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5" r:id="rId2"/>
  </p:sldMasterIdLst>
  <p:notesMasterIdLst>
    <p:notesMasterId r:id="rId45"/>
  </p:notesMasterIdLst>
  <p:sldIdLst>
    <p:sldId id="256" r:id="rId3"/>
    <p:sldId id="257" r:id="rId4"/>
    <p:sldId id="258" r:id="rId5"/>
    <p:sldId id="289" r:id="rId6"/>
    <p:sldId id="284" r:id="rId7"/>
    <p:sldId id="283" r:id="rId8"/>
    <p:sldId id="293" r:id="rId9"/>
    <p:sldId id="288" r:id="rId10"/>
    <p:sldId id="290" r:id="rId11"/>
    <p:sldId id="354" r:id="rId12"/>
    <p:sldId id="355" r:id="rId13"/>
    <p:sldId id="356" r:id="rId14"/>
    <p:sldId id="260" r:id="rId15"/>
    <p:sldId id="357" r:id="rId16"/>
    <p:sldId id="374" r:id="rId17"/>
    <p:sldId id="375" r:id="rId18"/>
    <p:sldId id="388" r:id="rId19"/>
    <p:sldId id="291" r:id="rId20"/>
    <p:sldId id="350" r:id="rId21"/>
    <p:sldId id="348" r:id="rId22"/>
    <p:sldId id="304" r:id="rId23"/>
    <p:sldId id="265" r:id="rId24"/>
    <p:sldId id="349" r:id="rId25"/>
    <p:sldId id="382" r:id="rId26"/>
    <p:sldId id="383" r:id="rId27"/>
    <p:sldId id="292" r:id="rId28"/>
    <p:sldId id="267" r:id="rId29"/>
    <p:sldId id="351" r:id="rId30"/>
    <p:sldId id="339" r:id="rId31"/>
    <p:sldId id="377" r:id="rId32"/>
    <p:sldId id="343" r:id="rId33"/>
    <p:sldId id="353" r:id="rId34"/>
    <p:sldId id="376" r:id="rId35"/>
    <p:sldId id="381" r:id="rId36"/>
    <p:sldId id="379" r:id="rId37"/>
    <p:sldId id="384" r:id="rId38"/>
    <p:sldId id="389" r:id="rId39"/>
    <p:sldId id="285" r:id="rId40"/>
    <p:sldId id="390" r:id="rId41"/>
    <p:sldId id="386" r:id="rId42"/>
    <p:sldId id="387" r:id="rId43"/>
    <p:sldId id="286" r:id="rId44"/>
  </p:sldIdLst>
  <p:sldSz cx="14630400" cy="82296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61" autoAdjust="0"/>
    <p:restoredTop sz="72012" autoAdjust="0"/>
  </p:normalViewPr>
  <p:slideViewPr>
    <p:cSldViewPr snapToGrid="0" snapToObjects="1">
      <p:cViewPr varScale="1">
        <p:scale>
          <a:sx n="86" d="100"/>
          <a:sy n="86" d="100"/>
        </p:scale>
        <p:origin x="1072" y="6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8594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pPr defTabSz="664037">
              <a:defRPr/>
            </a:pPr>
            <a:r>
              <a:rPr lang="en-US" dirty="0"/>
              <a:t>Good afternoon, my name is Sergey </a:t>
            </a:r>
            <a:r>
              <a:rPr lang="en-US" dirty="0" err="1"/>
              <a:t>Uchaikin</a:t>
            </a:r>
            <a:r>
              <a:rPr lang="en-US" dirty="0"/>
              <a:t>, I represent QS team of DMAG. I will talk today about our read-out development.</a:t>
            </a:r>
          </a:p>
          <a:p>
            <a:endParaRPr lang="en-US" dirty="0"/>
          </a:p>
        </p:txBody>
      </p:sp>
      <p:sp>
        <p:nvSpPr>
          <p:cNvPr id="4" name="Slide Number Placeholder 3"/>
          <p:cNvSpPr>
            <a:spLocks noGrp="1"/>
          </p:cNvSpPr>
          <p:nvPr>
            <p:ph type="sldNum" sz="quarter" idx="10"/>
          </p:nvPr>
        </p:nvSpPr>
        <p:spPr/>
        <p:txBody>
          <a:bodyPr lIns="66404" tIns="33202" rIns="66404" bIns="33202"/>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pPr defTabSz="664037">
              <a:defRPr/>
            </a:pPr>
            <a:r>
              <a:rPr lang="en-US" sz="900" b="1" dirty="0">
                <a:solidFill>
                  <a:srgbClr val="3A3630"/>
                </a:solidFill>
                <a:latin typeface="Arial" panose="020B0604020202020204" pitchFamily="34" charset="0"/>
                <a:ea typeface="Lora" pitchFamily="34" charset="-122"/>
                <a:cs typeface="Arial" panose="020B0604020202020204" pitchFamily="34" charset="0"/>
              </a:rPr>
              <a:t>Axion Dark Matter is a promising candidate to explain the universe's missing mass and CP violation</a:t>
            </a:r>
            <a:endParaRPr lang="en-US" sz="900" b="1" dirty="0">
              <a:latin typeface="Arial" panose="020B0604020202020204" pitchFamily="34" charset="0"/>
              <a:cs typeface="Arial" panose="020B0604020202020204" pitchFamily="34" charset="0"/>
            </a:endParaRPr>
          </a:p>
          <a:p>
            <a:r>
              <a:rPr lang="en-US" dirty="0"/>
              <a:t>Axion mass is unknown and it is searched in a wide range of mass.</a:t>
            </a:r>
          </a:p>
          <a:p>
            <a:r>
              <a:rPr lang="en-US" dirty="0"/>
              <a:t>Our goal is energy range between 4 and 40 </a:t>
            </a:r>
            <a:r>
              <a:rPr lang="en-US" dirty="0" err="1"/>
              <a:t>microeV</a:t>
            </a:r>
            <a:endParaRPr lang="en-US" dirty="0"/>
          </a:p>
        </p:txBody>
      </p:sp>
      <p:sp>
        <p:nvSpPr>
          <p:cNvPr id="4" name="Slide Number Placeholder 3"/>
          <p:cNvSpPr>
            <a:spLocks noGrp="1"/>
          </p:cNvSpPr>
          <p:nvPr>
            <p:ph type="sldNum" sz="quarter" idx="10"/>
          </p:nvPr>
        </p:nvSpPr>
        <p:spPr/>
        <p:txBody>
          <a:bodyPr lIns="66404" tIns="33202" rIns="66404" bIns="33202"/>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r>
              <a:rPr lang="en-US" dirty="0"/>
              <a:t>We use </a:t>
            </a:r>
            <a:r>
              <a:rPr lang="en-US" dirty="0" err="1"/>
              <a:t>haloscope</a:t>
            </a:r>
            <a:r>
              <a:rPr lang="en-US" dirty="0"/>
              <a:t> method to search axions. </a:t>
            </a:r>
            <a:r>
              <a:rPr lang="en-US" dirty="0" err="1"/>
              <a:t>Haloscope</a:t>
            </a:r>
            <a:r>
              <a:rPr lang="en-US" dirty="0"/>
              <a:t> is a high-Q cavity resonator immersed in a high magnetic field of a strong magnet.</a:t>
            </a:r>
          </a:p>
          <a:p>
            <a:r>
              <a:rPr lang="en-US" dirty="0"/>
              <a:t>The signal we need to detect is between 10^{-24} and 10^{-23} W.</a:t>
            </a:r>
          </a:p>
          <a:p>
            <a:r>
              <a:rPr lang="en-US" dirty="0"/>
              <a:t>It is the same as we want to find a stealth fighter like F-35 from a distance of the moon.</a:t>
            </a:r>
          </a:p>
        </p:txBody>
      </p:sp>
      <p:sp>
        <p:nvSpPr>
          <p:cNvPr id="4" name="Slide Number Placeholder 3"/>
          <p:cNvSpPr>
            <a:spLocks noGrp="1"/>
          </p:cNvSpPr>
          <p:nvPr>
            <p:ph type="sldNum" sz="quarter" idx="10"/>
          </p:nvPr>
        </p:nvSpPr>
        <p:spPr/>
        <p:txBody>
          <a:bodyPr lIns="66404" tIns="33202" rIns="66404" bIns="33202"/>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3488"/>
            <a:ext cx="5919787" cy="3328987"/>
          </a:xfrm>
          <a:prstGeom prst="rect">
            <a:avLst/>
          </a:prstGeom>
          <a:noFill/>
          <a:ln w="12700">
            <a:solidFill>
              <a:prstClr val="black"/>
            </a:solidFill>
          </a:ln>
        </p:spPr>
      </p:sp>
      <p:sp>
        <p:nvSpPr>
          <p:cNvPr id="3" name="Notes Placeholder 2"/>
          <p:cNvSpPr>
            <a:spLocks noGrp="1"/>
          </p:cNvSpPr>
          <p:nvPr>
            <p:ph type="body" idx="1"/>
          </p:nvPr>
        </p:nvSpPr>
        <p:spPr>
          <a:xfrm>
            <a:off x="673057" y="4747949"/>
            <a:ext cx="5389650" cy="3885075"/>
          </a:xfrm>
          <a:prstGeom prst="rect">
            <a:avLst/>
          </a:prstGeom>
        </p:spPr>
        <p:txBody>
          <a:bodyPr lIns="66404" tIns="33202" rIns="66404" bIns="33202"/>
          <a:lstStyle/>
          <a:p>
            <a:pPr marL="156859" indent="-156859">
              <a:tabLst>
                <a:tab pos="0" algn="l"/>
              </a:tabLst>
            </a:pPr>
            <a:r>
              <a:rPr lang="en-US" sz="900" spc="-1" dirty="0">
                <a:solidFill>
                  <a:srgbClr val="000000"/>
                </a:solidFill>
              </a:rPr>
              <a:t>The axion signal is extremely weak, around \(10^{-24}\) W. Since the scan rate scales inversely with the square of the system noise, reducing noise is essential. For this reason, we use amplifiers based on JJ, whose added noise approaches the quantum limit.</a:t>
            </a:r>
            <a:endParaRPr lang="en-US" dirty="0"/>
          </a:p>
        </p:txBody>
      </p:sp>
    </p:spTree>
    <p:extLst>
      <p:ext uri="{BB962C8B-B14F-4D97-AF65-F5344CB8AC3E}">
        <p14:creationId xmlns:p14="http://schemas.microsoft.com/office/powerpoint/2010/main" val="1853840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3488"/>
            <a:ext cx="5919787" cy="3328987"/>
          </a:xfrm>
          <a:prstGeom prst="rect">
            <a:avLst/>
          </a:prstGeom>
          <a:noFill/>
          <a:ln w="12700">
            <a:solidFill>
              <a:prstClr val="black"/>
            </a:solidFill>
          </a:ln>
        </p:spPr>
      </p:sp>
      <p:sp>
        <p:nvSpPr>
          <p:cNvPr id="3" name="Notes Placeholder 2"/>
          <p:cNvSpPr>
            <a:spLocks noGrp="1"/>
          </p:cNvSpPr>
          <p:nvPr>
            <p:ph type="body" idx="1"/>
          </p:nvPr>
        </p:nvSpPr>
        <p:spPr>
          <a:xfrm>
            <a:off x="673057" y="4747949"/>
            <a:ext cx="5389650" cy="3885075"/>
          </a:xfrm>
          <a:prstGeom prst="rect">
            <a:avLst/>
          </a:prstGeom>
        </p:spPr>
        <p:txBody>
          <a:bodyPr lIns="66404" tIns="33202" rIns="66404" bIns="33202"/>
          <a:lstStyle/>
          <a:p>
            <a:r>
              <a:rPr lang="en-US" dirty="0"/>
              <a:t>Two types of amplifiers can approach the SQL: broadband JTWPAs and narrowband flux-driven JPAs. </a:t>
            </a:r>
            <a:endParaRPr lang="ru-RU" dirty="0"/>
          </a:p>
          <a:p>
            <a:r>
              <a:rPr lang="en-US" dirty="0"/>
              <a:t>Conventional flux-driven JPAs typically use a quarter wave resonator with a SQUID, limiting their tuning range. </a:t>
            </a:r>
            <a:endParaRPr lang="ru-RU" dirty="0"/>
          </a:p>
          <a:p>
            <a:r>
              <a:rPr lang="en-US" dirty="0"/>
              <a:t>Since our cavity tuning range can reach about 300 MHz, we need an amplifier with a tuning range exceeding 300 </a:t>
            </a:r>
            <a:r>
              <a:rPr lang="en-US" dirty="0" err="1"/>
              <a:t>MHz.</a:t>
            </a:r>
            <a:endParaRPr lang="en-US" dirty="0"/>
          </a:p>
        </p:txBody>
      </p:sp>
    </p:spTree>
    <p:extLst>
      <p:ext uri="{BB962C8B-B14F-4D97-AF65-F5344CB8AC3E}">
        <p14:creationId xmlns:p14="http://schemas.microsoft.com/office/powerpoint/2010/main" val="161780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3488"/>
            <a:ext cx="5919787" cy="3328987"/>
          </a:xfrm>
          <a:prstGeom prst="rect">
            <a:avLst/>
          </a:prstGeom>
          <a:noFill/>
          <a:ln w="12700">
            <a:solidFill>
              <a:prstClr val="black"/>
            </a:solidFill>
          </a:ln>
        </p:spPr>
      </p:sp>
      <p:sp>
        <p:nvSpPr>
          <p:cNvPr id="3" name="Notes Placeholder 2"/>
          <p:cNvSpPr>
            <a:spLocks noGrp="1"/>
          </p:cNvSpPr>
          <p:nvPr>
            <p:ph type="body" idx="1"/>
          </p:nvPr>
        </p:nvSpPr>
        <p:spPr>
          <a:xfrm>
            <a:off x="673057" y="4747949"/>
            <a:ext cx="5389650" cy="3885075"/>
          </a:xfrm>
          <a:prstGeom prst="rect">
            <a:avLst/>
          </a:prstGeom>
        </p:spPr>
        <p:txBody>
          <a:bodyPr lIns="66404" tIns="33202" rIns="66404" bIns="33202"/>
          <a:lstStyle/>
          <a:p>
            <a:r>
              <a:rPr lang="en-US" dirty="0"/>
              <a:t>Both TWJPA and JPA can operate near the Standard Quantum Limit. </a:t>
            </a:r>
          </a:p>
          <a:p>
            <a:r>
              <a:rPr lang="en-US" dirty="0"/>
              <a:t>TWJPA provides more than 1 GHz bandwidth and can cover several cavity tuning ranges, </a:t>
            </a:r>
          </a:p>
          <a:p>
            <a:r>
              <a:rPr lang="en-US" dirty="0"/>
              <a:t>but its bandwidth is much wider than the very narrow axion signal, resulting in excess noise integration. </a:t>
            </a:r>
          </a:p>
          <a:p>
            <a:r>
              <a:rPr lang="en-US" dirty="0"/>
              <a:t>A JPA has a narrower and smoother amplification band with less integrated noise, </a:t>
            </a:r>
          </a:p>
          <a:p>
            <a:r>
              <a:rPr lang="en-US" dirty="0"/>
              <a:t>but several JPAs may be required to cover the full cavity tuning range. </a:t>
            </a:r>
          </a:p>
          <a:p>
            <a:r>
              <a:rPr lang="en-US" dirty="0"/>
              <a:t>In both cases, pump power and DC bias must be optimized at each frequency step.</a:t>
            </a:r>
          </a:p>
        </p:txBody>
      </p:sp>
    </p:spTree>
    <p:extLst>
      <p:ext uri="{BB962C8B-B14F-4D97-AF65-F5344CB8AC3E}">
        <p14:creationId xmlns:p14="http://schemas.microsoft.com/office/powerpoint/2010/main" val="874929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amplifier we used was </a:t>
            </a:r>
            <a:r>
              <a:rPr lang="en-US" sz="1200" dirty="0"/>
              <a:t>FLUX-DRIVEN JOSEPHSON PARAMETRIC AMPLIFIER with quarter wave resonator, </a:t>
            </a:r>
            <a:r>
              <a:rPr lang="en-US" sz="1200" dirty="0" err="1"/>
              <a:t>specialy</a:t>
            </a:r>
            <a:r>
              <a:rPr lang="en-US" sz="1200" dirty="0"/>
              <a:t> designed for our axion search produced by RIKEN</a:t>
            </a:r>
          </a:p>
          <a:p>
            <a:endParaRPr lang="en-US" dirty="0"/>
          </a:p>
        </p:txBody>
      </p:sp>
    </p:spTree>
    <p:extLst>
      <p:ext uri="{BB962C8B-B14F-4D97-AF65-F5344CB8AC3E}">
        <p14:creationId xmlns:p14="http://schemas.microsoft.com/office/powerpoint/2010/main" val="3632387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3488"/>
            <a:ext cx="5919787" cy="3328987"/>
          </a:xfrm>
          <a:prstGeom prst="rect">
            <a:avLst/>
          </a:prstGeom>
          <a:noFill/>
          <a:ln w="12700">
            <a:solidFill>
              <a:prstClr val="black"/>
            </a:solidFill>
          </a:ln>
        </p:spPr>
      </p:sp>
      <p:sp>
        <p:nvSpPr>
          <p:cNvPr id="3" name="Notes Placeholder 2"/>
          <p:cNvSpPr>
            <a:spLocks noGrp="1"/>
          </p:cNvSpPr>
          <p:nvPr>
            <p:ph type="body" idx="1"/>
          </p:nvPr>
        </p:nvSpPr>
        <p:spPr>
          <a:xfrm>
            <a:off x="673057" y="4747949"/>
            <a:ext cx="5389650" cy="3885075"/>
          </a:xfrm>
          <a:prstGeom prst="rect">
            <a:avLst/>
          </a:prstGeom>
        </p:spPr>
        <p:txBody>
          <a:bodyPr lIns="66404" tIns="33202" rIns="66404" bIns="33202"/>
          <a:lstStyle/>
          <a:p>
            <a:pPr marL="156859" indent="-156859">
              <a:tabLst>
                <a:tab pos="0" algn="l"/>
              </a:tabLst>
            </a:pPr>
            <a:r>
              <a:rPr lang="en-US" sz="900" spc="-1" dirty="0">
                <a:latin typeface="Arial"/>
              </a:rPr>
              <a:t> A flux-driven JPA is a type of microwave transmission line that incorporates a non-hysteretic SQUID with nonlinear inductance shorted to the ground. </a:t>
            </a:r>
          </a:p>
          <a:p>
            <a:pPr marL="156859" indent="-156859">
              <a:tabLst>
                <a:tab pos="0" algn="l"/>
              </a:tabLst>
            </a:pPr>
            <a:r>
              <a:rPr lang="en-US" sz="900" spc="-1" dirty="0">
                <a:latin typeface="Arial"/>
              </a:rPr>
              <a:t>By inputting a microwave signal, and a pump signal we can achieve parametric amplification of the reflected signal. </a:t>
            </a:r>
          </a:p>
          <a:p>
            <a:pPr marL="156859" indent="-156859">
              <a:tabLst>
                <a:tab pos="0" algn="l"/>
              </a:tabLst>
            </a:pPr>
            <a:r>
              <a:rPr lang="en-US" sz="900" spc="-1" dirty="0">
                <a:latin typeface="Arial"/>
              </a:rPr>
              <a:t>The JPA operates as a resonance amplifier, where the resonance frequency can be adjusted by applying a DC field using a coil that alters the average inductance of the squid.</a:t>
            </a:r>
          </a:p>
          <a:p>
            <a:pPr marL="156859" indent="-156859">
              <a:tabLst>
                <a:tab pos="0" algn="l"/>
              </a:tabLst>
            </a:pPr>
            <a:r>
              <a:rPr lang="en-US" sz="900" spc="-1" dirty="0">
                <a:latin typeface="Arial"/>
              </a:rPr>
              <a:t>We design amplifier for a range 1 to 6 GHz, they </a:t>
            </a:r>
            <a:r>
              <a:rPr lang="en-US" sz="900" spc="-1" dirty="0"/>
              <a:t>have Instantaneous bandwidth ~200 kHz, tunable range 45-60 MHz, noise 1-3 QNL (quantum noise limit). Tunable range is lower than cavity tunable range in 4-5 times. so we worked a couple years to increase it by combining a few JPAs together to fit it to cavity range.</a:t>
            </a:r>
          </a:p>
          <a:p>
            <a:endParaRPr lang="en-US" dirty="0"/>
          </a:p>
        </p:txBody>
      </p:sp>
    </p:spTree>
    <p:extLst>
      <p:ext uri="{BB962C8B-B14F-4D97-AF65-F5344CB8AC3E}">
        <p14:creationId xmlns:p14="http://schemas.microsoft.com/office/powerpoint/2010/main" val="1423260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3488"/>
            <a:ext cx="5919787" cy="3328987"/>
          </a:xfrm>
          <a:prstGeom prst="rect">
            <a:avLst/>
          </a:prstGeom>
          <a:noFill/>
          <a:ln w="12700">
            <a:solidFill>
              <a:prstClr val="black"/>
            </a:solidFill>
          </a:ln>
        </p:spPr>
      </p:sp>
      <p:sp>
        <p:nvSpPr>
          <p:cNvPr id="3" name="Notes Placeholder 2"/>
          <p:cNvSpPr>
            <a:spLocks noGrp="1"/>
          </p:cNvSpPr>
          <p:nvPr>
            <p:ph type="body" idx="1"/>
          </p:nvPr>
        </p:nvSpPr>
        <p:spPr>
          <a:xfrm>
            <a:off x="673057" y="4747949"/>
            <a:ext cx="5389650" cy="3885075"/>
          </a:xfrm>
          <a:prstGeom prst="rect">
            <a:avLst/>
          </a:prstGeom>
        </p:spPr>
        <p:txBody>
          <a:bodyPr lIns="66404" tIns="33202" rIns="66404" bIns="33202"/>
          <a:lstStyle/>
          <a:p>
            <a:pPr marL="156859" indent="-156859">
              <a:tabLst>
                <a:tab pos="0" algn="l"/>
              </a:tabLst>
            </a:pPr>
            <a:r>
              <a:rPr lang="en-US" sz="900" spc="-1" dirty="0">
                <a:solidFill>
                  <a:srgbClr val="000000"/>
                </a:solidFill>
              </a:rPr>
              <a:t>Here is the scheme for the read-out based on JPA. It is pretty standard, one can choose as a signal source, a cavity for experiment or a noise source for the test, with a coupler one can apply the VNA signal for testing and calibration. </a:t>
            </a:r>
          </a:p>
          <a:p>
            <a:pPr marL="156859" indent="-156859">
              <a:tabLst>
                <a:tab pos="0" algn="l"/>
              </a:tabLst>
            </a:pPr>
            <a:r>
              <a:rPr lang="en-US" sz="900" spc="-1" dirty="0">
                <a:solidFill>
                  <a:srgbClr val="000000"/>
                </a:solidFill>
              </a:rPr>
              <a:t>The signal passes through a circulator with a JPA, an isolator, two cold amplifiers, and finally, one room temperature amplifier. Output is connected with VNA for tests or SA in experiments.</a:t>
            </a:r>
          </a:p>
          <a:p>
            <a:pPr marL="156859" indent="-156859">
              <a:tabLst>
                <a:tab pos="0" algn="l"/>
              </a:tabLst>
            </a:pPr>
            <a:r>
              <a:rPr lang="en-US" sz="900" spc="-1" dirty="0">
                <a:solidFill>
                  <a:srgbClr val="000000"/>
                </a:solidFill>
              </a:rPr>
              <a:t>All input lines are equipped with attenuators to protect from Jonson noise from warm stages.</a:t>
            </a:r>
            <a:endParaRPr lang="en-US" sz="900" spc="-1" dirty="0">
              <a:latin typeface="Arial"/>
            </a:endParaRPr>
          </a:p>
          <a:p>
            <a:pPr marL="156859" indent="-156859">
              <a:tabLst>
                <a:tab pos="0" algn="l"/>
              </a:tabLst>
            </a:pPr>
            <a:r>
              <a:rPr lang="en-US" sz="900" spc="-1" dirty="0">
                <a:solidFill>
                  <a:srgbClr val="000000"/>
                </a:solidFill>
              </a:rPr>
              <a:t>The simplified diagram of read-out you can see on the right.</a:t>
            </a:r>
          </a:p>
          <a:p>
            <a:pPr marL="156859" indent="-156859">
              <a:tabLst>
                <a:tab pos="0" algn="l"/>
              </a:tabLst>
            </a:pPr>
            <a:r>
              <a:rPr lang="en-US" altLang="ko-KR" sz="900" b="0" strike="noStrike" spc="-1" dirty="0">
                <a:solidFill>
                  <a:srgbClr val="000000"/>
                </a:solidFill>
                <a:latin typeface="+mn-lt"/>
                <a:ea typeface="+mn-ea"/>
              </a:rPr>
              <a:t>Tout=T_(n-1)</a:t>
            </a:r>
            <a:r>
              <a:rPr lang="ko-KR" altLang="en-US" sz="900" b="0" strike="noStrike" spc="-1" dirty="0">
                <a:solidFill>
                  <a:srgbClr val="000000"/>
                </a:solidFill>
                <a:latin typeface="+mn-lt"/>
                <a:ea typeface="+mn-ea"/>
              </a:rPr>
              <a:t>*</a:t>
            </a:r>
            <a:r>
              <a:rPr lang="en-US" altLang="ko-KR" sz="900" b="0" strike="noStrike" spc="-1" dirty="0" err="1">
                <a:solidFill>
                  <a:srgbClr val="000000"/>
                </a:solidFill>
                <a:latin typeface="+mn-lt"/>
                <a:ea typeface="+mn-ea"/>
              </a:rPr>
              <a:t>A+T_n</a:t>
            </a:r>
            <a:r>
              <a:rPr lang="ko-KR" altLang="en-US" sz="900" b="0" strike="noStrike" spc="-1" dirty="0">
                <a:solidFill>
                  <a:srgbClr val="000000"/>
                </a:solidFill>
                <a:latin typeface="+mn-lt"/>
                <a:ea typeface="+mn-ea"/>
              </a:rPr>
              <a:t>*</a:t>
            </a:r>
            <a:r>
              <a:rPr lang="en-US" altLang="ko-KR" sz="900" b="0" strike="noStrike" spc="-1" dirty="0">
                <a:solidFill>
                  <a:srgbClr val="000000"/>
                </a:solidFill>
                <a:latin typeface="+mn-lt"/>
                <a:ea typeface="+mn-ea"/>
              </a:rPr>
              <a:t>(1-A).</a:t>
            </a:r>
            <a:endParaRPr lang="en-US" sz="900" spc="-1" dirty="0">
              <a:latin typeface="Arial"/>
            </a:endParaRPr>
          </a:p>
          <a:p>
            <a:endParaRPr lang="en-US" dirty="0"/>
          </a:p>
        </p:txBody>
      </p:sp>
    </p:spTree>
    <p:extLst>
      <p:ext uri="{BB962C8B-B14F-4D97-AF65-F5344CB8AC3E}">
        <p14:creationId xmlns:p14="http://schemas.microsoft.com/office/powerpoint/2010/main" val="771959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5" name="PlaceHolder 1"/>
          <p:cNvSpPr>
            <a:spLocks noGrp="1" noRot="1" noChangeAspect="1"/>
          </p:cNvSpPr>
          <p:nvPr>
            <p:ph type="sldImg"/>
          </p:nvPr>
        </p:nvSpPr>
        <p:spPr>
          <a:xfrm>
            <a:off x="80963" y="741363"/>
            <a:ext cx="6573837" cy="3698875"/>
          </a:xfrm>
          <a:prstGeom prst="rect">
            <a:avLst/>
          </a:prstGeom>
          <a:ln w="0">
            <a:noFill/>
          </a:ln>
        </p:spPr>
      </p:sp>
      <p:sp>
        <p:nvSpPr>
          <p:cNvPr id="1176" name="PlaceHolder 2"/>
          <p:cNvSpPr>
            <a:spLocks noGrp="1"/>
          </p:cNvSpPr>
          <p:nvPr>
            <p:ph type="body"/>
          </p:nvPr>
        </p:nvSpPr>
        <p:spPr>
          <a:xfrm>
            <a:off x="673576" y="4686406"/>
            <a:ext cx="5388279" cy="4439656"/>
          </a:xfrm>
          <a:prstGeom prst="rect">
            <a:avLst/>
          </a:prstGeom>
          <a:noFill/>
          <a:ln w="0">
            <a:noFill/>
          </a:ln>
        </p:spPr>
        <p:txBody>
          <a:bodyPr lIns="96840" tIns="48240" rIns="96840" bIns="4824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tab pos="0" algn="l"/>
              </a:tabLst>
              <a:defRPr/>
            </a:pPr>
            <a:r>
              <a:rPr lang="en-US" sz="2000" b="0" strike="noStrike" spc="-1" dirty="0">
                <a:latin typeface="Arial"/>
              </a:rPr>
              <a:t>For noise measurement with Y-</a:t>
            </a:r>
            <a:r>
              <a:rPr lang="en-US" altLang="ko-KR" sz="2000" b="0" strike="noStrike" spc="-1" dirty="0">
                <a:latin typeface="Arial"/>
              </a:rPr>
              <a:t>factor </a:t>
            </a:r>
            <a:r>
              <a:rPr lang="en-US" sz="2000" b="0" strike="noStrike" spc="-1" dirty="0">
                <a:latin typeface="Arial"/>
              </a:rPr>
              <a:t>method we use self-made noise sources. A</a:t>
            </a:r>
            <a:r>
              <a:rPr lang="en-US" altLang="ko-KR" sz="2000" b="0" strike="noStrike" spc="-1" dirty="0">
                <a:latin typeface="Arial"/>
              </a:rPr>
              <a:t> noise source </a:t>
            </a:r>
            <a:r>
              <a:rPr lang="en-US" sz="2000" b="0" strike="noStrike" spc="-1" dirty="0">
                <a:latin typeface="Arial"/>
              </a:rPr>
              <a:t>is mounted on a copper platform on MXC through plastic stands. A weak thermal connection to the MXC is made with a piece of copper wire. As a source we use 50-Ohm terminator or attenuator. We mount a heater and a thermometer on the platform and can control its temperature with a PID controller. For the test system we developed 4–channel version of noise source to use it in our new multichannel test setup. Using one PID controller we can control 4 noise sources temperature simultaneously. </a:t>
            </a:r>
            <a:r>
              <a:rPr lang="en-US" altLang="ko-KR" sz="2000" b="0" strike="noStrike" spc="-1" dirty="0">
                <a:latin typeface="+mn-lt"/>
              </a:rPr>
              <a:t>Our usual temperature range of noise source is between 30 </a:t>
            </a:r>
            <a:r>
              <a:rPr lang="en-US" altLang="ko-KR" sz="2000" b="0" strike="noStrike" spc="-1" dirty="0" err="1">
                <a:latin typeface="+mn-lt"/>
              </a:rPr>
              <a:t>mK</a:t>
            </a:r>
            <a:r>
              <a:rPr lang="en-US" altLang="ko-KR" sz="2000" b="0" strike="noStrike" spc="-1" dirty="0">
                <a:latin typeface="+mn-lt"/>
              </a:rPr>
              <a:t> and 800 </a:t>
            </a:r>
            <a:r>
              <a:rPr lang="en-US" altLang="ko-KR" sz="2000" b="0" strike="noStrike" spc="-1" dirty="0" err="1">
                <a:latin typeface="+mn-lt"/>
              </a:rPr>
              <a:t>mK.</a:t>
            </a:r>
            <a:endParaRPr lang="en-US" sz="2000" b="0" strike="noStrike" spc="-1" dirty="0">
              <a:latin typeface="+mn-lt"/>
            </a:endParaRPr>
          </a:p>
          <a:p>
            <a:pPr>
              <a:lnSpc>
                <a:spcPct val="100000"/>
              </a:lnSpc>
              <a:buNone/>
              <a:tabLst>
                <a:tab pos="0" algn="l"/>
              </a:tabLst>
            </a:pPr>
            <a:endParaRPr lang="en-US" sz="2000" b="0" strike="noStrike" spc="-1" dirty="0">
              <a:latin typeface="Arial"/>
            </a:endParaRPr>
          </a:p>
        </p:txBody>
      </p:sp>
      <p:sp>
        <p:nvSpPr>
          <p:cNvPr id="1177" name="PlaceHolder 3"/>
          <p:cNvSpPr>
            <a:spLocks noGrp="1"/>
          </p:cNvSpPr>
          <p:nvPr>
            <p:ph type="sldNum"/>
          </p:nvPr>
        </p:nvSpPr>
        <p:spPr>
          <a:xfrm>
            <a:off x="3815385" y="9371332"/>
            <a:ext cx="2918389" cy="493131"/>
          </a:xfrm>
          <a:prstGeom prst="rect">
            <a:avLst/>
          </a:prstGeom>
          <a:noFill/>
          <a:ln w="0">
            <a:noFill/>
          </a:ln>
        </p:spPr>
        <p:txBody>
          <a:bodyPr lIns="96840" tIns="48240" rIns="96840" bIns="48240" anchor="b">
            <a:noAutofit/>
          </a:bodyPr>
          <a:lstStyle/>
          <a:p>
            <a:pPr algn="r">
              <a:lnSpc>
                <a:spcPct val="100000"/>
              </a:lnSpc>
              <a:buNone/>
            </a:pPr>
            <a:fld id="{6C1867EC-C364-4158-AB06-2589CA5B01CB}" type="slidenum">
              <a:rPr lang="en-US" sz="1300" b="0" strike="noStrike" spc="-1">
                <a:latin typeface="Times New Roman"/>
              </a:rPr>
              <a:t>10</a:t>
            </a:fld>
            <a:endParaRPr lang="en-US" sz="1300" b="0" strike="noStrike" spc="-1">
              <a:latin typeface="Times New Roman"/>
            </a:endParaRPr>
          </a:p>
        </p:txBody>
      </p:sp>
    </p:spTree>
    <p:extLst>
      <p:ext uri="{BB962C8B-B14F-4D97-AF65-F5344CB8AC3E}">
        <p14:creationId xmlns:p14="http://schemas.microsoft.com/office/powerpoint/2010/main" val="1340063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 name="PlaceHolder 1"/>
          <p:cNvSpPr>
            <a:spLocks noGrp="1" noRot="1" noChangeAspect="1"/>
          </p:cNvSpPr>
          <p:nvPr>
            <p:ph type="sldImg"/>
          </p:nvPr>
        </p:nvSpPr>
        <p:spPr>
          <a:xfrm>
            <a:off x="80963" y="741363"/>
            <a:ext cx="6573837" cy="3698875"/>
          </a:xfrm>
          <a:prstGeom prst="rect">
            <a:avLst/>
          </a:prstGeom>
          <a:ln w="0">
            <a:noFill/>
          </a:ln>
        </p:spPr>
      </p:sp>
      <p:sp>
        <p:nvSpPr>
          <p:cNvPr id="1179" name="PlaceHolder 2"/>
          <p:cNvSpPr>
            <a:spLocks noGrp="1"/>
          </p:cNvSpPr>
          <p:nvPr>
            <p:ph type="body"/>
          </p:nvPr>
        </p:nvSpPr>
        <p:spPr>
          <a:xfrm>
            <a:off x="673576" y="4686406"/>
            <a:ext cx="5388279" cy="4439656"/>
          </a:xfrm>
          <a:prstGeom prst="rect">
            <a:avLst/>
          </a:prstGeom>
          <a:noFill/>
          <a:ln w="0">
            <a:noFill/>
          </a:ln>
        </p:spPr>
        <p:txBody>
          <a:bodyPr lIns="96840" tIns="48240" rIns="96840" bIns="48240" anchor="t">
            <a:noAutofit/>
          </a:bodyPr>
          <a:lstStyle/>
          <a:p>
            <a:pPr marL="216000" indent="-216000">
              <a:lnSpc>
                <a:spcPct val="100000"/>
              </a:lnSpc>
              <a:buNone/>
            </a:pPr>
            <a:r>
              <a:rPr lang="en-US" sz="2000" b="0" strike="noStrike" spc="-1" dirty="0">
                <a:latin typeface="Arial"/>
              </a:rPr>
              <a:t>Because of spread of parameters and a wide range of </a:t>
            </a:r>
            <a:r>
              <a:rPr lang="ru-RU" sz="2000" b="0" strike="noStrike" spc="-1" dirty="0">
                <a:latin typeface="Arial"/>
              </a:rPr>
              <a:t>с</a:t>
            </a:r>
            <a:r>
              <a:rPr lang="en-US" sz="2000" b="0" strike="noStrike" spc="-1" dirty="0" err="1">
                <a:latin typeface="Arial"/>
              </a:rPr>
              <a:t>entral</a:t>
            </a:r>
            <a:r>
              <a:rPr lang="en-US" sz="2000" b="0" strike="noStrike" spc="-1" dirty="0">
                <a:latin typeface="Arial"/>
              </a:rPr>
              <a:t> frequencies of JPAs we need carefully characterize each of our amplifier. We developed a special procedure to do it. The procedure consists of a number steps, nowadays a big fraction of it is going automatically.  In the beginning of the procedure we 1) Finding passive resonance, after that we measure Gain and Noise </a:t>
            </a:r>
            <a:r>
              <a:rPr lang="en-US" sz="2000" b="0" strike="noStrike" spc="-1" dirty="0" err="1">
                <a:latin typeface="Arial"/>
              </a:rPr>
              <a:t>paramap</a:t>
            </a:r>
            <a:r>
              <a:rPr lang="en-US" sz="2000" b="0" strike="noStrike" spc="-1" dirty="0">
                <a:latin typeface="Arial"/>
              </a:rPr>
              <a:t> and doing P1dB measurement other word we measurement JPA dynamic range.</a:t>
            </a:r>
          </a:p>
          <a:p>
            <a:pPr marL="216000" indent="-216000">
              <a:lnSpc>
                <a:spcPct val="100000"/>
              </a:lnSpc>
              <a:buNone/>
            </a:pPr>
            <a:endParaRPr lang="en-US" sz="2000" b="0" strike="noStrike" spc="-1" dirty="0">
              <a:latin typeface="Arial"/>
            </a:endParaRPr>
          </a:p>
        </p:txBody>
      </p:sp>
      <p:sp>
        <p:nvSpPr>
          <p:cNvPr id="1180" name="PlaceHolder 3"/>
          <p:cNvSpPr>
            <a:spLocks noGrp="1"/>
          </p:cNvSpPr>
          <p:nvPr>
            <p:ph type="sldNum"/>
          </p:nvPr>
        </p:nvSpPr>
        <p:spPr>
          <a:xfrm>
            <a:off x="3815385" y="9371332"/>
            <a:ext cx="2918389" cy="493131"/>
          </a:xfrm>
          <a:prstGeom prst="rect">
            <a:avLst/>
          </a:prstGeom>
          <a:noFill/>
          <a:ln w="0">
            <a:noFill/>
          </a:ln>
        </p:spPr>
        <p:txBody>
          <a:bodyPr lIns="96840" tIns="48240" rIns="96840" bIns="48240" anchor="b">
            <a:noAutofit/>
          </a:bodyPr>
          <a:lstStyle/>
          <a:p>
            <a:pPr algn="r">
              <a:lnSpc>
                <a:spcPct val="100000"/>
              </a:lnSpc>
              <a:buNone/>
            </a:pPr>
            <a:fld id="{71736832-B1BA-470B-8C19-1431F4AA010A}" type="slidenum">
              <a:rPr lang="en-US" sz="1300" b="0" strike="noStrike" spc="-1">
                <a:latin typeface="Times New Roman"/>
              </a:rPr>
              <a:t>11</a:t>
            </a:fld>
            <a:endParaRPr lang="en-US" sz="1300" b="0" strike="noStrike" spc="-1">
              <a:latin typeface="Times New Roman"/>
            </a:endParaRPr>
          </a:p>
        </p:txBody>
      </p:sp>
    </p:spTree>
    <p:extLst>
      <p:ext uri="{BB962C8B-B14F-4D97-AF65-F5344CB8AC3E}">
        <p14:creationId xmlns:p14="http://schemas.microsoft.com/office/powerpoint/2010/main" val="1200976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 name="PlaceHolder 1"/>
          <p:cNvSpPr>
            <a:spLocks noGrp="1" noRot="1" noChangeAspect="1"/>
          </p:cNvSpPr>
          <p:nvPr>
            <p:ph type="sldImg"/>
          </p:nvPr>
        </p:nvSpPr>
        <p:spPr>
          <a:xfrm>
            <a:off x="80963" y="741363"/>
            <a:ext cx="6573837" cy="3698875"/>
          </a:xfrm>
          <a:prstGeom prst="rect">
            <a:avLst/>
          </a:prstGeom>
          <a:ln w="0">
            <a:noFill/>
          </a:ln>
        </p:spPr>
      </p:sp>
      <p:sp>
        <p:nvSpPr>
          <p:cNvPr id="1182" name="PlaceHolder 2"/>
          <p:cNvSpPr>
            <a:spLocks noGrp="1"/>
          </p:cNvSpPr>
          <p:nvPr>
            <p:ph type="body"/>
          </p:nvPr>
        </p:nvSpPr>
        <p:spPr>
          <a:xfrm>
            <a:off x="673576" y="4686406"/>
            <a:ext cx="5388279" cy="4439656"/>
          </a:xfrm>
          <a:prstGeom prst="rect">
            <a:avLst/>
          </a:prstGeom>
          <a:noFill/>
          <a:ln w="0">
            <a:noFill/>
          </a:ln>
        </p:spPr>
        <p:txBody>
          <a:bodyPr lIns="96840" tIns="48240" rIns="96840" bIns="48240" anchor="t">
            <a:noAutofit/>
          </a:bodyPr>
          <a:lstStyle/>
          <a:p>
            <a:pPr marL="216000" indent="-216000">
              <a:lnSpc>
                <a:spcPct val="100000"/>
              </a:lnSpc>
              <a:buNone/>
            </a:pPr>
            <a:r>
              <a:rPr lang="en-US" sz="2000" b="0" strike="noStrike" spc="-1" dirty="0">
                <a:latin typeface="Arial"/>
              </a:rPr>
              <a:t>To find the passive resonance we use phase to frequency characteristics. Here is the theoretical dependence of the quarter wave resonator phase from frequency. The real signal on the input of VNA also depends from many frequency depended component of the chain and looks like you see on the bottom picture. </a:t>
            </a:r>
          </a:p>
        </p:txBody>
      </p:sp>
      <p:sp>
        <p:nvSpPr>
          <p:cNvPr id="1183" name="PlaceHolder 3"/>
          <p:cNvSpPr>
            <a:spLocks noGrp="1"/>
          </p:cNvSpPr>
          <p:nvPr>
            <p:ph type="sldNum"/>
          </p:nvPr>
        </p:nvSpPr>
        <p:spPr>
          <a:xfrm>
            <a:off x="3815385" y="9371332"/>
            <a:ext cx="2918389" cy="493131"/>
          </a:xfrm>
          <a:prstGeom prst="rect">
            <a:avLst/>
          </a:prstGeom>
          <a:noFill/>
          <a:ln w="0">
            <a:noFill/>
          </a:ln>
        </p:spPr>
        <p:txBody>
          <a:bodyPr lIns="96840" tIns="48240" rIns="96840" bIns="48240" anchor="b">
            <a:noAutofit/>
          </a:bodyPr>
          <a:lstStyle/>
          <a:p>
            <a:pPr algn="r">
              <a:lnSpc>
                <a:spcPct val="100000"/>
              </a:lnSpc>
              <a:buNone/>
            </a:pPr>
            <a:fld id="{B8E0577B-93EE-46E6-BAA0-DE816904656B}" type="slidenum">
              <a:rPr lang="en-US" sz="1300" b="0" strike="noStrike" spc="-1">
                <a:solidFill>
                  <a:srgbClr val="000000"/>
                </a:solidFill>
                <a:latin typeface="+mn-lt"/>
                <a:ea typeface="+mn-ea"/>
              </a:rPr>
              <a:t>12</a:t>
            </a:fld>
            <a:endParaRPr lang="en-US" sz="1300" b="0" strike="noStrike" spc="-1">
              <a:latin typeface="Times New Roman"/>
            </a:endParaRPr>
          </a:p>
        </p:txBody>
      </p:sp>
    </p:spTree>
    <p:extLst>
      <p:ext uri="{BB962C8B-B14F-4D97-AF65-F5344CB8AC3E}">
        <p14:creationId xmlns:p14="http://schemas.microsoft.com/office/powerpoint/2010/main" val="446381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8" name="PlaceHolder 1"/>
          <p:cNvSpPr>
            <a:spLocks noGrp="1" noRot="1" noChangeAspect="1"/>
          </p:cNvSpPr>
          <p:nvPr>
            <p:ph type="sldImg"/>
          </p:nvPr>
        </p:nvSpPr>
        <p:spPr>
          <a:xfrm>
            <a:off x="80963" y="741363"/>
            <a:ext cx="6573837" cy="3698875"/>
          </a:xfrm>
          <a:prstGeom prst="rect">
            <a:avLst/>
          </a:prstGeom>
          <a:ln w="0">
            <a:noFill/>
          </a:ln>
        </p:spPr>
      </p:sp>
      <p:sp>
        <p:nvSpPr>
          <p:cNvPr id="1109" name="PlaceHolder 2"/>
          <p:cNvSpPr>
            <a:spLocks noGrp="1"/>
          </p:cNvSpPr>
          <p:nvPr>
            <p:ph type="body"/>
          </p:nvPr>
        </p:nvSpPr>
        <p:spPr>
          <a:xfrm>
            <a:off x="673576" y="4686406"/>
            <a:ext cx="5388279" cy="4439656"/>
          </a:xfrm>
          <a:prstGeom prst="rect">
            <a:avLst/>
          </a:prstGeom>
          <a:noFill/>
          <a:ln w="0">
            <a:noFill/>
          </a:ln>
        </p:spPr>
        <p:txBody>
          <a:bodyPr lIns="96840" tIns="48240" rIns="96840" bIns="48240" anchor="t">
            <a:noAutofit/>
          </a:bodyPr>
          <a:lstStyle/>
          <a:p>
            <a:pPr marL="216000" indent="-216000">
              <a:lnSpc>
                <a:spcPct val="100000"/>
              </a:lnSpc>
              <a:buNone/>
            </a:pPr>
            <a:r>
              <a:rPr lang="en-US" sz="2000" b="0" strike="noStrike" spc="-1" dirty="0">
                <a:latin typeface="Arial"/>
              </a:rPr>
              <a:t>	The working frequency of the JPA is determined by the transmission line and the inductance of the SQUID, which can be adjusted within a certain range using an inductively coupled DC flux bias coil. In the picture, you can see the dependence of the </a:t>
            </a:r>
            <a:r>
              <a:rPr lang="en-US" altLang="ko-KR" sz="2000" b="0" strike="noStrike" spc="-1" dirty="0">
                <a:latin typeface="Arial"/>
              </a:rPr>
              <a:t>passive </a:t>
            </a:r>
            <a:r>
              <a:rPr lang="en-US" sz="2000" b="0" strike="noStrike" spc="-1" dirty="0">
                <a:latin typeface="Arial"/>
              </a:rPr>
              <a:t>resonance frequency on the flux bias for one of our JPAs. The full tuning range is quite wide, but only 45 MHz is useful, as beyond that range we experience higher noise or lower gain.</a:t>
            </a:r>
          </a:p>
        </p:txBody>
      </p:sp>
      <p:sp>
        <p:nvSpPr>
          <p:cNvPr id="1110" name="PlaceHolder 3"/>
          <p:cNvSpPr>
            <a:spLocks noGrp="1"/>
          </p:cNvSpPr>
          <p:nvPr>
            <p:ph type="sldNum"/>
          </p:nvPr>
        </p:nvSpPr>
        <p:spPr>
          <a:xfrm>
            <a:off x="3815385" y="9371332"/>
            <a:ext cx="2918389" cy="493131"/>
          </a:xfrm>
          <a:prstGeom prst="rect">
            <a:avLst/>
          </a:prstGeom>
          <a:noFill/>
          <a:ln w="0">
            <a:noFill/>
          </a:ln>
        </p:spPr>
        <p:txBody>
          <a:bodyPr lIns="96840" tIns="48240" rIns="96840" bIns="48240" anchor="b">
            <a:noAutofit/>
          </a:bodyPr>
          <a:lstStyle/>
          <a:p>
            <a:pPr algn="r">
              <a:lnSpc>
                <a:spcPct val="100000"/>
              </a:lnSpc>
              <a:buNone/>
            </a:pPr>
            <a:fld id="{77181CB9-006F-429A-8A81-B7ADA74763CA}" type="slidenum">
              <a:rPr lang="en-US" sz="1300" b="0" strike="noStrike" spc="-1">
                <a:latin typeface="Times New Roman"/>
              </a:rPr>
              <a:t>13</a:t>
            </a:fld>
            <a:endParaRPr lang="en-US" sz="1300" b="0" strike="noStrike" spc="-1">
              <a:latin typeface="Times New Roman"/>
            </a:endParaRPr>
          </a:p>
        </p:txBody>
      </p:sp>
    </p:spTree>
    <p:extLst>
      <p:ext uri="{BB962C8B-B14F-4D97-AF65-F5344CB8AC3E}">
        <p14:creationId xmlns:p14="http://schemas.microsoft.com/office/powerpoint/2010/main" val="1794379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 name="PlaceHolder 1"/>
          <p:cNvSpPr>
            <a:spLocks noGrp="1" noRot="1" noChangeAspect="1"/>
          </p:cNvSpPr>
          <p:nvPr>
            <p:ph type="sldImg"/>
          </p:nvPr>
        </p:nvSpPr>
        <p:spPr>
          <a:xfrm>
            <a:off x="80963" y="741363"/>
            <a:ext cx="6573837" cy="3698875"/>
          </a:xfrm>
          <a:prstGeom prst="rect">
            <a:avLst/>
          </a:prstGeom>
          <a:ln w="0">
            <a:noFill/>
          </a:ln>
        </p:spPr>
      </p:sp>
      <p:sp>
        <p:nvSpPr>
          <p:cNvPr id="1167" name="PlaceHolder 2"/>
          <p:cNvSpPr>
            <a:spLocks noGrp="1"/>
          </p:cNvSpPr>
          <p:nvPr>
            <p:ph type="body"/>
          </p:nvPr>
        </p:nvSpPr>
        <p:spPr>
          <a:xfrm>
            <a:off x="673576" y="4686406"/>
            <a:ext cx="5388279" cy="4439656"/>
          </a:xfrm>
          <a:prstGeom prst="rect">
            <a:avLst/>
          </a:prstGeom>
          <a:noFill/>
          <a:ln w="0">
            <a:noFill/>
          </a:ln>
        </p:spPr>
        <p:txBody>
          <a:bodyPr lIns="96840" tIns="48240" rIns="96840" bIns="48240" anchor="t">
            <a:noAutofit/>
          </a:bodyPr>
          <a:lstStyle/>
          <a:p>
            <a:pPr marL="216000" indent="-216000">
              <a:lnSpc>
                <a:spcPct val="100000"/>
              </a:lnSpc>
              <a:buNone/>
            </a:pPr>
            <a:r>
              <a:rPr lang="en-US" sz="2000" b="0" strike="noStrike" spc="-1" dirty="0">
                <a:latin typeface="Arial"/>
              </a:rPr>
              <a:t>To measure noise temperature we use 2 methods. The first is Y-</a:t>
            </a:r>
            <a:r>
              <a:rPr lang="en-US" altLang="ko-KR" sz="2000" b="0" strike="noStrike" spc="-1" dirty="0">
                <a:latin typeface="Arial"/>
              </a:rPr>
              <a:t>factor </a:t>
            </a:r>
            <a:r>
              <a:rPr lang="en-US" sz="2000" b="0" strike="noStrike" spc="-1" dirty="0">
                <a:latin typeface="Arial"/>
              </a:rPr>
              <a:t>method. We connect the JPA input with the noise source and measure its output for different temperature of the noise source. Here your see the result, three output spectrum for noise source temperature of 60, 120 and 180 </a:t>
            </a:r>
            <a:r>
              <a:rPr lang="en-US" sz="2000" b="0" strike="noStrike" spc="-1" dirty="0" err="1">
                <a:latin typeface="Arial"/>
              </a:rPr>
              <a:t>mK.</a:t>
            </a:r>
            <a:r>
              <a:rPr lang="en-US" sz="2000" b="0" strike="noStrike" spc="-1" dirty="0">
                <a:latin typeface="Arial"/>
              </a:rPr>
              <a:t> With measured point we can build lines and get noise temperature of JPA.  For that particular JPA with a central frequency about 2.3 GHz we got a minimum added temperature of 120 </a:t>
            </a:r>
            <a:r>
              <a:rPr lang="en-US" sz="2000" b="0" strike="noStrike" spc="-1" dirty="0" err="1">
                <a:latin typeface="Arial"/>
              </a:rPr>
              <a:t>mK</a:t>
            </a:r>
            <a:r>
              <a:rPr lang="en-US" sz="2000" b="0" strike="noStrike" spc="-1" dirty="0">
                <a:latin typeface="Arial"/>
              </a:rPr>
              <a:t>, which is the lowest noise of amplifier for this frequency range. To reduce measurement time, which is the bad side of Y-method, we also use another method to measure noise, where we compare </a:t>
            </a:r>
            <a:r>
              <a:rPr lang="en-US" sz="1200" b="1" i="1" strike="noStrike" spc="-1" dirty="0">
                <a:latin typeface="Arial"/>
              </a:rPr>
              <a:t>Spectrum noise with and without JPA. This method is faster and can be use when JPA has low dynamic range</a:t>
            </a:r>
            <a:endParaRPr lang="en-US" sz="1200" b="0" strike="noStrike" spc="-1" dirty="0">
              <a:latin typeface="Arial"/>
            </a:endParaRPr>
          </a:p>
        </p:txBody>
      </p:sp>
      <p:sp>
        <p:nvSpPr>
          <p:cNvPr id="1168" name="PlaceHolder 3"/>
          <p:cNvSpPr>
            <a:spLocks noGrp="1"/>
          </p:cNvSpPr>
          <p:nvPr>
            <p:ph type="sldNum"/>
          </p:nvPr>
        </p:nvSpPr>
        <p:spPr>
          <a:xfrm>
            <a:off x="3815385" y="9371332"/>
            <a:ext cx="2918389" cy="493131"/>
          </a:xfrm>
          <a:prstGeom prst="rect">
            <a:avLst/>
          </a:prstGeom>
          <a:noFill/>
          <a:ln w="0">
            <a:noFill/>
          </a:ln>
        </p:spPr>
        <p:txBody>
          <a:bodyPr lIns="96840" tIns="48240" rIns="96840" bIns="48240" anchor="b">
            <a:noAutofit/>
          </a:bodyPr>
          <a:lstStyle/>
          <a:p>
            <a:pPr algn="r">
              <a:lnSpc>
                <a:spcPct val="100000"/>
              </a:lnSpc>
              <a:buNone/>
            </a:pPr>
            <a:fld id="{9323191E-118F-4331-B61A-02DF306074E0}" type="slidenum">
              <a:rPr lang="en-US" sz="1300" b="0" strike="noStrike" spc="-1">
                <a:latin typeface="Times New Roman"/>
              </a:rPr>
              <a:t>14</a:t>
            </a:fld>
            <a:endParaRPr lang="en-US" sz="1300" b="0" strike="noStrike" spc="-1">
              <a:latin typeface="Times New Roman"/>
            </a:endParaRPr>
          </a:p>
        </p:txBody>
      </p:sp>
    </p:spTree>
    <p:extLst>
      <p:ext uri="{BB962C8B-B14F-4D97-AF65-F5344CB8AC3E}">
        <p14:creationId xmlns:p14="http://schemas.microsoft.com/office/powerpoint/2010/main" val="2625295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7" name="PlaceHolder 1"/>
          <p:cNvSpPr>
            <a:spLocks noGrp="1" noRot="1" noChangeAspect="1"/>
          </p:cNvSpPr>
          <p:nvPr>
            <p:ph type="sldImg"/>
          </p:nvPr>
        </p:nvSpPr>
        <p:spPr>
          <a:xfrm>
            <a:off x="80963" y="741363"/>
            <a:ext cx="6573837" cy="3698875"/>
          </a:xfrm>
          <a:prstGeom prst="rect">
            <a:avLst/>
          </a:prstGeom>
          <a:ln w="0">
            <a:noFill/>
          </a:ln>
        </p:spPr>
      </p:sp>
      <p:sp>
        <p:nvSpPr>
          <p:cNvPr id="1338" name="PlaceHolder 2"/>
          <p:cNvSpPr>
            <a:spLocks noGrp="1"/>
          </p:cNvSpPr>
          <p:nvPr>
            <p:ph type="body"/>
          </p:nvPr>
        </p:nvSpPr>
        <p:spPr>
          <a:xfrm>
            <a:off x="673576" y="4686406"/>
            <a:ext cx="5388279" cy="4439656"/>
          </a:xfrm>
          <a:prstGeom prst="rect">
            <a:avLst/>
          </a:prstGeom>
          <a:noFill/>
          <a:ln w="0">
            <a:noFill/>
          </a:ln>
        </p:spPr>
        <p:txBody>
          <a:bodyPr lIns="96840" tIns="48240" rIns="96840" bIns="48240" anchor="t">
            <a:noAutofit/>
          </a:bodyPr>
          <a:lstStyle/>
          <a:p>
            <a:pPr marL="216000" indent="-216000">
              <a:lnSpc>
                <a:spcPct val="100000"/>
              </a:lnSpc>
              <a:buNone/>
            </a:pPr>
            <a:r>
              <a:rPr lang="en-KR" sz="2000" b="0" strike="noStrike" spc="-1">
                <a:latin typeface="Arial"/>
              </a:rPr>
              <a:t>With a </a:t>
            </a:r>
            <a:r>
              <a:rPr lang="en-US" sz="2000" b="0" strike="noStrike" spc="-1">
                <a:latin typeface="Arial"/>
              </a:rPr>
              <a:t>signal from </a:t>
            </a:r>
            <a:r>
              <a:rPr lang="en-KR" sz="2000" b="0" strike="noStrike" spc="-1">
                <a:latin typeface="Arial"/>
              </a:rPr>
              <a:t>noise source </a:t>
            </a:r>
            <a:r>
              <a:rPr lang="en-US" sz="2000" b="0" strike="noStrike" spc="-1">
                <a:latin typeface="Arial"/>
              </a:rPr>
              <a:t>we can measure </a:t>
            </a:r>
            <a:r>
              <a:rPr lang="en-KR" sz="2000" b="0" strike="noStrike" spc="-1">
                <a:latin typeface="Arial"/>
              </a:rPr>
              <a:t>the gain and noi</a:t>
            </a:r>
            <a:r>
              <a:rPr lang="en-US" sz="2000" b="0" strike="noStrike" spc="-1">
                <a:latin typeface="Arial"/>
              </a:rPr>
              <a:t>s</a:t>
            </a:r>
            <a:r>
              <a:rPr lang="en-KR" sz="2000" b="0" strike="noStrike" spc="-1">
                <a:latin typeface="Arial"/>
              </a:rPr>
              <a:t>e </a:t>
            </a:r>
            <a:r>
              <a:rPr lang="en-US" sz="2000" b="0" strike="noStrike" spc="-1">
                <a:latin typeface="Arial"/>
              </a:rPr>
              <a:t>spectrum </a:t>
            </a:r>
            <a:r>
              <a:rPr lang="en-KR" sz="2000" b="0" strike="noStrike" spc="-1">
                <a:latin typeface="Arial"/>
              </a:rPr>
              <a:t>of the system</a:t>
            </a:r>
            <a:r>
              <a:rPr lang="en-US" sz="2000" b="0" strike="noStrike" spc="-1">
                <a:latin typeface="Arial"/>
              </a:rPr>
              <a:t> with JPA ON (blue curve) and JPA off when pump is of and JPA resonance frequency is shifted from the measurement frequency, so JPA is OFF. With those two series of measurements we can get noise of JPA. This method is sensitive to the JPA gain measurement and we need to be sure we measure it correct and there is no drift during measurements. So, we confirm our noise temperature measurement with 2 methods. </a:t>
            </a:r>
          </a:p>
        </p:txBody>
      </p:sp>
      <p:sp>
        <p:nvSpPr>
          <p:cNvPr id="1339" name="PlaceHolder 3"/>
          <p:cNvSpPr>
            <a:spLocks noGrp="1"/>
          </p:cNvSpPr>
          <p:nvPr>
            <p:ph type="sldNum"/>
          </p:nvPr>
        </p:nvSpPr>
        <p:spPr>
          <a:xfrm>
            <a:off x="3815385" y="9371332"/>
            <a:ext cx="2918389" cy="493131"/>
          </a:xfrm>
          <a:prstGeom prst="rect">
            <a:avLst/>
          </a:prstGeom>
          <a:noFill/>
          <a:ln w="0">
            <a:noFill/>
          </a:ln>
        </p:spPr>
        <p:txBody>
          <a:bodyPr lIns="96840" tIns="48240" rIns="96840" bIns="48240" anchor="b">
            <a:noAutofit/>
          </a:bodyPr>
          <a:lstStyle/>
          <a:p>
            <a:pPr algn="r">
              <a:lnSpc>
                <a:spcPct val="100000"/>
              </a:lnSpc>
              <a:buNone/>
            </a:pPr>
            <a:fld id="{2CF809A5-9CC5-44EA-952A-C6AC935CB69C}" type="slidenum">
              <a:rPr lang="en-KR" sz="1300" b="0" strike="noStrike" spc="-1">
                <a:latin typeface="Times New Roman"/>
              </a:rPr>
              <a:t>15</a:t>
            </a:fld>
            <a:endParaRPr lang="en-US" sz="1300" b="0" strike="noStrike" spc="-1">
              <a:latin typeface="Times New Roman"/>
            </a:endParaRPr>
          </a:p>
        </p:txBody>
      </p:sp>
    </p:spTree>
    <p:extLst>
      <p:ext uri="{BB962C8B-B14F-4D97-AF65-F5344CB8AC3E}">
        <p14:creationId xmlns:p14="http://schemas.microsoft.com/office/powerpoint/2010/main" val="18749572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 name="PlaceHolder 1"/>
          <p:cNvSpPr>
            <a:spLocks noGrp="1" noRot="1" noChangeAspect="1"/>
          </p:cNvSpPr>
          <p:nvPr>
            <p:ph type="sldImg"/>
          </p:nvPr>
        </p:nvSpPr>
        <p:spPr>
          <a:xfrm>
            <a:off x="80963" y="741363"/>
            <a:ext cx="6573837" cy="3698875"/>
          </a:xfrm>
          <a:prstGeom prst="rect">
            <a:avLst/>
          </a:prstGeom>
          <a:ln w="0">
            <a:noFill/>
          </a:ln>
        </p:spPr>
      </p:sp>
      <p:sp>
        <p:nvSpPr>
          <p:cNvPr id="1188" name="PlaceHolder 2"/>
          <p:cNvSpPr>
            <a:spLocks noGrp="1"/>
          </p:cNvSpPr>
          <p:nvPr>
            <p:ph type="body"/>
          </p:nvPr>
        </p:nvSpPr>
        <p:spPr>
          <a:xfrm>
            <a:off x="673576" y="4686406"/>
            <a:ext cx="5388279" cy="4439656"/>
          </a:xfrm>
          <a:prstGeom prst="rect">
            <a:avLst/>
          </a:prstGeom>
          <a:noFill/>
          <a:ln w="0">
            <a:noFill/>
          </a:ln>
        </p:spPr>
        <p:txBody>
          <a:bodyPr lIns="96840" tIns="48240" rIns="96840" bIns="48240" anchor="t">
            <a:noAutofit/>
          </a:bodyPr>
          <a:lstStyle/>
          <a:p>
            <a:pPr marL="216000" indent="-216000">
              <a:lnSpc>
                <a:spcPct val="100000"/>
              </a:lnSpc>
              <a:buNone/>
            </a:pPr>
            <a:r>
              <a:rPr lang="en-US" sz="2000" b="0" strike="noStrike" spc="-1" dirty="0">
                <a:latin typeface="Arial"/>
              </a:rPr>
              <a:t>To find working points in all frequency range we developed two step procedure. In the beginning we build a gain </a:t>
            </a:r>
            <a:r>
              <a:rPr lang="en-US" sz="2000" b="0" strike="noStrike" spc="-1" dirty="0" err="1">
                <a:latin typeface="Arial"/>
              </a:rPr>
              <a:t>paramap</a:t>
            </a:r>
            <a:r>
              <a:rPr lang="en-US" sz="2000" b="0" strike="noStrike" spc="-1" dirty="0">
                <a:latin typeface="Arial"/>
              </a:rPr>
              <a:t>, a dependence of JPA gain from pump power and detuning. Detuning is the difference between a half pump frequency and signal frequency. Our optimal gain is about  20 </a:t>
            </a:r>
            <a:r>
              <a:rPr lang="en-US" sz="2000" b="0" strike="noStrike" spc="-1" dirty="0" err="1">
                <a:latin typeface="Arial"/>
              </a:rPr>
              <a:t>dB.</a:t>
            </a:r>
            <a:r>
              <a:rPr lang="en-US" sz="2000" b="0" strike="noStrike" spc="-1" dirty="0">
                <a:latin typeface="Arial"/>
              </a:rPr>
              <a:t> This gain allow us to make noiseless amplification of the output of JPA with HEMT. For all of operation frequency range we build such a map.</a:t>
            </a:r>
          </a:p>
          <a:p>
            <a:pPr marL="216000" indent="-216000">
              <a:lnSpc>
                <a:spcPct val="100000"/>
              </a:lnSpc>
              <a:buNone/>
            </a:pPr>
            <a:r>
              <a:rPr lang="en-US" sz="2000" b="0" strike="noStrike" spc="-1" dirty="0">
                <a:latin typeface="Arial"/>
              </a:rPr>
              <a:t>Based on data we get from the gain </a:t>
            </a:r>
            <a:r>
              <a:rPr lang="en-US" sz="2000" b="0" strike="noStrike" spc="-1" dirty="0" err="1">
                <a:latin typeface="Arial"/>
              </a:rPr>
              <a:t>paramap</a:t>
            </a:r>
            <a:r>
              <a:rPr lang="en-US" sz="2000" b="0" strike="noStrike" spc="-1" dirty="0">
                <a:latin typeface="Arial"/>
              </a:rPr>
              <a:t> we  define area of interest, and measure a noise </a:t>
            </a:r>
            <a:r>
              <a:rPr lang="en-US" sz="2000" b="0" strike="noStrike" spc="-1" dirty="0" err="1">
                <a:latin typeface="Arial"/>
              </a:rPr>
              <a:t>paramap</a:t>
            </a:r>
            <a:r>
              <a:rPr lang="en-US" sz="2000" b="0" strike="noStrike" spc="-1" dirty="0">
                <a:latin typeface="Arial"/>
              </a:rPr>
              <a:t> in that area. Here you see gain and noise </a:t>
            </a:r>
            <a:r>
              <a:rPr lang="en-US" sz="2000" b="0" strike="noStrike" spc="-1" dirty="0" err="1">
                <a:latin typeface="Arial"/>
              </a:rPr>
              <a:t>paramap</a:t>
            </a:r>
            <a:r>
              <a:rPr lang="en-US" sz="2000" b="0" strike="noStrike" spc="-1" dirty="0">
                <a:latin typeface="Arial"/>
              </a:rPr>
              <a:t> for a 6GHz JPA. As you see for this amplifier we measured noise  about 150 </a:t>
            </a:r>
            <a:r>
              <a:rPr lang="en-US" sz="2000" b="0" strike="noStrike" spc="-1" dirty="0" err="1">
                <a:latin typeface="Arial"/>
              </a:rPr>
              <a:t>mK</a:t>
            </a:r>
            <a:r>
              <a:rPr lang="en-US" sz="2000" b="0" strike="noStrike" spc="-1" dirty="0">
                <a:latin typeface="Arial"/>
              </a:rPr>
              <a:t> which is slightly above quantum limit for amplifier added noise for this frequency. </a:t>
            </a:r>
          </a:p>
        </p:txBody>
      </p:sp>
      <p:sp>
        <p:nvSpPr>
          <p:cNvPr id="1189" name="PlaceHolder 3"/>
          <p:cNvSpPr>
            <a:spLocks noGrp="1"/>
          </p:cNvSpPr>
          <p:nvPr>
            <p:ph type="sldNum"/>
          </p:nvPr>
        </p:nvSpPr>
        <p:spPr>
          <a:xfrm>
            <a:off x="3815385" y="9371332"/>
            <a:ext cx="2918389" cy="493131"/>
          </a:xfrm>
          <a:prstGeom prst="rect">
            <a:avLst/>
          </a:prstGeom>
          <a:noFill/>
          <a:ln w="0">
            <a:noFill/>
          </a:ln>
        </p:spPr>
        <p:txBody>
          <a:bodyPr lIns="96840" tIns="48240" rIns="96840" bIns="48240" anchor="b">
            <a:noAutofit/>
          </a:bodyPr>
          <a:lstStyle/>
          <a:p>
            <a:pPr algn="r">
              <a:lnSpc>
                <a:spcPct val="100000"/>
              </a:lnSpc>
              <a:buNone/>
            </a:pPr>
            <a:fld id="{3B484022-ECE8-49F3-B9DE-FCC6C4D4865F}" type="slidenum">
              <a:rPr lang="en-US" sz="1300" b="0" strike="noStrike" spc="-1">
                <a:latin typeface="Times New Roman"/>
              </a:rPr>
              <a:t>16</a:t>
            </a:fld>
            <a:endParaRPr lang="en-US" sz="1300" b="0" strike="noStrike" spc="-1">
              <a:latin typeface="Times New Roman"/>
            </a:endParaRPr>
          </a:p>
        </p:txBody>
      </p:sp>
    </p:spTree>
    <p:extLst>
      <p:ext uri="{BB962C8B-B14F-4D97-AF65-F5344CB8AC3E}">
        <p14:creationId xmlns:p14="http://schemas.microsoft.com/office/powerpoint/2010/main" val="523958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r>
              <a:rPr lang="en-US" dirty="0"/>
              <a:t>To determine the optimal JPA operating point, we also use the </a:t>
            </a:r>
            <a:r>
              <a:rPr lang="en-US" dirty="0" err="1"/>
              <a:t>Nelder</a:t>
            </a:r>
            <a:r>
              <a:rPr lang="en-US" dirty="0"/>
              <a:t>–Mead algorithm in the two-dimensional parameter space of bias current </a:t>
            </a:r>
            <a:r>
              <a:rPr lang="en-US" dirty="0" err="1"/>
              <a:t>IbI_b</a:t>
            </a:r>
            <a:r>
              <a:rPr lang="en-US" dirty="0"/>
              <a:t> and pump power </a:t>
            </a:r>
            <a:r>
              <a:rPr lang="en-US" dirty="0" err="1"/>
              <a:t>PpP_p</a:t>
            </a:r>
            <a:r>
              <a:rPr lang="en-US" dirty="0"/>
              <a:t>. </a:t>
            </a:r>
          </a:p>
          <a:p>
            <a:r>
              <a:rPr lang="en-US" dirty="0"/>
              <a:t>The method does not require derivatives: starting from an initial simplex, it iteratively evaluates the noise temperature and moves the simplex toward lower-noise regions. </a:t>
            </a:r>
          </a:p>
          <a:p>
            <a:r>
              <a:rPr lang="en-US" dirty="0"/>
              <a:t>The process continues until it converges to the operating point corresponding to the minimum noise temperature. </a:t>
            </a:r>
          </a:p>
          <a:p>
            <a:r>
              <a:rPr lang="en-US" dirty="0"/>
              <a:t>This approach allows the JPA tuning procedure to be automated and significantly reduces the number of measurements compared with a full two-dimensional scan.</a:t>
            </a:r>
          </a:p>
        </p:txBody>
      </p:sp>
    </p:spTree>
    <p:extLst>
      <p:ext uri="{BB962C8B-B14F-4D97-AF65-F5344CB8AC3E}">
        <p14:creationId xmlns:p14="http://schemas.microsoft.com/office/powerpoint/2010/main" val="2812724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3488"/>
            <a:ext cx="5919787" cy="3328987"/>
          </a:xfrm>
          <a:prstGeom prst="rect">
            <a:avLst/>
          </a:prstGeom>
          <a:noFill/>
          <a:ln w="12700">
            <a:solidFill>
              <a:prstClr val="black"/>
            </a:solidFill>
          </a:ln>
        </p:spPr>
      </p:sp>
      <p:sp>
        <p:nvSpPr>
          <p:cNvPr id="3" name="Notes Placeholder 2"/>
          <p:cNvSpPr>
            <a:spLocks noGrp="1"/>
          </p:cNvSpPr>
          <p:nvPr>
            <p:ph type="body" idx="1"/>
          </p:nvPr>
        </p:nvSpPr>
        <p:spPr>
          <a:xfrm>
            <a:off x="673057" y="4747949"/>
            <a:ext cx="5389650" cy="3885075"/>
          </a:xfrm>
          <a:prstGeom prst="rect">
            <a:avLst/>
          </a:prstGeom>
        </p:spPr>
        <p:txBody>
          <a:bodyPr lIns="66404" tIns="33202" rIns="66404" bIns="33202"/>
          <a:lstStyle/>
          <a:p>
            <a:pPr marL="156859" indent="-156859" defTabSz="664037">
              <a:tabLst>
                <a:tab pos="0" algn="l"/>
              </a:tabLst>
              <a:defRPr/>
            </a:pPr>
            <a:r>
              <a:rPr lang="en-US" sz="900" spc="-1" dirty="0"/>
              <a:t>As I told, the cavity tunable range in 4-5 times higher than range a JPAs,  so a couple years </a:t>
            </a:r>
            <a:r>
              <a:rPr lang="en-US" sz="900" spc="-1" dirty="0">
                <a:solidFill>
                  <a:srgbClr val="000000"/>
                </a:solidFill>
              </a:rPr>
              <a:t>we learned how to extend the tunable range. </a:t>
            </a:r>
          </a:p>
          <a:p>
            <a:pPr marL="156859" indent="-156859" defTabSz="664037">
              <a:tabLst>
                <a:tab pos="0" algn="l"/>
              </a:tabLst>
              <a:defRPr/>
            </a:pPr>
            <a:r>
              <a:rPr lang="en-US" sz="900" spc="-1" dirty="0">
                <a:solidFill>
                  <a:srgbClr val="000000"/>
                </a:solidFill>
              </a:rPr>
              <a:t>We used two ideas </a:t>
            </a:r>
            <a:r>
              <a:rPr lang="en-US" sz="900" spc="-1" dirty="0">
                <a:latin typeface="Arial"/>
              </a:rPr>
              <a:t>serial and parallel connections connection to connect 2 or 3 JPA with different operation frequency. In these circuits only one </a:t>
            </a:r>
            <a:r>
              <a:rPr lang="en-US" sz="900" spc="-1" dirty="0"/>
              <a:t>of JPAs operates </a:t>
            </a:r>
            <a:r>
              <a:rPr lang="en-US" sz="900" spc="-1" dirty="0">
                <a:latin typeface="Arial"/>
              </a:rPr>
              <a:t>in a time, </a:t>
            </a:r>
            <a:r>
              <a:rPr lang="en-US" sz="900" spc="-1" dirty="0"/>
              <a:t>the resonance frequency of others detune with DC biases </a:t>
            </a:r>
            <a:r>
              <a:rPr lang="en-US" sz="900" spc="-1" dirty="0">
                <a:latin typeface="Arial"/>
              </a:rPr>
              <a:t>away from operation range. </a:t>
            </a:r>
          </a:p>
          <a:p>
            <a:pPr marL="156859" indent="-156859" defTabSz="664037">
              <a:tabLst>
                <a:tab pos="0" algn="l"/>
              </a:tabLst>
              <a:defRPr/>
            </a:pPr>
            <a:r>
              <a:rPr lang="en-US" sz="900" spc="-1" dirty="0">
                <a:latin typeface="Arial"/>
              </a:rPr>
              <a:t>Non-used JPAs just reflect the signal.</a:t>
            </a:r>
          </a:p>
          <a:p>
            <a:pPr marL="156859" indent="-156859">
              <a:tabLst>
                <a:tab pos="0" algn="l"/>
              </a:tabLst>
            </a:pPr>
            <a:r>
              <a:rPr lang="en-US" sz="900" spc="-1" dirty="0">
                <a:solidFill>
                  <a:srgbClr val="000000"/>
                </a:solidFill>
              </a:rPr>
              <a:t>After successful tests, we   combined these two ideas and make parallel-series connection. We combine 6 JPA in one assembly and extend the tunable range up to 300 </a:t>
            </a:r>
            <a:r>
              <a:rPr lang="en-US" sz="900" spc="-1" dirty="0" err="1">
                <a:solidFill>
                  <a:srgbClr val="000000"/>
                </a:solidFill>
              </a:rPr>
              <a:t>MHz.</a:t>
            </a:r>
            <a:endParaRPr lang="en-US" sz="900" spc="-1" dirty="0">
              <a:latin typeface="Arial"/>
            </a:endParaRPr>
          </a:p>
          <a:p>
            <a:endParaRPr lang="en-US" dirty="0"/>
          </a:p>
        </p:txBody>
      </p:sp>
    </p:spTree>
    <p:extLst>
      <p:ext uri="{BB962C8B-B14F-4D97-AF65-F5344CB8AC3E}">
        <p14:creationId xmlns:p14="http://schemas.microsoft.com/office/powerpoint/2010/main" val="2207564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 name="PlaceHolder 1"/>
          <p:cNvSpPr>
            <a:spLocks noGrp="1" noRot="1" noChangeAspect="1"/>
          </p:cNvSpPr>
          <p:nvPr>
            <p:ph type="sldImg"/>
          </p:nvPr>
        </p:nvSpPr>
        <p:spPr>
          <a:xfrm>
            <a:off x="538163" y="504825"/>
            <a:ext cx="4437062" cy="2495550"/>
          </a:xfrm>
          <a:prstGeom prst="rect">
            <a:avLst/>
          </a:prstGeom>
          <a:ln w="0">
            <a:noFill/>
          </a:ln>
        </p:spPr>
      </p:sp>
      <p:sp>
        <p:nvSpPr>
          <p:cNvPr id="565" name="PlaceHolder 2"/>
          <p:cNvSpPr>
            <a:spLocks noGrp="1"/>
          </p:cNvSpPr>
          <p:nvPr>
            <p:ph type="body"/>
          </p:nvPr>
        </p:nvSpPr>
        <p:spPr>
          <a:xfrm>
            <a:off x="551295" y="3160182"/>
            <a:ext cx="4409774" cy="2993397"/>
          </a:xfrm>
          <a:prstGeom prst="rect">
            <a:avLst/>
          </a:prstGeom>
          <a:noFill/>
          <a:ln w="0">
            <a:noFill/>
          </a:ln>
        </p:spPr>
        <p:txBody>
          <a:bodyPr lIns="0" tIns="0" rIns="0" bIns="0" anchor="t">
            <a:noAutofit/>
          </a:bodyPr>
          <a:lstStyle/>
          <a:p>
            <a:pPr marL="156859" indent="-156859"/>
            <a:r>
              <a:rPr lang="en-US" sz="1500" spc="-1" dirty="0">
                <a:latin typeface="Arial"/>
              </a:rPr>
              <a:t>Here you see Leo I mixing chamber assembly. </a:t>
            </a:r>
          </a:p>
          <a:p>
            <a:pPr marL="156859" indent="-156859"/>
            <a:r>
              <a:rPr lang="en-US" sz="1500" spc="-1" dirty="0">
                <a:latin typeface="Arial"/>
              </a:rPr>
              <a:t>On the front you see 3-junction circulator and 2 cylindrical holders of JPAs. </a:t>
            </a:r>
          </a:p>
          <a:p>
            <a:pPr marL="156859" indent="-156859" defTabSz="664037">
              <a:defRPr/>
            </a:pPr>
            <a:r>
              <a:rPr lang="en-US" sz="1500" spc="-1" dirty="0">
                <a:solidFill>
                  <a:srgbClr val="000000"/>
                </a:solidFill>
              </a:rPr>
              <a:t>The assembly combine all of cold RF component: JPA, circulators, couplers, switch, noise source and so on. </a:t>
            </a:r>
          </a:p>
          <a:p>
            <a:pPr marL="156859" indent="-156859" defTabSz="664037">
              <a:defRPr/>
            </a:pPr>
            <a:r>
              <a:rPr lang="en-US" sz="1500" spc="-1" dirty="0">
                <a:solidFill>
                  <a:srgbClr val="000000"/>
                </a:solidFill>
              </a:rPr>
              <a:t>The assembly can be mounted in any of our dry fridges for preliminary test. without loose of expensive liquid helium in our experimental fridge.</a:t>
            </a:r>
            <a:endParaRPr lang="en-US" sz="1500" spc="-1" dirty="0">
              <a:latin typeface="Arial"/>
            </a:endParaRPr>
          </a:p>
          <a:p>
            <a:pPr marL="156859" indent="-156859"/>
            <a:r>
              <a:rPr lang="en-US" sz="1500" spc="-1" dirty="0">
                <a:latin typeface="Arial"/>
              </a:rPr>
              <a:t>This assembly was used in the last year, Run 6, with two JPA in the left holder and 1 JPA in the right holder.</a:t>
            </a:r>
          </a:p>
          <a:p>
            <a:pPr marL="156859" indent="-156859"/>
            <a:r>
              <a:rPr lang="en-US" sz="1500" spc="-1" dirty="0">
                <a:latin typeface="Arial"/>
              </a:rPr>
              <a:t> to scan 130 MHz with DSVZ level of sensitivity. Results are published in PRX this year.</a:t>
            </a:r>
            <a:endParaRPr lang="ru-RU" sz="1500" spc="-1" dirty="0">
              <a:latin typeface="Arial"/>
            </a:endParaRPr>
          </a:p>
          <a:p>
            <a:pPr marL="156859" indent="-156859"/>
            <a:endParaRPr lang="en-US" sz="1500" spc="-1" dirty="0">
              <a:latin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r>
              <a:rPr lang="en-US" dirty="0"/>
              <a:t>Here is results of system noise measurement for 3 experimental runs. In two of them Run 4 and Run 5 only one JPA was used. In Run 6 we used 3 JPAs in assembly shown in previous slide.</a:t>
            </a:r>
          </a:p>
          <a:p>
            <a:endParaRPr lang="en-US" dirty="0"/>
          </a:p>
          <a:p>
            <a:r>
              <a:rPr lang="en-US" dirty="0"/>
              <a:t>As we can see the bottom level of noise is the same, which confirm that usage of multiple JPAs assembly does not affect the system noise.</a:t>
            </a:r>
          </a:p>
          <a:p>
            <a:r>
              <a:rPr lang="en-US" dirty="0"/>
              <a:t>. </a:t>
            </a:r>
          </a:p>
        </p:txBody>
      </p:sp>
      <p:sp>
        <p:nvSpPr>
          <p:cNvPr id="4" name="Slide Number Placeholder 3"/>
          <p:cNvSpPr>
            <a:spLocks noGrp="1"/>
          </p:cNvSpPr>
          <p:nvPr>
            <p:ph type="sldNum"/>
          </p:nvPr>
        </p:nvSpPr>
        <p:spPr/>
        <p:txBody>
          <a:bodyPr lIns="66404" tIns="33202" rIns="66404" bIns="33202"/>
          <a:lstStyle/>
          <a:p>
            <a:pPr algn="r">
              <a:buNone/>
            </a:pPr>
            <a:fld id="{688FC08D-66B9-4AA7-B7E3-C099E184DBB9}" type="slidenum">
              <a:rPr lang="en-US" sz="1000" spc="-1">
                <a:latin typeface="Times New Roman"/>
              </a:rPr>
              <a:t>20</a:t>
            </a:fld>
            <a:endParaRPr lang="en-US" sz="1000" spc="-1">
              <a:latin typeface="Times New Roman"/>
            </a:endParaRPr>
          </a:p>
        </p:txBody>
      </p:sp>
    </p:spTree>
    <p:extLst>
      <p:ext uri="{BB962C8B-B14F-4D97-AF65-F5344CB8AC3E}">
        <p14:creationId xmlns:p14="http://schemas.microsoft.com/office/powerpoint/2010/main" val="7026206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6" name="PlaceHolder 1"/>
          <p:cNvSpPr>
            <a:spLocks noGrp="1" noRot="1" noChangeAspect="1"/>
          </p:cNvSpPr>
          <p:nvPr>
            <p:ph type="sldImg"/>
          </p:nvPr>
        </p:nvSpPr>
        <p:spPr>
          <a:xfrm>
            <a:off x="539750" y="500063"/>
            <a:ext cx="4433888" cy="2493962"/>
          </a:xfrm>
          <a:prstGeom prst="rect">
            <a:avLst/>
          </a:prstGeom>
          <a:ln w="0">
            <a:noFill/>
          </a:ln>
        </p:spPr>
      </p:sp>
      <p:sp>
        <p:nvSpPr>
          <p:cNvPr id="1227" name="PlaceHolder 2"/>
          <p:cNvSpPr>
            <a:spLocks noGrp="1"/>
          </p:cNvSpPr>
          <p:nvPr>
            <p:ph type="body"/>
          </p:nvPr>
        </p:nvSpPr>
        <p:spPr>
          <a:xfrm>
            <a:off x="551309" y="3160375"/>
            <a:ext cx="4410199" cy="2993974"/>
          </a:xfrm>
          <a:prstGeom prst="rect">
            <a:avLst/>
          </a:prstGeom>
          <a:noFill/>
          <a:ln w="0">
            <a:noFill/>
          </a:ln>
        </p:spPr>
        <p:txBody>
          <a:bodyPr lIns="70325" tIns="35032" rIns="70325" bIns="35032" anchor="t">
            <a:noAutofit/>
          </a:bodyPr>
          <a:lstStyle/>
          <a:p>
            <a:pPr marL="156859" marR="0" lvl="0" indent="-156859" algn="l" defTabSz="914400" rtl="0" eaLnBrk="1" fontAlgn="auto" latinLnBrk="0" hangingPunct="1">
              <a:lnSpc>
                <a:spcPct val="100000"/>
              </a:lnSpc>
              <a:spcBef>
                <a:spcPts val="0"/>
              </a:spcBef>
              <a:spcAft>
                <a:spcPts val="0"/>
              </a:spcAft>
              <a:buClrTx/>
              <a:buSzTx/>
              <a:buFontTx/>
              <a:buNone/>
              <a:tabLst/>
              <a:defRPr/>
            </a:pPr>
            <a:r>
              <a:rPr lang="en-US" sz="1500" spc="-1" dirty="0">
                <a:latin typeface="Arial"/>
              </a:rPr>
              <a:t>Currently, we have 6 JPA in the fridge. You see the assembly photo on the photo.</a:t>
            </a:r>
          </a:p>
          <a:p>
            <a:pPr marL="156859" indent="-156859"/>
            <a:r>
              <a:rPr lang="en-US" sz="1500" spc="-1" dirty="0">
                <a:latin typeface="Arial"/>
              </a:rPr>
              <a:t> It works fine and we will able to scan up to 300 MHz in one cooldown. The result of noise measurements of 6 JPAs are shown on the left graph. Added noise values are between 75 and 135 </a:t>
            </a:r>
            <a:r>
              <a:rPr lang="en-US" sz="1500" spc="-1" dirty="0" err="1">
                <a:latin typeface="Arial"/>
              </a:rPr>
              <a:t>mK.</a:t>
            </a:r>
            <a:endParaRPr lang="en-US" sz="1500" spc="-1" dirty="0">
              <a:latin typeface="Arial"/>
            </a:endParaRPr>
          </a:p>
          <a:p>
            <a:pPr marL="156859" indent="-156859"/>
            <a:endParaRPr lang="en-US" sz="1500" spc="-1" dirty="0">
              <a:latin typeface="Arial"/>
            </a:endParaRPr>
          </a:p>
          <a:p>
            <a:pPr marL="156859" indent="-156859"/>
            <a:endParaRPr lang="en-US" sz="1500" spc="-1" dirty="0">
              <a:latin typeface="Arial"/>
            </a:endParaRPr>
          </a:p>
        </p:txBody>
      </p:sp>
      <p:sp>
        <p:nvSpPr>
          <p:cNvPr id="1228" name="PlaceHolder 3"/>
          <p:cNvSpPr>
            <a:spLocks noGrp="1"/>
          </p:cNvSpPr>
          <p:nvPr>
            <p:ph type="sldNum"/>
          </p:nvPr>
        </p:nvSpPr>
        <p:spPr>
          <a:xfrm>
            <a:off x="3122817" y="6319752"/>
            <a:ext cx="2388643" cy="332553"/>
          </a:xfrm>
          <a:prstGeom prst="rect">
            <a:avLst/>
          </a:prstGeom>
          <a:noFill/>
          <a:ln w="0">
            <a:noFill/>
          </a:ln>
        </p:spPr>
        <p:txBody>
          <a:bodyPr lIns="70325" tIns="35032" rIns="70325" bIns="35032" anchor="b">
            <a:noAutofit/>
          </a:bodyPr>
          <a:lstStyle/>
          <a:p>
            <a:pPr algn="r">
              <a:lnSpc>
                <a:spcPct val="100000"/>
              </a:lnSpc>
              <a:buNone/>
            </a:pPr>
            <a:fld id="{2EFC2419-67E3-4D34-AD01-6E5324D4D2A4}" type="slidenum">
              <a:rPr lang="en-US" sz="900" spc="-1">
                <a:latin typeface="Times New Roman"/>
              </a:rPr>
              <a:t>21</a:t>
            </a:fld>
            <a:endParaRPr lang="en-US" sz="900" spc="-1">
              <a:latin typeface="Times New Roman"/>
            </a:endParaRPr>
          </a:p>
        </p:txBody>
      </p:sp>
    </p:spTree>
    <p:extLst>
      <p:ext uri="{BB962C8B-B14F-4D97-AF65-F5344CB8AC3E}">
        <p14:creationId xmlns:p14="http://schemas.microsoft.com/office/powerpoint/2010/main" val="2236532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pPr defTabSz="664037">
              <a:defRPr/>
            </a:pPr>
            <a:r>
              <a:rPr lang="en-US" dirty="0"/>
              <a:t>We successfully implemented three of these devices for different frequencies in the </a:t>
            </a:r>
            <a:r>
              <a:rPr lang="en-US" b="1" dirty="0"/>
              <a:t>'</a:t>
            </a:r>
            <a:r>
              <a:rPr lang="en-US" b="1" dirty="0" err="1"/>
              <a:t>Gorynych</a:t>
            </a:r>
            <a:r>
              <a:rPr lang="en-US" b="1" dirty="0"/>
              <a:t>'</a:t>
            </a:r>
            <a:r>
              <a:rPr lang="en-US" dirty="0"/>
              <a:t> setup. </a:t>
            </a:r>
            <a:endParaRPr lang="ru-RU" dirty="0"/>
          </a:p>
          <a:p>
            <a:pPr defTabSz="664037">
              <a:defRPr/>
            </a:pPr>
            <a:r>
              <a:rPr lang="en-US" dirty="0"/>
              <a:t>This configuration utilizes </a:t>
            </a:r>
            <a:r>
              <a:rPr lang="en-US" b="1" dirty="0"/>
              <a:t>frequency multiplexing</a:t>
            </a:r>
            <a:r>
              <a:rPr lang="en-US" dirty="0"/>
              <a:t>, where the active JPA is selected by choosing the appropriate pump frequency.</a:t>
            </a:r>
            <a:endParaRPr lang="ru-RU" dirty="0"/>
          </a:p>
          <a:p>
            <a:pPr defTabSz="664037">
              <a:defRPr/>
            </a:pPr>
            <a:r>
              <a:rPr lang="en-US" dirty="0"/>
              <a:t>With three JPAs, we can tune over a range of more than </a:t>
            </a:r>
            <a:r>
              <a:rPr lang="en-US" b="1" dirty="0"/>
              <a:t>200 MHz</a:t>
            </a:r>
            <a:r>
              <a:rPr lang="en-US" dirty="0"/>
              <a:t>, but some gaps remain. </a:t>
            </a:r>
            <a:endParaRPr lang="ru-RU" dirty="0"/>
          </a:p>
          <a:p>
            <a:pPr defTabSz="664037">
              <a:defRPr/>
            </a:pPr>
            <a:r>
              <a:rPr lang="en-US" dirty="0"/>
              <a:t>The noise performance for these three JPAs is shown here, color-coded by frequency.</a:t>
            </a:r>
            <a:endParaRPr lang="ru-RU" dirty="0"/>
          </a:p>
          <a:p>
            <a:pPr defTabSz="664037">
              <a:defRPr/>
            </a:pPr>
            <a:endParaRPr lang="ru-RU" dirty="0"/>
          </a:p>
          <a:p>
            <a:r>
              <a:rPr lang="en-US" dirty="0"/>
              <a:t>By adding three more devices in a </a:t>
            </a:r>
            <a:r>
              <a:rPr lang="en-US" b="1" dirty="0"/>
              <a:t>parallel-series connection</a:t>
            </a:r>
            <a:r>
              <a:rPr lang="en-US" dirty="0"/>
              <a:t>, we can reliably fill these gaps.</a:t>
            </a:r>
          </a:p>
          <a:p>
            <a:r>
              <a:rPr lang="en-US" dirty="0"/>
              <a:t>This setup is designed for a prospective experiment in the </a:t>
            </a:r>
            <a:r>
              <a:rPr lang="en-US" b="1" dirty="0"/>
              <a:t>1.5 to 1.75 GHz</a:t>
            </a:r>
            <a:r>
              <a:rPr lang="en-US" dirty="0"/>
              <a:t> range. </a:t>
            </a:r>
          </a:p>
          <a:p>
            <a:r>
              <a:rPr lang="en-US" dirty="0"/>
              <a:t>Currently, we are using these six JPAs to scan the </a:t>
            </a:r>
            <a:r>
              <a:rPr lang="en-US" b="1" dirty="0"/>
              <a:t>1.2 to 1.5 GHz</a:t>
            </a:r>
            <a:r>
              <a:rPr lang="en-US" dirty="0"/>
              <a:t> range."</a:t>
            </a:r>
          </a:p>
          <a:p>
            <a:endParaRPr lang="en-US" dirty="0"/>
          </a:p>
        </p:txBody>
      </p:sp>
      <p:sp>
        <p:nvSpPr>
          <p:cNvPr id="4" name="Slide Number Placeholder 3"/>
          <p:cNvSpPr>
            <a:spLocks noGrp="1"/>
          </p:cNvSpPr>
          <p:nvPr>
            <p:ph type="sldNum" sz="quarter" idx="10"/>
          </p:nvPr>
        </p:nvSpPr>
        <p:spPr/>
        <p:txBody>
          <a:bodyPr lIns="66404" tIns="33202" rIns="66404" bIns="33202"/>
          <a:lstStyle/>
          <a:p>
            <a:fld id="{F7021451-1387-4CA6-816F-3879F97B5CBC}" type="slidenum">
              <a:rPr lang="en-US"/>
              <a:t>22</a:t>
            </a:fld>
            <a:endParaRPr lang="en-US"/>
          </a:p>
        </p:txBody>
      </p:sp>
    </p:spTree>
    <p:extLst>
      <p:ext uri="{BB962C8B-B14F-4D97-AF65-F5344CB8AC3E}">
        <p14:creationId xmlns:p14="http://schemas.microsoft.com/office/powerpoint/2010/main" val="3070461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 name="PlaceHolder 1"/>
          <p:cNvSpPr>
            <a:spLocks noGrp="1" noRot="1" noChangeAspect="1"/>
          </p:cNvSpPr>
          <p:nvPr>
            <p:ph type="sldImg"/>
          </p:nvPr>
        </p:nvSpPr>
        <p:spPr>
          <a:xfrm>
            <a:off x="539750" y="500063"/>
            <a:ext cx="4433888" cy="2493962"/>
          </a:xfrm>
          <a:prstGeom prst="rect">
            <a:avLst/>
          </a:prstGeom>
          <a:ln w="0">
            <a:noFill/>
          </a:ln>
        </p:spPr>
      </p:sp>
      <p:sp>
        <p:nvSpPr>
          <p:cNvPr id="547" name="PlaceHolder 2"/>
          <p:cNvSpPr>
            <a:spLocks noGrp="1"/>
          </p:cNvSpPr>
          <p:nvPr>
            <p:ph type="body"/>
          </p:nvPr>
        </p:nvSpPr>
        <p:spPr>
          <a:xfrm>
            <a:off x="551295" y="3160425"/>
            <a:ext cx="4409479" cy="2993397"/>
          </a:xfrm>
          <a:prstGeom prst="rect">
            <a:avLst/>
          </a:prstGeom>
          <a:noFill/>
          <a:ln w="0">
            <a:noFill/>
          </a:ln>
        </p:spPr>
        <p:txBody>
          <a:bodyPr lIns="70325" tIns="35032" rIns="70325" bIns="35032" anchor="t">
            <a:noAutofit/>
          </a:bodyPr>
          <a:lstStyle/>
          <a:p>
            <a:pPr defTabSz="664037">
              <a:defRPr/>
            </a:pPr>
            <a:r>
              <a:rPr lang="en-US" sz="800" spc="-1" dirty="0">
                <a:solidFill>
                  <a:srgbClr val="000000"/>
                </a:solidFill>
              </a:rPr>
              <a:t>The JPAs operating is very strongly depends from magnetic field</a:t>
            </a:r>
            <a:r>
              <a:rPr lang="en-US" sz="1300" spc="-1" dirty="0"/>
              <a:t>. Residual field of magnet in the place of the JPA is about 50 </a:t>
            </a:r>
            <a:r>
              <a:rPr lang="en-US" sz="1300" spc="-1" dirty="0" err="1"/>
              <a:t>mT.</a:t>
            </a:r>
            <a:endParaRPr lang="en-US" sz="1300" spc="-1" dirty="0"/>
          </a:p>
          <a:p>
            <a:pPr defTabSz="664037">
              <a:defRPr/>
            </a:pPr>
            <a:r>
              <a:rPr lang="en-US" sz="1300" spc="-1" dirty="0"/>
              <a:t>To protect it, we developed three-layer magnetic field to exclude influence of the external field on the JPA operation. It can be used with one or up to 3 JPAs in a holder.</a:t>
            </a:r>
          </a:p>
          <a:p>
            <a:pPr defTabSz="664037">
              <a:defRPr/>
            </a:pPr>
            <a:r>
              <a:rPr lang="en-US" sz="1300" spc="-1" dirty="0"/>
              <a:t>The external shield is produced from superconducting </a:t>
            </a:r>
            <a:r>
              <a:rPr lang="en-US" sz="1300" spc="-1" dirty="0" err="1"/>
              <a:t>NbTi</a:t>
            </a:r>
            <a:r>
              <a:rPr lang="en-US" sz="1300" spc="-1" dirty="0"/>
              <a:t> and during cooldown freeze the Earth magnetic field. </a:t>
            </a:r>
          </a:p>
          <a:p>
            <a:pPr defTabSz="664037">
              <a:defRPr/>
            </a:pPr>
            <a:r>
              <a:rPr lang="en-US" sz="1300" spc="-1" dirty="0"/>
              <a:t>The second shield is made from mu-metal and serve to shield frozen field of </a:t>
            </a:r>
            <a:r>
              <a:rPr lang="en-US" sz="1300" spc="-1" dirty="0" err="1"/>
              <a:t>NbTi</a:t>
            </a:r>
            <a:r>
              <a:rPr lang="en-US" sz="1300" spc="-1" dirty="0"/>
              <a:t> shield down to level about a few tenth </a:t>
            </a:r>
            <a:r>
              <a:rPr lang="en-US" sz="1300" spc="-1" dirty="0" err="1"/>
              <a:t>nT.</a:t>
            </a:r>
            <a:r>
              <a:rPr lang="en-US" sz="1300" spc="-1" dirty="0"/>
              <a:t> </a:t>
            </a:r>
          </a:p>
          <a:p>
            <a:pPr defTabSz="664037">
              <a:defRPr/>
            </a:pPr>
            <a:r>
              <a:rPr lang="en-US" sz="1300" spc="-1" dirty="0"/>
              <a:t>The most inner layer is manufactured from superconducting Al alloy and freeze the residual field of the mu-metal shield after cooldown below 1.2 K. </a:t>
            </a:r>
          </a:p>
          <a:p>
            <a:pPr defTabSz="664037">
              <a:defRPr/>
            </a:pPr>
            <a:r>
              <a:rPr lang="en-US" sz="1300" spc="-1" dirty="0"/>
              <a:t>As results, the JPAs operates in stable field with strength below 100 </a:t>
            </a:r>
            <a:r>
              <a:rPr lang="en-US" sz="1300" spc="-1" dirty="0" err="1"/>
              <a:t>nT.</a:t>
            </a:r>
            <a:endParaRPr lang="en-US" sz="1300" spc="-1" dirty="0"/>
          </a:p>
        </p:txBody>
      </p:sp>
      <p:sp>
        <p:nvSpPr>
          <p:cNvPr id="548" name="PlaceHolder 3"/>
          <p:cNvSpPr>
            <a:spLocks noGrp="1"/>
          </p:cNvSpPr>
          <p:nvPr>
            <p:ph type="sldNum"/>
          </p:nvPr>
        </p:nvSpPr>
        <p:spPr>
          <a:xfrm>
            <a:off x="3122730" y="6319636"/>
            <a:ext cx="2388161" cy="332114"/>
          </a:xfrm>
          <a:prstGeom prst="rect">
            <a:avLst/>
          </a:prstGeom>
          <a:noFill/>
          <a:ln w="0">
            <a:noFill/>
          </a:ln>
        </p:spPr>
        <p:txBody>
          <a:bodyPr lIns="70325" tIns="35032" rIns="70325" bIns="35032" anchor="b">
            <a:noAutofit/>
          </a:bodyPr>
          <a:lstStyle/>
          <a:p>
            <a:pPr algn="r">
              <a:lnSpc>
                <a:spcPct val="100000"/>
              </a:lnSpc>
              <a:buNone/>
            </a:pPr>
            <a:fld id="{3F8A3D8D-2F28-4691-822A-230FDB9AE72A}" type="slidenum">
              <a:rPr lang="en-US" sz="900" spc="-1">
                <a:solidFill>
                  <a:srgbClr val="000000"/>
                </a:solidFill>
                <a:latin typeface="Times New Roman"/>
              </a:rPr>
              <a:t>23</a:t>
            </a:fld>
            <a:endParaRPr lang="en-US" sz="900" spc="-1">
              <a:latin typeface="Times New Roman"/>
            </a:endParaRPr>
          </a:p>
        </p:txBody>
      </p:sp>
    </p:spTree>
    <p:extLst>
      <p:ext uri="{BB962C8B-B14F-4D97-AF65-F5344CB8AC3E}">
        <p14:creationId xmlns:p14="http://schemas.microsoft.com/office/powerpoint/2010/main" val="2393062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JPA is based on a dc SQUID, its effective inductance—and therefore its resonance frequency—is controlled by magnetic flux. </a:t>
            </a:r>
            <a:endParaRPr lang="ru-RU" dirty="0"/>
          </a:p>
          <a:p>
            <a:r>
              <a:rPr lang="en-US" dirty="0"/>
              <a:t>This makes the device extremely sensitive to external magnetic fields, which is a serious issue when operating close to a high-field axion magnet. </a:t>
            </a:r>
            <a:endParaRPr lang="ru-RU" dirty="0"/>
          </a:p>
          <a:p>
            <a:r>
              <a:rPr lang="en-US" dirty="0"/>
              <a:t>We therefore developed a three-layer magnetic shield around the JPA. The lower plot compares flux-sweep measurements at zero external field and at 0.1 T. </a:t>
            </a:r>
            <a:endParaRPr lang="ru-RU" dirty="0"/>
          </a:p>
          <a:p>
            <a:r>
              <a:rPr lang="en-US" dirty="0"/>
              <a:t>The two responses almost completely overlap, demonstrating that the shield preserves normal SQUID tuning even in a strong external magnetic field.</a:t>
            </a:r>
          </a:p>
        </p:txBody>
      </p:sp>
      <p:sp>
        <p:nvSpPr>
          <p:cNvPr id="4" name="Slide Number Placeholder 3"/>
          <p:cNvSpPr>
            <a:spLocks noGrp="1"/>
          </p:cNvSpPr>
          <p:nvPr>
            <p:ph type="sldNum" sz="quarter" idx="5"/>
          </p:nvPr>
        </p:nvSpPr>
        <p:spPr/>
        <p:txBody>
          <a:bodyPr/>
          <a:lstStyle/>
          <a:p>
            <a:fld id="{F0D934AB-B581-41E0-9DC2-65E9A1D505E2}" type="slidenum">
              <a:rPr lang="en-US" smtClean="0"/>
              <a:t>24</a:t>
            </a:fld>
            <a:endParaRPr lang="en-US"/>
          </a:p>
        </p:txBody>
      </p:sp>
    </p:spTree>
    <p:extLst>
      <p:ext uri="{BB962C8B-B14F-4D97-AF65-F5344CB8AC3E}">
        <p14:creationId xmlns:p14="http://schemas.microsoft.com/office/powerpoint/2010/main" val="30773366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component requires magnetic protection is the cryogenic two-position RF switch used in the receiver chain. </a:t>
            </a:r>
          </a:p>
          <a:p>
            <a:r>
              <a:rPr lang="en-US" dirty="0"/>
              <a:t>The switch allows us to select between the cavity signal and the calibrated noise-source path during system-noise measurements. </a:t>
            </a:r>
          </a:p>
          <a:p>
            <a:r>
              <a:rPr lang="en-US" dirty="0"/>
              <a:t>Since it operates relatively close to the magnet, the external field can affect its reliable operation. We therefore developed a compact magnetic shield specifically for the RF switch. </a:t>
            </a:r>
          </a:p>
          <a:p>
            <a:r>
              <a:rPr lang="en-US" dirty="0"/>
              <a:t>The photograph shows the shielded and unshielded switch, while the simulation below demonstrates a strong suppression of the magnetic field inside the shielded volume.</a:t>
            </a:r>
          </a:p>
        </p:txBody>
      </p:sp>
      <p:sp>
        <p:nvSpPr>
          <p:cNvPr id="4" name="Slide Number Placeholder 3"/>
          <p:cNvSpPr>
            <a:spLocks noGrp="1"/>
          </p:cNvSpPr>
          <p:nvPr>
            <p:ph type="sldNum" sz="quarter" idx="5"/>
          </p:nvPr>
        </p:nvSpPr>
        <p:spPr/>
        <p:txBody>
          <a:bodyPr/>
          <a:lstStyle/>
          <a:p>
            <a:fld id="{F0D934AB-B581-41E0-9DC2-65E9A1D505E2}" type="slidenum">
              <a:rPr lang="en-US" smtClean="0"/>
              <a:t>25</a:t>
            </a:fld>
            <a:endParaRPr lang="en-US"/>
          </a:p>
        </p:txBody>
      </p:sp>
    </p:spTree>
    <p:extLst>
      <p:ext uri="{BB962C8B-B14F-4D97-AF65-F5344CB8AC3E}">
        <p14:creationId xmlns:p14="http://schemas.microsoft.com/office/powerpoint/2010/main" val="10768422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pPr defTabSz="664037">
              <a:defRPr/>
            </a:pPr>
            <a:r>
              <a:rPr lang="en-US" dirty="0"/>
              <a:t>Now we have a next</a:t>
            </a:r>
            <a:r>
              <a:rPr lang="ru-RU" dirty="0"/>
              <a:t> </a:t>
            </a:r>
            <a:r>
              <a:rPr lang="en-US" dirty="0"/>
              <a:t>generation of FD JPA: Lumped-element JPA concept: no transmission line. For low frequency it is acceptable.</a:t>
            </a:r>
          </a:p>
          <a:p>
            <a:r>
              <a:rPr lang="en-US" b="1" dirty="0"/>
              <a:t>Discrete Components:</a:t>
            </a:r>
            <a:r>
              <a:rPr lang="en-US" dirty="0"/>
              <a:t> Replaces distributed elements with a compact footprint.</a:t>
            </a:r>
          </a:p>
          <a:p>
            <a:r>
              <a:rPr lang="en-US" b="1" dirty="0"/>
              <a:t>Capacitance:</a:t>
            </a:r>
            <a:r>
              <a:rPr lang="en-US" dirty="0"/>
              <a:t> is made from </a:t>
            </a:r>
            <a:r>
              <a:rPr lang="en-US" b="1" dirty="0"/>
              <a:t>interdigital capacitors</a:t>
            </a:r>
            <a:r>
              <a:rPr lang="en-US" dirty="0"/>
              <a:t>.</a:t>
            </a:r>
          </a:p>
          <a:p>
            <a:r>
              <a:rPr lang="en-US" b="1" dirty="0"/>
              <a:t>Inductance:</a:t>
            </a:r>
            <a:r>
              <a:rPr lang="en-US" dirty="0"/>
              <a:t> Increased via a series of </a:t>
            </a:r>
            <a:r>
              <a:rPr lang="en-US" b="1" dirty="0"/>
              <a:t>5–10 SQUIDs</a:t>
            </a:r>
            <a:r>
              <a:rPr lang="en-US" dirty="0"/>
              <a:t>.</a:t>
            </a:r>
          </a:p>
          <a:p>
            <a:r>
              <a:rPr lang="en-US" dirty="0"/>
              <a:t>Eliminating the transmission line resonance allows a broader frequency range within a single device.</a:t>
            </a:r>
          </a:p>
          <a:p>
            <a:r>
              <a:rPr lang="en-US" dirty="0"/>
              <a:t>Reduces the reliance on multiple narrow-band amplifiers.</a:t>
            </a:r>
          </a:p>
          <a:p>
            <a:r>
              <a:rPr lang="en-US" dirty="0"/>
              <a:t>No modification of the main transmission (TF) line required.</a:t>
            </a:r>
          </a:p>
          <a:p>
            <a:endParaRPr lang="en-US" dirty="0"/>
          </a:p>
        </p:txBody>
      </p:sp>
      <p:sp>
        <p:nvSpPr>
          <p:cNvPr id="4" name="Slide Number Placeholder 3"/>
          <p:cNvSpPr>
            <a:spLocks noGrp="1"/>
          </p:cNvSpPr>
          <p:nvPr>
            <p:ph type="sldNum" sz="quarter" idx="10"/>
          </p:nvPr>
        </p:nvSpPr>
        <p:spPr/>
        <p:txBody>
          <a:bodyPr lIns="66404" tIns="33202" rIns="66404" bIns="33202"/>
          <a:lstStyle/>
          <a:p>
            <a:fld id="{F7021451-1387-4CA6-816F-3879F97B5CBC}" type="slidenum">
              <a:rPr lang="en-US"/>
              <a:t>27</a:t>
            </a:fld>
            <a:endParaRPr lang="en-US"/>
          </a:p>
        </p:txBody>
      </p:sp>
    </p:spTree>
    <p:extLst>
      <p:ext uri="{BB962C8B-B14F-4D97-AF65-F5344CB8AC3E}">
        <p14:creationId xmlns:p14="http://schemas.microsoft.com/office/powerpoint/2010/main" val="1558340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r>
              <a:rPr lang="en-US" dirty="0"/>
              <a:t>Here is one of Lump-JPA design we tested last week. It has interdigital coupling and resonator  capacitors and a line of SQUIDs as an inductance.</a:t>
            </a:r>
          </a:p>
          <a:p>
            <a:r>
              <a:rPr lang="en-US" dirty="0"/>
              <a:t>We have about 15 JPAs of such design.</a:t>
            </a:r>
          </a:p>
        </p:txBody>
      </p:sp>
      <p:sp>
        <p:nvSpPr>
          <p:cNvPr id="4" name="Slide Number Placeholder 3"/>
          <p:cNvSpPr>
            <a:spLocks noGrp="1"/>
          </p:cNvSpPr>
          <p:nvPr>
            <p:ph type="sldNum"/>
          </p:nvPr>
        </p:nvSpPr>
        <p:spPr/>
        <p:txBody>
          <a:bodyPr lIns="66404" tIns="33202" rIns="66404" bIns="33202"/>
          <a:lstStyle/>
          <a:p>
            <a:pPr algn="r">
              <a:buNone/>
            </a:pPr>
            <a:fld id="{688FC08D-66B9-4AA7-B7E3-C099E184DBB9}" type="slidenum">
              <a:rPr lang="en-US" sz="1000" spc="-1">
                <a:latin typeface="Times New Roman"/>
              </a:rPr>
              <a:t>28</a:t>
            </a:fld>
            <a:endParaRPr lang="en-US" sz="1000" spc="-1">
              <a:latin typeface="Times New Roman"/>
            </a:endParaRPr>
          </a:p>
        </p:txBody>
      </p:sp>
    </p:spTree>
    <p:extLst>
      <p:ext uri="{BB962C8B-B14F-4D97-AF65-F5344CB8AC3E}">
        <p14:creationId xmlns:p14="http://schemas.microsoft.com/office/powerpoint/2010/main" val="1395850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r>
              <a:rPr lang="en-US" dirty="0"/>
              <a:t>Before cooldown, we expected a higher resonance frequency and test the JPA in a test setup intended for JPA in the range of 4-8 GHz. </a:t>
            </a:r>
          </a:p>
          <a:p>
            <a:r>
              <a:rPr lang="en-US" dirty="0"/>
              <a:t>Also our dc bias current sensitivity was lower than for our usual JPA. 10 mA  was maximum current we can apply.</a:t>
            </a:r>
          </a:p>
          <a:p>
            <a:r>
              <a:rPr lang="en-US" dirty="0"/>
              <a:t>So, we cannot characterize the JPA in full working range. We will do it in the next cooldown.</a:t>
            </a:r>
          </a:p>
        </p:txBody>
      </p:sp>
      <p:sp>
        <p:nvSpPr>
          <p:cNvPr id="4" name="Slide Number Placeholder 3"/>
          <p:cNvSpPr>
            <a:spLocks noGrp="1"/>
          </p:cNvSpPr>
          <p:nvPr>
            <p:ph type="sldNum"/>
          </p:nvPr>
        </p:nvSpPr>
        <p:spPr/>
        <p:txBody>
          <a:bodyPr lIns="66404" tIns="33202" rIns="66404" bIns="33202"/>
          <a:lstStyle/>
          <a:p>
            <a:pPr algn="r">
              <a:buNone/>
            </a:pPr>
            <a:fld id="{688FC08D-66B9-4AA7-B7E3-C099E184DBB9}" type="slidenum">
              <a:rPr lang="en-US" sz="1000" spc="-1">
                <a:latin typeface="Times New Roman"/>
              </a:rPr>
              <a:t>29</a:t>
            </a:fld>
            <a:endParaRPr lang="en-US" sz="1000" spc="-1">
              <a:latin typeface="Times New Roman"/>
            </a:endParaRPr>
          </a:p>
        </p:txBody>
      </p:sp>
    </p:spTree>
    <p:extLst>
      <p:ext uri="{BB962C8B-B14F-4D97-AF65-F5344CB8AC3E}">
        <p14:creationId xmlns:p14="http://schemas.microsoft.com/office/powerpoint/2010/main" val="3964585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r>
              <a:rPr lang="en-US" dirty="0"/>
              <a:t>These gain maps illustrate the LJPA behavior at three representative resonance frequencies: about 2.96, 3.71, and 4.02 GHz. </a:t>
            </a:r>
            <a:endParaRPr lang="ru-RU" dirty="0"/>
          </a:p>
          <a:p>
            <a:r>
              <a:rPr lang="en-US" dirty="0"/>
              <a:t>For each frequency, we scan pump power and detuning and identify the region where the parametric gain exceeds 20 dB, marked by the white contour. </a:t>
            </a:r>
            <a:endParaRPr lang="ru-RU" dirty="0"/>
          </a:p>
          <a:p>
            <a:r>
              <a:rPr lang="en-US" dirty="0"/>
              <a:t>The shape and size of this high-gain region change with frequency, but a stable &gt;20&gt;20 dB operating region is preserved across more than 1 GHz of tuning. </a:t>
            </a:r>
            <a:endParaRPr lang="ru-RU" dirty="0"/>
          </a:p>
          <a:p>
            <a:r>
              <a:rPr lang="en-US" dirty="0"/>
              <a:t>This demonstrates that the wide tuning range is not simply a resonance shift—the amplifier maintains practically useful parametric gain throughout the band.</a:t>
            </a:r>
          </a:p>
        </p:txBody>
      </p:sp>
    </p:spTree>
    <p:extLst>
      <p:ext uri="{BB962C8B-B14F-4D97-AF65-F5344CB8AC3E}">
        <p14:creationId xmlns:p14="http://schemas.microsoft.com/office/powerpoint/2010/main" val="2740022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r>
              <a:rPr lang="en-US" dirty="0"/>
              <a:t>This plot summarizes the LJPA performance over the full measured tuning range, from about 2.9 to 4.0 GHz. </a:t>
            </a:r>
          </a:p>
          <a:p>
            <a:r>
              <a:rPr lang="en-US" dirty="0"/>
              <a:t>The maximum gain remains typically above 25–30 dB, reaching about 37 dB, while the mean gain within the region where G&gt;20G&gt;20 dB stays relatively stable at approximately 22–25 </a:t>
            </a:r>
            <a:r>
              <a:rPr lang="en-US" dirty="0" err="1"/>
              <a:t>dB.</a:t>
            </a:r>
            <a:r>
              <a:rPr lang="en-US" dirty="0"/>
              <a:t> </a:t>
            </a:r>
          </a:p>
          <a:p>
            <a:r>
              <a:rPr lang="en-US" dirty="0"/>
              <a:t>The A20A_{20} metric characterizes the size of the operating region with gain above 20 dB and remains substantial over most of the tuning range. </a:t>
            </a:r>
          </a:p>
          <a:p>
            <a:r>
              <a:rPr lang="en-US" dirty="0"/>
              <a:t>Thus, high gain is not obtained only at isolated frequencies—the LJPA provides a broad and usable high-gain operating region across most of its tuning range.</a:t>
            </a:r>
          </a:p>
        </p:txBody>
      </p:sp>
      <p:sp>
        <p:nvSpPr>
          <p:cNvPr id="4" name="Slide Number Placeholder 3"/>
          <p:cNvSpPr>
            <a:spLocks noGrp="1"/>
          </p:cNvSpPr>
          <p:nvPr>
            <p:ph type="sldNum"/>
          </p:nvPr>
        </p:nvSpPr>
        <p:spPr/>
        <p:txBody>
          <a:bodyPr lIns="66404" tIns="33202" rIns="66404" bIns="33202"/>
          <a:lstStyle/>
          <a:p>
            <a:pPr algn="r">
              <a:buNone/>
            </a:pPr>
            <a:fld id="{688FC08D-66B9-4AA7-B7E3-C099E184DBB9}" type="slidenum">
              <a:rPr lang="en-US" sz="1000" spc="-1">
                <a:latin typeface="Times New Roman"/>
              </a:rPr>
              <a:t>31</a:t>
            </a:fld>
            <a:endParaRPr lang="en-US" sz="1000" spc="-1">
              <a:latin typeface="Times New Roman"/>
            </a:endParaRPr>
          </a:p>
        </p:txBody>
      </p:sp>
    </p:spTree>
    <p:extLst>
      <p:ext uri="{BB962C8B-B14F-4D97-AF65-F5344CB8AC3E}">
        <p14:creationId xmlns:p14="http://schemas.microsoft.com/office/powerpoint/2010/main" val="3660343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66404" tIns="33202" rIns="66404" bIns="33202"/>
          <a:lstStyle/>
          <a:p>
            <a:r>
              <a:rPr lang="en-US" dirty="0"/>
              <a:t>This slide shows the measured added noise temperature of the LJPA across the same tuning range. </a:t>
            </a:r>
            <a:endParaRPr lang="ru-RU" dirty="0"/>
          </a:p>
          <a:p>
            <a:r>
              <a:rPr lang="en-US" dirty="0"/>
              <a:t>Over most of the 3–4 GHz band, the added noise is about 200–300 </a:t>
            </a:r>
            <a:r>
              <a:rPr lang="en-US" dirty="0" err="1"/>
              <a:t>mK</a:t>
            </a:r>
            <a:r>
              <a:rPr lang="en-US" dirty="0"/>
              <a:t>, with the lowest values close to 200 </a:t>
            </a:r>
            <a:r>
              <a:rPr lang="en-US" dirty="0" err="1"/>
              <a:t>mK.</a:t>
            </a:r>
            <a:r>
              <a:rPr lang="en-US" dirty="0"/>
              <a:t> The red line shows the standard quantum limit, hf/2kBhf/2k_B. </a:t>
            </a:r>
            <a:endParaRPr lang="ru-RU" dirty="0"/>
          </a:p>
          <a:p>
            <a:r>
              <a:rPr lang="en-US" dirty="0"/>
              <a:t>Thus, the LJPA operates within a few times the quantum limit over most of the band, while maintaining the very broad tunability shown on the previous slide.</a:t>
            </a:r>
          </a:p>
        </p:txBody>
      </p:sp>
      <p:sp>
        <p:nvSpPr>
          <p:cNvPr id="4" name="Slide Number Placeholder 3"/>
          <p:cNvSpPr>
            <a:spLocks noGrp="1"/>
          </p:cNvSpPr>
          <p:nvPr>
            <p:ph type="sldNum"/>
          </p:nvPr>
        </p:nvSpPr>
        <p:spPr/>
        <p:txBody>
          <a:bodyPr lIns="66404" tIns="33202" rIns="66404" bIns="33202"/>
          <a:lstStyle/>
          <a:p>
            <a:pPr algn="r">
              <a:buNone/>
            </a:pPr>
            <a:fld id="{688FC08D-66B9-4AA7-B7E3-C099E184DBB9}" type="slidenum">
              <a:rPr lang="en-US" sz="1000" spc="-1">
                <a:latin typeface="Times New Roman"/>
              </a:rPr>
              <a:t>32</a:t>
            </a:fld>
            <a:endParaRPr lang="en-US" sz="1000" spc="-1">
              <a:latin typeface="Times New Roman"/>
            </a:endParaRPr>
          </a:p>
        </p:txBody>
      </p:sp>
    </p:spTree>
    <p:extLst>
      <p:ext uri="{BB962C8B-B14F-4D97-AF65-F5344CB8AC3E}">
        <p14:creationId xmlns:p14="http://schemas.microsoft.com/office/powerpoint/2010/main" val="3685981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r>
              <a:rPr lang="en-US" b="1" dirty="0"/>
              <a:t>Recent Observation: </a:t>
            </a:r>
            <a:r>
              <a:rPr lang="en-US" dirty="0"/>
              <a:t>Bandwidth enhancement was observed through the application of field cooling.</a:t>
            </a:r>
          </a:p>
          <a:p>
            <a:r>
              <a:rPr lang="en-US" dirty="0"/>
              <a:t>The device was cooled under two conditions: </a:t>
            </a:r>
            <a:r>
              <a:rPr lang="en-US" b="1" dirty="0"/>
              <a:t>Zero-Field Cooling (ZFC)</a:t>
            </a:r>
            <a:r>
              <a:rPr lang="en-US" dirty="0"/>
              <a:t> and cooling in a field of approximately </a:t>
            </a:r>
            <a:r>
              <a:rPr lang="en-US" b="1" dirty="0"/>
              <a:t>10 Earth fields</a:t>
            </a:r>
            <a:r>
              <a:rPr lang="en-US" dirty="0"/>
              <a:t>.</a:t>
            </a:r>
          </a:p>
          <a:p>
            <a:r>
              <a:rPr lang="en-US" dirty="0"/>
              <a:t>The resonance frequency vs. DC bias dependence shifted.</a:t>
            </a:r>
          </a:p>
          <a:p>
            <a:r>
              <a:rPr lang="en-US" b="1" dirty="0"/>
              <a:t>For instance </a:t>
            </a:r>
            <a:r>
              <a:rPr lang="en-US" dirty="0"/>
              <a:t>At a constant </a:t>
            </a:r>
            <a:r>
              <a:rPr lang="en-US" b="1" dirty="0"/>
              <a:t>8 mA bias</a:t>
            </a:r>
            <a:r>
              <a:rPr lang="en-US" dirty="0"/>
              <a:t>, the resonance frequency shifted from </a:t>
            </a:r>
            <a:r>
              <a:rPr lang="en-US" b="1" dirty="0"/>
              <a:t>4.87 GHz</a:t>
            </a:r>
            <a:r>
              <a:rPr lang="en-US" dirty="0"/>
              <a:t> (ZFC) to </a:t>
            </a:r>
            <a:r>
              <a:rPr lang="en-US" b="1" dirty="0"/>
              <a:t>4.45 </a:t>
            </a:r>
            <a:r>
              <a:rPr lang="en-US" b="1" dirty="0" err="1"/>
              <a:t>Ghz</a:t>
            </a:r>
            <a:endParaRPr lang="en-US" dirty="0"/>
          </a:p>
          <a:p>
            <a:endParaRPr lang="en-US" dirty="0"/>
          </a:p>
        </p:txBody>
      </p:sp>
    </p:spTree>
    <p:extLst>
      <p:ext uri="{BB962C8B-B14F-4D97-AF65-F5344CB8AC3E}">
        <p14:creationId xmlns:p14="http://schemas.microsoft.com/office/powerpoint/2010/main" val="20787529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r>
              <a:rPr lang="en-US" dirty="0"/>
              <a:t>For future DMAG readouts, we are considering three complementary approaches: broadband TWPAs above 6–8 GHz, ultra-sensitive </a:t>
            </a:r>
            <a:r>
              <a:rPr lang="en-US" dirty="0" err="1"/>
              <a:t>nanobolometers</a:t>
            </a:r>
            <a:r>
              <a:rPr lang="en-US" dirty="0"/>
              <a:t>, and single-photon detectors.</a:t>
            </a:r>
          </a:p>
        </p:txBody>
      </p:sp>
    </p:spTree>
    <p:extLst>
      <p:ext uri="{BB962C8B-B14F-4D97-AF65-F5344CB8AC3E}">
        <p14:creationId xmlns:p14="http://schemas.microsoft.com/office/powerpoint/2010/main" val="11969829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r>
              <a:rPr lang="en-US" dirty="0"/>
              <a:t>This slide shows the TWPA and its manufacturer-provided characterization. With the pump at 8.335 GHz, the device demonstrates broadband parametric gain over several gigahertz. Our goal is to optimize this technology for near-quantum-limited 6–10 GHz axion readout.</a:t>
            </a:r>
          </a:p>
        </p:txBody>
      </p:sp>
    </p:spTree>
    <p:extLst>
      <p:ext uri="{BB962C8B-B14F-4D97-AF65-F5344CB8AC3E}">
        <p14:creationId xmlns:p14="http://schemas.microsoft.com/office/powerpoint/2010/main" val="25036134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ultra-sensitive microwave detector based on the zeptojoule </a:t>
            </a:r>
            <a:r>
              <a:rPr lang="en-US" dirty="0" err="1"/>
              <a:t>nanobolometer</a:t>
            </a:r>
            <a:r>
              <a:rPr lang="en-US" dirty="0"/>
              <a:t> developed at Aalto University. It converts absorbed microwave power into electron heating. With a noise-equivalent power of about 20 </a:t>
            </a:r>
            <a:r>
              <a:rPr lang="en-US" dirty="0" err="1"/>
              <a:t>zW</a:t>
            </a:r>
            <a:r>
              <a:rPr lang="en-US" dirty="0"/>
              <a:t>/Hz20~\</a:t>
            </a:r>
            <a:r>
              <a:rPr lang="en-US" dirty="0" err="1"/>
              <a:t>mathrm</a:t>
            </a:r>
            <a:r>
              <a:rPr lang="en-US" dirty="0"/>
              <a:t>{</a:t>
            </a:r>
            <a:r>
              <a:rPr lang="en-US" dirty="0" err="1"/>
              <a:t>zW</a:t>
            </a:r>
            <a:r>
              <a:rPr lang="en-US" dirty="0"/>
              <a:t>}/\sqrt{\</a:t>
            </a:r>
            <a:r>
              <a:rPr lang="en-US" dirty="0" err="1"/>
              <a:t>mathrm</a:t>
            </a:r>
            <a:r>
              <a:rPr lang="en-US" dirty="0"/>
              <a:t>{Hz}}, it is a promising alternative to quantum-limited amplifiers for axion detection.</a:t>
            </a:r>
          </a:p>
        </p:txBody>
      </p:sp>
      <p:sp>
        <p:nvSpPr>
          <p:cNvPr id="4" name="Slide Number Placeholder 3"/>
          <p:cNvSpPr>
            <a:spLocks noGrp="1"/>
          </p:cNvSpPr>
          <p:nvPr>
            <p:ph type="sldNum" sz="quarter" idx="5"/>
          </p:nvPr>
        </p:nvSpPr>
        <p:spPr/>
        <p:txBody>
          <a:bodyPr/>
          <a:lstStyle/>
          <a:p>
            <a:fld id="{F0D934AB-B581-41E0-9DC2-65E9A1D505E2}" type="slidenum">
              <a:rPr lang="en-US" smtClean="0"/>
              <a:t>36</a:t>
            </a:fld>
            <a:endParaRPr lang="en-US"/>
          </a:p>
        </p:txBody>
      </p:sp>
    </p:spTree>
    <p:extLst>
      <p:ext uri="{BB962C8B-B14F-4D97-AF65-F5344CB8AC3E}">
        <p14:creationId xmlns:p14="http://schemas.microsoft.com/office/powerpoint/2010/main" val="41573479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ZNB converts absorbed microwave power into electron heating. This changes the Josephson inductance of the proximity junctions and shifts the resonance frequency of the coupled LCLC circuit. The shift provides a sensitive measure of very small absorbed power.</a:t>
            </a:r>
          </a:p>
        </p:txBody>
      </p:sp>
      <p:sp>
        <p:nvSpPr>
          <p:cNvPr id="4" name="Slide Number Placeholder 3"/>
          <p:cNvSpPr>
            <a:spLocks noGrp="1"/>
          </p:cNvSpPr>
          <p:nvPr>
            <p:ph type="sldNum" sz="quarter" idx="5"/>
          </p:nvPr>
        </p:nvSpPr>
        <p:spPr/>
        <p:txBody>
          <a:bodyPr/>
          <a:lstStyle/>
          <a:p>
            <a:fld id="{F0D934AB-B581-41E0-9DC2-65E9A1D505E2}" type="slidenum">
              <a:rPr lang="en-US" smtClean="0"/>
              <a:t>37</a:t>
            </a:fld>
            <a:endParaRPr lang="en-US"/>
          </a:p>
        </p:txBody>
      </p:sp>
    </p:spTree>
    <p:extLst>
      <p:ext uri="{BB962C8B-B14F-4D97-AF65-F5344CB8AC3E}">
        <p14:creationId xmlns:p14="http://schemas.microsoft.com/office/powerpoint/2010/main" val="26627058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ZNB implementation at IBS–CAPP. The sample has separate heater and probe lines and is installed in a </a:t>
            </a:r>
            <a:r>
              <a:rPr lang="en-US" dirty="0" err="1"/>
              <a:t>BlueFors</a:t>
            </a:r>
            <a:r>
              <a:rPr lang="en-US" dirty="0"/>
              <a:t> dilution refrigerator. A reference signal heats the detector, while a weak probe monitors the resonance response. A cryogenic low-noise amplifier provides about 30 dB gain for the output signal.</a:t>
            </a:r>
          </a:p>
        </p:txBody>
      </p:sp>
      <p:sp>
        <p:nvSpPr>
          <p:cNvPr id="4" name="Slide Number Placeholder 3"/>
          <p:cNvSpPr>
            <a:spLocks noGrp="1"/>
          </p:cNvSpPr>
          <p:nvPr>
            <p:ph type="sldNum" sz="quarter" idx="5"/>
          </p:nvPr>
        </p:nvSpPr>
        <p:spPr/>
        <p:txBody>
          <a:bodyPr/>
          <a:lstStyle/>
          <a:p>
            <a:fld id="{F0D934AB-B581-41E0-9DC2-65E9A1D505E2}" type="slidenum">
              <a:rPr lang="en-US" smtClean="0"/>
              <a:t>38</a:t>
            </a:fld>
            <a:endParaRPr lang="en-US"/>
          </a:p>
        </p:txBody>
      </p:sp>
    </p:spTree>
    <p:extLst>
      <p:ext uri="{BB962C8B-B14F-4D97-AF65-F5344CB8AC3E}">
        <p14:creationId xmlns:p14="http://schemas.microsoft.com/office/powerpoint/2010/main" val="1880734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r>
              <a:rPr lang="en-US" dirty="0"/>
              <a:t>Here we show the measured ZNB probe response for a test signal near 6 GHz. As the probe power increases, the resonance shifts clearly in frequency, demonstrating the expected power-dependent response of the </a:t>
            </a:r>
            <a:r>
              <a:rPr lang="en-US" dirty="0" err="1"/>
              <a:t>nanobolometer</a:t>
            </a:r>
            <a:r>
              <a:rPr lang="en-US" dirty="0"/>
              <a:t>.</a:t>
            </a:r>
          </a:p>
        </p:txBody>
      </p:sp>
    </p:spTree>
    <p:extLst>
      <p:ext uri="{BB962C8B-B14F-4D97-AF65-F5344CB8AC3E}">
        <p14:creationId xmlns:p14="http://schemas.microsoft.com/office/powerpoint/2010/main" val="5197825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1233488"/>
            <a:ext cx="5916613" cy="3328987"/>
          </a:xfrm>
          <a:prstGeom prst="rect">
            <a:avLst/>
          </a:prstGeom>
          <a:noFill/>
          <a:ln w="12700">
            <a:solidFill>
              <a:prstClr val="black"/>
            </a:solidFill>
          </a:ln>
        </p:spPr>
      </p:sp>
      <p:sp>
        <p:nvSpPr>
          <p:cNvPr id="3" name="Notes Placeholder 2"/>
          <p:cNvSpPr>
            <a:spLocks noGrp="1"/>
          </p:cNvSpPr>
          <p:nvPr>
            <p:ph type="body" idx="1"/>
          </p:nvPr>
        </p:nvSpPr>
        <p:spPr>
          <a:xfrm>
            <a:off x="673100" y="4748213"/>
            <a:ext cx="5389563" cy="3884612"/>
          </a:xfrm>
          <a:prstGeom prst="rect">
            <a:avLst/>
          </a:prstGeom>
        </p:spPr>
        <p:txBody>
          <a:bodyPr/>
          <a:lstStyle/>
          <a:p>
            <a:r>
              <a:rPr lang="en-US" dirty="0"/>
              <a:t>Here the Josephson junction is operated as a threshold detector rather than as a linear amplifier. A microwave photon can induce escape from the zero-voltage state into the measurable voltage state, so the output is a switching event. By increasing the bias current </a:t>
            </a:r>
            <a:r>
              <a:rPr lang="en-US" dirty="0" err="1"/>
              <a:t>IbI_b</a:t>
            </a:r>
            <a:r>
              <a:rPr lang="en-US" dirty="0"/>
              <a:t>, the junction is brought closer to the switching threshold and the photon-detection sensitivity improves. The trade-off is that spontaneous switching also becomes more probable, which increases the dark-count rate and shortens the effective detector lifetime. The curves on the left show how the current-voltage characteristic changes with applied microwave power at 8 GHz.</a:t>
            </a:r>
            <a:br>
              <a:rPr lang="ru-RU" dirty="0"/>
            </a:br>
            <a:br>
              <a:rPr lang="ru-RU" dirty="0"/>
            </a:br>
            <a:r>
              <a:rPr lang="en-US" dirty="0"/>
              <a:t>For each RF power, the DC bias current is swept while the junction voltage is measured. Microwave excitation lowers the switching current: the stronger the RF signal, the earlier the junction escapes from the zero-voltage state. This switching-current shift is the basis of microwave-photon detection with a CBJJ.</a:t>
            </a:r>
          </a:p>
        </p:txBody>
      </p:sp>
    </p:spTree>
    <p:extLst>
      <p:ext uri="{BB962C8B-B14F-4D97-AF65-F5344CB8AC3E}">
        <p14:creationId xmlns:p14="http://schemas.microsoft.com/office/powerpoint/2010/main" val="37270964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introduce the SPC concept from Pankratov et al. The device is a current-biased Al SIS Josephson junction. </a:t>
            </a:r>
          </a:p>
          <a:p>
            <a:endParaRPr lang="en-US" dirty="0"/>
          </a:p>
          <a:p>
            <a:pPr marL="0" indent="0" algn="l">
              <a:buNone/>
            </a:pPr>
            <a:r>
              <a:rPr lang="en-US" sz="1200">
                <a:solidFill>
                  <a:srgbClr val="1E1E1E"/>
                </a:solidFill>
                <a:latin typeface="Aptos" pitchFamily="34" charset="0"/>
                <a:ea typeface="Aptos" pitchFamily="34" charset="-122"/>
                <a:cs typeface="Aptos" pitchFamily="34" charset="-120"/>
              </a:rPr>
              <a:t>Photon </a:t>
            </a:r>
            <a:r>
              <a:rPr lang="en-US" sz="1200" dirty="0">
                <a:solidFill>
                  <a:srgbClr val="1E1E1E"/>
                </a:solidFill>
                <a:latin typeface="Aptos" pitchFamily="34" charset="0"/>
                <a:ea typeface="Aptos" pitchFamily="34" charset="-122"/>
                <a:cs typeface="Aptos" pitchFamily="34" charset="-120"/>
              </a:rPr>
              <a:t>detection can be done by switching alone. Phase diffusion mainly adds </a:t>
            </a:r>
            <a:r>
              <a:rPr lang="en-US" sz="1200" dirty="0" err="1">
                <a:solidFill>
                  <a:srgbClr val="1E1E1E"/>
                </a:solidFill>
                <a:latin typeface="Aptos" pitchFamily="34" charset="0"/>
                <a:ea typeface="Aptos" pitchFamily="34" charset="-122"/>
                <a:cs typeface="Aptos" pitchFamily="34" charset="-120"/>
              </a:rPr>
              <a:t>retrapping</a:t>
            </a:r>
            <a:r>
              <a:rPr lang="en-US" sz="1200" dirty="0">
                <a:solidFill>
                  <a:srgbClr val="1E1E1E"/>
                </a:solidFill>
                <a:latin typeface="Aptos" pitchFamily="34" charset="0"/>
                <a:ea typeface="Aptos" pitchFamily="34" charset="-122"/>
                <a:cs typeface="Aptos" pitchFamily="34" charset="-120"/>
              </a:rPr>
              <a:t>, suppressing false counts.</a:t>
            </a:r>
            <a:endParaRPr lang="en-US" sz="1200" dirty="0"/>
          </a:p>
          <a:p>
            <a:endParaRPr lang="en-US" dirty="0"/>
          </a:p>
          <a:p>
            <a:br>
              <a:rPr lang="en-US" dirty="0"/>
            </a:br>
            <a:r>
              <a:rPr lang="en-US" dirty="0"/>
              <a:t>“For each bias current, the junction was initialized in the zero-voltage state, a strongly attenuated 10-GHz pulse was applied, and we recorded whether the junction switched or not. Repeating this 10310^3–10410^4 times gave the switching probability. We then varied microwave power. Since the attenuated coherent signal follows Poisson statistics, the slope of the switching probability versus photon number identifies the one-, two-, up to five-photon switching regimes.”</a:t>
            </a:r>
          </a:p>
          <a:p>
            <a:br>
              <a:rPr lang="en-US" dirty="0"/>
            </a:br>
            <a:r>
              <a:rPr lang="en-US" dirty="0"/>
              <a:t>When one or several photons are absorbed, the junction can switch from the zero-voltage state to the resistive state, producing a measurable voltage pulse. The important physical point is that the underdamped junction operates in the phase-diffusion regime, which substantially decreases the lifetime of the voltage state. The demonstrated result is detection of an energy equivalent to five photons at 10 GHz with efficiency close to unity and dark-count time above 10 seconds. The paper also reports single-photon sensitivity, but with lower efficiency, around 0.02, so further optimization is needed before this becomes a practical axion detector.</a:t>
            </a:r>
            <a:br>
              <a:rPr lang="en-US" dirty="0"/>
            </a:br>
            <a:r>
              <a:rPr lang="en-US" dirty="0"/>
              <a:t>“The green dashed line indicates the onset of the dark-count floor. Below this level, further reduction of the microwave power no longer reduces the switching probability because spontaneous junction switching starts to dominate.”</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1233488"/>
            <a:ext cx="5919787" cy="3328987"/>
          </a:xfrm>
          <a:prstGeom prst="rect">
            <a:avLst/>
          </a:prstGeom>
          <a:noFill/>
          <a:ln w="12700">
            <a:solidFill>
              <a:prstClr val="black"/>
            </a:solidFill>
          </a:ln>
        </p:spPr>
      </p:sp>
      <p:sp>
        <p:nvSpPr>
          <p:cNvPr id="3" name="Notes Placeholder 2"/>
          <p:cNvSpPr>
            <a:spLocks noGrp="1"/>
          </p:cNvSpPr>
          <p:nvPr>
            <p:ph type="body" idx="1"/>
          </p:nvPr>
        </p:nvSpPr>
        <p:spPr>
          <a:xfrm>
            <a:off x="673057" y="4747949"/>
            <a:ext cx="5389650" cy="3885075"/>
          </a:xfrm>
          <a:prstGeom prst="rect">
            <a:avLst/>
          </a:prstGeom>
        </p:spPr>
        <p:txBody>
          <a:bodyPr lIns="66404" tIns="33202" rIns="66404" bIns="33202"/>
          <a:lstStyle/>
          <a:p>
            <a:pPr hangingPunct="0">
              <a:lnSpc>
                <a:spcPct val="0"/>
              </a:lnSpc>
              <a:buClr>
                <a:srgbClr val="38512F"/>
              </a:buClr>
              <a:buSzPct val="100000"/>
              <a:buFont typeface="OpenSymbol"/>
              <a:buChar char="✸"/>
              <a:defRPr/>
            </a:pPr>
            <a:r>
              <a:rPr lang="en-US" sz="900" b="1" dirty="0">
                <a:solidFill>
                  <a:srgbClr val="38512F"/>
                </a:solidFill>
                <a:latin typeface="Arial"/>
                <a:ea typeface="Lora"/>
                <a:cs typeface="Arial"/>
              </a:rPr>
              <a:t>Smooth Readout: Flux-driven JPAs ensure uniform gain and noise characteristics.</a:t>
            </a:r>
          </a:p>
          <a:p>
            <a:pPr hangingPunct="0">
              <a:lnSpc>
                <a:spcPct val="0"/>
              </a:lnSpc>
              <a:buClr>
                <a:srgbClr val="38512F"/>
              </a:buClr>
              <a:buSzPct val="100000"/>
              <a:buFont typeface="OpenSymbol"/>
              <a:buChar char="✸"/>
              <a:defRPr/>
            </a:pPr>
            <a:r>
              <a:rPr lang="en-US" sz="900" b="1" dirty="0">
                <a:solidFill>
                  <a:srgbClr val="38512F"/>
                </a:solidFill>
                <a:latin typeface="Arial"/>
                <a:ea typeface="Lora"/>
                <a:cs typeface="Arial"/>
              </a:rPr>
              <a:t>Full Coverage: Split-band design matches the complete cavity tuning range.</a:t>
            </a:r>
          </a:p>
          <a:p>
            <a:pPr hangingPunct="0">
              <a:lnSpc>
                <a:spcPct val="0"/>
              </a:lnSpc>
              <a:buClr>
                <a:srgbClr val="38512F"/>
              </a:buClr>
              <a:buSzPct val="100000"/>
              <a:buFont typeface="OpenSymbol"/>
              <a:buChar char="✸"/>
              <a:defRPr/>
            </a:pPr>
            <a:r>
              <a:rPr lang="en-US" sz="900" b="1" dirty="0">
                <a:solidFill>
                  <a:srgbClr val="38512F"/>
                </a:solidFill>
                <a:latin typeface="Arial"/>
                <a:ea typeface="Lora"/>
                <a:cs typeface="Arial"/>
              </a:rPr>
              <a:t>Enhanced Bandwidth: Flux-driven </a:t>
            </a:r>
            <a:r>
              <a:rPr lang="en-US" sz="900" b="1" dirty="0" err="1">
                <a:solidFill>
                  <a:srgbClr val="38512F"/>
                </a:solidFill>
                <a:latin typeface="Arial"/>
                <a:ea typeface="Lora"/>
                <a:cs typeface="Arial"/>
              </a:rPr>
              <a:t>transformerless</a:t>
            </a:r>
            <a:r>
              <a:rPr lang="en-US" sz="900" b="1" dirty="0">
                <a:solidFill>
                  <a:srgbClr val="38512F"/>
                </a:solidFill>
                <a:latin typeface="Arial"/>
                <a:ea typeface="Lora"/>
                <a:cs typeface="Arial"/>
              </a:rPr>
              <a:t> L-JPAs cover multiple cavity ranges simultaneously.</a:t>
            </a:r>
          </a:p>
          <a:p>
            <a:pPr hangingPunct="0">
              <a:lnSpc>
                <a:spcPct val="0"/>
              </a:lnSpc>
              <a:buClr>
                <a:srgbClr val="38512F"/>
              </a:buClr>
              <a:buSzPct val="100000"/>
              <a:buFont typeface="OpenSymbol"/>
              <a:buChar char="✸"/>
              <a:defRPr/>
            </a:pPr>
            <a:r>
              <a:rPr lang="en-US" sz="900" b="1" dirty="0">
                <a:solidFill>
                  <a:srgbClr val="38512F"/>
                </a:solidFill>
                <a:latin typeface="Arial"/>
                <a:ea typeface="Lora"/>
                <a:cs typeface="Arial"/>
              </a:rPr>
              <a:t>Range Extension: Novel field cooling method further expands L-JPA tunability.</a:t>
            </a:r>
          </a:p>
          <a:p>
            <a:endParaRPr lang="en-US" dirty="0"/>
          </a:p>
        </p:txBody>
      </p:sp>
    </p:spTree>
    <p:extLst>
      <p:ext uri="{BB962C8B-B14F-4D97-AF65-F5344CB8AC3E}">
        <p14:creationId xmlns:p14="http://schemas.microsoft.com/office/powerpoint/2010/main" val="1519221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7" name="TextBox 6">
            <a:extLst>
              <a:ext uri="{FF2B5EF4-FFF2-40B4-BE49-F238E27FC236}">
                <a16:creationId xmlns:a16="http://schemas.microsoft.com/office/drawing/2014/main" id="{0DCE83AE-89D0-412F-A54B-1F2698B4EB50}"/>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pic>
        <p:nvPicPr>
          <p:cNvPr id="6" name="Picture 5">
            <a:extLst>
              <a:ext uri="{FF2B5EF4-FFF2-40B4-BE49-F238E27FC236}">
                <a16:creationId xmlns:a16="http://schemas.microsoft.com/office/drawing/2014/main" id="{70D5914D-BFC3-4C87-9D4C-986A9F0DDF86}"/>
              </a:ext>
            </a:extLst>
          </p:cNvPr>
          <p:cNvPicPr>
            <a:picLocks noChangeAspect="1"/>
          </p:cNvPicPr>
          <p:nvPr userDrawn="1"/>
        </p:nvPicPr>
        <p:blipFill>
          <a:blip r:embed="rId2"/>
          <a:stretch>
            <a:fillRect/>
          </a:stretch>
        </p:blipFill>
        <p:spPr>
          <a:xfrm>
            <a:off x="13015830" y="7443437"/>
            <a:ext cx="1614570" cy="82871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66F9CEC7-CBB0-4A8D-80B2-8F6606DA3D8B}"/>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59CAC1B4-51A5-4DE2-86FD-B687D4F30373}"/>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7" name="TextBox 6">
            <a:extLst>
              <a:ext uri="{FF2B5EF4-FFF2-40B4-BE49-F238E27FC236}">
                <a16:creationId xmlns:a16="http://schemas.microsoft.com/office/drawing/2014/main" id="{D25BE51A-DBBA-4F51-83BE-A5993940E447}"/>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pic>
        <p:nvPicPr>
          <p:cNvPr id="6" name="Picture 5">
            <a:extLst>
              <a:ext uri="{FF2B5EF4-FFF2-40B4-BE49-F238E27FC236}">
                <a16:creationId xmlns:a16="http://schemas.microsoft.com/office/drawing/2014/main" id="{A74FE6C3-82F0-47C7-8F6C-7B94FA1759F4}"/>
              </a:ext>
            </a:extLst>
          </p:cNvPr>
          <p:cNvPicPr>
            <a:picLocks noChangeAspect="1"/>
          </p:cNvPicPr>
          <p:nvPr userDrawn="1"/>
        </p:nvPicPr>
        <p:blipFill>
          <a:blip r:embed="rId2"/>
          <a:stretch>
            <a:fillRect/>
          </a:stretch>
        </p:blipFill>
        <p:spPr>
          <a:xfrm>
            <a:off x="13015830" y="7443437"/>
            <a:ext cx="1614570" cy="82871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3B643C9E-402A-48FA-8DA0-E64AB7F6E0C8}"/>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D7D8E392-EBB9-4601-8EFA-FE5BA450ED31}"/>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456C389E-1181-4CFD-9913-118DB3D9572F}"/>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F213811D-030D-4F16-992C-AE556358F584}"/>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643D6C69-364F-4CD2-8797-DA73B24FB05F}"/>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95108241-CE55-435E-954B-46D2D5072BCF}"/>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1B5BB624-5656-412B-B123-D8291490596E}"/>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BDB9951C-9201-4ACF-AF37-A6FEC00BB88F}"/>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83842E51-05C2-48A8-99D7-A8E2789F32EA}"/>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846A48D9-1023-4CF1-86C6-F73856D098E4}"/>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8C05AC24-4A6E-4BEA-AF76-4650BD05D261}"/>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8BEBDB72-C309-4636-AB6B-6C2945B41887}"/>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F45989D3-50F7-4833-A1EF-177C6F9A7DD3}"/>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F9A6B770-6EBD-4B34-AB4F-4BB6327577CA}"/>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20E15A12-F56B-487E-BB40-1A00D04B1FC4}"/>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9D17E5D0-9D68-4C24-BCA9-965A561801EC}"/>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A574FF02-1400-4CD8-85C2-C4188EA4E76E}"/>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0D435F02-9CA9-436E-A861-ABD90C849EDE}"/>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sp>
      <p:sp>
        <p:nvSpPr>
          <p:cNvPr id="3" name="Shape 1"/>
          <p:cNvSpPr/>
          <p:nvPr/>
        </p:nvSpPr>
        <p:spPr>
          <a:xfrm>
            <a:off x="0" y="0"/>
            <a:ext cx="14630400" cy="8229600"/>
          </a:xfrm>
          <a:prstGeom prst="rect">
            <a:avLst/>
          </a:prstGeom>
          <a:solidFill>
            <a:srgbClr val="FEF5E7"/>
          </a:solidFill>
          <a:ln/>
        </p:spPr>
      </p:sp>
      <p:sp>
        <p:nvSpPr>
          <p:cNvPr id="5" name="Rectangle 4">
            <a:extLst>
              <a:ext uri="{FF2B5EF4-FFF2-40B4-BE49-F238E27FC236}">
                <a16:creationId xmlns:a16="http://schemas.microsoft.com/office/drawing/2014/main" id="{63235F1C-1ED7-456E-97CD-E297FEC89C12}"/>
              </a:ext>
            </a:extLst>
          </p:cNvPr>
          <p:cNvSpPr/>
          <p:nvPr userDrawn="1"/>
        </p:nvSpPr>
        <p:spPr>
          <a:xfrm>
            <a:off x="12691489" y="7564147"/>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6" name="TextBox 5">
            <a:extLst>
              <a:ext uri="{FF2B5EF4-FFF2-40B4-BE49-F238E27FC236}">
                <a16:creationId xmlns:a16="http://schemas.microsoft.com/office/drawing/2014/main" id="{C4990E15-F355-478E-BCE3-C0AA8C172AA3}"/>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 Sept 2026</a:t>
            </a:r>
          </a:p>
        </p:txBody>
      </p:sp>
      <p:sp>
        <p:nvSpPr>
          <p:cNvPr id="3" name="Footer Placeholder 2"/>
          <p:cNvSpPr>
            <a:spLocks noGrp="1"/>
          </p:cNvSpPr>
          <p:nvPr>
            <p:ph type="ftr" sz="quarter" idx="11"/>
          </p:nvPr>
        </p:nvSpPr>
        <p:spPr/>
        <p:txBody>
          <a:bodyPr/>
          <a:lstStyle/>
          <a:p>
            <a:r>
              <a:rPr lang="en-US"/>
              <a:t>Frontiers in Axion Haloscope Experiment</a:t>
            </a:r>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
        <p:nvSpPr>
          <p:cNvPr id="5" name="TextBox 4">
            <a:extLst>
              <a:ext uri="{FF2B5EF4-FFF2-40B4-BE49-F238E27FC236}">
                <a16:creationId xmlns:a16="http://schemas.microsoft.com/office/drawing/2014/main" id="{F7EC355F-9377-46E2-A24B-0C77A285BF36}"/>
              </a:ext>
            </a:extLst>
          </p:cNvPr>
          <p:cNvSpPr txBox="1"/>
          <p:nvPr userDrawn="1"/>
        </p:nvSpPr>
        <p:spPr>
          <a:xfrm>
            <a:off x="413886" y="7623208"/>
            <a:ext cx="1578543" cy="369332"/>
          </a:xfrm>
          <a:prstGeom prst="rect">
            <a:avLst/>
          </a:prstGeom>
          <a:noFill/>
        </p:spPr>
        <p:txBody>
          <a:bodyPr wrap="square" rtlCol="0">
            <a:spAutoFit/>
          </a:bodyPr>
          <a:lstStyle/>
          <a:p>
            <a:fld id="{D8A0AB0E-721B-4AC6-B1EA-46F21A0639E0}" type="slidenum">
              <a:rPr lang="en-US" smtClean="0"/>
              <a:t>‹#›</a:t>
            </a:fld>
            <a:endParaRPr lang="en-US" dirty="0"/>
          </a:p>
        </p:txBody>
      </p:sp>
    </p:spTree>
    <p:extLst>
      <p:ext uri="{BB962C8B-B14F-4D97-AF65-F5344CB8AC3E}">
        <p14:creationId xmlns:p14="http://schemas.microsoft.com/office/powerpoint/2010/main" val="2370919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06887-CCA9-4EBF-B1ED-2C3375945E40}"/>
              </a:ext>
            </a:extLst>
          </p:cNvPr>
          <p:cNvSpPr>
            <a:spLocks noGrp="1"/>
          </p:cNvSpPr>
          <p:nvPr>
            <p:ph type="title"/>
          </p:nvPr>
        </p:nvSpPr>
        <p:spPr>
          <a:xfrm>
            <a:off x="1006475" y="438150"/>
            <a:ext cx="12617450" cy="1590675"/>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41457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731376" y="328320"/>
            <a:ext cx="13166928" cy="1373760"/>
          </a:xfrm>
          <a:prstGeom prst="rect">
            <a:avLst/>
          </a:prstGeom>
          <a:noFill/>
          <a:ln w="0">
            <a:noFill/>
          </a:ln>
        </p:spPr>
        <p:txBody>
          <a:bodyPr lIns="0" tIns="0" rIns="0" bIns="0" anchor="ctr">
            <a:noAutofit/>
          </a:bodyPr>
          <a:lstStyle/>
          <a:p>
            <a:pPr algn="ctr">
              <a:buNone/>
            </a:pPr>
            <a:endParaRPr lang="en-US" sz="5280" b="0" strike="noStrike" spc="-1">
              <a:latin typeface="Arial"/>
            </a:endParaRPr>
          </a:p>
        </p:txBody>
      </p:sp>
      <p:sp>
        <p:nvSpPr>
          <p:cNvPr id="41" name="PlaceHolder 2"/>
          <p:cNvSpPr>
            <a:spLocks noGrp="1"/>
          </p:cNvSpPr>
          <p:nvPr>
            <p:ph type="subTitle"/>
          </p:nvPr>
        </p:nvSpPr>
        <p:spPr>
          <a:xfrm>
            <a:off x="731376" y="1925424"/>
            <a:ext cx="13166928" cy="4772736"/>
          </a:xfrm>
          <a:prstGeom prst="rect">
            <a:avLst/>
          </a:prstGeom>
          <a:noFill/>
          <a:ln w="0">
            <a:noFill/>
          </a:ln>
        </p:spPr>
        <p:txBody>
          <a:bodyPr lIns="0" tIns="0" rIns="0" bIns="0" anchor="ctr">
            <a:noAutofit/>
          </a:bodyPr>
          <a:lstStyle/>
          <a:p>
            <a:pPr algn="ctr">
              <a:buNone/>
            </a:pPr>
            <a:endParaRPr lang="en-US" sz="3840" b="0" strike="noStrike" spc="-1">
              <a:latin typeface="Arial"/>
            </a:endParaRPr>
          </a:p>
        </p:txBody>
      </p:sp>
    </p:spTree>
    <p:extLst>
      <p:ext uri="{BB962C8B-B14F-4D97-AF65-F5344CB8AC3E}">
        <p14:creationId xmlns:p14="http://schemas.microsoft.com/office/powerpoint/2010/main" val="26675437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91B1C-36F1-4E8B-BDEF-23BC6FB735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1B0E47-B4F1-400A-98AE-14AE38CEBD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24988-DA0D-4E48-A6E5-9ADF2683E5FE}"/>
              </a:ext>
            </a:extLst>
          </p:cNvPr>
          <p:cNvSpPr>
            <a:spLocks noGrp="1"/>
          </p:cNvSpPr>
          <p:nvPr>
            <p:ph type="dt" sz="half" idx="10"/>
          </p:nvPr>
        </p:nvSpPr>
        <p:spPr/>
        <p:txBody>
          <a:bodyPr/>
          <a:lstStyle/>
          <a:p>
            <a:fld id="{8B570C5C-D59F-4533-A5AA-A1B8B1AE1602}" type="datetimeFigureOut">
              <a:rPr lang="en-US" smtClean="0"/>
              <a:t>9/9/2026</a:t>
            </a:fld>
            <a:endParaRPr lang="en-US"/>
          </a:p>
        </p:txBody>
      </p:sp>
      <p:sp>
        <p:nvSpPr>
          <p:cNvPr id="5" name="Footer Placeholder 4">
            <a:extLst>
              <a:ext uri="{FF2B5EF4-FFF2-40B4-BE49-F238E27FC236}">
                <a16:creationId xmlns:a16="http://schemas.microsoft.com/office/drawing/2014/main" id="{BA8A77BB-396B-4086-9D64-63399A04B4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992F1B-DA45-4786-9A28-4CAAD7061B9E}"/>
              </a:ext>
            </a:extLst>
          </p:cNvPr>
          <p:cNvSpPr>
            <a:spLocks noGrp="1"/>
          </p:cNvSpPr>
          <p:nvPr>
            <p:ph type="sldNum" sz="quarter" idx="12"/>
          </p:nvPr>
        </p:nvSpPr>
        <p:spPr/>
        <p:txBody>
          <a:bodyPr/>
          <a:lstStyle/>
          <a:p>
            <a:fld id="{78EC1780-F6AF-4523-884F-E08DDE1D577F}" type="slidenum">
              <a:rPr lang="en-US" smtClean="0"/>
              <a:t>‹#›</a:t>
            </a:fld>
            <a:endParaRPr lang="en-US"/>
          </a:p>
        </p:txBody>
      </p:sp>
    </p:spTree>
    <p:extLst>
      <p:ext uri="{BB962C8B-B14F-4D97-AF65-F5344CB8AC3E}">
        <p14:creationId xmlns:p14="http://schemas.microsoft.com/office/powerpoint/2010/main" val="2845663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308EA-3756-44CD-9C29-974F625BC7F4}"/>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a:extLst>
              <a:ext uri="{FF2B5EF4-FFF2-40B4-BE49-F238E27FC236}">
                <a16:creationId xmlns:a16="http://schemas.microsoft.com/office/drawing/2014/main" id="{5E01619C-17BF-4A94-8F37-DF9E84D5CCEE}"/>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p>
        </p:txBody>
      </p:sp>
      <p:sp>
        <p:nvSpPr>
          <p:cNvPr id="4" name="Date Placeholder 3">
            <a:extLst>
              <a:ext uri="{FF2B5EF4-FFF2-40B4-BE49-F238E27FC236}">
                <a16:creationId xmlns:a16="http://schemas.microsoft.com/office/drawing/2014/main" id="{CDE7DD30-5C3F-4027-89BA-AAF611580BD6}"/>
              </a:ext>
            </a:extLst>
          </p:cNvPr>
          <p:cNvSpPr>
            <a:spLocks noGrp="1"/>
          </p:cNvSpPr>
          <p:nvPr>
            <p:ph type="dt" sz="half" idx="10"/>
          </p:nvPr>
        </p:nvSpPr>
        <p:spPr/>
        <p:txBody>
          <a:bodyPr/>
          <a:lstStyle/>
          <a:p>
            <a:fld id="{BF53E24E-FC19-414A-A5A1-6A6A266ABD27}" type="datetime1">
              <a:rPr lang="en-US" smtClean="0"/>
              <a:t>9/9/2026</a:t>
            </a:fld>
            <a:endParaRPr lang="en-US"/>
          </a:p>
        </p:txBody>
      </p:sp>
      <p:sp>
        <p:nvSpPr>
          <p:cNvPr id="5" name="Footer Placeholder 4">
            <a:extLst>
              <a:ext uri="{FF2B5EF4-FFF2-40B4-BE49-F238E27FC236}">
                <a16:creationId xmlns:a16="http://schemas.microsoft.com/office/drawing/2014/main" id="{43A10EA8-F3B5-437C-BDA0-E1A3250B2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4D5D0F-E094-4819-A2C3-99D38F2B3991}"/>
              </a:ext>
            </a:extLst>
          </p:cNvPr>
          <p:cNvSpPr>
            <a:spLocks noGrp="1"/>
          </p:cNvSpPr>
          <p:nvPr>
            <p:ph type="sldNum" sz="quarter" idx="12"/>
          </p:nvPr>
        </p:nvSpPr>
        <p:spPr/>
        <p:txBody>
          <a:bodyPr/>
          <a:lstStyle/>
          <a:p>
            <a:fld id="{E7B952DE-19CB-4DCF-A103-EC9AA4ABAB57}" type="slidenum">
              <a:rPr lang="en-US" smtClean="0"/>
              <a:t>‹#›</a:t>
            </a:fld>
            <a:endParaRPr lang="en-US"/>
          </a:p>
        </p:txBody>
      </p:sp>
    </p:spTree>
    <p:extLst>
      <p:ext uri="{BB962C8B-B14F-4D97-AF65-F5344CB8AC3E}">
        <p14:creationId xmlns:p14="http://schemas.microsoft.com/office/powerpoint/2010/main" val="2574486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WHITE">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772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C50FF-EA36-4E7B-A21F-695DB526C3CC}"/>
              </a:ext>
            </a:extLst>
          </p:cNvPr>
          <p:cNvSpPr>
            <a:spLocks noGrp="1"/>
          </p:cNvSpPr>
          <p:nvPr>
            <p:ph type="ctrTitle"/>
          </p:nvPr>
        </p:nvSpPr>
        <p:spPr>
          <a:xfrm>
            <a:off x="1828800" y="1346200"/>
            <a:ext cx="10972800" cy="2865438"/>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CEDF5B-69AE-46F1-9D98-6DBF04106235}"/>
              </a:ext>
            </a:extLst>
          </p:cNvPr>
          <p:cNvSpPr>
            <a:spLocks noGrp="1"/>
          </p:cNvSpPr>
          <p:nvPr>
            <p:ph type="subTitle" idx="1"/>
          </p:nvPr>
        </p:nvSpPr>
        <p:spPr>
          <a:xfrm>
            <a:off x="1828800" y="4322763"/>
            <a:ext cx="10972800" cy="19859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43A005-8247-49FE-9CDD-7D67EDF2AF02}"/>
              </a:ext>
            </a:extLst>
          </p:cNvPr>
          <p:cNvSpPr>
            <a:spLocks noGrp="1"/>
          </p:cNvSpPr>
          <p:nvPr>
            <p:ph type="dt" sz="half" idx="10"/>
          </p:nvPr>
        </p:nvSpPr>
        <p:spPr/>
        <p:txBody>
          <a:bodyPr/>
          <a:lstStyle/>
          <a:p>
            <a:r>
              <a:rPr lang="en-US"/>
              <a:t>2 Sept 2026</a:t>
            </a:r>
          </a:p>
        </p:txBody>
      </p:sp>
      <p:sp>
        <p:nvSpPr>
          <p:cNvPr id="5" name="Footer Placeholder 4">
            <a:extLst>
              <a:ext uri="{FF2B5EF4-FFF2-40B4-BE49-F238E27FC236}">
                <a16:creationId xmlns:a16="http://schemas.microsoft.com/office/drawing/2014/main" id="{896C1F86-C24F-41A7-84A6-889F08F767A6}"/>
              </a:ext>
            </a:extLst>
          </p:cNvPr>
          <p:cNvSpPr>
            <a:spLocks noGrp="1"/>
          </p:cNvSpPr>
          <p:nvPr>
            <p:ph type="ftr" sz="quarter" idx="11"/>
          </p:nvPr>
        </p:nvSpPr>
        <p:spPr/>
        <p:txBody>
          <a:bodyPr/>
          <a:lstStyle/>
          <a:p>
            <a:r>
              <a:rPr lang="en-US"/>
              <a:t>Frontiers in Axion Haloscope Experiment</a:t>
            </a:r>
          </a:p>
        </p:txBody>
      </p:sp>
      <p:sp>
        <p:nvSpPr>
          <p:cNvPr id="6" name="Slide Number Placeholder 5">
            <a:extLst>
              <a:ext uri="{FF2B5EF4-FFF2-40B4-BE49-F238E27FC236}">
                <a16:creationId xmlns:a16="http://schemas.microsoft.com/office/drawing/2014/main" id="{A44526B4-7682-46FF-9F77-3DCB4FCEBD79}"/>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3721843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AC7D9-4744-41FB-9584-40D810DFFD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C8398D-2F6E-453C-B918-6647AD0610D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2506BA-83BF-4B5E-A70D-8FAB9B172409}"/>
              </a:ext>
            </a:extLst>
          </p:cNvPr>
          <p:cNvSpPr>
            <a:spLocks noGrp="1"/>
          </p:cNvSpPr>
          <p:nvPr>
            <p:ph type="dt" sz="half" idx="10"/>
          </p:nvPr>
        </p:nvSpPr>
        <p:spPr/>
        <p:txBody>
          <a:bodyPr/>
          <a:lstStyle/>
          <a:p>
            <a:r>
              <a:rPr lang="en-US"/>
              <a:t>2 Sept 2026</a:t>
            </a:r>
          </a:p>
        </p:txBody>
      </p:sp>
      <p:sp>
        <p:nvSpPr>
          <p:cNvPr id="5" name="Footer Placeholder 4">
            <a:extLst>
              <a:ext uri="{FF2B5EF4-FFF2-40B4-BE49-F238E27FC236}">
                <a16:creationId xmlns:a16="http://schemas.microsoft.com/office/drawing/2014/main" id="{1BEC8A09-5769-4CAD-B9BB-6379A2D10CE4}"/>
              </a:ext>
            </a:extLst>
          </p:cNvPr>
          <p:cNvSpPr>
            <a:spLocks noGrp="1"/>
          </p:cNvSpPr>
          <p:nvPr>
            <p:ph type="ftr" sz="quarter" idx="11"/>
          </p:nvPr>
        </p:nvSpPr>
        <p:spPr/>
        <p:txBody>
          <a:bodyPr/>
          <a:lstStyle/>
          <a:p>
            <a:r>
              <a:rPr lang="en-US"/>
              <a:t>Frontiers in Axion Haloscope Experiment</a:t>
            </a:r>
          </a:p>
        </p:txBody>
      </p:sp>
      <p:sp>
        <p:nvSpPr>
          <p:cNvPr id="6" name="Slide Number Placeholder 5">
            <a:extLst>
              <a:ext uri="{FF2B5EF4-FFF2-40B4-BE49-F238E27FC236}">
                <a16:creationId xmlns:a16="http://schemas.microsoft.com/office/drawing/2014/main" id="{49BCAEDA-FAFB-4895-BD3D-BC52EA96AE83}"/>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29192998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AEB8-11BD-4E60-B78B-C89E595DF0D1}"/>
              </a:ext>
            </a:extLst>
          </p:cNvPr>
          <p:cNvSpPr>
            <a:spLocks noGrp="1"/>
          </p:cNvSpPr>
          <p:nvPr>
            <p:ph type="title"/>
          </p:nvPr>
        </p:nvSpPr>
        <p:spPr>
          <a:xfrm>
            <a:off x="998538" y="2051050"/>
            <a:ext cx="12619037" cy="3424238"/>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7EAF1A-F657-4482-8C82-737625A5A759}"/>
              </a:ext>
            </a:extLst>
          </p:cNvPr>
          <p:cNvSpPr>
            <a:spLocks noGrp="1"/>
          </p:cNvSpPr>
          <p:nvPr>
            <p:ph type="body" idx="1"/>
          </p:nvPr>
        </p:nvSpPr>
        <p:spPr>
          <a:xfrm>
            <a:off x="998538" y="5507038"/>
            <a:ext cx="12619037" cy="180022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ABBD5CC-4A96-4829-A17A-7D23E4EF673B}"/>
              </a:ext>
            </a:extLst>
          </p:cNvPr>
          <p:cNvSpPr>
            <a:spLocks noGrp="1"/>
          </p:cNvSpPr>
          <p:nvPr>
            <p:ph type="dt" sz="half" idx="10"/>
          </p:nvPr>
        </p:nvSpPr>
        <p:spPr/>
        <p:txBody>
          <a:bodyPr/>
          <a:lstStyle/>
          <a:p>
            <a:r>
              <a:rPr lang="en-US"/>
              <a:t>2 Sept 2026</a:t>
            </a:r>
          </a:p>
        </p:txBody>
      </p:sp>
      <p:sp>
        <p:nvSpPr>
          <p:cNvPr id="5" name="Footer Placeholder 4">
            <a:extLst>
              <a:ext uri="{FF2B5EF4-FFF2-40B4-BE49-F238E27FC236}">
                <a16:creationId xmlns:a16="http://schemas.microsoft.com/office/drawing/2014/main" id="{A1AC8896-2D48-4CB7-93EC-DF5B9FCCB2CC}"/>
              </a:ext>
            </a:extLst>
          </p:cNvPr>
          <p:cNvSpPr>
            <a:spLocks noGrp="1"/>
          </p:cNvSpPr>
          <p:nvPr>
            <p:ph type="ftr" sz="quarter" idx="11"/>
          </p:nvPr>
        </p:nvSpPr>
        <p:spPr/>
        <p:txBody>
          <a:bodyPr/>
          <a:lstStyle/>
          <a:p>
            <a:r>
              <a:rPr lang="en-US"/>
              <a:t>Frontiers in Axion Haloscope Experiment</a:t>
            </a:r>
          </a:p>
        </p:txBody>
      </p:sp>
      <p:sp>
        <p:nvSpPr>
          <p:cNvPr id="6" name="Slide Number Placeholder 5">
            <a:extLst>
              <a:ext uri="{FF2B5EF4-FFF2-40B4-BE49-F238E27FC236}">
                <a16:creationId xmlns:a16="http://schemas.microsoft.com/office/drawing/2014/main" id="{F11001DE-B7E8-45B5-8DE3-970DDFFD92C7}"/>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39744393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F4AC1-E460-4DA0-ABCD-6E8C42A844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EC99E5-A5A6-49E7-BE87-94514FF298D0}"/>
              </a:ext>
            </a:extLst>
          </p:cNvPr>
          <p:cNvSpPr>
            <a:spLocks noGrp="1"/>
          </p:cNvSpPr>
          <p:nvPr>
            <p:ph sz="half" idx="1"/>
          </p:nvPr>
        </p:nvSpPr>
        <p:spPr>
          <a:xfrm>
            <a:off x="1006475" y="2190750"/>
            <a:ext cx="6232525" cy="5221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811986-0734-4E94-A9C7-70C06FB4BB58}"/>
              </a:ext>
            </a:extLst>
          </p:cNvPr>
          <p:cNvSpPr>
            <a:spLocks noGrp="1"/>
          </p:cNvSpPr>
          <p:nvPr>
            <p:ph sz="half" idx="2"/>
          </p:nvPr>
        </p:nvSpPr>
        <p:spPr>
          <a:xfrm>
            <a:off x="7391400" y="2190750"/>
            <a:ext cx="6232525" cy="52212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F60F80-0F14-4145-84BF-C42A78E147C8}"/>
              </a:ext>
            </a:extLst>
          </p:cNvPr>
          <p:cNvSpPr>
            <a:spLocks noGrp="1"/>
          </p:cNvSpPr>
          <p:nvPr>
            <p:ph type="dt" sz="half" idx="10"/>
          </p:nvPr>
        </p:nvSpPr>
        <p:spPr/>
        <p:txBody>
          <a:bodyPr/>
          <a:lstStyle/>
          <a:p>
            <a:r>
              <a:rPr lang="en-US"/>
              <a:t>2 Sept 2026</a:t>
            </a:r>
          </a:p>
        </p:txBody>
      </p:sp>
      <p:sp>
        <p:nvSpPr>
          <p:cNvPr id="6" name="Footer Placeholder 5">
            <a:extLst>
              <a:ext uri="{FF2B5EF4-FFF2-40B4-BE49-F238E27FC236}">
                <a16:creationId xmlns:a16="http://schemas.microsoft.com/office/drawing/2014/main" id="{7B6E4595-96AB-4D51-878D-61CD4EA8850C}"/>
              </a:ext>
            </a:extLst>
          </p:cNvPr>
          <p:cNvSpPr>
            <a:spLocks noGrp="1"/>
          </p:cNvSpPr>
          <p:nvPr>
            <p:ph type="ftr" sz="quarter" idx="11"/>
          </p:nvPr>
        </p:nvSpPr>
        <p:spPr/>
        <p:txBody>
          <a:bodyPr/>
          <a:lstStyle/>
          <a:p>
            <a:r>
              <a:rPr lang="en-US"/>
              <a:t>Frontiers in Axion Haloscope Experiment</a:t>
            </a:r>
          </a:p>
        </p:txBody>
      </p:sp>
      <p:sp>
        <p:nvSpPr>
          <p:cNvPr id="7" name="Slide Number Placeholder 6">
            <a:extLst>
              <a:ext uri="{FF2B5EF4-FFF2-40B4-BE49-F238E27FC236}">
                <a16:creationId xmlns:a16="http://schemas.microsoft.com/office/drawing/2014/main" id="{CD65851D-88DD-45C6-A94D-132DC70D57A4}"/>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29735438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C4EF2-F7A8-4930-88DB-EC4533DD3EB4}"/>
              </a:ext>
            </a:extLst>
          </p:cNvPr>
          <p:cNvSpPr>
            <a:spLocks noGrp="1"/>
          </p:cNvSpPr>
          <p:nvPr>
            <p:ph type="title"/>
          </p:nvPr>
        </p:nvSpPr>
        <p:spPr>
          <a:xfrm>
            <a:off x="1008063" y="438150"/>
            <a:ext cx="12619037" cy="15906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39F4756E-E8F9-4D22-B83A-A0067A4A7E66}"/>
              </a:ext>
            </a:extLst>
          </p:cNvPr>
          <p:cNvSpPr>
            <a:spLocks noGrp="1"/>
          </p:cNvSpPr>
          <p:nvPr>
            <p:ph type="body" idx="1"/>
          </p:nvPr>
        </p:nvSpPr>
        <p:spPr>
          <a:xfrm>
            <a:off x="1008063" y="2017713"/>
            <a:ext cx="6189662"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30C3763-EBDA-4099-A40B-9BE41C63F201}"/>
              </a:ext>
            </a:extLst>
          </p:cNvPr>
          <p:cNvSpPr>
            <a:spLocks noGrp="1"/>
          </p:cNvSpPr>
          <p:nvPr>
            <p:ph sz="half" idx="2"/>
          </p:nvPr>
        </p:nvSpPr>
        <p:spPr>
          <a:xfrm>
            <a:off x="1008063" y="3006725"/>
            <a:ext cx="6189662" cy="4421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09A245-D3A4-45BF-A9B4-998269AF2B46}"/>
              </a:ext>
            </a:extLst>
          </p:cNvPr>
          <p:cNvSpPr>
            <a:spLocks noGrp="1"/>
          </p:cNvSpPr>
          <p:nvPr>
            <p:ph type="body" sz="quarter" idx="3"/>
          </p:nvPr>
        </p:nvSpPr>
        <p:spPr>
          <a:xfrm>
            <a:off x="7407275" y="2017713"/>
            <a:ext cx="6219825" cy="989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B04D0CD-6C16-4167-8A42-C1BC39CEC6BA}"/>
              </a:ext>
            </a:extLst>
          </p:cNvPr>
          <p:cNvSpPr>
            <a:spLocks noGrp="1"/>
          </p:cNvSpPr>
          <p:nvPr>
            <p:ph sz="quarter" idx="4"/>
          </p:nvPr>
        </p:nvSpPr>
        <p:spPr>
          <a:xfrm>
            <a:off x="7407275" y="3006725"/>
            <a:ext cx="6219825" cy="44211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7EC39B-B574-41BC-907E-443F40CBA490}"/>
              </a:ext>
            </a:extLst>
          </p:cNvPr>
          <p:cNvSpPr>
            <a:spLocks noGrp="1"/>
          </p:cNvSpPr>
          <p:nvPr>
            <p:ph type="dt" sz="half" idx="10"/>
          </p:nvPr>
        </p:nvSpPr>
        <p:spPr/>
        <p:txBody>
          <a:bodyPr/>
          <a:lstStyle/>
          <a:p>
            <a:r>
              <a:rPr lang="en-US"/>
              <a:t>2 Sept 2026</a:t>
            </a:r>
          </a:p>
        </p:txBody>
      </p:sp>
      <p:sp>
        <p:nvSpPr>
          <p:cNvPr id="8" name="Footer Placeholder 7">
            <a:extLst>
              <a:ext uri="{FF2B5EF4-FFF2-40B4-BE49-F238E27FC236}">
                <a16:creationId xmlns:a16="http://schemas.microsoft.com/office/drawing/2014/main" id="{4E547929-FA3E-4DD3-BAC8-25F5B4A1332D}"/>
              </a:ext>
            </a:extLst>
          </p:cNvPr>
          <p:cNvSpPr>
            <a:spLocks noGrp="1"/>
          </p:cNvSpPr>
          <p:nvPr>
            <p:ph type="ftr" sz="quarter" idx="11"/>
          </p:nvPr>
        </p:nvSpPr>
        <p:spPr/>
        <p:txBody>
          <a:bodyPr/>
          <a:lstStyle/>
          <a:p>
            <a:r>
              <a:rPr lang="en-US"/>
              <a:t>Frontiers in Axion Haloscope Experiment</a:t>
            </a:r>
          </a:p>
        </p:txBody>
      </p:sp>
      <p:sp>
        <p:nvSpPr>
          <p:cNvPr id="9" name="Slide Number Placeholder 8">
            <a:extLst>
              <a:ext uri="{FF2B5EF4-FFF2-40B4-BE49-F238E27FC236}">
                <a16:creationId xmlns:a16="http://schemas.microsoft.com/office/drawing/2014/main" id="{ED89282E-0218-4313-801F-1C4F08EDD6CA}"/>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3592735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58828-A691-4090-812F-7E80D97F68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65BD12-A519-4CAA-88A0-C4E1CEE7580E}"/>
              </a:ext>
            </a:extLst>
          </p:cNvPr>
          <p:cNvSpPr>
            <a:spLocks noGrp="1"/>
          </p:cNvSpPr>
          <p:nvPr>
            <p:ph type="dt" sz="half" idx="10"/>
          </p:nvPr>
        </p:nvSpPr>
        <p:spPr/>
        <p:txBody>
          <a:bodyPr/>
          <a:lstStyle/>
          <a:p>
            <a:r>
              <a:rPr lang="en-US"/>
              <a:t>2 Sept 2026</a:t>
            </a:r>
          </a:p>
        </p:txBody>
      </p:sp>
      <p:sp>
        <p:nvSpPr>
          <p:cNvPr id="4" name="Footer Placeholder 3">
            <a:extLst>
              <a:ext uri="{FF2B5EF4-FFF2-40B4-BE49-F238E27FC236}">
                <a16:creationId xmlns:a16="http://schemas.microsoft.com/office/drawing/2014/main" id="{B01B1B1C-0DE7-4281-86C4-B71CEF000A7C}"/>
              </a:ext>
            </a:extLst>
          </p:cNvPr>
          <p:cNvSpPr>
            <a:spLocks noGrp="1"/>
          </p:cNvSpPr>
          <p:nvPr>
            <p:ph type="ftr" sz="quarter" idx="11"/>
          </p:nvPr>
        </p:nvSpPr>
        <p:spPr/>
        <p:txBody>
          <a:bodyPr/>
          <a:lstStyle/>
          <a:p>
            <a:r>
              <a:rPr lang="en-US"/>
              <a:t>Frontiers in Axion Haloscope Experiment</a:t>
            </a:r>
          </a:p>
        </p:txBody>
      </p:sp>
      <p:sp>
        <p:nvSpPr>
          <p:cNvPr id="5" name="Slide Number Placeholder 4">
            <a:extLst>
              <a:ext uri="{FF2B5EF4-FFF2-40B4-BE49-F238E27FC236}">
                <a16:creationId xmlns:a16="http://schemas.microsoft.com/office/drawing/2014/main" id="{19A21E60-5E5A-415A-9B63-E2698A82FF8F}"/>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11954175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D65E32-6538-4DF1-9574-5B70ECED08C8}"/>
              </a:ext>
            </a:extLst>
          </p:cNvPr>
          <p:cNvSpPr>
            <a:spLocks noGrp="1"/>
          </p:cNvSpPr>
          <p:nvPr>
            <p:ph type="dt" sz="half" idx="10"/>
          </p:nvPr>
        </p:nvSpPr>
        <p:spPr/>
        <p:txBody>
          <a:bodyPr/>
          <a:lstStyle/>
          <a:p>
            <a:r>
              <a:rPr lang="en-US"/>
              <a:t>2 Sept 2026</a:t>
            </a:r>
          </a:p>
        </p:txBody>
      </p:sp>
      <p:sp>
        <p:nvSpPr>
          <p:cNvPr id="3" name="Footer Placeholder 2">
            <a:extLst>
              <a:ext uri="{FF2B5EF4-FFF2-40B4-BE49-F238E27FC236}">
                <a16:creationId xmlns:a16="http://schemas.microsoft.com/office/drawing/2014/main" id="{4ED20A7A-C48B-4DA6-8A07-41456DF34C81}"/>
              </a:ext>
            </a:extLst>
          </p:cNvPr>
          <p:cNvSpPr>
            <a:spLocks noGrp="1"/>
          </p:cNvSpPr>
          <p:nvPr>
            <p:ph type="ftr" sz="quarter" idx="11"/>
          </p:nvPr>
        </p:nvSpPr>
        <p:spPr/>
        <p:txBody>
          <a:bodyPr/>
          <a:lstStyle/>
          <a:p>
            <a:r>
              <a:rPr lang="en-US"/>
              <a:t>Frontiers in Axion Haloscope Experiment</a:t>
            </a:r>
          </a:p>
        </p:txBody>
      </p:sp>
      <p:sp>
        <p:nvSpPr>
          <p:cNvPr id="4" name="Slide Number Placeholder 3">
            <a:extLst>
              <a:ext uri="{FF2B5EF4-FFF2-40B4-BE49-F238E27FC236}">
                <a16:creationId xmlns:a16="http://schemas.microsoft.com/office/drawing/2014/main" id="{B10BCB28-9296-4969-8422-FE8A7D9962C6}"/>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26188186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4E2C7-2C31-452A-8A85-E78E567D8B2F}"/>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57E48C-8EAA-4963-85AF-4EFCAE9E8E2C}"/>
              </a:ext>
            </a:extLst>
          </p:cNvPr>
          <p:cNvSpPr>
            <a:spLocks noGrp="1"/>
          </p:cNvSpPr>
          <p:nvPr>
            <p:ph idx="1"/>
          </p:nvPr>
        </p:nvSpPr>
        <p:spPr>
          <a:xfrm>
            <a:off x="6219825" y="1184275"/>
            <a:ext cx="7407275" cy="5848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A01D87-A9A5-478E-A66C-F8E27FAC4875}"/>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BE2F989-63D2-4CA9-A893-DC0FECD7AC30}"/>
              </a:ext>
            </a:extLst>
          </p:cNvPr>
          <p:cNvSpPr>
            <a:spLocks noGrp="1"/>
          </p:cNvSpPr>
          <p:nvPr>
            <p:ph type="dt" sz="half" idx="10"/>
          </p:nvPr>
        </p:nvSpPr>
        <p:spPr/>
        <p:txBody>
          <a:bodyPr/>
          <a:lstStyle/>
          <a:p>
            <a:r>
              <a:rPr lang="en-US"/>
              <a:t>2 Sept 2026</a:t>
            </a:r>
          </a:p>
        </p:txBody>
      </p:sp>
      <p:sp>
        <p:nvSpPr>
          <p:cNvPr id="6" name="Footer Placeholder 5">
            <a:extLst>
              <a:ext uri="{FF2B5EF4-FFF2-40B4-BE49-F238E27FC236}">
                <a16:creationId xmlns:a16="http://schemas.microsoft.com/office/drawing/2014/main" id="{D0960C76-208B-440C-9A64-ECC72F44BAF7}"/>
              </a:ext>
            </a:extLst>
          </p:cNvPr>
          <p:cNvSpPr>
            <a:spLocks noGrp="1"/>
          </p:cNvSpPr>
          <p:nvPr>
            <p:ph type="ftr" sz="quarter" idx="11"/>
          </p:nvPr>
        </p:nvSpPr>
        <p:spPr/>
        <p:txBody>
          <a:bodyPr/>
          <a:lstStyle/>
          <a:p>
            <a:r>
              <a:rPr lang="en-US"/>
              <a:t>Frontiers in Axion Haloscope Experiment</a:t>
            </a:r>
          </a:p>
        </p:txBody>
      </p:sp>
      <p:sp>
        <p:nvSpPr>
          <p:cNvPr id="7" name="Slide Number Placeholder 6">
            <a:extLst>
              <a:ext uri="{FF2B5EF4-FFF2-40B4-BE49-F238E27FC236}">
                <a16:creationId xmlns:a16="http://schemas.microsoft.com/office/drawing/2014/main" id="{07FAED7A-03F1-415C-81C2-311417D29E33}"/>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37462685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D0E68-AEB8-4584-AEAC-071CD1C0428C}"/>
              </a:ext>
            </a:extLst>
          </p:cNvPr>
          <p:cNvSpPr>
            <a:spLocks noGrp="1"/>
          </p:cNvSpPr>
          <p:nvPr>
            <p:ph type="title"/>
          </p:nvPr>
        </p:nvSpPr>
        <p:spPr>
          <a:xfrm>
            <a:off x="1008063" y="549275"/>
            <a:ext cx="4718050" cy="1919288"/>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CDE09D0-C91B-4B85-87CB-0422E843AF31}"/>
              </a:ext>
            </a:extLst>
          </p:cNvPr>
          <p:cNvSpPr>
            <a:spLocks noGrp="1"/>
          </p:cNvSpPr>
          <p:nvPr>
            <p:ph type="pic" idx="1"/>
          </p:nvPr>
        </p:nvSpPr>
        <p:spPr>
          <a:xfrm>
            <a:off x="6219825" y="1184275"/>
            <a:ext cx="7407275" cy="58483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E48049-1389-4D02-A532-F239BB059D78}"/>
              </a:ext>
            </a:extLst>
          </p:cNvPr>
          <p:cNvSpPr>
            <a:spLocks noGrp="1"/>
          </p:cNvSpPr>
          <p:nvPr>
            <p:ph type="body" sz="half" idx="2"/>
          </p:nvPr>
        </p:nvSpPr>
        <p:spPr>
          <a:xfrm>
            <a:off x="1008063" y="2468563"/>
            <a:ext cx="4718050" cy="4573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7DC1709-A420-4099-98F9-8E3478CBCB8D}"/>
              </a:ext>
            </a:extLst>
          </p:cNvPr>
          <p:cNvSpPr>
            <a:spLocks noGrp="1"/>
          </p:cNvSpPr>
          <p:nvPr>
            <p:ph type="dt" sz="half" idx="10"/>
          </p:nvPr>
        </p:nvSpPr>
        <p:spPr/>
        <p:txBody>
          <a:bodyPr/>
          <a:lstStyle/>
          <a:p>
            <a:r>
              <a:rPr lang="en-US"/>
              <a:t>2 Sept 2026</a:t>
            </a:r>
          </a:p>
        </p:txBody>
      </p:sp>
      <p:sp>
        <p:nvSpPr>
          <p:cNvPr id="6" name="Footer Placeholder 5">
            <a:extLst>
              <a:ext uri="{FF2B5EF4-FFF2-40B4-BE49-F238E27FC236}">
                <a16:creationId xmlns:a16="http://schemas.microsoft.com/office/drawing/2014/main" id="{596E2556-7D17-4ADA-A9F8-DF4E73A49D54}"/>
              </a:ext>
            </a:extLst>
          </p:cNvPr>
          <p:cNvSpPr>
            <a:spLocks noGrp="1"/>
          </p:cNvSpPr>
          <p:nvPr>
            <p:ph type="ftr" sz="quarter" idx="11"/>
          </p:nvPr>
        </p:nvSpPr>
        <p:spPr/>
        <p:txBody>
          <a:bodyPr/>
          <a:lstStyle/>
          <a:p>
            <a:r>
              <a:rPr lang="en-US"/>
              <a:t>Frontiers in Axion Haloscope Experiment</a:t>
            </a:r>
          </a:p>
        </p:txBody>
      </p:sp>
      <p:sp>
        <p:nvSpPr>
          <p:cNvPr id="7" name="Slide Number Placeholder 6">
            <a:extLst>
              <a:ext uri="{FF2B5EF4-FFF2-40B4-BE49-F238E27FC236}">
                <a16:creationId xmlns:a16="http://schemas.microsoft.com/office/drawing/2014/main" id="{3616B9B9-0357-4342-8C8E-4092F9E2441F}"/>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16488657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A2C37-4358-4D33-9FE1-7CA60A2F08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4CBF02-7A51-472D-B4B4-01D0DE45033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8F2A4-A0FC-4A1B-8488-270E78B4CAAB}"/>
              </a:ext>
            </a:extLst>
          </p:cNvPr>
          <p:cNvSpPr>
            <a:spLocks noGrp="1"/>
          </p:cNvSpPr>
          <p:nvPr>
            <p:ph type="dt" sz="half" idx="10"/>
          </p:nvPr>
        </p:nvSpPr>
        <p:spPr/>
        <p:txBody>
          <a:bodyPr/>
          <a:lstStyle/>
          <a:p>
            <a:r>
              <a:rPr lang="en-US"/>
              <a:t>2 Sept 2026</a:t>
            </a:r>
          </a:p>
        </p:txBody>
      </p:sp>
      <p:sp>
        <p:nvSpPr>
          <p:cNvPr id="5" name="Footer Placeholder 4">
            <a:extLst>
              <a:ext uri="{FF2B5EF4-FFF2-40B4-BE49-F238E27FC236}">
                <a16:creationId xmlns:a16="http://schemas.microsoft.com/office/drawing/2014/main" id="{C1CF9DEF-1477-4E32-B825-A9AE8DAC9E00}"/>
              </a:ext>
            </a:extLst>
          </p:cNvPr>
          <p:cNvSpPr>
            <a:spLocks noGrp="1"/>
          </p:cNvSpPr>
          <p:nvPr>
            <p:ph type="ftr" sz="quarter" idx="11"/>
          </p:nvPr>
        </p:nvSpPr>
        <p:spPr/>
        <p:txBody>
          <a:bodyPr/>
          <a:lstStyle/>
          <a:p>
            <a:r>
              <a:rPr lang="en-US"/>
              <a:t>Frontiers in Axion Haloscope Experiment</a:t>
            </a:r>
          </a:p>
        </p:txBody>
      </p:sp>
      <p:sp>
        <p:nvSpPr>
          <p:cNvPr id="6" name="Slide Number Placeholder 5">
            <a:extLst>
              <a:ext uri="{FF2B5EF4-FFF2-40B4-BE49-F238E27FC236}">
                <a16:creationId xmlns:a16="http://schemas.microsoft.com/office/drawing/2014/main" id="{FA1BED61-627C-4625-B237-38E9FF131765}"/>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1106802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DB81A4-524A-4C63-9E1E-CB54CA4BDBA5}"/>
              </a:ext>
            </a:extLst>
          </p:cNvPr>
          <p:cNvSpPr>
            <a:spLocks noGrp="1"/>
          </p:cNvSpPr>
          <p:nvPr>
            <p:ph type="title" orient="vert"/>
          </p:nvPr>
        </p:nvSpPr>
        <p:spPr>
          <a:xfrm>
            <a:off x="10469563" y="438150"/>
            <a:ext cx="3154362" cy="697388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184F29-3BAA-451A-8DE3-8C86DDADC1AE}"/>
              </a:ext>
            </a:extLst>
          </p:cNvPr>
          <p:cNvSpPr>
            <a:spLocks noGrp="1"/>
          </p:cNvSpPr>
          <p:nvPr>
            <p:ph type="body" orient="vert" idx="1"/>
          </p:nvPr>
        </p:nvSpPr>
        <p:spPr>
          <a:xfrm>
            <a:off x="1006475" y="438150"/>
            <a:ext cx="9310688" cy="697388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AC866B-6D8F-45E4-88D9-D381933FEE52}"/>
              </a:ext>
            </a:extLst>
          </p:cNvPr>
          <p:cNvSpPr>
            <a:spLocks noGrp="1"/>
          </p:cNvSpPr>
          <p:nvPr>
            <p:ph type="dt" sz="half" idx="10"/>
          </p:nvPr>
        </p:nvSpPr>
        <p:spPr/>
        <p:txBody>
          <a:bodyPr/>
          <a:lstStyle/>
          <a:p>
            <a:r>
              <a:rPr lang="en-US"/>
              <a:t>2 Sept 2026</a:t>
            </a:r>
          </a:p>
        </p:txBody>
      </p:sp>
      <p:sp>
        <p:nvSpPr>
          <p:cNvPr id="5" name="Footer Placeholder 4">
            <a:extLst>
              <a:ext uri="{FF2B5EF4-FFF2-40B4-BE49-F238E27FC236}">
                <a16:creationId xmlns:a16="http://schemas.microsoft.com/office/drawing/2014/main" id="{6FFD0256-2F13-406E-AEF7-3442730A3B8B}"/>
              </a:ext>
            </a:extLst>
          </p:cNvPr>
          <p:cNvSpPr>
            <a:spLocks noGrp="1"/>
          </p:cNvSpPr>
          <p:nvPr>
            <p:ph type="ftr" sz="quarter" idx="11"/>
          </p:nvPr>
        </p:nvSpPr>
        <p:spPr/>
        <p:txBody>
          <a:bodyPr/>
          <a:lstStyle/>
          <a:p>
            <a:r>
              <a:rPr lang="en-US"/>
              <a:t>Frontiers in Axion Haloscope Experiment</a:t>
            </a:r>
          </a:p>
        </p:txBody>
      </p:sp>
      <p:sp>
        <p:nvSpPr>
          <p:cNvPr id="6" name="Slide Number Placeholder 5">
            <a:extLst>
              <a:ext uri="{FF2B5EF4-FFF2-40B4-BE49-F238E27FC236}">
                <a16:creationId xmlns:a16="http://schemas.microsoft.com/office/drawing/2014/main" id="{FDB7CAC3-415C-48A7-82F6-9F3338AF8D50}"/>
              </a:ext>
            </a:extLst>
          </p:cNvPr>
          <p:cNvSpPr>
            <a:spLocks noGrp="1"/>
          </p:cNvSpPr>
          <p:nvPr>
            <p:ph type="sldNum" sz="quarter" idx="12"/>
          </p:nvPr>
        </p:nvSpPr>
        <p:spPr/>
        <p:txBody>
          <a:bodyPr/>
          <a:lstStyle/>
          <a:p>
            <a:fld id="{AEFC8410-F191-47D0-8083-569E2B31BBA9}" type="slidenum">
              <a:rPr lang="en-US" smtClean="0"/>
              <a:t>‹#›</a:t>
            </a:fld>
            <a:endParaRPr lang="en-US"/>
          </a:p>
        </p:txBody>
      </p:sp>
    </p:spTree>
    <p:extLst>
      <p:ext uri="{BB962C8B-B14F-4D97-AF65-F5344CB8AC3E}">
        <p14:creationId xmlns:p14="http://schemas.microsoft.com/office/powerpoint/2010/main" val="403458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3B52FED-3FC1-4A88-9AAC-7EC34F424ADD}"/>
              </a:ext>
            </a:extLst>
          </p:cNvPr>
          <p:cNvSpPr/>
          <p:nvPr userDrawn="1"/>
        </p:nvSpPr>
        <p:spPr>
          <a:xfrm>
            <a:off x="12691489" y="8701"/>
            <a:ext cx="1938911" cy="6032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n w="22225">
                  <a:solidFill>
                    <a:schemeClr val="accent2"/>
                  </a:solidFill>
                  <a:prstDash val="solid"/>
                </a:ln>
                <a:solidFill>
                  <a:schemeClr val="accent2">
                    <a:lumMod val="40000"/>
                    <a:lumOff val="60000"/>
                  </a:schemeClr>
                </a:solidFill>
              </a:rPr>
              <a:t>IBS/DMAG</a:t>
            </a:r>
          </a:p>
        </p:txBody>
      </p:sp>
      <p:sp>
        <p:nvSpPr>
          <p:cNvPr id="3" name="Rectangle 2">
            <a:extLst>
              <a:ext uri="{FF2B5EF4-FFF2-40B4-BE49-F238E27FC236}">
                <a16:creationId xmlns:a16="http://schemas.microsoft.com/office/drawing/2014/main" id="{82DB4A38-0942-4013-97C6-6787BC994817}"/>
              </a:ext>
            </a:extLst>
          </p:cNvPr>
          <p:cNvSpPr/>
          <p:nvPr userDrawn="1"/>
        </p:nvSpPr>
        <p:spPr>
          <a:xfrm>
            <a:off x="509599" y="7635359"/>
            <a:ext cx="457176" cy="369332"/>
          </a:xfrm>
          <a:prstGeom prst="rect">
            <a:avLst/>
          </a:prstGeom>
        </p:spPr>
        <p:txBody>
          <a:bodyPr wrap="none">
            <a:spAutoFit/>
          </a:bodyPr>
          <a:lstStyle/>
          <a:p>
            <a:fld id="{AEFC8410-F191-47D0-8083-569E2B31BBA9}" type="slidenum">
              <a:rPr lang="en-US" smtClean="0"/>
              <a:pPr/>
              <a:t>‹#›</a:t>
            </a:fld>
            <a:endParaRPr lang="en-US" dirty="0"/>
          </a:p>
        </p:txBody>
      </p:sp>
      <p:sp>
        <p:nvSpPr>
          <p:cNvPr id="4" name="TextBox 3">
            <a:extLst>
              <a:ext uri="{FF2B5EF4-FFF2-40B4-BE49-F238E27FC236}">
                <a16:creationId xmlns:a16="http://schemas.microsoft.com/office/drawing/2014/main" id="{5C48BDDB-E822-4912-BFE2-0155324ACF45}"/>
              </a:ext>
            </a:extLst>
          </p:cNvPr>
          <p:cNvSpPr txBox="1"/>
          <p:nvPr userDrawn="1"/>
        </p:nvSpPr>
        <p:spPr>
          <a:xfrm>
            <a:off x="13735051" y="7576314"/>
            <a:ext cx="1571625" cy="369332"/>
          </a:xfrm>
          <a:prstGeom prst="rect">
            <a:avLst/>
          </a:prstGeom>
          <a:noFill/>
        </p:spPr>
        <p:txBody>
          <a:bodyPr wrap="square" rtlCol="0">
            <a:spAutoFit/>
          </a:bodyPr>
          <a:lstStyle/>
          <a:p>
            <a:fld id="{6F62D6F2-8C6E-4DD9-9C46-E2B54D68BE16}" type="slidenum">
              <a:rPr lang="en-US" b="1" smtClean="0">
                <a:solidFill>
                  <a:schemeClr val="accent1">
                    <a:lumMod val="75000"/>
                  </a:schemeClr>
                </a:solidFill>
              </a:rPr>
              <a:t>‹#›</a:t>
            </a:fld>
            <a:endParaRPr lang="en-US" b="1" dirty="0">
              <a:solidFill>
                <a:schemeClr val="accent1">
                  <a:lumMod val="75000"/>
                </a:scheme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77" r:id="rId17"/>
    <p:sldLayoutId id="2147483678" r:id="rId18"/>
    <p:sldLayoutId id="2147483679" r:id="rId19"/>
    <p:sldLayoutId id="2147483680" r:id="rId20"/>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46CE86-2B33-406F-8D6F-CE208DB315FD}"/>
              </a:ext>
            </a:extLst>
          </p:cNvPr>
          <p:cNvSpPr>
            <a:spLocks noGrp="1"/>
          </p:cNvSpPr>
          <p:nvPr>
            <p:ph type="title"/>
          </p:nvPr>
        </p:nvSpPr>
        <p:spPr>
          <a:xfrm>
            <a:off x="1006475" y="438150"/>
            <a:ext cx="12617450" cy="15906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36066D-F7CE-4432-8FC3-CD8636DA60D4}"/>
              </a:ext>
            </a:extLst>
          </p:cNvPr>
          <p:cNvSpPr>
            <a:spLocks noGrp="1"/>
          </p:cNvSpPr>
          <p:nvPr>
            <p:ph type="body" idx="1"/>
          </p:nvPr>
        </p:nvSpPr>
        <p:spPr>
          <a:xfrm>
            <a:off x="1006475" y="2190750"/>
            <a:ext cx="12617450" cy="522128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E1D6BC-5A4D-446F-B351-58BB8BCCF5B2}"/>
              </a:ext>
            </a:extLst>
          </p:cNvPr>
          <p:cNvSpPr>
            <a:spLocks noGrp="1"/>
          </p:cNvSpPr>
          <p:nvPr>
            <p:ph type="dt" sz="half" idx="2"/>
          </p:nvPr>
        </p:nvSpPr>
        <p:spPr>
          <a:xfrm>
            <a:off x="1006475" y="7627938"/>
            <a:ext cx="3290888" cy="438150"/>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 Sept 2026</a:t>
            </a:r>
          </a:p>
        </p:txBody>
      </p:sp>
      <p:sp>
        <p:nvSpPr>
          <p:cNvPr id="5" name="Footer Placeholder 4">
            <a:extLst>
              <a:ext uri="{FF2B5EF4-FFF2-40B4-BE49-F238E27FC236}">
                <a16:creationId xmlns:a16="http://schemas.microsoft.com/office/drawing/2014/main" id="{BA878C93-1C81-4A25-9D21-2ACC728E0B90}"/>
              </a:ext>
            </a:extLst>
          </p:cNvPr>
          <p:cNvSpPr>
            <a:spLocks noGrp="1"/>
          </p:cNvSpPr>
          <p:nvPr>
            <p:ph type="ftr" sz="quarter" idx="3"/>
          </p:nvPr>
        </p:nvSpPr>
        <p:spPr>
          <a:xfrm>
            <a:off x="4846638"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Frontiers in Axion Haloscope Experiment</a:t>
            </a:r>
          </a:p>
        </p:txBody>
      </p:sp>
      <p:sp>
        <p:nvSpPr>
          <p:cNvPr id="6" name="Slide Number Placeholder 5">
            <a:extLst>
              <a:ext uri="{FF2B5EF4-FFF2-40B4-BE49-F238E27FC236}">
                <a16:creationId xmlns:a16="http://schemas.microsoft.com/office/drawing/2014/main" id="{49C08CEB-11A5-4F4C-9C16-6FC1B252FC2E}"/>
              </a:ext>
            </a:extLst>
          </p:cNvPr>
          <p:cNvSpPr>
            <a:spLocks noGrp="1"/>
          </p:cNvSpPr>
          <p:nvPr>
            <p:ph type="sldNum" sz="quarter" idx="4"/>
          </p:nvPr>
        </p:nvSpPr>
        <p:spPr>
          <a:xfrm>
            <a:off x="10333038" y="7627938"/>
            <a:ext cx="3290887" cy="438150"/>
          </a:xfrm>
          <a:prstGeom prst="rect">
            <a:avLst/>
          </a:prstGeom>
        </p:spPr>
        <p:txBody>
          <a:bodyPr vert="horz" lIns="91440" tIns="45720" rIns="91440" bIns="45720" rtlCol="0" anchor="ctr"/>
          <a:lstStyle>
            <a:lvl1pPr algn="r">
              <a:defRPr sz="1200">
                <a:solidFill>
                  <a:schemeClr val="tx1">
                    <a:tint val="75000"/>
                  </a:schemeClr>
                </a:solidFill>
              </a:defRPr>
            </a:lvl1pPr>
          </a:lstStyle>
          <a:p>
            <a:fld id="{AEFC8410-F191-47D0-8083-569E2B31BBA9}" type="slidenum">
              <a:rPr lang="en-US" smtClean="0"/>
              <a:t>‹#›</a:t>
            </a:fld>
            <a:endParaRPr lang="en-US" dirty="0"/>
          </a:p>
        </p:txBody>
      </p:sp>
    </p:spTree>
    <p:extLst>
      <p:ext uri="{BB962C8B-B14F-4D97-AF65-F5344CB8AC3E}">
        <p14:creationId xmlns:p14="http://schemas.microsoft.com/office/powerpoint/2010/main" val="64366587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8.jp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2.pn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0.png"/><Relationship Id="rId4" Type="http://schemas.openxmlformats.org/officeDocument/2006/relationships/image" Target="../media/image340.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9.png"/><Relationship Id="rId7" Type="http://schemas.openxmlformats.org/officeDocument/2006/relationships/image" Target="../media/image79.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0.png"/><Relationship Id="rId9" Type="http://schemas.openxmlformats.org/officeDocument/2006/relationships/image" Target="../media/image72.png"/></Relationships>
</file>

<file path=ppt/slides/_rels/slide3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jpg"/><Relationship Id="rId4" Type="http://schemas.openxmlformats.org/officeDocument/2006/relationships/image" Target="../media/image74.png"/></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4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4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864036" y="799435"/>
            <a:ext cx="7415927" cy="2178129"/>
          </a:xfrm>
          <a:prstGeom prst="rect">
            <a:avLst/>
          </a:prstGeom>
          <a:noFill/>
          <a:ln/>
        </p:spPr>
        <p:txBody>
          <a:bodyPr wrap="square" lIns="0" tIns="0" rIns="0" bIns="0" rtlCol="0" anchor="t"/>
          <a:lstStyle/>
          <a:p>
            <a:pPr>
              <a:lnSpc>
                <a:spcPts val="5700"/>
              </a:lnSpc>
            </a:pPr>
            <a:r>
              <a:rPr lang="en-US" sz="4400" dirty="0">
                <a:solidFill>
                  <a:srgbClr val="38512F"/>
                </a:solidFill>
                <a:latin typeface="Arial" panose="020B0604020202020204" pitchFamily="34" charset="0"/>
                <a:ea typeface="Lora" pitchFamily="34" charset="-122"/>
                <a:cs typeface="Arial" panose="020B0604020202020204" pitchFamily="34" charset="0"/>
              </a:rPr>
              <a:t>Near-Quantum-Limited Readout Development for Axion Haloscopes in DMAG</a:t>
            </a:r>
            <a:endParaRPr lang="en-US" sz="4400" dirty="0">
              <a:latin typeface="Arial" panose="020B0604020202020204" pitchFamily="34" charset="0"/>
              <a:cs typeface="Arial" panose="020B0604020202020204" pitchFamily="34" charset="0"/>
            </a:endParaRPr>
          </a:p>
        </p:txBody>
      </p:sp>
      <p:sp>
        <p:nvSpPr>
          <p:cNvPr id="4" name="Text 1"/>
          <p:cNvSpPr/>
          <p:nvPr/>
        </p:nvSpPr>
        <p:spPr>
          <a:xfrm>
            <a:off x="864037" y="4163973"/>
            <a:ext cx="7415927" cy="395049"/>
          </a:xfrm>
          <a:prstGeom prst="rect">
            <a:avLst/>
          </a:prstGeom>
          <a:noFill/>
          <a:ln/>
        </p:spPr>
        <p:txBody>
          <a:bodyPr wrap="none" lIns="0" tIns="0" rIns="0" bIns="0" rtlCol="0" anchor="t"/>
          <a:lstStyle/>
          <a:p>
            <a:pPr marL="0" indent="0" algn="l">
              <a:lnSpc>
                <a:spcPts val="3100"/>
              </a:lnSpc>
              <a:buNone/>
            </a:pPr>
            <a:r>
              <a:rPr lang="en-US" sz="1900" b="1" dirty="0">
                <a:solidFill>
                  <a:srgbClr val="3A3630"/>
                </a:solidFill>
                <a:latin typeface="Source Sans Pro" pitchFamily="34" charset="0"/>
                <a:ea typeface="Source Sans Pro" pitchFamily="34" charset="-122"/>
                <a:cs typeface="Source Sans Pro" pitchFamily="34" charset="-120"/>
              </a:rPr>
              <a:t>Uchaikin Sergey for QS team </a:t>
            </a:r>
            <a:endParaRPr lang="en-US" sz="1900" b="1" dirty="0"/>
          </a:p>
        </p:txBody>
      </p:sp>
      <p:sp>
        <p:nvSpPr>
          <p:cNvPr id="5" name="Text 2"/>
          <p:cNvSpPr/>
          <p:nvPr/>
        </p:nvSpPr>
        <p:spPr>
          <a:xfrm>
            <a:off x="864037" y="4836676"/>
            <a:ext cx="7415927" cy="395049"/>
          </a:xfrm>
          <a:prstGeom prst="rect">
            <a:avLst/>
          </a:prstGeom>
          <a:noFill/>
          <a:ln/>
        </p:spPr>
        <p:txBody>
          <a:bodyPr wrap="none" lIns="0" tIns="0" rIns="0" bIns="0" rtlCol="0" anchor="t"/>
          <a:lstStyle/>
          <a:p>
            <a:pPr marL="0" indent="0" algn="l">
              <a:lnSpc>
                <a:spcPts val="3100"/>
              </a:lnSpc>
              <a:buNone/>
            </a:pPr>
            <a:r>
              <a:rPr lang="en-US" sz="1900" b="1" dirty="0">
                <a:solidFill>
                  <a:srgbClr val="3A3630"/>
                </a:solidFill>
                <a:latin typeface="Source Sans Pro" pitchFamily="34" charset="0"/>
                <a:ea typeface="Source Sans Pro" pitchFamily="34" charset="-122"/>
                <a:cs typeface="Source Sans Pro" pitchFamily="34" charset="-120"/>
              </a:rPr>
              <a:t>IBS/Dark Matter Axion Group</a:t>
            </a:r>
            <a:endParaRPr lang="en-US" sz="1900" b="1" dirty="0"/>
          </a:p>
        </p:txBody>
      </p:sp>
      <p:sp>
        <p:nvSpPr>
          <p:cNvPr id="6" name="Text 3"/>
          <p:cNvSpPr/>
          <p:nvPr/>
        </p:nvSpPr>
        <p:spPr>
          <a:xfrm>
            <a:off x="864037" y="5509379"/>
            <a:ext cx="7415927" cy="395049"/>
          </a:xfrm>
          <a:prstGeom prst="rect">
            <a:avLst/>
          </a:prstGeom>
          <a:noFill/>
          <a:ln/>
        </p:spPr>
        <p:txBody>
          <a:bodyPr wrap="none" lIns="0" tIns="0" rIns="0" bIns="0" rtlCol="0" anchor="t"/>
          <a:lstStyle/>
          <a:p>
            <a:pPr marL="0" indent="0" algn="l">
              <a:lnSpc>
                <a:spcPts val="3100"/>
              </a:lnSpc>
              <a:buNone/>
            </a:pPr>
            <a:r>
              <a:rPr lang="en-US" sz="1900" dirty="0">
                <a:solidFill>
                  <a:srgbClr val="3A3630"/>
                </a:solidFill>
                <a:latin typeface="Source Sans Pro" pitchFamily="34" charset="0"/>
                <a:ea typeface="Source Sans Pro" pitchFamily="34" charset="-122"/>
                <a:cs typeface="Source Sans Pro" pitchFamily="34" charset="-120"/>
              </a:rPr>
              <a:t>2026-09-02</a:t>
            </a:r>
            <a:endParaRPr lang="en-US" sz="1900" dirty="0"/>
          </a:p>
        </p:txBody>
      </p:sp>
      <p:pic>
        <p:nvPicPr>
          <p:cNvPr id="8" name="Picture 7">
            <a:extLst>
              <a:ext uri="{FF2B5EF4-FFF2-40B4-BE49-F238E27FC236}">
                <a16:creationId xmlns:a16="http://schemas.microsoft.com/office/drawing/2014/main" id="{8209FA66-D4CB-4FD2-BA2C-DB88A5B85D50}"/>
              </a:ext>
            </a:extLst>
          </p:cNvPr>
          <p:cNvPicPr>
            <a:picLocks noChangeAspect="1"/>
          </p:cNvPicPr>
          <p:nvPr/>
        </p:nvPicPr>
        <p:blipFill>
          <a:blip r:embed="rId3"/>
          <a:stretch>
            <a:fillRect/>
          </a:stretch>
        </p:blipFill>
        <p:spPr>
          <a:xfrm rot="16200000">
            <a:off x="7429500" y="1028700"/>
            <a:ext cx="8229600" cy="6172200"/>
          </a:xfrm>
          <a:prstGeom prst="rect">
            <a:avLst/>
          </a:prstGeom>
        </p:spPr>
      </p:pic>
      <p:pic>
        <p:nvPicPr>
          <p:cNvPr id="7" name="Picture 1">
            <a:extLst>
              <a:ext uri="{FF2B5EF4-FFF2-40B4-BE49-F238E27FC236}">
                <a16:creationId xmlns:a16="http://schemas.microsoft.com/office/drawing/2014/main" id="{D10FEE1D-74E7-4615-8CC0-F45AF11B48B3}"/>
              </a:ext>
            </a:extLst>
          </p:cNvPr>
          <p:cNvPicPr/>
          <p:nvPr/>
        </p:nvPicPr>
        <p:blipFill>
          <a:blip r:embed="rId4"/>
          <a:stretch/>
        </p:blipFill>
        <p:spPr>
          <a:xfrm>
            <a:off x="3101886" y="7598428"/>
            <a:ext cx="1232640" cy="304560"/>
          </a:xfrm>
          <a:prstGeom prst="rect">
            <a:avLst/>
          </a:prstGeom>
          <a:ln w="0">
            <a:noFill/>
          </a:ln>
        </p:spPr>
      </p:pic>
      <p:pic>
        <p:nvPicPr>
          <p:cNvPr id="9" name="Picture 2">
            <a:extLst>
              <a:ext uri="{FF2B5EF4-FFF2-40B4-BE49-F238E27FC236}">
                <a16:creationId xmlns:a16="http://schemas.microsoft.com/office/drawing/2014/main" id="{083496E1-EE94-4534-B76B-A11D65506A18}"/>
              </a:ext>
            </a:extLst>
          </p:cNvPr>
          <p:cNvPicPr/>
          <p:nvPr/>
        </p:nvPicPr>
        <p:blipFill>
          <a:blip r:embed="rId5"/>
          <a:stretch/>
        </p:blipFill>
        <p:spPr>
          <a:xfrm>
            <a:off x="4423644" y="7543160"/>
            <a:ext cx="900360" cy="378720"/>
          </a:xfrm>
          <a:prstGeom prst="rect">
            <a:avLst/>
          </a:prstGeom>
          <a:ln w="0">
            <a:noFill/>
          </a:ln>
        </p:spPr>
      </p:pic>
      <p:pic>
        <p:nvPicPr>
          <p:cNvPr id="1026" name="Picture 2" descr="https://www.ibs.re.kr/images/kor/sub04/20140513_135115924_33654.png">
            <a:extLst>
              <a:ext uri="{FF2B5EF4-FFF2-40B4-BE49-F238E27FC236}">
                <a16:creationId xmlns:a16="http://schemas.microsoft.com/office/drawing/2014/main" id="{713A9020-A8AD-499E-9317-26F60A220AD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3758" y="7543160"/>
            <a:ext cx="432923" cy="4150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519FEA0-87CF-4999-8BA0-E924A9BFEB3F}"/>
              </a:ext>
            </a:extLst>
          </p:cNvPr>
          <p:cNvPicPr>
            <a:picLocks noChangeAspect="1"/>
          </p:cNvPicPr>
          <p:nvPr/>
        </p:nvPicPr>
        <p:blipFill>
          <a:blip r:embed="rId7"/>
          <a:stretch>
            <a:fillRect/>
          </a:stretch>
        </p:blipFill>
        <p:spPr>
          <a:xfrm>
            <a:off x="1555799" y="7559673"/>
            <a:ext cx="817991" cy="4198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0"/>
          <p:cNvSpPr/>
          <p:nvPr/>
        </p:nvSpPr>
        <p:spPr>
          <a:xfrm>
            <a:off x="700564" y="710803"/>
            <a:ext cx="4709874" cy="588764"/>
          </a:xfrm>
          <a:prstGeom prst="rect">
            <a:avLst/>
          </a:prstGeom>
          <a:noFill/>
          <a:ln/>
        </p:spPr>
        <p:txBody>
          <a:bodyPr wrap="none" lIns="0" tIns="0" rIns="0" bIns="0" rtlCol="0" anchor="t"/>
          <a:lstStyle/>
          <a:p>
            <a:pPr marL="0" indent="0" algn="l">
              <a:lnSpc>
                <a:spcPts val="4600"/>
              </a:lnSpc>
              <a:buNone/>
            </a:pPr>
            <a:r>
              <a:rPr lang="en-US" sz="4400" dirty="0">
                <a:solidFill>
                  <a:srgbClr val="38512F"/>
                </a:solidFill>
                <a:latin typeface="Arial" panose="020B0604020202020204" pitchFamily="34" charset="0"/>
                <a:ea typeface="Lora" pitchFamily="34" charset="-122"/>
                <a:cs typeface="Arial" panose="020B0604020202020204" pitchFamily="34" charset="0"/>
              </a:rPr>
              <a:t>Introduction</a:t>
            </a:r>
            <a:endParaRPr lang="en-US" sz="4400" dirty="0">
              <a:latin typeface="Arial" panose="020B0604020202020204" pitchFamily="34" charset="0"/>
              <a:cs typeface="Arial" panose="020B0604020202020204" pitchFamily="34" charset="0"/>
            </a:endParaRPr>
          </a:p>
        </p:txBody>
      </p:sp>
      <p:sp>
        <p:nvSpPr>
          <p:cNvPr id="4" name="Shape 1"/>
          <p:cNvSpPr/>
          <p:nvPr/>
        </p:nvSpPr>
        <p:spPr>
          <a:xfrm>
            <a:off x="700564" y="1824871"/>
            <a:ext cx="450294" cy="450294"/>
          </a:xfrm>
          <a:prstGeom prst="roundRect">
            <a:avLst>
              <a:gd name="adj" fmla="val 6668"/>
            </a:avLst>
          </a:prstGeom>
          <a:solidFill>
            <a:srgbClr val="F3E7D4"/>
          </a:solidFill>
          <a:ln/>
        </p:spPr>
      </p:sp>
      <p:pic>
        <p:nvPicPr>
          <p:cNvPr id="5" name="Image 1" descr="preencoded.png"/>
          <p:cNvPicPr>
            <a:picLocks noChangeAspect="1"/>
          </p:cNvPicPr>
          <p:nvPr/>
        </p:nvPicPr>
        <p:blipFill>
          <a:blip r:embed="rId3"/>
          <a:stretch>
            <a:fillRect/>
          </a:stretch>
        </p:blipFill>
        <p:spPr>
          <a:xfrm>
            <a:off x="784443" y="1908691"/>
            <a:ext cx="282535" cy="282535"/>
          </a:xfrm>
          <a:prstGeom prst="rect">
            <a:avLst/>
          </a:prstGeom>
        </p:spPr>
      </p:pic>
      <p:sp>
        <p:nvSpPr>
          <p:cNvPr id="6" name="Text 2"/>
          <p:cNvSpPr/>
          <p:nvPr/>
        </p:nvSpPr>
        <p:spPr>
          <a:xfrm>
            <a:off x="1351002" y="1824871"/>
            <a:ext cx="2354937" cy="294323"/>
          </a:xfrm>
          <a:prstGeom prst="rect">
            <a:avLst/>
          </a:prstGeom>
          <a:noFill/>
          <a:ln/>
        </p:spPr>
        <p:txBody>
          <a:bodyPr wrap="none" lIns="0" tIns="0" rIns="0" bIns="0" rtlCol="0" anchor="t"/>
          <a:lstStyle/>
          <a:p>
            <a:pPr marL="0" indent="0" algn="l">
              <a:lnSpc>
                <a:spcPts val="2300"/>
              </a:lnSpc>
              <a:buNone/>
            </a:pPr>
            <a:r>
              <a:rPr lang="en-US" sz="2000" b="1" dirty="0">
                <a:solidFill>
                  <a:srgbClr val="3A3630"/>
                </a:solidFill>
                <a:latin typeface="Arial" panose="020B0604020202020204" pitchFamily="34" charset="0"/>
                <a:ea typeface="Lora" pitchFamily="34" charset="-122"/>
                <a:cs typeface="Arial" panose="020B0604020202020204" pitchFamily="34" charset="0"/>
              </a:rPr>
              <a:t>Axion Dark Matter</a:t>
            </a:r>
            <a:endParaRPr lang="en-US" sz="2000" b="1" dirty="0">
              <a:latin typeface="Arial" panose="020B0604020202020204" pitchFamily="34" charset="0"/>
              <a:cs typeface="Arial" panose="020B0604020202020204" pitchFamily="34" charset="0"/>
            </a:endParaRPr>
          </a:p>
        </p:txBody>
      </p:sp>
      <p:sp>
        <p:nvSpPr>
          <p:cNvPr id="7" name="Text 3"/>
          <p:cNvSpPr/>
          <p:nvPr/>
        </p:nvSpPr>
        <p:spPr>
          <a:xfrm>
            <a:off x="1351002" y="2239208"/>
            <a:ext cx="7092434" cy="320159"/>
          </a:xfrm>
          <a:prstGeom prst="rect">
            <a:avLst/>
          </a:prstGeom>
          <a:noFill/>
          <a:ln/>
        </p:spPr>
        <p:txBody>
          <a:bodyPr wrap="none" lIns="0" tIns="0" rIns="0" bIns="0" rtlCol="0" anchor="t"/>
          <a:lstStyle/>
          <a:p>
            <a:pPr marL="0" indent="0" algn="l">
              <a:lnSpc>
                <a:spcPts val="2500"/>
              </a:lnSpc>
              <a:buNone/>
            </a:pPr>
            <a:r>
              <a:rPr lang="en-US" sz="2000" dirty="0">
                <a:solidFill>
                  <a:srgbClr val="3A3630"/>
                </a:solidFill>
                <a:latin typeface="Arial" panose="020B0604020202020204" pitchFamily="34" charset="0"/>
                <a:ea typeface="Source Sans Pro" pitchFamily="34" charset="-122"/>
                <a:cs typeface="Arial" panose="020B0604020202020204" pitchFamily="34" charset="0"/>
              </a:rPr>
              <a:t>A promising candidate to explain the universe's missing mass </a:t>
            </a:r>
          </a:p>
          <a:p>
            <a:pPr marL="0" indent="0" algn="l">
              <a:lnSpc>
                <a:spcPts val="2500"/>
              </a:lnSpc>
              <a:buNone/>
            </a:pPr>
            <a:r>
              <a:rPr lang="en-US" sz="2000" dirty="0">
                <a:solidFill>
                  <a:srgbClr val="3A3630"/>
                </a:solidFill>
                <a:latin typeface="Arial" panose="020B0604020202020204" pitchFamily="34" charset="0"/>
                <a:ea typeface="Source Sans Pro" pitchFamily="34" charset="-122"/>
                <a:cs typeface="Arial" panose="020B0604020202020204" pitchFamily="34" charset="0"/>
              </a:rPr>
              <a:t>and CP violation.</a:t>
            </a:r>
          </a:p>
          <a:p>
            <a:pPr marL="0" indent="0" algn="l">
              <a:lnSpc>
                <a:spcPts val="2500"/>
              </a:lnSpc>
              <a:buNone/>
            </a:pPr>
            <a:endParaRPr lang="en-US" sz="2000" dirty="0">
              <a:solidFill>
                <a:srgbClr val="3A3630"/>
              </a:solidFill>
              <a:latin typeface="Arial" panose="020B0604020202020204" pitchFamily="34" charset="0"/>
              <a:ea typeface="Source Sans Pro" pitchFamily="34" charset="-122"/>
              <a:cs typeface="Arial" panose="020B0604020202020204" pitchFamily="34" charset="0"/>
            </a:endParaRPr>
          </a:p>
          <a:p>
            <a:pPr marL="0" indent="0" algn="l">
              <a:lnSpc>
                <a:spcPts val="2500"/>
              </a:lnSpc>
              <a:buNone/>
            </a:pPr>
            <a:endParaRPr lang="en-US" sz="2000" dirty="0">
              <a:latin typeface="Arial" panose="020B0604020202020204" pitchFamily="34" charset="0"/>
              <a:cs typeface="Arial" panose="020B0604020202020204" pitchFamily="34" charset="0"/>
            </a:endParaRPr>
          </a:p>
        </p:txBody>
      </p:sp>
      <p:sp>
        <p:nvSpPr>
          <p:cNvPr id="8" name="Shape 4"/>
          <p:cNvSpPr/>
          <p:nvPr/>
        </p:nvSpPr>
        <p:spPr>
          <a:xfrm>
            <a:off x="700564" y="3719314"/>
            <a:ext cx="450294" cy="450294"/>
          </a:xfrm>
          <a:prstGeom prst="roundRect">
            <a:avLst>
              <a:gd name="adj" fmla="val 6668"/>
            </a:avLst>
          </a:prstGeom>
          <a:solidFill>
            <a:srgbClr val="F3E7D4"/>
          </a:solidFill>
          <a:ln/>
        </p:spPr>
      </p:sp>
      <p:pic>
        <p:nvPicPr>
          <p:cNvPr id="9" name="Image 2" descr="preencoded.png"/>
          <p:cNvPicPr>
            <a:picLocks noChangeAspect="1"/>
          </p:cNvPicPr>
          <p:nvPr/>
        </p:nvPicPr>
        <p:blipFill>
          <a:blip r:embed="rId4"/>
          <a:stretch>
            <a:fillRect/>
          </a:stretch>
        </p:blipFill>
        <p:spPr>
          <a:xfrm>
            <a:off x="784443" y="3767891"/>
            <a:ext cx="282535" cy="353139"/>
          </a:xfrm>
          <a:prstGeom prst="rect">
            <a:avLst/>
          </a:prstGeom>
        </p:spPr>
      </p:pic>
      <p:sp>
        <p:nvSpPr>
          <p:cNvPr id="10" name="Text 5"/>
          <p:cNvSpPr/>
          <p:nvPr/>
        </p:nvSpPr>
        <p:spPr>
          <a:xfrm>
            <a:off x="1351002" y="3719314"/>
            <a:ext cx="2354937" cy="294323"/>
          </a:xfrm>
          <a:prstGeom prst="rect">
            <a:avLst/>
          </a:prstGeom>
          <a:noFill/>
          <a:ln/>
        </p:spPr>
        <p:txBody>
          <a:bodyPr wrap="none" lIns="0" tIns="0" rIns="0" bIns="0" rtlCol="0" anchor="t"/>
          <a:lstStyle/>
          <a:p>
            <a:pPr marL="0" indent="0" algn="l">
              <a:lnSpc>
                <a:spcPts val="2300"/>
              </a:lnSpc>
              <a:buNone/>
            </a:pPr>
            <a:r>
              <a:rPr lang="en-US" sz="2000" b="1" dirty="0">
                <a:solidFill>
                  <a:srgbClr val="3A3630"/>
                </a:solidFill>
                <a:latin typeface="Arial" panose="020B0604020202020204" pitchFamily="34" charset="0"/>
                <a:ea typeface="Lora" pitchFamily="34" charset="-122"/>
                <a:cs typeface="Arial" panose="020B0604020202020204" pitchFamily="34" charset="0"/>
              </a:rPr>
              <a:t>DMAG’s Challenge</a:t>
            </a:r>
            <a:endParaRPr lang="en-US" sz="2000" b="1" dirty="0">
              <a:latin typeface="Arial" panose="020B0604020202020204" pitchFamily="34" charset="0"/>
              <a:cs typeface="Arial" panose="020B0604020202020204" pitchFamily="34" charset="0"/>
            </a:endParaRPr>
          </a:p>
        </p:txBody>
      </p:sp>
      <p:sp>
        <p:nvSpPr>
          <p:cNvPr id="11" name="Text 6"/>
          <p:cNvSpPr/>
          <p:nvPr/>
        </p:nvSpPr>
        <p:spPr>
          <a:xfrm>
            <a:off x="1351002" y="4133651"/>
            <a:ext cx="7092434" cy="320159"/>
          </a:xfrm>
          <a:prstGeom prst="rect">
            <a:avLst/>
          </a:prstGeom>
          <a:noFill/>
          <a:ln/>
        </p:spPr>
        <p:txBody>
          <a:bodyPr wrap="none" lIns="0" tIns="0" rIns="0" bIns="0" rtlCol="0" anchor="t"/>
          <a:lstStyle/>
          <a:p>
            <a:pPr marL="0" indent="0" algn="l">
              <a:lnSpc>
                <a:spcPts val="2500"/>
              </a:lnSpc>
              <a:buNone/>
            </a:pPr>
            <a:r>
              <a:rPr lang="en-US" sz="2000" dirty="0">
                <a:solidFill>
                  <a:srgbClr val="3A3630"/>
                </a:solidFill>
                <a:latin typeface="Arial" panose="020B0604020202020204" pitchFamily="34" charset="0"/>
                <a:ea typeface="Source Sans Pro" pitchFamily="34" charset="-122"/>
                <a:cs typeface="Arial" panose="020B0604020202020204" pitchFamily="34" charset="0"/>
              </a:rPr>
              <a:t>Detecting extremely weak signals across a vast frequency range:</a:t>
            </a:r>
          </a:p>
          <a:p>
            <a:pPr marL="0" indent="0" algn="l">
              <a:lnSpc>
                <a:spcPts val="2500"/>
              </a:lnSpc>
              <a:buNone/>
            </a:pPr>
            <a:r>
              <a:rPr lang="en-US" sz="2000" dirty="0">
                <a:solidFill>
                  <a:srgbClr val="3A3630"/>
                </a:solidFill>
                <a:latin typeface="Arial" panose="020B0604020202020204" pitchFamily="34" charset="0"/>
                <a:ea typeface="Source Sans Pro" pitchFamily="34" charset="-122"/>
                <a:cs typeface="Arial" panose="020B0604020202020204" pitchFamily="34" charset="0"/>
              </a:rPr>
              <a:t>our goal: energy range 4-40 µeV =&gt;1-10 GHz</a:t>
            </a:r>
            <a:endParaRPr lang="en-US" sz="2000"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E4157FC9-875F-4C9D-B185-D2BBC14480EA}"/>
              </a:ext>
            </a:extLst>
          </p:cNvPr>
          <p:cNvPicPr>
            <a:picLocks noChangeAspect="1"/>
          </p:cNvPicPr>
          <p:nvPr/>
        </p:nvPicPr>
        <p:blipFill>
          <a:blip r:embed="rId5"/>
          <a:stretch>
            <a:fillRect/>
          </a:stretch>
        </p:blipFill>
        <p:spPr>
          <a:xfrm rot="5400000">
            <a:off x="8264168" y="1802407"/>
            <a:ext cx="8234126" cy="4620259"/>
          </a:xfrm>
          <a:prstGeom prst="rect">
            <a:avLst/>
          </a:prstGeom>
        </p:spPr>
      </p:pic>
      <p:sp>
        <p:nvSpPr>
          <p:cNvPr id="14" name="Rectangle 13">
            <a:extLst>
              <a:ext uri="{FF2B5EF4-FFF2-40B4-BE49-F238E27FC236}">
                <a16:creationId xmlns:a16="http://schemas.microsoft.com/office/drawing/2014/main" id="{0FABC334-D824-4DCA-A0DC-4C2D5787CA3C}"/>
              </a:ext>
            </a:extLst>
          </p:cNvPr>
          <p:cNvSpPr/>
          <p:nvPr/>
        </p:nvSpPr>
        <p:spPr>
          <a:xfrm>
            <a:off x="10219929" y="459085"/>
            <a:ext cx="4471432" cy="1631216"/>
          </a:xfrm>
          <a:prstGeom prst="rect">
            <a:avLst/>
          </a:prstGeom>
        </p:spPr>
        <p:txBody>
          <a:bodyPr wrap="square">
            <a:spAutoFit/>
          </a:bodyPr>
          <a:lstStyle/>
          <a:p>
            <a:r>
              <a:rPr lang="en-US" sz="2000" b="1" dirty="0">
                <a:solidFill>
                  <a:srgbClr val="FFFF00"/>
                </a:solidFill>
                <a:latin typeface="Arial" panose="020B0604020202020204" pitchFamily="34" charset="0"/>
                <a:cs typeface="Arial" panose="020B0604020202020204" pitchFamily="34" charset="0"/>
              </a:rPr>
              <a:t>Galaxy Cluster MACS J0717 Dark Matter Map</a:t>
            </a:r>
            <a:endParaRPr lang="en-US" sz="2000" dirty="0">
              <a:solidFill>
                <a:srgbClr val="FFFF00"/>
              </a:solidFill>
              <a:latin typeface="Arial" panose="020B0604020202020204" pitchFamily="34" charset="0"/>
              <a:cs typeface="Arial" panose="020B0604020202020204" pitchFamily="34" charset="0"/>
            </a:endParaRPr>
          </a:p>
          <a:p>
            <a:r>
              <a:rPr lang="en-US" sz="2000" dirty="0">
                <a:solidFill>
                  <a:srgbClr val="FFFF00"/>
                </a:solidFill>
                <a:latin typeface="Arial" panose="020B0604020202020204" pitchFamily="34" charset="0"/>
                <a:cs typeface="Arial" panose="020B0604020202020204" pitchFamily="34" charset="0"/>
              </a:rPr>
              <a:t>NASA, ESA, Harald Ebeling (University of Hawaii at Manoa) &amp; Jean-Paul </a:t>
            </a:r>
            <a:r>
              <a:rPr lang="en-US" sz="2000" dirty="0" err="1">
                <a:solidFill>
                  <a:srgbClr val="FFFF00"/>
                </a:solidFill>
                <a:latin typeface="Arial" panose="020B0604020202020204" pitchFamily="34" charset="0"/>
                <a:cs typeface="Arial" panose="020B0604020202020204" pitchFamily="34" charset="0"/>
              </a:rPr>
              <a:t>Kneib</a:t>
            </a:r>
            <a:r>
              <a:rPr lang="en-US" sz="2000" dirty="0">
                <a:solidFill>
                  <a:srgbClr val="FFFF00"/>
                </a:solidFill>
                <a:latin typeface="Arial" panose="020B0604020202020204" pitchFamily="34" charset="0"/>
                <a:cs typeface="Arial" panose="020B0604020202020204" pitchFamily="34" charset="0"/>
              </a:rPr>
              <a:t> (LAM)</a:t>
            </a:r>
            <a:endParaRPr lang="en-US" sz="2000" b="0" i="0" dirty="0">
              <a:solidFill>
                <a:srgbClr val="FFFF00"/>
              </a:solidFill>
              <a:effectLst/>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3BF81116-527A-4ECF-A3F8-60450AE29445}"/>
              </a:ext>
            </a:extLst>
          </p:cNvPr>
          <p:cNvPicPr>
            <a:picLocks noChangeAspect="1"/>
          </p:cNvPicPr>
          <p:nvPr/>
        </p:nvPicPr>
        <p:blipFill>
          <a:blip r:embed="rId6"/>
          <a:stretch>
            <a:fillRect/>
          </a:stretch>
        </p:blipFill>
        <p:spPr>
          <a:xfrm>
            <a:off x="13812409" y="7753087"/>
            <a:ext cx="817991" cy="41985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315200" y="0"/>
            <a:ext cx="7315200" cy="8229600"/>
          </a:xfrm>
          <a:prstGeom prst="rect">
            <a:avLst/>
          </a:prstGeom>
        </p:spPr>
      </p:pic>
      <p:pic>
        <p:nvPicPr>
          <p:cNvPr id="3" name="Image 1"/>
          <p:cNvPicPr>
            <a:picLocks noChangeAspect="1"/>
          </p:cNvPicPr>
          <p:nvPr/>
        </p:nvPicPr>
        <p:blipFill>
          <a:blip r:embed="rId4"/>
          <a:stretch>
            <a:fillRect/>
          </a:stretch>
        </p:blipFill>
        <p:spPr>
          <a:xfrm>
            <a:off x="7586901" y="1860173"/>
            <a:ext cx="6771680" cy="4509134"/>
          </a:xfrm>
          <a:prstGeom prst="rect">
            <a:avLst/>
          </a:prstGeom>
        </p:spPr>
      </p:pic>
      <p:sp>
        <p:nvSpPr>
          <p:cNvPr id="4" name="Text 0"/>
          <p:cNvSpPr/>
          <p:nvPr/>
        </p:nvSpPr>
        <p:spPr>
          <a:xfrm>
            <a:off x="760691" y="106482"/>
            <a:ext cx="5793819" cy="1278731"/>
          </a:xfrm>
          <a:prstGeom prst="rect">
            <a:avLst/>
          </a:prstGeom>
          <a:noFill/>
          <a:ln/>
        </p:spPr>
        <p:txBody>
          <a:bodyPr wrap="square" lIns="0" tIns="0" rIns="0" bIns="0" rtlCol="0" anchor="t"/>
          <a:lstStyle/>
          <a:p>
            <a:pPr marL="0" indent="0" algn="l">
              <a:lnSpc>
                <a:spcPts val="5000"/>
              </a:lnSpc>
              <a:buNone/>
            </a:pPr>
            <a:r>
              <a:rPr lang="en-US" sz="4400" dirty="0">
                <a:solidFill>
                  <a:srgbClr val="38512F"/>
                </a:solidFill>
                <a:latin typeface="Arial" panose="020B0604020202020204" pitchFamily="34" charset="0"/>
                <a:ea typeface="Lora" pitchFamily="34" charset="-122"/>
                <a:cs typeface="Arial" panose="020B0604020202020204" pitchFamily="34" charset="0"/>
              </a:rPr>
              <a:t>Axion </a:t>
            </a:r>
            <a:r>
              <a:rPr lang="en-US" sz="4400" dirty="0" err="1">
                <a:solidFill>
                  <a:srgbClr val="38512F"/>
                </a:solidFill>
                <a:latin typeface="Arial" panose="020B0604020202020204" pitchFamily="34" charset="0"/>
                <a:ea typeface="Lora" pitchFamily="34" charset="-122"/>
                <a:cs typeface="Arial" panose="020B0604020202020204" pitchFamily="34" charset="0"/>
              </a:rPr>
              <a:t>Haloscope</a:t>
            </a:r>
            <a:r>
              <a:rPr lang="en-US" sz="4400" dirty="0">
                <a:solidFill>
                  <a:srgbClr val="38512F"/>
                </a:solidFill>
                <a:latin typeface="Arial" panose="020B0604020202020204" pitchFamily="34" charset="0"/>
                <a:ea typeface="Lora" pitchFamily="34" charset="-122"/>
                <a:cs typeface="Arial" panose="020B0604020202020204" pitchFamily="34" charset="0"/>
              </a:rPr>
              <a:t> Detection Principle</a:t>
            </a:r>
            <a:endParaRPr lang="en-US" sz="4400" dirty="0">
              <a:latin typeface="Arial" panose="020B0604020202020204" pitchFamily="34" charset="0"/>
              <a:cs typeface="Arial" panose="020B0604020202020204" pitchFamily="34" charset="0"/>
            </a:endParaRPr>
          </a:p>
        </p:txBody>
      </p:sp>
      <p:pic>
        <p:nvPicPr>
          <p:cNvPr id="5" name="Image 2" descr="preencoded.png"/>
          <p:cNvPicPr>
            <a:picLocks noChangeAspect="1"/>
          </p:cNvPicPr>
          <p:nvPr/>
        </p:nvPicPr>
        <p:blipFill>
          <a:blip r:embed="rId5"/>
          <a:stretch>
            <a:fillRect/>
          </a:stretch>
        </p:blipFill>
        <p:spPr>
          <a:xfrm>
            <a:off x="598388" y="3103195"/>
            <a:ext cx="1086803" cy="1580198"/>
          </a:xfrm>
          <a:prstGeom prst="rect">
            <a:avLst/>
          </a:prstGeom>
        </p:spPr>
      </p:pic>
      <p:sp>
        <p:nvSpPr>
          <p:cNvPr id="6" name="Text 1"/>
          <p:cNvSpPr/>
          <p:nvPr/>
        </p:nvSpPr>
        <p:spPr>
          <a:xfrm>
            <a:off x="1964081" y="3201702"/>
            <a:ext cx="2557224" cy="319683"/>
          </a:xfrm>
          <a:prstGeom prst="rect">
            <a:avLst/>
          </a:prstGeom>
          <a:noFill/>
          <a:ln/>
        </p:spPr>
        <p:txBody>
          <a:bodyPr wrap="none" lIns="0" tIns="0" rIns="0" bIns="0" rtlCol="0" anchor="t"/>
          <a:lstStyle/>
          <a:p>
            <a:pPr marL="0" indent="0" algn="l">
              <a:lnSpc>
                <a:spcPts val="2500"/>
              </a:lnSpc>
              <a:buNone/>
            </a:pPr>
            <a:r>
              <a:rPr lang="en-US" sz="2000" dirty="0">
                <a:solidFill>
                  <a:srgbClr val="3A3630"/>
                </a:solidFill>
                <a:latin typeface="Lora" pitchFamily="34" charset="0"/>
                <a:ea typeface="Lora" pitchFamily="34" charset="-122"/>
                <a:cs typeface="Lora" pitchFamily="34" charset="-120"/>
              </a:rPr>
              <a:t>Magnetic Field</a:t>
            </a:r>
            <a:endParaRPr lang="en-US" sz="2000" dirty="0"/>
          </a:p>
        </p:txBody>
      </p:sp>
      <p:sp>
        <p:nvSpPr>
          <p:cNvPr id="7" name="Text 2"/>
          <p:cNvSpPr/>
          <p:nvPr/>
        </p:nvSpPr>
        <p:spPr>
          <a:xfrm>
            <a:off x="1964081" y="3651758"/>
            <a:ext cx="4381024" cy="695563"/>
          </a:xfrm>
          <a:prstGeom prst="rect">
            <a:avLst/>
          </a:prstGeom>
          <a:noFill/>
          <a:ln/>
        </p:spPr>
        <p:txBody>
          <a:bodyPr wrap="square" lIns="0" tIns="0" rIns="0" bIns="0" rtlCol="0" anchor="t"/>
          <a:lstStyle/>
          <a:p>
            <a:pPr marL="0" indent="0" algn="l">
              <a:lnSpc>
                <a:spcPts val="2700"/>
              </a:lnSpc>
              <a:buNone/>
            </a:pPr>
            <a:r>
              <a:rPr lang="en-US" sz="1700" dirty="0">
                <a:solidFill>
                  <a:srgbClr val="3A3630"/>
                </a:solidFill>
                <a:latin typeface="Source Sans Pro" pitchFamily="34" charset="0"/>
                <a:ea typeface="Source Sans Pro" pitchFamily="34" charset="-122"/>
                <a:cs typeface="Source Sans Pro" pitchFamily="34" charset="-120"/>
              </a:rPr>
              <a:t>Strong field creates conversion environment (in DMAG 8T, 8TB, 12T and 12TB) .</a:t>
            </a:r>
            <a:endParaRPr lang="en-US" sz="1700" dirty="0"/>
          </a:p>
        </p:txBody>
      </p:sp>
      <p:pic>
        <p:nvPicPr>
          <p:cNvPr id="8" name="Image 3" descr="preencoded.png"/>
          <p:cNvPicPr>
            <a:picLocks noChangeAspect="1"/>
          </p:cNvPicPr>
          <p:nvPr/>
        </p:nvPicPr>
        <p:blipFill>
          <a:blip r:embed="rId6"/>
          <a:stretch>
            <a:fillRect/>
          </a:stretch>
        </p:blipFill>
        <p:spPr>
          <a:xfrm>
            <a:off x="598388" y="1549499"/>
            <a:ext cx="1086803" cy="1580198"/>
          </a:xfrm>
          <a:prstGeom prst="rect">
            <a:avLst/>
          </a:prstGeom>
        </p:spPr>
      </p:pic>
      <p:sp>
        <p:nvSpPr>
          <p:cNvPr id="9" name="Text 3"/>
          <p:cNvSpPr/>
          <p:nvPr/>
        </p:nvSpPr>
        <p:spPr>
          <a:xfrm>
            <a:off x="1964081" y="1720648"/>
            <a:ext cx="2557224" cy="319683"/>
          </a:xfrm>
          <a:prstGeom prst="rect">
            <a:avLst/>
          </a:prstGeom>
          <a:noFill/>
          <a:ln/>
        </p:spPr>
        <p:txBody>
          <a:bodyPr wrap="none" lIns="0" tIns="0" rIns="0" bIns="0" rtlCol="0" anchor="t"/>
          <a:lstStyle/>
          <a:p>
            <a:pPr marL="0" indent="0" algn="l">
              <a:lnSpc>
                <a:spcPts val="2500"/>
              </a:lnSpc>
              <a:buNone/>
            </a:pPr>
            <a:r>
              <a:rPr lang="en-US" sz="2000" dirty="0">
                <a:solidFill>
                  <a:srgbClr val="3A3630"/>
                </a:solidFill>
                <a:latin typeface="Lora" pitchFamily="34" charset="0"/>
                <a:ea typeface="Lora" pitchFamily="34" charset="-122"/>
                <a:cs typeface="Lora" pitchFamily="34" charset="-120"/>
              </a:rPr>
              <a:t>Axion Conversion</a:t>
            </a:r>
            <a:endParaRPr lang="en-US" sz="2000" dirty="0"/>
          </a:p>
        </p:txBody>
      </p:sp>
      <p:sp>
        <p:nvSpPr>
          <p:cNvPr id="10" name="Text 4"/>
          <p:cNvSpPr/>
          <p:nvPr/>
        </p:nvSpPr>
        <p:spPr>
          <a:xfrm>
            <a:off x="1964081" y="2170704"/>
            <a:ext cx="4381024" cy="695563"/>
          </a:xfrm>
          <a:prstGeom prst="rect">
            <a:avLst/>
          </a:prstGeom>
          <a:noFill/>
          <a:ln/>
        </p:spPr>
        <p:txBody>
          <a:bodyPr wrap="square" lIns="0" tIns="0" rIns="0" bIns="0" rtlCol="0" anchor="t"/>
          <a:lstStyle/>
          <a:p>
            <a:pPr marL="0" indent="0" algn="l">
              <a:lnSpc>
                <a:spcPts val="2700"/>
              </a:lnSpc>
              <a:buNone/>
            </a:pPr>
            <a:r>
              <a:rPr lang="en-US" sz="1700" dirty="0">
                <a:solidFill>
                  <a:srgbClr val="3A3630"/>
                </a:solidFill>
                <a:latin typeface="Source Sans Pro" pitchFamily="34" charset="0"/>
                <a:ea typeface="Source Sans Pro" pitchFamily="34" charset="-122"/>
                <a:cs typeface="Source Sans Pro" pitchFamily="34" charset="-120"/>
              </a:rPr>
              <a:t>Axions convert to photons in cavity (Q  is in the range of 30000-300000).</a:t>
            </a:r>
            <a:endParaRPr lang="en-US" sz="1700" dirty="0"/>
          </a:p>
        </p:txBody>
      </p:sp>
      <p:pic>
        <p:nvPicPr>
          <p:cNvPr id="11" name="Image 4" descr="preencoded.png"/>
          <p:cNvPicPr>
            <a:picLocks noChangeAspect="1"/>
          </p:cNvPicPr>
          <p:nvPr/>
        </p:nvPicPr>
        <p:blipFill>
          <a:blip r:embed="rId7"/>
          <a:stretch>
            <a:fillRect/>
          </a:stretch>
        </p:blipFill>
        <p:spPr>
          <a:xfrm>
            <a:off x="652740" y="4656891"/>
            <a:ext cx="1086803" cy="1580198"/>
          </a:xfrm>
          <a:prstGeom prst="rect">
            <a:avLst/>
          </a:prstGeom>
        </p:spPr>
      </p:pic>
      <p:sp>
        <p:nvSpPr>
          <p:cNvPr id="12" name="Text 5"/>
          <p:cNvSpPr/>
          <p:nvPr/>
        </p:nvSpPr>
        <p:spPr>
          <a:xfrm>
            <a:off x="2065536" y="4874181"/>
            <a:ext cx="2557224" cy="319683"/>
          </a:xfrm>
          <a:prstGeom prst="rect">
            <a:avLst/>
          </a:prstGeom>
          <a:noFill/>
          <a:ln/>
        </p:spPr>
        <p:txBody>
          <a:bodyPr wrap="none" lIns="0" tIns="0" rIns="0" bIns="0" rtlCol="0" anchor="t"/>
          <a:lstStyle/>
          <a:p>
            <a:pPr marL="0" indent="0" algn="l">
              <a:lnSpc>
                <a:spcPts val="2500"/>
              </a:lnSpc>
              <a:buNone/>
            </a:pPr>
            <a:r>
              <a:rPr lang="en-US" sz="2000" dirty="0">
                <a:solidFill>
                  <a:srgbClr val="3A3630"/>
                </a:solidFill>
                <a:latin typeface="Lora" pitchFamily="34" charset="0"/>
                <a:ea typeface="Lora" pitchFamily="34" charset="-122"/>
                <a:cs typeface="Lora" pitchFamily="34" charset="-120"/>
              </a:rPr>
              <a:t>Signal Detection</a:t>
            </a:r>
            <a:endParaRPr lang="en-US" sz="2000" dirty="0"/>
          </a:p>
        </p:txBody>
      </p:sp>
      <p:sp>
        <p:nvSpPr>
          <p:cNvPr id="13" name="Text 6"/>
          <p:cNvSpPr/>
          <p:nvPr/>
        </p:nvSpPr>
        <p:spPr>
          <a:xfrm>
            <a:off x="2065536" y="5324237"/>
            <a:ext cx="4381024" cy="695563"/>
          </a:xfrm>
          <a:prstGeom prst="rect">
            <a:avLst/>
          </a:prstGeom>
          <a:noFill/>
          <a:ln/>
        </p:spPr>
        <p:txBody>
          <a:bodyPr wrap="square" lIns="0" tIns="0" rIns="0" bIns="0" rtlCol="0" anchor="t"/>
          <a:lstStyle/>
          <a:p>
            <a:pPr marL="0" indent="0" algn="l">
              <a:lnSpc>
                <a:spcPts val="2700"/>
              </a:lnSpc>
              <a:buNone/>
            </a:pPr>
            <a:r>
              <a:rPr lang="en-US" sz="1700" dirty="0">
                <a:solidFill>
                  <a:srgbClr val="3A3630"/>
                </a:solidFill>
                <a:latin typeface="Source Sans Pro" pitchFamily="34" charset="0"/>
                <a:ea typeface="Source Sans Pro" pitchFamily="34" charset="-122"/>
                <a:cs typeface="Source Sans Pro" pitchFamily="34" charset="-120"/>
              </a:rPr>
              <a:t>Low-noise systems capture faint photon signals (noise is a few units of the SQL).</a:t>
            </a:r>
            <a:endParaRPr lang="en-US" sz="1700" dirty="0"/>
          </a:p>
        </p:txBody>
      </p:sp>
      <p:sp>
        <p:nvSpPr>
          <p:cNvPr id="14" name="Text 7"/>
          <p:cNvSpPr/>
          <p:nvPr/>
        </p:nvSpPr>
        <p:spPr>
          <a:xfrm>
            <a:off x="7732990" y="7131209"/>
            <a:ext cx="5793819" cy="347782"/>
          </a:xfrm>
          <a:prstGeom prst="rect">
            <a:avLst/>
          </a:prstGeom>
          <a:noFill/>
          <a:ln/>
        </p:spPr>
        <p:txBody>
          <a:bodyPr wrap="none" lIns="0" tIns="0" rIns="0" bIns="0" rtlCol="0" anchor="t"/>
          <a:lstStyle/>
          <a:p>
            <a:pPr marL="0" indent="0" algn="l">
              <a:lnSpc>
                <a:spcPts val="2700"/>
              </a:lnSpc>
              <a:buNone/>
            </a:pPr>
            <a:endParaRPr lang="en-US" sz="1700" dirty="0"/>
          </a:p>
        </p:txBody>
      </p:sp>
      <p:pic>
        <p:nvPicPr>
          <p:cNvPr id="16" name="Image 4" descr="preencoded.png">
            <a:extLst>
              <a:ext uri="{FF2B5EF4-FFF2-40B4-BE49-F238E27FC236}">
                <a16:creationId xmlns:a16="http://schemas.microsoft.com/office/drawing/2014/main" id="{0C43D9D7-3796-4407-A02E-F879DE90AA99}"/>
              </a:ext>
            </a:extLst>
          </p:cNvPr>
          <p:cNvPicPr>
            <a:picLocks noChangeAspect="1"/>
          </p:cNvPicPr>
          <p:nvPr/>
        </p:nvPicPr>
        <p:blipFill>
          <a:blip r:embed="rId7"/>
          <a:stretch>
            <a:fillRect/>
          </a:stretch>
        </p:blipFill>
        <p:spPr>
          <a:xfrm>
            <a:off x="652740" y="6331625"/>
            <a:ext cx="1086803" cy="1580198"/>
          </a:xfrm>
          <a:prstGeom prst="rect">
            <a:avLst/>
          </a:prstGeom>
        </p:spPr>
      </p:pic>
      <p:sp>
        <p:nvSpPr>
          <p:cNvPr id="17" name="Text 5">
            <a:extLst>
              <a:ext uri="{FF2B5EF4-FFF2-40B4-BE49-F238E27FC236}">
                <a16:creationId xmlns:a16="http://schemas.microsoft.com/office/drawing/2014/main" id="{50799BFE-95F0-4461-9A4A-4CF82A0F2814}"/>
              </a:ext>
            </a:extLst>
          </p:cNvPr>
          <p:cNvSpPr/>
          <p:nvPr/>
        </p:nvSpPr>
        <p:spPr>
          <a:xfrm>
            <a:off x="2065536" y="6548915"/>
            <a:ext cx="2557224" cy="319683"/>
          </a:xfrm>
          <a:prstGeom prst="rect">
            <a:avLst/>
          </a:prstGeom>
          <a:noFill/>
          <a:ln/>
        </p:spPr>
        <p:txBody>
          <a:bodyPr wrap="none" lIns="0" tIns="0" rIns="0" bIns="0" rtlCol="0" anchor="t"/>
          <a:lstStyle/>
          <a:p>
            <a:pPr>
              <a:lnSpc>
                <a:spcPts val="2500"/>
              </a:lnSpc>
            </a:pPr>
            <a:r>
              <a:rPr lang="en-US" sz="2000" dirty="0">
                <a:solidFill>
                  <a:srgbClr val="3A3630"/>
                </a:solidFill>
                <a:latin typeface="Lora" pitchFamily="34" charset="0"/>
                <a:ea typeface="Lora" pitchFamily="34" charset="-122"/>
                <a:cs typeface="Lora" pitchFamily="34" charset="-120"/>
              </a:rPr>
              <a:t>Frequency range </a:t>
            </a:r>
            <a:endParaRPr lang="en-US" sz="2000" dirty="0"/>
          </a:p>
        </p:txBody>
      </p:sp>
      <p:sp>
        <p:nvSpPr>
          <p:cNvPr id="18" name="Text 6">
            <a:extLst>
              <a:ext uri="{FF2B5EF4-FFF2-40B4-BE49-F238E27FC236}">
                <a16:creationId xmlns:a16="http://schemas.microsoft.com/office/drawing/2014/main" id="{0FFC0631-EC54-4E94-BF8A-E71BA902740E}"/>
              </a:ext>
            </a:extLst>
          </p:cNvPr>
          <p:cNvSpPr/>
          <p:nvPr/>
        </p:nvSpPr>
        <p:spPr>
          <a:xfrm>
            <a:off x="2065536" y="6998971"/>
            <a:ext cx="4381024" cy="695563"/>
          </a:xfrm>
          <a:prstGeom prst="rect">
            <a:avLst/>
          </a:prstGeom>
          <a:noFill/>
          <a:ln/>
        </p:spPr>
        <p:txBody>
          <a:bodyPr wrap="square" lIns="0" tIns="0" rIns="0" bIns="0" rtlCol="0" anchor="t"/>
          <a:lstStyle/>
          <a:p>
            <a:pPr>
              <a:lnSpc>
                <a:spcPts val="2700"/>
              </a:lnSpc>
            </a:pPr>
            <a:r>
              <a:rPr lang="en-US" sz="1700" dirty="0">
                <a:solidFill>
                  <a:srgbClr val="3A3630"/>
                </a:solidFill>
                <a:latin typeface="Source Sans Pro" pitchFamily="34" charset="0"/>
                <a:ea typeface="Source Sans Pro" pitchFamily="34" charset="-122"/>
              </a:rPr>
              <a:t>Extremely wide</a:t>
            </a:r>
            <a:r>
              <a:rPr lang="ru-RU" sz="1700" dirty="0">
                <a:solidFill>
                  <a:srgbClr val="3A3630"/>
                </a:solidFill>
                <a:latin typeface="Source Sans Pro" pitchFamily="34" charset="0"/>
                <a:ea typeface="Source Sans Pro" pitchFamily="34" charset="-122"/>
              </a:rPr>
              <a:t> </a:t>
            </a:r>
            <a:r>
              <a:rPr lang="en-US" sz="1700" dirty="0">
                <a:solidFill>
                  <a:srgbClr val="3A3630"/>
                </a:solidFill>
                <a:latin typeface="Source Sans Pro" pitchFamily="34" charset="0"/>
                <a:ea typeface="Source Sans Pro" pitchFamily="34" charset="-122"/>
              </a:rPr>
              <a:t>due to unknown axion mass </a:t>
            </a:r>
            <a:endParaRPr lang="en-US" sz="1700" dirty="0"/>
          </a:p>
        </p:txBody>
      </p:sp>
      <p:pic>
        <p:nvPicPr>
          <p:cNvPr id="19" name="Picture 18">
            <a:extLst>
              <a:ext uri="{FF2B5EF4-FFF2-40B4-BE49-F238E27FC236}">
                <a16:creationId xmlns:a16="http://schemas.microsoft.com/office/drawing/2014/main" id="{95E3DCEC-C00F-40DD-B42E-4AF21E37478E}"/>
              </a:ext>
            </a:extLst>
          </p:cNvPr>
          <p:cNvPicPr>
            <a:picLocks noChangeAspect="1"/>
          </p:cNvPicPr>
          <p:nvPr/>
        </p:nvPicPr>
        <p:blipFill>
          <a:blip r:embed="rId8"/>
          <a:stretch>
            <a:fillRect/>
          </a:stretch>
        </p:blipFill>
        <p:spPr>
          <a:xfrm>
            <a:off x="13715284" y="7753087"/>
            <a:ext cx="817991" cy="41985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4">
            <a:extLst>
              <a:ext uri="{FF2B5EF4-FFF2-40B4-BE49-F238E27FC236}">
                <a16:creationId xmlns:a16="http://schemas.microsoft.com/office/drawing/2014/main" id="{4E707273-F820-4AF8-8ACF-E1A27763F930}"/>
              </a:ext>
            </a:extLst>
          </p:cNvPr>
          <p:cNvSpPr txBox="1">
            <a:spLocks/>
          </p:cNvSpPr>
          <p:nvPr/>
        </p:nvSpPr>
        <p:spPr>
          <a:xfrm>
            <a:off x="574963" y="363864"/>
            <a:ext cx="13833763" cy="1140120"/>
          </a:xfrm>
          <a:prstGeom prst="rect">
            <a:avLst/>
          </a:prstGeom>
          <a:noFill/>
          <a:ln w="0">
            <a:noFill/>
          </a:ln>
        </p:spPr>
        <p:txBody>
          <a:bodyPr lIns="90000" tIns="45000" rIns="90000" bIns="4500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 dirty="0">
                <a:solidFill>
                  <a:schemeClr val="accent6">
                    <a:lumMod val="50000"/>
                  </a:schemeClr>
                </a:solidFill>
                <a:latin typeface="Arial" panose="020B0604020202020204" pitchFamily="34" charset="0"/>
                <a:ea typeface="DejaVu Sans"/>
                <a:cs typeface="Arial" panose="020B0604020202020204" pitchFamily="34" charset="0"/>
              </a:rPr>
              <a:t>Motivation: Increasing scan rate in axion experiment</a:t>
            </a:r>
            <a:endParaRPr lang="en-US" spc="-1" dirty="0">
              <a:solidFill>
                <a:schemeClr val="accent6">
                  <a:lumMod val="50000"/>
                </a:schemeClr>
              </a:solidFill>
              <a:latin typeface="Arial" panose="020B0604020202020204" pitchFamily="34" charset="0"/>
              <a:cs typeface="Arial" panose="020B0604020202020204" pitchFamily="34" charset="0"/>
            </a:endParaRPr>
          </a:p>
        </p:txBody>
      </p:sp>
      <p:sp>
        <p:nvSpPr>
          <p:cNvPr id="3" name="TextBox 4">
            <a:extLst>
              <a:ext uri="{FF2B5EF4-FFF2-40B4-BE49-F238E27FC236}">
                <a16:creationId xmlns:a16="http://schemas.microsoft.com/office/drawing/2014/main" id="{17D805FA-7275-4206-B93D-C044D42D1392}"/>
              </a:ext>
            </a:extLst>
          </p:cNvPr>
          <p:cNvSpPr/>
          <p:nvPr/>
        </p:nvSpPr>
        <p:spPr>
          <a:xfrm>
            <a:off x="8168220" y="2673913"/>
            <a:ext cx="1655637" cy="636152"/>
          </a:xfrm>
          <a:prstGeom prst="rect">
            <a:avLst/>
          </a:prstGeom>
          <a:noFill/>
          <a:ln w="0">
            <a:noFill/>
          </a:ln>
        </p:spPr>
        <p:style>
          <a:lnRef idx="0">
            <a:scrgbClr r="0" g="0" b="0"/>
          </a:lnRef>
          <a:fillRef idx="0">
            <a:scrgbClr r="0" g="0" b="0"/>
          </a:fillRef>
          <a:effectRef idx="0">
            <a:scrgbClr r="0" g="0" b="0"/>
          </a:effectRef>
          <a:fontRef idx="minor"/>
        </p:style>
        <p:txBody>
          <a:bodyPr wrap="none" lIns="81720" tIns="40680" rIns="81720" bIns="40680" anchor="t">
            <a:spAutoFit/>
          </a:bodyPr>
          <a:lstStyle/>
          <a:p>
            <a:pPr>
              <a:lnSpc>
                <a:spcPct val="100000"/>
              </a:lnSpc>
              <a:buNone/>
            </a:pPr>
            <a:r>
              <a:rPr lang="en-US" b="1" i="1" spc="-1">
                <a:solidFill>
                  <a:srgbClr val="000000"/>
                </a:solidFill>
                <a:latin typeface="Calibri"/>
                <a:ea typeface="DejaVu Sans"/>
              </a:rPr>
              <a:t>Model constant</a:t>
            </a:r>
            <a:endParaRPr lang="en-US" spc="-1">
              <a:latin typeface="Arial"/>
            </a:endParaRPr>
          </a:p>
          <a:p>
            <a:pPr>
              <a:lnSpc>
                <a:spcPct val="100000"/>
              </a:lnSpc>
              <a:buNone/>
            </a:pPr>
            <a:r>
              <a:rPr lang="en-US" b="1" i="1" spc="-1">
                <a:solidFill>
                  <a:srgbClr val="000000"/>
                </a:solidFill>
                <a:latin typeface="Calibri"/>
                <a:ea typeface="DejaVu Sans"/>
              </a:rPr>
              <a:t>(KSVZ/DFSZ)</a:t>
            </a:r>
            <a:endParaRPr lang="en-US" spc="-1">
              <a:latin typeface="Arial"/>
            </a:endParaRPr>
          </a:p>
        </p:txBody>
      </p:sp>
      <p:sp>
        <p:nvSpPr>
          <p:cNvPr id="4" name="TextBox 6">
            <a:extLst>
              <a:ext uri="{FF2B5EF4-FFF2-40B4-BE49-F238E27FC236}">
                <a16:creationId xmlns:a16="http://schemas.microsoft.com/office/drawing/2014/main" id="{2F094472-24B1-48B0-B67E-5FBD0CAE9EBB}"/>
              </a:ext>
            </a:extLst>
          </p:cNvPr>
          <p:cNvSpPr/>
          <p:nvPr/>
        </p:nvSpPr>
        <p:spPr>
          <a:xfrm>
            <a:off x="9953458" y="2834115"/>
            <a:ext cx="1943600" cy="359153"/>
          </a:xfrm>
          <a:prstGeom prst="rect">
            <a:avLst/>
          </a:prstGeom>
          <a:noFill/>
          <a:ln w="0">
            <a:noFill/>
          </a:ln>
        </p:spPr>
        <p:style>
          <a:lnRef idx="0">
            <a:scrgbClr r="0" g="0" b="0"/>
          </a:lnRef>
          <a:fillRef idx="0">
            <a:scrgbClr r="0" g="0" b="0"/>
          </a:fillRef>
          <a:effectRef idx="0">
            <a:scrgbClr r="0" g="0" b="0"/>
          </a:effectRef>
          <a:fontRef idx="minor"/>
        </p:style>
        <p:txBody>
          <a:bodyPr wrap="none" lIns="81720" tIns="40680" rIns="81720" bIns="40680" anchor="t">
            <a:spAutoFit/>
          </a:bodyPr>
          <a:lstStyle/>
          <a:p>
            <a:pPr>
              <a:lnSpc>
                <a:spcPct val="100000"/>
              </a:lnSpc>
              <a:buNone/>
            </a:pPr>
            <a:r>
              <a:rPr lang="en-US" b="1" i="1" spc="-1">
                <a:solidFill>
                  <a:srgbClr val="000000"/>
                </a:solidFill>
                <a:latin typeface="Calibri"/>
                <a:ea typeface="DejaVu Sans"/>
              </a:rPr>
              <a:t>Detector Efficiency</a:t>
            </a:r>
            <a:endParaRPr lang="en-US" spc="-1">
              <a:latin typeface="Arial"/>
            </a:endParaRPr>
          </a:p>
        </p:txBody>
      </p:sp>
      <p:sp>
        <p:nvSpPr>
          <p:cNvPr id="5" name="TextBox 7">
            <a:extLst>
              <a:ext uri="{FF2B5EF4-FFF2-40B4-BE49-F238E27FC236}">
                <a16:creationId xmlns:a16="http://schemas.microsoft.com/office/drawing/2014/main" id="{89343426-0763-47B5-A1FB-59D3F77B80C7}"/>
              </a:ext>
            </a:extLst>
          </p:cNvPr>
          <p:cNvSpPr/>
          <p:nvPr/>
        </p:nvSpPr>
        <p:spPr>
          <a:xfrm>
            <a:off x="1627614" y="2735369"/>
            <a:ext cx="4287636" cy="3406141"/>
          </a:xfrm>
          <a:prstGeom prst="rect">
            <a:avLst/>
          </a:prstGeom>
          <a:noFill/>
          <a:ln w="0">
            <a:noFill/>
          </a:ln>
        </p:spPr>
        <p:style>
          <a:lnRef idx="0">
            <a:scrgbClr r="0" g="0" b="0"/>
          </a:lnRef>
          <a:fillRef idx="0">
            <a:scrgbClr r="0" g="0" b="0"/>
          </a:fillRef>
          <a:effectRef idx="0">
            <a:scrgbClr r="0" g="0" b="0"/>
          </a:effectRef>
          <a:fontRef idx="minor"/>
        </p:style>
        <p:txBody>
          <a:bodyPr wrap="square" lIns="81720" tIns="40680" rIns="81720" bIns="40680" anchor="t">
            <a:spAutoFit/>
          </a:bodyPr>
          <a:lstStyle/>
          <a:p>
            <a:pPr algn="just">
              <a:lnSpc>
                <a:spcPct val="100000"/>
              </a:lnSpc>
              <a:buNone/>
            </a:pPr>
            <a:r>
              <a:rPr lang="en-US" sz="2400" b="1" spc="-1" dirty="0">
                <a:solidFill>
                  <a:srgbClr val="1F497D"/>
                </a:solidFill>
                <a:latin typeface="Calibri"/>
                <a:ea typeface="DejaVu Sans"/>
              </a:rPr>
              <a:t>Axion  mass is unknown, so large frequency range should scanned (from hundredth kHz to hundredth GHz)</a:t>
            </a:r>
          </a:p>
          <a:p>
            <a:pPr algn="ctr">
              <a:lnSpc>
                <a:spcPct val="100000"/>
              </a:lnSpc>
              <a:buNone/>
            </a:pPr>
            <a:endParaRPr lang="en-US" sz="2400" spc="-1" dirty="0">
              <a:latin typeface="Arial"/>
            </a:endParaRPr>
          </a:p>
          <a:p>
            <a:pPr algn="ctr">
              <a:lnSpc>
                <a:spcPct val="100000"/>
              </a:lnSpc>
              <a:buNone/>
            </a:pPr>
            <a:endParaRPr lang="en-US" sz="2400" spc="-1" dirty="0">
              <a:latin typeface="Arial"/>
            </a:endParaRPr>
          </a:p>
          <a:p>
            <a:pPr algn="ctr">
              <a:lnSpc>
                <a:spcPct val="100000"/>
              </a:lnSpc>
              <a:buNone/>
            </a:pPr>
            <a:endParaRPr lang="en-US" sz="2400" spc="-1" dirty="0">
              <a:latin typeface="Arial"/>
            </a:endParaRPr>
          </a:p>
          <a:p>
            <a:pPr algn="just">
              <a:lnSpc>
                <a:spcPct val="100000"/>
              </a:lnSpc>
              <a:buNone/>
            </a:pPr>
            <a:r>
              <a:rPr lang="en-US" sz="2400" b="1" spc="-1" dirty="0">
                <a:solidFill>
                  <a:srgbClr val="1F497D"/>
                </a:solidFill>
                <a:latin typeface="Calibri"/>
                <a:ea typeface="DejaVu Sans"/>
              </a:rPr>
              <a:t>Expected signal is about 10-100</a:t>
            </a:r>
            <a:r>
              <a:rPr lang="en-US" sz="2400" b="1" spc="-1" baseline="14000000" dirty="0">
                <a:solidFill>
                  <a:srgbClr val="1F497D"/>
                </a:solidFill>
                <a:latin typeface="Calibri"/>
                <a:ea typeface="DejaVu Sans"/>
              </a:rPr>
              <a:t>t</a:t>
            </a:r>
            <a:r>
              <a:rPr lang="en-US" sz="2400" b="1" spc="-1" dirty="0">
                <a:solidFill>
                  <a:srgbClr val="1F497D"/>
                </a:solidFill>
                <a:latin typeface="Calibri"/>
                <a:ea typeface="DejaVu Sans"/>
              </a:rPr>
              <a:t>of </a:t>
            </a:r>
            <a:r>
              <a:rPr lang="en-US" sz="2400" b="1" spc="-1" dirty="0" err="1">
                <a:solidFill>
                  <a:srgbClr val="1F497D"/>
                </a:solidFill>
                <a:latin typeface="Calibri"/>
                <a:ea typeface="DejaVu Sans"/>
              </a:rPr>
              <a:t>yoctoW</a:t>
            </a:r>
            <a:r>
              <a:rPr lang="en-US" sz="2400" b="1" spc="-1" dirty="0">
                <a:solidFill>
                  <a:srgbClr val="1F497D"/>
                </a:solidFill>
                <a:latin typeface="Calibri"/>
                <a:ea typeface="DejaVu Sans"/>
              </a:rPr>
              <a:t> (10^(-24)) </a:t>
            </a:r>
            <a:endParaRPr lang="en-US" sz="2400" spc="-1" dirty="0">
              <a:latin typeface="Arial"/>
            </a:endParaRPr>
          </a:p>
        </p:txBody>
      </p:sp>
      <p:sp>
        <p:nvSpPr>
          <p:cNvPr id="6" name="TextBox 10">
            <a:extLst>
              <a:ext uri="{FF2B5EF4-FFF2-40B4-BE49-F238E27FC236}">
                <a16:creationId xmlns:a16="http://schemas.microsoft.com/office/drawing/2014/main" id="{F5D05BD1-7DB3-4206-97BA-28C42534AEAF}"/>
              </a:ext>
            </a:extLst>
          </p:cNvPr>
          <p:cNvSpPr/>
          <p:nvPr/>
        </p:nvSpPr>
        <p:spPr>
          <a:xfrm>
            <a:off x="8503875" y="6026547"/>
            <a:ext cx="3682730" cy="451486"/>
          </a:xfrm>
          <a:prstGeom prst="rect">
            <a:avLst/>
          </a:prstGeom>
          <a:noFill/>
          <a:ln w="0">
            <a:noFill/>
          </a:ln>
        </p:spPr>
        <p:style>
          <a:lnRef idx="0">
            <a:scrgbClr r="0" g="0" b="0"/>
          </a:lnRef>
          <a:fillRef idx="0">
            <a:scrgbClr r="0" g="0" b="0"/>
          </a:fillRef>
          <a:effectRef idx="0">
            <a:scrgbClr r="0" g="0" b="0"/>
          </a:effectRef>
          <a:fontRef idx="minor"/>
        </p:style>
        <p:txBody>
          <a:bodyPr wrap="none" lIns="81720" tIns="40680" rIns="81720" bIns="40680" anchor="t">
            <a:spAutoFit/>
          </a:bodyPr>
          <a:lstStyle/>
          <a:p>
            <a:pPr algn="ctr">
              <a:lnSpc>
                <a:spcPct val="100000"/>
              </a:lnSpc>
              <a:buNone/>
            </a:pPr>
            <a:r>
              <a:rPr lang="en-US" sz="2400" b="1" i="1" spc="-1" dirty="0">
                <a:solidFill>
                  <a:srgbClr val="1F497D"/>
                </a:solidFill>
                <a:latin typeface="Calibri"/>
                <a:ea typeface="DejaVu Sans"/>
              </a:rPr>
              <a:t>Lowest T</a:t>
            </a:r>
            <a:r>
              <a:rPr lang="en-US" sz="2400" b="1" i="1" spc="-1" baseline="-33000" dirty="0">
                <a:solidFill>
                  <a:srgbClr val="1F497D"/>
                </a:solidFill>
                <a:latin typeface="Calibri"/>
                <a:ea typeface="DejaVu Sans"/>
              </a:rPr>
              <a:t>s</a:t>
            </a:r>
            <a:r>
              <a:rPr lang="en-US" sz="2400" b="1" i="1" spc="-1" dirty="0">
                <a:solidFill>
                  <a:srgbClr val="1F497D"/>
                </a:solidFill>
                <a:latin typeface="Calibri"/>
                <a:ea typeface="DejaVu Sans"/>
              </a:rPr>
              <a:t> →  </a:t>
            </a:r>
            <a:r>
              <a:rPr lang="en-US" sz="2400" b="1" i="1" spc="-1" dirty="0">
                <a:solidFill>
                  <a:srgbClr val="00B050"/>
                </a:solidFill>
                <a:latin typeface="Calibri"/>
                <a:ea typeface="DejaVu Sans"/>
              </a:rPr>
              <a:t>JPAs @ TWPAs</a:t>
            </a:r>
            <a:endParaRPr lang="en-US" sz="2400" spc="-1" dirty="0">
              <a:solidFill>
                <a:srgbClr val="00B050"/>
              </a:solidFill>
              <a:latin typeface="Arial"/>
            </a:endParaRPr>
          </a:p>
        </p:txBody>
      </p:sp>
      <p:sp>
        <p:nvSpPr>
          <p:cNvPr id="7" name="Straight Connector 7">
            <a:extLst>
              <a:ext uri="{FF2B5EF4-FFF2-40B4-BE49-F238E27FC236}">
                <a16:creationId xmlns:a16="http://schemas.microsoft.com/office/drawing/2014/main" id="{EE2E4AA3-2643-488A-A717-47EB1F706B1D}"/>
              </a:ext>
            </a:extLst>
          </p:cNvPr>
          <p:cNvSpPr/>
          <p:nvPr/>
        </p:nvSpPr>
        <p:spPr>
          <a:xfrm>
            <a:off x="10508578" y="4446481"/>
            <a:ext cx="360" cy="741672"/>
          </a:xfrm>
          <a:prstGeom prst="line">
            <a:avLst/>
          </a:prstGeom>
          <a:ln w="72000">
            <a:solidFill>
              <a:srgbClr val="2C3E50"/>
            </a:solidFill>
            <a:round/>
            <a:tailEnd type="arrow" w="med" len="med"/>
          </a:ln>
        </p:spPr>
        <p:style>
          <a:lnRef idx="0">
            <a:scrgbClr r="0" g="0" b="0"/>
          </a:lnRef>
          <a:fillRef idx="0">
            <a:scrgbClr r="0" g="0" b="0"/>
          </a:fillRef>
          <a:effectRef idx="0">
            <a:scrgbClr r="0" g="0" b="0"/>
          </a:effectRef>
          <a:fontRef idx="minor"/>
        </p:style>
      </p:sp>
      <p:pic>
        <p:nvPicPr>
          <p:cNvPr id="8" name="Picture 8">
            <a:extLst>
              <a:ext uri="{FF2B5EF4-FFF2-40B4-BE49-F238E27FC236}">
                <a16:creationId xmlns:a16="http://schemas.microsoft.com/office/drawing/2014/main" id="{9D6402E8-FAE2-4A3B-87BE-36C7BCC94D69}"/>
              </a:ext>
            </a:extLst>
          </p:cNvPr>
          <p:cNvPicPr/>
          <p:nvPr/>
        </p:nvPicPr>
        <p:blipFill>
          <a:blip r:embed="rId3"/>
          <a:stretch/>
        </p:blipFill>
        <p:spPr>
          <a:xfrm>
            <a:off x="8988298" y="3449084"/>
            <a:ext cx="3834000" cy="843029"/>
          </a:xfrm>
          <a:prstGeom prst="rect">
            <a:avLst/>
          </a:prstGeom>
          <a:ln w="0">
            <a:noFill/>
          </a:ln>
        </p:spPr>
      </p:pic>
      <p:sp>
        <p:nvSpPr>
          <p:cNvPr id="9" name="Freeform: Shape 9">
            <a:extLst>
              <a:ext uri="{FF2B5EF4-FFF2-40B4-BE49-F238E27FC236}">
                <a16:creationId xmlns:a16="http://schemas.microsoft.com/office/drawing/2014/main" id="{237A97AE-A0A4-43CF-8C65-B5B961C707AC}"/>
              </a:ext>
            </a:extLst>
          </p:cNvPr>
          <p:cNvSpPr/>
          <p:nvPr/>
        </p:nvSpPr>
        <p:spPr>
          <a:xfrm>
            <a:off x="10563298" y="3921515"/>
            <a:ext cx="430920" cy="444038"/>
          </a:xfrm>
          <a:custGeom>
            <a:avLst/>
            <a:gdLst/>
            <a:ahLst/>
            <a:cxnLst/>
            <a:rect l="l" t="t" r="r" b="b"/>
            <a:pathLst>
              <a:path w="1206" h="1113">
                <a:moveTo>
                  <a:pt x="185" y="0"/>
                </a:moveTo>
                <a:lnTo>
                  <a:pt x="185" y="0"/>
                </a:lnTo>
                <a:cubicBezTo>
                  <a:pt x="152" y="0"/>
                  <a:pt x="121" y="9"/>
                  <a:pt x="92" y="25"/>
                </a:cubicBezTo>
                <a:cubicBezTo>
                  <a:pt x="64" y="41"/>
                  <a:pt x="41" y="64"/>
                  <a:pt x="24" y="93"/>
                </a:cubicBezTo>
                <a:cubicBezTo>
                  <a:pt x="8" y="121"/>
                  <a:pt x="0" y="153"/>
                  <a:pt x="0" y="185"/>
                </a:cubicBezTo>
                <a:lnTo>
                  <a:pt x="0" y="926"/>
                </a:lnTo>
                <a:lnTo>
                  <a:pt x="0" y="926"/>
                </a:lnTo>
                <a:cubicBezTo>
                  <a:pt x="0" y="959"/>
                  <a:pt x="9" y="990"/>
                  <a:pt x="25" y="1019"/>
                </a:cubicBezTo>
                <a:cubicBezTo>
                  <a:pt x="41" y="1047"/>
                  <a:pt x="64" y="1070"/>
                  <a:pt x="93" y="1087"/>
                </a:cubicBezTo>
                <a:cubicBezTo>
                  <a:pt x="121" y="1103"/>
                  <a:pt x="153" y="1111"/>
                  <a:pt x="185" y="1111"/>
                </a:cubicBezTo>
                <a:lnTo>
                  <a:pt x="1019" y="1112"/>
                </a:lnTo>
                <a:lnTo>
                  <a:pt x="1019" y="1112"/>
                </a:lnTo>
                <a:cubicBezTo>
                  <a:pt x="1052" y="1112"/>
                  <a:pt x="1083" y="1103"/>
                  <a:pt x="1112" y="1087"/>
                </a:cubicBezTo>
                <a:cubicBezTo>
                  <a:pt x="1140" y="1071"/>
                  <a:pt x="1163" y="1048"/>
                  <a:pt x="1180" y="1019"/>
                </a:cubicBezTo>
                <a:cubicBezTo>
                  <a:pt x="1196" y="991"/>
                  <a:pt x="1204" y="959"/>
                  <a:pt x="1204" y="927"/>
                </a:cubicBezTo>
                <a:lnTo>
                  <a:pt x="1205" y="185"/>
                </a:lnTo>
                <a:lnTo>
                  <a:pt x="1205" y="185"/>
                </a:lnTo>
                <a:lnTo>
                  <a:pt x="1205" y="185"/>
                </a:lnTo>
                <a:cubicBezTo>
                  <a:pt x="1205" y="152"/>
                  <a:pt x="1196" y="121"/>
                  <a:pt x="1180" y="92"/>
                </a:cubicBezTo>
                <a:cubicBezTo>
                  <a:pt x="1164" y="64"/>
                  <a:pt x="1141" y="41"/>
                  <a:pt x="1112" y="24"/>
                </a:cubicBezTo>
                <a:cubicBezTo>
                  <a:pt x="1084" y="8"/>
                  <a:pt x="1052" y="0"/>
                  <a:pt x="1020" y="0"/>
                </a:cubicBezTo>
                <a:lnTo>
                  <a:pt x="185" y="0"/>
                </a:lnTo>
              </a:path>
            </a:pathLst>
          </a:custGeom>
          <a:noFill/>
          <a:ln w="38160">
            <a:solidFill>
              <a:srgbClr val="CE181E"/>
            </a:solidFill>
            <a:round/>
          </a:ln>
        </p:spPr>
        <p:style>
          <a:lnRef idx="0">
            <a:scrgbClr r="0" g="0" b="0"/>
          </a:lnRef>
          <a:fillRef idx="0">
            <a:scrgbClr r="0" g="0" b="0"/>
          </a:fillRef>
          <a:effectRef idx="0">
            <a:scrgbClr r="0" g="0" b="0"/>
          </a:effectRef>
          <a:fontRef idx="minor"/>
        </p:style>
      </p:sp>
      <p:sp>
        <p:nvSpPr>
          <p:cNvPr id="10" name="Straight Connector 10">
            <a:extLst>
              <a:ext uri="{FF2B5EF4-FFF2-40B4-BE49-F238E27FC236}">
                <a16:creationId xmlns:a16="http://schemas.microsoft.com/office/drawing/2014/main" id="{83A1B463-BEDB-47F2-991E-63B5C4E4B1D3}"/>
              </a:ext>
            </a:extLst>
          </p:cNvPr>
          <p:cNvSpPr/>
          <p:nvPr/>
        </p:nvSpPr>
        <p:spPr>
          <a:xfrm flipV="1">
            <a:off x="10508938" y="3170448"/>
            <a:ext cx="360" cy="616585"/>
          </a:xfrm>
          <a:prstGeom prst="line">
            <a:avLst/>
          </a:prstGeom>
          <a:ln w="29160">
            <a:solidFill>
              <a:srgbClr val="2C3E50"/>
            </a:solidFill>
            <a:round/>
            <a:tailEnd type="arrow" w="med" len="med"/>
          </a:ln>
        </p:spPr>
        <p:style>
          <a:lnRef idx="0">
            <a:scrgbClr r="0" g="0" b="0"/>
          </a:lnRef>
          <a:fillRef idx="0">
            <a:scrgbClr r="0" g="0" b="0"/>
          </a:fillRef>
          <a:effectRef idx="0">
            <a:scrgbClr r="0" g="0" b="0"/>
          </a:effectRef>
          <a:fontRef idx="minor"/>
        </p:style>
      </p:sp>
      <p:sp>
        <p:nvSpPr>
          <p:cNvPr id="11" name="Straight Connector 11">
            <a:extLst>
              <a:ext uri="{FF2B5EF4-FFF2-40B4-BE49-F238E27FC236}">
                <a16:creationId xmlns:a16="http://schemas.microsoft.com/office/drawing/2014/main" id="{1D27B2AA-D3D4-44A7-B8BA-7D13AF45556F}"/>
              </a:ext>
            </a:extLst>
          </p:cNvPr>
          <p:cNvSpPr/>
          <p:nvPr/>
        </p:nvSpPr>
        <p:spPr>
          <a:xfrm flipH="1" flipV="1">
            <a:off x="9389338" y="3284598"/>
            <a:ext cx="331560" cy="407035"/>
          </a:xfrm>
          <a:prstGeom prst="line">
            <a:avLst/>
          </a:prstGeom>
          <a:ln w="29160">
            <a:solidFill>
              <a:srgbClr val="2C3E50"/>
            </a:solidFill>
            <a:round/>
            <a:tailEnd type="arrow" w="med" len="med"/>
          </a:ln>
        </p:spPr>
        <p:style>
          <a:lnRef idx="0">
            <a:scrgbClr r="0" g="0" b="0"/>
          </a:lnRef>
          <a:fillRef idx="0">
            <a:scrgbClr r="0" g="0" b="0"/>
          </a:fillRef>
          <a:effectRef idx="0">
            <a:scrgbClr r="0" g="0" b="0"/>
          </a:effectRef>
          <a:fontRef idx="minor"/>
        </p:style>
      </p:sp>
      <p:sp>
        <p:nvSpPr>
          <p:cNvPr id="12" name="Rectangle 11">
            <a:extLst>
              <a:ext uri="{FF2B5EF4-FFF2-40B4-BE49-F238E27FC236}">
                <a16:creationId xmlns:a16="http://schemas.microsoft.com/office/drawing/2014/main" id="{75FFBE6E-90E4-4926-B3FC-7722BC86A4ED}"/>
              </a:ext>
            </a:extLst>
          </p:cNvPr>
          <p:cNvSpPr/>
          <p:nvPr/>
        </p:nvSpPr>
        <p:spPr>
          <a:xfrm>
            <a:off x="7594762" y="5141977"/>
            <a:ext cx="5574311" cy="44001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2400" b="1" spc="-1" dirty="0">
                <a:solidFill>
                  <a:srgbClr val="1F497D"/>
                </a:solidFill>
                <a:latin typeface="Calibri"/>
                <a:ea typeface="DejaVu Sans"/>
              </a:rPr>
              <a:t>With best cold HEMT </a:t>
            </a:r>
            <a:r>
              <a:rPr lang="en-US" sz="2400" b="1" spc="-1" dirty="0">
                <a:solidFill>
                  <a:srgbClr val="1F497D"/>
                </a:solidFill>
                <a:latin typeface="Calibri"/>
              </a:rPr>
              <a:t>amplifier (1-2K noise temperature) → </a:t>
            </a:r>
            <a:r>
              <a:rPr lang="en-US" sz="2400" b="1" spc="-1" dirty="0">
                <a:solidFill>
                  <a:srgbClr val="FF0000"/>
                </a:solidFill>
                <a:latin typeface="Calibri"/>
                <a:ea typeface="DejaVu Sans"/>
              </a:rPr>
              <a:t>≈100 years per 1GHz</a:t>
            </a:r>
            <a:endParaRPr lang="en-US" sz="2400" spc="-1" dirty="0">
              <a:solidFill>
                <a:srgbClr val="FF0000"/>
              </a:solidFill>
              <a:latin typeface="Arial"/>
            </a:endParaRPr>
          </a:p>
        </p:txBody>
      </p:sp>
      <p:sp>
        <p:nvSpPr>
          <p:cNvPr id="15" name="Rectangle 14">
            <a:extLst>
              <a:ext uri="{FF2B5EF4-FFF2-40B4-BE49-F238E27FC236}">
                <a16:creationId xmlns:a16="http://schemas.microsoft.com/office/drawing/2014/main" id="{7A63485C-1403-441E-9163-B50AD7ECEFC6}"/>
              </a:ext>
            </a:extLst>
          </p:cNvPr>
          <p:cNvSpPr/>
          <p:nvPr/>
        </p:nvSpPr>
        <p:spPr>
          <a:xfrm>
            <a:off x="9296555" y="1955815"/>
            <a:ext cx="2014782" cy="461665"/>
          </a:xfrm>
          <a:prstGeom prst="rect">
            <a:avLst/>
          </a:prstGeom>
        </p:spPr>
        <p:txBody>
          <a:bodyPr wrap="none">
            <a:spAutoFit/>
          </a:bodyPr>
          <a:lstStyle/>
          <a:p>
            <a:r>
              <a:rPr lang="en-US" altLang="ko-KR" sz="2400" b="1" i="1" spc="-1">
                <a:solidFill>
                  <a:srgbClr val="C0504D"/>
                </a:solidFill>
                <a:latin typeface="Calibri"/>
              </a:rPr>
              <a:t>S</a:t>
            </a:r>
            <a:r>
              <a:rPr lang="en-US" sz="2400" b="1" i="1" spc="-1">
                <a:solidFill>
                  <a:srgbClr val="C0504D"/>
                </a:solidFill>
                <a:latin typeface="Calibri"/>
              </a:rPr>
              <a:t>canning </a:t>
            </a:r>
            <a:r>
              <a:rPr lang="en-US" sz="2400" b="1" i="1" spc="-1" dirty="0">
                <a:solidFill>
                  <a:srgbClr val="C0504D"/>
                </a:solidFill>
                <a:latin typeface="Calibri"/>
              </a:rPr>
              <a:t>rate</a:t>
            </a:r>
            <a:r>
              <a:rPr lang="en-US" altLang="ko-KR" sz="2400" b="1" i="1" spc="-1" dirty="0">
                <a:solidFill>
                  <a:srgbClr val="C0504D"/>
                </a:solidFill>
                <a:latin typeface="Calibri"/>
              </a:rPr>
              <a:t>:</a:t>
            </a:r>
            <a:endParaRPr lang="ru-RU" sz="2400" dirty="0"/>
          </a:p>
        </p:txBody>
      </p:sp>
    </p:spTree>
    <p:extLst>
      <p:ext uri="{BB962C8B-B14F-4D97-AF65-F5344CB8AC3E}">
        <p14:creationId xmlns:p14="http://schemas.microsoft.com/office/powerpoint/2010/main" val="4153002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79DD8B-3F42-41D3-BFB4-B762611599A0}"/>
              </a:ext>
            </a:extLst>
          </p:cNvPr>
          <p:cNvSpPr txBox="1"/>
          <p:nvPr/>
        </p:nvSpPr>
        <p:spPr>
          <a:xfrm>
            <a:off x="524769" y="509990"/>
            <a:ext cx="14176489" cy="646331"/>
          </a:xfrm>
          <a:prstGeom prst="rect">
            <a:avLst/>
          </a:prstGeom>
          <a:noFill/>
        </p:spPr>
        <p:txBody>
          <a:bodyPr wrap="square" rtlCol="0">
            <a:spAutoFit/>
          </a:bodyPr>
          <a:lstStyle/>
          <a:p>
            <a:r>
              <a:rPr lang="en-US" sz="3600" dirty="0">
                <a:solidFill>
                  <a:schemeClr val="accent6">
                    <a:lumMod val="50000"/>
                  </a:schemeClr>
                </a:solidFill>
                <a:latin typeface="Arial" panose="020B0604020202020204" pitchFamily="34" charset="0"/>
                <a:cs typeface="Arial" panose="020B0604020202020204" pitchFamily="34" charset="0"/>
              </a:rPr>
              <a:t>Optimal read-out for axion search: TWJPA or Flux-Driven JPA?</a:t>
            </a:r>
          </a:p>
        </p:txBody>
      </p:sp>
      <p:sp>
        <p:nvSpPr>
          <p:cNvPr id="6" name="Text 8">
            <a:extLst>
              <a:ext uri="{FF2B5EF4-FFF2-40B4-BE49-F238E27FC236}">
                <a16:creationId xmlns:a16="http://schemas.microsoft.com/office/drawing/2014/main" id="{93A939BD-3623-4E9F-BDB2-1A3204522129}"/>
              </a:ext>
            </a:extLst>
          </p:cNvPr>
          <p:cNvSpPr/>
          <p:nvPr/>
        </p:nvSpPr>
        <p:spPr>
          <a:xfrm>
            <a:off x="2510173" y="5673241"/>
            <a:ext cx="2354937" cy="294323"/>
          </a:xfrm>
          <a:prstGeom prst="rect">
            <a:avLst/>
          </a:prstGeom>
          <a:noFill/>
          <a:ln/>
        </p:spPr>
        <p:txBody>
          <a:bodyPr wrap="none" lIns="0" tIns="0" rIns="0" bIns="0" rtlCol="0" anchor="t"/>
          <a:lstStyle/>
          <a:p>
            <a:pPr marL="0" indent="0" algn="l">
              <a:lnSpc>
                <a:spcPts val="2300"/>
              </a:lnSpc>
              <a:buNone/>
            </a:pPr>
            <a:r>
              <a:rPr lang="en-US" sz="2400" b="1" dirty="0">
                <a:solidFill>
                  <a:srgbClr val="3A3630"/>
                </a:solidFill>
                <a:latin typeface="Arial" panose="020B0604020202020204" pitchFamily="34" charset="0"/>
                <a:ea typeface="Lora" pitchFamily="34" charset="-122"/>
                <a:cs typeface="Arial" panose="020B0604020202020204" pitchFamily="34" charset="0"/>
              </a:rPr>
              <a:t>Cavity for 1-10 GHz range</a:t>
            </a:r>
            <a:endParaRPr lang="en-US" sz="2400" b="1" dirty="0">
              <a:latin typeface="Arial" panose="020B0604020202020204" pitchFamily="34" charset="0"/>
              <a:cs typeface="Arial" panose="020B0604020202020204" pitchFamily="34" charset="0"/>
            </a:endParaRPr>
          </a:p>
        </p:txBody>
      </p:sp>
      <p:sp>
        <p:nvSpPr>
          <p:cNvPr id="7" name="Text 9">
            <a:extLst>
              <a:ext uri="{FF2B5EF4-FFF2-40B4-BE49-F238E27FC236}">
                <a16:creationId xmlns:a16="http://schemas.microsoft.com/office/drawing/2014/main" id="{CFC80F4B-4CC7-464C-B8EA-D14D1670E041}"/>
              </a:ext>
            </a:extLst>
          </p:cNvPr>
          <p:cNvSpPr/>
          <p:nvPr/>
        </p:nvSpPr>
        <p:spPr>
          <a:xfrm>
            <a:off x="2510173" y="6087578"/>
            <a:ext cx="7092434" cy="320159"/>
          </a:xfrm>
          <a:prstGeom prst="rect">
            <a:avLst/>
          </a:prstGeom>
          <a:noFill/>
          <a:ln/>
        </p:spPr>
        <p:txBody>
          <a:bodyPr wrap="none" lIns="0" tIns="0" rIns="0" bIns="0" rtlCol="0" anchor="t"/>
          <a:lstStyle/>
          <a:p>
            <a:pPr marL="0" indent="0" algn="l">
              <a:lnSpc>
                <a:spcPts val="2500"/>
              </a:lnSpc>
              <a:buNone/>
            </a:pPr>
            <a:r>
              <a:rPr lang="en-US" sz="2400" dirty="0">
                <a:solidFill>
                  <a:srgbClr val="3A3630"/>
                </a:solidFill>
                <a:latin typeface="Arial" panose="020B0604020202020204" pitchFamily="34" charset="0"/>
                <a:ea typeface="Source Sans Pro" pitchFamily="34" charset="-122"/>
                <a:cs typeface="Arial" panose="020B0604020202020204" pitchFamily="34" charset="0"/>
              </a:rPr>
              <a:t>Tuning cavity range about 300 MHz</a:t>
            </a:r>
            <a:endParaRPr lang="en-US" sz="2400" dirty="0">
              <a:latin typeface="Arial" panose="020B0604020202020204" pitchFamily="34" charset="0"/>
              <a:cs typeface="Arial" panose="020B0604020202020204" pitchFamily="34" charset="0"/>
            </a:endParaRPr>
          </a:p>
        </p:txBody>
      </p:sp>
      <p:sp>
        <p:nvSpPr>
          <p:cNvPr id="10" name="Text 11">
            <a:extLst>
              <a:ext uri="{FF2B5EF4-FFF2-40B4-BE49-F238E27FC236}">
                <a16:creationId xmlns:a16="http://schemas.microsoft.com/office/drawing/2014/main" id="{2718CDDE-80E3-46E3-8055-4F53B066669B}"/>
              </a:ext>
            </a:extLst>
          </p:cNvPr>
          <p:cNvSpPr/>
          <p:nvPr/>
        </p:nvSpPr>
        <p:spPr>
          <a:xfrm>
            <a:off x="3041586" y="3622489"/>
            <a:ext cx="2354937" cy="294323"/>
          </a:xfrm>
          <a:prstGeom prst="rect">
            <a:avLst/>
          </a:prstGeom>
          <a:noFill/>
          <a:ln/>
        </p:spPr>
        <p:txBody>
          <a:bodyPr wrap="none" lIns="0" tIns="0" rIns="0" bIns="0" rtlCol="0" anchor="t"/>
          <a:lstStyle/>
          <a:p>
            <a:pPr marL="0" indent="0" algn="l">
              <a:lnSpc>
                <a:spcPts val="2300"/>
              </a:lnSpc>
              <a:buNone/>
            </a:pPr>
            <a:endParaRPr lang="en-US" sz="2400" b="1" dirty="0">
              <a:latin typeface="Arial" panose="020B0604020202020204" pitchFamily="34" charset="0"/>
              <a:cs typeface="Arial" panose="020B0604020202020204" pitchFamily="34" charset="0"/>
            </a:endParaRPr>
          </a:p>
        </p:txBody>
      </p:sp>
      <p:sp>
        <p:nvSpPr>
          <p:cNvPr id="11" name="Text 12">
            <a:extLst>
              <a:ext uri="{FF2B5EF4-FFF2-40B4-BE49-F238E27FC236}">
                <a16:creationId xmlns:a16="http://schemas.microsoft.com/office/drawing/2014/main" id="{921290AD-4D98-4BCA-991B-0867ACAAF094}"/>
              </a:ext>
            </a:extLst>
          </p:cNvPr>
          <p:cNvSpPr/>
          <p:nvPr/>
        </p:nvSpPr>
        <p:spPr>
          <a:xfrm>
            <a:off x="2510173" y="6460303"/>
            <a:ext cx="7092434" cy="320159"/>
          </a:xfrm>
          <a:prstGeom prst="rect">
            <a:avLst/>
          </a:prstGeom>
          <a:noFill/>
          <a:ln/>
        </p:spPr>
        <p:txBody>
          <a:bodyPr wrap="none" lIns="0" tIns="0" rIns="0" bIns="0" rtlCol="0" anchor="t"/>
          <a:lstStyle/>
          <a:p>
            <a:pPr marL="0" indent="0" algn="l">
              <a:lnSpc>
                <a:spcPts val="2500"/>
              </a:lnSpc>
              <a:buNone/>
            </a:pPr>
            <a:r>
              <a:rPr lang="en-US" sz="2400" dirty="0">
                <a:solidFill>
                  <a:srgbClr val="3A3630"/>
                </a:solidFill>
                <a:latin typeface="Arial" panose="020B0604020202020204" pitchFamily="34" charset="0"/>
                <a:ea typeface="Source Sans Pro" pitchFamily="34" charset="-122"/>
                <a:cs typeface="Arial" panose="020B0604020202020204" pitchFamily="34" charset="0"/>
              </a:rPr>
              <a:t>Need to fit amplifier band or tuning range with cavity range &gt;300 MHz</a:t>
            </a:r>
            <a:endParaRPr lang="en-US" sz="2400" dirty="0">
              <a:latin typeface="Arial" panose="020B0604020202020204" pitchFamily="34" charset="0"/>
              <a:cs typeface="Arial" panose="020B0604020202020204" pitchFamily="34" charset="0"/>
            </a:endParaRPr>
          </a:p>
        </p:txBody>
      </p:sp>
      <p:pic>
        <p:nvPicPr>
          <p:cNvPr id="1026" name="Picture 2" descr="https://aqt.lbl.gov/wp-content/uploads/sites/2/2023/06/twpa-chip-full.jpg">
            <a:extLst>
              <a:ext uri="{FF2B5EF4-FFF2-40B4-BE49-F238E27FC236}">
                <a16:creationId xmlns:a16="http://schemas.microsoft.com/office/drawing/2014/main" id="{38FA6499-FE72-4999-93F4-D7873EFEDF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9118" y="1543234"/>
            <a:ext cx="3756276" cy="280665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386B42D8-991D-4BE3-9B69-93AC20AE3AC6}"/>
              </a:ext>
            </a:extLst>
          </p:cNvPr>
          <p:cNvPicPr>
            <a:picLocks noChangeAspect="1"/>
          </p:cNvPicPr>
          <p:nvPr/>
        </p:nvPicPr>
        <p:blipFill>
          <a:blip r:embed="rId4"/>
          <a:stretch>
            <a:fillRect/>
          </a:stretch>
        </p:blipFill>
        <p:spPr>
          <a:xfrm>
            <a:off x="8162154" y="1574335"/>
            <a:ext cx="5558512" cy="2812522"/>
          </a:xfrm>
          <a:prstGeom prst="rect">
            <a:avLst/>
          </a:prstGeom>
        </p:spPr>
      </p:pic>
      <p:sp>
        <p:nvSpPr>
          <p:cNvPr id="12" name="Rectangle 11">
            <a:extLst>
              <a:ext uri="{FF2B5EF4-FFF2-40B4-BE49-F238E27FC236}">
                <a16:creationId xmlns:a16="http://schemas.microsoft.com/office/drawing/2014/main" id="{DFBF82E0-4B56-427A-B5D1-3D9BA94A1D7A}"/>
              </a:ext>
            </a:extLst>
          </p:cNvPr>
          <p:cNvSpPr/>
          <p:nvPr/>
        </p:nvSpPr>
        <p:spPr>
          <a:xfrm>
            <a:off x="2520219" y="4631161"/>
            <a:ext cx="3297698" cy="646331"/>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TWPA – wide band</a:t>
            </a:r>
            <a:br>
              <a:rPr lang="ru-RU" sz="24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C. Macklin et al. Science350,307-310(2015).</a:t>
            </a:r>
          </a:p>
        </p:txBody>
      </p:sp>
      <p:sp>
        <p:nvSpPr>
          <p:cNvPr id="14" name="Rectangle 13">
            <a:extLst>
              <a:ext uri="{FF2B5EF4-FFF2-40B4-BE49-F238E27FC236}">
                <a16:creationId xmlns:a16="http://schemas.microsoft.com/office/drawing/2014/main" id="{E00336DF-C516-4EE3-B45F-DAF4CB00FDC4}"/>
              </a:ext>
            </a:extLst>
          </p:cNvPr>
          <p:cNvSpPr/>
          <p:nvPr/>
        </p:nvSpPr>
        <p:spPr>
          <a:xfrm>
            <a:off x="8199346" y="4668760"/>
            <a:ext cx="5521320" cy="461665"/>
          </a:xfrm>
          <a:prstGeom prst="rect">
            <a:avLst/>
          </a:prstGeom>
        </p:spPr>
        <p:txBody>
          <a:bodyPr wrap="none">
            <a:spAutoFit/>
          </a:bodyPr>
          <a:lstStyle/>
          <a:p>
            <a:r>
              <a:rPr lang="en-US" sz="2400" dirty="0">
                <a:latin typeface="Arial" panose="020B0604020202020204" pitchFamily="34" charset="0"/>
                <a:cs typeface="Arial" panose="020B0604020202020204" pitchFamily="34" charset="0"/>
              </a:rPr>
              <a:t>Flux-Driven JPA – tunable narrow band</a:t>
            </a:r>
          </a:p>
        </p:txBody>
      </p:sp>
    </p:spTree>
    <p:extLst>
      <p:ext uri="{BB962C8B-B14F-4D97-AF65-F5344CB8AC3E}">
        <p14:creationId xmlns:p14="http://schemas.microsoft.com/office/powerpoint/2010/main" val="1340913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E3A6D-FA8A-4BA6-B490-D716A18C8A2B}"/>
              </a:ext>
            </a:extLst>
          </p:cNvPr>
          <p:cNvSpPr/>
          <p:nvPr/>
        </p:nvSpPr>
        <p:spPr>
          <a:xfrm>
            <a:off x="2448163" y="276634"/>
            <a:ext cx="10692650" cy="625320"/>
          </a:xfrm>
          <a:prstGeom prst="rect">
            <a:avLst/>
          </a:prstGeom>
          <a:noFill/>
          <a:ln w="0">
            <a:noFill/>
          </a:ln>
        </p:spPr>
        <p:style>
          <a:lnRef idx="0">
            <a:scrgbClr r="0" g="0" b="0"/>
          </a:lnRef>
          <a:fillRef idx="0">
            <a:scrgbClr r="0" g="0" b="0"/>
          </a:fillRef>
          <a:effectRef idx="0">
            <a:scrgbClr r="0" g="0" b="0"/>
          </a:effectRef>
          <a:fontRef idx="minor"/>
        </p:style>
        <p:txBody>
          <a:bodyPr lIns="68760" tIns="34200" rIns="68760" bIns="34200" anchor="ctr">
            <a:noAutofit/>
          </a:bodyPr>
          <a:lstStyle/>
          <a:p>
            <a:pPr algn="ctr">
              <a:lnSpc>
                <a:spcPct val="90000"/>
              </a:lnSpc>
              <a:buNone/>
            </a:pPr>
            <a:r>
              <a:rPr lang="en-US" sz="3200" dirty="0"/>
              <a:t>Wide-band TWJPA vs Narrow-band JPA</a:t>
            </a:r>
            <a:endParaRPr lang="en-US" sz="3200" strike="noStrike" spc="-1" dirty="0">
              <a:latin typeface="Calibri" panose="020F0502020204030204" pitchFamily="34" charset="0"/>
            </a:endParaRPr>
          </a:p>
        </p:txBody>
      </p:sp>
      <p:pic>
        <p:nvPicPr>
          <p:cNvPr id="4" name="Picture 3">
            <a:extLst>
              <a:ext uri="{FF2B5EF4-FFF2-40B4-BE49-F238E27FC236}">
                <a16:creationId xmlns:a16="http://schemas.microsoft.com/office/drawing/2014/main" id="{3D847543-6D17-4CDC-80EF-7CCE7208C7AF}"/>
              </a:ext>
            </a:extLst>
          </p:cNvPr>
          <p:cNvPicPr>
            <a:picLocks noChangeAspect="1"/>
          </p:cNvPicPr>
          <p:nvPr/>
        </p:nvPicPr>
        <p:blipFill>
          <a:blip r:embed="rId3"/>
          <a:stretch>
            <a:fillRect/>
          </a:stretch>
        </p:blipFill>
        <p:spPr>
          <a:xfrm>
            <a:off x="215980" y="1396618"/>
            <a:ext cx="7025478" cy="4683652"/>
          </a:xfrm>
          <a:prstGeom prst="rect">
            <a:avLst/>
          </a:prstGeom>
        </p:spPr>
      </p:pic>
      <p:sp>
        <p:nvSpPr>
          <p:cNvPr id="20" name="TextBox 19">
            <a:extLst>
              <a:ext uri="{FF2B5EF4-FFF2-40B4-BE49-F238E27FC236}">
                <a16:creationId xmlns:a16="http://schemas.microsoft.com/office/drawing/2014/main" id="{6CC3AF98-BC9A-46FC-BB1E-B86E6CC32135}"/>
              </a:ext>
            </a:extLst>
          </p:cNvPr>
          <p:cNvSpPr txBox="1"/>
          <p:nvPr/>
        </p:nvSpPr>
        <p:spPr>
          <a:xfrm>
            <a:off x="7757652" y="1304193"/>
            <a:ext cx="6260690" cy="4683652"/>
          </a:xfrm>
          <a:prstGeom prst="rect">
            <a:avLst/>
          </a:prstGeom>
          <a:noFill/>
        </p:spPr>
        <p:txBody>
          <a:bodyPr wrap="square" rtlCol="0">
            <a:spAutoFit/>
          </a:bodyPr>
          <a:lstStyle/>
          <a:p>
            <a:endParaRPr lang="en-US" dirty="0"/>
          </a:p>
        </p:txBody>
      </p:sp>
      <p:sp>
        <p:nvSpPr>
          <p:cNvPr id="29" name="TextBox 28">
            <a:extLst>
              <a:ext uri="{FF2B5EF4-FFF2-40B4-BE49-F238E27FC236}">
                <a16:creationId xmlns:a16="http://schemas.microsoft.com/office/drawing/2014/main" id="{FE6E7941-17E6-403D-B814-9CA74F4DFE7F}"/>
              </a:ext>
            </a:extLst>
          </p:cNvPr>
          <p:cNvSpPr txBox="1"/>
          <p:nvPr/>
        </p:nvSpPr>
        <p:spPr>
          <a:xfrm>
            <a:off x="7502577" y="1007629"/>
            <a:ext cx="6911843" cy="5016758"/>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TWJPA</a:t>
            </a:r>
            <a:r>
              <a:rPr lang="en-U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Pro: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wide range cover a few cavity ranges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wide dynamic range</a:t>
            </a:r>
          </a:p>
          <a:p>
            <a:r>
              <a:rPr lang="en-US" sz="2000" dirty="0">
                <a:latin typeface="Arial" panose="020B0604020202020204" pitchFamily="34" charset="0"/>
                <a:cs typeface="Arial" panose="020B0604020202020204" pitchFamily="34" charset="0"/>
              </a:rPr>
              <a:t>Cons: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Mismatch of bandwidth</a:t>
            </a:r>
          </a:p>
          <a:p>
            <a:r>
              <a:rPr lang="en-US" sz="2000" dirty="0">
                <a:latin typeface="Arial" panose="020B0604020202020204" pitchFamily="34" charset="0"/>
                <a:cs typeface="Arial" panose="020B0604020202020204" pitchFamily="34" charset="0"/>
              </a:rPr>
              <a:t>	Axion signal: ultra-narrowband &amp; broadband 	amplification</a:t>
            </a:r>
            <a:r>
              <a:rPr lang="ru-RU"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&gt; excess noise integration</a:t>
            </a:r>
          </a:p>
          <a:p>
            <a:endParaRPr lang="ru-RU" sz="2000"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JPA</a:t>
            </a:r>
          </a:p>
          <a:p>
            <a:r>
              <a:rPr lang="en-US" sz="2000" dirty="0">
                <a:latin typeface="Arial" panose="020B0604020202020204" pitchFamily="34" charset="0"/>
                <a:cs typeface="Arial" panose="020B0604020202020204" pitchFamily="34" charset="0"/>
              </a:rPr>
              <a:t>Pro:</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More smooth band and noise vs frequency</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less noise band</a:t>
            </a:r>
            <a:endParaRPr lang="ru-RU"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Cons: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Need many JPA to cover a cavity tuning range</a:t>
            </a:r>
          </a:p>
        </p:txBody>
      </p:sp>
      <p:sp>
        <p:nvSpPr>
          <p:cNvPr id="30" name="TextBox 29">
            <a:extLst>
              <a:ext uri="{FF2B5EF4-FFF2-40B4-BE49-F238E27FC236}">
                <a16:creationId xmlns:a16="http://schemas.microsoft.com/office/drawing/2014/main" id="{43A80230-25B0-4FF3-8F88-CD368A43CEDD}"/>
              </a:ext>
            </a:extLst>
          </p:cNvPr>
          <p:cNvSpPr txBox="1"/>
          <p:nvPr/>
        </p:nvSpPr>
        <p:spPr>
          <a:xfrm>
            <a:off x="1428682" y="6392771"/>
            <a:ext cx="10692650" cy="1569660"/>
          </a:xfrm>
          <a:prstGeom prst="rect">
            <a:avLst/>
          </a:prstGeom>
          <a:noFill/>
        </p:spPr>
        <p:txBody>
          <a:bodyPr wrap="square" rtlCol="0">
            <a:spAutoFit/>
          </a:bodyPr>
          <a:lstStyle/>
          <a:p>
            <a:pPr marL="342900" indent="-342900">
              <a:buFont typeface="Arial" panose="020B0604020202020204" pitchFamily="34" charset="0"/>
              <a:buChar char="•"/>
            </a:pPr>
            <a:r>
              <a:rPr lang="en-US" sz="2400" dirty="0"/>
              <a:t>Both types of amplifiers enable operation near the Standard Quantum Limit (SQL) sensitivity.    </a:t>
            </a:r>
          </a:p>
          <a:p>
            <a:pPr marL="342900" indent="-342900">
              <a:buFont typeface="Arial" panose="020B0604020202020204" pitchFamily="34" charset="0"/>
              <a:buChar char="•"/>
            </a:pPr>
            <a:r>
              <a:rPr lang="en-US" sz="2400" dirty="0"/>
              <a:t>Important: Operating parameters, specifically pump power and DC bias, must be optimized for each frequency point (at increments of approximately 10~kHz)</a:t>
            </a:r>
          </a:p>
        </p:txBody>
      </p:sp>
    </p:spTree>
    <p:extLst>
      <p:ext uri="{BB962C8B-B14F-4D97-AF65-F5344CB8AC3E}">
        <p14:creationId xmlns:p14="http://schemas.microsoft.com/office/powerpoint/2010/main" val="261958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C49C6A-9DC4-4D23-AD3B-43A8022EFE1C}"/>
              </a:ext>
            </a:extLst>
          </p:cNvPr>
          <p:cNvSpPr txBox="1"/>
          <p:nvPr/>
        </p:nvSpPr>
        <p:spPr>
          <a:xfrm>
            <a:off x="1752600" y="2802373"/>
            <a:ext cx="11125200" cy="1938992"/>
          </a:xfrm>
          <a:prstGeom prst="rect">
            <a:avLst/>
          </a:prstGeom>
          <a:noFill/>
        </p:spPr>
        <p:txBody>
          <a:bodyPr wrap="square" rtlCol="0">
            <a:spAutoFit/>
          </a:bodyPr>
          <a:lstStyle/>
          <a:p>
            <a:pPr algn="ctr"/>
            <a:r>
              <a:rPr lang="en-US" sz="4000" dirty="0"/>
              <a:t>READOUT BASED ON</a:t>
            </a:r>
          </a:p>
          <a:p>
            <a:pPr algn="ctr"/>
            <a:r>
              <a:rPr lang="en-US" sz="4000" dirty="0"/>
              <a:t>FLUX-DRIVEN JOSEPHSON PARAMETRIC AMPLIFIER</a:t>
            </a:r>
          </a:p>
          <a:p>
            <a:pPr algn="ctr"/>
            <a:r>
              <a:rPr lang="en-US" sz="4000" dirty="0"/>
              <a:t>WITH </a:t>
            </a:r>
            <a:r>
              <a:rPr lang="el-GR" sz="4000" dirty="0"/>
              <a:t>λ</a:t>
            </a:r>
            <a:r>
              <a:rPr lang="en-US" sz="4000" dirty="0"/>
              <a:t>/4 RESONATOR</a:t>
            </a:r>
          </a:p>
        </p:txBody>
      </p:sp>
    </p:spTree>
    <p:extLst>
      <p:ext uri="{BB962C8B-B14F-4D97-AF65-F5344CB8AC3E}">
        <p14:creationId xmlns:p14="http://schemas.microsoft.com/office/powerpoint/2010/main" val="985356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A6F6F5B0-DF00-43B3-9F54-D3C049C5154C}"/>
              </a:ext>
            </a:extLst>
          </p:cNvPr>
          <p:cNvSpPr/>
          <p:nvPr/>
        </p:nvSpPr>
        <p:spPr>
          <a:xfrm>
            <a:off x="1930874" y="4686294"/>
            <a:ext cx="9150355" cy="230687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2900" indent="-342900">
              <a:lnSpc>
                <a:spcPct val="100000"/>
              </a:lnSpc>
              <a:buAutoNum type="arabicParenR"/>
            </a:pPr>
            <a:r>
              <a:rPr lang="en-US" b="1" spc="-1" dirty="0">
                <a:latin typeface="Calibri"/>
                <a:ea typeface="DejaVu Sans"/>
              </a:rPr>
              <a:t>JPA  is a coplanar waveguide 𝜆/4 </a:t>
            </a:r>
            <a:r>
              <a:rPr lang="en-US" b="1" spc="-1" dirty="0" err="1">
                <a:latin typeface="Calibri"/>
                <a:ea typeface="DejaVu Sans"/>
              </a:rPr>
              <a:t>Nb</a:t>
            </a:r>
            <a:r>
              <a:rPr lang="en-US" b="1" spc="-1" dirty="0">
                <a:latin typeface="Calibri"/>
                <a:ea typeface="DejaVu Sans"/>
              </a:rPr>
              <a:t> resonator terminated with SQUID</a:t>
            </a:r>
          </a:p>
          <a:p>
            <a:pPr marL="342900" indent="-342900">
              <a:buFontTx/>
              <a:buAutoNum type="arabicParenR"/>
            </a:pPr>
            <a:r>
              <a:rPr lang="en-US" b="1" spc="-1" dirty="0">
                <a:latin typeface="Calibri"/>
              </a:rPr>
              <a:t>To tune frequency we use dc flux bias </a:t>
            </a:r>
            <a:r>
              <a:rPr lang="el-GR" b="1" spc="-1" dirty="0">
                <a:latin typeface="Calibri"/>
              </a:rPr>
              <a:t>Φ</a:t>
            </a:r>
            <a:r>
              <a:rPr lang="en-US" b="1" spc="-1" dirty="0">
                <a:latin typeface="Calibri"/>
              </a:rPr>
              <a:t>  which change average  inductance of a SQUID</a:t>
            </a:r>
          </a:p>
          <a:p>
            <a:pPr marL="342900" indent="-342900">
              <a:buFontTx/>
              <a:buAutoNum type="arabicParenR"/>
            </a:pPr>
            <a:r>
              <a:rPr lang="en-US" b="1" spc="-1" dirty="0">
                <a:latin typeface="Calibri"/>
              </a:rPr>
              <a:t>RF pump signal is applied to modulate nonlinear inductance of SQUID</a:t>
            </a:r>
          </a:p>
          <a:p>
            <a:pPr marL="342900" indent="-342900">
              <a:buFontTx/>
              <a:buAutoNum type="arabicParenR"/>
            </a:pPr>
            <a:endParaRPr lang="en-US" b="1" spc="-1" dirty="0">
              <a:solidFill>
                <a:srgbClr val="000099"/>
              </a:solidFill>
              <a:latin typeface="Calibri"/>
            </a:endParaRPr>
          </a:p>
          <a:p>
            <a:r>
              <a:rPr lang="en-US" altLang="ko-KR" b="1" spc="-1" dirty="0">
                <a:solidFill>
                  <a:srgbClr val="0070C0"/>
                </a:solidFill>
              </a:rPr>
              <a:t>Our JPAs:	Central frequency 1-6 GHz</a:t>
            </a:r>
          </a:p>
          <a:p>
            <a:r>
              <a:rPr lang="en-US" altLang="ko-KR" b="1" spc="-1" dirty="0">
                <a:solidFill>
                  <a:srgbClr val="0070C0"/>
                </a:solidFill>
              </a:rPr>
              <a:t>		Instantaneous bandwidth ~200 kHz</a:t>
            </a:r>
          </a:p>
          <a:p>
            <a:r>
              <a:rPr lang="en-US" altLang="ko-KR" b="1" spc="-1" dirty="0">
                <a:solidFill>
                  <a:srgbClr val="0070C0"/>
                </a:solidFill>
              </a:rPr>
              <a:t>		Tunable range 45-60 MHz		</a:t>
            </a:r>
          </a:p>
          <a:p>
            <a:r>
              <a:rPr lang="en-US" altLang="ko-KR" b="1" spc="-1" dirty="0">
                <a:solidFill>
                  <a:srgbClr val="0070C0"/>
                </a:solidFill>
                <a:latin typeface="Arial"/>
              </a:rPr>
              <a:t>		Noise 1-3 QNL (quantum noise limit)</a:t>
            </a:r>
            <a:endParaRPr lang="en-US" b="1" spc="-1" dirty="0">
              <a:solidFill>
                <a:srgbClr val="0070C0"/>
              </a:solidFill>
              <a:latin typeface="Arial"/>
            </a:endParaRPr>
          </a:p>
        </p:txBody>
      </p:sp>
      <p:sp>
        <p:nvSpPr>
          <p:cNvPr id="5" name="Title 1">
            <a:extLst>
              <a:ext uri="{FF2B5EF4-FFF2-40B4-BE49-F238E27FC236}">
                <a16:creationId xmlns:a16="http://schemas.microsoft.com/office/drawing/2014/main" id="{C77DC96F-638C-45FF-BBB4-864D9683541B}"/>
              </a:ext>
            </a:extLst>
          </p:cNvPr>
          <p:cNvSpPr/>
          <p:nvPr/>
        </p:nvSpPr>
        <p:spPr>
          <a:xfrm>
            <a:off x="193963" y="613996"/>
            <a:ext cx="14242473" cy="622440"/>
          </a:xfrm>
          <a:prstGeom prst="rect">
            <a:avLst/>
          </a:prstGeom>
          <a:noFill/>
          <a:ln w="0">
            <a:noFill/>
          </a:ln>
        </p:spPr>
        <p:style>
          <a:lnRef idx="0">
            <a:scrgbClr r="0" g="0" b="0"/>
          </a:lnRef>
          <a:fillRef idx="0">
            <a:scrgbClr r="0" g="0" b="0"/>
          </a:fillRef>
          <a:effectRef idx="0">
            <a:scrgbClr r="0" g="0" b="0"/>
          </a:effectRef>
          <a:fontRef idx="minor"/>
        </p:style>
        <p:txBody>
          <a:bodyPr lIns="68760" tIns="34200" rIns="68760" bIns="34200" anchor="ctr">
            <a:noAutofit/>
          </a:bodyPr>
          <a:lstStyle/>
          <a:p>
            <a:pPr algn="ctr">
              <a:lnSpc>
                <a:spcPct val="90000"/>
              </a:lnSpc>
              <a:buNone/>
            </a:pPr>
            <a:r>
              <a:rPr lang="en-US" sz="4400" spc="-1" dirty="0">
                <a:solidFill>
                  <a:schemeClr val="accent6">
                    <a:lumMod val="50000"/>
                  </a:schemeClr>
                </a:solidFill>
                <a:latin typeface="Arial" panose="020B0604020202020204" pitchFamily="34" charset="0"/>
                <a:ea typeface="DejaVu Sans"/>
                <a:cs typeface="Arial" panose="020B0604020202020204" pitchFamily="34" charset="0"/>
              </a:rPr>
              <a:t>Flux-driven Josephson Parametric Amplifiers (JPA)</a:t>
            </a:r>
            <a:endParaRPr lang="en-US" sz="4400" spc="-1" dirty="0">
              <a:solidFill>
                <a:schemeClr val="accent6">
                  <a:lumMod val="50000"/>
                </a:schemeClr>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47C1F463-3133-4E13-8A2E-E64DF4C79DE5}"/>
              </a:ext>
            </a:extLst>
          </p:cNvPr>
          <p:cNvPicPr/>
          <p:nvPr/>
        </p:nvPicPr>
        <p:blipFill>
          <a:blip r:embed="rId3"/>
          <a:stretch/>
        </p:blipFill>
        <p:spPr>
          <a:xfrm>
            <a:off x="1289620" y="2298510"/>
            <a:ext cx="6345244" cy="2089512"/>
          </a:xfrm>
          <a:prstGeom prst="rect">
            <a:avLst/>
          </a:prstGeom>
          <a:ln w="0">
            <a:noFill/>
          </a:ln>
        </p:spPr>
      </p:pic>
      <p:pic>
        <p:nvPicPr>
          <p:cNvPr id="11" name="Picture 10">
            <a:extLst>
              <a:ext uri="{FF2B5EF4-FFF2-40B4-BE49-F238E27FC236}">
                <a16:creationId xmlns:a16="http://schemas.microsoft.com/office/drawing/2014/main" id="{14AC48C5-328D-46DA-A781-540A1279C5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9259" y="1965761"/>
            <a:ext cx="5122186" cy="2588463"/>
          </a:xfrm>
          <a:prstGeom prst="rect">
            <a:avLst/>
          </a:prstGeom>
        </p:spPr>
      </p:pic>
      <p:pic>
        <p:nvPicPr>
          <p:cNvPr id="12" name="Picture 1">
            <a:extLst>
              <a:ext uri="{FF2B5EF4-FFF2-40B4-BE49-F238E27FC236}">
                <a16:creationId xmlns:a16="http://schemas.microsoft.com/office/drawing/2014/main" id="{0E52DEC6-94D2-46E7-A627-C516DEF3E6D1}"/>
              </a:ext>
            </a:extLst>
          </p:cNvPr>
          <p:cNvPicPr/>
          <p:nvPr/>
        </p:nvPicPr>
        <p:blipFill>
          <a:blip r:embed="rId5"/>
          <a:stretch/>
        </p:blipFill>
        <p:spPr>
          <a:xfrm>
            <a:off x="9088246" y="7689758"/>
            <a:ext cx="1230480" cy="302400"/>
          </a:xfrm>
          <a:prstGeom prst="rect">
            <a:avLst/>
          </a:prstGeom>
          <a:ln w="0">
            <a:noFill/>
          </a:ln>
        </p:spPr>
      </p:pic>
      <p:pic>
        <p:nvPicPr>
          <p:cNvPr id="13" name="Picture 2">
            <a:extLst>
              <a:ext uri="{FF2B5EF4-FFF2-40B4-BE49-F238E27FC236}">
                <a16:creationId xmlns:a16="http://schemas.microsoft.com/office/drawing/2014/main" id="{BA11645C-93DC-4FF8-B8B4-9CFA0B17A2A3}"/>
              </a:ext>
            </a:extLst>
          </p:cNvPr>
          <p:cNvPicPr/>
          <p:nvPr/>
        </p:nvPicPr>
        <p:blipFill>
          <a:blip r:embed="rId6"/>
          <a:stretch/>
        </p:blipFill>
        <p:spPr>
          <a:xfrm>
            <a:off x="10876007" y="7652678"/>
            <a:ext cx="898200" cy="376560"/>
          </a:xfrm>
          <a:prstGeom prst="rect">
            <a:avLst/>
          </a:prstGeom>
          <a:ln w="0">
            <a:noFill/>
          </a:ln>
        </p:spPr>
      </p:pic>
    </p:spTree>
    <p:extLst>
      <p:ext uri="{BB962C8B-B14F-4D97-AF65-F5344CB8AC3E}">
        <p14:creationId xmlns:p14="http://schemas.microsoft.com/office/powerpoint/2010/main" val="3744559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1">
            <a:extLst>
              <a:ext uri="{FF2B5EF4-FFF2-40B4-BE49-F238E27FC236}">
                <a16:creationId xmlns:a16="http://schemas.microsoft.com/office/drawing/2014/main" id="{6E85B960-A405-47F7-B2B2-F589C0FE6289}"/>
              </a:ext>
            </a:extLst>
          </p:cNvPr>
          <p:cNvSpPr txBox="1">
            <a:spLocks/>
          </p:cNvSpPr>
          <p:nvPr/>
        </p:nvSpPr>
        <p:spPr>
          <a:xfrm>
            <a:off x="3200940" y="541614"/>
            <a:ext cx="8228520" cy="1141920"/>
          </a:xfrm>
          <a:prstGeom prst="rect">
            <a:avLst/>
          </a:prstGeom>
          <a:noFill/>
          <a:ln w="0">
            <a:noFill/>
          </a:ln>
        </p:spPr>
        <p:txBody>
          <a:bodyPr lIns="90000" tIns="45000" rIns="90000" bIns="4500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 dirty="0">
                <a:solidFill>
                  <a:schemeClr val="accent6">
                    <a:lumMod val="50000"/>
                  </a:schemeClr>
                </a:solidFill>
                <a:latin typeface="Arial" panose="020B0604020202020204" pitchFamily="34" charset="0"/>
                <a:ea typeface="DejaVu Sans"/>
                <a:cs typeface="Arial" panose="020B0604020202020204" pitchFamily="34" charset="0"/>
              </a:rPr>
              <a:t>JPA read-out</a:t>
            </a:r>
            <a:endParaRPr lang="en-US" spc="-1" dirty="0">
              <a:solidFill>
                <a:schemeClr val="accent6">
                  <a:lumMod val="5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A4EBB48A-7254-462B-870F-4AA8444A5419}"/>
              </a:ext>
            </a:extLst>
          </p:cNvPr>
          <p:cNvPicPr/>
          <p:nvPr/>
        </p:nvPicPr>
        <p:blipFill>
          <a:blip r:embed="rId3"/>
          <a:stretch/>
        </p:blipFill>
        <p:spPr>
          <a:xfrm>
            <a:off x="10841987" y="2654283"/>
            <a:ext cx="2334510" cy="1827940"/>
          </a:xfrm>
          <a:prstGeom prst="rect">
            <a:avLst/>
          </a:prstGeom>
          <a:ln w="0">
            <a:noFill/>
          </a:ln>
        </p:spPr>
      </p:pic>
      <p:sp>
        <p:nvSpPr>
          <p:cNvPr id="4" name="Arrow: Down 7">
            <a:extLst>
              <a:ext uri="{FF2B5EF4-FFF2-40B4-BE49-F238E27FC236}">
                <a16:creationId xmlns:a16="http://schemas.microsoft.com/office/drawing/2014/main" id="{CF59AF62-4643-4E6C-8468-07B47CD06832}"/>
              </a:ext>
            </a:extLst>
          </p:cNvPr>
          <p:cNvSpPr/>
          <p:nvPr/>
        </p:nvSpPr>
        <p:spPr>
          <a:xfrm rot="16200000">
            <a:off x="10155103" y="2992651"/>
            <a:ext cx="250560" cy="600120"/>
          </a:xfrm>
          <a:prstGeom prst="downArrow">
            <a:avLst>
              <a:gd name="adj1" fmla="val 50000"/>
              <a:gd name="adj2" fmla="val 50000"/>
            </a:avLst>
          </a:prstGeom>
          <a:gradFill rotWithShape="0">
            <a:gsLst>
              <a:gs pos="0">
                <a:srgbClr val="3E7FCC"/>
              </a:gs>
              <a:gs pos="100000">
                <a:srgbClr val="A4C1FF"/>
              </a:gs>
            </a:gsLst>
            <a:lin ang="16200000"/>
          </a:gradFill>
          <a:ln>
            <a:solidFill>
              <a:srgbClr val="4A7EBB"/>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7" name="Picture 6">
            <a:extLst>
              <a:ext uri="{FF2B5EF4-FFF2-40B4-BE49-F238E27FC236}">
                <a16:creationId xmlns:a16="http://schemas.microsoft.com/office/drawing/2014/main" id="{8373B3A6-86ED-44D7-A930-2A6F93C1C42F}"/>
              </a:ext>
            </a:extLst>
          </p:cNvPr>
          <p:cNvPicPr>
            <a:picLocks noChangeAspect="1"/>
          </p:cNvPicPr>
          <p:nvPr/>
        </p:nvPicPr>
        <p:blipFill rotWithShape="1">
          <a:blip r:embed="rId4"/>
          <a:srcRect l="2053"/>
          <a:stretch/>
        </p:blipFill>
        <p:spPr>
          <a:xfrm>
            <a:off x="487698" y="2242723"/>
            <a:ext cx="9231082" cy="3336441"/>
          </a:xfrm>
          <a:prstGeom prst="rect">
            <a:avLst/>
          </a:prstGeom>
        </p:spPr>
      </p:pic>
    </p:spTree>
    <p:extLst>
      <p:ext uri="{BB962C8B-B14F-4D97-AF65-F5344CB8AC3E}">
        <p14:creationId xmlns:p14="http://schemas.microsoft.com/office/powerpoint/2010/main" val="2231721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PlaceHolder 1"/>
          <p:cNvSpPr>
            <a:spLocks noGrp="1"/>
          </p:cNvSpPr>
          <p:nvPr>
            <p:ph type="title"/>
          </p:nvPr>
        </p:nvSpPr>
        <p:spPr>
          <a:xfrm>
            <a:off x="1170709" y="395374"/>
            <a:ext cx="5583238" cy="1612900"/>
          </a:xfrm>
          <a:prstGeom prst="rect">
            <a:avLst/>
          </a:prstGeom>
          <a:noFill/>
          <a:ln w="0">
            <a:noFill/>
          </a:ln>
        </p:spPr>
        <p:txBody>
          <a:bodyPr anchor="ctr">
            <a:normAutofit/>
          </a:bodyPr>
          <a:lstStyle/>
          <a:p>
            <a:pPr algn="ctr">
              <a:lnSpc>
                <a:spcPct val="90000"/>
              </a:lnSpc>
              <a:buNone/>
            </a:pPr>
            <a:r>
              <a:rPr lang="en-US" spc="-1" dirty="0">
                <a:solidFill>
                  <a:schemeClr val="accent6">
                    <a:lumMod val="50000"/>
                  </a:schemeClr>
                </a:solidFill>
                <a:latin typeface="Arial" panose="020B0604020202020204" pitchFamily="34" charset="0"/>
                <a:cs typeface="Arial" panose="020B0604020202020204" pitchFamily="34" charset="0"/>
              </a:rPr>
              <a:t>Noise sources</a:t>
            </a:r>
          </a:p>
        </p:txBody>
      </p:sp>
      <p:sp>
        <p:nvSpPr>
          <p:cNvPr id="390" name="PlaceHolder 4"/>
          <p:cNvSpPr>
            <a:spLocks noGrp="1"/>
          </p:cNvSpPr>
          <p:nvPr>
            <p:ph type="sldNum"/>
          </p:nvPr>
        </p:nvSpPr>
        <p:spPr>
          <a:xfrm>
            <a:off x="12161838" y="7627938"/>
            <a:ext cx="2468562" cy="438150"/>
          </a:xfrm>
          <a:prstGeom prst="rect">
            <a:avLst/>
          </a:prstGeom>
          <a:noFill/>
          <a:ln w="0">
            <a:noFill/>
          </a:ln>
        </p:spPr>
        <p:txBody>
          <a:bodyPr anchor="ctr">
            <a:normAutofit/>
          </a:bodyPr>
          <a:lstStyle/>
          <a:p>
            <a:pPr algn="r">
              <a:spcAft>
                <a:spcPts val="721"/>
              </a:spcAft>
              <a:tabLst>
                <a:tab pos="0" algn="l"/>
              </a:tabLst>
            </a:pPr>
            <a:fld id="{CAED033D-793F-44E7-85B7-34174980D873}" type="slidenum">
              <a:rPr lang="en-US" sz="1440" spc="-1">
                <a:latin typeface="Calibri"/>
              </a:rPr>
              <a:pPr algn="r">
                <a:spcAft>
                  <a:spcPts val="721"/>
                </a:spcAft>
                <a:tabLst>
                  <a:tab pos="0" algn="l"/>
                </a:tabLst>
              </a:pPr>
              <a:t>10</a:t>
            </a:fld>
            <a:endParaRPr lang="en-US" sz="1440" spc="-1">
              <a:latin typeface="Times New Roman"/>
            </a:endParaRPr>
          </a:p>
        </p:txBody>
      </p:sp>
      <p:sp>
        <p:nvSpPr>
          <p:cNvPr id="386" name="TextBox 9"/>
          <p:cNvSpPr/>
          <p:nvPr/>
        </p:nvSpPr>
        <p:spPr>
          <a:xfrm>
            <a:off x="1369072" y="2363328"/>
            <a:ext cx="5584032" cy="4351968"/>
          </a:xfrm>
          <a:prstGeom prst="rect">
            <a:avLst/>
          </a:prstGeom>
          <a:noFill/>
          <a:ln w="0">
            <a:noFill/>
          </a:ln>
        </p:spPr>
        <p:style>
          <a:lnRef idx="0">
            <a:scrgbClr r="0" g="0" b="0"/>
          </a:lnRef>
          <a:fillRef idx="0">
            <a:scrgbClr r="0" g="0" b="0"/>
          </a:fillRef>
          <a:effectRef idx="0">
            <a:scrgbClr r="0" g="0" b="0"/>
          </a:effectRef>
          <a:fontRef idx="minor"/>
        </p:style>
        <p:txBody>
          <a:bodyPr anchor="t">
            <a:normAutofit fontScale="92500" lnSpcReduction="10000"/>
          </a:bodyPr>
          <a:lstStyle/>
          <a:p>
            <a:pPr>
              <a:lnSpc>
                <a:spcPct val="90000"/>
              </a:lnSpc>
              <a:spcAft>
                <a:spcPts val="721"/>
              </a:spcAft>
              <a:buClr>
                <a:srgbClr val="000000"/>
              </a:buClr>
            </a:pPr>
            <a:r>
              <a:rPr lang="en-US" sz="2520" spc="-1" dirty="0">
                <a:solidFill>
                  <a:srgbClr val="000000"/>
                </a:solidFill>
                <a:latin typeface="Calibri"/>
              </a:rPr>
              <a:t>Requirements:</a:t>
            </a:r>
          </a:p>
          <a:p>
            <a:pPr indent="-274320">
              <a:lnSpc>
                <a:spcPct val="90000"/>
              </a:lnSpc>
              <a:spcAft>
                <a:spcPts val="721"/>
              </a:spcAft>
              <a:buClr>
                <a:srgbClr val="000000"/>
              </a:buClr>
              <a:buFont typeface="Arial"/>
              <a:buChar char="•"/>
            </a:pPr>
            <a:r>
              <a:rPr lang="en-US" sz="2520" spc="-1" dirty="0">
                <a:solidFill>
                  <a:srgbClr val="000000"/>
                </a:solidFill>
                <a:latin typeface="Calibri"/>
              </a:rPr>
              <a:t>50 Ohm impedance</a:t>
            </a:r>
            <a:endParaRPr lang="en-US" sz="2520" spc="-1" dirty="0">
              <a:latin typeface="Arial"/>
            </a:endParaRPr>
          </a:p>
          <a:p>
            <a:pPr indent="-274320">
              <a:lnSpc>
                <a:spcPct val="90000"/>
              </a:lnSpc>
              <a:spcAft>
                <a:spcPts val="721"/>
              </a:spcAft>
              <a:buClr>
                <a:srgbClr val="000000"/>
              </a:buClr>
              <a:buFont typeface="Arial"/>
              <a:buChar char="•"/>
            </a:pPr>
            <a:r>
              <a:rPr lang="en-US" sz="2520" spc="-1" dirty="0">
                <a:solidFill>
                  <a:srgbClr val="000000"/>
                </a:solidFill>
                <a:latin typeface="Calibri"/>
              </a:rPr>
              <a:t>Isolated thermally from MXC</a:t>
            </a:r>
            <a:endParaRPr lang="en-US" sz="2520" spc="-1" dirty="0">
              <a:latin typeface="Arial"/>
            </a:endParaRPr>
          </a:p>
          <a:p>
            <a:pPr indent="-274320">
              <a:lnSpc>
                <a:spcPct val="90000"/>
              </a:lnSpc>
              <a:spcAft>
                <a:spcPts val="721"/>
              </a:spcAft>
              <a:buClr>
                <a:srgbClr val="000000"/>
              </a:buClr>
              <a:buFont typeface="Arial"/>
              <a:buChar char="•"/>
            </a:pPr>
            <a:r>
              <a:rPr lang="en-US" sz="2520" spc="-1" dirty="0">
                <a:solidFill>
                  <a:srgbClr val="000000"/>
                </a:solidFill>
                <a:latin typeface="Calibri"/>
              </a:rPr>
              <a:t>Do not effect on the MXC temperature</a:t>
            </a:r>
            <a:endParaRPr lang="en-US" sz="2520" spc="-1" dirty="0">
              <a:latin typeface="Arial"/>
            </a:endParaRPr>
          </a:p>
          <a:p>
            <a:pPr indent="-274320">
              <a:lnSpc>
                <a:spcPct val="90000"/>
              </a:lnSpc>
              <a:spcAft>
                <a:spcPts val="721"/>
              </a:spcAft>
              <a:buClr>
                <a:srgbClr val="000000"/>
              </a:buClr>
              <a:buFont typeface="Arial"/>
              <a:buChar char="•"/>
            </a:pPr>
            <a:r>
              <a:rPr lang="en-US" sz="2520" spc="-1" dirty="0">
                <a:solidFill>
                  <a:srgbClr val="000000"/>
                </a:solidFill>
                <a:latin typeface="Calibri"/>
              </a:rPr>
              <a:t>Quick setting time</a:t>
            </a:r>
            <a:endParaRPr lang="en-US" sz="2520" spc="-1" dirty="0">
              <a:latin typeface="Arial"/>
            </a:endParaRPr>
          </a:p>
          <a:p>
            <a:pPr indent="-274320">
              <a:lnSpc>
                <a:spcPct val="90000"/>
              </a:lnSpc>
              <a:spcAft>
                <a:spcPts val="721"/>
              </a:spcAft>
              <a:buClr>
                <a:srgbClr val="000000"/>
              </a:buClr>
              <a:buFont typeface="Arial"/>
              <a:buChar char="•"/>
            </a:pPr>
            <a:r>
              <a:rPr lang="en-US" sz="2520" spc="-1" dirty="0">
                <a:solidFill>
                  <a:srgbClr val="000000"/>
                </a:solidFill>
                <a:latin typeface="Calibri"/>
              </a:rPr>
              <a:t>Insensitive to interference</a:t>
            </a:r>
            <a:endParaRPr lang="en-US" sz="2520" spc="-1" dirty="0">
              <a:latin typeface="Arial"/>
            </a:endParaRPr>
          </a:p>
          <a:p>
            <a:pPr indent="-274320">
              <a:lnSpc>
                <a:spcPct val="90000"/>
              </a:lnSpc>
              <a:spcAft>
                <a:spcPts val="721"/>
              </a:spcAft>
              <a:buClr>
                <a:srgbClr val="000000"/>
              </a:buClr>
              <a:buFont typeface="Arial"/>
              <a:buChar char="•"/>
            </a:pPr>
            <a:r>
              <a:rPr lang="en-US" sz="2520" spc="-1" dirty="0">
                <a:solidFill>
                  <a:srgbClr val="000000"/>
                </a:solidFill>
                <a:latin typeface="Calibri"/>
              </a:rPr>
              <a:t>Operates at wide temperature range </a:t>
            </a:r>
            <a:endParaRPr lang="en-US" sz="2520" spc="-1" dirty="0">
              <a:latin typeface="Arial"/>
            </a:endParaRPr>
          </a:p>
          <a:p>
            <a:pPr>
              <a:lnSpc>
                <a:spcPct val="90000"/>
              </a:lnSpc>
              <a:spcAft>
                <a:spcPts val="721"/>
              </a:spcAft>
            </a:pPr>
            <a:endParaRPr lang="en-US" sz="2520" spc="-1" dirty="0">
              <a:latin typeface="Arial"/>
            </a:endParaRPr>
          </a:p>
          <a:p>
            <a:pPr>
              <a:lnSpc>
                <a:spcPct val="90000"/>
              </a:lnSpc>
              <a:spcAft>
                <a:spcPts val="721"/>
              </a:spcAft>
            </a:pPr>
            <a:r>
              <a:rPr lang="en-US" sz="2520" spc="-1" dirty="0">
                <a:solidFill>
                  <a:srgbClr val="000000"/>
                </a:solidFill>
                <a:latin typeface="Calibri"/>
              </a:rPr>
              <a:t>Our source:</a:t>
            </a:r>
            <a:endParaRPr lang="en-US" sz="2520" spc="-1" dirty="0">
              <a:latin typeface="Arial"/>
            </a:endParaRPr>
          </a:p>
          <a:p>
            <a:pPr indent="-274320">
              <a:lnSpc>
                <a:spcPct val="90000"/>
              </a:lnSpc>
              <a:spcAft>
                <a:spcPts val="721"/>
              </a:spcAft>
              <a:buClr>
                <a:srgbClr val="000000"/>
              </a:buClr>
              <a:buFont typeface="Arial"/>
              <a:buChar char="•"/>
            </a:pPr>
            <a:r>
              <a:rPr lang="en-US" sz="2520" spc="-1" dirty="0">
                <a:solidFill>
                  <a:srgbClr val="000000"/>
                </a:solidFill>
                <a:latin typeface="Calibri"/>
              </a:rPr>
              <a:t>Temperature control 30mK- 1K without effect on MXC temperature</a:t>
            </a:r>
            <a:endParaRPr lang="en-US" sz="2520" spc="-1" dirty="0">
              <a:latin typeface="Arial"/>
            </a:endParaRPr>
          </a:p>
          <a:p>
            <a:pPr>
              <a:lnSpc>
                <a:spcPct val="90000"/>
              </a:lnSpc>
              <a:spcAft>
                <a:spcPts val="721"/>
              </a:spcAft>
            </a:pPr>
            <a:endParaRPr lang="en-US" sz="2520" spc="-1" dirty="0">
              <a:latin typeface="Arial"/>
            </a:endParaRPr>
          </a:p>
        </p:txBody>
      </p:sp>
      <p:pic>
        <p:nvPicPr>
          <p:cNvPr id="387" name="Picture 6"/>
          <p:cNvPicPr/>
          <p:nvPr/>
        </p:nvPicPr>
        <p:blipFill>
          <a:blip r:embed="rId3"/>
          <a:srcRect l="10928" t="20052" r="14155" b="15351"/>
          <a:stretch/>
        </p:blipFill>
        <p:spPr>
          <a:xfrm>
            <a:off x="8922240" y="1201824"/>
            <a:ext cx="3345408" cy="2163024"/>
          </a:xfrm>
          <a:prstGeom prst="rect">
            <a:avLst/>
          </a:prstGeom>
          <a:ln w="0">
            <a:noFill/>
          </a:ln>
        </p:spPr>
      </p:pic>
      <p:pic>
        <p:nvPicPr>
          <p:cNvPr id="391" name="Picture 10"/>
          <p:cNvPicPr/>
          <p:nvPr/>
        </p:nvPicPr>
        <p:blipFill>
          <a:blip r:embed="rId4"/>
          <a:stretch/>
        </p:blipFill>
        <p:spPr>
          <a:xfrm>
            <a:off x="9143424" y="3630960"/>
            <a:ext cx="3124656" cy="4166208"/>
          </a:xfrm>
          <a:prstGeom prst="rect">
            <a:avLst/>
          </a:prstGeom>
          <a:ln w="0">
            <a:noFill/>
          </a:ln>
        </p:spPr>
      </p:pic>
    </p:spTree>
    <p:extLst>
      <p:ext uri="{BB962C8B-B14F-4D97-AF65-F5344CB8AC3E}">
        <p14:creationId xmlns:p14="http://schemas.microsoft.com/office/powerpoint/2010/main" val="414752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 name="PlaceHolder 1"/>
          <p:cNvSpPr>
            <a:spLocks noGrp="1"/>
          </p:cNvSpPr>
          <p:nvPr>
            <p:ph type="title"/>
          </p:nvPr>
        </p:nvSpPr>
        <p:spPr>
          <a:xfrm>
            <a:off x="1896534" y="255693"/>
            <a:ext cx="9874250" cy="1370013"/>
          </a:xfrm>
          <a:prstGeom prst="rect">
            <a:avLst/>
          </a:prstGeom>
          <a:noFill/>
          <a:ln w="0">
            <a:noFill/>
          </a:ln>
        </p:spPr>
        <p:txBody>
          <a:bodyPr anchor="ctr">
            <a:noAutofit/>
          </a:bodyPr>
          <a:lstStyle/>
          <a:p>
            <a:pPr>
              <a:spcAft>
                <a:spcPts val="721"/>
              </a:spcAft>
            </a:pPr>
            <a:r>
              <a:rPr lang="en-US" spc="-1" dirty="0">
                <a:solidFill>
                  <a:schemeClr val="accent6">
                    <a:lumMod val="50000"/>
                  </a:schemeClr>
                </a:solidFill>
                <a:latin typeface="Arial" panose="020B0604020202020204" pitchFamily="34" charset="0"/>
                <a:cs typeface="Arial" panose="020B0604020202020204" pitchFamily="34" charset="0"/>
              </a:rPr>
              <a:t>JPA Characterization</a:t>
            </a:r>
          </a:p>
        </p:txBody>
      </p:sp>
      <p:sp>
        <p:nvSpPr>
          <p:cNvPr id="393" name="PlaceHolder 2"/>
          <p:cNvSpPr>
            <a:spLocks noGrp="1"/>
          </p:cNvSpPr>
          <p:nvPr>
            <p:ph/>
          </p:nvPr>
        </p:nvSpPr>
        <p:spPr>
          <a:xfrm>
            <a:off x="1158240" y="1700213"/>
            <a:ext cx="9874250" cy="5430838"/>
          </a:xfrm>
          <a:prstGeom prst="rect">
            <a:avLst/>
          </a:prstGeom>
          <a:noFill/>
          <a:ln w="0">
            <a:noFill/>
          </a:ln>
        </p:spPr>
        <p:txBody>
          <a:bodyPr anchor="t">
            <a:noAutofit/>
          </a:bodyPr>
          <a:lstStyle/>
          <a:p>
            <a:pPr marL="617328" indent="-617328">
              <a:spcBef>
                <a:spcPts val="769"/>
              </a:spcBef>
              <a:buClr>
                <a:srgbClr val="000000"/>
              </a:buClr>
              <a:buFont typeface="Calibri"/>
              <a:buAutoNum type="arabicPeriod"/>
            </a:pPr>
            <a:r>
              <a:rPr lang="en-US" sz="3840" spc="-1" dirty="0">
                <a:solidFill>
                  <a:srgbClr val="000000"/>
                </a:solidFill>
                <a:latin typeface="Calibri"/>
              </a:rPr>
              <a:t>Finding passive resonance vs DC bias</a:t>
            </a:r>
          </a:p>
          <a:p>
            <a:pPr marL="617328" indent="-617328">
              <a:spcBef>
                <a:spcPts val="769"/>
              </a:spcBef>
              <a:buClr>
                <a:srgbClr val="000000"/>
              </a:buClr>
              <a:buFont typeface="Calibri"/>
              <a:buAutoNum type="arabicPeriod"/>
            </a:pPr>
            <a:r>
              <a:rPr lang="en-US" sz="3840" spc="-1" dirty="0">
                <a:solidFill>
                  <a:srgbClr val="000000"/>
                </a:solidFill>
                <a:latin typeface="Calibri"/>
              </a:rPr>
              <a:t>Gain </a:t>
            </a:r>
            <a:r>
              <a:rPr lang="en-US" sz="3840" spc="-1" dirty="0" err="1">
                <a:solidFill>
                  <a:srgbClr val="000000"/>
                </a:solidFill>
                <a:latin typeface="Calibri"/>
              </a:rPr>
              <a:t>paramap</a:t>
            </a:r>
            <a:r>
              <a:rPr lang="en-US" sz="3840" spc="-1" dirty="0">
                <a:solidFill>
                  <a:srgbClr val="000000"/>
                </a:solidFill>
                <a:latin typeface="Calibri"/>
              </a:rPr>
              <a:t> (gain vs pump power and detuning)</a:t>
            </a:r>
          </a:p>
          <a:p>
            <a:pPr marL="617328" indent="-617328">
              <a:spcBef>
                <a:spcPts val="769"/>
              </a:spcBef>
              <a:buClr>
                <a:srgbClr val="000000"/>
              </a:buClr>
              <a:buFont typeface="Calibri"/>
              <a:buAutoNum type="arabicPeriod"/>
            </a:pPr>
            <a:r>
              <a:rPr lang="en-US" sz="3840" spc="-1" dirty="0">
                <a:solidFill>
                  <a:srgbClr val="000000"/>
                </a:solidFill>
                <a:latin typeface="Calibri"/>
              </a:rPr>
              <a:t>Noise </a:t>
            </a:r>
            <a:r>
              <a:rPr lang="en-US" sz="3840" spc="-1" dirty="0" err="1">
                <a:solidFill>
                  <a:srgbClr val="000000"/>
                </a:solidFill>
                <a:latin typeface="Calibri"/>
              </a:rPr>
              <a:t>paramap</a:t>
            </a:r>
            <a:r>
              <a:rPr lang="en-US" sz="3840" spc="-1" dirty="0">
                <a:solidFill>
                  <a:srgbClr val="000000"/>
                </a:solidFill>
                <a:latin typeface="Calibri"/>
              </a:rPr>
              <a:t> (Tn vs pump power and detuning)</a:t>
            </a:r>
          </a:p>
          <a:p>
            <a:pPr marL="617328" indent="-617328">
              <a:spcBef>
                <a:spcPts val="769"/>
              </a:spcBef>
              <a:buClr>
                <a:srgbClr val="000000"/>
              </a:buClr>
              <a:buFont typeface="Calibri"/>
              <a:buAutoNum type="arabicPeriod"/>
            </a:pPr>
            <a:r>
              <a:rPr lang="en-US" sz="3840" spc="-1" dirty="0">
                <a:solidFill>
                  <a:srgbClr val="000000"/>
                </a:solidFill>
                <a:latin typeface="Calibri"/>
              </a:rPr>
              <a:t>P1dB measurement</a:t>
            </a:r>
          </a:p>
          <a:p>
            <a:pPr>
              <a:spcBef>
                <a:spcPts val="769"/>
              </a:spcBef>
              <a:buNone/>
              <a:tabLst>
                <a:tab pos="0" algn="l"/>
              </a:tabLst>
            </a:pPr>
            <a:endParaRPr lang="en-US" sz="3840" spc="-1" dirty="0">
              <a:solidFill>
                <a:srgbClr val="000000"/>
              </a:solidFill>
              <a:latin typeface="Calibri"/>
            </a:endParaRPr>
          </a:p>
          <a:p>
            <a:pPr>
              <a:spcBef>
                <a:spcPts val="769"/>
              </a:spcBef>
              <a:buNone/>
              <a:tabLst>
                <a:tab pos="0" algn="l"/>
              </a:tabLst>
            </a:pPr>
            <a:endParaRPr lang="en-US" sz="3840" spc="-1" dirty="0">
              <a:solidFill>
                <a:srgbClr val="000000"/>
              </a:solidFill>
              <a:latin typeface="Calibri"/>
            </a:endParaRPr>
          </a:p>
        </p:txBody>
      </p:sp>
      <p:sp>
        <p:nvSpPr>
          <p:cNvPr id="396" name="PlaceHolder 5"/>
          <p:cNvSpPr>
            <a:spLocks noGrp="1"/>
          </p:cNvSpPr>
          <p:nvPr>
            <p:ph type="sldNum"/>
          </p:nvPr>
        </p:nvSpPr>
        <p:spPr>
          <a:xfrm>
            <a:off x="12071350" y="7627938"/>
            <a:ext cx="2559050" cy="438150"/>
          </a:xfrm>
          <a:prstGeom prst="rect">
            <a:avLst/>
          </a:prstGeom>
          <a:noFill/>
          <a:ln w="0">
            <a:noFill/>
          </a:ln>
        </p:spPr>
        <p:txBody>
          <a:bodyPr anchor="ctr">
            <a:noAutofit/>
          </a:bodyPr>
          <a:lstStyle/>
          <a:p>
            <a:pPr algn="r">
              <a:lnSpc>
                <a:spcPct val="100000"/>
              </a:lnSpc>
              <a:buNone/>
            </a:pPr>
            <a:fld id="{D34A8003-FA6F-451C-865A-523C617D20D6}" type="slidenum">
              <a:rPr lang="en-US" sz="1440" spc="-1">
                <a:solidFill>
                  <a:srgbClr val="8B8B8B"/>
                </a:solidFill>
                <a:latin typeface="Calibri"/>
              </a:rPr>
              <a:t>11</a:t>
            </a:fld>
            <a:endParaRPr lang="en-US" sz="1440" spc="-1">
              <a:latin typeface="Times New Roman"/>
            </a:endParaRPr>
          </a:p>
        </p:txBody>
      </p:sp>
    </p:spTree>
    <p:extLst>
      <p:ext uri="{BB962C8B-B14F-4D97-AF65-F5344CB8AC3E}">
        <p14:creationId xmlns:p14="http://schemas.microsoft.com/office/powerpoint/2010/main" val="2276001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PlaceHolder 1"/>
          <p:cNvSpPr>
            <a:spLocks noGrp="1"/>
          </p:cNvSpPr>
          <p:nvPr>
            <p:ph type="title"/>
          </p:nvPr>
        </p:nvSpPr>
        <p:spPr>
          <a:xfrm>
            <a:off x="1862667" y="236090"/>
            <a:ext cx="9874250" cy="1370013"/>
          </a:xfrm>
          <a:prstGeom prst="rect">
            <a:avLst/>
          </a:prstGeom>
          <a:noFill/>
          <a:ln w="0">
            <a:noFill/>
          </a:ln>
        </p:spPr>
        <p:txBody>
          <a:bodyPr anchor="ctr">
            <a:normAutofit/>
          </a:bodyPr>
          <a:lstStyle/>
          <a:p>
            <a:pPr algn="ctr">
              <a:lnSpc>
                <a:spcPct val="100000"/>
              </a:lnSpc>
              <a:buNone/>
            </a:pPr>
            <a:r>
              <a:rPr lang="en-KR" spc="-1" dirty="0">
                <a:solidFill>
                  <a:schemeClr val="accent6">
                    <a:lumMod val="50000"/>
                  </a:schemeClr>
                </a:solidFill>
                <a:latin typeface="Arial" panose="020B0604020202020204" pitchFamily="34" charset="0"/>
                <a:cs typeface="Arial" panose="020B0604020202020204" pitchFamily="34" charset="0"/>
              </a:rPr>
              <a:t>JPA passive resonance</a:t>
            </a:r>
            <a:endParaRPr lang="en-US" spc="-1" dirty="0">
              <a:solidFill>
                <a:schemeClr val="accent6">
                  <a:lumMod val="50000"/>
                </a:schemeClr>
              </a:solidFill>
              <a:latin typeface="Arial" panose="020B0604020202020204" pitchFamily="34" charset="0"/>
              <a:cs typeface="Arial" panose="020B0604020202020204" pitchFamily="34" charset="0"/>
            </a:endParaRPr>
          </a:p>
        </p:txBody>
      </p:sp>
      <p:sp>
        <p:nvSpPr>
          <p:cNvPr id="405" name="PlaceHolder 4"/>
          <p:cNvSpPr>
            <a:spLocks noGrp="1"/>
          </p:cNvSpPr>
          <p:nvPr>
            <p:ph type="sldNum"/>
          </p:nvPr>
        </p:nvSpPr>
        <p:spPr>
          <a:xfrm>
            <a:off x="12071350" y="7627938"/>
            <a:ext cx="2559050" cy="438150"/>
          </a:xfrm>
          <a:prstGeom prst="rect">
            <a:avLst/>
          </a:prstGeom>
          <a:noFill/>
          <a:ln w="0">
            <a:noFill/>
          </a:ln>
        </p:spPr>
        <p:txBody>
          <a:bodyPr anchor="ctr">
            <a:noAutofit/>
          </a:bodyPr>
          <a:lstStyle/>
          <a:p>
            <a:pPr algn="r">
              <a:lnSpc>
                <a:spcPct val="100000"/>
              </a:lnSpc>
              <a:buNone/>
            </a:pPr>
            <a:fld id="{2BCEC330-0D6A-4452-90E6-9F25012E855D}" type="slidenum">
              <a:rPr lang="en-US" sz="1440" spc="-1">
                <a:solidFill>
                  <a:srgbClr val="8B8B8B"/>
                </a:solidFill>
                <a:latin typeface="Calibri"/>
              </a:rPr>
              <a:t>12</a:t>
            </a:fld>
            <a:endParaRPr lang="en-US" sz="1440" spc="-1">
              <a:latin typeface="Times New Roman"/>
            </a:endParaRPr>
          </a:p>
        </p:txBody>
      </p:sp>
      <p:pic>
        <p:nvPicPr>
          <p:cNvPr id="398" name="Picture 4"/>
          <p:cNvPicPr/>
          <p:nvPr/>
        </p:nvPicPr>
        <p:blipFill>
          <a:blip r:embed="rId3"/>
          <a:stretch/>
        </p:blipFill>
        <p:spPr>
          <a:xfrm>
            <a:off x="1996912" y="4993623"/>
            <a:ext cx="3471984" cy="2604096"/>
          </a:xfrm>
          <a:prstGeom prst="rect">
            <a:avLst/>
          </a:prstGeom>
          <a:ln w="0">
            <a:noFill/>
          </a:ln>
        </p:spPr>
      </p:pic>
      <mc:AlternateContent xmlns:mc="http://schemas.openxmlformats.org/markup-compatibility/2006" xmlns:a14="http://schemas.microsoft.com/office/drawing/2010/main">
        <mc:Choice Requires="a14">
          <p:sp>
            <p:nvSpPr>
              <p:cNvPr id="399" name="TextBox 6"/>
              <p:cNvSpPr txBox="1"/>
              <p:nvPr/>
            </p:nvSpPr>
            <p:spPr>
              <a:xfrm>
                <a:off x="7164888" y="3395520"/>
                <a:ext cx="5087640" cy="660960"/>
              </a:xfrm>
              <a:prstGeom prst="rect">
                <a:avLst/>
              </a:prstGeom>
            </p:spPr>
            <p:txBody>
              <a:bodyPr/>
              <a:lstStyle/>
              <a:p>
                <a:pPr/>
                <a14:m>
                  <m:oMathPara xmlns:m="http://schemas.openxmlformats.org/officeDocument/2006/math">
                    <m:oMathParaPr>
                      <m:jc m:val="centerGroup"/>
                    </m:oMathParaPr>
                    <m:oMath xmlns:m="http://schemas.openxmlformats.org/officeDocument/2006/math">
                      <m:r>
                        <a:rPr sz="2160">
                          <a:latin typeface="Cambria Math" panose="02040503050406030204" pitchFamily="18" charset="0"/>
                        </a:rPr>
                        <m:t>𝑎𝑟𝑔</m:t>
                      </m:r>
                      <m:d>
                        <m:dPr>
                          <m:ctrlPr>
                            <a:rPr sz="2160" i="1">
                              <a:latin typeface="Cambria Math" panose="02040503050406030204" pitchFamily="18" charset="0"/>
                            </a:rPr>
                          </m:ctrlPr>
                        </m:dPr>
                        <m:e>
                          <m:sSub>
                            <m:sSubPr>
                              <m:ctrlPr>
                                <a:rPr sz="2160" i="1">
                                  <a:latin typeface="Cambria Math" panose="02040503050406030204" pitchFamily="18" charset="0"/>
                                </a:rPr>
                              </m:ctrlPr>
                            </m:sSubPr>
                            <m:e>
                              <m:r>
                                <a:rPr sz="2160">
                                  <a:latin typeface="Cambria Math" panose="02040503050406030204" pitchFamily="18" charset="0"/>
                                </a:rPr>
                                <m:t>𝑆</m:t>
                              </m:r>
                            </m:e>
                            <m:sub>
                              <m:r>
                                <a:rPr sz="2160">
                                  <a:latin typeface="Cambria Math" panose="02040503050406030204" pitchFamily="18" charset="0"/>
                                </a:rPr>
                                <m:t>11</m:t>
                              </m:r>
                            </m:sub>
                          </m:sSub>
                        </m:e>
                      </m:d>
                      <m:r>
                        <a:rPr sz="2160">
                          <a:latin typeface="Cambria Math" panose="02040503050406030204" pitchFamily="18" charset="0"/>
                        </a:rPr>
                        <m:t>=</m:t>
                      </m:r>
                      <m:r>
                        <a:rPr sz="2160">
                          <a:latin typeface="Cambria Math" panose="02040503050406030204" pitchFamily="18" charset="0"/>
                        </a:rPr>
                        <m:t>𝑎𝑟𝑐𝑡𝑎𝑛</m:t>
                      </m:r>
                      <m:r>
                        <a:rPr sz="2160">
                          <a:latin typeface="Cambria Math" panose="02040503050406030204" pitchFamily="18" charset="0"/>
                        </a:rPr>
                        <m:t>⁡</m:t>
                      </m:r>
                      <m:d>
                        <m:dPr>
                          <m:ctrlPr>
                            <a:rPr sz="2160" i="1">
                              <a:latin typeface="Cambria Math" panose="02040503050406030204" pitchFamily="18" charset="0"/>
                            </a:rPr>
                          </m:ctrlPr>
                        </m:dPr>
                        <m:e>
                          <m:f>
                            <m:fPr>
                              <m:ctrlPr>
                                <a:rPr sz="2160" i="1">
                                  <a:latin typeface="Cambria Math" panose="02040503050406030204" pitchFamily="18" charset="0"/>
                                </a:rPr>
                              </m:ctrlPr>
                            </m:fPr>
                            <m:num>
                              <m:r>
                                <a:rPr sz="2160">
                                  <a:latin typeface="Cambria Math" panose="02040503050406030204" pitchFamily="18" charset="0"/>
                                </a:rPr>
                                <m:t>2</m:t>
                              </m:r>
                              <m:sSub>
                                <m:sSubPr>
                                  <m:ctrlPr>
                                    <a:rPr sz="2160" i="1">
                                      <a:latin typeface="Cambria Math" panose="02040503050406030204" pitchFamily="18" charset="0"/>
                                    </a:rPr>
                                  </m:ctrlPr>
                                </m:sSubPr>
                                <m:e>
                                  <m:r>
                                    <a:rPr sz="2160">
                                      <a:latin typeface="Cambria Math" panose="02040503050406030204" pitchFamily="18" charset="0"/>
                                    </a:rPr>
                                    <m:t>𝛤</m:t>
                                  </m:r>
                                </m:e>
                                <m:sub>
                                  <m:r>
                                    <a:rPr sz="2160">
                                      <a:latin typeface="Cambria Math" panose="02040503050406030204" pitchFamily="18" charset="0"/>
                                    </a:rPr>
                                    <m:t>0</m:t>
                                  </m:r>
                                </m:sub>
                              </m:sSub>
                              <m:r>
                                <a:rPr sz="2160">
                                  <a:latin typeface="Cambria Math" panose="02040503050406030204" pitchFamily="18" charset="0"/>
                                </a:rPr>
                                <m:t>𝛿</m:t>
                              </m:r>
                              <m:r>
                                <a:rPr sz="2160">
                                  <a:latin typeface="Cambria Math" panose="02040503050406030204" pitchFamily="18" charset="0"/>
                                </a:rPr>
                                <m:t>𝑓</m:t>
                              </m:r>
                            </m:num>
                            <m:den>
                              <m:r>
                                <a:rPr sz="2160">
                                  <a:latin typeface="Cambria Math" panose="02040503050406030204" pitchFamily="18" charset="0"/>
                                </a:rPr>
                                <m:t>𝛿</m:t>
                              </m:r>
                              <m:sSup>
                                <m:sSupPr>
                                  <m:ctrlPr>
                                    <a:rPr sz="2160" i="1">
                                      <a:latin typeface="Cambria Math" panose="02040503050406030204" pitchFamily="18" charset="0"/>
                                    </a:rPr>
                                  </m:ctrlPr>
                                </m:sSupPr>
                                <m:e>
                                  <m:r>
                                    <a:rPr sz="2160">
                                      <a:latin typeface="Cambria Math" panose="02040503050406030204" pitchFamily="18" charset="0"/>
                                    </a:rPr>
                                    <m:t>𝑓</m:t>
                                  </m:r>
                                </m:e>
                                <m:sup>
                                  <m:r>
                                    <a:rPr sz="2160">
                                      <a:latin typeface="Cambria Math" panose="02040503050406030204" pitchFamily="18" charset="0"/>
                                    </a:rPr>
                                    <m:t>2</m:t>
                                  </m:r>
                                </m:sup>
                              </m:sSup>
                              <m:r>
                                <a:rPr sz="2160">
                                  <a:latin typeface="Cambria Math" panose="02040503050406030204" pitchFamily="18" charset="0"/>
                                </a:rPr>
                                <m:t>+</m:t>
                              </m:r>
                              <m:d>
                                <m:dPr>
                                  <m:ctrlPr>
                                    <a:rPr sz="2160" i="1">
                                      <a:latin typeface="Cambria Math" panose="02040503050406030204" pitchFamily="18" charset="0"/>
                                    </a:rPr>
                                  </m:ctrlPr>
                                </m:dPr>
                                <m:e>
                                  <m:sSubSup>
                                    <m:sSubSupPr>
                                      <m:ctrlPr>
                                        <a:rPr sz="2160" i="1">
                                          <a:latin typeface="Cambria Math" panose="02040503050406030204" pitchFamily="18" charset="0"/>
                                        </a:rPr>
                                      </m:ctrlPr>
                                    </m:sSubSupPr>
                                    <m:e>
                                      <m:r>
                                        <a:rPr sz="2160">
                                          <a:latin typeface="Cambria Math" panose="02040503050406030204" pitchFamily="18" charset="0"/>
                                        </a:rPr>
                                        <m:t>𝛤</m:t>
                                      </m:r>
                                    </m:e>
                                    <m:sub>
                                      <m:r>
                                        <a:rPr sz="2160">
                                          <a:latin typeface="Cambria Math" panose="02040503050406030204" pitchFamily="18" charset="0"/>
                                        </a:rPr>
                                        <m:t>𝑅</m:t>
                                      </m:r>
                                    </m:sub>
                                    <m:sup>
                                      <m:r>
                                        <a:rPr sz="2160">
                                          <a:latin typeface="Cambria Math" panose="02040503050406030204" pitchFamily="18" charset="0"/>
                                        </a:rPr>
                                        <m:t>2</m:t>
                                      </m:r>
                                    </m:sup>
                                  </m:sSubSup>
                                  <m:r>
                                    <a:rPr sz="2160">
                                      <a:latin typeface="Cambria Math" panose="02040503050406030204" pitchFamily="18" charset="0"/>
                                    </a:rPr>
                                    <m:t>−</m:t>
                                  </m:r>
                                  <m:sSubSup>
                                    <m:sSubSupPr>
                                      <m:ctrlPr>
                                        <a:rPr sz="2160" i="1">
                                          <a:latin typeface="Cambria Math" panose="02040503050406030204" pitchFamily="18" charset="0"/>
                                        </a:rPr>
                                      </m:ctrlPr>
                                    </m:sSubSupPr>
                                    <m:e>
                                      <m:r>
                                        <a:rPr sz="2160">
                                          <a:latin typeface="Cambria Math" panose="02040503050406030204" pitchFamily="18" charset="0"/>
                                        </a:rPr>
                                        <m:t>𝛤</m:t>
                                      </m:r>
                                    </m:e>
                                    <m:sub>
                                      <m:r>
                                        <a:rPr sz="2160">
                                          <a:latin typeface="Cambria Math" panose="02040503050406030204" pitchFamily="18" charset="0"/>
                                        </a:rPr>
                                        <m:t>0</m:t>
                                      </m:r>
                                    </m:sub>
                                    <m:sup>
                                      <m:r>
                                        <a:rPr sz="2160">
                                          <a:latin typeface="Cambria Math" panose="02040503050406030204" pitchFamily="18" charset="0"/>
                                        </a:rPr>
                                        <m:t>2</m:t>
                                      </m:r>
                                    </m:sup>
                                  </m:sSubSup>
                                </m:e>
                              </m:d>
                            </m:den>
                          </m:f>
                        </m:e>
                      </m:d>
                    </m:oMath>
                  </m:oMathPara>
                </a14:m>
                <a:endParaRPr sz="2160" dirty="0"/>
              </a:p>
            </p:txBody>
          </p:sp>
        </mc:Choice>
        <mc:Fallback xmlns="">
          <p:sp>
            <p:nvSpPr>
              <p:cNvPr id="399" name="TextBox 6"/>
              <p:cNvSpPr txBox="1">
                <a:spLocks noRot="1" noChangeAspect="1" noMove="1" noResize="1" noEditPoints="1" noAdjustHandles="1" noChangeArrowheads="1" noChangeShapeType="1" noTextEdit="1"/>
              </p:cNvSpPr>
              <p:nvPr/>
            </p:nvSpPr>
            <p:spPr>
              <a:xfrm>
                <a:off x="7164888" y="3395520"/>
                <a:ext cx="5087640" cy="660960"/>
              </a:xfrm>
              <a:prstGeom prst="rect">
                <a:avLst/>
              </a:prstGeom>
              <a:blipFill>
                <a:blip r:embed="rId4"/>
                <a:stretch>
                  <a:fillRect b="-20370"/>
                </a:stretch>
              </a:blipFill>
            </p:spPr>
            <p:txBody>
              <a:bodyPr/>
              <a:lstStyle/>
              <a:p>
                <a:r>
                  <a:rPr lang="en-US">
                    <a:noFill/>
                  </a:rPr>
                  <a:t> </a:t>
                </a:r>
              </a:p>
            </p:txBody>
          </p:sp>
        </mc:Fallback>
      </mc:AlternateContent>
      <p:pic>
        <p:nvPicPr>
          <p:cNvPr id="400" name="Picture 7"/>
          <p:cNvPicPr/>
          <p:nvPr/>
        </p:nvPicPr>
        <p:blipFill>
          <a:blip r:embed="rId5"/>
          <a:stretch/>
        </p:blipFill>
        <p:spPr>
          <a:xfrm>
            <a:off x="2141200" y="2995623"/>
            <a:ext cx="2939760" cy="2018304"/>
          </a:xfrm>
          <a:prstGeom prst="rect">
            <a:avLst/>
          </a:prstGeom>
          <a:ln w="0">
            <a:noFill/>
          </a:ln>
        </p:spPr>
      </p:pic>
      <p:sp>
        <p:nvSpPr>
          <p:cNvPr id="401" name="TextBox 2"/>
          <p:cNvSpPr/>
          <p:nvPr/>
        </p:nvSpPr>
        <p:spPr>
          <a:xfrm>
            <a:off x="7238158" y="1889667"/>
            <a:ext cx="4833192" cy="847718"/>
          </a:xfrm>
          <a:prstGeom prst="rect">
            <a:avLst/>
          </a:prstGeom>
          <a:noFill/>
          <a:ln w="0">
            <a:noFill/>
          </a:ln>
        </p:spPr>
        <p:style>
          <a:lnRef idx="0">
            <a:scrgbClr r="0" g="0" b="0"/>
          </a:lnRef>
          <a:fillRef idx="0">
            <a:scrgbClr r="0" g="0" b="0"/>
          </a:fillRef>
          <a:effectRef idx="0">
            <a:scrgbClr r="0" g="0" b="0"/>
          </a:effectRef>
          <a:fontRef idx="minor"/>
        </p:style>
        <p:txBody>
          <a:bodyPr wrap="square" lIns="108000" tIns="54000" rIns="108000" bIns="54000" anchor="t">
            <a:spAutoFit/>
          </a:bodyPr>
          <a:lstStyle/>
          <a:p>
            <a:pPr>
              <a:lnSpc>
                <a:spcPct val="100000"/>
              </a:lnSpc>
              <a:buNone/>
            </a:pPr>
            <a:r>
              <a:rPr lang="en-US" sz="2400" spc="-1" dirty="0">
                <a:solidFill>
                  <a:srgbClr val="000000"/>
                </a:solidFill>
                <a:latin typeface="Calibri"/>
              </a:rPr>
              <a:t>To find the passive resonance we</a:t>
            </a:r>
            <a:endParaRPr lang="en-US" sz="2400" spc="-1" dirty="0">
              <a:latin typeface="Arial"/>
            </a:endParaRPr>
          </a:p>
          <a:p>
            <a:pPr>
              <a:lnSpc>
                <a:spcPct val="100000"/>
              </a:lnSpc>
              <a:buNone/>
            </a:pPr>
            <a:r>
              <a:rPr lang="en-US" sz="2400" spc="-1" dirty="0">
                <a:solidFill>
                  <a:srgbClr val="000000"/>
                </a:solidFill>
                <a:latin typeface="Calibri"/>
              </a:rPr>
              <a:t>look for phase characteristics</a:t>
            </a:r>
            <a:endParaRPr lang="en-US" sz="2400" spc="-1" dirty="0">
              <a:latin typeface="Arial"/>
            </a:endParaRPr>
          </a:p>
        </p:txBody>
      </p:sp>
      <p:sp>
        <p:nvSpPr>
          <p:cNvPr id="402" name="TextBox 9"/>
          <p:cNvSpPr/>
          <p:nvPr/>
        </p:nvSpPr>
        <p:spPr>
          <a:xfrm>
            <a:off x="8510544" y="4908816"/>
            <a:ext cx="2773008" cy="1438649"/>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endParaRPr lang="en-US" sz="2160" spc="-1">
              <a:latin typeface="Arial"/>
            </a:endParaRPr>
          </a:p>
          <a:p>
            <a:pPr>
              <a:lnSpc>
                <a:spcPct val="100000"/>
              </a:lnSpc>
              <a:buNone/>
            </a:pPr>
            <a:endParaRPr lang="en-US" sz="2160" spc="-1">
              <a:latin typeface="Arial"/>
            </a:endParaRPr>
          </a:p>
          <a:p>
            <a:pPr>
              <a:lnSpc>
                <a:spcPct val="100000"/>
              </a:lnSpc>
              <a:buNone/>
            </a:pPr>
            <a:endParaRPr lang="en-US" sz="2160" spc="-1">
              <a:latin typeface="Arial"/>
            </a:endParaRPr>
          </a:p>
          <a:p>
            <a:pPr>
              <a:lnSpc>
                <a:spcPct val="100000"/>
              </a:lnSpc>
              <a:buNone/>
            </a:pPr>
            <a:endParaRPr lang="en-US" sz="2160" spc="-1">
              <a:latin typeface="Arial"/>
            </a:endParaRPr>
          </a:p>
        </p:txBody>
      </p:sp>
      <p:pic>
        <p:nvPicPr>
          <p:cNvPr id="406" name="Picture 10"/>
          <p:cNvPicPr/>
          <p:nvPr/>
        </p:nvPicPr>
        <p:blipFill>
          <a:blip r:embed="rId6"/>
          <a:stretch/>
        </p:blipFill>
        <p:spPr>
          <a:xfrm>
            <a:off x="1921312" y="1744983"/>
            <a:ext cx="3247776" cy="1068336"/>
          </a:xfrm>
          <a:prstGeom prst="rect">
            <a:avLst/>
          </a:prstGeom>
          <a:ln w="0">
            <a:noFill/>
          </a:ln>
        </p:spPr>
      </p:pic>
      <p:sp>
        <p:nvSpPr>
          <p:cNvPr id="2" name="TextBox 1">
            <a:extLst>
              <a:ext uri="{FF2B5EF4-FFF2-40B4-BE49-F238E27FC236}">
                <a16:creationId xmlns:a16="http://schemas.microsoft.com/office/drawing/2014/main" id="{6DB371A9-6B4A-4083-83ED-BD1D0604434C}"/>
              </a:ext>
            </a:extLst>
          </p:cNvPr>
          <p:cNvSpPr txBox="1"/>
          <p:nvPr/>
        </p:nvSpPr>
        <p:spPr>
          <a:xfrm>
            <a:off x="7315200" y="5448300"/>
            <a:ext cx="4421717" cy="369332"/>
          </a:xfrm>
          <a:prstGeom prst="rect">
            <a:avLst/>
          </a:prstGeom>
          <a:noFill/>
        </p:spPr>
        <p:txBody>
          <a:bodyPr wrap="square" rtlCol="0">
            <a:spAutoFit/>
          </a:bodyPr>
          <a:lstStyle/>
          <a:p>
            <a:r>
              <a:rPr lang="en-US" dirty="0"/>
              <a:t>Real SA signal</a:t>
            </a:r>
          </a:p>
        </p:txBody>
      </p:sp>
    </p:spTree>
    <p:extLst>
      <p:ext uri="{BB962C8B-B14F-4D97-AF65-F5344CB8AC3E}">
        <p14:creationId xmlns:p14="http://schemas.microsoft.com/office/powerpoint/2010/main" val="916099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Title 1"/>
          <p:cNvSpPr/>
          <p:nvPr/>
        </p:nvSpPr>
        <p:spPr>
          <a:xfrm>
            <a:off x="2584152" y="533844"/>
            <a:ext cx="9462096" cy="750384"/>
          </a:xfrm>
          <a:prstGeom prst="rect">
            <a:avLst/>
          </a:prstGeom>
          <a:noFill/>
          <a:ln w="0">
            <a:noFill/>
          </a:ln>
        </p:spPr>
        <p:style>
          <a:lnRef idx="0">
            <a:scrgbClr r="0" g="0" b="0"/>
          </a:lnRef>
          <a:fillRef idx="0">
            <a:scrgbClr r="0" g="0" b="0"/>
          </a:fillRef>
          <a:effectRef idx="0">
            <a:scrgbClr r="0" g="0" b="0"/>
          </a:effectRef>
          <a:fontRef idx="minor"/>
        </p:style>
        <p:txBody>
          <a:bodyPr lIns="82512" tIns="41040" rIns="82512" bIns="41040" anchor="ctr">
            <a:noAutofit/>
          </a:bodyPr>
          <a:lstStyle/>
          <a:p>
            <a:pPr algn="ctr">
              <a:lnSpc>
                <a:spcPct val="90000"/>
              </a:lnSpc>
              <a:buNone/>
            </a:pPr>
            <a:r>
              <a:rPr lang="en-US" sz="4400" spc="-1" dirty="0">
                <a:solidFill>
                  <a:schemeClr val="accent6">
                    <a:lumMod val="50000"/>
                  </a:schemeClr>
                </a:solidFill>
                <a:latin typeface="Arial" panose="020B0604020202020204" pitchFamily="34" charset="0"/>
                <a:cs typeface="Arial" panose="020B0604020202020204" pitchFamily="34" charset="0"/>
              </a:rPr>
              <a:t>1.3 GHz JPA Passive Resonance Frequency vs. Applied DC Bias Flux</a:t>
            </a:r>
          </a:p>
        </p:txBody>
      </p:sp>
      <p:sp>
        <p:nvSpPr>
          <p:cNvPr id="181" name="TextBox 1"/>
          <p:cNvSpPr/>
          <p:nvPr/>
        </p:nvSpPr>
        <p:spPr>
          <a:xfrm>
            <a:off x="2175264" y="4800816"/>
            <a:ext cx="3402000" cy="1881848"/>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2880" b="1" spc="-1" dirty="0">
                <a:solidFill>
                  <a:srgbClr val="002060"/>
                </a:solidFill>
                <a:latin typeface="Calibri"/>
              </a:rPr>
              <a:t>Apply flux into SQUID loop to get</a:t>
            </a:r>
            <a:endParaRPr lang="en-US" sz="2880" spc="-1" dirty="0">
              <a:latin typeface="Arial"/>
            </a:endParaRPr>
          </a:p>
          <a:p>
            <a:pPr>
              <a:lnSpc>
                <a:spcPct val="100000"/>
              </a:lnSpc>
              <a:buNone/>
            </a:pPr>
            <a:r>
              <a:rPr lang="en-US" sz="2880" b="1" spc="-1" dirty="0">
                <a:solidFill>
                  <a:srgbClr val="002060"/>
                </a:solidFill>
                <a:latin typeface="Calibri"/>
              </a:rPr>
              <a:t>operating range </a:t>
            </a:r>
            <a:endParaRPr lang="en-US" sz="2880" spc="-1" dirty="0">
              <a:latin typeface="Arial"/>
            </a:endParaRPr>
          </a:p>
          <a:p>
            <a:pPr>
              <a:lnSpc>
                <a:spcPct val="100000"/>
              </a:lnSpc>
              <a:buNone/>
            </a:pPr>
            <a:r>
              <a:rPr lang="en-US" sz="2880" b="1" spc="-1" dirty="0">
                <a:solidFill>
                  <a:srgbClr val="00B050"/>
                </a:solidFill>
                <a:latin typeface="Calibri"/>
              </a:rPr>
              <a:t>45-60 MHz</a:t>
            </a:r>
            <a:endParaRPr lang="en-US" sz="2880" spc="-1" dirty="0">
              <a:latin typeface="Arial"/>
            </a:endParaRPr>
          </a:p>
        </p:txBody>
      </p:sp>
      <p:sp>
        <p:nvSpPr>
          <p:cNvPr id="182" name="TextBox 13"/>
          <p:cNvSpPr/>
          <p:nvPr/>
        </p:nvSpPr>
        <p:spPr>
          <a:xfrm>
            <a:off x="7417584" y="2857680"/>
            <a:ext cx="615600" cy="442800"/>
          </a:xfrm>
          <a:prstGeom prst="rect">
            <a:avLst/>
          </a:prstGeom>
          <a:noFill/>
          <a:ln w="0">
            <a:noFill/>
          </a:ln>
        </p:spPr>
        <p:style>
          <a:lnRef idx="0">
            <a:scrgbClr r="0" g="0" b="0"/>
          </a:lnRef>
          <a:fillRef idx="0">
            <a:scrgbClr r="0" g="0" b="0"/>
          </a:fillRef>
          <a:effectRef idx="0">
            <a:scrgbClr r="0" g="0" b="0"/>
          </a:effectRef>
          <a:fontRef idx="minor"/>
        </p:style>
      </p:sp>
      <p:sp>
        <p:nvSpPr>
          <p:cNvPr id="183" name="TextBox 19"/>
          <p:cNvSpPr/>
          <p:nvPr/>
        </p:nvSpPr>
        <p:spPr>
          <a:xfrm>
            <a:off x="4216464" y="4110913"/>
            <a:ext cx="586224" cy="552253"/>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l-GR" sz="2880" spc="-1">
                <a:solidFill>
                  <a:srgbClr val="C00000"/>
                </a:solidFill>
                <a:latin typeface="Calibri"/>
              </a:rPr>
              <a:t>Φ</a:t>
            </a:r>
            <a:endParaRPr lang="en-US" sz="2880" spc="-1">
              <a:latin typeface="Arial"/>
            </a:endParaRPr>
          </a:p>
        </p:txBody>
      </p:sp>
      <p:pic>
        <p:nvPicPr>
          <p:cNvPr id="184" name="Content Placeholder 11"/>
          <p:cNvPicPr/>
          <p:nvPr/>
        </p:nvPicPr>
        <p:blipFill>
          <a:blip r:embed="rId3"/>
          <a:stretch/>
        </p:blipFill>
        <p:spPr>
          <a:xfrm>
            <a:off x="6492240" y="2224368"/>
            <a:ext cx="5852304" cy="4389120"/>
          </a:xfrm>
          <a:prstGeom prst="rect">
            <a:avLst/>
          </a:prstGeom>
          <a:ln w="0">
            <a:noFill/>
          </a:ln>
        </p:spPr>
      </p:pic>
      <p:pic>
        <p:nvPicPr>
          <p:cNvPr id="185" name="Picture 20"/>
          <p:cNvPicPr/>
          <p:nvPr/>
        </p:nvPicPr>
        <p:blipFill>
          <a:blip r:embed="rId4"/>
          <a:stretch/>
        </p:blipFill>
        <p:spPr>
          <a:xfrm>
            <a:off x="9364608" y="3221424"/>
            <a:ext cx="606960" cy="146016"/>
          </a:xfrm>
          <a:prstGeom prst="rect">
            <a:avLst/>
          </a:prstGeom>
          <a:ln w="0">
            <a:noFill/>
          </a:ln>
        </p:spPr>
      </p:pic>
      <p:pic>
        <p:nvPicPr>
          <p:cNvPr id="186" name="Picture 22"/>
          <p:cNvPicPr/>
          <p:nvPr/>
        </p:nvPicPr>
        <p:blipFill>
          <a:blip r:embed="rId4"/>
          <a:stretch/>
        </p:blipFill>
        <p:spPr>
          <a:xfrm>
            <a:off x="9364608" y="5493744"/>
            <a:ext cx="606960" cy="146016"/>
          </a:xfrm>
          <a:prstGeom prst="rect">
            <a:avLst/>
          </a:prstGeom>
          <a:ln w="0">
            <a:noFill/>
          </a:ln>
        </p:spPr>
      </p:pic>
      <p:sp>
        <p:nvSpPr>
          <p:cNvPr id="187" name="TextBox 24"/>
          <p:cNvSpPr/>
          <p:nvPr/>
        </p:nvSpPr>
        <p:spPr>
          <a:xfrm>
            <a:off x="7911360" y="4086853"/>
            <a:ext cx="1603584" cy="441453"/>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2160" spc="-1" dirty="0">
                <a:solidFill>
                  <a:srgbClr val="FF0000"/>
                </a:solidFill>
                <a:latin typeface="Calibri"/>
              </a:rPr>
              <a:t>45-60 MHz</a:t>
            </a:r>
            <a:endParaRPr lang="en-US" sz="2160" spc="-1" dirty="0">
              <a:latin typeface="Arial"/>
            </a:endParaRPr>
          </a:p>
        </p:txBody>
      </p:sp>
      <p:sp>
        <p:nvSpPr>
          <p:cNvPr id="188" name="Straight Arrow Connector 25"/>
          <p:cNvSpPr/>
          <p:nvPr/>
        </p:nvSpPr>
        <p:spPr>
          <a:xfrm>
            <a:off x="9514512" y="3275856"/>
            <a:ext cx="432" cy="2271888"/>
          </a:xfrm>
          <a:custGeom>
            <a:avLst/>
            <a:gdLst/>
            <a:ahLst/>
            <a:cxnLst/>
            <a:rect l="l" t="t" r="r" b="b"/>
            <a:pathLst>
              <a:path w="21600" h="21600">
                <a:moveTo>
                  <a:pt x="0" y="0"/>
                </a:moveTo>
                <a:lnTo>
                  <a:pt x="21600" y="21600"/>
                </a:lnTo>
              </a:path>
            </a:pathLst>
          </a:custGeom>
          <a:noFill/>
          <a:ln>
            <a:solidFill>
              <a:srgbClr val="C00000"/>
            </a:solidFill>
            <a:round/>
            <a:headEnd type="triangle" w="med" len="med"/>
            <a:tailEnd type="triangle" w="med" len="med"/>
          </a:ln>
          <a:effectLst>
            <a:outerShdw blurRad="3996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pic>
        <p:nvPicPr>
          <p:cNvPr id="189" name="Picture 6"/>
          <p:cNvPicPr/>
          <p:nvPr/>
        </p:nvPicPr>
        <p:blipFill>
          <a:blip r:embed="rId5"/>
          <a:srcRect l="28809" r="4833"/>
          <a:stretch/>
        </p:blipFill>
        <p:spPr>
          <a:xfrm rot="5400000">
            <a:off x="2909664" y="2040336"/>
            <a:ext cx="1848528" cy="1567296"/>
          </a:xfrm>
          <a:prstGeom prst="rect">
            <a:avLst/>
          </a:prstGeom>
          <a:ln w="0">
            <a:noFill/>
          </a:ln>
        </p:spPr>
      </p:pic>
      <p:sp>
        <p:nvSpPr>
          <p:cNvPr id="190" name="Straight Arrow Connector 17"/>
          <p:cNvSpPr/>
          <p:nvPr/>
        </p:nvSpPr>
        <p:spPr>
          <a:xfrm flipH="1" flipV="1">
            <a:off x="4120560" y="3189024"/>
            <a:ext cx="188784" cy="925344"/>
          </a:xfrm>
          <a:custGeom>
            <a:avLst/>
            <a:gdLst/>
            <a:ahLst/>
            <a:cxnLst/>
            <a:rect l="l" t="t" r="r" b="b"/>
            <a:pathLst>
              <a:path w="21600" h="21600">
                <a:moveTo>
                  <a:pt x="0" y="0"/>
                </a:moveTo>
                <a:lnTo>
                  <a:pt x="21600" y="21600"/>
                </a:lnTo>
              </a:path>
            </a:pathLst>
          </a:custGeom>
          <a:noFill/>
          <a:ln>
            <a:solidFill>
              <a:srgbClr val="C00000"/>
            </a:solidFill>
            <a:round/>
            <a:tailEnd type="triangle" w="med" len="med"/>
          </a:ln>
          <a:effectLst>
            <a:outerShdw blurRad="39960" dist="20160" dir="5400000" rotWithShape="0">
              <a:srgbClr val="000000">
                <a:alpha val="38000"/>
              </a:srgbClr>
            </a:outerShdw>
          </a:effectLst>
        </p:spPr>
        <p:style>
          <a:lnRef idx="2">
            <a:schemeClr val="accent1"/>
          </a:lnRef>
          <a:fillRef idx="0">
            <a:schemeClr val="accent1"/>
          </a:fillRef>
          <a:effectRef idx="1">
            <a:schemeClr val="accent1"/>
          </a:effectRef>
          <a:fontRef idx="minor"/>
        </p:style>
      </p:sp>
      <p:sp>
        <p:nvSpPr>
          <p:cNvPr id="191" name="Oval 21"/>
          <p:cNvSpPr/>
          <p:nvPr/>
        </p:nvSpPr>
        <p:spPr>
          <a:xfrm>
            <a:off x="3575808" y="2380320"/>
            <a:ext cx="850608" cy="786672"/>
          </a:xfrm>
          <a:prstGeom prst="ellipse">
            <a:avLst/>
          </a:prstGeom>
          <a:noFill/>
          <a:ln w="25400">
            <a:solidFill>
              <a:srgbClr val="C00000"/>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Tree>
    <p:extLst>
      <p:ext uri="{BB962C8B-B14F-4D97-AF65-F5344CB8AC3E}">
        <p14:creationId xmlns:p14="http://schemas.microsoft.com/office/powerpoint/2010/main" val="4147592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p:cNvSpPr>
          <p:nvPr>
            <p:ph type="title"/>
          </p:nvPr>
        </p:nvSpPr>
        <p:spPr>
          <a:xfrm>
            <a:off x="2974764" y="21449"/>
            <a:ext cx="9874250" cy="1371600"/>
          </a:xfrm>
          <a:prstGeom prst="rect">
            <a:avLst/>
          </a:prstGeom>
          <a:noFill/>
          <a:ln w="0">
            <a:noFill/>
          </a:ln>
        </p:spPr>
        <p:txBody>
          <a:bodyPr anchor="ctr">
            <a:noAutofit/>
          </a:bodyPr>
          <a:lstStyle/>
          <a:p>
            <a:pPr algn="ctr">
              <a:lnSpc>
                <a:spcPct val="100000"/>
              </a:lnSpc>
              <a:buNone/>
            </a:pPr>
            <a:r>
              <a:rPr lang="en-US" spc="-1" dirty="0">
                <a:solidFill>
                  <a:schemeClr val="accent6">
                    <a:lumMod val="50000"/>
                  </a:schemeClr>
                </a:solidFill>
                <a:latin typeface="Arial" panose="020B0604020202020204" pitchFamily="34" charset="0"/>
                <a:cs typeface="Arial" panose="020B0604020202020204" pitchFamily="34" charset="0"/>
              </a:rPr>
              <a:t>Noise measurements</a:t>
            </a:r>
          </a:p>
        </p:txBody>
      </p:sp>
      <p:sp>
        <p:nvSpPr>
          <p:cNvPr id="360" name="TextBox 7"/>
          <p:cNvSpPr/>
          <p:nvPr/>
        </p:nvSpPr>
        <p:spPr>
          <a:xfrm>
            <a:off x="7568352" y="2489942"/>
            <a:ext cx="3849552" cy="1217050"/>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2400" spc="-1" dirty="0">
                <a:solidFill>
                  <a:srgbClr val="000000"/>
                </a:solidFill>
                <a:latin typeface="Calibri"/>
              </a:rPr>
              <a:t>Quantum limit for amplifier </a:t>
            </a:r>
            <a:r>
              <a:rPr lang="en-US" sz="2400" spc="-1" dirty="0">
                <a:solidFill>
                  <a:srgbClr val="C00000"/>
                </a:solidFill>
                <a:latin typeface="Calibri"/>
              </a:rPr>
              <a:t>added</a:t>
            </a:r>
            <a:r>
              <a:rPr lang="en-US" sz="2400" spc="-1" dirty="0">
                <a:solidFill>
                  <a:srgbClr val="000000"/>
                </a:solidFill>
                <a:latin typeface="Calibri"/>
              </a:rPr>
              <a:t> noise for 2.3 GHz:</a:t>
            </a:r>
            <a:endParaRPr lang="en-US" sz="2400" spc="-1" dirty="0">
              <a:latin typeface="Arial"/>
            </a:endParaRPr>
          </a:p>
          <a:p>
            <a:pPr>
              <a:lnSpc>
                <a:spcPct val="100000"/>
              </a:lnSpc>
              <a:buNone/>
            </a:pPr>
            <a:endParaRPr lang="en-US" sz="2400" spc="-1" dirty="0">
              <a:latin typeface="Arial"/>
            </a:endParaRPr>
          </a:p>
        </p:txBody>
      </p:sp>
      <mc:AlternateContent xmlns:mc="http://schemas.openxmlformats.org/markup-compatibility/2006" xmlns:a14="http://schemas.microsoft.com/office/drawing/2010/main">
        <mc:Choice Requires="a14">
          <p:sp>
            <p:nvSpPr>
              <p:cNvPr id="361" name="TextBox 8"/>
              <p:cNvSpPr txBox="1"/>
              <p:nvPr/>
            </p:nvSpPr>
            <p:spPr>
              <a:xfrm>
                <a:off x="7347600" y="3243695"/>
                <a:ext cx="4450896" cy="630720"/>
              </a:xfrm>
              <a:prstGeom prst="rect">
                <a:avLst/>
              </a:prstGeom>
            </p:spPr>
            <p:txBody>
              <a:bodyPr/>
              <a:lstStyle/>
              <a:p>
                <a14:m>
                  <m:oMath xmlns:m="http://schemas.openxmlformats.org/officeDocument/2006/math">
                    <m:r>
                      <m:rPr>
                        <m:sty m:val="p"/>
                      </m:rPr>
                      <a:rPr lang="en-US" sz="2160" smtClean="0">
                        <a:latin typeface="Cambria Math" panose="02040503050406030204" pitchFamily="18" charset="0"/>
                      </a:rPr>
                      <m:t>T</m:t>
                    </m:r>
                    <m:r>
                      <m:rPr>
                        <m:sty m:val="p"/>
                      </m:rPr>
                      <a:rPr lang="en-US" sz="2160" baseline="-25000">
                        <a:latin typeface="Cambria Math" panose="02040503050406030204" pitchFamily="18" charset="0"/>
                      </a:rPr>
                      <m:t>N</m:t>
                    </m:r>
                    <m:r>
                      <a:rPr lang="en-US" sz="2160">
                        <a:latin typeface="Cambria Math" panose="02040503050406030204" pitchFamily="18" charset="0"/>
                      </a:rPr>
                      <m:t>=</m:t>
                    </m:r>
                    <m:f>
                      <m:fPr>
                        <m:ctrlPr>
                          <a:rPr lang="ar-AE" sz="2160" i="1">
                            <a:latin typeface="Cambria Math" panose="02040503050406030204" pitchFamily="18" charset="0"/>
                          </a:rPr>
                        </m:ctrlPr>
                      </m:fPr>
                      <m:num>
                        <m:r>
                          <a:rPr lang="en-US" sz="2160">
                            <a:latin typeface="Cambria Math" panose="02040503050406030204" pitchFamily="18" charset="0"/>
                          </a:rPr>
                          <m:t>ħ</m:t>
                        </m:r>
                        <m:r>
                          <m:rPr>
                            <m:sty m:val="p"/>
                          </m:rPr>
                          <a:rPr lang="el-GR" sz="2160">
                            <a:latin typeface="Cambria Math" panose="02040503050406030204" pitchFamily="18" charset="0"/>
                          </a:rPr>
                          <m:t>ω</m:t>
                        </m:r>
                      </m:num>
                      <m:den>
                        <m:r>
                          <a:rPr lang="ar-AE" sz="2160">
                            <a:latin typeface="Cambria Math" panose="02040503050406030204" pitchFamily="18" charset="0"/>
                          </a:rPr>
                          <m:t>2</m:t>
                        </m:r>
                        <m:r>
                          <m:rPr>
                            <m:sty m:val="p"/>
                          </m:rPr>
                          <a:rPr lang="en-US" sz="2160">
                            <a:latin typeface="Cambria Math" panose="02040503050406030204" pitchFamily="18" charset="0"/>
                          </a:rPr>
                          <m:t>kB</m:t>
                        </m:r>
                      </m:den>
                    </m:f>
                    <m:r>
                      <a:rPr lang="ar-AE" sz="2160">
                        <a:latin typeface="Cambria Math" panose="02040503050406030204" pitchFamily="18" charset="0"/>
                      </a:rPr>
                      <m:t>=</m:t>
                    </m:r>
                    <m:r>
                      <a:rPr lang="ar-AE" sz="2160">
                        <a:latin typeface="Cambria Math" panose="02040503050406030204" pitchFamily="18" charset="0"/>
                      </a:rPr>
                      <m:t>55</m:t>
                    </m:r>
                    <m:r>
                      <m:rPr>
                        <m:sty m:val="p"/>
                      </m:rPr>
                      <a:rPr lang="en-US" sz="2160">
                        <a:latin typeface="Cambria Math" panose="02040503050406030204" pitchFamily="18" charset="0"/>
                      </a:rPr>
                      <m:t>mK</m:t>
                    </m:r>
                    <m:r>
                      <a:rPr lang="en-US" sz="2160" b="0" i="0" smtClean="0">
                        <a:latin typeface="Cambria Math" panose="02040503050406030204" pitchFamily="18" charset="0"/>
                      </a:rPr>
                      <m:t>   −</m:t>
                    </m:r>
                  </m:oMath>
                </a14:m>
                <a:r>
                  <a:rPr lang="en-US" sz="2160" dirty="0"/>
                  <a:t>Nyquist</a:t>
                </a:r>
                <a:endParaRPr lang="ru-RU" sz="2160" dirty="0"/>
              </a:p>
              <a:p>
                <a:endParaRPr lang="ru-RU" sz="2160" dirty="0"/>
              </a:p>
              <a:p>
                <a:endParaRPr lang="ru-RU" sz="2160" dirty="0"/>
              </a:p>
              <a:p>
                <a:endParaRPr lang="ru-RU" sz="2160" dirty="0"/>
              </a:p>
              <a:p>
                <a:endParaRPr sz="2160" dirty="0"/>
              </a:p>
            </p:txBody>
          </p:sp>
        </mc:Choice>
        <mc:Fallback xmlns="">
          <p:sp>
            <p:nvSpPr>
              <p:cNvPr id="361" name="TextBox 8"/>
              <p:cNvSpPr txBox="1">
                <a:spLocks noRot="1" noChangeAspect="1" noMove="1" noResize="1" noEditPoints="1" noAdjustHandles="1" noChangeArrowheads="1" noChangeShapeType="1" noTextEdit="1"/>
              </p:cNvSpPr>
              <p:nvPr/>
            </p:nvSpPr>
            <p:spPr>
              <a:xfrm>
                <a:off x="7347600" y="3243695"/>
                <a:ext cx="4450896" cy="630720"/>
              </a:xfrm>
              <a:prstGeom prst="rect">
                <a:avLst/>
              </a:prstGeom>
              <a:blipFill>
                <a:blip r:embed="rId3"/>
                <a:stretch>
                  <a:fillRect/>
                </a:stretch>
              </a:blipFill>
            </p:spPr>
            <p:txBody>
              <a:bodyPr/>
              <a:lstStyle/>
              <a:p>
                <a:r>
                  <a:rPr lang="en-US">
                    <a:noFill/>
                  </a:rPr>
                  <a:t> </a:t>
                </a:r>
              </a:p>
            </p:txBody>
          </p:sp>
        </mc:Fallback>
      </mc:AlternateContent>
      <p:sp>
        <p:nvSpPr>
          <p:cNvPr id="362" name="TextBox 9"/>
          <p:cNvSpPr/>
          <p:nvPr/>
        </p:nvSpPr>
        <p:spPr>
          <a:xfrm>
            <a:off x="7467600" y="5384540"/>
            <a:ext cx="4889376" cy="921585"/>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2640" spc="-1" dirty="0">
                <a:solidFill>
                  <a:srgbClr val="1F497D"/>
                </a:solidFill>
                <a:latin typeface="Calibri"/>
              </a:rPr>
              <a:t>Measured added noise of 2.3 GHz JPA: </a:t>
            </a:r>
            <a:r>
              <a:rPr lang="en-US" sz="2640" spc="-1" dirty="0">
                <a:solidFill>
                  <a:srgbClr val="00B050"/>
                </a:solidFill>
                <a:latin typeface="Calibri"/>
              </a:rPr>
              <a:t>120 </a:t>
            </a:r>
            <a:r>
              <a:rPr lang="en-US" sz="2640" spc="-1" dirty="0" err="1">
                <a:solidFill>
                  <a:srgbClr val="00B050"/>
                </a:solidFill>
                <a:latin typeface="Calibri"/>
              </a:rPr>
              <a:t>mK</a:t>
            </a:r>
            <a:endParaRPr lang="en-US" sz="2640" spc="-1" dirty="0">
              <a:latin typeface="Arial"/>
            </a:endParaRPr>
          </a:p>
        </p:txBody>
      </p:sp>
      <p:pic>
        <p:nvPicPr>
          <p:cNvPr id="363" name="Content Placeholder 14"/>
          <p:cNvPicPr/>
          <p:nvPr/>
        </p:nvPicPr>
        <p:blipFill>
          <a:blip r:embed="rId4"/>
          <a:stretch/>
        </p:blipFill>
        <p:spPr>
          <a:xfrm>
            <a:off x="1940406" y="1702938"/>
            <a:ext cx="3797712" cy="5254848"/>
          </a:xfrm>
          <a:prstGeom prst="rect">
            <a:avLst/>
          </a:prstGeom>
          <a:ln w="0">
            <a:noFill/>
          </a:ln>
        </p:spPr>
      </p:pic>
      <p:sp>
        <p:nvSpPr>
          <p:cNvPr id="365" name="TextBox 10"/>
          <p:cNvSpPr/>
          <p:nvPr/>
        </p:nvSpPr>
        <p:spPr>
          <a:xfrm>
            <a:off x="7467600" y="6349261"/>
            <a:ext cx="4889376" cy="1217050"/>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2400" spc="-1" dirty="0">
                <a:solidFill>
                  <a:srgbClr val="000000"/>
                </a:solidFill>
                <a:latin typeface="Calibri"/>
              </a:rPr>
              <a:t>2) Spectrum comparison method: Comparing improvement of SNR with and without JPA</a:t>
            </a:r>
            <a:endParaRPr lang="en-US" sz="2400" spc="-1" dirty="0">
              <a:latin typeface="Arial"/>
            </a:endParaRPr>
          </a:p>
        </p:txBody>
      </p:sp>
      <p:sp>
        <p:nvSpPr>
          <p:cNvPr id="366" name="TextBox 11"/>
          <p:cNvSpPr/>
          <p:nvPr/>
        </p:nvSpPr>
        <p:spPr>
          <a:xfrm>
            <a:off x="7494912" y="1569456"/>
            <a:ext cx="5036688" cy="847718"/>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2400" spc="-1">
                <a:solidFill>
                  <a:srgbClr val="000000"/>
                </a:solidFill>
                <a:latin typeface="Calibri"/>
              </a:rPr>
              <a:t>1) Y-method: applying a noise source to the input</a:t>
            </a:r>
            <a:endParaRPr lang="en-US" sz="2400" spc="-1">
              <a:latin typeface="Arial"/>
            </a:endParaRPr>
          </a:p>
        </p:txBody>
      </p:sp>
      <p:pic>
        <p:nvPicPr>
          <p:cNvPr id="6" name="Picture 5">
            <a:extLst>
              <a:ext uri="{FF2B5EF4-FFF2-40B4-BE49-F238E27FC236}">
                <a16:creationId xmlns:a16="http://schemas.microsoft.com/office/drawing/2014/main" id="{AE960668-F963-4E59-88F8-8F24A2931622}"/>
              </a:ext>
            </a:extLst>
          </p:cNvPr>
          <p:cNvPicPr>
            <a:picLocks noChangeAspect="1"/>
          </p:cNvPicPr>
          <p:nvPr/>
        </p:nvPicPr>
        <p:blipFill>
          <a:blip r:embed="rId5"/>
          <a:stretch>
            <a:fillRect/>
          </a:stretch>
        </p:blipFill>
        <p:spPr>
          <a:xfrm>
            <a:off x="7246329" y="4007364"/>
            <a:ext cx="3781278" cy="1217050"/>
          </a:xfrm>
          <a:prstGeom prst="rect">
            <a:avLst/>
          </a:prstGeom>
        </p:spPr>
      </p:pic>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51289635-82CA-46E0-999A-E2A5C2945328}"/>
                  </a:ext>
                </a:extLst>
              </p:cNvPr>
              <p:cNvSpPr/>
              <p:nvPr/>
            </p:nvSpPr>
            <p:spPr>
              <a:xfrm>
                <a:off x="11263958" y="4312199"/>
                <a:ext cx="963725" cy="369332"/>
              </a:xfrm>
              <a:prstGeom prst="rect">
                <a:avLst/>
              </a:prstGeom>
            </p:spPr>
            <p:txBody>
              <a:bodyPr wrap="none">
                <a:spAutoFit/>
              </a:bodyPr>
              <a:lstStyle/>
              <a:p>
                <a14:m>
                  <m:oMath xmlns:m="http://schemas.openxmlformats.org/officeDocument/2006/math">
                    <m:r>
                      <a:rPr lang="en-US">
                        <a:latin typeface="Cambria Math" panose="02040503050406030204" pitchFamily="18" charset="0"/>
                      </a:rPr>
                      <m:t>−</m:t>
                    </m:r>
                  </m:oMath>
                </a14:m>
                <a:r>
                  <a:rPr lang="en-US" dirty="0"/>
                  <a:t>Planck</a:t>
                </a:r>
              </a:p>
            </p:txBody>
          </p:sp>
        </mc:Choice>
        <mc:Fallback xmlns="">
          <p:sp>
            <p:nvSpPr>
              <p:cNvPr id="7" name="Rectangle 6">
                <a:extLst>
                  <a:ext uri="{FF2B5EF4-FFF2-40B4-BE49-F238E27FC236}">
                    <a16:creationId xmlns:a16="http://schemas.microsoft.com/office/drawing/2014/main" id="{51289635-82CA-46E0-999A-E2A5C2945328}"/>
                  </a:ext>
                </a:extLst>
              </p:cNvPr>
              <p:cNvSpPr>
                <a:spLocks noRot="1" noChangeAspect="1" noMove="1" noResize="1" noEditPoints="1" noAdjustHandles="1" noChangeArrowheads="1" noChangeShapeType="1" noTextEdit="1"/>
              </p:cNvSpPr>
              <p:nvPr/>
            </p:nvSpPr>
            <p:spPr>
              <a:xfrm>
                <a:off x="11263958" y="4312199"/>
                <a:ext cx="963725" cy="369332"/>
              </a:xfrm>
              <a:prstGeom prst="rect">
                <a:avLst/>
              </a:prstGeom>
              <a:blipFill>
                <a:blip r:embed="rId6"/>
                <a:stretch>
                  <a:fillRect t="-8197" r="-5063" b="-24590"/>
                </a:stretch>
              </a:blipFill>
            </p:spPr>
            <p:txBody>
              <a:bodyPr/>
              <a:lstStyle/>
              <a:p>
                <a:r>
                  <a:rPr lang="en-US">
                    <a:noFill/>
                  </a:rPr>
                  <a:t> </a:t>
                </a:r>
              </a:p>
            </p:txBody>
          </p:sp>
        </mc:Fallback>
      </mc:AlternateContent>
    </p:spTree>
    <p:extLst>
      <p:ext uri="{BB962C8B-B14F-4D97-AF65-F5344CB8AC3E}">
        <p14:creationId xmlns:p14="http://schemas.microsoft.com/office/powerpoint/2010/main" val="3153809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6" name="PlaceHolder 1"/>
          <p:cNvSpPr>
            <a:spLocks noGrp="1"/>
          </p:cNvSpPr>
          <p:nvPr>
            <p:ph type="title"/>
          </p:nvPr>
        </p:nvSpPr>
        <p:spPr>
          <a:xfrm>
            <a:off x="2119745" y="330200"/>
            <a:ext cx="10787330" cy="1370013"/>
          </a:xfrm>
          <a:prstGeom prst="rect">
            <a:avLst/>
          </a:prstGeom>
          <a:noFill/>
          <a:ln w="0">
            <a:noFill/>
          </a:ln>
        </p:spPr>
        <p:txBody>
          <a:bodyPr anchor="ctr">
            <a:noAutofit/>
          </a:bodyPr>
          <a:lstStyle/>
          <a:p>
            <a:pPr algn="ctr">
              <a:lnSpc>
                <a:spcPct val="100000"/>
              </a:lnSpc>
              <a:buNone/>
            </a:pPr>
            <a:r>
              <a:rPr lang="en-US" spc="-1" dirty="0">
                <a:solidFill>
                  <a:schemeClr val="accent6">
                    <a:lumMod val="50000"/>
                  </a:schemeClr>
                </a:solidFill>
                <a:latin typeface="Arial" panose="020B0604020202020204" pitchFamily="34" charset="0"/>
                <a:cs typeface="Arial" panose="020B0604020202020204" pitchFamily="34" charset="0"/>
              </a:rPr>
              <a:t>Spectrum comparison noise measurement</a:t>
            </a:r>
          </a:p>
        </p:txBody>
      </p:sp>
      <p:pic>
        <p:nvPicPr>
          <p:cNvPr id="1067" name="Picture 59"/>
          <p:cNvPicPr/>
          <p:nvPr/>
        </p:nvPicPr>
        <p:blipFill>
          <a:blip r:embed="rId3"/>
          <a:stretch/>
        </p:blipFill>
        <p:spPr>
          <a:xfrm>
            <a:off x="2644652" y="3002310"/>
            <a:ext cx="5361552" cy="4021056"/>
          </a:xfrm>
          <a:prstGeom prst="rect">
            <a:avLst/>
          </a:prstGeom>
          <a:ln w="0">
            <a:noFill/>
          </a:ln>
        </p:spPr>
      </p:pic>
      <p:sp>
        <p:nvSpPr>
          <p:cNvPr id="1068" name="TextBox 68"/>
          <p:cNvSpPr/>
          <p:nvPr/>
        </p:nvSpPr>
        <p:spPr>
          <a:xfrm>
            <a:off x="3512736" y="3399840"/>
            <a:ext cx="2652480" cy="773852"/>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endParaRPr lang="en-US" sz="2160" spc="-1">
              <a:latin typeface="Arial"/>
            </a:endParaRPr>
          </a:p>
          <a:p>
            <a:pPr>
              <a:lnSpc>
                <a:spcPct val="100000"/>
              </a:lnSpc>
              <a:buNone/>
            </a:pPr>
            <a:endParaRPr lang="en-US" sz="2160" spc="-1">
              <a:latin typeface="Arial"/>
            </a:endParaRPr>
          </a:p>
        </p:txBody>
      </p:sp>
      <mc:AlternateContent xmlns:mc="http://schemas.openxmlformats.org/markup-compatibility/2006" xmlns:a14="http://schemas.microsoft.com/office/drawing/2010/main">
        <mc:Choice Requires="a14">
          <p:sp>
            <p:nvSpPr>
              <p:cNvPr id="1071" name="Rectangle 73"/>
              <p:cNvSpPr txBox="1"/>
              <p:nvPr/>
            </p:nvSpPr>
            <p:spPr>
              <a:xfrm>
                <a:off x="8714555" y="6479600"/>
                <a:ext cx="3931632" cy="877824"/>
              </a:xfrm>
              <a:prstGeom prst="rect">
                <a:avLst/>
              </a:prstGeom>
            </p:spPr>
            <p:txBody>
              <a:bodyPr/>
              <a:lstStyle/>
              <a:p>
                <a:pPr/>
                <a14:m>
                  <m:oMathPara xmlns:m="http://schemas.openxmlformats.org/officeDocument/2006/math">
                    <m:oMathParaPr>
                      <m:jc m:val="centerGroup"/>
                    </m:oMathParaPr>
                    <m:oMath xmlns:m="http://schemas.openxmlformats.org/officeDocument/2006/math">
                      <m:sSub>
                        <m:sSubPr>
                          <m:ctrlPr>
                            <a:rPr lang="ar-AE" sz="2160" i="1">
                              <a:solidFill>
                                <a:schemeClr val="bg1"/>
                              </a:solidFill>
                              <a:latin typeface="Cambria Math" panose="02040503050406030204" pitchFamily="18" charset="0"/>
                            </a:rPr>
                          </m:ctrlPr>
                        </m:sSubPr>
                        <m:e>
                          <m:r>
                            <a:rPr lang="ar-AE" sz="2160">
                              <a:solidFill>
                                <a:schemeClr val="bg1"/>
                              </a:solidFill>
                              <a:latin typeface="Cambria Math" panose="02040503050406030204" pitchFamily="18" charset="0"/>
                            </a:rPr>
                            <m:t>𝑇</m:t>
                          </m:r>
                        </m:e>
                        <m:sub>
                          <m:r>
                            <a:rPr lang="ar-AE" sz="2160">
                              <a:solidFill>
                                <a:schemeClr val="bg1"/>
                              </a:solidFill>
                              <a:latin typeface="Cambria Math" panose="02040503050406030204" pitchFamily="18" charset="0"/>
                            </a:rPr>
                            <m:t>𝑛</m:t>
                          </m:r>
                        </m:sub>
                      </m:sSub>
                      <m:r>
                        <a:rPr lang="ar-AE" sz="2160">
                          <a:solidFill>
                            <a:schemeClr val="bg1"/>
                          </a:solidFill>
                          <a:latin typeface="Cambria Math" panose="02040503050406030204" pitchFamily="18" charset="0"/>
                        </a:rPr>
                        <m:t>=</m:t>
                      </m:r>
                      <m:f>
                        <m:fPr>
                          <m:ctrlPr>
                            <a:rPr lang="ar-AE" sz="2160" i="1">
                              <a:solidFill>
                                <a:schemeClr val="bg1"/>
                              </a:solidFill>
                              <a:latin typeface="Cambria Math" panose="02040503050406030204" pitchFamily="18" charset="0"/>
                            </a:rPr>
                          </m:ctrlPr>
                        </m:fPr>
                        <m:num>
                          <m:sSub>
                            <m:sSubPr>
                              <m:ctrlPr>
                                <a:rPr lang="ar-AE" sz="2160" i="1">
                                  <a:solidFill>
                                    <a:schemeClr val="bg1"/>
                                  </a:solidFill>
                                  <a:latin typeface="Cambria Math" panose="02040503050406030204" pitchFamily="18" charset="0"/>
                                </a:rPr>
                              </m:ctrlPr>
                            </m:sSubPr>
                            <m:e>
                              <m:r>
                                <a:rPr lang="ar-AE" sz="2160">
                                  <a:solidFill>
                                    <a:schemeClr val="bg1"/>
                                  </a:solidFill>
                                  <a:latin typeface="Cambria Math" panose="02040503050406030204" pitchFamily="18" charset="0"/>
                                </a:rPr>
                                <m:t>𝑃</m:t>
                              </m:r>
                            </m:e>
                            <m:sub>
                              <m:r>
                                <a:rPr lang="ar-AE" sz="2160">
                                  <a:solidFill>
                                    <a:schemeClr val="bg1"/>
                                  </a:solidFill>
                                  <a:latin typeface="Cambria Math" panose="02040503050406030204" pitchFamily="18" charset="0"/>
                                </a:rPr>
                                <m:t>𝑜𝑛</m:t>
                              </m:r>
                            </m:sub>
                          </m:sSub>
                        </m:num>
                        <m:den>
                          <m:sSub>
                            <m:sSubPr>
                              <m:ctrlPr>
                                <a:rPr lang="ar-AE" sz="2160" i="1">
                                  <a:solidFill>
                                    <a:schemeClr val="bg1"/>
                                  </a:solidFill>
                                  <a:latin typeface="Cambria Math" panose="02040503050406030204" pitchFamily="18" charset="0"/>
                                </a:rPr>
                              </m:ctrlPr>
                            </m:sSubPr>
                            <m:e>
                              <m:r>
                                <a:rPr lang="ar-AE" sz="2160">
                                  <a:solidFill>
                                    <a:schemeClr val="bg1"/>
                                  </a:solidFill>
                                  <a:latin typeface="Cambria Math" panose="02040503050406030204" pitchFamily="18" charset="0"/>
                                </a:rPr>
                                <m:t>𝐺</m:t>
                              </m:r>
                            </m:e>
                            <m:sub>
                              <m:r>
                                <a:rPr lang="ar-AE" sz="2160">
                                  <a:solidFill>
                                    <a:schemeClr val="bg1"/>
                                  </a:solidFill>
                                  <a:latin typeface="Cambria Math" panose="02040503050406030204" pitchFamily="18" charset="0"/>
                                </a:rPr>
                                <m:t>𝐽</m:t>
                              </m:r>
                            </m:sub>
                          </m:sSub>
                          <m:sSub>
                            <m:sSubPr>
                              <m:ctrlPr>
                                <a:rPr lang="ar-AE" sz="2160" i="1">
                                  <a:solidFill>
                                    <a:schemeClr val="bg1"/>
                                  </a:solidFill>
                                  <a:latin typeface="Cambria Math" panose="02040503050406030204" pitchFamily="18" charset="0"/>
                                </a:rPr>
                              </m:ctrlPr>
                            </m:sSubPr>
                            <m:e>
                              <m:r>
                                <a:rPr lang="ar-AE" sz="2160">
                                  <a:solidFill>
                                    <a:schemeClr val="bg1"/>
                                  </a:solidFill>
                                  <a:latin typeface="Cambria Math" panose="02040503050406030204" pitchFamily="18" charset="0"/>
                                </a:rPr>
                                <m:t>𝑃</m:t>
                              </m:r>
                            </m:e>
                            <m:sub>
                              <m:r>
                                <a:rPr lang="ar-AE" sz="2160">
                                  <a:solidFill>
                                    <a:schemeClr val="bg1"/>
                                  </a:solidFill>
                                  <a:latin typeface="Cambria Math" panose="02040503050406030204" pitchFamily="18" charset="0"/>
                                </a:rPr>
                                <m:t>𝑜𝑓𝑓</m:t>
                              </m:r>
                            </m:sub>
                          </m:sSub>
                        </m:den>
                      </m:f>
                      <m:d>
                        <m:dPr>
                          <m:ctrlPr>
                            <a:rPr lang="ar-AE" sz="2160" i="1">
                              <a:solidFill>
                                <a:schemeClr val="bg1"/>
                              </a:solidFill>
                              <a:latin typeface="Cambria Math" panose="02040503050406030204" pitchFamily="18" charset="0"/>
                            </a:rPr>
                          </m:ctrlPr>
                        </m:dPr>
                        <m:e>
                          <m:sSub>
                            <m:sSubPr>
                              <m:ctrlPr>
                                <a:rPr lang="ar-AE" sz="2160" i="1">
                                  <a:solidFill>
                                    <a:schemeClr val="bg1"/>
                                  </a:solidFill>
                                  <a:latin typeface="Cambria Math" panose="02040503050406030204" pitchFamily="18" charset="0"/>
                                </a:rPr>
                              </m:ctrlPr>
                            </m:sSubPr>
                            <m:e>
                              <m:r>
                                <a:rPr lang="ar-AE" sz="2160">
                                  <a:solidFill>
                                    <a:schemeClr val="bg1"/>
                                  </a:solidFill>
                                  <a:latin typeface="Cambria Math" panose="02040503050406030204" pitchFamily="18" charset="0"/>
                                </a:rPr>
                                <m:t>𝑃</m:t>
                              </m:r>
                            </m:e>
                            <m:sub>
                              <m:r>
                                <a:rPr lang="ar-AE" sz="2160">
                                  <a:solidFill>
                                    <a:schemeClr val="bg1"/>
                                  </a:solidFill>
                                  <a:latin typeface="Cambria Math" panose="02040503050406030204" pitchFamily="18" charset="0"/>
                                </a:rPr>
                                <m:t>𝑖𝑛</m:t>
                              </m:r>
                            </m:sub>
                          </m:sSub>
                          <m:r>
                            <a:rPr lang="ar-AE" sz="2160">
                              <a:solidFill>
                                <a:schemeClr val="bg1"/>
                              </a:solidFill>
                              <a:latin typeface="Cambria Math" panose="02040503050406030204" pitchFamily="18" charset="0"/>
                            </a:rPr>
                            <m:t>+</m:t>
                          </m:r>
                          <m:sSubSup>
                            <m:sSubSupPr>
                              <m:ctrlPr>
                                <a:rPr lang="ar-AE" sz="2160" i="1">
                                  <a:solidFill>
                                    <a:schemeClr val="bg1"/>
                                  </a:solidFill>
                                  <a:latin typeface="Cambria Math" panose="02040503050406030204" pitchFamily="18" charset="0"/>
                                </a:rPr>
                              </m:ctrlPr>
                            </m:sSubSupPr>
                            <m:e>
                              <m:r>
                                <a:rPr lang="ar-AE" sz="2160">
                                  <a:solidFill>
                                    <a:schemeClr val="bg1"/>
                                  </a:solidFill>
                                  <a:latin typeface="Cambria Math" panose="02040503050406030204" pitchFamily="18" charset="0"/>
                                </a:rPr>
                                <m:t>𝑇</m:t>
                              </m:r>
                            </m:e>
                            <m:sub>
                              <m:r>
                                <a:rPr lang="ar-AE" sz="2160">
                                  <a:solidFill>
                                    <a:schemeClr val="bg1"/>
                                  </a:solidFill>
                                  <a:latin typeface="Cambria Math" panose="02040503050406030204" pitchFamily="18" charset="0"/>
                                </a:rPr>
                                <m:t>𝑛</m:t>
                              </m:r>
                            </m:sub>
                            <m:sup>
                              <m:r>
                                <a:rPr lang="ar-AE" sz="2160">
                                  <a:solidFill>
                                    <a:schemeClr val="bg1"/>
                                  </a:solidFill>
                                  <a:latin typeface="Cambria Math" panose="02040503050406030204" pitchFamily="18" charset="0"/>
                                </a:rPr>
                                <m:t>′</m:t>
                              </m:r>
                            </m:sup>
                          </m:sSubSup>
                        </m:e>
                      </m:d>
                      <m:r>
                        <a:rPr lang="ar-AE" sz="2160">
                          <a:solidFill>
                            <a:schemeClr val="bg1"/>
                          </a:solidFill>
                          <a:latin typeface="Cambria Math" panose="02040503050406030204" pitchFamily="18" charset="0"/>
                        </a:rPr>
                        <m:t>−</m:t>
                      </m:r>
                      <m:sSub>
                        <m:sSubPr>
                          <m:ctrlPr>
                            <a:rPr lang="ar-AE" sz="2160" i="1">
                              <a:solidFill>
                                <a:schemeClr val="bg1"/>
                              </a:solidFill>
                              <a:latin typeface="Cambria Math" panose="02040503050406030204" pitchFamily="18" charset="0"/>
                            </a:rPr>
                          </m:ctrlPr>
                        </m:sSubPr>
                        <m:e>
                          <m:r>
                            <a:rPr lang="ar-AE" sz="2160">
                              <a:solidFill>
                                <a:schemeClr val="bg1"/>
                              </a:solidFill>
                              <a:latin typeface="Cambria Math" panose="02040503050406030204" pitchFamily="18" charset="0"/>
                            </a:rPr>
                            <m:t>𝑃</m:t>
                          </m:r>
                        </m:e>
                        <m:sub>
                          <m:r>
                            <a:rPr lang="ar-AE" sz="2160">
                              <a:solidFill>
                                <a:schemeClr val="bg1"/>
                              </a:solidFill>
                              <a:latin typeface="Cambria Math" panose="02040503050406030204" pitchFamily="18" charset="0"/>
                            </a:rPr>
                            <m:t>𝑖𝑛</m:t>
                          </m:r>
                        </m:sub>
                      </m:sSub>
                      <m:r>
                        <m:rPr>
                          <m:lit/>
                          <m:nor/>
                        </m:rPr>
                        <a:rPr lang="ar-AE" sz="2160">
                          <a:solidFill>
                            <a:schemeClr val="bg1"/>
                          </a:solidFill>
                        </a:rPr>
                        <m:t> </m:t>
                      </m:r>
                    </m:oMath>
                  </m:oMathPara>
                </a14:m>
                <a:endParaRPr sz="2160" dirty="0"/>
              </a:p>
            </p:txBody>
          </p:sp>
        </mc:Choice>
        <mc:Fallback xmlns="">
          <p:sp>
            <p:nvSpPr>
              <p:cNvPr id="1071" name="Rectangle 73"/>
              <p:cNvSpPr txBox="1">
                <a:spLocks noRot="1" noChangeAspect="1" noMove="1" noResize="1" noEditPoints="1" noAdjustHandles="1" noChangeArrowheads="1" noChangeShapeType="1" noTextEdit="1"/>
              </p:cNvSpPr>
              <p:nvPr/>
            </p:nvSpPr>
            <p:spPr>
              <a:xfrm>
                <a:off x="8714555" y="6479600"/>
                <a:ext cx="3931632" cy="877824"/>
              </a:xfrm>
              <a:prstGeom prst="rect">
                <a:avLst/>
              </a:prstGeom>
              <a:blipFill>
                <a:blip r:embed="rId4"/>
                <a:stretch>
                  <a:fillRect/>
                </a:stretch>
              </a:blipFill>
            </p:spPr>
            <p:txBody>
              <a:bodyPr/>
              <a:lstStyle/>
              <a:p>
                <a:r>
                  <a:rPr lang="en-US">
                    <a:noFill/>
                  </a:rPr>
                  <a:t> </a:t>
                </a:r>
              </a:p>
            </p:txBody>
          </p:sp>
        </mc:Fallback>
      </mc:AlternateContent>
      <p:sp>
        <p:nvSpPr>
          <p:cNvPr id="1076" name="TextBox 6"/>
          <p:cNvSpPr/>
          <p:nvPr/>
        </p:nvSpPr>
        <p:spPr>
          <a:xfrm>
            <a:off x="2807280" y="2126304"/>
            <a:ext cx="9563616" cy="773852"/>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marL="343008" indent="-343008">
              <a:buClr>
                <a:srgbClr val="00B050"/>
              </a:buClr>
              <a:buFont typeface="Arial"/>
              <a:buChar char="•"/>
            </a:pPr>
            <a:r>
              <a:rPr lang="en-US" sz="2160" b="1" i="1" spc="-1">
                <a:solidFill>
                  <a:srgbClr val="00B050"/>
                </a:solidFill>
                <a:latin typeface="Calibri"/>
              </a:rPr>
              <a:t>Faster than standard Y-method</a:t>
            </a:r>
            <a:endParaRPr lang="en-US" sz="2160" spc="-1">
              <a:latin typeface="Arial"/>
            </a:endParaRPr>
          </a:p>
          <a:p>
            <a:pPr marL="343008" indent="-343008">
              <a:buClr>
                <a:srgbClr val="00B050"/>
              </a:buClr>
              <a:buFont typeface="Arial"/>
              <a:buChar char="•"/>
            </a:pPr>
            <a:r>
              <a:rPr lang="en-US" sz="2160" b="1" i="1" spc="-1">
                <a:solidFill>
                  <a:srgbClr val="00B050"/>
                </a:solidFill>
                <a:latin typeface="Calibri"/>
              </a:rPr>
              <a:t>Can be used for JPAs with low dynamic range</a:t>
            </a:r>
            <a:endParaRPr lang="en-US" sz="2160" spc="-1">
              <a:latin typeface="Arial"/>
            </a:endParaRP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D740DF40-113C-4A57-A0E0-AA60DF665701}"/>
                  </a:ext>
                </a:extLst>
              </p:cNvPr>
              <p:cNvSpPr/>
              <p:nvPr/>
            </p:nvSpPr>
            <p:spPr>
              <a:xfrm>
                <a:off x="9051840" y="5821297"/>
                <a:ext cx="2165015" cy="12102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2160" i="1">
                              <a:latin typeface="Cambria Math" panose="02040503050406030204" pitchFamily="18" charset="0"/>
                            </a:rPr>
                          </m:ctrlPr>
                        </m:fPr>
                        <m:num>
                          <m:sSubSup>
                            <m:sSubSupPr>
                              <m:ctrlPr>
                                <a:rPr lang="en-US" sz="2160" i="1">
                                  <a:latin typeface="Cambria Math" panose="02040503050406030204" pitchFamily="18" charset="0"/>
                                </a:rPr>
                              </m:ctrlPr>
                            </m:sSubSupPr>
                            <m:e>
                              <m:r>
                                <a:rPr lang="en-US" sz="2160" i="1">
                                  <a:latin typeface="Cambria Math" panose="02040503050406030204" pitchFamily="18" charset="0"/>
                                </a:rPr>
                                <m:t>𝑇</m:t>
                              </m:r>
                            </m:e>
                            <m:sub>
                              <m:r>
                                <a:rPr lang="en-US" sz="2160" i="1">
                                  <a:latin typeface="Cambria Math" panose="02040503050406030204" pitchFamily="18" charset="0"/>
                                </a:rPr>
                                <m:t>𝑛</m:t>
                              </m:r>
                            </m:sub>
                            <m:sup>
                              <m:r>
                                <a:rPr lang="en-US" sz="2160" i="1">
                                  <a:latin typeface="Cambria Math" panose="02040503050406030204" pitchFamily="18" charset="0"/>
                                </a:rPr>
                                <m:t>𝐽𝑃𝐴</m:t>
                              </m:r>
                            </m:sup>
                          </m:sSubSup>
                        </m:num>
                        <m:den>
                          <m:sSubSup>
                            <m:sSubSupPr>
                              <m:ctrlPr>
                                <a:rPr lang="en-US" sz="2160" i="1">
                                  <a:latin typeface="Cambria Math" panose="02040503050406030204" pitchFamily="18" charset="0"/>
                                </a:rPr>
                              </m:ctrlPr>
                            </m:sSubSupPr>
                            <m:e>
                              <m:r>
                                <a:rPr lang="en-US" sz="2160" i="1">
                                  <a:latin typeface="Cambria Math" panose="02040503050406030204" pitchFamily="18" charset="0"/>
                                </a:rPr>
                                <m:t>𝑇</m:t>
                              </m:r>
                            </m:e>
                            <m:sub>
                              <m:r>
                                <a:rPr lang="en-US" sz="2160" i="1">
                                  <a:latin typeface="Cambria Math" panose="02040503050406030204" pitchFamily="18" charset="0"/>
                                </a:rPr>
                                <m:t>𝑛</m:t>
                              </m:r>
                            </m:sub>
                            <m:sup>
                              <m:r>
                                <a:rPr lang="en-US" sz="2160" i="1">
                                  <a:latin typeface="Cambria Math" panose="02040503050406030204" pitchFamily="18" charset="0"/>
                                </a:rPr>
                                <m:t>𝐻𝐸𝑀𝑇</m:t>
                              </m:r>
                            </m:sup>
                          </m:sSubSup>
                        </m:den>
                      </m:f>
                      <m:r>
                        <a:rPr lang="en-US" sz="2160" i="1">
                          <a:latin typeface="Cambria Math" panose="02040503050406030204" pitchFamily="18" charset="0"/>
                          <a:ea typeface="Cambria Math" panose="02040503050406030204" pitchFamily="18" charset="0"/>
                        </a:rPr>
                        <m:t>≈</m:t>
                      </m:r>
                      <m:f>
                        <m:fPr>
                          <m:ctrlPr>
                            <a:rPr lang="en-US" sz="2160" i="1">
                              <a:latin typeface="Cambria Math" panose="02040503050406030204" pitchFamily="18" charset="0"/>
                              <a:ea typeface="Cambria Math" panose="02040503050406030204" pitchFamily="18" charset="0"/>
                            </a:rPr>
                          </m:ctrlPr>
                        </m:fPr>
                        <m:num>
                          <m:f>
                            <m:fPr>
                              <m:ctrlPr>
                                <a:rPr lang="en-US" sz="2160" i="1">
                                  <a:latin typeface="Cambria Math" panose="02040503050406030204" pitchFamily="18" charset="0"/>
                                </a:rPr>
                              </m:ctrlPr>
                            </m:fPr>
                            <m:num>
                              <m:sSubSup>
                                <m:sSubSupPr>
                                  <m:ctrlPr>
                                    <a:rPr lang="en-US" sz="2160" i="1">
                                      <a:latin typeface="Cambria Math" panose="02040503050406030204" pitchFamily="18" charset="0"/>
                                    </a:rPr>
                                  </m:ctrlPr>
                                </m:sSubSupPr>
                                <m:e>
                                  <m:r>
                                    <a:rPr lang="en-US" sz="2160" i="1">
                                      <a:latin typeface="Cambria Math" panose="02040503050406030204" pitchFamily="18" charset="0"/>
                                    </a:rPr>
                                    <m:t>𝑃</m:t>
                                  </m:r>
                                </m:e>
                                <m:sub>
                                  <m:r>
                                    <a:rPr lang="en-US" sz="2160" i="1">
                                      <a:latin typeface="Cambria Math" panose="02040503050406030204" pitchFamily="18" charset="0"/>
                                    </a:rPr>
                                    <m:t>𝑜𝑢𝑡</m:t>
                                  </m:r>
                                </m:sub>
                                <m:sup>
                                  <m:r>
                                    <a:rPr lang="en-US" sz="2160" i="1">
                                      <a:latin typeface="Cambria Math" panose="02040503050406030204" pitchFamily="18" charset="0"/>
                                    </a:rPr>
                                    <m:t>𝐽𝑃𝐴</m:t>
                                  </m:r>
                                </m:sup>
                              </m:sSubSup>
                            </m:num>
                            <m:den>
                              <m:sSub>
                                <m:sSubPr>
                                  <m:ctrlPr>
                                    <a:rPr lang="en-US" sz="2160" i="1">
                                      <a:latin typeface="Cambria Math" panose="02040503050406030204" pitchFamily="18" charset="0"/>
                                    </a:rPr>
                                  </m:ctrlPr>
                                </m:sSubPr>
                                <m:e>
                                  <m:r>
                                    <a:rPr lang="en-US" sz="2160" i="1">
                                      <a:latin typeface="Cambria Math" panose="02040503050406030204" pitchFamily="18" charset="0"/>
                                    </a:rPr>
                                    <m:t>𝐺</m:t>
                                  </m:r>
                                </m:e>
                                <m:sub>
                                  <m:r>
                                    <a:rPr lang="en-US" sz="2160" i="1">
                                      <a:latin typeface="Cambria Math" panose="02040503050406030204" pitchFamily="18" charset="0"/>
                                    </a:rPr>
                                    <m:t>𝐽𝑃𝐴</m:t>
                                  </m:r>
                                </m:sub>
                              </m:sSub>
                            </m:den>
                          </m:f>
                        </m:num>
                        <m:den>
                          <m:sSubSup>
                            <m:sSubSupPr>
                              <m:ctrlPr>
                                <a:rPr lang="en-US" sz="2160" i="1">
                                  <a:latin typeface="Cambria Math" panose="02040503050406030204" pitchFamily="18" charset="0"/>
                                </a:rPr>
                              </m:ctrlPr>
                            </m:sSubSupPr>
                            <m:e>
                              <m:r>
                                <a:rPr lang="en-US" sz="2160" i="1">
                                  <a:latin typeface="Cambria Math" panose="02040503050406030204" pitchFamily="18" charset="0"/>
                                </a:rPr>
                                <m:t>𝑃</m:t>
                              </m:r>
                            </m:e>
                            <m:sub>
                              <m:r>
                                <a:rPr lang="en-US" sz="2160" i="1">
                                  <a:latin typeface="Cambria Math" panose="02040503050406030204" pitchFamily="18" charset="0"/>
                                </a:rPr>
                                <m:t>𝑜𝑢𝑡</m:t>
                              </m:r>
                            </m:sub>
                            <m:sup>
                              <m:r>
                                <a:rPr lang="en-US" sz="2160" i="1">
                                  <a:latin typeface="Cambria Math" panose="02040503050406030204" pitchFamily="18" charset="0"/>
                                </a:rPr>
                                <m:t>𝐻𝐸𝑀𝑇</m:t>
                              </m:r>
                            </m:sup>
                          </m:sSubSup>
                        </m:den>
                      </m:f>
                    </m:oMath>
                  </m:oMathPara>
                </a14:m>
                <a:endParaRPr lang="en-US" sz="2160" dirty="0"/>
              </a:p>
            </p:txBody>
          </p:sp>
        </mc:Choice>
        <mc:Fallback xmlns="">
          <p:sp>
            <p:nvSpPr>
              <p:cNvPr id="5" name="Rectangle 4">
                <a:extLst>
                  <a:ext uri="{FF2B5EF4-FFF2-40B4-BE49-F238E27FC236}">
                    <a16:creationId xmlns:a16="http://schemas.microsoft.com/office/drawing/2014/main" id="{D740DF40-113C-4A57-A0E0-AA60DF665701}"/>
                  </a:ext>
                </a:extLst>
              </p:cNvPr>
              <p:cNvSpPr>
                <a:spLocks noRot="1" noChangeAspect="1" noMove="1" noResize="1" noEditPoints="1" noAdjustHandles="1" noChangeArrowheads="1" noChangeShapeType="1" noTextEdit="1"/>
              </p:cNvSpPr>
              <p:nvPr/>
            </p:nvSpPr>
            <p:spPr>
              <a:xfrm>
                <a:off x="9051840" y="5821297"/>
                <a:ext cx="2165015" cy="1210268"/>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F402924-C2C7-428E-B2F2-C8C0658B152A}"/>
                  </a:ext>
                </a:extLst>
              </p:cNvPr>
              <p:cNvSpPr txBox="1"/>
              <p:nvPr/>
            </p:nvSpPr>
            <p:spPr>
              <a:xfrm>
                <a:off x="8678344" y="3002310"/>
                <a:ext cx="3307404" cy="2423997"/>
              </a:xfrm>
              <a:prstGeom prst="rect">
                <a:avLst/>
              </a:prstGeom>
              <a:noFill/>
            </p:spPr>
            <p:txBody>
              <a:bodyPr wrap="square" rtlCol="0">
                <a:spAutoFit/>
              </a:bodyPr>
              <a:lstStyle/>
              <a:p>
                <a:r>
                  <a:rPr lang="en-US" sz="2160" dirty="0"/>
                  <a:t>Measurement of output power</a:t>
                </a:r>
              </a:p>
              <a:p>
                <a:r>
                  <a:rPr lang="en-US" sz="2160" dirty="0"/>
                  <a:t>with JPA off - </a:t>
                </a:r>
                <a14:m>
                  <m:oMath xmlns:m="http://schemas.openxmlformats.org/officeDocument/2006/math">
                    <m:sSubSup>
                      <m:sSubSupPr>
                        <m:ctrlPr>
                          <a:rPr lang="en-US" sz="2160" i="1">
                            <a:latin typeface="Cambria Math" panose="02040503050406030204" pitchFamily="18" charset="0"/>
                          </a:rPr>
                        </m:ctrlPr>
                      </m:sSubSupPr>
                      <m:e>
                        <m:r>
                          <a:rPr lang="en-US" sz="2160" i="1">
                            <a:latin typeface="Cambria Math" panose="02040503050406030204" pitchFamily="18" charset="0"/>
                          </a:rPr>
                          <m:t>𝑃</m:t>
                        </m:r>
                      </m:e>
                      <m:sub>
                        <m:r>
                          <a:rPr lang="en-US" sz="2160" i="1">
                            <a:latin typeface="Cambria Math" panose="02040503050406030204" pitchFamily="18" charset="0"/>
                          </a:rPr>
                          <m:t>𝑜𝑢𝑡</m:t>
                        </m:r>
                      </m:sub>
                      <m:sup>
                        <m:r>
                          <a:rPr lang="en-US" sz="2160" i="1">
                            <a:latin typeface="Cambria Math" panose="02040503050406030204" pitchFamily="18" charset="0"/>
                          </a:rPr>
                          <m:t>𝐻𝐸𝑀𝑇</m:t>
                        </m:r>
                      </m:sup>
                    </m:sSubSup>
                  </m:oMath>
                </a14:m>
                <a:r>
                  <a:rPr lang="en-US" sz="2160" dirty="0"/>
                  <a:t> </a:t>
                </a:r>
              </a:p>
              <a:p>
                <a:r>
                  <a:rPr lang="en-US" sz="2160" dirty="0"/>
                  <a:t>and JPA on - </a:t>
                </a:r>
                <a14:m>
                  <m:oMath xmlns:m="http://schemas.openxmlformats.org/officeDocument/2006/math">
                    <m:sSubSup>
                      <m:sSubSupPr>
                        <m:ctrlPr>
                          <a:rPr lang="en-US" sz="2160" i="1">
                            <a:latin typeface="Cambria Math" panose="02040503050406030204" pitchFamily="18" charset="0"/>
                          </a:rPr>
                        </m:ctrlPr>
                      </m:sSubSupPr>
                      <m:e>
                        <m:r>
                          <a:rPr lang="en-US" sz="2160" i="1">
                            <a:latin typeface="Cambria Math" panose="02040503050406030204" pitchFamily="18" charset="0"/>
                          </a:rPr>
                          <m:t>𝑃</m:t>
                        </m:r>
                      </m:e>
                      <m:sub>
                        <m:r>
                          <a:rPr lang="en-US" sz="2160" i="1">
                            <a:latin typeface="Cambria Math" panose="02040503050406030204" pitchFamily="18" charset="0"/>
                          </a:rPr>
                          <m:t>𝑜𝑢𝑡</m:t>
                        </m:r>
                      </m:sub>
                      <m:sup>
                        <m:r>
                          <a:rPr lang="en-US" sz="2160" i="1">
                            <a:latin typeface="Cambria Math" panose="02040503050406030204" pitchFamily="18" charset="0"/>
                          </a:rPr>
                          <m:t>𝐻𝐸𝑀𝑇</m:t>
                        </m:r>
                      </m:sup>
                    </m:sSubSup>
                  </m:oMath>
                </a14:m>
                <a:endParaRPr lang="en-US" sz="2160" dirty="0"/>
              </a:p>
              <a:p>
                <a:endParaRPr lang="en-US" sz="2160" dirty="0"/>
              </a:p>
              <a:p>
                <a14:m>
                  <m:oMath xmlns:m="http://schemas.openxmlformats.org/officeDocument/2006/math">
                    <m:sSubSup>
                      <m:sSubSupPr>
                        <m:ctrlPr>
                          <a:rPr lang="en-US" sz="2160" i="1">
                            <a:latin typeface="Cambria Math" panose="02040503050406030204" pitchFamily="18" charset="0"/>
                          </a:rPr>
                        </m:ctrlPr>
                      </m:sSubSupPr>
                      <m:e>
                        <m:r>
                          <a:rPr lang="en-US" sz="2160" i="1">
                            <a:latin typeface="Cambria Math" panose="02040503050406030204" pitchFamily="18" charset="0"/>
                          </a:rPr>
                          <m:t>𝑇</m:t>
                        </m:r>
                      </m:e>
                      <m:sub>
                        <m:r>
                          <a:rPr lang="en-US" sz="2160" i="1">
                            <a:latin typeface="Cambria Math" panose="02040503050406030204" pitchFamily="18" charset="0"/>
                          </a:rPr>
                          <m:t>𝑛</m:t>
                        </m:r>
                      </m:sub>
                      <m:sup>
                        <m:r>
                          <a:rPr lang="en-US" sz="2160" i="1">
                            <a:latin typeface="Cambria Math" panose="02040503050406030204" pitchFamily="18" charset="0"/>
                          </a:rPr>
                          <m:t>𝐻𝐸𝑀𝑇</m:t>
                        </m:r>
                      </m:sup>
                    </m:sSubSup>
                  </m:oMath>
                </a14:m>
                <a:r>
                  <a:rPr lang="en-US" sz="2160" dirty="0"/>
                  <a:t> is known from Y-factor measurements</a:t>
                </a:r>
              </a:p>
            </p:txBody>
          </p:sp>
        </mc:Choice>
        <mc:Fallback xmlns="">
          <p:sp>
            <p:nvSpPr>
              <p:cNvPr id="6" name="TextBox 5">
                <a:extLst>
                  <a:ext uri="{FF2B5EF4-FFF2-40B4-BE49-F238E27FC236}">
                    <a16:creationId xmlns:a16="http://schemas.microsoft.com/office/drawing/2014/main" id="{9F402924-C2C7-428E-B2F2-C8C0658B152A}"/>
                  </a:ext>
                </a:extLst>
              </p:cNvPr>
              <p:cNvSpPr txBox="1">
                <a:spLocks noRot="1" noChangeAspect="1" noMove="1" noResize="1" noEditPoints="1" noAdjustHandles="1" noChangeArrowheads="1" noChangeShapeType="1" noTextEdit="1"/>
              </p:cNvSpPr>
              <p:nvPr/>
            </p:nvSpPr>
            <p:spPr>
              <a:xfrm>
                <a:off x="8678344" y="3002310"/>
                <a:ext cx="3307404" cy="2423997"/>
              </a:xfrm>
              <a:prstGeom prst="rect">
                <a:avLst/>
              </a:prstGeom>
              <a:blipFill>
                <a:blip r:embed="rId6"/>
                <a:stretch>
                  <a:fillRect l="-2399" t="-1763" b="-4282"/>
                </a:stretch>
              </a:blipFill>
            </p:spPr>
            <p:txBody>
              <a:bodyPr/>
              <a:lstStyle/>
              <a:p>
                <a:r>
                  <a:rPr lang="en-US">
                    <a:noFill/>
                  </a:rPr>
                  <a:t> </a:t>
                </a:r>
              </a:p>
            </p:txBody>
          </p:sp>
        </mc:Fallback>
      </mc:AlternateContent>
    </p:spTree>
    <p:extLst>
      <p:ext uri="{BB962C8B-B14F-4D97-AF65-F5344CB8AC3E}">
        <p14:creationId xmlns:p14="http://schemas.microsoft.com/office/powerpoint/2010/main" val="2964449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PlaceHolder 1"/>
          <p:cNvSpPr>
            <a:spLocks noGrp="1"/>
          </p:cNvSpPr>
          <p:nvPr>
            <p:ph type="title"/>
          </p:nvPr>
        </p:nvSpPr>
        <p:spPr>
          <a:xfrm>
            <a:off x="589722" y="214131"/>
            <a:ext cx="12954000" cy="1370013"/>
          </a:xfrm>
          <a:prstGeom prst="rect">
            <a:avLst/>
          </a:prstGeom>
          <a:noFill/>
          <a:ln w="0">
            <a:noFill/>
          </a:ln>
        </p:spPr>
        <p:txBody>
          <a:bodyPr anchor="ctr">
            <a:noAutofit/>
          </a:bodyPr>
          <a:lstStyle/>
          <a:p>
            <a:r>
              <a:rPr lang="en-US" spc="-1" dirty="0" err="1">
                <a:solidFill>
                  <a:schemeClr val="accent6">
                    <a:lumMod val="50000"/>
                  </a:schemeClr>
                </a:solidFill>
                <a:latin typeface="Arial" panose="020B0604020202020204" pitchFamily="34" charset="0"/>
                <a:cs typeface="Arial" panose="020B0604020202020204" pitchFamily="34" charset="0"/>
              </a:rPr>
              <a:t>Paramaps</a:t>
            </a:r>
            <a:r>
              <a:rPr lang="en-US" spc="-1" dirty="0">
                <a:solidFill>
                  <a:schemeClr val="accent6">
                    <a:lumMod val="50000"/>
                  </a:schemeClr>
                </a:solidFill>
                <a:latin typeface="Arial" panose="020B0604020202020204" pitchFamily="34" charset="0"/>
                <a:cs typeface="Arial" panose="020B0604020202020204" pitchFamily="34" charset="0"/>
              </a:rPr>
              <a:t>: search for operation point </a:t>
            </a:r>
          </a:p>
        </p:txBody>
      </p:sp>
      <p:pic>
        <p:nvPicPr>
          <p:cNvPr id="423" name="Content Placeholder 6"/>
          <p:cNvPicPr/>
          <p:nvPr/>
        </p:nvPicPr>
        <p:blipFill>
          <a:blip r:embed="rId3"/>
          <a:stretch/>
        </p:blipFill>
        <p:spPr>
          <a:xfrm>
            <a:off x="1897056" y="1887840"/>
            <a:ext cx="5059152" cy="3397680"/>
          </a:xfrm>
          <a:prstGeom prst="rect">
            <a:avLst/>
          </a:prstGeom>
          <a:ln w="0">
            <a:noFill/>
          </a:ln>
        </p:spPr>
      </p:pic>
      <p:pic>
        <p:nvPicPr>
          <p:cNvPr id="427" name="Picture 7"/>
          <p:cNvPicPr/>
          <p:nvPr/>
        </p:nvPicPr>
        <p:blipFill>
          <a:blip r:embed="rId4"/>
          <a:stretch/>
        </p:blipFill>
        <p:spPr>
          <a:xfrm>
            <a:off x="7167024" y="1892160"/>
            <a:ext cx="5663088" cy="3397680"/>
          </a:xfrm>
          <a:prstGeom prst="rect">
            <a:avLst/>
          </a:prstGeom>
          <a:ln w="0">
            <a:noFill/>
          </a:ln>
        </p:spPr>
      </p:pic>
      <p:sp>
        <p:nvSpPr>
          <p:cNvPr id="428" name="TextBox 8"/>
          <p:cNvSpPr/>
          <p:nvPr/>
        </p:nvSpPr>
        <p:spPr>
          <a:xfrm>
            <a:off x="2269008" y="5473009"/>
            <a:ext cx="4028832" cy="995451"/>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1920" b="1" i="1" spc="-1" dirty="0">
                <a:solidFill>
                  <a:srgbClr val="1F497D"/>
                </a:solidFill>
                <a:latin typeface="Calibri"/>
              </a:rPr>
              <a:t>Working point corresponds to minimal noise temperature. Gain at working point about </a:t>
            </a:r>
            <a:r>
              <a:rPr lang="en-US" sz="1920" b="1" i="1" spc="-1" dirty="0">
                <a:solidFill>
                  <a:srgbClr val="00B050"/>
                </a:solidFill>
                <a:latin typeface="Calibri"/>
              </a:rPr>
              <a:t>20 dB</a:t>
            </a:r>
            <a:endParaRPr lang="en-US" sz="1920" spc="-1" dirty="0">
              <a:latin typeface="Arial"/>
            </a:endParaRPr>
          </a:p>
        </p:txBody>
      </p:sp>
      <p:sp>
        <p:nvSpPr>
          <p:cNvPr id="429" name="TextBox 9"/>
          <p:cNvSpPr/>
          <p:nvPr/>
        </p:nvSpPr>
        <p:spPr>
          <a:xfrm>
            <a:off x="3462192" y="1582848"/>
            <a:ext cx="2253312" cy="441453"/>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2160" b="1" i="1" spc="-1">
                <a:solidFill>
                  <a:srgbClr val="000000"/>
                </a:solidFill>
                <a:latin typeface="Calibri"/>
              </a:rPr>
              <a:t>Gain paramap</a:t>
            </a:r>
            <a:endParaRPr lang="en-US" sz="2160" spc="-1">
              <a:latin typeface="Arial"/>
            </a:endParaRPr>
          </a:p>
        </p:txBody>
      </p:sp>
      <p:sp>
        <p:nvSpPr>
          <p:cNvPr id="430" name="Rectangle 10"/>
          <p:cNvSpPr/>
          <p:nvPr/>
        </p:nvSpPr>
        <p:spPr>
          <a:xfrm>
            <a:off x="8714880" y="1584144"/>
            <a:ext cx="1968525" cy="441453"/>
          </a:xfrm>
          <a:prstGeom prst="rect">
            <a:avLst/>
          </a:prstGeom>
          <a:noFill/>
          <a:ln w="0">
            <a:noFill/>
          </a:ln>
        </p:spPr>
        <p:style>
          <a:lnRef idx="0">
            <a:scrgbClr r="0" g="0" b="0"/>
          </a:lnRef>
          <a:fillRef idx="0">
            <a:scrgbClr r="0" g="0" b="0"/>
          </a:fillRef>
          <a:effectRef idx="0">
            <a:scrgbClr r="0" g="0" b="0"/>
          </a:effectRef>
          <a:fontRef idx="minor"/>
        </p:style>
        <p:txBody>
          <a:bodyPr wrap="none" lIns="108000" tIns="54000" rIns="108000" bIns="54000" anchor="t">
            <a:spAutoFit/>
          </a:bodyPr>
          <a:lstStyle/>
          <a:p>
            <a:pPr>
              <a:lnSpc>
                <a:spcPct val="100000"/>
              </a:lnSpc>
              <a:buNone/>
            </a:pPr>
            <a:r>
              <a:rPr lang="en-US" sz="2160" b="1" i="1" spc="-1">
                <a:solidFill>
                  <a:srgbClr val="000000"/>
                </a:solidFill>
                <a:latin typeface="Calibri"/>
              </a:rPr>
              <a:t>Noise paramap</a:t>
            </a:r>
            <a:endParaRPr lang="en-US" sz="2160" spc="-1">
              <a:latin typeface="Arial"/>
            </a:endParaRPr>
          </a:p>
        </p:txBody>
      </p:sp>
      <p:sp>
        <p:nvSpPr>
          <p:cNvPr id="431" name="TextBox 13"/>
          <p:cNvSpPr/>
          <p:nvPr/>
        </p:nvSpPr>
        <p:spPr>
          <a:xfrm>
            <a:off x="7403760" y="5698081"/>
            <a:ext cx="5323104" cy="699986"/>
          </a:xfrm>
          <a:prstGeom prst="rect">
            <a:avLst/>
          </a:prstGeom>
          <a:noFill/>
          <a:ln w="0">
            <a:noFill/>
          </a:ln>
        </p:spPr>
        <p:style>
          <a:lnRef idx="0">
            <a:scrgbClr r="0" g="0" b="0"/>
          </a:lnRef>
          <a:fillRef idx="0">
            <a:scrgbClr r="0" g="0" b="0"/>
          </a:fillRef>
          <a:effectRef idx="0">
            <a:scrgbClr r="0" g="0" b="0"/>
          </a:effectRef>
          <a:fontRef idx="minor"/>
        </p:style>
        <p:txBody>
          <a:bodyPr lIns="108000" tIns="54000" rIns="108000" bIns="54000" anchor="t">
            <a:spAutoFit/>
          </a:bodyPr>
          <a:lstStyle/>
          <a:p>
            <a:pPr>
              <a:lnSpc>
                <a:spcPct val="100000"/>
              </a:lnSpc>
              <a:buNone/>
            </a:pPr>
            <a:r>
              <a:rPr lang="en-US" sz="1920" b="1" i="1" spc="-1">
                <a:solidFill>
                  <a:srgbClr val="1F497D"/>
                </a:solidFill>
                <a:latin typeface="Calibri"/>
              </a:rPr>
              <a:t>Measured added noise: </a:t>
            </a:r>
            <a:endParaRPr lang="en-US" sz="1920" spc="-1">
              <a:latin typeface="Arial"/>
            </a:endParaRPr>
          </a:p>
          <a:p>
            <a:pPr>
              <a:lnSpc>
                <a:spcPct val="100000"/>
              </a:lnSpc>
              <a:buNone/>
            </a:pPr>
            <a:r>
              <a:rPr lang="en-US" sz="1920" b="1" i="1" spc="-1">
                <a:solidFill>
                  <a:srgbClr val="00B050"/>
                </a:solidFill>
                <a:latin typeface="Calibri"/>
              </a:rPr>
              <a:t>About </a:t>
            </a:r>
            <a:r>
              <a:rPr lang="en-US" sz="1920" b="1" i="1" spc="-1">
                <a:solidFill>
                  <a:srgbClr val="002060"/>
                </a:solidFill>
                <a:latin typeface="Calibri"/>
              </a:rPr>
              <a:t>150 mK </a:t>
            </a:r>
            <a:r>
              <a:rPr lang="en-US" sz="1920" b="1" i="1" spc="-1">
                <a:solidFill>
                  <a:srgbClr val="00B050"/>
                </a:solidFill>
                <a:latin typeface="Calibri"/>
              </a:rPr>
              <a:t>or </a:t>
            </a:r>
            <a:r>
              <a:rPr lang="en-US" sz="1920" b="1" i="1" spc="-1">
                <a:solidFill>
                  <a:srgbClr val="002060"/>
                </a:solidFill>
                <a:latin typeface="Calibri"/>
              </a:rPr>
              <a:t>1.07</a:t>
            </a:r>
            <a:r>
              <a:rPr lang="en-US" sz="1920" b="1" i="1" spc="-1">
                <a:solidFill>
                  <a:srgbClr val="00B050"/>
                </a:solidFill>
                <a:latin typeface="Calibri"/>
              </a:rPr>
              <a:t> of  </a:t>
            </a:r>
            <a:r>
              <a:rPr lang="en-US" sz="1920" b="1" i="1" spc="-1">
                <a:solidFill>
                  <a:srgbClr val="1F497D"/>
                </a:solidFill>
                <a:latin typeface="Calibri"/>
              </a:rPr>
              <a:t> </a:t>
            </a:r>
            <a:r>
              <a:rPr lang="en-US" sz="1920" b="1" i="1" spc="-1">
                <a:solidFill>
                  <a:srgbClr val="00B050"/>
                </a:solidFill>
                <a:latin typeface="Calibri"/>
              </a:rPr>
              <a:t>(added QLN=</a:t>
            </a:r>
            <a:r>
              <a:rPr lang="en-US" sz="1920" b="1" i="1" spc="-1">
                <a:solidFill>
                  <a:srgbClr val="1F497D"/>
                </a:solidFill>
                <a:latin typeface="Calibri"/>
              </a:rPr>
              <a:t>139mK</a:t>
            </a:r>
            <a:r>
              <a:rPr lang="en-US" sz="1920" b="1" i="1" spc="-1">
                <a:solidFill>
                  <a:srgbClr val="00B050"/>
                </a:solidFill>
                <a:latin typeface="Calibri"/>
              </a:rPr>
              <a:t>)</a:t>
            </a:r>
            <a:endParaRPr lang="en-US" sz="1920" spc="-1">
              <a:latin typeface="Arial"/>
            </a:endParaRPr>
          </a:p>
        </p:txBody>
      </p:sp>
      <p:pic>
        <p:nvPicPr>
          <p:cNvPr id="432" name="Picture 2"/>
          <p:cNvPicPr/>
          <p:nvPr/>
        </p:nvPicPr>
        <p:blipFill>
          <a:blip r:embed="rId5"/>
          <a:stretch/>
        </p:blipFill>
        <p:spPr>
          <a:xfrm>
            <a:off x="4922784" y="3895344"/>
            <a:ext cx="4783968" cy="438480"/>
          </a:xfrm>
          <a:prstGeom prst="rect">
            <a:avLst/>
          </a:prstGeom>
          <a:ln w="0">
            <a:noFill/>
          </a:ln>
        </p:spPr>
      </p:pic>
      <p:sp>
        <p:nvSpPr>
          <p:cNvPr id="433" name="Oval 12"/>
          <p:cNvSpPr/>
          <p:nvPr/>
        </p:nvSpPr>
        <p:spPr>
          <a:xfrm>
            <a:off x="3861792" y="3895344"/>
            <a:ext cx="697248" cy="466992"/>
          </a:xfrm>
          <a:prstGeom prst="ellipse">
            <a:avLst/>
          </a:prstGeom>
          <a:noFill/>
          <a:ln w="25400">
            <a:solidFill>
              <a:srgbClr val="C00000"/>
            </a:solidFill>
            <a:round/>
          </a:ln>
          <a:effectLst>
            <a:outerShdw blurRad="3996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2" name="Rectangle 1">
            <a:extLst>
              <a:ext uri="{FF2B5EF4-FFF2-40B4-BE49-F238E27FC236}">
                <a16:creationId xmlns:a16="http://schemas.microsoft.com/office/drawing/2014/main" id="{BD91FB0C-001E-4555-9643-1ECCD1E55C7F}"/>
              </a:ext>
            </a:extLst>
          </p:cNvPr>
          <p:cNvSpPr/>
          <p:nvPr/>
        </p:nvSpPr>
        <p:spPr>
          <a:xfrm>
            <a:off x="7315199" y="6914286"/>
            <a:ext cx="5615063" cy="369332"/>
          </a:xfrm>
          <a:prstGeom prst="rect">
            <a:avLst/>
          </a:prstGeom>
        </p:spPr>
        <p:txBody>
          <a:bodyPr wrap="none">
            <a:spAutoFit/>
          </a:bodyPr>
          <a:lstStyle/>
          <a:p>
            <a:r>
              <a:rPr lang="fr-FR" dirty="0" err="1">
                <a:solidFill>
                  <a:srgbClr val="333333"/>
                </a:solidFill>
                <a:latin typeface="-apple-system"/>
              </a:rPr>
              <a:t>Çağlar</a:t>
            </a:r>
            <a:r>
              <a:rPr lang="fr-FR" dirty="0">
                <a:solidFill>
                  <a:srgbClr val="333333"/>
                </a:solidFill>
                <a:latin typeface="-apple-system"/>
              </a:rPr>
              <a:t> </a:t>
            </a:r>
            <a:r>
              <a:rPr lang="fr-FR" dirty="0" err="1">
                <a:solidFill>
                  <a:srgbClr val="333333"/>
                </a:solidFill>
                <a:latin typeface="-apple-system"/>
              </a:rPr>
              <a:t>Kutlu</a:t>
            </a:r>
            <a:r>
              <a:rPr lang="fr-FR" dirty="0">
                <a:solidFill>
                  <a:srgbClr val="333333"/>
                </a:solidFill>
                <a:latin typeface="-apple-system"/>
              </a:rPr>
              <a:t> </a:t>
            </a:r>
            <a:r>
              <a:rPr lang="fr-FR" i="1" dirty="0">
                <a:solidFill>
                  <a:srgbClr val="333333"/>
                </a:solidFill>
                <a:latin typeface="-apple-system"/>
              </a:rPr>
              <a:t>et al</a:t>
            </a:r>
            <a:r>
              <a:rPr lang="fr-FR" dirty="0">
                <a:solidFill>
                  <a:srgbClr val="333333"/>
                </a:solidFill>
                <a:latin typeface="-apple-system"/>
              </a:rPr>
              <a:t> 2021 </a:t>
            </a:r>
            <a:r>
              <a:rPr lang="fr-FR" i="1" dirty="0" err="1">
                <a:solidFill>
                  <a:srgbClr val="333333"/>
                </a:solidFill>
                <a:latin typeface="-apple-system"/>
              </a:rPr>
              <a:t>Supercond</a:t>
            </a:r>
            <a:r>
              <a:rPr lang="fr-FR" i="1" dirty="0">
                <a:solidFill>
                  <a:srgbClr val="333333"/>
                </a:solidFill>
                <a:latin typeface="-apple-system"/>
              </a:rPr>
              <a:t>. </a:t>
            </a:r>
            <a:r>
              <a:rPr lang="fr-FR" i="1" dirty="0" err="1">
                <a:solidFill>
                  <a:srgbClr val="333333"/>
                </a:solidFill>
                <a:latin typeface="-apple-system"/>
              </a:rPr>
              <a:t>Sci</a:t>
            </a:r>
            <a:r>
              <a:rPr lang="fr-FR" i="1" dirty="0">
                <a:solidFill>
                  <a:srgbClr val="333333"/>
                </a:solidFill>
                <a:latin typeface="-apple-system"/>
              </a:rPr>
              <a:t>. </a:t>
            </a:r>
            <a:r>
              <a:rPr lang="fr-FR" i="1" dirty="0" err="1">
                <a:solidFill>
                  <a:srgbClr val="333333"/>
                </a:solidFill>
                <a:latin typeface="-apple-system"/>
              </a:rPr>
              <a:t>Technol</a:t>
            </a:r>
            <a:r>
              <a:rPr lang="fr-FR" i="1" dirty="0">
                <a:solidFill>
                  <a:srgbClr val="333333"/>
                </a:solidFill>
                <a:latin typeface="-apple-system"/>
              </a:rPr>
              <a:t>.</a:t>
            </a:r>
            <a:r>
              <a:rPr lang="fr-FR" dirty="0">
                <a:solidFill>
                  <a:srgbClr val="333333"/>
                </a:solidFill>
                <a:latin typeface="-apple-system"/>
              </a:rPr>
              <a:t> </a:t>
            </a:r>
            <a:r>
              <a:rPr lang="fr-FR" b="1" dirty="0">
                <a:solidFill>
                  <a:srgbClr val="333333"/>
                </a:solidFill>
                <a:latin typeface="-apple-system"/>
              </a:rPr>
              <a:t>34</a:t>
            </a:r>
            <a:r>
              <a:rPr lang="fr-FR" dirty="0">
                <a:solidFill>
                  <a:srgbClr val="333333"/>
                </a:solidFill>
                <a:latin typeface="-apple-system"/>
              </a:rPr>
              <a:t> 085013</a:t>
            </a:r>
            <a:endParaRPr lang="en-US" dirty="0"/>
          </a:p>
        </p:txBody>
      </p:sp>
    </p:spTree>
    <p:extLst>
      <p:ext uri="{BB962C8B-B14F-4D97-AF65-F5344CB8AC3E}">
        <p14:creationId xmlns:p14="http://schemas.microsoft.com/office/powerpoint/2010/main" val="769493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1">
            <a:extLst>
              <a:ext uri="{FF2B5EF4-FFF2-40B4-BE49-F238E27FC236}">
                <a16:creationId xmlns:a16="http://schemas.microsoft.com/office/drawing/2014/main" id="{B734F214-DD94-431A-B601-2A06A1054E65}"/>
              </a:ext>
            </a:extLst>
          </p:cNvPr>
          <p:cNvSpPr txBox="1">
            <a:spLocks/>
          </p:cNvSpPr>
          <p:nvPr/>
        </p:nvSpPr>
        <p:spPr>
          <a:xfrm>
            <a:off x="589722" y="214131"/>
            <a:ext cx="12954000" cy="1370013"/>
          </a:xfrm>
          <a:prstGeom prst="rect">
            <a:avLst/>
          </a:prstGeom>
          <a:noFill/>
          <a:ln w="0">
            <a:noFill/>
          </a:ln>
        </p:spPr>
        <p:txBody>
          <a:bodyPr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 dirty="0" err="1">
                <a:solidFill>
                  <a:schemeClr val="accent6">
                    <a:lumMod val="50000"/>
                  </a:schemeClr>
                </a:solidFill>
                <a:latin typeface="Arial" panose="020B0604020202020204" pitchFamily="34" charset="0"/>
                <a:cs typeface="Arial" panose="020B0604020202020204" pitchFamily="34" charset="0"/>
              </a:rPr>
              <a:t>Nelder</a:t>
            </a:r>
            <a:r>
              <a:rPr lang="en-US" spc="-1" dirty="0">
                <a:solidFill>
                  <a:schemeClr val="accent6">
                    <a:lumMod val="50000"/>
                  </a:schemeClr>
                </a:solidFill>
                <a:latin typeface="Arial" panose="020B0604020202020204" pitchFamily="34" charset="0"/>
                <a:cs typeface="Arial" panose="020B0604020202020204" pitchFamily="34" charset="0"/>
              </a:rPr>
              <a:t>-Mead method: search for operation point </a:t>
            </a:r>
          </a:p>
        </p:txBody>
      </p:sp>
      <p:pic>
        <p:nvPicPr>
          <p:cNvPr id="1026" name="Picture 2" descr="https://www.mdpi.com/electronics/electronics-13-02127/article_deploy/html/images/electronics-13-02127-g007.png">
            <a:extLst>
              <a:ext uri="{FF2B5EF4-FFF2-40B4-BE49-F238E27FC236}">
                <a16:creationId xmlns:a16="http://schemas.microsoft.com/office/drawing/2014/main" id="{C61213A4-EB86-4680-A413-21575C5AB0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3502" y="1959095"/>
            <a:ext cx="6350828" cy="39381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07F4BF4-9939-47D5-B038-28AFC72E5CC2}"/>
              </a:ext>
            </a:extLst>
          </p:cNvPr>
          <p:cNvSpPr txBox="1"/>
          <p:nvPr/>
        </p:nvSpPr>
        <p:spPr>
          <a:xfrm>
            <a:off x="1066800" y="2418522"/>
            <a:ext cx="5002696" cy="1754326"/>
          </a:xfrm>
          <a:prstGeom prst="rect">
            <a:avLst/>
          </a:prstGeom>
          <a:noFill/>
        </p:spPr>
        <p:txBody>
          <a:bodyPr wrap="square" rtlCol="0">
            <a:spAutoFit/>
          </a:bodyPr>
          <a:lstStyle/>
          <a:p>
            <a:r>
              <a:rPr lang="en-US" dirty="0" err="1"/>
              <a:t>Nelder</a:t>
            </a:r>
            <a:r>
              <a:rPr lang="en-US" dirty="0"/>
              <a:t>–Mead search for the optimum JPA operating point in the (</a:t>
            </a:r>
            <a:r>
              <a:rPr lang="en-US" dirty="0" err="1"/>
              <a:t>Ib,Pp</a:t>
            </a:r>
            <a:r>
              <a:rPr lang="en-US" dirty="0"/>
              <a:t>) space. </a:t>
            </a:r>
            <a:endParaRPr lang="ru-RU" dirty="0"/>
          </a:p>
          <a:p>
            <a:endParaRPr lang="ru-RU" dirty="0"/>
          </a:p>
          <a:p>
            <a:r>
              <a:rPr lang="en-US" dirty="0"/>
              <a:t>The algorithm iteratively transforms the initial simplex (black dotted triangle) toward the minimum noise temperature (red cross).</a:t>
            </a:r>
          </a:p>
        </p:txBody>
      </p:sp>
    </p:spTree>
    <p:extLst>
      <p:ext uri="{BB962C8B-B14F-4D97-AF65-F5344CB8AC3E}">
        <p14:creationId xmlns:p14="http://schemas.microsoft.com/office/powerpoint/2010/main" val="4240635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1">
            <a:extLst>
              <a:ext uri="{FF2B5EF4-FFF2-40B4-BE49-F238E27FC236}">
                <a16:creationId xmlns:a16="http://schemas.microsoft.com/office/drawing/2014/main" id="{1C8CBA05-72F7-4507-9511-D55E38E8C24A}"/>
              </a:ext>
            </a:extLst>
          </p:cNvPr>
          <p:cNvSpPr txBox="1">
            <a:spLocks/>
          </p:cNvSpPr>
          <p:nvPr/>
        </p:nvSpPr>
        <p:spPr>
          <a:xfrm>
            <a:off x="2967605" y="326302"/>
            <a:ext cx="8226360" cy="1139760"/>
          </a:xfrm>
          <a:prstGeom prst="rect">
            <a:avLst/>
          </a:prstGeom>
          <a:noFill/>
          <a:ln w="0">
            <a:noFill/>
          </a:ln>
        </p:spPr>
        <p:txBody>
          <a:bodyPr lIns="90000" tIns="45000" rIns="90000" bIns="4500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pc="-1" dirty="0">
                <a:solidFill>
                  <a:schemeClr val="accent6">
                    <a:lumMod val="50000"/>
                  </a:schemeClr>
                </a:solidFill>
                <a:latin typeface="Arial" panose="020B0604020202020204" pitchFamily="34" charset="0"/>
                <a:ea typeface="DejaVu Sans"/>
                <a:cs typeface="Arial" panose="020B0604020202020204" pitchFamily="34" charset="0"/>
              </a:rPr>
              <a:t>JPA readout</a:t>
            </a:r>
            <a:endParaRPr lang="en-US" spc="-1" dirty="0">
              <a:solidFill>
                <a:schemeClr val="accent6">
                  <a:lumMod val="50000"/>
                </a:schemeClr>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3804371E-02DF-49FF-8FD3-B37648C407BC}"/>
              </a:ext>
            </a:extLst>
          </p:cNvPr>
          <p:cNvPicPr/>
          <p:nvPr/>
        </p:nvPicPr>
        <p:blipFill>
          <a:blip r:embed="rId3"/>
          <a:stretch/>
        </p:blipFill>
        <p:spPr>
          <a:xfrm>
            <a:off x="1269605" y="3153782"/>
            <a:ext cx="2459880" cy="2008440"/>
          </a:xfrm>
          <a:prstGeom prst="rect">
            <a:avLst/>
          </a:prstGeom>
          <a:ln w="0">
            <a:noFill/>
          </a:ln>
        </p:spPr>
      </p:pic>
      <p:pic>
        <p:nvPicPr>
          <p:cNvPr id="4" name="Picture 2">
            <a:extLst>
              <a:ext uri="{FF2B5EF4-FFF2-40B4-BE49-F238E27FC236}">
                <a16:creationId xmlns:a16="http://schemas.microsoft.com/office/drawing/2014/main" id="{795D44C6-6B79-44D1-9014-D1054AAA092C}"/>
              </a:ext>
            </a:extLst>
          </p:cNvPr>
          <p:cNvPicPr/>
          <p:nvPr/>
        </p:nvPicPr>
        <p:blipFill>
          <a:blip r:embed="rId4"/>
          <a:stretch/>
        </p:blipFill>
        <p:spPr>
          <a:xfrm>
            <a:off x="9130925" y="3164582"/>
            <a:ext cx="3525840" cy="2494440"/>
          </a:xfrm>
          <a:prstGeom prst="rect">
            <a:avLst/>
          </a:prstGeom>
          <a:ln w="0">
            <a:noFill/>
          </a:ln>
        </p:spPr>
      </p:pic>
      <p:sp>
        <p:nvSpPr>
          <p:cNvPr id="5" name="Arrow: Down 7">
            <a:extLst>
              <a:ext uri="{FF2B5EF4-FFF2-40B4-BE49-F238E27FC236}">
                <a16:creationId xmlns:a16="http://schemas.microsoft.com/office/drawing/2014/main" id="{6639B5F2-BD7D-47A4-9F3A-03FC99B6D3CD}"/>
              </a:ext>
            </a:extLst>
          </p:cNvPr>
          <p:cNvSpPr/>
          <p:nvPr/>
        </p:nvSpPr>
        <p:spPr>
          <a:xfrm rot="14853000">
            <a:off x="4182725" y="3410102"/>
            <a:ext cx="248400" cy="597960"/>
          </a:xfrm>
          <a:prstGeom prst="downArrow">
            <a:avLst>
              <a:gd name="adj1" fmla="val 50000"/>
              <a:gd name="adj2" fmla="val 50000"/>
            </a:avLst>
          </a:prstGeom>
          <a:gradFill rotWithShape="0">
            <a:gsLst>
              <a:gs pos="0">
                <a:srgbClr val="3E7FCC"/>
              </a:gs>
              <a:gs pos="100000">
                <a:srgbClr val="A4C1FF"/>
              </a:gs>
            </a:gsLst>
            <a:lin ang="16200000"/>
          </a:gradFill>
          <a:ln w="9360">
            <a:solidFill>
              <a:srgbClr val="4A7EBB"/>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sp>
      <p:pic>
        <p:nvPicPr>
          <p:cNvPr id="6" name="Picture 4">
            <a:extLst>
              <a:ext uri="{FF2B5EF4-FFF2-40B4-BE49-F238E27FC236}">
                <a16:creationId xmlns:a16="http://schemas.microsoft.com/office/drawing/2014/main" id="{2B2E8DA7-82E9-4C76-B820-B99811B004AB}"/>
              </a:ext>
            </a:extLst>
          </p:cNvPr>
          <p:cNvPicPr/>
          <p:nvPr/>
        </p:nvPicPr>
        <p:blipFill>
          <a:blip r:embed="rId5"/>
          <a:stretch/>
        </p:blipFill>
        <p:spPr>
          <a:xfrm>
            <a:off x="4957039" y="2115808"/>
            <a:ext cx="2675160" cy="1604160"/>
          </a:xfrm>
          <a:prstGeom prst="rect">
            <a:avLst/>
          </a:prstGeom>
          <a:ln w="0">
            <a:noFill/>
          </a:ln>
        </p:spPr>
      </p:pic>
      <p:sp>
        <p:nvSpPr>
          <p:cNvPr id="7" name="TextBox 5">
            <a:extLst>
              <a:ext uri="{FF2B5EF4-FFF2-40B4-BE49-F238E27FC236}">
                <a16:creationId xmlns:a16="http://schemas.microsoft.com/office/drawing/2014/main" id="{8BD75C67-4B87-44C2-BA37-FAC1153E5CBC}"/>
              </a:ext>
            </a:extLst>
          </p:cNvPr>
          <p:cNvSpPr/>
          <p:nvPr/>
        </p:nvSpPr>
        <p:spPr>
          <a:xfrm>
            <a:off x="9031819" y="2293045"/>
            <a:ext cx="3851290" cy="7064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buNone/>
            </a:pPr>
            <a:r>
              <a:rPr lang="en-US" sz="2000" spc="-1" dirty="0">
                <a:solidFill>
                  <a:srgbClr val="000000"/>
                </a:solidFill>
                <a:latin typeface="Arial"/>
                <a:ea typeface="DejaVu Sans"/>
              </a:rPr>
              <a:t>Split-band (Dulcimer) Amplifier (up to 6 JPAs)</a:t>
            </a:r>
            <a:endParaRPr lang="en-US" sz="2000" spc="-1" dirty="0">
              <a:latin typeface="Arial"/>
            </a:endParaRPr>
          </a:p>
        </p:txBody>
      </p:sp>
      <p:pic>
        <p:nvPicPr>
          <p:cNvPr id="8" name="Picture 7">
            <a:extLst>
              <a:ext uri="{FF2B5EF4-FFF2-40B4-BE49-F238E27FC236}">
                <a16:creationId xmlns:a16="http://schemas.microsoft.com/office/drawing/2014/main" id="{E35186FC-B4D5-41F3-914C-0F20561EF006}"/>
              </a:ext>
            </a:extLst>
          </p:cNvPr>
          <p:cNvPicPr/>
          <p:nvPr/>
        </p:nvPicPr>
        <p:blipFill>
          <a:blip r:embed="rId6"/>
          <a:stretch/>
        </p:blipFill>
        <p:spPr>
          <a:xfrm>
            <a:off x="5311302" y="4296242"/>
            <a:ext cx="2155680" cy="1731960"/>
          </a:xfrm>
          <a:prstGeom prst="rect">
            <a:avLst/>
          </a:prstGeom>
          <a:ln w="0">
            <a:noFill/>
          </a:ln>
        </p:spPr>
      </p:pic>
      <p:sp>
        <p:nvSpPr>
          <p:cNvPr id="9" name="Arrow: Down 7">
            <a:extLst>
              <a:ext uri="{FF2B5EF4-FFF2-40B4-BE49-F238E27FC236}">
                <a16:creationId xmlns:a16="http://schemas.microsoft.com/office/drawing/2014/main" id="{5E812E11-5DFB-4A61-BF4F-975684AA0520}"/>
              </a:ext>
            </a:extLst>
          </p:cNvPr>
          <p:cNvSpPr/>
          <p:nvPr/>
        </p:nvSpPr>
        <p:spPr>
          <a:xfrm rot="17837400">
            <a:off x="4166525" y="3859022"/>
            <a:ext cx="248400" cy="597960"/>
          </a:xfrm>
          <a:prstGeom prst="downArrow">
            <a:avLst>
              <a:gd name="adj1" fmla="val 50000"/>
              <a:gd name="adj2" fmla="val 50000"/>
            </a:avLst>
          </a:prstGeom>
          <a:gradFill rotWithShape="0">
            <a:gsLst>
              <a:gs pos="0">
                <a:srgbClr val="3E7FCC"/>
              </a:gs>
              <a:gs pos="100000">
                <a:srgbClr val="A4C1FF"/>
              </a:gs>
            </a:gsLst>
            <a:lin ang="16200000"/>
          </a:gradFill>
          <a:ln w="9360">
            <a:solidFill>
              <a:srgbClr val="4A7EBB"/>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sp>
      <p:sp>
        <p:nvSpPr>
          <p:cNvPr id="10" name="Arrow: Down 7">
            <a:extLst>
              <a:ext uri="{FF2B5EF4-FFF2-40B4-BE49-F238E27FC236}">
                <a16:creationId xmlns:a16="http://schemas.microsoft.com/office/drawing/2014/main" id="{C34631F2-CFBE-4B5E-BF03-82C5829BB057}"/>
              </a:ext>
            </a:extLst>
          </p:cNvPr>
          <p:cNvSpPr/>
          <p:nvPr/>
        </p:nvSpPr>
        <p:spPr>
          <a:xfrm rot="14853000">
            <a:off x="7985045" y="3878822"/>
            <a:ext cx="248400" cy="597960"/>
          </a:xfrm>
          <a:prstGeom prst="downArrow">
            <a:avLst>
              <a:gd name="adj1" fmla="val 50000"/>
              <a:gd name="adj2" fmla="val 50000"/>
            </a:avLst>
          </a:prstGeom>
          <a:gradFill rotWithShape="0">
            <a:gsLst>
              <a:gs pos="0">
                <a:srgbClr val="3E7FCC"/>
              </a:gs>
              <a:gs pos="100000">
                <a:srgbClr val="A4C1FF"/>
              </a:gs>
            </a:gsLst>
            <a:lin ang="16200000"/>
          </a:gradFill>
          <a:ln w="9360">
            <a:solidFill>
              <a:srgbClr val="4A7EBB"/>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sp>
      <p:sp>
        <p:nvSpPr>
          <p:cNvPr id="11" name="Arrow: Down 7">
            <a:extLst>
              <a:ext uri="{FF2B5EF4-FFF2-40B4-BE49-F238E27FC236}">
                <a16:creationId xmlns:a16="http://schemas.microsoft.com/office/drawing/2014/main" id="{88193C9B-D4FC-4E07-94B0-3C44A5FC15FD}"/>
              </a:ext>
            </a:extLst>
          </p:cNvPr>
          <p:cNvSpPr/>
          <p:nvPr/>
        </p:nvSpPr>
        <p:spPr>
          <a:xfrm rot="17837400">
            <a:off x="7985405" y="3367982"/>
            <a:ext cx="248400" cy="597960"/>
          </a:xfrm>
          <a:prstGeom prst="downArrow">
            <a:avLst>
              <a:gd name="adj1" fmla="val 50000"/>
              <a:gd name="adj2" fmla="val 50000"/>
            </a:avLst>
          </a:prstGeom>
          <a:gradFill rotWithShape="0">
            <a:gsLst>
              <a:gs pos="0">
                <a:srgbClr val="3E7FCC"/>
              </a:gs>
              <a:gs pos="100000">
                <a:srgbClr val="A4C1FF"/>
              </a:gs>
            </a:gsLst>
            <a:lin ang="16200000"/>
          </a:gradFill>
          <a:ln w="9360">
            <a:solidFill>
              <a:srgbClr val="4A7EBB"/>
            </a:solidFill>
            <a:round/>
          </a:ln>
          <a:effectLst>
            <a:outerShdw blurRad="39960" dist="23040" dir="5400000" rotWithShape="0">
              <a:srgbClr val="000000">
                <a:alpha val="35000"/>
              </a:srgbClr>
            </a:outerShdw>
          </a:effectLst>
        </p:spPr>
        <p:style>
          <a:lnRef idx="0">
            <a:scrgbClr r="0" g="0" b="0"/>
          </a:lnRef>
          <a:fillRef idx="0">
            <a:scrgbClr r="0" g="0" b="0"/>
          </a:fillRef>
          <a:effectRef idx="0">
            <a:scrgbClr r="0" g="0" b="0"/>
          </a:effectRef>
          <a:fontRef idx="minor"/>
        </p:style>
      </p:sp>
      <p:sp>
        <p:nvSpPr>
          <p:cNvPr id="12" name="TextBox 11">
            <a:extLst>
              <a:ext uri="{FF2B5EF4-FFF2-40B4-BE49-F238E27FC236}">
                <a16:creationId xmlns:a16="http://schemas.microsoft.com/office/drawing/2014/main" id="{10ACDE53-7D9F-4107-8F8E-16AD4F279DB1}"/>
              </a:ext>
            </a:extLst>
          </p:cNvPr>
          <p:cNvSpPr txBox="1"/>
          <p:nvPr/>
        </p:nvSpPr>
        <p:spPr>
          <a:xfrm>
            <a:off x="1538694" y="2490685"/>
            <a:ext cx="2286000" cy="346320"/>
          </a:xfrm>
          <a:prstGeom prst="rect">
            <a:avLst/>
          </a:prstGeom>
          <a:noFill/>
          <a:ln w="0">
            <a:noFill/>
          </a:ln>
        </p:spPr>
        <p:txBody>
          <a:bodyPr lIns="90000" tIns="45000" rIns="90000" bIns="45000" anchor="t">
            <a:noAutofit/>
          </a:bodyPr>
          <a:lstStyle/>
          <a:p>
            <a:r>
              <a:rPr lang="en-US" spc="-1" dirty="0">
                <a:latin typeface="Arial"/>
              </a:rPr>
              <a:t>One JPA readout</a:t>
            </a:r>
          </a:p>
        </p:txBody>
      </p:sp>
      <p:sp>
        <p:nvSpPr>
          <p:cNvPr id="13" name="TextBox 12">
            <a:extLst>
              <a:ext uri="{FF2B5EF4-FFF2-40B4-BE49-F238E27FC236}">
                <a16:creationId xmlns:a16="http://schemas.microsoft.com/office/drawing/2014/main" id="{61D849F3-C58C-42D4-BF56-1B29DF0081BE}"/>
              </a:ext>
            </a:extLst>
          </p:cNvPr>
          <p:cNvSpPr txBox="1"/>
          <p:nvPr/>
        </p:nvSpPr>
        <p:spPr>
          <a:xfrm>
            <a:off x="4613373" y="6067218"/>
            <a:ext cx="4343400" cy="602280"/>
          </a:xfrm>
          <a:prstGeom prst="rect">
            <a:avLst/>
          </a:prstGeom>
          <a:noFill/>
          <a:ln w="0">
            <a:noFill/>
          </a:ln>
        </p:spPr>
        <p:txBody>
          <a:bodyPr lIns="90000" tIns="45000" rIns="90000" bIns="45000" anchor="t">
            <a:noAutofit/>
          </a:bodyPr>
          <a:lstStyle/>
          <a:p>
            <a:r>
              <a:rPr lang="en-US" spc="-1" dirty="0">
                <a:latin typeface="Arial"/>
              </a:rPr>
              <a:t>Parallel JPA readout (3 JPAs)</a:t>
            </a:r>
          </a:p>
          <a:p>
            <a:r>
              <a:rPr lang="en-US" spc="-1" dirty="0">
                <a:latin typeface="Arial"/>
              </a:rPr>
              <a:t>In Proceedings of  LTD20 conference</a:t>
            </a:r>
          </a:p>
        </p:txBody>
      </p:sp>
      <p:sp>
        <p:nvSpPr>
          <p:cNvPr id="14" name="TextBox 13">
            <a:extLst>
              <a:ext uri="{FF2B5EF4-FFF2-40B4-BE49-F238E27FC236}">
                <a16:creationId xmlns:a16="http://schemas.microsoft.com/office/drawing/2014/main" id="{BF09CCE8-3102-476C-BD1F-9B67AF599177}"/>
              </a:ext>
            </a:extLst>
          </p:cNvPr>
          <p:cNvSpPr txBox="1"/>
          <p:nvPr/>
        </p:nvSpPr>
        <p:spPr>
          <a:xfrm>
            <a:off x="4837342" y="1759050"/>
            <a:ext cx="3200400" cy="414360"/>
          </a:xfrm>
          <a:prstGeom prst="rect">
            <a:avLst/>
          </a:prstGeom>
          <a:noFill/>
          <a:ln w="0">
            <a:noFill/>
          </a:ln>
        </p:spPr>
        <p:txBody>
          <a:bodyPr lIns="90000" tIns="45000" rIns="90000" bIns="45000" anchor="t">
            <a:noAutofit/>
          </a:bodyPr>
          <a:lstStyle/>
          <a:p>
            <a:r>
              <a:rPr lang="en-US" spc="-1" dirty="0">
                <a:latin typeface="Arial"/>
              </a:rPr>
              <a:t>Serial JPA readout (2 JPAs)</a:t>
            </a:r>
          </a:p>
        </p:txBody>
      </p:sp>
      <p:sp>
        <p:nvSpPr>
          <p:cNvPr id="17" name="TextBox 16">
            <a:extLst>
              <a:ext uri="{FF2B5EF4-FFF2-40B4-BE49-F238E27FC236}">
                <a16:creationId xmlns:a16="http://schemas.microsoft.com/office/drawing/2014/main" id="{5976B715-DF7E-4CF5-A49E-2D5EC9A0538A}"/>
              </a:ext>
            </a:extLst>
          </p:cNvPr>
          <p:cNvSpPr txBox="1"/>
          <p:nvPr/>
        </p:nvSpPr>
        <p:spPr>
          <a:xfrm>
            <a:off x="8905696" y="6000794"/>
            <a:ext cx="4139575" cy="584775"/>
          </a:xfrm>
          <a:prstGeom prst="rect">
            <a:avLst/>
          </a:prstGeom>
          <a:noFill/>
        </p:spPr>
        <p:txBody>
          <a:bodyPr wrap="square" rtlCol="0">
            <a:spAutoFit/>
          </a:bodyPr>
          <a:lstStyle/>
          <a:p>
            <a:r>
              <a:rPr lang="en-US" sz="1600" i="1" dirty="0">
                <a:solidFill>
                  <a:srgbClr val="0070C0"/>
                </a:solidFill>
              </a:rPr>
              <a:t>Uchaikin S.V. et al. Front. Phys., v.12-2024 https://doi.org/10.3389/fphy.2024.1437680</a:t>
            </a:r>
          </a:p>
        </p:txBody>
      </p:sp>
    </p:spTree>
    <p:extLst>
      <p:ext uri="{BB962C8B-B14F-4D97-AF65-F5344CB8AC3E}">
        <p14:creationId xmlns:p14="http://schemas.microsoft.com/office/powerpoint/2010/main" val="1215524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PlaceHolder 1"/>
          <p:cNvSpPr>
            <a:spLocks noGrp="1"/>
          </p:cNvSpPr>
          <p:nvPr>
            <p:ph type="title"/>
          </p:nvPr>
        </p:nvSpPr>
        <p:spPr>
          <a:xfrm>
            <a:off x="2473037" y="0"/>
            <a:ext cx="9874250" cy="1370012"/>
          </a:xfrm>
          <a:prstGeom prst="rect">
            <a:avLst/>
          </a:prstGeom>
          <a:noFill/>
          <a:ln w="0">
            <a:noFill/>
          </a:ln>
        </p:spPr>
        <p:txBody>
          <a:bodyPr lIns="108000" tIns="54000" rIns="108000" bIns="54000" anchor="ctr">
            <a:noAutofit/>
          </a:bodyPr>
          <a:lstStyle/>
          <a:p>
            <a:pPr algn="ctr">
              <a:lnSpc>
                <a:spcPct val="100000"/>
              </a:lnSpc>
              <a:buNone/>
            </a:pPr>
            <a:r>
              <a:rPr lang="en-US" spc="-1" dirty="0">
                <a:solidFill>
                  <a:schemeClr val="accent6">
                    <a:lumMod val="50000"/>
                  </a:schemeClr>
                </a:solidFill>
                <a:latin typeface="Arial" panose="020B0604020202020204" pitchFamily="34" charset="0"/>
                <a:ea typeface="DejaVu Sans"/>
                <a:cs typeface="Arial" panose="020B0604020202020204" pitchFamily="34" charset="0"/>
              </a:rPr>
              <a:t>Run 6: Leo I amplifier, 3 JPAs</a:t>
            </a:r>
            <a:endParaRPr lang="en-US" spc="-1" dirty="0">
              <a:solidFill>
                <a:schemeClr val="accent6">
                  <a:lumMod val="50000"/>
                </a:schemeClr>
              </a:solidFill>
              <a:latin typeface="Arial" panose="020B0604020202020204" pitchFamily="34" charset="0"/>
              <a:cs typeface="Arial" panose="020B0604020202020204" pitchFamily="34" charset="0"/>
            </a:endParaRPr>
          </a:p>
        </p:txBody>
      </p:sp>
      <p:sp>
        <p:nvSpPr>
          <p:cNvPr id="438" name="PlaceHolder 4"/>
          <p:cNvSpPr>
            <a:spLocks noGrp="1"/>
          </p:cNvSpPr>
          <p:nvPr>
            <p:ph type="sldNum"/>
          </p:nvPr>
        </p:nvSpPr>
        <p:spPr>
          <a:xfrm>
            <a:off x="12071350" y="7627938"/>
            <a:ext cx="2559050" cy="436562"/>
          </a:xfrm>
          <a:prstGeom prst="rect">
            <a:avLst/>
          </a:prstGeom>
          <a:noFill/>
          <a:ln w="0">
            <a:noFill/>
          </a:ln>
        </p:spPr>
        <p:txBody>
          <a:bodyPr lIns="108000" tIns="54000" rIns="108000" bIns="54000" anchor="ctr">
            <a:noAutofit/>
          </a:bodyPr>
          <a:lstStyle/>
          <a:p>
            <a:pPr algn="r">
              <a:lnSpc>
                <a:spcPct val="100000"/>
              </a:lnSpc>
              <a:buNone/>
            </a:pPr>
            <a:fld id="{EB50363F-9A56-4188-AA50-1BBE9829829B}" type="slidenum">
              <a:rPr lang="en-US" sz="1440" spc="-1">
                <a:solidFill>
                  <a:srgbClr val="8B8B8B"/>
                </a:solidFill>
                <a:latin typeface="Calibri"/>
                <a:ea typeface="DejaVu Sans"/>
              </a:rPr>
              <a:t>19</a:t>
            </a:fld>
            <a:endParaRPr lang="en-US" sz="1440" spc="-1" dirty="0">
              <a:latin typeface="Times New Roman"/>
            </a:endParaRPr>
          </a:p>
        </p:txBody>
      </p:sp>
      <p:pic>
        <p:nvPicPr>
          <p:cNvPr id="435" name="Picture 2"/>
          <p:cNvPicPr/>
          <p:nvPr/>
        </p:nvPicPr>
        <p:blipFill>
          <a:blip r:embed="rId3"/>
          <a:stretch/>
        </p:blipFill>
        <p:spPr>
          <a:xfrm rot="5400000">
            <a:off x="1575515" y="2042460"/>
            <a:ext cx="5307120" cy="3980016"/>
          </a:xfrm>
          <a:prstGeom prst="rect">
            <a:avLst/>
          </a:prstGeom>
          <a:ln w="0">
            <a:noFill/>
          </a:ln>
        </p:spPr>
      </p:pic>
      <p:sp>
        <p:nvSpPr>
          <p:cNvPr id="2" name="TextBox 1">
            <a:extLst>
              <a:ext uri="{FF2B5EF4-FFF2-40B4-BE49-F238E27FC236}">
                <a16:creationId xmlns:a16="http://schemas.microsoft.com/office/drawing/2014/main" id="{6A977C9A-9A66-4FB2-8553-34B923067FAF}"/>
              </a:ext>
            </a:extLst>
          </p:cNvPr>
          <p:cNvSpPr txBox="1"/>
          <p:nvPr/>
        </p:nvSpPr>
        <p:spPr>
          <a:xfrm>
            <a:off x="0" y="6999960"/>
            <a:ext cx="8458150" cy="609398"/>
          </a:xfrm>
          <a:prstGeom prst="rect">
            <a:avLst/>
          </a:prstGeom>
          <a:noFill/>
        </p:spPr>
        <p:txBody>
          <a:bodyPr wrap="square" rtlCol="0">
            <a:spAutoFit/>
          </a:bodyPr>
          <a:lstStyle/>
          <a:p>
            <a:pPr algn="ctr"/>
            <a:r>
              <a:rPr lang="en-US" altLang="ko-KR" sz="3360" b="1" dirty="0"/>
              <a:t>Run 6: 130 MHz (DSVZ) with 3 JPAs</a:t>
            </a:r>
            <a:endParaRPr lang="ru-RU" sz="3360" b="1" dirty="0"/>
          </a:p>
        </p:txBody>
      </p:sp>
      <p:pic>
        <p:nvPicPr>
          <p:cNvPr id="13" name="Picture 9">
            <a:extLst>
              <a:ext uri="{FF2B5EF4-FFF2-40B4-BE49-F238E27FC236}">
                <a16:creationId xmlns:a16="http://schemas.microsoft.com/office/drawing/2014/main" id="{5BFC39A7-AE65-4342-96FB-81333E544886}"/>
              </a:ext>
            </a:extLst>
          </p:cNvPr>
          <p:cNvPicPr/>
          <p:nvPr/>
        </p:nvPicPr>
        <p:blipFill>
          <a:blip r:embed="rId4"/>
          <a:stretch/>
        </p:blipFill>
        <p:spPr>
          <a:xfrm>
            <a:off x="8033053" y="1924190"/>
            <a:ext cx="5586886" cy="4170760"/>
          </a:xfrm>
          <a:prstGeom prst="rect">
            <a:avLst/>
          </a:prstGeom>
          <a:ln w="0">
            <a:noFill/>
          </a:ln>
        </p:spPr>
      </p:pic>
      <p:sp>
        <p:nvSpPr>
          <p:cNvPr id="3" name="TextBox 2">
            <a:extLst>
              <a:ext uri="{FF2B5EF4-FFF2-40B4-BE49-F238E27FC236}">
                <a16:creationId xmlns:a16="http://schemas.microsoft.com/office/drawing/2014/main" id="{26A5CC01-630B-44DE-A319-8A9F20314C5A}"/>
              </a:ext>
            </a:extLst>
          </p:cNvPr>
          <p:cNvSpPr txBox="1"/>
          <p:nvPr/>
        </p:nvSpPr>
        <p:spPr>
          <a:xfrm>
            <a:off x="8823333" y="6999960"/>
            <a:ext cx="5381182" cy="757130"/>
          </a:xfrm>
          <a:prstGeom prst="rect">
            <a:avLst/>
          </a:prstGeom>
          <a:noFill/>
        </p:spPr>
        <p:txBody>
          <a:bodyPr wrap="square" rtlCol="0">
            <a:spAutoFit/>
          </a:bodyPr>
          <a:lstStyle/>
          <a:p>
            <a:r>
              <a:rPr lang="en-US" sz="2160" b="1" dirty="0"/>
              <a:t>S. </a:t>
            </a:r>
            <a:r>
              <a:rPr lang="en-US" sz="2160" b="1" dirty="0" err="1"/>
              <a:t>Ahn</a:t>
            </a:r>
            <a:r>
              <a:rPr lang="en-US" sz="2160" b="1" dirty="0"/>
              <a:t> et al. </a:t>
            </a:r>
            <a:r>
              <a:rPr lang="en-US" sz="2160" b="1" i="1" dirty="0"/>
              <a:t>Phys. Rev. X </a:t>
            </a:r>
            <a:r>
              <a:rPr lang="en-US" sz="2160" b="1" dirty="0"/>
              <a:t>14, 031023, 12 August 2024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DC941-C3BE-43BE-ABAC-9C9BA3D3B54E}"/>
              </a:ext>
            </a:extLst>
          </p:cNvPr>
          <p:cNvSpPr>
            <a:spLocks noGrp="1"/>
          </p:cNvSpPr>
          <p:nvPr>
            <p:ph type="title" idx="4294967295"/>
          </p:nvPr>
        </p:nvSpPr>
        <p:spPr>
          <a:xfrm>
            <a:off x="1087582" y="337965"/>
            <a:ext cx="13425055" cy="1373188"/>
          </a:xfrm>
          <a:prstGeom prst="rect">
            <a:avLst/>
          </a:prstGeom>
        </p:spPr>
        <p:txBody>
          <a:bodyPr/>
          <a:lstStyle/>
          <a:p>
            <a:pPr algn="ctr"/>
            <a:r>
              <a:rPr lang="en-US" dirty="0">
                <a:solidFill>
                  <a:schemeClr val="accent6">
                    <a:lumMod val="50000"/>
                  </a:schemeClr>
                </a:solidFill>
                <a:latin typeface="Arial" panose="020B0604020202020204" pitchFamily="34" charset="0"/>
                <a:cs typeface="Arial" panose="020B0604020202020204" pitchFamily="34" charset="0"/>
              </a:rPr>
              <a:t>System noise vs frequency for single JPA and  </a:t>
            </a:r>
            <a:br>
              <a:rPr lang="en-US" dirty="0">
                <a:solidFill>
                  <a:schemeClr val="accent6">
                    <a:lumMod val="50000"/>
                  </a:schemeClr>
                </a:solidFill>
                <a:latin typeface="Arial" panose="020B0604020202020204" pitchFamily="34" charset="0"/>
                <a:cs typeface="Arial" panose="020B0604020202020204" pitchFamily="34" charset="0"/>
              </a:rPr>
            </a:br>
            <a:r>
              <a:rPr lang="en-US" dirty="0">
                <a:solidFill>
                  <a:schemeClr val="accent6">
                    <a:lumMod val="50000"/>
                  </a:schemeClr>
                </a:solidFill>
                <a:latin typeface="Arial" panose="020B0604020202020204" pitchFamily="34" charset="0"/>
                <a:cs typeface="Arial" panose="020B0604020202020204" pitchFamily="34" charset="0"/>
              </a:rPr>
              <a:t>three JPA set</a:t>
            </a:r>
          </a:p>
        </p:txBody>
      </p:sp>
      <p:sp>
        <p:nvSpPr>
          <p:cNvPr id="3" name="Subtitle 2">
            <a:extLst>
              <a:ext uri="{FF2B5EF4-FFF2-40B4-BE49-F238E27FC236}">
                <a16:creationId xmlns:a16="http://schemas.microsoft.com/office/drawing/2014/main" id="{6954EB02-A9C9-4BF9-9FC7-3ED1537C55B1}"/>
              </a:ext>
            </a:extLst>
          </p:cNvPr>
          <p:cNvSpPr>
            <a:spLocks noGrp="1"/>
          </p:cNvSpPr>
          <p:nvPr>
            <p:ph type="subTitle" idx="4294967295"/>
          </p:nvPr>
        </p:nvSpPr>
        <p:spPr>
          <a:xfrm>
            <a:off x="411480" y="6867843"/>
            <a:ext cx="4279900" cy="1374775"/>
          </a:xfrm>
          <a:prstGeom prst="rect">
            <a:avLst/>
          </a:prstGeom>
        </p:spPr>
        <p:txBody>
          <a:bodyPr/>
          <a:lstStyle/>
          <a:p>
            <a:pPr marL="129600"/>
            <a:r>
              <a:rPr lang="en-US" sz="3360" dirty="0"/>
              <a:t>Run 4 – One JPA  </a:t>
            </a:r>
          </a:p>
        </p:txBody>
      </p:sp>
      <p:pic>
        <p:nvPicPr>
          <p:cNvPr id="4" name="Picture 3">
            <a:extLst>
              <a:ext uri="{FF2B5EF4-FFF2-40B4-BE49-F238E27FC236}">
                <a16:creationId xmlns:a16="http://schemas.microsoft.com/office/drawing/2014/main" id="{8394DE7E-7D04-4FA1-8F29-8CFB7F1D5A82}"/>
              </a:ext>
            </a:extLst>
          </p:cNvPr>
          <p:cNvPicPr>
            <a:picLocks noChangeAspect="1"/>
          </p:cNvPicPr>
          <p:nvPr/>
        </p:nvPicPr>
        <p:blipFill>
          <a:blip r:embed="rId3"/>
          <a:stretch>
            <a:fillRect/>
          </a:stretch>
        </p:blipFill>
        <p:spPr>
          <a:xfrm>
            <a:off x="335130" y="2127605"/>
            <a:ext cx="13808791" cy="4229212"/>
          </a:xfrm>
          <a:prstGeom prst="rect">
            <a:avLst/>
          </a:prstGeom>
        </p:spPr>
      </p:pic>
      <p:sp>
        <p:nvSpPr>
          <p:cNvPr id="6" name="Rectangle 5">
            <a:extLst>
              <a:ext uri="{FF2B5EF4-FFF2-40B4-BE49-F238E27FC236}">
                <a16:creationId xmlns:a16="http://schemas.microsoft.com/office/drawing/2014/main" id="{C0C27B14-1299-494B-8038-F6A6B9AC6CB2}"/>
              </a:ext>
            </a:extLst>
          </p:cNvPr>
          <p:cNvSpPr/>
          <p:nvPr/>
        </p:nvSpPr>
        <p:spPr>
          <a:xfrm>
            <a:off x="5362453" y="6844449"/>
            <a:ext cx="3195427" cy="609398"/>
          </a:xfrm>
          <a:prstGeom prst="rect">
            <a:avLst/>
          </a:prstGeom>
        </p:spPr>
        <p:txBody>
          <a:bodyPr wrap="none">
            <a:spAutoFit/>
          </a:bodyPr>
          <a:lstStyle/>
          <a:p>
            <a:r>
              <a:rPr lang="en-US" sz="3360" dirty="0">
                <a:solidFill>
                  <a:srgbClr val="0070C0"/>
                </a:solidFill>
              </a:rPr>
              <a:t>Run 5 – One JPA  </a:t>
            </a:r>
          </a:p>
        </p:txBody>
      </p:sp>
      <p:sp>
        <p:nvSpPr>
          <p:cNvPr id="7" name="Rectangle 6">
            <a:extLst>
              <a:ext uri="{FF2B5EF4-FFF2-40B4-BE49-F238E27FC236}">
                <a16:creationId xmlns:a16="http://schemas.microsoft.com/office/drawing/2014/main" id="{51A1D174-911A-47B7-8B19-C26E84B83735}"/>
              </a:ext>
            </a:extLst>
          </p:cNvPr>
          <p:cNvSpPr/>
          <p:nvPr/>
        </p:nvSpPr>
        <p:spPr>
          <a:xfrm>
            <a:off x="10045582" y="6794628"/>
            <a:ext cx="3479863" cy="609398"/>
          </a:xfrm>
          <a:prstGeom prst="rect">
            <a:avLst/>
          </a:prstGeom>
        </p:spPr>
        <p:txBody>
          <a:bodyPr wrap="none">
            <a:spAutoFit/>
          </a:bodyPr>
          <a:lstStyle/>
          <a:p>
            <a:r>
              <a:rPr lang="en-US" sz="3360" dirty="0">
                <a:solidFill>
                  <a:srgbClr val="00B050"/>
                </a:solidFill>
              </a:rPr>
              <a:t>Run 6 – Three JPA  </a:t>
            </a:r>
          </a:p>
        </p:txBody>
      </p:sp>
    </p:spTree>
    <p:extLst>
      <p:ext uri="{BB962C8B-B14F-4D97-AF65-F5344CB8AC3E}">
        <p14:creationId xmlns:p14="http://schemas.microsoft.com/office/powerpoint/2010/main" val="2803423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PlaceHolder 1"/>
          <p:cNvSpPr>
            <a:spLocks noGrp="1"/>
          </p:cNvSpPr>
          <p:nvPr>
            <p:ph type="title"/>
          </p:nvPr>
        </p:nvSpPr>
        <p:spPr>
          <a:xfrm>
            <a:off x="2168114" y="114749"/>
            <a:ext cx="9874250" cy="1370013"/>
          </a:xfrm>
          <a:prstGeom prst="rect">
            <a:avLst/>
          </a:prstGeom>
          <a:noFill/>
          <a:ln w="0">
            <a:noFill/>
          </a:ln>
        </p:spPr>
        <p:txBody>
          <a:bodyPr anchor="ctr">
            <a:noAutofit/>
          </a:bodyPr>
          <a:lstStyle/>
          <a:p>
            <a:pPr algn="ctr">
              <a:lnSpc>
                <a:spcPct val="100000"/>
              </a:lnSpc>
              <a:buNone/>
            </a:pPr>
            <a:r>
              <a:rPr lang="en-US" spc="-1" dirty="0">
                <a:solidFill>
                  <a:schemeClr val="accent6">
                    <a:lumMod val="50000"/>
                  </a:schemeClr>
                </a:solidFill>
                <a:latin typeface="Arial" panose="020B0604020202020204" pitchFamily="34" charset="0"/>
                <a:cs typeface="Arial" panose="020B0604020202020204" pitchFamily="34" charset="0"/>
              </a:rPr>
              <a:t>Leo II (Current run): 6 JPA assembly</a:t>
            </a:r>
          </a:p>
        </p:txBody>
      </p:sp>
      <p:sp>
        <p:nvSpPr>
          <p:cNvPr id="522" name="PlaceHolder 2"/>
          <p:cNvSpPr>
            <a:spLocks noGrp="1"/>
          </p:cNvSpPr>
          <p:nvPr>
            <p:ph/>
          </p:nvPr>
        </p:nvSpPr>
        <p:spPr>
          <a:xfrm>
            <a:off x="6178550" y="1914525"/>
            <a:ext cx="8451850" cy="736600"/>
          </a:xfrm>
          <a:prstGeom prst="rect">
            <a:avLst/>
          </a:prstGeom>
          <a:noFill/>
          <a:ln w="0">
            <a:noFill/>
          </a:ln>
        </p:spPr>
        <p:txBody>
          <a:bodyPr anchor="t">
            <a:noAutofit/>
          </a:bodyPr>
          <a:lstStyle/>
          <a:p>
            <a:pPr marL="0" indent="0">
              <a:spcBef>
                <a:spcPts val="769"/>
              </a:spcBef>
              <a:buNone/>
            </a:pPr>
            <a:r>
              <a:rPr lang="en-US" sz="2880" b="1" spc="-1" dirty="0">
                <a:solidFill>
                  <a:srgbClr val="000000"/>
                </a:solidFill>
                <a:latin typeface="Calibri"/>
              </a:rPr>
              <a:t>In the current  Run  we use 6 JPA (3+3), 1.2-1.5 GHz</a:t>
            </a:r>
          </a:p>
        </p:txBody>
      </p:sp>
      <p:sp>
        <p:nvSpPr>
          <p:cNvPr id="526" name="PlaceHolder 5"/>
          <p:cNvSpPr>
            <a:spLocks noGrp="1"/>
          </p:cNvSpPr>
          <p:nvPr>
            <p:ph type="sldNum"/>
          </p:nvPr>
        </p:nvSpPr>
        <p:spPr>
          <a:xfrm>
            <a:off x="12071350" y="7627938"/>
            <a:ext cx="2559050" cy="438150"/>
          </a:xfrm>
          <a:prstGeom prst="rect">
            <a:avLst/>
          </a:prstGeom>
          <a:noFill/>
          <a:ln w="0">
            <a:noFill/>
          </a:ln>
        </p:spPr>
        <p:txBody>
          <a:bodyPr anchor="ctr">
            <a:noAutofit/>
          </a:bodyPr>
          <a:lstStyle/>
          <a:p>
            <a:pPr algn="r">
              <a:lnSpc>
                <a:spcPct val="100000"/>
              </a:lnSpc>
              <a:buNone/>
            </a:pPr>
            <a:fld id="{646F2E64-E8AF-452B-A606-88FB3903A5E8}" type="slidenum">
              <a:rPr lang="en-US" sz="1440" spc="-1">
                <a:solidFill>
                  <a:srgbClr val="8B8B8B"/>
                </a:solidFill>
                <a:latin typeface="Calibri"/>
              </a:rPr>
              <a:t>21</a:t>
            </a:fld>
            <a:endParaRPr lang="en-US" sz="1440" spc="-1">
              <a:latin typeface="Times New Roman"/>
            </a:endParaRPr>
          </a:p>
        </p:txBody>
      </p:sp>
      <p:pic>
        <p:nvPicPr>
          <p:cNvPr id="3" name="Picture 2">
            <a:extLst>
              <a:ext uri="{FF2B5EF4-FFF2-40B4-BE49-F238E27FC236}">
                <a16:creationId xmlns:a16="http://schemas.microsoft.com/office/drawing/2014/main" id="{A3D3F03D-FB97-4CB7-B0AA-7D3FEA2DCB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042" y="4379273"/>
            <a:ext cx="3980544" cy="2985408"/>
          </a:xfrm>
          <a:prstGeom prst="rect">
            <a:avLst/>
          </a:prstGeom>
        </p:spPr>
      </p:pic>
      <p:pic>
        <p:nvPicPr>
          <p:cNvPr id="20" name="Picture 9">
            <a:extLst>
              <a:ext uri="{FF2B5EF4-FFF2-40B4-BE49-F238E27FC236}">
                <a16:creationId xmlns:a16="http://schemas.microsoft.com/office/drawing/2014/main" id="{1CD96D94-4EA0-4C5C-A2E9-32510EA0F8C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005696" y="1715318"/>
            <a:ext cx="4195236" cy="2649420"/>
          </a:xfrm>
          <a:prstGeom prst="rect">
            <a:avLst/>
          </a:prstGeom>
          <a:ln w="0">
            <a:noFill/>
          </a:ln>
        </p:spPr>
      </p:pic>
      <p:sp>
        <p:nvSpPr>
          <p:cNvPr id="5" name="TextBox 4">
            <a:extLst>
              <a:ext uri="{FF2B5EF4-FFF2-40B4-BE49-F238E27FC236}">
                <a16:creationId xmlns:a16="http://schemas.microsoft.com/office/drawing/2014/main" id="{EDA5E27F-E16A-41D8-BE79-B19CCD96739C}"/>
              </a:ext>
            </a:extLst>
          </p:cNvPr>
          <p:cNvSpPr txBox="1"/>
          <p:nvPr/>
        </p:nvSpPr>
        <p:spPr>
          <a:xfrm>
            <a:off x="9833652" y="6209752"/>
            <a:ext cx="1531620" cy="424732"/>
          </a:xfrm>
          <a:prstGeom prst="rect">
            <a:avLst/>
          </a:prstGeom>
          <a:noFill/>
        </p:spPr>
        <p:txBody>
          <a:bodyPr wrap="square" rtlCol="0">
            <a:spAutoFit/>
          </a:bodyPr>
          <a:lstStyle/>
          <a:p>
            <a:r>
              <a:rPr lang="en-US" sz="2160" dirty="0">
                <a:solidFill>
                  <a:srgbClr val="C00000"/>
                </a:solidFill>
              </a:rPr>
              <a:t>½ photon</a:t>
            </a:r>
          </a:p>
        </p:txBody>
      </p:sp>
      <p:pic>
        <p:nvPicPr>
          <p:cNvPr id="10" name="Content Placeholder 7">
            <a:extLst>
              <a:ext uri="{FF2B5EF4-FFF2-40B4-BE49-F238E27FC236}">
                <a16:creationId xmlns:a16="http://schemas.microsoft.com/office/drawing/2014/main" id="{AD914B4F-74B1-42F0-BC27-723509684EB2}"/>
              </a:ext>
            </a:extLst>
          </p:cNvPr>
          <p:cNvPicPr/>
          <p:nvPr/>
        </p:nvPicPr>
        <p:blipFill>
          <a:blip r:embed="rId5"/>
          <a:stretch/>
        </p:blipFill>
        <p:spPr>
          <a:xfrm>
            <a:off x="6178550" y="3305441"/>
            <a:ext cx="7791149" cy="3371585"/>
          </a:xfrm>
          <a:prstGeom prst="rect">
            <a:avLst/>
          </a:prstGeom>
          <a:ln w="0">
            <a:noFill/>
          </a:ln>
        </p:spPr>
      </p:pic>
      <p:cxnSp>
        <p:nvCxnSpPr>
          <p:cNvPr id="11" name="Straight Connector 10">
            <a:extLst>
              <a:ext uri="{FF2B5EF4-FFF2-40B4-BE49-F238E27FC236}">
                <a16:creationId xmlns:a16="http://schemas.microsoft.com/office/drawing/2014/main" id="{3787E7C9-8C60-45A2-ACF5-C056D1ED04C8}"/>
              </a:ext>
            </a:extLst>
          </p:cNvPr>
          <p:cNvCxnSpPr>
            <a:cxnSpLocks/>
          </p:cNvCxnSpPr>
          <p:nvPr/>
        </p:nvCxnSpPr>
        <p:spPr>
          <a:xfrm flipV="1">
            <a:off x="7155180" y="5530362"/>
            <a:ext cx="6019800" cy="191491"/>
          </a:xfrm>
          <a:prstGeom prst="line">
            <a:avLst/>
          </a:prstGeom>
        </p:spPr>
        <p:style>
          <a:lnRef idx="2">
            <a:schemeClr val="accent2"/>
          </a:lnRef>
          <a:fillRef idx="0">
            <a:schemeClr val="accent2"/>
          </a:fillRef>
          <a:effectRef idx="1">
            <a:schemeClr val="accent2"/>
          </a:effectRef>
          <a:fontRef idx="minor">
            <a:schemeClr val="tx1"/>
          </a:fontRef>
        </p:style>
      </p:cxnSp>
      <p:sp>
        <p:nvSpPr>
          <p:cNvPr id="12" name="Rectangle 11">
            <a:extLst>
              <a:ext uri="{FF2B5EF4-FFF2-40B4-BE49-F238E27FC236}">
                <a16:creationId xmlns:a16="http://schemas.microsoft.com/office/drawing/2014/main" id="{610C12D8-E8D7-44F8-A180-0DEAA223A54F}"/>
              </a:ext>
            </a:extLst>
          </p:cNvPr>
          <p:cNvSpPr/>
          <p:nvPr/>
        </p:nvSpPr>
        <p:spPr>
          <a:xfrm>
            <a:off x="9156559" y="5659611"/>
            <a:ext cx="2885805" cy="424732"/>
          </a:xfrm>
          <a:prstGeom prst="rect">
            <a:avLst/>
          </a:prstGeom>
        </p:spPr>
        <p:txBody>
          <a:bodyPr wrap="square">
            <a:spAutoFit/>
          </a:bodyPr>
          <a:lstStyle/>
          <a:p>
            <a:r>
              <a:rPr lang="en-US" sz="2160" dirty="0">
                <a:solidFill>
                  <a:srgbClr val="C00000"/>
                </a:solidFill>
              </a:rPr>
              <a:t>1 photon</a:t>
            </a:r>
          </a:p>
        </p:txBody>
      </p:sp>
    </p:spTree>
    <p:extLst>
      <p:ext uri="{BB962C8B-B14F-4D97-AF65-F5344CB8AC3E}">
        <p14:creationId xmlns:p14="http://schemas.microsoft.com/office/powerpoint/2010/main" val="939117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2026202" y="499430"/>
            <a:ext cx="9114830" cy="710922"/>
          </a:xfrm>
          <a:prstGeom prst="rect">
            <a:avLst/>
          </a:prstGeom>
          <a:noFill/>
          <a:ln/>
        </p:spPr>
        <p:txBody>
          <a:bodyPr wrap="none" lIns="0" tIns="0" rIns="0" bIns="0" rtlCol="0" anchor="t"/>
          <a:lstStyle/>
          <a:p>
            <a:pPr marL="0" indent="0" algn="l">
              <a:lnSpc>
                <a:spcPts val="5550"/>
              </a:lnSpc>
              <a:buNone/>
            </a:pPr>
            <a:r>
              <a:rPr lang="en-US" sz="4450" dirty="0">
                <a:solidFill>
                  <a:srgbClr val="38512F"/>
                </a:solidFill>
                <a:latin typeface="Lora" pitchFamily="34" charset="0"/>
                <a:ea typeface="Lora" pitchFamily="34" charset="-122"/>
                <a:cs typeface="Lora" pitchFamily="34" charset="-120"/>
              </a:rPr>
              <a:t>Multi-JPA Systems – Leo-3 (1.5-1.75 GHz)</a:t>
            </a:r>
            <a:endParaRPr lang="en-US" sz="4450" dirty="0"/>
          </a:p>
        </p:txBody>
      </p:sp>
      <p:sp>
        <p:nvSpPr>
          <p:cNvPr id="11" name="Text 1"/>
          <p:cNvSpPr/>
          <p:nvPr/>
        </p:nvSpPr>
        <p:spPr>
          <a:xfrm>
            <a:off x="266191" y="2161222"/>
            <a:ext cx="2843927" cy="355521"/>
          </a:xfrm>
          <a:prstGeom prst="rect">
            <a:avLst/>
          </a:prstGeom>
          <a:noFill/>
          <a:ln/>
        </p:spPr>
        <p:txBody>
          <a:bodyPr wrap="none" lIns="0" tIns="0" rIns="0" bIns="0" rtlCol="0" anchor="t"/>
          <a:lstStyle/>
          <a:p>
            <a:pPr marL="0" indent="0" algn="ctr">
              <a:lnSpc>
                <a:spcPts val="2750"/>
              </a:lnSpc>
              <a:buNone/>
            </a:pPr>
            <a:r>
              <a:rPr lang="en-US" sz="2200" dirty="0">
                <a:solidFill>
                  <a:srgbClr val="38512F"/>
                </a:solidFill>
                <a:latin typeface="Lora" pitchFamily="34" charset="0"/>
                <a:ea typeface="Lora" pitchFamily="34" charset="-122"/>
                <a:cs typeface="Lora" pitchFamily="34" charset="-120"/>
              </a:rPr>
              <a:t>Three JPAs</a:t>
            </a:r>
            <a:endParaRPr lang="en-US" sz="2200" dirty="0"/>
          </a:p>
        </p:txBody>
      </p:sp>
      <p:sp>
        <p:nvSpPr>
          <p:cNvPr id="12" name="Text 2"/>
          <p:cNvSpPr/>
          <p:nvPr/>
        </p:nvSpPr>
        <p:spPr>
          <a:xfrm>
            <a:off x="237497" y="2661761"/>
            <a:ext cx="2901315" cy="773430"/>
          </a:xfrm>
          <a:prstGeom prst="rect">
            <a:avLst/>
          </a:prstGeom>
          <a:noFill/>
          <a:ln/>
        </p:spPr>
        <p:txBody>
          <a:bodyPr wrap="square" lIns="0" tIns="0" rIns="0" bIns="0" rtlCol="0" anchor="t"/>
          <a:lstStyle/>
          <a:p>
            <a:pPr marL="0" indent="0" algn="ctr">
              <a:lnSpc>
                <a:spcPts val="3000"/>
              </a:lnSpc>
              <a:buNone/>
            </a:pPr>
            <a:r>
              <a:rPr lang="en-US" sz="2000" dirty="0">
                <a:solidFill>
                  <a:srgbClr val="3A3630"/>
                </a:solidFill>
                <a:latin typeface="Source Sans Pro" pitchFamily="34" charset="0"/>
                <a:ea typeface="Source Sans Pro" pitchFamily="34" charset="-122"/>
                <a:cs typeface="Source Sans Pro" pitchFamily="34" charset="-120"/>
              </a:rPr>
              <a:t>Combined in parallel in single read-out line.</a:t>
            </a:r>
            <a:endParaRPr lang="en-US" sz="2000" dirty="0"/>
          </a:p>
        </p:txBody>
      </p:sp>
      <p:sp>
        <p:nvSpPr>
          <p:cNvPr id="13" name="Text 3"/>
          <p:cNvSpPr/>
          <p:nvPr/>
        </p:nvSpPr>
        <p:spPr>
          <a:xfrm>
            <a:off x="4141022" y="2169716"/>
            <a:ext cx="2843927" cy="355521"/>
          </a:xfrm>
          <a:prstGeom prst="rect">
            <a:avLst/>
          </a:prstGeom>
          <a:noFill/>
          <a:ln/>
        </p:spPr>
        <p:txBody>
          <a:bodyPr wrap="none" lIns="0" tIns="0" rIns="0" bIns="0" rtlCol="0" anchor="t"/>
          <a:lstStyle/>
          <a:p>
            <a:pPr marL="0" indent="0" algn="ctr">
              <a:lnSpc>
                <a:spcPts val="2750"/>
              </a:lnSpc>
              <a:buNone/>
            </a:pPr>
            <a:r>
              <a:rPr lang="en-US" sz="2200" dirty="0">
                <a:solidFill>
                  <a:srgbClr val="38512F"/>
                </a:solidFill>
                <a:latin typeface="Lora" pitchFamily="34" charset="0"/>
                <a:ea typeface="Lora" pitchFamily="34" charset="-122"/>
                <a:cs typeface="Lora" pitchFamily="34" charset="-120"/>
              </a:rPr>
              <a:t>Frequency multiplexing</a:t>
            </a:r>
            <a:endParaRPr lang="en-US" sz="2200" dirty="0"/>
          </a:p>
        </p:txBody>
      </p:sp>
      <p:sp>
        <p:nvSpPr>
          <p:cNvPr id="14" name="Text 4"/>
          <p:cNvSpPr/>
          <p:nvPr/>
        </p:nvSpPr>
        <p:spPr>
          <a:xfrm>
            <a:off x="4112328" y="2670255"/>
            <a:ext cx="2901315" cy="773430"/>
          </a:xfrm>
          <a:prstGeom prst="rect">
            <a:avLst/>
          </a:prstGeom>
          <a:noFill/>
          <a:ln/>
        </p:spPr>
        <p:txBody>
          <a:bodyPr wrap="square" lIns="0" tIns="0" rIns="0" bIns="0" rtlCol="0" anchor="t"/>
          <a:lstStyle/>
          <a:p>
            <a:pPr marL="0" indent="0" algn="ctr">
              <a:lnSpc>
                <a:spcPts val="3000"/>
              </a:lnSpc>
              <a:buNone/>
            </a:pPr>
            <a:r>
              <a:rPr lang="en-US" sz="1900" dirty="0">
                <a:solidFill>
                  <a:srgbClr val="3A3630"/>
                </a:solidFill>
                <a:latin typeface="Source Sans Pro" pitchFamily="34" charset="0"/>
                <a:ea typeface="Source Sans Pro" pitchFamily="34" charset="-122"/>
                <a:cs typeface="Source Sans Pro" pitchFamily="34" charset="-120"/>
              </a:rPr>
              <a:t>JPA is selected by chose of pump frequency </a:t>
            </a:r>
            <a:r>
              <a:rPr lang="en-US" sz="1900" dirty="0" err="1">
                <a:solidFill>
                  <a:srgbClr val="3A3630"/>
                </a:solidFill>
                <a:latin typeface="Source Sans Pro" pitchFamily="34" charset="0"/>
                <a:ea typeface="Source Sans Pro" pitchFamily="34" charset="-122"/>
                <a:cs typeface="Source Sans Pro" pitchFamily="34" charset="-120"/>
              </a:rPr>
              <a:t>f</a:t>
            </a:r>
            <a:r>
              <a:rPr lang="en-US" sz="1900" baseline="-25000" dirty="0" err="1">
                <a:solidFill>
                  <a:srgbClr val="3A3630"/>
                </a:solidFill>
                <a:latin typeface="Source Sans Pro" pitchFamily="34" charset="0"/>
                <a:ea typeface="Source Sans Pro" pitchFamily="34" charset="-122"/>
                <a:cs typeface="Source Sans Pro" pitchFamily="34" charset="-120"/>
              </a:rPr>
              <a:t>PUMP</a:t>
            </a:r>
            <a:r>
              <a:rPr lang="en-US" sz="1900" dirty="0">
                <a:solidFill>
                  <a:srgbClr val="3A3630"/>
                </a:solidFill>
                <a:latin typeface="Source Sans Pro" pitchFamily="34" charset="0"/>
                <a:ea typeface="Source Sans Pro" pitchFamily="34" charset="-122"/>
                <a:cs typeface="Source Sans Pro" pitchFamily="34" charset="-120"/>
              </a:rPr>
              <a:t>,</a:t>
            </a:r>
          </a:p>
          <a:p>
            <a:pPr algn="ctr">
              <a:lnSpc>
                <a:spcPts val="3000"/>
              </a:lnSpc>
            </a:pPr>
            <a:r>
              <a:rPr lang="en-US" sz="1900" dirty="0" err="1">
                <a:solidFill>
                  <a:srgbClr val="3A3630"/>
                </a:solidFill>
                <a:latin typeface="Source Sans Pro" pitchFamily="34" charset="0"/>
                <a:ea typeface="Source Sans Pro" pitchFamily="34" charset="-122"/>
                <a:cs typeface="Source Sans Pro" pitchFamily="34" charset="-120"/>
              </a:rPr>
              <a:t>f</a:t>
            </a:r>
            <a:r>
              <a:rPr lang="en-US" sz="1900" baseline="-25000" dirty="0" err="1">
                <a:solidFill>
                  <a:srgbClr val="3A3630"/>
                </a:solidFill>
                <a:latin typeface="Source Sans Pro" pitchFamily="34" charset="0"/>
                <a:ea typeface="Source Sans Pro" pitchFamily="34" charset="-122"/>
                <a:cs typeface="Source Sans Pro" pitchFamily="34" charset="-120"/>
              </a:rPr>
              <a:t>PUMP</a:t>
            </a:r>
            <a:r>
              <a:rPr lang="en-US" sz="1900" dirty="0">
                <a:solidFill>
                  <a:srgbClr val="3A3630"/>
                </a:solidFill>
                <a:latin typeface="Source Sans Pro" pitchFamily="34" charset="0"/>
                <a:ea typeface="Source Sans Pro" pitchFamily="34" charset="-122"/>
                <a:cs typeface="Source Sans Pro" pitchFamily="34" charset="-120"/>
              </a:rPr>
              <a:t>~ 2f</a:t>
            </a:r>
            <a:r>
              <a:rPr lang="en-US" sz="1900" baseline="-25000" dirty="0">
                <a:solidFill>
                  <a:srgbClr val="3A3630"/>
                </a:solidFill>
                <a:latin typeface="Source Sans Pro" pitchFamily="34" charset="0"/>
                <a:ea typeface="Source Sans Pro" pitchFamily="34" charset="-122"/>
                <a:cs typeface="Source Sans Pro" pitchFamily="34" charset="-120"/>
              </a:rPr>
              <a:t>SIGNAL</a:t>
            </a:r>
            <a:r>
              <a:rPr lang="en-US" sz="1900" dirty="0">
                <a:solidFill>
                  <a:srgbClr val="3A3630"/>
                </a:solidFill>
                <a:latin typeface="Source Sans Pro" pitchFamily="34" charset="0"/>
                <a:ea typeface="Source Sans Pro" pitchFamily="34" charset="-122"/>
                <a:cs typeface="Source Sans Pro" pitchFamily="34" charset="-120"/>
              </a:rPr>
              <a:t>.</a:t>
            </a:r>
            <a:endParaRPr lang="en-US" sz="1900" dirty="0"/>
          </a:p>
        </p:txBody>
      </p:sp>
      <p:sp>
        <p:nvSpPr>
          <p:cNvPr id="15" name="Text 5"/>
          <p:cNvSpPr/>
          <p:nvPr/>
        </p:nvSpPr>
        <p:spPr>
          <a:xfrm>
            <a:off x="147037" y="4794410"/>
            <a:ext cx="2843927" cy="355521"/>
          </a:xfrm>
          <a:prstGeom prst="rect">
            <a:avLst/>
          </a:prstGeom>
          <a:noFill/>
          <a:ln/>
        </p:spPr>
        <p:txBody>
          <a:bodyPr wrap="none" lIns="0" tIns="0" rIns="0" bIns="0" rtlCol="0" anchor="t"/>
          <a:lstStyle/>
          <a:p>
            <a:pPr marL="0" indent="0" algn="ctr">
              <a:lnSpc>
                <a:spcPts val="2750"/>
              </a:lnSpc>
              <a:buNone/>
            </a:pPr>
            <a:r>
              <a:rPr lang="en-US" sz="2200" dirty="0">
                <a:solidFill>
                  <a:srgbClr val="38512F"/>
                </a:solidFill>
                <a:latin typeface="Lora" pitchFamily="34" charset="0"/>
                <a:ea typeface="Lora" pitchFamily="34" charset="-122"/>
                <a:cs typeface="Lora" pitchFamily="34" charset="-120"/>
              </a:rPr>
              <a:t>Up to Six JPAs</a:t>
            </a:r>
            <a:endParaRPr lang="en-US" sz="2200" dirty="0"/>
          </a:p>
        </p:txBody>
      </p:sp>
      <p:sp>
        <p:nvSpPr>
          <p:cNvPr id="16" name="Text 6"/>
          <p:cNvSpPr/>
          <p:nvPr/>
        </p:nvSpPr>
        <p:spPr>
          <a:xfrm>
            <a:off x="118343" y="5294949"/>
            <a:ext cx="2901315" cy="773430"/>
          </a:xfrm>
          <a:prstGeom prst="rect">
            <a:avLst/>
          </a:prstGeom>
          <a:noFill/>
          <a:ln/>
        </p:spPr>
        <p:txBody>
          <a:bodyPr wrap="square" lIns="0" tIns="0" rIns="0" bIns="0" rtlCol="0" anchor="t"/>
          <a:lstStyle/>
          <a:p>
            <a:pPr marL="0" indent="0" algn="ctr">
              <a:lnSpc>
                <a:spcPts val="3000"/>
              </a:lnSpc>
              <a:buNone/>
            </a:pPr>
            <a:r>
              <a:rPr lang="en-US" sz="2000" dirty="0">
                <a:solidFill>
                  <a:srgbClr val="3A3630"/>
                </a:solidFill>
                <a:latin typeface="Source Sans Pro" pitchFamily="34" charset="0"/>
                <a:ea typeface="Source Sans Pro" pitchFamily="34" charset="-122"/>
                <a:cs typeface="Source Sans Pro" pitchFamily="34" charset="-120"/>
              </a:rPr>
              <a:t>Parallel/series arrangements for full band.</a:t>
            </a:r>
            <a:endParaRPr lang="en-US" sz="2000" dirty="0"/>
          </a:p>
        </p:txBody>
      </p:sp>
      <p:sp>
        <p:nvSpPr>
          <p:cNvPr id="17" name="Text 7"/>
          <p:cNvSpPr/>
          <p:nvPr/>
        </p:nvSpPr>
        <p:spPr>
          <a:xfrm>
            <a:off x="4344393" y="5572797"/>
            <a:ext cx="2843927" cy="355521"/>
          </a:xfrm>
          <a:prstGeom prst="rect">
            <a:avLst/>
          </a:prstGeom>
          <a:noFill/>
          <a:ln/>
        </p:spPr>
        <p:txBody>
          <a:bodyPr wrap="none" lIns="0" tIns="0" rIns="0" bIns="0" rtlCol="0" anchor="t"/>
          <a:lstStyle/>
          <a:p>
            <a:pPr marL="0" indent="0" algn="ctr">
              <a:lnSpc>
                <a:spcPts val="2750"/>
              </a:lnSpc>
              <a:buNone/>
            </a:pPr>
            <a:r>
              <a:rPr lang="en-US" sz="2200" dirty="0">
                <a:solidFill>
                  <a:srgbClr val="38512F"/>
                </a:solidFill>
                <a:latin typeface="Lora" pitchFamily="34" charset="0"/>
                <a:ea typeface="Lora" pitchFamily="34" charset="-122"/>
                <a:cs typeface="Lora" pitchFamily="34" charset="-120"/>
              </a:rPr>
              <a:t>Performance</a:t>
            </a:r>
            <a:endParaRPr lang="en-US" sz="2200" dirty="0"/>
          </a:p>
        </p:txBody>
      </p:sp>
      <p:sp>
        <p:nvSpPr>
          <p:cNvPr id="18" name="Text 8"/>
          <p:cNvSpPr/>
          <p:nvPr/>
        </p:nvSpPr>
        <p:spPr>
          <a:xfrm>
            <a:off x="4315698" y="6073336"/>
            <a:ext cx="2901315" cy="773430"/>
          </a:xfrm>
          <a:prstGeom prst="rect">
            <a:avLst/>
          </a:prstGeom>
          <a:noFill/>
          <a:ln/>
        </p:spPr>
        <p:txBody>
          <a:bodyPr wrap="square" lIns="0" tIns="0" rIns="0" bIns="0" rtlCol="0" anchor="t"/>
          <a:lstStyle/>
          <a:p>
            <a:pPr marL="0" indent="0" algn="ctr">
              <a:lnSpc>
                <a:spcPts val="3000"/>
              </a:lnSpc>
              <a:buNone/>
            </a:pPr>
            <a:r>
              <a:rPr lang="en-US" sz="1900" dirty="0">
                <a:solidFill>
                  <a:srgbClr val="3A3630"/>
                </a:solidFill>
                <a:latin typeface="Source Sans Pro" pitchFamily="34" charset="0"/>
                <a:ea typeface="Source Sans Pro" pitchFamily="34" charset="-122"/>
                <a:cs typeface="Source Sans Pro" pitchFamily="34" charset="-120"/>
              </a:rPr>
              <a:t>300 MHz bandwidth without noise penalty.</a:t>
            </a:r>
            <a:endParaRPr lang="en-US" sz="1900" dirty="0"/>
          </a:p>
        </p:txBody>
      </p:sp>
      <p:pic>
        <p:nvPicPr>
          <p:cNvPr id="20" name="Picture 19">
            <a:extLst>
              <a:ext uri="{FF2B5EF4-FFF2-40B4-BE49-F238E27FC236}">
                <a16:creationId xmlns:a16="http://schemas.microsoft.com/office/drawing/2014/main" id="{221EB77C-A3C8-483F-91EA-619944505B51}"/>
              </a:ext>
            </a:extLst>
          </p:cNvPr>
          <p:cNvPicPr>
            <a:picLocks noChangeAspect="1"/>
          </p:cNvPicPr>
          <p:nvPr/>
        </p:nvPicPr>
        <p:blipFill>
          <a:blip r:embed="rId3"/>
          <a:stretch>
            <a:fillRect/>
          </a:stretch>
        </p:blipFill>
        <p:spPr>
          <a:xfrm>
            <a:off x="1017167" y="3501615"/>
            <a:ext cx="1009035" cy="1093812"/>
          </a:xfrm>
          <a:prstGeom prst="rect">
            <a:avLst/>
          </a:prstGeom>
        </p:spPr>
      </p:pic>
      <p:pic>
        <p:nvPicPr>
          <p:cNvPr id="21" name="Picture 20">
            <a:extLst>
              <a:ext uri="{FF2B5EF4-FFF2-40B4-BE49-F238E27FC236}">
                <a16:creationId xmlns:a16="http://schemas.microsoft.com/office/drawing/2014/main" id="{F9F37AFB-84AC-492A-A4D3-E74B63D046BD}"/>
              </a:ext>
            </a:extLst>
          </p:cNvPr>
          <p:cNvPicPr>
            <a:picLocks noChangeAspect="1"/>
          </p:cNvPicPr>
          <p:nvPr/>
        </p:nvPicPr>
        <p:blipFill>
          <a:blip r:embed="rId3"/>
          <a:stretch>
            <a:fillRect/>
          </a:stretch>
        </p:blipFill>
        <p:spPr>
          <a:xfrm>
            <a:off x="559966" y="6582653"/>
            <a:ext cx="1009035" cy="1093812"/>
          </a:xfrm>
          <a:prstGeom prst="rect">
            <a:avLst/>
          </a:prstGeom>
        </p:spPr>
      </p:pic>
      <p:pic>
        <p:nvPicPr>
          <p:cNvPr id="22" name="Picture 21">
            <a:extLst>
              <a:ext uri="{FF2B5EF4-FFF2-40B4-BE49-F238E27FC236}">
                <a16:creationId xmlns:a16="http://schemas.microsoft.com/office/drawing/2014/main" id="{D1BA7002-9663-4535-86D2-D8D8C07A139B}"/>
              </a:ext>
            </a:extLst>
          </p:cNvPr>
          <p:cNvPicPr>
            <a:picLocks noChangeAspect="1"/>
          </p:cNvPicPr>
          <p:nvPr/>
        </p:nvPicPr>
        <p:blipFill>
          <a:blip r:embed="rId3"/>
          <a:stretch>
            <a:fillRect/>
          </a:stretch>
        </p:blipFill>
        <p:spPr>
          <a:xfrm>
            <a:off x="1660624" y="6554773"/>
            <a:ext cx="1009035" cy="1093812"/>
          </a:xfrm>
          <a:prstGeom prst="rect">
            <a:avLst/>
          </a:prstGeom>
        </p:spPr>
      </p:pic>
      <p:pic>
        <p:nvPicPr>
          <p:cNvPr id="24" name="Picture 23">
            <a:extLst>
              <a:ext uri="{FF2B5EF4-FFF2-40B4-BE49-F238E27FC236}">
                <a16:creationId xmlns:a16="http://schemas.microsoft.com/office/drawing/2014/main" id="{E257528E-4237-4593-96A8-0FC7D7302872}"/>
              </a:ext>
            </a:extLst>
          </p:cNvPr>
          <p:cNvPicPr>
            <a:picLocks noChangeAspect="1"/>
          </p:cNvPicPr>
          <p:nvPr/>
        </p:nvPicPr>
        <p:blipFill>
          <a:blip r:embed="rId4"/>
          <a:stretch>
            <a:fillRect/>
          </a:stretch>
        </p:blipFill>
        <p:spPr>
          <a:xfrm>
            <a:off x="8608122" y="2146755"/>
            <a:ext cx="4661895" cy="1846002"/>
          </a:xfrm>
          <a:prstGeom prst="rect">
            <a:avLst/>
          </a:prstGeom>
        </p:spPr>
      </p:pic>
      <p:pic>
        <p:nvPicPr>
          <p:cNvPr id="28" name="Picture 27">
            <a:extLst>
              <a:ext uri="{FF2B5EF4-FFF2-40B4-BE49-F238E27FC236}">
                <a16:creationId xmlns:a16="http://schemas.microsoft.com/office/drawing/2014/main" id="{C561DF45-93A5-4387-8F44-A7E277DC1275}"/>
              </a:ext>
            </a:extLst>
          </p:cNvPr>
          <p:cNvPicPr>
            <a:picLocks noChangeAspect="1"/>
          </p:cNvPicPr>
          <p:nvPr/>
        </p:nvPicPr>
        <p:blipFill>
          <a:blip r:embed="rId5"/>
          <a:stretch>
            <a:fillRect/>
          </a:stretch>
        </p:blipFill>
        <p:spPr>
          <a:xfrm>
            <a:off x="8650988" y="4728898"/>
            <a:ext cx="4576164" cy="1905532"/>
          </a:xfrm>
          <a:prstGeom prst="rect">
            <a:avLst/>
          </a:prstGeom>
        </p:spPr>
      </p:pic>
      <p:sp>
        <p:nvSpPr>
          <p:cNvPr id="29" name="TextBox 28">
            <a:extLst>
              <a:ext uri="{FF2B5EF4-FFF2-40B4-BE49-F238E27FC236}">
                <a16:creationId xmlns:a16="http://schemas.microsoft.com/office/drawing/2014/main" id="{4F7FDEFE-C271-4F84-B7B3-D33AD73A41D8}"/>
              </a:ext>
            </a:extLst>
          </p:cNvPr>
          <p:cNvSpPr txBox="1"/>
          <p:nvPr/>
        </p:nvSpPr>
        <p:spPr>
          <a:xfrm>
            <a:off x="13339875" y="5572797"/>
            <a:ext cx="1172182" cy="369332"/>
          </a:xfrm>
          <a:prstGeom prst="rect">
            <a:avLst/>
          </a:prstGeom>
          <a:noFill/>
        </p:spPr>
        <p:txBody>
          <a:bodyPr wrap="square" rtlCol="0">
            <a:spAutoFit/>
          </a:bodyPr>
          <a:lstStyle/>
          <a:p>
            <a:r>
              <a:rPr lang="en-US" dirty="0"/>
              <a:t>237 MHz</a:t>
            </a:r>
          </a:p>
        </p:txBody>
      </p:sp>
      <p:sp>
        <p:nvSpPr>
          <p:cNvPr id="23" name="TextBox 22">
            <a:extLst>
              <a:ext uri="{FF2B5EF4-FFF2-40B4-BE49-F238E27FC236}">
                <a16:creationId xmlns:a16="http://schemas.microsoft.com/office/drawing/2014/main" id="{3EBF5F02-707B-4C09-9410-EFAE0B2A4AAD}"/>
              </a:ext>
            </a:extLst>
          </p:cNvPr>
          <p:cNvSpPr txBox="1"/>
          <p:nvPr/>
        </p:nvSpPr>
        <p:spPr>
          <a:xfrm>
            <a:off x="13351042" y="2670255"/>
            <a:ext cx="1172182" cy="646331"/>
          </a:xfrm>
          <a:prstGeom prst="rect">
            <a:avLst/>
          </a:prstGeom>
          <a:noFill/>
        </p:spPr>
        <p:txBody>
          <a:bodyPr wrap="square" rtlCol="0">
            <a:spAutoFit/>
          </a:bodyPr>
          <a:lstStyle/>
          <a:p>
            <a:r>
              <a:rPr lang="en-US" dirty="0"/>
              <a:t>237 MHz with gaps</a:t>
            </a:r>
          </a:p>
        </p:txBody>
      </p:sp>
      <p:cxnSp>
        <p:nvCxnSpPr>
          <p:cNvPr id="6" name="Straight Connector 5">
            <a:extLst>
              <a:ext uri="{FF2B5EF4-FFF2-40B4-BE49-F238E27FC236}">
                <a16:creationId xmlns:a16="http://schemas.microsoft.com/office/drawing/2014/main" id="{07D0311A-BA8F-4C6D-AFDF-C41F10131821}"/>
              </a:ext>
            </a:extLst>
          </p:cNvPr>
          <p:cNvCxnSpPr/>
          <p:nvPr/>
        </p:nvCxnSpPr>
        <p:spPr>
          <a:xfrm>
            <a:off x="9285309" y="7360296"/>
            <a:ext cx="74295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7C55FD3-1773-4565-80D0-223DB97677A0}"/>
              </a:ext>
            </a:extLst>
          </p:cNvPr>
          <p:cNvSpPr txBox="1"/>
          <p:nvPr/>
        </p:nvSpPr>
        <p:spPr>
          <a:xfrm>
            <a:off x="9765495" y="7185905"/>
            <a:ext cx="3461657" cy="369332"/>
          </a:xfrm>
          <a:prstGeom prst="rect">
            <a:avLst/>
          </a:prstGeom>
          <a:noFill/>
        </p:spPr>
        <p:txBody>
          <a:bodyPr wrap="square" rtlCol="0">
            <a:spAutoFit/>
          </a:bodyPr>
          <a:lstStyle/>
          <a:p>
            <a:r>
              <a:rPr lang="en-US" dirty="0">
                <a:solidFill>
                  <a:srgbClr val="FF0000"/>
                </a:solidFill>
              </a:rPr>
              <a:t>            ½ photon line</a:t>
            </a:r>
          </a:p>
        </p:txBody>
      </p:sp>
    </p:spTree>
    <p:extLst>
      <p:ext uri="{BB962C8B-B14F-4D97-AF65-F5344CB8AC3E}">
        <p14:creationId xmlns:p14="http://schemas.microsoft.com/office/powerpoint/2010/main" val="3184623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 name="PlaceHolder 1"/>
          <p:cNvSpPr>
            <a:spLocks noGrp="1"/>
          </p:cNvSpPr>
          <p:nvPr>
            <p:ph type="title"/>
          </p:nvPr>
        </p:nvSpPr>
        <p:spPr>
          <a:xfrm>
            <a:off x="2304638" y="0"/>
            <a:ext cx="9874250" cy="1370013"/>
          </a:xfrm>
          <a:prstGeom prst="rect">
            <a:avLst/>
          </a:prstGeom>
          <a:noFill/>
          <a:ln w="0">
            <a:noFill/>
          </a:ln>
        </p:spPr>
        <p:txBody>
          <a:bodyPr lIns="108000" tIns="54000" rIns="108000" bIns="54000" anchor="ctr">
            <a:noAutofit/>
          </a:bodyPr>
          <a:lstStyle/>
          <a:p>
            <a:pPr algn="ctr">
              <a:lnSpc>
                <a:spcPct val="100000"/>
              </a:lnSpc>
              <a:buNone/>
            </a:pPr>
            <a:r>
              <a:rPr lang="en-US" spc="-1" dirty="0">
                <a:solidFill>
                  <a:schemeClr val="accent6">
                    <a:lumMod val="50000"/>
                  </a:schemeClr>
                </a:solidFill>
                <a:latin typeface="Arial" panose="020B0604020202020204" pitchFamily="34" charset="0"/>
                <a:ea typeface="DejaVu Sans"/>
                <a:cs typeface="Arial" panose="020B0604020202020204" pitchFamily="34" charset="0"/>
              </a:rPr>
              <a:t>JPA holder</a:t>
            </a:r>
            <a:endParaRPr lang="en-US" spc="-1" dirty="0">
              <a:solidFill>
                <a:schemeClr val="accent6">
                  <a:lumMod val="50000"/>
                </a:schemeClr>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09867B75-2376-43F7-BAD1-EAB448649D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313" t="11624" b="19178"/>
          <a:stretch/>
        </p:blipFill>
        <p:spPr>
          <a:xfrm>
            <a:off x="9461482" y="2005481"/>
            <a:ext cx="4742503" cy="3673459"/>
          </a:xfrm>
          <a:prstGeom prst="rect">
            <a:avLst/>
          </a:prstGeom>
        </p:spPr>
      </p:pic>
      <p:pic>
        <p:nvPicPr>
          <p:cNvPr id="23" name="Picture 22">
            <a:extLst>
              <a:ext uri="{FF2B5EF4-FFF2-40B4-BE49-F238E27FC236}">
                <a16:creationId xmlns:a16="http://schemas.microsoft.com/office/drawing/2014/main" id="{5D79C89E-F3C4-4B8A-915A-5CD593B2FD3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078" t="40475" r="19822" b="30636"/>
          <a:stretch/>
        </p:blipFill>
        <p:spPr>
          <a:xfrm>
            <a:off x="1108831" y="1496836"/>
            <a:ext cx="2305282" cy="2345375"/>
          </a:xfrm>
          <a:prstGeom prst="rect">
            <a:avLst/>
          </a:prstGeom>
        </p:spPr>
      </p:pic>
      <p:sp>
        <p:nvSpPr>
          <p:cNvPr id="24" name="Text…..">
            <a:extLst>
              <a:ext uri="{FF2B5EF4-FFF2-40B4-BE49-F238E27FC236}">
                <a16:creationId xmlns:a16="http://schemas.microsoft.com/office/drawing/2014/main" id="{D24EDAB4-F75C-4753-B26A-650A58879C92}"/>
              </a:ext>
            </a:extLst>
          </p:cNvPr>
          <p:cNvSpPr txBox="1"/>
          <p:nvPr/>
        </p:nvSpPr>
        <p:spPr>
          <a:xfrm>
            <a:off x="365003" y="3842211"/>
            <a:ext cx="4013254" cy="54517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ctr"/>
            <a:r>
              <a:rPr kumimoji="1" lang="en-US" altLang="ko-KR" sz="1680" dirty="0">
                <a:latin typeface="Arial" panose="020B0604020202020204" pitchFamily="34" charset="0"/>
                <a:cs typeface="Arial" panose="020B0604020202020204" pitchFamily="34" charset="0"/>
              </a:rPr>
              <a:t>Single JPA chip PCB</a:t>
            </a:r>
            <a:endParaRPr lang="en-US" sz="1680" dirty="0">
              <a:latin typeface="Arial" panose="020B0604020202020204" pitchFamily="34" charset="0"/>
              <a:cs typeface="Arial" panose="020B0604020202020204" pitchFamily="34" charset="0"/>
            </a:endParaRPr>
          </a:p>
        </p:txBody>
      </p:sp>
      <p:sp>
        <p:nvSpPr>
          <p:cNvPr id="25" name="Text…..">
            <a:extLst>
              <a:ext uri="{FF2B5EF4-FFF2-40B4-BE49-F238E27FC236}">
                <a16:creationId xmlns:a16="http://schemas.microsoft.com/office/drawing/2014/main" id="{6159EB7C-9E52-4730-B4E9-B771C952AF96}"/>
              </a:ext>
            </a:extLst>
          </p:cNvPr>
          <p:cNvSpPr txBox="1"/>
          <p:nvPr/>
        </p:nvSpPr>
        <p:spPr>
          <a:xfrm>
            <a:off x="4782672" y="6747059"/>
            <a:ext cx="4678810" cy="1062243"/>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ctr"/>
            <a:r>
              <a:rPr kumimoji="1" lang="en-US" altLang="ko-KR" sz="1680" dirty="0">
                <a:latin typeface="Arial" panose="020B0604020202020204" pitchFamily="34" charset="0"/>
                <a:cs typeface="Arial" panose="020B0604020202020204" pitchFamily="34" charset="0"/>
              </a:rPr>
              <a:t>Cross section of the three layer magnetic shield and 3D simulation with the field strength of 50 </a:t>
            </a:r>
            <a:r>
              <a:rPr kumimoji="1" lang="en-US" altLang="ko-KR" sz="1680" dirty="0" err="1">
                <a:latin typeface="Arial" panose="020B0604020202020204" pitchFamily="34" charset="0"/>
                <a:cs typeface="Arial" panose="020B0604020202020204" pitchFamily="34" charset="0"/>
              </a:rPr>
              <a:t>mT</a:t>
            </a:r>
            <a:endParaRPr lang="en-US" sz="1680" dirty="0">
              <a:latin typeface="Arial" panose="020B0604020202020204" pitchFamily="34" charset="0"/>
              <a:cs typeface="Arial" panose="020B0604020202020204" pitchFamily="34" charset="0"/>
            </a:endParaRPr>
          </a:p>
        </p:txBody>
      </p:sp>
      <p:sp>
        <p:nvSpPr>
          <p:cNvPr id="26" name="Text…..">
            <a:extLst>
              <a:ext uri="{FF2B5EF4-FFF2-40B4-BE49-F238E27FC236}">
                <a16:creationId xmlns:a16="http://schemas.microsoft.com/office/drawing/2014/main" id="{9C8564B4-7F68-48A5-AC97-49B4AC19EC08}"/>
              </a:ext>
            </a:extLst>
          </p:cNvPr>
          <p:cNvSpPr txBox="1"/>
          <p:nvPr/>
        </p:nvSpPr>
        <p:spPr>
          <a:xfrm>
            <a:off x="11332849" y="5779802"/>
            <a:ext cx="1863881" cy="54517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just"/>
            <a:r>
              <a:rPr kumimoji="1" lang="en-US" altLang="ko-KR" sz="1680" dirty="0">
                <a:latin typeface="Arial" panose="020B0604020202020204" pitchFamily="34" charset="0"/>
                <a:cs typeface="Arial" panose="020B0604020202020204" pitchFamily="34" charset="0"/>
              </a:rPr>
              <a:t>The JPA holder </a:t>
            </a:r>
            <a:endParaRPr lang="en-US" sz="1680" dirty="0">
              <a:latin typeface="Arial" panose="020B0604020202020204" pitchFamily="34" charset="0"/>
              <a:cs typeface="Arial" panose="020B0604020202020204" pitchFamily="34" charset="0"/>
            </a:endParaRPr>
          </a:p>
        </p:txBody>
      </p:sp>
      <p:pic>
        <p:nvPicPr>
          <p:cNvPr id="27" name="Picture 26">
            <a:extLst>
              <a:ext uri="{FF2B5EF4-FFF2-40B4-BE49-F238E27FC236}">
                <a16:creationId xmlns:a16="http://schemas.microsoft.com/office/drawing/2014/main" id="{A143BE5D-C312-4838-AF09-3C53E3F665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60429" y="1368526"/>
            <a:ext cx="4218383" cy="5312916"/>
          </a:xfrm>
          <a:prstGeom prst="rect">
            <a:avLst/>
          </a:prstGeom>
        </p:spPr>
      </p:pic>
      <p:pic>
        <p:nvPicPr>
          <p:cNvPr id="28" name="Picture 27">
            <a:extLst>
              <a:ext uri="{FF2B5EF4-FFF2-40B4-BE49-F238E27FC236}">
                <a16:creationId xmlns:a16="http://schemas.microsoft.com/office/drawing/2014/main" id="{E28B64D7-0765-460C-ABA8-5CD7399084D2}"/>
              </a:ext>
            </a:extLst>
          </p:cNvPr>
          <p:cNvPicPr>
            <a:picLocks noChangeAspect="1"/>
          </p:cNvPicPr>
          <p:nvPr/>
        </p:nvPicPr>
        <p:blipFill>
          <a:blip r:embed="rId6"/>
          <a:stretch>
            <a:fillRect/>
          </a:stretch>
        </p:blipFill>
        <p:spPr>
          <a:xfrm>
            <a:off x="1005696" y="4338577"/>
            <a:ext cx="2597885" cy="2988415"/>
          </a:xfrm>
          <a:prstGeom prst="rect">
            <a:avLst/>
          </a:prstGeom>
        </p:spPr>
      </p:pic>
      <p:sp>
        <p:nvSpPr>
          <p:cNvPr id="29" name="Text…..">
            <a:extLst>
              <a:ext uri="{FF2B5EF4-FFF2-40B4-BE49-F238E27FC236}">
                <a16:creationId xmlns:a16="http://schemas.microsoft.com/office/drawing/2014/main" id="{CB642CB8-40A3-4B7D-88DA-A0614609AA5E}"/>
              </a:ext>
            </a:extLst>
          </p:cNvPr>
          <p:cNvSpPr txBox="1"/>
          <p:nvPr/>
        </p:nvSpPr>
        <p:spPr>
          <a:xfrm>
            <a:off x="365003" y="7278180"/>
            <a:ext cx="4013254" cy="54517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ctr"/>
            <a:r>
              <a:rPr kumimoji="1" lang="en-US" altLang="ko-KR" sz="1680" dirty="0">
                <a:latin typeface="Arial" panose="020B0604020202020204" pitchFamily="34" charset="0"/>
                <a:cs typeface="Arial" panose="020B0604020202020204" pitchFamily="34" charset="0"/>
              </a:rPr>
              <a:t>Triple JPA chip PCB</a:t>
            </a:r>
            <a:endParaRPr lang="en-US" sz="168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0192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47DC8E6-9429-457B-AFD6-D5FB0F383347}"/>
              </a:ext>
            </a:extLst>
          </p:cNvPr>
          <p:cNvSpPr txBox="1"/>
          <p:nvPr/>
        </p:nvSpPr>
        <p:spPr>
          <a:xfrm>
            <a:off x="0" y="46072"/>
            <a:ext cx="8567225" cy="769441"/>
          </a:xfrm>
          <a:prstGeom prst="rect">
            <a:avLst/>
          </a:prstGeom>
          <a:noFill/>
        </p:spPr>
        <p:txBody>
          <a:bodyPr wrap="square" rtlCol="0">
            <a:spAutoFit/>
          </a:bodyPr>
          <a:lstStyle/>
          <a:p>
            <a:pPr defTabSz="3076484" hangingPunct="0"/>
            <a:r>
              <a:rPr lang="en-US"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JPA 3-layer magnetic shield</a:t>
            </a:r>
            <a:endParaRPr lang="en-KR"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endParaRPr>
          </a:p>
        </p:txBody>
      </p:sp>
      <p:sp>
        <p:nvSpPr>
          <p:cNvPr id="13" name="Slide Number Placeholder 12">
            <a:extLst>
              <a:ext uri="{FF2B5EF4-FFF2-40B4-BE49-F238E27FC236}">
                <a16:creationId xmlns:a16="http://schemas.microsoft.com/office/drawing/2014/main" id="{71A98BE7-5F80-4DD0-9AB9-1D2F553055D3}"/>
              </a:ext>
            </a:extLst>
          </p:cNvPr>
          <p:cNvSpPr>
            <a:spLocks noGrp="1"/>
          </p:cNvSpPr>
          <p:nvPr>
            <p:ph type="sldNum" sz="quarter" idx="4294967295"/>
          </p:nvPr>
        </p:nvSpPr>
        <p:spPr>
          <a:xfrm>
            <a:off x="13925550" y="7727950"/>
            <a:ext cx="704850" cy="438150"/>
          </a:xfrm>
        </p:spPr>
        <p:txBody>
          <a:bodyPr/>
          <a:lstStyle/>
          <a:p>
            <a:fld id="{E7B952DE-19CB-4DCF-A103-EC9AA4ABAB57}" type="slidenum">
              <a:rPr lang="en-US" smtClean="0"/>
              <a:t>24</a:t>
            </a:fld>
            <a:endParaRPr lang="en-US" dirty="0"/>
          </a:p>
        </p:txBody>
      </p:sp>
      <p:sp>
        <p:nvSpPr>
          <p:cNvPr id="7" name="Text…..">
            <a:extLst>
              <a:ext uri="{FF2B5EF4-FFF2-40B4-BE49-F238E27FC236}">
                <a16:creationId xmlns:a16="http://schemas.microsoft.com/office/drawing/2014/main" id="{ABC8AF97-F1B8-4CA8-8732-47A4BC96F6BB}"/>
              </a:ext>
            </a:extLst>
          </p:cNvPr>
          <p:cNvSpPr txBox="1"/>
          <p:nvPr/>
        </p:nvSpPr>
        <p:spPr>
          <a:xfrm>
            <a:off x="6900062" y="6031915"/>
            <a:ext cx="4636079" cy="54517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just"/>
            <a:r>
              <a:rPr kumimoji="1" lang="en-US" sz="1680" dirty="0">
                <a:latin typeface="Arial" panose="020B0604020202020204" pitchFamily="34" charset="0"/>
                <a:cs typeface="Arial" panose="020B0604020202020204" pitchFamily="34" charset="0"/>
              </a:rPr>
              <a:t>The flux sweep response with 0 T and 0.1 T</a:t>
            </a:r>
            <a:endParaRPr lang="en-US" sz="168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F884C3CB-7E20-4B7D-8CAB-C97F9217EE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0665" y="1365446"/>
            <a:ext cx="8214874" cy="4433070"/>
          </a:xfrm>
          <a:prstGeom prst="rect">
            <a:avLst/>
          </a:prstGeom>
        </p:spPr>
      </p:pic>
      <p:pic>
        <p:nvPicPr>
          <p:cNvPr id="16" name="Picture 15">
            <a:extLst>
              <a:ext uri="{FF2B5EF4-FFF2-40B4-BE49-F238E27FC236}">
                <a16:creationId xmlns:a16="http://schemas.microsoft.com/office/drawing/2014/main" id="{1A914C1D-5793-4A2F-BD95-84A88C8FA46C}"/>
              </a:ext>
            </a:extLst>
          </p:cNvPr>
          <p:cNvPicPr>
            <a:picLocks noChangeAspect="1"/>
          </p:cNvPicPr>
          <p:nvPr/>
        </p:nvPicPr>
        <p:blipFill rotWithShape="1">
          <a:blip r:embed="rId4">
            <a:extLst>
              <a:ext uri="{28A0092B-C50C-407E-A947-70E740481C1C}">
                <a14:useLocalDpi xmlns:a14="http://schemas.microsoft.com/office/drawing/2010/main" val="0"/>
              </a:ext>
            </a:extLst>
          </a:blip>
          <a:srcRect t="45483"/>
          <a:stretch/>
        </p:blipFill>
        <p:spPr>
          <a:xfrm>
            <a:off x="827198" y="2570909"/>
            <a:ext cx="3141219" cy="2156827"/>
          </a:xfrm>
          <a:prstGeom prst="rect">
            <a:avLst/>
          </a:prstGeom>
        </p:spPr>
      </p:pic>
      <p:sp>
        <p:nvSpPr>
          <p:cNvPr id="19" name="Text…..">
            <a:extLst>
              <a:ext uri="{FF2B5EF4-FFF2-40B4-BE49-F238E27FC236}">
                <a16:creationId xmlns:a16="http://schemas.microsoft.com/office/drawing/2014/main" id="{8BBA6E72-442A-4F2C-BC37-0E6DF319A738}"/>
              </a:ext>
            </a:extLst>
          </p:cNvPr>
          <p:cNvSpPr txBox="1"/>
          <p:nvPr/>
        </p:nvSpPr>
        <p:spPr>
          <a:xfrm>
            <a:off x="10537684" y="6810494"/>
            <a:ext cx="3593952" cy="729844"/>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just"/>
            <a:r>
              <a:rPr lang="en-US" sz="1440" dirty="0">
                <a:latin typeface="Arial" panose="020B0604020202020204" pitchFamily="34" charset="0"/>
                <a:cs typeface="Arial" panose="020B0604020202020204" pitchFamily="34" charset="0"/>
              </a:rPr>
              <a:t>[7] S.V. </a:t>
            </a:r>
            <a:r>
              <a:rPr lang="en-US" sz="1440" dirty="0" err="1">
                <a:latin typeface="Arial" panose="020B0604020202020204" pitchFamily="34" charset="0"/>
                <a:cs typeface="Arial" panose="020B0604020202020204" pitchFamily="34" charset="0"/>
              </a:rPr>
              <a:t>Uchaikin</a:t>
            </a:r>
            <a:r>
              <a:rPr lang="en-US" sz="1440" dirty="0">
                <a:latin typeface="Arial" panose="020B0604020202020204" pitchFamily="34" charset="0"/>
                <a:cs typeface="Arial" panose="020B0604020202020204" pitchFamily="34" charset="0"/>
              </a:rPr>
              <a:t>, et al. </a:t>
            </a:r>
            <a:r>
              <a:rPr lang="en-US" sz="1440" i="1" dirty="0">
                <a:latin typeface="Arial" panose="020B0604020202020204" pitchFamily="34" charset="0"/>
                <a:cs typeface="Arial" panose="020B0604020202020204" pitchFamily="34" charset="0"/>
              </a:rPr>
              <a:t>JPS Conf. Proc</a:t>
            </a:r>
            <a:r>
              <a:rPr lang="en-US" sz="1440" dirty="0">
                <a:latin typeface="Arial" panose="020B0604020202020204" pitchFamily="34" charset="0"/>
                <a:cs typeface="Arial" panose="020B0604020202020204" pitchFamily="34" charset="0"/>
              </a:rPr>
              <a:t>. </a:t>
            </a:r>
            <a:r>
              <a:rPr lang="en-US" sz="1440" b="1" dirty="0">
                <a:latin typeface="Arial" panose="020B0604020202020204" pitchFamily="34" charset="0"/>
                <a:cs typeface="Arial" panose="020B0604020202020204" pitchFamily="34" charset="0"/>
              </a:rPr>
              <a:t>38</a:t>
            </a:r>
            <a:r>
              <a:rPr lang="en-US" sz="1440" dirty="0">
                <a:latin typeface="Arial" panose="020B0604020202020204" pitchFamily="34" charset="0"/>
                <a:cs typeface="Arial" panose="020B0604020202020204" pitchFamily="34" charset="0"/>
              </a:rPr>
              <a:t>, 011201 (2023)</a:t>
            </a:r>
          </a:p>
        </p:txBody>
      </p:sp>
    </p:spTree>
    <p:extLst>
      <p:ext uri="{BB962C8B-B14F-4D97-AF65-F5344CB8AC3E}">
        <p14:creationId xmlns:p14="http://schemas.microsoft.com/office/powerpoint/2010/main" val="1797394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47DC8E6-9429-457B-AFD6-D5FB0F383347}"/>
              </a:ext>
            </a:extLst>
          </p:cNvPr>
          <p:cNvSpPr txBox="1"/>
          <p:nvPr/>
        </p:nvSpPr>
        <p:spPr>
          <a:xfrm>
            <a:off x="-1" y="5936"/>
            <a:ext cx="14585459" cy="769441"/>
          </a:xfrm>
          <a:prstGeom prst="rect">
            <a:avLst/>
          </a:prstGeom>
          <a:noFill/>
        </p:spPr>
        <p:txBody>
          <a:bodyPr wrap="square" rtlCol="0">
            <a:spAutoFit/>
          </a:bodyPr>
          <a:lstStyle/>
          <a:p>
            <a:pPr algn="ctr" defTabSz="3076484" hangingPunct="0"/>
            <a:r>
              <a:rPr lang="en-US"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Cryogenic RF switch</a:t>
            </a:r>
            <a:r>
              <a:rPr lang="ru-RU"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 </a:t>
            </a:r>
            <a:r>
              <a:rPr lang="ru-RU" altLang="ko-KR" sz="4400" dirty="0" err="1">
                <a:solidFill>
                  <a:schemeClr val="accent6">
                    <a:lumMod val="50000"/>
                  </a:schemeClr>
                </a:solidFill>
                <a:latin typeface="Arial" panose="020B0604020202020204" pitchFamily="34" charset="0"/>
                <a:ea typeface="Helvetica Neue"/>
                <a:cs typeface="Arial" panose="020B0604020202020204" pitchFamily="34" charset="0"/>
                <a:sym typeface="Helvetica Neue"/>
              </a:rPr>
              <a:t>shield</a:t>
            </a:r>
            <a:endParaRPr lang="en-KR"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endParaRPr>
          </a:p>
        </p:txBody>
      </p:sp>
      <p:pic>
        <p:nvPicPr>
          <p:cNvPr id="9" name="Picture 8">
            <a:extLst>
              <a:ext uri="{FF2B5EF4-FFF2-40B4-BE49-F238E27FC236}">
                <a16:creationId xmlns:a16="http://schemas.microsoft.com/office/drawing/2014/main" id="{257240F5-037E-4001-94FA-9D393A404F78}"/>
              </a:ext>
            </a:extLst>
          </p:cNvPr>
          <p:cNvPicPr>
            <a:picLocks noChangeAspect="1"/>
          </p:cNvPicPr>
          <p:nvPr/>
        </p:nvPicPr>
        <p:blipFill rotWithShape="1">
          <a:blip r:embed="rId3"/>
          <a:srcRect l="2053" r="27186"/>
          <a:stretch/>
        </p:blipFill>
        <p:spPr>
          <a:xfrm>
            <a:off x="934278" y="2745557"/>
            <a:ext cx="6112509" cy="3058064"/>
          </a:xfrm>
          <a:prstGeom prst="rect">
            <a:avLst/>
          </a:prstGeom>
        </p:spPr>
      </p:pic>
      <p:sp>
        <p:nvSpPr>
          <p:cNvPr id="10" name="Oval 9">
            <a:extLst>
              <a:ext uri="{FF2B5EF4-FFF2-40B4-BE49-F238E27FC236}">
                <a16:creationId xmlns:a16="http://schemas.microsoft.com/office/drawing/2014/main" id="{A4CDC46C-067A-4F92-908C-D4797489E383}"/>
              </a:ext>
            </a:extLst>
          </p:cNvPr>
          <p:cNvSpPr/>
          <p:nvPr/>
        </p:nvSpPr>
        <p:spPr>
          <a:xfrm>
            <a:off x="1995863" y="3778214"/>
            <a:ext cx="699544" cy="673172"/>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60"/>
          </a:p>
        </p:txBody>
      </p:sp>
      <p:pic>
        <p:nvPicPr>
          <p:cNvPr id="5" name="Picture 4">
            <a:extLst>
              <a:ext uri="{FF2B5EF4-FFF2-40B4-BE49-F238E27FC236}">
                <a16:creationId xmlns:a16="http://schemas.microsoft.com/office/drawing/2014/main" id="{841F51DB-0880-47A0-B74A-9F6F74745B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1800" y="1393122"/>
            <a:ext cx="4668629" cy="5443355"/>
          </a:xfrm>
          <a:prstGeom prst="rect">
            <a:avLst/>
          </a:prstGeom>
        </p:spPr>
      </p:pic>
      <p:sp>
        <p:nvSpPr>
          <p:cNvPr id="14" name="Text…..">
            <a:extLst>
              <a:ext uri="{FF2B5EF4-FFF2-40B4-BE49-F238E27FC236}">
                <a16:creationId xmlns:a16="http://schemas.microsoft.com/office/drawing/2014/main" id="{97F7FC55-870E-4A25-9978-1540A9D2F0CC}"/>
              </a:ext>
            </a:extLst>
          </p:cNvPr>
          <p:cNvSpPr txBox="1"/>
          <p:nvPr/>
        </p:nvSpPr>
        <p:spPr>
          <a:xfrm>
            <a:off x="2401918" y="1979804"/>
            <a:ext cx="2306512" cy="54517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just"/>
            <a:r>
              <a:rPr kumimoji="1" lang="en-US" altLang="ko-KR" sz="1680" dirty="0">
                <a:latin typeface="Arial" panose="020B0604020202020204" pitchFamily="34" charset="0"/>
                <a:cs typeface="Arial" panose="020B0604020202020204" pitchFamily="34" charset="0"/>
              </a:rPr>
              <a:t>2 position RF switch</a:t>
            </a:r>
            <a:endParaRPr lang="en-US" sz="1680" dirty="0">
              <a:latin typeface="Arial" panose="020B0604020202020204" pitchFamily="34" charset="0"/>
              <a:cs typeface="Arial" panose="020B0604020202020204" pitchFamily="34" charset="0"/>
            </a:endParaRPr>
          </a:p>
        </p:txBody>
      </p:sp>
      <p:cxnSp>
        <p:nvCxnSpPr>
          <p:cNvPr id="3" name="Straight Arrow Connector 2">
            <a:extLst>
              <a:ext uri="{FF2B5EF4-FFF2-40B4-BE49-F238E27FC236}">
                <a16:creationId xmlns:a16="http://schemas.microsoft.com/office/drawing/2014/main" id="{304C5CB2-5999-45BB-8D0D-082342B9CB37}"/>
              </a:ext>
            </a:extLst>
          </p:cNvPr>
          <p:cNvCxnSpPr>
            <a:cxnSpLocks/>
            <a:endCxn id="10" idx="0"/>
          </p:cNvCxnSpPr>
          <p:nvPr/>
        </p:nvCxnSpPr>
        <p:spPr>
          <a:xfrm flipH="1">
            <a:off x="2345635" y="2524983"/>
            <a:ext cx="212034" cy="12532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556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DC49C6A-9DC4-4D23-AD3B-43A8022EFE1C}"/>
              </a:ext>
            </a:extLst>
          </p:cNvPr>
          <p:cNvSpPr txBox="1"/>
          <p:nvPr/>
        </p:nvSpPr>
        <p:spPr>
          <a:xfrm>
            <a:off x="2760133" y="2660133"/>
            <a:ext cx="9110134" cy="1938992"/>
          </a:xfrm>
          <a:prstGeom prst="rect">
            <a:avLst/>
          </a:prstGeom>
          <a:noFill/>
        </p:spPr>
        <p:txBody>
          <a:bodyPr wrap="square" rtlCol="0">
            <a:spAutoFit/>
          </a:bodyPr>
          <a:lstStyle/>
          <a:p>
            <a:pPr algn="ctr"/>
            <a:r>
              <a:rPr lang="en-US" sz="4000" dirty="0"/>
              <a:t>READOUT BASED ON FLUX-DRIVEN JOSEPHSON PARAMETRIC AMPLIFIER</a:t>
            </a:r>
          </a:p>
          <a:p>
            <a:pPr algn="ctr"/>
            <a:r>
              <a:rPr lang="en-US" sz="4000" dirty="0"/>
              <a:t>WITH LUMP ELEMENT TANK CIRCUIT</a:t>
            </a:r>
          </a:p>
        </p:txBody>
      </p:sp>
    </p:spTree>
    <p:extLst>
      <p:ext uri="{BB962C8B-B14F-4D97-AF65-F5344CB8AC3E}">
        <p14:creationId xmlns:p14="http://schemas.microsoft.com/office/powerpoint/2010/main" val="38363873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08970" y="258527"/>
            <a:ext cx="5486400" cy="7274785"/>
          </a:xfrm>
          <a:prstGeom prst="rect">
            <a:avLst/>
          </a:prstGeom>
        </p:spPr>
      </p:pic>
      <p:pic>
        <p:nvPicPr>
          <p:cNvPr id="3" name="Image 1" descr="preencoded.png"/>
          <p:cNvPicPr>
            <a:picLocks noChangeAspect="1"/>
          </p:cNvPicPr>
          <p:nvPr/>
        </p:nvPicPr>
        <p:blipFill>
          <a:blip r:embed="rId4"/>
          <a:stretch>
            <a:fillRect/>
          </a:stretch>
        </p:blipFill>
        <p:spPr>
          <a:xfrm>
            <a:off x="578766" y="1165935"/>
            <a:ext cx="4946690" cy="5717619"/>
          </a:xfrm>
          <a:prstGeom prst="rect">
            <a:avLst/>
          </a:prstGeom>
        </p:spPr>
      </p:pic>
      <p:sp>
        <p:nvSpPr>
          <p:cNvPr id="4" name="Text 0"/>
          <p:cNvSpPr/>
          <p:nvPr/>
        </p:nvSpPr>
        <p:spPr>
          <a:xfrm>
            <a:off x="6280907" y="143785"/>
            <a:ext cx="8079697" cy="1269683"/>
          </a:xfrm>
          <a:prstGeom prst="rect">
            <a:avLst/>
          </a:prstGeom>
          <a:noFill/>
          <a:ln/>
        </p:spPr>
        <p:txBody>
          <a:bodyPr wrap="square" lIns="0" tIns="0" rIns="0" bIns="0" rtlCol="0" anchor="t"/>
          <a:lstStyle/>
          <a:p>
            <a:pPr marL="0" indent="0" algn="l">
              <a:lnSpc>
                <a:spcPts val="4950"/>
              </a:lnSpc>
              <a:buNone/>
            </a:pPr>
            <a:r>
              <a:rPr lang="en-US" sz="4400" dirty="0">
                <a:solidFill>
                  <a:srgbClr val="38512F"/>
                </a:solidFill>
                <a:latin typeface="Arial" panose="020B0604020202020204" pitchFamily="34" charset="0"/>
                <a:ea typeface="Lora" pitchFamily="34" charset="-122"/>
                <a:cs typeface="Arial" panose="020B0604020202020204" pitchFamily="34" charset="0"/>
              </a:rPr>
              <a:t>Flux-Driven Lumped Element JPA (L-JPA)</a:t>
            </a:r>
            <a:endParaRPr lang="en-US" sz="4400" dirty="0">
              <a:latin typeface="Arial" panose="020B0604020202020204" pitchFamily="34" charset="0"/>
              <a:cs typeface="Arial" panose="020B0604020202020204" pitchFamily="34" charset="0"/>
            </a:endParaRPr>
          </a:p>
        </p:txBody>
      </p:sp>
      <p:sp>
        <p:nvSpPr>
          <p:cNvPr id="5" name="Shape 1"/>
          <p:cNvSpPr/>
          <p:nvPr/>
        </p:nvSpPr>
        <p:spPr>
          <a:xfrm>
            <a:off x="6119101" y="1571744"/>
            <a:ext cx="161806" cy="2216229"/>
          </a:xfrm>
          <a:prstGeom prst="roundRect">
            <a:avLst>
              <a:gd name="adj" fmla="val 20010"/>
            </a:avLst>
          </a:prstGeom>
          <a:solidFill>
            <a:srgbClr val="F3E7D4"/>
          </a:solidFill>
          <a:ln/>
        </p:spPr>
      </p:sp>
      <p:sp>
        <p:nvSpPr>
          <p:cNvPr id="6" name="Text 2"/>
          <p:cNvSpPr/>
          <p:nvPr/>
        </p:nvSpPr>
        <p:spPr>
          <a:xfrm>
            <a:off x="6604637" y="1571744"/>
            <a:ext cx="2539365" cy="317421"/>
          </a:xfrm>
          <a:prstGeom prst="rect">
            <a:avLst/>
          </a:prstGeom>
          <a:noFill/>
          <a:ln/>
        </p:spPr>
        <p:txBody>
          <a:bodyPr wrap="none" lIns="0" tIns="0" rIns="0" bIns="0" rtlCol="0" anchor="t"/>
          <a:lstStyle/>
          <a:p>
            <a:pPr marL="0" indent="0" algn="l">
              <a:lnSpc>
                <a:spcPts val="2450"/>
              </a:lnSpc>
              <a:buNone/>
            </a:pPr>
            <a:r>
              <a:rPr lang="en-US" sz="2400" b="1" dirty="0">
                <a:solidFill>
                  <a:srgbClr val="3A3630"/>
                </a:solidFill>
                <a:latin typeface="Lora" pitchFamily="34" charset="0"/>
                <a:ea typeface="Lora" pitchFamily="34" charset="-122"/>
                <a:cs typeface="Lora" pitchFamily="34" charset="-120"/>
              </a:rPr>
              <a:t>Design</a:t>
            </a:r>
            <a:endParaRPr lang="en-US" sz="2400" b="1" dirty="0"/>
          </a:p>
        </p:txBody>
      </p:sp>
      <p:sp>
        <p:nvSpPr>
          <p:cNvPr id="7" name="Text 3"/>
          <p:cNvSpPr/>
          <p:nvPr/>
        </p:nvSpPr>
        <p:spPr>
          <a:xfrm>
            <a:off x="6604637" y="2018585"/>
            <a:ext cx="7147560" cy="345281"/>
          </a:xfrm>
          <a:prstGeom prst="rect">
            <a:avLst/>
          </a:prstGeom>
          <a:noFill/>
          <a:ln/>
        </p:spPr>
        <p:txBody>
          <a:bodyPr wrap="none" lIns="0" tIns="0" rIns="0" bIns="0" rtlCol="0" anchor="t"/>
          <a:lstStyle/>
          <a:p>
            <a:pPr marL="0" indent="0" algn="l">
              <a:lnSpc>
                <a:spcPts val="2700"/>
              </a:lnSpc>
              <a:buNone/>
            </a:pPr>
            <a:r>
              <a:rPr lang="en-US" sz="2000" dirty="0">
                <a:solidFill>
                  <a:srgbClr val="3A3630"/>
                </a:solidFill>
                <a:latin typeface="Source Sans Pro" pitchFamily="34" charset="0"/>
                <a:ea typeface="Source Sans Pro" pitchFamily="34" charset="-122"/>
                <a:cs typeface="Source Sans Pro" pitchFamily="34" charset="-120"/>
              </a:rPr>
              <a:t>Discrete components replace distributed elements.</a:t>
            </a:r>
            <a:endParaRPr lang="en-US" sz="2000" dirty="0"/>
          </a:p>
        </p:txBody>
      </p:sp>
      <p:sp>
        <p:nvSpPr>
          <p:cNvPr id="8" name="Text 4"/>
          <p:cNvSpPr/>
          <p:nvPr/>
        </p:nvSpPr>
        <p:spPr>
          <a:xfrm>
            <a:off x="6604637" y="2493287"/>
            <a:ext cx="7147560" cy="345281"/>
          </a:xfrm>
          <a:prstGeom prst="rect">
            <a:avLst/>
          </a:prstGeom>
          <a:noFill/>
          <a:ln/>
        </p:spPr>
        <p:txBody>
          <a:bodyPr wrap="none" lIns="0" tIns="0" rIns="0" bIns="0" rtlCol="0" anchor="t"/>
          <a:lstStyle/>
          <a:p>
            <a:pPr marL="0" indent="0" algn="l">
              <a:lnSpc>
                <a:spcPts val="2700"/>
              </a:lnSpc>
              <a:buNone/>
            </a:pPr>
            <a:r>
              <a:rPr lang="en-US" sz="2000" dirty="0">
                <a:solidFill>
                  <a:srgbClr val="3A3630"/>
                </a:solidFill>
                <a:latin typeface="Source Sans Pro" pitchFamily="34" charset="0"/>
                <a:ea typeface="Source Sans Pro" pitchFamily="34" charset="-122"/>
                <a:cs typeface="Source Sans Pro" pitchFamily="34" charset="-120"/>
              </a:rPr>
              <a:t>No transmiting line is necessary </a:t>
            </a:r>
            <a:endParaRPr lang="en-US" sz="2000" dirty="0"/>
          </a:p>
        </p:txBody>
      </p:sp>
      <p:sp>
        <p:nvSpPr>
          <p:cNvPr id="9" name="Text 5"/>
          <p:cNvSpPr/>
          <p:nvPr/>
        </p:nvSpPr>
        <p:spPr>
          <a:xfrm>
            <a:off x="6604637" y="2967990"/>
            <a:ext cx="7147560" cy="345281"/>
          </a:xfrm>
          <a:prstGeom prst="rect">
            <a:avLst/>
          </a:prstGeom>
          <a:noFill/>
          <a:ln/>
        </p:spPr>
        <p:txBody>
          <a:bodyPr wrap="none" lIns="0" tIns="0" rIns="0" bIns="0" rtlCol="0" anchor="t"/>
          <a:lstStyle/>
          <a:p>
            <a:pPr marL="0" indent="0" algn="l">
              <a:lnSpc>
                <a:spcPts val="2700"/>
              </a:lnSpc>
              <a:buNone/>
            </a:pPr>
            <a:r>
              <a:rPr lang="en-US" sz="2000" dirty="0">
                <a:solidFill>
                  <a:srgbClr val="3A3630"/>
                </a:solidFill>
                <a:latin typeface="Source Sans Pro" pitchFamily="34" charset="0"/>
                <a:ea typeface="Source Sans Pro" pitchFamily="34" charset="-122"/>
                <a:cs typeface="Source Sans Pro" pitchFamily="34" charset="-120"/>
              </a:rPr>
              <a:t>Need big interdigital capacitance.</a:t>
            </a:r>
            <a:endParaRPr lang="en-US" sz="2000" dirty="0"/>
          </a:p>
        </p:txBody>
      </p:sp>
      <p:sp>
        <p:nvSpPr>
          <p:cNvPr id="10" name="Text 6"/>
          <p:cNvSpPr/>
          <p:nvPr/>
        </p:nvSpPr>
        <p:spPr>
          <a:xfrm>
            <a:off x="6604637" y="3442692"/>
            <a:ext cx="7147560" cy="345281"/>
          </a:xfrm>
          <a:prstGeom prst="rect">
            <a:avLst/>
          </a:prstGeom>
          <a:noFill/>
          <a:ln/>
        </p:spPr>
        <p:txBody>
          <a:bodyPr wrap="none" lIns="0" tIns="0" rIns="0" bIns="0" rtlCol="0" anchor="t"/>
          <a:lstStyle/>
          <a:p>
            <a:pPr marL="0" indent="0" algn="l">
              <a:lnSpc>
                <a:spcPts val="2700"/>
              </a:lnSpc>
              <a:buNone/>
            </a:pPr>
            <a:r>
              <a:rPr lang="en-US" sz="2000" dirty="0">
                <a:solidFill>
                  <a:srgbClr val="3A3630"/>
                </a:solidFill>
                <a:latin typeface="Source Sans Pro" pitchFamily="34" charset="0"/>
                <a:ea typeface="Source Sans Pro" pitchFamily="34" charset="-122"/>
                <a:cs typeface="Source Sans Pro" pitchFamily="34" charset="-120"/>
              </a:rPr>
              <a:t>Need higher inductance - a 5-10 SQUIDs in Series</a:t>
            </a:r>
            <a:endParaRPr lang="en-US" sz="2000" dirty="0"/>
          </a:p>
        </p:txBody>
      </p:sp>
      <p:sp>
        <p:nvSpPr>
          <p:cNvPr id="11" name="Shape 7"/>
          <p:cNvSpPr/>
          <p:nvPr/>
        </p:nvSpPr>
        <p:spPr>
          <a:xfrm>
            <a:off x="6442832" y="4003714"/>
            <a:ext cx="161806" cy="1266825"/>
          </a:xfrm>
          <a:prstGeom prst="roundRect">
            <a:avLst>
              <a:gd name="adj" fmla="val 20010"/>
            </a:avLst>
          </a:prstGeom>
          <a:solidFill>
            <a:srgbClr val="F3E7D4"/>
          </a:solidFill>
          <a:ln/>
        </p:spPr>
      </p:sp>
      <p:sp>
        <p:nvSpPr>
          <p:cNvPr id="12" name="Text 8"/>
          <p:cNvSpPr/>
          <p:nvPr/>
        </p:nvSpPr>
        <p:spPr>
          <a:xfrm>
            <a:off x="6928368" y="4003714"/>
            <a:ext cx="2539365" cy="317421"/>
          </a:xfrm>
          <a:prstGeom prst="rect">
            <a:avLst/>
          </a:prstGeom>
          <a:noFill/>
          <a:ln/>
        </p:spPr>
        <p:txBody>
          <a:bodyPr wrap="none" lIns="0" tIns="0" rIns="0" bIns="0" rtlCol="0" anchor="t"/>
          <a:lstStyle/>
          <a:p>
            <a:pPr marL="0" indent="0" algn="l">
              <a:lnSpc>
                <a:spcPts val="2450"/>
              </a:lnSpc>
              <a:buNone/>
            </a:pPr>
            <a:r>
              <a:rPr lang="en-US" sz="2000" b="1" dirty="0">
                <a:solidFill>
                  <a:srgbClr val="3A3630"/>
                </a:solidFill>
                <a:latin typeface="Lora" pitchFamily="34" charset="0"/>
                <a:ea typeface="Lora" pitchFamily="34" charset="-122"/>
                <a:cs typeface="Lora" pitchFamily="34" charset="-120"/>
              </a:rPr>
              <a:t>Enhanced Tunability</a:t>
            </a:r>
            <a:endParaRPr lang="en-US" sz="2000" b="1" dirty="0"/>
          </a:p>
        </p:txBody>
      </p:sp>
      <p:sp>
        <p:nvSpPr>
          <p:cNvPr id="13" name="Text 9"/>
          <p:cNvSpPr/>
          <p:nvPr/>
        </p:nvSpPr>
        <p:spPr>
          <a:xfrm>
            <a:off x="6847465" y="4421326"/>
            <a:ext cx="6823829" cy="345281"/>
          </a:xfrm>
          <a:prstGeom prst="rect">
            <a:avLst/>
          </a:prstGeom>
          <a:noFill/>
          <a:ln/>
        </p:spPr>
        <p:txBody>
          <a:bodyPr wrap="none" lIns="0" tIns="0" rIns="0" bIns="0" rtlCol="0" anchor="t"/>
          <a:lstStyle/>
          <a:p>
            <a:pPr marL="0" indent="0" algn="l">
              <a:lnSpc>
                <a:spcPts val="2700"/>
              </a:lnSpc>
              <a:buNone/>
            </a:pPr>
            <a:r>
              <a:rPr lang="en-US" sz="2000" dirty="0">
                <a:solidFill>
                  <a:srgbClr val="3A3630"/>
                </a:solidFill>
                <a:latin typeface="Source Sans Pro" pitchFamily="34" charset="0"/>
                <a:ea typeface="Source Sans Pro" pitchFamily="34" charset="-122"/>
                <a:cs typeface="Source Sans Pro" pitchFamily="34" charset="-120"/>
              </a:rPr>
              <a:t>No transmition line → Wider frequency range accessible with one device</a:t>
            </a:r>
            <a:endParaRPr lang="en-US" sz="2000" dirty="0"/>
          </a:p>
        </p:txBody>
      </p:sp>
      <p:sp>
        <p:nvSpPr>
          <p:cNvPr id="14" name="Text 10"/>
          <p:cNvSpPr/>
          <p:nvPr/>
        </p:nvSpPr>
        <p:spPr>
          <a:xfrm>
            <a:off x="6928368" y="4925258"/>
            <a:ext cx="6823829" cy="345281"/>
          </a:xfrm>
          <a:prstGeom prst="rect">
            <a:avLst/>
          </a:prstGeom>
          <a:noFill/>
          <a:ln/>
        </p:spPr>
        <p:txBody>
          <a:bodyPr wrap="none" lIns="0" tIns="0" rIns="0" bIns="0" rtlCol="0" anchor="t"/>
          <a:lstStyle/>
          <a:p>
            <a:pPr marL="0" indent="0" algn="l">
              <a:lnSpc>
                <a:spcPts val="2700"/>
              </a:lnSpc>
              <a:buNone/>
            </a:pPr>
            <a:r>
              <a:rPr lang="en-US" sz="2000" dirty="0">
                <a:solidFill>
                  <a:srgbClr val="3A3630"/>
                </a:solidFill>
                <a:latin typeface="Source Sans Pro" pitchFamily="34" charset="0"/>
                <a:ea typeface="Source Sans Pro" pitchFamily="34" charset="-122"/>
                <a:cs typeface="Source Sans Pro" pitchFamily="34" charset="-120"/>
              </a:rPr>
              <a:t>Reduced need for multiple amplifiers.</a:t>
            </a:r>
            <a:endParaRPr lang="en-US" sz="2000" dirty="0"/>
          </a:p>
        </p:txBody>
      </p:sp>
      <p:sp>
        <p:nvSpPr>
          <p:cNvPr id="15" name="Shape 11"/>
          <p:cNvSpPr/>
          <p:nvPr/>
        </p:nvSpPr>
        <p:spPr>
          <a:xfrm>
            <a:off x="6766562" y="5486281"/>
            <a:ext cx="161806" cy="1266825"/>
          </a:xfrm>
          <a:prstGeom prst="roundRect">
            <a:avLst>
              <a:gd name="adj" fmla="val 20010"/>
            </a:avLst>
          </a:prstGeom>
          <a:solidFill>
            <a:srgbClr val="F3E7D4"/>
          </a:solidFill>
          <a:ln/>
        </p:spPr>
      </p:sp>
      <p:sp>
        <p:nvSpPr>
          <p:cNvPr id="16" name="Text 12"/>
          <p:cNvSpPr/>
          <p:nvPr/>
        </p:nvSpPr>
        <p:spPr>
          <a:xfrm>
            <a:off x="7252099" y="5486281"/>
            <a:ext cx="2539365" cy="317421"/>
          </a:xfrm>
          <a:prstGeom prst="rect">
            <a:avLst/>
          </a:prstGeom>
          <a:noFill/>
          <a:ln/>
        </p:spPr>
        <p:txBody>
          <a:bodyPr wrap="none" lIns="0" tIns="0" rIns="0" bIns="0" rtlCol="0" anchor="t"/>
          <a:lstStyle/>
          <a:p>
            <a:pPr marL="0" indent="0" algn="l">
              <a:lnSpc>
                <a:spcPts val="2450"/>
              </a:lnSpc>
              <a:buNone/>
            </a:pPr>
            <a:r>
              <a:rPr lang="en-US" sz="2000" b="1" dirty="0">
                <a:solidFill>
                  <a:srgbClr val="3A3630"/>
                </a:solidFill>
                <a:latin typeface="Lora" pitchFamily="34" charset="0"/>
                <a:ea typeface="Lora" pitchFamily="34" charset="-122"/>
                <a:cs typeface="Lora" pitchFamily="34" charset="-120"/>
              </a:rPr>
              <a:t>Integration</a:t>
            </a:r>
            <a:endParaRPr lang="en-US" sz="2000" b="1" dirty="0"/>
          </a:p>
        </p:txBody>
      </p:sp>
      <p:sp>
        <p:nvSpPr>
          <p:cNvPr id="17" name="Text 13"/>
          <p:cNvSpPr/>
          <p:nvPr/>
        </p:nvSpPr>
        <p:spPr>
          <a:xfrm>
            <a:off x="7252099" y="6063656"/>
            <a:ext cx="6500098" cy="345281"/>
          </a:xfrm>
          <a:prstGeom prst="rect">
            <a:avLst/>
          </a:prstGeom>
          <a:noFill/>
          <a:ln/>
        </p:spPr>
        <p:txBody>
          <a:bodyPr wrap="none" lIns="0" tIns="0" rIns="0" bIns="0" rtlCol="0" anchor="t"/>
          <a:lstStyle/>
          <a:p>
            <a:pPr marL="0" indent="0" algn="l">
              <a:lnSpc>
                <a:spcPts val="2700"/>
              </a:lnSpc>
              <a:buNone/>
            </a:pPr>
            <a:r>
              <a:rPr lang="en-US" sz="2000" dirty="0">
                <a:solidFill>
                  <a:srgbClr val="3A3630"/>
                </a:solidFill>
                <a:latin typeface="Source Sans Pro" pitchFamily="34" charset="0"/>
                <a:ea typeface="Source Sans Pro" pitchFamily="34" charset="-122"/>
                <a:cs typeface="Source Sans Pro" pitchFamily="34" charset="-120"/>
              </a:rPr>
              <a:t>No change in RF lines is necessary – same RF circuit</a:t>
            </a:r>
            <a:endParaRPr lang="en-US" sz="2000" dirty="0"/>
          </a:p>
        </p:txBody>
      </p:sp>
    </p:spTree>
    <p:extLst>
      <p:ext uri="{BB962C8B-B14F-4D97-AF65-F5344CB8AC3E}">
        <p14:creationId xmlns:p14="http://schemas.microsoft.com/office/powerpoint/2010/main" val="8826321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66674-CAA7-4EE1-AA1A-11EADB3FB11D}"/>
              </a:ext>
            </a:extLst>
          </p:cNvPr>
          <p:cNvSpPr>
            <a:spLocks noGrp="1"/>
          </p:cNvSpPr>
          <p:nvPr>
            <p:ph type="title" idx="4294967295"/>
          </p:nvPr>
        </p:nvSpPr>
        <p:spPr>
          <a:xfrm>
            <a:off x="0" y="301625"/>
            <a:ext cx="13166725" cy="1373188"/>
          </a:xfrm>
          <a:prstGeom prst="rect">
            <a:avLst/>
          </a:prstGeom>
        </p:spPr>
        <p:txBody>
          <a:bodyPr/>
          <a:lstStyle/>
          <a:p>
            <a:pPr algn="ctr"/>
            <a:r>
              <a:rPr lang="en-US" dirty="0">
                <a:solidFill>
                  <a:schemeClr val="accent6">
                    <a:lumMod val="50000"/>
                  </a:schemeClr>
                </a:solidFill>
                <a:latin typeface="Arial" panose="020B0604020202020204" pitchFamily="34" charset="0"/>
                <a:cs typeface="Arial" panose="020B0604020202020204" pitchFamily="34" charset="0"/>
              </a:rPr>
              <a:t>Lump-element JPA</a:t>
            </a:r>
          </a:p>
        </p:txBody>
      </p:sp>
      <p:sp>
        <p:nvSpPr>
          <p:cNvPr id="3" name="Subtitle 2">
            <a:extLst>
              <a:ext uri="{FF2B5EF4-FFF2-40B4-BE49-F238E27FC236}">
                <a16:creationId xmlns:a16="http://schemas.microsoft.com/office/drawing/2014/main" id="{C436DF06-BDB2-49CF-BC3A-1023B47AFC6F}"/>
              </a:ext>
            </a:extLst>
          </p:cNvPr>
          <p:cNvSpPr>
            <a:spLocks noGrp="1"/>
          </p:cNvSpPr>
          <p:nvPr>
            <p:ph type="subTitle" idx="4294967295"/>
          </p:nvPr>
        </p:nvSpPr>
        <p:spPr>
          <a:xfrm>
            <a:off x="1135063" y="1940358"/>
            <a:ext cx="13419137" cy="1992312"/>
          </a:xfrm>
          <a:prstGeom prst="rect">
            <a:avLst/>
          </a:prstGeom>
        </p:spPr>
        <p:txBody>
          <a:bodyPr/>
          <a:lstStyle/>
          <a:p>
            <a:r>
              <a:rPr lang="en-US" sz="3360" dirty="0"/>
              <a:t>Lump-JPA for a range 1.7-7 GHz</a:t>
            </a:r>
          </a:p>
          <a:p>
            <a:endParaRPr lang="en-US" sz="3360" dirty="0"/>
          </a:p>
        </p:txBody>
      </p:sp>
      <p:pic>
        <p:nvPicPr>
          <p:cNvPr id="7" name="Picture 6">
            <a:extLst>
              <a:ext uri="{FF2B5EF4-FFF2-40B4-BE49-F238E27FC236}">
                <a16:creationId xmlns:a16="http://schemas.microsoft.com/office/drawing/2014/main" id="{7C418887-5D41-42C2-987A-6E014C93FA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775" y="3462529"/>
            <a:ext cx="13166928" cy="3513731"/>
          </a:xfrm>
          <a:prstGeom prst="rect">
            <a:avLst/>
          </a:prstGeom>
        </p:spPr>
      </p:pic>
    </p:spTree>
    <p:extLst>
      <p:ext uri="{BB962C8B-B14F-4D97-AF65-F5344CB8AC3E}">
        <p14:creationId xmlns:p14="http://schemas.microsoft.com/office/powerpoint/2010/main" val="8855209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CE295-ACC2-48D6-81DF-4D3C185446C7}"/>
              </a:ext>
            </a:extLst>
          </p:cNvPr>
          <p:cNvSpPr>
            <a:spLocks noGrp="1"/>
          </p:cNvSpPr>
          <p:nvPr>
            <p:ph type="title" idx="4294967295"/>
          </p:nvPr>
        </p:nvSpPr>
        <p:spPr>
          <a:xfrm>
            <a:off x="0" y="328613"/>
            <a:ext cx="13166725" cy="1373187"/>
          </a:xfrm>
          <a:prstGeom prst="rect">
            <a:avLst/>
          </a:prstGeom>
        </p:spPr>
        <p:txBody>
          <a:bodyPr/>
          <a:lstStyle/>
          <a:p>
            <a:pPr algn="ctr"/>
            <a:r>
              <a:rPr lang="en-US" dirty="0">
                <a:solidFill>
                  <a:schemeClr val="accent6">
                    <a:lumMod val="50000"/>
                  </a:schemeClr>
                </a:solidFill>
                <a:latin typeface="Arial" panose="020B0604020202020204" pitchFamily="34" charset="0"/>
                <a:cs typeface="Arial" panose="020B0604020202020204" pitchFamily="34" charset="0"/>
              </a:rPr>
              <a:t>L-JPA Flux-to-Frequency</a:t>
            </a:r>
          </a:p>
        </p:txBody>
      </p:sp>
      <p:sp>
        <p:nvSpPr>
          <p:cNvPr id="3" name="Subtitle 2">
            <a:extLst>
              <a:ext uri="{FF2B5EF4-FFF2-40B4-BE49-F238E27FC236}">
                <a16:creationId xmlns:a16="http://schemas.microsoft.com/office/drawing/2014/main" id="{4B43E541-191A-443E-B171-50A9A9C47DFF}"/>
              </a:ext>
            </a:extLst>
          </p:cNvPr>
          <p:cNvSpPr>
            <a:spLocks noGrp="1"/>
          </p:cNvSpPr>
          <p:nvPr>
            <p:ph type="subTitle" idx="4294967295"/>
          </p:nvPr>
        </p:nvSpPr>
        <p:spPr>
          <a:xfrm>
            <a:off x="738188" y="1852366"/>
            <a:ext cx="5838825" cy="4772025"/>
          </a:xfrm>
          <a:prstGeom prst="rect">
            <a:avLst/>
          </a:prstGeom>
        </p:spPr>
        <p:txBody>
          <a:bodyPr/>
          <a:lstStyle/>
          <a:p>
            <a:r>
              <a:rPr lang="en-US" sz="3360" dirty="0"/>
              <a:t>Tunable range - 0.8-1.6 GHz</a:t>
            </a:r>
          </a:p>
          <a:p>
            <a:endParaRPr lang="en-US" sz="3360" dirty="0"/>
          </a:p>
          <a:p>
            <a:r>
              <a:rPr lang="en-US" sz="3360" dirty="0"/>
              <a:t>Gain    		   &gt;20dB</a:t>
            </a:r>
          </a:p>
          <a:p>
            <a:endParaRPr lang="en-US" sz="3360" dirty="0"/>
          </a:p>
        </p:txBody>
      </p:sp>
      <p:pic>
        <p:nvPicPr>
          <p:cNvPr id="6" name="Picture 5">
            <a:extLst>
              <a:ext uri="{FF2B5EF4-FFF2-40B4-BE49-F238E27FC236}">
                <a16:creationId xmlns:a16="http://schemas.microsoft.com/office/drawing/2014/main" id="{7E38E04E-6A44-4268-B92E-E56419F6CD5B}"/>
              </a:ext>
            </a:extLst>
          </p:cNvPr>
          <p:cNvPicPr>
            <a:picLocks noChangeAspect="1"/>
          </p:cNvPicPr>
          <p:nvPr/>
        </p:nvPicPr>
        <p:blipFill>
          <a:blip r:embed="rId3"/>
          <a:stretch>
            <a:fillRect/>
          </a:stretch>
        </p:blipFill>
        <p:spPr>
          <a:xfrm>
            <a:off x="7315200" y="1371228"/>
            <a:ext cx="6306430" cy="5334744"/>
          </a:xfrm>
          <a:prstGeom prst="rect">
            <a:avLst/>
          </a:prstGeom>
        </p:spPr>
      </p:pic>
    </p:spTree>
    <p:extLst>
      <p:ext uri="{BB962C8B-B14F-4D97-AF65-F5344CB8AC3E}">
        <p14:creationId xmlns:p14="http://schemas.microsoft.com/office/powerpoint/2010/main" val="8381593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EDE0ED-B8C4-49C1-94BE-9CA0356F360E}"/>
              </a:ext>
            </a:extLst>
          </p:cNvPr>
          <p:cNvPicPr>
            <a:picLocks noChangeAspect="1"/>
          </p:cNvPicPr>
          <p:nvPr/>
        </p:nvPicPr>
        <p:blipFill>
          <a:blip r:embed="rId3"/>
          <a:stretch>
            <a:fillRect/>
          </a:stretch>
        </p:blipFill>
        <p:spPr>
          <a:xfrm>
            <a:off x="3508663" y="1447801"/>
            <a:ext cx="10564090" cy="4558144"/>
          </a:xfrm>
          <a:prstGeom prst="rect">
            <a:avLst/>
          </a:prstGeom>
        </p:spPr>
      </p:pic>
      <p:sp>
        <p:nvSpPr>
          <p:cNvPr id="5" name="Title 1">
            <a:extLst>
              <a:ext uri="{FF2B5EF4-FFF2-40B4-BE49-F238E27FC236}">
                <a16:creationId xmlns:a16="http://schemas.microsoft.com/office/drawing/2014/main" id="{11D31F95-B004-4472-875E-537AEE367110}"/>
              </a:ext>
            </a:extLst>
          </p:cNvPr>
          <p:cNvSpPr txBox="1">
            <a:spLocks/>
          </p:cNvSpPr>
          <p:nvPr/>
        </p:nvSpPr>
        <p:spPr>
          <a:xfrm>
            <a:off x="731837" y="432522"/>
            <a:ext cx="13166725" cy="137318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chemeClr val="accent6">
                    <a:lumMod val="50000"/>
                  </a:schemeClr>
                </a:solidFill>
                <a:latin typeface="Arial" panose="020B0604020202020204" pitchFamily="34" charset="0"/>
                <a:cs typeface="Arial" panose="020B0604020202020204" pitchFamily="34" charset="0"/>
              </a:rPr>
              <a:t>Gain </a:t>
            </a:r>
            <a:r>
              <a:rPr lang="en-US" dirty="0" err="1">
                <a:solidFill>
                  <a:schemeClr val="accent6">
                    <a:lumMod val="50000"/>
                  </a:schemeClr>
                </a:solidFill>
                <a:latin typeface="Arial" panose="020B0604020202020204" pitchFamily="34" charset="0"/>
                <a:cs typeface="Arial" panose="020B0604020202020204" pitchFamily="34" charset="0"/>
              </a:rPr>
              <a:t>Paramaps</a:t>
            </a:r>
            <a:r>
              <a:rPr lang="en-US" dirty="0">
                <a:solidFill>
                  <a:schemeClr val="accent6">
                    <a:lumMod val="50000"/>
                  </a:schemeClr>
                </a:solidFill>
                <a:latin typeface="Arial" panose="020B0604020202020204" pitchFamily="34" charset="0"/>
                <a:cs typeface="Arial" panose="020B0604020202020204" pitchFamily="34" charset="0"/>
              </a:rPr>
              <a:t> for 3 Frequencies</a:t>
            </a:r>
          </a:p>
        </p:txBody>
      </p:sp>
      <p:sp>
        <p:nvSpPr>
          <p:cNvPr id="6" name="TextBox 5">
            <a:extLst>
              <a:ext uri="{FF2B5EF4-FFF2-40B4-BE49-F238E27FC236}">
                <a16:creationId xmlns:a16="http://schemas.microsoft.com/office/drawing/2014/main" id="{A48E6E91-6F93-4C21-90C0-54B5CDD2C43D}"/>
              </a:ext>
            </a:extLst>
          </p:cNvPr>
          <p:cNvSpPr txBox="1"/>
          <p:nvPr/>
        </p:nvSpPr>
        <p:spPr>
          <a:xfrm>
            <a:off x="4523510" y="6407727"/>
            <a:ext cx="10273145" cy="461665"/>
          </a:xfrm>
          <a:prstGeom prst="rect">
            <a:avLst/>
          </a:prstGeom>
          <a:noFill/>
        </p:spPr>
        <p:txBody>
          <a:bodyPr wrap="square" rtlCol="0">
            <a:spAutoFit/>
          </a:bodyPr>
          <a:lstStyle/>
          <a:p>
            <a:r>
              <a:rPr lang="en-US" sz="2400" dirty="0"/>
              <a:t>In the frequency range &gt;1 GHz, a gain of more than 20 dB is obtained</a:t>
            </a:r>
          </a:p>
        </p:txBody>
      </p:sp>
      <p:sp>
        <p:nvSpPr>
          <p:cNvPr id="7" name="TextBox 6">
            <a:extLst>
              <a:ext uri="{FF2B5EF4-FFF2-40B4-BE49-F238E27FC236}">
                <a16:creationId xmlns:a16="http://schemas.microsoft.com/office/drawing/2014/main" id="{4AC8C7F6-07FB-40E7-822C-B0686B7C02CD}"/>
              </a:ext>
            </a:extLst>
          </p:cNvPr>
          <p:cNvSpPr txBox="1"/>
          <p:nvPr/>
        </p:nvSpPr>
        <p:spPr>
          <a:xfrm>
            <a:off x="1226127" y="2660073"/>
            <a:ext cx="1794164" cy="584775"/>
          </a:xfrm>
          <a:prstGeom prst="rect">
            <a:avLst/>
          </a:prstGeom>
          <a:noFill/>
        </p:spPr>
        <p:txBody>
          <a:bodyPr wrap="square" rtlCol="0">
            <a:spAutoFit/>
          </a:bodyPr>
          <a:lstStyle/>
          <a:p>
            <a:r>
              <a:rPr lang="en-US" sz="3200" b="1" dirty="0"/>
              <a:t>20 dB</a:t>
            </a:r>
          </a:p>
        </p:txBody>
      </p:sp>
      <p:cxnSp>
        <p:nvCxnSpPr>
          <p:cNvPr id="9" name="Straight Arrow Connector 8">
            <a:extLst>
              <a:ext uri="{FF2B5EF4-FFF2-40B4-BE49-F238E27FC236}">
                <a16:creationId xmlns:a16="http://schemas.microsoft.com/office/drawing/2014/main" id="{99946C89-E8C5-4680-87FC-99BB0D3BF74D}"/>
              </a:ext>
            </a:extLst>
          </p:cNvPr>
          <p:cNvCxnSpPr>
            <a:cxnSpLocks/>
          </p:cNvCxnSpPr>
          <p:nvPr/>
        </p:nvCxnSpPr>
        <p:spPr>
          <a:xfrm>
            <a:off x="2576945" y="2916382"/>
            <a:ext cx="1898073" cy="32846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44274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C81CE-0547-448E-9170-A89966BFE012}"/>
              </a:ext>
            </a:extLst>
          </p:cNvPr>
          <p:cNvSpPr>
            <a:spLocks noGrp="1"/>
          </p:cNvSpPr>
          <p:nvPr>
            <p:ph type="title" idx="4294967295"/>
          </p:nvPr>
        </p:nvSpPr>
        <p:spPr>
          <a:xfrm>
            <a:off x="1463675" y="455613"/>
            <a:ext cx="13166725" cy="1373187"/>
          </a:xfrm>
          <a:prstGeom prst="rect">
            <a:avLst/>
          </a:prstGeom>
        </p:spPr>
        <p:txBody>
          <a:bodyPr/>
          <a:lstStyle/>
          <a:p>
            <a:r>
              <a:rPr lang="en-US" sz="3360" dirty="0"/>
              <a:t>Amplitude-Frequency Characteristics @ 20 dB gain</a:t>
            </a:r>
          </a:p>
        </p:txBody>
      </p:sp>
      <p:sp>
        <p:nvSpPr>
          <p:cNvPr id="3" name="Subtitle 2">
            <a:extLst>
              <a:ext uri="{FF2B5EF4-FFF2-40B4-BE49-F238E27FC236}">
                <a16:creationId xmlns:a16="http://schemas.microsoft.com/office/drawing/2014/main" id="{97D720F1-DE0C-4BA6-A262-3FA35485DCC1}"/>
              </a:ext>
            </a:extLst>
          </p:cNvPr>
          <p:cNvSpPr>
            <a:spLocks noGrp="1"/>
          </p:cNvSpPr>
          <p:nvPr>
            <p:ph type="subTitle" idx="4294967295"/>
          </p:nvPr>
        </p:nvSpPr>
        <p:spPr>
          <a:xfrm>
            <a:off x="858982" y="1932421"/>
            <a:ext cx="4741863" cy="4772025"/>
          </a:xfrm>
          <a:prstGeom prst="rect">
            <a:avLst/>
          </a:prstGeom>
        </p:spPr>
        <p:txBody>
          <a:bodyPr/>
          <a:lstStyle/>
          <a:p>
            <a:r>
              <a:rPr lang="en-US" sz="2880" dirty="0"/>
              <a:t>Maximum gain</a:t>
            </a:r>
          </a:p>
          <a:p>
            <a:r>
              <a:rPr lang="en-US" sz="2880" dirty="0"/>
              <a:t>Mean gain for G&gt;20 dB</a:t>
            </a:r>
          </a:p>
          <a:p>
            <a:r>
              <a:rPr lang="en-US" sz="2880" dirty="0"/>
              <a:t>Plot area where G&gt;20 dB,</a:t>
            </a:r>
          </a:p>
          <a:p>
            <a:pPr marL="0" indent="0">
              <a:buNone/>
            </a:pPr>
            <a:r>
              <a:rPr lang="en-US" sz="2880" dirty="0"/>
              <a:t>In MHz*dBm</a:t>
            </a:r>
          </a:p>
          <a:p>
            <a:pPr marL="0" indent="0">
              <a:buNone/>
            </a:pPr>
            <a:endParaRPr lang="en-US" sz="2880" dirty="0"/>
          </a:p>
          <a:p>
            <a:pPr marL="129600"/>
            <a:endParaRPr lang="en-US" dirty="0"/>
          </a:p>
        </p:txBody>
      </p:sp>
      <p:sp>
        <p:nvSpPr>
          <p:cNvPr id="4" name="Rectangle 3">
            <a:extLst>
              <a:ext uri="{FF2B5EF4-FFF2-40B4-BE49-F238E27FC236}">
                <a16:creationId xmlns:a16="http://schemas.microsoft.com/office/drawing/2014/main" id="{7776A68B-B111-4EA7-887B-6A0478184651}"/>
              </a:ext>
            </a:extLst>
          </p:cNvPr>
          <p:cNvSpPr/>
          <p:nvPr/>
        </p:nvSpPr>
        <p:spPr>
          <a:xfrm>
            <a:off x="6973567" y="3893201"/>
            <a:ext cx="609462" cy="424732"/>
          </a:xfrm>
          <a:prstGeom prst="rect">
            <a:avLst/>
          </a:prstGeom>
        </p:spPr>
        <p:txBody>
          <a:bodyPr wrap="none">
            <a:spAutoFit/>
          </a:bodyPr>
          <a:lstStyle/>
          <a:p>
            <a:r>
              <a:rPr lang="en-US" sz="2160" dirty="0"/>
              <a:t>and</a:t>
            </a:r>
          </a:p>
        </p:txBody>
      </p:sp>
      <p:sp>
        <p:nvSpPr>
          <p:cNvPr id="13" name="Rectangle 12">
            <a:extLst>
              <a:ext uri="{FF2B5EF4-FFF2-40B4-BE49-F238E27FC236}">
                <a16:creationId xmlns:a16="http://schemas.microsoft.com/office/drawing/2014/main" id="{3B048A08-E466-4170-9D3E-88EC2B14FD6C}"/>
              </a:ext>
            </a:extLst>
          </p:cNvPr>
          <p:cNvSpPr/>
          <p:nvPr/>
        </p:nvSpPr>
        <p:spPr>
          <a:xfrm>
            <a:off x="6973567" y="3893201"/>
            <a:ext cx="609462" cy="424732"/>
          </a:xfrm>
          <a:prstGeom prst="rect">
            <a:avLst/>
          </a:prstGeom>
        </p:spPr>
        <p:txBody>
          <a:bodyPr wrap="none">
            <a:spAutoFit/>
          </a:bodyPr>
          <a:lstStyle/>
          <a:p>
            <a:r>
              <a:rPr lang="en-US" sz="2160" dirty="0"/>
              <a:t>and</a:t>
            </a:r>
          </a:p>
        </p:txBody>
      </p:sp>
      <p:pic>
        <p:nvPicPr>
          <p:cNvPr id="7" name="Picture 6">
            <a:extLst>
              <a:ext uri="{FF2B5EF4-FFF2-40B4-BE49-F238E27FC236}">
                <a16:creationId xmlns:a16="http://schemas.microsoft.com/office/drawing/2014/main" id="{E5170907-8BBC-42D0-B495-1D9B6FDDD636}"/>
              </a:ext>
            </a:extLst>
          </p:cNvPr>
          <p:cNvPicPr>
            <a:picLocks noChangeAspect="1"/>
          </p:cNvPicPr>
          <p:nvPr/>
        </p:nvPicPr>
        <p:blipFill>
          <a:blip r:embed="rId3"/>
          <a:stretch>
            <a:fillRect/>
          </a:stretch>
        </p:blipFill>
        <p:spPr>
          <a:xfrm>
            <a:off x="5756903" y="2014861"/>
            <a:ext cx="8238382" cy="5189501"/>
          </a:xfrm>
          <a:prstGeom prst="rect">
            <a:avLst/>
          </a:prstGeom>
        </p:spPr>
      </p:pic>
    </p:spTree>
    <p:extLst>
      <p:ext uri="{BB962C8B-B14F-4D97-AF65-F5344CB8AC3E}">
        <p14:creationId xmlns:p14="http://schemas.microsoft.com/office/powerpoint/2010/main" val="10506903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C81CE-0547-448E-9170-A89966BFE012}"/>
              </a:ext>
            </a:extLst>
          </p:cNvPr>
          <p:cNvSpPr>
            <a:spLocks noGrp="1"/>
          </p:cNvSpPr>
          <p:nvPr>
            <p:ph type="title" idx="4294967295"/>
          </p:nvPr>
        </p:nvSpPr>
        <p:spPr>
          <a:xfrm>
            <a:off x="824346" y="424729"/>
            <a:ext cx="13166725" cy="1373187"/>
          </a:xfrm>
          <a:prstGeom prst="rect">
            <a:avLst/>
          </a:prstGeom>
        </p:spPr>
        <p:txBody>
          <a:bodyPr/>
          <a:lstStyle/>
          <a:p>
            <a:pPr algn="ctr"/>
            <a:r>
              <a:rPr lang="en-US" dirty="0">
                <a:solidFill>
                  <a:schemeClr val="accent6">
                    <a:lumMod val="50000"/>
                  </a:schemeClr>
                </a:solidFill>
                <a:latin typeface="Arial" panose="020B0604020202020204" pitchFamily="34" charset="0"/>
                <a:cs typeface="Arial" panose="020B0604020202020204" pitchFamily="34" charset="0"/>
              </a:rPr>
              <a:t>LJPA noise temperature measurements</a:t>
            </a:r>
          </a:p>
        </p:txBody>
      </p:sp>
      <p:sp>
        <p:nvSpPr>
          <p:cNvPr id="3" name="Subtitle 2">
            <a:extLst>
              <a:ext uri="{FF2B5EF4-FFF2-40B4-BE49-F238E27FC236}">
                <a16:creationId xmlns:a16="http://schemas.microsoft.com/office/drawing/2014/main" id="{97D720F1-DE0C-4BA6-A262-3FA35485DCC1}"/>
              </a:ext>
            </a:extLst>
          </p:cNvPr>
          <p:cNvSpPr>
            <a:spLocks noGrp="1"/>
          </p:cNvSpPr>
          <p:nvPr>
            <p:ph type="subTitle" idx="4294967295"/>
          </p:nvPr>
        </p:nvSpPr>
        <p:spPr>
          <a:xfrm>
            <a:off x="824346" y="2699492"/>
            <a:ext cx="5354782" cy="2811463"/>
          </a:xfrm>
          <a:prstGeom prst="rect">
            <a:avLst/>
          </a:prstGeom>
        </p:spPr>
        <p:txBody>
          <a:bodyPr/>
          <a:lstStyle/>
          <a:p>
            <a:r>
              <a:rPr lang="en-US" sz="2880" dirty="0"/>
              <a:t>At low frequency  more sensitive</a:t>
            </a:r>
          </a:p>
          <a:p>
            <a:r>
              <a:rPr lang="en-US" sz="2880" dirty="0"/>
              <a:t>Some temperature drift can have be a reason of  noise worsening</a:t>
            </a:r>
          </a:p>
          <a:p>
            <a:pPr marL="129600"/>
            <a:endParaRPr lang="en-US" dirty="0"/>
          </a:p>
        </p:txBody>
      </p:sp>
      <p:sp>
        <p:nvSpPr>
          <p:cNvPr id="14" name="Rectangle 13">
            <a:extLst>
              <a:ext uri="{FF2B5EF4-FFF2-40B4-BE49-F238E27FC236}">
                <a16:creationId xmlns:a16="http://schemas.microsoft.com/office/drawing/2014/main" id="{5F313BF3-D115-4AF5-A1BC-994681646999}"/>
              </a:ext>
            </a:extLst>
          </p:cNvPr>
          <p:cNvSpPr/>
          <p:nvPr/>
        </p:nvSpPr>
        <p:spPr>
          <a:xfrm>
            <a:off x="9004616" y="5302341"/>
            <a:ext cx="1252779" cy="424732"/>
          </a:xfrm>
          <a:prstGeom prst="rect">
            <a:avLst/>
          </a:prstGeom>
        </p:spPr>
        <p:txBody>
          <a:bodyPr wrap="none">
            <a:spAutoFit/>
          </a:bodyPr>
          <a:lstStyle/>
          <a:p>
            <a:r>
              <a:rPr lang="en-US" sz="2160" dirty="0">
                <a:solidFill>
                  <a:srgbClr val="C00000"/>
                </a:solidFill>
              </a:rPr>
              <a:t>½ photon</a:t>
            </a:r>
          </a:p>
        </p:txBody>
      </p:sp>
      <p:pic>
        <p:nvPicPr>
          <p:cNvPr id="6" name="Picture 5">
            <a:extLst>
              <a:ext uri="{FF2B5EF4-FFF2-40B4-BE49-F238E27FC236}">
                <a16:creationId xmlns:a16="http://schemas.microsoft.com/office/drawing/2014/main" id="{50370161-6A22-4323-92FE-581D4DF0E725}"/>
              </a:ext>
            </a:extLst>
          </p:cNvPr>
          <p:cNvPicPr>
            <a:picLocks noChangeAspect="1"/>
          </p:cNvPicPr>
          <p:nvPr/>
        </p:nvPicPr>
        <p:blipFill>
          <a:blip r:embed="rId3"/>
          <a:stretch>
            <a:fillRect/>
          </a:stretch>
        </p:blipFill>
        <p:spPr>
          <a:xfrm>
            <a:off x="6669900" y="2420662"/>
            <a:ext cx="6496825" cy="4108712"/>
          </a:xfrm>
          <a:prstGeom prst="rect">
            <a:avLst/>
          </a:prstGeom>
        </p:spPr>
      </p:pic>
    </p:spTree>
    <p:extLst>
      <p:ext uri="{BB962C8B-B14F-4D97-AF65-F5344CB8AC3E}">
        <p14:creationId xmlns:p14="http://schemas.microsoft.com/office/powerpoint/2010/main" val="23608347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5B9F6A-941F-4A80-9E9F-CCA5CE7D05BC}"/>
              </a:ext>
            </a:extLst>
          </p:cNvPr>
          <p:cNvPicPr>
            <a:picLocks noChangeAspect="1"/>
          </p:cNvPicPr>
          <p:nvPr/>
        </p:nvPicPr>
        <p:blipFill>
          <a:blip r:embed="rId3"/>
          <a:stretch>
            <a:fillRect/>
          </a:stretch>
        </p:blipFill>
        <p:spPr>
          <a:xfrm>
            <a:off x="8148232" y="1584741"/>
            <a:ext cx="5801535" cy="4353533"/>
          </a:xfrm>
          <a:prstGeom prst="rect">
            <a:avLst/>
          </a:prstGeom>
        </p:spPr>
      </p:pic>
      <p:pic>
        <p:nvPicPr>
          <p:cNvPr id="5" name="Picture 4">
            <a:extLst>
              <a:ext uri="{FF2B5EF4-FFF2-40B4-BE49-F238E27FC236}">
                <a16:creationId xmlns:a16="http://schemas.microsoft.com/office/drawing/2014/main" id="{C160AE99-46BC-4669-BEC2-C03C4E256E8E}"/>
              </a:ext>
            </a:extLst>
          </p:cNvPr>
          <p:cNvPicPr>
            <a:picLocks noChangeAspect="1"/>
          </p:cNvPicPr>
          <p:nvPr/>
        </p:nvPicPr>
        <p:blipFill>
          <a:blip r:embed="rId4"/>
          <a:stretch>
            <a:fillRect/>
          </a:stretch>
        </p:blipFill>
        <p:spPr>
          <a:xfrm>
            <a:off x="1227886" y="1584740"/>
            <a:ext cx="5801535" cy="4353533"/>
          </a:xfrm>
          <a:prstGeom prst="rect">
            <a:avLst/>
          </a:prstGeom>
        </p:spPr>
      </p:pic>
      <p:sp>
        <p:nvSpPr>
          <p:cNvPr id="7" name="Rectangle 6">
            <a:extLst>
              <a:ext uri="{FF2B5EF4-FFF2-40B4-BE49-F238E27FC236}">
                <a16:creationId xmlns:a16="http://schemas.microsoft.com/office/drawing/2014/main" id="{98D0786E-4D22-42D0-8276-322FD1E38D9D}"/>
              </a:ext>
            </a:extLst>
          </p:cNvPr>
          <p:cNvSpPr/>
          <p:nvPr/>
        </p:nvSpPr>
        <p:spPr>
          <a:xfrm>
            <a:off x="2711380" y="487280"/>
            <a:ext cx="7996100" cy="769441"/>
          </a:xfrm>
          <a:prstGeom prst="rect">
            <a:avLst/>
          </a:prstGeom>
        </p:spPr>
        <p:txBody>
          <a:bodyPr wrap="none">
            <a:spAutoFit/>
          </a:bodyPr>
          <a:lstStyle/>
          <a:p>
            <a:r>
              <a:rPr lang="en-US" sz="4400" dirty="0">
                <a:solidFill>
                  <a:schemeClr val="accent6">
                    <a:lumMod val="50000"/>
                  </a:schemeClr>
                </a:solidFill>
                <a:latin typeface="Arial" panose="020B0604020202020204" pitchFamily="34" charset="0"/>
                <a:cs typeface="Arial" panose="020B0604020202020204" pitchFamily="34" charset="0"/>
              </a:rPr>
              <a:t>Passive resonance: ZFC vs ZC</a:t>
            </a:r>
            <a:endParaRPr lang="en-US" sz="4400" dirty="0"/>
          </a:p>
        </p:txBody>
      </p:sp>
      <p:sp>
        <p:nvSpPr>
          <p:cNvPr id="8" name="TextBox 7">
            <a:extLst>
              <a:ext uri="{FF2B5EF4-FFF2-40B4-BE49-F238E27FC236}">
                <a16:creationId xmlns:a16="http://schemas.microsoft.com/office/drawing/2014/main" id="{28E26111-9683-4B1E-AF97-69663B882EEA}"/>
              </a:ext>
            </a:extLst>
          </p:cNvPr>
          <p:cNvSpPr txBox="1"/>
          <p:nvPr/>
        </p:nvSpPr>
        <p:spPr>
          <a:xfrm>
            <a:off x="3643746" y="6296891"/>
            <a:ext cx="1974272" cy="523220"/>
          </a:xfrm>
          <a:prstGeom prst="rect">
            <a:avLst/>
          </a:prstGeom>
          <a:noFill/>
        </p:spPr>
        <p:txBody>
          <a:bodyPr wrap="square" rtlCol="0">
            <a:spAutoFit/>
          </a:bodyPr>
          <a:lstStyle/>
          <a:p>
            <a:r>
              <a:rPr lang="en-US" sz="2800" dirty="0"/>
              <a:t>ZFC</a:t>
            </a:r>
          </a:p>
        </p:txBody>
      </p:sp>
      <p:sp>
        <p:nvSpPr>
          <p:cNvPr id="13" name="TextBox 12">
            <a:extLst>
              <a:ext uri="{FF2B5EF4-FFF2-40B4-BE49-F238E27FC236}">
                <a16:creationId xmlns:a16="http://schemas.microsoft.com/office/drawing/2014/main" id="{D680B9E1-D41A-4BAD-B60B-6CD91E9BE087}"/>
              </a:ext>
            </a:extLst>
          </p:cNvPr>
          <p:cNvSpPr txBox="1"/>
          <p:nvPr/>
        </p:nvSpPr>
        <p:spPr>
          <a:xfrm>
            <a:off x="10508673" y="6296891"/>
            <a:ext cx="1974272" cy="523220"/>
          </a:xfrm>
          <a:prstGeom prst="rect">
            <a:avLst/>
          </a:prstGeom>
          <a:noFill/>
        </p:spPr>
        <p:txBody>
          <a:bodyPr wrap="square" rtlCol="0">
            <a:spAutoFit/>
          </a:bodyPr>
          <a:lstStyle/>
          <a:p>
            <a:r>
              <a:rPr lang="en-US" sz="2800" dirty="0"/>
              <a:t>FC</a:t>
            </a:r>
          </a:p>
        </p:txBody>
      </p:sp>
      <p:sp>
        <p:nvSpPr>
          <p:cNvPr id="14" name="TextBox 13">
            <a:extLst>
              <a:ext uri="{FF2B5EF4-FFF2-40B4-BE49-F238E27FC236}">
                <a16:creationId xmlns:a16="http://schemas.microsoft.com/office/drawing/2014/main" id="{04E884AD-32DC-4783-B081-1700A8BA3053}"/>
              </a:ext>
            </a:extLst>
          </p:cNvPr>
          <p:cNvSpPr txBox="1"/>
          <p:nvPr/>
        </p:nvSpPr>
        <p:spPr>
          <a:xfrm>
            <a:off x="1571929" y="6844263"/>
            <a:ext cx="10911016"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FC method allows extending tuning range of L-JPA</a:t>
            </a:r>
          </a:p>
        </p:txBody>
      </p:sp>
    </p:spTree>
    <p:extLst>
      <p:ext uri="{BB962C8B-B14F-4D97-AF65-F5344CB8AC3E}">
        <p14:creationId xmlns:p14="http://schemas.microsoft.com/office/powerpoint/2010/main" val="215621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68E0E4-1F7C-4BB0-B3F7-553F89D0896E}"/>
              </a:ext>
            </a:extLst>
          </p:cNvPr>
          <p:cNvSpPr/>
          <p:nvPr/>
        </p:nvSpPr>
        <p:spPr>
          <a:xfrm>
            <a:off x="3377798" y="2096344"/>
            <a:ext cx="7315200" cy="2554545"/>
          </a:xfrm>
          <a:prstGeom prst="rect">
            <a:avLst/>
          </a:prstGeom>
        </p:spPr>
        <p:txBody>
          <a:bodyPr>
            <a:spAutoFit/>
          </a:bodyPr>
          <a:lstStyle/>
          <a:p>
            <a:pPr lvl="0" algn="ctr"/>
            <a:endParaRPr lang="en-US" sz="4000" dirty="0">
              <a:solidFill>
                <a:prstClr val="black"/>
              </a:solidFill>
            </a:endParaRPr>
          </a:p>
          <a:p>
            <a:pPr marL="571500" lvl="0" indent="-571500" algn="just">
              <a:buFont typeface="Arial" panose="020B0604020202020204" pitchFamily="34" charset="0"/>
              <a:buChar char="•"/>
            </a:pPr>
            <a:r>
              <a:rPr lang="en-US" sz="4000" dirty="0">
                <a:solidFill>
                  <a:prstClr val="black"/>
                </a:solidFill>
              </a:rPr>
              <a:t>TWPA (above 6-8 GHz)</a:t>
            </a:r>
          </a:p>
          <a:p>
            <a:pPr marL="571500" lvl="0" indent="-571500" algn="just">
              <a:buFont typeface="Arial" panose="020B0604020202020204" pitchFamily="34" charset="0"/>
              <a:buChar char="•"/>
            </a:pPr>
            <a:r>
              <a:rPr lang="en-US" sz="4000" dirty="0" err="1">
                <a:solidFill>
                  <a:prstClr val="black"/>
                </a:solidFill>
              </a:rPr>
              <a:t>Nanobolometer</a:t>
            </a:r>
            <a:endParaRPr lang="en-US" sz="4000" dirty="0">
              <a:solidFill>
                <a:prstClr val="black"/>
              </a:solidFill>
            </a:endParaRPr>
          </a:p>
          <a:p>
            <a:pPr marL="571500" lvl="0" indent="-571500" algn="just">
              <a:buFont typeface="Arial" panose="020B0604020202020204" pitchFamily="34" charset="0"/>
              <a:buChar char="•"/>
            </a:pPr>
            <a:r>
              <a:rPr lang="en-US" sz="4000" dirty="0">
                <a:solidFill>
                  <a:prstClr val="black"/>
                </a:solidFill>
              </a:rPr>
              <a:t>SPD</a:t>
            </a:r>
          </a:p>
        </p:txBody>
      </p:sp>
      <p:sp>
        <p:nvSpPr>
          <p:cNvPr id="4" name="Rectangle 3">
            <a:extLst>
              <a:ext uri="{FF2B5EF4-FFF2-40B4-BE49-F238E27FC236}">
                <a16:creationId xmlns:a16="http://schemas.microsoft.com/office/drawing/2014/main" id="{9155BA1B-E0FB-4084-A6EF-F04915CF8021}"/>
              </a:ext>
            </a:extLst>
          </p:cNvPr>
          <p:cNvSpPr/>
          <p:nvPr/>
        </p:nvSpPr>
        <p:spPr>
          <a:xfrm>
            <a:off x="3228105" y="732446"/>
            <a:ext cx="7614585" cy="769441"/>
          </a:xfrm>
          <a:prstGeom prst="rect">
            <a:avLst/>
          </a:prstGeom>
        </p:spPr>
        <p:txBody>
          <a:bodyPr wrap="none">
            <a:spAutoFit/>
          </a:bodyPr>
          <a:lstStyle/>
          <a:p>
            <a:r>
              <a:rPr lang="en-US" sz="4400" dirty="0">
                <a:solidFill>
                  <a:schemeClr val="accent6">
                    <a:lumMod val="50000"/>
                  </a:schemeClr>
                </a:solidFill>
                <a:latin typeface="Arial" panose="020B0604020202020204" pitchFamily="34" charset="0"/>
                <a:cs typeface="Arial" panose="020B0604020202020204" pitchFamily="34" charset="0"/>
              </a:rPr>
              <a:t>FUTURE DMAG READOUTS</a:t>
            </a:r>
            <a:endParaRPr lang="en-US" sz="4400" dirty="0"/>
          </a:p>
        </p:txBody>
      </p:sp>
    </p:spTree>
    <p:extLst>
      <p:ext uri="{BB962C8B-B14F-4D97-AF65-F5344CB8AC3E}">
        <p14:creationId xmlns:p14="http://schemas.microsoft.com/office/powerpoint/2010/main" val="21606433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BA57A-DF9E-4AA9-9069-6D05C16EE523}"/>
              </a:ext>
            </a:extLst>
          </p:cNvPr>
          <p:cNvSpPr>
            <a:spLocks noGrp="1"/>
          </p:cNvSpPr>
          <p:nvPr>
            <p:ph type="title" idx="4294967295"/>
          </p:nvPr>
        </p:nvSpPr>
        <p:spPr/>
        <p:txBody>
          <a:bodyPr/>
          <a:lstStyle/>
          <a:p>
            <a:pPr algn="l"/>
            <a:r>
              <a:rPr lang="en-US" dirty="0">
                <a:solidFill>
                  <a:schemeClr val="accent6">
                    <a:lumMod val="50000"/>
                  </a:schemeClr>
                </a:solidFill>
                <a:latin typeface="Arial" panose="020B0604020202020204" pitchFamily="34" charset="0"/>
                <a:cs typeface="Arial" panose="020B0604020202020204" pitchFamily="34" charset="0"/>
              </a:rPr>
              <a:t>            TWPA from SKKU (Sungkyunkwan University)  </a:t>
            </a:r>
          </a:p>
        </p:txBody>
      </p:sp>
      <p:sp>
        <p:nvSpPr>
          <p:cNvPr id="3" name="Content Placeholder 2">
            <a:extLst>
              <a:ext uri="{FF2B5EF4-FFF2-40B4-BE49-F238E27FC236}">
                <a16:creationId xmlns:a16="http://schemas.microsoft.com/office/drawing/2014/main" id="{5E8902A8-1038-4B90-9570-CCA9444A6911}"/>
              </a:ext>
            </a:extLst>
          </p:cNvPr>
          <p:cNvSpPr>
            <a:spLocks noGrp="1"/>
          </p:cNvSpPr>
          <p:nvPr>
            <p:ph idx="4294967295"/>
          </p:nvPr>
        </p:nvSpPr>
        <p:spPr>
          <a:xfrm>
            <a:off x="778309" y="1057930"/>
            <a:ext cx="3786764" cy="3745345"/>
          </a:xfrm>
        </p:spPr>
        <p:txBody>
          <a:bodyPr>
            <a:normAutofit/>
          </a:bodyPr>
          <a:lstStyle/>
          <a:p>
            <a:pPr lvl="1"/>
            <a:r>
              <a:rPr lang="en-US" dirty="0"/>
              <a:t>Kinetic inductance</a:t>
            </a:r>
          </a:p>
          <a:p>
            <a:pPr lvl="1"/>
            <a:r>
              <a:rPr lang="en-US" dirty="0"/>
              <a:t>2980 Junctions</a:t>
            </a:r>
          </a:p>
          <a:p>
            <a:pPr lvl="1"/>
            <a:r>
              <a:rPr lang="en-US" dirty="0"/>
              <a:t>~8 GHz pump</a:t>
            </a:r>
          </a:p>
          <a:p>
            <a:pPr lvl="1"/>
            <a:r>
              <a:rPr lang="en-US" dirty="0"/>
              <a:t>~19.8 Gain</a:t>
            </a:r>
          </a:p>
          <a:p>
            <a:pPr lvl="1"/>
            <a:endParaRPr lang="en-US" dirty="0"/>
          </a:p>
          <a:p>
            <a:pPr marL="548640" lvl="1" indent="0">
              <a:buNone/>
            </a:pPr>
            <a:endParaRPr lang="en-US" dirty="0"/>
          </a:p>
        </p:txBody>
      </p:sp>
      <p:pic>
        <p:nvPicPr>
          <p:cNvPr id="6" name="Content Placeholder 3">
            <a:extLst>
              <a:ext uri="{FF2B5EF4-FFF2-40B4-BE49-F238E27FC236}">
                <a16:creationId xmlns:a16="http://schemas.microsoft.com/office/drawing/2014/main" id="{EF504B39-9AE2-4DF5-A20F-29F878F3DAB6}"/>
              </a:ext>
            </a:extLst>
          </p:cNvPr>
          <p:cNvPicPr>
            <a:picLocks noChangeAspect="1"/>
          </p:cNvPicPr>
          <p:nvPr/>
        </p:nvPicPr>
        <p:blipFill>
          <a:blip r:embed="rId3"/>
          <a:stretch>
            <a:fillRect/>
          </a:stretch>
        </p:blipFill>
        <p:spPr>
          <a:xfrm>
            <a:off x="8320881" y="1057930"/>
            <a:ext cx="4549992" cy="6119928"/>
          </a:xfrm>
          <a:prstGeom prst="rect">
            <a:avLst/>
          </a:prstGeom>
        </p:spPr>
      </p:pic>
      <p:pic>
        <p:nvPicPr>
          <p:cNvPr id="7" name="Picture 6">
            <a:extLst>
              <a:ext uri="{FF2B5EF4-FFF2-40B4-BE49-F238E27FC236}">
                <a16:creationId xmlns:a16="http://schemas.microsoft.com/office/drawing/2014/main" id="{97FDAAA7-999F-49D3-BCC6-FBE9304BB251}"/>
              </a:ext>
            </a:extLst>
          </p:cNvPr>
          <p:cNvPicPr>
            <a:picLocks noChangeAspect="1"/>
          </p:cNvPicPr>
          <p:nvPr/>
        </p:nvPicPr>
        <p:blipFill>
          <a:blip r:embed="rId4"/>
          <a:stretch>
            <a:fillRect/>
          </a:stretch>
        </p:blipFill>
        <p:spPr>
          <a:xfrm>
            <a:off x="1627909" y="3432514"/>
            <a:ext cx="5332823" cy="3864950"/>
          </a:xfrm>
          <a:prstGeom prst="rect">
            <a:avLst/>
          </a:prstGeom>
        </p:spPr>
      </p:pic>
      <p:sp>
        <p:nvSpPr>
          <p:cNvPr id="5" name="TextBox 4">
            <a:extLst>
              <a:ext uri="{FF2B5EF4-FFF2-40B4-BE49-F238E27FC236}">
                <a16:creationId xmlns:a16="http://schemas.microsoft.com/office/drawing/2014/main" id="{CF3A2A5E-471C-4D66-8CE3-59264B4C2657}"/>
              </a:ext>
            </a:extLst>
          </p:cNvPr>
          <p:cNvSpPr txBox="1"/>
          <p:nvPr/>
        </p:nvSpPr>
        <p:spPr>
          <a:xfrm>
            <a:off x="8445191" y="7297464"/>
            <a:ext cx="4192858" cy="646331"/>
          </a:xfrm>
          <a:prstGeom prst="rect">
            <a:avLst/>
          </a:prstGeom>
          <a:noFill/>
        </p:spPr>
        <p:txBody>
          <a:bodyPr wrap="square" rtlCol="0">
            <a:spAutoFit/>
          </a:bodyPr>
          <a:lstStyle/>
          <a:p>
            <a:r>
              <a:rPr lang="en-US" dirty="0"/>
              <a:t>From </a:t>
            </a:r>
            <a:r>
              <a:rPr lang="en-US" dirty="0" err="1"/>
              <a:t>Prof.Yonuk</a:t>
            </a:r>
            <a:r>
              <a:rPr lang="en-US" dirty="0"/>
              <a:t> Chong, SKKU, Suwon, Korea</a:t>
            </a:r>
          </a:p>
        </p:txBody>
      </p:sp>
    </p:spTree>
    <p:extLst>
      <p:ext uri="{BB962C8B-B14F-4D97-AF65-F5344CB8AC3E}">
        <p14:creationId xmlns:p14="http://schemas.microsoft.com/office/powerpoint/2010/main" val="40464943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47DC8E6-9429-457B-AFD6-D5FB0F383347}"/>
              </a:ext>
            </a:extLst>
          </p:cNvPr>
          <p:cNvSpPr txBox="1"/>
          <p:nvPr/>
        </p:nvSpPr>
        <p:spPr>
          <a:xfrm>
            <a:off x="198120" y="124779"/>
            <a:ext cx="12904693" cy="769441"/>
          </a:xfrm>
          <a:prstGeom prst="rect">
            <a:avLst/>
          </a:prstGeom>
          <a:noFill/>
        </p:spPr>
        <p:txBody>
          <a:bodyPr wrap="square" rtlCol="0">
            <a:spAutoFit/>
          </a:bodyPr>
          <a:lstStyle/>
          <a:p>
            <a:pPr algn="ctr" defTabSz="3076484" hangingPunct="0"/>
            <a:r>
              <a:rPr lang="en-US"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Zeptojoule </a:t>
            </a:r>
            <a:r>
              <a:rPr lang="en-US" altLang="ko-KR" sz="4400" dirty="0" err="1">
                <a:solidFill>
                  <a:schemeClr val="accent6">
                    <a:lumMod val="50000"/>
                  </a:schemeClr>
                </a:solidFill>
                <a:latin typeface="Arial" panose="020B0604020202020204" pitchFamily="34" charset="0"/>
                <a:ea typeface="Helvetica Neue"/>
                <a:cs typeface="Arial" panose="020B0604020202020204" pitchFamily="34" charset="0"/>
                <a:sym typeface="Helvetica Neue"/>
              </a:rPr>
              <a:t>nanobolometer</a:t>
            </a:r>
            <a:endParaRPr lang="en-KR"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endParaRPr>
          </a:p>
        </p:txBody>
      </p:sp>
      <p:sp>
        <p:nvSpPr>
          <p:cNvPr id="2" name="Slide Number Placeholder 1">
            <a:extLst>
              <a:ext uri="{FF2B5EF4-FFF2-40B4-BE49-F238E27FC236}">
                <a16:creationId xmlns:a16="http://schemas.microsoft.com/office/drawing/2014/main" id="{B031EA07-DEDC-427E-B96F-F85B87679DE2}"/>
              </a:ext>
            </a:extLst>
          </p:cNvPr>
          <p:cNvSpPr>
            <a:spLocks noGrp="1"/>
          </p:cNvSpPr>
          <p:nvPr>
            <p:ph type="sldNum" sz="quarter" idx="4294967295"/>
          </p:nvPr>
        </p:nvSpPr>
        <p:spPr>
          <a:xfrm>
            <a:off x="13860463" y="7616573"/>
            <a:ext cx="769937" cy="438150"/>
          </a:xfrm>
        </p:spPr>
        <p:txBody>
          <a:bodyPr/>
          <a:lstStyle/>
          <a:p>
            <a:fld id="{E7B952DE-19CB-4DCF-A103-EC9AA4ABAB57}" type="slidenum">
              <a:rPr lang="en-US" smtClean="0"/>
              <a:t>36</a:t>
            </a:fld>
            <a:endParaRPr lang="en-US" dirty="0"/>
          </a:p>
        </p:txBody>
      </p:sp>
      <p:pic>
        <p:nvPicPr>
          <p:cNvPr id="5" name="Picture 4">
            <a:extLst>
              <a:ext uri="{FF2B5EF4-FFF2-40B4-BE49-F238E27FC236}">
                <a16:creationId xmlns:a16="http://schemas.microsoft.com/office/drawing/2014/main" id="{4FDA1530-E90E-481A-8253-F44041C07F40}"/>
              </a:ext>
            </a:extLst>
          </p:cNvPr>
          <p:cNvPicPr>
            <a:picLocks noChangeAspect="1"/>
          </p:cNvPicPr>
          <p:nvPr/>
        </p:nvPicPr>
        <p:blipFill>
          <a:blip r:embed="rId3"/>
          <a:stretch>
            <a:fillRect/>
          </a:stretch>
        </p:blipFill>
        <p:spPr>
          <a:xfrm>
            <a:off x="357131" y="3618855"/>
            <a:ext cx="8504183" cy="3323548"/>
          </a:xfrm>
          <a:prstGeom prst="rect">
            <a:avLst/>
          </a:prstGeom>
        </p:spPr>
      </p:pic>
      <p:cxnSp>
        <p:nvCxnSpPr>
          <p:cNvPr id="7" name="Connector: Elbow 6">
            <a:extLst>
              <a:ext uri="{FF2B5EF4-FFF2-40B4-BE49-F238E27FC236}">
                <a16:creationId xmlns:a16="http://schemas.microsoft.com/office/drawing/2014/main" id="{87EED1D4-84FE-4956-9DE6-0F8ABF08081E}"/>
              </a:ext>
            </a:extLst>
          </p:cNvPr>
          <p:cNvCxnSpPr>
            <a:cxnSpLocks/>
          </p:cNvCxnSpPr>
          <p:nvPr/>
        </p:nvCxnSpPr>
        <p:spPr>
          <a:xfrm rot="10800000" flipV="1">
            <a:off x="7134186" y="2796582"/>
            <a:ext cx="2571991" cy="1578606"/>
          </a:xfrm>
          <a:prstGeom prst="bentConnector3">
            <a:avLst>
              <a:gd name="adj1" fmla="val 90873"/>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or: Elbow 7">
            <a:extLst>
              <a:ext uri="{FF2B5EF4-FFF2-40B4-BE49-F238E27FC236}">
                <a16:creationId xmlns:a16="http://schemas.microsoft.com/office/drawing/2014/main" id="{C05DAB0A-6C2E-413C-8E2A-0E2154E13042}"/>
              </a:ext>
            </a:extLst>
          </p:cNvPr>
          <p:cNvCxnSpPr>
            <a:cxnSpLocks/>
          </p:cNvCxnSpPr>
          <p:nvPr/>
        </p:nvCxnSpPr>
        <p:spPr>
          <a:xfrm rot="10800000" flipV="1">
            <a:off x="7571403" y="3199936"/>
            <a:ext cx="2134774" cy="1427579"/>
          </a:xfrm>
          <a:prstGeom prst="bentConnector3">
            <a:avLst>
              <a:gd name="adj1" fmla="val 80193"/>
            </a:avLst>
          </a:prstGeom>
          <a:ln w="31750">
            <a:solidFill>
              <a:srgbClr val="1A47D6"/>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nector: Elbow 8">
            <a:extLst>
              <a:ext uri="{FF2B5EF4-FFF2-40B4-BE49-F238E27FC236}">
                <a16:creationId xmlns:a16="http://schemas.microsoft.com/office/drawing/2014/main" id="{B40502EB-95D6-48EC-8BE4-A5EFD5A730C7}"/>
              </a:ext>
            </a:extLst>
          </p:cNvPr>
          <p:cNvCxnSpPr>
            <a:cxnSpLocks/>
          </p:cNvCxnSpPr>
          <p:nvPr/>
        </p:nvCxnSpPr>
        <p:spPr>
          <a:xfrm rot="10800000" flipV="1">
            <a:off x="8032437" y="3566884"/>
            <a:ext cx="1677658" cy="1150924"/>
          </a:xfrm>
          <a:prstGeom prst="bentConnector3">
            <a:avLst>
              <a:gd name="adj1" fmla="val 50000"/>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618E0E0-7181-430C-BFB3-1F4E486D565B}"/>
              </a:ext>
            </a:extLst>
          </p:cNvPr>
          <p:cNvSpPr/>
          <p:nvPr/>
        </p:nvSpPr>
        <p:spPr>
          <a:xfrm>
            <a:off x="9764206" y="2457449"/>
            <a:ext cx="5045287" cy="489749"/>
          </a:xfrm>
          <a:prstGeom prst="rect">
            <a:avLst/>
          </a:prstGeom>
        </p:spPr>
        <p:txBody>
          <a:bodyPr wrap="square">
            <a:spAutoFit/>
          </a:bodyPr>
          <a:lstStyle/>
          <a:p>
            <a:pPr>
              <a:lnSpc>
                <a:spcPct val="150000"/>
              </a:lnSpc>
            </a:pPr>
            <a:r>
              <a:rPr lang="en-US" sz="1920" dirty="0"/>
              <a:t>290 </a:t>
            </a:r>
            <a:r>
              <a:rPr lang="en-US" sz="1920" dirty="0" err="1"/>
              <a:t>aW</a:t>
            </a:r>
            <a:r>
              <a:rPr lang="en-US" sz="1920" dirty="0"/>
              <a:t> at a probing frequency of 752 MHz </a:t>
            </a:r>
          </a:p>
        </p:txBody>
      </p:sp>
      <p:sp>
        <p:nvSpPr>
          <p:cNvPr id="11" name="Rectangle 10">
            <a:extLst>
              <a:ext uri="{FF2B5EF4-FFF2-40B4-BE49-F238E27FC236}">
                <a16:creationId xmlns:a16="http://schemas.microsoft.com/office/drawing/2014/main" id="{354607A4-53F1-4B44-86CB-A274D0AAA76A}"/>
              </a:ext>
            </a:extLst>
          </p:cNvPr>
          <p:cNvSpPr/>
          <p:nvPr/>
        </p:nvSpPr>
        <p:spPr>
          <a:xfrm>
            <a:off x="9764205" y="2844545"/>
            <a:ext cx="4422370" cy="489749"/>
          </a:xfrm>
          <a:prstGeom prst="rect">
            <a:avLst/>
          </a:prstGeom>
        </p:spPr>
        <p:txBody>
          <a:bodyPr wrap="square">
            <a:spAutoFit/>
          </a:bodyPr>
          <a:lstStyle/>
          <a:p>
            <a:pPr>
              <a:lnSpc>
                <a:spcPct val="150000"/>
              </a:lnSpc>
            </a:pPr>
            <a:r>
              <a:rPr lang="en-US" sz="1920" dirty="0"/>
              <a:t>66 </a:t>
            </a:r>
            <a:r>
              <a:rPr lang="en-US" sz="1920" dirty="0" err="1"/>
              <a:t>aW</a:t>
            </a:r>
            <a:r>
              <a:rPr lang="en-US" sz="1920" dirty="0"/>
              <a:t> at a probing frequency of 762 MHz</a:t>
            </a:r>
          </a:p>
        </p:txBody>
      </p:sp>
      <p:sp>
        <p:nvSpPr>
          <p:cNvPr id="12" name="Rectangle 11">
            <a:extLst>
              <a:ext uri="{FF2B5EF4-FFF2-40B4-BE49-F238E27FC236}">
                <a16:creationId xmlns:a16="http://schemas.microsoft.com/office/drawing/2014/main" id="{EA13C0E5-BC36-4AE4-B260-7BEE4FCB5DB2}"/>
              </a:ext>
            </a:extLst>
          </p:cNvPr>
          <p:cNvSpPr/>
          <p:nvPr/>
        </p:nvSpPr>
        <p:spPr>
          <a:xfrm>
            <a:off x="9764204" y="3238368"/>
            <a:ext cx="4422370" cy="489749"/>
          </a:xfrm>
          <a:prstGeom prst="rect">
            <a:avLst/>
          </a:prstGeom>
        </p:spPr>
        <p:txBody>
          <a:bodyPr wrap="square">
            <a:spAutoFit/>
          </a:bodyPr>
          <a:lstStyle/>
          <a:p>
            <a:pPr>
              <a:lnSpc>
                <a:spcPct val="150000"/>
              </a:lnSpc>
            </a:pPr>
            <a:r>
              <a:rPr lang="en-US" sz="1920" dirty="0"/>
              <a:t>2 </a:t>
            </a:r>
            <a:r>
              <a:rPr lang="en-US" sz="1920" dirty="0" err="1"/>
              <a:t>aW</a:t>
            </a:r>
            <a:r>
              <a:rPr lang="en-US" sz="1920" dirty="0"/>
              <a:t> at a probing frequency of 770 MHz</a:t>
            </a:r>
          </a:p>
        </p:txBody>
      </p:sp>
      <p:sp>
        <p:nvSpPr>
          <p:cNvPr id="13" name="Text…..">
            <a:extLst>
              <a:ext uri="{FF2B5EF4-FFF2-40B4-BE49-F238E27FC236}">
                <a16:creationId xmlns:a16="http://schemas.microsoft.com/office/drawing/2014/main" id="{1732EA4C-61C1-4936-B695-918C1CE940DB}"/>
              </a:ext>
            </a:extLst>
          </p:cNvPr>
          <p:cNvSpPr txBox="1"/>
          <p:nvPr/>
        </p:nvSpPr>
        <p:spPr>
          <a:xfrm>
            <a:off x="2145782" y="6948656"/>
            <a:ext cx="8348113" cy="910343"/>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just">
              <a:lnSpc>
                <a:spcPct val="150000"/>
              </a:lnSpc>
            </a:pPr>
            <a:r>
              <a:rPr kumimoji="1" lang="en-US" altLang="ko-KR" sz="1440" dirty="0">
                <a:latin typeface="Arial" panose="020B0604020202020204" pitchFamily="34" charset="0"/>
                <a:cs typeface="Arial" panose="020B0604020202020204" pitchFamily="34" charset="0"/>
              </a:rPr>
              <a:t>[11] R. </a:t>
            </a:r>
            <a:r>
              <a:rPr kumimoji="1" lang="en-US" altLang="ko-KR" sz="1440" dirty="0" err="1">
                <a:latin typeface="Arial" panose="020B0604020202020204" pitchFamily="34" charset="0"/>
                <a:cs typeface="Arial" panose="020B0604020202020204" pitchFamily="34" charset="0"/>
              </a:rPr>
              <a:t>Kokkoniemi</a:t>
            </a:r>
            <a:r>
              <a:rPr kumimoji="1" lang="en-US" altLang="ko-KR" sz="1440" dirty="0">
                <a:latin typeface="Arial" panose="020B0604020202020204" pitchFamily="34" charset="0"/>
                <a:cs typeface="Arial" panose="020B0604020202020204" pitchFamily="34" charset="0"/>
              </a:rPr>
              <a:t> et al., </a:t>
            </a:r>
            <a:r>
              <a:rPr kumimoji="1" lang="fr-FR" altLang="ko-KR" sz="1440" i="1" dirty="0">
                <a:latin typeface="Arial" panose="020B0604020202020204" pitchFamily="34" charset="0"/>
                <a:cs typeface="Arial" panose="020B0604020202020204" pitchFamily="34" charset="0"/>
              </a:rPr>
              <a:t>Communications </a:t>
            </a:r>
            <a:r>
              <a:rPr kumimoji="1" lang="fr-FR" altLang="ko-KR" sz="1440" i="1" dirty="0" err="1">
                <a:latin typeface="Arial" panose="020B0604020202020204" pitchFamily="34" charset="0"/>
                <a:cs typeface="Arial" panose="020B0604020202020204" pitchFamily="34" charset="0"/>
              </a:rPr>
              <a:t>Physics</a:t>
            </a:r>
            <a:r>
              <a:rPr kumimoji="1" lang="fr-FR" altLang="ko-KR" sz="1440" i="1" dirty="0">
                <a:latin typeface="Arial" panose="020B0604020202020204" pitchFamily="34" charset="0"/>
                <a:cs typeface="Arial" panose="020B0604020202020204" pitchFamily="34" charset="0"/>
              </a:rPr>
              <a:t> </a:t>
            </a:r>
            <a:r>
              <a:rPr kumimoji="1" lang="fr-FR" altLang="ko-KR" sz="1440" b="1" dirty="0">
                <a:latin typeface="Arial" panose="020B0604020202020204" pitchFamily="34" charset="0"/>
                <a:cs typeface="Arial" panose="020B0604020202020204" pitchFamily="34" charset="0"/>
              </a:rPr>
              <a:t>2</a:t>
            </a:r>
            <a:r>
              <a:rPr kumimoji="1" lang="fr-FR" altLang="ko-KR" sz="1440" dirty="0">
                <a:latin typeface="Arial" panose="020B0604020202020204" pitchFamily="34" charset="0"/>
                <a:cs typeface="Arial" panose="020B0604020202020204" pitchFamily="34" charset="0"/>
              </a:rPr>
              <a:t>,</a:t>
            </a:r>
            <a:r>
              <a:rPr kumimoji="1" lang="fr-FR" altLang="ko-KR" sz="1440" i="1" dirty="0">
                <a:latin typeface="Arial" panose="020B0604020202020204" pitchFamily="34" charset="0"/>
                <a:cs typeface="Arial" panose="020B0604020202020204" pitchFamily="34" charset="0"/>
              </a:rPr>
              <a:t> </a:t>
            </a:r>
            <a:r>
              <a:rPr kumimoji="1" lang="fr-FR" altLang="ko-KR" sz="1440" dirty="0">
                <a:latin typeface="Arial" panose="020B0604020202020204" pitchFamily="34" charset="0"/>
                <a:cs typeface="Arial" panose="020B0604020202020204" pitchFamily="34" charset="0"/>
              </a:rPr>
              <a:t>124 (2019).</a:t>
            </a:r>
          </a:p>
          <a:p>
            <a:pPr algn="just">
              <a:lnSpc>
                <a:spcPct val="150000"/>
              </a:lnSpc>
            </a:pPr>
            <a:r>
              <a:rPr kumimoji="1" lang="en-US" altLang="ko-KR" sz="1440" dirty="0">
                <a:latin typeface="Arial" panose="020B0604020202020204" pitchFamily="34" charset="0"/>
                <a:cs typeface="Arial" panose="020B0604020202020204" pitchFamily="34" charset="0"/>
              </a:rPr>
              <a:t>[12] J. </a:t>
            </a:r>
            <a:r>
              <a:rPr kumimoji="1" lang="en-US" altLang="ko-KR" sz="1440" dirty="0" err="1">
                <a:latin typeface="Arial" panose="020B0604020202020204" pitchFamily="34" charset="0"/>
                <a:cs typeface="Arial" panose="020B0604020202020204" pitchFamily="34" charset="0"/>
              </a:rPr>
              <a:t>Govenius</a:t>
            </a:r>
            <a:r>
              <a:rPr kumimoji="1" lang="en-US" altLang="ko-KR" sz="1440" dirty="0">
                <a:latin typeface="Arial" panose="020B0604020202020204" pitchFamily="34" charset="0"/>
                <a:cs typeface="Arial" panose="020B0604020202020204" pitchFamily="34" charset="0"/>
              </a:rPr>
              <a:t> et al., </a:t>
            </a:r>
            <a:r>
              <a:rPr kumimoji="1" lang="fr-FR" altLang="ko-KR" sz="1440" i="1" dirty="0">
                <a:latin typeface="Arial" panose="020B0604020202020204" pitchFamily="34" charset="0"/>
                <a:cs typeface="Arial" panose="020B0604020202020204" pitchFamily="34" charset="0"/>
              </a:rPr>
              <a:t>Phys. </a:t>
            </a:r>
            <a:r>
              <a:rPr kumimoji="1" lang="fr-FR" altLang="ko-KR" sz="1440" i="1" dirty="0" err="1">
                <a:latin typeface="Arial" panose="020B0604020202020204" pitchFamily="34" charset="0"/>
                <a:cs typeface="Arial" panose="020B0604020202020204" pitchFamily="34" charset="0"/>
              </a:rPr>
              <a:t>Rev</a:t>
            </a:r>
            <a:r>
              <a:rPr kumimoji="1" lang="fr-FR" altLang="ko-KR" sz="1440" i="1" dirty="0">
                <a:latin typeface="Arial" panose="020B0604020202020204" pitchFamily="34" charset="0"/>
                <a:cs typeface="Arial" panose="020B0604020202020204" pitchFamily="34" charset="0"/>
              </a:rPr>
              <a:t>. </a:t>
            </a:r>
            <a:r>
              <a:rPr kumimoji="1" lang="fr-FR" altLang="ko-KR" sz="1440" i="1" dirty="0" err="1">
                <a:latin typeface="Arial" panose="020B0604020202020204" pitchFamily="34" charset="0"/>
                <a:cs typeface="Arial" panose="020B0604020202020204" pitchFamily="34" charset="0"/>
              </a:rPr>
              <a:t>Lett</a:t>
            </a:r>
            <a:r>
              <a:rPr kumimoji="1" lang="fr-FR" altLang="ko-KR" sz="1440" i="1" dirty="0">
                <a:latin typeface="Arial" panose="020B0604020202020204" pitchFamily="34" charset="0"/>
                <a:cs typeface="Arial" panose="020B0604020202020204" pitchFamily="34" charset="0"/>
              </a:rPr>
              <a:t>. </a:t>
            </a:r>
            <a:r>
              <a:rPr kumimoji="1" lang="fr-FR" altLang="ko-KR" sz="1440" b="1" dirty="0">
                <a:latin typeface="Arial" panose="020B0604020202020204" pitchFamily="34" charset="0"/>
                <a:cs typeface="Arial" panose="020B0604020202020204" pitchFamily="34" charset="0"/>
              </a:rPr>
              <a:t>117</a:t>
            </a:r>
            <a:r>
              <a:rPr kumimoji="1" lang="fr-FR" altLang="ko-KR" sz="1440" dirty="0">
                <a:latin typeface="Arial" panose="020B0604020202020204" pitchFamily="34" charset="0"/>
                <a:cs typeface="Arial" panose="020B0604020202020204" pitchFamily="34" charset="0"/>
              </a:rPr>
              <a:t>,</a:t>
            </a:r>
            <a:r>
              <a:rPr kumimoji="1" lang="fr-FR" altLang="ko-KR" sz="1440" i="1" dirty="0">
                <a:latin typeface="Arial" panose="020B0604020202020204" pitchFamily="34" charset="0"/>
                <a:cs typeface="Arial" panose="020B0604020202020204" pitchFamily="34" charset="0"/>
              </a:rPr>
              <a:t> 030802</a:t>
            </a:r>
            <a:r>
              <a:rPr kumimoji="1" lang="fr-FR" altLang="ko-KR" sz="1440" dirty="0">
                <a:latin typeface="Arial" panose="020B0604020202020204" pitchFamily="34" charset="0"/>
                <a:cs typeface="Arial" panose="020B0604020202020204" pitchFamily="34" charset="0"/>
              </a:rPr>
              <a:t> (2016)</a:t>
            </a:r>
          </a:p>
        </p:txBody>
      </p:sp>
      <p:pic>
        <p:nvPicPr>
          <p:cNvPr id="14" name="Picture 13">
            <a:extLst>
              <a:ext uri="{FF2B5EF4-FFF2-40B4-BE49-F238E27FC236}">
                <a16:creationId xmlns:a16="http://schemas.microsoft.com/office/drawing/2014/main" id="{0370FCFA-9DC4-4404-9FB1-2E2E2F9377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3825" y="2526623"/>
            <a:ext cx="1119162" cy="932482"/>
          </a:xfrm>
          <a:prstGeom prst="rect">
            <a:avLst/>
          </a:prstGeom>
        </p:spPr>
      </p:pic>
      <p:sp>
        <p:nvSpPr>
          <p:cNvPr id="41" name="Text…..">
            <a:extLst>
              <a:ext uri="{FF2B5EF4-FFF2-40B4-BE49-F238E27FC236}">
                <a16:creationId xmlns:a16="http://schemas.microsoft.com/office/drawing/2014/main" id="{9B4C24E4-C96B-494A-B8F3-BEC1F8CF1891}"/>
              </a:ext>
            </a:extLst>
          </p:cNvPr>
          <p:cNvSpPr txBox="1"/>
          <p:nvPr/>
        </p:nvSpPr>
        <p:spPr>
          <a:xfrm>
            <a:off x="8528319" y="6088389"/>
            <a:ext cx="5879378" cy="582112"/>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just"/>
            <a:r>
              <a:rPr lang="en-US" sz="1920" b="1" dirty="0">
                <a:latin typeface="Arial" panose="020B0604020202020204" pitchFamily="34" charset="0"/>
                <a:cs typeface="Arial" panose="020B0604020202020204" pitchFamily="34" charset="0"/>
              </a:rPr>
              <a:t>The noise equivalent power is roughly 20 </a:t>
            </a:r>
            <a:r>
              <a:rPr lang="en-US" sz="1920" b="1" dirty="0" err="1">
                <a:latin typeface="Arial" panose="020B0604020202020204" pitchFamily="34" charset="0"/>
                <a:cs typeface="Arial" panose="020B0604020202020204" pitchFamily="34" charset="0"/>
              </a:rPr>
              <a:t>zW</a:t>
            </a:r>
            <a:r>
              <a:rPr lang="en-US" sz="1920" b="1" dirty="0">
                <a:latin typeface="Arial" panose="020B0604020202020204" pitchFamily="34" charset="0"/>
                <a:cs typeface="Arial" panose="020B0604020202020204" pitchFamily="34" charset="0"/>
              </a:rPr>
              <a:t>/Hz</a:t>
            </a:r>
          </a:p>
        </p:txBody>
      </p:sp>
      <p:sp>
        <p:nvSpPr>
          <p:cNvPr id="4" name="Rectangle 3">
            <a:extLst>
              <a:ext uri="{FF2B5EF4-FFF2-40B4-BE49-F238E27FC236}">
                <a16:creationId xmlns:a16="http://schemas.microsoft.com/office/drawing/2014/main" id="{8A22F610-3F0D-4C2E-B4AA-477EEE5DC64D}"/>
              </a:ext>
            </a:extLst>
          </p:cNvPr>
          <p:cNvSpPr/>
          <p:nvPr/>
        </p:nvSpPr>
        <p:spPr>
          <a:xfrm>
            <a:off x="198120" y="1038200"/>
            <a:ext cx="14066520" cy="1089529"/>
          </a:xfrm>
          <a:prstGeom prst="rect">
            <a:avLst/>
          </a:prstGeom>
        </p:spPr>
        <p:txBody>
          <a:bodyPr wrap="square">
            <a:spAutoFit/>
          </a:bodyPr>
          <a:lstStyle/>
          <a:p>
            <a:r>
              <a:rPr lang="en-GB" sz="2160" u="sng" dirty="0"/>
              <a:t>Motivation:</a:t>
            </a:r>
          </a:p>
          <a:p>
            <a:r>
              <a:rPr lang="en-GB" sz="2160" dirty="0"/>
              <a:t>J. </a:t>
            </a:r>
            <a:r>
              <a:rPr lang="en-GB" sz="2160" dirty="0" err="1"/>
              <a:t>Omarov</a:t>
            </a:r>
            <a:r>
              <a:rPr lang="en-GB" sz="2160" dirty="0"/>
              <a:t>, J. </a:t>
            </a:r>
            <a:r>
              <a:rPr lang="en-GB" sz="2160" dirty="0" err="1"/>
              <a:t>Jeong</a:t>
            </a:r>
            <a:r>
              <a:rPr lang="en-GB" sz="2160" dirty="0"/>
              <a:t> and Y.K. </a:t>
            </a:r>
            <a:r>
              <a:rPr lang="en-GB" sz="2160" dirty="0" err="1"/>
              <a:t>Semertzidis</a:t>
            </a:r>
            <a:r>
              <a:rPr lang="en-GB" sz="2160" dirty="0"/>
              <a:t>, Phys. Rev. D. </a:t>
            </a:r>
            <a:r>
              <a:rPr lang="en-GB" sz="2160" b="1" dirty="0"/>
              <a:t>107</a:t>
            </a:r>
            <a:r>
              <a:rPr lang="en-GB" sz="2160" dirty="0"/>
              <a:t>, 103005 (2023)</a:t>
            </a:r>
          </a:p>
          <a:p>
            <a:r>
              <a:rPr lang="en-US" sz="2160" dirty="0"/>
              <a:t>Speeding axion </a:t>
            </a:r>
            <a:r>
              <a:rPr lang="en-US" sz="2160" dirty="0" err="1"/>
              <a:t>haloscope</a:t>
            </a:r>
            <a:r>
              <a:rPr lang="en-US" sz="2160" dirty="0"/>
              <a:t> experiments using </a:t>
            </a:r>
            <a:r>
              <a:rPr lang="en-US" sz="2160" b="1" dirty="0"/>
              <a:t>heterodyne-variance-based detection with a power meter</a:t>
            </a:r>
            <a:endParaRPr lang="en-GB" sz="2160" b="1" dirty="0"/>
          </a:p>
        </p:txBody>
      </p:sp>
    </p:spTree>
    <p:extLst>
      <p:ext uri="{BB962C8B-B14F-4D97-AF65-F5344CB8AC3E}">
        <p14:creationId xmlns:p14="http://schemas.microsoft.com/office/powerpoint/2010/main" val="234808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P spid="4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47DC8E6-9429-457B-AFD6-D5FB0F383347}"/>
              </a:ext>
            </a:extLst>
          </p:cNvPr>
          <p:cNvSpPr txBox="1"/>
          <p:nvPr/>
        </p:nvSpPr>
        <p:spPr>
          <a:xfrm>
            <a:off x="198121" y="1"/>
            <a:ext cx="13866286" cy="683264"/>
          </a:xfrm>
          <a:prstGeom prst="rect">
            <a:avLst/>
          </a:prstGeom>
          <a:noFill/>
        </p:spPr>
        <p:txBody>
          <a:bodyPr wrap="square" rtlCol="0">
            <a:spAutoFit/>
          </a:bodyPr>
          <a:lstStyle/>
          <a:p>
            <a:pPr defTabSz="3076484" hangingPunct="0"/>
            <a:r>
              <a:rPr lang="en-US" altLang="ko-KR" sz="3840" b="1" dirty="0">
                <a:solidFill>
                  <a:srgbClr val="000000"/>
                </a:solidFill>
                <a:latin typeface="Arial" panose="020B0604020202020204" pitchFamily="34" charset="0"/>
                <a:ea typeface="Helvetica Neue"/>
                <a:cs typeface="Arial" panose="020B0604020202020204" pitchFamily="34" charset="0"/>
                <a:sym typeface="Helvetica Neue"/>
              </a:rPr>
              <a:t>Zeptojoule </a:t>
            </a:r>
            <a:r>
              <a:rPr lang="en-US" altLang="ko-KR" sz="3840" b="1" dirty="0" err="1">
                <a:solidFill>
                  <a:srgbClr val="000000"/>
                </a:solidFill>
                <a:latin typeface="Arial" panose="020B0604020202020204" pitchFamily="34" charset="0"/>
                <a:ea typeface="Helvetica Neue"/>
                <a:cs typeface="Arial" panose="020B0604020202020204" pitchFamily="34" charset="0"/>
                <a:sym typeface="Helvetica Neue"/>
              </a:rPr>
              <a:t>nanobolometer</a:t>
            </a:r>
            <a:r>
              <a:rPr lang="en-US" altLang="ko-KR" sz="3840" b="1" dirty="0">
                <a:solidFill>
                  <a:srgbClr val="000000"/>
                </a:solidFill>
                <a:latin typeface="Arial" panose="020B0604020202020204" pitchFamily="34" charset="0"/>
                <a:ea typeface="Helvetica Neue"/>
                <a:cs typeface="Arial" panose="020B0604020202020204" pitchFamily="34" charset="0"/>
                <a:sym typeface="Helvetica Neue"/>
              </a:rPr>
              <a:t>. Principle of operation</a:t>
            </a:r>
            <a:endParaRPr lang="en-KR" altLang="ko-KR" sz="3840" b="1" dirty="0">
              <a:solidFill>
                <a:srgbClr val="000000"/>
              </a:solidFill>
              <a:latin typeface="Arial" panose="020B0604020202020204" pitchFamily="34" charset="0"/>
              <a:ea typeface="Helvetica Neue"/>
              <a:cs typeface="Arial" panose="020B0604020202020204" pitchFamily="34" charset="0"/>
              <a:sym typeface="Helvetica Neue"/>
            </a:endParaRPr>
          </a:p>
        </p:txBody>
      </p:sp>
      <p:sp>
        <p:nvSpPr>
          <p:cNvPr id="2" name="Slide Number Placeholder 1">
            <a:extLst>
              <a:ext uri="{FF2B5EF4-FFF2-40B4-BE49-F238E27FC236}">
                <a16:creationId xmlns:a16="http://schemas.microsoft.com/office/drawing/2014/main" id="{B031EA07-DEDC-427E-B96F-F85B87679DE2}"/>
              </a:ext>
            </a:extLst>
          </p:cNvPr>
          <p:cNvSpPr>
            <a:spLocks noGrp="1"/>
          </p:cNvSpPr>
          <p:nvPr>
            <p:ph type="sldNum" sz="quarter" idx="4294967295"/>
          </p:nvPr>
        </p:nvSpPr>
        <p:spPr>
          <a:xfrm>
            <a:off x="13860463" y="7723188"/>
            <a:ext cx="769937" cy="438150"/>
          </a:xfrm>
        </p:spPr>
        <p:txBody>
          <a:bodyPr/>
          <a:lstStyle/>
          <a:p>
            <a:fld id="{E7B952DE-19CB-4DCF-A103-EC9AA4ABAB57}" type="slidenum">
              <a:rPr lang="en-US" smtClean="0"/>
              <a:t>37</a:t>
            </a:fld>
            <a:endParaRPr lang="en-US" dirty="0"/>
          </a:p>
        </p:txBody>
      </p:sp>
      <p:pic>
        <p:nvPicPr>
          <p:cNvPr id="19" name="Picture 18">
            <a:extLst>
              <a:ext uri="{FF2B5EF4-FFF2-40B4-BE49-F238E27FC236}">
                <a16:creationId xmlns:a16="http://schemas.microsoft.com/office/drawing/2014/main" id="{D4BEB924-2318-4EDC-9C81-011E9DD6E2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629" y="871094"/>
            <a:ext cx="1082992" cy="902346"/>
          </a:xfrm>
          <a:prstGeom prst="rect">
            <a:avLst/>
          </a:prstGeom>
        </p:spPr>
      </p:pic>
      <p:sp>
        <p:nvSpPr>
          <p:cNvPr id="20" name="Rectangle 19">
            <a:extLst>
              <a:ext uri="{FF2B5EF4-FFF2-40B4-BE49-F238E27FC236}">
                <a16:creationId xmlns:a16="http://schemas.microsoft.com/office/drawing/2014/main" id="{4E92667D-BB4E-4692-BAFD-FE6D5850FE2A}"/>
              </a:ext>
            </a:extLst>
          </p:cNvPr>
          <p:cNvSpPr/>
          <p:nvPr/>
        </p:nvSpPr>
        <p:spPr>
          <a:xfrm>
            <a:off x="0" y="4679664"/>
            <a:ext cx="11971020" cy="3148939"/>
          </a:xfrm>
          <a:prstGeom prst="rect">
            <a:avLst/>
          </a:prstGeom>
        </p:spPr>
        <p:txBody>
          <a:bodyPr wrap="square">
            <a:spAutoFit/>
          </a:bodyPr>
          <a:lstStyle/>
          <a:p>
            <a:pPr>
              <a:lnSpc>
                <a:spcPct val="150000"/>
              </a:lnSpc>
            </a:pPr>
            <a:r>
              <a:rPr lang="en-US" sz="1920" dirty="0"/>
              <a:t>Metallic Au</a:t>
            </a:r>
            <a:r>
              <a:rPr lang="en-US" sz="1920" baseline="-25000" dirty="0"/>
              <a:t>x</a:t>
            </a:r>
            <a:r>
              <a:rPr lang="en-US" sz="1920" dirty="0"/>
              <a:t>Pd</a:t>
            </a:r>
            <a:r>
              <a:rPr lang="en-US" sz="1920" baseline="-25000" dirty="0"/>
              <a:t>1-x</a:t>
            </a:r>
            <a:r>
              <a:rPr lang="en-US" sz="1920" dirty="0"/>
              <a:t> nanowire contacted  by three Al leads (</a:t>
            </a:r>
            <a:r>
              <a:rPr lang="en-US" sz="1920" i="1" dirty="0"/>
              <a:t>H,P,G</a:t>
            </a:r>
            <a:r>
              <a:rPr lang="en-US" sz="1920" dirty="0"/>
              <a:t>) and 7 Al islands.</a:t>
            </a:r>
          </a:p>
          <a:p>
            <a:pPr marL="342900" indent="-342900">
              <a:lnSpc>
                <a:spcPct val="150000"/>
              </a:lnSpc>
              <a:buFontTx/>
              <a:buChar char="-"/>
            </a:pPr>
            <a:r>
              <a:rPr lang="en-US" sz="1920" dirty="0"/>
              <a:t>S/N/S wire from </a:t>
            </a:r>
            <a:r>
              <a:rPr lang="en-US" sz="1920" i="1" dirty="0"/>
              <a:t>H</a:t>
            </a:r>
            <a:r>
              <a:rPr lang="en-US" sz="1920" dirty="0"/>
              <a:t> to </a:t>
            </a:r>
            <a:r>
              <a:rPr lang="en-US" sz="1920" i="1" dirty="0"/>
              <a:t>G</a:t>
            </a:r>
            <a:r>
              <a:rPr lang="en-US" sz="1920" dirty="0"/>
              <a:t> is used for the thermal radiation detection</a:t>
            </a:r>
          </a:p>
          <a:p>
            <a:pPr marL="342900" indent="-342900">
              <a:lnSpc>
                <a:spcPct val="150000"/>
              </a:lnSpc>
              <a:buFontTx/>
              <a:buChar char="-"/>
            </a:pPr>
            <a:r>
              <a:rPr lang="en-US" sz="1920" dirty="0"/>
              <a:t>Shorter junctions </a:t>
            </a:r>
            <a:r>
              <a:rPr lang="en-US" sz="1920" i="1" dirty="0"/>
              <a:t>P-G</a:t>
            </a:r>
            <a:r>
              <a:rPr lang="en-US" sz="1920" dirty="0"/>
              <a:t> are used as a proximity Josephson sensors</a:t>
            </a:r>
          </a:p>
          <a:p>
            <a:pPr marL="342900" indent="-342900">
              <a:lnSpc>
                <a:spcPct val="150000"/>
              </a:lnSpc>
              <a:buFontTx/>
              <a:buChar char="-"/>
            </a:pPr>
            <a:endParaRPr lang="en-US" sz="1920" dirty="0"/>
          </a:p>
          <a:p>
            <a:pPr marL="342900" indent="-342900">
              <a:lnSpc>
                <a:spcPct val="150000"/>
              </a:lnSpc>
              <a:buFontTx/>
              <a:buChar char="-"/>
            </a:pPr>
            <a:endParaRPr lang="en-US" sz="1920" dirty="0"/>
          </a:p>
          <a:p>
            <a:pPr marL="342900" indent="-342900">
              <a:lnSpc>
                <a:spcPct val="150000"/>
              </a:lnSpc>
              <a:buFontTx/>
              <a:buChar char="-"/>
            </a:pPr>
            <a:endParaRPr lang="en-US" sz="1920" dirty="0"/>
          </a:p>
          <a:p>
            <a:pPr marL="342900" indent="-342900">
              <a:lnSpc>
                <a:spcPct val="150000"/>
              </a:lnSpc>
              <a:buFontTx/>
              <a:buChar char="-"/>
            </a:pPr>
            <a:r>
              <a:rPr lang="en-US" sz="1920" i="1" dirty="0" err="1"/>
              <a:t>L</a:t>
            </a:r>
            <a:r>
              <a:rPr lang="en-US" sz="1920" i="1" baseline="-25000" dirty="0" err="1"/>
              <a:t>Jjs</a:t>
            </a:r>
            <a:r>
              <a:rPr lang="en-US" sz="1920" dirty="0"/>
              <a:t> increases with electron temperature </a:t>
            </a:r>
            <a:r>
              <a:rPr lang="en-US" sz="1920" i="1" dirty="0" err="1"/>
              <a:t>T</a:t>
            </a:r>
            <a:r>
              <a:rPr lang="en-US" sz="1920" i="1" baseline="-25000" dirty="0" err="1"/>
              <a:t>e</a:t>
            </a:r>
            <a:r>
              <a:rPr lang="en-US" sz="1920" dirty="0"/>
              <a:t>, the resonance frequency shifts down as the heating power </a:t>
            </a:r>
            <a:r>
              <a:rPr lang="en-US" sz="1920" i="1" dirty="0"/>
              <a:t>P</a:t>
            </a:r>
            <a:r>
              <a:rPr lang="en-US" sz="1920" i="1" baseline="-25000" dirty="0"/>
              <a:t>h</a:t>
            </a:r>
            <a:r>
              <a:rPr lang="en-US" sz="1920" dirty="0"/>
              <a:t> increases </a:t>
            </a:r>
            <a:endParaRPr lang="en-US" sz="1920" baseline="-25000" dirty="0"/>
          </a:p>
        </p:txBody>
      </p:sp>
      <p:pic>
        <p:nvPicPr>
          <p:cNvPr id="21" name="Picture 20">
            <a:extLst>
              <a:ext uri="{FF2B5EF4-FFF2-40B4-BE49-F238E27FC236}">
                <a16:creationId xmlns:a16="http://schemas.microsoft.com/office/drawing/2014/main" id="{DAAD1CBE-DA57-4F98-8338-7F346D71313E}"/>
              </a:ext>
            </a:extLst>
          </p:cNvPr>
          <p:cNvPicPr>
            <a:picLocks noChangeAspect="1"/>
          </p:cNvPicPr>
          <p:nvPr/>
        </p:nvPicPr>
        <p:blipFill>
          <a:blip r:embed="rId4"/>
          <a:stretch>
            <a:fillRect/>
          </a:stretch>
        </p:blipFill>
        <p:spPr>
          <a:xfrm>
            <a:off x="211968" y="1840254"/>
            <a:ext cx="7811893" cy="2510966"/>
          </a:xfrm>
          <a:prstGeom prst="rect">
            <a:avLst/>
          </a:prstGeom>
        </p:spPr>
      </p:pic>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E816E531-23E2-4B79-B2C1-01BB094CBF52}"/>
                  </a:ext>
                </a:extLst>
              </p:cNvPr>
              <p:cNvSpPr/>
              <p:nvPr/>
            </p:nvSpPr>
            <p:spPr>
              <a:xfrm>
                <a:off x="2736481" y="6398303"/>
                <a:ext cx="2421304" cy="4985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ko-KR" sz="2640" i="1">
                          <a:latin typeface="Cambria Math" panose="02040503050406030204" pitchFamily="18" charset="0"/>
                          <a:cs typeface="Times New Roman" panose="02020603050405020304" pitchFamily="18" charset="0"/>
                        </a:rPr>
                        <m:t>𝐿</m:t>
                      </m:r>
                      <m:r>
                        <a:rPr kumimoji="1" lang="en-US" altLang="ko-KR" sz="2640" i="1" baseline="-25000">
                          <a:latin typeface="Cambria Math" panose="02040503050406030204" pitchFamily="18" charset="0"/>
                          <a:cs typeface="Times New Roman" panose="02020603050405020304" pitchFamily="18" charset="0"/>
                        </a:rPr>
                        <m:t>𝐽𝑗𝑠</m:t>
                      </m:r>
                      <m:r>
                        <a:rPr kumimoji="1" lang="en-US" altLang="ko-KR" sz="2640" i="1">
                          <a:latin typeface="Cambria Math" panose="02040503050406030204" pitchFamily="18" charset="0"/>
                          <a:cs typeface="Times New Roman" panose="02020603050405020304" pitchFamily="18" charset="0"/>
                        </a:rPr>
                        <m:t>~ </m:t>
                      </m:r>
                      <m:r>
                        <a:rPr kumimoji="1" lang="en-US" altLang="ko-KR" sz="2640" i="1">
                          <a:latin typeface="Cambria Math" panose="02040503050406030204" pitchFamily="18" charset="0"/>
                          <a:cs typeface="Times New Roman" panose="02020603050405020304" pitchFamily="18" charset="0"/>
                        </a:rPr>
                        <m:t>𝑇𝑒</m:t>
                      </m:r>
                      <m:r>
                        <a:rPr kumimoji="1" lang="en-US" altLang="ko-KR" sz="2640" i="1">
                          <a:latin typeface="Cambria Math" panose="02040503050406030204" pitchFamily="18" charset="0"/>
                          <a:cs typeface="Times New Roman" panose="02020603050405020304" pitchFamily="18" charset="0"/>
                        </a:rPr>
                        <m:t>(</m:t>
                      </m:r>
                      <m:r>
                        <a:rPr kumimoji="1" lang="en-US" altLang="ko-KR" sz="2640" i="1">
                          <a:latin typeface="Cambria Math" panose="02040503050406030204" pitchFamily="18" charset="0"/>
                          <a:cs typeface="Times New Roman" panose="02020603050405020304" pitchFamily="18" charset="0"/>
                        </a:rPr>
                        <m:t>𝑃𝑑𝑖𝑠𝑠</m:t>
                      </m:r>
                      <m:r>
                        <a:rPr kumimoji="1" lang="en-US" altLang="ko-KR" sz="2640" i="1">
                          <a:latin typeface="Cambria Math" panose="02040503050406030204" pitchFamily="18" charset="0"/>
                          <a:cs typeface="Times New Roman" panose="02020603050405020304" pitchFamily="18" charset="0"/>
                        </a:rPr>
                        <m:t>)</m:t>
                      </m:r>
                    </m:oMath>
                  </m:oMathPara>
                </a14:m>
                <a:endParaRPr lang="en-US" sz="2640" dirty="0"/>
              </a:p>
            </p:txBody>
          </p:sp>
        </mc:Choice>
        <mc:Fallback xmlns="">
          <p:sp>
            <p:nvSpPr>
              <p:cNvPr id="22" name="Rectangle 21">
                <a:extLst>
                  <a:ext uri="{FF2B5EF4-FFF2-40B4-BE49-F238E27FC236}">
                    <a16:creationId xmlns:a16="http://schemas.microsoft.com/office/drawing/2014/main" id="{E816E531-23E2-4B79-B2C1-01BB094CBF52}"/>
                  </a:ext>
                </a:extLst>
              </p:cNvPr>
              <p:cNvSpPr>
                <a:spLocks noRot="1" noChangeAspect="1" noMove="1" noResize="1" noEditPoints="1" noAdjustHandles="1" noChangeArrowheads="1" noChangeShapeType="1" noTextEdit="1"/>
              </p:cNvSpPr>
              <p:nvPr/>
            </p:nvSpPr>
            <p:spPr>
              <a:xfrm>
                <a:off x="2736481" y="6398303"/>
                <a:ext cx="2421304" cy="498598"/>
              </a:xfrm>
              <a:prstGeom prst="rect">
                <a:avLst/>
              </a:prstGeom>
              <a:blipFill>
                <a:blip r:embed="rId5"/>
                <a:stretch>
                  <a:fillRect/>
                </a:stretch>
              </a:blipFill>
            </p:spPr>
            <p:txBody>
              <a:bodyPr/>
              <a:lstStyle/>
              <a:p>
                <a:r>
                  <a:rPr lang="en-US">
                    <a:noFill/>
                  </a:rPr>
                  <a:t> </a:t>
                </a:r>
              </a:p>
            </p:txBody>
          </p:sp>
        </mc:Fallback>
      </mc:AlternateContent>
      <p:pic>
        <p:nvPicPr>
          <p:cNvPr id="23" name="Picture 22">
            <a:extLst>
              <a:ext uri="{FF2B5EF4-FFF2-40B4-BE49-F238E27FC236}">
                <a16:creationId xmlns:a16="http://schemas.microsoft.com/office/drawing/2014/main" id="{6CE7ED40-4DE9-4799-B6C0-643500CAEF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2088" y="5955162"/>
            <a:ext cx="1454962" cy="1403345"/>
          </a:xfrm>
          <a:prstGeom prst="rect">
            <a:avLst/>
          </a:prstGeom>
        </p:spPr>
      </p:pic>
      <p:sp>
        <p:nvSpPr>
          <p:cNvPr id="24" name="Arrow: Down 23">
            <a:extLst>
              <a:ext uri="{FF2B5EF4-FFF2-40B4-BE49-F238E27FC236}">
                <a16:creationId xmlns:a16="http://schemas.microsoft.com/office/drawing/2014/main" id="{87FE3001-08F2-468D-A9AD-B73A6436A72B}"/>
              </a:ext>
            </a:extLst>
          </p:cNvPr>
          <p:cNvSpPr/>
          <p:nvPr/>
        </p:nvSpPr>
        <p:spPr>
          <a:xfrm rot="16200000">
            <a:off x="5696138" y="6214671"/>
            <a:ext cx="249550" cy="884326"/>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60"/>
          </a:p>
        </p:txBody>
      </p:sp>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A2BD5B0F-4A7C-4831-9594-EF09F84307B3}"/>
                  </a:ext>
                </a:extLst>
              </p:cNvPr>
              <p:cNvSpPr/>
              <p:nvPr/>
            </p:nvSpPr>
            <p:spPr>
              <a:xfrm>
                <a:off x="8207050" y="6398303"/>
                <a:ext cx="658001" cy="4985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ko-KR" sz="2640" i="1">
                          <a:latin typeface="Cambria Math" panose="02040503050406030204" pitchFamily="18" charset="0"/>
                          <a:cs typeface="Times New Roman" panose="02020603050405020304" pitchFamily="18" charset="0"/>
                        </a:rPr>
                        <m:t>𝐿𝐶</m:t>
                      </m:r>
                    </m:oMath>
                  </m:oMathPara>
                </a14:m>
                <a:endParaRPr lang="en-US" sz="2640" dirty="0"/>
              </a:p>
            </p:txBody>
          </p:sp>
        </mc:Choice>
        <mc:Fallback xmlns="">
          <p:sp>
            <p:nvSpPr>
              <p:cNvPr id="25" name="Rectangle 24">
                <a:extLst>
                  <a:ext uri="{FF2B5EF4-FFF2-40B4-BE49-F238E27FC236}">
                    <a16:creationId xmlns:a16="http://schemas.microsoft.com/office/drawing/2014/main" id="{A2BD5B0F-4A7C-4831-9594-EF09F84307B3}"/>
                  </a:ext>
                </a:extLst>
              </p:cNvPr>
              <p:cNvSpPr>
                <a:spLocks noRot="1" noChangeAspect="1" noMove="1" noResize="1" noEditPoints="1" noAdjustHandles="1" noChangeArrowheads="1" noChangeShapeType="1" noTextEdit="1"/>
              </p:cNvSpPr>
              <p:nvPr/>
            </p:nvSpPr>
            <p:spPr>
              <a:xfrm>
                <a:off x="8207050" y="6398303"/>
                <a:ext cx="658001" cy="49859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68749271-23B8-4F77-B7DA-B3AD669A68D0}"/>
                  </a:ext>
                </a:extLst>
              </p:cNvPr>
              <p:cNvSpPr/>
              <p:nvPr/>
            </p:nvSpPr>
            <p:spPr>
              <a:xfrm>
                <a:off x="1559224" y="3011948"/>
                <a:ext cx="128753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ko-KR" sz="2400">
                          <a:solidFill>
                            <a:srgbClr val="FF0000"/>
                          </a:solidFill>
                          <a:latin typeface="Cambria Math" panose="02040503050406030204" pitchFamily="18" charset="0"/>
                          <a:cs typeface="Times New Roman" panose="02020603050405020304" pitchFamily="18" charset="0"/>
                        </a:rPr>
                        <m:t>36 </m:t>
                      </m:r>
                      <m:r>
                        <m:rPr>
                          <m:sty m:val="p"/>
                        </m:rPr>
                        <a:rPr kumimoji="1" lang="en-US" altLang="ko-KR" sz="2400">
                          <a:solidFill>
                            <a:srgbClr val="FF0000"/>
                          </a:solidFill>
                          <a:latin typeface="Cambria Math" panose="02040503050406030204" pitchFamily="18" charset="0"/>
                          <a:cs typeface="Times New Roman" panose="02020603050405020304" pitchFamily="18" charset="0"/>
                        </a:rPr>
                        <m:t>Ohm</m:t>
                      </m:r>
                    </m:oMath>
                  </m:oMathPara>
                </a14:m>
                <a:endParaRPr lang="en-US" sz="2400" dirty="0">
                  <a:solidFill>
                    <a:srgbClr val="FF0000"/>
                  </a:solidFill>
                  <a:latin typeface="Airal"/>
                </a:endParaRPr>
              </a:p>
            </p:txBody>
          </p:sp>
        </mc:Choice>
        <mc:Fallback xmlns="">
          <p:sp>
            <p:nvSpPr>
              <p:cNvPr id="26" name="Rectangle 25">
                <a:extLst>
                  <a:ext uri="{FF2B5EF4-FFF2-40B4-BE49-F238E27FC236}">
                    <a16:creationId xmlns:a16="http://schemas.microsoft.com/office/drawing/2014/main" id="{68749271-23B8-4F77-B7DA-B3AD669A68D0}"/>
                  </a:ext>
                </a:extLst>
              </p:cNvPr>
              <p:cNvSpPr>
                <a:spLocks noRot="1" noChangeAspect="1" noMove="1" noResize="1" noEditPoints="1" noAdjustHandles="1" noChangeArrowheads="1" noChangeShapeType="1" noTextEdit="1"/>
              </p:cNvSpPr>
              <p:nvPr/>
            </p:nvSpPr>
            <p:spPr>
              <a:xfrm>
                <a:off x="1559224" y="3011948"/>
                <a:ext cx="1287532" cy="461665"/>
              </a:xfrm>
              <a:prstGeom prst="rect">
                <a:avLst/>
              </a:prstGeom>
              <a:blipFill>
                <a:blip r:embed="rId8"/>
                <a:stretch>
                  <a:fillRect/>
                </a:stretch>
              </a:blipFill>
            </p:spPr>
            <p:txBody>
              <a:bodyPr/>
              <a:lstStyle/>
              <a:p>
                <a:r>
                  <a:rPr lang="en-US">
                    <a:noFill/>
                  </a:rPr>
                  <a:t> </a:t>
                </a:r>
              </a:p>
            </p:txBody>
          </p:sp>
        </mc:Fallback>
      </mc:AlternateContent>
      <p:pic>
        <p:nvPicPr>
          <p:cNvPr id="27" name="Picture 26">
            <a:extLst>
              <a:ext uri="{FF2B5EF4-FFF2-40B4-BE49-F238E27FC236}">
                <a16:creationId xmlns:a16="http://schemas.microsoft.com/office/drawing/2014/main" id="{8DCE257A-1449-47AB-A4FA-143AC4EBA1C4}"/>
              </a:ext>
            </a:extLst>
          </p:cNvPr>
          <p:cNvPicPr>
            <a:picLocks noChangeAspect="1"/>
          </p:cNvPicPr>
          <p:nvPr/>
        </p:nvPicPr>
        <p:blipFill>
          <a:blip r:embed="rId9"/>
          <a:stretch>
            <a:fillRect/>
          </a:stretch>
        </p:blipFill>
        <p:spPr>
          <a:xfrm>
            <a:off x="8075359" y="2063872"/>
            <a:ext cx="6555042" cy="2365939"/>
          </a:xfrm>
          <a:prstGeom prst="rect">
            <a:avLst/>
          </a:prstGeom>
        </p:spPr>
      </p:pic>
      <p:sp>
        <p:nvSpPr>
          <p:cNvPr id="28" name="Rectangle 27">
            <a:extLst>
              <a:ext uri="{FF2B5EF4-FFF2-40B4-BE49-F238E27FC236}">
                <a16:creationId xmlns:a16="http://schemas.microsoft.com/office/drawing/2014/main" id="{18C63A93-FC8E-45FD-9CC3-2D0F9866FBE1}"/>
              </a:ext>
            </a:extLst>
          </p:cNvPr>
          <p:cNvSpPr/>
          <p:nvPr/>
        </p:nvSpPr>
        <p:spPr>
          <a:xfrm>
            <a:off x="8684568" y="4723267"/>
            <a:ext cx="5553004" cy="757130"/>
          </a:xfrm>
          <a:prstGeom prst="rect">
            <a:avLst/>
          </a:prstGeom>
        </p:spPr>
        <p:txBody>
          <a:bodyPr wrap="square">
            <a:spAutoFit/>
          </a:bodyPr>
          <a:lstStyle/>
          <a:p>
            <a:pPr algn="ctr"/>
            <a:r>
              <a:rPr lang="en-US" sz="2160" dirty="0"/>
              <a:t>Effective </a:t>
            </a:r>
            <a:r>
              <a:rPr lang="en-US" sz="2160" i="1" dirty="0"/>
              <a:t>L</a:t>
            </a:r>
            <a:r>
              <a:rPr lang="en-US" sz="2160" dirty="0"/>
              <a:t> and </a:t>
            </a:r>
            <a:r>
              <a:rPr lang="en-US" sz="2160" i="1" dirty="0"/>
              <a:t>R</a:t>
            </a:r>
            <a:r>
              <a:rPr lang="en-US" sz="2160" dirty="0"/>
              <a:t> of the S/N/S for </a:t>
            </a:r>
            <a:r>
              <a:rPr lang="en-US" sz="2160" i="1" dirty="0"/>
              <a:t>P</a:t>
            </a:r>
            <a:r>
              <a:rPr lang="en-US" sz="2160" i="1" baseline="-25000" dirty="0"/>
              <a:t>p</a:t>
            </a:r>
            <a:r>
              <a:rPr lang="en-US" sz="2160" i="1" dirty="0"/>
              <a:t>&lt;&lt;P</a:t>
            </a:r>
            <a:r>
              <a:rPr lang="en-US" sz="2160" i="1" baseline="-25000" dirty="0"/>
              <a:t>h, </a:t>
            </a:r>
          </a:p>
          <a:p>
            <a:pPr algn="ctr"/>
            <a:r>
              <a:rPr lang="en-US" sz="2160" i="1" dirty="0" err="1"/>
              <a:t>T</a:t>
            </a:r>
            <a:r>
              <a:rPr lang="en-US" sz="2160" i="1" baseline="-25000" dirty="0" err="1"/>
              <a:t>bath</a:t>
            </a:r>
            <a:r>
              <a:rPr lang="en-US" sz="2160" i="1" dirty="0"/>
              <a:t> = 12 </a:t>
            </a:r>
            <a:r>
              <a:rPr lang="en-US" sz="2160" i="1" dirty="0" err="1"/>
              <a:t>mK</a:t>
            </a:r>
            <a:r>
              <a:rPr lang="en-US" sz="2160" i="1" dirty="0"/>
              <a:t> (BF4)</a:t>
            </a:r>
            <a:endParaRPr lang="en-US" sz="2160" i="1" baseline="-25000" dirty="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514D49BE-B45F-4313-8136-80401A28FAFD}"/>
                  </a:ext>
                </a:extLst>
              </p:cNvPr>
              <p:cNvSpPr/>
              <p:nvPr/>
            </p:nvSpPr>
            <p:spPr>
              <a:xfrm>
                <a:off x="9788048" y="1184257"/>
                <a:ext cx="3284746" cy="856517"/>
              </a:xfrm>
              <a:prstGeom prst="rect">
                <a:avLst/>
              </a:prstGeom>
            </p:spPr>
            <p:txBody>
              <a:bodyPr wrap="square">
                <a:spAutoFit/>
              </a:bodyPr>
              <a:lstStyle/>
              <a:p>
                <a14:m>
                  <m:oMath xmlns:m="http://schemas.openxmlformats.org/officeDocument/2006/math">
                    <m:sSub>
                      <m:sSubPr>
                        <m:ctrlPr>
                          <a:rPr kumimoji="1" lang="en-US" altLang="ko-KR" sz="2400" i="1">
                            <a:latin typeface="Cambria Math" panose="02040503050406030204" pitchFamily="18" charset="0"/>
                            <a:cs typeface="Times New Roman" panose="02020603050405020304" pitchFamily="18" charset="0"/>
                          </a:rPr>
                        </m:ctrlPr>
                      </m:sSubPr>
                      <m:e>
                        <m:r>
                          <a:rPr kumimoji="1" lang="en-US" altLang="ko-KR" sz="2400" i="1">
                            <a:latin typeface="Cambria Math" panose="02040503050406030204" pitchFamily="18" charset="0"/>
                            <a:cs typeface="Times New Roman" panose="02020603050405020304" pitchFamily="18" charset="0"/>
                          </a:rPr>
                          <m:t>𝐿</m:t>
                        </m:r>
                      </m:e>
                      <m:sub>
                        <m:r>
                          <a:rPr kumimoji="1" lang="en-US" altLang="ko-KR" sz="2400" i="1">
                            <a:latin typeface="Cambria Math" panose="02040503050406030204" pitchFamily="18" charset="0"/>
                            <a:cs typeface="Times New Roman" panose="02020603050405020304" pitchFamily="18" charset="0"/>
                          </a:rPr>
                          <m:t>𝑒𝑓𝑓</m:t>
                        </m:r>
                      </m:sub>
                    </m:sSub>
                    <m:r>
                      <a:rPr kumimoji="1" lang="en-GB" altLang="ko-KR" sz="2400" i="1">
                        <a:latin typeface="Cambria Math" panose="02040503050406030204" pitchFamily="18" charset="0"/>
                        <a:cs typeface="Times New Roman" panose="02020603050405020304" pitchFamily="18" charset="0"/>
                      </a:rPr>
                      <m:t>=</m:t>
                    </m:r>
                  </m:oMath>
                </a14:m>
                <a:r>
                  <a:rPr kumimoji="1" lang="en-GB" altLang="ko-KR" sz="2400" dirty="0">
                    <a:cs typeface="Times New Roman" panose="02020603050405020304" pitchFamily="18" charset="0"/>
                  </a:rPr>
                  <a:t> </a:t>
                </a:r>
                <a14:m>
                  <m:oMath xmlns:m="http://schemas.openxmlformats.org/officeDocument/2006/math">
                    <m:f>
                      <m:fPr>
                        <m:ctrlPr>
                          <a:rPr kumimoji="1" lang="en-GB" altLang="ko-KR" sz="2400" i="1">
                            <a:latin typeface="Cambria Math" panose="02040503050406030204" pitchFamily="18" charset="0"/>
                            <a:cs typeface="Times New Roman" panose="02020603050405020304" pitchFamily="18" charset="0"/>
                          </a:rPr>
                        </m:ctrlPr>
                      </m:fPr>
                      <m:num>
                        <m:sSub>
                          <m:sSubPr>
                            <m:ctrlPr>
                              <a:rPr kumimoji="1" lang="en-GB" altLang="ko-KR" sz="2400" i="1">
                                <a:latin typeface="Cambria Math" panose="02040503050406030204" pitchFamily="18" charset="0"/>
                                <a:cs typeface="Times New Roman" panose="02020603050405020304" pitchFamily="18" charset="0"/>
                              </a:rPr>
                            </m:ctrlPr>
                          </m:sSubPr>
                          <m:e>
                            <m:r>
                              <m:rPr>
                                <m:sty m:val="p"/>
                              </m:rPr>
                              <a:rPr kumimoji="1" lang="el-GR" altLang="ko-KR" sz="2400"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sz="2400" i="1">
                                <a:latin typeface="Cambria Math" panose="02040503050406030204" pitchFamily="18" charset="0"/>
                                <a:cs typeface="Times New Roman" panose="02020603050405020304" pitchFamily="18" charset="0"/>
                              </a:rPr>
                              <m:t>0</m:t>
                            </m:r>
                          </m:sub>
                        </m:sSub>
                      </m:num>
                      <m:den>
                        <m:r>
                          <a:rPr kumimoji="1" lang="en-GB" altLang="ko-KR" sz="2400" i="1">
                            <a:latin typeface="Cambria Math" panose="02040503050406030204" pitchFamily="18" charset="0"/>
                            <a:cs typeface="Times New Roman" panose="02020603050405020304" pitchFamily="18" charset="0"/>
                          </a:rPr>
                          <m:t>2</m:t>
                        </m:r>
                        <m:r>
                          <a:rPr kumimoji="1" lang="ko-KR" altLang="en-GB" sz="2400" i="1">
                            <a:latin typeface="Cambria Math" panose="02040503050406030204" pitchFamily="18" charset="0"/>
                            <a:cs typeface="Times New Roman" panose="02020603050405020304" pitchFamily="18" charset="0"/>
                          </a:rPr>
                          <m:t>𝜋</m:t>
                        </m:r>
                        <m:sSub>
                          <m:sSubPr>
                            <m:ctrlPr>
                              <a:rPr kumimoji="1" lang="en-US" altLang="ko-KR" sz="2400" i="1">
                                <a:latin typeface="Cambria Math" panose="02040503050406030204" pitchFamily="18" charset="0"/>
                                <a:cs typeface="Times New Roman" panose="02020603050405020304" pitchFamily="18" charset="0"/>
                              </a:rPr>
                            </m:ctrlPr>
                          </m:sSubPr>
                          <m:e>
                            <m:r>
                              <a:rPr kumimoji="1" lang="en-US" altLang="ko-KR" sz="2400" i="1">
                                <a:latin typeface="Cambria Math" panose="02040503050406030204" pitchFamily="18" charset="0"/>
                                <a:cs typeface="Times New Roman" panose="02020603050405020304" pitchFamily="18" charset="0"/>
                              </a:rPr>
                              <m:t>𝐼</m:t>
                            </m:r>
                          </m:e>
                          <m:sub>
                            <m:r>
                              <a:rPr kumimoji="1" lang="en-US" altLang="ko-KR" sz="2400" i="1">
                                <a:latin typeface="Cambria Math" panose="02040503050406030204" pitchFamily="18" charset="0"/>
                                <a:cs typeface="Times New Roman" panose="02020603050405020304" pitchFamily="18" charset="0"/>
                              </a:rPr>
                              <m:t>𝑐</m:t>
                            </m:r>
                          </m:sub>
                        </m:sSub>
                        <m:d>
                          <m:dPr>
                            <m:begChr m:val="|"/>
                            <m:endChr m:val="|"/>
                            <m:ctrlPr>
                              <a:rPr kumimoji="1" lang="en-US" altLang="ko-KR" sz="2400" i="1">
                                <a:latin typeface="Cambria Math" panose="02040503050406030204" pitchFamily="18" charset="0"/>
                                <a:cs typeface="Times New Roman" panose="02020603050405020304" pitchFamily="18" charset="0"/>
                              </a:rPr>
                            </m:ctrlPr>
                          </m:dPr>
                          <m:e>
                            <m:r>
                              <m:rPr>
                                <m:sty m:val="p"/>
                              </m:rPr>
                              <a:rPr kumimoji="1" lang="en-US" altLang="ko-KR" sz="2400">
                                <a:latin typeface="Cambria Math" panose="02040503050406030204" pitchFamily="18" charset="0"/>
                                <a:cs typeface="Times New Roman" panose="02020603050405020304" pitchFamily="18" charset="0"/>
                              </a:rPr>
                              <m:t>cos</m:t>
                            </m:r>
                            <m:r>
                              <a:rPr kumimoji="1" lang="en-US" altLang="ko-KR" sz="2400" i="1">
                                <a:latin typeface="Cambria Math" panose="02040503050406030204" pitchFamily="18" charset="0"/>
                                <a:cs typeface="Times New Roman" panose="02020603050405020304" pitchFamily="18" charset="0"/>
                              </a:rPr>
                              <m:t>⁡(</m:t>
                            </m:r>
                            <m:r>
                              <a:rPr kumimoji="1" lang="ko-KR" altLang="en-GB" sz="2400" i="1">
                                <a:latin typeface="Cambria Math" panose="02040503050406030204" pitchFamily="18" charset="0"/>
                                <a:cs typeface="Times New Roman" panose="02020603050405020304" pitchFamily="18" charset="0"/>
                              </a:rPr>
                              <m:t>𝜋</m:t>
                            </m:r>
                            <m:f>
                              <m:fPr>
                                <m:ctrlPr>
                                  <a:rPr kumimoji="1" lang="en-US" altLang="ko-KR" sz="2400" i="1">
                                    <a:latin typeface="Cambria Math" panose="02040503050406030204" pitchFamily="18" charset="0"/>
                                    <a:cs typeface="Times New Roman" panose="02020603050405020304" pitchFamily="18" charset="0"/>
                                  </a:rPr>
                                </m:ctrlPr>
                              </m:fPr>
                              <m:num>
                                <m:sSub>
                                  <m:sSubPr>
                                    <m:ctrlPr>
                                      <a:rPr kumimoji="1" lang="en-GB" altLang="ko-KR" sz="2400" i="1">
                                        <a:latin typeface="Cambria Math" panose="02040503050406030204" pitchFamily="18" charset="0"/>
                                        <a:cs typeface="Times New Roman" panose="02020603050405020304" pitchFamily="18" charset="0"/>
                                      </a:rPr>
                                    </m:ctrlPr>
                                  </m:sSubPr>
                                  <m:e>
                                    <m:r>
                                      <m:rPr>
                                        <m:sty m:val="p"/>
                                      </m:rPr>
                                      <a:rPr kumimoji="1" lang="el-GR" altLang="ko-KR" sz="2400"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sz="2400" i="1">
                                        <a:latin typeface="Cambria Math" panose="02040503050406030204" pitchFamily="18" charset="0"/>
                                        <a:cs typeface="Times New Roman" panose="02020603050405020304" pitchFamily="18" charset="0"/>
                                      </a:rPr>
                                      <m:t>𝑒𝑥𝑡</m:t>
                                    </m:r>
                                  </m:sub>
                                </m:sSub>
                              </m:num>
                              <m:den>
                                <m:sSub>
                                  <m:sSubPr>
                                    <m:ctrlPr>
                                      <a:rPr kumimoji="1" lang="en-GB" altLang="ko-KR" sz="2400" i="1">
                                        <a:latin typeface="Cambria Math" panose="02040503050406030204" pitchFamily="18" charset="0"/>
                                        <a:cs typeface="Times New Roman" panose="02020603050405020304" pitchFamily="18" charset="0"/>
                                      </a:rPr>
                                    </m:ctrlPr>
                                  </m:sSubPr>
                                  <m:e>
                                    <m:r>
                                      <m:rPr>
                                        <m:sty m:val="p"/>
                                      </m:rPr>
                                      <a:rPr kumimoji="1" lang="el-GR" altLang="ko-KR" sz="2400" i="1">
                                        <a:latin typeface="Cambria Math" panose="02040503050406030204" pitchFamily="18" charset="0"/>
                                        <a:ea typeface="Cambria Math" panose="02040503050406030204" pitchFamily="18" charset="0"/>
                                        <a:cs typeface="Times New Roman" panose="02020603050405020304" pitchFamily="18" charset="0"/>
                                      </a:rPr>
                                      <m:t>Φ</m:t>
                                    </m:r>
                                  </m:e>
                                  <m:sub>
                                    <m:r>
                                      <a:rPr kumimoji="1" lang="en-US" altLang="ko-KR" sz="2400" i="1">
                                        <a:latin typeface="Cambria Math" panose="02040503050406030204" pitchFamily="18" charset="0"/>
                                        <a:cs typeface="Times New Roman" panose="02020603050405020304" pitchFamily="18" charset="0"/>
                                      </a:rPr>
                                      <m:t>0</m:t>
                                    </m:r>
                                  </m:sub>
                                </m:sSub>
                              </m:den>
                            </m:f>
                            <m:r>
                              <a:rPr kumimoji="1" lang="en-US" altLang="ko-KR" sz="2400" i="1">
                                <a:latin typeface="Cambria Math" panose="02040503050406030204" pitchFamily="18" charset="0"/>
                                <a:cs typeface="Times New Roman" panose="02020603050405020304" pitchFamily="18" charset="0"/>
                              </a:rPr>
                              <m:t>)</m:t>
                            </m:r>
                          </m:e>
                        </m:d>
                      </m:den>
                    </m:f>
                  </m:oMath>
                </a14:m>
                <a:endParaRPr lang="en-US" sz="2400" dirty="0"/>
              </a:p>
            </p:txBody>
          </p:sp>
        </mc:Choice>
        <mc:Fallback xmlns="">
          <p:sp>
            <p:nvSpPr>
              <p:cNvPr id="15" name="Rectangle 14">
                <a:extLst>
                  <a:ext uri="{FF2B5EF4-FFF2-40B4-BE49-F238E27FC236}">
                    <a16:creationId xmlns:a16="http://schemas.microsoft.com/office/drawing/2014/main" id="{514D49BE-B45F-4313-8136-80401A28FAFD}"/>
                  </a:ext>
                </a:extLst>
              </p:cNvPr>
              <p:cNvSpPr>
                <a:spLocks noRot="1" noChangeAspect="1" noMove="1" noResize="1" noEditPoints="1" noAdjustHandles="1" noChangeArrowheads="1" noChangeShapeType="1" noTextEdit="1"/>
              </p:cNvSpPr>
              <p:nvPr/>
            </p:nvSpPr>
            <p:spPr>
              <a:xfrm>
                <a:off x="9788048" y="1184257"/>
                <a:ext cx="3284746" cy="856517"/>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42311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47DC8E6-9429-457B-AFD6-D5FB0F383347}"/>
              </a:ext>
            </a:extLst>
          </p:cNvPr>
          <p:cNvSpPr txBox="1"/>
          <p:nvPr/>
        </p:nvSpPr>
        <p:spPr>
          <a:xfrm>
            <a:off x="198122" y="1"/>
            <a:ext cx="6476999" cy="683264"/>
          </a:xfrm>
          <a:prstGeom prst="rect">
            <a:avLst/>
          </a:prstGeom>
          <a:noFill/>
        </p:spPr>
        <p:txBody>
          <a:bodyPr wrap="square" rtlCol="0">
            <a:spAutoFit/>
          </a:bodyPr>
          <a:lstStyle/>
          <a:p>
            <a:pPr defTabSz="3076484" hangingPunct="0"/>
            <a:r>
              <a:rPr lang="en-US" altLang="ko-KR" sz="3840" b="1" dirty="0">
                <a:solidFill>
                  <a:srgbClr val="000000"/>
                </a:solidFill>
                <a:latin typeface="Arial" panose="020B0604020202020204" pitchFamily="34" charset="0"/>
                <a:ea typeface="Helvetica Neue"/>
                <a:cs typeface="Arial" panose="020B0604020202020204" pitchFamily="34" charset="0"/>
                <a:sym typeface="Helvetica Neue"/>
              </a:rPr>
              <a:t>Zeptojoule </a:t>
            </a:r>
            <a:r>
              <a:rPr lang="en-US" altLang="ko-KR" sz="3840" b="1" dirty="0" err="1">
                <a:solidFill>
                  <a:srgbClr val="000000"/>
                </a:solidFill>
                <a:latin typeface="Arial" panose="020B0604020202020204" pitchFamily="34" charset="0"/>
                <a:ea typeface="Helvetica Neue"/>
                <a:cs typeface="Arial" panose="020B0604020202020204" pitchFamily="34" charset="0"/>
                <a:sym typeface="Helvetica Neue"/>
              </a:rPr>
              <a:t>nanobolometer</a:t>
            </a:r>
            <a:endParaRPr lang="en-KR" altLang="ko-KR" sz="3840" b="1" dirty="0">
              <a:solidFill>
                <a:srgbClr val="000000"/>
              </a:solidFill>
              <a:latin typeface="Arial" panose="020B0604020202020204" pitchFamily="34" charset="0"/>
              <a:ea typeface="Helvetica Neue"/>
              <a:cs typeface="Arial" panose="020B0604020202020204" pitchFamily="34" charset="0"/>
              <a:sym typeface="Helvetica Neue"/>
            </a:endParaRPr>
          </a:p>
        </p:txBody>
      </p:sp>
      <p:sp>
        <p:nvSpPr>
          <p:cNvPr id="15" name="Slide Number Placeholder 2">
            <a:extLst>
              <a:ext uri="{FF2B5EF4-FFF2-40B4-BE49-F238E27FC236}">
                <a16:creationId xmlns:a16="http://schemas.microsoft.com/office/drawing/2014/main" id="{5441DE14-FD6F-4258-991C-0C24FAC7DF77}"/>
              </a:ext>
            </a:extLst>
          </p:cNvPr>
          <p:cNvSpPr txBox="1">
            <a:spLocks/>
          </p:cNvSpPr>
          <p:nvPr/>
        </p:nvSpPr>
        <p:spPr>
          <a:xfrm>
            <a:off x="13944600" y="7786822"/>
            <a:ext cx="646778" cy="438150"/>
          </a:xfrm>
          <a:prstGeom prst="rect">
            <a:avLst/>
          </a:prstGeom>
        </p:spPr>
        <p:txBody>
          <a:bodyPr vert="horz" lIns="109728" tIns="54864" rIns="109728" bIns="54864"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09814FA-236F-4B59-B245-B408A2B5883A}" type="slidenum">
              <a:rPr lang="en-US" sz="1440"/>
              <a:pPr/>
              <a:t>38</a:t>
            </a:fld>
            <a:endParaRPr lang="en-US" sz="1440" dirty="0"/>
          </a:p>
        </p:txBody>
      </p:sp>
      <p:pic>
        <p:nvPicPr>
          <p:cNvPr id="16" name="Picture 15">
            <a:extLst>
              <a:ext uri="{FF2B5EF4-FFF2-40B4-BE49-F238E27FC236}">
                <a16:creationId xmlns:a16="http://schemas.microsoft.com/office/drawing/2014/main" id="{9B9DC9DD-AB1D-40DB-AE9D-66AC85425A79}"/>
              </a:ext>
            </a:extLst>
          </p:cNvPr>
          <p:cNvPicPr>
            <a:picLocks noChangeAspect="1"/>
          </p:cNvPicPr>
          <p:nvPr/>
        </p:nvPicPr>
        <p:blipFill rotWithShape="1">
          <a:blip r:embed="rId3">
            <a:extLst>
              <a:ext uri="{28A0092B-C50C-407E-A947-70E740481C1C}">
                <a14:useLocalDpi xmlns:a14="http://schemas.microsoft.com/office/drawing/2010/main" val="0"/>
              </a:ext>
            </a:extLst>
          </a:blip>
          <a:srcRect t="22963" b="47037"/>
          <a:stretch/>
        </p:blipFill>
        <p:spPr>
          <a:xfrm>
            <a:off x="351548" y="4633728"/>
            <a:ext cx="3703320" cy="2468880"/>
          </a:xfrm>
          <a:prstGeom prst="rect">
            <a:avLst/>
          </a:prstGeom>
        </p:spPr>
      </p:pic>
      <p:sp>
        <p:nvSpPr>
          <p:cNvPr id="17" name="Rectangle 16">
            <a:extLst>
              <a:ext uri="{FF2B5EF4-FFF2-40B4-BE49-F238E27FC236}">
                <a16:creationId xmlns:a16="http://schemas.microsoft.com/office/drawing/2014/main" id="{32037F7B-4AE0-4FD9-A375-07285AC7AF2C}"/>
              </a:ext>
            </a:extLst>
          </p:cNvPr>
          <p:cNvSpPr/>
          <p:nvPr/>
        </p:nvSpPr>
        <p:spPr>
          <a:xfrm>
            <a:off x="1338817" y="7094527"/>
            <a:ext cx="1581662" cy="489749"/>
          </a:xfrm>
          <a:prstGeom prst="rect">
            <a:avLst/>
          </a:prstGeom>
        </p:spPr>
        <p:txBody>
          <a:bodyPr wrap="square">
            <a:spAutoFit/>
          </a:bodyPr>
          <a:lstStyle/>
          <a:p>
            <a:pPr>
              <a:lnSpc>
                <a:spcPct val="150000"/>
              </a:lnSpc>
            </a:pPr>
            <a:r>
              <a:rPr lang="en-US" sz="1920" dirty="0"/>
              <a:t>ZNB sample</a:t>
            </a:r>
          </a:p>
        </p:txBody>
      </p:sp>
      <p:pic>
        <p:nvPicPr>
          <p:cNvPr id="19" name="Picture 18">
            <a:extLst>
              <a:ext uri="{FF2B5EF4-FFF2-40B4-BE49-F238E27FC236}">
                <a16:creationId xmlns:a16="http://schemas.microsoft.com/office/drawing/2014/main" id="{B66804CD-A98B-493F-8BA1-2618CDFE72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9740" y="163043"/>
            <a:ext cx="3564854" cy="7903511"/>
          </a:xfrm>
          <a:prstGeom prst="rect">
            <a:avLst/>
          </a:prstGeom>
        </p:spPr>
      </p:pic>
      <p:cxnSp>
        <p:nvCxnSpPr>
          <p:cNvPr id="20" name="Straight Arrow Connector 19">
            <a:extLst>
              <a:ext uri="{FF2B5EF4-FFF2-40B4-BE49-F238E27FC236}">
                <a16:creationId xmlns:a16="http://schemas.microsoft.com/office/drawing/2014/main" id="{3F1AADFF-3E22-4C8E-B5DB-B2A02DF04A9C}"/>
              </a:ext>
            </a:extLst>
          </p:cNvPr>
          <p:cNvCxnSpPr/>
          <p:nvPr/>
        </p:nvCxnSpPr>
        <p:spPr>
          <a:xfrm>
            <a:off x="10095854" y="970547"/>
            <a:ext cx="0" cy="5521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B300727-4ED9-4FF3-89DB-86107ACAA34B}"/>
              </a:ext>
            </a:extLst>
          </p:cNvPr>
          <p:cNvCxnSpPr>
            <a:cxnSpLocks/>
          </p:cNvCxnSpPr>
          <p:nvPr/>
        </p:nvCxnSpPr>
        <p:spPr>
          <a:xfrm flipV="1">
            <a:off x="12803707" y="941049"/>
            <a:ext cx="0" cy="581677"/>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82D3268-655C-4C9F-A76E-D44950CD69EA}"/>
              </a:ext>
            </a:extLst>
          </p:cNvPr>
          <p:cNvCxnSpPr>
            <a:cxnSpLocks/>
          </p:cNvCxnSpPr>
          <p:nvPr/>
        </p:nvCxnSpPr>
        <p:spPr>
          <a:xfrm>
            <a:off x="12222032" y="886103"/>
            <a:ext cx="0" cy="403516"/>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D900C089-607B-4EFD-ABEB-07C4295BDF92}"/>
              </a:ext>
            </a:extLst>
          </p:cNvPr>
          <p:cNvSpPr/>
          <p:nvPr/>
        </p:nvSpPr>
        <p:spPr>
          <a:xfrm>
            <a:off x="12762706" y="941048"/>
            <a:ext cx="1796005" cy="489749"/>
          </a:xfrm>
          <a:prstGeom prst="rect">
            <a:avLst/>
          </a:prstGeom>
        </p:spPr>
        <p:txBody>
          <a:bodyPr wrap="square">
            <a:spAutoFit/>
          </a:bodyPr>
          <a:lstStyle/>
          <a:p>
            <a:pPr>
              <a:lnSpc>
                <a:spcPct val="150000"/>
              </a:lnSpc>
            </a:pPr>
            <a:r>
              <a:rPr lang="en-US" sz="1920" dirty="0"/>
              <a:t>Probing signal</a:t>
            </a:r>
          </a:p>
        </p:txBody>
      </p:sp>
      <p:sp>
        <p:nvSpPr>
          <p:cNvPr id="24" name="Rectangle 23">
            <a:extLst>
              <a:ext uri="{FF2B5EF4-FFF2-40B4-BE49-F238E27FC236}">
                <a16:creationId xmlns:a16="http://schemas.microsoft.com/office/drawing/2014/main" id="{B13D5350-DD11-49C1-B1A7-653EC62137CE}"/>
              </a:ext>
            </a:extLst>
          </p:cNvPr>
          <p:cNvSpPr/>
          <p:nvPr/>
        </p:nvSpPr>
        <p:spPr>
          <a:xfrm>
            <a:off x="8297610" y="937507"/>
            <a:ext cx="1878842" cy="489749"/>
          </a:xfrm>
          <a:prstGeom prst="rect">
            <a:avLst/>
          </a:prstGeom>
        </p:spPr>
        <p:txBody>
          <a:bodyPr wrap="square">
            <a:spAutoFit/>
          </a:bodyPr>
          <a:lstStyle/>
          <a:p>
            <a:pPr>
              <a:lnSpc>
                <a:spcPct val="150000"/>
              </a:lnSpc>
            </a:pPr>
            <a:r>
              <a:rPr lang="en-US" sz="1920" dirty="0"/>
              <a:t>Reference signal</a:t>
            </a:r>
          </a:p>
        </p:txBody>
      </p:sp>
      <p:grpSp>
        <p:nvGrpSpPr>
          <p:cNvPr id="25" name="Group 24">
            <a:extLst>
              <a:ext uri="{FF2B5EF4-FFF2-40B4-BE49-F238E27FC236}">
                <a16:creationId xmlns:a16="http://schemas.microsoft.com/office/drawing/2014/main" id="{7F6DF968-6A92-4F47-BFC3-E0C2CA163978}"/>
              </a:ext>
            </a:extLst>
          </p:cNvPr>
          <p:cNvGrpSpPr/>
          <p:nvPr/>
        </p:nvGrpSpPr>
        <p:grpSpPr>
          <a:xfrm>
            <a:off x="5282806" y="870495"/>
            <a:ext cx="3418997" cy="6738158"/>
            <a:chOff x="5688973" y="828122"/>
            <a:chExt cx="2549367" cy="4815994"/>
          </a:xfrm>
        </p:grpSpPr>
        <p:pic>
          <p:nvPicPr>
            <p:cNvPr id="26" name="Picture 25">
              <a:extLst>
                <a:ext uri="{FF2B5EF4-FFF2-40B4-BE49-F238E27FC236}">
                  <a16:creationId xmlns:a16="http://schemas.microsoft.com/office/drawing/2014/main" id="{24F907F2-6320-47E8-A9EF-20D65EC7EDFB}"/>
                </a:ext>
              </a:extLst>
            </p:cNvPr>
            <p:cNvPicPr>
              <a:picLocks noChangeAspect="1"/>
            </p:cNvPicPr>
            <p:nvPr/>
          </p:nvPicPr>
          <p:blipFill rotWithShape="1">
            <a:blip r:embed="rId5">
              <a:extLst>
                <a:ext uri="{28A0092B-C50C-407E-A947-70E740481C1C}">
                  <a14:useLocalDpi xmlns:a14="http://schemas.microsoft.com/office/drawing/2010/main" val="0"/>
                </a:ext>
              </a:extLst>
            </a:blip>
            <a:srcRect b="22348"/>
            <a:stretch/>
          </p:blipFill>
          <p:spPr>
            <a:xfrm>
              <a:off x="5688973" y="1244956"/>
              <a:ext cx="2549367" cy="4399160"/>
            </a:xfrm>
            <a:prstGeom prst="rect">
              <a:avLst/>
            </a:prstGeom>
          </p:spPr>
        </p:pic>
        <p:sp>
          <p:nvSpPr>
            <p:cNvPr id="27" name="직사각형 11">
              <a:extLst>
                <a:ext uri="{FF2B5EF4-FFF2-40B4-BE49-F238E27FC236}">
                  <a16:creationId xmlns:a16="http://schemas.microsoft.com/office/drawing/2014/main" id="{E2D8B7AD-0BE2-42E7-B45F-9AE088504F2F}"/>
                </a:ext>
              </a:extLst>
            </p:cNvPr>
            <p:cNvSpPr/>
            <p:nvPr/>
          </p:nvSpPr>
          <p:spPr>
            <a:xfrm>
              <a:off x="5862040" y="828122"/>
              <a:ext cx="2309988" cy="378318"/>
            </a:xfrm>
            <a:prstGeom prst="rect">
              <a:avLst/>
            </a:prstGeom>
          </p:spPr>
          <p:txBody>
            <a:bodyPr wrap="square">
              <a:spAutoFit/>
            </a:bodyPr>
            <a:lstStyle/>
            <a:p>
              <a:pPr>
                <a:lnSpc>
                  <a:spcPct val="150000"/>
                </a:lnSpc>
              </a:pPr>
              <a:r>
                <a:rPr kumimoji="1" lang="en-US" altLang="ko-KR" sz="2160" b="1" dirty="0">
                  <a:latin typeface="Arial" panose="020B0604020202020204" pitchFamily="34" charset="0"/>
                  <a:cs typeface="Arial" panose="020B0604020202020204" pitchFamily="34" charset="0"/>
                </a:rPr>
                <a:t>IBS – CAPP, BF</a:t>
              </a:r>
              <a:endParaRPr kumimoji="1" lang="en-US" altLang="ko-KR" sz="2160" dirty="0">
                <a:latin typeface="Arial" panose="020B0604020202020204" pitchFamily="34" charset="0"/>
                <a:cs typeface="Arial" panose="020B0604020202020204" pitchFamily="34" charset="0"/>
              </a:endParaRPr>
            </a:p>
          </p:txBody>
        </p:sp>
      </p:grpSp>
      <p:sp>
        <p:nvSpPr>
          <p:cNvPr id="28" name="Arrow: Down 27">
            <a:extLst>
              <a:ext uri="{FF2B5EF4-FFF2-40B4-BE49-F238E27FC236}">
                <a16:creationId xmlns:a16="http://schemas.microsoft.com/office/drawing/2014/main" id="{4BC016ED-2255-41AC-8B9E-E317EED4185A}"/>
              </a:ext>
            </a:extLst>
          </p:cNvPr>
          <p:cNvSpPr/>
          <p:nvPr/>
        </p:nvSpPr>
        <p:spPr>
          <a:xfrm rot="16200000">
            <a:off x="4513797" y="3797412"/>
            <a:ext cx="249550" cy="884326"/>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160"/>
          </a:p>
        </p:txBody>
      </p:sp>
      <p:pic>
        <p:nvPicPr>
          <p:cNvPr id="29" name="Picture 28">
            <a:extLst>
              <a:ext uri="{FF2B5EF4-FFF2-40B4-BE49-F238E27FC236}">
                <a16:creationId xmlns:a16="http://schemas.microsoft.com/office/drawing/2014/main" id="{EA230BAE-F1E0-4573-8D2A-7F339651E97C}"/>
              </a:ext>
            </a:extLst>
          </p:cNvPr>
          <p:cNvPicPr>
            <a:picLocks noChangeAspect="1"/>
          </p:cNvPicPr>
          <p:nvPr/>
        </p:nvPicPr>
        <p:blipFill>
          <a:blip r:embed="rId6"/>
          <a:stretch>
            <a:fillRect/>
          </a:stretch>
        </p:blipFill>
        <p:spPr>
          <a:xfrm>
            <a:off x="110321" y="937508"/>
            <a:ext cx="3944548" cy="3460444"/>
          </a:xfrm>
          <a:prstGeom prst="rect">
            <a:avLst/>
          </a:prstGeom>
        </p:spPr>
      </p:pic>
      <p:sp>
        <p:nvSpPr>
          <p:cNvPr id="30" name="Rectangle 29">
            <a:extLst>
              <a:ext uri="{FF2B5EF4-FFF2-40B4-BE49-F238E27FC236}">
                <a16:creationId xmlns:a16="http://schemas.microsoft.com/office/drawing/2014/main" id="{0D787F6D-C153-4178-831F-3DB06035C6D4}"/>
              </a:ext>
            </a:extLst>
          </p:cNvPr>
          <p:cNvSpPr/>
          <p:nvPr/>
        </p:nvSpPr>
        <p:spPr>
          <a:xfrm>
            <a:off x="12743194" y="3146458"/>
            <a:ext cx="1655515" cy="978729"/>
          </a:xfrm>
          <a:prstGeom prst="rect">
            <a:avLst/>
          </a:prstGeom>
        </p:spPr>
        <p:txBody>
          <a:bodyPr wrap="square">
            <a:spAutoFit/>
          </a:bodyPr>
          <a:lstStyle/>
          <a:p>
            <a:r>
              <a:rPr lang="en-US" sz="1920" dirty="0"/>
              <a:t>30 dB cryogenic LNA is required</a:t>
            </a:r>
          </a:p>
        </p:txBody>
      </p:sp>
    </p:spTree>
    <p:extLst>
      <p:ext uri="{BB962C8B-B14F-4D97-AF65-F5344CB8AC3E}">
        <p14:creationId xmlns:p14="http://schemas.microsoft.com/office/powerpoint/2010/main" val="19191007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EF32543-DD88-44C2-A813-F1C27FC1B876}"/>
              </a:ext>
            </a:extLst>
          </p:cNvPr>
          <p:cNvSpPr txBox="1"/>
          <p:nvPr/>
        </p:nvSpPr>
        <p:spPr>
          <a:xfrm>
            <a:off x="198122" y="1"/>
            <a:ext cx="6476999" cy="683264"/>
          </a:xfrm>
          <a:prstGeom prst="rect">
            <a:avLst/>
          </a:prstGeom>
          <a:noFill/>
        </p:spPr>
        <p:txBody>
          <a:bodyPr wrap="square" rtlCol="0">
            <a:spAutoFit/>
          </a:bodyPr>
          <a:lstStyle/>
          <a:p>
            <a:pPr defTabSz="3076484" hangingPunct="0"/>
            <a:r>
              <a:rPr lang="en-US" altLang="ko-KR" sz="3840" b="1" dirty="0">
                <a:solidFill>
                  <a:srgbClr val="000000"/>
                </a:solidFill>
                <a:latin typeface="Arial" panose="020B0604020202020204" pitchFamily="34" charset="0"/>
                <a:ea typeface="Helvetica Neue"/>
                <a:cs typeface="Arial" panose="020B0604020202020204" pitchFamily="34" charset="0"/>
                <a:sym typeface="Helvetica Neue"/>
              </a:rPr>
              <a:t>Zeptojoule </a:t>
            </a:r>
            <a:r>
              <a:rPr lang="en-US" altLang="ko-KR" sz="3840" b="1" dirty="0" err="1">
                <a:solidFill>
                  <a:srgbClr val="000000"/>
                </a:solidFill>
                <a:latin typeface="Arial" panose="020B0604020202020204" pitchFamily="34" charset="0"/>
                <a:ea typeface="Helvetica Neue"/>
                <a:cs typeface="Arial" panose="020B0604020202020204" pitchFamily="34" charset="0"/>
                <a:sym typeface="Helvetica Neue"/>
              </a:rPr>
              <a:t>nanobolometer</a:t>
            </a:r>
            <a:endParaRPr lang="en-KR" altLang="ko-KR" sz="3840" b="1" dirty="0">
              <a:solidFill>
                <a:srgbClr val="000000"/>
              </a:solidFill>
              <a:latin typeface="Arial" panose="020B0604020202020204" pitchFamily="34" charset="0"/>
              <a:ea typeface="Helvetica Neue"/>
              <a:cs typeface="Arial" panose="020B0604020202020204" pitchFamily="34" charset="0"/>
              <a:sym typeface="Helvetica Neue"/>
            </a:endParaRPr>
          </a:p>
        </p:txBody>
      </p:sp>
      <p:pic>
        <p:nvPicPr>
          <p:cNvPr id="19" name="Picture 18">
            <a:extLst>
              <a:ext uri="{FF2B5EF4-FFF2-40B4-BE49-F238E27FC236}">
                <a16:creationId xmlns:a16="http://schemas.microsoft.com/office/drawing/2014/main" id="{44AB96B3-B1C6-4080-9CD8-488E025F82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3508" y="1475034"/>
            <a:ext cx="9982914" cy="5989748"/>
          </a:xfrm>
          <a:prstGeom prst="rect">
            <a:avLst/>
          </a:prstGeom>
        </p:spPr>
      </p:pic>
      <p:sp>
        <p:nvSpPr>
          <p:cNvPr id="22" name="Text…..">
            <a:extLst>
              <a:ext uri="{FF2B5EF4-FFF2-40B4-BE49-F238E27FC236}">
                <a16:creationId xmlns:a16="http://schemas.microsoft.com/office/drawing/2014/main" id="{0E6C1BEC-6D64-4401-8029-DDDDAADA40FE}"/>
              </a:ext>
            </a:extLst>
          </p:cNvPr>
          <p:cNvSpPr txBox="1"/>
          <p:nvPr/>
        </p:nvSpPr>
        <p:spPr>
          <a:xfrm>
            <a:off x="117857" y="884643"/>
            <a:ext cx="8580119" cy="723625"/>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41937" tIns="141937" rIns="141937" bIns="141937" anchor="ctr">
            <a:spAutoFit/>
          </a:bodyPr>
          <a:lstStyle>
            <a:lvl1pPr>
              <a:defRPr sz="2800" b="0">
                <a:latin typeface="Times New Roman"/>
                <a:ea typeface="Times New Roman"/>
                <a:cs typeface="Times New Roman"/>
                <a:sym typeface="Times New Roman"/>
              </a:defRPr>
            </a:lvl1pPr>
          </a:lstStyle>
          <a:p>
            <a:pPr algn="just" latinLnBrk="0">
              <a:lnSpc>
                <a:spcPct val="150000"/>
              </a:lnSpc>
            </a:pPr>
            <a:r>
              <a:rPr lang="en-US" altLang="ko-KR" sz="2160" dirty="0">
                <a:latin typeface="Arial" panose="020B0604020202020204" pitchFamily="34" charset="0"/>
                <a:cs typeface="Arial" panose="020B0604020202020204" pitchFamily="34" charset="0"/>
              </a:rPr>
              <a:t>The probing frequency response at the testing signal around 6 GHz</a:t>
            </a:r>
          </a:p>
        </p:txBody>
      </p:sp>
      <p:cxnSp>
        <p:nvCxnSpPr>
          <p:cNvPr id="23" name="Straight Arrow Connector 22">
            <a:extLst>
              <a:ext uri="{FF2B5EF4-FFF2-40B4-BE49-F238E27FC236}">
                <a16:creationId xmlns:a16="http://schemas.microsoft.com/office/drawing/2014/main" id="{94873973-9B5F-4C8B-BD06-4090896E316F}"/>
              </a:ext>
            </a:extLst>
          </p:cNvPr>
          <p:cNvCxnSpPr>
            <a:cxnSpLocks/>
          </p:cNvCxnSpPr>
          <p:nvPr/>
        </p:nvCxnSpPr>
        <p:spPr>
          <a:xfrm flipH="1">
            <a:off x="3952243" y="2771893"/>
            <a:ext cx="530353" cy="0"/>
          </a:xfrm>
          <a:prstGeom prst="straightConnector1">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F3D5902-0D8A-4F0C-AD2E-7BAE969840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120" y="1593546"/>
            <a:ext cx="2804098" cy="6216864"/>
          </a:xfrm>
          <a:prstGeom prst="rect">
            <a:avLst/>
          </a:prstGeom>
        </p:spPr>
      </p:pic>
      <p:cxnSp>
        <p:nvCxnSpPr>
          <p:cNvPr id="12" name="Straight Arrow Connector 11">
            <a:extLst>
              <a:ext uri="{FF2B5EF4-FFF2-40B4-BE49-F238E27FC236}">
                <a16:creationId xmlns:a16="http://schemas.microsoft.com/office/drawing/2014/main" id="{A9278D92-78DF-4884-8371-4F5408F84874}"/>
              </a:ext>
            </a:extLst>
          </p:cNvPr>
          <p:cNvCxnSpPr>
            <a:cxnSpLocks/>
          </p:cNvCxnSpPr>
          <p:nvPr/>
        </p:nvCxnSpPr>
        <p:spPr>
          <a:xfrm>
            <a:off x="962661" y="6699269"/>
            <a:ext cx="791942" cy="0"/>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D5AE2E6-BCCC-45F3-8467-D137A217F177}"/>
              </a:ext>
            </a:extLst>
          </p:cNvPr>
          <p:cNvCxnSpPr>
            <a:cxnSpLocks/>
          </p:cNvCxnSpPr>
          <p:nvPr/>
        </p:nvCxnSpPr>
        <p:spPr>
          <a:xfrm flipV="1">
            <a:off x="2608580" y="5708554"/>
            <a:ext cx="0" cy="935189"/>
          </a:xfrm>
          <a:prstGeom prst="straightConnector1">
            <a:avLst/>
          </a:prstGeom>
          <a:ln w="2857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35A5CF7-9952-4452-BA2C-55D7279B6306}"/>
              </a:ext>
            </a:extLst>
          </p:cNvPr>
          <p:cNvCxnSpPr>
            <a:cxnSpLocks/>
          </p:cNvCxnSpPr>
          <p:nvPr/>
        </p:nvCxnSpPr>
        <p:spPr>
          <a:xfrm>
            <a:off x="962661" y="6973589"/>
            <a:ext cx="791942"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9758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6E21FEE5-3DA1-4690-B86D-C89083656453}"/>
              </a:ext>
            </a:extLst>
          </p:cNvPr>
          <p:cNvSpPr>
            <a:spLocks noGrp="1"/>
          </p:cNvSpPr>
          <p:nvPr>
            <p:ph type="sldNum" sz="quarter" idx="4294967295"/>
          </p:nvPr>
        </p:nvSpPr>
        <p:spPr>
          <a:xfrm>
            <a:off x="13984288" y="7786688"/>
            <a:ext cx="646112" cy="438150"/>
          </a:xfrm>
        </p:spPr>
        <p:txBody>
          <a:bodyPr/>
          <a:lstStyle/>
          <a:p>
            <a:fld id="{009814FA-236F-4B59-B245-B408A2B5883A}" type="slidenum">
              <a:rPr lang="en-US" smtClean="0"/>
              <a:t>40</a:t>
            </a:fld>
            <a:endParaRPr lang="en-US" dirty="0"/>
          </a:p>
        </p:txBody>
      </p:sp>
      <p:pic>
        <p:nvPicPr>
          <p:cNvPr id="7" name="Picture 6">
            <a:extLst>
              <a:ext uri="{FF2B5EF4-FFF2-40B4-BE49-F238E27FC236}">
                <a16:creationId xmlns:a16="http://schemas.microsoft.com/office/drawing/2014/main" id="{6071FD31-6FD9-42BD-A607-DD40221DA01A}"/>
              </a:ext>
            </a:extLst>
          </p:cNvPr>
          <p:cNvPicPr>
            <a:picLocks noChangeAspect="1"/>
          </p:cNvPicPr>
          <p:nvPr/>
        </p:nvPicPr>
        <p:blipFill>
          <a:blip r:embed="rId3"/>
          <a:stretch>
            <a:fillRect/>
          </a:stretch>
        </p:blipFill>
        <p:spPr>
          <a:xfrm>
            <a:off x="1027714" y="1305516"/>
            <a:ext cx="7607843" cy="5605096"/>
          </a:xfrm>
          <a:prstGeom prst="rect">
            <a:avLst/>
          </a:prstGeom>
        </p:spPr>
      </p:pic>
      <p:sp>
        <p:nvSpPr>
          <p:cNvPr id="8" name="Rectangle 7">
            <a:extLst>
              <a:ext uri="{FF2B5EF4-FFF2-40B4-BE49-F238E27FC236}">
                <a16:creationId xmlns:a16="http://schemas.microsoft.com/office/drawing/2014/main" id="{4CC8CE75-694F-4980-ACFF-C92188D6F2A9}"/>
              </a:ext>
            </a:extLst>
          </p:cNvPr>
          <p:cNvSpPr/>
          <p:nvPr/>
        </p:nvSpPr>
        <p:spPr>
          <a:xfrm>
            <a:off x="1552574" y="7034213"/>
            <a:ext cx="7942801" cy="1200329"/>
          </a:xfrm>
          <a:prstGeom prst="rect">
            <a:avLst/>
          </a:prstGeom>
        </p:spPr>
        <p:txBody>
          <a:bodyPr wrap="square">
            <a:spAutoFit/>
          </a:bodyPr>
          <a:lstStyle/>
          <a:p>
            <a:pPr algn="ctr"/>
            <a:r>
              <a:rPr lang="en-US" sz="2400" dirty="0"/>
              <a:t>Current-voltage characteristics of the junction for a different pump powers at pump frequency of 8 GHz. The </a:t>
            </a:r>
            <a:r>
              <a:rPr lang="en-US" sz="2400" dirty="0" err="1"/>
              <a:t>Ic</a:t>
            </a:r>
            <a:r>
              <a:rPr lang="ru-RU" sz="2400" dirty="0"/>
              <a:t> </a:t>
            </a:r>
            <a:r>
              <a:rPr lang="en-US" sz="2400" dirty="0"/>
              <a:t>corresponds to 3.19 </a:t>
            </a:r>
            <a:r>
              <a:rPr lang="en-US" sz="2400" dirty="0" err="1"/>
              <a:t>uA</a:t>
            </a:r>
            <a:endParaRPr lang="en-US" sz="2400" dirty="0"/>
          </a:p>
        </p:txBody>
      </p:sp>
      <p:pic>
        <p:nvPicPr>
          <p:cNvPr id="11" name="Picture 10">
            <a:extLst>
              <a:ext uri="{FF2B5EF4-FFF2-40B4-BE49-F238E27FC236}">
                <a16:creationId xmlns:a16="http://schemas.microsoft.com/office/drawing/2014/main" id="{D53A610C-A355-4ADA-BC01-DB32F89D6C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9394" y="776177"/>
            <a:ext cx="3442858" cy="529339"/>
          </a:xfrm>
          <a:prstGeom prst="rect">
            <a:avLst/>
          </a:prstGeom>
        </p:spPr>
      </p:pic>
      <p:sp>
        <p:nvSpPr>
          <p:cNvPr id="12" name="TextBox 11">
            <a:extLst>
              <a:ext uri="{FF2B5EF4-FFF2-40B4-BE49-F238E27FC236}">
                <a16:creationId xmlns:a16="http://schemas.microsoft.com/office/drawing/2014/main" id="{1B1B0002-AB41-45A4-B0D1-A89357D2A3F7}"/>
              </a:ext>
            </a:extLst>
          </p:cNvPr>
          <p:cNvSpPr txBox="1"/>
          <p:nvPr/>
        </p:nvSpPr>
        <p:spPr>
          <a:xfrm>
            <a:off x="1" y="0"/>
            <a:ext cx="13802627" cy="769441"/>
          </a:xfrm>
          <a:prstGeom prst="rect">
            <a:avLst/>
          </a:prstGeom>
          <a:noFill/>
        </p:spPr>
        <p:txBody>
          <a:bodyPr wrap="square" rtlCol="0">
            <a:spAutoFit/>
          </a:bodyPr>
          <a:lstStyle/>
          <a:p>
            <a:pPr algn="ctr" defTabSz="3076484" hangingPunct="0"/>
            <a:r>
              <a:rPr lang="en-US"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Current</a:t>
            </a:r>
            <a:r>
              <a:rPr lang="ru-RU"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  </a:t>
            </a:r>
            <a:r>
              <a:rPr lang="en-US"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Biased JJ</a:t>
            </a:r>
            <a:r>
              <a:rPr lang="ru-RU"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 </a:t>
            </a:r>
            <a:r>
              <a:rPr lang="en-US"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rPr>
              <a:t>(CBJJ)</a:t>
            </a:r>
            <a:endParaRPr lang="en-KR" altLang="ko-KR" sz="4400" dirty="0">
              <a:solidFill>
                <a:schemeClr val="accent6">
                  <a:lumMod val="50000"/>
                </a:schemeClr>
              </a:solidFill>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ED2A2A52-A93B-4F11-82F2-EE7A0D51E3E5}"/>
              </a:ext>
            </a:extLst>
          </p:cNvPr>
          <p:cNvSpPr txBox="1"/>
          <p:nvPr/>
        </p:nvSpPr>
        <p:spPr>
          <a:xfrm>
            <a:off x="9572253" y="1904427"/>
            <a:ext cx="3958118" cy="2308324"/>
          </a:xfrm>
          <a:prstGeom prst="rect">
            <a:avLst/>
          </a:prstGeom>
          <a:noFill/>
        </p:spPr>
        <p:txBody>
          <a:bodyPr wrap="square" rtlCol="0">
            <a:spAutoFit/>
          </a:bodyPr>
          <a:lstStyle/>
          <a:p>
            <a:r>
              <a:rPr lang="en-US" dirty="0">
                <a:solidFill>
                  <a:srgbClr val="1E1E1E"/>
                </a:solidFill>
                <a:latin typeface="Arial" panose="020B0604020202020204" pitchFamily="34" charset="0"/>
                <a:ea typeface="Aptos" pitchFamily="34" charset="-122"/>
                <a:cs typeface="Arial" panose="020B0604020202020204" pitchFamily="34" charset="0"/>
              </a:rPr>
              <a:t>• Direct threshold detection: a photon can trigger escape into a measurable voltage state.</a:t>
            </a:r>
            <a:endParaRPr lang="en-US" dirty="0">
              <a:latin typeface="Arial" panose="020B0604020202020204" pitchFamily="34" charset="0"/>
              <a:cs typeface="Arial" panose="020B0604020202020204" pitchFamily="34" charset="0"/>
            </a:endParaRPr>
          </a:p>
          <a:p>
            <a:r>
              <a:rPr lang="en-US" dirty="0">
                <a:solidFill>
                  <a:srgbClr val="1E1E1E"/>
                </a:solidFill>
                <a:latin typeface="Arial" panose="020B0604020202020204" pitchFamily="34" charset="0"/>
                <a:ea typeface="Aptos" pitchFamily="34" charset="-122"/>
                <a:cs typeface="Arial" panose="020B0604020202020204" pitchFamily="34" charset="0"/>
              </a:rPr>
              <a:t>• No linear-amplifier quantum limit: output is a switching event.</a:t>
            </a:r>
            <a:endParaRPr lang="en-US" dirty="0">
              <a:latin typeface="Arial" panose="020B0604020202020204" pitchFamily="34" charset="0"/>
              <a:cs typeface="Arial" panose="020B0604020202020204" pitchFamily="34" charset="0"/>
            </a:endParaRPr>
          </a:p>
          <a:p>
            <a:r>
              <a:rPr lang="en-US" dirty="0">
                <a:solidFill>
                  <a:srgbClr val="1E1E1E"/>
                </a:solidFill>
                <a:latin typeface="Arial" panose="020B0604020202020204" pitchFamily="34" charset="0"/>
                <a:ea typeface="Aptos" pitchFamily="34" charset="-122"/>
                <a:cs typeface="Arial" panose="020B0604020202020204" pitchFamily="34" charset="0"/>
              </a:rPr>
              <a:t>• Bias-current tuning: higher </a:t>
            </a:r>
            <a:r>
              <a:rPr lang="en-US" dirty="0" err="1">
                <a:solidFill>
                  <a:srgbClr val="1E1E1E"/>
                </a:solidFill>
                <a:latin typeface="Arial" panose="020B0604020202020204" pitchFamily="34" charset="0"/>
                <a:ea typeface="Aptos" pitchFamily="34" charset="-122"/>
                <a:cs typeface="Arial" panose="020B0604020202020204" pitchFamily="34" charset="0"/>
              </a:rPr>
              <a:t>Ib</a:t>
            </a:r>
            <a:r>
              <a:rPr lang="en-US" dirty="0">
                <a:solidFill>
                  <a:srgbClr val="1E1E1E"/>
                </a:solidFill>
                <a:latin typeface="Arial" panose="020B0604020202020204" pitchFamily="34" charset="0"/>
                <a:ea typeface="Aptos" pitchFamily="34" charset="-122"/>
                <a:cs typeface="Arial" panose="020B0604020202020204" pitchFamily="34" charset="0"/>
              </a:rPr>
              <a:t> gives better sensitivity, but shorter lifetime.</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ECF9D2FE-FD9E-459C-8E70-408454229D44}"/>
              </a:ext>
            </a:extLst>
          </p:cNvPr>
          <p:cNvSpPr/>
          <p:nvPr/>
        </p:nvSpPr>
        <p:spPr>
          <a:xfrm>
            <a:off x="9645888" y="4252177"/>
            <a:ext cx="4156740" cy="923330"/>
          </a:xfrm>
          <a:prstGeom prst="rect">
            <a:avLst/>
          </a:prstGeom>
        </p:spPr>
        <p:txBody>
          <a:bodyPr wrap="square">
            <a:spAutoFit/>
          </a:bodyPr>
          <a:lstStyle/>
          <a:p>
            <a:r>
              <a:rPr lang="en-US" dirty="0">
                <a:solidFill>
                  <a:srgbClr val="1E1E1E"/>
                </a:solidFill>
                <a:latin typeface="Arial" panose="020B0604020202020204" pitchFamily="34" charset="0"/>
                <a:ea typeface="Aptos" pitchFamily="34" charset="-122"/>
                <a:cs typeface="Arial" panose="020B0604020202020204" pitchFamily="34" charset="0"/>
              </a:rPr>
              <a:t>Main limitation</a:t>
            </a:r>
            <a:endParaRPr lang="en-US" dirty="0">
              <a:latin typeface="Arial" panose="020B0604020202020204" pitchFamily="34" charset="0"/>
              <a:cs typeface="Arial" panose="020B0604020202020204" pitchFamily="34" charset="0"/>
            </a:endParaRPr>
          </a:p>
          <a:p>
            <a:r>
              <a:rPr lang="en-US" dirty="0">
                <a:solidFill>
                  <a:srgbClr val="1E1E1E"/>
                </a:solidFill>
                <a:latin typeface="Arial" panose="020B0604020202020204" pitchFamily="34" charset="0"/>
                <a:ea typeface="Aptos" pitchFamily="34" charset="-122"/>
                <a:cs typeface="Arial" panose="020B0604020202020204" pitchFamily="34" charset="0"/>
              </a:rPr>
              <a:t>Near-threshold bias also increases spontaneous escape → dark counts.</a:t>
            </a:r>
            <a:endParaRPr lang="en-US"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D9AAE55F-FF2B-489C-9F2F-8935A3AEEE5A}"/>
              </a:ext>
            </a:extLst>
          </p:cNvPr>
          <p:cNvSpPr txBox="1"/>
          <p:nvPr/>
        </p:nvSpPr>
        <p:spPr>
          <a:xfrm>
            <a:off x="9572253" y="6423102"/>
            <a:ext cx="3697698" cy="523220"/>
          </a:xfrm>
          <a:prstGeom prst="rect">
            <a:avLst/>
          </a:prstGeom>
          <a:noFill/>
        </p:spPr>
        <p:txBody>
          <a:bodyPr wrap="square" rtlCol="0">
            <a:spAutoFit/>
          </a:bodyPr>
          <a:lstStyle/>
          <a:p>
            <a:r>
              <a:rPr lang="en-US" sz="1400" dirty="0"/>
              <a:t>D. </a:t>
            </a:r>
            <a:r>
              <a:rPr lang="en-US" sz="1400" dirty="0" err="1"/>
              <a:t>Alesini</a:t>
            </a:r>
            <a:r>
              <a:rPr lang="ru-RU" sz="1400" dirty="0"/>
              <a:t> </a:t>
            </a:r>
            <a:r>
              <a:rPr lang="en-US" sz="1400" dirty="0"/>
              <a:t>et al. SIMP: </a:t>
            </a:r>
            <a:r>
              <a:rPr lang="en-US" sz="1400" dirty="0" err="1"/>
              <a:t>SIngle</a:t>
            </a:r>
            <a:r>
              <a:rPr lang="en-US" sz="1400" dirty="0"/>
              <a:t> Microwave Photon detection, INFN</a:t>
            </a:r>
          </a:p>
        </p:txBody>
      </p:sp>
    </p:spTree>
    <p:extLst>
      <p:ext uri="{BB962C8B-B14F-4D97-AF65-F5344CB8AC3E}">
        <p14:creationId xmlns:p14="http://schemas.microsoft.com/office/powerpoint/2010/main" val="37993016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9308" y="383841"/>
            <a:ext cx="2821837" cy="2083785"/>
          </a:xfrm>
          <a:prstGeom prst="rect">
            <a:avLst/>
          </a:prstGeom>
          <a:noFill/>
          <a:ln/>
        </p:spPr>
        <p:txBody>
          <a:bodyPr wrap="square" lIns="0" tIns="0" rIns="0" bIns="0" rtlCol="0" anchor="ctr">
            <a:normAutofit/>
          </a:bodyPr>
          <a:lstStyle/>
          <a:p>
            <a:r>
              <a:rPr lang="en-US" sz="4400" b="1" dirty="0">
                <a:solidFill>
                  <a:schemeClr val="accent6">
                    <a:lumMod val="50000"/>
                  </a:schemeClr>
                </a:solidFill>
                <a:latin typeface="Arial" panose="020B0604020202020204" pitchFamily="34" charset="0"/>
                <a:ea typeface="Aptos Display" pitchFamily="34" charset="-122"/>
                <a:cs typeface="Arial" panose="020B0604020202020204" pitchFamily="34" charset="0"/>
              </a:rPr>
              <a:t>CBJJ / diffusion regime</a:t>
            </a:r>
            <a:endParaRPr lang="en-US" sz="4400" dirty="0">
              <a:solidFill>
                <a:schemeClr val="accent6">
                  <a:lumMod val="50000"/>
                </a:schemeClr>
              </a:solidFill>
              <a:latin typeface="Arial" panose="020B0604020202020204" pitchFamily="34" charset="0"/>
              <a:cs typeface="Arial" panose="020B0604020202020204" pitchFamily="34" charset="0"/>
            </a:endParaRPr>
          </a:p>
        </p:txBody>
      </p:sp>
      <p:sp>
        <p:nvSpPr>
          <p:cNvPr id="8" name="Text 4"/>
          <p:cNvSpPr/>
          <p:nvPr/>
        </p:nvSpPr>
        <p:spPr>
          <a:xfrm>
            <a:off x="405994" y="5995386"/>
            <a:ext cx="5212080" cy="395021"/>
          </a:xfrm>
          <a:prstGeom prst="rect">
            <a:avLst/>
          </a:prstGeom>
          <a:noFill/>
          <a:ln/>
        </p:spPr>
        <p:txBody>
          <a:bodyPr wrap="square" lIns="0" tIns="0" rIns="0" bIns="0" rtlCol="0" anchor="ctr"/>
          <a:lstStyle/>
          <a:p>
            <a:r>
              <a:rPr lang="en-US" sz="2400" b="1" dirty="0" err="1">
                <a:solidFill>
                  <a:srgbClr val="1A1A1A"/>
                </a:solidFill>
                <a:latin typeface="Aptos Display" pitchFamily="34" charset="0"/>
                <a:ea typeface="Aptos Display" pitchFamily="34" charset="-122"/>
                <a:cs typeface="Aptos Display" pitchFamily="34" charset="-120"/>
              </a:rPr>
              <a:t>Diffision</a:t>
            </a:r>
            <a:r>
              <a:rPr lang="en-US" sz="2400" b="1" dirty="0">
                <a:solidFill>
                  <a:srgbClr val="1A1A1A"/>
                </a:solidFill>
                <a:latin typeface="Aptos Display" pitchFamily="34" charset="0"/>
                <a:ea typeface="Aptos Display" pitchFamily="34" charset="-122"/>
                <a:cs typeface="Aptos Display" pitchFamily="34" charset="-120"/>
              </a:rPr>
              <a:t> regime</a:t>
            </a:r>
            <a:endParaRPr lang="en-US" sz="2400" dirty="0"/>
          </a:p>
        </p:txBody>
      </p:sp>
      <p:sp>
        <p:nvSpPr>
          <p:cNvPr id="9" name="Text 5"/>
          <p:cNvSpPr/>
          <p:nvPr/>
        </p:nvSpPr>
        <p:spPr>
          <a:xfrm>
            <a:off x="405994" y="6547634"/>
            <a:ext cx="4316845" cy="1042416"/>
          </a:xfrm>
          <a:prstGeom prst="rect">
            <a:avLst/>
          </a:prstGeom>
          <a:noFill/>
          <a:ln/>
        </p:spPr>
        <p:txBody>
          <a:bodyPr wrap="square" lIns="610" tIns="610" rIns="610" bIns="610" rtlCol="0" anchor="ctr">
            <a:normAutofit fontScale="92500" lnSpcReduction="10000"/>
          </a:bodyPr>
          <a:lstStyle/>
          <a:p>
            <a:r>
              <a:rPr lang="en-US" sz="1920" dirty="0">
                <a:solidFill>
                  <a:srgbClr val="222222"/>
                </a:solidFill>
                <a:latin typeface="Aptos" pitchFamily="34" charset="0"/>
                <a:ea typeface="Aptos" pitchFamily="34" charset="-122"/>
                <a:cs typeface="Aptos" pitchFamily="34" charset="-120"/>
              </a:rPr>
              <a:t>Use a current‑biased Al SIS Josephson junction as a threshold microwave counter: absorbed photons trigger switching to a finite‑voltage resistive state.</a:t>
            </a:r>
            <a:endParaRPr lang="en-US" sz="1920" dirty="0"/>
          </a:p>
        </p:txBody>
      </p:sp>
      <p:sp>
        <p:nvSpPr>
          <p:cNvPr id="10" name="Text 6"/>
          <p:cNvSpPr/>
          <p:nvPr/>
        </p:nvSpPr>
        <p:spPr>
          <a:xfrm>
            <a:off x="5232648" y="6039052"/>
            <a:ext cx="5266944" cy="373075"/>
          </a:xfrm>
          <a:prstGeom prst="rect">
            <a:avLst/>
          </a:prstGeom>
          <a:noFill/>
          <a:ln/>
        </p:spPr>
        <p:txBody>
          <a:bodyPr wrap="square" lIns="0" tIns="0" rIns="0" bIns="0" rtlCol="0" anchor="ctr"/>
          <a:lstStyle/>
          <a:p>
            <a:r>
              <a:rPr lang="en-US" sz="2160" b="1" dirty="0">
                <a:solidFill>
                  <a:srgbClr val="1A1A1A"/>
                </a:solidFill>
                <a:latin typeface="Aptos Display" pitchFamily="34" charset="0"/>
                <a:ea typeface="Aptos Display" pitchFamily="34" charset="-122"/>
                <a:cs typeface="Aptos Display" pitchFamily="34" charset="-120"/>
              </a:rPr>
              <a:t>Why it an advantages for axions search</a:t>
            </a:r>
            <a:endParaRPr lang="en-US" sz="2160" dirty="0"/>
          </a:p>
        </p:txBody>
      </p:sp>
      <p:sp>
        <p:nvSpPr>
          <p:cNvPr id="11" name="Text 7"/>
          <p:cNvSpPr/>
          <p:nvPr/>
        </p:nvSpPr>
        <p:spPr>
          <a:xfrm>
            <a:off x="5232648" y="6636244"/>
            <a:ext cx="4316845" cy="746150"/>
          </a:xfrm>
          <a:prstGeom prst="rect">
            <a:avLst/>
          </a:prstGeom>
          <a:noFill/>
          <a:ln/>
        </p:spPr>
        <p:txBody>
          <a:bodyPr wrap="square" lIns="610" tIns="610" rIns="610" bIns="610" rtlCol="0" anchor="ctr">
            <a:normAutofit/>
          </a:bodyPr>
          <a:lstStyle/>
          <a:p>
            <a:r>
              <a:rPr lang="en-US" sz="1740" dirty="0">
                <a:solidFill>
                  <a:srgbClr val="222222"/>
                </a:solidFill>
                <a:latin typeface="Aptos" pitchFamily="34" charset="0"/>
                <a:ea typeface="Aptos" pitchFamily="34" charset="-122"/>
                <a:cs typeface="Aptos" pitchFamily="34" charset="-120"/>
              </a:rPr>
              <a:t>Phase diffusion increases junction lifetime beyond simple escape theory</a:t>
            </a:r>
            <a:endParaRPr lang="en-US" sz="1740" dirty="0"/>
          </a:p>
        </p:txBody>
      </p:sp>
      <p:sp>
        <p:nvSpPr>
          <p:cNvPr id="12" name="Text 8"/>
          <p:cNvSpPr/>
          <p:nvPr/>
        </p:nvSpPr>
        <p:spPr>
          <a:xfrm>
            <a:off x="10554456" y="6017811"/>
            <a:ext cx="5321808" cy="373075"/>
          </a:xfrm>
          <a:prstGeom prst="rect">
            <a:avLst/>
          </a:prstGeom>
          <a:noFill/>
          <a:ln/>
        </p:spPr>
        <p:txBody>
          <a:bodyPr wrap="square" lIns="0" tIns="0" rIns="0" bIns="0" rtlCol="0" anchor="ctr"/>
          <a:lstStyle/>
          <a:p>
            <a:r>
              <a:rPr lang="en-US" sz="2160" b="1" dirty="0">
                <a:solidFill>
                  <a:srgbClr val="1A1A1A"/>
                </a:solidFill>
                <a:latin typeface="Aptos Display" pitchFamily="34" charset="0"/>
                <a:ea typeface="Aptos Display" pitchFamily="34" charset="-122"/>
                <a:cs typeface="Aptos Display" pitchFamily="34" charset="-120"/>
              </a:rPr>
              <a:t>Demonstrated performance</a:t>
            </a:r>
            <a:endParaRPr lang="en-US" sz="2160" dirty="0"/>
          </a:p>
        </p:txBody>
      </p:sp>
      <p:sp>
        <p:nvSpPr>
          <p:cNvPr id="13" name="Text 9"/>
          <p:cNvSpPr/>
          <p:nvPr/>
        </p:nvSpPr>
        <p:spPr>
          <a:xfrm>
            <a:off x="10499592" y="6454365"/>
            <a:ext cx="5431536" cy="1228954"/>
          </a:xfrm>
          <a:prstGeom prst="rect">
            <a:avLst/>
          </a:prstGeom>
          <a:noFill/>
          <a:ln/>
        </p:spPr>
        <p:txBody>
          <a:bodyPr wrap="square" lIns="762" tIns="762" rIns="762" bIns="762" rtlCol="0" anchor="ctr">
            <a:normAutofit/>
          </a:bodyPr>
          <a:lstStyle/>
          <a:p>
            <a:r>
              <a:rPr lang="en-US" sz="1920" b="1" dirty="0">
                <a:solidFill>
                  <a:srgbClr val="7A2EAA"/>
                </a:solidFill>
                <a:latin typeface="Aptos" pitchFamily="34" charset="0"/>
                <a:ea typeface="Aptos" pitchFamily="34" charset="-122"/>
                <a:cs typeface="Aptos" pitchFamily="34" charset="-120"/>
              </a:rPr>
              <a:t>10 GHz</a:t>
            </a:r>
            <a:r>
              <a:rPr lang="en-US" sz="1920" dirty="0">
                <a:solidFill>
                  <a:srgbClr val="222222"/>
                </a:solidFill>
                <a:latin typeface="Aptos" pitchFamily="34" charset="0"/>
                <a:ea typeface="Aptos" pitchFamily="34" charset="-122"/>
                <a:cs typeface="Aptos" pitchFamily="34" charset="-120"/>
              </a:rPr>
              <a:t> operation
</a:t>
            </a:r>
            <a:r>
              <a:rPr lang="en-US" sz="1920" b="1" dirty="0">
                <a:solidFill>
                  <a:srgbClr val="7A2EAA"/>
                </a:solidFill>
                <a:latin typeface="Aptos" pitchFamily="34" charset="0"/>
                <a:ea typeface="Aptos" pitchFamily="34" charset="-122"/>
                <a:cs typeface="Aptos" pitchFamily="34" charset="-120"/>
              </a:rPr>
              <a:t>5‑photon</a:t>
            </a:r>
            <a:r>
              <a:rPr lang="en-US" sz="1920" dirty="0">
                <a:solidFill>
                  <a:srgbClr val="222222"/>
                </a:solidFill>
                <a:latin typeface="Aptos" pitchFamily="34" charset="0"/>
                <a:ea typeface="Aptos" pitchFamily="34" charset="-122"/>
                <a:cs typeface="Aptos" pitchFamily="34" charset="-120"/>
              </a:rPr>
              <a:t> detection with efficiency ≈ 1
</a:t>
            </a:r>
            <a:r>
              <a:rPr lang="en-US" sz="1920" b="1" dirty="0">
                <a:solidFill>
                  <a:srgbClr val="7A2EAA"/>
                </a:solidFill>
                <a:latin typeface="Aptos" pitchFamily="34" charset="0"/>
                <a:ea typeface="Aptos" pitchFamily="34" charset="-122"/>
                <a:cs typeface="Aptos" pitchFamily="34" charset="-120"/>
              </a:rPr>
              <a:t>dark count time &gt; 10 s</a:t>
            </a:r>
            <a:endParaRPr lang="en-US" sz="1920" dirty="0"/>
          </a:p>
          <a:p>
            <a:r>
              <a:rPr lang="en-US" sz="1920" dirty="0">
                <a:solidFill>
                  <a:srgbClr val="222222"/>
                </a:solidFill>
                <a:latin typeface="Aptos" pitchFamily="34" charset="0"/>
                <a:ea typeface="Aptos" pitchFamily="34" charset="-122"/>
                <a:cs typeface="Aptos" pitchFamily="34" charset="-120"/>
              </a:rPr>
              <a:t>1‑photon sensitivity: η ≈ 0.02</a:t>
            </a:r>
            <a:endParaRPr lang="en-US" sz="1920" dirty="0"/>
          </a:p>
        </p:txBody>
      </p:sp>
      <p:sp>
        <p:nvSpPr>
          <p:cNvPr id="15" name="Text 11"/>
          <p:cNvSpPr/>
          <p:nvPr/>
        </p:nvSpPr>
        <p:spPr>
          <a:xfrm>
            <a:off x="1548969" y="7933335"/>
            <a:ext cx="13770864" cy="197510"/>
          </a:xfrm>
          <a:prstGeom prst="rect">
            <a:avLst/>
          </a:prstGeom>
          <a:noFill/>
          <a:ln/>
        </p:spPr>
        <p:txBody>
          <a:bodyPr wrap="square" lIns="0" tIns="0" rIns="0" bIns="0" rtlCol="0" anchor="ctr"/>
          <a:lstStyle/>
          <a:p>
            <a:r>
              <a:rPr lang="en-US" sz="1600" dirty="0">
                <a:latin typeface="Aptos" pitchFamily="34" charset="0"/>
                <a:ea typeface="Aptos" pitchFamily="34" charset="-122"/>
                <a:cs typeface="Aptos" pitchFamily="34" charset="-120"/>
              </a:rPr>
              <a:t>A. L. Pankratov et al., “Towards a microwave single‑photon counter for searching axions,” npj Quantum Inf. 8, 61 (2022).</a:t>
            </a:r>
            <a:endParaRPr lang="en-US" sz="1600" dirty="0"/>
          </a:p>
        </p:txBody>
      </p:sp>
      <p:pic>
        <p:nvPicPr>
          <p:cNvPr id="16" name="Picture 15">
            <a:extLst>
              <a:ext uri="{FF2B5EF4-FFF2-40B4-BE49-F238E27FC236}">
                <a16:creationId xmlns:a16="http://schemas.microsoft.com/office/drawing/2014/main" id="{35363A95-9FC8-4585-BFCC-CE5244985CA2}"/>
              </a:ext>
            </a:extLst>
          </p:cNvPr>
          <p:cNvPicPr>
            <a:picLocks noChangeAspect="1"/>
          </p:cNvPicPr>
          <p:nvPr/>
        </p:nvPicPr>
        <p:blipFill>
          <a:blip r:embed="rId3"/>
          <a:stretch>
            <a:fillRect/>
          </a:stretch>
        </p:blipFill>
        <p:spPr>
          <a:xfrm>
            <a:off x="3205885" y="193786"/>
            <a:ext cx="11199046" cy="517666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26B53422-9F83-4DE1-9D97-FA905407CE66}"/>
              </a:ext>
            </a:extLst>
          </p:cNvPr>
          <p:cNvSpPr/>
          <p:nvPr/>
        </p:nvSpPr>
        <p:spPr>
          <a:xfrm>
            <a:off x="2810388" y="250390"/>
            <a:ext cx="6282809" cy="714137"/>
          </a:xfrm>
          <a:prstGeom prst="rect">
            <a:avLst/>
          </a:prstGeom>
          <a:noFill/>
          <a:ln/>
        </p:spPr>
        <p:txBody>
          <a:bodyPr wrap="none" lIns="0" tIns="0" rIns="0" bIns="0" rtlCol="0" anchor="t"/>
          <a:lstStyle/>
          <a:p>
            <a:pPr marL="0" indent="0" algn="ctr">
              <a:lnSpc>
                <a:spcPts val="5600"/>
              </a:lnSpc>
              <a:buNone/>
            </a:pPr>
            <a:r>
              <a:rPr lang="en-US" sz="4400" dirty="0">
                <a:solidFill>
                  <a:schemeClr val="accent6">
                    <a:lumMod val="50000"/>
                  </a:schemeClr>
                </a:solidFill>
                <a:latin typeface="Arial" panose="020B0604020202020204" pitchFamily="34" charset="0"/>
                <a:ea typeface="Lora" pitchFamily="34" charset="-122"/>
                <a:cs typeface="Arial" panose="020B0604020202020204" pitchFamily="34" charset="0"/>
              </a:rPr>
              <a:t>Summary</a:t>
            </a:r>
            <a:endParaRPr lang="en-US" sz="4400" dirty="0">
              <a:solidFill>
                <a:schemeClr val="accent6">
                  <a:lumMod val="50000"/>
                </a:schemeClr>
              </a:solidFill>
              <a:latin typeface="Arial" panose="020B0604020202020204" pitchFamily="34" charset="0"/>
              <a:cs typeface="Arial" panose="020B0604020202020204" pitchFamily="34" charset="0"/>
            </a:endParaRPr>
          </a:p>
        </p:txBody>
      </p:sp>
      <p:sp>
        <p:nvSpPr>
          <p:cNvPr id="5" name="Text 4">
            <a:extLst>
              <a:ext uri="{FF2B5EF4-FFF2-40B4-BE49-F238E27FC236}">
                <a16:creationId xmlns:a16="http://schemas.microsoft.com/office/drawing/2014/main" id="{0247986D-9D9F-4F10-A8F8-F03C5D63600C}"/>
              </a:ext>
            </a:extLst>
          </p:cNvPr>
          <p:cNvSpPr/>
          <p:nvPr/>
        </p:nvSpPr>
        <p:spPr>
          <a:xfrm>
            <a:off x="1215388" y="1925130"/>
            <a:ext cx="11546456" cy="4379339"/>
          </a:xfrm>
          <a:prstGeom prst="rect">
            <a:avLst/>
          </a:prstGeom>
          <a:noFill/>
          <a:ln/>
        </p:spPr>
        <p:txBody>
          <a:bodyPr wrap="square" lIns="0" tIns="0" rIns="0" bIns="0" rtlCol="0" anchor="t"/>
          <a:lstStyle/>
          <a:p>
            <a:pPr marL="342900" indent="-342900">
              <a:lnSpc>
                <a:spcPts val="2800"/>
              </a:lnSpc>
              <a:buFont typeface="Wingdings" panose="05000000000000000000" pitchFamily="2" charset="2"/>
              <a:buChar char="v"/>
            </a:pPr>
            <a:r>
              <a:rPr lang="en-US" sz="2400" b="1" dirty="0">
                <a:solidFill>
                  <a:srgbClr val="38512F"/>
                </a:solidFill>
                <a:latin typeface="Arial"/>
                <a:ea typeface="Lora"/>
                <a:cs typeface="Arial"/>
              </a:rPr>
              <a:t>IBS/DMAG has proven expertise in the development, characterization, and integration of quantum devices for axion readout.</a:t>
            </a:r>
            <a:endParaRPr lang="ru-RU" sz="2400" b="1" dirty="0">
              <a:solidFill>
                <a:srgbClr val="38512F"/>
              </a:solidFill>
              <a:latin typeface="Arial"/>
              <a:ea typeface="Lora"/>
              <a:cs typeface="Arial"/>
            </a:endParaRPr>
          </a:p>
          <a:p>
            <a:pPr marL="342900" indent="-342900">
              <a:lnSpc>
                <a:spcPts val="2800"/>
              </a:lnSpc>
              <a:buFont typeface="Wingdings" panose="05000000000000000000" pitchFamily="2" charset="2"/>
              <a:buChar char="v"/>
            </a:pPr>
            <a:r>
              <a:rPr lang="en-US" sz="2400" b="1" dirty="0">
                <a:solidFill>
                  <a:srgbClr val="38512F"/>
                </a:solidFill>
                <a:latin typeface="Arial"/>
                <a:ea typeface="Lora"/>
                <a:cs typeface="Arial"/>
              </a:rPr>
              <a:t>Quantum readout has been successfully implemented in several DMAG/CAPP experiments, addressing key challenges including cryogenic cooling and thermalization, operation near strong magnetic fields, and suppression of environmental interference.</a:t>
            </a:r>
            <a:endParaRPr lang="ru-RU" sz="2400" b="1" dirty="0">
              <a:solidFill>
                <a:srgbClr val="38512F"/>
              </a:solidFill>
              <a:latin typeface="Arial"/>
              <a:ea typeface="Lora"/>
              <a:cs typeface="Arial"/>
            </a:endParaRPr>
          </a:p>
          <a:p>
            <a:pPr marL="342900" indent="-342900">
              <a:lnSpc>
                <a:spcPts val="2800"/>
              </a:lnSpc>
              <a:buFont typeface="Wingdings" panose="05000000000000000000" pitchFamily="2" charset="2"/>
              <a:buChar char="v"/>
            </a:pPr>
            <a:r>
              <a:rPr lang="en-US" sz="2400" b="1" dirty="0">
                <a:solidFill>
                  <a:srgbClr val="38512F"/>
                </a:solidFill>
                <a:latin typeface="Arial"/>
                <a:ea typeface="Lora"/>
                <a:cs typeface="Arial"/>
              </a:rPr>
              <a:t>We are open to testing, characterizing, and integrating new quantum devices into axion search experiments.</a:t>
            </a:r>
            <a:endParaRPr lang="ru-RU" sz="2400" b="1" dirty="0">
              <a:solidFill>
                <a:srgbClr val="38512F"/>
              </a:solidFill>
              <a:latin typeface="Arial"/>
              <a:ea typeface="Lora"/>
              <a:cs typeface="Arial"/>
            </a:endParaRPr>
          </a:p>
          <a:p>
            <a:pPr marL="342900" indent="-342900">
              <a:lnSpc>
                <a:spcPts val="2800"/>
              </a:lnSpc>
              <a:buFont typeface="Wingdings" panose="05000000000000000000" pitchFamily="2" charset="2"/>
              <a:buChar char="v"/>
            </a:pPr>
            <a:r>
              <a:rPr lang="en-US" sz="2400" b="1" dirty="0">
                <a:solidFill>
                  <a:srgbClr val="38512F"/>
                </a:solidFill>
                <a:latin typeface="Arial"/>
                <a:ea typeface="Lora"/>
                <a:cs typeface="Arial"/>
              </a:rPr>
              <a:t>We welcome collaboration on the development and implementation of next-generation quantum sensors and amplifiers for axion detection.</a:t>
            </a:r>
          </a:p>
          <a:p>
            <a:pPr marL="342900" indent="-342900">
              <a:lnSpc>
                <a:spcPts val="2800"/>
              </a:lnSpc>
              <a:buFont typeface="Wingdings" panose="05000000000000000000" pitchFamily="2" charset="2"/>
              <a:buChar char="v"/>
            </a:pPr>
            <a:endParaRPr lang="en-US" sz="2400" b="1" dirty="0">
              <a:solidFill>
                <a:srgbClr val="38512F"/>
              </a:solidFill>
              <a:latin typeface="Arial"/>
              <a:ea typeface="Lora"/>
              <a:cs typeface="Arial"/>
            </a:endParaRPr>
          </a:p>
          <a:p>
            <a:pPr marL="342900" indent="-342900" algn="l">
              <a:lnSpc>
                <a:spcPts val="2800"/>
              </a:lnSpc>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3879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19895</TotalTime>
  <Words>5524</Words>
  <Application>Microsoft Office PowerPoint</Application>
  <PresentationFormat>Custom</PresentationFormat>
  <Paragraphs>429</Paragraphs>
  <Slides>42</Slides>
  <Notes>41</Notes>
  <HiddenSlides>0</HiddenSlides>
  <MMClips>0</MMClips>
  <ScaleCrop>false</ScaleCrop>
  <HeadingPairs>
    <vt:vector size="6" baseType="variant">
      <vt:variant>
        <vt:lpstr>Fonts Used</vt:lpstr>
      </vt:variant>
      <vt:variant>
        <vt:i4>16</vt:i4>
      </vt:variant>
      <vt:variant>
        <vt:lpstr>Theme</vt:lpstr>
      </vt:variant>
      <vt:variant>
        <vt:i4>2</vt:i4>
      </vt:variant>
      <vt:variant>
        <vt:lpstr>Slide Titles</vt:lpstr>
      </vt:variant>
      <vt:variant>
        <vt:i4>42</vt:i4>
      </vt:variant>
    </vt:vector>
  </HeadingPairs>
  <TitlesOfParts>
    <vt:vector size="60" baseType="lpstr">
      <vt:lpstr>Malgun Gothic</vt:lpstr>
      <vt:lpstr>Airal</vt:lpstr>
      <vt:lpstr>-apple-system</vt:lpstr>
      <vt:lpstr>Aptos</vt:lpstr>
      <vt:lpstr>Aptos Display</vt:lpstr>
      <vt:lpstr>Arial</vt:lpstr>
      <vt:lpstr>Calibri</vt:lpstr>
      <vt:lpstr>Calibri Light</vt:lpstr>
      <vt:lpstr>Cambria Math</vt:lpstr>
      <vt:lpstr>DejaVu Sans</vt:lpstr>
      <vt:lpstr>Helvetica Neue</vt:lpstr>
      <vt:lpstr>Lora</vt:lpstr>
      <vt:lpstr>OpenSymbol</vt:lpstr>
      <vt:lpstr>Source Sans Pro</vt:lpstr>
      <vt:lpstr>Times New Roman</vt:lpstr>
      <vt:lpstr>Wingdings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Noise sources</vt:lpstr>
      <vt:lpstr>JPA Characterization</vt:lpstr>
      <vt:lpstr>JPA passive resonance</vt:lpstr>
      <vt:lpstr>PowerPoint Presentation</vt:lpstr>
      <vt:lpstr>Noise measurements</vt:lpstr>
      <vt:lpstr>Spectrum comparison noise measurement</vt:lpstr>
      <vt:lpstr>Paramaps: search for operation point </vt:lpstr>
      <vt:lpstr>PowerPoint Presentation</vt:lpstr>
      <vt:lpstr>PowerPoint Presentation</vt:lpstr>
      <vt:lpstr>Run 6: Leo I amplifier, 3 JPAs</vt:lpstr>
      <vt:lpstr>System noise vs frequency for single JPA and   three JPA set</vt:lpstr>
      <vt:lpstr>Leo II (Current run): 6 JPA assembly</vt:lpstr>
      <vt:lpstr>PowerPoint Presentation</vt:lpstr>
      <vt:lpstr>JPA holder</vt:lpstr>
      <vt:lpstr>PowerPoint Presentation</vt:lpstr>
      <vt:lpstr>PowerPoint Presentation</vt:lpstr>
      <vt:lpstr>PowerPoint Presentation</vt:lpstr>
      <vt:lpstr>PowerPoint Presentation</vt:lpstr>
      <vt:lpstr>Lump-element JPA</vt:lpstr>
      <vt:lpstr>L-JPA Flux-to-Frequency</vt:lpstr>
      <vt:lpstr>PowerPoint Presentation</vt:lpstr>
      <vt:lpstr>Amplitude-Frequency Characteristics @ 20 dB gain</vt:lpstr>
      <vt:lpstr>LJPA noise temperature measurements</vt:lpstr>
      <vt:lpstr>PowerPoint Presentation</vt:lpstr>
      <vt:lpstr>PowerPoint Presentation</vt:lpstr>
      <vt:lpstr>            TWPA from SKKU (Sungkyunkwan University)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cp:lastModifiedBy>
  <cp:revision>164</cp:revision>
  <cp:lastPrinted>2026-08-25T07:33:16Z</cp:lastPrinted>
  <dcterms:created xsi:type="dcterms:W3CDTF">2025-04-24T03:05:35Z</dcterms:created>
  <dcterms:modified xsi:type="dcterms:W3CDTF">2026-09-09T03:04:37Z</dcterms:modified>
</cp:coreProperties>
</file>