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692" r:id="rId3"/>
    <p:sldId id="693" r:id="rId4"/>
    <p:sldId id="695" r:id="rId5"/>
    <p:sldId id="258" r:id="rId6"/>
    <p:sldId id="259" r:id="rId7"/>
    <p:sldId id="260" r:id="rId8"/>
    <p:sldId id="261" r:id="rId9"/>
    <p:sldId id="694" r:id="rId10"/>
  </p:sldIdLst>
  <p:sldSz cx="12192000" cy="6858000"/>
  <p:notesSz cx="6858000" cy="9144000"/>
  <p:defaultTextStyle>
    <a:defPPr>
      <a:defRPr lang="en-US"/>
    </a:defPPr>
    <a:lvl1pPr marL="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6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2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8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24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30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36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42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48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71E07ED-570C-4103-AE36-2F6AC5BC9FFF}">
          <p14:sldIdLst>
            <p14:sldId id="256"/>
            <p14:sldId id="692"/>
            <p14:sldId id="693"/>
            <p14:sldId id="695"/>
            <p14:sldId id="258"/>
            <p14:sldId id="259"/>
            <p14:sldId id="260"/>
            <p14:sldId id="261"/>
          </p14:sldIdLst>
        </p14:section>
        <p14:section name="未命名的章節" id="{034025A3-97B3-4B1F-B2B9-76933399BD6C}">
          <p14:sldIdLst>
            <p14:sldId id="694"/>
          </p14:sldIdLst>
        </p14:section>
        <p14:section name="OLD" id="{9FEB97FE-894A-4E95-B0B4-E5F930988A08}">
          <p14:sldIdLst/>
        </p14:section>
        <p14:section name="未命名的章節" id="{FBFD0632-491E-4772-8550-DDA63FD7BC0A}">
          <p14:sldIdLst/>
        </p14:section>
        <p14:section name="back" id="{1590131B-47B5-47AE-A8F1-F2F406D30CC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宇翔 蕭" initials="宇翔" lastIdx="4" clrIdx="0">
    <p:extLst>
      <p:ext uri="{19B8F6BF-5375-455C-9EA6-DF929625EA0E}">
        <p15:presenceInfo xmlns:p15="http://schemas.microsoft.com/office/powerpoint/2012/main" userId="72c0bfc401acae7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1513"/>
    <a:srgbClr val="0000FF"/>
    <a:srgbClr val="8A9AF8"/>
    <a:srgbClr val="009700"/>
    <a:srgbClr val="0070C0"/>
    <a:srgbClr val="FFFFFF"/>
    <a:srgbClr val="FF2CFF"/>
    <a:srgbClr val="00B050"/>
    <a:srgbClr val="6BFF6B"/>
    <a:srgbClr val="B0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7628" autoAdjust="0"/>
  </p:normalViewPr>
  <p:slideViewPr>
    <p:cSldViewPr snapToGrid="0" showGuides="1">
      <p:cViewPr varScale="1">
        <p:scale>
          <a:sx n="159" d="100"/>
          <a:sy n="159" d="100"/>
        </p:scale>
        <p:origin x="30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1642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8B93F-675D-4D31-AD57-634F0E4EB823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1A40B-C30F-4BF8-B90A-56CA318EC7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736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82002-FB70-4548-B3E6-DB12AED46420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0838-D8D2-4A0C-A284-1D950D662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8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8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4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0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6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2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8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7" y="1447809"/>
            <a:ext cx="8825659" cy="3329581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7" y="4777380"/>
            <a:ext cx="8825659" cy="861420"/>
          </a:xfrm>
        </p:spPr>
        <p:txBody>
          <a:bodyPr anchor="t"/>
          <a:lstStyle>
            <a:lvl1pPr marL="0" indent="0" algn="ctr">
              <a:buNone/>
              <a:defRPr cap="all">
                <a:solidFill>
                  <a:schemeClr val="bg1"/>
                </a:solidFill>
              </a:defRPr>
            </a:lvl1pPr>
            <a:lvl2pPr marL="2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EF7A-AF6A-4A72-9819-6A60DCC7B442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0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2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135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7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675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0ABA-224E-4D4F-BB0F-37D96F304E22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30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1447800"/>
            <a:ext cx="8825659" cy="1981200"/>
          </a:xfrm>
        </p:spPr>
        <p:txBody>
          <a:bodyPr/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013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DCC61-5E1F-4F76-83D3-28D0DC5F57AD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6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6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788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013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6FE53-72B1-437E-83ED-7AFFA4743241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6"/>
            <a:ext cx="801912" cy="11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6863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90"/>
            <a:ext cx="801912" cy="11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6863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7820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3124201"/>
            <a:ext cx="8825660" cy="1653180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1125" cap="none">
                <a:solidFill>
                  <a:schemeClr val="bg1"/>
                </a:solidFill>
              </a:defRPr>
            </a:lvl1pPr>
            <a:lvl2pPr marL="257169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084E-4A3D-4D4D-AD1C-F1AE1D6A8550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6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36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9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9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6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5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5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0BAC-4C9C-4FB4-9C9A-C60589468894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34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36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5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5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5" y="4827220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6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7" y="4827218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5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5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6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4CB6-1E66-4F1A-9C36-EC2476B26B39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11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CD9C-4825-4BE1-8A43-5C923961AEA0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38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8" y="430222"/>
            <a:ext cx="1752601" cy="5826125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25C3-5443-4A9E-A45A-DB45FDC2299B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5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CAF85-2752-4FCC-8EC9-09C03C843392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06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2" y="2861737"/>
            <a:ext cx="8825657" cy="1915647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1125" cap="all">
                <a:solidFill>
                  <a:schemeClr val="bg1"/>
                </a:solidFill>
              </a:defRPr>
            </a:lvl1pPr>
            <a:lvl2pPr marL="257169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36D9-0959-4622-9E88-A8360AAED15D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3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8"/>
            <a:ext cx="4396339" cy="4195763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6" y="2056093"/>
            <a:ext cx="4396341" cy="4200245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7C7A-C466-41F5-86EF-3E3276AAA819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0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7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7" y="2514600"/>
            <a:ext cx="4396339" cy="3741738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A4125-C764-4397-9660-4F3AB08F418B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3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C9405-838B-4E21-AD6F-538D15312853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3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B508B-2233-435A-87A2-FC28191157A7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1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135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9" y="3129289"/>
            <a:ext cx="3401063" cy="2895599"/>
          </a:xfrm>
        </p:spPr>
        <p:txBody>
          <a:bodyPr/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3C4F-257D-4033-821D-B3BF181AD75E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65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9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2025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EA59-17B7-4C8F-BD52-DF16FB6DF0D2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8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31000"/>
            <a:duotone>
              <a:schemeClr val="accent4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8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5" y="2669694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5" y="2892354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3" y="9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83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334960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3" y="452719"/>
            <a:ext cx="9404723" cy="6096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1515037"/>
            <a:ext cx="8946541" cy="4733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39095" y="6586446"/>
            <a:ext cx="13207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E19F1C1-60E2-4DFF-893B-0936E403A64E}" type="datetime1">
              <a:rPr lang="en-US" altLang="zh-TW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3820" y="6586820"/>
            <a:ext cx="5146393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bg1">
                    <a:alpha val="60000"/>
                  </a:schemeClr>
                </a:solidFill>
                <a:latin typeface="Arial Black" panose="020B0A04020102020204" pitchFamily="34" charset="0"/>
                <a:ea typeface="+mj-ea"/>
              </a:defRPr>
            </a:lvl1pPr>
          </a:lstStyle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249694" y="295738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CEF41-9E5F-4033-9FC8-455A557C59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236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257169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92876" indent="-192876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8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marL="417899" indent="-160731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400" b="0" i="0" kern="1200">
          <a:solidFill>
            <a:schemeClr val="bg1"/>
          </a:solidFill>
          <a:latin typeface="+mj-lt"/>
          <a:ea typeface="+mj-ea"/>
          <a:cs typeface="+mj-cs"/>
        </a:defRPr>
      </a:lvl2pPr>
      <a:lvl3pPr marL="642921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200" b="0" i="0" kern="1200">
          <a:solidFill>
            <a:schemeClr val="bg1"/>
          </a:solidFill>
          <a:latin typeface="+mj-lt"/>
          <a:ea typeface="+mj-ea"/>
          <a:cs typeface="+mj-cs"/>
        </a:defRPr>
      </a:lvl3pPr>
      <a:lvl4pPr marL="900090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050" b="0" i="0" kern="1200">
          <a:solidFill>
            <a:schemeClr val="bg1"/>
          </a:solidFill>
          <a:latin typeface="+mj-lt"/>
          <a:ea typeface="+mj-ea"/>
          <a:cs typeface="+mj-cs"/>
        </a:defRPr>
      </a:lvl4pPr>
      <a:lvl5pPr marL="1157259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050" b="0" i="0" kern="1200">
          <a:solidFill>
            <a:schemeClr val="bg1"/>
          </a:solidFill>
          <a:latin typeface="+mj-lt"/>
          <a:ea typeface="+mj-ea"/>
          <a:cs typeface="+mj-cs"/>
        </a:defRPr>
      </a:lvl5pPr>
      <a:lvl6pPr marL="1409590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1671596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1928765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185933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90220" y="1447810"/>
            <a:ext cx="7139095" cy="3329581"/>
          </a:xfrm>
        </p:spPr>
        <p:txBody>
          <a:bodyPr anchor="ctr"/>
          <a:lstStyle/>
          <a:p>
            <a:r>
              <a:rPr lang="en-US" altLang="zh-TW" dirty="0"/>
              <a:t>Weekly meeting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/>
              <a:t>Yu-Siang Xiao (</a:t>
            </a:r>
            <a:r>
              <a:rPr lang="zh-TW" altLang="en-US" sz="2000" dirty="0"/>
              <a:t>蕭宇翔</a:t>
            </a:r>
            <a:r>
              <a:rPr lang="en-US" altLang="zh-TW" sz="2000" dirty="0"/>
              <a:t>)</a:t>
            </a:r>
            <a:endParaRPr 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矩形 5"/>
          <p:cNvSpPr/>
          <p:nvPr/>
        </p:nvSpPr>
        <p:spPr>
          <a:xfrm>
            <a:off x="9009462" y="6355080"/>
            <a:ext cx="1393362" cy="460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2026 06/30</a:t>
            </a:r>
          </a:p>
        </p:txBody>
      </p:sp>
    </p:spTree>
    <p:extLst>
      <p:ext uri="{BB962C8B-B14F-4D97-AF65-F5344CB8AC3E}">
        <p14:creationId xmlns:p14="http://schemas.microsoft.com/office/powerpoint/2010/main" val="104494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241314" cy="1143000"/>
          </a:xfrm>
        </p:spPr>
        <p:txBody>
          <a:bodyPr>
            <a:normAutofit/>
          </a:bodyPr>
          <a:lstStyle/>
          <a:p>
            <a:r>
              <a:t>Trigger Matching Between H2GCROC and CITIROC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 sz="2400"/>
            </a:pPr>
            <a:r>
              <a:rPr dirty="0"/>
              <a:t>Goal: Match events recorded by two DAQ systems.</a:t>
            </a:r>
          </a:p>
          <a:p>
            <a:pPr>
              <a:defRPr sz="2400"/>
            </a:pPr>
            <a:r>
              <a:rPr dirty="0"/>
              <a:t>Method based on inter-event time intervals.</a:t>
            </a:r>
          </a:p>
          <a:p>
            <a:pPr>
              <a:defRPr sz="2400"/>
            </a:pPr>
            <a:endParaRPr lang="zh-TW" dirty="0">
              <a:cs typeface="Calibri"/>
            </a:endParaRPr>
          </a:p>
          <a:p>
            <a:pPr>
              <a:defRPr sz="2400"/>
            </a:pPr>
            <a:r>
              <a:rPr lang="en-US" altLang="zh-TW" dirty="0">
                <a:ea typeface="Calibri"/>
                <a:cs typeface="Calibri"/>
              </a:rPr>
              <a:t>Different DAQ systems have different event numbering.</a:t>
            </a:r>
          </a:p>
          <a:p>
            <a:pPr>
              <a:defRPr sz="2400"/>
            </a:pPr>
            <a:r>
              <a:rPr lang="en-US" altLang="zh-TW" dirty="0">
                <a:ea typeface="Calibri"/>
                <a:cs typeface="Calibri"/>
              </a:rPr>
              <a:t>Timestamp comparison is more robust than raw event ID.</a:t>
            </a:r>
          </a:p>
          <a:p>
            <a:pPr>
              <a:defRPr sz="2400"/>
            </a:pPr>
            <a:endParaRPr lang="zh-TW" dirty="0">
              <a:cs typeface="Calibri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E47D2A0-63F4-4DBB-BA37-322348C53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B3163A7-3A8C-45B0-A932-C5664092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EA0F4A-01A2-4D68-8E16-39E72C43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Experiment setup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3FD9A1-D776-4B2A-9673-C6B9D59B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445" y="871189"/>
            <a:ext cx="4057000" cy="4733370"/>
          </a:xfrm>
        </p:spPr>
        <p:txBody>
          <a:bodyPr/>
          <a:lstStyle/>
          <a:p>
            <a:r>
              <a:rPr lang="en-US" altLang="zh-TW" dirty="0"/>
              <a:t>Det1: LYSO</a:t>
            </a:r>
            <a:r>
              <a:rPr lang="zh-TW" altLang="en-US" dirty="0"/>
              <a:t> </a:t>
            </a:r>
            <a:r>
              <a:rPr lang="en-US" altLang="zh-TW" dirty="0"/>
              <a:t>8.0X</a:t>
            </a:r>
            <a:r>
              <a:rPr lang="en-US" altLang="zh-TW" baseline="-25000" dirty="0"/>
              <a:t>0</a:t>
            </a:r>
            <a:r>
              <a:rPr lang="en-US" altLang="zh-TW" dirty="0"/>
              <a:t> </a:t>
            </a:r>
          </a:p>
          <a:p>
            <a:r>
              <a:rPr lang="en-US" altLang="zh-TW" dirty="0"/>
              <a:t>SiPM(</a:t>
            </a:r>
            <a:r>
              <a:rPr lang="en-US" altLang="zh-TW" dirty="0" err="1"/>
              <a:t>Osemi</a:t>
            </a:r>
            <a:r>
              <a:rPr lang="en-US" altLang="zh-TW" dirty="0"/>
              <a:t> 60035 @ 29.0V)</a:t>
            </a:r>
          </a:p>
          <a:p>
            <a:r>
              <a:rPr lang="en-US" altLang="zh-TW" dirty="0"/>
              <a:t>H2GCROC</a:t>
            </a:r>
          </a:p>
          <a:p>
            <a:pPr lvl="1"/>
            <a:r>
              <a:rPr lang="en-US" altLang="zh-TW" sz="1600" dirty="0"/>
              <a:t>External trigger by CITIROC</a:t>
            </a:r>
          </a:p>
          <a:p>
            <a:endParaRPr lang="en-US" altLang="zh-TW" dirty="0"/>
          </a:p>
          <a:p>
            <a:r>
              <a:rPr lang="en-US" altLang="zh-TW" dirty="0"/>
              <a:t>Det2: GAGG 0.5X</a:t>
            </a:r>
            <a:r>
              <a:rPr lang="en-US" altLang="zh-TW" baseline="-25000" dirty="0"/>
              <a:t>0</a:t>
            </a:r>
          </a:p>
          <a:p>
            <a:r>
              <a:rPr lang="en-US" altLang="zh-TW" dirty="0"/>
              <a:t>SiPM(Hamamatsu @ HV: 29|</a:t>
            </a:r>
            <a:r>
              <a:rPr lang="en-US" altLang="zh-TW" baseline="-25000" dirty="0"/>
              <a:t>10</a:t>
            </a:r>
            <a:r>
              <a:rPr lang="en-US" altLang="zh-TW" dirty="0"/>
              <a:t> ~ 56V) </a:t>
            </a:r>
          </a:p>
          <a:p>
            <a:r>
              <a:rPr lang="en-US" altLang="zh-TW" dirty="0"/>
              <a:t>GTM-EIC-CITIROC</a:t>
            </a:r>
          </a:p>
          <a:p>
            <a:pPr lvl="1"/>
            <a:r>
              <a:rPr lang="en-US" altLang="zh-TW" sz="1600" dirty="0"/>
              <a:t>Self-trigger</a:t>
            </a:r>
          </a:p>
          <a:p>
            <a:endParaRPr lang="en-US" altLang="zh-TW" dirty="0"/>
          </a:p>
          <a:p>
            <a:r>
              <a:rPr lang="en-US" altLang="zh-TW" dirty="0"/>
              <a:t>Source: </a:t>
            </a:r>
            <a:r>
              <a:rPr lang="en-US" altLang="zh-TW" baseline="30000" dirty="0">
                <a:solidFill>
                  <a:srgbClr val="FF0000"/>
                </a:solidFill>
              </a:rPr>
              <a:t>22</a:t>
            </a:r>
            <a:r>
              <a:rPr lang="en-US" altLang="zh-TW" dirty="0">
                <a:solidFill>
                  <a:srgbClr val="FF0000"/>
                </a:solidFill>
              </a:rPr>
              <a:t>Na</a:t>
            </a:r>
            <a:r>
              <a:rPr lang="en-US" altLang="zh-TW" dirty="0"/>
              <a:t>: </a:t>
            </a:r>
          </a:p>
          <a:p>
            <a:r>
              <a:rPr lang="el-GR" altLang="zh-TW" dirty="0"/>
              <a:t>2</a:t>
            </a:r>
            <a:r>
              <a:rPr lang="en-US" altLang="zh-TW" dirty="0"/>
              <a:t> x 511</a:t>
            </a:r>
            <a:r>
              <a:rPr lang="el-GR" altLang="zh-TW" dirty="0"/>
              <a:t> </a:t>
            </a:r>
            <a:r>
              <a:rPr lang="en-US" altLang="zh-TW" dirty="0"/>
              <a:t>keV(e</a:t>
            </a:r>
            <a:r>
              <a:rPr lang="en-US" altLang="zh-TW" baseline="30000" dirty="0"/>
              <a:t>+</a:t>
            </a:r>
            <a:r>
              <a:rPr lang="en-US" altLang="zh-TW" dirty="0"/>
              <a:t>-e</a:t>
            </a:r>
            <a:r>
              <a:rPr lang="en-US" altLang="zh-TW" baseline="30000" dirty="0"/>
              <a:t>-</a:t>
            </a:r>
            <a:r>
              <a:rPr lang="en-US" altLang="zh-TW" dirty="0"/>
              <a:t> back to back</a:t>
            </a:r>
            <a:r>
              <a:rPr lang="el-GR" altLang="zh-TW" dirty="0"/>
              <a:t> γ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1274 keV</a:t>
            </a:r>
            <a:r>
              <a:rPr lang="el-GR" altLang="zh-TW" dirty="0"/>
              <a:t> γ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3899C78-DF5B-4C32-8F5B-6DD4B1E90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EDEA0A-C18F-4129-AE97-FC21A56B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3CCF8D-F5C3-481E-A0A0-DA60D5644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5"/>
          <a:stretch/>
        </p:blipFill>
        <p:spPr bwMode="auto">
          <a:xfrm>
            <a:off x="8788893" y="3100855"/>
            <a:ext cx="3222333" cy="272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CD5BD02-DE2C-402F-B49C-63E1676784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557" b="14735"/>
          <a:stretch/>
        </p:blipFill>
        <p:spPr>
          <a:xfrm>
            <a:off x="1258149" y="1363019"/>
            <a:ext cx="2862715" cy="4371704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D3F7C264-8B9D-44F9-919A-4347E2B5B92E}"/>
              </a:ext>
            </a:extLst>
          </p:cNvPr>
          <p:cNvSpPr txBox="1"/>
          <p:nvPr/>
        </p:nvSpPr>
        <p:spPr>
          <a:xfrm>
            <a:off x="1888318" y="2136360"/>
            <a:ext cx="1409166" cy="922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Det1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H2GCROC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LYSO 8X</a:t>
            </a:r>
            <a:r>
              <a:rPr lang="en-US" altLang="zh-TW" baseline="-25000" dirty="0">
                <a:solidFill>
                  <a:srgbClr val="FF0000"/>
                </a:solidFill>
              </a:rPr>
              <a:t>0</a:t>
            </a:r>
            <a:endParaRPr lang="zh-TW" altLang="en-US" baseline="-25000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40ABD1E-4DC2-41B9-9E60-45748252F5F8}"/>
              </a:ext>
            </a:extLst>
          </p:cNvPr>
          <p:cNvSpPr txBox="1"/>
          <p:nvPr/>
        </p:nvSpPr>
        <p:spPr>
          <a:xfrm>
            <a:off x="1888318" y="4505091"/>
            <a:ext cx="1851522" cy="1199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Det2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CITIROC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GAGG 0.5X</a:t>
            </a:r>
            <a:r>
              <a:rPr lang="en-US" altLang="zh-TW" baseline="-25000" dirty="0">
                <a:solidFill>
                  <a:srgbClr val="FF0000"/>
                </a:solidFill>
              </a:rPr>
              <a:t>0</a:t>
            </a:r>
            <a:endParaRPr lang="zh-TW" altLang="en-US" baseline="-25000" dirty="0">
              <a:solidFill>
                <a:srgbClr val="FF0000"/>
              </a:solidFill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弧形 8">
            <a:extLst>
              <a:ext uri="{FF2B5EF4-FFF2-40B4-BE49-F238E27FC236}">
                <a16:creationId xmlns:a16="http://schemas.microsoft.com/office/drawing/2014/main" id="{E06F0181-5DE0-40E9-B6E3-D1095AD0128F}"/>
              </a:ext>
            </a:extLst>
          </p:cNvPr>
          <p:cNvSpPr/>
          <p:nvPr/>
        </p:nvSpPr>
        <p:spPr>
          <a:xfrm rot="14197226">
            <a:off x="815003" y="3062572"/>
            <a:ext cx="1680754" cy="1524001"/>
          </a:xfrm>
          <a:prstGeom prst="arc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201E6AD4-3BC4-46E0-8E34-C74E0F88473C}"/>
              </a:ext>
            </a:extLst>
          </p:cNvPr>
          <p:cNvSpPr/>
          <p:nvPr/>
        </p:nvSpPr>
        <p:spPr>
          <a:xfrm>
            <a:off x="2285550" y="4093630"/>
            <a:ext cx="506027" cy="110768"/>
          </a:xfrm>
          <a:prstGeom prst="ellipse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660065F7-247D-4B14-9B4F-30F1316EF5A0}"/>
              </a:ext>
            </a:extLst>
          </p:cNvPr>
          <p:cNvCxnSpPr>
            <a:cxnSpLocks/>
          </p:cNvCxnSpPr>
          <p:nvPr/>
        </p:nvCxnSpPr>
        <p:spPr>
          <a:xfrm>
            <a:off x="2970171" y="4232549"/>
            <a:ext cx="1789885" cy="59690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E5D8BB2-5D92-4CC0-AF1F-6A81193B2353}"/>
              </a:ext>
            </a:extLst>
          </p:cNvPr>
          <p:cNvSpPr txBox="1"/>
          <p:nvPr/>
        </p:nvSpPr>
        <p:spPr>
          <a:xfrm>
            <a:off x="13276" y="3403490"/>
            <a:ext cx="1300076" cy="646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rgbClr val="FF0000"/>
                </a:solidFill>
              </a:rPr>
              <a:t>Trigger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signal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5B14087-C152-4F4E-B2B8-6F34EEDA9B6F}"/>
              </a:ext>
            </a:extLst>
          </p:cNvPr>
          <p:cNvSpPr/>
          <p:nvPr/>
        </p:nvSpPr>
        <p:spPr>
          <a:xfrm>
            <a:off x="9352638" y="372533"/>
            <a:ext cx="639192" cy="1016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LYSO</a:t>
            </a:r>
            <a:endParaRPr lang="zh-TW" altLang="en-US" sz="12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0561DE0-1DE0-494B-AE70-2ADF72ABCEF8}"/>
              </a:ext>
            </a:extLst>
          </p:cNvPr>
          <p:cNvSpPr/>
          <p:nvPr/>
        </p:nvSpPr>
        <p:spPr>
          <a:xfrm>
            <a:off x="9352638" y="2349121"/>
            <a:ext cx="639192" cy="20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/>
              <a:t>GAGG</a:t>
            </a:r>
            <a:endParaRPr lang="zh-TW" altLang="en-US" sz="1100" dirty="0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8178093E-90E5-4B22-BD9A-B0F6835EA5AA}"/>
              </a:ext>
            </a:extLst>
          </p:cNvPr>
          <p:cNvSpPr/>
          <p:nvPr/>
        </p:nvSpPr>
        <p:spPr>
          <a:xfrm>
            <a:off x="9419220" y="2238353"/>
            <a:ext cx="506027" cy="110768"/>
          </a:xfrm>
          <a:prstGeom prst="ellipse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35D9FFF4-8929-4DB0-9848-99CCFE1C8460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9672234" y="161005"/>
            <a:ext cx="253013" cy="207734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3F427F96-D216-437D-ACFA-97808C006FC9}"/>
              </a:ext>
            </a:extLst>
          </p:cNvPr>
          <p:cNvCxnSpPr>
            <a:cxnSpLocks/>
          </p:cNvCxnSpPr>
          <p:nvPr/>
        </p:nvCxnSpPr>
        <p:spPr>
          <a:xfrm flipH="1">
            <a:off x="9578796" y="2328007"/>
            <a:ext cx="76201" cy="56297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741BA031-193A-40F3-8502-F8AF339CA349}"/>
              </a:ext>
            </a:extLst>
          </p:cNvPr>
          <p:cNvSpPr/>
          <p:nvPr/>
        </p:nvSpPr>
        <p:spPr>
          <a:xfrm>
            <a:off x="9470373" y="2349121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511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FCB1359-4A7E-4981-90A5-C4F4B869AAD3}"/>
              </a:ext>
            </a:extLst>
          </p:cNvPr>
          <p:cNvSpPr/>
          <p:nvPr/>
        </p:nvSpPr>
        <p:spPr>
          <a:xfrm>
            <a:off x="9925247" y="121446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511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C7DA82E5-3421-4636-AF52-59A3A3CE8225}"/>
              </a:ext>
            </a:extLst>
          </p:cNvPr>
          <p:cNvCxnSpPr>
            <a:cxnSpLocks/>
          </p:cNvCxnSpPr>
          <p:nvPr/>
        </p:nvCxnSpPr>
        <p:spPr>
          <a:xfrm flipV="1">
            <a:off x="9672233" y="1363019"/>
            <a:ext cx="1262898" cy="93071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A57A01F2-5345-49D4-A2DD-076BFAE06080}"/>
              </a:ext>
            </a:extLst>
          </p:cNvPr>
          <p:cNvSpPr/>
          <p:nvPr/>
        </p:nvSpPr>
        <p:spPr>
          <a:xfrm>
            <a:off x="10840853" y="108923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1274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8" name="內容版面配置區 2">
            <a:extLst>
              <a:ext uri="{FF2B5EF4-FFF2-40B4-BE49-F238E27FC236}">
                <a16:creationId xmlns:a16="http://schemas.microsoft.com/office/drawing/2014/main" id="{BE5E3F4F-3091-46A3-A782-1711372E39E5}"/>
              </a:ext>
            </a:extLst>
          </p:cNvPr>
          <p:cNvSpPr txBox="1">
            <a:spLocks/>
          </p:cNvSpPr>
          <p:nvPr/>
        </p:nvSpPr>
        <p:spPr>
          <a:xfrm>
            <a:off x="303369" y="5931139"/>
            <a:ext cx="11108584" cy="564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92876" indent="-192876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17899" indent="-160731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4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marL="642921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marL="900090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marL="1157259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  <a:lvl6pPr marL="1409590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1671596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928765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2185933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altLang="zh-TW" sz="2400" u="sng" dirty="0"/>
              <a:t>May get signal on each detector in same time, to try the event matching!</a:t>
            </a:r>
          </a:p>
        </p:txBody>
      </p:sp>
      <p:sp>
        <p:nvSpPr>
          <p:cNvPr id="39" name="弧形 38">
            <a:extLst>
              <a:ext uri="{FF2B5EF4-FFF2-40B4-BE49-F238E27FC236}">
                <a16:creationId xmlns:a16="http://schemas.microsoft.com/office/drawing/2014/main" id="{A27AEFBD-1A99-4E5A-B4E8-01B278BA9449}"/>
              </a:ext>
            </a:extLst>
          </p:cNvPr>
          <p:cNvSpPr/>
          <p:nvPr/>
        </p:nvSpPr>
        <p:spPr>
          <a:xfrm rot="14197226">
            <a:off x="8902407" y="1293110"/>
            <a:ext cx="1680754" cy="1524001"/>
          </a:xfrm>
          <a:prstGeom prst="arc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97937450-6357-498B-A6C4-732D14F25D15}"/>
              </a:ext>
            </a:extLst>
          </p:cNvPr>
          <p:cNvSpPr txBox="1"/>
          <p:nvPr/>
        </p:nvSpPr>
        <p:spPr>
          <a:xfrm>
            <a:off x="8100680" y="1634028"/>
            <a:ext cx="1300076" cy="646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rgbClr val="FF0000"/>
                </a:solidFill>
              </a:rPr>
              <a:t>Trigger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signal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26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橢圓 104">
            <a:extLst>
              <a:ext uri="{FF2B5EF4-FFF2-40B4-BE49-F238E27FC236}">
                <a16:creationId xmlns:a16="http://schemas.microsoft.com/office/drawing/2014/main" id="{9CFA0A8B-5EED-416E-9801-DAC7E6DBF560}"/>
              </a:ext>
            </a:extLst>
          </p:cNvPr>
          <p:cNvSpPr/>
          <p:nvPr/>
        </p:nvSpPr>
        <p:spPr>
          <a:xfrm>
            <a:off x="9274928" y="4120568"/>
            <a:ext cx="799619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5,6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87EDEBD-741D-454E-9449-D5872609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Procedure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57E4F2-C114-44D3-8076-D6538D975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59" y="1515037"/>
            <a:ext cx="6812013" cy="4733370"/>
          </a:xfrm>
        </p:spPr>
        <p:txBody>
          <a:bodyPr>
            <a:normAutofit/>
          </a:bodyPr>
          <a:lstStyle/>
          <a:p>
            <a:r>
              <a:rPr lang="en-US" altLang="zh-TW" dirty="0"/>
              <a:t>To make sure</a:t>
            </a:r>
            <a:r>
              <a:rPr lang="zh-TW" altLang="en-US" dirty="0"/>
              <a:t> </a:t>
            </a:r>
            <a:r>
              <a:rPr lang="en-US" altLang="zh-TW" dirty="0"/>
              <a:t>2 detector take the same events. ex: 30 sec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 </a:t>
            </a:r>
            <a:r>
              <a:rPr lang="en-US" altLang="zh-TW" dirty="0"/>
              <a:t>Set the high THR(DEC=1k) of </a:t>
            </a:r>
            <a:r>
              <a:rPr lang="en-US" altLang="zh-TW" dirty="0">
                <a:solidFill>
                  <a:srgbClr val="009700"/>
                </a:solidFill>
              </a:rPr>
              <a:t>trigger detector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endParaRPr lang="en-US" altLang="zh-TW" dirty="0"/>
          </a:p>
          <a:p>
            <a:pPr lvl="1"/>
            <a:r>
              <a:rPr lang="en-US" altLang="zh-TW" dirty="0"/>
              <a:t>Cut all of the data, make the trigger index reset.</a:t>
            </a:r>
          </a:p>
          <a:p>
            <a:r>
              <a:rPr lang="en-US" altLang="zh-TW" dirty="0"/>
              <a:t>2. Open the data taking of </a:t>
            </a:r>
            <a:r>
              <a:rPr lang="en-US" altLang="zh-TW" dirty="0">
                <a:solidFill>
                  <a:srgbClr val="B01513"/>
                </a:solidFill>
              </a:rPr>
              <a:t>H2GCROC</a:t>
            </a:r>
            <a:r>
              <a:rPr lang="en-US" altLang="zh-TW" dirty="0"/>
              <a:t> and </a:t>
            </a:r>
            <a:r>
              <a:rPr lang="en-US" altLang="zh-TW" dirty="0">
                <a:solidFill>
                  <a:srgbClr val="009700"/>
                </a:solidFill>
              </a:rPr>
              <a:t>CITIROC</a:t>
            </a:r>
            <a:r>
              <a:rPr lang="en-US" altLang="zh-TW" dirty="0"/>
              <a:t>.</a:t>
            </a:r>
          </a:p>
          <a:p>
            <a:pPr lvl="1"/>
            <a:r>
              <a:rPr lang="en-US" altLang="zh-TW" dirty="0"/>
              <a:t>Now, the data flow, and trigger signal is clear!</a:t>
            </a:r>
          </a:p>
          <a:p>
            <a:r>
              <a:rPr lang="en-US" altLang="zh-TW" dirty="0"/>
              <a:t>3. Set the lower THR of </a:t>
            </a:r>
            <a:r>
              <a:rPr lang="en-US" altLang="zh-TW" dirty="0">
                <a:solidFill>
                  <a:srgbClr val="009700"/>
                </a:solidFill>
              </a:rPr>
              <a:t>trigger detector</a:t>
            </a:r>
            <a:r>
              <a:rPr lang="en-US" altLang="zh-TW" dirty="0"/>
              <a:t>: </a:t>
            </a:r>
          </a:p>
          <a:p>
            <a:pPr lvl="1"/>
            <a:r>
              <a:rPr lang="en-US" altLang="zh-TW" dirty="0"/>
              <a:t>Start to detector signal and sent the trigger.</a:t>
            </a:r>
          </a:p>
          <a:p>
            <a:pPr lvl="1"/>
            <a:r>
              <a:rPr lang="en-US" altLang="zh-TW" dirty="0"/>
              <a:t>The </a:t>
            </a:r>
            <a:r>
              <a:rPr lang="en-US" altLang="zh-TW" dirty="0">
                <a:solidFill>
                  <a:srgbClr val="009700"/>
                </a:solidFill>
              </a:rPr>
              <a:t>CITIROC(self trigger) </a:t>
            </a:r>
            <a:r>
              <a:rPr lang="en-US" altLang="zh-TW" dirty="0"/>
              <a:t>and</a:t>
            </a:r>
            <a:r>
              <a:rPr lang="en-US" altLang="zh-TW" dirty="0">
                <a:solidFill>
                  <a:srgbClr val="009700"/>
                </a:solidFill>
              </a:rPr>
              <a:t> </a:t>
            </a:r>
            <a:r>
              <a:rPr lang="en-US" altLang="zh-TW" dirty="0">
                <a:solidFill>
                  <a:srgbClr val="B01513"/>
                </a:solidFill>
              </a:rPr>
              <a:t>H2GCROC(external trigger) </a:t>
            </a:r>
            <a:r>
              <a:rPr lang="en-US" altLang="zh-TW" dirty="0"/>
              <a:t>start to take the data</a:t>
            </a:r>
            <a:r>
              <a:rPr lang="zh-TW" altLang="en-US" dirty="0"/>
              <a:t> </a:t>
            </a:r>
            <a:r>
              <a:rPr lang="en-US" altLang="zh-TW" dirty="0"/>
              <a:t>save.</a:t>
            </a:r>
          </a:p>
          <a:p>
            <a:r>
              <a:rPr lang="en-US" altLang="zh-TW" dirty="0"/>
              <a:t>4.</a:t>
            </a:r>
            <a:r>
              <a:rPr lang="zh-TW" altLang="en-US" dirty="0"/>
              <a:t> </a:t>
            </a:r>
            <a:r>
              <a:rPr lang="en-US" altLang="zh-TW" dirty="0"/>
              <a:t>Wait for 30 sec!</a:t>
            </a:r>
          </a:p>
          <a:p>
            <a:r>
              <a:rPr lang="en-US" altLang="zh-TW" dirty="0"/>
              <a:t>5. Set the high THR of </a:t>
            </a:r>
            <a:r>
              <a:rPr lang="en-US" altLang="zh-TW" dirty="0">
                <a:solidFill>
                  <a:srgbClr val="009700"/>
                </a:solidFill>
              </a:rPr>
              <a:t>trigger detector</a:t>
            </a:r>
            <a:r>
              <a:rPr lang="en-US" altLang="zh-TW" dirty="0"/>
              <a:t>: </a:t>
            </a:r>
          </a:p>
          <a:p>
            <a:pPr lvl="1"/>
            <a:r>
              <a:rPr lang="en-US" altLang="zh-TW" dirty="0"/>
              <a:t>Close the trigger and stop the data flow.</a:t>
            </a:r>
          </a:p>
          <a:p>
            <a:r>
              <a:rPr lang="en-US" altLang="zh-TW" dirty="0"/>
              <a:t>6. Close and save the data flow.</a:t>
            </a:r>
          </a:p>
          <a:p>
            <a:endParaRPr lang="en-US" altLang="zh-TW" dirty="0"/>
          </a:p>
          <a:p>
            <a:r>
              <a:rPr lang="en-US" altLang="zh-TW" dirty="0"/>
              <a:t>The event # of </a:t>
            </a:r>
            <a:r>
              <a:rPr lang="en-US" altLang="zh-TW" dirty="0">
                <a:solidFill>
                  <a:srgbClr val="009700"/>
                </a:solidFill>
              </a:rPr>
              <a:t>CITIROC </a:t>
            </a:r>
            <a:r>
              <a:rPr lang="en-US" altLang="zh-TW" dirty="0"/>
              <a:t>should equal to trigger # of</a:t>
            </a:r>
            <a:r>
              <a:rPr lang="en-US" altLang="zh-TW" dirty="0">
                <a:solidFill>
                  <a:srgbClr val="009700"/>
                </a:solidFill>
              </a:rPr>
              <a:t> </a:t>
            </a:r>
            <a:r>
              <a:rPr lang="en-US" altLang="zh-TW" dirty="0">
                <a:solidFill>
                  <a:srgbClr val="B01513"/>
                </a:solidFill>
              </a:rPr>
              <a:t>H2GCROC</a:t>
            </a:r>
            <a:r>
              <a:rPr lang="en-US" altLang="zh-TW" dirty="0"/>
              <a:t>.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4391807-A8CC-49EC-A294-CD959FC09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9EE2B79-872D-4884-8529-698A3CC87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1B9BD72-D04D-4F3D-AC36-3760C7AD37DF}"/>
              </a:ext>
            </a:extLst>
          </p:cNvPr>
          <p:cNvGrpSpPr/>
          <p:nvPr/>
        </p:nvGrpSpPr>
        <p:grpSpPr>
          <a:xfrm>
            <a:off x="6646397" y="699027"/>
            <a:ext cx="639192" cy="2729973"/>
            <a:chOff x="9352638" y="161005"/>
            <a:chExt cx="639192" cy="2729973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6EDD7CB-A4C4-44BF-BB6C-FC1BB945D619}"/>
                </a:ext>
              </a:extLst>
            </p:cNvPr>
            <p:cNvSpPr/>
            <p:nvPr/>
          </p:nvSpPr>
          <p:spPr>
            <a:xfrm>
              <a:off x="9352638" y="372533"/>
              <a:ext cx="639192" cy="101619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/>
                <a:t>LYSO</a:t>
              </a:r>
              <a:endParaRPr lang="zh-TW" altLang="en-US" sz="1200" dirty="0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5DF0D3E-84AE-4ECA-A76B-F7740B307E09}"/>
                </a:ext>
              </a:extLst>
            </p:cNvPr>
            <p:cNvSpPr/>
            <p:nvPr/>
          </p:nvSpPr>
          <p:spPr>
            <a:xfrm>
              <a:off x="9352638" y="2349121"/>
              <a:ext cx="639192" cy="2086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dirty="0"/>
                <a:t>GAGG</a:t>
              </a:r>
              <a:endParaRPr lang="zh-TW" altLang="en-US" sz="1100" dirty="0"/>
            </a:p>
          </p:txBody>
        </p:sp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612AEBFA-B540-4542-82EB-AE3F77863240}"/>
                </a:ext>
              </a:extLst>
            </p:cNvPr>
            <p:cNvSpPr/>
            <p:nvPr/>
          </p:nvSpPr>
          <p:spPr>
            <a:xfrm>
              <a:off x="9419220" y="2238353"/>
              <a:ext cx="506027" cy="110768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單箭頭接點 8">
              <a:extLst>
                <a:ext uri="{FF2B5EF4-FFF2-40B4-BE49-F238E27FC236}">
                  <a16:creationId xmlns:a16="http://schemas.microsoft.com/office/drawing/2014/main" id="{E8EA998F-8D24-4FD5-AF96-9C9FFC39FA9E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V="1">
              <a:off x="9672234" y="161005"/>
              <a:ext cx="253013" cy="2077348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BC0C7467-751E-4C5C-932D-0749C14AA2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78796" y="2328007"/>
              <a:ext cx="76201" cy="562971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EBD74032-7F76-4D8A-90CB-9B4E4F9AC226}"/>
              </a:ext>
            </a:extLst>
          </p:cNvPr>
          <p:cNvGrpSpPr/>
          <p:nvPr/>
        </p:nvGrpSpPr>
        <p:grpSpPr>
          <a:xfrm>
            <a:off x="8918945" y="699027"/>
            <a:ext cx="1853940" cy="2729973"/>
            <a:chOff x="7583630" y="699027"/>
            <a:chExt cx="1853940" cy="2729973"/>
          </a:xfrm>
        </p:grpSpPr>
        <p:pic>
          <p:nvPicPr>
            <p:cNvPr id="2050" name="Picture 2" descr="Save Icon Save Vector Icon">
              <a:extLst>
                <a:ext uri="{FF2B5EF4-FFF2-40B4-BE49-F238E27FC236}">
                  <a16:creationId xmlns:a16="http://schemas.microsoft.com/office/drawing/2014/main" id="{E7917246-7F3C-47F1-9775-23DC7F6276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686" y="2812569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Save Icon Save Vector Icon">
              <a:extLst>
                <a:ext uri="{FF2B5EF4-FFF2-40B4-BE49-F238E27FC236}">
                  <a16:creationId xmlns:a16="http://schemas.microsoft.com/office/drawing/2014/main" id="{387CCD3E-2E43-4D8E-B2EE-EFB77D7FB0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686" y="1178600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C8478D30-3C11-4376-A823-C62F9096F8D8}"/>
                </a:ext>
              </a:extLst>
            </p:cNvPr>
            <p:cNvGrpSpPr/>
            <p:nvPr/>
          </p:nvGrpSpPr>
          <p:grpSpPr>
            <a:xfrm>
              <a:off x="8798378" y="699027"/>
              <a:ext cx="639192" cy="2729973"/>
              <a:chOff x="9352638" y="161005"/>
              <a:chExt cx="639192" cy="2729973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65A7DCDB-AECC-42C9-9861-EAC0212228F9}"/>
                  </a:ext>
                </a:extLst>
              </p:cNvPr>
              <p:cNvSpPr/>
              <p:nvPr/>
            </p:nvSpPr>
            <p:spPr>
              <a:xfrm>
                <a:off x="9352638" y="372533"/>
                <a:ext cx="639192" cy="10161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/>
                  <a:t>LYSO</a:t>
                </a:r>
                <a:endParaRPr lang="zh-TW" altLang="en-US" sz="1200" dirty="0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409C8337-1B7D-44D9-8377-2B009738AE1E}"/>
                  </a:ext>
                </a:extLst>
              </p:cNvPr>
              <p:cNvSpPr/>
              <p:nvPr/>
            </p:nvSpPr>
            <p:spPr>
              <a:xfrm>
                <a:off x="9352638" y="2349121"/>
                <a:ext cx="639192" cy="2086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dirty="0"/>
                  <a:t>GAGG</a:t>
                </a:r>
                <a:endParaRPr lang="zh-TW" altLang="en-US" sz="1100" dirty="0"/>
              </a:p>
            </p:txBody>
          </p:sp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028B8EEF-E8B1-4C9B-9289-252CC7E08E2C}"/>
                  </a:ext>
                </a:extLst>
              </p:cNvPr>
              <p:cNvSpPr/>
              <p:nvPr/>
            </p:nvSpPr>
            <p:spPr>
              <a:xfrm>
                <a:off x="9419220" y="2238353"/>
                <a:ext cx="506027" cy="11076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35" name="直線單箭頭接點 34">
                <a:extLst>
                  <a:ext uri="{FF2B5EF4-FFF2-40B4-BE49-F238E27FC236}">
                    <a16:creationId xmlns:a16="http://schemas.microsoft.com/office/drawing/2014/main" id="{E0F17E6A-CAE1-4639-9DC7-2BFD457EAF0E}"/>
                  </a:ext>
                </a:extLst>
              </p:cNvPr>
              <p:cNvCxnSpPr>
                <a:cxnSpLocks/>
                <a:stCxn id="34" idx="0"/>
              </p:cNvCxnSpPr>
              <p:nvPr/>
            </p:nvCxnSpPr>
            <p:spPr>
              <a:xfrm flipV="1">
                <a:off x="9672234" y="161005"/>
                <a:ext cx="253013" cy="2077348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單箭頭接點 35">
                <a:extLst>
                  <a:ext uri="{FF2B5EF4-FFF2-40B4-BE49-F238E27FC236}">
                    <a16:creationId xmlns:a16="http://schemas.microsoft.com/office/drawing/2014/main" id="{478F4871-1F3D-45A8-B599-9A3845EAFD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78796" y="2328007"/>
                <a:ext cx="76201" cy="562971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7D3F442E-A12E-4DAD-88AE-182BB253A963}"/>
                </a:ext>
              </a:extLst>
            </p:cNvPr>
            <p:cNvSpPr txBox="1"/>
            <p:nvPr/>
          </p:nvSpPr>
          <p:spPr>
            <a:xfrm>
              <a:off x="7583630" y="1859738"/>
              <a:ext cx="1300076" cy="646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dirty="0">
                  <a:solidFill>
                    <a:srgbClr val="FF0000"/>
                  </a:solidFill>
                </a:rPr>
                <a:t>Trigger</a:t>
              </a:r>
            </a:p>
            <a:p>
              <a:r>
                <a:rPr lang="en-US" altLang="zh-TW" dirty="0">
                  <a:solidFill>
                    <a:srgbClr val="FF0000"/>
                  </a:solidFill>
                </a:rPr>
                <a:t>signal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7" name="群組 96">
            <a:extLst>
              <a:ext uri="{FF2B5EF4-FFF2-40B4-BE49-F238E27FC236}">
                <a16:creationId xmlns:a16="http://schemas.microsoft.com/office/drawing/2014/main" id="{3780DEB2-37EC-4CA0-8873-223A00849DAA}"/>
              </a:ext>
            </a:extLst>
          </p:cNvPr>
          <p:cNvGrpSpPr/>
          <p:nvPr/>
        </p:nvGrpSpPr>
        <p:grpSpPr>
          <a:xfrm>
            <a:off x="6706950" y="3810202"/>
            <a:ext cx="2452356" cy="2729973"/>
            <a:chOff x="9562664" y="699027"/>
            <a:chExt cx="2452356" cy="2729973"/>
          </a:xfrm>
        </p:grpSpPr>
        <p:pic>
          <p:nvPicPr>
            <p:cNvPr id="42" name="Picture 2" descr="Save Icon Save Vector Icon">
              <a:extLst>
                <a:ext uri="{FF2B5EF4-FFF2-40B4-BE49-F238E27FC236}">
                  <a16:creationId xmlns:a16="http://schemas.microsoft.com/office/drawing/2014/main" id="{09FF0223-C068-4B61-A983-9EC34568E0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8720" y="2812569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Save Icon Save Vector Icon">
              <a:extLst>
                <a:ext uri="{FF2B5EF4-FFF2-40B4-BE49-F238E27FC236}">
                  <a16:creationId xmlns:a16="http://schemas.microsoft.com/office/drawing/2014/main" id="{AC20EEA7-C7B9-4B6A-8EC5-483E495465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8720" y="1178600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997F81B4-17BD-4DA0-8EEF-61CF65E3F8E2}"/>
                </a:ext>
              </a:extLst>
            </p:cNvPr>
            <p:cNvGrpSpPr/>
            <p:nvPr/>
          </p:nvGrpSpPr>
          <p:grpSpPr>
            <a:xfrm>
              <a:off x="10777412" y="699027"/>
              <a:ext cx="639192" cy="2729973"/>
              <a:chOff x="9352638" y="161005"/>
              <a:chExt cx="639192" cy="2729973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38C6A05-FD9A-4D01-A6C4-4D376EF57A44}"/>
                  </a:ext>
                </a:extLst>
              </p:cNvPr>
              <p:cNvSpPr/>
              <p:nvPr/>
            </p:nvSpPr>
            <p:spPr>
              <a:xfrm>
                <a:off x="9352638" y="372533"/>
                <a:ext cx="639192" cy="10161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/>
                  <a:t>LYSO</a:t>
                </a:r>
                <a:endParaRPr lang="zh-TW" altLang="en-US" sz="1200" dirty="0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FC35CF7E-0B3F-4DD3-B5C0-1825834F3A42}"/>
                  </a:ext>
                </a:extLst>
              </p:cNvPr>
              <p:cNvSpPr/>
              <p:nvPr/>
            </p:nvSpPr>
            <p:spPr>
              <a:xfrm>
                <a:off x="9352638" y="2349121"/>
                <a:ext cx="639192" cy="2086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dirty="0"/>
                  <a:t>GAGG</a:t>
                </a:r>
                <a:endParaRPr lang="zh-TW" altLang="en-US" sz="1100" dirty="0"/>
              </a:p>
            </p:txBody>
          </p:sp>
          <p:sp>
            <p:nvSpPr>
              <p:cNvPr id="47" name="橢圓 46">
                <a:extLst>
                  <a:ext uri="{FF2B5EF4-FFF2-40B4-BE49-F238E27FC236}">
                    <a16:creationId xmlns:a16="http://schemas.microsoft.com/office/drawing/2014/main" id="{D796C230-7893-4CC8-8455-2DA332F751BE}"/>
                  </a:ext>
                </a:extLst>
              </p:cNvPr>
              <p:cNvSpPr/>
              <p:nvPr/>
            </p:nvSpPr>
            <p:spPr>
              <a:xfrm>
                <a:off x="9419220" y="2238353"/>
                <a:ext cx="506027" cy="11076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8" name="直線單箭頭接點 47">
                <a:extLst>
                  <a:ext uri="{FF2B5EF4-FFF2-40B4-BE49-F238E27FC236}">
                    <a16:creationId xmlns:a16="http://schemas.microsoft.com/office/drawing/2014/main" id="{1CDCFA64-F049-4B19-B2B6-188BB954924B}"/>
                  </a:ext>
                </a:extLst>
              </p:cNvPr>
              <p:cNvCxnSpPr>
                <a:cxnSpLocks/>
                <a:stCxn id="47" idx="0"/>
              </p:cNvCxnSpPr>
              <p:nvPr/>
            </p:nvCxnSpPr>
            <p:spPr>
              <a:xfrm flipV="1">
                <a:off x="9672234" y="161005"/>
                <a:ext cx="253013" cy="2077348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單箭頭接點 48">
                <a:extLst>
                  <a:ext uri="{FF2B5EF4-FFF2-40B4-BE49-F238E27FC236}">
                    <a16:creationId xmlns:a16="http://schemas.microsoft.com/office/drawing/2014/main" id="{30E1BC06-48B9-4235-927E-BBEBE51DAC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78796" y="2328007"/>
                <a:ext cx="76201" cy="562971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54476B60-DD60-41A3-8801-332B0DE1DB4C}"/>
                </a:ext>
              </a:extLst>
            </p:cNvPr>
            <p:cNvSpPr txBox="1"/>
            <p:nvPr/>
          </p:nvSpPr>
          <p:spPr>
            <a:xfrm>
              <a:off x="9562664" y="1859738"/>
              <a:ext cx="1300076" cy="646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dirty="0">
                  <a:solidFill>
                    <a:srgbClr val="FF0000"/>
                  </a:solidFill>
                </a:rPr>
                <a:t>Trigger</a:t>
              </a:r>
            </a:p>
            <a:p>
              <a:r>
                <a:rPr lang="en-US" altLang="zh-TW" dirty="0">
                  <a:solidFill>
                    <a:srgbClr val="FF0000"/>
                  </a:solidFill>
                </a:rPr>
                <a:t>signal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52" name="直線單箭頭接點 51">
              <a:extLst>
                <a:ext uri="{FF2B5EF4-FFF2-40B4-BE49-F238E27FC236}">
                  <a16:creationId xmlns:a16="http://schemas.microsoft.com/office/drawing/2014/main" id="{0365E46C-FF7F-4800-A698-9D395ABEF6D7}"/>
                </a:ext>
              </a:extLst>
            </p:cNvPr>
            <p:cNvCxnSpPr/>
            <p:nvPr/>
          </p:nvCxnSpPr>
          <p:spPr>
            <a:xfrm flipH="1">
              <a:off x="10153111" y="2991458"/>
              <a:ext cx="558507" cy="611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圓形: 空心 28">
              <a:extLst>
                <a:ext uri="{FF2B5EF4-FFF2-40B4-BE49-F238E27FC236}">
                  <a16:creationId xmlns:a16="http://schemas.microsoft.com/office/drawing/2014/main" id="{5FCB24B4-FF24-4519-9664-7612F6A7DBE9}"/>
                </a:ext>
              </a:extLst>
            </p:cNvPr>
            <p:cNvSpPr/>
            <p:nvPr/>
          </p:nvSpPr>
          <p:spPr>
            <a:xfrm>
              <a:off x="10277281" y="2822102"/>
              <a:ext cx="387947" cy="389676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弧形 56">
              <a:extLst>
                <a:ext uri="{FF2B5EF4-FFF2-40B4-BE49-F238E27FC236}">
                  <a16:creationId xmlns:a16="http://schemas.microsoft.com/office/drawing/2014/main" id="{28BD3141-8180-4A52-8284-F76F94D73B62}"/>
                </a:ext>
              </a:extLst>
            </p:cNvPr>
            <p:cNvSpPr/>
            <p:nvPr/>
          </p:nvSpPr>
          <p:spPr>
            <a:xfrm rot="14197226">
              <a:off x="10412643" y="1644946"/>
              <a:ext cx="1680754" cy="1524001"/>
            </a:xfrm>
            <a:prstGeom prst="arc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圓形: 空心 57">
              <a:extLst>
                <a:ext uri="{FF2B5EF4-FFF2-40B4-BE49-F238E27FC236}">
                  <a16:creationId xmlns:a16="http://schemas.microsoft.com/office/drawing/2014/main" id="{8087F98D-A1D2-4D72-ADCD-31B75B997B78}"/>
                </a:ext>
              </a:extLst>
            </p:cNvPr>
            <p:cNvSpPr/>
            <p:nvPr/>
          </p:nvSpPr>
          <p:spPr>
            <a:xfrm>
              <a:off x="10277281" y="2125774"/>
              <a:ext cx="387947" cy="389676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E252AC52-6579-438C-8991-178D854E4914}"/>
                </a:ext>
              </a:extLst>
            </p:cNvPr>
            <p:cNvCxnSpPr/>
            <p:nvPr/>
          </p:nvCxnSpPr>
          <p:spPr>
            <a:xfrm flipH="1">
              <a:off x="10153111" y="1379646"/>
              <a:ext cx="558507" cy="611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圓形: 空心 59">
              <a:extLst>
                <a:ext uri="{FF2B5EF4-FFF2-40B4-BE49-F238E27FC236}">
                  <a16:creationId xmlns:a16="http://schemas.microsoft.com/office/drawing/2014/main" id="{13C9FD63-046A-4BC5-A34A-C071AE06F0DB}"/>
                </a:ext>
              </a:extLst>
            </p:cNvPr>
            <p:cNvSpPr/>
            <p:nvPr/>
          </p:nvSpPr>
          <p:spPr>
            <a:xfrm>
              <a:off x="10277281" y="1210290"/>
              <a:ext cx="387947" cy="389676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7A7A2873-FEA7-4291-A592-397E3B996F63}"/>
              </a:ext>
            </a:extLst>
          </p:cNvPr>
          <p:cNvGrpSpPr/>
          <p:nvPr/>
        </p:nvGrpSpPr>
        <p:grpSpPr>
          <a:xfrm>
            <a:off x="9977367" y="3831739"/>
            <a:ext cx="2450071" cy="2729973"/>
            <a:chOff x="6766823" y="3781909"/>
            <a:chExt cx="2450071" cy="2729973"/>
          </a:xfrm>
        </p:grpSpPr>
        <p:pic>
          <p:nvPicPr>
            <p:cNvPr id="75" name="Picture 2" descr="Save Icon Save Vector Icon">
              <a:extLst>
                <a:ext uri="{FF2B5EF4-FFF2-40B4-BE49-F238E27FC236}">
                  <a16:creationId xmlns:a16="http://schemas.microsoft.com/office/drawing/2014/main" id="{5D2EE2CF-B4E5-486B-9F92-10FD4903CB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2879" y="5895451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2" descr="Save Icon Save Vector Icon">
              <a:extLst>
                <a:ext uri="{FF2B5EF4-FFF2-40B4-BE49-F238E27FC236}">
                  <a16:creationId xmlns:a16="http://schemas.microsoft.com/office/drawing/2014/main" id="{D03A9A4C-24EB-41E0-99A7-F014FF9E8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2879" y="4261482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EA4F945C-E07A-4EB7-B2BD-FDD5F3869CC0}"/>
                </a:ext>
              </a:extLst>
            </p:cNvPr>
            <p:cNvGrpSpPr/>
            <p:nvPr/>
          </p:nvGrpSpPr>
          <p:grpSpPr>
            <a:xfrm>
              <a:off x="7981571" y="3781909"/>
              <a:ext cx="639192" cy="2729973"/>
              <a:chOff x="9352638" y="161005"/>
              <a:chExt cx="639192" cy="2729973"/>
            </a:xfrm>
          </p:grpSpPr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E3B93698-210C-4958-8AA7-3BEFE8409F5A}"/>
                  </a:ext>
                </a:extLst>
              </p:cNvPr>
              <p:cNvSpPr/>
              <p:nvPr/>
            </p:nvSpPr>
            <p:spPr>
              <a:xfrm>
                <a:off x="9352638" y="372533"/>
                <a:ext cx="639192" cy="10161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/>
                  <a:t>LYSO</a:t>
                </a:r>
                <a:endParaRPr lang="zh-TW" altLang="en-US" sz="1200" dirty="0"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3673B4CE-36DE-45D2-AB9B-509A39D973ED}"/>
                  </a:ext>
                </a:extLst>
              </p:cNvPr>
              <p:cNvSpPr/>
              <p:nvPr/>
            </p:nvSpPr>
            <p:spPr>
              <a:xfrm>
                <a:off x="9352638" y="2349121"/>
                <a:ext cx="639192" cy="2086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dirty="0"/>
                  <a:t>GAGG</a:t>
                </a:r>
                <a:endParaRPr lang="zh-TW" altLang="en-US" sz="1100" dirty="0"/>
              </a:p>
            </p:txBody>
          </p:sp>
          <p:sp>
            <p:nvSpPr>
              <p:cNvPr id="80" name="橢圓 79">
                <a:extLst>
                  <a:ext uri="{FF2B5EF4-FFF2-40B4-BE49-F238E27FC236}">
                    <a16:creationId xmlns:a16="http://schemas.microsoft.com/office/drawing/2014/main" id="{0C04844D-6BFE-49F8-9648-F2B37E15AB6A}"/>
                  </a:ext>
                </a:extLst>
              </p:cNvPr>
              <p:cNvSpPr/>
              <p:nvPr/>
            </p:nvSpPr>
            <p:spPr>
              <a:xfrm>
                <a:off x="9419220" y="2238353"/>
                <a:ext cx="506027" cy="11076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81" name="直線單箭頭接點 80">
                <a:extLst>
                  <a:ext uri="{FF2B5EF4-FFF2-40B4-BE49-F238E27FC236}">
                    <a16:creationId xmlns:a16="http://schemas.microsoft.com/office/drawing/2014/main" id="{DCD8317F-39F5-4B21-B9CF-D04C150E2554}"/>
                  </a:ext>
                </a:extLst>
              </p:cNvPr>
              <p:cNvCxnSpPr>
                <a:cxnSpLocks/>
                <a:stCxn id="80" idx="0"/>
              </p:cNvCxnSpPr>
              <p:nvPr/>
            </p:nvCxnSpPr>
            <p:spPr>
              <a:xfrm flipV="1">
                <a:off x="9672234" y="161005"/>
                <a:ext cx="253013" cy="2077348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單箭頭接點 81">
                <a:extLst>
                  <a:ext uri="{FF2B5EF4-FFF2-40B4-BE49-F238E27FC236}">
                    <a16:creationId xmlns:a16="http://schemas.microsoft.com/office/drawing/2014/main" id="{3420136C-7B01-4C48-849C-BB8D04701D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78796" y="2328007"/>
                <a:ext cx="76201" cy="562971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id="{90651C36-CA60-41B5-BC5D-D660222EF7D6}"/>
                </a:ext>
              </a:extLst>
            </p:cNvPr>
            <p:cNvSpPr txBox="1"/>
            <p:nvPr/>
          </p:nvSpPr>
          <p:spPr>
            <a:xfrm>
              <a:off x="6766823" y="4942620"/>
              <a:ext cx="1300076" cy="646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dirty="0">
                  <a:solidFill>
                    <a:srgbClr val="FF0000"/>
                  </a:solidFill>
                </a:rPr>
                <a:t>Trigger</a:t>
              </a:r>
            </a:p>
            <a:p>
              <a:r>
                <a:rPr lang="en-US" altLang="zh-TW" dirty="0">
                  <a:solidFill>
                    <a:srgbClr val="FF0000"/>
                  </a:solidFill>
                </a:rPr>
                <a:t>signal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84" name="直線單箭頭接點 83">
              <a:extLst>
                <a:ext uri="{FF2B5EF4-FFF2-40B4-BE49-F238E27FC236}">
                  <a16:creationId xmlns:a16="http://schemas.microsoft.com/office/drawing/2014/main" id="{8BDD73FB-9BAB-471C-B474-C32084D0F7C0}"/>
                </a:ext>
              </a:extLst>
            </p:cNvPr>
            <p:cNvCxnSpPr/>
            <p:nvPr/>
          </p:nvCxnSpPr>
          <p:spPr>
            <a:xfrm flipH="1">
              <a:off x="7357270" y="6074340"/>
              <a:ext cx="558507" cy="611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弧形 88">
              <a:extLst>
                <a:ext uri="{FF2B5EF4-FFF2-40B4-BE49-F238E27FC236}">
                  <a16:creationId xmlns:a16="http://schemas.microsoft.com/office/drawing/2014/main" id="{52B37744-1E43-4811-9483-53AB8605A5C6}"/>
                </a:ext>
              </a:extLst>
            </p:cNvPr>
            <p:cNvSpPr/>
            <p:nvPr/>
          </p:nvSpPr>
          <p:spPr>
            <a:xfrm rot="14197226">
              <a:off x="7614517" y="4684342"/>
              <a:ext cx="1680754" cy="1524001"/>
            </a:xfrm>
            <a:prstGeom prst="arc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乘號 90">
              <a:extLst>
                <a:ext uri="{FF2B5EF4-FFF2-40B4-BE49-F238E27FC236}">
                  <a16:creationId xmlns:a16="http://schemas.microsoft.com/office/drawing/2014/main" id="{FD0110AD-2ED2-4A29-B72A-8019B190C195}"/>
                </a:ext>
              </a:extLst>
            </p:cNvPr>
            <p:cNvSpPr/>
            <p:nvPr/>
          </p:nvSpPr>
          <p:spPr>
            <a:xfrm>
              <a:off x="7483006" y="5165966"/>
              <a:ext cx="451184" cy="51121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乘號 94">
              <a:extLst>
                <a:ext uri="{FF2B5EF4-FFF2-40B4-BE49-F238E27FC236}">
                  <a16:creationId xmlns:a16="http://schemas.microsoft.com/office/drawing/2014/main" id="{0C485752-1D4B-47B1-99CC-D815C6C4D155}"/>
                </a:ext>
              </a:extLst>
            </p:cNvPr>
            <p:cNvSpPr/>
            <p:nvPr/>
          </p:nvSpPr>
          <p:spPr>
            <a:xfrm>
              <a:off x="7439254" y="5826998"/>
              <a:ext cx="451184" cy="51121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0" name="橢圓 99">
            <a:extLst>
              <a:ext uri="{FF2B5EF4-FFF2-40B4-BE49-F238E27FC236}">
                <a16:creationId xmlns:a16="http://schemas.microsoft.com/office/drawing/2014/main" id="{222C89EA-D7C5-4932-9F51-4396DDC9699A}"/>
              </a:ext>
            </a:extLst>
          </p:cNvPr>
          <p:cNvSpPr/>
          <p:nvPr/>
        </p:nvSpPr>
        <p:spPr>
          <a:xfrm>
            <a:off x="5918960" y="1062326"/>
            <a:ext cx="359493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1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102" name="橢圓 101">
            <a:extLst>
              <a:ext uri="{FF2B5EF4-FFF2-40B4-BE49-F238E27FC236}">
                <a16:creationId xmlns:a16="http://schemas.microsoft.com/office/drawing/2014/main" id="{C6CEA47D-2D30-41C4-B79C-A2DBD93F420D}"/>
              </a:ext>
            </a:extLst>
          </p:cNvPr>
          <p:cNvSpPr/>
          <p:nvPr/>
        </p:nvSpPr>
        <p:spPr>
          <a:xfrm>
            <a:off x="8518423" y="1062326"/>
            <a:ext cx="359493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2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103" name="橢圓 102">
            <a:extLst>
              <a:ext uri="{FF2B5EF4-FFF2-40B4-BE49-F238E27FC236}">
                <a16:creationId xmlns:a16="http://schemas.microsoft.com/office/drawing/2014/main" id="{37D4821A-0064-463D-A7DE-54777C3838D8}"/>
              </a:ext>
            </a:extLst>
          </p:cNvPr>
          <p:cNvSpPr/>
          <p:nvPr/>
        </p:nvSpPr>
        <p:spPr>
          <a:xfrm>
            <a:off x="5827924" y="4120568"/>
            <a:ext cx="799619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3,4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101" name="乘號 100">
            <a:extLst>
              <a:ext uri="{FF2B5EF4-FFF2-40B4-BE49-F238E27FC236}">
                <a16:creationId xmlns:a16="http://schemas.microsoft.com/office/drawing/2014/main" id="{844E6BF5-51D4-4F33-B628-C8151C418435}"/>
              </a:ext>
            </a:extLst>
          </p:cNvPr>
          <p:cNvSpPr/>
          <p:nvPr/>
        </p:nvSpPr>
        <p:spPr>
          <a:xfrm>
            <a:off x="10151918" y="4485662"/>
            <a:ext cx="360413" cy="2981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乘號 106">
            <a:extLst>
              <a:ext uri="{FF2B5EF4-FFF2-40B4-BE49-F238E27FC236}">
                <a16:creationId xmlns:a16="http://schemas.microsoft.com/office/drawing/2014/main" id="{EA25C78A-920C-4458-B632-404F14323327}"/>
              </a:ext>
            </a:extLst>
          </p:cNvPr>
          <p:cNvSpPr/>
          <p:nvPr/>
        </p:nvSpPr>
        <p:spPr>
          <a:xfrm>
            <a:off x="10151918" y="6132433"/>
            <a:ext cx="360413" cy="2981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85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Time Interval Extraction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9525" y="1192870"/>
                <a:ext cx="11036121" cy="2919592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>
                  <a:defRPr sz="2400"/>
                </a:pPr>
                <a:r>
                  <a:rPr lang="en-US" altLang="zh-TW" dirty="0"/>
                  <a:t>Because CITIROC sent trigger to H2GCROC, # Event of CitiROC&gt;H2GCROC</a:t>
                </a:r>
              </a:p>
              <a:p>
                <a:pPr>
                  <a:defRPr sz="2400"/>
                </a:pPr>
                <a:r>
                  <a:rPr lang="en-US" altLang="zh-TW" dirty="0"/>
                  <a:t>CITIROC: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𝑑𝑡𝐶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𝑈𝐼𝑛𝑡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12</m:t>
                    </m:r>
                    <m:d>
                      <m:dPr>
                        <m:ctrlPr>
                          <a:rPr lang="el-GR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altLang="zh-TW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∗240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𝑛𝑠</m:t>
                    </m:r>
                  </m:oMath>
                </a14:m>
                <a:r>
                  <a:rPr lang="en-US" altLang="zh-TW" dirty="0">
                    <a:ea typeface="Calibri"/>
                    <a:cs typeface="Calibri"/>
                  </a:rPr>
                  <a:t>, (use fine time counter “</a:t>
                </a:r>
                <a:r>
                  <a:rPr lang="en-US" altLang="zh-TW" dirty="0" err="1">
                    <a:ea typeface="Calibri"/>
                    <a:cs typeface="Calibri"/>
                  </a:rPr>
                  <a:t>fcnt</a:t>
                </a:r>
                <a:r>
                  <a:rPr lang="en-US" altLang="zh-TW" dirty="0">
                    <a:ea typeface="Calibri"/>
                    <a:cs typeface="Calibri"/>
                  </a:rPr>
                  <a:t>”)</a:t>
                </a:r>
              </a:p>
              <a:p>
                <a:pPr>
                  <a:defRPr sz="2400"/>
                </a:pPr>
                <a:r>
                  <a:rPr lang="en-US" dirty="0"/>
                  <a:t>H2GCROC: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𝑑𝑡𝐻</m:t>
                    </m:r>
                    <m:r>
                      <a:rPr lang="el-GR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l-GR" i="1" dirty="0" smtClean="0">
                        <a:latin typeface="Cambria Math" panose="02040503050406030204" pitchFamily="18" charset="0"/>
                      </a:rPr>
                      <m:t>)∗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25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𝑛𝑠</m:t>
                    </m:r>
                  </m:oMath>
                </a14:m>
                <a:r>
                  <a:rPr lang="en-US" dirty="0"/>
                  <a:t>, (use “</a:t>
                </a:r>
                <a:r>
                  <a:rPr lang="en-US" dirty="0" err="1"/>
                  <a:t>timestamp_r</a:t>
                </a:r>
                <a:r>
                  <a:rPr lang="en-US" dirty="0"/>
                  <a:t>”)</a:t>
                </a:r>
              </a:p>
              <a:p>
                <a:pPr>
                  <a:defRPr sz="2400"/>
                </a:pPr>
                <a:r>
                  <a:rPr lang="en-US" dirty="0"/>
                  <a:t>Build vectors by Event sequence for 2 rocs data: </a:t>
                </a:r>
              </a:p>
              <a:p>
                <a:pPr lvl="1">
                  <a:defRPr sz="2400"/>
                </a:pPr>
                <a:r>
                  <a:rPr lang="en-US" altLang="zh-TW" dirty="0"/>
                  <a:t>Vector(</a:t>
                </a:r>
                <a:r>
                  <a:rPr lang="en-US" altLang="zh-TW" dirty="0" err="1"/>
                  <a:t>dtC</a:t>
                </a:r>
                <a:r>
                  <a:rPr lang="en-US" altLang="zh-TW" dirty="0"/>
                  <a:t>) of CITIROC</a:t>
                </a:r>
              </a:p>
              <a:p>
                <a:pPr lvl="1">
                  <a:defRPr sz="2400"/>
                </a:pPr>
                <a:r>
                  <a:rPr lang="en-US" altLang="zh-TW" dirty="0"/>
                  <a:t>Vector(</a:t>
                </a:r>
                <a:r>
                  <a:rPr lang="en-US" altLang="zh-TW" dirty="0" err="1"/>
                  <a:t>dtH</a:t>
                </a:r>
                <a:r>
                  <a:rPr lang="en-US" altLang="zh-TW" dirty="0"/>
                  <a:t>) of H2GCROC</a:t>
                </a:r>
                <a:endParaRPr dirty="0">
                  <a:ea typeface="Calibri"/>
                  <a:cs typeface="Calibri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525" y="1192870"/>
                <a:ext cx="11036121" cy="2919592"/>
              </a:xfrm>
              <a:blipFill>
                <a:blip r:embed="rId2"/>
                <a:stretch>
                  <a:fillRect l="-442" t="-16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06EBA901-EE25-4E20-8377-2180A34941A6}"/>
              </a:ext>
            </a:extLst>
          </p:cNvPr>
          <p:cNvSpPr/>
          <p:nvPr/>
        </p:nvSpPr>
        <p:spPr>
          <a:xfrm>
            <a:off x="6752617" y="4003829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tH0</a:t>
            </a:r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4930BED-99C3-4139-AFDE-42AEED21EFCE}"/>
              </a:ext>
            </a:extLst>
          </p:cNvPr>
          <p:cNvSpPr/>
          <p:nvPr/>
        </p:nvSpPr>
        <p:spPr>
          <a:xfrm>
            <a:off x="6752617" y="4456540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tH1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6109225-50F4-4EB8-8E48-F260DE326C44}"/>
              </a:ext>
            </a:extLst>
          </p:cNvPr>
          <p:cNvSpPr/>
          <p:nvPr/>
        </p:nvSpPr>
        <p:spPr>
          <a:xfrm>
            <a:off x="6752617" y="5410153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tH3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E7E164-8CC8-44FA-86D4-C0C86F5FFE7D}"/>
              </a:ext>
            </a:extLst>
          </p:cNvPr>
          <p:cNvSpPr/>
          <p:nvPr/>
        </p:nvSpPr>
        <p:spPr>
          <a:xfrm>
            <a:off x="6752617" y="5862864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tH4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61DB58-0F1C-4B55-971A-F20E5B52B0CF}"/>
              </a:ext>
            </a:extLst>
          </p:cNvPr>
          <p:cNvSpPr/>
          <p:nvPr/>
        </p:nvSpPr>
        <p:spPr>
          <a:xfrm>
            <a:off x="6752617" y="6315575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tH5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81013C8-DBA0-459B-B03A-512A65FC76FC}"/>
              </a:ext>
            </a:extLst>
          </p:cNvPr>
          <p:cNvSpPr/>
          <p:nvPr/>
        </p:nvSpPr>
        <p:spPr>
          <a:xfrm>
            <a:off x="8461734" y="4220696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dtH0</a:t>
            </a:r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1F9ED9C-1573-45BB-903D-72071F9F37E5}"/>
              </a:ext>
            </a:extLst>
          </p:cNvPr>
          <p:cNvSpPr/>
          <p:nvPr/>
        </p:nvSpPr>
        <p:spPr>
          <a:xfrm>
            <a:off x="8461734" y="4652215"/>
            <a:ext cx="1340528" cy="8817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dtH1</a:t>
            </a:r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202AB3D-CC44-4DCF-A68F-BCE7FA7CEA94}"/>
              </a:ext>
            </a:extLst>
          </p:cNvPr>
          <p:cNvSpPr/>
          <p:nvPr/>
        </p:nvSpPr>
        <p:spPr>
          <a:xfrm>
            <a:off x="8461734" y="5636509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dtH2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474012C-EC3D-4D64-9E39-4D9212801B73}"/>
              </a:ext>
            </a:extLst>
          </p:cNvPr>
          <p:cNvSpPr/>
          <p:nvPr/>
        </p:nvSpPr>
        <p:spPr>
          <a:xfrm>
            <a:off x="8461734" y="6086756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dtH3</a:t>
            </a:r>
            <a:endParaRPr lang="zh-TW" altLang="en-US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608635B-296F-4687-9DAC-E180FCC66917}"/>
              </a:ext>
            </a:extLst>
          </p:cNvPr>
          <p:cNvGrpSpPr/>
          <p:nvPr/>
        </p:nvGrpSpPr>
        <p:grpSpPr>
          <a:xfrm>
            <a:off x="7639204" y="4080317"/>
            <a:ext cx="846207" cy="601586"/>
            <a:chOff x="2786408" y="4115093"/>
            <a:chExt cx="846207" cy="601586"/>
          </a:xfrm>
          <a:noFill/>
        </p:grpSpPr>
        <p:sp>
          <p:nvSpPr>
            <p:cNvPr id="16" name="弧形 15">
              <a:extLst>
                <a:ext uri="{FF2B5EF4-FFF2-40B4-BE49-F238E27FC236}">
                  <a16:creationId xmlns:a16="http://schemas.microsoft.com/office/drawing/2014/main" id="{BCD0A9EC-29E7-47AA-BE60-AD8305C995DE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grpFill/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300B584C-BC12-4794-A9E9-363AAB5431A6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AAD90D11-25B1-4463-9542-E5E702D58FA7}"/>
              </a:ext>
            </a:extLst>
          </p:cNvPr>
          <p:cNvGrpSpPr/>
          <p:nvPr/>
        </p:nvGrpSpPr>
        <p:grpSpPr>
          <a:xfrm>
            <a:off x="7639204" y="4786656"/>
            <a:ext cx="846207" cy="601586"/>
            <a:chOff x="2786408" y="4115093"/>
            <a:chExt cx="846207" cy="601586"/>
          </a:xfrm>
          <a:noFill/>
        </p:grpSpPr>
        <p:sp>
          <p:nvSpPr>
            <p:cNvPr id="28" name="弧形 27">
              <a:extLst>
                <a:ext uri="{FF2B5EF4-FFF2-40B4-BE49-F238E27FC236}">
                  <a16:creationId xmlns:a16="http://schemas.microsoft.com/office/drawing/2014/main" id="{999285A3-5930-4AA1-842A-7549B612C03D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grpFill/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75E76480-FA2B-4549-9B77-D7542DBF9E48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020981A-59EF-4624-8862-A79FFB4E12C0}"/>
              </a:ext>
            </a:extLst>
          </p:cNvPr>
          <p:cNvGrpSpPr/>
          <p:nvPr/>
        </p:nvGrpSpPr>
        <p:grpSpPr>
          <a:xfrm>
            <a:off x="7639204" y="5504392"/>
            <a:ext cx="846207" cy="601586"/>
            <a:chOff x="2786408" y="4115093"/>
            <a:chExt cx="846207" cy="601586"/>
          </a:xfrm>
          <a:noFill/>
        </p:grpSpPr>
        <p:sp>
          <p:nvSpPr>
            <p:cNvPr id="31" name="弧形 30">
              <a:extLst>
                <a:ext uri="{FF2B5EF4-FFF2-40B4-BE49-F238E27FC236}">
                  <a16:creationId xmlns:a16="http://schemas.microsoft.com/office/drawing/2014/main" id="{663DFEAA-96A7-4D57-B27A-3E917933E9ED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grpFill/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C619B017-1F01-42A8-B5CA-D013FBC0A210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24874CE8-B954-4C8B-BDCD-EE0017BF28B4}"/>
              </a:ext>
            </a:extLst>
          </p:cNvPr>
          <p:cNvGrpSpPr/>
          <p:nvPr/>
        </p:nvGrpSpPr>
        <p:grpSpPr>
          <a:xfrm>
            <a:off x="7639204" y="5933270"/>
            <a:ext cx="846207" cy="601586"/>
            <a:chOff x="2786408" y="4115093"/>
            <a:chExt cx="846207" cy="601586"/>
          </a:xfrm>
          <a:noFill/>
        </p:grpSpPr>
        <p:sp>
          <p:nvSpPr>
            <p:cNvPr id="34" name="弧形 33">
              <a:extLst>
                <a:ext uri="{FF2B5EF4-FFF2-40B4-BE49-F238E27FC236}">
                  <a16:creationId xmlns:a16="http://schemas.microsoft.com/office/drawing/2014/main" id="{BDDBB53E-2E8A-4C41-B342-AD28536DE2DD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grpFill/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D6671429-0672-4A87-B214-F017B6EB1E54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矩形 61">
            <a:extLst>
              <a:ext uri="{FF2B5EF4-FFF2-40B4-BE49-F238E27FC236}">
                <a16:creationId xmlns:a16="http://schemas.microsoft.com/office/drawing/2014/main" id="{F915CCC4-E7D6-42C5-ACC0-136D57BB0460}"/>
              </a:ext>
            </a:extLst>
          </p:cNvPr>
          <p:cNvSpPr/>
          <p:nvPr/>
        </p:nvSpPr>
        <p:spPr>
          <a:xfrm>
            <a:off x="2142147" y="4003829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tC0</a:t>
            </a:r>
            <a:endParaRPr lang="zh-TW" altLang="en-US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148ED32-D043-4ED6-B3DA-490FF1765964}"/>
              </a:ext>
            </a:extLst>
          </p:cNvPr>
          <p:cNvSpPr/>
          <p:nvPr/>
        </p:nvSpPr>
        <p:spPr>
          <a:xfrm>
            <a:off x="2142147" y="4456540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tC1</a:t>
            </a:r>
            <a:endParaRPr lang="zh-TW" altLang="en-US" dirty="0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D440EDD1-AC8D-4BD9-A948-4B02E180F0C3}"/>
              </a:ext>
            </a:extLst>
          </p:cNvPr>
          <p:cNvSpPr/>
          <p:nvPr/>
        </p:nvSpPr>
        <p:spPr>
          <a:xfrm>
            <a:off x="2142147" y="4957442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tC2</a:t>
            </a:r>
            <a:endParaRPr lang="zh-TW" altLang="en-US" dirty="0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A985B7F3-5CF4-435D-A117-B3AB32F68E8E}"/>
              </a:ext>
            </a:extLst>
          </p:cNvPr>
          <p:cNvSpPr/>
          <p:nvPr/>
        </p:nvSpPr>
        <p:spPr>
          <a:xfrm>
            <a:off x="2142147" y="5410153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tC3</a:t>
            </a:r>
            <a:endParaRPr lang="zh-TW" altLang="en-US" dirty="0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3D8E419-F157-4DE4-B011-730A06C9FD0D}"/>
              </a:ext>
            </a:extLst>
          </p:cNvPr>
          <p:cNvSpPr/>
          <p:nvPr/>
        </p:nvSpPr>
        <p:spPr>
          <a:xfrm>
            <a:off x="2142147" y="5862864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tC4</a:t>
            </a:r>
            <a:endParaRPr lang="zh-TW" altLang="en-US" dirty="0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30F5BBD8-D371-41EA-BF58-44B5409D14C9}"/>
              </a:ext>
            </a:extLst>
          </p:cNvPr>
          <p:cNvSpPr/>
          <p:nvPr/>
        </p:nvSpPr>
        <p:spPr>
          <a:xfrm>
            <a:off x="2142147" y="6315575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tC5</a:t>
            </a:r>
            <a:endParaRPr lang="zh-TW" altLang="en-US" dirty="0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66EE3B53-28DB-4B0D-81AB-D058F762A694}"/>
              </a:ext>
            </a:extLst>
          </p:cNvPr>
          <p:cNvSpPr/>
          <p:nvPr/>
        </p:nvSpPr>
        <p:spPr>
          <a:xfrm>
            <a:off x="3851264" y="4220696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dtC0</a:t>
            </a:r>
            <a:endParaRPr lang="zh-TW" altLang="en-US" dirty="0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83EAF72D-938E-4AA5-9652-946F59A9AF84}"/>
              </a:ext>
            </a:extLst>
          </p:cNvPr>
          <p:cNvSpPr/>
          <p:nvPr/>
        </p:nvSpPr>
        <p:spPr>
          <a:xfrm>
            <a:off x="3851264" y="4721598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dtC1</a:t>
            </a:r>
            <a:endParaRPr lang="zh-TW" altLang="en-US" dirty="0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B1CB05CD-41C1-4D53-A396-F2E99C78A08F}"/>
              </a:ext>
            </a:extLst>
          </p:cNvPr>
          <p:cNvSpPr/>
          <p:nvPr/>
        </p:nvSpPr>
        <p:spPr>
          <a:xfrm>
            <a:off x="3851264" y="5174309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dtC2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0A8197D4-EC2C-4522-862E-B16339BBF5FC}"/>
              </a:ext>
            </a:extLst>
          </p:cNvPr>
          <p:cNvSpPr/>
          <p:nvPr/>
        </p:nvSpPr>
        <p:spPr>
          <a:xfrm>
            <a:off x="3851264" y="5627020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dtC3</a:t>
            </a:r>
            <a:endParaRPr lang="zh-TW" altLang="en-US" dirty="0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66505689-727F-4216-812F-B519B086C46A}"/>
              </a:ext>
            </a:extLst>
          </p:cNvPr>
          <p:cNvSpPr/>
          <p:nvPr/>
        </p:nvSpPr>
        <p:spPr>
          <a:xfrm>
            <a:off x="3851264" y="6079731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dtC4</a:t>
            </a:r>
            <a:endParaRPr lang="zh-TW" altLang="en-US" dirty="0"/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6117A7A7-8B6E-4ACD-8078-17C14BDFA83E}"/>
              </a:ext>
            </a:extLst>
          </p:cNvPr>
          <p:cNvGrpSpPr/>
          <p:nvPr/>
        </p:nvGrpSpPr>
        <p:grpSpPr>
          <a:xfrm>
            <a:off x="3028734" y="4080317"/>
            <a:ext cx="846207" cy="601586"/>
            <a:chOff x="2786408" y="4115093"/>
            <a:chExt cx="846207" cy="601586"/>
          </a:xfrm>
        </p:grpSpPr>
        <p:sp>
          <p:nvSpPr>
            <p:cNvPr id="74" name="弧形 73">
              <a:extLst>
                <a:ext uri="{FF2B5EF4-FFF2-40B4-BE49-F238E27FC236}">
                  <a16:creationId xmlns:a16="http://schemas.microsoft.com/office/drawing/2014/main" id="{7CF2C2DF-BF26-43C0-805A-03E50487C721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5" name="直線單箭頭接點 74">
              <a:extLst>
                <a:ext uri="{FF2B5EF4-FFF2-40B4-BE49-F238E27FC236}">
                  <a16:creationId xmlns:a16="http://schemas.microsoft.com/office/drawing/2014/main" id="{45605EAE-8B67-4D3B-B8C7-55BDCD68F4DE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1CA6090C-A36C-4143-A500-453008EEC168}"/>
              </a:ext>
            </a:extLst>
          </p:cNvPr>
          <p:cNvGrpSpPr/>
          <p:nvPr/>
        </p:nvGrpSpPr>
        <p:grpSpPr>
          <a:xfrm>
            <a:off x="3028734" y="4566875"/>
            <a:ext cx="846207" cy="601586"/>
            <a:chOff x="2786408" y="4115093"/>
            <a:chExt cx="846207" cy="601586"/>
          </a:xfrm>
        </p:grpSpPr>
        <p:sp>
          <p:nvSpPr>
            <p:cNvPr id="77" name="弧形 76">
              <a:extLst>
                <a:ext uri="{FF2B5EF4-FFF2-40B4-BE49-F238E27FC236}">
                  <a16:creationId xmlns:a16="http://schemas.microsoft.com/office/drawing/2014/main" id="{2C5B4CAE-A6F4-49C2-8007-47D84469CF2A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8" name="直線單箭頭接點 77">
              <a:extLst>
                <a:ext uri="{FF2B5EF4-FFF2-40B4-BE49-F238E27FC236}">
                  <a16:creationId xmlns:a16="http://schemas.microsoft.com/office/drawing/2014/main" id="{2CAB7AB8-FE2B-4420-A5BA-01BE10346034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17895E29-5805-40C7-897E-396FE2CE6FC1}"/>
              </a:ext>
            </a:extLst>
          </p:cNvPr>
          <p:cNvGrpSpPr/>
          <p:nvPr/>
        </p:nvGrpSpPr>
        <p:grpSpPr>
          <a:xfrm>
            <a:off x="3028734" y="5035807"/>
            <a:ext cx="846207" cy="601586"/>
            <a:chOff x="2786408" y="4115093"/>
            <a:chExt cx="846207" cy="601586"/>
          </a:xfrm>
        </p:grpSpPr>
        <p:sp>
          <p:nvSpPr>
            <p:cNvPr id="80" name="弧形 79">
              <a:extLst>
                <a:ext uri="{FF2B5EF4-FFF2-40B4-BE49-F238E27FC236}">
                  <a16:creationId xmlns:a16="http://schemas.microsoft.com/office/drawing/2014/main" id="{6B4FDBF4-4FB8-4042-B062-ABE694022273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1" name="直線單箭頭接點 80">
              <a:extLst>
                <a:ext uri="{FF2B5EF4-FFF2-40B4-BE49-F238E27FC236}">
                  <a16:creationId xmlns:a16="http://schemas.microsoft.com/office/drawing/2014/main" id="{C65F919B-05CB-412C-9F74-56AE4B92F7B6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71FAA157-D8FC-4133-9629-0C50A2F34B86}"/>
              </a:ext>
            </a:extLst>
          </p:cNvPr>
          <p:cNvGrpSpPr/>
          <p:nvPr/>
        </p:nvGrpSpPr>
        <p:grpSpPr>
          <a:xfrm>
            <a:off x="3028734" y="5504392"/>
            <a:ext cx="846207" cy="601586"/>
            <a:chOff x="2786408" y="4115093"/>
            <a:chExt cx="846207" cy="601586"/>
          </a:xfrm>
        </p:grpSpPr>
        <p:sp>
          <p:nvSpPr>
            <p:cNvPr id="83" name="弧形 82">
              <a:extLst>
                <a:ext uri="{FF2B5EF4-FFF2-40B4-BE49-F238E27FC236}">
                  <a16:creationId xmlns:a16="http://schemas.microsoft.com/office/drawing/2014/main" id="{A2A0586B-D82C-49D1-A206-01D6EB33CE1B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4" name="直線單箭頭接點 83">
              <a:extLst>
                <a:ext uri="{FF2B5EF4-FFF2-40B4-BE49-F238E27FC236}">
                  <a16:creationId xmlns:a16="http://schemas.microsoft.com/office/drawing/2014/main" id="{2314BC74-8E63-4252-A312-B7618EB9AA68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8C13C402-07E3-4C12-8E97-B8F14697CAE4}"/>
              </a:ext>
            </a:extLst>
          </p:cNvPr>
          <p:cNvGrpSpPr/>
          <p:nvPr/>
        </p:nvGrpSpPr>
        <p:grpSpPr>
          <a:xfrm>
            <a:off x="3028734" y="5933270"/>
            <a:ext cx="846207" cy="601586"/>
            <a:chOff x="2786408" y="4115093"/>
            <a:chExt cx="846207" cy="601586"/>
          </a:xfrm>
        </p:grpSpPr>
        <p:sp>
          <p:nvSpPr>
            <p:cNvPr id="86" name="弧形 85">
              <a:extLst>
                <a:ext uri="{FF2B5EF4-FFF2-40B4-BE49-F238E27FC236}">
                  <a16:creationId xmlns:a16="http://schemas.microsoft.com/office/drawing/2014/main" id="{80927729-A27B-4BB8-972E-441FC4A13E37}"/>
                </a:ext>
              </a:extLst>
            </p:cNvPr>
            <p:cNvSpPr/>
            <p:nvPr/>
          </p:nvSpPr>
          <p:spPr>
            <a:xfrm rot="2841083">
              <a:off x="2767421" y="4134080"/>
              <a:ext cx="601586" cy="563612"/>
            </a:xfrm>
            <a:prstGeom prst="arc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7" name="直線單箭頭接點 86">
              <a:extLst>
                <a:ext uri="{FF2B5EF4-FFF2-40B4-BE49-F238E27FC236}">
                  <a16:creationId xmlns:a16="http://schemas.microsoft.com/office/drawing/2014/main" id="{BC964E10-AFE2-43C8-9C9A-2B46C236D886}"/>
                </a:ext>
              </a:extLst>
            </p:cNvPr>
            <p:cNvCxnSpPr/>
            <p:nvPr/>
          </p:nvCxnSpPr>
          <p:spPr>
            <a:xfrm>
              <a:off x="3362991" y="4421083"/>
              <a:ext cx="26962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頁尾版面配置區 114">
            <a:extLst>
              <a:ext uri="{FF2B5EF4-FFF2-40B4-BE49-F238E27FC236}">
                <a16:creationId xmlns:a16="http://schemas.microsoft.com/office/drawing/2014/main" id="{0F63B35F-91A6-486B-A881-D2886919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116" name="投影片編號版面配置區 115">
            <a:extLst>
              <a:ext uri="{FF2B5EF4-FFF2-40B4-BE49-F238E27FC236}">
                <a16:creationId xmlns:a16="http://schemas.microsoft.com/office/drawing/2014/main" id="{0F907631-F3D6-444E-B141-8BF0FE0B0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time window </a:t>
            </a:r>
            <a:r>
              <a:rPr dirty="0"/>
              <a:t>Search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2923" y="1087407"/>
                <a:ext cx="7332618" cy="4573163"/>
              </a:xfrm>
            </p:spPr>
            <p:txBody>
              <a:bodyPr>
                <a:normAutofit/>
              </a:bodyPr>
              <a:lstStyle/>
              <a:p>
                <a:pPr>
                  <a:defRPr sz="2400"/>
                </a:pPr>
                <a:r>
                  <a:rPr lang="en-US" dirty="0"/>
                  <a:t>Estimate corresponding index by proportional position.</a:t>
                </a:r>
              </a:p>
              <a:p>
                <a:pPr>
                  <a:defRPr sz="2400"/>
                </a:pPr>
                <a:r>
                  <a:rPr lang="en-US" dirty="0"/>
                  <a:t>Search only ±1% window.</a:t>
                </a:r>
                <a:endParaRPr lang="en-US" baseline="-25000" dirty="0"/>
              </a:p>
              <a:p>
                <a:pPr>
                  <a:defRPr sz="2400"/>
                </a:pPr>
                <a:r>
                  <a:rPr lang="en-US" dirty="0"/>
                  <a:t>Choose an appropriate minimum |</a:t>
                </a:r>
                <a:r>
                  <a:rPr lang="en-US" dirty="0" err="1"/>
                  <a:t>dtH-dtC</a:t>
                </a:r>
                <a:r>
                  <a:rPr lang="en-US" dirty="0"/>
                  <a:t>|.</a:t>
                </a:r>
              </a:p>
              <a:p>
                <a:pPr>
                  <a:defRPr sz="2400"/>
                </a:pPr>
                <a:r>
                  <a:rPr lang="en-US" altLang="zh-TW" dirty="0"/>
                  <a:t>Scan: </a:t>
                </a:r>
                <a:r>
                  <a:rPr lang="en-US" altLang="zh-TW" b="0" i="0" dirty="0" err="1">
                    <a:latin typeface="+mj-lt"/>
                  </a:rPr>
                  <a:t>dtC</a:t>
                </a:r>
                <a:r>
                  <a:rPr lang="en-US" altLang="zh-TW" b="0" i="0" dirty="0">
                    <a:latin typeface="+mj-lt"/>
                  </a:rPr>
                  <a:t> select </a:t>
                </a:r>
                <a:r>
                  <a:rPr lang="en-US" altLang="zh-TW" dirty="0" err="1"/>
                  <a:t>i</a:t>
                </a:r>
                <a:r>
                  <a:rPr lang="en-US" altLang="zh-TW" b="0" i="0" baseline="30000" dirty="0" err="1">
                    <a:latin typeface="+mj-lt"/>
                  </a:rPr>
                  <a:t>th</a:t>
                </a:r>
                <a:r>
                  <a:rPr lang="en-US" altLang="zh-TW" b="0" i="0" dirty="0">
                    <a:latin typeface="+mj-lt"/>
                  </a:rPr>
                  <a:t>  , </a:t>
                </a:r>
                <a:r>
                  <a:rPr lang="en-US" altLang="zh-TW" b="0" i="0" dirty="0" err="1">
                    <a:latin typeface="+mj-lt"/>
                  </a:rPr>
                  <a:t>dtH</a:t>
                </a:r>
                <a:r>
                  <a:rPr lang="en-US" altLang="zh-TW" b="0" i="0" dirty="0">
                    <a:latin typeface="+mj-lt"/>
                  </a:rPr>
                  <a:t> select </a:t>
                </a:r>
                <a:r>
                  <a:rPr lang="en-US" altLang="zh-TW" b="0" i="0" dirty="0" err="1">
                    <a:latin typeface="+mj-lt"/>
                  </a:rPr>
                  <a:t>j</a:t>
                </a:r>
                <a:r>
                  <a:rPr lang="en-US" altLang="zh-TW" b="0" i="0" baseline="30000" dirty="0" err="1">
                    <a:latin typeface="+mj-lt"/>
                  </a:rPr>
                  <a:t>th</a:t>
                </a:r>
                <a:r>
                  <a:rPr lang="en-US" altLang="zh-TW" dirty="0"/>
                  <a:t>: </a:t>
                </a:r>
              </a:p>
              <a:p>
                <a:pPr lvl="1">
                  <a:defRPr sz="2400"/>
                </a:pPr>
                <a:r>
                  <a:rPr lang="en-US" altLang="zh-TW" dirty="0"/>
                  <a:t>PS: </a:t>
                </a:r>
                <a:r>
                  <a:rPr lang="en-US" altLang="zh-TW" dirty="0" err="1"/>
                  <a:t>i</a:t>
                </a:r>
                <a:r>
                  <a:rPr lang="en-US" altLang="zh-TW" baseline="30000" dirty="0" err="1"/>
                  <a:t>th</a:t>
                </a:r>
                <a:r>
                  <a:rPr lang="en-US" altLang="zh-TW" dirty="0"/>
                  <a:t> at R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b="0" i="0" dirty="0" smtClean="0"/>
                      <m:t>i</m:t>
                    </m:r>
                    <m:r>
                      <m:rPr>
                        <m:nor/>
                      </m:rPr>
                      <a:rPr lang="en-US" altLang="zh-TW" b="0" i="0" dirty="0" smtClean="0"/>
                      <m:t>/</m:t>
                    </m:r>
                    <m:r>
                      <m:rPr>
                        <m:nor/>
                      </m:rPr>
                      <a:rPr lang="en-US" altLang="zh-TW" b="0" i="0" dirty="0" smtClean="0"/>
                      <m:t>n</m:t>
                    </m:r>
                  </m:oMath>
                </a14:m>
                <a:endParaRPr lang="en-US" altLang="zh-TW" dirty="0"/>
              </a:p>
              <a:p>
                <a:pPr lvl="1">
                  <a:defRPr sz="24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ddt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nor/>
                      </m:rPr>
                      <a:rPr lang="en-US" altLang="zh-TW" dirty="0"/>
                      <m:t>dtH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i</m:t>
                    </m:r>
                    <m:r>
                      <m:rPr>
                        <m:nor/>
                      </m:rPr>
                      <a:rPr lang="en-US" altLang="zh-TW" dirty="0"/>
                      <m:t>-</m:t>
                    </m:r>
                    <m:r>
                      <m:rPr>
                        <m:nor/>
                      </m:rPr>
                      <a:rPr lang="en-US" altLang="zh-TW" dirty="0"/>
                      <m:t>dtCj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=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mR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-1% ,</m:t>
                    </m:r>
                    <m:r>
                      <a:rPr lang="en-US" altLang="zh-TW" b="0" i="1" dirty="0" smtClean="0"/>
                      <m:t>…</m:t>
                    </m:r>
                    <m:r>
                      <m:rPr>
                        <m:nor/>
                      </m:rPr>
                      <a:rPr lang="en-US" altLang="zh-TW" b="0" i="0" dirty="0" smtClean="0"/>
                      <m:t>,</m:t>
                    </m:r>
                    <m:r>
                      <m:rPr>
                        <m:nor/>
                      </m:rPr>
                      <a:rPr lang="en-US" altLang="zh-TW" dirty="0"/>
                      <m:t>dtH</m:t>
                    </m:r>
                    <m:r>
                      <m:rPr>
                        <m:nor/>
                      </m:rPr>
                      <a:rPr lang="en-US" altLang="zh-TW" baseline="-25000" dirty="0"/>
                      <m:t>i</m:t>
                    </m:r>
                    <m:r>
                      <m:rPr>
                        <m:nor/>
                      </m:rPr>
                      <a:rPr lang="en-US" altLang="zh-TW" dirty="0"/>
                      <m:t>−</m:t>
                    </m:r>
                    <m:r>
                      <m:rPr>
                        <m:nor/>
                      </m:rPr>
                      <a:rPr lang="en-US" altLang="zh-TW" dirty="0"/>
                      <m:t>dtCj</m:t>
                    </m:r>
                    <m:r>
                      <m:rPr>
                        <m:nor/>
                      </m:rPr>
                      <a:rPr lang="en-US" altLang="zh-TW" baseline="-25000" dirty="0"/>
                      <m:t>=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mR</m:t>
                    </m:r>
                    <m:r>
                      <m:rPr>
                        <m:nor/>
                      </m:rPr>
                      <a:rPr lang="en-US" altLang="zh-TW" b="0" i="0" baseline="-25000" dirty="0" smtClean="0"/>
                      <m:t>+1%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TW" dirty="0"/>
              </a:p>
              <a:p>
                <a:pPr lvl="1">
                  <a:defRPr sz="2400"/>
                </a:pPr>
                <a:r>
                  <a:rPr lang="en-US" altLang="zh-TW" dirty="0"/>
                  <a:t>Total time difference: </a:t>
                </a:r>
                <a:r>
                  <a:rPr lang="en-US" altLang="zh-TW" b="1" dirty="0"/>
                  <a:t>D</a:t>
                </a:r>
                <a:r>
                  <a:rPr lang="en-US" altLang="zh-TW" dirty="0"/>
                  <a:t> =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ddt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ddt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TW" dirty="0"/>
              </a:p>
              <a:p>
                <a:pPr>
                  <a:defRPr sz="2400"/>
                </a:pPr>
                <a:r>
                  <a:rPr lang="en-US" dirty="0"/>
                  <a:t>Fill </a:t>
                </a:r>
                <a:r>
                  <a:rPr lang="en-US" b="1" dirty="0"/>
                  <a:t>D</a:t>
                </a:r>
                <a:r>
                  <a:rPr lang="en-US" dirty="0"/>
                  <a:t> into the histogram:</a:t>
                </a:r>
              </a:p>
              <a:p>
                <a:pPr lvl="1">
                  <a:defRPr sz="2400"/>
                </a:pPr>
                <a:r>
                  <a:rPr lang="en-US" dirty="0"/>
                  <a:t>The real physic event will located in a range ~ 0ns.</a:t>
                </a:r>
              </a:p>
              <a:p>
                <a:pPr lvl="1">
                  <a:defRPr sz="2400"/>
                </a:pPr>
                <a:r>
                  <a:rPr lang="en-US" dirty="0"/>
                  <a:t>Not matched event will spread in random difference.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23" y="1087407"/>
                <a:ext cx="7332618" cy="4573163"/>
              </a:xfrm>
              <a:blipFill>
                <a:blip r:embed="rId2"/>
                <a:stretch>
                  <a:fillRect l="-582" t="-10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2A135065-F0A1-4BCA-8327-E8B67555C49B}"/>
              </a:ext>
            </a:extLst>
          </p:cNvPr>
          <p:cNvGrpSpPr/>
          <p:nvPr/>
        </p:nvGrpSpPr>
        <p:grpSpPr>
          <a:xfrm>
            <a:off x="7328425" y="4893808"/>
            <a:ext cx="4820652" cy="1323815"/>
            <a:chOff x="1703610" y="5992272"/>
            <a:chExt cx="4209491" cy="734747"/>
          </a:xfrm>
        </p:grpSpPr>
        <p:cxnSp>
          <p:nvCxnSpPr>
            <p:cNvPr id="95" name="直線接點 94">
              <a:extLst>
                <a:ext uri="{FF2B5EF4-FFF2-40B4-BE49-F238E27FC236}">
                  <a16:creationId xmlns:a16="http://schemas.microsoft.com/office/drawing/2014/main" id="{C6418635-F121-486E-B349-5F99B5AE3C69}"/>
                </a:ext>
              </a:extLst>
            </p:cNvPr>
            <p:cNvCxnSpPr>
              <a:cxnSpLocks/>
              <a:endCxn id="96" idx="0"/>
            </p:cNvCxnSpPr>
            <p:nvPr/>
          </p:nvCxnSpPr>
          <p:spPr>
            <a:xfrm>
              <a:off x="2282729" y="6013395"/>
              <a:ext cx="0" cy="39188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67E44855-B84E-4F64-BFC3-5595118A659A}"/>
                </a:ext>
              </a:extLst>
            </p:cNvPr>
            <p:cNvSpPr/>
            <p:nvPr/>
          </p:nvSpPr>
          <p:spPr>
            <a:xfrm>
              <a:off x="1703610" y="6405281"/>
              <a:ext cx="1158237" cy="3048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文字方塊 98">
              <a:extLst>
                <a:ext uri="{FF2B5EF4-FFF2-40B4-BE49-F238E27FC236}">
                  <a16:creationId xmlns:a16="http://schemas.microsoft.com/office/drawing/2014/main" id="{5E69D21A-E352-4CEA-A9F1-F04D7621E040}"/>
                </a:ext>
              </a:extLst>
            </p:cNvPr>
            <p:cNvSpPr txBox="1"/>
            <p:nvPr/>
          </p:nvSpPr>
          <p:spPr>
            <a:xfrm>
              <a:off x="2861847" y="5992272"/>
              <a:ext cx="2923848" cy="204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</a:rPr>
                <a:t>ddt~0=real event, matched </a:t>
              </a:r>
              <a:r>
                <a:rPr lang="en-US" altLang="zh-TW" dirty="0" err="1">
                  <a:solidFill>
                    <a:srgbClr val="FF0000"/>
                  </a:solidFill>
                </a:rPr>
                <a:t>i,j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341F8202-5679-40E9-8836-D5C7BFFBA9F1}"/>
                </a:ext>
              </a:extLst>
            </p:cNvPr>
            <p:cNvSpPr txBox="1"/>
            <p:nvPr/>
          </p:nvSpPr>
          <p:spPr>
            <a:xfrm>
              <a:off x="2989252" y="6368434"/>
              <a:ext cx="2923849" cy="358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err="1">
                  <a:solidFill>
                    <a:srgbClr val="0070C0"/>
                  </a:solidFill>
                </a:rPr>
                <a:t>ddt</a:t>
              </a:r>
              <a:r>
                <a:rPr lang="en-US" altLang="zh-TW" dirty="0">
                  <a:solidFill>
                    <a:srgbClr val="0070C0"/>
                  </a:solidFill>
                </a:rPr>
                <a:t>=</a:t>
              </a:r>
              <a:r>
                <a:rPr lang="en-US" altLang="zh-TW" dirty="0" err="1">
                  <a:solidFill>
                    <a:srgbClr val="0070C0"/>
                  </a:solidFill>
                </a:rPr>
                <a:t>reandom</a:t>
              </a:r>
              <a:r>
                <a:rPr lang="en-US" altLang="zh-TW" dirty="0">
                  <a:solidFill>
                    <a:srgbClr val="0070C0"/>
                  </a:solidFill>
                </a:rPr>
                <a:t> number</a:t>
              </a:r>
            </a:p>
            <a:p>
              <a:r>
                <a:rPr lang="en-US" altLang="zh-TW" dirty="0">
                  <a:solidFill>
                    <a:srgbClr val="0070C0"/>
                  </a:solidFill>
                </a:rPr>
                <a:t>Not matched </a:t>
              </a:r>
              <a:r>
                <a:rPr lang="en-US" altLang="zh-TW" dirty="0" err="1">
                  <a:solidFill>
                    <a:srgbClr val="0070C0"/>
                  </a:solidFill>
                </a:rPr>
                <a:t>i,j</a:t>
              </a:r>
              <a:endParaRPr lang="zh-TW" altLang="en-US" dirty="0">
                <a:solidFill>
                  <a:srgbClr val="0070C0"/>
                </a:solidFill>
              </a:endParaRPr>
            </a:p>
          </p:txBody>
        </p:sp>
      </p:grpSp>
      <p:cxnSp>
        <p:nvCxnSpPr>
          <p:cNvPr id="103" name="直線單箭頭接點 102">
            <a:extLst>
              <a:ext uri="{FF2B5EF4-FFF2-40B4-BE49-F238E27FC236}">
                <a16:creationId xmlns:a16="http://schemas.microsoft.com/office/drawing/2014/main" id="{5668D2BD-D205-4F8E-9416-00A33A124651}"/>
              </a:ext>
            </a:extLst>
          </p:cNvPr>
          <p:cNvCxnSpPr>
            <a:cxnSpLocks/>
          </p:cNvCxnSpPr>
          <p:nvPr/>
        </p:nvCxnSpPr>
        <p:spPr>
          <a:xfrm flipH="1">
            <a:off x="8516616" y="4522943"/>
            <a:ext cx="543229" cy="418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CA019242-FB91-4B41-83AF-23780C4E7CCD}"/>
              </a:ext>
            </a:extLst>
          </p:cNvPr>
          <p:cNvGrpSpPr/>
          <p:nvPr/>
        </p:nvGrpSpPr>
        <p:grpSpPr>
          <a:xfrm>
            <a:off x="7132110" y="578208"/>
            <a:ext cx="4163118" cy="3827123"/>
            <a:chOff x="7541757" y="640374"/>
            <a:chExt cx="3369787" cy="309782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6B9D185B-338F-439B-846F-04B2A7E6517A}"/>
                </a:ext>
              </a:extLst>
            </p:cNvPr>
            <p:cNvSpPr/>
            <p:nvPr/>
          </p:nvSpPr>
          <p:spPr>
            <a:xfrm>
              <a:off x="9571016" y="640374"/>
              <a:ext cx="1340528" cy="33735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dtH0</a:t>
              </a:r>
              <a:endParaRPr lang="zh-TW" altLang="en-US" sz="2400" dirty="0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2F90E1F0-A6A6-46E2-8AEF-4149B467B76F}"/>
                </a:ext>
              </a:extLst>
            </p:cNvPr>
            <p:cNvSpPr/>
            <p:nvPr/>
          </p:nvSpPr>
          <p:spPr>
            <a:xfrm>
              <a:off x="9571016" y="1071893"/>
              <a:ext cx="1340528" cy="88179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dtH1</a:t>
              </a:r>
              <a:endParaRPr lang="zh-TW" altLang="en-US" sz="2400" dirty="0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724212E2-08E4-415B-BCC0-5880DCE0416E}"/>
                </a:ext>
              </a:extLst>
            </p:cNvPr>
            <p:cNvSpPr/>
            <p:nvPr/>
          </p:nvSpPr>
          <p:spPr>
            <a:xfrm>
              <a:off x="9571016" y="2056187"/>
              <a:ext cx="1340528" cy="33735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dtH2</a:t>
              </a:r>
              <a:endParaRPr lang="zh-TW" altLang="en-US" sz="2400" dirty="0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52DC7B4-D96D-487A-B986-2E0EB577632E}"/>
                </a:ext>
              </a:extLst>
            </p:cNvPr>
            <p:cNvSpPr/>
            <p:nvPr/>
          </p:nvSpPr>
          <p:spPr>
            <a:xfrm>
              <a:off x="9571016" y="2506434"/>
              <a:ext cx="1340528" cy="33735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dtH3</a:t>
              </a:r>
              <a:endParaRPr lang="zh-TW" altLang="en-US" sz="2400" dirty="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9FAB498-8EAC-48DE-ACFA-43B20080820D}"/>
                </a:ext>
              </a:extLst>
            </p:cNvPr>
            <p:cNvSpPr/>
            <p:nvPr/>
          </p:nvSpPr>
          <p:spPr>
            <a:xfrm>
              <a:off x="7541757" y="640374"/>
              <a:ext cx="1340528" cy="3373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dtC0</a:t>
              </a:r>
              <a:endParaRPr lang="zh-TW" altLang="en-US" sz="2400" dirty="0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EE618AD-0479-4C9A-9ABD-CA367BC62877}"/>
                </a:ext>
              </a:extLst>
            </p:cNvPr>
            <p:cNvSpPr/>
            <p:nvPr/>
          </p:nvSpPr>
          <p:spPr>
            <a:xfrm>
              <a:off x="7541757" y="1141276"/>
              <a:ext cx="1340528" cy="3373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dtC1</a:t>
              </a:r>
              <a:endParaRPr lang="zh-TW" altLang="en-US" sz="2400" dirty="0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339A08F9-B214-483C-AACD-C8FA6F03E3AE}"/>
                </a:ext>
              </a:extLst>
            </p:cNvPr>
            <p:cNvSpPr/>
            <p:nvPr/>
          </p:nvSpPr>
          <p:spPr>
            <a:xfrm>
              <a:off x="7541757" y="1593987"/>
              <a:ext cx="1340528" cy="3373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dtC2</a:t>
              </a:r>
              <a:endParaRPr lang="zh-TW" altLang="en-US" sz="2400" dirty="0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A7AFB09-6088-4E87-8457-5DC5EAE5F015}"/>
                </a:ext>
              </a:extLst>
            </p:cNvPr>
            <p:cNvSpPr/>
            <p:nvPr/>
          </p:nvSpPr>
          <p:spPr>
            <a:xfrm>
              <a:off x="7541757" y="2046698"/>
              <a:ext cx="1340528" cy="3373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dtC3</a:t>
              </a:r>
              <a:endParaRPr lang="zh-TW" altLang="en-US" sz="2400" dirty="0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C825890-7F86-4189-89EE-0908C9EC0665}"/>
                </a:ext>
              </a:extLst>
            </p:cNvPr>
            <p:cNvSpPr/>
            <p:nvPr/>
          </p:nvSpPr>
          <p:spPr>
            <a:xfrm>
              <a:off x="7541757" y="2499409"/>
              <a:ext cx="1340528" cy="3373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/>
                <a:t>dtC4</a:t>
              </a:r>
              <a:endParaRPr lang="zh-TW" altLang="en-US" sz="2400" dirty="0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FAC2B4B-7627-40AA-B67C-38CB4B78FBE6}"/>
                </a:ext>
              </a:extLst>
            </p:cNvPr>
            <p:cNvSpPr/>
            <p:nvPr/>
          </p:nvSpPr>
          <p:spPr>
            <a:xfrm>
              <a:off x="9571016" y="3400842"/>
              <a:ext cx="1340528" cy="33735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err="1"/>
                <a:t>dtHm</a:t>
              </a:r>
              <a:endParaRPr lang="zh-TW" altLang="en-US" sz="2400" dirty="0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1DF59CF-33E6-4EA1-B1CC-8DEA66BC31BD}"/>
                </a:ext>
              </a:extLst>
            </p:cNvPr>
            <p:cNvSpPr/>
            <p:nvPr/>
          </p:nvSpPr>
          <p:spPr>
            <a:xfrm>
              <a:off x="7541757" y="3396250"/>
              <a:ext cx="1340528" cy="3373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err="1"/>
                <a:t>dtCn</a:t>
              </a:r>
              <a:endParaRPr lang="zh-TW" altLang="en-US" sz="2400" dirty="0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F221CFC9-41D8-4504-8D34-16C692331181}"/>
                </a:ext>
              </a:extLst>
            </p:cNvPr>
            <p:cNvSpPr/>
            <p:nvPr/>
          </p:nvSpPr>
          <p:spPr>
            <a:xfrm rot="5400000">
              <a:off x="8096805" y="2965083"/>
              <a:ext cx="432332" cy="3206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>
                  <a:solidFill>
                    <a:srgbClr val="FF0000"/>
                  </a:solidFill>
                </a:rPr>
                <a:t>…</a:t>
              </a:r>
              <a:endParaRPr lang="zh-TW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FB3AD024-0DB9-445C-B574-625DD0C008B4}"/>
                </a:ext>
              </a:extLst>
            </p:cNvPr>
            <p:cNvSpPr/>
            <p:nvPr/>
          </p:nvSpPr>
          <p:spPr>
            <a:xfrm rot="5400000">
              <a:off x="10108485" y="2965084"/>
              <a:ext cx="432332" cy="3206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>
                  <a:solidFill>
                    <a:srgbClr val="FFC000"/>
                  </a:solidFill>
                </a:rPr>
                <a:t>…</a:t>
              </a:r>
              <a:endParaRPr lang="zh-TW" altLang="en-US" sz="2400" dirty="0">
                <a:solidFill>
                  <a:srgbClr val="FFC000"/>
                </a:solidFill>
              </a:endParaRPr>
            </a:p>
          </p:txBody>
        </p: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C440CF0C-B868-449A-ABAE-B0039CDDEDD0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820179"/>
              <a:ext cx="373315" cy="77380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單箭頭接點 37">
              <a:extLst>
                <a:ext uri="{FF2B5EF4-FFF2-40B4-BE49-F238E27FC236}">
                  <a16:creationId xmlns:a16="http://schemas.microsoft.com/office/drawing/2014/main" id="{8BB8ED75-D97E-450B-B074-055BB19C3D91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1259271"/>
              <a:ext cx="373315" cy="28261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B5B01CD8-126A-45B4-8827-1A2E483828C7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1261465"/>
              <a:ext cx="373315" cy="950479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11244BE7-C179-4164-8A06-D2D0140EE8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31" y="815119"/>
              <a:ext cx="373315" cy="446345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單箭頭接點 51">
              <a:extLst>
                <a:ext uri="{FF2B5EF4-FFF2-40B4-BE49-F238E27FC236}">
                  <a16:creationId xmlns:a16="http://schemas.microsoft.com/office/drawing/2014/main" id="{34AE74DA-0F6F-4C66-B79B-A3834F6300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31" y="1541887"/>
              <a:ext cx="373315" cy="25650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單箭頭接點 52">
              <a:extLst>
                <a:ext uri="{FF2B5EF4-FFF2-40B4-BE49-F238E27FC236}">
                  <a16:creationId xmlns:a16="http://schemas.microsoft.com/office/drawing/2014/main" id="{814E3D18-E7E0-4393-8A98-1A3008C13524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1800581"/>
              <a:ext cx="373315" cy="427621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單箭頭接點 53">
              <a:extLst>
                <a:ext uri="{FF2B5EF4-FFF2-40B4-BE49-F238E27FC236}">
                  <a16:creationId xmlns:a16="http://schemas.microsoft.com/office/drawing/2014/main" id="{E71587A2-0468-45DD-9B10-16D8221C02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31" y="836785"/>
              <a:ext cx="373315" cy="96379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單箭頭接點 65">
              <a:extLst>
                <a:ext uri="{FF2B5EF4-FFF2-40B4-BE49-F238E27FC236}">
                  <a16:creationId xmlns:a16="http://schemas.microsoft.com/office/drawing/2014/main" id="{BFDF503A-128C-4FDF-A006-D7934785DDA0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1785929"/>
              <a:ext cx="373315" cy="87263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單箭頭接點 68">
              <a:extLst>
                <a:ext uri="{FF2B5EF4-FFF2-40B4-BE49-F238E27FC236}">
                  <a16:creationId xmlns:a16="http://schemas.microsoft.com/office/drawing/2014/main" id="{F1311962-0E8F-4322-B235-87D8E679DDC4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2218713"/>
              <a:ext cx="373315" cy="87263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單箭頭接點 69">
              <a:extLst>
                <a:ext uri="{FF2B5EF4-FFF2-40B4-BE49-F238E27FC236}">
                  <a16:creationId xmlns:a16="http://schemas.microsoft.com/office/drawing/2014/main" id="{541E779A-34D7-4F98-ABFE-AB3E3C22446D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2218713"/>
              <a:ext cx="362271" cy="43510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>
              <a:extLst>
                <a:ext uri="{FF2B5EF4-FFF2-40B4-BE49-F238E27FC236}">
                  <a16:creationId xmlns:a16="http://schemas.microsoft.com/office/drawing/2014/main" id="{4C16FD45-69A4-4D6F-9A2A-47001D778C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31" y="1535692"/>
              <a:ext cx="362271" cy="69729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單箭頭接點 79">
              <a:extLst>
                <a:ext uri="{FF2B5EF4-FFF2-40B4-BE49-F238E27FC236}">
                  <a16:creationId xmlns:a16="http://schemas.microsoft.com/office/drawing/2014/main" id="{50AAC3E5-D555-41F1-8515-1DCF93E1021A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2619226"/>
              <a:ext cx="362271" cy="448661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單箭頭接點 84">
              <a:extLst>
                <a:ext uri="{FF2B5EF4-FFF2-40B4-BE49-F238E27FC236}">
                  <a16:creationId xmlns:a16="http://schemas.microsoft.com/office/drawing/2014/main" id="{BFF0DFED-C6CD-4BA8-8E9F-82EECF8698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31" y="2195251"/>
              <a:ext cx="373315" cy="439813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單箭頭接點 89">
              <a:extLst>
                <a:ext uri="{FF2B5EF4-FFF2-40B4-BE49-F238E27FC236}">
                  <a16:creationId xmlns:a16="http://schemas.microsoft.com/office/drawing/2014/main" id="{2815466E-7373-40ED-BB68-F1475C3065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31" y="3125389"/>
              <a:ext cx="373315" cy="448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731FD7C8-2D64-409C-9297-D442EB8AB9DD}"/>
                </a:ext>
              </a:extLst>
            </p:cNvPr>
            <p:cNvCxnSpPr/>
            <p:nvPr/>
          </p:nvCxnSpPr>
          <p:spPr>
            <a:xfrm>
              <a:off x="9074331" y="817985"/>
              <a:ext cx="37331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單箭頭接點 72">
              <a:extLst>
                <a:ext uri="{FF2B5EF4-FFF2-40B4-BE49-F238E27FC236}">
                  <a16:creationId xmlns:a16="http://schemas.microsoft.com/office/drawing/2014/main" id="{E3E505DC-97AD-4E75-85DE-BB0BF1E2A35D}"/>
                </a:ext>
              </a:extLst>
            </p:cNvPr>
            <p:cNvCxnSpPr>
              <a:cxnSpLocks/>
            </p:cNvCxnSpPr>
            <p:nvPr/>
          </p:nvCxnSpPr>
          <p:spPr>
            <a:xfrm>
              <a:off x="9119893" y="2209904"/>
              <a:ext cx="316709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單箭頭接點 82">
              <a:extLst>
                <a:ext uri="{FF2B5EF4-FFF2-40B4-BE49-F238E27FC236}">
                  <a16:creationId xmlns:a16="http://schemas.microsoft.com/office/drawing/2014/main" id="{D5E42F13-0369-4B3A-BA16-034FA551F473}"/>
                </a:ext>
              </a:extLst>
            </p:cNvPr>
            <p:cNvCxnSpPr>
              <a:cxnSpLocks/>
            </p:cNvCxnSpPr>
            <p:nvPr/>
          </p:nvCxnSpPr>
          <p:spPr>
            <a:xfrm>
              <a:off x="9119893" y="2635064"/>
              <a:ext cx="316709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單箭頭接點 87">
              <a:extLst>
                <a:ext uri="{FF2B5EF4-FFF2-40B4-BE49-F238E27FC236}">
                  <a16:creationId xmlns:a16="http://schemas.microsoft.com/office/drawing/2014/main" id="{08D6C994-4C79-4E78-BA21-C30031D29941}"/>
                </a:ext>
              </a:extLst>
            </p:cNvPr>
            <p:cNvCxnSpPr>
              <a:cxnSpLocks/>
            </p:cNvCxnSpPr>
            <p:nvPr/>
          </p:nvCxnSpPr>
          <p:spPr>
            <a:xfrm>
              <a:off x="9074331" y="3573845"/>
              <a:ext cx="37331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頁尾版面配置區 107">
            <a:extLst>
              <a:ext uri="{FF2B5EF4-FFF2-40B4-BE49-F238E27FC236}">
                <a16:creationId xmlns:a16="http://schemas.microsoft.com/office/drawing/2014/main" id="{D2822660-22CD-45CF-A877-F4C81FC58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109" name="投影片編號版面配置區 108">
            <a:extLst>
              <a:ext uri="{FF2B5EF4-FFF2-40B4-BE49-F238E27FC236}">
                <a16:creationId xmlns:a16="http://schemas.microsoft.com/office/drawing/2014/main" id="{BD203615-27FC-40A9-BDC5-1FD1C3C84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Matching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285" y="1515037"/>
            <a:ext cx="8946541" cy="4733370"/>
          </a:xfrm>
        </p:spPr>
        <p:txBody>
          <a:bodyPr/>
          <a:lstStyle/>
          <a:p>
            <a:pPr>
              <a:defRPr sz="2400"/>
            </a:pPr>
            <a:r>
              <a:rPr lang="en-US" dirty="0"/>
              <a:t>Take the matched event: </a:t>
            </a:r>
            <a:r>
              <a:rPr dirty="0"/>
              <a:t>|</a:t>
            </a:r>
            <a:r>
              <a:rPr dirty="0" err="1"/>
              <a:t>Δt</a:t>
            </a:r>
            <a:r>
              <a:rPr dirty="0"/>
              <a:t> difference| &lt; 2</a:t>
            </a:r>
            <a:r>
              <a:rPr lang="en-US" dirty="0"/>
              <a:t>4</a:t>
            </a:r>
            <a:r>
              <a:rPr dirty="0"/>
              <a:t>0 ns.</a:t>
            </a:r>
          </a:p>
          <a:p>
            <a:pPr>
              <a:defRPr sz="2400"/>
            </a:pPr>
            <a:r>
              <a:rPr dirty="0"/>
              <a:t>Prevent duplicate matches using </a:t>
            </a:r>
            <a:r>
              <a:rPr dirty="0" err="1"/>
              <a:t>used_H</a:t>
            </a:r>
            <a:r>
              <a:rPr dirty="0"/>
              <a:t> / </a:t>
            </a:r>
            <a:r>
              <a:rPr dirty="0" err="1"/>
              <a:t>used_C</a:t>
            </a:r>
            <a:r>
              <a:rPr dirty="0"/>
              <a:t>.</a:t>
            </a:r>
          </a:p>
          <a:p>
            <a:pPr>
              <a:defRPr sz="2400"/>
            </a:pPr>
            <a:r>
              <a:rPr dirty="0"/>
              <a:t>Store both previous and current events</a:t>
            </a:r>
            <a:r>
              <a:rPr lang="en-US" dirty="0"/>
              <a:t> to be </a:t>
            </a:r>
            <a:r>
              <a:rPr lang="en-US" dirty="0">
                <a:solidFill>
                  <a:srgbClr val="FF0000"/>
                </a:solidFill>
              </a:rPr>
              <a:t>matched event</a:t>
            </a:r>
            <a:r>
              <a:rPr dirty="0"/>
              <a:t>.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06FA0F3-40F9-4DF3-BC7E-6DB185AEC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778" y="3851368"/>
            <a:ext cx="5066222" cy="284975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516A306-71F8-464E-A379-E0C3A60EF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628" y="3429000"/>
            <a:ext cx="5817099" cy="3272118"/>
          </a:xfrm>
          <a:prstGeom prst="rect">
            <a:avLst/>
          </a:prstGeom>
        </p:spPr>
      </p:pic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FF019B6A-BB5B-4D74-B1A1-47861F2846C0}"/>
              </a:ext>
            </a:extLst>
          </p:cNvPr>
          <p:cNvCxnSpPr>
            <a:cxnSpLocks/>
          </p:cNvCxnSpPr>
          <p:nvPr/>
        </p:nvCxnSpPr>
        <p:spPr>
          <a:xfrm>
            <a:off x="8020594" y="6196155"/>
            <a:ext cx="2220686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95EB23DD-812F-4604-8586-9BD760AB8DB3}"/>
                  </a:ext>
                </a:extLst>
              </p:cNvPr>
              <p:cNvSpPr/>
              <p:nvPr/>
            </p:nvSpPr>
            <p:spPr>
              <a:xfrm>
                <a:off x="8212021" y="5534237"/>
                <a:ext cx="1837832" cy="6270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±240 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𝑛𝑠</m:t>
                      </m:r>
                    </m:oMath>
                  </m:oMathPara>
                </a14:m>
                <a:endParaRPr lang="en-US" altLang="zh-TW" b="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=±1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𝑓𝑖𝑛𝑒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𝑡𝑖𝑚𝑒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95EB23DD-812F-4604-8586-9BD760AB8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2021" y="5534237"/>
                <a:ext cx="1837832" cy="627017"/>
              </a:xfrm>
              <a:prstGeom prst="rect">
                <a:avLst/>
              </a:prstGeom>
              <a:blipFill>
                <a:blip r:embed="rId4"/>
                <a:stretch>
                  <a:fillRect b="-97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A215FF9-24A1-4640-ADF4-62EE64704965}"/>
              </a:ext>
            </a:extLst>
          </p:cNvPr>
          <p:cNvCxnSpPr/>
          <p:nvPr/>
        </p:nvCxnSpPr>
        <p:spPr>
          <a:xfrm>
            <a:off x="5576582" y="5534237"/>
            <a:ext cx="79809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9E400A73-EDD1-467E-969A-B3ACA784DD1A}"/>
              </a:ext>
            </a:extLst>
          </p:cNvPr>
          <p:cNvSpPr/>
          <p:nvPr/>
        </p:nvSpPr>
        <p:spPr>
          <a:xfrm>
            <a:off x="5033556" y="4807132"/>
            <a:ext cx="186363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Zoom in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D325DD0-BDA7-4BD5-ACE6-7159F96B1E7A}"/>
              </a:ext>
            </a:extLst>
          </p:cNvPr>
          <p:cNvSpPr/>
          <p:nvPr/>
        </p:nvSpPr>
        <p:spPr>
          <a:xfrm>
            <a:off x="3406524" y="3973287"/>
            <a:ext cx="322332" cy="27126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332A2A2A-8DED-46D7-A611-263812006499}"/>
              </a:ext>
            </a:extLst>
          </p:cNvPr>
          <p:cNvCxnSpPr/>
          <p:nvPr/>
        </p:nvCxnSpPr>
        <p:spPr>
          <a:xfrm flipH="1" flipV="1">
            <a:off x="8020594" y="2884713"/>
            <a:ext cx="1105989" cy="1574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>
            <a:extLst>
              <a:ext uri="{FF2B5EF4-FFF2-40B4-BE49-F238E27FC236}">
                <a16:creationId xmlns:a16="http://schemas.microsoft.com/office/drawing/2014/main" id="{D87BD7A3-ADDA-4898-9A92-906D441D82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04"/>
          <a:stretch/>
        </p:blipFill>
        <p:spPr>
          <a:xfrm>
            <a:off x="8573588" y="1473638"/>
            <a:ext cx="3238952" cy="1086679"/>
          </a:xfrm>
          <a:prstGeom prst="rect">
            <a:avLst/>
          </a:prstGeom>
        </p:spPr>
      </p:pic>
      <p:sp>
        <p:nvSpPr>
          <p:cNvPr id="26" name="頁尾版面配置區 25">
            <a:extLst>
              <a:ext uri="{FF2B5EF4-FFF2-40B4-BE49-F238E27FC236}">
                <a16:creationId xmlns:a16="http://schemas.microsoft.com/office/drawing/2014/main" id="{2D88BB4F-29FC-4ED9-8912-2F77557B0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27" name="投影片編號版面配置區 26">
            <a:extLst>
              <a:ext uri="{FF2B5EF4-FFF2-40B4-BE49-F238E27FC236}">
                <a16:creationId xmlns:a16="http://schemas.microsoft.com/office/drawing/2014/main" id="{BF6B46EF-4CB8-43D1-B33B-D927D454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1FF7D4BB-CEC5-442C-B8EC-9A65B479D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02"/>
          <a:stretch/>
        </p:blipFill>
        <p:spPr>
          <a:xfrm>
            <a:off x="6905520" y="110465"/>
            <a:ext cx="4640071" cy="6637070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D5B1E1F8-E5A5-43CF-A89A-9FC96DEC1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26" y="3481163"/>
            <a:ext cx="4545511" cy="32663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ADC Extraction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4691" y="1515037"/>
                <a:ext cx="6422441" cy="1540984"/>
              </a:xfrm>
            </p:spPr>
            <p:txBody>
              <a:bodyPr>
                <a:normAutofit/>
              </a:bodyPr>
              <a:lstStyle/>
              <a:p>
                <a:pPr>
                  <a:defRPr sz="2400"/>
                </a:pPr>
                <a:r>
                  <a:rPr lang="en-US" dirty="0"/>
                  <a:t>Reload matched CITIROC</a:t>
                </a:r>
                <a:r>
                  <a:rPr lang="en-US" altLang="zh-TW" dirty="0"/>
                  <a:t> / H2GCROC</a:t>
                </a:r>
                <a:r>
                  <a:rPr lang="en-US" dirty="0"/>
                  <a:t> events.</a:t>
                </a:r>
              </a:p>
              <a:p>
                <a:pPr>
                  <a:defRPr sz="2400"/>
                </a:pPr>
                <a:r>
                  <a:rPr lang="en-US" dirty="0"/>
                  <a:t>Fill ADC</a:t>
                </a:r>
                <a:r>
                  <a:rPr lang="en-US" altLang="zh-TW" dirty="0"/>
                  <a:t>(peak) in both system.</a:t>
                </a:r>
              </a:p>
              <a:p>
                <a:pPr>
                  <a:defRPr sz="2400"/>
                </a:pPr>
                <a:r>
                  <a:rPr lang="en-US" dirty="0"/>
                  <a:t>Fill </a:t>
                </a:r>
                <a:r>
                  <a:rPr lang="en-US" dirty="0" err="1"/>
                  <a:t>SumADC</a:t>
                </a:r>
                <a:r>
                  <a:rPr lang="en-US" dirty="0"/>
                  <a:t> in </a:t>
                </a:r>
                <a:r>
                  <a:rPr lang="en-US" altLang="zh-TW" dirty="0"/>
                  <a:t>H2GCROC(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=0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𝑛𝑠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=800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𝑛𝑠</m:t>
                        </m:r>
                      </m:sup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𝐴𝐷𝐶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dirty="0"/>
                  <a:t>).</a:t>
                </a:r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691" y="1515037"/>
                <a:ext cx="6422441" cy="1540984"/>
              </a:xfrm>
              <a:blipFill>
                <a:blip r:embed="rId4"/>
                <a:stretch>
                  <a:fillRect l="-664" t="-3175" r="-190" b="-15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字方塊 8">
            <a:extLst>
              <a:ext uri="{FF2B5EF4-FFF2-40B4-BE49-F238E27FC236}">
                <a16:creationId xmlns:a16="http://schemas.microsoft.com/office/drawing/2014/main" id="{131AD934-3B0B-474B-88F1-6B9D6EB363AD}"/>
              </a:ext>
            </a:extLst>
          </p:cNvPr>
          <p:cNvSpPr txBox="1"/>
          <p:nvPr/>
        </p:nvSpPr>
        <p:spPr>
          <a:xfrm>
            <a:off x="6905520" y="3318263"/>
            <a:ext cx="1336354" cy="36920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70C0"/>
                </a:solidFill>
              </a:rPr>
              <a:t>H2GCROC</a:t>
            </a:r>
            <a:endParaRPr lang="zh-TW" altLang="en-US" dirty="0">
              <a:solidFill>
                <a:srgbClr val="0070C0"/>
              </a:solidFill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8EC6A93C-2227-47FD-96AB-F55830B8E26D}"/>
              </a:ext>
            </a:extLst>
          </p:cNvPr>
          <p:cNvCxnSpPr/>
          <p:nvPr/>
        </p:nvCxnSpPr>
        <p:spPr>
          <a:xfrm flipH="1">
            <a:off x="9041732" y="721895"/>
            <a:ext cx="306805" cy="216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FBA82B40-BC7D-437B-A6A1-C5D2464C7256}"/>
              </a:ext>
            </a:extLst>
          </p:cNvPr>
          <p:cNvCxnSpPr>
            <a:cxnSpLocks/>
          </p:cNvCxnSpPr>
          <p:nvPr/>
        </p:nvCxnSpPr>
        <p:spPr>
          <a:xfrm flipV="1">
            <a:off x="8145926" y="1002169"/>
            <a:ext cx="0" cy="880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E4328B8B-A06A-4498-A8B3-5AE49FB7CFEC}"/>
              </a:ext>
            </a:extLst>
          </p:cNvPr>
          <p:cNvSpPr/>
          <p:nvPr/>
        </p:nvSpPr>
        <p:spPr>
          <a:xfrm>
            <a:off x="7694437" y="1583247"/>
            <a:ext cx="109487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511keV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CD115AE-95B4-4F9D-AFA0-AB24FA2B7F53}"/>
              </a:ext>
            </a:extLst>
          </p:cNvPr>
          <p:cNvSpPr/>
          <p:nvPr/>
        </p:nvSpPr>
        <p:spPr>
          <a:xfrm>
            <a:off x="9251385" y="300322"/>
            <a:ext cx="117783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1274keV</a:t>
            </a:r>
            <a:endParaRPr lang="zh-TW" altLang="en-US" dirty="0">
              <a:solidFill>
                <a:srgbClr val="0070C0"/>
              </a:solidFill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6859919E-4E11-4D00-8FE8-C8D0FDF4F6B8}"/>
              </a:ext>
            </a:extLst>
          </p:cNvPr>
          <p:cNvCxnSpPr/>
          <p:nvPr/>
        </p:nvCxnSpPr>
        <p:spPr>
          <a:xfrm flipH="1">
            <a:off x="8908789" y="4107042"/>
            <a:ext cx="306805" cy="216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DAFDDA32-10A1-4571-94EA-46C86F606309}"/>
              </a:ext>
            </a:extLst>
          </p:cNvPr>
          <p:cNvCxnSpPr>
            <a:cxnSpLocks/>
          </p:cNvCxnSpPr>
          <p:nvPr/>
        </p:nvCxnSpPr>
        <p:spPr>
          <a:xfrm flipV="1">
            <a:off x="8145926" y="4215326"/>
            <a:ext cx="0" cy="880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3FDA571C-77B5-498B-B903-34B032E261B3}"/>
              </a:ext>
            </a:extLst>
          </p:cNvPr>
          <p:cNvSpPr/>
          <p:nvPr/>
        </p:nvSpPr>
        <p:spPr>
          <a:xfrm>
            <a:off x="7694437" y="4796404"/>
            <a:ext cx="109487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511keV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0761C76-E176-4093-86BF-0FE8CE353686}"/>
              </a:ext>
            </a:extLst>
          </p:cNvPr>
          <p:cNvSpPr/>
          <p:nvPr/>
        </p:nvSpPr>
        <p:spPr>
          <a:xfrm>
            <a:off x="9251385" y="3513479"/>
            <a:ext cx="117783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1274keV</a:t>
            </a:r>
            <a:endParaRPr lang="zh-TW" altLang="en-US" dirty="0">
              <a:solidFill>
                <a:srgbClr val="0070C0"/>
              </a:solidFill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F114656-0131-41F3-B6C6-53AAA2F9646A}"/>
              </a:ext>
            </a:extLst>
          </p:cNvPr>
          <p:cNvCxnSpPr/>
          <p:nvPr/>
        </p:nvCxnSpPr>
        <p:spPr>
          <a:xfrm flipH="1">
            <a:off x="3090795" y="4085340"/>
            <a:ext cx="306805" cy="216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51E2A853-2761-42DB-8B2C-23EE6FE133B0}"/>
              </a:ext>
            </a:extLst>
          </p:cNvPr>
          <p:cNvCxnSpPr>
            <a:cxnSpLocks/>
          </p:cNvCxnSpPr>
          <p:nvPr/>
        </p:nvCxnSpPr>
        <p:spPr>
          <a:xfrm flipV="1">
            <a:off x="2327932" y="4193624"/>
            <a:ext cx="0" cy="880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>
            <a:extLst>
              <a:ext uri="{FF2B5EF4-FFF2-40B4-BE49-F238E27FC236}">
                <a16:creationId xmlns:a16="http://schemas.microsoft.com/office/drawing/2014/main" id="{96ADFFC1-8C37-4A4E-9B26-F8991AB6F479}"/>
              </a:ext>
            </a:extLst>
          </p:cNvPr>
          <p:cNvSpPr/>
          <p:nvPr/>
        </p:nvSpPr>
        <p:spPr>
          <a:xfrm>
            <a:off x="1876443" y="4774702"/>
            <a:ext cx="109487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511keV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720AB70-3696-4C79-8E0A-EC740ED7B613}"/>
              </a:ext>
            </a:extLst>
          </p:cNvPr>
          <p:cNvSpPr/>
          <p:nvPr/>
        </p:nvSpPr>
        <p:spPr>
          <a:xfrm>
            <a:off x="2923182" y="3491777"/>
            <a:ext cx="117783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70C0"/>
                </a:solidFill>
              </a:rPr>
              <a:t>1274keV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3" name="頁尾版面配置區 32">
            <a:extLst>
              <a:ext uri="{FF2B5EF4-FFF2-40B4-BE49-F238E27FC236}">
                <a16:creationId xmlns:a16="http://schemas.microsoft.com/office/drawing/2014/main" id="{53999601-52D4-448F-8C6E-F366D76D1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34" name="投影片編號版面配置區 33">
            <a:extLst>
              <a:ext uri="{FF2B5EF4-FFF2-40B4-BE49-F238E27FC236}">
                <a16:creationId xmlns:a16="http://schemas.microsoft.com/office/drawing/2014/main" id="{BE4A0EDE-9454-4293-9870-BBA4B136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F24681-AA8D-4D1D-A810-42E652B0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QA for the spectrum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7C11CD-C40E-4617-B12B-CEB91DDB7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98" y="1515037"/>
            <a:ext cx="8946541" cy="1805679"/>
          </a:xfrm>
        </p:spPr>
        <p:txBody>
          <a:bodyPr/>
          <a:lstStyle/>
          <a:p>
            <a:r>
              <a:rPr lang="en-US" altLang="zh-TW" dirty="0"/>
              <a:t>Why the second peak(1274keV) has a large difference statistics?</a:t>
            </a:r>
          </a:p>
          <a:p>
            <a:pPr lvl="1"/>
            <a:r>
              <a:rPr lang="en-US" altLang="zh-TW" sz="1600" dirty="0"/>
              <a:t>The total length between LYSO(8X</a:t>
            </a:r>
            <a:r>
              <a:rPr lang="en-US" altLang="zh-TW" sz="1600" baseline="-25000" dirty="0"/>
              <a:t>0</a:t>
            </a:r>
            <a:r>
              <a:rPr lang="en-US" altLang="zh-TW" sz="1600" dirty="0"/>
              <a:t>) and GAGG(0.5X</a:t>
            </a:r>
            <a:r>
              <a:rPr lang="en-US" altLang="zh-TW" sz="1600" baseline="-25000" dirty="0"/>
              <a:t>0</a:t>
            </a:r>
            <a:r>
              <a:rPr lang="en-US" altLang="zh-TW" sz="1600" dirty="0"/>
              <a:t>), Cause different interaction rate of 1274 keV</a:t>
            </a:r>
          </a:p>
          <a:p>
            <a:pPr lvl="1"/>
            <a:endParaRPr lang="en-US" altLang="zh-TW" dirty="0"/>
          </a:p>
          <a:p>
            <a:r>
              <a:rPr lang="en-US" altLang="zh-TW" dirty="0"/>
              <a:t>Why does the H2CROC system has a lower efficiency?</a:t>
            </a:r>
          </a:p>
          <a:p>
            <a:pPr lvl="1"/>
            <a:r>
              <a:rPr lang="en-US" altLang="zh-TW" sz="1600" dirty="0"/>
              <a:t>The solid angle between detectors. And the ROCs data matching problem will loss the data.</a:t>
            </a:r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BCC4F4D-DC16-4D88-9ABF-AA17B6FC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67190FE-481A-4603-A0AF-AA33C772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3DA89DC-5EDA-4B54-A4CE-EF050FF04DE9}"/>
              </a:ext>
            </a:extLst>
          </p:cNvPr>
          <p:cNvSpPr/>
          <p:nvPr/>
        </p:nvSpPr>
        <p:spPr>
          <a:xfrm>
            <a:off x="9352638" y="372533"/>
            <a:ext cx="639192" cy="1016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LYSO</a:t>
            </a:r>
            <a:endParaRPr lang="zh-TW" altLang="en-US" sz="12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95B4B2-0230-4360-97C7-13AF4370C5A3}"/>
              </a:ext>
            </a:extLst>
          </p:cNvPr>
          <p:cNvSpPr/>
          <p:nvPr/>
        </p:nvSpPr>
        <p:spPr>
          <a:xfrm>
            <a:off x="9352638" y="2349121"/>
            <a:ext cx="639192" cy="20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/>
              <a:t>GAGG</a:t>
            </a:r>
            <a:endParaRPr lang="zh-TW" altLang="en-US" sz="1100" dirty="0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E763072F-03D3-442F-95E1-6766703C1531}"/>
              </a:ext>
            </a:extLst>
          </p:cNvPr>
          <p:cNvSpPr/>
          <p:nvPr/>
        </p:nvSpPr>
        <p:spPr>
          <a:xfrm>
            <a:off x="9419220" y="2238353"/>
            <a:ext cx="506027" cy="110768"/>
          </a:xfrm>
          <a:prstGeom prst="ellipse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9D99E954-9302-49BA-90FA-CE9628E8DE7C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9672234" y="1142513"/>
            <a:ext cx="446523" cy="120660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4930026A-1083-4144-A6E5-F0EC88029CCC}"/>
              </a:ext>
            </a:extLst>
          </p:cNvPr>
          <p:cNvCxnSpPr>
            <a:cxnSpLocks/>
          </p:cNvCxnSpPr>
          <p:nvPr/>
        </p:nvCxnSpPr>
        <p:spPr>
          <a:xfrm flipH="1">
            <a:off x="9052225" y="2260138"/>
            <a:ext cx="615223" cy="171746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BC7A3BA3-4AF6-454D-ABE2-2B3DD1CAA549}"/>
              </a:ext>
            </a:extLst>
          </p:cNvPr>
          <p:cNvSpPr/>
          <p:nvPr/>
        </p:nvSpPr>
        <p:spPr>
          <a:xfrm>
            <a:off x="9925247" y="121446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511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80A95AC6-559E-4CE5-A17A-305D838ED930}"/>
              </a:ext>
            </a:extLst>
          </p:cNvPr>
          <p:cNvCxnSpPr>
            <a:cxnSpLocks/>
            <a:stCxn id="8" idx="0"/>
          </p:cNvCxnSpPr>
          <p:nvPr/>
        </p:nvCxnSpPr>
        <p:spPr>
          <a:xfrm>
            <a:off x="9672234" y="2238353"/>
            <a:ext cx="672195" cy="21508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D53CA276-0C3E-4EDE-9B97-270006922F91}"/>
              </a:ext>
            </a:extLst>
          </p:cNvPr>
          <p:cNvCxnSpPr>
            <a:cxnSpLocks/>
            <a:stCxn id="8" idx="4"/>
          </p:cNvCxnSpPr>
          <p:nvPr/>
        </p:nvCxnSpPr>
        <p:spPr>
          <a:xfrm flipH="1" flipV="1">
            <a:off x="9286055" y="1185114"/>
            <a:ext cx="386179" cy="1164007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標題 1">
            <a:extLst>
              <a:ext uri="{FF2B5EF4-FFF2-40B4-BE49-F238E27FC236}">
                <a16:creationId xmlns:a16="http://schemas.microsoft.com/office/drawing/2014/main" id="{3E591E16-AAC1-4A0E-AF1A-94AEC0D55661}"/>
              </a:ext>
            </a:extLst>
          </p:cNvPr>
          <p:cNvSpPr txBox="1">
            <a:spLocks/>
          </p:cNvSpPr>
          <p:nvPr/>
        </p:nvSpPr>
        <p:spPr>
          <a:xfrm>
            <a:off x="646113" y="3342501"/>
            <a:ext cx="9404723" cy="6096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257169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dirty="0"/>
              <a:t>QA for the matching algorithm</a:t>
            </a:r>
            <a:endParaRPr lang="zh-TW" altLang="en-US" dirty="0"/>
          </a:p>
        </p:txBody>
      </p:sp>
      <p:sp>
        <p:nvSpPr>
          <p:cNvPr id="33" name="內容版面配置區 2">
            <a:extLst>
              <a:ext uri="{FF2B5EF4-FFF2-40B4-BE49-F238E27FC236}">
                <a16:creationId xmlns:a16="http://schemas.microsoft.com/office/drawing/2014/main" id="{11E939C9-B222-4835-A24A-DDACA827A2EF}"/>
              </a:ext>
            </a:extLst>
          </p:cNvPr>
          <p:cNvSpPr txBox="1">
            <a:spLocks/>
          </p:cNvSpPr>
          <p:nvPr/>
        </p:nvSpPr>
        <p:spPr>
          <a:xfrm>
            <a:off x="100898" y="4065817"/>
            <a:ext cx="8946541" cy="180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92876" indent="-192876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17899" indent="-160731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4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marL="642921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marL="900090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marL="1157259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  <a:lvl6pPr marL="1409590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1671596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928765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2185933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altLang="zh-TW" dirty="0"/>
              <a:t>How much background we label them to be matched?</a:t>
            </a:r>
          </a:p>
          <a:p>
            <a:endParaRPr lang="zh-TW" altLang="en-US" dirty="0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7CDB65DF-ECF8-4307-A02D-223E26246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72" y="4407736"/>
            <a:ext cx="3956215" cy="2225371"/>
          </a:xfrm>
          <a:prstGeom prst="rect">
            <a:avLst/>
          </a:prstGeom>
        </p:spPr>
      </p:pic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7477D67F-3AE2-4890-99AE-367FFCAEE98F}"/>
              </a:ext>
            </a:extLst>
          </p:cNvPr>
          <p:cNvSpPr/>
          <p:nvPr/>
        </p:nvSpPr>
        <p:spPr>
          <a:xfrm>
            <a:off x="667752" y="5967663"/>
            <a:ext cx="3152274" cy="445169"/>
          </a:xfrm>
          <a:custGeom>
            <a:avLst/>
            <a:gdLst>
              <a:gd name="connsiteX0" fmla="*/ 0 w 3152274"/>
              <a:gd name="connsiteY0" fmla="*/ 330869 h 445169"/>
              <a:gd name="connsiteX1" fmla="*/ 2069432 w 3152274"/>
              <a:gd name="connsiteY1" fmla="*/ 0 h 445169"/>
              <a:gd name="connsiteX2" fmla="*/ 3152274 w 3152274"/>
              <a:gd name="connsiteY2" fmla="*/ 174458 h 445169"/>
              <a:gd name="connsiteX3" fmla="*/ 3140242 w 3152274"/>
              <a:gd name="connsiteY3" fmla="*/ 445169 h 445169"/>
              <a:gd name="connsiteX4" fmla="*/ 0 w 3152274"/>
              <a:gd name="connsiteY4" fmla="*/ 439153 h 445169"/>
              <a:gd name="connsiteX5" fmla="*/ 0 w 3152274"/>
              <a:gd name="connsiteY5" fmla="*/ 330869 h 445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2274" h="445169">
                <a:moveTo>
                  <a:pt x="0" y="330869"/>
                </a:moveTo>
                <a:lnTo>
                  <a:pt x="2069432" y="0"/>
                </a:lnTo>
                <a:lnTo>
                  <a:pt x="3152274" y="174458"/>
                </a:lnTo>
                <a:lnTo>
                  <a:pt x="3140242" y="445169"/>
                </a:lnTo>
                <a:lnTo>
                  <a:pt x="0" y="439153"/>
                </a:lnTo>
                <a:lnTo>
                  <a:pt x="0" y="33086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background</a:t>
            </a:r>
            <a:endParaRPr lang="zh-TW" altLang="en-US" dirty="0"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B82CF72A-0170-4DC0-9E71-D0218794D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987" y="4407736"/>
            <a:ext cx="3956216" cy="2225371"/>
          </a:xfrm>
          <a:prstGeom prst="rect">
            <a:avLst/>
          </a:prstGeom>
        </p:spPr>
      </p:pic>
      <p:sp>
        <p:nvSpPr>
          <p:cNvPr id="39" name="橢圓 38">
            <a:extLst>
              <a:ext uri="{FF2B5EF4-FFF2-40B4-BE49-F238E27FC236}">
                <a16:creationId xmlns:a16="http://schemas.microsoft.com/office/drawing/2014/main" id="{89ADC36F-2A2E-4E8C-BA4D-2871EF4F9157}"/>
              </a:ext>
            </a:extLst>
          </p:cNvPr>
          <p:cNvSpPr/>
          <p:nvPr/>
        </p:nvSpPr>
        <p:spPr>
          <a:xfrm>
            <a:off x="433136" y="6232358"/>
            <a:ext cx="234616" cy="172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手繪多邊形: 圖案 39">
            <a:extLst>
              <a:ext uri="{FF2B5EF4-FFF2-40B4-BE49-F238E27FC236}">
                <a16:creationId xmlns:a16="http://schemas.microsoft.com/office/drawing/2014/main" id="{75E9D827-61A6-486B-9B73-137B63561935}"/>
              </a:ext>
            </a:extLst>
          </p:cNvPr>
          <p:cNvSpPr/>
          <p:nvPr/>
        </p:nvSpPr>
        <p:spPr>
          <a:xfrm>
            <a:off x="5438275" y="6142121"/>
            <a:ext cx="1541880" cy="246647"/>
          </a:xfrm>
          <a:custGeom>
            <a:avLst/>
            <a:gdLst>
              <a:gd name="connsiteX0" fmla="*/ 12032 w 3140242"/>
              <a:gd name="connsiteY0" fmla="*/ 6016 h 246647"/>
              <a:gd name="connsiteX1" fmla="*/ 3140242 w 3140242"/>
              <a:gd name="connsiteY1" fmla="*/ 0 h 246647"/>
              <a:gd name="connsiteX2" fmla="*/ 3122195 w 3140242"/>
              <a:gd name="connsiteY2" fmla="*/ 246647 h 246647"/>
              <a:gd name="connsiteX3" fmla="*/ 0 w 3140242"/>
              <a:gd name="connsiteY3" fmla="*/ 246647 h 246647"/>
              <a:gd name="connsiteX4" fmla="*/ 12032 w 3140242"/>
              <a:gd name="connsiteY4" fmla="*/ 6016 h 24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0242" h="246647">
                <a:moveTo>
                  <a:pt x="12032" y="6016"/>
                </a:moveTo>
                <a:lnTo>
                  <a:pt x="3140242" y="0"/>
                </a:lnTo>
                <a:lnTo>
                  <a:pt x="3122195" y="246647"/>
                </a:lnTo>
                <a:lnTo>
                  <a:pt x="0" y="246647"/>
                </a:lnTo>
                <a:lnTo>
                  <a:pt x="12032" y="6016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background</a:t>
            </a:r>
            <a:endParaRPr lang="zh-TW" altLang="en-US" dirty="0"/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6983ACB5-79C7-451E-9F55-2595A001BFA7}"/>
              </a:ext>
            </a:extLst>
          </p:cNvPr>
          <p:cNvSpPr/>
          <p:nvPr/>
        </p:nvSpPr>
        <p:spPr>
          <a:xfrm>
            <a:off x="4403557" y="6045484"/>
            <a:ext cx="234616" cy="172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: 圖案 42">
            <a:extLst>
              <a:ext uri="{FF2B5EF4-FFF2-40B4-BE49-F238E27FC236}">
                <a16:creationId xmlns:a16="http://schemas.microsoft.com/office/drawing/2014/main" id="{6D1813D3-4D1A-4C20-9EE3-4D738BDA2C08}"/>
              </a:ext>
            </a:extLst>
          </p:cNvPr>
          <p:cNvSpPr/>
          <p:nvPr/>
        </p:nvSpPr>
        <p:spPr>
          <a:xfrm>
            <a:off x="5558589" y="4830679"/>
            <a:ext cx="1299410" cy="1281363"/>
          </a:xfrm>
          <a:custGeom>
            <a:avLst/>
            <a:gdLst>
              <a:gd name="connsiteX0" fmla="*/ 0 w 1299410"/>
              <a:gd name="connsiteY0" fmla="*/ 1239253 h 1281363"/>
              <a:gd name="connsiteX1" fmla="*/ 685800 w 1299410"/>
              <a:gd name="connsiteY1" fmla="*/ 0 h 1281363"/>
              <a:gd name="connsiteX2" fmla="*/ 1299410 w 1299410"/>
              <a:gd name="connsiteY2" fmla="*/ 1281363 h 1281363"/>
              <a:gd name="connsiteX3" fmla="*/ 0 w 1299410"/>
              <a:gd name="connsiteY3" fmla="*/ 1239253 h 1281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9410" h="1281363">
                <a:moveTo>
                  <a:pt x="0" y="1239253"/>
                </a:moveTo>
                <a:lnTo>
                  <a:pt x="685800" y="0"/>
                </a:lnTo>
                <a:lnTo>
                  <a:pt x="1299410" y="1281363"/>
                </a:lnTo>
                <a:lnTo>
                  <a:pt x="0" y="12392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signal</a:t>
            </a:r>
            <a:endParaRPr lang="zh-TW" altLang="en-US" dirty="0"/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FD9E390D-62F0-458F-9159-A72319750F46}"/>
              </a:ext>
            </a:extLst>
          </p:cNvPr>
          <p:cNvCxnSpPr/>
          <p:nvPr/>
        </p:nvCxnSpPr>
        <p:spPr>
          <a:xfrm flipV="1">
            <a:off x="2243879" y="4782553"/>
            <a:ext cx="0" cy="126293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4504213C-14D6-4776-8689-4A4742F0C84E}"/>
              </a:ext>
            </a:extLst>
          </p:cNvPr>
          <p:cNvSpPr txBox="1"/>
          <p:nvPr/>
        </p:nvSpPr>
        <p:spPr>
          <a:xfrm>
            <a:off x="1472364" y="5044729"/>
            <a:ext cx="6097002" cy="36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accent2"/>
                </a:solidFill>
              </a:rPr>
              <a:t>signal</a:t>
            </a:r>
            <a:endParaRPr lang="zh-TW" altLang="en-US" dirty="0">
              <a:solidFill>
                <a:schemeClr val="accent2"/>
              </a:solidFill>
            </a:endParaRP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B8DFD111-D909-46A8-BFD7-B7E69186AF84}"/>
              </a:ext>
            </a:extLst>
          </p:cNvPr>
          <p:cNvSpPr/>
          <p:nvPr/>
        </p:nvSpPr>
        <p:spPr>
          <a:xfrm>
            <a:off x="3450471" y="5061252"/>
            <a:ext cx="1001211" cy="819417"/>
          </a:xfrm>
          <a:prstGeom prst="rightArrow">
            <a:avLst>
              <a:gd name="adj1" fmla="val 50000"/>
              <a:gd name="adj2" fmla="val 199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dirty="0"/>
              <a:t>Zoom in</a:t>
            </a:r>
          </a:p>
          <a:p>
            <a:pPr algn="ctr"/>
            <a:r>
              <a:rPr lang="en-US" altLang="zh-TW" sz="900" dirty="0"/>
              <a:t>and select</a:t>
            </a:r>
          </a:p>
          <a:p>
            <a:pPr algn="ctr"/>
            <a:r>
              <a:rPr lang="en-US" altLang="zh-TW" sz="900" dirty="0"/>
              <a:t>+-240 ns</a:t>
            </a:r>
            <a:endParaRPr lang="zh-TW" altLang="en-US" sz="900" dirty="0"/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1F221579-E0DA-4D2B-82DF-3625C6428AEC}"/>
              </a:ext>
            </a:extLst>
          </p:cNvPr>
          <p:cNvCxnSpPr/>
          <p:nvPr/>
        </p:nvCxnSpPr>
        <p:spPr>
          <a:xfrm>
            <a:off x="5438275" y="4686300"/>
            <a:ext cx="1541880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E7FEB20F-A6F1-420E-B997-643E26A638BD}"/>
              </a:ext>
            </a:extLst>
          </p:cNvPr>
          <p:cNvSpPr txBox="1"/>
          <p:nvPr/>
        </p:nvSpPr>
        <p:spPr>
          <a:xfrm>
            <a:off x="6433556" y="4293796"/>
            <a:ext cx="1062118" cy="36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accent2"/>
                </a:solidFill>
              </a:rPr>
              <a:t>+-240ns</a:t>
            </a:r>
            <a:endParaRPr lang="zh-TW" altLang="en-US" dirty="0">
              <a:solidFill>
                <a:schemeClr val="accent2"/>
              </a:solidFill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F384F399-9C59-4E0B-B195-1CBBB2CCA80E}"/>
              </a:ext>
            </a:extLst>
          </p:cNvPr>
          <p:cNvSpPr txBox="1"/>
          <p:nvPr/>
        </p:nvSpPr>
        <p:spPr>
          <a:xfrm>
            <a:off x="8244165" y="3913278"/>
            <a:ext cx="3947835" cy="2584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accent2"/>
                </a:solidFill>
              </a:rPr>
              <a:t>+-240 is 48 bins</a:t>
            </a:r>
          </a:p>
          <a:p>
            <a:r>
              <a:rPr lang="en-US" altLang="zh-TW" dirty="0">
                <a:solidFill>
                  <a:schemeClr val="accent2"/>
                </a:solidFill>
              </a:rPr>
              <a:t>Signal ~ 48*(1700-800)/2</a:t>
            </a:r>
            <a:endParaRPr lang="en-US" altLang="zh-TW" dirty="0">
              <a:solidFill>
                <a:srgbClr val="00B0F0"/>
              </a:solidFill>
            </a:endParaRPr>
          </a:p>
          <a:p>
            <a:r>
              <a:rPr lang="en-US" altLang="zh-TW" dirty="0">
                <a:solidFill>
                  <a:srgbClr val="00B0F0"/>
                </a:solidFill>
              </a:rPr>
              <a:t>BG ~ 48</a:t>
            </a:r>
            <a:r>
              <a:rPr lang="zh-TW" altLang="en-US" dirty="0">
                <a:solidFill>
                  <a:srgbClr val="00B0F0"/>
                </a:solidFill>
              </a:rPr>
              <a:t>*</a:t>
            </a:r>
            <a:r>
              <a:rPr lang="en-US" altLang="zh-TW" dirty="0">
                <a:solidFill>
                  <a:srgbClr val="00B0F0"/>
                </a:solidFill>
              </a:rPr>
              <a:t>800</a:t>
            </a:r>
          </a:p>
          <a:p>
            <a:r>
              <a:rPr lang="en-US" altLang="zh-TW" dirty="0">
                <a:solidFill>
                  <a:schemeClr val="accent2"/>
                </a:solidFill>
              </a:rPr>
              <a:t>S/N = 450/800=56%</a:t>
            </a:r>
          </a:p>
          <a:p>
            <a:r>
              <a:rPr lang="en-US" altLang="zh-TW" dirty="0">
                <a:solidFill>
                  <a:schemeClr val="accent2"/>
                </a:solidFill>
              </a:rPr>
              <a:t>Real event ratio: 450/1250=36%</a:t>
            </a:r>
          </a:p>
          <a:p>
            <a:endParaRPr lang="en-US" altLang="zh-TW" dirty="0">
              <a:solidFill>
                <a:schemeClr val="accent2"/>
              </a:solidFill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US" altLang="zh-TW" dirty="0">
                <a:solidFill>
                  <a:schemeClr val="accent2"/>
                </a:solidFill>
              </a:rPr>
              <a:t>Need to improve the algorism?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US" altLang="zh-TW" dirty="0">
                <a:solidFill>
                  <a:schemeClr val="accent2"/>
                </a:solidFill>
              </a:rPr>
              <a:t>Or maybe the 2 trigger system could reject BG?</a:t>
            </a:r>
            <a:endParaRPr lang="zh-TW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08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模板2">
  <a:themeElements>
    <a:clrScheme name="離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自訂 4">
      <a:majorFont>
        <a:latin typeface="Times New Roman"/>
        <a:ea typeface="標楷體"/>
        <a:cs typeface=""/>
      </a:majorFont>
      <a:minorFont>
        <a:latin typeface="Arial"/>
        <a:ea typeface="微軟正黑體"/>
        <a:cs typeface=""/>
      </a:minorFont>
    </a:fontScheme>
    <a:fmtScheme name="離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模板2" id="{7B243093-F40B-49D2-8649-AEF9F6135092}" vid="{EB65F3AC-24C7-49F9-AF21-B89FB096BA6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97126</TotalTime>
  <Words>835</Words>
  <Application>Microsoft Office PowerPoint</Application>
  <PresentationFormat>寬螢幕</PresentationFormat>
  <Paragraphs>189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Cambria Math</vt:lpstr>
      <vt:lpstr>Symbol</vt:lpstr>
      <vt:lpstr>Times New Roman</vt:lpstr>
      <vt:lpstr>Wingdings</vt:lpstr>
      <vt:lpstr>Wingdings 3</vt:lpstr>
      <vt:lpstr>模板2</vt:lpstr>
      <vt:lpstr>Weekly meeting</vt:lpstr>
      <vt:lpstr>Trigger Matching Between H2GCROC and CITIROC</vt:lpstr>
      <vt:lpstr>Experiment setup</vt:lpstr>
      <vt:lpstr>Procedure</vt:lpstr>
      <vt:lpstr>Time Interval Extraction</vt:lpstr>
      <vt:lpstr>Best time window Search</vt:lpstr>
      <vt:lpstr>Matching Conditions</vt:lpstr>
      <vt:lpstr>ADC Extraction</vt:lpstr>
      <vt:lpstr>QA for the spectrum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弮箞 林</dc:creator>
  <cp:lastModifiedBy>宇翔 蕭</cp:lastModifiedBy>
  <cp:revision>13769</cp:revision>
  <dcterms:created xsi:type="dcterms:W3CDTF">2020-10-12T05:45:27Z</dcterms:created>
  <dcterms:modified xsi:type="dcterms:W3CDTF">2026-07-01T17:25:02Z</dcterms:modified>
</cp:coreProperties>
</file>