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692" r:id="rId3"/>
    <p:sldId id="693" r:id="rId4"/>
    <p:sldId id="695" r:id="rId5"/>
    <p:sldId id="696" r:id="rId6"/>
    <p:sldId id="697" r:id="rId7"/>
    <p:sldId id="698" r:id="rId8"/>
    <p:sldId id="699" r:id="rId9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92"/>
            <p14:sldId id="693"/>
            <p14:sldId id="695"/>
            <p14:sldId id="696"/>
            <p14:sldId id="697"/>
            <p14:sldId id="698"/>
            <p14:sldId id="699"/>
          </p14:sldIdLst>
        </p14:section>
        <p14:section name="未命名的章節" id="{034025A3-97B3-4B1F-B2B9-76933399BD6C}">
          <p14:sldIdLst/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4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6BFF6B"/>
    <a:srgbClr val="B01513"/>
    <a:srgbClr val="0000FF"/>
    <a:srgbClr val="8A9AF8"/>
    <a:srgbClr val="009700"/>
    <a:srgbClr val="0070C0"/>
    <a:srgbClr val="FFFFFF"/>
    <a:srgbClr val="FF2CFF"/>
    <a:srgbClr val="B0A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7628" autoAdjust="0"/>
  </p:normalViewPr>
  <p:slideViewPr>
    <p:cSldViewPr snapToGrid="0" showGuides="1">
      <p:cViewPr varScale="1">
        <p:scale>
          <a:sx n="159" d="100"/>
          <a:sy n="159" d="100"/>
        </p:scale>
        <p:origin x="30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EF7A-AF6A-4A72-9819-6A60DCC7B442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0ABA-224E-4D4F-BB0F-37D96F304E22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CC61-5E1F-4F76-83D3-28D0DC5F57AD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FE53-72B1-437E-83ED-7AFFA4743241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084E-4A3D-4D4D-AD1C-F1AE1D6A8550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BAC-4C9C-4FB4-9C9A-C60589468894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4CB6-1E66-4F1A-9C36-EC2476B26B39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CD9C-4825-4BE1-8A43-5C923961AEA0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5C3-5443-4A9E-A45A-DB45FDC2299B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AF85-2752-4FCC-8EC9-09C03C843392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36D9-0959-4622-9E88-A8360AAED15D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7C7A-C466-41F5-86EF-3E3276AAA819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4125-C764-4397-9660-4F3AB08F418B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9405-838B-4E21-AD6F-538D15312853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508B-2233-435A-87A2-FC28191157A7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3C4F-257D-4033-821D-B3BF181AD75E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EA59-17B7-4C8F-BD52-DF16FB6DF0D2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19F1C1-60E2-4DFF-893B-0936E403A64E}" type="datetime1">
              <a:rPr lang="en-US" altLang="zh-TW" smtClean="0"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2026 07/09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241314" cy="1143000"/>
          </a:xfrm>
        </p:spPr>
        <p:txBody>
          <a:bodyPr>
            <a:normAutofit/>
          </a:bodyPr>
          <a:lstStyle/>
          <a:p>
            <a:r>
              <a:t>Trigger Matching Between H2GCROC and CITIROC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 sz="2400"/>
            </a:pPr>
            <a:r>
              <a:rPr dirty="0"/>
              <a:t>Goal: Match events recorded by two DAQ systems.</a:t>
            </a:r>
          </a:p>
          <a:p>
            <a:pPr>
              <a:defRPr sz="2400"/>
            </a:pPr>
            <a:r>
              <a:rPr dirty="0"/>
              <a:t>Method based on inter-event time intervals.</a:t>
            </a:r>
          </a:p>
          <a:p>
            <a:pPr>
              <a:defRPr sz="2400"/>
            </a:pPr>
            <a:endParaRPr lang="zh-TW" dirty="0">
              <a:cs typeface="Calibri"/>
            </a:endParaRPr>
          </a:p>
          <a:p>
            <a:pPr>
              <a:defRPr sz="2400"/>
            </a:pPr>
            <a:r>
              <a:rPr lang="en-US" altLang="zh-TW" dirty="0">
                <a:ea typeface="Calibri"/>
                <a:cs typeface="Calibri"/>
              </a:rPr>
              <a:t>Different DAQ systems have different event numbering.</a:t>
            </a:r>
          </a:p>
          <a:p>
            <a:pPr>
              <a:defRPr sz="2400"/>
            </a:pPr>
            <a:r>
              <a:rPr lang="en-US" altLang="zh-TW" dirty="0">
                <a:ea typeface="Calibri"/>
                <a:cs typeface="Calibri"/>
              </a:rPr>
              <a:t>Timestamp comparison is more robust than raw event ID.</a:t>
            </a:r>
          </a:p>
          <a:p>
            <a:pPr>
              <a:defRPr sz="2400"/>
            </a:pPr>
            <a:endParaRPr lang="zh-TW" dirty="0"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E47D2A0-63F4-4DBB-BA37-322348C5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3163A7-3A8C-45B0-A932-C566409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EA0F4A-01A2-4D68-8E16-39E72C43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setup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3FD9A1-D776-4B2A-9673-C6B9D59B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445" y="871189"/>
            <a:ext cx="4057000" cy="4733370"/>
          </a:xfrm>
        </p:spPr>
        <p:txBody>
          <a:bodyPr/>
          <a:lstStyle/>
          <a:p>
            <a:r>
              <a:rPr lang="en-US" altLang="zh-TW" dirty="0"/>
              <a:t>Det1: LYSO</a:t>
            </a:r>
            <a:r>
              <a:rPr lang="zh-TW" altLang="en-US" dirty="0"/>
              <a:t> </a:t>
            </a:r>
            <a:r>
              <a:rPr lang="en-US" altLang="zh-TW" dirty="0"/>
              <a:t>8.0X</a:t>
            </a:r>
            <a:r>
              <a:rPr lang="en-US" altLang="zh-TW" baseline="-25000" dirty="0"/>
              <a:t>0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SiPM(</a:t>
            </a:r>
            <a:r>
              <a:rPr lang="en-US" altLang="zh-TW" dirty="0" err="1"/>
              <a:t>Osemi</a:t>
            </a:r>
            <a:r>
              <a:rPr lang="en-US" altLang="zh-TW" dirty="0"/>
              <a:t> 60035 @ 29.0V)</a:t>
            </a:r>
          </a:p>
          <a:p>
            <a:r>
              <a:rPr lang="en-US" altLang="zh-TW" dirty="0"/>
              <a:t>H2GCROC</a:t>
            </a:r>
          </a:p>
          <a:p>
            <a:pPr lvl="1"/>
            <a:r>
              <a:rPr lang="en-US" altLang="zh-TW" sz="1600" dirty="0"/>
              <a:t>External trigger by CITIROC</a:t>
            </a:r>
          </a:p>
          <a:p>
            <a:endParaRPr lang="en-US" altLang="zh-TW" dirty="0"/>
          </a:p>
          <a:p>
            <a:r>
              <a:rPr lang="en-US" altLang="zh-TW" dirty="0"/>
              <a:t>Det2: GAGG 0.5X</a:t>
            </a:r>
            <a:r>
              <a:rPr lang="en-US" altLang="zh-TW" baseline="-25000" dirty="0"/>
              <a:t>0</a:t>
            </a:r>
          </a:p>
          <a:p>
            <a:r>
              <a:rPr lang="en-US" altLang="zh-TW" dirty="0"/>
              <a:t>SiPM(Hamamatsu @ HV: 29|</a:t>
            </a:r>
            <a:r>
              <a:rPr lang="en-US" altLang="zh-TW" baseline="-25000" dirty="0"/>
              <a:t>10</a:t>
            </a:r>
            <a:r>
              <a:rPr lang="en-US" altLang="zh-TW" dirty="0"/>
              <a:t> ~ 56V) </a:t>
            </a:r>
          </a:p>
          <a:p>
            <a:r>
              <a:rPr lang="en-US" altLang="zh-TW" dirty="0"/>
              <a:t>GTM-EIC-CITIROC</a:t>
            </a:r>
          </a:p>
          <a:p>
            <a:pPr lvl="1"/>
            <a:r>
              <a:rPr lang="en-US" altLang="zh-TW" sz="1600" dirty="0"/>
              <a:t>Self-trigger</a:t>
            </a:r>
          </a:p>
          <a:p>
            <a:endParaRPr lang="en-US" altLang="zh-TW" dirty="0"/>
          </a:p>
          <a:p>
            <a:r>
              <a:rPr lang="en-US" altLang="zh-TW" dirty="0"/>
              <a:t>Source: </a:t>
            </a:r>
            <a:r>
              <a:rPr lang="en-US" altLang="zh-TW" baseline="30000" dirty="0">
                <a:solidFill>
                  <a:srgbClr val="FF0000"/>
                </a:solidFill>
              </a:rPr>
              <a:t>22</a:t>
            </a:r>
            <a:r>
              <a:rPr lang="en-US" altLang="zh-TW" dirty="0">
                <a:solidFill>
                  <a:srgbClr val="FF0000"/>
                </a:solidFill>
              </a:rPr>
              <a:t>Na</a:t>
            </a:r>
            <a:r>
              <a:rPr lang="en-US" altLang="zh-TW" dirty="0"/>
              <a:t>: </a:t>
            </a:r>
          </a:p>
          <a:p>
            <a:r>
              <a:rPr lang="el-GR" altLang="zh-TW" dirty="0"/>
              <a:t>2</a:t>
            </a:r>
            <a:r>
              <a:rPr lang="en-US" altLang="zh-TW" dirty="0"/>
              <a:t> x 511</a:t>
            </a:r>
            <a:r>
              <a:rPr lang="el-GR" altLang="zh-TW" dirty="0"/>
              <a:t> </a:t>
            </a:r>
            <a:r>
              <a:rPr lang="en-US" altLang="zh-TW" dirty="0"/>
              <a:t>keV(e</a:t>
            </a:r>
            <a:r>
              <a:rPr lang="en-US" altLang="zh-TW" baseline="30000" dirty="0"/>
              <a:t>+</a:t>
            </a:r>
            <a:r>
              <a:rPr lang="en-US" altLang="zh-TW" dirty="0"/>
              <a:t>-e</a:t>
            </a:r>
            <a:r>
              <a:rPr lang="en-US" altLang="zh-TW" baseline="30000" dirty="0"/>
              <a:t>-</a:t>
            </a:r>
            <a:r>
              <a:rPr lang="en-US" altLang="zh-TW" dirty="0"/>
              <a:t> back to back</a:t>
            </a:r>
            <a:r>
              <a:rPr lang="el-GR" altLang="zh-TW" dirty="0"/>
              <a:t> γ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1274 keV</a:t>
            </a:r>
            <a:r>
              <a:rPr lang="el-GR" altLang="zh-TW" dirty="0"/>
              <a:t> γ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899C78-DF5B-4C32-8F5B-6DD4B1E9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EDEA0A-C18F-4129-AE97-FC21A56B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3CCF8D-F5C3-481E-A0A0-DA60D5644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5"/>
          <a:stretch/>
        </p:blipFill>
        <p:spPr bwMode="auto">
          <a:xfrm>
            <a:off x="8788893" y="3100855"/>
            <a:ext cx="3222333" cy="27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CD5BD02-DE2C-402F-B49C-63E167678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57" b="14735"/>
          <a:stretch/>
        </p:blipFill>
        <p:spPr>
          <a:xfrm>
            <a:off x="1258149" y="1363019"/>
            <a:ext cx="2862715" cy="43717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3F7C264-8B9D-44F9-919A-4347E2B5B92E}"/>
              </a:ext>
            </a:extLst>
          </p:cNvPr>
          <p:cNvSpPr txBox="1"/>
          <p:nvPr/>
        </p:nvSpPr>
        <p:spPr>
          <a:xfrm>
            <a:off x="1888318" y="2136360"/>
            <a:ext cx="1409166" cy="92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Det1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H2GCROC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LYSO 8X</a:t>
            </a:r>
            <a:r>
              <a:rPr lang="en-US" altLang="zh-TW" baseline="-25000" dirty="0">
                <a:solidFill>
                  <a:srgbClr val="FF0000"/>
                </a:solidFill>
              </a:rPr>
              <a:t>0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40ABD1E-4DC2-41B9-9E60-45748252F5F8}"/>
              </a:ext>
            </a:extLst>
          </p:cNvPr>
          <p:cNvSpPr txBox="1"/>
          <p:nvPr/>
        </p:nvSpPr>
        <p:spPr>
          <a:xfrm>
            <a:off x="1888318" y="4505091"/>
            <a:ext cx="1851522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Det2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CITIROC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GAGG 0.5X</a:t>
            </a:r>
            <a:r>
              <a:rPr lang="en-US" altLang="zh-TW" baseline="-25000" dirty="0">
                <a:solidFill>
                  <a:srgbClr val="FF0000"/>
                </a:solidFill>
              </a:rPr>
              <a:t>0</a:t>
            </a:r>
            <a:endParaRPr lang="zh-TW" altLang="en-US" baseline="-25000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E06F0181-5DE0-40E9-B6E3-D1095AD0128F}"/>
              </a:ext>
            </a:extLst>
          </p:cNvPr>
          <p:cNvSpPr/>
          <p:nvPr/>
        </p:nvSpPr>
        <p:spPr>
          <a:xfrm rot="14197226">
            <a:off x="815003" y="3062572"/>
            <a:ext cx="1680754" cy="1524001"/>
          </a:xfrm>
          <a:prstGeom prst="arc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01E6AD4-3BC4-46E0-8E34-C74E0F88473C}"/>
              </a:ext>
            </a:extLst>
          </p:cNvPr>
          <p:cNvSpPr/>
          <p:nvPr/>
        </p:nvSpPr>
        <p:spPr>
          <a:xfrm>
            <a:off x="2285550" y="4093630"/>
            <a:ext cx="506027" cy="110768"/>
          </a:xfrm>
          <a:prstGeom prst="ellipse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60065F7-247D-4B14-9B4F-30F1316EF5A0}"/>
              </a:ext>
            </a:extLst>
          </p:cNvPr>
          <p:cNvCxnSpPr>
            <a:cxnSpLocks/>
          </p:cNvCxnSpPr>
          <p:nvPr/>
        </p:nvCxnSpPr>
        <p:spPr>
          <a:xfrm>
            <a:off x="2970171" y="4232549"/>
            <a:ext cx="1789885" cy="5969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E5D8BB2-5D92-4CC0-AF1F-6A81193B2353}"/>
              </a:ext>
            </a:extLst>
          </p:cNvPr>
          <p:cNvSpPr txBox="1"/>
          <p:nvPr/>
        </p:nvSpPr>
        <p:spPr>
          <a:xfrm>
            <a:off x="13276" y="3403490"/>
            <a:ext cx="1300076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</a:rPr>
              <a:t>Trigger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signal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5B14087-C152-4F4E-B2B8-6F34EEDA9B6F}"/>
              </a:ext>
            </a:extLst>
          </p:cNvPr>
          <p:cNvSpPr/>
          <p:nvPr/>
        </p:nvSpPr>
        <p:spPr>
          <a:xfrm>
            <a:off x="9352638" y="372533"/>
            <a:ext cx="639192" cy="101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LYSO</a:t>
            </a:r>
            <a:endParaRPr lang="zh-TW" altLang="en-US" sz="12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0561DE0-1DE0-494B-AE70-2ADF72ABCEF8}"/>
              </a:ext>
            </a:extLst>
          </p:cNvPr>
          <p:cNvSpPr/>
          <p:nvPr/>
        </p:nvSpPr>
        <p:spPr>
          <a:xfrm>
            <a:off x="9352638" y="2349121"/>
            <a:ext cx="639192" cy="208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/>
              <a:t>GAGG</a:t>
            </a:r>
            <a:endParaRPr lang="zh-TW" altLang="en-US" sz="1100" dirty="0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8178093E-90E5-4B22-BD9A-B0F6835EA5AA}"/>
              </a:ext>
            </a:extLst>
          </p:cNvPr>
          <p:cNvSpPr/>
          <p:nvPr/>
        </p:nvSpPr>
        <p:spPr>
          <a:xfrm>
            <a:off x="9419220" y="2238353"/>
            <a:ext cx="506027" cy="110768"/>
          </a:xfrm>
          <a:prstGeom prst="ellipse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5D9FFF4-8929-4DB0-9848-99CCFE1C8460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9672234" y="161005"/>
            <a:ext cx="253013" cy="20773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F427F96-D216-437D-ACFA-97808C006FC9}"/>
              </a:ext>
            </a:extLst>
          </p:cNvPr>
          <p:cNvCxnSpPr>
            <a:cxnSpLocks/>
          </p:cNvCxnSpPr>
          <p:nvPr/>
        </p:nvCxnSpPr>
        <p:spPr>
          <a:xfrm flipH="1">
            <a:off x="9578796" y="2328007"/>
            <a:ext cx="76201" cy="5629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741BA031-193A-40F3-8502-F8AF339CA349}"/>
              </a:ext>
            </a:extLst>
          </p:cNvPr>
          <p:cNvSpPr/>
          <p:nvPr/>
        </p:nvSpPr>
        <p:spPr>
          <a:xfrm>
            <a:off x="9470373" y="234912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511 keV </a:t>
            </a:r>
            <a:r>
              <a:rPr lang="el-GR" altLang="zh-TW" dirty="0">
                <a:solidFill>
                  <a:srgbClr val="FF0000"/>
                </a:solidFill>
              </a:rPr>
              <a:t>γ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FCB1359-4A7E-4981-90A5-C4F4B869AAD3}"/>
              </a:ext>
            </a:extLst>
          </p:cNvPr>
          <p:cNvSpPr/>
          <p:nvPr/>
        </p:nvSpPr>
        <p:spPr>
          <a:xfrm>
            <a:off x="9925247" y="12144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511 keV </a:t>
            </a:r>
            <a:r>
              <a:rPr lang="el-GR" altLang="zh-TW" dirty="0">
                <a:solidFill>
                  <a:srgbClr val="FF0000"/>
                </a:solidFill>
              </a:rPr>
              <a:t>γ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C7DA82E5-3421-4636-AF52-59A3A3CE8225}"/>
              </a:ext>
            </a:extLst>
          </p:cNvPr>
          <p:cNvCxnSpPr>
            <a:cxnSpLocks/>
          </p:cNvCxnSpPr>
          <p:nvPr/>
        </p:nvCxnSpPr>
        <p:spPr>
          <a:xfrm flipV="1">
            <a:off x="9672233" y="1363019"/>
            <a:ext cx="1262898" cy="93071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A57A01F2-5345-49D4-A2DD-076BFAE06080}"/>
              </a:ext>
            </a:extLst>
          </p:cNvPr>
          <p:cNvSpPr/>
          <p:nvPr/>
        </p:nvSpPr>
        <p:spPr>
          <a:xfrm>
            <a:off x="10840853" y="108923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1274 keV </a:t>
            </a:r>
            <a:r>
              <a:rPr lang="el-GR" altLang="zh-TW" dirty="0">
                <a:solidFill>
                  <a:srgbClr val="FF0000"/>
                </a:solidFill>
              </a:rPr>
              <a:t>γ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8" name="內容版面配置區 2">
            <a:extLst>
              <a:ext uri="{FF2B5EF4-FFF2-40B4-BE49-F238E27FC236}">
                <a16:creationId xmlns:a16="http://schemas.microsoft.com/office/drawing/2014/main" id="{BE5E3F4F-3091-46A3-A782-1711372E39E5}"/>
              </a:ext>
            </a:extLst>
          </p:cNvPr>
          <p:cNvSpPr txBox="1">
            <a:spLocks/>
          </p:cNvSpPr>
          <p:nvPr/>
        </p:nvSpPr>
        <p:spPr>
          <a:xfrm>
            <a:off x="303369" y="5931139"/>
            <a:ext cx="11108584" cy="56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TW" sz="2400" u="sng" dirty="0"/>
              <a:t>May get signal on each detector in same time, to try the event matching!</a:t>
            </a:r>
          </a:p>
        </p:txBody>
      </p:sp>
      <p:sp>
        <p:nvSpPr>
          <p:cNvPr id="39" name="弧形 38">
            <a:extLst>
              <a:ext uri="{FF2B5EF4-FFF2-40B4-BE49-F238E27FC236}">
                <a16:creationId xmlns:a16="http://schemas.microsoft.com/office/drawing/2014/main" id="{A27AEFBD-1A99-4E5A-B4E8-01B278BA9449}"/>
              </a:ext>
            </a:extLst>
          </p:cNvPr>
          <p:cNvSpPr/>
          <p:nvPr/>
        </p:nvSpPr>
        <p:spPr>
          <a:xfrm rot="14197226">
            <a:off x="8902407" y="1293110"/>
            <a:ext cx="1680754" cy="1524001"/>
          </a:xfrm>
          <a:prstGeom prst="arc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97937450-6357-498B-A6C4-732D14F25D15}"/>
              </a:ext>
            </a:extLst>
          </p:cNvPr>
          <p:cNvSpPr txBox="1"/>
          <p:nvPr/>
        </p:nvSpPr>
        <p:spPr>
          <a:xfrm>
            <a:off x="8100680" y="1634028"/>
            <a:ext cx="1300076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</a:rPr>
              <a:t>Trigger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signal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2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橢圓 104">
            <a:extLst>
              <a:ext uri="{FF2B5EF4-FFF2-40B4-BE49-F238E27FC236}">
                <a16:creationId xmlns:a16="http://schemas.microsoft.com/office/drawing/2014/main" id="{9CFA0A8B-5EED-416E-9801-DAC7E6DBF560}"/>
              </a:ext>
            </a:extLst>
          </p:cNvPr>
          <p:cNvSpPr/>
          <p:nvPr/>
        </p:nvSpPr>
        <p:spPr>
          <a:xfrm>
            <a:off x="9274928" y="4120568"/>
            <a:ext cx="799619" cy="338413"/>
          </a:xfrm>
          <a:prstGeom prst="ellipse">
            <a:avLst/>
          </a:prstGeom>
          <a:noFill/>
          <a:ln>
            <a:solidFill>
              <a:srgbClr val="8A9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5,6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87EDEBD-741D-454E-9449-D5872609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57E4F2-C114-44D3-8076-D6538D97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9" y="1515037"/>
            <a:ext cx="6812013" cy="4733370"/>
          </a:xfrm>
        </p:spPr>
        <p:txBody>
          <a:bodyPr>
            <a:normAutofit/>
          </a:bodyPr>
          <a:lstStyle/>
          <a:p>
            <a:r>
              <a:rPr lang="en-US" altLang="zh-TW" dirty="0"/>
              <a:t>To make sure</a:t>
            </a:r>
            <a:r>
              <a:rPr lang="zh-TW" altLang="en-US" dirty="0"/>
              <a:t> </a:t>
            </a:r>
            <a:r>
              <a:rPr lang="en-US" altLang="zh-TW" dirty="0"/>
              <a:t>2 detector take the same events. ex: 30 sec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en-US" altLang="zh-TW" dirty="0"/>
              <a:t>Set the high THR(DEC=1k) of </a:t>
            </a:r>
            <a:r>
              <a:rPr lang="en-US" altLang="zh-TW" dirty="0">
                <a:solidFill>
                  <a:srgbClr val="009700"/>
                </a:solidFill>
              </a:rPr>
              <a:t>trigger detector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Cut all of the data, make the trigger index reset.</a:t>
            </a:r>
          </a:p>
          <a:p>
            <a:r>
              <a:rPr lang="en-US" altLang="zh-TW" dirty="0"/>
              <a:t>2. Open the data taking of </a:t>
            </a:r>
            <a:r>
              <a:rPr lang="en-US" altLang="zh-TW" dirty="0">
                <a:solidFill>
                  <a:srgbClr val="B01513"/>
                </a:solidFill>
              </a:rPr>
              <a:t>H2GCROC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9700"/>
                </a:solidFill>
              </a:rPr>
              <a:t>CITIROC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Now, the data flow, and trigger signal is clear!</a:t>
            </a:r>
          </a:p>
          <a:p>
            <a:r>
              <a:rPr lang="en-US" altLang="zh-TW" dirty="0"/>
              <a:t>3. Set the lower THR of </a:t>
            </a:r>
            <a:r>
              <a:rPr lang="en-US" altLang="zh-TW" dirty="0">
                <a:solidFill>
                  <a:srgbClr val="009700"/>
                </a:solidFill>
              </a:rPr>
              <a:t>trigger detector</a:t>
            </a:r>
            <a:r>
              <a:rPr lang="en-US" altLang="zh-TW" dirty="0"/>
              <a:t>: </a:t>
            </a:r>
          </a:p>
          <a:p>
            <a:pPr lvl="1"/>
            <a:r>
              <a:rPr lang="en-US" altLang="zh-TW" dirty="0"/>
              <a:t>Start to detector signal and sent the trigger.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>
                <a:solidFill>
                  <a:srgbClr val="009700"/>
                </a:solidFill>
              </a:rPr>
              <a:t>CITIROC(self trigger) </a:t>
            </a:r>
            <a:r>
              <a:rPr lang="en-US" altLang="zh-TW" dirty="0"/>
              <a:t>and</a:t>
            </a:r>
            <a:r>
              <a:rPr lang="en-US" altLang="zh-TW" dirty="0">
                <a:solidFill>
                  <a:srgbClr val="009700"/>
                </a:solidFill>
              </a:rPr>
              <a:t> </a:t>
            </a:r>
            <a:r>
              <a:rPr lang="en-US" altLang="zh-TW" dirty="0">
                <a:solidFill>
                  <a:srgbClr val="B01513"/>
                </a:solidFill>
              </a:rPr>
              <a:t>H2GCROC(external trigger) </a:t>
            </a:r>
            <a:r>
              <a:rPr lang="en-US" altLang="zh-TW" dirty="0"/>
              <a:t>start to take the data</a:t>
            </a:r>
            <a:r>
              <a:rPr lang="zh-TW" altLang="en-US" dirty="0"/>
              <a:t> </a:t>
            </a:r>
            <a:r>
              <a:rPr lang="en-US" altLang="zh-TW" dirty="0"/>
              <a:t>save.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 </a:t>
            </a:r>
            <a:r>
              <a:rPr lang="en-US" altLang="zh-TW" dirty="0"/>
              <a:t>Wait for 30 sec!</a:t>
            </a:r>
          </a:p>
          <a:p>
            <a:r>
              <a:rPr lang="en-US" altLang="zh-TW" dirty="0"/>
              <a:t>5. Set the high THR of </a:t>
            </a:r>
            <a:r>
              <a:rPr lang="en-US" altLang="zh-TW" dirty="0">
                <a:solidFill>
                  <a:srgbClr val="009700"/>
                </a:solidFill>
              </a:rPr>
              <a:t>trigger detector</a:t>
            </a:r>
            <a:r>
              <a:rPr lang="en-US" altLang="zh-TW" dirty="0"/>
              <a:t>: </a:t>
            </a:r>
          </a:p>
          <a:p>
            <a:pPr lvl="1"/>
            <a:r>
              <a:rPr lang="en-US" altLang="zh-TW" dirty="0"/>
              <a:t>Close the trigger and stop the data flow.</a:t>
            </a:r>
          </a:p>
          <a:p>
            <a:r>
              <a:rPr lang="en-US" altLang="zh-TW" dirty="0"/>
              <a:t>6. Close and save the data flow.</a:t>
            </a:r>
          </a:p>
          <a:p>
            <a:endParaRPr lang="en-US" altLang="zh-TW" dirty="0"/>
          </a:p>
          <a:p>
            <a:r>
              <a:rPr lang="en-US" altLang="zh-TW" dirty="0"/>
              <a:t>The event # of </a:t>
            </a:r>
            <a:r>
              <a:rPr lang="en-US" altLang="zh-TW" dirty="0">
                <a:solidFill>
                  <a:srgbClr val="009700"/>
                </a:solidFill>
              </a:rPr>
              <a:t>CITIROC </a:t>
            </a:r>
            <a:r>
              <a:rPr lang="en-US" altLang="zh-TW" dirty="0"/>
              <a:t>should equal to trigger # of</a:t>
            </a:r>
            <a:r>
              <a:rPr lang="en-US" altLang="zh-TW" dirty="0">
                <a:solidFill>
                  <a:srgbClr val="009700"/>
                </a:solidFill>
              </a:rPr>
              <a:t> </a:t>
            </a:r>
            <a:r>
              <a:rPr lang="en-US" altLang="zh-TW" dirty="0">
                <a:solidFill>
                  <a:srgbClr val="B01513"/>
                </a:solidFill>
              </a:rPr>
              <a:t>H2GCROC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391807-A8CC-49EC-A294-CD959FC0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9EE2B79-872D-4884-8529-698A3CC8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1B9BD72-D04D-4F3D-AC36-3760C7AD37DF}"/>
              </a:ext>
            </a:extLst>
          </p:cNvPr>
          <p:cNvGrpSpPr/>
          <p:nvPr/>
        </p:nvGrpSpPr>
        <p:grpSpPr>
          <a:xfrm>
            <a:off x="6646397" y="699027"/>
            <a:ext cx="639192" cy="2729973"/>
            <a:chOff x="9352638" y="161005"/>
            <a:chExt cx="639192" cy="27299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EDD7CB-A4C4-44BF-BB6C-FC1BB945D619}"/>
                </a:ext>
              </a:extLst>
            </p:cNvPr>
            <p:cNvSpPr/>
            <p:nvPr/>
          </p:nvSpPr>
          <p:spPr>
            <a:xfrm>
              <a:off x="9352638" y="372533"/>
              <a:ext cx="639192" cy="10161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/>
                <a:t>LYSO</a:t>
              </a:r>
              <a:endParaRPr lang="zh-TW" altLang="en-US" sz="1200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5DF0D3E-84AE-4ECA-A76B-F7740B307E09}"/>
                </a:ext>
              </a:extLst>
            </p:cNvPr>
            <p:cNvSpPr/>
            <p:nvPr/>
          </p:nvSpPr>
          <p:spPr>
            <a:xfrm>
              <a:off x="9352638" y="2349121"/>
              <a:ext cx="639192" cy="2086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/>
                <a:t>GAGG</a:t>
              </a:r>
              <a:endParaRPr lang="zh-TW" altLang="en-US" sz="1100" dirty="0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612AEBFA-B540-4542-82EB-AE3F77863240}"/>
                </a:ext>
              </a:extLst>
            </p:cNvPr>
            <p:cNvSpPr/>
            <p:nvPr/>
          </p:nvSpPr>
          <p:spPr>
            <a:xfrm>
              <a:off x="9419220" y="2238353"/>
              <a:ext cx="506027" cy="11076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E8EA998F-8D24-4FD5-AF96-9C9FFC39FA9E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9672234" y="161005"/>
              <a:ext cx="253013" cy="207734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BC0C7467-751E-4C5C-932D-0749C14AA2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8796" y="2328007"/>
              <a:ext cx="76201" cy="56297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群組 98">
            <a:extLst>
              <a:ext uri="{FF2B5EF4-FFF2-40B4-BE49-F238E27FC236}">
                <a16:creationId xmlns:a16="http://schemas.microsoft.com/office/drawing/2014/main" id="{EBD74032-7F76-4D8A-90CB-9B4E4F9AC226}"/>
              </a:ext>
            </a:extLst>
          </p:cNvPr>
          <p:cNvGrpSpPr/>
          <p:nvPr/>
        </p:nvGrpSpPr>
        <p:grpSpPr>
          <a:xfrm>
            <a:off x="8918945" y="699027"/>
            <a:ext cx="1853940" cy="2729973"/>
            <a:chOff x="7583630" y="699027"/>
            <a:chExt cx="1853940" cy="2729973"/>
          </a:xfrm>
        </p:grpSpPr>
        <p:pic>
          <p:nvPicPr>
            <p:cNvPr id="2050" name="Picture 2" descr="Save Icon Save Vector Icon">
              <a:extLst>
                <a:ext uri="{FF2B5EF4-FFF2-40B4-BE49-F238E27FC236}">
                  <a16:creationId xmlns:a16="http://schemas.microsoft.com/office/drawing/2014/main" id="{E7917246-7F3C-47F1-9775-23DC7F627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86" y="2812569"/>
              <a:ext cx="510113" cy="48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Save Icon Save Vector Icon">
              <a:extLst>
                <a:ext uri="{FF2B5EF4-FFF2-40B4-BE49-F238E27FC236}">
                  <a16:creationId xmlns:a16="http://schemas.microsoft.com/office/drawing/2014/main" id="{387CCD3E-2E43-4D8E-B2EE-EFB77D7FB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86" y="1178600"/>
              <a:ext cx="510113" cy="48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C8478D30-3C11-4376-A823-C62F9096F8D8}"/>
                </a:ext>
              </a:extLst>
            </p:cNvPr>
            <p:cNvGrpSpPr/>
            <p:nvPr/>
          </p:nvGrpSpPr>
          <p:grpSpPr>
            <a:xfrm>
              <a:off x="8798378" y="699027"/>
              <a:ext cx="639192" cy="2729973"/>
              <a:chOff x="9352638" y="161005"/>
              <a:chExt cx="639192" cy="2729973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5A7DCDB-AECC-42C9-9861-EAC0212228F9}"/>
                  </a:ext>
                </a:extLst>
              </p:cNvPr>
              <p:cNvSpPr/>
              <p:nvPr/>
            </p:nvSpPr>
            <p:spPr>
              <a:xfrm>
                <a:off x="9352638" y="372533"/>
                <a:ext cx="639192" cy="10161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/>
                  <a:t>LYSO</a:t>
                </a:r>
                <a:endParaRPr lang="zh-TW" altLang="en-US" sz="1200" dirty="0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09C8337-1B7D-44D9-8377-2B009738AE1E}"/>
                  </a:ext>
                </a:extLst>
              </p:cNvPr>
              <p:cNvSpPr/>
              <p:nvPr/>
            </p:nvSpPr>
            <p:spPr>
              <a:xfrm>
                <a:off x="9352638" y="2349121"/>
                <a:ext cx="639192" cy="2086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GAGG</a:t>
                </a:r>
                <a:endParaRPr lang="zh-TW" altLang="en-US" sz="1100" dirty="0"/>
              </a:p>
            </p:txBody>
          </p:sp>
          <p:sp>
            <p:nvSpPr>
              <p:cNvPr id="34" name="橢圓 33">
                <a:extLst>
                  <a:ext uri="{FF2B5EF4-FFF2-40B4-BE49-F238E27FC236}">
                    <a16:creationId xmlns:a16="http://schemas.microsoft.com/office/drawing/2014/main" id="{028B8EEF-E8B1-4C9B-9289-252CC7E08E2C}"/>
                  </a:ext>
                </a:extLst>
              </p:cNvPr>
              <p:cNvSpPr/>
              <p:nvPr/>
            </p:nvSpPr>
            <p:spPr>
              <a:xfrm>
                <a:off x="9419220" y="2238353"/>
                <a:ext cx="506027" cy="11076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直線單箭頭接點 34">
                <a:extLst>
                  <a:ext uri="{FF2B5EF4-FFF2-40B4-BE49-F238E27FC236}">
                    <a16:creationId xmlns:a16="http://schemas.microsoft.com/office/drawing/2014/main" id="{E0F17E6A-CAE1-4639-9DC7-2BFD457EAF0E}"/>
                  </a:ext>
                </a:extLst>
              </p:cNvPr>
              <p:cNvCxnSpPr>
                <a:cxnSpLocks/>
                <a:stCxn id="34" idx="0"/>
              </p:cNvCxnSpPr>
              <p:nvPr/>
            </p:nvCxnSpPr>
            <p:spPr>
              <a:xfrm flipV="1">
                <a:off x="9672234" y="161005"/>
                <a:ext cx="253013" cy="2077348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單箭頭接點 35">
                <a:extLst>
                  <a:ext uri="{FF2B5EF4-FFF2-40B4-BE49-F238E27FC236}">
                    <a16:creationId xmlns:a16="http://schemas.microsoft.com/office/drawing/2014/main" id="{478F4871-1F3D-45A8-B599-9A3845EAFD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8796" y="2328007"/>
                <a:ext cx="76201" cy="5629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7D3F442E-A12E-4DAD-88AE-182BB253A963}"/>
                </a:ext>
              </a:extLst>
            </p:cNvPr>
            <p:cNvSpPr txBox="1"/>
            <p:nvPr/>
          </p:nvSpPr>
          <p:spPr>
            <a:xfrm>
              <a:off x="7583630" y="1859738"/>
              <a:ext cx="1300076" cy="646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dirty="0">
                  <a:solidFill>
                    <a:srgbClr val="FF0000"/>
                  </a:solidFill>
                </a:rPr>
                <a:t>Trigger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signal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群組 96">
            <a:extLst>
              <a:ext uri="{FF2B5EF4-FFF2-40B4-BE49-F238E27FC236}">
                <a16:creationId xmlns:a16="http://schemas.microsoft.com/office/drawing/2014/main" id="{3780DEB2-37EC-4CA0-8873-223A00849DAA}"/>
              </a:ext>
            </a:extLst>
          </p:cNvPr>
          <p:cNvGrpSpPr/>
          <p:nvPr/>
        </p:nvGrpSpPr>
        <p:grpSpPr>
          <a:xfrm>
            <a:off x="6706950" y="3810202"/>
            <a:ext cx="2452356" cy="2729973"/>
            <a:chOff x="9562664" y="699027"/>
            <a:chExt cx="2452356" cy="2729973"/>
          </a:xfrm>
        </p:grpSpPr>
        <p:pic>
          <p:nvPicPr>
            <p:cNvPr id="42" name="Picture 2" descr="Save Icon Save Vector Icon">
              <a:extLst>
                <a:ext uri="{FF2B5EF4-FFF2-40B4-BE49-F238E27FC236}">
                  <a16:creationId xmlns:a16="http://schemas.microsoft.com/office/drawing/2014/main" id="{09FF0223-C068-4B61-A983-9EC34568E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720" y="2812569"/>
              <a:ext cx="510113" cy="48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Save Icon Save Vector Icon">
              <a:extLst>
                <a:ext uri="{FF2B5EF4-FFF2-40B4-BE49-F238E27FC236}">
                  <a16:creationId xmlns:a16="http://schemas.microsoft.com/office/drawing/2014/main" id="{AC20EEA7-C7B9-4B6A-8EC5-483E49546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720" y="1178600"/>
              <a:ext cx="510113" cy="48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997F81B4-17BD-4DA0-8EEF-61CF65E3F8E2}"/>
                </a:ext>
              </a:extLst>
            </p:cNvPr>
            <p:cNvGrpSpPr/>
            <p:nvPr/>
          </p:nvGrpSpPr>
          <p:grpSpPr>
            <a:xfrm>
              <a:off x="10777412" y="699027"/>
              <a:ext cx="639192" cy="2729973"/>
              <a:chOff x="9352638" y="161005"/>
              <a:chExt cx="639192" cy="2729973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38C6A05-FD9A-4D01-A6C4-4D376EF57A44}"/>
                  </a:ext>
                </a:extLst>
              </p:cNvPr>
              <p:cNvSpPr/>
              <p:nvPr/>
            </p:nvSpPr>
            <p:spPr>
              <a:xfrm>
                <a:off x="9352638" y="372533"/>
                <a:ext cx="639192" cy="10161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/>
                  <a:t>LYSO</a:t>
                </a:r>
                <a:endParaRPr lang="zh-TW" altLang="en-US" sz="1200" dirty="0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C35CF7E-0B3F-4DD3-B5C0-1825834F3A42}"/>
                  </a:ext>
                </a:extLst>
              </p:cNvPr>
              <p:cNvSpPr/>
              <p:nvPr/>
            </p:nvSpPr>
            <p:spPr>
              <a:xfrm>
                <a:off x="9352638" y="2349121"/>
                <a:ext cx="639192" cy="2086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GAGG</a:t>
                </a:r>
                <a:endParaRPr lang="zh-TW" altLang="en-US" sz="1100" dirty="0"/>
              </a:p>
            </p:txBody>
          </p:sp>
          <p:sp>
            <p:nvSpPr>
              <p:cNvPr id="47" name="橢圓 46">
                <a:extLst>
                  <a:ext uri="{FF2B5EF4-FFF2-40B4-BE49-F238E27FC236}">
                    <a16:creationId xmlns:a16="http://schemas.microsoft.com/office/drawing/2014/main" id="{D796C230-7893-4CC8-8455-2DA332F751BE}"/>
                  </a:ext>
                </a:extLst>
              </p:cNvPr>
              <p:cNvSpPr/>
              <p:nvPr/>
            </p:nvSpPr>
            <p:spPr>
              <a:xfrm>
                <a:off x="9419220" y="2238353"/>
                <a:ext cx="506027" cy="11076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8" name="直線單箭頭接點 47">
                <a:extLst>
                  <a:ext uri="{FF2B5EF4-FFF2-40B4-BE49-F238E27FC236}">
                    <a16:creationId xmlns:a16="http://schemas.microsoft.com/office/drawing/2014/main" id="{1CDCFA64-F049-4B19-B2B6-188BB954924B}"/>
                  </a:ext>
                </a:extLst>
              </p:cNvPr>
              <p:cNvCxnSpPr>
                <a:cxnSpLocks/>
                <a:stCxn id="47" idx="0"/>
              </p:cNvCxnSpPr>
              <p:nvPr/>
            </p:nvCxnSpPr>
            <p:spPr>
              <a:xfrm flipV="1">
                <a:off x="9672234" y="161005"/>
                <a:ext cx="253013" cy="2077348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>
                <a:extLst>
                  <a:ext uri="{FF2B5EF4-FFF2-40B4-BE49-F238E27FC236}">
                    <a16:creationId xmlns:a16="http://schemas.microsoft.com/office/drawing/2014/main" id="{30E1BC06-48B9-4235-927E-BBEBE51DAC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8796" y="2328007"/>
                <a:ext cx="76201" cy="5629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54476B60-DD60-41A3-8801-332B0DE1DB4C}"/>
                </a:ext>
              </a:extLst>
            </p:cNvPr>
            <p:cNvSpPr txBox="1"/>
            <p:nvPr/>
          </p:nvSpPr>
          <p:spPr>
            <a:xfrm>
              <a:off x="9562664" y="1859738"/>
              <a:ext cx="1300076" cy="646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dirty="0">
                  <a:solidFill>
                    <a:srgbClr val="FF0000"/>
                  </a:solidFill>
                </a:rPr>
                <a:t>Trigger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signal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直線單箭頭接點 51">
              <a:extLst>
                <a:ext uri="{FF2B5EF4-FFF2-40B4-BE49-F238E27FC236}">
                  <a16:creationId xmlns:a16="http://schemas.microsoft.com/office/drawing/2014/main" id="{0365E46C-FF7F-4800-A698-9D395ABEF6D7}"/>
                </a:ext>
              </a:extLst>
            </p:cNvPr>
            <p:cNvCxnSpPr/>
            <p:nvPr/>
          </p:nvCxnSpPr>
          <p:spPr>
            <a:xfrm flipH="1">
              <a:off x="10153111" y="2991458"/>
              <a:ext cx="558507" cy="611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圓形: 空心 28">
              <a:extLst>
                <a:ext uri="{FF2B5EF4-FFF2-40B4-BE49-F238E27FC236}">
                  <a16:creationId xmlns:a16="http://schemas.microsoft.com/office/drawing/2014/main" id="{5FCB24B4-FF24-4519-9664-7612F6A7DBE9}"/>
                </a:ext>
              </a:extLst>
            </p:cNvPr>
            <p:cNvSpPr/>
            <p:nvPr/>
          </p:nvSpPr>
          <p:spPr>
            <a:xfrm>
              <a:off x="10277281" y="2822102"/>
              <a:ext cx="387947" cy="3896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弧形 56">
              <a:extLst>
                <a:ext uri="{FF2B5EF4-FFF2-40B4-BE49-F238E27FC236}">
                  <a16:creationId xmlns:a16="http://schemas.microsoft.com/office/drawing/2014/main" id="{28BD3141-8180-4A52-8284-F76F94D73B62}"/>
                </a:ext>
              </a:extLst>
            </p:cNvPr>
            <p:cNvSpPr/>
            <p:nvPr/>
          </p:nvSpPr>
          <p:spPr>
            <a:xfrm rot="14197226">
              <a:off x="10412643" y="1644946"/>
              <a:ext cx="1680754" cy="1524001"/>
            </a:xfrm>
            <a:prstGeom prst="arc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圓形: 空心 57">
              <a:extLst>
                <a:ext uri="{FF2B5EF4-FFF2-40B4-BE49-F238E27FC236}">
                  <a16:creationId xmlns:a16="http://schemas.microsoft.com/office/drawing/2014/main" id="{8087F98D-A1D2-4D72-ADCD-31B75B997B78}"/>
                </a:ext>
              </a:extLst>
            </p:cNvPr>
            <p:cNvSpPr/>
            <p:nvPr/>
          </p:nvSpPr>
          <p:spPr>
            <a:xfrm>
              <a:off x="10277281" y="2125774"/>
              <a:ext cx="387947" cy="3896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E252AC52-6579-438C-8991-178D854E4914}"/>
                </a:ext>
              </a:extLst>
            </p:cNvPr>
            <p:cNvCxnSpPr/>
            <p:nvPr/>
          </p:nvCxnSpPr>
          <p:spPr>
            <a:xfrm flipH="1">
              <a:off x="10153111" y="1379646"/>
              <a:ext cx="558507" cy="611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圓形: 空心 59">
              <a:extLst>
                <a:ext uri="{FF2B5EF4-FFF2-40B4-BE49-F238E27FC236}">
                  <a16:creationId xmlns:a16="http://schemas.microsoft.com/office/drawing/2014/main" id="{13C9FD63-046A-4BC5-A34A-C071AE06F0DB}"/>
                </a:ext>
              </a:extLst>
            </p:cNvPr>
            <p:cNvSpPr/>
            <p:nvPr/>
          </p:nvSpPr>
          <p:spPr>
            <a:xfrm>
              <a:off x="10277281" y="1210290"/>
              <a:ext cx="387947" cy="3896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7A7A2873-FEA7-4291-A592-397E3B996F63}"/>
              </a:ext>
            </a:extLst>
          </p:cNvPr>
          <p:cNvGrpSpPr/>
          <p:nvPr/>
        </p:nvGrpSpPr>
        <p:grpSpPr>
          <a:xfrm>
            <a:off x="9977367" y="3831739"/>
            <a:ext cx="2450071" cy="2729973"/>
            <a:chOff x="6766823" y="3781909"/>
            <a:chExt cx="2450071" cy="2729973"/>
          </a:xfrm>
        </p:grpSpPr>
        <p:pic>
          <p:nvPicPr>
            <p:cNvPr id="75" name="Picture 2" descr="Save Icon Save Vector Icon">
              <a:extLst>
                <a:ext uri="{FF2B5EF4-FFF2-40B4-BE49-F238E27FC236}">
                  <a16:creationId xmlns:a16="http://schemas.microsoft.com/office/drawing/2014/main" id="{5D2EE2CF-B4E5-486B-9F92-10FD4903C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879" y="5895451"/>
              <a:ext cx="510113" cy="48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Save Icon Save Vector Icon">
              <a:extLst>
                <a:ext uri="{FF2B5EF4-FFF2-40B4-BE49-F238E27FC236}">
                  <a16:creationId xmlns:a16="http://schemas.microsoft.com/office/drawing/2014/main" id="{D03A9A4C-24EB-41E0-99A7-F014FF9E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879" y="4261482"/>
              <a:ext cx="510113" cy="48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EA4F945C-E07A-4EB7-B2BD-FDD5F3869CC0}"/>
                </a:ext>
              </a:extLst>
            </p:cNvPr>
            <p:cNvGrpSpPr/>
            <p:nvPr/>
          </p:nvGrpSpPr>
          <p:grpSpPr>
            <a:xfrm>
              <a:off x="7981571" y="3781909"/>
              <a:ext cx="639192" cy="2729973"/>
              <a:chOff x="9352638" y="161005"/>
              <a:chExt cx="639192" cy="2729973"/>
            </a:xfrm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E3B93698-210C-4958-8AA7-3BEFE8409F5A}"/>
                  </a:ext>
                </a:extLst>
              </p:cNvPr>
              <p:cNvSpPr/>
              <p:nvPr/>
            </p:nvSpPr>
            <p:spPr>
              <a:xfrm>
                <a:off x="9352638" y="372533"/>
                <a:ext cx="639192" cy="10161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/>
                  <a:t>LYSO</a:t>
                </a:r>
                <a:endParaRPr lang="zh-TW" altLang="en-US" sz="1200" dirty="0"/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3673B4CE-36DE-45D2-AB9B-509A39D973ED}"/>
                  </a:ext>
                </a:extLst>
              </p:cNvPr>
              <p:cNvSpPr/>
              <p:nvPr/>
            </p:nvSpPr>
            <p:spPr>
              <a:xfrm>
                <a:off x="9352638" y="2349121"/>
                <a:ext cx="639192" cy="2086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GAGG</a:t>
                </a:r>
                <a:endParaRPr lang="zh-TW" altLang="en-US" sz="1100" dirty="0"/>
              </a:p>
            </p:txBody>
          </p:sp>
          <p:sp>
            <p:nvSpPr>
              <p:cNvPr id="80" name="橢圓 79">
                <a:extLst>
                  <a:ext uri="{FF2B5EF4-FFF2-40B4-BE49-F238E27FC236}">
                    <a16:creationId xmlns:a16="http://schemas.microsoft.com/office/drawing/2014/main" id="{0C04844D-6BFE-49F8-9648-F2B37E15AB6A}"/>
                  </a:ext>
                </a:extLst>
              </p:cNvPr>
              <p:cNvSpPr/>
              <p:nvPr/>
            </p:nvSpPr>
            <p:spPr>
              <a:xfrm>
                <a:off x="9419220" y="2238353"/>
                <a:ext cx="506027" cy="11076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1" name="直線單箭頭接點 80">
                <a:extLst>
                  <a:ext uri="{FF2B5EF4-FFF2-40B4-BE49-F238E27FC236}">
                    <a16:creationId xmlns:a16="http://schemas.microsoft.com/office/drawing/2014/main" id="{DCD8317F-39F5-4B21-B9CF-D04C150E2554}"/>
                  </a:ext>
                </a:extLst>
              </p:cNvPr>
              <p:cNvCxnSpPr>
                <a:cxnSpLocks/>
                <a:stCxn id="80" idx="0"/>
              </p:cNvCxnSpPr>
              <p:nvPr/>
            </p:nvCxnSpPr>
            <p:spPr>
              <a:xfrm flipV="1">
                <a:off x="9672234" y="161005"/>
                <a:ext cx="253013" cy="2077348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單箭頭接點 81">
                <a:extLst>
                  <a:ext uri="{FF2B5EF4-FFF2-40B4-BE49-F238E27FC236}">
                    <a16:creationId xmlns:a16="http://schemas.microsoft.com/office/drawing/2014/main" id="{3420136C-7B01-4C48-849C-BB8D04701D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8796" y="2328007"/>
                <a:ext cx="76201" cy="5629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90651C36-CA60-41B5-BC5D-D660222EF7D6}"/>
                </a:ext>
              </a:extLst>
            </p:cNvPr>
            <p:cNvSpPr txBox="1"/>
            <p:nvPr/>
          </p:nvSpPr>
          <p:spPr>
            <a:xfrm>
              <a:off x="6766823" y="4942620"/>
              <a:ext cx="1300076" cy="646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dirty="0">
                  <a:solidFill>
                    <a:srgbClr val="FF0000"/>
                  </a:solidFill>
                </a:rPr>
                <a:t>Trigger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signal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8BDD73FB-9BAB-471C-B474-C32084D0F7C0}"/>
                </a:ext>
              </a:extLst>
            </p:cNvPr>
            <p:cNvCxnSpPr/>
            <p:nvPr/>
          </p:nvCxnSpPr>
          <p:spPr>
            <a:xfrm flipH="1">
              <a:off x="7357270" y="6074340"/>
              <a:ext cx="558507" cy="611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弧形 88">
              <a:extLst>
                <a:ext uri="{FF2B5EF4-FFF2-40B4-BE49-F238E27FC236}">
                  <a16:creationId xmlns:a16="http://schemas.microsoft.com/office/drawing/2014/main" id="{52B37744-1E43-4811-9483-53AB8605A5C6}"/>
                </a:ext>
              </a:extLst>
            </p:cNvPr>
            <p:cNvSpPr/>
            <p:nvPr/>
          </p:nvSpPr>
          <p:spPr>
            <a:xfrm rot="14197226">
              <a:off x="7614517" y="4684342"/>
              <a:ext cx="1680754" cy="1524001"/>
            </a:xfrm>
            <a:prstGeom prst="arc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乘號 90">
              <a:extLst>
                <a:ext uri="{FF2B5EF4-FFF2-40B4-BE49-F238E27FC236}">
                  <a16:creationId xmlns:a16="http://schemas.microsoft.com/office/drawing/2014/main" id="{FD0110AD-2ED2-4A29-B72A-8019B190C195}"/>
                </a:ext>
              </a:extLst>
            </p:cNvPr>
            <p:cNvSpPr/>
            <p:nvPr/>
          </p:nvSpPr>
          <p:spPr>
            <a:xfrm>
              <a:off x="7483006" y="5165966"/>
              <a:ext cx="451184" cy="51121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乘號 94">
              <a:extLst>
                <a:ext uri="{FF2B5EF4-FFF2-40B4-BE49-F238E27FC236}">
                  <a16:creationId xmlns:a16="http://schemas.microsoft.com/office/drawing/2014/main" id="{0C485752-1D4B-47B1-99CC-D815C6C4D155}"/>
                </a:ext>
              </a:extLst>
            </p:cNvPr>
            <p:cNvSpPr/>
            <p:nvPr/>
          </p:nvSpPr>
          <p:spPr>
            <a:xfrm>
              <a:off x="7439254" y="5826998"/>
              <a:ext cx="451184" cy="51121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0" name="橢圓 99">
            <a:extLst>
              <a:ext uri="{FF2B5EF4-FFF2-40B4-BE49-F238E27FC236}">
                <a16:creationId xmlns:a16="http://schemas.microsoft.com/office/drawing/2014/main" id="{222C89EA-D7C5-4932-9F51-4396DDC9699A}"/>
              </a:ext>
            </a:extLst>
          </p:cNvPr>
          <p:cNvSpPr/>
          <p:nvPr/>
        </p:nvSpPr>
        <p:spPr>
          <a:xfrm>
            <a:off x="5918960" y="1062326"/>
            <a:ext cx="359493" cy="338413"/>
          </a:xfrm>
          <a:prstGeom prst="ellipse">
            <a:avLst/>
          </a:prstGeom>
          <a:noFill/>
          <a:ln>
            <a:solidFill>
              <a:srgbClr val="8A9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2" name="橢圓 101">
            <a:extLst>
              <a:ext uri="{FF2B5EF4-FFF2-40B4-BE49-F238E27FC236}">
                <a16:creationId xmlns:a16="http://schemas.microsoft.com/office/drawing/2014/main" id="{C6CEA47D-2D30-41C4-B79C-A2DBD93F420D}"/>
              </a:ext>
            </a:extLst>
          </p:cNvPr>
          <p:cNvSpPr/>
          <p:nvPr/>
        </p:nvSpPr>
        <p:spPr>
          <a:xfrm>
            <a:off x="8518423" y="1062326"/>
            <a:ext cx="359493" cy="338413"/>
          </a:xfrm>
          <a:prstGeom prst="ellipse">
            <a:avLst/>
          </a:prstGeom>
          <a:noFill/>
          <a:ln>
            <a:solidFill>
              <a:srgbClr val="8A9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3" name="橢圓 102">
            <a:extLst>
              <a:ext uri="{FF2B5EF4-FFF2-40B4-BE49-F238E27FC236}">
                <a16:creationId xmlns:a16="http://schemas.microsoft.com/office/drawing/2014/main" id="{37D4821A-0064-463D-A7DE-54777C3838D8}"/>
              </a:ext>
            </a:extLst>
          </p:cNvPr>
          <p:cNvSpPr/>
          <p:nvPr/>
        </p:nvSpPr>
        <p:spPr>
          <a:xfrm>
            <a:off x="5827924" y="4120568"/>
            <a:ext cx="799619" cy="338413"/>
          </a:xfrm>
          <a:prstGeom prst="ellipse">
            <a:avLst/>
          </a:prstGeom>
          <a:noFill/>
          <a:ln>
            <a:solidFill>
              <a:srgbClr val="8A9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3,4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1" name="乘號 100">
            <a:extLst>
              <a:ext uri="{FF2B5EF4-FFF2-40B4-BE49-F238E27FC236}">
                <a16:creationId xmlns:a16="http://schemas.microsoft.com/office/drawing/2014/main" id="{844E6BF5-51D4-4F33-B628-C8151C418435}"/>
              </a:ext>
            </a:extLst>
          </p:cNvPr>
          <p:cNvSpPr/>
          <p:nvPr/>
        </p:nvSpPr>
        <p:spPr>
          <a:xfrm>
            <a:off x="10151918" y="4485662"/>
            <a:ext cx="360413" cy="2981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乘號 106">
            <a:extLst>
              <a:ext uri="{FF2B5EF4-FFF2-40B4-BE49-F238E27FC236}">
                <a16:creationId xmlns:a16="http://schemas.microsoft.com/office/drawing/2014/main" id="{EA25C78A-920C-4458-B632-404F14323327}"/>
              </a:ext>
            </a:extLst>
          </p:cNvPr>
          <p:cNvSpPr/>
          <p:nvPr/>
        </p:nvSpPr>
        <p:spPr>
          <a:xfrm>
            <a:off x="10151918" y="6132433"/>
            <a:ext cx="360413" cy="2981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85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7401-1AD8-4F0E-8ED2-C30EF5E3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known information for matching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B4DE6D-2AB9-4D01-A65C-9110B8E70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08" y="1515037"/>
            <a:ext cx="10705350" cy="2177397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CitiROC firmware update: </a:t>
            </a:r>
          </a:p>
          <a:p>
            <a:pPr lvl="1"/>
            <a:r>
              <a:rPr lang="en-US" altLang="zh-TW" sz="2000" dirty="0"/>
              <a:t>Fine time -&gt; 12-bit(4096) recover to be 18-bit(262144) in trigger BM.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BE236EF-5DB7-4225-B71D-2F761FA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CCCC61-8438-476A-B650-F8A8636D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8DD2492-FCFA-4992-BFFD-D261E5A871D7}"/>
              </a:ext>
            </a:extLst>
          </p:cNvPr>
          <p:cNvSpPr txBox="1">
            <a:spLocks/>
          </p:cNvSpPr>
          <p:nvPr/>
        </p:nvSpPr>
        <p:spPr>
          <a:xfrm>
            <a:off x="215038" y="2534194"/>
            <a:ext cx="11480574" cy="387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TW" sz="2800" dirty="0"/>
              <a:t>CitiROC:</a:t>
            </a:r>
          </a:p>
          <a:p>
            <a:pPr lvl="1"/>
            <a:r>
              <a:rPr lang="en-US" altLang="zh-TW" sz="2400" dirty="0"/>
              <a:t>Fine time: “240ns”.</a:t>
            </a:r>
          </a:p>
          <a:p>
            <a:pPr lvl="1"/>
            <a:r>
              <a:rPr lang="en-US" altLang="zh-TW" sz="2400" dirty="0"/>
              <a:t>CitiROC pcnt reset the fine time count (but not always).</a:t>
            </a:r>
          </a:p>
          <a:p>
            <a:endParaRPr lang="en-US" altLang="zh-TW" sz="2800" dirty="0"/>
          </a:p>
          <a:p>
            <a:r>
              <a:rPr lang="en-US" altLang="zh-TW" sz="2800" dirty="0"/>
              <a:t>H2GCROC:</a:t>
            </a:r>
          </a:p>
          <a:p>
            <a:pPr lvl="1"/>
            <a:r>
              <a:rPr lang="en-US" altLang="zh-TW" sz="2400" dirty="0"/>
              <a:t>Will not catch the trigger signal when time gap off two signal &lt; 36000ns.</a:t>
            </a:r>
          </a:p>
          <a:p>
            <a:pPr lvl="1"/>
            <a:r>
              <a:rPr lang="en-US" altLang="zh-TW" sz="2400" dirty="0"/>
              <a:t>H2GCROC time stamp “25ns”.</a:t>
            </a:r>
          </a:p>
          <a:p>
            <a:pPr lvl="1"/>
            <a:r>
              <a:rPr lang="en-US" altLang="zh-TW" sz="2400" dirty="0"/>
              <a:t>Reset the </a:t>
            </a:r>
            <a:r>
              <a:rPr lang="en-US" altLang="zh-TW" sz="2400" dirty="0" err="1"/>
              <a:t>time_stamp</a:t>
            </a:r>
            <a:r>
              <a:rPr lang="en-US" altLang="zh-TW" sz="2400" dirty="0"/>
              <a:t> when </a:t>
            </a:r>
            <a:r>
              <a:rPr lang="en-US" altLang="zh-TW" sz="2400" dirty="0" err="1"/>
              <a:t>time_stamp</a:t>
            </a:r>
            <a:r>
              <a:rPr lang="en-US" altLang="zh-TW" sz="2400" dirty="0"/>
              <a:t> &gt; 30-bit unsigned int.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4943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84FE5-975E-4482-BA1F-BA67D31A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New algorithm for matching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8648C8-E6CB-414D-A406-0D705244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9" y="1210433"/>
            <a:ext cx="10217831" cy="473337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first event will not lost catch by both 2 detector. Because the 1</a:t>
            </a:r>
            <a:r>
              <a:rPr lang="en-US" altLang="zh-TW" sz="2400" baseline="30000" dirty="0"/>
              <a:t>st</a:t>
            </a:r>
            <a:r>
              <a:rPr lang="en-US" altLang="zh-TW" sz="2400" dirty="0"/>
              <a:t> event don’t have busy problem.</a:t>
            </a:r>
          </a:p>
          <a:p>
            <a:r>
              <a:rPr lang="en-US" altLang="zh-TW" sz="2400" dirty="0"/>
              <a:t>=&gt; Use 1</a:t>
            </a:r>
            <a:r>
              <a:rPr lang="en-US" altLang="zh-TW" sz="2400" baseline="30000" dirty="0"/>
              <a:t>st </a:t>
            </a:r>
            <a:r>
              <a:rPr lang="en-US" altLang="zh-TW" sz="2400" dirty="0"/>
              <a:t>event of both detector to get the initial time difference tC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-tH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= </a:t>
            </a:r>
            <a:r>
              <a:rPr lang="en-US" altLang="zh-TW" sz="2400" dirty="0">
                <a:solidFill>
                  <a:srgbClr val="00B0F0"/>
                </a:solidFill>
              </a:rPr>
              <a:t>dT</a:t>
            </a:r>
            <a:r>
              <a:rPr lang="en-US" altLang="zh-TW" sz="2400" baseline="-25000" dirty="0">
                <a:solidFill>
                  <a:srgbClr val="00B0F0"/>
                </a:solidFill>
              </a:rPr>
              <a:t>0</a:t>
            </a:r>
            <a:r>
              <a:rPr lang="en-US" altLang="zh-TW" sz="2400" dirty="0">
                <a:solidFill>
                  <a:srgbClr val="00B0F0"/>
                </a:solidFill>
              </a:rPr>
              <a:t>.</a:t>
            </a:r>
          </a:p>
          <a:p>
            <a:r>
              <a:rPr lang="en-US" altLang="zh-TW" sz="2400" dirty="0"/>
              <a:t>Because H2GCROC loss data, we could find all matching event by search the H2GCROC event time in CitiROC event.</a:t>
            </a:r>
          </a:p>
          <a:p>
            <a:r>
              <a:rPr lang="en-US" altLang="zh-TW" sz="2400" dirty="0"/>
              <a:t>Using map comparison to find out the most approach events by difference:</a:t>
            </a:r>
          </a:p>
          <a:p>
            <a:pPr lvl="1"/>
            <a:r>
              <a:rPr lang="en-US" altLang="zh-TW" sz="2400" dirty="0"/>
              <a:t>|</a:t>
            </a:r>
            <a:r>
              <a:rPr lang="en-US" altLang="zh-TW" sz="2400" dirty="0" err="1"/>
              <a:t>tC</a:t>
            </a:r>
            <a:r>
              <a:rPr lang="en-US" altLang="zh-TW" sz="2400" baseline="-25000" dirty="0" err="1"/>
              <a:t>j</a:t>
            </a:r>
            <a:r>
              <a:rPr lang="en-US" altLang="zh-TW" sz="2400" dirty="0" err="1"/>
              <a:t>-tH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| = |</a:t>
            </a:r>
            <a:r>
              <a:rPr lang="en-US" altLang="zh-TW" sz="2400" dirty="0" err="1"/>
              <a:t>dT</a:t>
            </a:r>
            <a:r>
              <a:rPr lang="en-US" altLang="zh-TW" sz="2400" baseline="-25000" dirty="0" err="1"/>
              <a:t>i,j</a:t>
            </a:r>
            <a:r>
              <a:rPr lang="en-US" altLang="zh-TW" sz="2400" baseline="-25000" dirty="0"/>
              <a:t> </a:t>
            </a:r>
            <a:r>
              <a:rPr lang="en-US" altLang="zh-TW" sz="2400" dirty="0"/>
              <a:t>- dT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|</a:t>
            </a:r>
            <a:r>
              <a:rPr lang="en-US" altLang="zh-TW" sz="2400" baseline="-25000" dirty="0"/>
              <a:t> </a:t>
            </a:r>
            <a:r>
              <a:rPr lang="en-US" altLang="zh-TW" sz="2400" dirty="0"/>
              <a:t>to be </a:t>
            </a:r>
            <a:r>
              <a:rPr lang="en-US" altLang="zh-TW" sz="2400" dirty="0">
                <a:solidFill>
                  <a:srgbClr val="00B050"/>
                </a:solidFill>
              </a:rPr>
              <a:t>minimum </a:t>
            </a:r>
            <a:r>
              <a:rPr lang="en-US" altLang="zh-TW" sz="2400" dirty="0" err="1">
                <a:solidFill>
                  <a:srgbClr val="00B050"/>
                </a:solidFill>
              </a:rPr>
              <a:t>dT</a:t>
            </a:r>
            <a:r>
              <a:rPr lang="en-US" altLang="zh-TW" sz="2400" baseline="-25000" dirty="0" err="1">
                <a:solidFill>
                  <a:srgbClr val="00B050"/>
                </a:solidFill>
              </a:rPr>
              <a:t>i</a:t>
            </a:r>
            <a:r>
              <a:rPr lang="en-US" altLang="zh-TW" sz="2400" dirty="0"/>
              <a:t>.</a:t>
            </a:r>
          </a:p>
          <a:p>
            <a:pPr lvl="1"/>
            <a:endParaRPr lang="zh-TW" altLang="en-US" sz="2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7F92816-EE91-4167-8474-1CF35162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B2937B5-D457-4F45-91A4-1904FE98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BC2DD48-41F9-4DE9-80C4-504334C4822C}"/>
              </a:ext>
            </a:extLst>
          </p:cNvPr>
          <p:cNvSpPr/>
          <p:nvPr/>
        </p:nvSpPr>
        <p:spPr>
          <a:xfrm>
            <a:off x="9301754" y="3937722"/>
            <a:ext cx="1340528" cy="3373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tH0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C70FEA-74CE-44F6-8E1F-A94F56507C63}"/>
              </a:ext>
            </a:extLst>
          </p:cNvPr>
          <p:cNvSpPr/>
          <p:nvPr/>
        </p:nvSpPr>
        <p:spPr>
          <a:xfrm>
            <a:off x="9301754" y="4390433"/>
            <a:ext cx="1340528" cy="3373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tH1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7C5A03-5331-474B-A068-427F29FC7135}"/>
              </a:ext>
            </a:extLst>
          </p:cNvPr>
          <p:cNvSpPr/>
          <p:nvPr/>
        </p:nvSpPr>
        <p:spPr>
          <a:xfrm>
            <a:off x="9301754" y="5344046"/>
            <a:ext cx="1340528" cy="3373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tH3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CDB73E-20DB-4149-AC2D-95DB41CA089C}"/>
              </a:ext>
            </a:extLst>
          </p:cNvPr>
          <p:cNvSpPr/>
          <p:nvPr/>
        </p:nvSpPr>
        <p:spPr>
          <a:xfrm>
            <a:off x="9301754" y="5796757"/>
            <a:ext cx="1340528" cy="3373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tH4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E634C3-BAE9-4501-A7F0-1AB861EDB955}"/>
              </a:ext>
            </a:extLst>
          </p:cNvPr>
          <p:cNvSpPr/>
          <p:nvPr/>
        </p:nvSpPr>
        <p:spPr>
          <a:xfrm>
            <a:off x="9301754" y="6249468"/>
            <a:ext cx="1340528" cy="3373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tH5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3F0EC4E-5CE9-4E8C-B0BC-4B6B2432D608}"/>
              </a:ext>
            </a:extLst>
          </p:cNvPr>
          <p:cNvSpPr/>
          <p:nvPr/>
        </p:nvSpPr>
        <p:spPr>
          <a:xfrm>
            <a:off x="6745707" y="3937722"/>
            <a:ext cx="1340528" cy="33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tC0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DAA4E4-9520-4E55-AD9C-4DD5D0D539BF}"/>
              </a:ext>
            </a:extLst>
          </p:cNvPr>
          <p:cNvSpPr/>
          <p:nvPr/>
        </p:nvSpPr>
        <p:spPr>
          <a:xfrm>
            <a:off x="6745707" y="4390433"/>
            <a:ext cx="1340528" cy="33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tC1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41E9270-7238-4361-8C91-687AD19D43B3}"/>
              </a:ext>
            </a:extLst>
          </p:cNvPr>
          <p:cNvSpPr/>
          <p:nvPr/>
        </p:nvSpPr>
        <p:spPr>
          <a:xfrm>
            <a:off x="6745707" y="4891335"/>
            <a:ext cx="1340528" cy="33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tC2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F69F0B-45B5-4CDA-AD1B-D0F9F848A8E3}"/>
              </a:ext>
            </a:extLst>
          </p:cNvPr>
          <p:cNvSpPr/>
          <p:nvPr/>
        </p:nvSpPr>
        <p:spPr>
          <a:xfrm>
            <a:off x="6745707" y="5344046"/>
            <a:ext cx="1340528" cy="33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tC3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36561EE-45D4-4A3C-BFE7-A463F5C81E47}"/>
              </a:ext>
            </a:extLst>
          </p:cNvPr>
          <p:cNvSpPr/>
          <p:nvPr/>
        </p:nvSpPr>
        <p:spPr>
          <a:xfrm>
            <a:off x="6745707" y="5796757"/>
            <a:ext cx="1340528" cy="33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tC4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D4D0F4-2FE1-4546-8317-7BF90CBC64F5}"/>
              </a:ext>
            </a:extLst>
          </p:cNvPr>
          <p:cNvSpPr/>
          <p:nvPr/>
        </p:nvSpPr>
        <p:spPr>
          <a:xfrm>
            <a:off x="6745707" y="6249468"/>
            <a:ext cx="1340528" cy="33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tC5</a:t>
            </a:r>
            <a:endParaRPr lang="zh-TW" altLang="en-US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9FF6234-0A28-47E1-A2E8-AA9726CA1B58}"/>
              </a:ext>
            </a:extLst>
          </p:cNvPr>
          <p:cNvCxnSpPr>
            <a:cxnSpLocks/>
            <a:stCxn id="6" idx="1"/>
            <a:endCxn id="11" idx="3"/>
          </p:cNvCxnSpPr>
          <p:nvPr/>
        </p:nvCxnSpPr>
        <p:spPr>
          <a:xfrm flipH="1">
            <a:off x="8086235" y="4106398"/>
            <a:ext cx="1215519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80F183F6-2D0F-4BEA-9054-6042574D3675}"/>
              </a:ext>
            </a:extLst>
          </p:cNvPr>
          <p:cNvCxnSpPr>
            <a:cxnSpLocks/>
            <a:stCxn id="7" idx="1"/>
            <a:endCxn id="12" idx="3"/>
          </p:cNvCxnSpPr>
          <p:nvPr/>
        </p:nvCxnSpPr>
        <p:spPr>
          <a:xfrm flipH="1">
            <a:off x="8086235" y="4559109"/>
            <a:ext cx="121551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7DBB0A6-A596-4750-9CC8-9F46F142EFAD}"/>
              </a:ext>
            </a:extLst>
          </p:cNvPr>
          <p:cNvCxnSpPr>
            <a:cxnSpLocks/>
            <a:stCxn id="8" idx="1"/>
            <a:endCxn id="14" idx="3"/>
          </p:cNvCxnSpPr>
          <p:nvPr/>
        </p:nvCxnSpPr>
        <p:spPr>
          <a:xfrm flipH="1">
            <a:off x="8086235" y="5512722"/>
            <a:ext cx="121551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04F4F4AB-521E-4AE5-8402-AE88E4DC4F01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>
            <a:off x="8086235" y="5965433"/>
            <a:ext cx="121551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7699216-62F2-486F-BA75-B085033C451B}"/>
              </a:ext>
            </a:extLst>
          </p:cNvPr>
          <p:cNvCxnSpPr>
            <a:cxnSpLocks/>
            <a:stCxn id="10" idx="1"/>
            <a:endCxn id="16" idx="3"/>
          </p:cNvCxnSpPr>
          <p:nvPr/>
        </p:nvCxnSpPr>
        <p:spPr>
          <a:xfrm flipH="1">
            <a:off x="8086235" y="6418144"/>
            <a:ext cx="121551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8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BD95165-926E-4E73-A164-8D124598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922" y="3261909"/>
            <a:ext cx="4626971" cy="332490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A873DDB-F952-474F-A040-C1DA0C25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dT</a:t>
            </a:r>
            <a:r>
              <a:rPr lang="en-US" altLang="zh-TW" baseline="-25000" dirty="0" err="1"/>
              <a:t>i</a:t>
            </a:r>
            <a:r>
              <a:rPr lang="en-US" altLang="zh-TW" dirty="0"/>
              <a:t> is changing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CB74C1-B15B-4078-904E-2072BF36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18" y="1176624"/>
            <a:ext cx="11071316" cy="473337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During fine time count and pcnt pass pass, the </a:t>
            </a:r>
            <a:r>
              <a:rPr lang="en-US" altLang="zh-TW" sz="2400" dirty="0" err="1"/>
              <a:t>dT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of matching event become larger and larger: linear</a:t>
            </a:r>
          </a:p>
          <a:p>
            <a:r>
              <a:rPr lang="en-US" altLang="zh-TW" sz="2400" dirty="0"/>
              <a:t>Maybe is the clock frequency of 2 ROCs are not correct: I use the linear slope to correct the frequency!</a:t>
            </a:r>
          </a:p>
          <a:p>
            <a:r>
              <a:rPr lang="en-US" altLang="zh-TW" sz="2400" dirty="0"/>
              <a:t>In this example: CITIROC frequency slower then H2GCROC by 1.504E-5.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774FEC-9CB8-4566-B527-70018276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E90D98-3B85-4260-9656-1B1F388F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CB2BA82-7016-41F8-A481-C81A118A3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6" y="3261910"/>
            <a:ext cx="4626973" cy="332491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44BA311-EB02-41DF-B250-E50FBFEB1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733" y="4866280"/>
            <a:ext cx="4646791" cy="1043713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1B87BB8-5364-449F-B7F8-7542195A7A63}"/>
              </a:ext>
            </a:extLst>
          </p:cNvPr>
          <p:cNvCxnSpPr/>
          <p:nvPr/>
        </p:nvCxnSpPr>
        <p:spPr>
          <a:xfrm>
            <a:off x="4963886" y="4563291"/>
            <a:ext cx="2211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DFB298C-C369-4A58-935B-18402ACB26D0}"/>
              </a:ext>
            </a:extLst>
          </p:cNvPr>
          <p:cNvSpPr txBox="1"/>
          <p:nvPr/>
        </p:nvSpPr>
        <p:spPr>
          <a:xfrm>
            <a:off x="4731079" y="3873951"/>
            <a:ext cx="298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Revise the </a:t>
            </a:r>
            <a:r>
              <a:rPr lang="en-US" altLang="zh-TW" sz="1800" dirty="0" err="1">
                <a:solidFill>
                  <a:schemeClr val="bg1"/>
                </a:solidFill>
              </a:rPr>
              <a:t>fcnt</a:t>
            </a:r>
            <a:r>
              <a:rPr lang="en-US" altLang="zh-TW" sz="1800" dirty="0">
                <a:solidFill>
                  <a:schemeClr val="bg1"/>
                </a:solidFill>
              </a:rPr>
              <a:t>, pcnt scale by frequency ratio.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A2FA6C-7D00-468C-91E0-0A286AE1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final matching result of new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9895D99-368E-4BC1-B3EE-5D663BC287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760" y="1515037"/>
                <a:ext cx="8673898" cy="473337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After correct the frequency factor, I scan:</a:t>
                </a:r>
              </a:p>
              <a:p>
                <a:r>
                  <a:rPr lang="en-US" altLang="zh-TW" sz="2400" dirty="0"/>
                  <a:t>Set the max event timestamp of different detectors by:</a:t>
                </a:r>
              </a:p>
              <a:p>
                <a:pPr marL="257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800" i="1" dirty="0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en-US" altLang="zh-TW" sz="2800" i="1" dirty="0" smtClean="0"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en-US" altLang="zh-TW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∈{</m:t>
                      </m:r>
                      <m:sSub>
                        <m:sSub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TW" sz="2000" dirty="0"/>
              </a:p>
              <a:p>
                <a:r>
                  <a:rPr lang="en-US" altLang="zh-TW" sz="2400" dirty="0"/>
                  <a:t>The matching efficiency got 99.88% in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&lt;955, 960ns=4 FCNT.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We can use 4 FCNT for max</a:t>
                </a:r>
                <a:r>
                  <a:rPr lang="en-US" altLang="zh-TW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be match the event.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9895D99-368E-4BC1-B3EE-5D663BC28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515037"/>
                <a:ext cx="8673898" cy="4733370"/>
              </a:xfrm>
              <a:blipFill>
                <a:blip r:embed="rId2"/>
                <a:stretch>
                  <a:fillRect l="-492" t="-10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5485A66-0D3B-45DD-BD80-0D73F386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09A8AE1-B35A-486B-B681-FA3449BF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5B23F7B-6D0A-4E3F-B1E9-86F6B6C39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069" y="2203644"/>
            <a:ext cx="2533650" cy="421957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4496AB4-5306-491B-841C-2C937636C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069" y="1062326"/>
            <a:ext cx="2533650" cy="1042324"/>
          </a:xfrm>
          <a:prstGeom prst="rect">
            <a:avLst/>
          </a:prstGeom>
        </p:spPr>
      </p:pic>
      <p:sp>
        <p:nvSpPr>
          <p:cNvPr id="18" name="橢圓 17">
            <a:extLst>
              <a:ext uri="{FF2B5EF4-FFF2-40B4-BE49-F238E27FC236}">
                <a16:creationId xmlns:a16="http://schemas.microsoft.com/office/drawing/2014/main" id="{801778B3-8652-403E-88C2-AB39503A8A30}"/>
              </a:ext>
            </a:extLst>
          </p:cNvPr>
          <p:cNvSpPr/>
          <p:nvPr/>
        </p:nvSpPr>
        <p:spPr>
          <a:xfrm>
            <a:off x="8926286" y="3579223"/>
            <a:ext cx="2323408" cy="278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324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97287</TotalTime>
  <Words>703</Words>
  <Application>Microsoft Office PowerPoint</Application>
  <PresentationFormat>寬螢幕</PresentationFormat>
  <Paragraphs>131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Cambria Math</vt:lpstr>
      <vt:lpstr>Times New Roman</vt:lpstr>
      <vt:lpstr>Wingdings</vt:lpstr>
      <vt:lpstr>Wingdings 3</vt:lpstr>
      <vt:lpstr>模板2</vt:lpstr>
      <vt:lpstr>Weekly meeting</vt:lpstr>
      <vt:lpstr>Trigger Matching Between H2GCROC and CITIROC</vt:lpstr>
      <vt:lpstr>Experiment setup</vt:lpstr>
      <vt:lpstr>Procedure</vt:lpstr>
      <vt:lpstr>The known information for matching</vt:lpstr>
      <vt:lpstr>New algorithm for matching</vt:lpstr>
      <vt:lpstr>dTi is changing</vt:lpstr>
      <vt:lpstr>The final matching result of new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13785</cp:revision>
  <dcterms:created xsi:type="dcterms:W3CDTF">2020-10-12T05:45:27Z</dcterms:created>
  <dcterms:modified xsi:type="dcterms:W3CDTF">2026-07-10T14:54:31Z</dcterms:modified>
</cp:coreProperties>
</file>