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4" r:id="rId18"/>
    <p:sldId id="275" r:id="rId19"/>
    <p:sldId id="276" r:id="rId20"/>
    <p:sldId id="279" r:id="rId21"/>
    <p:sldId id="280" r:id="rId22"/>
    <p:sldId id="287" r:id="rId23"/>
    <p:sldId id="288" r:id="rId24"/>
    <p:sldId id="289" r:id="rId25"/>
    <p:sldId id="290" r:id="rId26"/>
    <p:sldId id="291" r:id="rId27"/>
    <p:sldId id="292" r:id="rId28"/>
    <p:sldId id="293" r:id="rId29"/>
    <p:sldId id="282" r:id="rId30"/>
    <p:sldId id="283" r:id="rId31"/>
    <p:sldId id="284" r:id="rId32"/>
    <p:sldId id="285" r:id="rId33"/>
    <p:sldId id="294" r:id="rId34"/>
    <p:sldId id="286" r:id="rId35"/>
    <p:sldId id="295" r:id="rId36"/>
    <p:sldId id="298" r:id="rId37"/>
    <p:sldId id="299"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4660"/>
  </p:normalViewPr>
  <p:slideViewPr>
    <p:cSldViewPr snapToGrid="0" snapToObjects="1">
      <p:cViewPr>
        <p:scale>
          <a:sx n="76" d="100"/>
          <a:sy n="76" d="100"/>
        </p:scale>
        <p:origin x="412"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D52D69-F3F5-4EA1-9064-E241295A13F3}"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063328-AE8E-4290-A019-BDD77C2C432F}" type="slidenum">
              <a:rPr lang="en-US" smtClean="0"/>
              <a:t>‹#›</a:t>
            </a:fld>
            <a:endParaRPr lang="en-US"/>
          </a:p>
        </p:txBody>
      </p:sp>
    </p:spTree>
    <p:extLst>
      <p:ext uri="{BB962C8B-B14F-4D97-AF65-F5344CB8AC3E}">
        <p14:creationId xmlns:p14="http://schemas.microsoft.com/office/powerpoint/2010/main" val="1185512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063328-AE8E-4290-A019-BDD77C2C432F}" type="slidenum">
              <a:rPr lang="en-US" smtClean="0"/>
              <a:t>11</a:t>
            </a:fld>
            <a:endParaRPr lang="en-US"/>
          </a:p>
        </p:txBody>
      </p:sp>
    </p:spTree>
    <p:extLst>
      <p:ext uri="{BB962C8B-B14F-4D97-AF65-F5344CB8AC3E}">
        <p14:creationId xmlns:p14="http://schemas.microsoft.com/office/powerpoint/2010/main" val="3817668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94.png"/></Relationships>
</file>

<file path=ppt/slides/_rels/slide3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82880" cy="68580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1783080"/>
            <a:ext cx="10088575" cy="1371600"/>
          </a:xfrm>
          <a:prstGeom prst="rect">
            <a:avLst/>
          </a:prstGeom>
          <a:noFill/>
        </p:spPr>
        <p:txBody>
          <a:bodyPr wrap="square" lIns="0" tIns="0" rIns="0" bIns="0">
            <a:spAutoFit/>
          </a:bodyPr>
          <a:lstStyle/>
          <a:p>
            <a:pPr>
              <a:lnSpc>
                <a:spcPct val="102000"/>
              </a:lnSpc>
              <a:spcBef>
                <a:spcPts val="0"/>
              </a:spcBef>
              <a:spcAft>
                <a:spcPts val="1000"/>
              </a:spcAft>
            </a:pPr>
            <a:r>
              <a:rPr sz="5000" b="1" i="0">
                <a:solidFill>
                  <a:srgbClr val="16161D"/>
                </a:solidFill>
                <a:latin typeface="Segoe UI"/>
              </a:rPr>
              <a:t>CBSC-ZDC Fast Monte Carlo</a:t>
            </a:r>
          </a:p>
          <a:p>
            <a:pPr>
              <a:lnSpc>
                <a:spcPct val="132000"/>
              </a:lnSpc>
              <a:spcBef>
                <a:spcPts val="0"/>
              </a:spcBef>
              <a:spcAft>
                <a:spcPts val="0"/>
              </a:spcAft>
            </a:pPr>
            <a:r>
              <a:rPr sz="1650" b="0" i="0">
                <a:solidFill>
                  <a:srgbClr val="555560"/>
                </a:solidFill>
                <a:latin typeface="Segoe UI"/>
              </a:rPr>
              <a:t>Constrained Budgeted Stochastic Cascade v2.2 — construction, objective, and measured state at epoch 4</a:t>
            </a:r>
          </a:p>
        </p:txBody>
      </p:sp>
      <p:sp>
        <p:nvSpPr>
          <p:cNvPr id="4" name="Rectangle 3"/>
          <p:cNvSpPr/>
          <p:nvPr/>
        </p:nvSpPr>
        <p:spPr>
          <a:xfrm>
            <a:off x="1143000" y="3977639"/>
            <a:ext cx="2011680" cy="19050"/>
          </a:xfrm>
          <a:prstGeom prst="rect">
            <a:avLst/>
          </a:prstGeom>
          <a:solidFill>
            <a:srgbClr val="DCDC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143000" y="4270247"/>
            <a:ext cx="10088575" cy="292608"/>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555560"/>
                </a:solidFill>
                <a:latin typeface="Segoe UI"/>
              </a:rPr>
              <a:t>Target:</a:t>
            </a:r>
          </a:p>
        </p:txBody>
      </p:sp>
      <p:pic>
        <p:nvPicPr>
          <p:cNvPr id="6" name="Picture 5" descr="eq_cbf9801d0f63f313d120.png"/>
          <p:cNvPicPr>
            <a:picLocks noChangeAspect="1"/>
          </p:cNvPicPr>
          <p:nvPr/>
        </p:nvPicPr>
        <p:blipFill>
          <a:blip r:embed="rId2"/>
          <a:stretch>
            <a:fillRect/>
          </a:stretch>
        </p:blipFill>
        <p:spPr>
          <a:xfrm>
            <a:off x="1143000" y="4581143"/>
            <a:ext cx="2977896" cy="353568"/>
          </a:xfrm>
          <a:prstGeom prst="rect">
            <a:avLst/>
          </a:prstGeom>
        </p:spPr>
      </p:pic>
      <p:sp>
        <p:nvSpPr>
          <p:cNvPr id="7" name="TextBox 6"/>
          <p:cNvSpPr txBox="1"/>
          <p:nvPr/>
        </p:nvSpPr>
        <p:spPr>
          <a:xfrm>
            <a:off x="1143000" y="5117591"/>
            <a:ext cx="10088575" cy="292608"/>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555560"/>
                </a:solidFill>
                <a:latin typeface="Segoe UI"/>
              </a:rPr>
              <a:t>State: epoch 4, 26,624 of 612,482 train events (4.3%)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RESPONSE</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Total-Response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390235" y="1591056"/>
            <a:ext cx="1411224" cy="685800"/>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bfcf03f477786a65da0f.png"/>
          <p:cNvPicPr>
            <a:picLocks noChangeAspect="1"/>
          </p:cNvPicPr>
          <p:nvPr/>
        </p:nvPicPr>
        <p:blipFill>
          <a:blip r:embed="rId2"/>
          <a:stretch>
            <a:fillRect/>
          </a:stretch>
        </p:blipFill>
        <p:spPr>
          <a:xfrm>
            <a:off x="5518251" y="1719072"/>
            <a:ext cx="1155192" cy="429768"/>
          </a:xfrm>
          <a:prstGeom prst="rect">
            <a:avLst/>
          </a:prstGeom>
        </p:spPr>
      </p:pic>
      <p:sp>
        <p:nvSpPr>
          <p:cNvPr id="7" name="TextBox 6"/>
          <p:cNvSpPr txBox="1"/>
          <p:nvPr/>
        </p:nvSpPr>
        <p:spPr>
          <a:xfrm>
            <a:off x="777240" y="2459736"/>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ef5dce129b6f44883db2.png"/>
          <p:cNvPicPr>
            <a:picLocks noChangeAspect="1"/>
          </p:cNvPicPr>
          <p:nvPr/>
        </p:nvPicPr>
        <p:blipFill>
          <a:blip r:embed="rId3"/>
          <a:stretch>
            <a:fillRect/>
          </a:stretch>
        </p:blipFill>
        <p:spPr>
          <a:xfrm>
            <a:off x="868680" y="2624328"/>
            <a:ext cx="2471928" cy="335280"/>
          </a:xfrm>
          <a:prstGeom prst="rect">
            <a:avLst/>
          </a:prstGeom>
        </p:spPr>
      </p:pic>
      <p:sp>
        <p:nvSpPr>
          <p:cNvPr id="9" name="TextBox 8"/>
          <p:cNvSpPr txBox="1"/>
          <p:nvPr/>
        </p:nvSpPr>
        <p:spPr>
          <a:xfrm>
            <a:off x="868680" y="298704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training target</a:t>
            </a:r>
          </a:p>
        </p:txBody>
      </p:sp>
      <p:sp>
        <p:nvSpPr>
          <p:cNvPr id="10" name="TextBox 9"/>
          <p:cNvSpPr txBox="1"/>
          <p:nvPr/>
        </p:nvSpPr>
        <p:spPr>
          <a:xfrm>
            <a:off x="777240" y="328841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45300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4-component Gaussian-mixture MLP.</a:t>
            </a:r>
          </a:p>
        </p:txBody>
      </p:sp>
      <p:pic>
        <p:nvPicPr>
          <p:cNvPr id="12" name="Picture 11" descr="eq_327ba4b397365eeaad9c.png"/>
          <p:cNvPicPr>
            <a:picLocks noChangeAspect="1"/>
          </p:cNvPicPr>
          <p:nvPr/>
        </p:nvPicPr>
        <p:blipFill>
          <a:blip r:embed="rId4"/>
          <a:stretch>
            <a:fillRect/>
          </a:stretch>
        </p:blipFill>
        <p:spPr>
          <a:xfrm>
            <a:off x="868680" y="3699510"/>
            <a:ext cx="2734056" cy="557784"/>
          </a:xfrm>
          <a:prstGeom prst="rect">
            <a:avLst/>
          </a:prstGeom>
        </p:spPr>
      </p:pic>
      <p:sp>
        <p:nvSpPr>
          <p:cNvPr id="13" name="TextBox 12"/>
          <p:cNvSpPr txBox="1"/>
          <p:nvPr/>
        </p:nvSpPr>
        <p:spPr>
          <a:xfrm>
            <a:off x="777240" y="441274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4" name="Picture 13" descr="eq_59081c95d773e9ea4435.png"/>
          <p:cNvPicPr>
            <a:picLocks noChangeAspect="1"/>
          </p:cNvPicPr>
          <p:nvPr/>
        </p:nvPicPr>
        <p:blipFill>
          <a:blip r:embed="rId5"/>
          <a:stretch>
            <a:fillRect/>
          </a:stretch>
        </p:blipFill>
        <p:spPr>
          <a:xfrm>
            <a:off x="868680" y="4577334"/>
            <a:ext cx="3163824" cy="573024"/>
          </a:xfrm>
          <a:prstGeom prst="rect">
            <a:avLst/>
          </a:prstGeom>
        </p:spPr>
      </p:pic>
      <p:sp>
        <p:nvSpPr>
          <p:cNvPr id="15" name="TextBox 14"/>
          <p:cNvSpPr txBox="1"/>
          <p:nvPr/>
        </p:nvSpPr>
        <p:spPr>
          <a:xfrm>
            <a:off x="868680" y="517779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negative log-likelihood</a:t>
            </a:r>
          </a:p>
        </p:txBody>
      </p:sp>
      <p:sp>
        <p:nvSpPr>
          <p:cNvPr id="16" name="TextBox 15"/>
          <p:cNvSpPr txBox="1"/>
          <p:nvPr/>
        </p:nvSpPr>
        <p:spPr>
          <a:xfrm>
            <a:off x="777240" y="547916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3ddc6d0e1a534573d7a7.png"/>
          <p:cNvPicPr>
            <a:picLocks noChangeAspect="1"/>
          </p:cNvPicPr>
          <p:nvPr/>
        </p:nvPicPr>
        <p:blipFill>
          <a:blip r:embed="rId6"/>
          <a:stretch>
            <a:fillRect/>
          </a:stretch>
        </p:blipFill>
        <p:spPr>
          <a:xfrm>
            <a:off x="868680" y="5643753"/>
            <a:ext cx="4572000" cy="329184"/>
          </a:xfrm>
          <a:prstGeom prst="rect">
            <a:avLst/>
          </a:prstGeom>
        </p:spPr>
      </p:pic>
      <p:sp>
        <p:nvSpPr>
          <p:cNvPr id="18" name="TextBox 17"/>
          <p:cNvSpPr txBox="1"/>
          <p:nvPr/>
        </p:nvSpPr>
        <p:spPr>
          <a:xfrm>
            <a:off x="868680" y="6000369"/>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sampled, clamped, safety-capped</a:t>
            </a:r>
          </a:p>
        </p:txBody>
      </p:sp>
      <p:sp>
        <p:nvSpPr>
          <p:cNvPr id="19" name="TextBox 18"/>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11 / 46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FIRST LAYER</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First-Positive-Layer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361279" y="1591056"/>
            <a:ext cx="1469136" cy="70408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5ffcdb7a7aadea172449.png"/>
          <p:cNvPicPr>
            <a:picLocks noChangeAspect="1"/>
          </p:cNvPicPr>
          <p:nvPr/>
        </p:nvPicPr>
        <p:blipFill>
          <a:blip r:embed="rId3"/>
          <a:stretch>
            <a:fillRect/>
          </a:stretch>
        </p:blipFill>
        <p:spPr>
          <a:xfrm>
            <a:off x="5489295" y="1719072"/>
            <a:ext cx="1213104" cy="448056"/>
          </a:xfrm>
          <a:prstGeom prst="rect">
            <a:avLst/>
          </a:prstGeom>
        </p:spPr>
      </p:pic>
      <p:sp>
        <p:nvSpPr>
          <p:cNvPr id="7" name="TextBox 6"/>
          <p:cNvSpPr txBox="1"/>
          <p:nvPr/>
        </p:nvSpPr>
        <p:spPr>
          <a:xfrm>
            <a:off x="777240" y="2478024"/>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d828867fa0d79912a476.png"/>
          <p:cNvPicPr>
            <a:picLocks noChangeAspect="1"/>
          </p:cNvPicPr>
          <p:nvPr/>
        </p:nvPicPr>
        <p:blipFill>
          <a:blip r:embed="rId4"/>
          <a:stretch>
            <a:fillRect/>
          </a:stretch>
        </p:blipFill>
        <p:spPr>
          <a:xfrm>
            <a:off x="868680" y="2660904"/>
            <a:ext cx="2340864" cy="371856"/>
          </a:xfrm>
          <a:prstGeom prst="rect">
            <a:avLst/>
          </a:prstGeom>
        </p:spPr>
      </p:pic>
      <p:sp>
        <p:nvSpPr>
          <p:cNvPr id="9" name="TextBox 8"/>
          <p:cNvSpPr txBox="1"/>
          <p:nvPr/>
        </p:nvSpPr>
        <p:spPr>
          <a:xfrm>
            <a:off x="777240" y="3224784"/>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0" name="TextBox 9"/>
          <p:cNvSpPr txBox="1"/>
          <p:nvPr/>
        </p:nvSpPr>
        <p:spPr>
          <a:xfrm>
            <a:off x="868680" y="3407664"/>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Categorical MLP, 65 logits (see toolkit: softmax).</a:t>
            </a:r>
          </a:p>
        </p:txBody>
      </p:sp>
      <p:pic>
        <p:nvPicPr>
          <p:cNvPr id="11" name="Picture 10" descr="eq_a73d21eafc637ed77c69.png"/>
          <p:cNvPicPr>
            <a:picLocks noChangeAspect="1"/>
          </p:cNvPicPr>
          <p:nvPr/>
        </p:nvPicPr>
        <p:blipFill>
          <a:blip r:embed="rId5"/>
          <a:stretch>
            <a:fillRect/>
          </a:stretch>
        </p:blipFill>
        <p:spPr>
          <a:xfrm>
            <a:off x="868680" y="3688969"/>
            <a:ext cx="1859280" cy="371856"/>
          </a:xfrm>
          <a:prstGeom prst="rect">
            <a:avLst/>
          </a:prstGeom>
        </p:spPr>
      </p:pic>
      <p:sp>
        <p:nvSpPr>
          <p:cNvPr id="12" name="TextBox 11"/>
          <p:cNvSpPr txBox="1"/>
          <p:nvPr/>
        </p:nvSpPr>
        <p:spPr>
          <a:xfrm>
            <a:off x="777240" y="4252849"/>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3" name="Picture 12" descr="eq_818844aec5951c4ba9e0.png"/>
          <p:cNvPicPr>
            <a:picLocks noChangeAspect="1"/>
          </p:cNvPicPr>
          <p:nvPr/>
        </p:nvPicPr>
        <p:blipFill>
          <a:blip r:embed="rId6"/>
          <a:stretch>
            <a:fillRect/>
          </a:stretch>
        </p:blipFill>
        <p:spPr>
          <a:xfrm>
            <a:off x="868680" y="4435729"/>
            <a:ext cx="2258568" cy="518160"/>
          </a:xfrm>
          <a:prstGeom prst="rect">
            <a:avLst/>
          </a:prstGeom>
        </p:spPr>
      </p:pic>
      <p:sp>
        <p:nvSpPr>
          <p:cNvPr id="14" name="TextBox 13"/>
          <p:cNvSpPr txBox="1"/>
          <p:nvPr/>
        </p:nvSpPr>
        <p:spPr>
          <a:xfrm>
            <a:off x="868680" y="4985893"/>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categorical cross-entropy</a:t>
            </a:r>
          </a:p>
        </p:txBody>
      </p:sp>
      <p:sp>
        <p:nvSpPr>
          <p:cNvPr id="15" name="TextBox 14"/>
          <p:cNvSpPr txBox="1"/>
          <p:nvPr/>
        </p:nvSpPr>
        <p:spPr>
          <a:xfrm>
            <a:off x="777240" y="5335778"/>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6" name="Picture 15" descr="eq_9486bcac6f97ece0df42.png"/>
          <p:cNvPicPr>
            <a:picLocks noChangeAspect="1"/>
          </p:cNvPicPr>
          <p:nvPr/>
        </p:nvPicPr>
        <p:blipFill>
          <a:blip r:embed="rId7"/>
          <a:stretch>
            <a:fillRect/>
          </a:stretch>
        </p:blipFill>
        <p:spPr>
          <a:xfrm>
            <a:off x="868680" y="5518658"/>
            <a:ext cx="2709672" cy="384048"/>
          </a:xfrm>
          <a:prstGeom prst="rect">
            <a:avLst/>
          </a:prstGeom>
        </p:spPr>
      </p:pic>
      <p:sp>
        <p:nvSpPr>
          <p:cNvPr id="17" name="TextBox 16"/>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12 / 46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ACTIVITY</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Layer-Activity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186019" y="1591056"/>
            <a:ext cx="1819656" cy="70408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23ce3a5d42bf8b3a02de.png"/>
          <p:cNvPicPr>
            <a:picLocks noChangeAspect="1"/>
          </p:cNvPicPr>
          <p:nvPr/>
        </p:nvPicPr>
        <p:blipFill>
          <a:blip r:embed="rId2"/>
          <a:stretch>
            <a:fillRect/>
          </a:stretch>
        </p:blipFill>
        <p:spPr>
          <a:xfrm>
            <a:off x="5314035" y="1719072"/>
            <a:ext cx="1563624" cy="448056"/>
          </a:xfrm>
          <a:prstGeom prst="rect">
            <a:avLst/>
          </a:prstGeom>
        </p:spPr>
      </p:pic>
      <p:sp>
        <p:nvSpPr>
          <p:cNvPr id="7" name="TextBox 6"/>
          <p:cNvSpPr txBox="1"/>
          <p:nvPr/>
        </p:nvSpPr>
        <p:spPr>
          <a:xfrm>
            <a:off x="777240" y="247802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8ce4e8c40ab7c63a2616.png"/>
          <p:cNvPicPr>
            <a:picLocks noChangeAspect="1"/>
          </p:cNvPicPr>
          <p:nvPr/>
        </p:nvPicPr>
        <p:blipFill>
          <a:blip r:embed="rId3"/>
          <a:stretch>
            <a:fillRect/>
          </a:stretch>
        </p:blipFill>
        <p:spPr>
          <a:xfrm>
            <a:off x="868680" y="2642616"/>
            <a:ext cx="3288792" cy="350520"/>
          </a:xfrm>
          <a:prstGeom prst="rect">
            <a:avLst/>
          </a:prstGeom>
        </p:spPr>
      </p:pic>
      <p:sp>
        <p:nvSpPr>
          <p:cNvPr id="9" name="TextBox 8"/>
          <p:cNvSpPr txBox="1"/>
          <p:nvPr/>
        </p:nvSpPr>
        <p:spPr>
          <a:xfrm>
            <a:off x="777240" y="314858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0" name="TextBox 9"/>
          <p:cNvSpPr txBox="1"/>
          <p:nvPr/>
        </p:nvSpPr>
        <p:spPr>
          <a:xfrm>
            <a:off x="868680" y="3313176"/>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Per-layer binary MLP (see toolkit: sigmoid).</a:t>
            </a:r>
          </a:p>
        </p:txBody>
      </p:sp>
      <p:pic>
        <p:nvPicPr>
          <p:cNvPr id="11" name="Picture 10" descr="eq_5220a3cbde3555a6eb99.png"/>
          <p:cNvPicPr>
            <a:picLocks noChangeAspect="1"/>
          </p:cNvPicPr>
          <p:nvPr/>
        </p:nvPicPr>
        <p:blipFill>
          <a:blip r:embed="rId4"/>
          <a:stretch>
            <a:fillRect/>
          </a:stretch>
        </p:blipFill>
        <p:spPr>
          <a:xfrm>
            <a:off x="868680" y="3559683"/>
            <a:ext cx="1673352" cy="347472"/>
          </a:xfrm>
          <a:prstGeom prst="rect">
            <a:avLst/>
          </a:prstGeom>
        </p:spPr>
      </p:pic>
      <p:sp>
        <p:nvSpPr>
          <p:cNvPr id="12" name="TextBox 11"/>
          <p:cNvSpPr txBox="1"/>
          <p:nvPr/>
        </p:nvSpPr>
        <p:spPr>
          <a:xfrm>
            <a:off x="777240" y="4062603"/>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3" name="Picture 12" descr="eq_d56ddc3cdfcd19128f2b.png"/>
          <p:cNvPicPr>
            <a:picLocks noChangeAspect="1"/>
          </p:cNvPicPr>
          <p:nvPr/>
        </p:nvPicPr>
        <p:blipFill>
          <a:blip r:embed="rId5"/>
          <a:stretch>
            <a:fillRect/>
          </a:stretch>
        </p:blipFill>
        <p:spPr>
          <a:xfrm>
            <a:off x="868680" y="4227195"/>
            <a:ext cx="4111752" cy="573024"/>
          </a:xfrm>
          <a:prstGeom prst="rect">
            <a:avLst/>
          </a:prstGeom>
        </p:spPr>
      </p:pic>
      <p:sp>
        <p:nvSpPr>
          <p:cNvPr id="14" name="TextBox 13"/>
          <p:cNvSpPr txBox="1"/>
          <p:nvPr/>
        </p:nvSpPr>
        <p:spPr>
          <a:xfrm>
            <a:off x="868680" y="4827651"/>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binary cross-entropy, per layer</a:t>
            </a:r>
          </a:p>
        </p:txBody>
      </p:sp>
      <p:sp>
        <p:nvSpPr>
          <p:cNvPr id="15" name="TextBox 14"/>
          <p:cNvSpPr txBox="1"/>
          <p:nvPr/>
        </p:nvSpPr>
        <p:spPr>
          <a:xfrm>
            <a:off x="777240" y="512902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6" name="Picture 15" descr="eq_7ed7a2e579f761a72b9b.png"/>
          <p:cNvPicPr>
            <a:picLocks noChangeAspect="1"/>
          </p:cNvPicPr>
          <p:nvPr/>
        </p:nvPicPr>
        <p:blipFill>
          <a:blip r:embed="rId6"/>
          <a:stretch>
            <a:fillRect/>
          </a:stretch>
        </p:blipFill>
        <p:spPr>
          <a:xfrm>
            <a:off x="868680" y="5293614"/>
            <a:ext cx="4300728" cy="347472"/>
          </a:xfrm>
          <a:prstGeom prst="rect">
            <a:avLst/>
          </a:prstGeom>
        </p:spPr>
      </p:pic>
      <p:sp>
        <p:nvSpPr>
          <p:cNvPr id="17" name="TextBox 16"/>
          <p:cNvSpPr txBox="1"/>
          <p:nvPr/>
        </p:nvSpPr>
        <p:spPr>
          <a:xfrm>
            <a:off x="868680" y="5668518"/>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sampled, then constrained</a:t>
            </a:r>
          </a:p>
        </p:txBody>
      </p:sp>
      <p:sp>
        <p:nvSpPr>
          <p:cNvPr id="18" name="TextBox 1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13 / 46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PROFILE</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Longitudinal-Profile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208879" y="1591056"/>
            <a:ext cx="1773936" cy="682752"/>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ccc8bf92aba16d23c1e4.png"/>
          <p:cNvPicPr>
            <a:picLocks noChangeAspect="1"/>
          </p:cNvPicPr>
          <p:nvPr/>
        </p:nvPicPr>
        <p:blipFill>
          <a:blip r:embed="rId2"/>
          <a:stretch>
            <a:fillRect/>
          </a:stretch>
        </p:blipFill>
        <p:spPr>
          <a:xfrm>
            <a:off x="5336895" y="1719072"/>
            <a:ext cx="1517904" cy="426720"/>
          </a:xfrm>
          <a:prstGeom prst="rect">
            <a:avLst/>
          </a:prstGeom>
        </p:spPr>
      </p:pic>
      <p:sp>
        <p:nvSpPr>
          <p:cNvPr id="7" name="TextBox 6"/>
          <p:cNvSpPr txBox="1"/>
          <p:nvPr/>
        </p:nvSpPr>
        <p:spPr>
          <a:xfrm>
            <a:off x="777240" y="2456688"/>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0d8f688003f37e48795a.png"/>
          <p:cNvPicPr>
            <a:picLocks noChangeAspect="1"/>
          </p:cNvPicPr>
          <p:nvPr/>
        </p:nvPicPr>
        <p:blipFill>
          <a:blip r:embed="rId3"/>
          <a:stretch>
            <a:fillRect/>
          </a:stretch>
        </p:blipFill>
        <p:spPr>
          <a:xfrm>
            <a:off x="868680" y="2621280"/>
            <a:ext cx="3282696" cy="307848"/>
          </a:xfrm>
          <a:prstGeom prst="rect">
            <a:avLst/>
          </a:prstGeom>
        </p:spPr>
      </p:pic>
      <p:sp>
        <p:nvSpPr>
          <p:cNvPr id="9" name="TextBox 8"/>
          <p:cNvSpPr txBox="1"/>
          <p:nvPr/>
        </p:nvSpPr>
        <p:spPr>
          <a:xfrm>
            <a:off x="868680" y="295656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training target</a:t>
            </a:r>
          </a:p>
        </p:txBody>
      </p:sp>
      <p:sp>
        <p:nvSpPr>
          <p:cNvPr id="10" name="TextBox 9"/>
          <p:cNvSpPr txBox="1"/>
          <p:nvPr/>
        </p:nvSpPr>
        <p:spPr>
          <a:xfrm>
            <a:off x="777240" y="325793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42252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Conditional flow matching, Transformer over 65 layers (see toolkit).</a:t>
            </a:r>
          </a:p>
        </p:txBody>
      </p:sp>
      <p:pic>
        <p:nvPicPr>
          <p:cNvPr id="12" name="Picture 11" descr="eq_ea75d5966e69d69a9fe2.png"/>
          <p:cNvPicPr>
            <a:picLocks noChangeAspect="1"/>
          </p:cNvPicPr>
          <p:nvPr/>
        </p:nvPicPr>
        <p:blipFill>
          <a:blip r:embed="rId4"/>
          <a:stretch>
            <a:fillRect/>
          </a:stretch>
        </p:blipFill>
        <p:spPr>
          <a:xfrm>
            <a:off x="868680" y="3669030"/>
            <a:ext cx="3252216" cy="286512"/>
          </a:xfrm>
          <a:prstGeom prst="rect">
            <a:avLst/>
          </a:prstGeom>
        </p:spPr>
      </p:pic>
      <p:sp>
        <p:nvSpPr>
          <p:cNvPr id="13" name="TextBox 12"/>
          <p:cNvSpPr txBox="1"/>
          <p:nvPr/>
        </p:nvSpPr>
        <p:spPr>
          <a:xfrm>
            <a:off x="777240" y="4110990"/>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4" name="Picture 13" descr="eq_4d6b3d86c94fafe15236.png"/>
          <p:cNvPicPr>
            <a:picLocks noChangeAspect="1"/>
          </p:cNvPicPr>
          <p:nvPr/>
        </p:nvPicPr>
        <p:blipFill>
          <a:blip r:embed="rId5"/>
          <a:stretch>
            <a:fillRect/>
          </a:stretch>
        </p:blipFill>
        <p:spPr>
          <a:xfrm>
            <a:off x="868680" y="4275582"/>
            <a:ext cx="2560320" cy="377952"/>
          </a:xfrm>
          <a:prstGeom prst="rect">
            <a:avLst/>
          </a:prstGeom>
        </p:spPr>
      </p:pic>
      <p:sp>
        <p:nvSpPr>
          <p:cNvPr id="15" name="TextBox 14"/>
          <p:cNvSpPr txBox="1"/>
          <p:nvPr/>
        </p:nvSpPr>
        <p:spPr>
          <a:xfrm>
            <a:off x="868680" y="4680966"/>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masked flow-velocity MSE</a:t>
            </a:r>
          </a:p>
        </p:txBody>
      </p:sp>
      <p:sp>
        <p:nvSpPr>
          <p:cNvPr id="16" name="TextBox 15"/>
          <p:cNvSpPr txBox="1"/>
          <p:nvPr/>
        </p:nvSpPr>
        <p:spPr>
          <a:xfrm>
            <a:off x="777240" y="4982337"/>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6784901d5521ecada8b6.png"/>
          <p:cNvPicPr>
            <a:picLocks noChangeAspect="1"/>
          </p:cNvPicPr>
          <p:nvPr/>
        </p:nvPicPr>
        <p:blipFill>
          <a:blip r:embed="rId6"/>
          <a:stretch>
            <a:fillRect/>
          </a:stretch>
        </p:blipFill>
        <p:spPr>
          <a:xfrm>
            <a:off x="868680" y="5146929"/>
            <a:ext cx="2011680" cy="560832"/>
          </a:xfrm>
          <a:prstGeom prst="rect">
            <a:avLst/>
          </a:prstGeom>
        </p:spPr>
      </p:pic>
      <p:sp>
        <p:nvSpPr>
          <p:cNvPr id="18" name="TextBox 17"/>
          <p:cNvSpPr txBox="1"/>
          <p:nvPr/>
        </p:nvSpPr>
        <p:spPr>
          <a:xfrm>
            <a:off x="868680" y="573519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8 Euler steps, then masked softmax</a:t>
            </a:r>
          </a:p>
        </p:txBody>
      </p:sp>
      <p:sp>
        <p:nvSpPr>
          <p:cNvPr id="19" name="TextBox 18"/>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14 / 46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HIT COUNT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Layer Hit-Count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193639" y="1591056"/>
            <a:ext cx="1804416" cy="670560"/>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c9031fe66f815c7d8cbe.png"/>
          <p:cNvPicPr>
            <a:picLocks noChangeAspect="1"/>
          </p:cNvPicPr>
          <p:nvPr/>
        </p:nvPicPr>
        <p:blipFill>
          <a:blip r:embed="rId2"/>
          <a:stretch>
            <a:fillRect/>
          </a:stretch>
        </p:blipFill>
        <p:spPr>
          <a:xfrm>
            <a:off x="5321655" y="1719072"/>
            <a:ext cx="1548384" cy="414528"/>
          </a:xfrm>
          <a:prstGeom prst="rect">
            <a:avLst/>
          </a:prstGeom>
        </p:spPr>
      </p:pic>
      <p:sp>
        <p:nvSpPr>
          <p:cNvPr id="7" name="TextBox 6"/>
          <p:cNvSpPr txBox="1"/>
          <p:nvPr/>
        </p:nvSpPr>
        <p:spPr>
          <a:xfrm>
            <a:off x="777240" y="2444496"/>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e61020607665e0106b02.png"/>
          <p:cNvPicPr>
            <a:picLocks noChangeAspect="1"/>
          </p:cNvPicPr>
          <p:nvPr/>
        </p:nvPicPr>
        <p:blipFill>
          <a:blip r:embed="rId3"/>
          <a:stretch>
            <a:fillRect/>
          </a:stretch>
        </p:blipFill>
        <p:spPr>
          <a:xfrm>
            <a:off x="868680" y="2627376"/>
            <a:ext cx="3115056" cy="371856"/>
          </a:xfrm>
          <a:prstGeom prst="rect">
            <a:avLst/>
          </a:prstGeom>
        </p:spPr>
      </p:pic>
      <p:sp>
        <p:nvSpPr>
          <p:cNvPr id="9" name="TextBox 8"/>
          <p:cNvSpPr txBox="1"/>
          <p:nvPr/>
        </p:nvSpPr>
        <p:spPr>
          <a:xfrm>
            <a:off x="777240" y="3191256"/>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0" name="TextBox 9"/>
          <p:cNvSpPr txBox="1"/>
          <p:nvPr/>
        </p:nvSpPr>
        <p:spPr>
          <a:xfrm>
            <a:off x="868680" y="3374136"/>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Categorical MLP, masked by layer capacity N_l.</a:t>
            </a:r>
          </a:p>
        </p:txBody>
      </p:sp>
      <p:pic>
        <p:nvPicPr>
          <p:cNvPr id="11" name="Picture 10" descr="eq_9dc013ff09efd482100b.png"/>
          <p:cNvPicPr>
            <a:picLocks noChangeAspect="1"/>
          </p:cNvPicPr>
          <p:nvPr/>
        </p:nvPicPr>
        <p:blipFill>
          <a:blip r:embed="rId4"/>
          <a:stretch>
            <a:fillRect/>
          </a:stretch>
        </p:blipFill>
        <p:spPr>
          <a:xfrm>
            <a:off x="868680" y="3655441"/>
            <a:ext cx="3465576" cy="368808"/>
          </a:xfrm>
          <a:prstGeom prst="rect">
            <a:avLst/>
          </a:prstGeom>
        </p:spPr>
      </p:pic>
      <p:sp>
        <p:nvSpPr>
          <p:cNvPr id="12" name="TextBox 11"/>
          <p:cNvSpPr txBox="1"/>
          <p:nvPr/>
        </p:nvSpPr>
        <p:spPr>
          <a:xfrm>
            <a:off x="777240" y="4216273"/>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3" name="Picture 12" descr="eq_cca701549718440a25aa.png"/>
          <p:cNvPicPr>
            <a:picLocks noChangeAspect="1"/>
          </p:cNvPicPr>
          <p:nvPr/>
        </p:nvPicPr>
        <p:blipFill>
          <a:blip r:embed="rId5"/>
          <a:stretch>
            <a:fillRect/>
          </a:stretch>
        </p:blipFill>
        <p:spPr>
          <a:xfrm>
            <a:off x="868680" y="4399153"/>
            <a:ext cx="3614928" cy="350520"/>
          </a:xfrm>
          <a:prstGeom prst="rect">
            <a:avLst/>
          </a:prstGeom>
        </p:spPr>
      </p:pic>
      <p:sp>
        <p:nvSpPr>
          <p:cNvPr id="14" name="TextBox 13"/>
          <p:cNvSpPr txBox="1"/>
          <p:nvPr/>
        </p:nvSpPr>
        <p:spPr>
          <a:xfrm>
            <a:off x="868680" y="4781677"/>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weighted categorical cross-entropy</a:t>
            </a:r>
          </a:p>
        </p:txBody>
      </p:sp>
      <p:sp>
        <p:nvSpPr>
          <p:cNvPr id="15" name="TextBox 14"/>
          <p:cNvSpPr txBox="1"/>
          <p:nvPr/>
        </p:nvSpPr>
        <p:spPr>
          <a:xfrm>
            <a:off x="777240" y="5131562"/>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6" name="Picture 15" descr="eq_27e8b6687b168713cafb.png"/>
          <p:cNvPicPr>
            <a:picLocks noChangeAspect="1"/>
          </p:cNvPicPr>
          <p:nvPr/>
        </p:nvPicPr>
        <p:blipFill>
          <a:blip r:embed="rId6"/>
          <a:stretch>
            <a:fillRect/>
          </a:stretch>
        </p:blipFill>
        <p:spPr>
          <a:xfrm>
            <a:off x="868680" y="5314442"/>
            <a:ext cx="2776728" cy="384048"/>
          </a:xfrm>
          <a:prstGeom prst="rect">
            <a:avLst/>
          </a:prstGeom>
        </p:spPr>
      </p:pic>
      <p:sp>
        <p:nvSpPr>
          <p:cNvPr id="17" name="TextBox 16"/>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15 / 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SUPPORT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Geometry-Aware Support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051907" y="1591056"/>
            <a:ext cx="2087880" cy="67360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c3a0c02e41c4cebf5e6f.png"/>
          <p:cNvPicPr>
            <a:picLocks noChangeAspect="1"/>
          </p:cNvPicPr>
          <p:nvPr/>
        </p:nvPicPr>
        <p:blipFill>
          <a:blip r:embed="rId2"/>
          <a:stretch>
            <a:fillRect/>
          </a:stretch>
        </p:blipFill>
        <p:spPr>
          <a:xfrm>
            <a:off x="5179923" y="1719072"/>
            <a:ext cx="1831848" cy="417576"/>
          </a:xfrm>
          <a:prstGeom prst="rect">
            <a:avLst/>
          </a:prstGeom>
        </p:spPr>
      </p:pic>
      <p:sp>
        <p:nvSpPr>
          <p:cNvPr id="7" name="TextBox 6"/>
          <p:cNvSpPr txBox="1"/>
          <p:nvPr/>
        </p:nvSpPr>
        <p:spPr>
          <a:xfrm>
            <a:off x="777240" y="244754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50269846485fc471de88.png"/>
          <p:cNvPicPr>
            <a:picLocks noChangeAspect="1"/>
          </p:cNvPicPr>
          <p:nvPr/>
        </p:nvPicPr>
        <p:blipFill>
          <a:blip r:embed="rId3"/>
          <a:stretch>
            <a:fillRect/>
          </a:stretch>
        </p:blipFill>
        <p:spPr>
          <a:xfrm>
            <a:off x="868680" y="2612136"/>
            <a:ext cx="4315968" cy="344424"/>
          </a:xfrm>
          <a:prstGeom prst="rect">
            <a:avLst/>
          </a:prstGeom>
        </p:spPr>
      </p:pic>
      <p:sp>
        <p:nvSpPr>
          <p:cNvPr id="9" name="TextBox 8"/>
          <p:cNvSpPr txBox="1"/>
          <p:nvPr/>
        </p:nvSpPr>
        <p:spPr>
          <a:xfrm>
            <a:off x="868680" y="2983992"/>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per-cell geometry, condition, requested occupancy, graph</a:t>
            </a:r>
          </a:p>
        </p:txBody>
      </p:sp>
      <p:sp>
        <p:nvSpPr>
          <p:cNvPr id="10" name="TextBox 9"/>
          <p:cNvSpPr txBox="1"/>
          <p:nvPr/>
        </p:nvSpPr>
        <p:spPr>
          <a:xfrm>
            <a:off x="777240" y="3285363"/>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449955"/>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GNN message passing + layer-level Transformer (see toolkit).</a:t>
            </a:r>
          </a:p>
        </p:txBody>
      </p:sp>
      <p:pic>
        <p:nvPicPr>
          <p:cNvPr id="12" name="Picture 11" descr="eq_5b97ad14f5d005d36fbe.png"/>
          <p:cNvPicPr>
            <a:picLocks noChangeAspect="1"/>
          </p:cNvPicPr>
          <p:nvPr/>
        </p:nvPicPr>
        <p:blipFill>
          <a:blip r:embed="rId4"/>
          <a:stretch>
            <a:fillRect/>
          </a:stretch>
        </p:blipFill>
        <p:spPr>
          <a:xfrm>
            <a:off x="868680" y="3696462"/>
            <a:ext cx="4437888" cy="338328"/>
          </a:xfrm>
          <a:prstGeom prst="rect">
            <a:avLst/>
          </a:prstGeom>
        </p:spPr>
      </p:pic>
      <p:sp>
        <p:nvSpPr>
          <p:cNvPr id="13" name="TextBox 12"/>
          <p:cNvSpPr txBox="1"/>
          <p:nvPr/>
        </p:nvSpPr>
        <p:spPr>
          <a:xfrm>
            <a:off x="777240" y="4190238"/>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4" name="Picture 13" descr="eq_de51c55a3a7729306902.png"/>
          <p:cNvPicPr>
            <a:picLocks noChangeAspect="1"/>
          </p:cNvPicPr>
          <p:nvPr/>
        </p:nvPicPr>
        <p:blipFill>
          <a:blip r:embed="rId5"/>
          <a:stretch>
            <a:fillRect/>
          </a:stretch>
        </p:blipFill>
        <p:spPr>
          <a:xfrm>
            <a:off x="868680" y="4354830"/>
            <a:ext cx="5952744" cy="371856"/>
          </a:xfrm>
          <a:prstGeom prst="rect">
            <a:avLst/>
          </a:prstGeom>
        </p:spPr>
      </p:pic>
      <p:sp>
        <p:nvSpPr>
          <p:cNvPr id="15" name="TextBox 14"/>
          <p:cNvSpPr txBox="1"/>
          <p:nvPr/>
        </p:nvSpPr>
        <p:spPr>
          <a:xfrm>
            <a:off x="868680" y="4754118"/>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weighted binary cross-entropy</a:t>
            </a:r>
          </a:p>
        </p:txBody>
      </p:sp>
      <p:pic>
        <p:nvPicPr>
          <p:cNvPr id="16" name="Picture 15" descr="eq_d4f7316eeceb574adcb6.png"/>
          <p:cNvPicPr>
            <a:picLocks noChangeAspect="1"/>
          </p:cNvPicPr>
          <p:nvPr/>
        </p:nvPicPr>
        <p:blipFill>
          <a:blip r:embed="rId6"/>
          <a:stretch>
            <a:fillRect/>
          </a:stretch>
        </p:blipFill>
        <p:spPr>
          <a:xfrm>
            <a:off x="868680" y="5000625"/>
            <a:ext cx="4136136" cy="374904"/>
          </a:xfrm>
          <a:prstGeom prst="rect">
            <a:avLst/>
          </a:prstGeom>
        </p:spPr>
      </p:pic>
      <p:sp>
        <p:nvSpPr>
          <p:cNvPr id="17" name="TextBox 16"/>
          <p:cNvSpPr txBox="1"/>
          <p:nvPr/>
        </p:nvSpPr>
        <p:spPr>
          <a:xfrm>
            <a:off x="868680" y="5402961"/>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pairwise ranking</a:t>
            </a:r>
          </a:p>
        </p:txBody>
      </p:sp>
      <p:sp>
        <p:nvSpPr>
          <p:cNvPr id="18" name="TextBox 17"/>
          <p:cNvSpPr txBox="1"/>
          <p:nvPr/>
        </p:nvSpPr>
        <p:spPr>
          <a:xfrm>
            <a:off x="777240" y="570433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9" name="Picture 18" descr="eq_808ba40a2ea73bfe6566.png"/>
          <p:cNvPicPr>
            <a:picLocks noChangeAspect="1"/>
          </p:cNvPicPr>
          <p:nvPr/>
        </p:nvPicPr>
        <p:blipFill>
          <a:blip r:embed="rId7"/>
          <a:stretch>
            <a:fillRect/>
          </a:stretch>
        </p:blipFill>
        <p:spPr>
          <a:xfrm>
            <a:off x="868680" y="5868924"/>
            <a:ext cx="3307080" cy="335280"/>
          </a:xfrm>
          <a:prstGeom prst="rect">
            <a:avLst/>
          </a:prstGeom>
        </p:spPr>
      </p:pic>
      <p:sp>
        <p:nvSpPr>
          <p:cNvPr id="20" name="TextBox 19"/>
          <p:cNvSpPr txBox="1"/>
          <p:nvPr/>
        </p:nvSpPr>
        <p:spPr>
          <a:xfrm>
            <a:off x="868680" y="6231636"/>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see toolkit: Gumbel-Top-K</a:t>
            </a:r>
          </a:p>
        </p:txBody>
      </p:sp>
      <p:sp>
        <p:nvSpPr>
          <p:cNvPr id="21" name="TextBox 20"/>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16 / 46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SHARE</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Within-Layer Energy-Share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853787" y="1591056"/>
            <a:ext cx="2484120" cy="67360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b5a1f43f0141cf1ba2c9.png"/>
          <p:cNvPicPr>
            <a:picLocks noChangeAspect="1"/>
          </p:cNvPicPr>
          <p:nvPr/>
        </p:nvPicPr>
        <p:blipFill>
          <a:blip r:embed="rId2"/>
          <a:stretch>
            <a:fillRect/>
          </a:stretch>
        </p:blipFill>
        <p:spPr>
          <a:xfrm>
            <a:off x="4981803" y="1719072"/>
            <a:ext cx="2228088" cy="417576"/>
          </a:xfrm>
          <a:prstGeom prst="rect">
            <a:avLst/>
          </a:prstGeom>
        </p:spPr>
      </p:pic>
      <p:sp>
        <p:nvSpPr>
          <p:cNvPr id="7" name="TextBox 6"/>
          <p:cNvSpPr txBox="1"/>
          <p:nvPr/>
        </p:nvSpPr>
        <p:spPr>
          <a:xfrm>
            <a:off x="777240" y="244754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41d2dd71a7c27a228f20.png"/>
          <p:cNvPicPr>
            <a:picLocks noChangeAspect="1"/>
          </p:cNvPicPr>
          <p:nvPr/>
        </p:nvPicPr>
        <p:blipFill>
          <a:blip r:embed="rId3"/>
          <a:stretch>
            <a:fillRect/>
          </a:stretch>
        </p:blipFill>
        <p:spPr>
          <a:xfrm>
            <a:off x="868680" y="2612136"/>
            <a:ext cx="2432304" cy="316992"/>
          </a:xfrm>
          <a:prstGeom prst="rect">
            <a:avLst/>
          </a:prstGeom>
        </p:spPr>
      </p:pic>
      <p:sp>
        <p:nvSpPr>
          <p:cNvPr id="9" name="TextBox 8"/>
          <p:cNvSpPr txBox="1"/>
          <p:nvPr/>
        </p:nvSpPr>
        <p:spPr>
          <a:xfrm>
            <a:off x="868680" y="295656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training target</a:t>
            </a:r>
          </a:p>
        </p:txBody>
      </p:sp>
      <p:sp>
        <p:nvSpPr>
          <p:cNvPr id="10" name="TextBox 9"/>
          <p:cNvSpPr txBox="1"/>
          <p:nvPr/>
        </p:nvSpPr>
        <p:spPr>
          <a:xfrm>
            <a:off x="777240" y="325793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42252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Second conditional flow-matching field, GNN + Transformer (see toolkit).</a:t>
            </a:r>
          </a:p>
        </p:txBody>
      </p:sp>
      <p:pic>
        <p:nvPicPr>
          <p:cNvPr id="12" name="Picture 11" descr="eq_2d60a94bda76801f6a48.png"/>
          <p:cNvPicPr>
            <a:picLocks noChangeAspect="1"/>
          </p:cNvPicPr>
          <p:nvPr/>
        </p:nvPicPr>
        <p:blipFill>
          <a:blip r:embed="rId4"/>
          <a:stretch>
            <a:fillRect/>
          </a:stretch>
        </p:blipFill>
        <p:spPr>
          <a:xfrm>
            <a:off x="868680" y="3669030"/>
            <a:ext cx="3566160" cy="295656"/>
          </a:xfrm>
          <a:prstGeom prst="rect">
            <a:avLst/>
          </a:prstGeom>
        </p:spPr>
      </p:pic>
      <p:sp>
        <p:nvSpPr>
          <p:cNvPr id="13" name="TextBox 12"/>
          <p:cNvSpPr txBox="1"/>
          <p:nvPr/>
        </p:nvSpPr>
        <p:spPr>
          <a:xfrm>
            <a:off x="777240" y="412013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4" name="Picture 13" descr="eq_57f15b7e0943353c34be.png"/>
          <p:cNvPicPr>
            <a:picLocks noChangeAspect="1"/>
          </p:cNvPicPr>
          <p:nvPr/>
        </p:nvPicPr>
        <p:blipFill>
          <a:blip r:embed="rId5"/>
          <a:stretch>
            <a:fillRect/>
          </a:stretch>
        </p:blipFill>
        <p:spPr>
          <a:xfrm>
            <a:off x="868680" y="4284726"/>
            <a:ext cx="1731264" cy="637032"/>
          </a:xfrm>
          <a:prstGeom prst="rect">
            <a:avLst/>
          </a:prstGeom>
        </p:spPr>
      </p:pic>
      <p:sp>
        <p:nvSpPr>
          <p:cNvPr id="15" name="TextBox 14"/>
          <p:cNvSpPr txBox="1"/>
          <p:nvPr/>
        </p:nvSpPr>
        <p:spPr>
          <a:xfrm>
            <a:off x="868680" y="494919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masked flow-velocity MSE, hit cells only</a:t>
            </a:r>
          </a:p>
        </p:txBody>
      </p:sp>
      <p:sp>
        <p:nvSpPr>
          <p:cNvPr id="16" name="TextBox 15"/>
          <p:cNvSpPr txBox="1"/>
          <p:nvPr/>
        </p:nvSpPr>
        <p:spPr>
          <a:xfrm>
            <a:off x="777240" y="525056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0c9dfad92367c11555d5.png"/>
          <p:cNvPicPr>
            <a:picLocks noChangeAspect="1"/>
          </p:cNvPicPr>
          <p:nvPr/>
        </p:nvPicPr>
        <p:blipFill>
          <a:blip r:embed="rId6"/>
          <a:stretch>
            <a:fillRect/>
          </a:stretch>
        </p:blipFill>
        <p:spPr>
          <a:xfrm>
            <a:off x="868680" y="5415153"/>
            <a:ext cx="2535936" cy="585216"/>
          </a:xfrm>
          <a:prstGeom prst="rect">
            <a:avLst/>
          </a:prstGeom>
        </p:spPr>
      </p:pic>
      <p:sp>
        <p:nvSpPr>
          <p:cNvPr id="18" name="TextBox 17"/>
          <p:cNvSpPr txBox="1"/>
          <p:nvPr/>
        </p:nvSpPr>
        <p:spPr>
          <a:xfrm>
            <a:off x="868680" y="6027801"/>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masked softmax over selected cells</a:t>
            </a:r>
          </a:p>
        </p:txBody>
      </p:sp>
      <p:sp>
        <p:nvSpPr>
          <p:cNvPr id="19" name="TextBox 18"/>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17 / 46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OBJECTIVE</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What each loss physically measures</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1591056"/>
            <a:ext cx="10637215" cy="365760"/>
          </a:xfrm>
          <a:prstGeom prst="rect">
            <a:avLst/>
          </a:prstGeom>
          <a:noFill/>
        </p:spPr>
        <p:txBody>
          <a:bodyPr wrap="square" lIns="0" tIns="0" rIns="0" bIns="0">
            <a:spAutoFit/>
          </a:bodyPr>
          <a:lstStyle/>
          <a:p>
            <a:pPr>
              <a:lnSpc>
                <a:spcPct val="130000"/>
              </a:lnSpc>
              <a:spcBef>
                <a:spcPts val="0"/>
              </a:spcBef>
              <a:spcAft>
                <a:spcPts val="0"/>
              </a:spcAft>
            </a:pPr>
            <a:r>
              <a:rPr sz="1500" b="0" i="0">
                <a:solidFill>
                  <a:srgbClr val="555560"/>
                </a:solidFill>
                <a:latin typeface="Segoe UI"/>
              </a:rPr>
              <a:t>Nine questions, nine losses. The table below states what each one measures in the detector, not its formula — the formulas are on the stage slides above.</a:t>
            </a:r>
          </a:p>
        </p:txBody>
      </p:sp>
      <p:sp>
        <p:nvSpPr>
          <p:cNvPr id="6" name="Rectangle 5"/>
          <p:cNvSpPr/>
          <p:nvPr/>
        </p:nvSpPr>
        <p:spPr>
          <a:xfrm>
            <a:off x="777240" y="5444871"/>
            <a:ext cx="10637215" cy="955929"/>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777240" y="5444871"/>
            <a:ext cx="44450" cy="955929"/>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96696" y="5554599"/>
            <a:ext cx="10216591" cy="773049"/>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These nine numbers are not on the same scale, so their raw values cannot be compared to judge importance — only each one's own trend over time means anything. That is exactly why the next two slides exist: nine losses pulling on one shared network need their pull deliberately balanced.</a:t>
            </a:r>
          </a:p>
        </p:txBody>
      </p:sp>
      <p:sp>
        <p:nvSpPr>
          <p:cNvPr id="9" name="TextBox 8"/>
          <p:cNvSpPr txBox="1"/>
          <p:nvPr/>
        </p:nvSpPr>
        <p:spPr>
          <a:xfrm>
            <a:off x="777240" y="2287524"/>
            <a:ext cx="2170409"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Stage</a:t>
            </a:r>
          </a:p>
        </p:txBody>
      </p:sp>
      <p:sp>
        <p:nvSpPr>
          <p:cNvPr id="10" name="TextBox 9"/>
          <p:cNvSpPr txBox="1"/>
          <p:nvPr/>
        </p:nvSpPr>
        <p:spPr>
          <a:xfrm>
            <a:off x="2947649" y="2287524"/>
            <a:ext cx="3765791"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What it measures physically</a:t>
            </a:r>
          </a:p>
        </p:txBody>
      </p:sp>
      <p:sp>
        <p:nvSpPr>
          <p:cNvPr id="11" name="TextBox 10"/>
          <p:cNvSpPr txBox="1"/>
          <p:nvPr/>
        </p:nvSpPr>
        <p:spPr>
          <a:xfrm>
            <a:off x="6713440" y="2287524"/>
            <a:ext cx="4701014"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 type — why</a:t>
            </a:r>
          </a:p>
        </p:txBody>
      </p:sp>
      <p:sp>
        <p:nvSpPr>
          <p:cNvPr id="12" name="Rectangle 11"/>
          <p:cNvSpPr/>
          <p:nvPr/>
        </p:nvSpPr>
        <p:spPr>
          <a:xfrm>
            <a:off x="777240" y="2580132"/>
            <a:ext cx="10637215" cy="12700"/>
          </a:xfrm>
          <a:prstGeom prst="rect">
            <a:avLst/>
          </a:prstGeom>
          <a:solidFill>
            <a:srgbClr val="DCDC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77240" y="2735580"/>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Visibility</a:t>
            </a:r>
          </a:p>
        </p:txBody>
      </p:sp>
      <p:sp>
        <p:nvSpPr>
          <p:cNvPr id="14" name="TextBox 13"/>
          <p:cNvSpPr txBox="1"/>
          <p:nvPr/>
        </p:nvSpPr>
        <p:spPr>
          <a:xfrm>
            <a:off x="2947649" y="2735580"/>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did the detector see anything at all?</a:t>
            </a:r>
          </a:p>
        </p:txBody>
      </p:sp>
      <p:sp>
        <p:nvSpPr>
          <p:cNvPr id="15" name="TextBox 14"/>
          <p:cNvSpPr txBox="1"/>
          <p:nvPr/>
        </p:nvSpPr>
        <p:spPr>
          <a:xfrm>
            <a:off x="6713440" y="2735580"/>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yes/no loss — the outcome is binary</a:t>
            </a:r>
          </a:p>
        </p:txBody>
      </p:sp>
      <p:sp>
        <p:nvSpPr>
          <p:cNvPr id="16" name="Rectangle 15"/>
          <p:cNvSpPr/>
          <p:nvPr/>
        </p:nvSpPr>
        <p:spPr>
          <a:xfrm>
            <a:off x="685800" y="3009900"/>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77240" y="3064764"/>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Total energy</a:t>
            </a:r>
          </a:p>
        </p:txBody>
      </p:sp>
      <p:sp>
        <p:nvSpPr>
          <p:cNvPr id="18" name="TextBox 17"/>
          <p:cNvSpPr txBox="1"/>
          <p:nvPr/>
        </p:nvSpPr>
        <p:spPr>
          <a:xfrm>
            <a:off x="2947649" y="3064764"/>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how much energy in total, given something happened?</a:t>
            </a:r>
          </a:p>
        </p:txBody>
      </p:sp>
      <p:sp>
        <p:nvSpPr>
          <p:cNvPr id="19" name="TextBox 18"/>
          <p:cNvSpPr txBox="1"/>
          <p:nvPr/>
        </p:nvSpPr>
        <p:spPr>
          <a:xfrm>
            <a:off x="6713440" y="3064764"/>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probability-fit loss — many totals are physically possible</a:t>
            </a:r>
          </a:p>
        </p:txBody>
      </p:sp>
      <p:sp>
        <p:nvSpPr>
          <p:cNvPr id="20" name="TextBox 19"/>
          <p:cNvSpPr txBox="1"/>
          <p:nvPr/>
        </p:nvSpPr>
        <p:spPr>
          <a:xfrm>
            <a:off x="777240" y="3393948"/>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First layer</a:t>
            </a:r>
          </a:p>
        </p:txBody>
      </p:sp>
      <p:sp>
        <p:nvSpPr>
          <p:cNvPr id="21" name="TextBox 20"/>
          <p:cNvSpPr txBox="1"/>
          <p:nvPr/>
        </p:nvSpPr>
        <p:spPr>
          <a:xfrm>
            <a:off x="2947649" y="3393948"/>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which of the 65 layers does the shower start in?</a:t>
            </a:r>
          </a:p>
        </p:txBody>
      </p:sp>
      <p:sp>
        <p:nvSpPr>
          <p:cNvPr id="22" name="TextBox 21"/>
          <p:cNvSpPr txBox="1"/>
          <p:nvPr/>
        </p:nvSpPr>
        <p:spPr>
          <a:xfrm>
            <a:off x="6713440" y="3393948"/>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multiple-choice loss — exactly one starting layer</a:t>
            </a:r>
          </a:p>
        </p:txBody>
      </p:sp>
      <p:sp>
        <p:nvSpPr>
          <p:cNvPr id="23" name="Rectangle 22"/>
          <p:cNvSpPr/>
          <p:nvPr/>
        </p:nvSpPr>
        <p:spPr>
          <a:xfrm>
            <a:off x="685800" y="3668268"/>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777240" y="3723132"/>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Active layers</a:t>
            </a:r>
          </a:p>
        </p:txBody>
      </p:sp>
      <p:sp>
        <p:nvSpPr>
          <p:cNvPr id="25" name="TextBox 24"/>
          <p:cNvSpPr txBox="1"/>
          <p:nvPr/>
        </p:nvSpPr>
        <p:spPr>
          <a:xfrm>
            <a:off x="2947649" y="3723132"/>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which layers switch on?</a:t>
            </a:r>
          </a:p>
        </p:txBody>
      </p:sp>
      <p:sp>
        <p:nvSpPr>
          <p:cNvPr id="26" name="TextBox 25"/>
          <p:cNvSpPr txBox="1"/>
          <p:nvPr/>
        </p:nvSpPr>
        <p:spPr>
          <a:xfrm>
            <a:off x="6713440" y="3723132"/>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yes/no loss per layer — each layer switches independently</a:t>
            </a:r>
          </a:p>
        </p:txBody>
      </p:sp>
      <p:sp>
        <p:nvSpPr>
          <p:cNvPr id="27" name="TextBox 26"/>
          <p:cNvSpPr txBox="1"/>
          <p:nvPr/>
        </p:nvSpPr>
        <p:spPr>
          <a:xfrm>
            <a:off x="777240" y="4052316"/>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Layer energy</a:t>
            </a:r>
          </a:p>
        </p:txBody>
      </p:sp>
      <p:sp>
        <p:nvSpPr>
          <p:cNvPr id="28" name="TextBox 27"/>
          <p:cNvSpPr txBox="1"/>
          <p:nvPr/>
        </p:nvSpPr>
        <p:spPr>
          <a:xfrm>
            <a:off x="2947649" y="4052316"/>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how is the total energy split along the depth?</a:t>
            </a:r>
          </a:p>
        </p:txBody>
      </p:sp>
      <p:sp>
        <p:nvSpPr>
          <p:cNvPr id="29" name="TextBox 28"/>
          <p:cNvSpPr txBox="1"/>
          <p:nvPr/>
        </p:nvSpPr>
        <p:spPr>
          <a:xfrm>
            <a:off x="6713440" y="4052316"/>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shape-matching loss — a continuous shape, many valid answers</a:t>
            </a:r>
          </a:p>
        </p:txBody>
      </p:sp>
      <p:sp>
        <p:nvSpPr>
          <p:cNvPr id="30" name="Rectangle 29"/>
          <p:cNvSpPr/>
          <p:nvPr/>
        </p:nvSpPr>
        <p:spPr>
          <a:xfrm>
            <a:off x="685800" y="4326636"/>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777240" y="4381500"/>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Hit counts</a:t>
            </a:r>
          </a:p>
        </p:txBody>
      </p:sp>
      <p:sp>
        <p:nvSpPr>
          <p:cNvPr id="32" name="TextBox 31"/>
          <p:cNvSpPr txBox="1"/>
          <p:nvPr/>
        </p:nvSpPr>
        <p:spPr>
          <a:xfrm>
            <a:off x="2947649" y="4381500"/>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how many cells fire in each layer?</a:t>
            </a:r>
          </a:p>
        </p:txBody>
      </p:sp>
      <p:sp>
        <p:nvSpPr>
          <p:cNvPr id="33" name="TextBox 32"/>
          <p:cNvSpPr txBox="1"/>
          <p:nvPr/>
        </p:nvSpPr>
        <p:spPr>
          <a:xfrm>
            <a:off x="6713440" y="4381500"/>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multiple-choice loss — a whole number with an arbitrary spread</a:t>
            </a:r>
          </a:p>
        </p:txBody>
      </p:sp>
      <p:sp>
        <p:nvSpPr>
          <p:cNvPr id="34" name="TextBox 33"/>
          <p:cNvSpPr txBox="1"/>
          <p:nvPr/>
        </p:nvSpPr>
        <p:spPr>
          <a:xfrm>
            <a:off x="777240" y="4710684"/>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Which cells (2 losses)</a:t>
            </a:r>
          </a:p>
        </p:txBody>
      </p:sp>
      <p:sp>
        <p:nvSpPr>
          <p:cNvPr id="35" name="TextBox 34"/>
          <p:cNvSpPr txBox="1"/>
          <p:nvPr/>
        </p:nvSpPr>
        <p:spPr>
          <a:xfrm>
            <a:off x="2947649" y="4710684"/>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which exact cells fire?</a:t>
            </a:r>
          </a:p>
        </p:txBody>
      </p:sp>
      <p:sp>
        <p:nvSpPr>
          <p:cNvPr id="36" name="TextBox 35"/>
          <p:cNvSpPr txBox="1"/>
          <p:nvPr/>
        </p:nvSpPr>
        <p:spPr>
          <a:xfrm>
            <a:off x="6713440" y="4710684"/>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ranking + yes/no loss — needs a reliable order over 6,790 candidates</a:t>
            </a:r>
          </a:p>
        </p:txBody>
      </p:sp>
      <p:sp>
        <p:nvSpPr>
          <p:cNvPr id="37" name="Rectangle 36"/>
          <p:cNvSpPr/>
          <p:nvPr/>
        </p:nvSpPr>
        <p:spPr>
          <a:xfrm>
            <a:off x="685800" y="4985004"/>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777240" y="5039868"/>
            <a:ext cx="2005817" cy="329184"/>
          </a:xfrm>
          <a:prstGeom prst="rect">
            <a:avLst/>
          </a:prstGeom>
          <a:noFill/>
        </p:spPr>
        <p:txBody>
          <a:bodyPr wrap="square" lIns="0" tIns="0" rIns="0" bIns="0">
            <a:spAutoFit/>
          </a:bodyPr>
          <a:lstStyle/>
          <a:p>
            <a:pPr>
              <a:lnSpc>
                <a:spcPct val="114000"/>
              </a:lnSpc>
              <a:spcBef>
                <a:spcPts val="0"/>
              </a:spcBef>
              <a:spcAft>
                <a:spcPts val="0"/>
              </a:spcAft>
            </a:pPr>
            <a:r>
              <a:rPr sz="1100" b="1" i="0">
                <a:solidFill>
                  <a:srgbClr val="16161D"/>
                </a:solidFill>
                <a:latin typeface="Segoe UI"/>
              </a:rPr>
              <a:t>Cell energy shares</a:t>
            </a:r>
          </a:p>
        </p:txBody>
      </p:sp>
      <p:sp>
        <p:nvSpPr>
          <p:cNvPr id="39" name="TextBox 38"/>
          <p:cNvSpPr txBox="1"/>
          <p:nvPr/>
        </p:nvSpPr>
        <p:spPr>
          <a:xfrm>
            <a:off x="2947649" y="5039868"/>
            <a:ext cx="3601199"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how is a layer's energy split among its cells?</a:t>
            </a:r>
          </a:p>
        </p:txBody>
      </p:sp>
      <p:sp>
        <p:nvSpPr>
          <p:cNvPr id="40" name="TextBox 39"/>
          <p:cNvSpPr txBox="1"/>
          <p:nvPr/>
        </p:nvSpPr>
        <p:spPr>
          <a:xfrm>
            <a:off x="6713440" y="5039868"/>
            <a:ext cx="4536422" cy="329184"/>
          </a:xfrm>
          <a:prstGeom prst="rect">
            <a:avLst/>
          </a:prstGeom>
          <a:noFill/>
        </p:spPr>
        <p:txBody>
          <a:bodyPr wrap="square" lIns="0" tIns="0" rIns="0" bIns="0">
            <a:spAutoFit/>
          </a:bodyPr>
          <a:lstStyle/>
          <a:p>
            <a:pPr>
              <a:lnSpc>
                <a:spcPct val="114000"/>
              </a:lnSpc>
              <a:spcBef>
                <a:spcPts val="0"/>
              </a:spcBef>
              <a:spcAft>
                <a:spcPts val="0"/>
              </a:spcAft>
            </a:pPr>
            <a:r>
              <a:rPr sz="1100" b="0" i="0">
                <a:solidFill>
                  <a:srgbClr val="555560"/>
                </a:solidFill>
                <a:latin typeface="Segoe UI"/>
              </a:rPr>
              <a:t>shape-matching loss — a continuous shape again</a:t>
            </a:r>
          </a:p>
        </p:txBody>
      </p:sp>
      <p:sp>
        <p:nvSpPr>
          <p:cNvPr id="41" name="TextBox 40"/>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19 / 46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OBJECTIVE</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Joint Training Objective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803495" y="1591056"/>
            <a:ext cx="2584704" cy="615696"/>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d20c04e0179ce9e0d8ba.png"/>
          <p:cNvPicPr>
            <a:picLocks noChangeAspect="1"/>
          </p:cNvPicPr>
          <p:nvPr/>
        </p:nvPicPr>
        <p:blipFill>
          <a:blip r:embed="rId2"/>
          <a:stretch>
            <a:fillRect/>
          </a:stretch>
        </p:blipFill>
        <p:spPr>
          <a:xfrm>
            <a:off x="4931511" y="1719072"/>
            <a:ext cx="2328672" cy="359664"/>
          </a:xfrm>
          <a:prstGeom prst="rect">
            <a:avLst/>
          </a:prstGeom>
        </p:spPr>
      </p:pic>
      <p:sp>
        <p:nvSpPr>
          <p:cNvPr id="7" name="TextBox 6"/>
          <p:cNvSpPr txBox="1"/>
          <p:nvPr/>
        </p:nvSpPr>
        <p:spPr>
          <a:xfrm>
            <a:off x="777240" y="2389632"/>
            <a:ext cx="1828800" cy="201168"/>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568094321de107de42fd.png"/>
          <p:cNvPicPr>
            <a:picLocks noChangeAspect="1"/>
          </p:cNvPicPr>
          <p:nvPr/>
        </p:nvPicPr>
        <p:blipFill>
          <a:blip r:embed="rId3"/>
          <a:stretch>
            <a:fillRect/>
          </a:stretch>
        </p:blipFill>
        <p:spPr>
          <a:xfrm>
            <a:off x="868680" y="2590800"/>
            <a:ext cx="4035552" cy="332232"/>
          </a:xfrm>
          <a:prstGeom prst="rect">
            <a:avLst/>
          </a:prstGeom>
        </p:spPr>
      </p:pic>
      <p:sp>
        <p:nvSpPr>
          <p:cNvPr id="9" name="TextBox 8"/>
          <p:cNvSpPr txBox="1"/>
          <p:nvPr/>
        </p:nvSpPr>
        <p:spPr>
          <a:xfrm>
            <a:off x="868680" y="2959608"/>
            <a:ext cx="10454335" cy="206375"/>
          </a:xfrm>
          <a:prstGeom prst="rect">
            <a:avLst/>
          </a:prstGeom>
          <a:noFill/>
        </p:spPr>
        <p:txBody>
          <a:bodyPr wrap="square" lIns="0" tIns="0" rIns="0" bIns="0">
            <a:spAutoFit/>
          </a:bodyPr>
          <a:lstStyle/>
          <a:p>
            <a:pPr>
              <a:lnSpc>
                <a:spcPct val="125000"/>
              </a:lnSpc>
              <a:spcBef>
                <a:spcPts val="0"/>
              </a:spcBef>
              <a:spcAft>
                <a:spcPts val="0"/>
              </a:spcAft>
            </a:pPr>
            <a:r>
              <a:rPr sz="1250" b="0" i="0">
                <a:solidFill>
                  <a:srgbClr val="555560"/>
                </a:solidFill>
                <a:latin typeface="Segoe UI"/>
              </a:rPr>
              <a:t>the nine stage losses above</a:t>
            </a:r>
          </a:p>
        </p:txBody>
      </p:sp>
      <p:sp>
        <p:nvSpPr>
          <p:cNvPr id="10" name="TextBox 9"/>
          <p:cNvSpPr txBox="1"/>
          <p:nvPr/>
        </p:nvSpPr>
        <p:spPr>
          <a:xfrm>
            <a:off x="777240" y="3367151"/>
            <a:ext cx="1828800" cy="201168"/>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568319"/>
            <a:ext cx="10454335" cy="206375"/>
          </a:xfrm>
          <a:prstGeom prst="rect">
            <a:avLst/>
          </a:prstGeom>
          <a:noFill/>
        </p:spPr>
        <p:txBody>
          <a:bodyPr wrap="square" lIns="0" tIns="0" rIns="0" bIns="0">
            <a:spAutoFit/>
          </a:bodyPr>
          <a:lstStyle/>
          <a:p>
            <a:pPr>
              <a:lnSpc>
                <a:spcPct val="125000"/>
              </a:lnSpc>
              <a:spcBef>
                <a:spcPts val="0"/>
              </a:spcBef>
              <a:spcAft>
                <a:spcPts val="0"/>
              </a:spcAft>
            </a:pPr>
            <a:r>
              <a:rPr sz="1250" b="0" i="0">
                <a:solidFill>
                  <a:srgbClr val="555560"/>
                </a:solidFill>
                <a:latin typeface="Segoe UI"/>
              </a:rPr>
              <a:t>None — combines existing losses, sends gradients through every stage.</a:t>
            </a:r>
          </a:p>
        </p:txBody>
      </p:sp>
      <p:sp>
        <p:nvSpPr>
          <p:cNvPr id="12" name="TextBox 11"/>
          <p:cNvSpPr txBox="1"/>
          <p:nvPr/>
        </p:nvSpPr>
        <p:spPr>
          <a:xfrm>
            <a:off x="777240" y="3975862"/>
            <a:ext cx="1828800" cy="201168"/>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3" name="Picture 12" descr="eq_feb4830824f6ec622cc5.png"/>
          <p:cNvPicPr>
            <a:picLocks noChangeAspect="1"/>
          </p:cNvPicPr>
          <p:nvPr/>
        </p:nvPicPr>
        <p:blipFill>
          <a:blip r:embed="rId4"/>
          <a:stretch>
            <a:fillRect/>
          </a:stretch>
        </p:blipFill>
        <p:spPr>
          <a:xfrm>
            <a:off x="868680" y="4177030"/>
            <a:ext cx="3538728" cy="353568"/>
          </a:xfrm>
          <a:prstGeom prst="rect">
            <a:avLst/>
          </a:prstGeom>
        </p:spPr>
      </p:pic>
      <p:pic>
        <p:nvPicPr>
          <p:cNvPr id="14" name="Picture 13" descr="eq_8c5a6ed8c3bdfc9bf8b1.png"/>
          <p:cNvPicPr>
            <a:picLocks noChangeAspect="1"/>
          </p:cNvPicPr>
          <p:nvPr/>
        </p:nvPicPr>
        <p:blipFill>
          <a:blip r:embed="rId5"/>
          <a:stretch>
            <a:fillRect/>
          </a:stretch>
        </p:blipFill>
        <p:spPr>
          <a:xfrm>
            <a:off x="868680" y="4686046"/>
            <a:ext cx="5349240" cy="344424"/>
          </a:xfrm>
          <a:prstGeom prst="rect">
            <a:avLst/>
          </a:prstGeom>
        </p:spPr>
      </p:pic>
      <p:sp>
        <p:nvSpPr>
          <p:cNvPr id="15" name="TextBox 14"/>
          <p:cNvSpPr txBox="1"/>
          <p:nvPr/>
        </p:nvSpPr>
        <p:spPr>
          <a:xfrm>
            <a:off x="868680" y="5067046"/>
            <a:ext cx="10454335" cy="206375"/>
          </a:xfrm>
          <a:prstGeom prst="rect">
            <a:avLst/>
          </a:prstGeom>
          <a:noFill/>
        </p:spPr>
        <p:txBody>
          <a:bodyPr wrap="square" lIns="0" tIns="0" rIns="0" bIns="0">
            <a:spAutoFit/>
          </a:bodyPr>
          <a:lstStyle/>
          <a:p>
            <a:pPr>
              <a:lnSpc>
                <a:spcPct val="125000"/>
              </a:lnSpc>
              <a:spcBef>
                <a:spcPts val="0"/>
              </a:spcBef>
              <a:spcAft>
                <a:spcPts val="0"/>
              </a:spcAft>
            </a:pPr>
            <a:r>
              <a:rPr sz="1250" b="0" i="0">
                <a:solidFill>
                  <a:srgbClr val="555560"/>
                </a:solidFill>
                <a:latin typeface="Segoe UI"/>
              </a:rPr>
              <a:t>weights from the calibration on the next slide</a:t>
            </a:r>
          </a:p>
        </p:txBody>
      </p:sp>
      <p:sp>
        <p:nvSpPr>
          <p:cNvPr id="16" name="TextBox 15"/>
          <p:cNvSpPr txBox="1"/>
          <p:nvPr/>
        </p:nvSpPr>
        <p:spPr>
          <a:xfrm>
            <a:off x="777240" y="5474589"/>
            <a:ext cx="1828800" cy="201168"/>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8a312036aaf29aa71a38.png"/>
          <p:cNvPicPr>
            <a:picLocks noChangeAspect="1"/>
          </p:cNvPicPr>
          <p:nvPr/>
        </p:nvPicPr>
        <p:blipFill>
          <a:blip r:embed="rId6"/>
          <a:stretch>
            <a:fillRect/>
          </a:stretch>
        </p:blipFill>
        <p:spPr>
          <a:xfrm>
            <a:off x="868680" y="5675757"/>
            <a:ext cx="4035552" cy="341376"/>
          </a:xfrm>
          <a:prstGeom prst="rect">
            <a:avLst/>
          </a:prstGeom>
        </p:spPr>
      </p:pic>
      <p:sp>
        <p:nvSpPr>
          <p:cNvPr id="18" name="TextBox 1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20 / 46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CALIBRATION</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Loss-Weight Calibration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789779" y="1591056"/>
            <a:ext cx="2612136" cy="649224"/>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aa85071cfe4aef448623.png"/>
          <p:cNvPicPr>
            <a:picLocks noChangeAspect="1"/>
          </p:cNvPicPr>
          <p:nvPr/>
        </p:nvPicPr>
        <p:blipFill>
          <a:blip r:embed="rId2"/>
          <a:stretch>
            <a:fillRect/>
          </a:stretch>
        </p:blipFill>
        <p:spPr>
          <a:xfrm>
            <a:off x="4917795" y="1719072"/>
            <a:ext cx="2356104" cy="393192"/>
          </a:xfrm>
          <a:prstGeom prst="rect">
            <a:avLst/>
          </a:prstGeom>
        </p:spPr>
      </p:pic>
      <p:sp>
        <p:nvSpPr>
          <p:cNvPr id="7" name="TextBox 6"/>
          <p:cNvSpPr txBox="1"/>
          <p:nvPr/>
        </p:nvSpPr>
        <p:spPr>
          <a:xfrm>
            <a:off x="777240" y="2423160"/>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81fd6484afd5d1b75a25.png"/>
          <p:cNvPicPr>
            <a:picLocks noChangeAspect="1"/>
          </p:cNvPicPr>
          <p:nvPr/>
        </p:nvPicPr>
        <p:blipFill>
          <a:blip r:embed="rId3"/>
          <a:stretch>
            <a:fillRect/>
          </a:stretch>
        </p:blipFill>
        <p:spPr>
          <a:xfrm>
            <a:off x="868680" y="2587752"/>
            <a:ext cx="2438400" cy="359664"/>
          </a:xfrm>
          <a:prstGeom prst="rect">
            <a:avLst/>
          </a:prstGeom>
        </p:spPr>
      </p:pic>
      <p:sp>
        <p:nvSpPr>
          <p:cNvPr id="9" name="TextBox 8"/>
          <p:cNvSpPr txBox="1"/>
          <p:nvPr/>
        </p:nvSpPr>
        <p:spPr>
          <a:xfrm>
            <a:off x="868680" y="2974848"/>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sample batches, one fixed checkpoint</a:t>
            </a:r>
          </a:p>
        </p:txBody>
      </p:sp>
      <p:sp>
        <p:nvSpPr>
          <p:cNvPr id="10" name="TextBox 9"/>
          <p:cNvSpPr txBox="1"/>
          <p:nvPr/>
        </p:nvSpPr>
        <p:spPr>
          <a:xfrm>
            <a:off x="777240" y="3276219"/>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1" name="TextBox 10"/>
          <p:cNvSpPr txBox="1"/>
          <p:nvPr/>
        </p:nvSpPr>
        <p:spPr>
          <a:xfrm>
            <a:off x="868680" y="3440811"/>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None — deterministic calibration procedure.</a:t>
            </a:r>
          </a:p>
        </p:txBody>
      </p:sp>
      <p:sp>
        <p:nvSpPr>
          <p:cNvPr id="12" name="TextBox 11"/>
          <p:cNvSpPr txBox="1"/>
          <p:nvPr/>
        </p:nvSpPr>
        <p:spPr>
          <a:xfrm>
            <a:off x="777240" y="374218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3" name="Picture 12" descr="eq_656dfb50f3d3b224abd5.png"/>
          <p:cNvPicPr>
            <a:picLocks noChangeAspect="1"/>
          </p:cNvPicPr>
          <p:nvPr/>
        </p:nvPicPr>
        <p:blipFill>
          <a:blip r:embed="rId4"/>
          <a:stretch>
            <a:fillRect/>
          </a:stretch>
        </p:blipFill>
        <p:spPr>
          <a:xfrm>
            <a:off x="868680" y="3906774"/>
            <a:ext cx="1956816" cy="301752"/>
          </a:xfrm>
          <a:prstGeom prst="rect">
            <a:avLst/>
          </a:prstGeom>
        </p:spPr>
      </p:pic>
      <p:pic>
        <p:nvPicPr>
          <p:cNvPr id="14" name="Picture 13" descr="eq_e6975069f13548f06391.png"/>
          <p:cNvPicPr>
            <a:picLocks noChangeAspect="1"/>
          </p:cNvPicPr>
          <p:nvPr/>
        </p:nvPicPr>
        <p:blipFill>
          <a:blip r:embed="rId5"/>
          <a:stretch>
            <a:fillRect/>
          </a:stretch>
        </p:blipFill>
        <p:spPr>
          <a:xfrm>
            <a:off x="868680" y="4309110"/>
            <a:ext cx="2362200" cy="466344"/>
          </a:xfrm>
          <a:prstGeom prst="rect">
            <a:avLst/>
          </a:prstGeom>
        </p:spPr>
      </p:pic>
      <p:sp>
        <p:nvSpPr>
          <p:cNvPr id="15" name="TextBox 14"/>
          <p:cNvSpPr txBox="1"/>
          <p:nvPr/>
        </p:nvSpPr>
        <p:spPr>
          <a:xfrm>
            <a:off x="868680" y="4802886"/>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reference scale; inverse-loudness proposal</a:t>
            </a:r>
          </a:p>
        </p:txBody>
      </p:sp>
      <p:pic>
        <p:nvPicPr>
          <p:cNvPr id="16" name="Picture 15" descr="eq_aeb9621eab81d91534d9.png"/>
          <p:cNvPicPr>
            <a:picLocks noChangeAspect="1"/>
          </p:cNvPicPr>
          <p:nvPr/>
        </p:nvPicPr>
        <p:blipFill>
          <a:blip r:embed="rId6"/>
          <a:stretch>
            <a:fillRect/>
          </a:stretch>
        </p:blipFill>
        <p:spPr>
          <a:xfrm>
            <a:off x="868680" y="5049393"/>
            <a:ext cx="3642360" cy="466344"/>
          </a:xfrm>
          <a:prstGeom prst="rect">
            <a:avLst/>
          </a:prstGeom>
        </p:spPr>
      </p:pic>
      <p:sp>
        <p:nvSpPr>
          <p:cNvPr id="17" name="TextBox 16"/>
          <p:cNvSpPr txBox="1"/>
          <p:nvPr/>
        </p:nvSpPr>
        <p:spPr>
          <a:xfrm>
            <a:off x="868680" y="5543169"/>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capped, then renormalised to mean 1</a:t>
            </a:r>
          </a:p>
        </p:txBody>
      </p:sp>
      <p:sp>
        <p:nvSpPr>
          <p:cNvPr id="18" name="TextBox 17"/>
          <p:cNvSpPr txBox="1"/>
          <p:nvPr/>
        </p:nvSpPr>
        <p:spPr>
          <a:xfrm>
            <a:off x="777240" y="5844540"/>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9" name="Picture 18" descr="eq_60b2823e0d3f5ab51a51.png"/>
          <p:cNvPicPr>
            <a:picLocks noChangeAspect="1"/>
          </p:cNvPicPr>
          <p:nvPr/>
        </p:nvPicPr>
        <p:blipFill>
          <a:blip r:embed="rId7"/>
          <a:stretch>
            <a:fillRect/>
          </a:stretch>
        </p:blipFill>
        <p:spPr>
          <a:xfrm>
            <a:off x="868680" y="6009132"/>
            <a:ext cx="2913888" cy="295656"/>
          </a:xfrm>
          <a:prstGeom prst="rect">
            <a:avLst/>
          </a:prstGeom>
        </p:spPr>
      </p:pic>
      <p:sp>
        <p:nvSpPr>
          <p:cNvPr id="20" name="TextBox 19"/>
          <p:cNvSpPr txBox="1"/>
          <p:nvPr/>
        </p:nvSpPr>
        <p:spPr>
          <a:xfrm>
            <a:off x="868680" y="633222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fixed for all of joint training</a:t>
            </a:r>
          </a:p>
        </p:txBody>
      </p:sp>
      <p:sp>
        <p:nvSpPr>
          <p:cNvPr id="21" name="TextBox 20"/>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21 / 46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PROBLEM</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What is being learned</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777240" y="5444871"/>
            <a:ext cx="10637215" cy="955929"/>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5444871"/>
            <a:ext cx="44450" cy="955929"/>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96696" y="5554599"/>
            <a:ext cx="10216591" cy="773049"/>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Under an ordinary squared-error fit, a network can lower its score by placing a tiny positive energy in every empty channel: 6,790 hits instead of 1,512, a physically wrong but numerically cheaper answer. Every design choice below exists to make that outcome impossible, not merely discouraged.</a:t>
            </a:r>
          </a:p>
        </p:txBody>
      </p:sp>
      <p:pic>
        <p:nvPicPr>
          <p:cNvPr id="8" name="Picture 7" descr="eq_b3d909066bbd0890e7ed.png"/>
          <p:cNvPicPr>
            <a:picLocks noChangeAspect="1"/>
          </p:cNvPicPr>
          <p:nvPr/>
        </p:nvPicPr>
        <p:blipFill>
          <a:blip r:embed="rId2"/>
          <a:stretch>
            <a:fillRect/>
          </a:stretch>
        </p:blipFill>
        <p:spPr>
          <a:xfrm>
            <a:off x="832104" y="1591056"/>
            <a:ext cx="5766816" cy="426720"/>
          </a:xfrm>
          <a:prstGeom prst="rect">
            <a:avLst/>
          </a:prstGeom>
        </p:spPr>
      </p:pic>
      <p:sp>
        <p:nvSpPr>
          <p:cNvPr id="9" name="TextBox 8"/>
          <p:cNvSpPr txBox="1"/>
          <p:nvPr/>
        </p:nvSpPr>
        <p:spPr>
          <a:xfrm>
            <a:off x="1051560" y="2081784"/>
            <a:ext cx="10317175" cy="445770"/>
          </a:xfrm>
          <a:prstGeom prst="rect">
            <a:avLst/>
          </a:prstGeom>
          <a:noFill/>
        </p:spPr>
        <p:txBody>
          <a:bodyPr wrap="square" lIns="0" tIns="0" rIns="0" bIns="0">
            <a:spAutoFit/>
          </a:bodyPr>
          <a:lstStyle/>
          <a:p>
            <a:pPr>
              <a:lnSpc>
                <a:spcPct val="130000"/>
              </a:lnSpc>
              <a:spcBef>
                <a:spcPts val="0"/>
              </a:spcBef>
              <a:spcAft>
                <a:spcPts val="0"/>
              </a:spcAft>
            </a:pPr>
            <a:r>
              <a:rPr sz="1350" b="0" i="0">
                <a:solidFill>
                  <a:srgbClr val="555560"/>
                </a:solidFill>
                <a:latin typeface="Segoe UI"/>
              </a:rPr>
              <a:t>One event is 6,790 channel energies in GeV. The only conditioning input is the incident neutron four-momentum: total energy and three-momentum.</a:t>
            </a:r>
          </a:p>
        </p:txBody>
      </p:sp>
      <p:pic>
        <p:nvPicPr>
          <p:cNvPr id="10" name="Picture 9" descr="eq_03c10f2609b9f81e2a66.png"/>
          <p:cNvPicPr>
            <a:picLocks noChangeAspect="1"/>
          </p:cNvPicPr>
          <p:nvPr/>
        </p:nvPicPr>
        <p:blipFill>
          <a:blip r:embed="rId3"/>
          <a:stretch>
            <a:fillRect/>
          </a:stretch>
        </p:blipFill>
        <p:spPr>
          <a:xfrm>
            <a:off x="832104" y="2664714"/>
            <a:ext cx="3438144" cy="374904"/>
          </a:xfrm>
          <a:prstGeom prst="rect">
            <a:avLst/>
          </a:prstGeom>
        </p:spPr>
      </p:pic>
      <p:sp>
        <p:nvSpPr>
          <p:cNvPr id="11" name="TextBox 10"/>
          <p:cNvSpPr txBox="1"/>
          <p:nvPr/>
        </p:nvSpPr>
        <p:spPr>
          <a:xfrm>
            <a:off x="1051560" y="3103626"/>
            <a:ext cx="10317175" cy="445770"/>
          </a:xfrm>
          <a:prstGeom prst="rect">
            <a:avLst/>
          </a:prstGeom>
          <a:noFill/>
        </p:spPr>
        <p:txBody>
          <a:bodyPr wrap="square" lIns="0" tIns="0" rIns="0" bIns="0">
            <a:spAutoFit/>
          </a:bodyPr>
          <a:lstStyle/>
          <a:p>
            <a:pPr>
              <a:lnSpc>
                <a:spcPct val="130000"/>
              </a:lnSpc>
              <a:spcBef>
                <a:spcPts val="0"/>
              </a:spcBef>
              <a:spcAft>
                <a:spcPts val="0"/>
              </a:spcAft>
            </a:pPr>
            <a:r>
              <a:rPr sz="1350" b="0" i="0">
                <a:solidFill>
                  <a:srgbClr val="555560"/>
                </a:solidFill>
                <a:latin typeface="Segoe UI"/>
              </a:rPr>
              <a:t>θ are the network's adjustable numbers; G is the frozen detector geometry. The target is a probability distribution over showers, not one shower: two Geant4 events with the same incident neutron differ, because hadronic interactions are themselves random.</a:t>
            </a:r>
          </a:p>
        </p:txBody>
      </p:sp>
      <p:pic>
        <p:nvPicPr>
          <p:cNvPr id="12" name="Picture 11" descr="eq_a5c10abfe5576d72614e.png"/>
          <p:cNvPicPr>
            <a:picLocks noChangeAspect="1"/>
          </p:cNvPicPr>
          <p:nvPr/>
        </p:nvPicPr>
        <p:blipFill>
          <a:blip r:embed="rId4"/>
          <a:stretch>
            <a:fillRect/>
          </a:stretch>
        </p:blipFill>
        <p:spPr>
          <a:xfrm>
            <a:off x="832104" y="3686556"/>
            <a:ext cx="5544312" cy="377952"/>
          </a:xfrm>
          <a:prstGeom prst="rect">
            <a:avLst/>
          </a:prstGeom>
        </p:spPr>
      </p:pic>
      <p:sp>
        <p:nvSpPr>
          <p:cNvPr id="13" name="TextBox 12"/>
          <p:cNvSpPr txBox="1"/>
          <p:nvPr/>
        </p:nvSpPr>
        <p:spPr>
          <a:xfrm>
            <a:off x="1051560" y="4128516"/>
            <a:ext cx="10317175" cy="445770"/>
          </a:xfrm>
          <a:prstGeom prst="rect">
            <a:avLst/>
          </a:prstGeom>
          <a:noFill/>
        </p:spPr>
        <p:txBody>
          <a:bodyPr wrap="square" lIns="0" tIns="0" rIns="0" bIns="0">
            <a:spAutoFit/>
          </a:bodyPr>
          <a:lstStyle/>
          <a:p>
            <a:pPr>
              <a:lnSpc>
                <a:spcPct val="130000"/>
              </a:lnSpc>
              <a:spcBef>
                <a:spcPts val="0"/>
              </a:spcBef>
              <a:spcAft>
                <a:spcPts val="0"/>
              </a:spcAft>
            </a:pPr>
            <a:r>
              <a:rPr sz="1350" b="0" i="0">
                <a:solidFill>
                  <a:srgbClr val="555560"/>
                </a:solidFill>
                <a:latin typeface="Segoe UI"/>
              </a:rPr>
              <a:t>A typical event lights up about 22% of channels. The rest are exactly zero, not nearly zero — that distinction is what the architecture has to protect.</a:t>
            </a:r>
          </a:p>
        </p:txBody>
      </p:sp>
      <p:sp>
        <p:nvSpPr>
          <p:cNvPr id="14" name="TextBox 13"/>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 / 46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STATUS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The overall training signal against epoch</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3_loss_versus_epoch.png"/>
          <p:cNvPicPr>
            <a:picLocks noChangeAspect="1"/>
          </p:cNvPicPr>
          <p:nvPr/>
        </p:nvPicPr>
        <p:blipFill>
          <a:blip r:embed="rId2"/>
          <a:stretch>
            <a:fillRect/>
          </a:stretch>
        </p:blipFill>
        <p:spPr>
          <a:xfrm>
            <a:off x="1142260" y="1591056"/>
            <a:ext cx="9907174" cy="3759707"/>
          </a:xfrm>
          <a:prstGeom prst="rect">
            <a:avLst/>
          </a:prstGeom>
        </p:spPr>
      </p:pic>
      <p:sp>
        <p:nvSpPr>
          <p:cNvPr id="6" name="Rectangle 5"/>
          <p:cNvSpPr/>
          <p:nvPr/>
        </p:nvSpPr>
        <p:spPr>
          <a:xfrm>
            <a:off x="777240" y="5533643"/>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670803"/>
            <a:ext cx="10637215" cy="803149"/>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Four variants differing only in learning rate and effective batch. Epoch 3 regressed for two variants before epoch 4 recovered to a new minimum for all four. Final validation objective ranges from 4.738041 to 4.897327, a spread of 3.4% — this is optimisation progress, not a physics measurement.</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24 / 46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STATUS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The nine losses, plotted separately</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4_component_losses_versus_epoch.png"/>
          <p:cNvPicPr>
            <a:picLocks noChangeAspect="1"/>
          </p:cNvPicPr>
          <p:nvPr/>
        </p:nvPicPr>
        <p:blipFill>
          <a:blip r:embed="rId2"/>
          <a:stretch>
            <a:fillRect/>
          </a:stretch>
        </p:blipFill>
        <p:spPr>
          <a:xfrm>
            <a:off x="3333239" y="1591056"/>
            <a:ext cx="5525215" cy="3759707"/>
          </a:xfrm>
          <a:prstGeom prst="rect">
            <a:avLst/>
          </a:prstGeom>
        </p:spPr>
      </p:pic>
      <p:sp>
        <p:nvSpPr>
          <p:cNvPr id="6" name="Rectangle 5"/>
          <p:cNvSpPr/>
          <p:nvPr/>
        </p:nvSpPr>
        <p:spPr>
          <a:xfrm>
            <a:off x="777240" y="5533643"/>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670803"/>
            <a:ext cx="10637215" cy="803149"/>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Vertical scales differ by orders of magnitude between panels — do not compare one panel's numbers with another's. The total-energy loss is negative throughout: a likelihood-based loss can legitimately go negative when the fitted distribution is narrow and correct, which is a sign of a tight fit, not an error.</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25 / 46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Transverse energy density</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13_radial_energy_density.png"/>
          <p:cNvPicPr>
            <a:picLocks noChangeAspect="1"/>
          </p:cNvPicPr>
          <p:nvPr/>
        </p:nvPicPr>
        <p:blipFill>
          <a:blip r:embed="rId2"/>
          <a:stretch>
            <a:fillRect/>
          </a:stretch>
        </p:blipFill>
        <p:spPr>
          <a:xfrm>
            <a:off x="777240" y="1591056"/>
            <a:ext cx="10637215" cy="3256290"/>
          </a:xfrm>
          <a:prstGeom prst="rect">
            <a:avLst/>
          </a:prstGeom>
        </p:spPr>
      </p:pic>
      <p:sp>
        <p:nvSpPr>
          <p:cNvPr id="6" name="Rectangle 5"/>
          <p:cNvSpPr/>
          <p:nvPr/>
        </p:nvSpPr>
        <p:spPr>
          <a:xfrm>
            <a:off x="777240" y="5030226"/>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167386"/>
            <a:ext cx="10637215" cy="1306566"/>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Core deficit of a factor 2.5-3; tail excess of a factor 1.5-2 beyond about 50 mm, roughly one HCAL channel width. The crossing point does not depend on energy.</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32 / 46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Radial RMS distribution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7_dist_radial_rms.png"/>
          <p:cNvPicPr>
            <a:picLocks noChangeAspect="1"/>
          </p:cNvPicPr>
          <p:nvPr/>
        </p:nvPicPr>
        <p:blipFill>
          <a:blip r:embed="rId2"/>
          <a:stretch>
            <a:fillRect/>
          </a:stretch>
        </p:blipFill>
        <p:spPr>
          <a:xfrm>
            <a:off x="1335998" y="1591056"/>
            <a:ext cx="9519697" cy="3990848"/>
          </a:xfrm>
          <a:prstGeom prst="rect">
            <a:avLst/>
          </a:prstGeom>
        </p:spPr>
      </p:pic>
      <p:sp>
        <p:nvSpPr>
          <p:cNvPr id="6" name="Rectangle 5"/>
          <p:cNvSpPr/>
          <p:nvPr/>
        </p:nvSpPr>
        <p:spPr>
          <a:xfrm>
            <a:off x="777240" y="5764784"/>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901944"/>
            <a:ext cx="10637215" cy="572008"/>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Mean shifted +22% to +27% and width inflated +31% to +38% in all four energy windows shown. Both the centre and the spread of the distribution are wrong, not only the mean.</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33 / 46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Hottest-channel energy fraction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8_dist_top1_fraction.png"/>
          <p:cNvPicPr>
            <a:picLocks noChangeAspect="1"/>
          </p:cNvPicPr>
          <p:nvPr/>
        </p:nvPicPr>
        <p:blipFill>
          <a:blip r:embed="rId2"/>
          <a:stretch>
            <a:fillRect/>
          </a:stretch>
        </p:blipFill>
        <p:spPr>
          <a:xfrm>
            <a:off x="1321003" y="1591056"/>
            <a:ext cx="9549687" cy="3990848"/>
          </a:xfrm>
          <a:prstGeom prst="rect">
            <a:avLst/>
          </a:prstGeom>
        </p:spPr>
      </p:pic>
      <p:sp>
        <p:nvSpPr>
          <p:cNvPr id="6" name="Rectangle 5"/>
          <p:cNvSpPr/>
          <p:nvPr/>
        </p:nvSpPr>
        <p:spPr>
          <a:xfrm>
            <a:off x="777240" y="5764784"/>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901944"/>
            <a:ext cx="10637215" cy="572008"/>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Deficit deepens with energy: -41.3%, -45.0%, -49.0%, -54.4% across the four windows shown. Geant4's tail above a 0.2 fraction is largely absent in the generated events — energy rarely concentrates as strongly in one channel.</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34 / 46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Total response distribution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5_dist_total_response.png"/>
          <p:cNvPicPr>
            <a:picLocks noChangeAspect="1"/>
          </p:cNvPicPr>
          <p:nvPr/>
        </p:nvPicPr>
        <p:blipFill>
          <a:blip r:embed="rId2"/>
          <a:stretch>
            <a:fillRect/>
          </a:stretch>
        </p:blipFill>
        <p:spPr>
          <a:xfrm>
            <a:off x="1327647" y="1591056"/>
            <a:ext cx="9536399" cy="3990848"/>
          </a:xfrm>
          <a:prstGeom prst="rect">
            <a:avLst/>
          </a:prstGeom>
        </p:spPr>
      </p:pic>
      <p:sp>
        <p:nvSpPr>
          <p:cNvPr id="6" name="Rectangle 5"/>
          <p:cNvSpPr/>
          <p:nvPr/>
        </p:nvSpPr>
        <p:spPr>
          <a:xfrm>
            <a:off x="777240" y="5764784"/>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901944"/>
            <a:ext cx="10637215" cy="572008"/>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Mean and width agree to within a few percent in every window shown. The energy budget is reproduced correctly — the defect is in how that budget is spatially arranged, not in its size.</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35 / 46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Hit multiplicity distribution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6_dist_hit_count.png"/>
          <p:cNvPicPr>
            <a:picLocks noChangeAspect="1"/>
          </p:cNvPicPr>
          <p:nvPr/>
        </p:nvPicPr>
        <p:blipFill>
          <a:blip r:embed="rId2"/>
          <a:stretch>
            <a:fillRect/>
          </a:stretch>
        </p:blipFill>
        <p:spPr>
          <a:xfrm>
            <a:off x="1300642" y="1591056"/>
            <a:ext cx="9590409" cy="3990848"/>
          </a:xfrm>
          <a:prstGeom prst="rect">
            <a:avLst/>
          </a:prstGeom>
        </p:spPr>
      </p:pic>
      <p:sp>
        <p:nvSpPr>
          <p:cNvPr id="6" name="Rectangle 5"/>
          <p:cNvSpPr/>
          <p:nvPr/>
        </p:nvSpPr>
        <p:spPr>
          <a:xfrm>
            <a:off x="777240" y="5764784"/>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901944"/>
            <a:ext cx="10637215" cy="572008"/>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Bias stays between -1% and -3% throughout. Both the count model and the exact-K decoder reproduce multiplicity correctly, which narrows the defect down to WHICH channels are chosen and how much energy each receives.</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36 / 46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Longitudinal structure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9_dist_depth_centroid.png"/>
          <p:cNvPicPr>
            <a:picLocks noChangeAspect="1"/>
          </p:cNvPicPr>
          <p:nvPr/>
        </p:nvPicPr>
        <p:blipFill>
          <a:blip r:embed="rId2"/>
          <a:stretch>
            <a:fillRect/>
          </a:stretch>
        </p:blipFill>
        <p:spPr>
          <a:xfrm>
            <a:off x="1327159" y="1591056"/>
            <a:ext cx="9537375" cy="3990848"/>
          </a:xfrm>
          <a:prstGeom prst="rect">
            <a:avLst/>
          </a:prstGeom>
        </p:spPr>
      </p:pic>
      <p:sp>
        <p:nvSpPr>
          <p:cNvPr id="6" name="Rectangle 5"/>
          <p:cNvSpPr/>
          <p:nvPr/>
        </p:nvSpPr>
        <p:spPr>
          <a:xfrm>
            <a:off x="777240" y="5764784"/>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901944"/>
            <a:ext cx="10637215" cy="572008"/>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Depth centroid agrees within 4%. Combined with the late-shower deficit measured elsewhere, this places the longitudinal defect in the shape of the tail, not in where the shower is centred.</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37 / 46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Every observable, every energy</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17_relative_bias_heatmap.png"/>
          <p:cNvPicPr>
            <a:picLocks noChangeAspect="1"/>
          </p:cNvPicPr>
          <p:nvPr/>
        </p:nvPicPr>
        <p:blipFill>
          <a:blip r:embed="rId2"/>
          <a:stretch>
            <a:fillRect/>
          </a:stretch>
        </p:blipFill>
        <p:spPr>
          <a:xfrm>
            <a:off x="3059314" y="1591056"/>
            <a:ext cx="6073067" cy="3759707"/>
          </a:xfrm>
          <a:prstGeom prst="rect">
            <a:avLst/>
          </a:prstGeom>
        </p:spPr>
      </p:pic>
      <p:sp>
        <p:nvSpPr>
          <p:cNvPr id="6" name="Rectangle 5"/>
          <p:cNvSpPr/>
          <p:nvPr/>
        </p:nvSpPr>
        <p:spPr>
          <a:xfrm>
            <a:off x="777240" y="5533643"/>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670803"/>
            <a:ext cx="10637215" cy="803149"/>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Radial RMS sits at a flat +22% to +27% across the whole 0-300 GeV range. Top-1 fraction worsens steadily from -45% to -56% as energy rises. The bottom two rows have a reference value that crosses zero at low energy, which makes their percentage unstable there — read those two from the earlier absolute-value figures instead.</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38 / 46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TEST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lang="en-US" sz="3100" b="1" i="0" dirty="0">
                <a:solidFill>
                  <a:srgbClr val="16161D"/>
                </a:solidFill>
                <a:latin typeface="Segoe UI"/>
              </a:rPr>
              <a:t>Classifier models</a:t>
            </a:r>
            <a:endParaRPr sz="3100" b="1" i="0" dirty="0">
              <a:solidFill>
                <a:srgbClr val="16161D"/>
              </a:solidFill>
              <a:latin typeface="Segoe UI"/>
            </a:endParaRP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777240" y="5684266"/>
            <a:ext cx="10637215" cy="71653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5684266"/>
            <a:ext cx="44450" cy="716534"/>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96696" y="5793994"/>
            <a:ext cx="10216591" cy="533654"/>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The most important row is 'conditions': feeding the generator only train-split four-vectors means the two classes' incident energies and directions cannot differ, so a classifier cannot cheat by reading the input instead of the shower.</a:t>
            </a:r>
          </a:p>
        </p:txBody>
      </p:sp>
      <p:sp>
        <p:nvSpPr>
          <p:cNvPr id="8" name="TextBox 7"/>
          <p:cNvSpPr txBox="1"/>
          <p:nvPr/>
        </p:nvSpPr>
        <p:spPr>
          <a:xfrm>
            <a:off x="777240" y="1591056"/>
            <a:ext cx="2201216"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Element</a:t>
            </a:r>
          </a:p>
        </p:txBody>
      </p:sp>
      <p:sp>
        <p:nvSpPr>
          <p:cNvPr id="9" name="TextBox 8"/>
          <p:cNvSpPr txBox="1"/>
          <p:nvPr/>
        </p:nvSpPr>
        <p:spPr>
          <a:xfrm>
            <a:off x="2978456" y="1591056"/>
            <a:ext cx="3985293"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Value</a:t>
            </a:r>
          </a:p>
        </p:txBody>
      </p:sp>
      <p:sp>
        <p:nvSpPr>
          <p:cNvPr id="10" name="TextBox 9"/>
          <p:cNvSpPr txBox="1"/>
          <p:nvPr/>
        </p:nvSpPr>
        <p:spPr>
          <a:xfrm>
            <a:off x="6963749" y="1591056"/>
            <a:ext cx="4450704"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Purpose</a:t>
            </a:r>
          </a:p>
        </p:txBody>
      </p:sp>
      <p:sp>
        <p:nvSpPr>
          <p:cNvPr id="11" name="Rectangle 10"/>
          <p:cNvSpPr/>
          <p:nvPr/>
        </p:nvSpPr>
        <p:spPr>
          <a:xfrm>
            <a:off x="777240" y="1883664"/>
            <a:ext cx="10637215" cy="12700"/>
          </a:xfrm>
          <a:prstGeom prst="rect">
            <a:avLst/>
          </a:prstGeom>
          <a:solidFill>
            <a:srgbClr val="DCDC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2039112"/>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Geant4 events</a:t>
            </a:r>
          </a:p>
        </p:txBody>
      </p:sp>
      <p:sp>
        <p:nvSpPr>
          <p:cNvPr id="13" name="TextBox 12"/>
          <p:cNvSpPr txBox="1"/>
          <p:nvPr/>
        </p:nvSpPr>
        <p:spPr>
          <a:xfrm>
            <a:off x="2978456" y="2039112"/>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40,000</a:t>
            </a:r>
          </a:p>
        </p:txBody>
      </p:sp>
      <p:sp>
        <p:nvSpPr>
          <p:cNvPr id="14" name="TextBox 13"/>
          <p:cNvSpPr txBox="1"/>
          <p:nvPr/>
        </p:nvSpPr>
        <p:spPr>
          <a:xfrm>
            <a:off x="6963749" y="2039112"/>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drawn from the sealed test split</a:t>
            </a:r>
          </a:p>
        </p:txBody>
      </p:sp>
      <p:sp>
        <p:nvSpPr>
          <p:cNvPr id="15" name="Rectangle 14"/>
          <p:cNvSpPr/>
          <p:nvPr/>
        </p:nvSpPr>
        <p:spPr>
          <a:xfrm>
            <a:off x="685800" y="2313432"/>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77240" y="2368296"/>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Fast-MC events</a:t>
            </a:r>
          </a:p>
        </p:txBody>
      </p:sp>
      <p:sp>
        <p:nvSpPr>
          <p:cNvPr id="17" name="TextBox 16"/>
          <p:cNvSpPr txBox="1"/>
          <p:nvPr/>
        </p:nvSpPr>
        <p:spPr>
          <a:xfrm>
            <a:off x="2978456" y="2368296"/>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40,000</a:t>
            </a:r>
          </a:p>
        </p:txBody>
      </p:sp>
      <p:sp>
        <p:nvSpPr>
          <p:cNvPr id="18" name="TextBox 17"/>
          <p:cNvSpPr txBox="1"/>
          <p:nvPr/>
        </p:nvSpPr>
        <p:spPr>
          <a:xfrm>
            <a:off x="6963749" y="2368296"/>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10,000 from each of the four trained variants</a:t>
            </a:r>
          </a:p>
        </p:txBody>
      </p:sp>
      <p:sp>
        <p:nvSpPr>
          <p:cNvPr id="19" name="TextBox 18"/>
          <p:cNvSpPr txBox="1"/>
          <p:nvPr/>
        </p:nvSpPr>
        <p:spPr>
          <a:xfrm>
            <a:off x="777240" y="2697480"/>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Conditions</a:t>
            </a:r>
          </a:p>
        </p:txBody>
      </p:sp>
      <p:sp>
        <p:nvSpPr>
          <p:cNvPr id="20" name="TextBox 19"/>
          <p:cNvSpPr txBox="1"/>
          <p:nvPr/>
        </p:nvSpPr>
        <p:spPr>
          <a:xfrm>
            <a:off x="2978456" y="2697480"/>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train-split four-vectors</a:t>
            </a:r>
          </a:p>
        </p:txBody>
      </p:sp>
      <p:sp>
        <p:nvSpPr>
          <p:cNvPr id="21" name="TextBox 20"/>
          <p:cNvSpPr txBox="1"/>
          <p:nvPr/>
        </p:nvSpPr>
        <p:spPr>
          <a:xfrm>
            <a:off x="6963749" y="2697480"/>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keeps test conditions out of the generator</a:t>
            </a:r>
          </a:p>
        </p:txBody>
      </p:sp>
      <p:sp>
        <p:nvSpPr>
          <p:cNvPr id="22" name="Rectangle 21"/>
          <p:cNvSpPr/>
          <p:nvPr/>
        </p:nvSpPr>
        <p:spPr>
          <a:xfrm>
            <a:off x="685800" y="2971800"/>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777240" y="3026664"/>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Classifier input</a:t>
            </a:r>
          </a:p>
        </p:txBody>
      </p:sp>
      <p:sp>
        <p:nvSpPr>
          <p:cNvPr id="24" name="TextBox 23"/>
          <p:cNvSpPr txBox="1"/>
          <p:nvPr/>
        </p:nvSpPr>
        <p:spPr>
          <a:xfrm>
            <a:off x="2978456" y="3026664"/>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6,790 channels + geometry + four-vector</a:t>
            </a:r>
          </a:p>
        </p:txBody>
      </p:sp>
      <p:sp>
        <p:nvSpPr>
          <p:cNvPr id="25" name="TextBox 24"/>
          <p:cNvSpPr txBox="1"/>
          <p:nvPr/>
        </p:nvSpPr>
        <p:spPr>
          <a:xfrm>
            <a:off x="6963749" y="3026664"/>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the full readout</a:t>
            </a:r>
          </a:p>
        </p:txBody>
      </p:sp>
      <p:sp>
        <p:nvSpPr>
          <p:cNvPr id="26" name="TextBox 25"/>
          <p:cNvSpPr txBox="1"/>
          <p:nvPr/>
        </p:nvSpPr>
        <p:spPr>
          <a:xfrm>
            <a:off x="777240" y="3355848"/>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Partition</a:t>
            </a:r>
          </a:p>
        </p:txBody>
      </p:sp>
      <p:sp>
        <p:nvSpPr>
          <p:cNvPr id="27" name="TextBox 26"/>
          <p:cNvSpPr txBox="1"/>
          <p:nvPr/>
        </p:nvSpPr>
        <p:spPr>
          <a:xfrm>
            <a:off x="2978456" y="3355848"/>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70 / 15 / 15</a:t>
            </a:r>
          </a:p>
        </p:txBody>
      </p:sp>
      <p:sp>
        <p:nvSpPr>
          <p:cNvPr id="28" name="TextBox 27"/>
          <p:cNvSpPr txBox="1"/>
          <p:nvPr/>
        </p:nvSpPr>
        <p:spPr>
          <a:xfrm>
            <a:off x="6963749" y="3355848"/>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the scored 15% is touched exactly once</a:t>
            </a:r>
          </a:p>
        </p:txBody>
      </p:sp>
      <p:sp>
        <p:nvSpPr>
          <p:cNvPr id="29" name="Rectangle 28"/>
          <p:cNvSpPr/>
          <p:nvPr/>
        </p:nvSpPr>
        <p:spPr>
          <a:xfrm>
            <a:off x="685800" y="3630168"/>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777240" y="3685032"/>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Repeats</a:t>
            </a:r>
          </a:p>
        </p:txBody>
      </p:sp>
      <p:sp>
        <p:nvSpPr>
          <p:cNvPr id="31" name="TextBox 30"/>
          <p:cNvSpPr txBox="1"/>
          <p:nvPr/>
        </p:nvSpPr>
        <p:spPr>
          <a:xfrm>
            <a:off x="2978456" y="3685032"/>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5</a:t>
            </a:r>
          </a:p>
        </p:txBody>
      </p:sp>
      <p:sp>
        <p:nvSpPr>
          <p:cNvPr id="32" name="TextBox 31"/>
          <p:cNvSpPr txBox="1"/>
          <p:nvPr/>
        </p:nvSpPr>
        <p:spPr>
          <a:xfrm>
            <a:off x="6963749" y="3685032"/>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reported as mean +/- spread</a:t>
            </a:r>
          </a:p>
        </p:txBody>
      </p:sp>
      <p:sp>
        <p:nvSpPr>
          <p:cNvPr id="33" name="TextBox 32"/>
          <p:cNvSpPr txBox="1"/>
          <p:nvPr/>
        </p:nvSpPr>
        <p:spPr>
          <a:xfrm>
            <a:off x="777240" y="4014216"/>
            <a:ext cx="2036624"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Controls</a:t>
            </a:r>
          </a:p>
        </p:txBody>
      </p:sp>
      <p:sp>
        <p:nvSpPr>
          <p:cNvPr id="34" name="TextBox 33"/>
          <p:cNvSpPr txBox="1"/>
          <p:nvPr/>
        </p:nvSpPr>
        <p:spPr>
          <a:xfrm>
            <a:off x="2978456" y="4014216"/>
            <a:ext cx="3820701"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3</a:t>
            </a:r>
          </a:p>
        </p:txBody>
      </p:sp>
      <p:sp>
        <p:nvSpPr>
          <p:cNvPr id="35" name="TextBox 34"/>
          <p:cNvSpPr txBox="1"/>
          <p:nvPr/>
        </p:nvSpPr>
        <p:spPr>
          <a:xfrm>
            <a:off x="6963749" y="4014216"/>
            <a:ext cx="4286112"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described on the next slide</a:t>
            </a:r>
          </a:p>
        </p:txBody>
      </p:sp>
      <p:sp>
        <p:nvSpPr>
          <p:cNvPr id="36" name="TextBox 35"/>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27 / 46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FORM</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Nine simpler questions instead of one hard one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777240" y="5684266"/>
            <a:ext cx="10637215" cy="71653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5684266"/>
            <a:ext cx="44450" cy="716534"/>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96696" y="5793994"/>
            <a:ext cx="10216591" cy="533654"/>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In plain terms: decide roughly first (did anything happen, how much energy), then decide precisely (which cells, exactly how the energy is split). Each later decision is only ever allowed to divide up what an earlier decision already fixed.</a:t>
            </a:r>
          </a:p>
        </p:txBody>
      </p:sp>
      <p:pic>
        <p:nvPicPr>
          <p:cNvPr id="8" name="Picture 7" descr="eq_617bfe95022d76f3c80a.png"/>
          <p:cNvPicPr>
            <a:picLocks noChangeAspect="1"/>
          </p:cNvPicPr>
          <p:nvPr/>
        </p:nvPicPr>
        <p:blipFill>
          <a:blip r:embed="rId2"/>
          <a:stretch>
            <a:fillRect/>
          </a:stretch>
        </p:blipFill>
        <p:spPr>
          <a:xfrm>
            <a:off x="832104" y="1591056"/>
            <a:ext cx="4504944" cy="402336"/>
          </a:xfrm>
          <a:prstGeom prst="rect">
            <a:avLst/>
          </a:prstGeom>
        </p:spPr>
      </p:pic>
      <p:sp>
        <p:nvSpPr>
          <p:cNvPr id="9" name="TextBox 8"/>
          <p:cNvSpPr txBox="1"/>
          <p:nvPr/>
        </p:nvSpPr>
        <p:spPr>
          <a:xfrm>
            <a:off x="1051560" y="2075688"/>
            <a:ext cx="10317175" cy="239395"/>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555560"/>
                </a:solidFill>
                <a:latin typeface="Segoe UI"/>
              </a:rPr>
              <a:t>The full joint distribution over the shower and every intermediate physical quantity used to build it.</a:t>
            </a:r>
          </a:p>
        </p:txBody>
      </p:sp>
      <p:pic>
        <p:nvPicPr>
          <p:cNvPr id="10" name="Picture 9" descr="eq_fcb88d8dcfdba03a1c91.png"/>
          <p:cNvPicPr>
            <a:picLocks noChangeAspect="1"/>
          </p:cNvPicPr>
          <p:nvPr/>
        </p:nvPicPr>
        <p:blipFill>
          <a:blip r:embed="rId3"/>
          <a:stretch>
            <a:fillRect/>
          </a:stretch>
        </p:blipFill>
        <p:spPr>
          <a:xfrm>
            <a:off x="832104" y="2497963"/>
            <a:ext cx="9820656" cy="326136"/>
          </a:xfrm>
          <a:prstGeom prst="rect">
            <a:avLst/>
          </a:prstGeom>
        </p:spPr>
      </p:pic>
      <p:sp>
        <p:nvSpPr>
          <p:cNvPr id="11" name="TextBox 10"/>
          <p:cNvSpPr txBox="1"/>
          <p:nvPr/>
        </p:nvSpPr>
        <p:spPr>
          <a:xfrm>
            <a:off x="1051560" y="2906395"/>
            <a:ext cx="10317175" cy="718185"/>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555560"/>
                </a:solidFill>
                <a:latin typeface="Segoe UI"/>
              </a:rPr>
              <a:t>One factor per physical question: did anything happen (V), how much energy in total (T), which layer starts it (L0), which layers are on (A), how the energy splits across layers (D), how many cells per layer (K), which exact cells (H), how energy splits across those cells (W). Every symbol is defined on the 'Symbols' slide.</a:t>
            </a:r>
          </a:p>
        </p:txBody>
      </p:sp>
      <p:pic>
        <p:nvPicPr>
          <p:cNvPr id="12" name="Picture 11" descr="eq_f00ef252d025af286811.png"/>
          <p:cNvPicPr>
            <a:picLocks noChangeAspect="1"/>
          </p:cNvPicPr>
          <p:nvPr/>
        </p:nvPicPr>
        <p:blipFill>
          <a:blip r:embed="rId4"/>
          <a:stretch>
            <a:fillRect/>
          </a:stretch>
        </p:blipFill>
        <p:spPr>
          <a:xfrm>
            <a:off x="832104" y="3807460"/>
            <a:ext cx="3529584" cy="384048"/>
          </a:xfrm>
          <a:prstGeom prst="rect">
            <a:avLst/>
          </a:prstGeom>
        </p:spPr>
      </p:pic>
      <p:sp>
        <p:nvSpPr>
          <p:cNvPr id="13" name="TextBox 12"/>
          <p:cNvSpPr txBox="1"/>
          <p:nvPr/>
        </p:nvSpPr>
        <p:spPr>
          <a:xfrm>
            <a:off x="1051560" y="4273804"/>
            <a:ext cx="10317175" cy="239395"/>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555560"/>
                </a:solidFill>
                <a:latin typeface="Segoe UI"/>
              </a:rPr>
              <a:t>The last factor is not learned: it is plain arithmetic that turns the choices above into the final 6,790 energies.</a:t>
            </a:r>
          </a:p>
        </p:txBody>
      </p:sp>
      <p:sp>
        <p:nvSpPr>
          <p:cNvPr id="14" name="TextBox 13"/>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 / 46</a:t>
            </a:r>
          </a:p>
        </p:txBody>
      </p:sp>
      <p:sp>
        <p:nvSpPr>
          <p:cNvPr id="15" name="Rectangle 14">
            <a:extLst>
              <a:ext uri="{FF2B5EF4-FFF2-40B4-BE49-F238E27FC236}">
                <a16:creationId xmlns:a16="http://schemas.microsoft.com/office/drawing/2014/main" id="{48C5FCA4-C50E-BD79-0342-1E6E8E2B8BB5}"/>
              </a:ext>
            </a:extLst>
          </p:cNvPr>
          <p:cNvSpPr/>
          <p:nvPr/>
        </p:nvSpPr>
        <p:spPr>
          <a:xfrm>
            <a:off x="696286" y="3807460"/>
            <a:ext cx="9956474" cy="1140714"/>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TEST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What each classifier looks like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32_classifier_architectures.png"/>
          <p:cNvPicPr>
            <a:picLocks noChangeAspect="1"/>
          </p:cNvPicPr>
          <p:nvPr/>
        </p:nvPicPr>
        <p:blipFill>
          <a:blip r:embed="rId2"/>
          <a:stretch>
            <a:fillRect/>
          </a:stretch>
        </p:blipFill>
        <p:spPr>
          <a:xfrm>
            <a:off x="2994088" y="1591056"/>
            <a:ext cx="6203518" cy="3759707"/>
          </a:xfrm>
          <a:prstGeom prst="rect">
            <a:avLst/>
          </a:prstGeom>
        </p:spPr>
      </p:pic>
      <p:sp>
        <p:nvSpPr>
          <p:cNvPr id="6" name="Rectangle 5"/>
          <p:cNvSpPr/>
          <p:nvPr/>
        </p:nvSpPr>
        <p:spPr>
          <a:xfrm>
            <a:off x="777240" y="5533643"/>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670803"/>
            <a:ext cx="10637215" cy="803149"/>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One primary model plus three controls, all producing a single number: how Geant4-like is this event? The condition-only control is the validity check for the whole test — if it alone can separate the classes, the two sets of four-vectors were mismatched and every other result on the next slides is void.</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28 / 46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RESULT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How well can a classifier tell them apart?</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1591056"/>
            <a:ext cx="10637215" cy="365760"/>
          </a:xfrm>
          <a:prstGeom prst="rect">
            <a:avLst/>
          </a:prstGeom>
          <a:noFill/>
        </p:spPr>
        <p:txBody>
          <a:bodyPr wrap="square" lIns="0" tIns="0" rIns="0" bIns="0">
            <a:spAutoFit/>
          </a:bodyPr>
          <a:lstStyle/>
          <a:p>
            <a:pPr>
              <a:lnSpc>
                <a:spcPct val="130000"/>
              </a:lnSpc>
              <a:spcBef>
                <a:spcPts val="0"/>
              </a:spcBef>
              <a:spcAft>
                <a:spcPts val="0"/>
              </a:spcAft>
            </a:pPr>
            <a:r>
              <a:rPr sz="1500" b="0" i="0">
                <a:solidFill>
                  <a:srgbClr val="555560"/>
                </a:solidFill>
                <a:latin typeface="Segoe UI"/>
              </a:rPr>
              <a:t>A classifier was shown real Geant4 events and generated events, mixed together and unlabelled, and asked to guess which is which. A score of 0.5 is a coin flip. A score of 1.0 means it is always right.</a:t>
            </a:r>
          </a:p>
        </p:txBody>
      </p:sp>
      <p:sp>
        <p:nvSpPr>
          <p:cNvPr id="6" name="Rectangle 5"/>
          <p:cNvSpPr/>
          <p:nvPr/>
        </p:nvSpPr>
        <p:spPr>
          <a:xfrm>
            <a:off x="777240" y="2269236"/>
            <a:ext cx="10637215" cy="1536192"/>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2488692"/>
            <a:ext cx="10637215" cy="1188720"/>
          </a:xfrm>
          <a:prstGeom prst="rect">
            <a:avLst/>
          </a:prstGeom>
          <a:noFill/>
        </p:spPr>
        <p:txBody>
          <a:bodyPr wrap="square" lIns="0" tIns="0" rIns="0" bIns="0">
            <a:spAutoFit/>
          </a:bodyPr>
          <a:lstStyle/>
          <a:p>
            <a:pPr algn="ctr">
              <a:spcAft>
                <a:spcPts val="600"/>
              </a:spcAft>
            </a:pPr>
            <a:r>
              <a:rPr sz="6000" b="1" i="0">
                <a:solidFill>
                  <a:srgbClr val="D1495B"/>
                </a:solidFill>
                <a:latin typeface="Segoe UI"/>
              </a:rPr>
              <a:t>0.99945</a:t>
            </a:r>
          </a:p>
          <a:p>
            <a:pPr algn="ctr"/>
            <a:r>
              <a:rPr sz="1500" b="0" i="0">
                <a:solidFill>
                  <a:srgbClr val="555560"/>
                </a:solidFill>
                <a:latin typeface="Segoe UI"/>
              </a:rPr>
              <a:t>AUROC, mean +/- 0.00009 over 5 independent trainings</a:t>
            </a:r>
          </a:p>
        </p:txBody>
      </p:sp>
      <p:sp>
        <p:nvSpPr>
          <p:cNvPr id="8" name="Rectangle 7"/>
          <p:cNvSpPr/>
          <p:nvPr/>
        </p:nvSpPr>
        <p:spPr>
          <a:xfrm>
            <a:off x="1051560" y="4098036"/>
            <a:ext cx="10088575" cy="219456"/>
          </a:xfrm>
          <a:prstGeom prst="rect">
            <a:avLst/>
          </a:prstGeom>
          <a:solidFill>
            <a:srgbClr val="DCDC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051560" y="4098036"/>
            <a:ext cx="10077517" cy="219456"/>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1110027" y="4043172"/>
            <a:ext cx="38100" cy="329184"/>
          </a:xfrm>
          <a:prstGeom prst="rect">
            <a:avLst/>
          </a:prstGeom>
          <a:solidFill>
            <a:srgbClr val="16161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402775" y="3695700"/>
            <a:ext cx="1737360" cy="292608"/>
          </a:xfrm>
          <a:prstGeom prst="rect">
            <a:avLst/>
          </a:prstGeom>
          <a:noFill/>
        </p:spPr>
        <p:txBody>
          <a:bodyPr wrap="square" lIns="0" tIns="0" rIns="0" bIns="0">
            <a:spAutoFit/>
          </a:bodyPr>
          <a:lstStyle/>
          <a:p>
            <a:pPr algn="ctr"/>
            <a:r>
              <a:rPr sz="1600" b="1" i="0">
                <a:solidFill>
                  <a:srgbClr val="D1495B"/>
                </a:solidFill>
                <a:latin typeface="Segoe UI"/>
              </a:rPr>
              <a:t>0.99945</a:t>
            </a:r>
          </a:p>
        </p:txBody>
      </p:sp>
      <p:sp>
        <p:nvSpPr>
          <p:cNvPr id="12" name="TextBox 11"/>
          <p:cNvSpPr txBox="1"/>
          <p:nvPr/>
        </p:nvSpPr>
        <p:spPr>
          <a:xfrm>
            <a:off x="1051560" y="4408932"/>
            <a:ext cx="3108960" cy="256032"/>
          </a:xfrm>
          <a:prstGeom prst="rect">
            <a:avLst/>
          </a:prstGeom>
          <a:noFill/>
        </p:spPr>
        <p:txBody>
          <a:bodyPr wrap="square" lIns="0" tIns="0" rIns="0" bIns="0">
            <a:spAutoFit/>
          </a:bodyPr>
          <a:lstStyle/>
          <a:p>
            <a:pPr>
              <a:lnSpc>
                <a:spcPct val="130000"/>
              </a:lnSpc>
              <a:spcBef>
                <a:spcPts val="0"/>
              </a:spcBef>
              <a:spcAft>
                <a:spcPts val="0"/>
              </a:spcAft>
            </a:pPr>
            <a:r>
              <a:rPr sz="1200" b="0" i="0">
                <a:solidFill>
                  <a:srgbClr val="555560"/>
                </a:solidFill>
                <a:latin typeface="Segoe UI"/>
              </a:rPr>
              <a:t>0.5 = can't tell them apart</a:t>
            </a:r>
          </a:p>
        </p:txBody>
      </p:sp>
      <p:sp>
        <p:nvSpPr>
          <p:cNvPr id="13" name="TextBox 12"/>
          <p:cNvSpPr txBox="1"/>
          <p:nvPr/>
        </p:nvSpPr>
        <p:spPr>
          <a:xfrm>
            <a:off x="8031175" y="4408932"/>
            <a:ext cx="3108960" cy="256032"/>
          </a:xfrm>
          <a:prstGeom prst="rect">
            <a:avLst/>
          </a:prstGeom>
          <a:noFill/>
        </p:spPr>
        <p:txBody>
          <a:bodyPr wrap="square" lIns="0" tIns="0" rIns="0" bIns="0">
            <a:spAutoFit/>
          </a:bodyPr>
          <a:lstStyle/>
          <a:p>
            <a:pPr algn="r"/>
            <a:r>
              <a:rPr sz="1200" b="0" i="0">
                <a:solidFill>
                  <a:srgbClr val="555560"/>
                </a:solidFill>
                <a:latin typeface="Segoe UI"/>
              </a:rPr>
              <a:t>1.0 = always right</a:t>
            </a:r>
          </a:p>
        </p:txBody>
      </p:sp>
      <p:pic>
        <p:nvPicPr>
          <p:cNvPr id="14" name="Picture 13" descr="eq_aad52f96a287832e73ef.png"/>
          <p:cNvPicPr>
            <a:picLocks noChangeAspect="1"/>
          </p:cNvPicPr>
          <p:nvPr/>
        </p:nvPicPr>
        <p:blipFill>
          <a:blip r:embed="rId2"/>
          <a:stretch>
            <a:fillRect/>
          </a:stretch>
        </p:blipFill>
        <p:spPr>
          <a:xfrm>
            <a:off x="832104" y="4866132"/>
            <a:ext cx="2270760" cy="405384"/>
          </a:xfrm>
          <a:prstGeom prst="rect">
            <a:avLst/>
          </a:prstGeom>
        </p:spPr>
      </p:pic>
      <p:sp>
        <p:nvSpPr>
          <p:cNvPr id="15" name="TextBox 14"/>
          <p:cNvSpPr txBox="1"/>
          <p:nvPr/>
        </p:nvSpPr>
        <p:spPr>
          <a:xfrm>
            <a:off x="1051560" y="5308092"/>
            <a:ext cx="10317175" cy="18986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The measured accuracy sits 107 chance-level standard deviations above a coin flip — background noise essentially never produces this by luck.</a:t>
            </a:r>
          </a:p>
        </p:txBody>
      </p:sp>
      <p:pic>
        <p:nvPicPr>
          <p:cNvPr id="16" name="Picture 15" descr="eq_8389b4a2a3a4e6dded7d.png"/>
          <p:cNvPicPr>
            <a:picLocks noChangeAspect="1"/>
          </p:cNvPicPr>
          <p:nvPr/>
        </p:nvPicPr>
        <p:blipFill>
          <a:blip r:embed="rId3"/>
          <a:stretch>
            <a:fillRect/>
          </a:stretch>
        </p:blipFill>
        <p:spPr>
          <a:xfrm>
            <a:off x="832104" y="5571109"/>
            <a:ext cx="7482840" cy="323088"/>
          </a:xfrm>
          <a:prstGeom prst="rect">
            <a:avLst/>
          </a:prstGeom>
        </p:spPr>
      </p:pic>
      <p:sp>
        <p:nvSpPr>
          <p:cNvPr id="17" name="TextBox 16"/>
          <p:cNvSpPr txBox="1"/>
          <p:nvPr/>
        </p:nvSpPr>
        <p:spPr>
          <a:xfrm>
            <a:off x="1051560" y="5930773"/>
            <a:ext cx="10317175" cy="56959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A version of the same test that is shown ONLY the neutron's energy and direction, no detector data at all, scores at the exact chance level to five decimal places. This confirms the high score above comes from real differences in the simulated detector data, not from any mismatch in how the two datasets were built.</a:t>
            </a:r>
          </a:p>
        </p:txBody>
      </p:sp>
      <p:sp>
        <p:nvSpPr>
          <p:cNvPr id="18" name="TextBox 1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29 / 46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RESULT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ROC curves, primary model and controls</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results_fig01_roc_curves.png"/>
          <p:cNvPicPr>
            <a:picLocks noChangeAspect="1"/>
          </p:cNvPicPr>
          <p:nvPr/>
        </p:nvPicPr>
        <p:blipFill>
          <a:blip r:embed="rId2"/>
          <a:stretch>
            <a:fillRect/>
          </a:stretch>
        </p:blipFill>
        <p:spPr>
          <a:xfrm>
            <a:off x="777240" y="1591056"/>
            <a:ext cx="4715543" cy="4809744"/>
          </a:xfrm>
          <a:prstGeom prst="rect">
            <a:avLst/>
          </a:prstGeom>
        </p:spPr>
      </p:pic>
      <p:sp>
        <p:nvSpPr>
          <p:cNvPr id="6" name="Rectangle 5"/>
          <p:cNvSpPr/>
          <p:nvPr/>
        </p:nvSpPr>
        <p:spPr>
          <a:xfrm>
            <a:off x="7955280" y="1627632"/>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955280" y="1828800"/>
            <a:ext cx="3459175" cy="4553712"/>
          </a:xfrm>
          <a:prstGeom prst="rect">
            <a:avLst/>
          </a:prstGeom>
          <a:noFill/>
        </p:spPr>
        <p:txBody>
          <a:bodyPr wrap="square" lIns="0" tIns="0" rIns="0" bIns="0">
            <a:spAutoFit/>
          </a:bodyPr>
          <a:lstStyle/>
          <a:p>
            <a:pPr>
              <a:lnSpc>
                <a:spcPct val="130000"/>
              </a:lnSpc>
              <a:spcBef>
                <a:spcPts val="0"/>
              </a:spcBef>
              <a:spcAft>
                <a:spcPts val="700"/>
              </a:spcAft>
            </a:pPr>
            <a:r>
              <a:rPr sz="1400" b="0" i="0">
                <a:solidFill>
                  <a:srgbClr val="16161D"/>
                </a:solidFill>
                <a:latin typeface="Segoe UI"/>
              </a:rPr>
              <a:t>Hybrid (primary, sees geometry): 0.9996.</a:t>
            </a:r>
          </a:p>
          <a:p>
            <a:pPr>
              <a:lnSpc>
                <a:spcPct val="130000"/>
              </a:lnSpc>
              <a:spcBef>
                <a:spcPts val="0"/>
              </a:spcBef>
              <a:spcAft>
                <a:spcPts val="700"/>
              </a:spcAft>
            </a:pPr>
            <a:r>
              <a:rPr sz="1400" b="0" i="0">
                <a:solidFill>
                  <a:srgbClr val="16161D"/>
                </a:solidFill>
                <a:latin typeface="Segoe UI"/>
              </a:rPr>
              <a:t>Dense (geometry-blind, all 6,790 channels): 0.9962.</a:t>
            </a:r>
          </a:p>
          <a:p>
            <a:pPr>
              <a:lnSpc>
                <a:spcPct val="130000"/>
              </a:lnSpc>
              <a:spcBef>
                <a:spcPts val="0"/>
              </a:spcBef>
              <a:spcAft>
                <a:spcPts val="700"/>
              </a:spcAft>
            </a:pPr>
            <a:r>
              <a:rPr sz="1400" b="0" i="0">
                <a:solidFill>
                  <a:srgbClr val="16161D"/>
                </a:solidFill>
                <a:latin typeface="Segoe UI"/>
              </a:rPr>
              <a:t>Feature GBM (15 shower-shape numbers only): 0.9852.</a:t>
            </a:r>
          </a:p>
          <a:p>
            <a:pPr>
              <a:lnSpc>
                <a:spcPct val="130000"/>
              </a:lnSpc>
              <a:spcBef>
                <a:spcPts val="0"/>
              </a:spcBef>
              <a:spcAft>
                <a:spcPts val="700"/>
              </a:spcAft>
            </a:pPr>
            <a:r>
              <a:rPr sz="1400" b="0" i="0">
                <a:solidFill>
                  <a:srgbClr val="16161D"/>
                </a:solidFill>
                <a:latin typeface="Segoe UI"/>
              </a:rPr>
              <a:t>Condition-only (no detector data): 0.5036, on the diagonal.</a:t>
            </a:r>
          </a:p>
          <a:p>
            <a:pPr>
              <a:lnSpc>
                <a:spcPct val="130000"/>
              </a:lnSpc>
              <a:spcBef>
                <a:spcPts val="0"/>
              </a:spcBef>
              <a:spcAft>
                <a:spcPts val="700"/>
              </a:spcAft>
            </a:pPr>
            <a:r>
              <a:rPr sz="1400" b="0" i="0">
                <a:solidFill>
                  <a:srgbClr val="16161D"/>
                </a:solidFill>
                <a:latin typeface="Segoe UI"/>
              </a:rPr>
              <a:t>Separability survives every simplification of the input representation, so it is not an artefact of one particular way of encoding the event.</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30 / 46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COMPARISON</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Do the four trained variants differ?</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results_fig02_per_family_auroc.png"/>
          <p:cNvPicPr>
            <a:picLocks noChangeAspect="1"/>
          </p:cNvPicPr>
          <p:nvPr/>
        </p:nvPicPr>
        <p:blipFill>
          <a:blip r:embed="rId2"/>
          <a:stretch>
            <a:fillRect/>
          </a:stretch>
        </p:blipFill>
        <p:spPr>
          <a:xfrm>
            <a:off x="777239" y="1591055"/>
            <a:ext cx="9937865" cy="4968933"/>
          </a:xfrm>
          <a:prstGeom prst="rect">
            <a:avLst/>
          </a:prstGeom>
        </p:spPr>
      </p:pic>
      <p:sp>
        <p:nvSpPr>
          <p:cNvPr id="6" name="Rectangle 5"/>
          <p:cNvSpPr/>
          <p:nvPr/>
        </p:nvSpPr>
        <p:spPr>
          <a:xfrm>
            <a:off x="7955280" y="1627632"/>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39 / 46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DIAGNOSIS</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Which observables carry the signal?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1591056"/>
            <a:ext cx="10637215" cy="365760"/>
          </a:xfrm>
          <a:prstGeom prst="rect">
            <a:avLst/>
          </a:prstGeom>
          <a:noFill/>
        </p:spPr>
        <p:txBody>
          <a:bodyPr wrap="square" lIns="0" tIns="0" rIns="0" bIns="0">
            <a:spAutoFit/>
          </a:bodyPr>
          <a:lstStyle/>
          <a:p>
            <a:pPr>
              <a:lnSpc>
                <a:spcPct val="130000"/>
              </a:lnSpc>
              <a:spcBef>
                <a:spcPts val="0"/>
              </a:spcBef>
              <a:spcAft>
                <a:spcPts val="0"/>
              </a:spcAft>
            </a:pPr>
            <a:r>
              <a:rPr sz="1500" b="0" i="0">
                <a:solidFill>
                  <a:srgbClr val="555560"/>
                </a:solidFill>
                <a:latin typeface="Segoe UI"/>
              </a:rPr>
              <a:t>Each observable scored on its own. 0.5 = carries no information about which class it is.</a:t>
            </a:r>
          </a:p>
        </p:txBody>
      </p:sp>
      <p:sp>
        <p:nvSpPr>
          <p:cNvPr id="6" name="Rectangle 5"/>
          <p:cNvSpPr/>
          <p:nvPr/>
        </p:nvSpPr>
        <p:spPr>
          <a:xfrm>
            <a:off x="777240" y="5684266"/>
            <a:ext cx="10637215" cy="71653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777240" y="5684266"/>
            <a:ext cx="44450" cy="716534"/>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96696" y="5793994"/>
            <a:ext cx="10216591" cy="533654"/>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The pooled classifiers reach 0.985-0.9995 while no single observable exceeds 0.756, so the separation is spread across many observables at once. The global energy budget is right; the arrangement WITHIN each layer is not.</a:t>
            </a:r>
          </a:p>
        </p:txBody>
      </p:sp>
      <p:sp>
        <p:nvSpPr>
          <p:cNvPr id="9" name="Rectangle 8"/>
          <p:cNvSpPr/>
          <p:nvPr/>
        </p:nvSpPr>
        <p:spPr>
          <a:xfrm>
            <a:off x="777240" y="2058161"/>
            <a:ext cx="4998567" cy="38100"/>
          </a:xfrm>
          <a:prstGeom prst="rect">
            <a:avLst/>
          </a:prstGeom>
          <a:solidFill>
            <a:srgbClr val="2B4C7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77240" y="2222753"/>
            <a:ext cx="4998567" cy="310896"/>
          </a:xfrm>
          <a:prstGeom prst="rect">
            <a:avLst/>
          </a:prstGeom>
          <a:noFill/>
        </p:spPr>
        <p:txBody>
          <a:bodyPr wrap="square" lIns="0" tIns="0" rIns="0" bIns="0">
            <a:spAutoFit/>
          </a:bodyPr>
          <a:lstStyle/>
          <a:p>
            <a:pPr>
              <a:lnSpc>
                <a:spcPct val="130000"/>
              </a:lnSpc>
              <a:spcBef>
                <a:spcPts val="0"/>
              </a:spcBef>
              <a:spcAft>
                <a:spcPts val="0"/>
              </a:spcAft>
            </a:pPr>
            <a:r>
              <a:rPr sz="1700" b="1" i="0">
                <a:solidFill>
                  <a:srgbClr val="2B4C7E"/>
                </a:solidFill>
                <a:latin typeface="Segoe UI"/>
              </a:rPr>
              <a:t>At chance</a:t>
            </a:r>
          </a:p>
        </p:txBody>
      </p:sp>
      <p:sp>
        <p:nvSpPr>
          <p:cNvPr id="11" name="TextBox 10"/>
          <p:cNvSpPr txBox="1"/>
          <p:nvPr/>
        </p:nvSpPr>
        <p:spPr>
          <a:xfrm>
            <a:off x="777240" y="2734817"/>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hit count</a:t>
            </a:r>
          </a:p>
        </p:txBody>
      </p:sp>
      <p:sp>
        <p:nvSpPr>
          <p:cNvPr id="12" name="TextBox 11"/>
          <p:cNvSpPr txBox="1"/>
          <p:nvPr/>
        </p:nvSpPr>
        <p:spPr>
          <a:xfrm>
            <a:off x="4175607" y="2734817"/>
            <a:ext cx="1600200" cy="384048"/>
          </a:xfrm>
          <a:prstGeom prst="rect">
            <a:avLst/>
          </a:prstGeom>
          <a:noFill/>
        </p:spPr>
        <p:txBody>
          <a:bodyPr wrap="square" lIns="0" tIns="0" rIns="0" bIns="0">
            <a:spAutoFit/>
          </a:bodyPr>
          <a:lstStyle/>
          <a:p>
            <a:pPr algn="r">
              <a:spcAft>
                <a:spcPts val="0"/>
              </a:spcAft>
            </a:pPr>
            <a:r>
              <a:rPr sz="1500" b="1" i="0">
                <a:solidFill>
                  <a:srgbClr val="2B4C7E"/>
                </a:solidFill>
                <a:latin typeface="Consolas"/>
              </a:rPr>
              <a:t>0.5024</a:t>
            </a:r>
          </a:p>
        </p:txBody>
      </p:sp>
      <p:sp>
        <p:nvSpPr>
          <p:cNvPr id="13" name="Rectangle 12"/>
          <p:cNvSpPr/>
          <p:nvPr/>
        </p:nvSpPr>
        <p:spPr>
          <a:xfrm>
            <a:off x="704088" y="3109721"/>
            <a:ext cx="5144871" cy="402336"/>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77240" y="3137153"/>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depth centroid</a:t>
            </a:r>
          </a:p>
        </p:txBody>
      </p:sp>
      <p:sp>
        <p:nvSpPr>
          <p:cNvPr id="15" name="TextBox 14"/>
          <p:cNvSpPr txBox="1"/>
          <p:nvPr/>
        </p:nvSpPr>
        <p:spPr>
          <a:xfrm>
            <a:off x="4175607" y="3137153"/>
            <a:ext cx="1600200" cy="384048"/>
          </a:xfrm>
          <a:prstGeom prst="rect">
            <a:avLst/>
          </a:prstGeom>
          <a:noFill/>
        </p:spPr>
        <p:txBody>
          <a:bodyPr wrap="square" lIns="0" tIns="0" rIns="0" bIns="0">
            <a:spAutoFit/>
          </a:bodyPr>
          <a:lstStyle/>
          <a:p>
            <a:pPr algn="r">
              <a:spcAft>
                <a:spcPts val="0"/>
              </a:spcAft>
            </a:pPr>
            <a:r>
              <a:rPr sz="1500" b="1" i="0">
                <a:solidFill>
                  <a:srgbClr val="2B4C7E"/>
                </a:solidFill>
                <a:latin typeface="Consolas"/>
              </a:rPr>
              <a:t>0.5043</a:t>
            </a:r>
          </a:p>
        </p:txBody>
      </p:sp>
      <p:sp>
        <p:nvSpPr>
          <p:cNvPr id="16" name="TextBox 15"/>
          <p:cNvSpPr txBox="1"/>
          <p:nvPr/>
        </p:nvSpPr>
        <p:spPr>
          <a:xfrm>
            <a:off x="777240" y="3539489"/>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ECAL fraction</a:t>
            </a:r>
          </a:p>
        </p:txBody>
      </p:sp>
      <p:sp>
        <p:nvSpPr>
          <p:cNvPr id="17" name="TextBox 16"/>
          <p:cNvSpPr txBox="1"/>
          <p:nvPr/>
        </p:nvSpPr>
        <p:spPr>
          <a:xfrm>
            <a:off x="4175607" y="3539489"/>
            <a:ext cx="1600200" cy="384048"/>
          </a:xfrm>
          <a:prstGeom prst="rect">
            <a:avLst/>
          </a:prstGeom>
          <a:noFill/>
        </p:spPr>
        <p:txBody>
          <a:bodyPr wrap="square" lIns="0" tIns="0" rIns="0" bIns="0">
            <a:spAutoFit/>
          </a:bodyPr>
          <a:lstStyle/>
          <a:p>
            <a:pPr algn="r">
              <a:spcAft>
                <a:spcPts val="0"/>
              </a:spcAft>
            </a:pPr>
            <a:r>
              <a:rPr sz="1500" b="1" i="0">
                <a:solidFill>
                  <a:srgbClr val="2B4C7E"/>
                </a:solidFill>
                <a:latin typeface="Consolas"/>
              </a:rPr>
              <a:t>0.5063</a:t>
            </a:r>
          </a:p>
        </p:txBody>
      </p:sp>
      <p:sp>
        <p:nvSpPr>
          <p:cNvPr id="18" name="Rectangle 17"/>
          <p:cNvSpPr/>
          <p:nvPr/>
        </p:nvSpPr>
        <p:spPr>
          <a:xfrm>
            <a:off x="704088" y="3914393"/>
            <a:ext cx="5144871" cy="402336"/>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77240" y="3941825"/>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total response</a:t>
            </a:r>
          </a:p>
        </p:txBody>
      </p:sp>
      <p:sp>
        <p:nvSpPr>
          <p:cNvPr id="20" name="TextBox 19"/>
          <p:cNvSpPr txBox="1"/>
          <p:nvPr/>
        </p:nvSpPr>
        <p:spPr>
          <a:xfrm>
            <a:off x="4175607" y="3941825"/>
            <a:ext cx="1600200" cy="384048"/>
          </a:xfrm>
          <a:prstGeom prst="rect">
            <a:avLst/>
          </a:prstGeom>
          <a:noFill/>
        </p:spPr>
        <p:txBody>
          <a:bodyPr wrap="square" lIns="0" tIns="0" rIns="0" bIns="0">
            <a:spAutoFit/>
          </a:bodyPr>
          <a:lstStyle/>
          <a:p>
            <a:pPr algn="r">
              <a:spcAft>
                <a:spcPts val="0"/>
              </a:spcAft>
            </a:pPr>
            <a:r>
              <a:rPr sz="1500" b="1" i="0">
                <a:solidFill>
                  <a:srgbClr val="2B4C7E"/>
                </a:solidFill>
                <a:latin typeface="Consolas"/>
              </a:rPr>
              <a:t>0.5104</a:t>
            </a:r>
          </a:p>
        </p:txBody>
      </p:sp>
      <p:sp>
        <p:nvSpPr>
          <p:cNvPr id="21" name="Rectangle 20"/>
          <p:cNvSpPr/>
          <p:nvPr/>
        </p:nvSpPr>
        <p:spPr>
          <a:xfrm>
            <a:off x="6415887" y="2058161"/>
            <a:ext cx="4998567"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15887" y="2222753"/>
            <a:ext cx="4998567" cy="310896"/>
          </a:xfrm>
          <a:prstGeom prst="rect">
            <a:avLst/>
          </a:prstGeom>
          <a:noFill/>
        </p:spPr>
        <p:txBody>
          <a:bodyPr wrap="square" lIns="0" tIns="0" rIns="0" bIns="0">
            <a:spAutoFit/>
          </a:bodyPr>
          <a:lstStyle/>
          <a:p>
            <a:pPr>
              <a:lnSpc>
                <a:spcPct val="130000"/>
              </a:lnSpc>
              <a:spcBef>
                <a:spcPts val="0"/>
              </a:spcBef>
              <a:spcAft>
                <a:spcPts val="0"/>
              </a:spcAft>
            </a:pPr>
            <a:r>
              <a:rPr sz="1700" b="1" i="0">
                <a:solidFill>
                  <a:srgbClr val="D1495B"/>
                </a:solidFill>
                <a:latin typeface="Segoe UI"/>
              </a:rPr>
              <a:t>Separating</a:t>
            </a:r>
          </a:p>
        </p:txBody>
      </p:sp>
      <p:sp>
        <p:nvSpPr>
          <p:cNvPr id="23" name="TextBox 22"/>
          <p:cNvSpPr txBox="1"/>
          <p:nvPr/>
        </p:nvSpPr>
        <p:spPr>
          <a:xfrm>
            <a:off x="6415887" y="2734817"/>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radial RMS</a:t>
            </a:r>
          </a:p>
        </p:txBody>
      </p:sp>
      <p:sp>
        <p:nvSpPr>
          <p:cNvPr id="24" name="TextBox 23"/>
          <p:cNvSpPr txBox="1"/>
          <p:nvPr/>
        </p:nvSpPr>
        <p:spPr>
          <a:xfrm>
            <a:off x="9814255" y="2734817"/>
            <a:ext cx="1600200" cy="384048"/>
          </a:xfrm>
          <a:prstGeom prst="rect">
            <a:avLst/>
          </a:prstGeom>
          <a:noFill/>
        </p:spPr>
        <p:txBody>
          <a:bodyPr wrap="square" lIns="0" tIns="0" rIns="0" bIns="0">
            <a:spAutoFit/>
          </a:bodyPr>
          <a:lstStyle/>
          <a:p>
            <a:pPr algn="r">
              <a:spcAft>
                <a:spcPts val="0"/>
              </a:spcAft>
            </a:pPr>
            <a:r>
              <a:rPr sz="1500" b="1" i="0">
                <a:solidFill>
                  <a:srgbClr val="D1495B"/>
                </a:solidFill>
                <a:latin typeface="Consolas"/>
              </a:rPr>
              <a:t>0.7558</a:t>
            </a:r>
          </a:p>
        </p:txBody>
      </p:sp>
      <p:sp>
        <p:nvSpPr>
          <p:cNvPr id="25" name="Rectangle 24"/>
          <p:cNvSpPr/>
          <p:nvPr/>
        </p:nvSpPr>
        <p:spPr>
          <a:xfrm>
            <a:off x="6342735" y="3109721"/>
            <a:ext cx="5144871" cy="402336"/>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415887" y="3137153"/>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top-5 fraction</a:t>
            </a:r>
          </a:p>
        </p:txBody>
      </p:sp>
      <p:sp>
        <p:nvSpPr>
          <p:cNvPr id="27" name="TextBox 26"/>
          <p:cNvSpPr txBox="1"/>
          <p:nvPr/>
        </p:nvSpPr>
        <p:spPr>
          <a:xfrm>
            <a:off x="9814255" y="3137153"/>
            <a:ext cx="1600200" cy="384048"/>
          </a:xfrm>
          <a:prstGeom prst="rect">
            <a:avLst/>
          </a:prstGeom>
          <a:noFill/>
        </p:spPr>
        <p:txBody>
          <a:bodyPr wrap="square" lIns="0" tIns="0" rIns="0" bIns="0">
            <a:spAutoFit/>
          </a:bodyPr>
          <a:lstStyle/>
          <a:p>
            <a:pPr algn="r">
              <a:spcAft>
                <a:spcPts val="0"/>
              </a:spcAft>
            </a:pPr>
            <a:r>
              <a:rPr sz="1500" b="1" i="0">
                <a:solidFill>
                  <a:srgbClr val="D1495B"/>
                </a:solidFill>
                <a:latin typeface="Consolas"/>
              </a:rPr>
              <a:t>0.6856</a:t>
            </a:r>
          </a:p>
        </p:txBody>
      </p:sp>
      <p:sp>
        <p:nvSpPr>
          <p:cNvPr id="28" name="TextBox 27"/>
          <p:cNvSpPr txBox="1"/>
          <p:nvPr/>
        </p:nvSpPr>
        <p:spPr>
          <a:xfrm>
            <a:off x="6415887" y="3539489"/>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top-1 fraction</a:t>
            </a:r>
          </a:p>
        </p:txBody>
      </p:sp>
      <p:sp>
        <p:nvSpPr>
          <p:cNvPr id="29" name="TextBox 28"/>
          <p:cNvSpPr txBox="1"/>
          <p:nvPr/>
        </p:nvSpPr>
        <p:spPr>
          <a:xfrm>
            <a:off x="9814255" y="3539489"/>
            <a:ext cx="1600200" cy="384048"/>
          </a:xfrm>
          <a:prstGeom prst="rect">
            <a:avLst/>
          </a:prstGeom>
          <a:noFill/>
        </p:spPr>
        <p:txBody>
          <a:bodyPr wrap="square" lIns="0" tIns="0" rIns="0" bIns="0">
            <a:spAutoFit/>
          </a:bodyPr>
          <a:lstStyle/>
          <a:p>
            <a:pPr algn="r">
              <a:spcAft>
                <a:spcPts val="0"/>
              </a:spcAft>
            </a:pPr>
            <a:r>
              <a:rPr sz="1500" b="1" i="0">
                <a:solidFill>
                  <a:srgbClr val="D1495B"/>
                </a:solidFill>
                <a:latin typeface="Consolas"/>
              </a:rPr>
              <a:t>0.6422</a:t>
            </a:r>
          </a:p>
        </p:txBody>
      </p:sp>
      <p:sp>
        <p:nvSpPr>
          <p:cNvPr id="30" name="Rectangle 29"/>
          <p:cNvSpPr/>
          <p:nvPr/>
        </p:nvSpPr>
        <p:spPr>
          <a:xfrm>
            <a:off x="6342735" y="3914393"/>
            <a:ext cx="5144871" cy="402336"/>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6415887" y="3941825"/>
            <a:ext cx="3398367" cy="384048"/>
          </a:xfrm>
          <a:prstGeom prst="rect">
            <a:avLst/>
          </a:prstGeom>
          <a:noFill/>
        </p:spPr>
        <p:txBody>
          <a:bodyPr wrap="square" lIns="0" tIns="0" rIns="0" bIns="0">
            <a:spAutoFit/>
          </a:bodyPr>
          <a:lstStyle/>
          <a:p>
            <a:pPr>
              <a:lnSpc>
                <a:spcPct val="110000"/>
              </a:lnSpc>
              <a:spcBef>
                <a:spcPts val="0"/>
              </a:spcBef>
              <a:spcAft>
                <a:spcPts val="0"/>
              </a:spcAft>
            </a:pPr>
            <a:r>
              <a:rPr sz="1500" b="0" i="0">
                <a:solidFill>
                  <a:srgbClr val="16161D"/>
                </a:solidFill>
                <a:latin typeface="Segoe UI"/>
              </a:rPr>
              <a:t>hit-energy Gini</a:t>
            </a:r>
          </a:p>
        </p:txBody>
      </p:sp>
      <p:sp>
        <p:nvSpPr>
          <p:cNvPr id="32" name="TextBox 31"/>
          <p:cNvSpPr txBox="1"/>
          <p:nvPr/>
        </p:nvSpPr>
        <p:spPr>
          <a:xfrm>
            <a:off x="9814255" y="3941825"/>
            <a:ext cx="1600200" cy="384048"/>
          </a:xfrm>
          <a:prstGeom prst="rect">
            <a:avLst/>
          </a:prstGeom>
          <a:noFill/>
        </p:spPr>
        <p:txBody>
          <a:bodyPr wrap="square" lIns="0" tIns="0" rIns="0" bIns="0">
            <a:spAutoFit/>
          </a:bodyPr>
          <a:lstStyle/>
          <a:p>
            <a:pPr algn="r">
              <a:spcAft>
                <a:spcPts val="0"/>
              </a:spcAft>
            </a:pPr>
            <a:r>
              <a:rPr sz="1500" b="1" i="0">
                <a:solidFill>
                  <a:srgbClr val="D1495B"/>
                </a:solidFill>
                <a:latin typeface="Consolas"/>
              </a:rPr>
              <a:t>0.6392</a:t>
            </a:r>
          </a:p>
        </p:txBody>
      </p:sp>
      <p:sp>
        <p:nvSpPr>
          <p:cNvPr id="33" name="TextBox 32"/>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31 / 46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ROOT CAUSE</a:t>
            </a:r>
          </a:p>
        </p:txBody>
      </p:sp>
      <p:sp>
        <p:nvSpPr>
          <p:cNvPr id="3" name="TextBox 2"/>
          <p:cNvSpPr txBox="1"/>
          <p:nvPr/>
        </p:nvSpPr>
        <p:spPr>
          <a:xfrm>
            <a:off x="777240" y="786384"/>
            <a:ext cx="10637215" cy="873760"/>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The exact-cell choice is dominated by its own randomness</a:t>
            </a:r>
          </a:p>
        </p:txBody>
      </p:sp>
      <p:sp>
        <p:nvSpPr>
          <p:cNvPr id="4" name="Rectangle 3"/>
          <p:cNvSpPr/>
          <p:nvPr/>
        </p:nvSpPr>
        <p:spPr>
          <a:xfrm>
            <a:off x="777240" y="1751584"/>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777240" y="5444871"/>
            <a:ext cx="10637215" cy="955929"/>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777240" y="5444871"/>
            <a:ext cx="44450" cy="955929"/>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96696" y="5554599"/>
            <a:ext cx="10216591" cy="773049"/>
          </a:xfrm>
          <a:prstGeom prst="rect">
            <a:avLst/>
          </a:prstGeom>
          <a:noFill/>
        </p:spPr>
        <p:txBody>
          <a:bodyPr wrap="square" lIns="0" tIns="0" rIns="0" bIns="0">
            <a:spAutoFit/>
          </a:bodyPr>
          <a:lstStyle/>
          <a:p>
            <a:pPr>
              <a:lnSpc>
                <a:spcPct val="130000"/>
              </a:lnSpc>
              <a:spcBef>
                <a:spcPts val="0"/>
              </a:spcBef>
              <a:spcAft>
                <a:spcPts val="0"/>
              </a:spcAft>
            </a:pPr>
            <a:r>
              <a:rPr sz="1450" b="0" i="0">
                <a:solidFill>
                  <a:srgbClr val="16161D"/>
                </a:solidFill>
                <a:latin typeface="Segoe UI"/>
              </a:rPr>
              <a:t>A sharpness of 0.47 means roughly one selected channel in two is placed by randomness, not the geometry network's preference. Those channels land away from the shower core, and the exact energy budget makes the core fund them — matching both the width excess and the top-1 deficit measured above.</a:t>
            </a:r>
          </a:p>
        </p:txBody>
      </p:sp>
      <p:pic>
        <p:nvPicPr>
          <p:cNvPr id="8" name="Picture 7" descr="eq_c8988dea6091d0b8942f.png"/>
          <p:cNvPicPr>
            <a:picLocks noChangeAspect="1"/>
          </p:cNvPicPr>
          <p:nvPr/>
        </p:nvPicPr>
        <p:blipFill>
          <a:blip r:embed="rId2"/>
          <a:stretch>
            <a:fillRect/>
          </a:stretch>
        </p:blipFill>
        <p:spPr>
          <a:xfrm>
            <a:off x="832104" y="1989328"/>
            <a:ext cx="5867400" cy="399288"/>
          </a:xfrm>
          <a:prstGeom prst="rect">
            <a:avLst/>
          </a:prstGeom>
        </p:spPr>
      </p:pic>
      <p:sp>
        <p:nvSpPr>
          <p:cNvPr id="9" name="TextBox 8"/>
          <p:cNvSpPr txBox="1"/>
          <p:nvPr/>
        </p:nvSpPr>
        <p:spPr>
          <a:xfrm>
            <a:off x="1051560" y="2425192"/>
            <a:ext cx="10317175" cy="18986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Stage 7's 'random pick with a preference' (see toolkit). The random part has a fixed size, whether small or large next to the network's own preference.</a:t>
            </a:r>
          </a:p>
        </p:txBody>
      </p:sp>
      <p:pic>
        <p:nvPicPr>
          <p:cNvPr id="10" name="Picture 9" descr="eq_7279c1d7de51c45e236c.png"/>
          <p:cNvPicPr>
            <a:picLocks noChangeAspect="1"/>
          </p:cNvPicPr>
          <p:nvPr/>
        </p:nvPicPr>
        <p:blipFill>
          <a:blip r:embed="rId3"/>
          <a:stretch>
            <a:fillRect/>
          </a:stretch>
        </p:blipFill>
        <p:spPr>
          <a:xfrm>
            <a:off x="832104" y="2688209"/>
            <a:ext cx="6239256" cy="356616"/>
          </a:xfrm>
          <a:prstGeom prst="rect">
            <a:avLst/>
          </a:prstGeom>
        </p:spPr>
      </p:pic>
      <p:sp>
        <p:nvSpPr>
          <p:cNvPr id="11" name="TextBox 10"/>
          <p:cNvSpPr txBox="1"/>
          <p:nvPr/>
        </p:nvSpPr>
        <p:spPr>
          <a:xfrm>
            <a:off x="1051560" y="3081401"/>
            <a:ext cx="10317175" cy="18986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Measured on the trained network, 616 populated layers, 25-275 GeV. The added randomness is about 55 times larger than the last-selected/first-rejected gap.</a:t>
            </a:r>
          </a:p>
        </p:txBody>
      </p:sp>
      <p:pic>
        <p:nvPicPr>
          <p:cNvPr id="12" name="Picture 11" descr="eq_cf11b1623ef321967cd8.png"/>
          <p:cNvPicPr>
            <a:picLocks noChangeAspect="1"/>
          </p:cNvPicPr>
          <p:nvPr/>
        </p:nvPicPr>
        <p:blipFill>
          <a:blip r:embed="rId4"/>
          <a:stretch>
            <a:fillRect/>
          </a:stretch>
        </p:blipFill>
        <p:spPr>
          <a:xfrm>
            <a:off x="832104" y="3344418"/>
            <a:ext cx="4742688" cy="545592"/>
          </a:xfrm>
          <a:prstGeom prst="rect">
            <a:avLst/>
          </a:prstGeom>
        </p:spPr>
      </p:pic>
      <p:sp>
        <p:nvSpPr>
          <p:cNvPr id="13" name="TextBox 12"/>
          <p:cNvSpPr txBox="1"/>
          <p:nvPr/>
        </p:nvSpPr>
        <p:spPr>
          <a:xfrm>
            <a:off x="1051560" y="3926586"/>
            <a:ext cx="10317175" cy="18986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Sharpness on a 0-to-1 scale: 1 is exact ranking, 0 is no better than a uniform random pick. The measured value, 0.4658, sits just under halfway between them.</a:t>
            </a:r>
          </a:p>
        </p:txBody>
      </p:sp>
      <p:pic>
        <p:nvPicPr>
          <p:cNvPr id="14" name="Picture 13" descr="eq_5c96931add4395e208ff.png"/>
          <p:cNvPicPr>
            <a:picLocks noChangeAspect="1"/>
          </p:cNvPicPr>
          <p:nvPr/>
        </p:nvPicPr>
        <p:blipFill>
          <a:blip r:embed="rId5"/>
          <a:stretch>
            <a:fillRect/>
          </a:stretch>
        </p:blipFill>
        <p:spPr>
          <a:xfrm>
            <a:off x="832104" y="4189603"/>
            <a:ext cx="5800344" cy="387096"/>
          </a:xfrm>
          <a:prstGeom prst="rect">
            <a:avLst/>
          </a:prstGeom>
        </p:spPr>
      </p:pic>
      <p:sp>
        <p:nvSpPr>
          <p:cNvPr id="15" name="TextBox 14"/>
          <p:cNvSpPr txBox="1"/>
          <p:nvPr/>
        </p:nvSpPr>
        <p:spPr>
          <a:xfrm>
            <a:off x="1051560" y="4613275"/>
            <a:ext cx="10317175" cy="189865"/>
          </a:xfrm>
          <a:prstGeom prst="rect">
            <a:avLst/>
          </a:prstGeom>
          <a:noFill/>
        </p:spPr>
        <p:txBody>
          <a:bodyPr wrap="square" lIns="0" tIns="0" rIns="0" bIns="0">
            <a:spAutoFit/>
          </a:bodyPr>
          <a:lstStyle/>
          <a:p>
            <a:pPr>
              <a:lnSpc>
                <a:spcPct val="130000"/>
              </a:lnSpc>
              <a:spcBef>
                <a:spcPts val="0"/>
              </a:spcBef>
              <a:spcAft>
                <a:spcPts val="0"/>
              </a:spcAft>
            </a:pPr>
            <a:r>
              <a:rPr sz="1150" b="0" i="0">
                <a:solidFill>
                  <a:srgbClr val="555560"/>
                </a:solidFill>
                <a:latin typeface="Segoe UI"/>
              </a:rPr>
              <a:t>Turning down a 'temperature' tau shrinks the randomness, roughly doubling sharpness — tuned against the measured defects, not driven to zero.</a:t>
            </a:r>
          </a:p>
        </p:txBody>
      </p:sp>
      <p:sp>
        <p:nvSpPr>
          <p:cNvPr id="16" name="TextBox 15"/>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40 / 46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NOISE TEST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What does 'adding noise' mean here?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33_diffusion_schematic.png"/>
          <p:cNvPicPr>
            <a:picLocks noChangeAspect="1"/>
          </p:cNvPicPr>
          <p:nvPr/>
        </p:nvPicPr>
        <p:blipFill>
          <a:blip r:embed="rId2"/>
          <a:stretch>
            <a:fillRect/>
          </a:stretch>
        </p:blipFill>
        <p:spPr>
          <a:xfrm>
            <a:off x="1497591" y="1591056"/>
            <a:ext cx="9196512" cy="3132836"/>
          </a:xfrm>
          <a:prstGeom prst="rect">
            <a:avLst/>
          </a:prstGeom>
        </p:spPr>
      </p:pic>
      <p:sp>
        <p:nvSpPr>
          <p:cNvPr id="6" name="Rectangle 5"/>
          <p:cNvSpPr/>
          <p:nvPr/>
        </p:nvSpPr>
        <p:spPr>
          <a:xfrm>
            <a:off x="777240" y="4906772"/>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5043932"/>
            <a:ext cx="10637215" cy="1430020"/>
          </a:xfrm>
          <a:prstGeom prst="rect">
            <a:avLst/>
          </a:prstGeom>
          <a:noFill/>
        </p:spPr>
        <p:txBody>
          <a:bodyPr wrap="square" lIns="0" tIns="0" rIns="0" bIns="0">
            <a:spAutoFit/>
          </a:bodyPr>
          <a:lstStyle/>
          <a:p>
            <a:pPr>
              <a:lnSpc>
                <a:spcPct val="130000"/>
              </a:lnSpc>
              <a:spcBef>
                <a:spcPts val="0"/>
              </a:spcBef>
              <a:spcAft>
                <a:spcPts val="500"/>
              </a:spcAft>
            </a:pPr>
            <a:r>
              <a:rPr sz="1400" b="0" i="0">
                <a:solidFill>
                  <a:srgbClr val="16161D"/>
                </a:solidFill>
                <a:latin typeface="Segoe UI"/>
              </a:rPr>
              <a:t>Treat each cell's deposited energy as a small cloud of particles that can drift randomly, the way heat spreads outward from a point source. The amount of drift is called lambda, given in millimetres or in units of one detector-channel width (36.8 mm here).</a:t>
            </a:r>
          </a:p>
          <a:p>
            <a:pPr>
              <a:lnSpc>
                <a:spcPct val="130000"/>
              </a:lnSpc>
              <a:spcBef>
                <a:spcPts val="0"/>
              </a:spcBef>
              <a:spcAft>
                <a:spcPts val="500"/>
              </a:spcAft>
            </a:pPr>
            <a:r>
              <a:rPr sz="1400" b="0" i="0">
                <a:solidFill>
                  <a:srgbClr val="16161D"/>
                </a:solidFill>
                <a:latin typeface="Segoe UI"/>
              </a:rPr>
              <a:t>Drifting never creates or destroys energy: every panel above captures exactly the same total, 1.000, just arranged differently across neighbouring cells.</a:t>
            </a:r>
          </a:p>
          <a:p>
            <a:pPr>
              <a:lnSpc>
                <a:spcPct val="130000"/>
              </a:lnSpc>
              <a:spcBef>
                <a:spcPts val="0"/>
              </a:spcBef>
              <a:spcAft>
                <a:spcPts val="500"/>
              </a:spcAft>
            </a:pPr>
            <a:r>
              <a:rPr sz="1400" b="0" i="0">
                <a:solidFill>
                  <a:srgbClr val="16161D"/>
                </a:solidFill>
                <a:latin typeface="Segoe UI"/>
              </a:rPr>
              <a:t>Next: how much drift is needed before a classifier can no longer tell real events from generated ones.</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43 / 46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NOISE TEST</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How much drift is needed to hide the difference?</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34_diffusion_results_simplified.png"/>
          <p:cNvPicPr>
            <a:picLocks noChangeAspect="1"/>
          </p:cNvPicPr>
          <p:nvPr/>
        </p:nvPicPr>
        <p:blipFill>
          <a:blip r:embed="rId2"/>
          <a:stretch>
            <a:fillRect/>
          </a:stretch>
        </p:blipFill>
        <p:spPr>
          <a:xfrm>
            <a:off x="777240" y="1591056"/>
            <a:ext cx="6858000" cy="3422493"/>
          </a:xfrm>
          <a:prstGeom prst="rect">
            <a:avLst/>
          </a:prstGeom>
        </p:spPr>
      </p:pic>
      <p:sp>
        <p:nvSpPr>
          <p:cNvPr id="6" name="Rectangle 5"/>
          <p:cNvSpPr/>
          <p:nvPr/>
        </p:nvSpPr>
        <p:spPr>
          <a:xfrm>
            <a:off x="7955280" y="1627632"/>
            <a:ext cx="50292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955280" y="1828800"/>
            <a:ext cx="3459175" cy="4553712"/>
          </a:xfrm>
          <a:prstGeom prst="rect">
            <a:avLst/>
          </a:prstGeom>
          <a:noFill/>
        </p:spPr>
        <p:txBody>
          <a:bodyPr wrap="square" lIns="0" tIns="0" rIns="0" bIns="0">
            <a:spAutoFit/>
          </a:bodyPr>
          <a:lstStyle/>
          <a:p>
            <a:pPr>
              <a:lnSpc>
                <a:spcPct val="130000"/>
              </a:lnSpc>
              <a:spcBef>
                <a:spcPts val="0"/>
              </a:spcBef>
              <a:spcAft>
                <a:spcPts val="700"/>
              </a:spcAft>
            </a:pPr>
            <a:r>
              <a:rPr sz="1150" b="0" i="0">
                <a:solidFill>
                  <a:srgbClr val="16161D"/>
                </a:solidFill>
                <a:latin typeface="Segoe UI"/>
              </a:rPr>
              <a:t>x-axis: how far each cell's energy is allowed to drift, in channel widths. y-axis: how well a classifier tells real from generated apart at that drift.</a:t>
            </a:r>
          </a:p>
          <a:p>
            <a:pPr>
              <a:lnSpc>
                <a:spcPct val="130000"/>
              </a:lnSpc>
              <a:spcBef>
                <a:spcPts val="0"/>
              </a:spcBef>
              <a:spcAft>
                <a:spcPts val="700"/>
              </a:spcAft>
            </a:pPr>
            <a:r>
              <a:rPr sz="1150" b="0" i="0">
                <a:solidFill>
                  <a:srgbClr val="16161D"/>
                </a:solidFill>
                <a:latin typeface="Segoe UI"/>
              </a:rPr>
              <a:t>Blue: the SAME already-trained classifier, tested again at increasing drift. It appears to lose the ability to tell the difference after about 1 channel width.</a:t>
            </a:r>
          </a:p>
          <a:p>
            <a:pPr>
              <a:lnSpc>
                <a:spcPct val="130000"/>
              </a:lnSpc>
              <a:spcBef>
                <a:spcPts val="0"/>
              </a:spcBef>
              <a:spcAft>
                <a:spcPts val="700"/>
              </a:spcAft>
            </a:pPr>
            <a:r>
              <a:rPr sz="1150" b="0" i="0">
                <a:solidFill>
                  <a:srgbClr val="16161D"/>
                </a:solidFill>
                <a:latin typeface="Segoe UI"/>
              </a:rPr>
              <a:t>Orange: a FRESH classifier, retrained from scratch on the drifted data at each point. It still separates the classes almost as well as with no drift at all (0.984 versus 0.985).</a:t>
            </a:r>
          </a:p>
          <a:p>
            <a:pPr>
              <a:lnSpc>
                <a:spcPct val="130000"/>
              </a:lnSpc>
              <a:spcBef>
                <a:spcPts val="0"/>
              </a:spcBef>
              <a:spcAft>
                <a:spcPts val="700"/>
              </a:spcAft>
            </a:pPr>
            <a:r>
              <a:rPr sz="1150" b="0" i="0">
                <a:solidFill>
                  <a:srgbClr val="16161D"/>
                </a:solidFill>
                <a:latin typeface="Segoe UI"/>
              </a:rPr>
              <a:t>Why this matters: the blue line is not fooled because the physical difference vanished. It is fooled because drift removed the one specific signal it had learned to look for — the orange line proves a different signal survives. No amount of drift tested, up to a full detector-face width, made the two sources genuinely indistinguishable.</a:t>
            </a:r>
          </a:p>
          <a:p>
            <a:pPr>
              <a:lnSpc>
                <a:spcPct val="130000"/>
              </a:lnSpc>
              <a:spcBef>
                <a:spcPts val="0"/>
              </a:spcBef>
              <a:spcAft>
                <a:spcPts val="700"/>
              </a:spcAft>
            </a:pPr>
            <a:r>
              <a:rPr sz="1150" b="0" i="0">
                <a:solidFill>
                  <a:srgbClr val="16161D"/>
                </a:solidFill>
                <a:latin typeface="Segoe UI"/>
              </a:rPr>
              <a:t>A second check using random particle-counting noise instead of smooth drift reaches the same conclusion.</a:t>
            </a:r>
          </a:p>
        </p:txBody>
      </p:sp>
      <p:sp>
        <p:nvSpPr>
          <p:cNvPr id="8" name="TextBox 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44 / 46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FORM</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The cascade, as nine questions</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exhibition_20_cascade_flowchart.png"/>
          <p:cNvPicPr>
            <a:picLocks noChangeAspect="1"/>
          </p:cNvPicPr>
          <p:nvPr/>
        </p:nvPicPr>
        <p:blipFill>
          <a:blip r:embed="rId2"/>
          <a:stretch>
            <a:fillRect/>
          </a:stretch>
        </p:blipFill>
        <p:spPr>
          <a:xfrm>
            <a:off x="777240" y="1591056"/>
            <a:ext cx="10637215" cy="4805685"/>
          </a:xfrm>
          <a:prstGeom prst="rect">
            <a:avLst/>
          </a:prstGeom>
        </p:spPr>
      </p:pic>
      <p:sp>
        <p:nvSpPr>
          <p:cNvPr id="6" name="TextBox 5"/>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4 / 46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NOTATION</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Symbols: the detector's fixed geometry</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77240" y="1591056"/>
            <a:ext cx="10637215" cy="365760"/>
          </a:xfrm>
          <a:prstGeom prst="rect">
            <a:avLst/>
          </a:prstGeom>
          <a:noFill/>
        </p:spPr>
        <p:txBody>
          <a:bodyPr wrap="square" lIns="0" tIns="0" rIns="0" bIns="0">
            <a:spAutoFit/>
          </a:bodyPr>
          <a:lstStyle/>
          <a:p>
            <a:pPr>
              <a:lnSpc>
                <a:spcPct val="130000"/>
              </a:lnSpc>
              <a:spcBef>
                <a:spcPts val="0"/>
              </a:spcBef>
              <a:spcAft>
                <a:spcPts val="0"/>
              </a:spcAft>
            </a:pPr>
            <a:r>
              <a:rPr sz="1500" b="0" i="0">
                <a:solidFill>
                  <a:srgbClr val="555560"/>
                </a:solidFill>
                <a:latin typeface="Segoe UI"/>
              </a:rPr>
              <a:t>These five are given directly by the frozen detector; nothing here is learned.</a:t>
            </a:r>
          </a:p>
        </p:txBody>
      </p:sp>
      <p:sp>
        <p:nvSpPr>
          <p:cNvPr id="6" name="TextBox 5"/>
          <p:cNvSpPr txBox="1"/>
          <p:nvPr/>
        </p:nvSpPr>
        <p:spPr>
          <a:xfrm>
            <a:off x="777240" y="2039874"/>
            <a:ext cx="1846617"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Symbol</a:t>
            </a:r>
          </a:p>
        </p:txBody>
      </p:sp>
      <p:sp>
        <p:nvSpPr>
          <p:cNvPr id="7" name="TextBox 6"/>
          <p:cNvSpPr txBox="1"/>
          <p:nvPr/>
        </p:nvSpPr>
        <p:spPr>
          <a:xfrm>
            <a:off x="2623857" y="2039874"/>
            <a:ext cx="5060172"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Meaning</a:t>
            </a:r>
          </a:p>
        </p:txBody>
      </p:sp>
      <p:sp>
        <p:nvSpPr>
          <p:cNvPr id="8" name="TextBox 7"/>
          <p:cNvSpPr txBox="1"/>
          <p:nvPr/>
        </p:nvSpPr>
        <p:spPr>
          <a:xfrm>
            <a:off x="7684029" y="2039874"/>
            <a:ext cx="3730425" cy="25603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Value</a:t>
            </a:r>
          </a:p>
        </p:txBody>
      </p:sp>
      <p:sp>
        <p:nvSpPr>
          <p:cNvPr id="9" name="Rectangle 8"/>
          <p:cNvSpPr/>
          <p:nvPr/>
        </p:nvSpPr>
        <p:spPr>
          <a:xfrm>
            <a:off x="777240" y="2332482"/>
            <a:ext cx="10637215" cy="12700"/>
          </a:xfrm>
          <a:prstGeom prst="rect">
            <a:avLst/>
          </a:prstGeom>
          <a:solidFill>
            <a:srgbClr val="DCDC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77240" y="2487930"/>
            <a:ext cx="1682025"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N</a:t>
            </a:r>
          </a:p>
        </p:txBody>
      </p:sp>
      <p:sp>
        <p:nvSpPr>
          <p:cNvPr id="11" name="TextBox 10"/>
          <p:cNvSpPr txBox="1"/>
          <p:nvPr/>
        </p:nvSpPr>
        <p:spPr>
          <a:xfrm>
            <a:off x="2623857" y="2487930"/>
            <a:ext cx="4895580"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readout channels</a:t>
            </a:r>
          </a:p>
        </p:txBody>
      </p:sp>
      <p:sp>
        <p:nvSpPr>
          <p:cNvPr id="12" name="TextBox 11"/>
          <p:cNvSpPr txBox="1"/>
          <p:nvPr/>
        </p:nvSpPr>
        <p:spPr>
          <a:xfrm>
            <a:off x="7684029" y="2487930"/>
            <a:ext cx="3565833"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6,790</a:t>
            </a:r>
          </a:p>
        </p:txBody>
      </p:sp>
      <p:sp>
        <p:nvSpPr>
          <p:cNvPr id="13" name="Rectangle 12"/>
          <p:cNvSpPr/>
          <p:nvPr/>
        </p:nvSpPr>
        <p:spPr>
          <a:xfrm>
            <a:off x="685800" y="2762250"/>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77240" y="2817114"/>
            <a:ext cx="1682025"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L</a:t>
            </a:r>
          </a:p>
        </p:txBody>
      </p:sp>
      <p:sp>
        <p:nvSpPr>
          <p:cNvPr id="15" name="TextBox 14"/>
          <p:cNvSpPr txBox="1"/>
          <p:nvPr/>
        </p:nvSpPr>
        <p:spPr>
          <a:xfrm>
            <a:off x="2623857" y="2817114"/>
            <a:ext cx="4895580"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longitudinal layers</a:t>
            </a:r>
          </a:p>
        </p:txBody>
      </p:sp>
      <p:sp>
        <p:nvSpPr>
          <p:cNvPr id="16" name="TextBox 15"/>
          <p:cNvSpPr txBox="1"/>
          <p:nvPr/>
        </p:nvSpPr>
        <p:spPr>
          <a:xfrm>
            <a:off x="7684029" y="2817114"/>
            <a:ext cx="3565833"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65</a:t>
            </a:r>
          </a:p>
        </p:txBody>
      </p:sp>
      <p:sp>
        <p:nvSpPr>
          <p:cNvPr id="17" name="TextBox 16"/>
          <p:cNvSpPr txBox="1"/>
          <p:nvPr/>
        </p:nvSpPr>
        <p:spPr>
          <a:xfrm>
            <a:off x="777240" y="3146298"/>
            <a:ext cx="1682025"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N_l</a:t>
            </a:r>
          </a:p>
        </p:txBody>
      </p:sp>
      <p:sp>
        <p:nvSpPr>
          <p:cNvPr id="18" name="TextBox 17"/>
          <p:cNvSpPr txBox="1"/>
          <p:nvPr/>
        </p:nvSpPr>
        <p:spPr>
          <a:xfrm>
            <a:off x="2623857" y="3146298"/>
            <a:ext cx="4895580"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channels in layer l</a:t>
            </a:r>
          </a:p>
        </p:txBody>
      </p:sp>
      <p:sp>
        <p:nvSpPr>
          <p:cNvPr id="19" name="TextBox 18"/>
          <p:cNvSpPr txBox="1"/>
          <p:nvPr/>
        </p:nvSpPr>
        <p:spPr>
          <a:xfrm>
            <a:off x="7684029" y="3146298"/>
            <a:ext cx="3565833"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400, then 63x100, then 90</a:t>
            </a:r>
          </a:p>
        </p:txBody>
      </p:sp>
      <p:sp>
        <p:nvSpPr>
          <p:cNvPr id="20" name="Rectangle 19"/>
          <p:cNvSpPr/>
          <p:nvPr/>
        </p:nvSpPr>
        <p:spPr>
          <a:xfrm>
            <a:off x="685800" y="3420618"/>
            <a:ext cx="10820095" cy="329184"/>
          </a:xfrm>
          <a:prstGeom prst="rect">
            <a:avLst/>
          </a:prstGeom>
          <a:solidFill>
            <a:srgbClr val="F3F3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77240" y="3475482"/>
            <a:ext cx="1682025"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layer(i)</a:t>
            </a:r>
          </a:p>
        </p:txBody>
      </p:sp>
      <p:sp>
        <p:nvSpPr>
          <p:cNvPr id="22" name="TextBox 21"/>
          <p:cNvSpPr txBox="1"/>
          <p:nvPr/>
        </p:nvSpPr>
        <p:spPr>
          <a:xfrm>
            <a:off x="2623857" y="3475482"/>
            <a:ext cx="4895580"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the layer that contains channel i</a:t>
            </a:r>
          </a:p>
        </p:txBody>
      </p:sp>
      <p:sp>
        <p:nvSpPr>
          <p:cNvPr id="23" name="TextBox 22"/>
          <p:cNvSpPr txBox="1"/>
          <p:nvPr/>
        </p:nvSpPr>
        <p:spPr>
          <a:xfrm>
            <a:off x="7684029" y="3475482"/>
            <a:ext cx="3565833"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0 .. 64</a:t>
            </a:r>
          </a:p>
        </p:txBody>
      </p:sp>
      <p:sp>
        <p:nvSpPr>
          <p:cNvPr id="24" name="TextBox 23"/>
          <p:cNvSpPr txBox="1"/>
          <p:nvPr/>
        </p:nvSpPr>
        <p:spPr>
          <a:xfrm>
            <a:off x="777240" y="3804666"/>
            <a:ext cx="1682025" cy="329184"/>
          </a:xfrm>
          <a:prstGeom prst="rect">
            <a:avLst/>
          </a:prstGeom>
          <a:noFill/>
        </p:spPr>
        <p:txBody>
          <a:bodyPr wrap="square" lIns="0" tIns="0" rIns="0" bIns="0">
            <a:spAutoFit/>
          </a:bodyPr>
          <a:lstStyle/>
          <a:p>
            <a:pPr>
              <a:lnSpc>
                <a:spcPct val="114000"/>
              </a:lnSpc>
              <a:spcBef>
                <a:spcPts val="0"/>
              </a:spcBef>
              <a:spcAft>
                <a:spcPts val="0"/>
              </a:spcAft>
            </a:pPr>
            <a:r>
              <a:rPr sz="1500" b="1" i="0">
                <a:solidFill>
                  <a:srgbClr val="16161D"/>
                </a:solidFill>
                <a:latin typeface="Segoe UI"/>
              </a:rPr>
              <a:t>edges</a:t>
            </a:r>
          </a:p>
        </p:txBody>
      </p:sp>
      <p:sp>
        <p:nvSpPr>
          <p:cNvPr id="25" name="TextBox 24"/>
          <p:cNvSpPr txBox="1"/>
          <p:nvPr/>
        </p:nvSpPr>
        <p:spPr>
          <a:xfrm>
            <a:off x="2623857" y="3804666"/>
            <a:ext cx="4895580"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directed graph edges between channels</a:t>
            </a:r>
          </a:p>
        </p:txBody>
      </p:sp>
      <p:sp>
        <p:nvSpPr>
          <p:cNvPr id="26" name="TextBox 25"/>
          <p:cNvSpPr txBox="1"/>
          <p:nvPr/>
        </p:nvSpPr>
        <p:spPr>
          <a:xfrm>
            <a:off x="7684029" y="3804666"/>
            <a:ext cx="3565833" cy="329184"/>
          </a:xfrm>
          <a:prstGeom prst="rect">
            <a:avLst/>
          </a:prstGeom>
          <a:noFill/>
        </p:spPr>
        <p:txBody>
          <a:bodyPr wrap="square" lIns="0" tIns="0" rIns="0" bIns="0">
            <a:spAutoFit/>
          </a:bodyPr>
          <a:lstStyle/>
          <a:p>
            <a:pPr>
              <a:lnSpc>
                <a:spcPct val="114000"/>
              </a:lnSpc>
              <a:spcBef>
                <a:spcPts val="0"/>
              </a:spcBef>
              <a:spcAft>
                <a:spcPts val="0"/>
              </a:spcAft>
            </a:pPr>
            <a:r>
              <a:rPr sz="1500" b="0" i="0">
                <a:solidFill>
                  <a:srgbClr val="555560"/>
                </a:solidFill>
                <a:latin typeface="Segoe UI"/>
              </a:rPr>
              <a:t>107,920</a:t>
            </a:r>
          </a:p>
        </p:txBody>
      </p:sp>
      <p:sp>
        <p:nvSpPr>
          <p:cNvPr id="27" name="TextBox 26"/>
          <p:cNvSpPr txBox="1"/>
          <p:nvPr/>
        </p:nvSpPr>
        <p:spPr>
          <a:xfrm>
            <a:off x="777240" y="6035040"/>
            <a:ext cx="10637215" cy="310896"/>
          </a:xfrm>
          <a:prstGeom prst="rect">
            <a:avLst/>
          </a:prstGeom>
          <a:noFill/>
        </p:spPr>
        <p:txBody>
          <a:bodyPr wrap="square" lIns="0" tIns="0" rIns="0" bIns="0">
            <a:spAutoFit/>
          </a:bodyPr>
          <a:lstStyle/>
          <a:p>
            <a:pPr>
              <a:lnSpc>
                <a:spcPct val="130000"/>
              </a:lnSpc>
              <a:spcBef>
                <a:spcPts val="0"/>
              </a:spcBef>
              <a:spcAft>
                <a:spcPts val="0"/>
              </a:spcAft>
            </a:pPr>
            <a:r>
              <a:rPr sz="1200" b="0" i="0">
                <a:solidFill>
                  <a:srgbClr val="9A9AA4"/>
                </a:solidFill>
                <a:latin typeface="Segoe UI"/>
              </a:rPr>
              <a:t>Geometry SHA-256 e22d4cfb1e9293a33dd13151587910268ba64cd8…</a:t>
            </a:r>
          </a:p>
        </p:txBody>
      </p:sp>
      <p:sp>
        <p:nvSpPr>
          <p:cNvPr id="28" name="TextBox 27"/>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5 / 46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CONVERSION</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Raw event conversion and truth construction</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448403" y="1591056"/>
            <a:ext cx="3294888" cy="62788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405897b3ff220750e10a.png"/>
          <p:cNvPicPr>
            <a:picLocks noChangeAspect="1"/>
          </p:cNvPicPr>
          <p:nvPr/>
        </p:nvPicPr>
        <p:blipFill>
          <a:blip r:embed="rId2"/>
          <a:stretch>
            <a:fillRect/>
          </a:stretch>
        </p:blipFill>
        <p:spPr>
          <a:xfrm>
            <a:off x="4576419" y="1719072"/>
            <a:ext cx="3038856" cy="371856"/>
          </a:xfrm>
          <a:prstGeom prst="rect">
            <a:avLst/>
          </a:prstGeom>
        </p:spPr>
      </p:pic>
      <p:sp>
        <p:nvSpPr>
          <p:cNvPr id="7" name="TextBox 6"/>
          <p:cNvSpPr txBox="1"/>
          <p:nvPr/>
        </p:nvSpPr>
        <p:spPr>
          <a:xfrm>
            <a:off x="777240" y="240182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d95c3fca69cb9aa4425d.png"/>
          <p:cNvPicPr>
            <a:picLocks noChangeAspect="1"/>
          </p:cNvPicPr>
          <p:nvPr/>
        </p:nvPicPr>
        <p:blipFill>
          <a:blip r:embed="rId3"/>
          <a:stretch>
            <a:fillRect/>
          </a:stretch>
        </p:blipFill>
        <p:spPr>
          <a:xfrm>
            <a:off x="868680" y="2566416"/>
            <a:ext cx="4474464" cy="301752"/>
          </a:xfrm>
          <a:prstGeom prst="rect">
            <a:avLst/>
          </a:prstGeom>
        </p:spPr>
      </p:pic>
      <p:pic>
        <p:nvPicPr>
          <p:cNvPr id="9" name="Picture 8" descr="eq_88121e6815b15dd42bbd.png"/>
          <p:cNvPicPr>
            <a:picLocks noChangeAspect="1"/>
          </p:cNvPicPr>
          <p:nvPr/>
        </p:nvPicPr>
        <p:blipFill>
          <a:blip r:embed="rId4"/>
          <a:stretch>
            <a:fillRect/>
          </a:stretch>
        </p:blipFill>
        <p:spPr>
          <a:xfrm>
            <a:off x="868680" y="2968752"/>
            <a:ext cx="3017520" cy="280416"/>
          </a:xfrm>
          <a:prstGeom prst="rect">
            <a:avLst/>
          </a:prstGeom>
        </p:spPr>
      </p:pic>
      <p:sp>
        <p:nvSpPr>
          <p:cNvPr id="10" name="TextBox 9"/>
          <p:cNvSpPr txBox="1"/>
          <p:nvPr/>
        </p:nvSpPr>
        <p:spPr>
          <a:xfrm>
            <a:off x="868680" y="3276600"/>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frozen geometry map, hit to channel</a:t>
            </a:r>
          </a:p>
        </p:txBody>
      </p:sp>
      <p:sp>
        <p:nvSpPr>
          <p:cNvPr id="11" name="TextBox 10"/>
          <p:cNvSpPr txBox="1"/>
          <p:nvPr/>
        </p:nvSpPr>
        <p:spPr>
          <a:xfrm>
            <a:off x="777240" y="3577971"/>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2" name="TextBox 11"/>
          <p:cNvSpPr txBox="1"/>
          <p:nvPr/>
        </p:nvSpPr>
        <p:spPr>
          <a:xfrm>
            <a:off x="868680" y="374256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None — deterministic preprocessing.</a:t>
            </a:r>
          </a:p>
        </p:txBody>
      </p:sp>
      <p:pic>
        <p:nvPicPr>
          <p:cNvPr id="13" name="Picture 12" descr="eq_9d167e73e8e71ca9228f.png"/>
          <p:cNvPicPr>
            <a:picLocks noChangeAspect="1"/>
          </p:cNvPicPr>
          <p:nvPr/>
        </p:nvPicPr>
        <p:blipFill>
          <a:blip r:embed="rId5"/>
          <a:stretch>
            <a:fillRect/>
          </a:stretch>
        </p:blipFill>
        <p:spPr>
          <a:xfrm>
            <a:off x="868680" y="3989070"/>
            <a:ext cx="5452872" cy="496824"/>
          </a:xfrm>
          <a:prstGeom prst="rect">
            <a:avLst/>
          </a:prstGeom>
        </p:spPr>
      </p:pic>
      <p:sp>
        <p:nvSpPr>
          <p:cNvPr id="14" name="TextBox 13"/>
          <p:cNvSpPr txBox="1"/>
          <p:nvPr/>
        </p:nvSpPr>
        <p:spPr>
          <a:xfrm>
            <a:off x="868680" y="4513326"/>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mass-shell energy; multiple hits per cell summed</a:t>
            </a:r>
          </a:p>
        </p:txBody>
      </p:sp>
      <p:sp>
        <p:nvSpPr>
          <p:cNvPr id="15" name="TextBox 14"/>
          <p:cNvSpPr txBox="1"/>
          <p:nvPr/>
        </p:nvSpPr>
        <p:spPr>
          <a:xfrm>
            <a:off x="777240" y="4814697"/>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6" name="Picture 15" descr="eq_649677f8573efc4263c6.png"/>
          <p:cNvPicPr>
            <a:picLocks noChangeAspect="1"/>
          </p:cNvPicPr>
          <p:nvPr/>
        </p:nvPicPr>
        <p:blipFill>
          <a:blip r:embed="rId6"/>
          <a:stretch>
            <a:fillRect/>
          </a:stretch>
        </p:blipFill>
        <p:spPr>
          <a:xfrm>
            <a:off x="868680" y="4979289"/>
            <a:ext cx="2587752" cy="338328"/>
          </a:xfrm>
          <a:prstGeom prst="rect">
            <a:avLst/>
          </a:prstGeom>
        </p:spPr>
      </p:pic>
      <p:sp>
        <p:nvSpPr>
          <p:cNvPr id="17" name="TextBox 16"/>
          <p:cNvSpPr txBox="1"/>
          <p:nvPr/>
        </p:nvSpPr>
        <p:spPr>
          <a:xfrm>
            <a:off x="868680" y="5345049"/>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no trainable loss — validation checks only</a:t>
            </a:r>
          </a:p>
        </p:txBody>
      </p:sp>
      <p:sp>
        <p:nvSpPr>
          <p:cNvPr id="18" name="TextBox 17"/>
          <p:cNvSpPr txBox="1"/>
          <p:nvPr/>
        </p:nvSpPr>
        <p:spPr>
          <a:xfrm>
            <a:off x="777240" y="5646420"/>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9" name="Picture 18" descr="eq_29bd83b0f327a0dfd8d7.png"/>
          <p:cNvPicPr>
            <a:picLocks noChangeAspect="1"/>
          </p:cNvPicPr>
          <p:nvPr/>
        </p:nvPicPr>
        <p:blipFill>
          <a:blip r:embed="rId7"/>
          <a:stretch>
            <a:fillRect/>
          </a:stretch>
        </p:blipFill>
        <p:spPr>
          <a:xfrm>
            <a:off x="868680" y="5811012"/>
            <a:ext cx="3694176" cy="323088"/>
          </a:xfrm>
          <a:prstGeom prst="rect">
            <a:avLst/>
          </a:prstGeom>
        </p:spPr>
      </p:pic>
      <p:sp>
        <p:nvSpPr>
          <p:cNvPr id="20" name="TextBox 19"/>
          <p:cNvSpPr txBox="1"/>
          <p:nvPr/>
        </p:nvSpPr>
        <p:spPr>
          <a:xfrm>
            <a:off x="868680" y="6234684"/>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and the frozen detector geometry and graph, G</a:t>
            </a:r>
          </a:p>
        </p:txBody>
      </p:sp>
      <p:sp>
        <p:nvSpPr>
          <p:cNvPr id="21" name="TextBox 20"/>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6 / 46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TRUTH</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Derived truth variables</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363059" y="1591056"/>
            <a:ext cx="3465576" cy="615696"/>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083b4fd44b2690b7b9d1.png"/>
          <p:cNvPicPr>
            <a:picLocks noChangeAspect="1"/>
          </p:cNvPicPr>
          <p:nvPr/>
        </p:nvPicPr>
        <p:blipFill>
          <a:blip r:embed="rId2"/>
          <a:stretch>
            <a:fillRect/>
          </a:stretch>
        </p:blipFill>
        <p:spPr>
          <a:xfrm>
            <a:off x="4491075" y="1719072"/>
            <a:ext cx="3209544" cy="359664"/>
          </a:xfrm>
          <a:prstGeom prst="rect">
            <a:avLst/>
          </a:prstGeom>
        </p:spPr>
      </p:pic>
      <p:sp>
        <p:nvSpPr>
          <p:cNvPr id="7" name="TextBox 6"/>
          <p:cNvSpPr txBox="1"/>
          <p:nvPr/>
        </p:nvSpPr>
        <p:spPr>
          <a:xfrm>
            <a:off x="777240" y="238963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5113e27d5446fa5a5208.png"/>
          <p:cNvPicPr>
            <a:picLocks noChangeAspect="1"/>
          </p:cNvPicPr>
          <p:nvPr/>
        </p:nvPicPr>
        <p:blipFill>
          <a:blip r:embed="rId3"/>
          <a:stretch>
            <a:fillRect/>
          </a:stretch>
        </p:blipFill>
        <p:spPr>
          <a:xfrm>
            <a:off x="868680" y="2554224"/>
            <a:ext cx="2478024" cy="320040"/>
          </a:xfrm>
          <a:prstGeom prst="rect">
            <a:avLst/>
          </a:prstGeom>
        </p:spPr>
      </p:pic>
      <p:sp>
        <p:nvSpPr>
          <p:cNvPr id="9" name="TextBox 8"/>
          <p:cNvSpPr txBox="1"/>
          <p:nvPr/>
        </p:nvSpPr>
        <p:spPr>
          <a:xfrm>
            <a:off x="777240" y="302971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0" name="TextBox 9"/>
          <p:cNvSpPr txBox="1"/>
          <p:nvPr/>
        </p:nvSpPr>
        <p:spPr>
          <a:xfrm>
            <a:off x="868680" y="3194304"/>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None — every quantity below is a deterministic derivation.</a:t>
            </a:r>
          </a:p>
        </p:txBody>
      </p:sp>
      <p:sp>
        <p:nvSpPr>
          <p:cNvPr id="11" name="TextBox 10"/>
          <p:cNvSpPr txBox="1"/>
          <p:nvPr/>
        </p:nvSpPr>
        <p:spPr>
          <a:xfrm>
            <a:off x="777240" y="3495675"/>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sp>
        <p:nvSpPr>
          <p:cNvPr id="12" name="TextBox 11"/>
          <p:cNvSpPr txBox="1"/>
          <p:nvPr/>
        </p:nvSpPr>
        <p:spPr>
          <a:xfrm>
            <a:off x="868680" y="3660267"/>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None — these are training targets, not trained losses.</a:t>
            </a:r>
          </a:p>
        </p:txBody>
      </p:sp>
      <p:sp>
        <p:nvSpPr>
          <p:cNvPr id="13" name="TextBox 12"/>
          <p:cNvSpPr txBox="1"/>
          <p:nvPr/>
        </p:nvSpPr>
        <p:spPr>
          <a:xfrm>
            <a:off x="777240" y="3961638"/>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4" name="Picture 13" descr="eq_9dffd8c5d45cf2b508a0.png"/>
          <p:cNvPicPr>
            <a:picLocks noChangeAspect="1"/>
          </p:cNvPicPr>
          <p:nvPr/>
        </p:nvPicPr>
        <p:blipFill>
          <a:blip r:embed="rId4"/>
          <a:stretch>
            <a:fillRect/>
          </a:stretch>
        </p:blipFill>
        <p:spPr>
          <a:xfrm>
            <a:off x="868680" y="4126230"/>
            <a:ext cx="2410968" cy="463296"/>
          </a:xfrm>
          <a:prstGeom prst="rect">
            <a:avLst/>
          </a:prstGeom>
        </p:spPr>
      </p:pic>
      <p:sp>
        <p:nvSpPr>
          <p:cNvPr id="15" name="TextBox 14"/>
          <p:cNvSpPr txBox="1"/>
          <p:nvPr/>
        </p:nvSpPr>
        <p:spPr>
          <a:xfrm>
            <a:off x="868680" y="4616958"/>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cell support; layer energy</a:t>
            </a:r>
          </a:p>
        </p:txBody>
      </p:sp>
      <p:pic>
        <p:nvPicPr>
          <p:cNvPr id="16" name="Picture 15" descr="eq_4c1c3deeb9c1a9402f62.png"/>
          <p:cNvPicPr>
            <a:picLocks noChangeAspect="1"/>
          </p:cNvPicPr>
          <p:nvPr/>
        </p:nvPicPr>
        <p:blipFill>
          <a:blip r:embed="rId5"/>
          <a:stretch>
            <a:fillRect/>
          </a:stretch>
        </p:blipFill>
        <p:spPr>
          <a:xfrm>
            <a:off x="868680" y="4863465"/>
            <a:ext cx="2432304" cy="463296"/>
          </a:xfrm>
          <a:prstGeom prst="rect">
            <a:avLst/>
          </a:prstGeom>
        </p:spPr>
      </p:pic>
      <p:pic>
        <p:nvPicPr>
          <p:cNvPr id="17" name="Picture 16" descr="eq_572155d52a2b8742810f.png"/>
          <p:cNvPicPr>
            <a:picLocks noChangeAspect="1"/>
          </p:cNvPicPr>
          <p:nvPr/>
        </p:nvPicPr>
        <p:blipFill>
          <a:blip r:embed="rId6"/>
          <a:stretch>
            <a:fillRect/>
          </a:stretch>
        </p:blipFill>
        <p:spPr>
          <a:xfrm>
            <a:off x="868680" y="5427345"/>
            <a:ext cx="2426208" cy="448056"/>
          </a:xfrm>
          <a:prstGeom prst="rect">
            <a:avLst/>
          </a:prstGeom>
        </p:spPr>
      </p:pic>
      <p:pic>
        <p:nvPicPr>
          <p:cNvPr id="18" name="Picture 17" descr="eq_3b76fb49c6bb93e174a7.png"/>
          <p:cNvPicPr>
            <a:picLocks noChangeAspect="1"/>
          </p:cNvPicPr>
          <p:nvPr/>
        </p:nvPicPr>
        <p:blipFill>
          <a:blip r:embed="rId7"/>
          <a:stretch>
            <a:fillRect/>
          </a:stretch>
        </p:blipFill>
        <p:spPr>
          <a:xfrm>
            <a:off x="868680" y="5975985"/>
            <a:ext cx="4081271" cy="295656"/>
          </a:xfrm>
          <a:prstGeom prst="rect">
            <a:avLst/>
          </a:prstGeom>
        </p:spPr>
      </p:pic>
      <p:sp>
        <p:nvSpPr>
          <p:cNvPr id="19" name="TextBox 18"/>
          <p:cNvSpPr txBox="1"/>
          <p:nvPr/>
        </p:nvSpPr>
        <p:spPr>
          <a:xfrm>
            <a:off x="868680" y="629907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first active layer; within-layer energy share</a:t>
            </a:r>
          </a:p>
        </p:txBody>
      </p:sp>
      <p:sp>
        <p:nvSpPr>
          <p:cNvPr id="20" name="TextBox 19"/>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7 / 46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ENCODER</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Neutron condition encoder</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477103" y="1591056"/>
            <a:ext cx="1237488" cy="627888"/>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49c7d611fa0c0baad6f9.png"/>
          <p:cNvPicPr>
            <a:picLocks noChangeAspect="1"/>
          </p:cNvPicPr>
          <p:nvPr/>
        </p:nvPicPr>
        <p:blipFill>
          <a:blip r:embed="rId2"/>
          <a:stretch>
            <a:fillRect/>
          </a:stretch>
        </p:blipFill>
        <p:spPr>
          <a:xfrm>
            <a:off x="5605119" y="1719072"/>
            <a:ext cx="981455" cy="371856"/>
          </a:xfrm>
          <a:prstGeom prst="rect">
            <a:avLst/>
          </a:prstGeom>
        </p:spPr>
      </p:pic>
      <p:sp>
        <p:nvSpPr>
          <p:cNvPr id="7" name="TextBox 6"/>
          <p:cNvSpPr txBox="1"/>
          <p:nvPr/>
        </p:nvSpPr>
        <p:spPr>
          <a:xfrm>
            <a:off x="777240" y="2401824"/>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c6739047f4eed1420816.png"/>
          <p:cNvPicPr>
            <a:picLocks noChangeAspect="1"/>
          </p:cNvPicPr>
          <p:nvPr/>
        </p:nvPicPr>
        <p:blipFill>
          <a:blip r:embed="rId3"/>
          <a:stretch>
            <a:fillRect/>
          </a:stretch>
        </p:blipFill>
        <p:spPr>
          <a:xfrm>
            <a:off x="868680" y="2584704"/>
            <a:ext cx="2438400" cy="320040"/>
          </a:xfrm>
          <a:prstGeom prst="rect">
            <a:avLst/>
          </a:prstGeom>
        </p:spPr>
      </p:pic>
      <p:sp>
        <p:nvSpPr>
          <p:cNvPr id="9" name="TextBox 8"/>
          <p:cNvSpPr txBox="1"/>
          <p:nvPr/>
        </p:nvSpPr>
        <p:spPr>
          <a:xfrm>
            <a:off x="868680" y="2936748"/>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kinetic energy; unit direction</a:t>
            </a:r>
          </a:p>
        </p:txBody>
      </p:sp>
      <p:pic>
        <p:nvPicPr>
          <p:cNvPr id="10" name="Picture 9" descr="eq_6e1462d17909ed752ebd.png"/>
          <p:cNvPicPr>
            <a:picLocks noChangeAspect="1"/>
          </p:cNvPicPr>
          <p:nvPr/>
        </p:nvPicPr>
        <p:blipFill>
          <a:blip r:embed="rId4"/>
          <a:stretch>
            <a:fillRect/>
          </a:stretch>
        </p:blipFill>
        <p:spPr>
          <a:xfrm>
            <a:off x="868680" y="3218053"/>
            <a:ext cx="4255008" cy="402336"/>
          </a:xfrm>
          <a:prstGeom prst="rect">
            <a:avLst/>
          </a:prstGeom>
        </p:spPr>
      </p:pic>
      <p:sp>
        <p:nvSpPr>
          <p:cNvPr id="11" name="TextBox 10"/>
          <p:cNvSpPr txBox="1"/>
          <p:nvPr/>
        </p:nvSpPr>
        <p:spPr>
          <a:xfrm>
            <a:off x="777240" y="3812413"/>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2" name="TextBox 11"/>
          <p:cNvSpPr txBox="1"/>
          <p:nvPr/>
        </p:nvSpPr>
        <p:spPr>
          <a:xfrm>
            <a:off x="868680" y="3995293"/>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Residual MLP: 5 -&gt; 128 -&gt; residual blocks -&gt; LayerNorm (see toolkit).</a:t>
            </a:r>
          </a:p>
        </p:txBody>
      </p:sp>
      <p:pic>
        <p:nvPicPr>
          <p:cNvPr id="13" name="Picture 12" descr="eq_d99c232e2a9cd6881d33.png"/>
          <p:cNvPicPr>
            <a:picLocks noChangeAspect="1"/>
          </p:cNvPicPr>
          <p:nvPr/>
        </p:nvPicPr>
        <p:blipFill>
          <a:blip r:embed="rId5"/>
          <a:stretch>
            <a:fillRect/>
          </a:stretch>
        </p:blipFill>
        <p:spPr>
          <a:xfrm>
            <a:off x="868680" y="4276598"/>
            <a:ext cx="1700784" cy="350520"/>
          </a:xfrm>
          <a:prstGeom prst="rect">
            <a:avLst/>
          </a:prstGeom>
        </p:spPr>
      </p:pic>
      <p:sp>
        <p:nvSpPr>
          <p:cNvPr id="14" name="TextBox 13"/>
          <p:cNvSpPr txBox="1"/>
          <p:nvPr/>
        </p:nvSpPr>
        <p:spPr>
          <a:xfrm>
            <a:off x="777240" y="4819142"/>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sp>
        <p:nvSpPr>
          <p:cNvPr id="15" name="TextBox 14"/>
          <p:cNvSpPr txBox="1"/>
          <p:nvPr/>
        </p:nvSpPr>
        <p:spPr>
          <a:xfrm>
            <a:off x="868680" y="5002022"/>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None — shaped only by gradients from the nine downstream losses.</a:t>
            </a:r>
          </a:p>
        </p:txBody>
      </p:sp>
      <p:sp>
        <p:nvSpPr>
          <p:cNvPr id="16" name="TextBox 15"/>
          <p:cNvSpPr txBox="1"/>
          <p:nvPr/>
        </p:nvSpPr>
        <p:spPr>
          <a:xfrm>
            <a:off x="777240" y="5351907"/>
            <a:ext cx="1828800" cy="182880"/>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d12cc40c8b05b53059b4.png"/>
          <p:cNvPicPr>
            <a:picLocks noChangeAspect="1"/>
          </p:cNvPicPr>
          <p:nvPr/>
        </p:nvPicPr>
        <p:blipFill>
          <a:blip r:embed="rId6"/>
          <a:stretch>
            <a:fillRect/>
          </a:stretch>
        </p:blipFill>
        <p:spPr>
          <a:xfrm>
            <a:off x="868680" y="5534787"/>
            <a:ext cx="816864" cy="304800"/>
          </a:xfrm>
          <a:prstGeom prst="rect">
            <a:avLst/>
          </a:prstGeom>
        </p:spPr>
      </p:pic>
      <p:sp>
        <p:nvSpPr>
          <p:cNvPr id="18" name="TextBox 17"/>
          <p:cNvSpPr txBox="1"/>
          <p:nvPr/>
        </p:nvSpPr>
        <p:spPr>
          <a:xfrm>
            <a:off x="868680" y="5871591"/>
            <a:ext cx="10454335" cy="189865"/>
          </a:xfrm>
          <a:prstGeom prst="rect">
            <a:avLst/>
          </a:prstGeom>
          <a:noFill/>
        </p:spPr>
        <p:txBody>
          <a:bodyPr wrap="square" lIns="0" tIns="0" rIns="0" bIns="0">
            <a:spAutoFit/>
          </a:bodyPr>
          <a:lstStyle/>
          <a:p>
            <a:pPr>
              <a:lnSpc>
                <a:spcPct val="125000"/>
              </a:lnSpc>
              <a:spcBef>
                <a:spcPts val="0"/>
              </a:spcBef>
              <a:spcAft>
                <a:spcPts val="0"/>
              </a:spcAft>
            </a:pPr>
            <a:r>
              <a:rPr sz="1150" b="0" i="0">
                <a:solidFill>
                  <a:srgbClr val="555560"/>
                </a:solidFill>
                <a:latin typeface="Segoe UI"/>
              </a:rPr>
              <a:t>supplied to every later stage</a:t>
            </a:r>
          </a:p>
        </p:txBody>
      </p:sp>
      <p:sp>
        <p:nvSpPr>
          <p:cNvPr id="19" name="TextBox 18"/>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9 / 46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777240" y="475488"/>
            <a:ext cx="10637215" cy="256032"/>
          </a:xfrm>
          <a:prstGeom prst="rect">
            <a:avLst/>
          </a:prstGeom>
          <a:noFill/>
        </p:spPr>
        <p:txBody>
          <a:bodyPr wrap="square" lIns="0" tIns="0" rIns="0" bIns="0">
            <a:spAutoFit/>
          </a:bodyPr>
          <a:lstStyle/>
          <a:p>
            <a:pPr>
              <a:lnSpc>
                <a:spcPct val="130000"/>
              </a:lnSpc>
              <a:spcBef>
                <a:spcPts val="0"/>
              </a:spcBef>
              <a:spcAft>
                <a:spcPts val="0"/>
              </a:spcAft>
            </a:pPr>
            <a:r>
              <a:rPr sz="1300" b="1" i="0">
                <a:solidFill>
                  <a:srgbClr val="D1495B"/>
                </a:solidFill>
                <a:latin typeface="Segoe UI"/>
              </a:rPr>
              <a:t>VISIBILITY</a:t>
            </a:r>
          </a:p>
        </p:txBody>
      </p:sp>
      <p:sp>
        <p:nvSpPr>
          <p:cNvPr id="3" name="TextBox 2"/>
          <p:cNvSpPr txBox="1"/>
          <p:nvPr/>
        </p:nvSpPr>
        <p:spPr>
          <a:xfrm>
            <a:off x="777240" y="786384"/>
            <a:ext cx="10637215" cy="475488"/>
          </a:xfrm>
          <a:prstGeom prst="rect">
            <a:avLst/>
          </a:prstGeom>
          <a:noFill/>
        </p:spPr>
        <p:txBody>
          <a:bodyPr wrap="square" lIns="0" tIns="0" rIns="0" bIns="0">
            <a:spAutoFit/>
          </a:bodyPr>
          <a:lstStyle/>
          <a:p>
            <a:pPr>
              <a:lnSpc>
                <a:spcPct val="104000"/>
              </a:lnSpc>
              <a:spcBef>
                <a:spcPts val="0"/>
              </a:spcBef>
              <a:spcAft>
                <a:spcPts val="0"/>
              </a:spcAft>
            </a:pPr>
            <a:r>
              <a:rPr sz="3100" b="1" i="0">
                <a:solidFill>
                  <a:srgbClr val="16161D"/>
                </a:solidFill>
                <a:latin typeface="Segoe UI"/>
              </a:rPr>
              <a:t>Visibility model</a:t>
            </a:r>
          </a:p>
        </p:txBody>
      </p:sp>
      <p:sp>
        <p:nvSpPr>
          <p:cNvPr id="4" name="Rectangle 3"/>
          <p:cNvSpPr/>
          <p:nvPr/>
        </p:nvSpPr>
        <p:spPr>
          <a:xfrm>
            <a:off x="777240" y="1353312"/>
            <a:ext cx="1143000" cy="38100"/>
          </a:xfrm>
          <a:prstGeom prst="rect">
            <a:avLst/>
          </a:prstGeom>
          <a:solidFill>
            <a:srgbClr val="D149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5525871" y="1591056"/>
            <a:ext cx="1139952" cy="661416"/>
          </a:xfrm>
          <a:prstGeom prst="rect">
            <a:avLst/>
          </a:prstGeom>
          <a:noFill/>
          <a:ln w="17780">
            <a:solidFill>
              <a:srgbClr val="D1495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eq_9bd40dff8d3f081220dd.png"/>
          <p:cNvPicPr>
            <a:picLocks noChangeAspect="1"/>
          </p:cNvPicPr>
          <p:nvPr/>
        </p:nvPicPr>
        <p:blipFill>
          <a:blip r:embed="rId2"/>
          <a:stretch>
            <a:fillRect/>
          </a:stretch>
        </p:blipFill>
        <p:spPr>
          <a:xfrm>
            <a:off x="5653887" y="1719072"/>
            <a:ext cx="883920" cy="405384"/>
          </a:xfrm>
          <a:prstGeom prst="rect">
            <a:avLst/>
          </a:prstGeom>
        </p:spPr>
      </p:pic>
      <p:sp>
        <p:nvSpPr>
          <p:cNvPr id="7" name="TextBox 6"/>
          <p:cNvSpPr txBox="1"/>
          <p:nvPr/>
        </p:nvSpPr>
        <p:spPr>
          <a:xfrm>
            <a:off x="777240" y="2435352"/>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INPUTS</a:t>
            </a:r>
          </a:p>
        </p:txBody>
      </p:sp>
      <p:pic>
        <p:nvPicPr>
          <p:cNvPr id="8" name="Picture 7" descr="eq_c234cc01df45e5d96739.png"/>
          <p:cNvPicPr>
            <a:picLocks noChangeAspect="1"/>
          </p:cNvPicPr>
          <p:nvPr/>
        </p:nvPicPr>
        <p:blipFill>
          <a:blip r:embed="rId3"/>
          <a:stretch>
            <a:fillRect/>
          </a:stretch>
        </p:blipFill>
        <p:spPr>
          <a:xfrm>
            <a:off x="868680" y="2599944"/>
            <a:ext cx="719328" cy="277368"/>
          </a:xfrm>
          <a:prstGeom prst="rect">
            <a:avLst/>
          </a:prstGeom>
        </p:spPr>
      </p:pic>
      <p:sp>
        <p:nvSpPr>
          <p:cNvPr id="9" name="TextBox 8"/>
          <p:cNvSpPr txBox="1"/>
          <p:nvPr/>
        </p:nvSpPr>
        <p:spPr>
          <a:xfrm>
            <a:off x="777240" y="3032760"/>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MODEL</a:t>
            </a:r>
          </a:p>
        </p:txBody>
      </p:sp>
      <p:sp>
        <p:nvSpPr>
          <p:cNvPr id="10" name="TextBox 9"/>
          <p:cNvSpPr txBox="1"/>
          <p:nvPr/>
        </p:nvSpPr>
        <p:spPr>
          <a:xfrm>
            <a:off x="868680" y="3197352"/>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Binary MLP (see toolkit: sigmoid).</a:t>
            </a:r>
          </a:p>
        </p:txBody>
      </p:sp>
      <p:pic>
        <p:nvPicPr>
          <p:cNvPr id="11" name="Picture 10" descr="eq_c63c86f30afa5309f63a.png"/>
          <p:cNvPicPr>
            <a:picLocks noChangeAspect="1"/>
          </p:cNvPicPr>
          <p:nvPr/>
        </p:nvPicPr>
        <p:blipFill>
          <a:blip r:embed="rId4"/>
          <a:stretch>
            <a:fillRect/>
          </a:stretch>
        </p:blipFill>
        <p:spPr>
          <a:xfrm>
            <a:off x="868680" y="3443859"/>
            <a:ext cx="865632" cy="286512"/>
          </a:xfrm>
          <a:prstGeom prst="rect">
            <a:avLst/>
          </a:prstGeom>
        </p:spPr>
      </p:pic>
      <p:sp>
        <p:nvSpPr>
          <p:cNvPr id="12" name="TextBox 11"/>
          <p:cNvSpPr txBox="1"/>
          <p:nvPr/>
        </p:nvSpPr>
        <p:spPr>
          <a:xfrm>
            <a:off x="868680" y="3757803"/>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score from c</a:t>
            </a:r>
          </a:p>
        </p:txBody>
      </p:sp>
      <p:sp>
        <p:nvSpPr>
          <p:cNvPr id="13" name="TextBox 12"/>
          <p:cNvSpPr txBox="1"/>
          <p:nvPr/>
        </p:nvSpPr>
        <p:spPr>
          <a:xfrm>
            <a:off x="777240" y="4059174"/>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LOSS</a:t>
            </a:r>
          </a:p>
        </p:txBody>
      </p:sp>
      <p:pic>
        <p:nvPicPr>
          <p:cNvPr id="14" name="Picture 13" descr="eq_6ffc62276d67157a918c.png"/>
          <p:cNvPicPr>
            <a:picLocks noChangeAspect="1"/>
          </p:cNvPicPr>
          <p:nvPr/>
        </p:nvPicPr>
        <p:blipFill>
          <a:blip r:embed="rId5"/>
          <a:stretch>
            <a:fillRect/>
          </a:stretch>
        </p:blipFill>
        <p:spPr>
          <a:xfrm>
            <a:off x="868680" y="4223766"/>
            <a:ext cx="3523488" cy="557784"/>
          </a:xfrm>
          <a:prstGeom prst="rect">
            <a:avLst/>
          </a:prstGeom>
        </p:spPr>
      </p:pic>
      <p:sp>
        <p:nvSpPr>
          <p:cNvPr id="15" name="TextBox 14"/>
          <p:cNvSpPr txBox="1"/>
          <p:nvPr/>
        </p:nvSpPr>
        <p:spPr>
          <a:xfrm>
            <a:off x="868680" y="4808982"/>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binary cross-entropy</a:t>
            </a:r>
          </a:p>
        </p:txBody>
      </p:sp>
      <p:sp>
        <p:nvSpPr>
          <p:cNvPr id="16" name="TextBox 15"/>
          <p:cNvSpPr txBox="1"/>
          <p:nvPr/>
        </p:nvSpPr>
        <p:spPr>
          <a:xfrm>
            <a:off x="777240" y="5110353"/>
            <a:ext cx="1828800" cy="164592"/>
          </a:xfrm>
          <a:prstGeom prst="rect">
            <a:avLst/>
          </a:prstGeom>
          <a:noFill/>
        </p:spPr>
        <p:txBody>
          <a:bodyPr wrap="square" lIns="0" tIns="0" rIns="0" bIns="0">
            <a:spAutoFit/>
          </a:bodyPr>
          <a:lstStyle/>
          <a:p>
            <a:pPr>
              <a:lnSpc>
                <a:spcPct val="130000"/>
              </a:lnSpc>
              <a:spcBef>
                <a:spcPts val="0"/>
              </a:spcBef>
              <a:spcAft>
                <a:spcPts val="0"/>
              </a:spcAft>
            </a:pPr>
            <a:r>
              <a:rPr sz="1250" b="1" i="0">
                <a:solidFill>
                  <a:srgbClr val="9A9AA4"/>
                </a:solidFill>
                <a:latin typeface="Segoe UI"/>
              </a:rPr>
              <a:t>OUTPUT</a:t>
            </a:r>
          </a:p>
        </p:txBody>
      </p:sp>
      <p:pic>
        <p:nvPicPr>
          <p:cNvPr id="17" name="Picture 16" descr="eq_0e364e8cf7aca6a1c1ec.png"/>
          <p:cNvPicPr>
            <a:picLocks noChangeAspect="1"/>
          </p:cNvPicPr>
          <p:nvPr/>
        </p:nvPicPr>
        <p:blipFill>
          <a:blip r:embed="rId6"/>
          <a:stretch>
            <a:fillRect/>
          </a:stretch>
        </p:blipFill>
        <p:spPr>
          <a:xfrm>
            <a:off x="868680" y="5274945"/>
            <a:ext cx="1377696" cy="335280"/>
          </a:xfrm>
          <a:prstGeom prst="rect">
            <a:avLst/>
          </a:prstGeom>
        </p:spPr>
      </p:pic>
      <p:sp>
        <p:nvSpPr>
          <p:cNvPr id="18" name="TextBox 17"/>
          <p:cNvSpPr txBox="1"/>
          <p:nvPr/>
        </p:nvSpPr>
        <p:spPr>
          <a:xfrm>
            <a:off x="868680" y="5637657"/>
            <a:ext cx="10454335" cy="173355"/>
          </a:xfrm>
          <a:prstGeom prst="rect">
            <a:avLst/>
          </a:prstGeom>
          <a:noFill/>
        </p:spPr>
        <p:txBody>
          <a:bodyPr wrap="square" lIns="0" tIns="0" rIns="0" bIns="0">
            <a:spAutoFit/>
          </a:bodyPr>
          <a:lstStyle/>
          <a:p>
            <a:pPr>
              <a:lnSpc>
                <a:spcPct val="125000"/>
              </a:lnSpc>
              <a:spcBef>
                <a:spcPts val="0"/>
              </a:spcBef>
              <a:spcAft>
                <a:spcPts val="0"/>
              </a:spcAft>
            </a:pPr>
            <a:r>
              <a:rPr sz="1050" b="0" i="0">
                <a:solidFill>
                  <a:srgbClr val="555560"/>
                </a:solidFill>
                <a:latin typeface="Segoe UI"/>
              </a:rPr>
              <a:t>gates every later stage</a:t>
            </a:r>
          </a:p>
        </p:txBody>
      </p:sp>
      <p:sp>
        <p:nvSpPr>
          <p:cNvPr id="19" name="TextBox 18"/>
          <p:cNvSpPr txBox="1"/>
          <p:nvPr/>
        </p:nvSpPr>
        <p:spPr>
          <a:xfrm>
            <a:off x="10591495" y="6473952"/>
            <a:ext cx="822960" cy="237744"/>
          </a:xfrm>
          <a:prstGeom prst="rect">
            <a:avLst/>
          </a:prstGeom>
          <a:noFill/>
        </p:spPr>
        <p:txBody>
          <a:bodyPr wrap="square" lIns="0" tIns="0" rIns="0" bIns="0">
            <a:spAutoFit/>
          </a:bodyPr>
          <a:lstStyle/>
          <a:p>
            <a:pPr algn="r"/>
            <a:r>
              <a:rPr sz="1100" b="0" i="0">
                <a:solidFill>
                  <a:srgbClr val="9A9AA4"/>
                </a:solidFill>
                <a:latin typeface="Segoe UI"/>
              </a:rPr>
              <a:t>10 / 46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125</TotalTime>
  <Words>2661</Words>
  <Application>Microsoft Office PowerPoint</Application>
  <PresentationFormat>Widescreen</PresentationFormat>
  <Paragraphs>352</Paragraphs>
  <Slides>37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Aptos</vt:lpstr>
      <vt:lpstr>Arial</vt:lpstr>
      <vt:lpstr>Calibri</vt:lpstr>
      <vt:lpstr>Consolas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Julian Juan</cp:lastModifiedBy>
  <cp:revision>8</cp:revision>
  <dcterms:created xsi:type="dcterms:W3CDTF">2013-01-27T09:14:16Z</dcterms:created>
  <dcterms:modified xsi:type="dcterms:W3CDTF">2026-07-29T08:20:26Z</dcterms:modified>
  <cp:category/>
</cp:coreProperties>
</file>