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4" r:id="rId3"/>
    <p:sldId id="265" r:id="rId4"/>
    <p:sldId id="266" r:id="rId5"/>
    <p:sldId id="267" r:id="rId6"/>
    <p:sldId id="268" r:id="rId7"/>
    <p:sldId id="282" r:id="rId8"/>
    <p:sldId id="263" r:id="rId9"/>
    <p:sldId id="258" r:id="rId10"/>
    <p:sldId id="259" r:id="rId11"/>
    <p:sldId id="260" r:id="rId12"/>
    <p:sldId id="270" r:id="rId13"/>
    <p:sldId id="271" r:id="rId14"/>
    <p:sldId id="272" r:id="rId15"/>
    <p:sldId id="273" r:id="rId16"/>
    <p:sldId id="261" r:id="rId17"/>
    <p:sldId id="274" r:id="rId18"/>
    <p:sldId id="276" r:id="rId19"/>
    <p:sldId id="277" r:id="rId20"/>
    <p:sldId id="278" r:id="rId21"/>
    <p:sldId id="279" r:id="rId22"/>
    <p:sldId id="280" r:id="rId23"/>
    <p:sldId id="281" r:id="rId2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0632" autoAdjust="0"/>
  </p:normalViewPr>
  <p:slideViewPr>
    <p:cSldViewPr snapToGrid="0">
      <p:cViewPr>
        <p:scale>
          <a:sx n="66" d="100"/>
          <a:sy n="66" d="100"/>
        </p:scale>
        <p:origin x="668"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0A8FAC-16C1-42E9-8148-5D6C59E6F310}" type="datetimeFigureOut">
              <a:rPr lang="zh-TW" altLang="en-US" smtClean="0"/>
              <a:t>2026/7/29</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DF9663-E1DF-466D-85AA-E19B84E34BBE}" type="slidenum">
              <a:rPr lang="zh-TW" altLang="en-US" smtClean="0"/>
              <a:t>‹#›</a:t>
            </a:fld>
            <a:endParaRPr lang="zh-TW" altLang="en-US"/>
          </a:p>
        </p:txBody>
      </p:sp>
    </p:spTree>
    <p:extLst>
      <p:ext uri="{BB962C8B-B14F-4D97-AF65-F5344CB8AC3E}">
        <p14:creationId xmlns:p14="http://schemas.microsoft.com/office/powerpoint/2010/main" val="62874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2</a:t>
            </a:fld>
            <a:endParaRPr lang="zh-TW" altLang="en-US"/>
          </a:p>
        </p:txBody>
      </p:sp>
    </p:spTree>
    <p:extLst>
      <p:ext uri="{BB962C8B-B14F-4D97-AF65-F5344CB8AC3E}">
        <p14:creationId xmlns:p14="http://schemas.microsoft.com/office/powerpoint/2010/main" val="2369767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12</a:t>
            </a:fld>
            <a:endParaRPr lang="zh-TW" altLang="en-US"/>
          </a:p>
        </p:txBody>
      </p:sp>
    </p:spTree>
    <p:extLst>
      <p:ext uri="{BB962C8B-B14F-4D97-AF65-F5344CB8AC3E}">
        <p14:creationId xmlns:p14="http://schemas.microsoft.com/office/powerpoint/2010/main" val="3845423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13</a:t>
            </a:fld>
            <a:endParaRPr lang="zh-TW" altLang="en-US"/>
          </a:p>
        </p:txBody>
      </p:sp>
    </p:spTree>
    <p:extLst>
      <p:ext uri="{BB962C8B-B14F-4D97-AF65-F5344CB8AC3E}">
        <p14:creationId xmlns:p14="http://schemas.microsoft.com/office/powerpoint/2010/main" val="2294447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14</a:t>
            </a:fld>
            <a:endParaRPr lang="zh-TW" altLang="en-US"/>
          </a:p>
        </p:txBody>
      </p:sp>
    </p:spTree>
    <p:extLst>
      <p:ext uri="{BB962C8B-B14F-4D97-AF65-F5344CB8AC3E}">
        <p14:creationId xmlns:p14="http://schemas.microsoft.com/office/powerpoint/2010/main" val="4157925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15</a:t>
            </a:fld>
            <a:endParaRPr lang="zh-TW" altLang="en-US"/>
          </a:p>
        </p:txBody>
      </p:sp>
    </p:spTree>
    <p:extLst>
      <p:ext uri="{BB962C8B-B14F-4D97-AF65-F5344CB8AC3E}">
        <p14:creationId xmlns:p14="http://schemas.microsoft.com/office/powerpoint/2010/main" val="4045800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16</a:t>
            </a:fld>
            <a:endParaRPr lang="zh-TW" altLang="en-US"/>
          </a:p>
        </p:txBody>
      </p:sp>
    </p:spTree>
    <p:extLst>
      <p:ext uri="{BB962C8B-B14F-4D97-AF65-F5344CB8AC3E}">
        <p14:creationId xmlns:p14="http://schemas.microsoft.com/office/powerpoint/2010/main" val="1260998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17</a:t>
            </a:fld>
            <a:endParaRPr lang="zh-TW" altLang="en-US"/>
          </a:p>
        </p:txBody>
      </p:sp>
    </p:spTree>
    <p:extLst>
      <p:ext uri="{BB962C8B-B14F-4D97-AF65-F5344CB8AC3E}">
        <p14:creationId xmlns:p14="http://schemas.microsoft.com/office/powerpoint/2010/main" val="1447415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18</a:t>
            </a:fld>
            <a:endParaRPr lang="zh-TW" altLang="en-US"/>
          </a:p>
        </p:txBody>
      </p:sp>
    </p:spTree>
    <p:extLst>
      <p:ext uri="{BB962C8B-B14F-4D97-AF65-F5344CB8AC3E}">
        <p14:creationId xmlns:p14="http://schemas.microsoft.com/office/powerpoint/2010/main" val="789855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19</a:t>
            </a:fld>
            <a:endParaRPr lang="zh-TW" altLang="en-US"/>
          </a:p>
        </p:txBody>
      </p:sp>
    </p:spTree>
    <p:extLst>
      <p:ext uri="{BB962C8B-B14F-4D97-AF65-F5344CB8AC3E}">
        <p14:creationId xmlns:p14="http://schemas.microsoft.com/office/powerpoint/2010/main" val="1185230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20</a:t>
            </a:fld>
            <a:endParaRPr lang="zh-TW" altLang="en-US"/>
          </a:p>
        </p:txBody>
      </p:sp>
    </p:spTree>
    <p:extLst>
      <p:ext uri="{BB962C8B-B14F-4D97-AF65-F5344CB8AC3E}">
        <p14:creationId xmlns:p14="http://schemas.microsoft.com/office/powerpoint/2010/main" val="216804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21</a:t>
            </a:fld>
            <a:endParaRPr lang="zh-TW" altLang="en-US"/>
          </a:p>
        </p:txBody>
      </p:sp>
    </p:spTree>
    <p:extLst>
      <p:ext uri="{BB962C8B-B14F-4D97-AF65-F5344CB8AC3E}">
        <p14:creationId xmlns:p14="http://schemas.microsoft.com/office/powerpoint/2010/main" val="3986851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3</a:t>
            </a:fld>
            <a:endParaRPr lang="zh-TW" altLang="en-US"/>
          </a:p>
        </p:txBody>
      </p:sp>
    </p:spTree>
    <p:extLst>
      <p:ext uri="{BB962C8B-B14F-4D97-AF65-F5344CB8AC3E}">
        <p14:creationId xmlns:p14="http://schemas.microsoft.com/office/powerpoint/2010/main" val="11885856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22</a:t>
            </a:fld>
            <a:endParaRPr lang="zh-TW" altLang="en-US"/>
          </a:p>
        </p:txBody>
      </p:sp>
    </p:spTree>
    <p:extLst>
      <p:ext uri="{BB962C8B-B14F-4D97-AF65-F5344CB8AC3E}">
        <p14:creationId xmlns:p14="http://schemas.microsoft.com/office/powerpoint/2010/main" val="940212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23</a:t>
            </a:fld>
            <a:endParaRPr lang="zh-TW" altLang="en-US"/>
          </a:p>
        </p:txBody>
      </p:sp>
    </p:spTree>
    <p:extLst>
      <p:ext uri="{BB962C8B-B14F-4D97-AF65-F5344CB8AC3E}">
        <p14:creationId xmlns:p14="http://schemas.microsoft.com/office/powerpoint/2010/main" val="172237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4</a:t>
            </a:fld>
            <a:endParaRPr lang="zh-TW" altLang="en-US"/>
          </a:p>
        </p:txBody>
      </p:sp>
    </p:spTree>
    <p:extLst>
      <p:ext uri="{BB962C8B-B14F-4D97-AF65-F5344CB8AC3E}">
        <p14:creationId xmlns:p14="http://schemas.microsoft.com/office/powerpoint/2010/main" val="1015118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5</a:t>
            </a:fld>
            <a:endParaRPr lang="zh-TW" altLang="en-US"/>
          </a:p>
        </p:txBody>
      </p:sp>
    </p:spTree>
    <p:extLst>
      <p:ext uri="{BB962C8B-B14F-4D97-AF65-F5344CB8AC3E}">
        <p14:creationId xmlns:p14="http://schemas.microsoft.com/office/powerpoint/2010/main" val="2278917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6</a:t>
            </a:fld>
            <a:endParaRPr lang="zh-TW" altLang="en-US"/>
          </a:p>
        </p:txBody>
      </p:sp>
    </p:spTree>
    <p:extLst>
      <p:ext uri="{BB962C8B-B14F-4D97-AF65-F5344CB8AC3E}">
        <p14:creationId xmlns:p14="http://schemas.microsoft.com/office/powerpoint/2010/main" val="306429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8</a:t>
            </a:fld>
            <a:endParaRPr lang="zh-TW" altLang="en-US"/>
          </a:p>
        </p:txBody>
      </p:sp>
    </p:spTree>
    <p:extLst>
      <p:ext uri="{BB962C8B-B14F-4D97-AF65-F5344CB8AC3E}">
        <p14:creationId xmlns:p14="http://schemas.microsoft.com/office/powerpoint/2010/main" val="230790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9</a:t>
            </a:fld>
            <a:endParaRPr lang="zh-TW" altLang="en-US"/>
          </a:p>
        </p:txBody>
      </p:sp>
    </p:spTree>
    <p:extLst>
      <p:ext uri="{BB962C8B-B14F-4D97-AF65-F5344CB8AC3E}">
        <p14:creationId xmlns:p14="http://schemas.microsoft.com/office/powerpoint/2010/main" val="852833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10</a:t>
            </a:fld>
            <a:endParaRPr lang="zh-TW" altLang="en-US"/>
          </a:p>
        </p:txBody>
      </p:sp>
    </p:spTree>
    <p:extLst>
      <p:ext uri="{BB962C8B-B14F-4D97-AF65-F5344CB8AC3E}">
        <p14:creationId xmlns:p14="http://schemas.microsoft.com/office/powerpoint/2010/main" val="450194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DF9663-E1DF-466D-85AA-E19B84E34BBE}" type="slidenum">
              <a:rPr lang="zh-TW" altLang="en-US" smtClean="0"/>
              <a:t>11</a:t>
            </a:fld>
            <a:endParaRPr lang="zh-TW" altLang="en-US"/>
          </a:p>
        </p:txBody>
      </p:sp>
    </p:spTree>
    <p:extLst>
      <p:ext uri="{BB962C8B-B14F-4D97-AF65-F5344CB8AC3E}">
        <p14:creationId xmlns:p14="http://schemas.microsoft.com/office/powerpoint/2010/main" val="2478370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6EC7FDA-C119-453C-B031-E138FCFF2E53}"/>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8D6BB0A3-CB66-88AB-7A5A-8AA0386C08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C1F477A5-AD16-8F72-50D0-D4D6432551AC}"/>
              </a:ext>
            </a:extLst>
          </p:cNvPr>
          <p:cNvSpPr>
            <a:spLocks noGrp="1"/>
          </p:cNvSpPr>
          <p:nvPr>
            <p:ph type="dt" sz="half" idx="10"/>
          </p:nvPr>
        </p:nvSpPr>
        <p:spPr/>
        <p:txBody>
          <a:bodyPr/>
          <a:lstStyle/>
          <a:p>
            <a:fld id="{7387B302-515D-4181-9A58-3646286CCE21}" type="datetimeFigureOut">
              <a:rPr lang="zh-TW" altLang="en-US" smtClean="0"/>
              <a:t>2026/7/28</a:t>
            </a:fld>
            <a:endParaRPr lang="zh-TW" altLang="en-US"/>
          </a:p>
        </p:txBody>
      </p:sp>
      <p:sp>
        <p:nvSpPr>
          <p:cNvPr id="5" name="頁尾版面配置區 4">
            <a:extLst>
              <a:ext uri="{FF2B5EF4-FFF2-40B4-BE49-F238E27FC236}">
                <a16:creationId xmlns:a16="http://schemas.microsoft.com/office/drawing/2014/main" id="{5DAFD5A2-8AF0-F2A8-6BCF-C49A4518F4A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F55AE73-FC26-39FC-F49A-0B1D24C20C6B}"/>
              </a:ext>
            </a:extLst>
          </p:cNvPr>
          <p:cNvSpPr>
            <a:spLocks noGrp="1"/>
          </p:cNvSpPr>
          <p:nvPr>
            <p:ph type="sldNum" sz="quarter" idx="12"/>
          </p:nvPr>
        </p:nvSpPr>
        <p:spPr/>
        <p:txBody>
          <a:body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2947298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7DF649A-2267-EFD8-D57B-F6E7A3DBE9A4}"/>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722C0B81-49C1-65FD-A085-70FAFCABD2D1}"/>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E5575F0-0A63-504D-7C4D-D03E24DE3594}"/>
              </a:ext>
            </a:extLst>
          </p:cNvPr>
          <p:cNvSpPr>
            <a:spLocks noGrp="1"/>
          </p:cNvSpPr>
          <p:nvPr>
            <p:ph type="dt" sz="half" idx="10"/>
          </p:nvPr>
        </p:nvSpPr>
        <p:spPr/>
        <p:txBody>
          <a:bodyPr/>
          <a:lstStyle/>
          <a:p>
            <a:fld id="{7387B302-515D-4181-9A58-3646286CCE21}" type="datetimeFigureOut">
              <a:rPr lang="zh-TW" altLang="en-US" smtClean="0"/>
              <a:t>2026/7/28</a:t>
            </a:fld>
            <a:endParaRPr lang="zh-TW" altLang="en-US"/>
          </a:p>
        </p:txBody>
      </p:sp>
      <p:sp>
        <p:nvSpPr>
          <p:cNvPr id="5" name="頁尾版面配置區 4">
            <a:extLst>
              <a:ext uri="{FF2B5EF4-FFF2-40B4-BE49-F238E27FC236}">
                <a16:creationId xmlns:a16="http://schemas.microsoft.com/office/drawing/2014/main" id="{BF8E73D1-E6FB-F271-854B-51D8BF3AE3D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249DDC2-ED18-57BE-A40C-4A4C87CA8453}"/>
              </a:ext>
            </a:extLst>
          </p:cNvPr>
          <p:cNvSpPr>
            <a:spLocks noGrp="1"/>
          </p:cNvSpPr>
          <p:nvPr>
            <p:ph type="sldNum" sz="quarter" idx="12"/>
          </p:nvPr>
        </p:nvSpPr>
        <p:spPr/>
        <p:txBody>
          <a:body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1283657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DBAA28AD-8BC2-D2BA-1C0F-2CF6ED335C57}"/>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777E788D-3E7D-3E27-2A38-576A612381A7}"/>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75599686-0B63-D77B-1BDF-FA1470695429}"/>
              </a:ext>
            </a:extLst>
          </p:cNvPr>
          <p:cNvSpPr>
            <a:spLocks noGrp="1"/>
          </p:cNvSpPr>
          <p:nvPr>
            <p:ph type="dt" sz="half" idx="10"/>
          </p:nvPr>
        </p:nvSpPr>
        <p:spPr/>
        <p:txBody>
          <a:bodyPr/>
          <a:lstStyle/>
          <a:p>
            <a:fld id="{7387B302-515D-4181-9A58-3646286CCE21}" type="datetimeFigureOut">
              <a:rPr lang="zh-TW" altLang="en-US" smtClean="0"/>
              <a:t>2026/7/28</a:t>
            </a:fld>
            <a:endParaRPr lang="zh-TW" altLang="en-US"/>
          </a:p>
        </p:txBody>
      </p:sp>
      <p:sp>
        <p:nvSpPr>
          <p:cNvPr id="5" name="頁尾版面配置區 4">
            <a:extLst>
              <a:ext uri="{FF2B5EF4-FFF2-40B4-BE49-F238E27FC236}">
                <a16:creationId xmlns:a16="http://schemas.microsoft.com/office/drawing/2014/main" id="{A6BBAD52-E1D8-4A17-A0F2-FD4C06B0114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4BC60FA6-9F94-9549-3577-A1D3D684E292}"/>
              </a:ext>
            </a:extLst>
          </p:cNvPr>
          <p:cNvSpPr>
            <a:spLocks noGrp="1"/>
          </p:cNvSpPr>
          <p:nvPr>
            <p:ph type="sldNum" sz="quarter" idx="12"/>
          </p:nvPr>
        </p:nvSpPr>
        <p:spPr/>
        <p:txBody>
          <a:body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2747399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97295AA-1489-9DA9-35ED-6B7882A5885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FB9ED6D6-694F-1EEB-02B9-420B002D86FD}"/>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3E3FE7E-2D64-525C-C5CC-1E7DA70F5B30}"/>
              </a:ext>
            </a:extLst>
          </p:cNvPr>
          <p:cNvSpPr>
            <a:spLocks noGrp="1"/>
          </p:cNvSpPr>
          <p:nvPr>
            <p:ph type="dt" sz="half" idx="10"/>
          </p:nvPr>
        </p:nvSpPr>
        <p:spPr/>
        <p:txBody>
          <a:bodyPr/>
          <a:lstStyle/>
          <a:p>
            <a:fld id="{7387B302-515D-4181-9A58-3646286CCE21}" type="datetimeFigureOut">
              <a:rPr lang="zh-TW" altLang="en-US" smtClean="0"/>
              <a:t>2026/7/28</a:t>
            </a:fld>
            <a:endParaRPr lang="zh-TW" altLang="en-US"/>
          </a:p>
        </p:txBody>
      </p:sp>
      <p:sp>
        <p:nvSpPr>
          <p:cNvPr id="5" name="頁尾版面配置區 4">
            <a:extLst>
              <a:ext uri="{FF2B5EF4-FFF2-40B4-BE49-F238E27FC236}">
                <a16:creationId xmlns:a16="http://schemas.microsoft.com/office/drawing/2014/main" id="{5D1CFEC5-E94A-3C02-BE7D-66B693B1B6E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5582CD63-4488-F801-FC84-E0C584940188}"/>
              </a:ext>
            </a:extLst>
          </p:cNvPr>
          <p:cNvSpPr>
            <a:spLocks noGrp="1"/>
          </p:cNvSpPr>
          <p:nvPr>
            <p:ph type="sldNum" sz="quarter" idx="12"/>
          </p:nvPr>
        </p:nvSpPr>
        <p:spPr/>
        <p:txBody>
          <a:body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3589983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4CD6A38-6CD7-6D59-8DB4-80F05456AC93}"/>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3087BC45-759C-79BF-D212-FA5B044070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282D38B2-25D2-5F72-DDFC-70EA19DE4B03}"/>
              </a:ext>
            </a:extLst>
          </p:cNvPr>
          <p:cNvSpPr>
            <a:spLocks noGrp="1"/>
          </p:cNvSpPr>
          <p:nvPr>
            <p:ph type="dt" sz="half" idx="10"/>
          </p:nvPr>
        </p:nvSpPr>
        <p:spPr/>
        <p:txBody>
          <a:bodyPr/>
          <a:lstStyle/>
          <a:p>
            <a:fld id="{7387B302-515D-4181-9A58-3646286CCE21}" type="datetimeFigureOut">
              <a:rPr lang="zh-TW" altLang="en-US" smtClean="0"/>
              <a:t>2026/7/28</a:t>
            </a:fld>
            <a:endParaRPr lang="zh-TW" altLang="en-US"/>
          </a:p>
        </p:txBody>
      </p:sp>
      <p:sp>
        <p:nvSpPr>
          <p:cNvPr id="5" name="頁尾版面配置區 4">
            <a:extLst>
              <a:ext uri="{FF2B5EF4-FFF2-40B4-BE49-F238E27FC236}">
                <a16:creationId xmlns:a16="http://schemas.microsoft.com/office/drawing/2014/main" id="{667A0715-F94E-D4E8-8797-8E7B53EB905D}"/>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F98282F-1E09-70F4-7553-9DF6586053EF}"/>
              </a:ext>
            </a:extLst>
          </p:cNvPr>
          <p:cNvSpPr>
            <a:spLocks noGrp="1"/>
          </p:cNvSpPr>
          <p:nvPr>
            <p:ph type="sldNum" sz="quarter" idx="12"/>
          </p:nvPr>
        </p:nvSpPr>
        <p:spPr/>
        <p:txBody>
          <a:body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44984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4928D6E-2F0A-9624-240D-2E4D4835765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0361C273-F43A-94D3-E9F3-9F59DA7BFCCF}"/>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1B44D617-E911-0BDE-17A5-2460801F0F2C}"/>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9DD81CA4-D419-75FE-93BB-F2199D1A3B5D}"/>
              </a:ext>
            </a:extLst>
          </p:cNvPr>
          <p:cNvSpPr>
            <a:spLocks noGrp="1"/>
          </p:cNvSpPr>
          <p:nvPr>
            <p:ph type="dt" sz="half" idx="10"/>
          </p:nvPr>
        </p:nvSpPr>
        <p:spPr/>
        <p:txBody>
          <a:bodyPr/>
          <a:lstStyle/>
          <a:p>
            <a:fld id="{7387B302-515D-4181-9A58-3646286CCE21}" type="datetimeFigureOut">
              <a:rPr lang="zh-TW" altLang="en-US" smtClean="0"/>
              <a:t>2026/7/28</a:t>
            </a:fld>
            <a:endParaRPr lang="zh-TW" altLang="en-US"/>
          </a:p>
        </p:txBody>
      </p:sp>
      <p:sp>
        <p:nvSpPr>
          <p:cNvPr id="6" name="頁尾版面配置區 5">
            <a:extLst>
              <a:ext uri="{FF2B5EF4-FFF2-40B4-BE49-F238E27FC236}">
                <a16:creationId xmlns:a16="http://schemas.microsoft.com/office/drawing/2014/main" id="{322CD454-3444-1534-0225-297AFAC75F6B}"/>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0F3DDD55-0754-8D7A-930F-3F9B05EB65FF}"/>
              </a:ext>
            </a:extLst>
          </p:cNvPr>
          <p:cNvSpPr>
            <a:spLocks noGrp="1"/>
          </p:cNvSpPr>
          <p:nvPr>
            <p:ph type="sldNum" sz="quarter" idx="12"/>
          </p:nvPr>
        </p:nvSpPr>
        <p:spPr/>
        <p:txBody>
          <a:body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568278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BD4331F-196D-FE53-DE1C-9E72FFFED8AD}"/>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0F0EC007-E084-A8BE-A6C1-C599043B36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EC73BD56-CAFF-2D8A-A31B-6EAD79F65A7D}"/>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14F2D7A2-4ACF-6EB1-D4C0-D5367C6AFE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13311705-920D-0122-774E-8F7ECAA0C506}"/>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1EBA8F96-9AC7-82E3-2A18-2BE4D40D71C4}"/>
              </a:ext>
            </a:extLst>
          </p:cNvPr>
          <p:cNvSpPr>
            <a:spLocks noGrp="1"/>
          </p:cNvSpPr>
          <p:nvPr>
            <p:ph type="dt" sz="half" idx="10"/>
          </p:nvPr>
        </p:nvSpPr>
        <p:spPr/>
        <p:txBody>
          <a:bodyPr/>
          <a:lstStyle/>
          <a:p>
            <a:fld id="{7387B302-515D-4181-9A58-3646286CCE21}" type="datetimeFigureOut">
              <a:rPr lang="zh-TW" altLang="en-US" smtClean="0"/>
              <a:t>2026/7/28</a:t>
            </a:fld>
            <a:endParaRPr lang="zh-TW" altLang="en-US"/>
          </a:p>
        </p:txBody>
      </p:sp>
      <p:sp>
        <p:nvSpPr>
          <p:cNvPr id="8" name="頁尾版面配置區 7">
            <a:extLst>
              <a:ext uri="{FF2B5EF4-FFF2-40B4-BE49-F238E27FC236}">
                <a16:creationId xmlns:a16="http://schemas.microsoft.com/office/drawing/2014/main" id="{F03DFDCB-D62B-60F7-9477-43D5E0192AE5}"/>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2F7725EB-975B-9D39-C12D-12B7045E88BE}"/>
              </a:ext>
            </a:extLst>
          </p:cNvPr>
          <p:cNvSpPr>
            <a:spLocks noGrp="1"/>
          </p:cNvSpPr>
          <p:nvPr>
            <p:ph type="sldNum" sz="quarter" idx="12"/>
          </p:nvPr>
        </p:nvSpPr>
        <p:spPr/>
        <p:txBody>
          <a:body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2757107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6CDDF50-961E-B396-9FBC-20CCBD14B2A0}"/>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DBDE5A29-9DE2-39ED-E490-D1772EAB5F4C}"/>
              </a:ext>
            </a:extLst>
          </p:cNvPr>
          <p:cNvSpPr>
            <a:spLocks noGrp="1"/>
          </p:cNvSpPr>
          <p:nvPr>
            <p:ph type="dt" sz="half" idx="10"/>
          </p:nvPr>
        </p:nvSpPr>
        <p:spPr/>
        <p:txBody>
          <a:bodyPr/>
          <a:lstStyle/>
          <a:p>
            <a:fld id="{7387B302-515D-4181-9A58-3646286CCE21}" type="datetimeFigureOut">
              <a:rPr lang="zh-TW" altLang="en-US" smtClean="0"/>
              <a:t>2026/7/28</a:t>
            </a:fld>
            <a:endParaRPr lang="zh-TW" altLang="en-US"/>
          </a:p>
        </p:txBody>
      </p:sp>
      <p:sp>
        <p:nvSpPr>
          <p:cNvPr id="4" name="頁尾版面配置區 3">
            <a:extLst>
              <a:ext uri="{FF2B5EF4-FFF2-40B4-BE49-F238E27FC236}">
                <a16:creationId xmlns:a16="http://schemas.microsoft.com/office/drawing/2014/main" id="{D79F8D91-5FC3-3D03-CBF2-C7B4DF003927}"/>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8F96A932-2AA1-0194-F300-D39F96850B8B}"/>
              </a:ext>
            </a:extLst>
          </p:cNvPr>
          <p:cNvSpPr>
            <a:spLocks noGrp="1"/>
          </p:cNvSpPr>
          <p:nvPr>
            <p:ph type="sldNum" sz="quarter" idx="12"/>
          </p:nvPr>
        </p:nvSpPr>
        <p:spPr/>
        <p:txBody>
          <a:body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123603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EFF4A2D0-C317-63B7-B792-CD6B85DDA268}"/>
              </a:ext>
            </a:extLst>
          </p:cNvPr>
          <p:cNvSpPr>
            <a:spLocks noGrp="1"/>
          </p:cNvSpPr>
          <p:nvPr>
            <p:ph type="dt" sz="half" idx="10"/>
          </p:nvPr>
        </p:nvSpPr>
        <p:spPr/>
        <p:txBody>
          <a:bodyPr/>
          <a:lstStyle/>
          <a:p>
            <a:fld id="{7387B302-515D-4181-9A58-3646286CCE21}" type="datetimeFigureOut">
              <a:rPr lang="zh-TW" altLang="en-US" smtClean="0"/>
              <a:t>2026/7/28</a:t>
            </a:fld>
            <a:endParaRPr lang="zh-TW" altLang="en-US"/>
          </a:p>
        </p:txBody>
      </p:sp>
      <p:sp>
        <p:nvSpPr>
          <p:cNvPr id="3" name="頁尾版面配置區 2">
            <a:extLst>
              <a:ext uri="{FF2B5EF4-FFF2-40B4-BE49-F238E27FC236}">
                <a16:creationId xmlns:a16="http://schemas.microsoft.com/office/drawing/2014/main" id="{B851C765-04AC-CE10-8E78-4C1EAC17D956}"/>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B713B717-BF6F-658D-43B2-6FF67390A276}"/>
              </a:ext>
            </a:extLst>
          </p:cNvPr>
          <p:cNvSpPr>
            <a:spLocks noGrp="1"/>
          </p:cNvSpPr>
          <p:nvPr>
            <p:ph type="sldNum" sz="quarter" idx="12"/>
          </p:nvPr>
        </p:nvSpPr>
        <p:spPr/>
        <p:txBody>
          <a:body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4064669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A34F8A-2FED-AE16-D373-5A7B32160006}"/>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7A2AB1D8-81A9-8405-8C7C-F64A314769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8107AC86-075C-808C-668E-C45C6C5F7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A49FBF2C-06F2-4FD3-C28D-FF5EDDDEE5D1}"/>
              </a:ext>
            </a:extLst>
          </p:cNvPr>
          <p:cNvSpPr>
            <a:spLocks noGrp="1"/>
          </p:cNvSpPr>
          <p:nvPr>
            <p:ph type="dt" sz="half" idx="10"/>
          </p:nvPr>
        </p:nvSpPr>
        <p:spPr/>
        <p:txBody>
          <a:bodyPr/>
          <a:lstStyle/>
          <a:p>
            <a:fld id="{7387B302-515D-4181-9A58-3646286CCE21}" type="datetimeFigureOut">
              <a:rPr lang="zh-TW" altLang="en-US" smtClean="0"/>
              <a:t>2026/7/28</a:t>
            </a:fld>
            <a:endParaRPr lang="zh-TW" altLang="en-US"/>
          </a:p>
        </p:txBody>
      </p:sp>
      <p:sp>
        <p:nvSpPr>
          <p:cNvPr id="6" name="頁尾版面配置區 5">
            <a:extLst>
              <a:ext uri="{FF2B5EF4-FFF2-40B4-BE49-F238E27FC236}">
                <a16:creationId xmlns:a16="http://schemas.microsoft.com/office/drawing/2014/main" id="{BF804540-677B-D785-91B4-28440EB4E43B}"/>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92AACDD7-11B8-70C0-1F78-CF85FE333A01}"/>
              </a:ext>
            </a:extLst>
          </p:cNvPr>
          <p:cNvSpPr>
            <a:spLocks noGrp="1"/>
          </p:cNvSpPr>
          <p:nvPr>
            <p:ph type="sldNum" sz="quarter" idx="12"/>
          </p:nvPr>
        </p:nvSpPr>
        <p:spPr/>
        <p:txBody>
          <a:body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3511780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7CF96B6-1E17-5810-FE3B-C83F62122A17}"/>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E41DAA8E-3176-482A-64CB-B0ED6D7F9A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05DF0FC2-634A-A647-DA3D-B219733057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3D219BC8-EA0B-3D26-B331-BFFB39FD155F}"/>
              </a:ext>
            </a:extLst>
          </p:cNvPr>
          <p:cNvSpPr>
            <a:spLocks noGrp="1"/>
          </p:cNvSpPr>
          <p:nvPr>
            <p:ph type="dt" sz="half" idx="10"/>
          </p:nvPr>
        </p:nvSpPr>
        <p:spPr/>
        <p:txBody>
          <a:bodyPr/>
          <a:lstStyle/>
          <a:p>
            <a:fld id="{7387B302-515D-4181-9A58-3646286CCE21}" type="datetimeFigureOut">
              <a:rPr lang="zh-TW" altLang="en-US" smtClean="0"/>
              <a:t>2026/7/28</a:t>
            </a:fld>
            <a:endParaRPr lang="zh-TW" altLang="en-US"/>
          </a:p>
        </p:txBody>
      </p:sp>
      <p:sp>
        <p:nvSpPr>
          <p:cNvPr id="6" name="頁尾版面配置區 5">
            <a:extLst>
              <a:ext uri="{FF2B5EF4-FFF2-40B4-BE49-F238E27FC236}">
                <a16:creationId xmlns:a16="http://schemas.microsoft.com/office/drawing/2014/main" id="{1EBC9A47-0B02-50C4-BD21-125EA6ED112D}"/>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10AC55CC-98B1-B18F-0576-74F4BFB694E6}"/>
              </a:ext>
            </a:extLst>
          </p:cNvPr>
          <p:cNvSpPr>
            <a:spLocks noGrp="1"/>
          </p:cNvSpPr>
          <p:nvPr>
            <p:ph type="sldNum" sz="quarter" idx="12"/>
          </p:nvPr>
        </p:nvSpPr>
        <p:spPr/>
        <p:txBody>
          <a:body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3305551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005008EA-4CA4-AA5D-75D0-AA5CA898DF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B7E0CC22-F928-4277-6B88-40D3852527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E25CCA4-D00A-6AE9-5813-ED98B79EF3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7B302-515D-4181-9A58-3646286CCE21}" type="datetimeFigureOut">
              <a:rPr lang="zh-TW" altLang="en-US" smtClean="0"/>
              <a:t>2026/7/28</a:t>
            </a:fld>
            <a:endParaRPr lang="zh-TW" altLang="en-US"/>
          </a:p>
        </p:txBody>
      </p:sp>
      <p:sp>
        <p:nvSpPr>
          <p:cNvPr id="5" name="頁尾版面配置區 4">
            <a:extLst>
              <a:ext uri="{FF2B5EF4-FFF2-40B4-BE49-F238E27FC236}">
                <a16:creationId xmlns:a16="http://schemas.microsoft.com/office/drawing/2014/main" id="{BC5247E3-F084-B440-0E83-BDAC6926D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8B625D0-B493-DDAC-44CB-6AAFE38E90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47DF33-73E8-4ECE-A0DC-F664B7742B0E}" type="slidenum">
              <a:rPr lang="zh-TW" altLang="en-US" smtClean="0"/>
              <a:t>‹#›</a:t>
            </a:fld>
            <a:endParaRPr lang="zh-TW" altLang="en-US"/>
          </a:p>
        </p:txBody>
      </p:sp>
    </p:spTree>
    <p:extLst>
      <p:ext uri="{BB962C8B-B14F-4D97-AF65-F5344CB8AC3E}">
        <p14:creationId xmlns:p14="http://schemas.microsoft.com/office/powerpoint/2010/main" val="4049594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aws.amazon.com/tw/what-is/gan/"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medium.com/%E9%9B%9E%E9%9B%9E%E8%88%87%E5%85%94%E5%85%94%E7%9A%84%E5%B7%A5%E7%A8%8B%E4%B8%96%E7%95%8C/%E6%A9%9F%E5%99%A8%E5%AD%B8%E7%BF%92-ml-note-convolution-neural-network-%E5%8D%B7%E7%A9%8D%E7%A5%9E%E7%B6%93%E7%B6%B2%E8%B7%AF-bfa8566744e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medium.com/image-processing-and-ml-note/diffusion-models-b4609ff05ae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vocus.cc/article/66a21262fd897800017ae2ba"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48F1EA-D450-FB67-90CB-B302D01F7752}"/>
              </a:ext>
            </a:extLst>
          </p:cNvPr>
          <p:cNvSpPr>
            <a:spLocks noGrp="1"/>
          </p:cNvSpPr>
          <p:nvPr>
            <p:ph type="ctrTitle"/>
          </p:nvPr>
        </p:nvSpPr>
        <p:spPr/>
        <p:txBody>
          <a:bodyPr/>
          <a:lstStyle/>
          <a:p>
            <a:r>
              <a:rPr lang="en-US" altLang="zh-TW" dirty="0"/>
              <a:t>Fast sim weekly work</a:t>
            </a:r>
            <a:endParaRPr lang="zh-TW" altLang="en-US" dirty="0"/>
          </a:p>
        </p:txBody>
      </p:sp>
      <p:sp>
        <p:nvSpPr>
          <p:cNvPr id="3" name="副標題 2">
            <a:extLst>
              <a:ext uri="{FF2B5EF4-FFF2-40B4-BE49-F238E27FC236}">
                <a16:creationId xmlns:a16="http://schemas.microsoft.com/office/drawing/2014/main" id="{2774C07D-DD7F-DC67-FD13-CBD1B95C86A3}"/>
              </a:ext>
            </a:extLst>
          </p:cNvPr>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2071097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23CA85-C124-9EDC-2729-3BC969070039}"/>
              </a:ext>
            </a:extLst>
          </p:cNvPr>
          <p:cNvSpPr>
            <a:spLocks noGrp="1"/>
          </p:cNvSpPr>
          <p:nvPr>
            <p:ph type="title"/>
          </p:nvPr>
        </p:nvSpPr>
        <p:spPr/>
        <p:txBody>
          <a:bodyPr/>
          <a:lstStyle/>
          <a:p>
            <a:r>
              <a:rPr lang="en-US" altLang="zh-TW" dirty="0"/>
              <a:t>Phase 0 Data Engineering</a:t>
            </a:r>
            <a:endParaRPr lang="zh-TW" altLang="en-US" dirty="0"/>
          </a:p>
        </p:txBody>
      </p:sp>
      <p:sp>
        <p:nvSpPr>
          <p:cNvPr id="3" name="內容版面配置區 2">
            <a:extLst>
              <a:ext uri="{FF2B5EF4-FFF2-40B4-BE49-F238E27FC236}">
                <a16:creationId xmlns:a16="http://schemas.microsoft.com/office/drawing/2014/main" id="{8988786D-9AEF-8DF9-979D-020FAA4EDD7C}"/>
              </a:ext>
            </a:extLst>
          </p:cNvPr>
          <p:cNvSpPr>
            <a:spLocks noGrp="1"/>
          </p:cNvSpPr>
          <p:nvPr>
            <p:ph idx="1"/>
          </p:nvPr>
        </p:nvSpPr>
        <p:spPr/>
        <p:txBody>
          <a:bodyPr/>
          <a:lstStyle/>
          <a:p>
            <a:pPr marL="0" indent="0">
              <a:buNone/>
            </a:pPr>
            <a:r>
              <a:rPr lang="en-US" altLang="zh-TW" dirty="0"/>
              <a:t>Convert the root file to the HDF5 format that can be efficiently and parallelly read by neural </a:t>
            </a:r>
            <a:r>
              <a:rPr lang="en-US" altLang="zh-TW" dirty="0" err="1"/>
              <a:t>networksVerify</a:t>
            </a:r>
            <a:r>
              <a:rPr lang="en-US" altLang="zh-TW" dirty="0"/>
              <a:t> HDF5 reading, tensor transformation, deadlock stress testing, geometry and visualization</a:t>
            </a:r>
            <a:endParaRPr lang="zh-TW" altLang="en-US" dirty="0"/>
          </a:p>
        </p:txBody>
      </p:sp>
    </p:spTree>
    <p:extLst>
      <p:ext uri="{BB962C8B-B14F-4D97-AF65-F5344CB8AC3E}">
        <p14:creationId xmlns:p14="http://schemas.microsoft.com/office/powerpoint/2010/main" val="48451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704BB08-2DBB-C81E-C3AA-46AA57CAFC3A}"/>
              </a:ext>
            </a:extLst>
          </p:cNvPr>
          <p:cNvSpPr>
            <a:spLocks noGrp="1"/>
          </p:cNvSpPr>
          <p:nvPr>
            <p:ph type="title"/>
          </p:nvPr>
        </p:nvSpPr>
        <p:spPr/>
        <p:txBody>
          <a:bodyPr/>
          <a:lstStyle/>
          <a:p>
            <a:r>
              <a:rPr lang="en-US" altLang="zh-TW" dirty="0"/>
              <a:t>Phase 0.5: Dataset Characterization &amp; Quality Assurance (Dataset QA)</a:t>
            </a:r>
            <a:endParaRPr lang="zh-TW" altLang="en-US" dirty="0"/>
          </a:p>
        </p:txBody>
      </p:sp>
      <p:sp>
        <p:nvSpPr>
          <p:cNvPr id="3" name="內容版面配置區 2">
            <a:extLst>
              <a:ext uri="{FF2B5EF4-FFF2-40B4-BE49-F238E27FC236}">
                <a16:creationId xmlns:a16="http://schemas.microsoft.com/office/drawing/2014/main" id="{E786E7B9-03AE-AD3E-15EF-4041A4B564EA}"/>
              </a:ext>
            </a:extLst>
          </p:cNvPr>
          <p:cNvSpPr>
            <a:spLocks noGrp="1"/>
          </p:cNvSpPr>
          <p:nvPr>
            <p:ph idx="1"/>
          </p:nvPr>
        </p:nvSpPr>
        <p:spPr/>
        <p:txBody>
          <a:bodyPr/>
          <a:lstStyle/>
          <a:p>
            <a:pPr marL="0" indent="0">
              <a:buNone/>
            </a:pPr>
            <a:r>
              <a:rPr lang="en-US" altLang="zh-TW" dirty="0"/>
              <a:t>Before feeding the data into the neural network for training, we first "confirm the true appearance of the data from a physical perspective and define the benchmark characteristics"</a:t>
            </a:r>
            <a:endParaRPr lang="zh-TW" altLang="en-US" dirty="0"/>
          </a:p>
        </p:txBody>
      </p:sp>
    </p:spTree>
    <p:extLst>
      <p:ext uri="{BB962C8B-B14F-4D97-AF65-F5344CB8AC3E}">
        <p14:creationId xmlns:p14="http://schemas.microsoft.com/office/powerpoint/2010/main" val="2562917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134BBDF-84B0-348F-467F-1C9ED1C177E2}"/>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B9AB36DB-B156-F093-8F97-8CEDC463DBE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1383" y="194722"/>
            <a:ext cx="3907855" cy="2954634"/>
          </a:xfrm>
        </p:spPr>
      </p:pic>
      <p:pic>
        <p:nvPicPr>
          <p:cNvPr id="7" name="圖片 6">
            <a:extLst>
              <a:ext uri="{FF2B5EF4-FFF2-40B4-BE49-F238E27FC236}">
                <a16:creationId xmlns:a16="http://schemas.microsoft.com/office/drawing/2014/main" id="{8B87B498-181C-A16E-907C-18CC9B5D02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2114" y="194722"/>
            <a:ext cx="3767772" cy="2954634"/>
          </a:xfrm>
          <a:prstGeom prst="rect">
            <a:avLst/>
          </a:prstGeom>
        </p:spPr>
      </p:pic>
      <p:pic>
        <p:nvPicPr>
          <p:cNvPr id="9" name="圖片 8">
            <a:extLst>
              <a:ext uri="{FF2B5EF4-FFF2-40B4-BE49-F238E27FC236}">
                <a16:creationId xmlns:a16="http://schemas.microsoft.com/office/drawing/2014/main" id="{6439DDD5-7BE8-6982-AE2E-0AE1112CF4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30139" y="194722"/>
            <a:ext cx="3740478" cy="2954634"/>
          </a:xfrm>
          <a:prstGeom prst="rect">
            <a:avLst/>
          </a:prstGeom>
        </p:spPr>
      </p:pic>
      <p:pic>
        <p:nvPicPr>
          <p:cNvPr id="15" name="圖片 14">
            <a:extLst>
              <a:ext uri="{FF2B5EF4-FFF2-40B4-BE49-F238E27FC236}">
                <a16:creationId xmlns:a16="http://schemas.microsoft.com/office/drawing/2014/main" id="{77608A9B-48ED-C538-6430-B39257544A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79846" y="3223518"/>
            <a:ext cx="4069904" cy="3140600"/>
          </a:xfrm>
          <a:prstGeom prst="rect">
            <a:avLst/>
          </a:prstGeom>
        </p:spPr>
      </p:pic>
      <p:pic>
        <p:nvPicPr>
          <p:cNvPr id="13" name="圖片 12">
            <a:extLst>
              <a:ext uri="{FF2B5EF4-FFF2-40B4-BE49-F238E27FC236}">
                <a16:creationId xmlns:a16="http://schemas.microsoft.com/office/drawing/2014/main" id="{31A170AE-B034-7E95-38DB-E4F64ABD29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67738" y="3190254"/>
            <a:ext cx="4110530" cy="3210174"/>
          </a:xfrm>
          <a:prstGeom prst="rect">
            <a:avLst/>
          </a:prstGeom>
        </p:spPr>
      </p:pic>
      <p:pic>
        <p:nvPicPr>
          <p:cNvPr id="11" name="圖片 10">
            <a:extLst>
              <a:ext uri="{FF2B5EF4-FFF2-40B4-BE49-F238E27FC236}">
                <a16:creationId xmlns:a16="http://schemas.microsoft.com/office/drawing/2014/main" id="{FEF29072-5396-C8A9-8373-CA862BDE65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9256" y="3223518"/>
            <a:ext cx="3992858" cy="3176910"/>
          </a:xfrm>
          <a:prstGeom prst="rect">
            <a:avLst/>
          </a:prstGeom>
        </p:spPr>
      </p:pic>
    </p:spTree>
    <p:extLst>
      <p:ext uri="{BB962C8B-B14F-4D97-AF65-F5344CB8AC3E}">
        <p14:creationId xmlns:p14="http://schemas.microsoft.com/office/powerpoint/2010/main" val="2223699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B25EB8-E42F-59CC-5706-208B69CFCF07}"/>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888EC3D0-1040-DAB2-4F3A-27A6C35F8EC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0636" y="70627"/>
            <a:ext cx="6679933" cy="3240122"/>
          </a:xfrm>
        </p:spPr>
      </p:pic>
      <p:pic>
        <p:nvPicPr>
          <p:cNvPr id="9" name="圖片 8">
            <a:extLst>
              <a:ext uri="{FF2B5EF4-FFF2-40B4-BE49-F238E27FC236}">
                <a16:creationId xmlns:a16="http://schemas.microsoft.com/office/drawing/2014/main" id="{194E50A8-42F7-39A9-8E5E-0795E803D3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636" y="3310749"/>
            <a:ext cx="6636414" cy="3118082"/>
          </a:xfrm>
          <a:prstGeom prst="rect">
            <a:avLst/>
          </a:prstGeom>
        </p:spPr>
      </p:pic>
      <p:pic>
        <p:nvPicPr>
          <p:cNvPr id="11" name="圖片 10">
            <a:extLst>
              <a:ext uri="{FF2B5EF4-FFF2-40B4-BE49-F238E27FC236}">
                <a16:creationId xmlns:a16="http://schemas.microsoft.com/office/drawing/2014/main" id="{333C8834-7693-4E09-3EC4-655BACF725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7815" y="70627"/>
            <a:ext cx="3628738" cy="2955932"/>
          </a:xfrm>
          <a:prstGeom prst="rect">
            <a:avLst/>
          </a:prstGeom>
        </p:spPr>
      </p:pic>
      <p:pic>
        <p:nvPicPr>
          <p:cNvPr id="13" name="圖片 12">
            <a:extLst>
              <a:ext uri="{FF2B5EF4-FFF2-40B4-BE49-F238E27FC236}">
                <a16:creationId xmlns:a16="http://schemas.microsoft.com/office/drawing/2014/main" id="{64DAD04D-665F-BC5E-7F11-473123C0E4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3119" y="3026559"/>
            <a:ext cx="4331361" cy="3466316"/>
          </a:xfrm>
          <a:prstGeom prst="rect">
            <a:avLst/>
          </a:prstGeom>
        </p:spPr>
      </p:pic>
    </p:spTree>
    <p:extLst>
      <p:ext uri="{BB962C8B-B14F-4D97-AF65-F5344CB8AC3E}">
        <p14:creationId xmlns:p14="http://schemas.microsoft.com/office/powerpoint/2010/main" val="2443995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ED26759-9AF3-567F-8641-60DF34AE7F84}"/>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624F6AB9-7C2D-6EDE-4702-2058432DDE0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690688"/>
            <a:ext cx="4531082" cy="3484501"/>
          </a:xfrm>
        </p:spPr>
      </p:pic>
      <p:pic>
        <p:nvPicPr>
          <p:cNvPr id="7" name="圖片 6">
            <a:extLst>
              <a:ext uri="{FF2B5EF4-FFF2-40B4-BE49-F238E27FC236}">
                <a16:creationId xmlns:a16="http://schemas.microsoft.com/office/drawing/2014/main" id="{6F91514E-F861-23CF-A8F5-B43D5D9E6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1247" y="1758918"/>
            <a:ext cx="7188236" cy="3348041"/>
          </a:xfrm>
          <a:prstGeom prst="rect">
            <a:avLst/>
          </a:prstGeom>
        </p:spPr>
      </p:pic>
    </p:spTree>
    <p:extLst>
      <p:ext uri="{BB962C8B-B14F-4D97-AF65-F5344CB8AC3E}">
        <p14:creationId xmlns:p14="http://schemas.microsoft.com/office/powerpoint/2010/main" val="975888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A79AFE1-C7C8-F46D-3068-562183ACC9D5}"/>
              </a:ext>
            </a:extLst>
          </p:cNvPr>
          <p:cNvSpPr>
            <a:spLocks noGrp="1"/>
          </p:cNvSpPr>
          <p:nvPr>
            <p:ph type="title"/>
          </p:nvPr>
        </p:nvSpPr>
        <p:spPr/>
        <p:txBody>
          <a:bodyPr/>
          <a:lstStyle/>
          <a:p>
            <a:endParaRPr lang="zh-TW" altLang="en-US"/>
          </a:p>
        </p:txBody>
      </p:sp>
      <p:pic>
        <p:nvPicPr>
          <p:cNvPr id="6" name="內容版面配置區 5">
            <a:extLst>
              <a:ext uri="{FF2B5EF4-FFF2-40B4-BE49-F238E27FC236}">
                <a16:creationId xmlns:a16="http://schemas.microsoft.com/office/drawing/2014/main" id="{DB09D0E7-8D85-F27C-22B8-6C07117DF50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34723" y="1253331"/>
            <a:ext cx="5522553" cy="4351338"/>
          </a:xfrm>
        </p:spPr>
      </p:pic>
    </p:spTree>
    <p:extLst>
      <p:ext uri="{BB962C8B-B14F-4D97-AF65-F5344CB8AC3E}">
        <p14:creationId xmlns:p14="http://schemas.microsoft.com/office/powerpoint/2010/main" val="4021121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0335752-10B6-4B78-6B37-290B176E382E}"/>
              </a:ext>
            </a:extLst>
          </p:cNvPr>
          <p:cNvSpPr>
            <a:spLocks noGrp="1"/>
          </p:cNvSpPr>
          <p:nvPr>
            <p:ph type="title"/>
          </p:nvPr>
        </p:nvSpPr>
        <p:spPr/>
        <p:txBody>
          <a:bodyPr/>
          <a:lstStyle/>
          <a:p>
            <a:r>
              <a:rPr lang="en-US" altLang="zh-TW" dirty="0"/>
              <a:t>Phase 1: Vanilla </a:t>
            </a:r>
            <a:r>
              <a:rPr lang="en-US" altLang="zh-TW" dirty="0" err="1"/>
              <a:t>AutoEncoder</a:t>
            </a:r>
            <a:endParaRPr lang="zh-TW" altLang="en-US" dirty="0"/>
          </a:p>
        </p:txBody>
      </p:sp>
      <p:sp>
        <p:nvSpPr>
          <p:cNvPr id="3" name="內容版面配置區 2">
            <a:extLst>
              <a:ext uri="{FF2B5EF4-FFF2-40B4-BE49-F238E27FC236}">
                <a16:creationId xmlns:a16="http://schemas.microsoft.com/office/drawing/2014/main" id="{10B455C2-3F5F-74EA-C0DC-223F01E82935}"/>
              </a:ext>
            </a:extLst>
          </p:cNvPr>
          <p:cNvSpPr>
            <a:spLocks noGrp="1"/>
          </p:cNvSpPr>
          <p:nvPr>
            <p:ph idx="1"/>
          </p:nvPr>
        </p:nvSpPr>
        <p:spPr/>
        <p:txBody>
          <a:bodyPr>
            <a:noAutofit/>
          </a:bodyPr>
          <a:lstStyle/>
          <a:p>
            <a:pPr marL="0" indent="0" algn="ctr">
              <a:buNone/>
            </a:pPr>
            <a:r>
              <a:rPr lang="en-US" altLang="zh-TW" sz="1800" b="0" dirty="0">
                <a:solidFill>
                  <a:srgbClr val="000000"/>
                </a:solidFill>
                <a:effectLst/>
                <a:latin typeface="微軟正黑體" panose="020B0604030504040204" pitchFamily="34" charset="-120"/>
                <a:ea typeface="微軟正黑體" panose="020B0604030504040204" pitchFamily="34" charset="-120"/>
              </a:rPr>
              <a:t>【 Input a real "Shower”】</a:t>
            </a:r>
          </a:p>
          <a:p>
            <a:pPr marL="0" indent="0" algn="ctr">
              <a:buNone/>
            </a:pPr>
            <a:r>
              <a:rPr lang="en-US" altLang="zh-TW" sz="1800" b="0" dirty="0">
                <a:solidFill>
                  <a:srgbClr val="000000"/>
                </a:solidFill>
                <a:effectLst/>
                <a:latin typeface="微軟正黑體" panose="020B0604030504040204" pitchFamily="34" charset="-120"/>
                <a:ea typeface="微軟正黑體" panose="020B0604030504040204" pitchFamily="34" charset="-120"/>
              </a:rPr>
              <a:t>▼</a:t>
            </a:r>
          </a:p>
          <a:p>
            <a:pPr marL="0" indent="0" algn="ctr">
              <a:buNone/>
            </a:pPr>
            <a:r>
              <a:rPr lang="en-US" altLang="zh-TW" sz="1800" b="0" dirty="0">
                <a:solidFill>
                  <a:srgbClr val="000000"/>
                </a:solidFill>
                <a:effectLst/>
                <a:latin typeface="微軟正黑體" panose="020B0604030504040204" pitchFamily="34" charset="-120"/>
                <a:ea typeface="微軟正黑體" panose="020B0604030504040204" pitchFamily="34" charset="-120"/>
              </a:rPr>
              <a:t>【 Compression】</a:t>
            </a:r>
          </a:p>
          <a:p>
            <a:pPr marL="0" indent="0" algn="ctr">
              <a:buNone/>
            </a:pPr>
            <a:r>
              <a:rPr lang="en-US" altLang="zh-TW" sz="1800" b="0" dirty="0">
                <a:solidFill>
                  <a:srgbClr val="000000"/>
                </a:solidFill>
                <a:effectLst/>
                <a:latin typeface="微軟正黑體" panose="020B0604030504040204" pitchFamily="34" charset="-120"/>
                <a:ea typeface="微軟正黑體" panose="020B0604030504040204" pitchFamily="34" charset="-120"/>
              </a:rPr>
              <a:t>▼</a:t>
            </a:r>
          </a:p>
          <a:p>
            <a:pPr marL="0" indent="0" algn="ctr">
              <a:buNone/>
            </a:pPr>
            <a:r>
              <a:rPr lang="en-US" altLang="zh-TW" sz="1800" b="0" dirty="0">
                <a:solidFill>
                  <a:srgbClr val="000000"/>
                </a:solidFill>
                <a:effectLst/>
                <a:latin typeface="微軟正黑體" panose="020B0604030504040204" pitchFamily="34" charset="-120"/>
                <a:ea typeface="微軟正黑體" panose="020B0604030504040204" pitchFamily="34" charset="-120"/>
              </a:rPr>
              <a:t>【 Decompression】</a:t>
            </a:r>
          </a:p>
          <a:p>
            <a:pPr marL="0" indent="0" algn="ctr">
              <a:buNone/>
            </a:pPr>
            <a:r>
              <a:rPr lang="en-US" altLang="zh-TW" sz="1800" b="0" dirty="0">
                <a:solidFill>
                  <a:srgbClr val="000000"/>
                </a:solidFill>
                <a:effectLst/>
                <a:latin typeface="微軟正黑體" panose="020B0604030504040204" pitchFamily="34" charset="-120"/>
                <a:ea typeface="微軟正黑體" panose="020B0604030504040204" pitchFamily="34" charset="-120"/>
              </a:rPr>
              <a:t>▼</a:t>
            </a:r>
          </a:p>
          <a:p>
            <a:pPr marL="0" indent="0" algn="ctr">
              <a:buNone/>
            </a:pPr>
            <a:r>
              <a:rPr lang="en-US" altLang="zh-TW" sz="1800" b="0" dirty="0">
                <a:solidFill>
                  <a:srgbClr val="000000"/>
                </a:solidFill>
                <a:effectLst/>
                <a:latin typeface="微軟正黑體" panose="020B0604030504040204" pitchFamily="34" charset="-120"/>
                <a:ea typeface="微軟正黑體" panose="020B0604030504040204" pitchFamily="34" charset="-120"/>
              </a:rPr>
              <a:t>【 Output a picture that looks very similar to "Shower"】</a:t>
            </a:r>
          </a:p>
        </p:txBody>
      </p:sp>
    </p:spTree>
    <p:extLst>
      <p:ext uri="{BB962C8B-B14F-4D97-AF65-F5344CB8AC3E}">
        <p14:creationId xmlns:p14="http://schemas.microsoft.com/office/powerpoint/2010/main" val="3172121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內容版面配置區 4">
            <a:extLst>
              <a:ext uri="{FF2B5EF4-FFF2-40B4-BE49-F238E27FC236}">
                <a16:creationId xmlns:a16="http://schemas.microsoft.com/office/drawing/2014/main" id="{AB0B5FE6-AC48-1BD0-A2DE-E2BA6ECA5C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5650" y="3003082"/>
            <a:ext cx="3991276" cy="2993457"/>
          </a:xfrm>
          <a:prstGeom prst="rect">
            <a:avLst/>
          </a:prstGeom>
        </p:spPr>
      </p:pic>
      <p:sp>
        <p:nvSpPr>
          <p:cNvPr id="2" name="標題 1">
            <a:extLst>
              <a:ext uri="{FF2B5EF4-FFF2-40B4-BE49-F238E27FC236}">
                <a16:creationId xmlns:a16="http://schemas.microsoft.com/office/drawing/2014/main" id="{E9F30E8A-3E15-7E03-5BCE-11A08710EAA8}"/>
              </a:ext>
            </a:extLst>
          </p:cNvPr>
          <p:cNvSpPr>
            <a:spLocks noGrp="1"/>
          </p:cNvSpPr>
          <p:nvPr>
            <p:ph type="title"/>
          </p:nvPr>
        </p:nvSpPr>
        <p:spPr/>
        <p:txBody>
          <a:bodyPr/>
          <a:lstStyle/>
          <a:p>
            <a:r>
              <a:rPr lang="en-US" altLang="zh-TW" sz="4400" b="0" dirty="0">
                <a:solidFill>
                  <a:srgbClr val="000000"/>
                </a:solidFill>
                <a:effectLst/>
                <a:latin typeface="微軟正黑體" panose="020B0604030504040204" pitchFamily="34" charset="-120"/>
                <a:ea typeface="微軟正黑體" panose="020B0604030504040204" pitchFamily="34" charset="-120"/>
              </a:rPr>
              <a:t>Compression</a:t>
            </a:r>
            <a:endParaRPr lang="zh-TW" altLang="en-US" dirty="0"/>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A4EEEE3A-181D-332C-2731-57EE24835765}"/>
                  </a:ext>
                </a:extLst>
              </p:cNvPr>
              <p:cNvSpPr>
                <a:spLocks noGrp="1"/>
              </p:cNvSpPr>
              <p:nvPr>
                <p:ph idx="1"/>
              </p:nvPr>
            </p:nvSpPr>
            <p:spPr/>
            <p:txBody>
              <a:bodyPr/>
              <a:lstStyle/>
              <a:p>
                <a:r>
                  <a:rPr lang="en-US" altLang="zh-TW" dirty="0"/>
                  <a:t>Input: </a:t>
                </a:r>
                <a14:m>
                  <m:oMath xmlns:m="http://schemas.openxmlformats.org/officeDocument/2006/math">
                    <m:r>
                      <a:rPr lang="en-US" altLang="zh-TW" i="1" dirty="0" smtClean="0">
                        <a:latin typeface="Cambria Math" panose="02040503050406030204" pitchFamily="18" charset="0"/>
                      </a:rPr>
                      <m:t>𝑥</m:t>
                    </m:r>
                    <m:r>
                      <a:rPr lang="en-US" altLang="zh-TW" i="1" dirty="0" smtClean="0">
                        <a:latin typeface="Cambria Math" panose="02040503050406030204" pitchFamily="18" charset="0"/>
                      </a:rPr>
                      <m:t>=</m:t>
                    </m:r>
                    <m:r>
                      <m:rPr>
                        <m:sty m:val="p"/>
                      </m:rPr>
                      <a:rPr lang="en-US" altLang="zh-TW" i="1" dirty="0" smtClean="0">
                        <a:latin typeface="Cambria Math" panose="02040503050406030204" pitchFamily="18" charset="0"/>
                      </a:rPr>
                      <m:t>log</m:t>
                    </m:r>
                    <m:d>
                      <m:dPr>
                        <m:ctrlPr>
                          <a:rPr lang="en-US" altLang="zh-TW" i="1" dirty="0" smtClean="0">
                            <a:latin typeface="Cambria Math" panose="02040503050406030204" pitchFamily="18" charset="0"/>
                          </a:rPr>
                        </m:ctrlPr>
                      </m:dPr>
                      <m:e>
                        <m:r>
                          <a:rPr lang="en-US" altLang="zh-TW" i="1" dirty="0" smtClean="0">
                            <a:latin typeface="Cambria Math" panose="02040503050406030204" pitchFamily="18" charset="0"/>
                          </a:rPr>
                          <m:t>𝐸</m:t>
                        </m:r>
                        <m:r>
                          <a:rPr lang="en-US" altLang="zh-TW" i="1" dirty="0" smtClean="0">
                            <a:latin typeface="Cambria Math" panose="02040503050406030204" pitchFamily="18" charset="0"/>
                          </a:rPr>
                          <m:t>+</m:t>
                        </m:r>
                        <m:r>
                          <a:rPr lang="en-US" altLang="zh-TW" i="1" dirty="0" smtClean="0">
                            <a:latin typeface="Cambria Math" panose="02040503050406030204" pitchFamily="18" charset="0"/>
                          </a:rPr>
                          <m:t>𝜖</m:t>
                        </m:r>
                      </m:e>
                    </m:d>
                  </m:oMath>
                </a14:m>
                <a:r>
                  <a:rPr lang="zh-TW" altLang="en-US" dirty="0"/>
                  <a:t>，其中 </a:t>
                </a:r>
                <a14:m>
                  <m:oMath xmlns:m="http://schemas.openxmlformats.org/officeDocument/2006/math">
                    <m:r>
                      <a:rPr lang="en-US" altLang="zh-TW" i="1" dirty="0" smtClean="0">
                        <a:latin typeface="Cambria Math" panose="02040503050406030204" pitchFamily="18" charset="0"/>
                      </a:rPr>
                      <m:t>𝜖</m:t>
                    </m:r>
                    <m:r>
                      <a:rPr lang="en-US" altLang="zh-TW" i="1" dirty="0" smtClean="0">
                        <a:latin typeface="Cambria Math" panose="02040503050406030204" pitchFamily="18" charset="0"/>
                      </a:rPr>
                      <m:t>=</m:t>
                    </m:r>
                    <m:sSup>
                      <m:sSupPr>
                        <m:ctrlPr>
                          <a:rPr lang="en-US" altLang="zh-TW" i="1" dirty="0" smtClean="0">
                            <a:latin typeface="Cambria Math" panose="02040503050406030204" pitchFamily="18" charset="0"/>
                          </a:rPr>
                        </m:ctrlPr>
                      </m:sSupPr>
                      <m:e>
                        <m:r>
                          <a:rPr lang="en-US" altLang="zh-TW" i="1" dirty="0" smtClean="0">
                            <a:latin typeface="Cambria Math" panose="02040503050406030204" pitchFamily="18" charset="0"/>
                          </a:rPr>
                          <m:t>10</m:t>
                        </m:r>
                      </m:e>
                      <m:sup>
                        <m:r>
                          <a:rPr lang="en-US" altLang="zh-TW" i="1" dirty="0" smtClean="0">
                            <a:latin typeface="Cambria Math" panose="02040503050406030204" pitchFamily="18" charset="0"/>
                          </a:rPr>
                          <m:t>−</m:t>
                        </m:r>
                        <m:r>
                          <a:rPr lang="en-US" altLang="zh-TW" i="1" dirty="0" smtClean="0">
                            <a:latin typeface="Cambria Math" panose="02040503050406030204" pitchFamily="18" charset="0"/>
                          </a:rPr>
                          <m:t>6</m:t>
                        </m:r>
                      </m:sup>
                    </m:sSup>
                  </m:oMath>
                </a14:m>
                <a:r>
                  <a:rPr lang="zh-TW" altLang="en-US" dirty="0"/>
                  <a:t>，避開 </a:t>
                </a:r>
                <a14:m>
                  <m:oMath xmlns:m="http://schemas.openxmlformats.org/officeDocument/2006/math">
                    <m:r>
                      <m:rPr>
                        <m:sty m:val="p"/>
                      </m:rPr>
                      <a:rPr lang="en-US" altLang="zh-TW" i="1" dirty="0" smtClean="0">
                        <a:latin typeface="Cambria Math" panose="02040503050406030204" pitchFamily="18" charset="0"/>
                      </a:rPr>
                      <m:t>log</m:t>
                    </m:r>
                    <m:d>
                      <m:dPr>
                        <m:ctrlPr>
                          <a:rPr lang="en-US" altLang="zh-TW" i="1" dirty="0" smtClean="0">
                            <a:latin typeface="Cambria Math" panose="02040503050406030204" pitchFamily="18" charset="0"/>
                          </a:rPr>
                        </m:ctrlPr>
                      </m:dPr>
                      <m:e>
                        <m:r>
                          <a:rPr lang="en-US" altLang="zh-TW" i="1" dirty="0" smtClean="0">
                            <a:latin typeface="Cambria Math" panose="02040503050406030204" pitchFamily="18" charset="0"/>
                          </a:rPr>
                          <m:t>0</m:t>
                        </m:r>
                      </m:e>
                    </m:d>
                    <m:r>
                      <a:rPr lang="en-US" altLang="zh-TW" i="1" dirty="0" smtClean="0">
                        <a:latin typeface="Cambria Math" panose="02040503050406030204" pitchFamily="18" charset="0"/>
                      </a:rPr>
                      <m:t> </m:t>
                    </m:r>
                  </m:oMath>
                </a14:m>
                <a:r>
                  <a:rPr lang="zh-TW" altLang="en-US" dirty="0"/>
                  <a:t>的 </a:t>
                </a:r>
                <a14:m>
                  <m:oMath xmlns:m="http://schemas.openxmlformats.org/officeDocument/2006/math">
                    <m:r>
                      <a:rPr lang="en-US" altLang="zh-TW" i="1" dirty="0" smtClean="0">
                        <a:latin typeface="Cambria Math" panose="02040503050406030204" pitchFamily="18" charset="0"/>
                      </a:rPr>
                      <m:t>−</m:t>
                    </m:r>
                    <m:r>
                      <a:rPr lang="en-US" altLang="zh-TW" i="1" dirty="0" smtClean="0">
                        <a:latin typeface="Cambria Math" panose="02040503050406030204" pitchFamily="18" charset="0"/>
                      </a:rPr>
                      <m:t>∞</m:t>
                    </m:r>
                  </m:oMath>
                </a14:m>
                <a:endParaRPr lang="en-US" altLang="zh-TW" dirty="0"/>
              </a:p>
              <a:p>
                <a:r>
                  <a:rPr lang="en-US" altLang="zh-TW" dirty="0"/>
                  <a:t>Loss:</a:t>
                </a:r>
                <a:r>
                  <a:rPr lang="zh-TW" altLang="en-US" dirty="0"/>
                  <a:t>先不使用</a:t>
                </a:r>
                <a:r>
                  <a:rPr lang="en-US" altLang="zh-TW" dirty="0"/>
                  <a:t>zi-</a:t>
                </a:r>
                <a:r>
                  <a:rPr lang="en-US" altLang="zh-TW" dirty="0" err="1"/>
                  <a:t>mse</a:t>
                </a:r>
                <a:r>
                  <a:rPr lang="zh-TW" altLang="en-US" dirty="0"/>
                  <a:t>，</a:t>
                </a:r>
                <a:r>
                  <a:rPr lang="en-US" altLang="zh-TW" dirty="0"/>
                  <a:t> </a:t>
                </a:r>
                <a:r>
                  <a:rPr lang="zh-TW" altLang="en-US" dirty="0"/>
                  <a:t>使用</a:t>
                </a:r>
                <a:r>
                  <a:rPr lang="en-US" altLang="zh-TW" dirty="0" err="1"/>
                  <a:t>nn.MSELoss</a:t>
                </a:r>
                <a:r>
                  <a:rPr lang="en-US" altLang="zh-TW" dirty="0"/>
                  <a:t>()</a:t>
                </a:r>
                <a:r>
                  <a:rPr lang="zh-TW" altLang="en-US" dirty="0"/>
                  <a:t>看模型基本的收斂能力</a:t>
                </a:r>
                <a:endParaRPr lang="en-US" altLang="zh-TW" dirty="0"/>
              </a:p>
              <a:p>
                <a:r>
                  <a:rPr lang="en-US" altLang="zh-TW" dirty="0"/>
                  <a:t>Decoder: Identity</a:t>
                </a:r>
              </a:p>
              <a:p>
                <a:r>
                  <a:rPr lang="en-US" altLang="zh-TW" dirty="0"/>
                  <a:t>Latent Size:128</a:t>
                </a:r>
              </a:p>
              <a:p>
                <a:r>
                  <a:rPr lang="en-US" altLang="zh-TW" dirty="0"/>
                  <a:t>Metrics:</a:t>
                </a:r>
              </a:p>
              <a:p>
                <a:endParaRPr lang="zh-TW" altLang="en-US" dirty="0"/>
              </a:p>
            </p:txBody>
          </p:sp>
        </mc:Choice>
        <mc:Fallback>
          <p:sp>
            <p:nvSpPr>
              <p:cNvPr id="3" name="內容版面配置區 2">
                <a:extLst>
                  <a:ext uri="{FF2B5EF4-FFF2-40B4-BE49-F238E27FC236}">
                    <a16:creationId xmlns:a16="http://schemas.microsoft.com/office/drawing/2014/main" id="{A4EEEE3A-181D-332C-2731-57EE24835765}"/>
                  </a:ext>
                </a:extLst>
              </p:cNvPr>
              <p:cNvSpPr>
                <a:spLocks noGrp="1" noRot="1" noChangeAspect="1" noMove="1" noResize="1" noEditPoints="1" noAdjustHandles="1" noChangeArrowheads="1" noChangeShapeType="1" noTextEdit="1"/>
              </p:cNvSpPr>
              <p:nvPr>
                <p:ph idx="1"/>
              </p:nvPr>
            </p:nvSpPr>
            <p:spPr>
              <a:blipFill>
                <a:blip r:embed="rId4"/>
                <a:stretch>
                  <a:fillRect l="-1043" t="-2521"/>
                </a:stretch>
              </a:blipFill>
            </p:spPr>
            <p:txBody>
              <a:bodyPr/>
              <a:lstStyle/>
              <a:p>
                <a:r>
                  <a:rPr lang="zh-TW" altLang="en-US">
                    <a:noFill/>
                  </a:rPr>
                  <a:t> </a:t>
                </a:r>
              </a:p>
            </p:txBody>
          </p:sp>
        </mc:Fallback>
      </mc:AlternateContent>
      <p:pic>
        <p:nvPicPr>
          <p:cNvPr id="6" name="圖片 5">
            <a:extLst>
              <a:ext uri="{FF2B5EF4-FFF2-40B4-BE49-F238E27FC236}">
                <a16:creationId xmlns:a16="http://schemas.microsoft.com/office/drawing/2014/main" id="{7F79ACCA-F27A-4993-6CD4-4E0FC1209624}"/>
              </a:ext>
            </a:extLst>
          </p:cNvPr>
          <p:cNvPicPr>
            <a:picLocks noChangeAspect="1"/>
          </p:cNvPicPr>
          <p:nvPr/>
        </p:nvPicPr>
        <p:blipFill>
          <a:blip r:embed="rId5"/>
          <a:stretch>
            <a:fillRect/>
          </a:stretch>
        </p:blipFill>
        <p:spPr>
          <a:xfrm>
            <a:off x="838200" y="4606775"/>
            <a:ext cx="8347032" cy="1178008"/>
          </a:xfrm>
          <a:prstGeom prst="rect">
            <a:avLst/>
          </a:prstGeom>
        </p:spPr>
      </p:pic>
      <p:pic>
        <p:nvPicPr>
          <p:cNvPr id="8" name="內容版面配置區 4">
            <a:extLst>
              <a:ext uri="{FF2B5EF4-FFF2-40B4-BE49-F238E27FC236}">
                <a16:creationId xmlns:a16="http://schemas.microsoft.com/office/drawing/2014/main" id="{43BF6AAA-7D96-89AD-632D-365541DD5C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5650" y="3003081"/>
            <a:ext cx="3991276" cy="2993457"/>
          </a:xfrm>
          <a:prstGeom prst="rect">
            <a:avLst/>
          </a:prstGeom>
        </p:spPr>
      </p:pic>
    </p:spTree>
    <p:extLst>
      <p:ext uri="{BB962C8B-B14F-4D97-AF65-F5344CB8AC3E}">
        <p14:creationId xmlns:p14="http://schemas.microsoft.com/office/powerpoint/2010/main" val="383423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2040476-859A-C1C4-C3AF-26F5269F023F}"/>
              </a:ext>
            </a:extLst>
          </p:cNvPr>
          <p:cNvSpPr>
            <a:spLocks noGrp="1"/>
          </p:cNvSpPr>
          <p:nvPr>
            <p:ph type="title"/>
          </p:nvPr>
        </p:nvSpPr>
        <p:spPr/>
        <p:txBody>
          <a:bodyPr/>
          <a:lstStyle/>
          <a:p>
            <a:endParaRPr lang="zh-TW" altLang="en-US"/>
          </a:p>
        </p:txBody>
      </p:sp>
      <p:pic>
        <p:nvPicPr>
          <p:cNvPr id="7" name="圖片 6">
            <a:extLst>
              <a:ext uri="{FF2B5EF4-FFF2-40B4-BE49-F238E27FC236}">
                <a16:creationId xmlns:a16="http://schemas.microsoft.com/office/drawing/2014/main" id="{5CD0D7F1-A1EB-F05E-D204-9CC896DD0B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569" y="625642"/>
            <a:ext cx="11264783" cy="4380748"/>
          </a:xfrm>
          <a:prstGeom prst="rect">
            <a:avLst/>
          </a:prstGeom>
        </p:spPr>
      </p:pic>
      <p:sp>
        <p:nvSpPr>
          <p:cNvPr id="6" name="文字方塊 5">
            <a:extLst>
              <a:ext uri="{FF2B5EF4-FFF2-40B4-BE49-F238E27FC236}">
                <a16:creationId xmlns:a16="http://schemas.microsoft.com/office/drawing/2014/main" id="{9D2D21FC-88AE-D2F4-FDCB-4B7BABDEE0DC}"/>
              </a:ext>
            </a:extLst>
          </p:cNvPr>
          <p:cNvSpPr txBox="1"/>
          <p:nvPr/>
        </p:nvSpPr>
        <p:spPr>
          <a:xfrm>
            <a:off x="838200" y="5197642"/>
            <a:ext cx="10515601" cy="923330"/>
          </a:xfrm>
          <a:prstGeom prst="rect">
            <a:avLst/>
          </a:prstGeom>
          <a:noFill/>
        </p:spPr>
        <p:txBody>
          <a:bodyPr wrap="square" rtlCol="0">
            <a:spAutoFit/>
          </a:bodyPr>
          <a:lstStyle/>
          <a:p>
            <a:r>
              <a:rPr lang="en-US" altLang="zh-TW" dirty="0"/>
              <a:t>The model was designed to address the problem of "being unable to determine exactly which specific lattice has energy", by distributing the energy evenly across the surrounding pixels, thereby minimizing the global Mean Squared Error.</a:t>
            </a:r>
            <a:endParaRPr lang="zh-TW" altLang="en-US" dirty="0"/>
          </a:p>
        </p:txBody>
      </p:sp>
    </p:spTree>
    <p:extLst>
      <p:ext uri="{BB962C8B-B14F-4D97-AF65-F5344CB8AC3E}">
        <p14:creationId xmlns:p14="http://schemas.microsoft.com/office/powerpoint/2010/main" val="1232674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3859FC-C6EA-A52A-C1C7-1104146BBB7E}"/>
              </a:ext>
            </a:extLst>
          </p:cNvPr>
          <p:cNvSpPr>
            <a:spLocks noGrp="1"/>
          </p:cNvSpPr>
          <p:nvPr>
            <p:ph type="title"/>
          </p:nvPr>
        </p:nvSpPr>
        <p:spPr/>
        <p:txBody>
          <a:bodyPr/>
          <a:lstStyle/>
          <a:p>
            <a:r>
              <a:rPr lang="en-US" altLang="zh-TW" dirty="0"/>
              <a:t>Phase 1.5 Vanilla AE Baseline</a:t>
            </a:r>
            <a:endParaRPr lang="zh-TW" altLang="en-US" dirty="0"/>
          </a:p>
        </p:txBody>
      </p:sp>
      <p:pic>
        <p:nvPicPr>
          <p:cNvPr id="5" name="內容版面配置區 4">
            <a:extLst>
              <a:ext uri="{FF2B5EF4-FFF2-40B4-BE49-F238E27FC236}">
                <a16:creationId xmlns:a16="http://schemas.microsoft.com/office/drawing/2014/main" id="{8E7EF500-4B83-F75C-A335-4FF866FD867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865" y="1542089"/>
            <a:ext cx="7832408" cy="4351338"/>
          </a:xfrm>
        </p:spPr>
      </p:pic>
      <p:pic>
        <p:nvPicPr>
          <p:cNvPr id="7" name="圖片 6">
            <a:extLst>
              <a:ext uri="{FF2B5EF4-FFF2-40B4-BE49-F238E27FC236}">
                <a16:creationId xmlns:a16="http://schemas.microsoft.com/office/drawing/2014/main" id="{08950B17-5387-2B14-4E8E-8D7F52B15E63}"/>
              </a:ext>
            </a:extLst>
          </p:cNvPr>
          <p:cNvPicPr>
            <a:picLocks noChangeAspect="1"/>
          </p:cNvPicPr>
          <p:nvPr/>
        </p:nvPicPr>
        <p:blipFill>
          <a:blip r:embed="rId4"/>
          <a:stretch>
            <a:fillRect/>
          </a:stretch>
        </p:blipFill>
        <p:spPr>
          <a:xfrm>
            <a:off x="8162509" y="1542089"/>
            <a:ext cx="3010055" cy="1625684"/>
          </a:xfrm>
          <a:prstGeom prst="rect">
            <a:avLst/>
          </a:prstGeom>
        </p:spPr>
      </p:pic>
      <p:sp>
        <p:nvSpPr>
          <p:cNvPr id="8" name="文字方塊 7">
            <a:extLst>
              <a:ext uri="{FF2B5EF4-FFF2-40B4-BE49-F238E27FC236}">
                <a16:creationId xmlns:a16="http://schemas.microsoft.com/office/drawing/2014/main" id="{D2F26DCF-C505-3F31-CBE4-5476A8F9EF82}"/>
              </a:ext>
            </a:extLst>
          </p:cNvPr>
          <p:cNvSpPr txBox="1"/>
          <p:nvPr/>
        </p:nvSpPr>
        <p:spPr>
          <a:xfrm>
            <a:off x="8162509" y="3429000"/>
            <a:ext cx="3676565" cy="923330"/>
          </a:xfrm>
          <a:prstGeom prst="rect">
            <a:avLst/>
          </a:prstGeom>
          <a:noFill/>
        </p:spPr>
        <p:txBody>
          <a:bodyPr wrap="square" rtlCol="0">
            <a:spAutoFit/>
          </a:bodyPr>
          <a:lstStyle/>
          <a:p>
            <a:r>
              <a:rPr lang="en-US" altLang="zh-TW" dirty="0"/>
              <a:t>The reconstructed total energy is only 36.1% of the actual event's energy on average.</a:t>
            </a:r>
            <a:endParaRPr lang="zh-TW" altLang="en-US" dirty="0"/>
          </a:p>
        </p:txBody>
      </p:sp>
      <p:sp>
        <p:nvSpPr>
          <p:cNvPr id="9" name="矩形 8">
            <a:extLst>
              <a:ext uri="{FF2B5EF4-FFF2-40B4-BE49-F238E27FC236}">
                <a16:creationId xmlns:a16="http://schemas.microsoft.com/office/drawing/2014/main" id="{E8282002-A260-0B3D-16A4-76EE986ABB00}"/>
              </a:ext>
            </a:extLst>
          </p:cNvPr>
          <p:cNvSpPr/>
          <p:nvPr/>
        </p:nvSpPr>
        <p:spPr>
          <a:xfrm>
            <a:off x="8162509" y="2704699"/>
            <a:ext cx="2925794" cy="317634"/>
          </a:xfrm>
          <a:prstGeom prst="rect">
            <a:avLst/>
          </a:prstGeom>
          <a:noFill/>
          <a:ln>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255B4D98-D4A4-1FA0-B135-6F627FB4433E}"/>
              </a:ext>
            </a:extLst>
          </p:cNvPr>
          <p:cNvSpPr txBox="1"/>
          <p:nvPr/>
        </p:nvSpPr>
        <p:spPr>
          <a:xfrm>
            <a:off x="8162509" y="4754563"/>
            <a:ext cx="2311338" cy="369332"/>
          </a:xfrm>
          <a:prstGeom prst="rect">
            <a:avLst/>
          </a:prstGeom>
          <a:noFill/>
        </p:spPr>
        <p:txBody>
          <a:bodyPr wrap="none" rtlCol="0">
            <a:spAutoFit/>
          </a:bodyPr>
          <a:lstStyle/>
          <a:p>
            <a:r>
              <a:rPr lang="en-US" altLang="zh-TW" dirty="0"/>
              <a:t>10% of the space error</a:t>
            </a:r>
            <a:endParaRPr lang="zh-TW" altLang="en-US" dirty="0"/>
          </a:p>
        </p:txBody>
      </p:sp>
      <p:sp>
        <p:nvSpPr>
          <p:cNvPr id="11" name="矩形 10">
            <a:extLst>
              <a:ext uri="{FF2B5EF4-FFF2-40B4-BE49-F238E27FC236}">
                <a16:creationId xmlns:a16="http://schemas.microsoft.com/office/drawing/2014/main" id="{E8282002-A260-0B3D-16A4-76EE986ABB00}"/>
              </a:ext>
            </a:extLst>
          </p:cNvPr>
          <p:cNvSpPr/>
          <p:nvPr/>
        </p:nvSpPr>
        <p:spPr>
          <a:xfrm>
            <a:off x="8160909" y="3022333"/>
            <a:ext cx="2925794" cy="152400"/>
          </a:xfrm>
          <a:prstGeom prst="rect">
            <a:avLst/>
          </a:prstGeom>
          <a:noFill/>
          <a:ln>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2012027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5C503BC-6388-D132-0989-4A5403759EC2}"/>
              </a:ext>
            </a:extLst>
          </p:cNvPr>
          <p:cNvSpPr>
            <a:spLocks noGrp="1"/>
          </p:cNvSpPr>
          <p:nvPr>
            <p:ph type="title"/>
          </p:nvPr>
        </p:nvSpPr>
        <p:spPr/>
        <p:txBody>
          <a:bodyPr/>
          <a:lstStyle/>
          <a:p>
            <a:r>
              <a:rPr lang="en-US" altLang="zh-TW" dirty="0"/>
              <a:t>GAN</a:t>
            </a:r>
            <a:endParaRPr lang="zh-TW" altLang="en-US" dirty="0"/>
          </a:p>
        </p:txBody>
      </p:sp>
      <p:pic>
        <p:nvPicPr>
          <p:cNvPr id="8" name="內容版面配置區 7">
            <a:extLst>
              <a:ext uri="{FF2B5EF4-FFF2-40B4-BE49-F238E27FC236}">
                <a16:creationId xmlns:a16="http://schemas.microsoft.com/office/drawing/2014/main" id="{6BE096B3-DDEF-5759-26D1-A4C29BE87EF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04374" y="1382909"/>
            <a:ext cx="9383250" cy="3250017"/>
          </a:xfrm>
          <a:prstGeom prst="rect">
            <a:avLst/>
          </a:prstGeom>
        </p:spPr>
      </p:pic>
      <p:sp>
        <p:nvSpPr>
          <p:cNvPr id="6" name="文字方塊 5">
            <a:extLst>
              <a:ext uri="{FF2B5EF4-FFF2-40B4-BE49-F238E27FC236}">
                <a16:creationId xmlns:a16="http://schemas.microsoft.com/office/drawing/2014/main" id="{3A923615-C7D0-0997-E460-90A0BE561254}"/>
              </a:ext>
            </a:extLst>
          </p:cNvPr>
          <p:cNvSpPr txBox="1"/>
          <p:nvPr/>
        </p:nvSpPr>
        <p:spPr>
          <a:xfrm>
            <a:off x="838200" y="6311900"/>
            <a:ext cx="6096000" cy="369332"/>
          </a:xfrm>
          <a:prstGeom prst="rect">
            <a:avLst/>
          </a:prstGeom>
          <a:noFill/>
        </p:spPr>
        <p:txBody>
          <a:bodyPr wrap="square">
            <a:spAutoFit/>
          </a:bodyPr>
          <a:lstStyle/>
          <a:p>
            <a:r>
              <a:rPr lang="zh-TW" altLang="en-US" dirty="0">
                <a:hlinkClick r:id="rId4"/>
              </a:rPr>
              <a:t>https://aws.amazon.com/tw/what-is/gan/</a:t>
            </a:r>
            <a:endParaRPr lang="zh-TW" altLang="en-US" dirty="0"/>
          </a:p>
        </p:txBody>
      </p:sp>
      <p:sp>
        <p:nvSpPr>
          <p:cNvPr id="5" name="文字方塊 4">
            <a:extLst>
              <a:ext uri="{FF2B5EF4-FFF2-40B4-BE49-F238E27FC236}">
                <a16:creationId xmlns:a16="http://schemas.microsoft.com/office/drawing/2014/main" id="{847ED125-BD7C-D429-E797-C4A6020B2907}"/>
              </a:ext>
            </a:extLst>
          </p:cNvPr>
          <p:cNvSpPr txBox="1"/>
          <p:nvPr/>
        </p:nvSpPr>
        <p:spPr>
          <a:xfrm>
            <a:off x="1349723" y="4727380"/>
            <a:ext cx="9492551" cy="923330"/>
          </a:xfrm>
          <a:prstGeom prst="rect">
            <a:avLst/>
          </a:prstGeom>
          <a:noFill/>
        </p:spPr>
        <p:txBody>
          <a:bodyPr wrap="square" rtlCol="0">
            <a:spAutoFit/>
          </a:bodyPr>
          <a:lstStyle/>
          <a:p>
            <a:r>
              <a:rPr lang="en-US" altLang="zh-TW" dirty="0"/>
              <a:t>The idea of GAN is quite simple. Since we can't calculate divergence ourselves, we'll just hand this problem over to another network (called the discriminator) to solve. In short, through some tricky designs, the discriminator can actually measure divergence.</a:t>
            </a:r>
            <a:endParaRPr lang="zh-TW" altLang="en-US" dirty="0"/>
          </a:p>
        </p:txBody>
      </p:sp>
    </p:spTree>
    <p:extLst>
      <p:ext uri="{BB962C8B-B14F-4D97-AF65-F5344CB8AC3E}">
        <p14:creationId xmlns:p14="http://schemas.microsoft.com/office/powerpoint/2010/main" val="1565855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1420654-1A2A-4165-3C99-47638C310651}"/>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CF7A2076-02D8-6479-B64E-24DEC45C039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0636" y="821781"/>
            <a:ext cx="8690728" cy="5214437"/>
          </a:xfrm>
        </p:spPr>
      </p:pic>
    </p:spTree>
    <p:extLst>
      <p:ext uri="{BB962C8B-B14F-4D97-AF65-F5344CB8AC3E}">
        <p14:creationId xmlns:p14="http://schemas.microsoft.com/office/powerpoint/2010/main" val="1921725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ADA764C-A2FD-5F48-3369-08EC5969DBE5}"/>
              </a:ext>
            </a:extLst>
          </p:cNvPr>
          <p:cNvSpPr>
            <a:spLocks noGrp="1"/>
          </p:cNvSpPr>
          <p:nvPr>
            <p:ph type="title"/>
          </p:nvPr>
        </p:nvSpPr>
        <p:spPr/>
        <p:txBody>
          <a:bodyPr/>
          <a:lstStyle/>
          <a:p>
            <a:r>
              <a:rPr lang="en-US" altLang="zh-TW" dirty="0"/>
              <a:t>Zero-Inflated MSE (ZI-MSE) Loss Design</a:t>
            </a:r>
            <a:endParaRPr lang="zh-TW" altLang="en-US" dirty="0"/>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535B26BA-577F-28F7-60DA-5A03988B2D6E}"/>
                  </a:ext>
                </a:extLst>
              </p:cNvPr>
              <p:cNvSpPr>
                <a:spLocks noGrp="1"/>
              </p:cNvSpPr>
              <p:nvPr>
                <p:ph idx="1"/>
              </p:nvPr>
            </p:nvSpPr>
            <p:spPr/>
            <p:txBody>
              <a:bodyPr/>
              <a:lstStyle/>
              <a:p>
                <a:r>
                  <a:rPr lang="en-US" altLang="zh-TW" dirty="0"/>
                  <a:t>Based on the previous picture, we can define:</a:t>
                </a:r>
              </a:p>
              <a:p>
                <a:pPr marL="0" indent="0" algn="ctr">
                  <a:buNone/>
                </a:pPr>
                <a14:m>
                  <m:oMathPara xmlns:m="http://schemas.openxmlformats.org/officeDocument/2006/math">
                    <m:oMathParaPr>
                      <m:jc m:val="centerGroup"/>
                    </m:oMathParaPr>
                    <m:oMath xmlns:m="http://schemas.openxmlformats.org/officeDocument/2006/math">
                      <m:r>
                        <a:rPr lang="en-US" altLang="zh-TW" i="1" dirty="0" smtClean="0">
                          <a:latin typeface="Cambria Math" panose="02040503050406030204" pitchFamily="18" charset="0"/>
                        </a:rPr>
                        <m:t>𝑀</m:t>
                      </m:r>
                      <m:r>
                        <a:rPr lang="en-US" altLang="zh-TW" i="1" dirty="0" smtClean="0">
                          <a:latin typeface="Cambria Math" panose="02040503050406030204" pitchFamily="18" charset="0"/>
                        </a:rPr>
                        <m:t>=\</m:t>
                      </m:r>
                      <m:r>
                        <m:rPr>
                          <m:sty m:val="p"/>
                        </m:rPr>
                        <a:rPr lang="en-US" altLang="zh-TW" i="1" dirty="0" err="1" smtClean="0">
                          <a:latin typeface="Cambria Math" panose="02040503050406030204" pitchFamily="18" charset="0"/>
                        </a:rPr>
                        <m:t>mathbb</m:t>
                      </m:r>
                      <m:r>
                        <a:rPr lang="en-US" altLang="zh-TW" i="1" dirty="0" smtClean="0">
                          <a:latin typeface="Cambria Math" panose="02040503050406030204" pitchFamily="18" charset="0"/>
                        </a:rPr>
                        <m:t>𝐼</m:t>
                      </m:r>
                      <m:d>
                        <m:dPr>
                          <m:ctrlPr>
                            <a:rPr lang="en-US" altLang="zh-TW" i="1" dirty="0" smtClean="0">
                              <a:latin typeface="Cambria Math" panose="02040503050406030204" pitchFamily="18" charset="0"/>
                            </a:rPr>
                          </m:ctrlPr>
                        </m:dPr>
                        <m:e>
                          <m:sSub>
                            <m:sSubPr>
                              <m:ctrlPr>
                                <a:rPr lang="en-US" altLang="zh-TW" i="1" dirty="0" smtClean="0">
                                  <a:latin typeface="Cambria Math" panose="02040503050406030204" pitchFamily="18" charset="0"/>
                                </a:rPr>
                              </m:ctrlPr>
                            </m:sSubPr>
                            <m:e>
                              <m:r>
                                <a:rPr lang="en-US" altLang="zh-TW" i="1" dirty="0" smtClean="0">
                                  <a:latin typeface="Cambria Math" panose="02040503050406030204" pitchFamily="18" charset="0"/>
                                </a:rPr>
                                <m:t>𝐸</m:t>
                              </m:r>
                            </m:e>
                            <m:sub>
                              <m:r>
                                <a:rPr lang="en-US" altLang="zh-TW" i="1" dirty="0" smtClean="0">
                                  <a:latin typeface="Cambria Math" panose="02040503050406030204" pitchFamily="18" charset="0"/>
                                </a:rPr>
                                <m:t>𝑡𝑟𝑢𝑒</m:t>
                              </m:r>
                            </m:sub>
                          </m:sSub>
                          <m:r>
                            <a:rPr lang="en-US" altLang="zh-TW" i="1" dirty="0" smtClean="0">
                              <a:latin typeface="Cambria Math" panose="02040503050406030204" pitchFamily="18" charset="0"/>
                            </a:rPr>
                            <m:t>&gt;</m:t>
                          </m:r>
                          <m:r>
                            <a:rPr lang="en-US" altLang="zh-TW" i="1" dirty="0" smtClean="0">
                              <a:latin typeface="Cambria Math" panose="02040503050406030204" pitchFamily="18" charset="0"/>
                            </a:rPr>
                            <m:t>𝜏</m:t>
                          </m:r>
                        </m:e>
                      </m:d>
                    </m:oMath>
                  </m:oMathPara>
                </a14:m>
                <a:endParaRPr lang="en-US" altLang="zh-TW" dirty="0"/>
              </a:p>
              <a:p>
                <a:r>
                  <a:rPr lang="en-US" altLang="zh-TW" dirty="0"/>
                  <a:t>loss function:</a:t>
                </a:r>
              </a:p>
              <a:p>
                <a:pPr marL="108000" indent="0" algn="ctr">
                  <a:spcBef>
                    <a:spcPts val="2400"/>
                  </a:spcBef>
                  <a:buNone/>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smtClean="0">
                              <a:latin typeface="Cambria Math" panose="02040503050406030204" pitchFamily="18" charset="0"/>
                              <a:ea typeface="Cambria Math" panose="02040503050406030204" pitchFamily="18" charset="0"/>
                            </a:rPr>
                            <m:t>ℒ</m:t>
                          </m:r>
                        </m:e>
                        <m:sub>
                          <m:r>
                            <a:rPr lang="en-US" altLang="zh-TW" b="0" i="1" dirty="0" smtClean="0">
                              <a:latin typeface="Cambria Math" panose="02040503050406030204" pitchFamily="18" charset="0"/>
                              <a:ea typeface="Cambria Math" panose="02040503050406030204" pitchFamily="18" charset="0"/>
                            </a:rPr>
                            <m:t>𝑍𝐼</m:t>
                          </m:r>
                          <m:r>
                            <a:rPr lang="en-US" altLang="zh-TW" b="0" i="1" dirty="0" smtClean="0">
                              <a:latin typeface="Cambria Math" panose="02040503050406030204" pitchFamily="18" charset="0"/>
                              <a:ea typeface="Cambria Math" panose="02040503050406030204" pitchFamily="18" charset="0"/>
                            </a:rPr>
                            <m:t>−</m:t>
                          </m:r>
                          <m:r>
                            <a:rPr lang="en-US" altLang="zh-TW" b="0" i="1" dirty="0" smtClean="0">
                              <a:latin typeface="Cambria Math" panose="02040503050406030204" pitchFamily="18" charset="0"/>
                              <a:ea typeface="Cambria Math" panose="02040503050406030204" pitchFamily="18" charset="0"/>
                            </a:rPr>
                            <m:t>𝑀𝑆𝐸</m:t>
                          </m:r>
                        </m:sub>
                      </m:sSub>
                      <m:r>
                        <a:rPr lang="en-US" altLang="zh-TW" i="1" dirty="0" smtClean="0">
                          <a:latin typeface="Cambria Math" panose="02040503050406030204" pitchFamily="18" charset="0"/>
                        </a:rPr>
                        <m:t>=</m:t>
                      </m:r>
                      <m:sSub>
                        <m:sSubPr>
                          <m:ctrlPr>
                            <a:rPr lang="en-US" altLang="zh-TW" i="1" dirty="0" smtClean="0">
                              <a:latin typeface="Cambria Math" panose="02040503050406030204" pitchFamily="18" charset="0"/>
                            </a:rPr>
                          </m:ctrlPr>
                        </m:sSubPr>
                        <m:e>
                          <m:r>
                            <m:rPr>
                              <m:sty m:val="p"/>
                            </m:rPr>
                            <a:rPr lang="en-US" altLang="zh-TW" i="1" dirty="0">
                              <a:latin typeface="Cambria Math" panose="02040503050406030204" pitchFamily="18" charset="0"/>
                              <a:ea typeface="Cambria Math" panose="02040503050406030204" pitchFamily="18" charset="0"/>
                            </a:rPr>
                            <m:t>ω</m:t>
                          </m:r>
                        </m:e>
                        <m:sub>
                          <m:r>
                            <a:rPr lang="en-US" altLang="zh-TW" i="1" dirty="0" smtClean="0">
                              <a:latin typeface="Cambria Math" panose="02040503050406030204" pitchFamily="18" charset="0"/>
                            </a:rPr>
                            <m:t>𝑎𝑐𝑡𝑖𝑣𝑒</m:t>
                          </m:r>
                        </m:sub>
                      </m:sSub>
                      <m:sSub>
                        <m:sSubPr>
                          <m:ctrlPr>
                            <a:rPr lang="en-US" altLang="zh-TW" i="1" dirty="0" smtClean="0">
                              <a:latin typeface="Cambria Math" panose="02040503050406030204" pitchFamily="18" charset="0"/>
                            </a:rPr>
                          </m:ctrlPr>
                        </m:sSubPr>
                        <m:e>
                          <m:r>
                            <a:rPr lang="en-US" altLang="zh-TW" i="1" dirty="0" smtClean="0">
                              <a:latin typeface="Cambria Math" panose="02040503050406030204" pitchFamily="18" charset="0"/>
                              <a:ea typeface="Cambria Math" panose="02040503050406030204" pitchFamily="18" charset="0"/>
                            </a:rPr>
                            <m:t>ℒ</m:t>
                          </m:r>
                        </m:e>
                        <m:sub>
                          <m:r>
                            <a:rPr lang="en-US" altLang="zh-TW" i="1" dirty="0" smtClean="0">
                              <a:latin typeface="Cambria Math" panose="02040503050406030204" pitchFamily="18" charset="0"/>
                            </a:rPr>
                            <m:t>𝑎𝑐𝑡𝑖𝑣𝑒</m:t>
                          </m:r>
                        </m:sub>
                      </m:sSub>
                      <m:r>
                        <a:rPr lang="en-US" altLang="zh-TW" i="1" dirty="0" smtClean="0">
                          <a:latin typeface="Cambria Math" panose="02040503050406030204" pitchFamily="18" charset="0"/>
                        </a:rPr>
                        <m:t>+</m:t>
                      </m:r>
                      <m:sSub>
                        <m:sSubPr>
                          <m:ctrlPr>
                            <a:rPr lang="en-US" altLang="zh-TW" i="1" dirty="0" smtClean="0">
                              <a:latin typeface="Cambria Math" panose="02040503050406030204" pitchFamily="18" charset="0"/>
                            </a:rPr>
                          </m:ctrlPr>
                        </m:sSubPr>
                        <m:e>
                          <m:r>
                            <m:rPr>
                              <m:sty m:val="p"/>
                            </m:rPr>
                            <a:rPr lang="el-GR" altLang="zh-TW" i="1" dirty="0" smtClean="0">
                              <a:latin typeface="Cambria Math" panose="02040503050406030204" pitchFamily="18" charset="0"/>
                            </a:rPr>
                            <m:t>ω</m:t>
                          </m:r>
                        </m:e>
                        <m:sub>
                          <m:r>
                            <a:rPr lang="en-US" altLang="zh-TW" i="1" dirty="0" smtClean="0">
                              <a:latin typeface="Cambria Math" panose="02040503050406030204" pitchFamily="18" charset="0"/>
                            </a:rPr>
                            <m:t>𝑧𝑒𝑟𝑜</m:t>
                          </m:r>
                        </m:sub>
                      </m:sSub>
                      <m:sSub>
                        <m:sSubPr>
                          <m:ctrlPr>
                            <a:rPr lang="en-US" altLang="zh-TW" i="1" dirty="0" smtClean="0">
                              <a:latin typeface="Cambria Math" panose="02040503050406030204" pitchFamily="18" charset="0"/>
                            </a:rPr>
                          </m:ctrlPr>
                        </m:sSubPr>
                        <m:e>
                          <m:r>
                            <a:rPr lang="en-US" altLang="zh-TW" i="1" dirty="0" smtClean="0">
                              <a:latin typeface="Cambria Math" panose="02040503050406030204" pitchFamily="18" charset="0"/>
                              <a:ea typeface="Cambria Math" panose="02040503050406030204" pitchFamily="18" charset="0"/>
                            </a:rPr>
                            <m:t>ℒ</m:t>
                          </m:r>
                        </m:e>
                        <m:sub>
                          <m:r>
                            <a:rPr lang="en-US" altLang="zh-TW" i="1" dirty="0" smtClean="0">
                              <a:latin typeface="Cambria Math" panose="02040503050406030204" pitchFamily="18" charset="0"/>
                            </a:rPr>
                            <m:t>𝑧𝑒𝑟𝑜</m:t>
                          </m:r>
                        </m:sub>
                      </m:sSub>
                    </m:oMath>
                  </m:oMathPara>
                </a14:m>
                <a:endParaRPr lang="en-US" altLang="zh-TW" dirty="0"/>
              </a:p>
              <a:p>
                <a:pPr marL="108000" indent="0" algn="ctr">
                  <a:spcBef>
                    <a:spcPts val="2400"/>
                  </a:spcBef>
                  <a:buNone/>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rPr>
                          </m:ctrlPr>
                        </m:sSubPr>
                        <m:e>
                          <m:r>
                            <a:rPr lang="en-US" altLang="zh-TW" i="1" dirty="0" smtClean="0">
                              <a:latin typeface="Cambria Math" panose="02040503050406030204" pitchFamily="18" charset="0"/>
                              <a:ea typeface="Cambria Math" panose="02040503050406030204" pitchFamily="18" charset="0"/>
                            </a:rPr>
                            <m:t>ℒ</m:t>
                          </m:r>
                        </m:e>
                        <m:sub>
                          <m:r>
                            <a:rPr lang="en-US" altLang="zh-TW" i="1" dirty="0" smtClean="0">
                              <a:latin typeface="Cambria Math" panose="02040503050406030204" pitchFamily="18" charset="0"/>
                            </a:rPr>
                            <m:t>𝑎𝑐𝑡𝑖𝑣𝑒</m:t>
                          </m:r>
                        </m:sub>
                      </m:sSub>
                      <m:r>
                        <a:rPr lang="en-US" altLang="zh-TW" i="1" dirty="0" smtClean="0">
                          <a:latin typeface="Cambria Math" panose="02040503050406030204" pitchFamily="18" charset="0"/>
                        </a:rPr>
                        <m:t>=</m:t>
                      </m:r>
                      <m:r>
                        <a:rPr lang="en-US" altLang="zh-TW" b="0" i="1" dirty="0" smtClean="0">
                          <a:latin typeface="Cambria Math" panose="02040503050406030204" pitchFamily="18" charset="0"/>
                        </a:rPr>
                        <m:t>𝑀𝑆𝐸</m:t>
                      </m:r>
                      <m:d>
                        <m:dPr>
                          <m:ctrlPr>
                            <a:rPr lang="en-US" altLang="zh-TW" i="1" dirty="0" smtClean="0">
                              <a:latin typeface="Cambria Math" panose="02040503050406030204" pitchFamily="18" charset="0"/>
                            </a:rPr>
                          </m:ctrlPr>
                        </m:dPr>
                        <m:e>
                          <m:acc>
                            <m:accPr>
                              <m:chr m:val="̂"/>
                              <m:ctrlPr>
                                <a:rPr lang="en-US" altLang="zh-TW" i="1" dirty="0" smtClean="0">
                                  <a:latin typeface="Cambria Math" panose="02040503050406030204" pitchFamily="18" charset="0"/>
                                </a:rPr>
                              </m:ctrlPr>
                            </m:accPr>
                            <m:e>
                              <m:r>
                                <a:rPr lang="en-US" altLang="zh-TW" b="0" i="1" dirty="0" smtClean="0">
                                  <a:latin typeface="Cambria Math" panose="02040503050406030204" pitchFamily="18" charset="0"/>
                                </a:rPr>
                                <m:t>𝑥</m:t>
                              </m:r>
                            </m:e>
                          </m:acc>
                          <m:d>
                            <m:dPr>
                              <m:begChr m:val="["/>
                              <m:endChr m:val="]"/>
                              <m:ctrlPr>
                                <a:rPr lang="en-US" altLang="zh-TW" i="1" dirty="0" smtClean="0">
                                  <a:latin typeface="Cambria Math" panose="02040503050406030204" pitchFamily="18" charset="0"/>
                                </a:rPr>
                              </m:ctrlPr>
                            </m:dPr>
                            <m:e>
                              <m:r>
                                <a:rPr lang="en-US" altLang="zh-TW" i="1" dirty="0" smtClean="0">
                                  <a:latin typeface="Cambria Math" panose="02040503050406030204" pitchFamily="18" charset="0"/>
                                </a:rPr>
                                <m:t>𝑀</m:t>
                              </m:r>
                            </m:e>
                          </m:d>
                          <m:r>
                            <a:rPr lang="en-US" altLang="zh-TW" i="1" dirty="0" smtClean="0">
                              <a:latin typeface="Cambria Math" panose="02040503050406030204" pitchFamily="18" charset="0"/>
                            </a:rPr>
                            <m:t>, </m:t>
                          </m:r>
                          <m:r>
                            <a:rPr lang="en-US" altLang="zh-TW" i="1" dirty="0" smtClean="0">
                              <a:latin typeface="Cambria Math" panose="02040503050406030204" pitchFamily="18" charset="0"/>
                            </a:rPr>
                            <m:t>𝑥</m:t>
                          </m:r>
                          <m:d>
                            <m:dPr>
                              <m:begChr m:val="["/>
                              <m:endChr m:val="]"/>
                              <m:ctrlPr>
                                <a:rPr lang="en-US" altLang="zh-TW" i="1" dirty="0" smtClean="0">
                                  <a:latin typeface="Cambria Math" panose="02040503050406030204" pitchFamily="18" charset="0"/>
                                </a:rPr>
                              </m:ctrlPr>
                            </m:dPr>
                            <m:e>
                              <m:r>
                                <a:rPr lang="en-US" altLang="zh-TW" i="1" dirty="0" smtClean="0">
                                  <a:latin typeface="Cambria Math" panose="02040503050406030204" pitchFamily="18" charset="0"/>
                                </a:rPr>
                                <m:t>𝑀</m:t>
                              </m:r>
                            </m:e>
                          </m:d>
                        </m:e>
                      </m:d>
                    </m:oMath>
                  </m:oMathPara>
                </a14:m>
                <a:endParaRPr lang="en-US" altLang="zh-TW" dirty="0"/>
              </a:p>
              <a:p>
                <a:pPr marL="108000" indent="0" algn="ctr">
                  <a:spcBef>
                    <a:spcPts val="2400"/>
                  </a:spcBef>
                  <a:buNone/>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rPr>
                          </m:ctrlPr>
                        </m:sSubPr>
                        <m:e>
                          <m:r>
                            <a:rPr lang="en-US" altLang="zh-TW" i="1" dirty="0" smtClean="0">
                              <a:latin typeface="Cambria Math" panose="02040503050406030204" pitchFamily="18" charset="0"/>
                              <a:ea typeface="Cambria Math" panose="02040503050406030204" pitchFamily="18" charset="0"/>
                            </a:rPr>
                            <m:t>ℒ</m:t>
                          </m:r>
                        </m:e>
                        <m:sub>
                          <m:r>
                            <a:rPr lang="en-US" altLang="zh-TW" i="1" dirty="0" smtClean="0">
                              <a:latin typeface="Cambria Math" panose="02040503050406030204" pitchFamily="18" charset="0"/>
                            </a:rPr>
                            <m:t>𝑧𝑒𝑟𝑜</m:t>
                          </m:r>
                        </m:sub>
                      </m:sSub>
                      <m:r>
                        <a:rPr lang="en-US" altLang="zh-TW" i="1" dirty="0" smtClean="0">
                          <a:latin typeface="Cambria Math" panose="02040503050406030204" pitchFamily="18" charset="0"/>
                        </a:rPr>
                        <m:t>=</m:t>
                      </m:r>
                      <m:r>
                        <a:rPr lang="en-US" altLang="zh-TW" i="1" dirty="0" smtClean="0">
                          <a:latin typeface="Cambria Math" panose="02040503050406030204" pitchFamily="18" charset="0"/>
                        </a:rPr>
                        <m:t>𝑀𝑆𝐸</m:t>
                      </m:r>
                      <m:d>
                        <m:dPr>
                          <m:ctrlPr>
                            <a:rPr lang="en-US" altLang="zh-TW" i="1" dirty="0" smtClean="0">
                              <a:latin typeface="Cambria Math" panose="02040503050406030204" pitchFamily="18" charset="0"/>
                            </a:rPr>
                          </m:ctrlPr>
                        </m:dPr>
                        <m:e>
                          <m:acc>
                            <m:accPr>
                              <m:chr m:val="̂"/>
                              <m:ctrlPr>
                                <a:rPr lang="en-US" altLang="zh-TW" i="1" dirty="0" smtClean="0">
                                  <a:latin typeface="Cambria Math" panose="02040503050406030204" pitchFamily="18" charset="0"/>
                                </a:rPr>
                              </m:ctrlPr>
                            </m:accPr>
                            <m:e>
                              <m:r>
                                <a:rPr lang="en-US" altLang="zh-TW" i="1" dirty="0" smtClean="0">
                                  <a:latin typeface="Cambria Math" panose="02040503050406030204" pitchFamily="18" charset="0"/>
                                </a:rPr>
                                <m:t>𝑥</m:t>
                              </m:r>
                            </m:e>
                          </m:acc>
                          <m:d>
                            <m:dPr>
                              <m:begChr m:val="["/>
                              <m:endChr m:val="]"/>
                              <m:ctrlPr>
                                <a:rPr lang="en-US" altLang="zh-TW" i="1" dirty="0" smtClean="0">
                                  <a:latin typeface="Cambria Math" panose="02040503050406030204" pitchFamily="18" charset="0"/>
                                </a:rPr>
                              </m:ctrlPr>
                            </m:dPr>
                            <m:e>
                              <m:r>
                                <a:rPr lang="en-US" altLang="zh-TW" i="1" dirty="0" smtClean="0">
                                  <a:latin typeface="Cambria Math" panose="02040503050406030204" pitchFamily="18" charset="0"/>
                                </a:rPr>
                                <m:t>∼</m:t>
                              </m:r>
                              <m:r>
                                <a:rPr lang="en-US" altLang="zh-TW" i="1" dirty="0" smtClean="0">
                                  <a:latin typeface="Cambria Math" panose="02040503050406030204" pitchFamily="18" charset="0"/>
                                </a:rPr>
                                <m:t>𝑀</m:t>
                              </m:r>
                            </m:e>
                          </m:d>
                          <m:r>
                            <a:rPr lang="en-US" altLang="zh-TW" i="1" dirty="0" smtClean="0">
                              <a:latin typeface="Cambria Math" panose="02040503050406030204" pitchFamily="18" charset="0"/>
                            </a:rPr>
                            <m:t>,</m:t>
                          </m:r>
                          <m:r>
                            <a:rPr lang="en-US" altLang="zh-TW" i="1" dirty="0" smtClean="0">
                              <a:latin typeface="Cambria Math" panose="02040503050406030204" pitchFamily="18" charset="0"/>
                            </a:rPr>
                            <m:t>𝑥</m:t>
                          </m:r>
                          <m:d>
                            <m:dPr>
                              <m:begChr m:val="["/>
                              <m:endChr m:val="]"/>
                              <m:ctrlPr>
                                <a:rPr lang="en-US" altLang="zh-TW" i="1" dirty="0" smtClean="0">
                                  <a:latin typeface="Cambria Math" panose="02040503050406030204" pitchFamily="18" charset="0"/>
                                </a:rPr>
                              </m:ctrlPr>
                            </m:dPr>
                            <m:e>
                              <m:r>
                                <a:rPr lang="en-US" altLang="zh-TW" i="1" dirty="0" smtClean="0">
                                  <a:latin typeface="Cambria Math" panose="02040503050406030204" pitchFamily="18" charset="0"/>
                                </a:rPr>
                                <m:t>∼</m:t>
                              </m:r>
                              <m:r>
                                <a:rPr lang="en-US" altLang="zh-TW" i="1" dirty="0" smtClean="0">
                                  <a:latin typeface="Cambria Math" panose="02040503050406030204" pitchFamily="18" charset="0"/>
                                </a:rPr>
                                <m:t>𝑀</m:t>
                              </m:r>
                            </m:e>
                          </m:d>
                        </m:e>
                      </m:d>
                    </m:oMath>
                  </m:oMathPara>
                </a14:m>
                <a:endParaRPr lang="zh-TW" altLang="en-US" dirty="0"/>
              </a:p>
            </p:txBody>
          </p:sp>
        </mc:Choice>
        <mc:Fallback>
          <p:sp>
            <p:nvSpPr>
              <p:cNvPr id="3" name="內容版面配置區 2">
                <a:extLst>
                  <a:ext uri="{FF2B5EF4-FFF2-40B4-BE49-F238E27FC236}">
                    <a16:creationId xmlns:a16="http://schemas.microsoft.com/office/drawing/2014/main" id="{535B26BA-577F-28F7-60DA-5A03988B2D6E}"/>
                  </a:ext>
                </a:extLst>
              </p:cNvPr>
              <p:cNvSpPr>
                <a:spLocks noGrp="1" noRot="1" noChangeAspect="1" noMove="1" noResize="1" noEditPoints="1" noAdjustHandles="1" noChangeArrowheads="1" noChangeShapeType="1" noTextEdit="1"/>
              </p:cNvSpPr>
              <p:nvPr>
                <p:ph idx="1"/>
              </p:nvPr>
            </p:nvSpPr>
            <p:spPr>
              <a:blipFill>
                <a:blip r:embed="rId3"/>
                <a:stretch>
                  <a:fillRect l="-1043" t="-2241"/>
                </a:stretch>
              </a:blipFill>
            </p:spPr>
            <p:txBody>
              <a:bodyPr/>
              <a:lstStyle/>
              <a:p>
                <a:r>
                  <a:rPr lang="zh-TW" altLang="en-US">
                    <a:noFill/>
                  </a:rPr>
                  <a:t> </a:t>
                </a:r>
              </a:p>
            </p:txBody>
          </p:sp>
        </mc:Fallback>
      </mc:AlternateContent>
      <p:sp>
        <p:nvSpPr>
          <p:cNvPr id="4" name="標題 1">
            <a:extLst>
              <a:ext uri="{FF2B5EF4-FFF2-40B4-BE49-F238E27FC236}">
                <a16:creationId xmlns:a16="http://schemas.microsoft.com/office/drawing/2014/main" id="{F7EB381A-2D35-9665-62BE-9705B134D9E8}"/>
              </a:ext>
            </a:extLst>
          </p:cNvPr>
          <p:cNvSpPr txBox="1">
            <a:spLocks/>
          </p:cNvSpPr>
          <p:nvPr/>
        </p:nvSpPr>
        <p:spPr>
          <a:xfrm>
            <a:off x="703446"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zh-TW" altLang="en-US"/>
          </a:p>
        </p:txBody>
      </p:sp>
      <p:pic>
        <p:nvPicPr>
          <p:cNvPr id="9" name="圖片 8">
            <a:extLst>
              <a:ext uri="{FF2B5EF4-FFF2-40B4-BE49-F238E27FC236}">
                <a16:creationId xmlns:a16="http://schemas.microsoft.com/office/drawing/2014/main" id="{7E8B58ED-2189-0F75-879B-0BE40E680700}"/>
              </a:ext>
            </a:extLst>
          </p:cNvPr>
          <p:cNvPicPr>
            <a:picLocks noChangeAspect="1"/>
          </p:cNvPicPr>
          <p:nvPr/>
        </p:nvPicPr>
        <p:blipFill rotWithShape="1">
          <a:blip r:embed="rId4"/>
          <a:srcRect t="87366"/>
          <a:stretch/>
        </p:blipFill>
        <p:spPr>
          <a:xfrm>
            <a:off x="1190259" y="4745254"/>
            <a:ext cx="10163541" cy="616017"/>
          </a:xfrm>
          <a:prstGeom prst="rect">
            <a:avLst/>
          </a:prstGeom>
        </p:spPr>
      </p:pic>
    </p:spTree>
    <p:extLst>
      <p:ext uri="{BB962C8B-B14F-4D97-AF65-F5344CB8AC3E}">
        <p14:creationId xmlns:p14="http://schemas.microsoft.com/office/powerpoint/2010/main" val="1665052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BE3A024-C4AD-3DCD-6F03-0DF42D943313}"/>
              </a:ext>
            </a:extLst>
          </p:cNvPr>
          <p:cNvSpPr>
            <a:spLocks noGrp="1"/>
          </p:cNvSpPr>
          <p:nvPr>
            <p:ph type="title"/>
          </p:nvPr>
        </p:nvSpPr>
        <p:spPr/>
        <p:txBody>
          <a:bodyPr/>
          <a:lstStyle/>
          <a:p>
            <a:r>
              <a:rPr lang="en-US" altLang="zh-TW" dirty="0"/>
              <a:t>Zero-Inflated MSE (ZI-MSE) Loss Design</a:t>
            </a:r>
            <a:endParaRPr lang="zh-TW" altLang="en-US" dirty="0"/>
          </a:p>
        </p:txBody>
      </p:sp>
      <p:pic>
        <p:nvPicPr>
          <p:cNvPr id="7" name="內容版面配置區 6">
            <a:extLst>
              <a:ext uri="{FF2B5EF4-FFF2-40B4-BE49-F238E27FC236}">
                <a16:creationId xmlns:a16="http://schemas.microsoft.com/office/drawing/2014/main" id="{40D31AA5-35D1-418B-CF57-53C20681736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7740" y="1481309"/>
            <a:ext cx="8068919" cy="4482733"/>
          </a:xfrm>
        </p:spPr>
      </p:pic>
      <p:pic>
        <p:nvPicPr>
          <p:cNvPr id="9" name="圖片 8">
            <a:extLst>
              <a:ext uri="{FF2B5EF4-FFF2-40B4-BE49-F238E27FC236}">
                <a16:creationId xmlns:a16="http://schemas.microsoft.com/office/drawing/2014/main" id="{C01CD4E4-666F-4C6E-E6C1-2E8CFC8D78A4}"/>
              </a:ext>
            </a:extLst>
          </p:cNvPr>
          <p:cNvPicPr>
            <a:picLocks noChangeAspect="1"/>
          </p:cNvPicPr>
          <p:nvPr/>
        </p:nvPicPr>
        <p:blipFill>
          <a:blip r:embed="rId4"/>
          <a:stretch>
            <a:fillRect/>
          </a:stretch>
        </p:blipFill>
        <p:spPr>
          <a:xfrm>
            <a:off x="8611257" y="1690688"/>
            <a:ext cx="3035456" cy="1511378"/>
          </a:xfrm>
          <a:prstGeom prst="rect">
            <a:avLst/>
          </a:prstGeom>
        </p:spPr>
      </p:pic>
      <p:sp>
        <p:nvSpPr>
          <p:cNvPr id="10" name="矩形 9">
            <a:extLst>
              <a:ext uri="{FF2B5EF4-FFF2-40B4-BE49-F238E27FC236}">
                <a16:creationId xmlns:a16="http://schemas.microsoft.com/office/drawing/2014/main" id="{269DAE7B-AA51-81DB-D305-EBDF790A4D51}"/>
              </a:ext>
            </a:extLst>
          </p:cNvPr>
          <p:cNvSpPr/>
          <p:nvPr/>
        </p:nvSpPr>
        <p:spPr>
          <a:xfrm>
            <a:off x="8614896" y="2704699"/>
            <a:ext cx="2925794" cy="317634"/>
          </a:xfrm>
          <a:prstGeom prst="rect">
            <a:avLst/>
          </a:prstGeom>
          <a:noFill/>
          <a:ln>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2B43FFAA-13BF-A14A-055D-0D4BEAEB142C}"/>
              </a:ext>
            </a:extLst>
          </p:cNvPr>
          <p:cNvSpPr/>
          <p:nvPr/>
        </p:nvSpPr>
        <p:spPr>
          <a:xfrm>
            <a:off x="8613296" y="3022333"/>
            <a:ext cx="2925794" cy="152400"/>
          </a:xfrm>
          <a:prstGeom prst="rect">
            <a:avLst/>
          </a:prstGeom>
          <a:noFill/>
          <a:ln>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zh-TW" altLang="en-US"/>
          </a:p>
        </p:txBody>
      </p:sp>
      <p:sp>
        <p:nvSpPr>
          <p:cNvPr id="12" name="文字方塊 11">
            <a:extLst>
              <a:ext uri="{FF2B5EF4-FFF2-40B4-BE49-F238E27FC236}">
                <a16:creationId xmlns:a16="http://schemas.microsoft.com/office/drawing/2014/main" id="{BCD90B84-3639-B048-3F7C-18511AFAE653}"/>
              </a:ext>
            </a:extLst>
          </p:cNvPr>
          <p:cNvSpPr txBox="1"/>
          <p:nvPr/>
        </p:nvSpPr>
        <p:spPr>
          <a:xfrm>
            <a:off x="8611257" y="3615912"/>
            <a:ext cx="3198940" cy="1200329"/>
          </a:xfrm>
          <a:prstGeom prst="rect">
            <a:avLst/>
          </a:prstGeom>
          <a:noFill/>
        </p:spPr>
        <p:txBody>
          <a:bodyPr wrap="square" rtlCol="0">
            <a:spAutoFit/>
          </a:bodyPr>
          <a:lstStyle/>
          <a:p>
            <a:r>
              <a:rPr lang="en-US" altLang="zh-TW" dirty="0"/>
              <a:t>The total energy after reconstruction was increased to 71% of the event energy on average.</a:t>
            </a:r>
            <a:endParaRPr lang="zh-TW" altLang="en-US" dirty="0"/>
          </a:p>
        </p:txBody>
      </p:sp>
      <p:sp>
        <p:nvSpPr>
          <p:cNvPr id="13" name="文字方塊 12">
            <a:extLst>
              <a:ext uri="{FF2B5EF4-FFF2-40B4-BE49-F238E27FC236}">
                <a16:creationId xmlns:a16="http://schemas.microsoft.com/office/drawing/2014/main" id="{9216A192-2C5F-21A9-3057-1480C0E43481}"/>
              </a:ext>
            </a:extLst>
          </p:cNvPr>
          <p:cNvSpPr txBox="1"/>
          <p:nvPr/>
        </p:nvSpPr>
        <p:spPr>
          <a:xfrm>
            <a:off x="8611257" y="5005135"/>
            <a:ext cx="3099334" cy="646331"/>
          </a:xfrm>
          <a:prstGeom prst="rect">
            <a:avLst/>
          </a:prstGeom>
          <a:noFill/>
        </p:spPr>
        <p:txBody>
          <a:bodyPr wrap="square" rtlCol="0">
            <a:spAutoFit/>
          </a:bodyPr>
          <a:lstStyle/>
          <a:p>
            <a:r>
              <a:rPr lang="en-US" altLang="zh-TW" dirty="0"/>
              <a:t>The spatial error has decreased to 8.2%.</a:t>
            </a:r>
            <a:endParaRPr lang="zh-TW" altLang="en-US" dirty="0"/>
          </a:p>
        </p:txBody>
      </p:sp>
    </p:spTree>
    <p:extLst>
      <p:ext uri="{BB962C8B-B14F-4D97-AF65-F5344CB8AC3E}">
        <p14:creationId xmlns:p14="http://schemas.microsoft.com/office/powerpoint/2010/main" val="1196057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28A124A-AAA3-6DEE-3FA6-D2469EFD4AEA}"/>
              </a:ext>
            </a:extLst>
          </p:cNvPr>
          <p:cNvSpPr>
            <a:spLocks noGrp="1"/>
          </p:cNvSpPr>
          <p:nvPr>
            <p:ph type="title"/>
          </p:nvPr>
        </p:nvSpPr>
        <p:spPr/>
        <p:txBody>
          <a:bodyPr/>
          <a:lstStyle/>
          <a:p>
            <a:r>
              <a:rPr lang="en-US" altLang="zh-TW" dirty="0"/>
              <a:t>MSE V.S ZI-MSE</a:t>
            </a:r>
            <a:endParaRPr lang="zh-TW" altLang="en-US" dirty="0"/>
          </a:p>
        </p:txBody>
      </p:sp>
      <p:pic>
        <p:nvPicPr>
          <p:cNvPr id="13" name="內容版面配置區 12">
            <a:extLst>
              <a:ext uri="{FF2B5EF4-FFF2-40B4-BE49-F238E27FC236}">
                <a16:creationId xmlns:a16="http://schemas.microsoft.com/office/drawing/2014/main" id="{19128D18-D0B7-05A1-A55A-4860541940D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1572" y="0"/>
            <a:ext cx="10515600" cy="2920999"/>
          </a:xfrm>
        </p:spPr>
      </p:pic>
      <p:pic>
        <p:nvPicPr>
          <p:cNvPr id="15" name="圖片 14">
            <a:extLst>
              <a:ext uri="{FF2B5EF4-FFF2-40B4-BE49-F238E27FC236}">
                <a16:creationId xmlns:a16="http://schemas.microsoft.com/office/drawing/2014/main" id="{87708193-3D16-ABB3-DAAA-AB48C9CC52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572" y="2920999"/>
            <a:ext cx="4724400" cy="3543300"/>
          </a:xfrm>
          <a:prstGeom prst="rect">
            <a:avLst/>
          </a:prstGeom>
        </p:spPr>
      </p:pic>
      <p:pic>
        <p:nvPicPr>
          <p:cNvPr id="17" name="圖片 16">
            <a:extLst>
              <a:ext uri="{FF2B5EF4-FFF2-40B4-BE49-F238E27FC236}">
                <a16:creationId xmlns:a16="http://schemas.microsoft.com/office/drawing/2014/main" id="{EE7B2131-0A91-012B-AEC9-D77C674B56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5972" y="2920999"/>
            <a:ext cx="5791200" cy="3474720"/>
          </a:xfrm>
          <a:prstGeom prst="rect">
            <a:avLst/>
          </a:prstGeom>
        </p:spPr>
      </p:pic>
    </p:spTree>
    <p:extLst>
      <p:ext uri="{BB962C8B-B14F-4D97-AF65-F5344CB8AC3E}">
        <p14:creationId xmlns:p14="http://schemas.microsoft.com/office/powerpoint/2010/main" val="4050207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3FD72C-CD69-E1E4-2A9A-7DDD5CE31BB8}"/>
              </a:ext>
            </a:extLst>
          </p:cNvPr>
          <p:cNvSpPr>
            <a:spLocks noGrp="1"/>
          </p:cNvSpPr>
          <p:nvPr>
            <p:ph type="title"/>
          </p:nvPr>
        </p:nvSpPr>
        <p:spPr/>
        <p:txBody>
          <a:bodyPr/>
          <a:lstStyle/>
          <a:p>
            <a:r>
              <a:rPr lang="en-US" altLang="zh-TW" dirty="0"/>
              <a:t>NF</a:t>
            </a:r>
            <a:endParaRPr lang="zh-TW" altLang="en-US" dirty="0"/>
          </a:p>
        </p:txBody>
      </p:sp>
      <p:pic>
        <p:nvPicPr>
          <p:cNvPr id="5" name="內容版面配置區 4">
            <a:extLst>
              <a:ext uri="{FF2B5EF4-FFF2-40B4-BE49-F238E27FC236}">
                <a16:creationId xmlns:a16="http://schemas.microsoft.com/office/drawing/2014/main" id="{5D210324-38FE-B5BF-9FEA-A1B15E6BA8E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861249" y="1189306"/>
            <a:ext cx="8469502" cy="3129326"/>
          </a:xfrm>
        </p:spPr>
      </p:pic>
      <p:sp>
        <p:nvSpPr>
          <p:cNvPr id="7" name="文字方塊 6">
            <a:extLst>
              <a:ext uri="{FF2B5EF4-FFF2-40B4-BE49-F238E27FC236}">
                <a16:creationId xmlns:a16="http://schemas.microsoft.com/office/drawing/2014/main" id="{712E5D37-6CA3-03A5-2D74-182539315761}"/>
              </a:ext>
            </a:extLst>
          </p:cNvPr>
          <p:cNvSpPr txBox="1"/>
          <p:nvPr/>
        </p:nvSpPr>
        <p:spPr>
          <a:xfrm>
            <a:off x="1030012" y="5943955"/>
            <a:ext cx="10930759" cy="369332"/>
          </a:xfrm>
          <a:prstGeom prst="rect">
            <a:avLst/>
          </a:prstGeom>
          <a:noFill/>
        </p:spPr>
        <p:txBody>
          <a:bodyPr wrap="square">
            <a:spAutoFit/>
          </a:bodyPr>
          <a:lstStyle/>
          <a:p>
            <a:r>
              <a:rPr lang="zh-TW" altLang="en-US" dirty="0">
                <a:hlinkClick r:id="rId4"/>
              </a:rPr>
              <a:t>https://medium.com</a:t>
            </a:r>
            <a:endParaRPr lang="zh-TW" altLang="en-US" dirty="0"/>
          </a:p>
        </p:txBody>
      </p:sp>
      <p:sp>
        <p:nvSpPr>
          <p:cNvPr id="8" name="文字方塊 7">
            <a:extLst>
              <a:ext uri="{FF2B5EF4-FFF2-40B4-BE49-F238E27FC236}">
                <a16:creationId xmlns:a16="http://schemas.microsoft.com/office/drawing/2014/main" id="{A51D3348-331C-ACAE-B8D9-D14DE8456B71}"/>
              </a:ext>
            </a:extLst>
          </p:cNvPr>
          <p:cNvSpPr txBox="1"/>
          <p:nvPr/>
        </p:nvSpPr>
        <p:spPr>
          <a:xfrm>
            <a:off x="1349724" y="4325146"/>
            <a:ext cx="9492551" cy="1200329"/>
          </a:xfrm>
          <a:prstGeom prst="rect">
            <a:avLst/>
          </a:prstGeom>
          <a:noFill/>
        </p:spPr>
        <p:txBody>
          <a:bodyPr wrap="square" rtlCol="0">
            <a:spAutoFit/>
          </a:bodyPr>
          <a:lstStyle/>
          <a:p>
            <a:r>
              <a:rPr lang="en-US" altLang="zh-TW" dirty="0"/>
              <a:t>The idea behind Normalizing Flow is to find an invertible function f that can transform the distribution of a set of images X into a certain simple distribution (such as a Gaussian distribution). Then generating images becomes very simple. All you need to do is sample points from the known simple distribution and then use the inverse function of f to generate the images.</a:t>
            </a:r>
            <a:endParaRPr lang="zh-TW" altLang="en-US" dirty="0"/>
          </a:p>
        </p:txBody>
      </p:sp>
    </p:spTree>
    <p:extLst>
      <p:ext uri="{BB962C8B-B14F-4D97-AF65-F5344CB8AC3E}">
        <p14:creationId xmlns:p14="http://schemas.microsoft.com/office/powerpoint/2010/main" val="3510862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BBA2864-3729-761F-DCF2-7F2C702C884B}"/>
              </a:ext>
            </a:extLst>
          </p:cNvPr>
          <p:cNvSpPr>
            <a:spLocks noGrp="1"/>
          </p:cNvSpPr>
          <p:nvPr>
            <p:ph type="title"/>
          </p:nvPr>
        </p:nvSpPr>
        <p:spPr/>
        <p:txBody>
          <a:bodyPr/>
          <a:lstStyle/>
          <a:p>
            <a:r>
              <a:rPr lang="en-US" altLang="zh-TW" dirty="0"/>
              <a:t>Diffusion </a:t>
            </a:r>
            <a:endParaRPr lang="zh-TW" altLang="en-US" dirty="0"/>
          </a:p>
        </p:txBody>
      </p:sp>
      <p:pic>
        <p:nvPicPr>
          <p:cNvPr id="7" name="內容版面配置區 6">
            <a:extLst>
              <a:ext uri="{FF2B5EF4-FFF2-40B4-BE49-F238E27FC236}">
                <a16:creationId xmlns:a16="http://schemas.microsoft.com/office/drawing/2014/main" id="{BF3DD528-8BA8-A2BB-F601-B1D993B29AB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84605" y="1332525"/>
            <a:ext cx="6022787" cy="3389969"/>
          </a:xfrm>
        </p:spPr>
      </p:pic>
      <p:sp>
        <p:nvSpPr>
          <p:cNvPr id="5" name="文字方塊 4">
            <a:extLst>
              <a:ext uri="{FF2B5EF4-FFF2-40B4-BE49-F238E27FC236}">
                <a16:creationId xmlns:a16="http://schemas.microsoft.com/office/drawing/2014/main" id="{7E72092A-4D75-5C4D-D74C-D1D90A67C949}"/>
              </a:ext>
            </a:extLst>
          </p:cNvPr>
          <p:cNvSpPr txBox="1"/>
          <p:nvPr/>
        </p:nvSpPr>
        <p:spPr>
          <a:xfrm>
            <a:off x="838200" y="6311900"/>
            <a:ext cx="6096000" cy="369332"/>
          </a:xfrm>
          <a:prstGeom prst="rect">
            <a:avLst/>
          </a:prstGeom>
          <a:noFill/>
        </p:spPr>
        <p:txBody>
          <a:bodyPr wrap="square">
            <a:spAutoFit/>
          </a:bodyPr>
          <a:lstStyle/>
          <a:p>
            <a:r>
              <a:rPr lang="zh-TW" altLang="en-US" dirty="0">
                <a:hlinkClick r:id="rId4"/>
              </a:rPr>
              <a:t>https://medium.com</a:t>
            </a:r>
            <a:endParaRPr lang="zh-TW" altLang="en-US" dirty="0"/>
          </a:p>
        </p:txBody>
      </p:sp>
      <p:sp>
        <p:nvSpPr>
          <p:cNvPr id="8" name="文字方塊 7">
            <a:extLst>
              <a:ext uri="{FF2B5EF4-FFF2-40B4-BE49-F238E27FC236}">
                <a16:creationId xmlns:a16="http://schemas.microsoft.com/office/drawing/2014/main" id="{ACA3614F-244C-49BD-2C97-E18D65A23E46}"/>
              </a:ext>
            </a:extLst>
          </p:cNvPr>
          <p:cNvSpPr txBox="1"/>
          <p:nvPr/>
        </p:nvSpPr>
        <p:spPr>
          <a:xfrm>
            <a:off x="1349722" y="4642780"/>
            <a:ext cx="9492551" cy="1200329"/>
          </a:xfrm>
          <a:prstGeom prst="rect">
            <a:avLst/>
          </a:prstGeom>
          <a:noFill/>
        </p:spPr>
        <p:txBody>
          <a:bodyPr wrap="square" rtlCol="0">
            <a:spAutoFit/>
          </a:bodyPr>
          <a:lstStyle/>
          <a:p>
            <a:r>
              <a:rPr lang="en-US" altLang="zh-TW" dirty="0"/>
              <a:t>The Diffusion model (diffusion algorithm) is like the "sculptor" in the AI world. It first practices destroying photos into pure noise, and then learns how to clean up this mass of noise and restore it to the original image. Therefore, as long as it is given a pile of random sand (noise), it can produce the most exquisite result.</a:t>
            </a:r>
            <a:endParaRPr lang="zh-TW" altLang="en-US" dirty="0"/>
          </a:p>
        </p:txBody>
      </p:sp>
    </p:spTree>
    <p:extLst>
      <p:ext uri="{BB962C8B-B14F-4D97-AF65-F5344CB8AC3E}">
        <p14:creationId xmlns:p14="http://schemas.microsoft.com/office/powerpoint/2010/main" val="2627806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3AE3AD9-37A9-7380-CABE-D85832187799}"/>
              </a:ext>
            </a:extLst>
          </p:cNvPr>
          <p:cNvSpPr>
            <a:spLocks noGrp="1"/>
          </p:cNvSpPr>
          <p:nvPr>
            <p:ph type="title"/>
          </p:nvPr>
        </p:nvSpPr>
        <p:spPr/>
        <p:txBody>
          <a:bodyPr/>
          <a:lstStyle/>
          <a:p>
            <a:r>
              <a:rPr lang="en-US" altLang="zh-TW" dirty="0"/>
              <a:t>VAE</a:t>
            </a:r>
            <a:endParaRPr lang="zh-TW" altLang="en-US" dirty="0"/>
          </a:p>
        </p:txBody>
      </p:sp>
      <p:pic>
        <p:nvPicPr>
          <p:cNvPr id="7" name="內容版面配置區 6">
            <a:extLst>
              <a:ext uri="{FF2B5EF4-FFF2-40B4-BE49-F238E27FC236}">
                <a16:creationId xmlns:a16="http://schemas.microsoft.com/office/drawing/2014/main" id="{6E4D5E51-E7CC-8CB6-5937-9406422C4B0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953927" y="1084504"/>
            <a:ext cx="8380471" cy="3816511"/>
          </a:xfrm>
        </p:spPr>
      </p:pic>
      <p:sp>
        <p:nvSpPr>
          <p:cNvPr id="5" name="文字方塊 4">
            <a:extLst>
              <a:ext uri="{FF2B5EF4-FFF2-40B4-BE49-F238E27FC236}">
                <a16:creationId xmlns:a16="http://schemas.microsoft.com/office/drawing/2014/main" id="{BF8EA8DA-3B0B-AF8A-687F-2517052B3E5F}"/>
              </a:ext>
            </a:extLst>
          </p:cNvPr>
          <p:cNvSpPr txBox="1"/>
          <p:nvPr/>
        </p:nvSpPr>
        <p:spPr>
          <a:xfrm>
            <a:off x="838200" y="6311900"/>
            <a:ext cx="6096000" cy="369332"/>
          </a:xfrm>
          <a:prstGeom prst="rect">
            <a:avLst/>
          </a:prstGeom>
          <a:noFill/>
        </p:spPr>
        <p:txBody>
          <a:bodyPr wrap="square">
            <a:spAutoFit/>
          </a:bodyPr>
          <a:lstStyle/>
          <a:p>
            <a:r>
              <a:rPr lang="zh-TW" altLang="en-US" dirty="0">
                <a:hlinkClick r:id="rId4"/>
              </a:rPr>
              <a:t>https://vocus.cc/article/66a21262fd897800017ae2ba</a:t>
            </a:r>
            <a:endParaRPr lang="zh-TW" altLang="en-US" dirty="0"/>
          </a:p>
        </p:txBody>
      </p:sp>
      <p:sp>
        <p:nvSpPr>
          <p:cNvPr id="8" name="文字方塊 7">
            <a:extLst>
              <a:ext uri="{FF2B5EF4-FFF2-40B4-BE49-F238E27FC236}">
                <a16:creationId xmlns:a16="http://schemas.microsoft.com/office/drawing/2014/main" id="{001CC13E-1B9B-1CE2-C7DA-1CF82923ECAE}"/>
              </a:ext>
            </a:extLst>
          </p:cNvPr>
          <p:cNvSpPr txBox="1"/>
          <p:nvPr/>
        </p:nvSpPr>
        <p:spPr>
          <a:xfrm>
            <a:off x="1349724" y="4834572"/>
            <a:ext cx="9492551" cy="1477328"/>
          </a:xfrm>
          <a:prstGeom prst="rect">
            <a:avLst/>
          </a:prstGeom>
          <a:noFill/>
        </p:spPr>
        <p:txBody>
          <a:bodyPr wrap="square" rtlCol="0">
            <a:spAutoFit/>
          </a:bodyPr>
          <a:lstStyle/>
          <a:p>
            <a:r>
              <a:rPr lang="en-US" altLang="zh-TW" dirty="0"/>
              <a:t>VAE is based on auto-encoder. Through one network, the input x is transformed into a set of codes, and then through another network, it is decoded back to x to achieve an unsupervised target. In addition, during the encoding process, VAE additionally involves the known probability distribution, restricting the range of encoding. After training is completed, different random values can be generated by sampling to produce data.</a:t>
            </a:r>
            <a:endParaRPr lang="zh-TW" altLang="en-US" dirty="0"/>
          </a:p>
        </p:txBody>
      </p:sp>
    </p:spTree>
    <p:extLst>
      <p:ext uri="{BB962C8B-B14F-4D97-AF65-F5344CB8AC3E}">
        <p14:creationId xmlns:p14="http://schemas.microsoft.com/office/powerpoint/2010/main" val="2366361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F282E27-7A8F-ED3D-73A3-CCF16C0CFB81}"/>
              </a:ext>
            </a:extLst>
          </p:cNvPr>
          <p:cNvSpPr>
            <a:spLocks noGrp="1"/>
          </p:cNvSpPr>
          <p:nvPr>
            <p:ph type="title"/>
          </p:nvPr>
        </p:nvSpPr>
        <p:spPr/>
        <p:txBody>
          <a:bodyPr/>
          <a:lstStyle/>
          <a:p>
            <a:r>
              <a:rPr lang="en-US" altLang="zh-TW" dirty="0"/>
              <a:t>CFM</a:t>
            </a:r>
            <a:endParaRPr lang="zh-TW" altLang="en-US" dirty="0"/>
          </a:p>
        </p:txBody>
      </p:sp>
      <p:sp>
        <p:nvSpPr>
          <p:cNvPr id="3" name="內容版面配置區 2">
            <a:extLst>
              <a:ext uri="{FF2B5EF4-FFF2-40B4-BE49-F238E27FC236}">
                <a16:creationId xmlns:a16="http://schemas.microsoft.com/office/drawing/2014/main" id="{3AC46AF5-AFDE-FB7E-00EF-8C0268FFB46A}"/>
              </a:ext>
            </a:extLst>
          </p:cNvPr>
          <p:cNvSpPr>
            <a:spLocks noGrp="1"/>
          </p:cNvSpPr>
          <p:nvPr>
            <p:ph idx="1"/>
          </p:nvPr>
        </p:nvSpPr>
        <p:spPr/>
        <p:txBody>
          <a:bodyPr/>
          <a:lstStyle/>
          <a:p>
            <a:endParaRPr lang="zh-TW" altLang="en-US"/>
          </a:p>
        </p:txBody>
      </p:sp>
      <p:pic>
        <p:nvPicPr>
          <p:cNvPr id="5" name="圖片 4">
            <a:extLst>
              <a:ext uri="{FF2B5EF4-FFF2-40B4-BE49-F238E27FC236}">
                <a16:creationId xmlns:a16="http://schemas.microsoft.com/office/drawing/2014/main" id="{EC9E3757-A4DC-CDF9-4A09-55E43768D4AC}"/>
              </a:ext>
            </a:extLst>
          </p:cNvPr>
          <p:cNvPicPr>
            <a:picLocks noChangeAspect="1"/>
          </p:cNvPicPr>
          <p:nvPr/>
        </p:nvPicPr>
        <p:blipFill>
          <a:blip r:embed="rId3"/>
          <a:stretch>
            <a:fillRect/>
          </a:stretch>
        </p:blipFill>
        <p:spPr>
          <a:xfrm>
            <a:off x="838200" y="1825625"/>
            <a:ext cx="6084573" cy="2979806"/>
          </a:xfrm>
          <a:prstGeom prst="rect">
            <a:avLst/>
          </a:prstGeom>
        </p:spPr>
      </p:pic>
    </p:spTree>
    <p:extLst>
      <p:ext uri="{BB962C8B-B14F-4D97-AF65-F5344CB8AC3E}">
        <p14:creationId xmlns:p14="http://schemas.microsoft.com/office/powerpoint/2010/main" val="3150417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87BB1A3-FFDE-AD0D-955D-C6B35F82C608}"/>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D30FD95D-0C1D-1B00-B969-450E396E2D84}"/>
              </a:ext>
            </a:extLst>
          </p:cNvPr>
          <p:cNvSpPr>
            <a:spLocks noGrp="1"/>
          </p:cNvSpPr>
          <p:nvPr>
            <p:ph idx="1"/>
          </p:nvPr>
        </p:nvSpPr>
        <p:spPr/>
        <p:txBody>
          <a:bodyPr/>
          <a:lstStyle/>
          <a:p>
            <a:endParaRPr lang="zh-TW" altLang="en-US"/>
          </a:p>
        </p:txBody>
      </p:sp>
      <p:graphicFrame>
        <p:nvGraphicFramePr>
          <p:cNvPr id="6" name="內容版面配置區 3">
            <a:extLst>
              <a:ext uri="{FF2B5EF4-FFF2-40B4-BE49-F238E27FC236}">
                <a16:creationId xmlns:a16="http://schemas.microsoft.com/office/drawing/2014/main" id="{FB7D2689-FB45-746E-4C52-FEFD983FDD21}"/>
              </a:ext>
            </a:extLst>
          </p:cNvPr>
          <p:cNvGraphicFramePr>
            <a:graphicFrameLocks/>
          </p:cNvGraphicFramePr>
          <p:nvPr>
            <p:extLst>
              <p:ext uri="{D42A27DB-BD31-4B8C-83A1-F6EECF244321}">
                <p14:modId xmlns:p14="http://schemas.microsoft.com/office/powerpoint/2010/main" val="1095106235"/>
              </p:ext>
            </p:extLst>
          </p:nvPr>
        </p:nvGraphicFramePr>
        <p:xfrm>
          <a:off x="2265145" y="1152493"/>
          <a:ext cx="7661710" cy="5340382"/>
        </p:xfrm>
        <a:graphic>
          <a:graphicData uri="http://schemas.openxmlformats.org/drawingml/2006/table">
            <a:tbl>
              <a:tblPr>
                <a:tableStyleId>{2D5ABB26-0587-4C30-8999-92F81FD0307C}</a:tableStyleId>
              </a:tblPr>
              <a:tblGrid>
                <a:gridCol w="1532342">
                  <a:extLst>
                    <a:ext uri="{9D8B030D-6E8A-4147-A177-3AD203B41FA5}">
                      <a16:colId xmlns:a16="http://schemas.microsoft.com/office/drawing/2014/main" val="1164900193"/>
                    </a:ext>
                  </a:extLst>
                </a:gridCol>
                <a:gridCol w="1532342">
                  <a:extLst>
                    <a:ext uri="{9D8B030D-6E8A-4147-A177-3AD203B41FA5}">
                      <a16:colId xmlns:a16="http://schemas.microsoft.com/office/drawing/2014/main" val="69770304"/>
                    </a:ext>
                  </a:extLst>
                </a:gridCol>
                <a:gridCol w="1532342">
                  <a:extLst>
                    <a:ext uri="{9D8B030D-6E8A-4147-A177-3AD203B41FA5}">
                      <a16:colId xmlns:a16="http://schemas.microsoft.com/office/drawing/2014/main" val="4191159727"/>
                    </a:ext>
                  </a:extLst>
                </a:gridCol>
                <a:gridCol w="1532342">
                  <a:extLst>
                    <a:ext uri="{9D8B030D-6E8A-4147-A177-3AD203B41FA5}">
                      <a16:colId xmlns:a16="http://schemas.microsoft.com/office/drawing/2014/main" val="3774088470"/>
                    </a:ext>
                  </a:extLst>
                </a:gridCol>
                <a:gridCol w="1532342">
                  <a:extLst>
                    <a:ext uri="{9D8B030D-6E8A-4147-A177-3AD203B41FA5}">
                      <a16:colId xmlns:a16="http://schemas.microsoft.com/office/drawing/2014/main" val="3120406727"/>
                    </a:ext>
                  </a:extLst>
                </a:gridCol>
              </a:tblGrid>
              <a:tr h="427359">
                <a:tc>
                  <a:txBody>
                    <a:bodyPr/>
                    <a:lstStyle/>
                    <a:p>
                      <a:pPr algn="l" fontAlgn="t"/>
                      <a:r>
                        <a:rPr lang="en-US" sz="900">
                          <a:effectLst/>
                        </a:rPr>
                        <a:t>Model</a:t>
                      </a:r>
                    </a:p>
                  </a:txBody>
                  <a:tcPr marL="32727" marR="32727" marT="32727" marB="32727"/>
                </a:tc>
                <a:tc>
                  <a:txBody>
                    <a:bodyPr/>
                    <a:lstStyle/>
                    <a:p>
                      <a:pPr algn="l" fontAlgn="t"/>
                      <a:r>
                        <a:rPr lang="en-US" sz="900">
                          <a:effectLst/>
                        </a:rPr>
                        <a:t>Generation Speed</a:t>
                      </a:r>
                    </a:p>
                  </a:txBody>
                  <a:tcPr marL="32727" marR="32727" marT="32727" marB="32727"/>
                </a:tc>
                <a:tc>
                  <a:txBody>
                    <a:bodyPr/>
                    <a:lstStyle/>
                    <a:p>
                      <a:pPr algn="l" fontAlgn="t"/>
                      <a:r>
                        <a:rPr lang="en-US" sz="900">
                          <a:effectLst/>
                        </a:rPr>
                        <a:t>Math / Visual Accuracy</a:t>
                      </a:r>
                    </a:p>
                  </a:txBody>
                  <a:tcPr marL="32727" marR="32727" marT="32727" marB="32727"/>
                </a:tc>
                <a:tc>
                  <a:txBody>
                    <a:bodyPr/>
                    <a:lstStyle/>
                    <a:p>
                      <a:pPr algn="l" fontAlgn="t"/>
                      <a:r>
                        <a:rPr lang="en-US" sz="900">
                          <a:effectLst/>
                        </a:rPr>
                        <a:t>Major Disadvantage (Pain Point)</a:t>
                      </a:r>
                    </a:p>
                  </a:txBody>
                  <a:tcPr marL="32727" marR="32727" marT="32727" marB="32727"/>
                </a:tc>
                <a:tc>
                  <a:txBody>
                    <a:bodyPr/>
                    <a:lstStyle/>
                    <a:p>
                      <a:pPr algn="l" fontAlgn="t"/>
                      <a:r>
                        <a:rPr lang="en-US" sz="900">
                          <a:effectLst/>
                        </a:rPr>
                        <a:t>Best Use Cases</a:t>
                      </a:r>
                    </a:p>
                  </a:txBody>
                  <a:tcPr marL="32727" marR="32727" marT="32727" marB="32727"/>
                </a:tc>
                <a:extLst>
                  <a:ext uri="{0D108BD9-81ED-4DB2-BD59-A6C34878D82A}">
                    <a16:rowId xmlns:a16="http://schemas.microsoft.com/office/drawing/2014/main" val="3442552605"/>
                  </a:ext>
                </a:extLst>
              </a:tr>
              <a:tr h="947901">
                <a:tc>
                  <a:txBody>
                    <a:bodyPr/>
                    <a:lstStyle/>
                    <a:p>
                      <a:pPr algn="l" fontAlgn="t"/>
                      <a:r>
                        <a:rPr lang="en-US" sz="900" b="1" dirty="0">
                          <a:effectLst/>
                        </a:rPr>
                        <a:t>VAE</a:t>
                      </a:r>
                      <a:br>
                        <a:rPr lang="en-US" sz="900" dirty="0">
                          <a:effectLst/>
                        </a:rPr>
                      </a:br>
                      <a:r>
                        <a:rPr lang="en-US" sz="900" dirty="0">
                          <a:effectLst/>
                        </a:rPr>
                        <a:t>(Variational Autoencoder)</a:t>
                      </a:r>
                    </a:p>
                  </a:txBody>
                  <a:tcPr marL="32727" marR="32727" marT="32727" marB="32727"/>
                </a:tc>
                <a:tc>
                  <a:txBody>
                    <a:bodyPr/>
                    <a:lstStyle/>
                    <a:p>
                      <a:pPr algn="l" fontAlgn="t"/>
                      <a:r>
                        <a:rPr lang="zh-TW" altLang="en-US" sz="900">
                          <a:effectLst/>
                        </a:rPr>
                        <a:t>⭐⭐⭐⭐⭐</a:t>
                      </a:r>
                      <a:br>
                        <a:rPr lang="zh-TW" altLang="en-US" sz="900">
                          <a:effectLst/>
                        </a:rPr>
                      </a:br>
                      <a:r>
                        <a:rPr lang="en-US" sz="900" b="1">
                          <a:effectLst/>
                        </a:rPr>
                        <a:t>Extremely Fast</a:t>
                      </a:r>
                      <a:br>
                        <a:rPr lang="en-US" sz="900">
                          <a:effectLst/>
                        </a:rPr>
                      </a:br>
                      <a:r>
                        <a:rPr lang="en-US" sz="900">
                          <a:effectLst/>
                        </a:rPr>
                        <a:t>(One-step)</a:t>
                      </a:r>
                    </a:p>
                  </a:txBody>
                  <a:tcPr marL="32727" marR="32727" marT="32727" marB="32727"/>
                </a:tc>
                <a:tc>
                  <a:txBody>
                    <a:bodyPr/>
                    <a:lstStyle/>
                    <a:p>
                      <a:pPr algn="l" fontAlgn="t"/>
                      <a:r>
                        <a:rPr lang="zh-TW" altLang="en-US" sz="900">
                          <a:effectLst/>
                        </a:rPr>
                        <a:t>⭐⭐</a:t>
                      </a:r>
                      <a:br>
                        <a:rPr lang="zh-TW" altLang="en-US" sz="900">
                          <a:effectLst/>
                        </a:rPr>
                      </a:br>
                      <a:r>
                        <a:rPr lang="en-US" sz="900">
                          <a:effectLst/>
                        </a:rPr>
                        <a:t>Blurry details</a:t>
                      </a:r>
                    </a:p>
                  </a:txBody>
                  <a:tcPr marL="32727" marR="32727" marT="32727" marB="32727"/>
                </a:tc>
                <a:tc>
                  <a:txBody>
                    <a:bodyPr/>
                    <a:lstStyle/>
                    <a:p>
                      <a:pPr algn="l" fontAlgn="t"/>
                      <a:r>
                        <a:rPr lang="en-US" sz="900">
                          <a:effectLst/>
                        </a:rPr>
                        <a:t>❌ Severe feature compression</a:t>
                      </a:r>
                      <a:br>
                        <a:rPr lang="en-US" sz="900">
                          <a:effectLst/>
                        </a:rPr>
                      </a:br>
                      <a:r>
                        <a:rPr lang="en-US" sz="900">
                          <a:effectLst/>
                        </a:rPr>
                        <a:t>Loses fine-grained details</a:t>
                      </a:r>
                    </a:p>
                  </a:txBody>
                  <a:tcPr marL="32727" marR="32727" marT="32727" marB="32727"/>
                </a:tc>
                <a:tc>
                  <a:txBody>
                    <a:bodyPr/>
                    <a:lstStyle/>
                    <a:p>
                      <a:pPr algn="l" fontAlgn="t"/>
                      <a:r>
                        <a:rPr lang="en-US" sz="900">
                          <a:effectLst/>
                        </a:rPr>
                        <a:t>Data dimensionality reduction, fast prototyping, feature extraction &amp; classification</a:t>
                      </a:r>
                    </a:p>
                  </a:txBody>
                  <a:tcPr marL="32727" marR="32727" marT="32727" marB="32727"/>
                </a:tc>
                <a:extLst>
                  <a:ext uri="{0D108BD9-81ED-4DB2-BD59-A6C34878D82A}">
                    <a16:rowId xmlns:a16="http://schemas.microsoft.com/office/drawing/2014/main" val="2879041177"/>
                  </a:ext>
                </a:extLst>
              </a:tr>
              <a:tr h="774387">
                <a:tc>
                  <a:txBody>
                    <a:bodyPr/>
                    <a:lstStyle/>
                    <a:p>
                      <a:pPr algn="l" fontAlgn="t"/>
                      <a:r>
                        <a:rPr lang="en-US" sz="900" b="1">
                          <a:effectLst/>
                        </a:rPr>
                        <a:t>GAN</a:t>
                      </a:r>
                      <a:br>
                        <a:rPr lang="en-US" sz="900">
                          <a:effectLst/>
                        </a:rPr>
                      </a:br>
                      <a:r>
                        <a:rPr lang="en-US" sz="900">
                          <a:effectLst/>
                        </a:rPr>
                        <a:t>(Generative Adversarial Network)</a:t>
                      </a:r>
                    </a:p>
                  </a:txBody>
                  <a:tcPr marL="32727" marR="32727" marT="32727" marB="32727"/>
                </a:tc>
                <a:tc>
                  <a:txBody>
                    <a:bodyPr/>
                    <a:lstStyle/>
                    <a:p>
                      <a:pPr algn="l" fontAlgn="t"/>
                      <a:r>
                        <a:rPr lang="zh-TW" altLang="en-US" sz="900">
                          <a:effectLst/>
                        </a:rPr>
                        <a:t>⭐⭐⭐⭐</a:t>
                      </a:r>
                      <a:br>
                        <a:rPr lang="zh-TW" altLang="en-US" sz="900">
                          <a:effectLst/>
                        </a:rPr>
                      </a:br>
                      <a:r>
                        <a:rPr lang="en-US" sz="900" b="1">
                          <a:effectLst/>
                        </a:rPr>
                        <a:t>Fast</a:t>
                      </a:r>
                      <a:br>
                        <a:rPr lang="en-US" sz="900">
                          <a:effectLst/>
                        </a:rPr>
                      </a:br>
                      <a:r>
                        <a:rPr lang="en-US" sz="900">
                          <a:effectLst/>
                        </a:rPr>
                        <a:t>(One-step)</a:t>
                      </a:r>
                    </a:p>
                  </a:txBody>
                  <a:tcPr marL="32727" marR="32727" marT="32727" marB="32727"/>
                </a:tc>
                <a:tc>
                  <a:txBody>
                    <a:bodyPr/>
                    <a:lstStyle/>
                    <a:p>
                      <a:pPr algn="l" fontAlgn="t"/>
                      <a:r>
                        <a:rPr lang="zh-TW" altLang="en-US" sz="900">
                          <a:effectLst/>
                        </a:rPr>
                        <a:t>⭐⭐⭐⭐</a:t>
                      </a:r>
                      <a:br>
                        <a:rPr lang="zh-TW" altLang="en-US" sz="900">
                          <a:effectLst/>
                        </a:rPr>
                      </a:br>
                      <a:r>
                        <a:rPr lang="en-US" sz="900">
                          <a:effectLst/>
                        </a:rPr>
                        <a:t>Highly realistic</a:t>
                      </a:r>
                    </a:p>
                  </a:txBody>
                  <a:tcPr marL="32727" marR="32727" marT="32727" marB="32727"/>
                </a:tc>
                <a:tc>
                  <a:txBody>
                    <a:bodyPr/>
                    <a:lstStyle/>
                    <a:p>
                      <a:pPr algn="l" fontAlgn="t"/>
                      <a:r>
                        <a:rPr lang="zh-TW" altLang="en-US" sz="900">
                          <a:effectLst/>
                        </a:rPr>
                        <a:t>❌ </a:t>
                      </a:r>
                      <a:r>
                        <a:rPr lang="en-US" sz="900">
                          <a:effectLst/>
                        </a:rPr>
                        <a:t>Unstable training</a:t>
                      </a:r>
                      <a:br>
                        <a:rPr lang="en-US" sz="900">
                          <a:effectLst/>
                        </a:rPr>
                      </a:br>
                      <a:r>
                        <a:rPr lang="en-US" sz="900">
                          <a:effectLst/>
                        </a:rPr>
                        <a:t>Prone to mode collapse</a:t>
                      </a:r>
                    </a:p>
                  </a:txBody>
                  <a:tcPr marL="32727" marR="32727" marT="32727" marB="32727"/>
                </a:tc>
                <a:tc>
                  <a:txBody>
                    <a:bodyPr/>
                    <a:lstStyle/>
                    <a:p>
                      <a:pPr algn="l" fontAlgn="t"/>
                      <a:r>
                        <a:rPr lang="en-US" sz="900">
                          <a:effectLst/>
                        </a:rPr>
                        <a:t>Face swapping (Deepfake), image style transfer, anime generation</a:t>
                      </a:r>
                    </a:p>
                  </a:txBody>
                  <a:tcPr marL="32727" marR="32727" marT="32727" marB="32727"/>
                </a:tc>
                <a:extLst>
                  <a:ext uri="{0D108BD9-81ED-4DB2-BD59-A6C34878D82A}">
                    <a16:rowId xmlns:a16="http://schemas.microsoft.com/office/drawing/2014/main" val="3174631237"/>
                  </a:ext>
                </a:extLst>
              </a:tr>
              <a:tr h="947901">
                <a:tc>
                  <a:txBody>
                    <a:bodyPr/>
                    <a:lstStyle/>
                    <a:p>
                      <a:pPr algn="l" fontAlgn="t"/>
                      <a:r>
                        <a:rPr lang="en-US" sz="900" b="1" dirty="0">
                          <a:effectLst/>
                        </a:rPr>
                        <a:t>NF</a:t>
                      </a:r>
                      <a:br>
                        <a:rPr lang="en-US" sz="900" dirty="0">
                          <a:effectLst/>
                        </a:rPr>
                      </a:br>
                      <a:r>
                        <a:rPr lang="en-US" sz="900" dirty="0">
                          <a:effectLst/>
                        </a:rPr>
                        <a:t>(Normalizing Flows)</a:t>
                      </a:r>
                    </a:p>
                  </a:txBody>
                  <a:tcPr marL="32727" marR="32727" marT="32727" marB="32727"/>
                </a:tc>
                <a:tc>
                  <a:txBody>
                    <a:bodyPr/>
                    <a:lstStyle/>
                    <a:p>
                      <a:pPr algn="l" fontAlgn="t"/>
                      <a:r>
                        <a:rPr lang="zh-TW" altLang="en-US" sz="900">
                          <a:effectLst/>
                        </a:rPr>
                        <a:t>⭐⭐⭐⭐</a:t>
                      </a:r>
                      <a:br>
                        <a:rPr lang="zh-TW" altLang="en-US" sz="900">
                          <a:effectLst/>
                        </a:rPr>
                      </a:br>
                      <a:r>
                        <a:rPr lang="en-US" sz="900" b="1">
                          <a:effectLst/>
                        </a:rPr>
                        <a:t>Fast</a:t>
                      </a:r>
                      <a:br>
                        <a:rPr lang="en-US" sz="900">
                          <a:effectLst/>
                        </a:rPr>
                      </a:br>
                      <a:r>
                        <a:rPr lang="en-US" sz="900">
                          <a:effectLst/>
                        </a:rPr>
                        <a:t>(One-step)</a:t>
                      </a:r>
                    </a:p>
                  </a:txBody>
                  <a:tcPr marL="32727" marR="32727" marT="32727" marB="32727"/>
                </a:tc>
                <a:tc>
                  <a:txBody>
                    <a:bodyPr/>
                    <a:lstStyle/>
                    <a:p>
                      <a:pPr algn="l" fontAlgn="t"/>
                      <a:r>
                        <a:rPr lang="zh-TW" altLang="en-US" sz="900">
                          <a:effectLst/>
                        </a:rPr>
                        <a:t>⭐⭐⭐⭐⭐</a:t>
                      </a:r>
                      <a:br>
                        <a:rPr lang="zh-TW" altLang="en-US" sz="900">
                          <a:effectLst/>
                        </a:rPr>
                      </a:br>
                      <a:r>
                        <a:rPr lang="en-US" sz="900" b="1">
                          <a:effectLst/>
                        </a:rPr>
                        <a:t>Mathematically exact</a:t>
                      </a:r>
                      <a:endParaRPr lang="en-US" sz="900">
                        <a:effectLst/>
                      </a:endParaRPr>
                    </a:p>
                  </a:txBody>
                  <a:tcPr marL="32727" marR="32727" marT="32727" marB="32727"/>
                </a:tc>
                <a:tc>
                  <a:txBody>
                    <a:bodyPr/>
                    <a:lstStyle/>
                    <a:p>
                      <a:pPr algn="l" fontAlgn="t"/>
                      <a:r>
                        <a:rPr lang="en-US" sz="900">
                          <a:effectLst/>
                        </a:rPr>
                        <a:t>❌ Rigid architecture</a:t>
                      </a:r>
                      <a:br>
                        <a:rPr lang="en-US" sz="900">
                          <a:effectLst/>
                        </a:rPr>
                      </a:br>
                      <a:r>
                        <a:rPr lang="en-US" sz="900">
                          <a:effectLst/>
                        </a:rPr>
                        <a:t>Struggles with complex, high-res images</a:t>
                      </a:r>
                    </a:p>
                  </a:txBody>
                  <a:tcPr marL="32727" marR="32727" marT="32727" marB="32727"/>
                </a:tc>
                <a:tc>
                  <a:txBody>
                    <a:bodyPr/>
                    <a:lstStyle/>
                    <a:p>
                      <a:pPr algn="l" fontAlgn="t"/>
                      <a:r>
                        <a:rPr lang="en-US" sz="900" b="1" dirty="0">
                          <a:effectLst/>
                        </a:rPr>
                        <a:t>Anomaly detection</a:t>
                      </a:r>
                      <a:r>
                        <a:rPr lang="en-US" sz="900" dirty="0">
                          <a:effectLst/>
                        </a:rPr>
                        <a:t> (fraud/industrial defects), precise physical &amp; scientific simulations</a:t>
                      </a:r>
                    </a:p>
                  </a:txBody>
                  <a:tcPr marL="32727" marR="32727" marT="32727" marB="32727"/>
                </a:tc>
                <a:extLst>
                  <a:ext uri="{0D108BD9-81ED-4DB2-BD59-A6C34878D82A}">
                    <a16:rowId xmlns:a16="http://schemas.microsoft.com/office/drawing/2014/main" val="1206825486"/>
                  </a:ext>
                </a:extLst>
              </a:tr>
              <a:tr h="1121417">
                <a:tc>
                  <a:txBody>
                    <a:bodyPr/>
                    <a:lstStyle/>
                    <a:p>
                      <a:pPr algn="l" fontAlgn="t"/>
                      <a:r>
                        <a:rPr lang="en-US" sz="900" b="1">
                          <a:effectLst/>
                        </a:rPr>
                        <a:t>Diffusion</a:t>
                      </a:r>
                      <a:br>
                        <a:rPr lang="en-US" sz="900">
                          <a:effectLst/>
                        </a:rPr>
                      </a:br>
                      <a:r>
                        <a:rPr lang="en-US" sz="900">
                          <a:effectLst/>
                        </a:rPr>
                        <a:t>(Diffusion Models)</a:t>
                      </a:r>
                    </a:p>
                  </a:txBody>
                  <a:tcPr marL="32727" marR="32727" marT="32727" marB="32727"/>
                </a:tc>
                <a:tc>
                  <a:txBody>
                    <a:bodyPr/>
                    <a:lstStyle/>
                    <a:p>
                      <a:pPr algn="l" fontAlgn="t"/>
                      <a:r>
                        <a:rPr lang="zh-TW" altLang="en-US" sz="900">
                          <a:effectLst/>
                        </a:rPr>
                        <a:t>⭐</a:t>
                      </a:r>
                      <a:br>
                        <a:rPr lang="zh-TW" altLang="en-US" sz="900">
                          <a:effectLst/>
                        </a:rPr>
                      </a:br>
                      <a:r>
                        <a:rPr lang="en-US" sz="900" b="1">
                          <a:effectLst/>
                        </a:rPr>
                        <a:t>Extremely Slow</a:t>
                      </a:r>
                      <a:br>
                        <a:rPr lang="en-US" sz="900">
                          <a:effectLst/>
                        </a:rPr>
                      </a:br>
                      <a:r>
                        <a:rPr lang="en-US" sz="900">
                          <a:effectLst/>
                        </a:rPr>
                        <a:t>(Requires multi-steps)</a:t>
                      </a:r>
                    </a:p>
                  </a:txBody>
                  <a:tcPr marL="32727" marR="32727" marT="32727" marB="32727"/>
                </a:tc>
                <a:tc>
                  <a:txBody>
                    <a:bodyPr/>
                    <a:lstStyle/>
                    <a:p>
                      <a:pPr algn="l" fontAlgn="t"/>
                      <a:r>
                        <a:rPr lang="zh-TW" altLang="en-US" sz="900">
                          <a:effectLst/>
                        </a:rPr>
                        <a:t>⭐⭐⭐⭐⭐</a:t>
                      </a:r>
                      <a:br>
                        <a:rPr lang="zh-TW" altLang="en-US" sz="900">
                          <a:effectLst/>
                        </a:rPr>
                      </a:br>
                      <a:r>
                        <a:rPr lang="en-US" sz="900" b="1">
                          <a:effectLst/>
                        </a:rPr>
                        <a:t>Highest image quality</a:t>
                      </a:r>
                      <a:endParaRPr lang="en-US" sz="900">
                        <a:effectLst/>
                      </a:endParaRPr>
                    </a:p>
                  </a:txBody>
                  <a:tcPr marL="32727" marR="32727" marT="32727" marB="32727"/>
                </a:tc>
                <a:tc>
                  <a:txBody>
                    <a:bodyPr/>
                    <a:lstStyle/>
                    <a:p>
                      <a:pPr algn="l" fontAlgn="t"/>
                      <a:r>
                        <a:rPr lang="en-US" sz="900">
                          <a:effectLst/>
                        </a:rPr>
                        <a:t>❌ High computational cost</a:t>
                      </a:r>
                      <a:br>
                        <a:rPr lang="en-US" sz="900">
                          <a:effectLst/>
                        </a:rPr>
                      </a:br>
                      <a:r>
                        <a:rPr lang="en-US" sz="900">
                          <a:effectLst/>
                        </a:rPr>
                        <a:t>Iterative denoising takes time</a:t>
                      </a:r>
                    </a:p>
                  </a:txBody>
                  <a:tcPr marL="32727" marR="32727" marT="32727" marB="32727"/>
                </a:tc>
                <a:tc>
                  <a:txBody>
                    <a:bodyPr/>
                    <a:lstStyle/>
                    <a:p>
                      <a:pPr algn="l" fontAlgn="t"/>
                      <a:r>
                        <a:rPr lang="en-US" sz="900">
                          <a:effectLst/>
                        </a:rPr>
                        <a:t>High-end image generation (Midjourney, Stable Diffusion), commercial posters, digital art</a:t>
                      </a:r>
                    </a:p>
                  </a:txBody>
                  <a:tcPr marL="32727" marR="32727" marT="32727" marB="32727"/>
                </a:tc>
                <a:extLst>
                  <a:ext uri="{0D108BD9-81ED-4DB2-BD59-A6C34878D82A}">
                    <a16:rowId xmlns:a16="http://schemas.microsoft.com/office/drawing/2014/main" val="142528576"/>
                  </a:ext>
                </a:extLst>
              </a:tr>
              <a:tr h="1121417">
                <a:tc>
                  <a:txBody>
                    <a:bodyPr/>
                    <a:lstStyle/>
                    <a:p>
                      <a:pPr algn="l" fontAlgn="t"/>
                      <a:r>
                        <a:rPr lang="en-US" sz="900" b="1">
                          <a:effectLst/>
                        </a:rPr>
                        <a:t>CFM</a:t>
                      </a:r>
                      <a:br>
                        <a:rPr lang="en-US" sz="900">
                          <a:effectLst/>
                        </a:rPr>
                      </a:br>
                      <a:r>
                        <a:rPr lang="en-US" sz="900">
                          <a:effectLst/>
                        </a:rPr>
                        <a:t>(Conditional Flow Matching)</a:t>
                      </a:r>
                    </a:p>
                  </a:txBody>
                  <a:tcPr marL="32727" marR="32727" marT="32727" marB="32727"/>
                </a:tc>
                <a:tc>
                  <a:txBody>
                    <a:bodyPr/>
                    <a:lstStyle/>
                    <a:p>
                      <a:pPr algn="l" fontAlgn="t"/>
                      <a:r>
                        <a:rPr lang="zh-TW" altLang="en-US" sz="900">
                          <a:effectLst/>
                        </a:rPr>
                        <a:t>⭐⭐⭐⭐⭐</a:t>
                      </a:r>
                      <a:br>
                        <a:rPr lang="zh-TW" altLang="en-US" sz="900">
                          <a:effectLst/>
                        </a:rPr>
                      </a:br>
                      <a:r>
                        <a:rPr lang="en-US" sz="900" b="1">
                          <a:effectLst/>
                        </a:rPr>
                        <a:t>Extremely Fast</a:t>
                      </a:r>
                      <a:br>
                        <a:rPr lang="en-US" sz="900">
                          <a:effectLst/>
                        </a:rPr>
                      </a:br>
                      <a:r>
                        <a:rPr lang="en-US" sz="900">
                          <a:effectLst/>
                        </a:rPr>
                        <a:t>(Straight-path)</a:t>
                      </a:r>
                    </a:p>
                  </a:txBody>
                  <a:tcPr marL="32727" marR="32727" marT="32727" marB="32727"/>
                </a:tc>
                <a:tc>
                  <a:txBody>
                    <a:bodyPr/>
                    <a:lstStyle/>
                    <a:p>
                      <a:pPr algn="l" fontAlgn="t"/>
                      <a:r>
                        <a:rPr lang="zh-TW" altLang="en-US" sz="900">
                          <a:effectLst/>
                        </a:rPr>
                        <a:t>⭐⭐⭐⭐⭐</a:t>
                      </a:r>
                      <a:br>
                        <a:rPr lang="zh-TW" altLang="en-US" sz="900">
                          <a:effectLst/>
                        </a:rPr>
                      </a:br>
                      <a:r>
                        <a:rPr lang="en-US" sz="900" b="1">
                          <a:effectLst/>
                        </a:rPr>
                        <a:t>Quality matches Diffusion</a:t>
                      </a:r>
                      <a:endParaRPr lang="en-US" sz="900">
                        <a:effectLst/>
                      </a:endParaRPr>
                    </a:p>
                  </a:txBody>
                  <a:tcPr marL="32727" marR="32727" marT="32727" marB="32727"/>
                </a:tc>
                <a:tc>
                  <a:txBody>
                    <a:bodyPr/>
                    <a:lstStyle/>
                    <a:p>
                      <a:pPr algn="l" fontAlgn="t"/>
                      <a:r>
                        <a:rPr lang="en-US" sz="900">
                          <a:effectLst/>
                        </a:rPr>
                        <a:t>❌ Emerging technology</a:t>
                      </a:r>
                      <a:br>
                        <a:rPr lang="en-US" sz="900">
                          <a:effectLst/>
                        </a:rPr>
                      </a:br>
                      <a:r>
                        <a:rPr lang="en-US" sz="900">
                          <a:effectLst/>
                        </a:rPr>
                        <a:t>Open-source ecosystem still growing</a:t>
                      </a:r>
                    </a:p>
                  </a:txBody>
                  <a:tcPr marL="32727" marR="32727" marT="32727" marB="32727"/>
                </a:tc>
                <a:tc>
                  <a:txBody>
                    <a:bodyPr/>
                    <a:lstStyle/>
                    <a:p>
                      <a:pPr algn="l" fontAlgn="t"/>
                      <a:r>
                        <a:rPr lang="en-US" sz="900" b="1" dirty="0">
                          <a:effectLst/>
                        </a:rPr>
                        <a:t>Next-gen audiovisual generation</a:t>
                      </a:r>
                      <a:r>
                        <a:rPr lang="en-US" sz="900" dirty="0">
                          <a:effectLst/>
                        </a:rPr>
                        <a:t>, real-time voice cloning, rapid high-res image synthesis</a:t>
                      </a:r>
                    </a:p>
                  </a:txBody>
                  <a:tcPr marL="32727" marR="32727" marT="32727" marB="32727"/>
                </a:tc>
                <a:extLst>
                  <a:ext uri="{0D108BD9-81ED-4DB2-BD59-A6C34878D82A}">
                    <a16:rowId xmlns:a16="http://schemas.microsoft.com/office/drawing/2014/main" val="4201902185"/>
                  </a:ext>
                </a:extLst>
              </a:tr>
            </a:tbl>
          </a:graphicData>
        </a:graphic>
      </p:graphicFrame>
    </p:spTree>
    <p:extLst>
      <p:ext uri="{BB962C8B-B14F-4D97-AF65-F5344CB8AC3E}">
        <p14:creationId xmlns:p14="http://schemas.microsoft.com/office/powerpoint/2010/main" val="3108497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A5A7B25-A9AA-7928-1139-2B1562FDECF9}"/>
              </a:ext>
            </a:extLst>
          </p:cNvPr>
          <p:cNvSpPr>
            <a:spLocks noGrp="1"/>
          </p:cNvSpPr>
          <p:nvPr>
            <p:ph type="title"/>
          </p:nvPr>
        </p:nvSpPr>
        <p:spPr/>
        <p:txBody>
          <a:bodyPr/>
          <a:lstStyle/>
          <a:p>
            <a:r>
              <a:rPr lang="en-US" altLang="zh-TW" dirty="0"/>
              <a:t>The phase of fast sim</a:t>
            </a:r>
            <a:endParaRPr lang="zh-TW" altLang="en-US" dirty="0"/>
          </a:p>
        </p:txBody>
      </p:sp>
      <p:sp>
        <p:nvSpPr>
          <p:cNvPr id="9" name="內容版面配置區 8">
            <a:extLst>
              <a:ext uri="{FF2B5EF4-FFF2-40B4-BE49-F238E27FC236}">
                <a16:creationId xmlns:a16="http://schemas.microsoft.com/office/drawing/2014/main" id="{9E457452-8F9B-3746-20B5-CDD5AE867E1C}"/>
              </a:ext>
            </a:extLst>
          </p:cNvPr>
          <p:cNvSpPr>
            <a:spLocks noGrp="1"/>
          </p:cNvSpPr>
          <p:nvPr>
            <p:ph sz="half" idx="1"/>
          </p:nvPr>
        </p:nvSpPr>
        <p:spPr>
          <a:xfrm>
            <a:off x="741950" y="1334735"/>
            <a:ext cx="5181600" cy="4351338"/>
          </a:xfrm>
        </p:spPr>
        <p:txBody>
          <a:bodyPr>
            <a:noAutofit/>
          </a:bodyPr>
          <a:lstStyle/>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[Geant4 ROOT </a:t>
            </a:r>
            <a:r>
              <a:rPr lang="zh-TW" altLang="en-US" sz="1200" b="0" dirty="0">
                <a:solidFill>
                  <a:srgbClr val="000000"/>
                </a:solidFill>
                <a:effectLst/>
                <a:latin typeface="微軟正黑體" panose="020B0604030504040204" pitchFamily="34" charset="-120"/>
                <a:ea typeface="微軟正黑體" panose="020B0604030504040204" pitchFamily="34" charset="-120"/>
              </a:rPr>
              <a:t>檔</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Phase -1: </a:t>
            </a:r>
            <a:r>
              <a:rPr lang="zh-TW" altLang="en-US" sz="1200" b="0" dirty="0">
                <a:solidFill>
                  <a:srgbClr val="000000"/>
                </a:solidFill>
                <a:effectLst/>
                <a:latin typeface="微軟正黑體" panose="020B0604030504040204" pitchFamily="34" charset="-120"/>
                <a:ea typeface="微軟正黑體" panose="020B0604030504040204" pitchFamily="34" charset="-120"/>
              </a:rPr>
              <a:t>幾何與資料正確性 </a:t>
            </a:r>
            <a:r>
              <a:rPr lang="en-US" altLang="zh-TW" sz="1200" b="0" dirty="0">
                <a:solidFill>
                  <a:srgbClr val="000000"/>
                </a:solidFill>
                <a:effectLst/>
                <a:latin typeface="微軟正黑體" panose="020B0604030504040204" pitchFamily="34" charset="-120"/>
                <a:ea typeface="微軟正黑體" panose="020B0604030504040204" pitchFamily="34" charset="-120"/>
              </a:rPr>
              <a:t>(ROOT Inspection &amp; Mapping) 】</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Phase 0: </a:t>
            </a:r>
            <a:r>
              <a:rPr lang="zh-TW" altLang="en-US" sz="1200" b="0" dirty="0">
                <a:solidFill>
                  <a:srgbClr val="000000"/>
                </a:solidFill>
                <a:effectLst/>
                <a:latin typeface="微軟正黑體" panose="020B0604030504040204" pitchFamily="34" charset="-120"/>
                <a:ea typeface="微軟正黑體" panose="020B0604030504040204" pitchFamily="34" charset="-120"/>
              </a:rPr>
              <a:t>資料工程與前處理 </a:t>
            </a:r>
            <a:r>
              <a:rPr lang="en-US" altLang="zh-TW" sz="1200" b="0" dirty="0">
                <a:solidFill>
                  <a:srgbClr val="000000"/>
                </a:solidFill>
                <a:effectLst/>
                <a:latin typeface="微軟正黑體" panose="020B0604030504040204" pitchFamily="34" charset="-120"/>
                <a:ea typeface="微軟正黑體" panose="020B0604030504040204" pitchFamily="34" charset="-120"/>
              </a:rPr>
              <a:t>(Data Engineering) 】</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(train.h5, val.h5, test.h5, </a:t>
            </a:r>
            <a:r>
              <a:rPr lang="en-US" altLang="zh-TW" sz="1200" b="0" dirty="0" err="1">
                <a:solidFill>
                  <a:srgbClr val="000000"/>
                </a:solidFill>
                <a:effectLst/>
                <a:latin typeface="微軟正黑體" panose="020B0604030504040204" pitchFamily="34" charset="-120"/>
                <a:ea typeface="微軟正黑體" panose="020B0604030504040204" pitchFamily="34" charset="-120"/>
              </a:rPr>
              <a:t>metadata.json</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Phase 0.5: </a:t>
            </a:r>
            <a:r>
              <a:rPr lang="zh-TW" altLang="en-US" sz="1200" b="0" dirty="0">
                <a:solidFill>
                  <a:srgbClr val="000000"/>
                </a:solidFill>
                <a:effectLst/>
                <a:latin typeface="微軟正黑體" panose="020B0604030504040204" pitchFamily="34" charset="-120"/>
                <a:ea typeface="微軟正黑體" panose="020B0604030504040204" pitchFamily="34" charset="-120"/>
              </a:rPr>
              <a:t>資料集基準與品質保證 </a:t>
            </a:r>
            <a:r>
              <a:rPr lang="en-US" altLang="zh-TW" sz="1200" b="0" dirty="0">
                <a:solidFill>
                  <a:srgbClr val="000000"/>
                </a:solidFill>
                <a:effectLst/>
                <a:latin typeface="微軟正黑體" panose="020B0604030504040204" pitchFamily="34" charset="-120"/>
                <a:ea typeface="微軟正黑體" panose="020B0604030504040204" pitchFamily="34" charset="-120"/>
              </a:rPr>
              <a:t>(Dataset Characterization &amp; QA) 】</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(12 </a:t>
            </a:r>
            <a:r>
              <a:rPr lang="zh-TW" altLang="en-US" sz="1200" b="0" dirty="0">
                <a:solidFill>
                  <a:srgbClr val="000000"/>
                </a:solidFill>
                <a:effectLst/>
                <a:latin typeface="微軟正黑體" panose="020B0604030504040204" pitchFamily="34" charset="-120"/>
                <a:ea typeface="微軟正黑體" panose="020B0604030504040204" pitchFamily="34" charset="-120"/>
              </a:rPr>
              <a:t>項 </a:t>
            </a:r>
            <a:r>
              <a:rPr lang="en-US" altLang="zh-TW" sz="1200" b="0" dirty="0">
                <a:solidFill>
                  <a:srgbClr val="000000"/>
                </a:solidFill>
                <a:effectLst/>
                <a:latin typeface="微軟正黑體" panose="020B0604030504040204" pitchFamily="34" charset="-120"/>
                <a:ea typeface="微軟正黑體" panose="020B0604030504040204" pitchFamily="34" charset="-120"/>
              </a:rPr>
              <a:t>Baseline Figures, JSON </a:t>
            </a:r>
            <a:r>
              <a:rPr lang="zh-TW" altLang="en-US" sz="1200" b="0" dirty="0">
                <a:solidFill>
                  <a:srgbClr val="000000"/>
                </a:solidFill>
                <a:effectLst/>
                <a:latin typeface="微軟正黑體" panose="020B0604030504040204" pitchFamily="34" charset="-120"/>
                <a:ea typeface="微軟正黑體" panose="020B0604030504040204" pitchFamily="34" charset="-120"/>
              </a:rPr>
              <a:t>指紋</a:t>
            </a:r>
            <a:r>
              <a:rPr lang="en-US" altLang="zh-TW" sz="1200" b="0" dirty="0">
                <a:solidFill>
                  <a:srgbClr val="000000"/>
                </a:solidFill>
                <a:effectLst/>
                <a:latin typeface="微軟正黑體" panose="020B0604030504040204" pitchFamily="34" charset="-120"/>
                <a:ea typeface="微軟正黑體" panose="020B0604030504040204" pitchFamily="34" charset="-120"/>
              </a:rPr>
              <a:t>, CSV </a:t>
            </a:r>
            <a:r>
              <a:rPr lang="zh-TW" altLang="en-US" sz="1200" b="0" dirty="0">
                <a:solidFill>
                  <a:srgbClr val="000000"/>
                </a:solidFill>
                <a:effectLst/>
                <a:latin typeface="微軟正黑體" panose="020B0604030504040204" pitchFamily="34" charset="-120"/>
                <a:ea typeface="微軟正黑體" panose="020B0604030504040204" pitchFamily="34" charset="-120"/>
              </a:rPr>
              <a:t>統計</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Phase 1: </a:t>
            </a:r>
            <a:r>
              <a:rPr lang="zh-TW" altLang="en-US" sz="1200" b="0" dirty="0">
                <a:solidFill>
                  <a:srgbClr val="000000"/>
                </a:solidFill>
                <a:effectLst/>
                <a:latin typeface="微軟正黑體" panose="020B0604030504040204" pitchFamily="34" charset="-120"/>
                <a:ea typeface="微軟正黑體" panose="020B0604030504040204" pitchFamily="34" charset="-120"/>
              </a:rPr>
              <a:t>建立工程基線 </a:t>
            </a:r>
            <a:r>
              <a:rPr lang="en-US" altLang="zh-TW" sz="1200" b="0" dirty="0">
                <a:solidFill>
                  <a:srgbClr val="000000"/>
                </a:solidFill>
                <a:effectLst/>
                <a:latin typeface="微軟正黑體" panose="020B0604030504040204" pitchFamily="34" charset="-120"/>
                <a:ea typeface="微軟正黑體" panose="020B0604030504040204" pitchFamily="34" charset="-120"/>
              </a:rPr>
              <a:t>(Vanilla </a:t>
            </a:r>
            <a:r>
              <a:rPr lang="en-US" altLang="zh-TW" sz="1200" b="0" dirty="0" err="1">
                <a:solidFill>
                  <a:srgbClr val="000000"/>
                </a:solidFill>
                <a:effectLst/>
                <a:latin typeface="微軟正黑體" panose="020B0604030504040204" pitchFamily="34" charset="-120"/>
                <a:ea typeface="微軟正黑體" panose="020B0604030504040204" pitchFamily="34" charset="-120"/>
              </a:rPr>
              <a:t>AutoEncoder</a:t>
            </a:r>
            <a:r>
              <a:rPr lang="en-US" altLang="zh-TW" sz="1200" b="0" dirty="0">
                <a:solidFill>
                  <a:srgbClr val="000000"/>
                </a:solidFill>
                <a:effectLst/>
                <a:latin typeface="微軟正黑體" panose="020B0604030504040204" pitchFamily="34" charset="-120"/>
                <a:ea typeface="微軟正黑體" panose="020B0604030504040204" pitchFamily="34" charset="-120"/>
              </a:rPr>
              <a:t>) 】</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 Phase 1.0: </a:t>
            </a:r>
            <a:r>
              <a:rPr lang="zh-TW" altLang="en-US" sz="1200" b="0" dirty="0">
                <a:solidFill>
                  <a:srgbClr val="000000"/>
                </a:solidFill>
                <a:effectLst/>
                <a:latin typeface="微軟正黑體" panose="020B0604030504040204" pitchFamily="34" charset="-120"/>
                <a:ea typeface="微軟正黑體" panose="020B0604030504040204" pitchFamily="34" charset="-120"/>
              </a:rPr>
              <a:t>基礎訓練 </a:t>
            </a:r>
            <a:r>
              <a:rPr lang="en-US" altLang="zh-TW" sz="1200" b="0" dirty="0">
                <a:solidFill>
                  <a:srgbClr val="000000"/>
                </a:solidFill>
                <a:effectLst/>
                <a:latin typeface="微軟正黑體" panose="020B0604030504040204" pitchFamily="34" charset="-120"/>
                <a:ea typeface="微軟正黑體" panose="020B0604030504040204" pitchFamily="34" charset="-120"/>
              </a:rPr>
              <a:t>(MSE Loss)</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 Phase 1.5: </a:t>
            </a:r>
            <a:r>
              <a:rPr lang="zh-TW" altLang="en-US" sz="1200" b="0" dirty="0">
                <a:solidFill>
                  <a:srgbClr val="000000"/>
                </a:solidFill>
                <a:effectLst/>
                <a:latin typeface="微軟正黑體" panose="020B0604030504040204" pitchFamily="34" charset="-120"/>
                <a:ea typeface="微軟正黑體" panose="020B0604030504040204" pitchFamily="34" charset="-120"/>
              </a:rPr>
              <a:t>物理損失函數優化 </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r>
              <a:rPr lang="zh-TW" altLang="en-US" sz="1200" b="0" dirty="0">
                <a:solidFill>
                  <a:srgbClr val="000000"/>
                </a:solidFill>
                <a:effectLst/>
                <a:latin typeface="微軟正黑體" panose="020B0604030504040204" pitchFamily="34" charset="-120"/>
                <a:ea typeface="微軟正黑體" panose="020B0604030504040204" pitchFamily="34" charset="-120"/>
              </a:rPr>
              <a:t>引入 </a:t>
            </a:r>
            <a:r>
              <a:rPr lang="en-US" altLang="zh-TW" sz="1200" b="0" dirty="0">
                <a:solidFill>
                  <a:srgbClr val="000000"/>
                </a:solidFill>
                <a:effectLst/>
                <a:latin typeface="微軟正黑體" panose="020B0604030504040204" pitchFamily="34" charset="-120"/>
                <a:ea typeface="微軟正黑體" panose="020B0604030504040204" pitchFamily="34" charset="-120"/>
              </a:rPr>
              <a:t>ZI-MSE </a:t>
            </a:r>
            <a:r>
              <a:rPr lang="zh-TW" altLang="en-US" sz="1200" b="0" dirty="0">
                <a:solidFill>
                  <a:srgbClr val="000000"/>
                </a:solidFill>
                <a:effectLst/>
                <a:latin typeface="微軟正黑體" panose="020B0604030504040204" pitchFamily="34" charset="-120"/>
                <a:ea typeface="微軟正黑體" panose="020B0604030504040204" pitchFamily="34" charset="-120"/>
              </a:rPr>
              <a:t>解決稀疏性</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 Phase 1.6: </a:t>
            </a:r>
            <a:r>
              <a:rPr lang="zh-TW" altLang="en-US" sz="1200" b="0" dirty="0">
                <a:solidFill>
                  <a:srgbClr val="000000"/>
                </a:solidFill>
                <a:effectLst/>
                <a:latin typeface="微軟正黑體" panose="020B0604030504040204" pitchFamily="34" charset="-120"/>
                <a:ea typeface="微軟正黑體" panose="020B0604030504040204" pitchFamily="34" charset="-120"/>
              </a:rPr>
              <a:t>潛在空間缺陷診斷 </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r>
              <a:rPr lang="zh-TW" altLang="en-US" sz="1200" b="0" dirty="0">
                <a:solidFill>
                  <a:srgbClr val="000000"/>
                </a:solidFill>
                <a:effectLst/>
                <a:latin typeface="微軟正黑體" panose="020B0604030504040204" pitchFamily="34" charset="-120"/>
                <a:ea typeface="微軟正黑體" panose="020B0604030504040204" pitchFamily="34" charset="-120"/>
              </a:rPr>
              <a:t>證明潛在空間膨脹且離散</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a:t>
            </a:r>
            <a:r>
              <a:rPr lang="zh-TW" altLang="en-US" sz="1200" b="0" dirty="0">
                <a:solidFill>
                  <a:srgbClr val="000000"/>
                </a:solidFill>
                <a:effectLst/>
                <a:latin typeface="微軟正黑體" panose="020B0604030504040204" pitchFamily="34" charset="-120"/>
                <a:ea typeface="微軟正黑體" panose="020B0604030504040204" pitchFamily="34" charset="-120"/>
              </a:rPr>
              <a:t>確認 </a:t>
            </a:r>
            <a:r>
              <a:rPr lang="en-US" altLang="zh-TW" sz="1200" b="0" dirty="0">
                <a:solidFill>
                  <a:srgbClr val="000000"/>
                </a:solidFill>
                <a:effectLst/>
                <a:latin typeface="微軟正黑體" panose="020B0604030504040204" pitchFamily="34" charset="-120"/>
                <a:ea typeface="微軟正黑體" panose="020B0604030504040204" pitchFamily="34" charset="-120"/>
              </a:rPr>
              <a:t>3D Shower </a:t>
            </a:r>
            <a:r>
              <a:rPr lang="zh-TW" altLang="en-US" sz="1200" b="0" dirty="0">
                <a:solidFill>
                  <a:srgbClr val="000000"/>
                </a:solidFill>
                <a:effectLst/>
                <a:latin typeface="微軟正黑體" panose="020B0604030504040204" pitchFamily="34" charset="-120"/>
                <a:ea typeface="微軟正黑體" panose="020B0604030504040204" pitchFamily="34" charset="-120"/>
              </a:rPr>
              <a:t>可精準重建，確立需引入 </a:t>
            </a:r>
            <a:r>
              <a:rPr lang="en-US" altLang="zh-TW" sz="1200" b="0" dirty="0">
                <a:solidFill>
                  <a:srgbClr val="000000"/>
                </a:solidFill>
                <a:effectLst/>
                <a:latin typeface="微軟正黑體" panose="020B0604030504040204" pitchFamily="34" charset="-120"/>
                <a:ea typeface="微軟正黑體" panose="020B0604030504040204" pitchFamily="34" charset="-120"/>
              </a:rPr>
              <a:t>VAE </a:t>
            </a:r>
            <a:r>
              <a:rPr lang="zh-TW" altLang="en-US" sz="1200" b="0" dirty="0">
                <a:solidFill>
                  <a:srgbClr val="000000"/>
                </a:solidFill>
                <a:effectLst/>
                <a:latin typeface="微軟正黑體" panose="020B0604030504040204" pitchFamily="34" charset="-120"/>
                <a:ea typeface="微軟正黑體" panose="020B0604030504040204" pitchFamily="34" charset="-120"/>
              </a:rPr>
              <a:t>的動機</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p>
        </p:txBody>
      </p:sp>
      <p:sp>
        <p:nvSpPr>
          <p:cNvPr id="10" name="內容版面配置區 9">
            <a:extLst>
              <a:ext uri="{FF2B5EF4-FFF2-40B4-BE49-F238E27FC236}">
                <a16:creationId xmlns:a16="http://schemas.microsoft.com/office/drawing/2014/main" id="{85C07F89-08B4-317C-B6C7-E60CA37CE25D}"/>
              </a:ext>
            </a:extLst>
          </p:cNvPr>
          <p:cNvSpPr>
            <a:spLocks noGrp="1"/>
          </p:cNvSpPr>
          <p:nvPr>
            <p:ph sz="half" idx="2"/>
          </p:nvPr>
        </p:nvSpPr>
        <p:spPr>
          <a:xfrm>
            <a:off x="6268450" y="1334735"/>
            <a:ext cx="5181600" cy="4351338"/>
          </a:xfrm>
        </p:spPr>
        <p:txBody>
          <a:bodyPr>
            <a:normAutofit/>
          </a:bodyPr>
          <a:lstStyle/>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Phase 2: </a:t>
            </a:r>
            <a:r>
              <a:rPr lang="zh-TW" altLang="en-US" sz="1200" b="0" dirty="0">
                <a:solidFill>
                  <a:srgbClr val="000000"/>
                </a:solidFill>
                <a:effectLst/>
                <a:latin typeface="微軟正黑體" panose="020B0604030504040204" pitchFamily="34" charset="-120"/>
                <a:ea typeface="微軟正黑體" panose="020B0604030504040204" pitchFamily="34" charset="-120"/>
              </a:rPr>
              <a:t>建立生成友善潛在空間 </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r>
              <a:rPr lang="el-GR" altLang="zh-TW" sz="1200" b="0" dirty="0">
                <a:solidFill>
                  <a:srgbClr val="000000"/>
                </a:solidFill>
                <a:effectLst/>
                <a:latin typeface="微軟正黑體" panose="020B0604030504040204" pitchFamily="34" charset="-120"/>
                <a:ea typeface="微軟正黑體" panose="020B0604030504040204" pitchFamily="34" charset="-120"/>
              </a:rPr>
              <a:t>β-</a:t>
            </a:r>
            <a:r>
              <a:rPr lang="en-US" altLang="zh-TW" sz="1200" b="0" dirty="0">
                <a:solidFill>
                  <a:srgbClr val="000000"/>
                </a:solidFill>
                <a:effectLst/>
                <a:latin typeface="微軟正黑體" panose="020B0604030504040204" pitchFamily="34" charset="-120"/>
                <a:ea typeface="微軟正黑體" panose="020B0604030504040204" pitchFamily="34" charset="-120"/>
              </a:rPr>
              <a:t>VAE) 】</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 Phase 2.0: </a:t>
            </a:r>
            <a:r>
              <a:rPr lang="zh-TW" altLang="en-US" sz="1200" b="0" dirty="0">
                <a:solidFill>
                  <a:srgbClr val="000000"/>
                </a:solidFill>
                <a:effectLst/>
                <a:latin typeface="微軟正黑體" panose="020B0604030504040204" pitchFamily="34" charset="-120"/>
                <a:ea typeface="微軟正黑體" panose="020B0604030504040204" pitchFamily="34" charset="-120"/>
              </a:rPr>
              <a:t>架構設立 </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r>
              <a:rPr lang="zh-TW" altLang="en-US" sz="1200" b="0" dirty="0">
                <a:solidFill>
                  <a:srgbClr val="000000"/>
                </a:solidFill>
                <a:effectLst/>
                <a:latin typeface="微軟正黑體" panose="020B0604030504040204" pitchFamily="34" charset="-120"/>
                <a:ea typeface="微軟正黑體" panose="020B0604030504040204" pitchFamily="34" charset="-120"/>
              </a:rPr>
              <a:t>雙頭 </a:t>
            </a:r>
            <a:r>
              <a:rPr lang="en-US" altLang="zh-TW" sz="1200" b="0" dirty="0">
                <a:solidFill>
                  <a:srgbClr val="000000"/>
                </a:solidFill>
                <a:effectLst/>
                <a:latin typeface="微軟正黑體" panose="020B0604030504040204" pitchFamily="34" charset="-120"/>
                <a:ea typeface="微軟正黑體" panose="020B0604030504040204" pitchFamily="34" charset="-120"/>
              </a:rPr>
              <a:t>Encoder </a:t>
            </a:r>
            <a:r>
              <a:rPr lang="zh-TW" altLang="en-US" sz="1200" b="0" dirty="0">
                <a:solidFill>
                  <a:srgbClr val="000000"/>
                </a:solidFill>
                <a:effectLst/>
                <a:latin typeface="微軟正黑體" panose="020B0604030504040204" pitchFamily="34" charset="-120"/>
                <a:ea typeface="微軟正黑體" panose="020B0604030504040204" pitchFamily="34" charset="-120"/>
              </a:rPr>
              <a:t>與 </a:t>
            </a:r>
            <a:r>
              <a:rPr lang="en-US" altLang="zh-TW" sz="1200" b="0" dirty="0">
                <a:solidFill>
                  <a:srgbClr val="000000"/>
                </a:solidFill>
                <a:effectLst/>
                <a:latin typeface="微軟正黑體" panose="020B0604030504040204" pitchFamily="34" charset="-120"/>
                <a:ea typeface="微軟正黑體" panose="020B0604030504040204" pitchFamily="34" charset="-120"/>
              </a:rPr>
              <a:t>Reparameterization Trick)</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 Phase 2.1: </a:t>
            </a:r>
            <a:r>
              <a:rPr lang="zh-TW" altLang="en-US" sz="1200" b="0" dirty="0">
                <a:solidFill>
                  <a:srgbClr val="000000"/>
                </a:solidFill>
                <a:effectLst/>
                <a:latin typeface="微軟正黑體" panose="020B0604030504040204" pitchFamily="34" charset="-120"/>
                <a:ea typeface="微軟正黑體" panose="020B0604030504040204" pitchFamily="34" charset="-120"/>
              </a:rPr>
              <a:t>健全度測試 </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r>
              <a:rPr lang="el-GR" altLang="zh-TW" sz="1200" b="0" dirty="0">
                <a:solidFill>
                  <a:srgbClr val="000000"/>
                </a:solidFill>
                <a:effectLst/>
                <a:latin typeface="微軟正黑體" panose="020B0604030504040204" pitchFamily="34" charset="-120"/>
                <a:ea typeface="微軟正黑體" panose="020B0604030504040204" pitchFamily="34" charset="-120"/>
              </a:rPr>
              <a:t>β=0 </a:t>
            </a:r>
            <a:r>
              <a:rPr lang="en-US" altLang="zh-TW" sz="1200" b="0" dirty="0">
                <a:solidFill>
                  <a:srgbClr val="000000"/>
                </a:solidFill>
                <a:effectLst/>
                <a:latin typeface="微軟正黑體" panose="020B0604030504040204" pitchFamily="34" charset="-120"/>
                <a:ea typeface="微軟正黑體" panose="020B0604030504040204" pitchFamily="34" charset="-120"/>
              </a:rPr>
              <a:t>Sanity Check</a:t>
            </a:r>
            <a:r>
              <a:rPr lang="zh-TW" altLang="en-US" sz="1200" b="0" dirty="0">
                <a:solidFill>
                  <a:srgbClr val="000000"/>
                </a:solidFill>
                <a:effectLst/>
                <a:latin typeface="微軟正黑體" panose="020B0604030504040204" pitchFamily="34" charset="-120"/>
                <a:ea typeface="微軟正黑體" panose="020B0604030504040204" pitchFamily="34" charset="-120"/>
              </a:rPr>
              <a:t>，確保無梯度 </a:t>
            </a:r>
            <a:r>
              <a:rPr lang="en-US" altLang="zh-TW" sz="1200" b="0" dirty="0">
                <a:solidFill>
                  <a:srgbClr val="000000"/>
                </a:solidFill>
                <a:effectLst/>
                <a:latin typeface="微軟正黑體" panose="020B0604030504040204" pitchFamily="34" charset="-120"/>
                <a:ea typeface="微軟正黑體" panose="020B0604030504040204" pitchFamily="34" charset="-120"/>
              </a:rPr>
              <a:t>Bug)</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 Phase 2.2: </a:t>
            </a:r>
            <a:r>
              <a:rPr lang="zh-TW" altLang="en-US" sz="1200" b="0" dirty="0">
                <a:solidFill>
                  <a:srgbClr val="000000"/>
                </a:solidFill>
                <a:effectLst/>
                <a:latin typeface="微軟正黑體" panose="020B0604030504040204" pitchFamily="34" charset="-120"/>
                <a:ea typeface="微軟正黑體" panose="020B0604030504040204" pitchFamily="34" charset="-120"/>
              </a:rPr>
              <a:t>參數消融訓練 </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r>
              <a:rPr lang="el-GR" altLang="zh-TW" sz="1200" b="0" dirty="0">
                <a:solidFill>
                  <a:srgbClr val="000000"/>
                </a:solidFill>
                <a:effectLst/>
                <a:latin typeface="微軟正黑體" panose="020B0604030504040204" pitchFamily="34" charset="-120"/>
                <a:ea typeface="微軟正黑體" panose="020B0604030504040204" pitchFamily="34" charset="-120"/>
              </a:rPr>
              <a:t>β </a:t>
            </a:r>
            <a:r>
              <a:rPr lang="en-US" altLang="zh-TW" sz="1200" b="0" dirty="0">
                <a:solidFill>
                  <a:srgbClr val="000000"/>
                </a:solidFill>
                <a:effectLst/>
                <a:latin typeface="微軟正黑體" panose="020B0604030504040204" pitchFamily="34" charset="-120"/>
                <a:ea typeface="微軟正黑體" panose="020B0604030504040204" pitchFamily="34" charset="-120"/>
              </a:rPr>
              <a:t>Sweep 0.01~1.0)</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 Phase 2.3: </a:t>
            </a:r>
            <a:r>
              <a:rPr lang="zh-TW" altLang="en-US" sz="1200" b="0" dirty="0">
                <a:solidFill>
                  <a:srgbClr val="000000"/>
                </a:solidFill>
                <a:effectLst/>
                <a:latin typeface="微軟正黑體" panose="020B0604030504040204" pitchFamily="34" charset="-120"/>
                <a:ea typeface="微軟正黑體" panose="020B0604030504040204" pitchFamily="34" charset="-120"/>
              </a:rPr>
              <a:t>物理驗證與診斷 </a:t>
            </a:r>
            <a:r>
              <a:rPr lang="en-US" altLang="zh-TW" sz="1200" b="0" dirty="0">
                <a:solidFill>
                  <a:srgbClr val="000000"/>
                </a:solidFill>
                <a:effectLst/>
                <a:latin typeface="微軟正黑體" panose="020B0604030504040204" pitchFamily="34" charset="-120"/>
                <a:ea typeface="微軟正黑體" panose="020B0604030504040204" pitchFamily="34" charset="-120"/>
              </a:rPr>
              <a:t>(6 </a:t>
            </a:r>
            <a:r>
              <a:rPr lang="zh-TW" altLang="en-US" sz="1200" b="0" dirty="0">
                <a:solidFill>
                  <a:srgbClr val="000000"/>
                </a:solidFill>
                <a:effectLst/>
                <a:latin typeface="微軟正黑體" panose="020B0604030504040204" pitchFamily="34" charset="-120"/>
                <a:ea typeface="微軟正黑體" panose="020B0604030504040204" pitchFamily="34" charset="-120"/>
              </a:rPr>
              <a:t>大物理指標、鎮壓 </a:t>
            </a:r>
            <a:r>
              <a:rPr lang="en-US" altLang="zh-TW" sz="1200" b="0" dirty="0">
                <a:solidFill>
                  <a:srgbClr val="000000"/>
                </a:solidFill>
                <a:effectLst/>
                <a:latin typeface="微軟正黑體" panose="020B0604030504040204" pitchFamily="34" charset="-120"/>
                <a:ea typeface="微軟正黑體" panose="020B0604030504040204" pitchFamily="34" charset="-120"/>
              </a:rPr>
              <a:t>Background Glow)</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 Phase 2.4: </a:t>
            </a:r>
            <a:r>
              <a:rPr lang="zh-TW" altLang="en-US" sz="1200" b="0" dirty="0">
                <a:solidFill>
                  <a:srgbClr val="000000"/>
                </a:solidFill>
                <a:effectLst/>
                <a:latin typeface="微軟正黑體" panose="020B0604030504040204" pitchFamily="34" charset="-120"/>
                <a:ea typeface="微軟正黑體" panose="020B0604030504040204" pitchFamily="34" charset="-120"/>
              </a:rPr>
              <a:t>空間剖析 </a:t>
            </a:r>
            <a:r>
              <a:rPr lang="en-US" altLang="zh-TW" sz="1200" b="0" dirty="0">
                <a:solidFill>
                  <a:srgbClr val="000000"/>
                </a:solidFill>
                <a:effectLst/>
                <a:latin typeface="微軟正黑體" panose="020B0604030504040204" pitchFamily="34" charset="-120"/>
                <a:ea typeface="微軟正黑體" panose="020B0604030504040204" pitchFamily="34" charset="-120"/>
              </a:rPr>
              <a:t>(PCA, t-SNE, Latent Norm </a:t>
            </a:r>
            <a:r>
              <a:rPr lang="zh-TW" altLang="en-US" sz="1200" b="0" dirty="0">
                <a:solidFill>
                  <a:srgbClr val="000000"/>
                </a:solidFill>
                <a:effectLst/>
                <a:latin typeface="微軟正黑體" panose="020B0604030504040204" pitchFamily="34" charset="-120"/>
                <a:ea typeface="微軟正黑體" panose="020B0604030504040204" pitchFamily="34" charset="-120"/>
              </a:rPr>
              <a:t>幾何特徵</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 Phase 2.5: </a:t>
            </a:r>
            <a:r>
              <a:rPr lang="zh-TW" altLang="en-US" sz="1200" b="0" dirty="0">
                <a:solidFill>
                  <a:srgbClr val="000000"/>
                </a:solidFill>
                <a:effectLst/>
                <a:latin typeface="微軟正黑體" panose="020B0604030504040204" pitchFamily="34" charset="-120"/>
                <a:ea typeface="微軟正黑體" panose="020B0604030504040204" pitchFamily="34" charset="-120"/>
              </a:rPr>
              <a:t>最佳 </a:t>
            </a:r>
            <a:r>
              <a:rPr lang="el-GR" altLang="zh-TW" sz="1200" b="0" dirty="0">
                <a:solidFill>
                  <a:srgbClr val="000000"/>
                </a:solidFill>
                <a:effectLst/>
                <a:latin typeface="微軟正黑體" panose="020B0604030504040204" pitchFamily="34" charset="-120"/>
                <a:ea typeface="微軟正黑體" panose="020B0604030504040204" pitchFamily="34" charset="-120"/>
              </a:rPr>
              <a:t>β </a:t>
            </a:r>
            <a:r>
              <a:rPr lang="zh-TW" altLang="en-US" sz="1200" b="0" dirty="0">
                <a:solidFill>
                  <a:srgbClr val="000000"/>
                </a:solidFill>
                <a:effectLst/>
                <a:latin typeface="微軟正黑體" panose="020B0604030504040204" pitchFamily="34" charset="-120"/>
                <a:ea typeface="微軟正黑體" panose="020B0604030504040204" pitchFamily="34" charset="-120"/>
              </a:rPr>
              <a:t>決選與模型凍結 </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r>
              <a:rPr lang="zh-TW" altLang="en-US" sz="1200" b="0" dirty="0">
                <a:solidFill>
                  <a:srgbClr val="000000"/>
                </a:solidFill>
                <a:effectLst/>
                <a:latin typeface="微軟正黑體" panose="020B0604030504040204" pitchFamily="34" charset="-120"/>
                <a:ea typeface="微軟正黑體" panose="020B0604030504040204" pitchFamily="34" charset="-120"/>
              </a:rPr>
              <a:t>綜合物理與數學的折衷點</a:t>
            </a:r>
            <a:r>
              <a:rPr lang="en-US" altLang="zh-TW" sz="1200" b="0" dirty="0">
                <a:solidFill>
                  <a:srgbClr val="000000"/>
                </a:solidFill>
                <a:effectLst/>
                <a:latin typeface="微軟正黑體" panose="020B0604030504040204" pitchFamily="34" charset="-120"/>
                <a:ea typeface="微軟正黑體" panose="020B0604030504040204" pitchFamily="34" charset="-120"/>
              </a:rPr>
              <a:t>)</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(Frozen Encoder/Decoder &amp; Continuous, Smooth Latent Space)</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Phase 3: </a:t>
            </a:r>
            <a:r>
              <a:rPr lang="zh-TW" altLang="en-US" sz="1200" b="0" dirty="0">
                <a:solidFill>
                  <a:srgbClr val="000000"/>
                </a:solidFill>
                <a:effectLst/>
                <a:latin typeface="微軟正黑體" panose="020B0604030504040204" pitchFamily="34" charset="-120"/>
                <a:ea typeface="微軟正黑體" panose="020B0604030504040204" pitchFamily="34" charset="-120"/>
              </a:rPr>
              <a:t>條件式生成 </a:t>
            </a:r>
            <a:r>
              <a:rPr lang="en-US" altLang="zh-TW" sz="1200" b="0" dirty="0">
                <a:solidFill>
                  <a:srgbClr val="000000"/>
                </a:solidFill>
                <a:effectLst/>
                <a:latin typeface="微軟正黑體" panose="020B0604030504040204" pitchFamily="34" charset="-120"/>
                <a:ea typeface="微軟正黑體" panose="020B0604030504040204" pitchFamily="34" charset="-120"/>
              </a:rPr>
              <a:t>(Latent Diffusion) 】</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 (Generated Shower Tensor)</a:t>
            </a:r>
          </a:p>
          <a:p>
            <a:pPr marL="0" indent="0">
              <a:buNone/>
            </a:pPr>
            <a:r>
              <a:rPr lang="en-US" altLang="zh-TW" sz="1200" b="0" dirty="0">
                <a:solidFill>
                  <a:srgbClr val="000000"/>
                </a:solidFill>
                <a:effectLst/>
                <a:latin typeface="微軟正黑體" panose="020B0604030504040204" pitchFamily="34" charset="-120"/>
                <a:ea typeface="微軟正黑體" panose="020B0604030504040204" pitchFamily="34" charset="-120"/>
              </a:rPr>
              <a:t>【 Phase 4: </a:t>
            </a:r>
            <a:r>
              <a:rPr lang="zh-TW" altLang="en-US" sz="1200" b="0" dirty="0">
                <a:solidFill>
                  <a:srgbClr val="000000"/>
                </a:solidFill>
                <a:effectLst/>
                <a:latin typeface="微軟正黑體" panose="020B0604030504040204" pitchFamily="34" charset="-120"/>
                <a:ea typeface="微軟正黑體" panose="020B0604030504040204" pitchFamily="34" charset="-120"/>
              </a:rPr>
              <a:t>模型與物理驗證 </a:t>
            </a:r>
            <a:r>
              <a:rPr lang="en-US" altLang="zh-TW" sz="1200" b="0" dirty="0">
                <a:solidFill>
                  <a:srgbClr val="000000"/>
                </a:solidFill>
                <a:effectLst/>
                <a:latin typeface="微軟正黑體" panose="020B0604030504040204" pitchFamily="34" charset="-120"/>
                <a:ea typeface="微軟正黑體" panose="020B0604030504040204" pitchFamily="34" charset="-120"/>
              </a:rPr>
              <a:t>(Physics Validation - GT vs Generated) 】</a:t>
            </a:r>
            <a:endParaRPr lang="zh-TW" altLang="en-US" sz="12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35980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8049CF-1C0E-5054-1C89-EEBBA47C6573}"/>
              </a:ext>
            </a:extLst>
          </p:cNvPr>
          <p:cNvSpPr>
            <a:spLocks noGrp="1"/>
          </p:cNvSpPr>
          <p:nvPr>
            <p:ph type="title"/>
          </p:nvPr>
        </p:nvSpPr>
        <p:spPr/>
        <p:txBody>
          <a:bodyPr/>
          <a:lstStyle/>
          <a:p>
            <a:r>
              <a:rPr lang="en-US" altLang="zh-TW" dirty="0"/>
              <a:t>Phase -1: ROOT Inspection &amp; Mapping</a:t>
            </a:r>
            <a:endParaRPr lang="zh-TW" altLang="en-US" dirty="0"/>
          </a:p>
        </p:txBody>
      </p:sp>
      <p:sp>
        <p:nvSpPr>
          <p:cNvPr id="10" name="內容版面配置區 9">
            <a:extLst>
              <a:ext uri="{FF2B5EF4-FFF2-40B4-BE49-F238E27FC236}">
                <a16:creationId xmlns:a16="http://schemas.microsoft.com/office/drawing/2014/main" id="{BFD9F062-2532-3093-730B-26C7EE3EE715}"/>
              </a:ext>
            </a:extLst>
          </p:cNvPr>
          <p:cNvSpPr>
            <a:spLocks noGrp="1"/>
          </p:cNvSpPr>
          <p:nvPr>
            <p:ph idx="1"/>
          </p:nvPr>
        </p:nvSpPr>
        <p:spPr/>
        <p:txBody>
          <a:bodyPr/>
          <a:lstStyle/>
          <a:p>
            <a:r>
              <a:rPr lang="en-US" altLang="zh-TW" dirty="0"/>
              <a:t>Divide the files train/</a:t>
            </a:r>
            <a:r>
              <a:rPr lang="en-US" altLang="zh-TW" dirty="0" err="1"/>
              <a:t>val</a:t>
            </a:r>
            <a:r>
              <a:rPr lang="en-US" altLang="zh-TW" dirty="0"/>
              <a:t>/text</a:t>
            </a:r>
          </a:p>
          <a:p>
            <a:r>
              <a:rPr lang="en-US" altLang="zh-TW" dirty="0"/>
              <a:t>Convert </a:t>
            </a:r>
            <a:r>
              <a:rPr lang="en-US" altLang="zh-TW" dirty="0" err="1"/>
              <a:t>cellid</a:t>
            </a:r>
            <a:r>
              <a:rPr lang="en-US" altLang="zh-TW" dirty="0"/>
              <a:t> from 1D to 2D (output: figures/event0_2D_display.png) Upgrade the hit scatter plot to a 20 * 20 matrix image as the input for the neural network</a:t>
            </a:r>
          </a:p>
          <a:p>
            <a:r>
              <a:rPr lang="en-US" altLang="zh-TW" dirty="0"/>
              <a:t>Convert "</a:t>
            </a:r>
            <a:r>
              <a:rPr lang="en-US" altLang="zh-TW" dirty="0" err="1"/>
              <a:t>cellid_to_index</a:t>
            </a:r>
            <a:r>
              <a:rPr lang="en-US" altLang="zh-TW" dirty="0"/>
              <a:t>" to a 2D matrix (row, col), and then convert it back to 20 * 20 through "</a:t>
            </a:r>
            <a:r>
              <a:rPr lang="en-US" altLang="zh-TW" dirty="0" err="1"/>
              <a:t>index_to_cellid</a:t>
            </a:r>
            <a:r>
              <a:rPr lang="en-US" altLang="zh-TW" dirty="0"/>
              <a:t>".</a:t>
            </a:r>
            <a:endParaRPr lang="zh-TW" altLang="en-US" dirty="0"/>
          </a:p>
        </p:txBody>
      </p:sp>
    </p:spTree>
    <p:extLst>
      <p:ext uri="{BB962C8B-B14F-4D97-AF65-F5344CB8AC3E}">
        <p14:creationId xmlns:p14="http://schemas.microsoft.com/office/powerpoint/2010/main" val="3935315968"/>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1508</TotalTime>
  <Words>1319</Words>
  <Application>Microsoft Office PowerPoint</Application>
  <PresentationFormat>寬螢幕</PresentationFormat>
  <Paragraphs>127</Paragraphs>
  <Slides>23</Slides>
  <Notes>21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23</vt:i4>
      </vt:variant>
    </vt:vector>
  </HeadingPairs>
  <TitlesOfParts>
    <vt:vector size="29" baseType="lpstr">
      <vt:lpstr>Microsoft JhengHei</vt:lpstr>
      <vt:lpstr>Arial</vt:lpstr>
      <vt:lpstr>Calibri</vt:lpstr>
      <vt:lpstr>Calibri Light</vt:lpstr>
      <vt:lpstr>Cambria Math</vt:lpstr>
      <vt:lpstr>Office 佈景主題</vt:lpstr>
      <vt:lpstr>Fast sim weekly work</vt:lpstr>
      <vt:lpstr>GAN</vt:lpstr>
      <vt:lpstr>NF</vt:lpstr>
      <vt:lpstr>Diffusion </vt:lpstr>
      <vt:lpstr>VAE</vt:lpstr>
      <vt:lpstr>CFM</vt:lpstr>
      <vt:lpstr>PowerPoint 簡報</vt:lpstr>
      <vt:lpstr>The phase of fast sim</vt:lpstr>
      <vt:lpstr>Phase -1: ROOT Inspection &amp; Mapping</vt:lpstr>
      <vt:lpstr>Phase 0 Data Engineering</vt:lpstr>
      <vt:lpstr>Phase 0.5: Dataset Characterization &amp; Quality Assurance (Dataset QA)</vt:lpstr>
      <vt:lpstr>PowerPoint 簡報</vt:lpstr>
      <vt:lpstr>PowerPoint 簡報</vt:lpstr>
      <vt:lpstr>PowerPoint 簡報</vt:lpstr>
      <vt:lpstr>PowerPoint 簡報</vt:lpstr>
      <vt:lpstr>Phase 1: Vanilla AutoEncoder</vt:lpstr>
      <vt:lpstr>Compression</vt:lpstr>
      <vt:lpstr>PowerPoint 簡報</vt:lpstr>
      <vt:lpstr>Phase 1.5 Vanilla AE Baseline</vt:lpstr>
      <vt:lpstr>PowerPoint 簡報</vt:lpstr>
      <vt:lpstr>Zero-Inflated MSE (ZI-MSE) Loss Design</vt:lpstr>
      <vt:lpstr>Zero-Inflated MSE (ZI-MSE) Loss Design</vt:lpstr>
      <vt:lpstr>MSE V.S ZI-MSE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Fast sim weekly work</dc:title>
  <dc:creator>leo0320leo@hotmail.com</dc:creator>
  <cp:lastModifiedBy>leo0320leo@hotmail.com</cp:lastModifiedBy>
  <cp:revision>10</cp:revision>
  <dcterms:created xsi:type="dcterms:W3CDTF">2026-07-28T07:15:51Z</dcterms:created>
  <dcterms:modified xsi:type="dcterms:W3CDTF">2026-07-29T08:24:01Z</dcterms:modified>
</cp:coreProperties>
</file>