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77" r:id="rId3"/>
    <p:sldId id="260" r:id="rId4"/>
    <p:sldId id="278" r:id="rId5"/>
    <p:sldId id="275" r:id="rId6"/>
    <p:sldId id="279" r:id="rId7"/>
    <p:sldId id="274" r:id="rId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4660"/>
  </p:normalViewPr>
  <p:slideViewPr>
    <p:cSldViewPr>
      <p:cViewPr>
        <p:scale>
          <a:sx n="150" d="100"/>
          <a:sy n="150" d="100"/>
        </p:scale>
        <p:origin x="-62" y="3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2026/8/18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2026/8/18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2026/8/18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2026/8/18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2026/8/18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2026/8/18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2026/8/18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2026/8/18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2026/8/18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2026/8/18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2026/8/18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2026/8/18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85720" y="0"/>
            <a:ext cx="7643866" cy="2214554"/>
          </a:xfrm>
        </p:spPr>
        <p:txBody>
          <a:bodyPr>
            <a:normAutofit/>
          </a:bodyPr>
          <a:lstStyle/>
          <a:p>
            <a:pPr algn="l"/>
            <a:r>
              <a:rPr lang="en-US" altLang="zh-TW" sz="3600" b="1" dirty="0" smtClean="0"/>
              <a:t>MHEP experiment group meeting</a:t>
            </a:r>
            <a:br>
              <a:rPr lang="en-US" altLang="zh-TW" sz="3600" b="1" dirty="0" smtClean="0"/>
            </a:br>
            <a:r>
              <a:rPr lang="en-US" altLang="zh-TW" sz="3600" b="1" dirty="0" smtClean="0"/>
              <a:t>2026-08-18</a:t>
            </a:r>
            <a:endParaRPr lang="zh-TW" altLang="en-US" sz="3600" b="1" dirty="0"/>
          </a:p>
        </p:txBody>
      </p:sp>
      <p:sp>
        <p:nvSpPr>
          <p:cNvPr id="7" name="文字方塊 6"/>
          <p:cNvSpPr txBox="1"/>
          <p:nvPr/>
        </p:nvSpPr>
        <p:spPr>
          <a:xfrm>
            <a:off x="357158" y="1928802"/>
            <a:ext cx="864396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altLang="zh-TW" sz="2400" dirty="0" smtClean="0"/>
              <a:t>Equipment budget  TWD 10.4 M </a:t>
            </a:r>
          </a:p>
          <a:p>
            <a:pPr marL="457200" indent="-457200"/>
            <a:r>
              <a:rPr lang="en-US" altLang="zh-TW" sz="2400" dirty="0" smtClean="0">
                <a:solidFill>
                  <a:srgbClr val="FF0000"/>
                </a:solidFill>
              </a:rPr>
              <a:t>	returned to IPAS   			~October</a:t>
            </a:r>
          </a:p>
          <a:p>
            <a:pPr marL="457200" indent="-457200">
              <a:buFont typeface="+mj-lt"/>
              <a:buAutoNum type="arabicPeriod" startAt="2"/>
            </a:pPr>
            <a:r>
              <a:rPr lang="en-US" altLang="zh-TW" sz="2400" dirty="0" smtClean="0"/>
              <a:t>Operation budget   TWD 3M</a:t>
            </a:r>
          </a:p>
          <a:p>
            <a:pPr marL="457200" indent="-457200"/>
            <a:r>
              <a:rPr lang="en-US" altLang="zh-TW" sz="2400" dirty="0" smtClean="0">
                <a:solidFill>
                  <a:srgbClr val="FF0000"/>
                </a:solidFill>
              </a:rPr>
              <a:t>	personal traveling   150k  	 	~September</a:t>
            </a:r>
          </a:p>
          <a:p>
            <a:pPr marL="457200" indent="-457200"/>
            <a:r>
              <a:rPr lang="en-US" altLang="zh-TW" sz="2400" dirty="0" smtClean="0">
                <a:solidFill>
                  <a:srgbClr val="FF0000"/>
                </a:solidFill>
              </a:rPr>
              <a:t>	personal operation 100k</a:t>
            </a:r>
          </a:p>
          <a:p>
            <a:pPr marL="457200" indent="-457200"/>
            <a:r>
              <a:rPr lang="en-US" altLang="zh-TW" sz="2400" dirty="0" smtClean="0">
                <a:solidFill>
                  <a:srgbClr val="FF0000"/>
                </a:solidFill>
              </a:rPr>
              <a:t>	MHEP share  	  200k/person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en-US" altLang="zh-TW" sz="2400" dirty="0" smtClean="0"/>
              <a:t>AAC  introduction	due September</a:t>
            </a:r>
          </a:p>
          <a:p>
            <a:pPr marL="457200" indent="-457200"/>
            <a:r>
              <a:rPr lang="en-US" altLang="zh-TW" sz="2400" dirty="0" smtClean="0">
                <a:solidFill>
                  <a:srgbClr val="FF0000"/>
                </a:solidFill>
              </a:rPr>
              <a:t>	introduction page, revision</a:t>
            </a:r>
          </a:p>
          <a:p>
            <a:pPr marL="457200" indent="-457200">
              <a:buAutoNum type="arabicPeriod" startAt="3"/>
            </a:pPr>
            <a:endParaRPr lang="en-US" altLang="zh-TW" sz="24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406" y="0"/>
            <a:ext cx="9144064" cy="654032"/>
          </a:xfrm>
        </p:spPr>
        <p:txBody>
          <a:bodyPr>
            <a:normAutofit/>
          </a:bodyPr>
          <a:lstStyle/>
          <a:p>
            <a:pPr algn="l"/>
            <a:r>
              <a:rPr lang="en-US" altLang="zh-TW" sz="3600" b="1" dirty="0" smtClean="0"/>
              <a:t>MHEP 2026 operation budget</a:t>
            </a:r>
            <a:endParaRPr lang="zh-TW" altLang="en-US" sz="3600" b="1" dirty="0"/>
          </a:p>
        </p:txBody>
      </p:sp>
      <p:sp>
        <p:nvSpPr>
          <p:cNvPr id="5" name="文字方塊 4"/>
          <p:cNvSpPr txBox="1"/>
          <p:nvPr/>
        </p:nvSpPr>
        <p:spPr>
          <a:xfrm>
            <a:off x="142844" y="714356"/>
            <a:ext cx="8358246" cy="175432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人員：   </a:t>
            </a:r>
            <a:r>
              <a:rPr lang="en-US" altLang="zh-TW" dirty="0" smtClean="0"/>
              <a:t>		</a:t>
            </a:r>
            <a:r>
              <a:rPr lang="en-US" altLang="zh-TW" b="1" dirty="0" smtClean="0"/>
              <a:t>8 persons</a:t>
            </a:r>
          </a:p>
          <a:p>
            <a:r>
              <a:rPr lang="en-US" altLang="zh-TW" dirty="0" smtClean="0"/>
              <a:t>AMS </a:t>
            </a:r>
            <a:r>
              <a:rPr lang="zh-TW" altLang="en-US" dirty="0" smtClean="0"/>
              <a:t>強場 </a:t>
            </a:r>
            <a:r>
              <a:rPr lang="en-US" altLang="zh-TW" dirty="0" err="1" smtClean="0"/>
              <a:t>Axion</a:t>
            </a:r>
            <a:r>
              <a:rPr lang="en-US" altLang="zh-TW" dirty="0" smtClean="0"/>
              <a:t>:	</a:t>
            </a:r>
            <a:r>
              <a:rPr lang="zh-TW" altLang="en-US" dirty="0" smtClean="0"/>
              <a:t>張元翰 林志勛</a:t>
            </a:r>
            <a:endParaRPr lang="en-US" altLang="zh-TW" dirty="0" smtClean="0"/>
          </a:p>
          <a:p>
            <a:r>
              <a:rPr lang="en-US" altLang="zh-TW" dirty="0" smtClean="0"/>
              <a:t>ATLAS:		</a:t>
            </a:r>
            <a:r>
              <a:rPr lang="zh-TW" altLang="en-US" dirty="0" smtClean="0"/>
              <a:t>侯書雲 王嵩銘 楊毅</a:t>
            </a:r>
            <a:endParaRPr lang="en-US" altLang="zh-TW" dirty="0" smtClean="0"/>
          </a:p>
          <a:p>
            <a:r>
              <a:rPr lang="en-US" altLang="zh-TW" dirty="0" smtClean="0"/>
              <a:t>Gravity:		</a:t>
            </a:r>
            <a:r>
              <a:rPr lang="en-US" altLang="zh-TW" dirty="0" err="1" smtClean="0"/>
              <a:t>Haino</a:t>
            </a:r>
            <a:r>
              <a:rPr lang="en-US" altLang="zh-TW" dirty="0" smtClean="0"/>
              <a:t> </a:t>
            </a:r>
            <a:r>
              <a:rPr lang="zh-TW" altLang="en-US" dirty="0" smtClean="0"/>
              <a:t>王子敬</a:t>
            </a:r>
            <a:endParaRPr lang="en-US" altLang="zh-TW" dirty="0" smtClean="0"/>
          </a:p>
          <a:p>
            <a:r>
              <a:rPr lang="en-US" altLang="zh-TW" dirty="0" smtClean="0"/>
              <a:t>Nuclear:		</a:t>
            </a:r>
            <a:r>
              <a:rPr lang="zh-TW" altLang="en-US" dirty="0" smtClean="0"/>
              <a:t>章文箴</a:t>
            </a:r>
            <a:endParaRPr lang="en-US" altLang="zh-TW" dirty="0" smtClean="0"/>
          </a:p>
          <a:p>
            <a:r>
              <a:rPr lang="en-US" altLang="zh-TW" dirty="0" smtClean="0"/>
              <a:t>Tier:		</a:t>
            </a:r>
            <a:r>
              <a:rPr lang="zh-TW" altLang="en-US" dirty="0" smtClean="0"/>
              <a:t>嚴漢偉     </a:t>
            </a:r>
            <a:r>
              <a:rPr lang="en-US" altLang="zh-TW" dirty="0" smtClean="0"/>
              <a:t>independent funding, exclude from MHEP budget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71406" y="2714620"/>
            <a:ext cx="8858312" cy="341632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0000FF"/>
                </a:solidFill>
              </a:rPr>
              <a:t>經費： </a:t>
            </a:r>
            <a:endParaRPr lang="en-US" altLang="zh-TW" b="1" dirty="0" smtClean="0"/>
          </a:p>
          <a:p>
            <a:r>
              <a:rPr lang="en-US" altLang="zh-TW" dirty="0" smtClean="0"/>
              <a:t>IPAS  personal operation per IP   TWD 120k traveling, </a:t>
            </a:r>
            <a:r>
              <a:rPr lang="zh-TW" altLang="en-US" dirty="0" smtClean="0"/>
              <a:t> </a:t>
            </a:r>
            <a:r>
              <a:rPr lang="en-US" altLang="zh-TW" dirty="0" smtClean="0"/>
              <a:t>TWD 100k operation</a:t>
            </a:r>
          </a:p>
          <a:p>
            <a:endParaRPr lang="en-US" altLang="zh-TW" dirty="0" smtClean="0"/>
          </a:p>
          <a:p>
            <a:r>
              <a:rPr lang="en-US" altLang="zh-TW" dirty="0" smtClean="0"/>
              <a:t>MHEP group operation</a:t>
            </a:r>
            <a:r>
              <a:rPr lang="zh-TW" altLang="en-US" dirty="0" smtClean="0"/>
              <a:t>：</a:t>
            </a:r>
            <a:r>
              <a:rPr lang="en-US" altLang="zh-TW" sz="2000" b="1" dirty="0" smtClean="0">
                <a:solidFill>
                  <a:srgbClr val="0000FF"/>
                </a:solidFill>
              </a:rPr>
              <a:t>TWD 3.125</a:t>
            </a:r>
            <a:r>
              <a:rPr lang="zh-TW" altLang="en-US" sz="2000" b="1" dirty="0" smtClean="0">
                <a:solidFill>
                  <a:srgbClr val="0000FF"/>
                </a:solidFill>
              </a:rPr>
              <a:t> </a:t>
            </a:r>
            <a:r>
              <a:rPr lang="en-US" altLang="zh-TW" sz="2000" b="1" dirty="0" smtClean="0">
                <a:solidFill>
                  <a:srgbClr val="0000FF"/>
                </a:solidFill>
              </a:rPr>
              <a:t>M  </a:t>
            </a:r>
            <a:endParaRPr lang="en-US" altLang="zh-TW" b="1" dirty="0" smtClean="0">
              <a:solidFill>
                <a:srgbClr val="0000FF"/>
              </a:solidFill>
            </a:endParaRPr>
          </a:p>
          <a:p>
            <a:pPr marL="342900" indent="-342900">
              <a:buAutoNum type="arabicPeriod"/>
            </a:pPr>
            <a:r>
              <a:rPr lang="en-US" altLang="zh-TW" b="1" dirty="0" smtClean="0"/>
              <a:t>MHEP 2026:</a:t>
            </a:r>
          </a:p>
          <a:p>
            <a:pPr marL="342900" indent="-342900"/>
            <a:r>
              <a:rPr lang="en-US" altLang="zh-TW" b="1" dirty="0" smtClean="0"/>
              <a:t>	</a:t>
            </a:r>
            <a:r>
              <a:rPr lang="en-US" altLang="zh-TW" b="1" dirty="0" err="1" smtClean="0"/>
              <a:t>MingLi</a:t>
            </a:r>
            <a:r>
              <a:rPr lang="en-US" altLang="zh-TW" b="1" dirty="0" smtClean="0"/>
              <a:t> Zhu 0.348 MNT/yr, 	to be reviewed  for 2027</a:t>
            </a:r>
          </a:p>
          <a:p>
            <a:pPr marL="342900" indent="-342900"/>
            <a:r>
              <a:rPr lang="en-US" altLang="zh-TW" b="1" dirty="0" smtClean="0"/>
              <a:t>	Lu </a:t>
            </a:r>
            <a:r>
              <a:rPr lang="en-US" altLang="zh-TW" b="1" dirty="0" err="1" smtClean="0"/>
              <a:t>Yun-Ju</a:t>
            </a:r>
            <a:r>
              <a:rPr lang="en-US" altLang="zh-TW" b="1" dirty="0" smtClean="0"/>
              <a:t>    0.73 MNT/yr, 		to be reviewed  for 2027</a:t>
            </a:r>
          </a:p>
          <a:p>
            <a:pPr marL="342900" indent="-342900"/>
            <a:r>
              <a:rPr lang="en-US" altLang="zh-TW" b="1" dirty="0" smtClean="0"/>
              <a:t>	</a:t>
            </a:r>
            <a:r>
              <a:rPr lang="en-US" altLang="zh-TW" b="1" dirty="0" err="1" smtClean="0"/>
              <a:t>Peirong</a:t>
            </a:r>
            <a:r>
              <a:rPr lang="en-US" altLang="zh-TW" b="1" dirty="0" smtClean="0"/>
              <a:t> Tsai  0.348 MNT/4mon	</a:t>
            </a:r>
            <a:r>
              <a:rPr lang="en-US" altLang="zh-TW" b="1" dirty="0" smtClean="0">
                <a:solidFill>
                  <a:srgbClr val="FF0000"/>
                </a:solidFill>
              </a:rPr>
              <a:t>released after 05/01  to NSTC ATLSA P2</a:t>
            </a:r>
          </a:p>
          <a:p>
            <a:pPr marL="342900" indent="-342900">
              <a:buAutoNum type="arabicPeriod" startAt="2"/>
            </a:pPr>
            <a:r>
              <a:rPr lang="en-US" altLang="zh-TW" b="1" dirty="0" smtClean="0">
                <a:solidFill>
                  <a:srgbClr val="FF0000"/>
                </a:solidFill>
              </a:rPr>
              <a:t>MHEP group, TWD 0.2M/person share</a:t>
            </a:r>
          </a:p>
          <a:p>
            <a:pPr marL="342900" indent="-342900"/>
            <a:r>
              <a:rPr lang="en-US" altLang="zh-TW" b="1" dirty="0" smtClean="0">
                <a:solidFill>
                  <a:srgbClr val="FF0000"/>
                </a:solidFill>
              </a:rPr>
              <a:t>	</a:t>
            </a:r>
            <a:r>
              <a:rPr lang="en-US" altLang="zh-TW" b="1" dirty="0" smtClean="0">
                <a:solidFill>
                  <a:srgbClr val="0000FF"/>
                </a:solidFill>
              </a:rPr>
              <a:t>08/04  0.67M remains  </a:t>
            </a:r>
            <a:r>
              <a:rPr lang="en-US" altLang="zh-TW" dirty="0" smtClean="0">
                <a:solidFill>
                  <a:srgbClr val="FF0000"/>
                </a:solidFill>
              </a:rPr>
              <a:t>(lowest priority)</a:t>
            </a:r>
          </a:p>
          <a:p>
            <a:pPr marL="342900" indent="-342900"/>
            <a:r>
              <a:rPr lang="en-US" altLang="zh-TW" dirty="0" smtClean="0"/>
              <a:t>	</a:t>
            </a: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</a:rPr>
              <a:t>章文箴</a:t>
            </a:r>
            <a:r>
              <a:rPr lang="zh-TW" altLang="en-US" dirty="0" smtClean="0">
                <a:solidFill>
                  <a:srgbClr val="0000FF"/>
                </a:solidFill>
              </a:rPr>
              <a:t> </a:t>
            </a:r>
            <a:r>
              <a:rPr lang="zh-TW" altLang="en-US" dirty="0" smtClean="0">
                <a:solidFill>
                  <a:srgbClr val="FF0000"/>
                </a:solidFill>
              </a:rPr>
              <a:t>林志勳</a:t>
            </a:r>
            <a:r>
              <a:rPr lang="zh-TW" altLang="en-US" dirty="0" smtClean="0">
                <a:solidFill>
                  <a:srgbClr val="0000FF"/>
                </a:solidFill>
              </a:rPr>
              <a:t> </a:t>
            </a: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</a:rPr>
              <a:t>王子敬</a:t>
            </a:r>
            <a:r>
              <a:rPr lang="zh-TW" altLang="en-US" dirty="0" smtClean="0">
                <a:solidFill>
                  <a:srgbClr val="0000FF"/>
                </a:solidFill>
              </a:rPr>
              <a:t> </a:t>
            </a:r>
            <a:r>
              <a:rPr lang="zh-TW" altLang="en-US" dirty="0" smtClean="0">
                <a:solidFill>
                  <a:srgbClr val="FF0000"/>
                </a:solidFill>
              </a:rPr>
              <a:t>楊毅</a:t>
            </a:r>
            <a:r>
              <a:rPr lang="zh-TW" altLang="en-US" dirty="0" smtClean="0">
                <a:solidFill>
                  <a:srgbClr val="0000FF"/>
                </a:solidFill>
              </a:rPr>
              <a:t> </a:t>
            </a:r>
            <a:r>
              <a:rPr lang="zh-TW" altLang="en-US" dirty="0" smtClean="0">
                <a:solidFill>
                  <a:srgbClr val="FF0000"/>
                </a:solidFill>
              </a:rPr>
              <a:t>張元翰 侯書雲 </a:t>
            </a:r>
            <a:r>
              <a:rPr lang="zh-TW" altLang="en-US" dirty="0" smtClean="0">
                <a:solidFill>
                  <a:srgbClr val="0000FF"/>
                </a:solidFill>
              </a:rPr>
              <a:t>王嵩銘 嚴漢偉</a:t>
            </a:r>
            <a:endParaRPr lang="en-US" altLang="zh-TW" b="1" dirty="0" smtClean="0">
              <a:solidFill>
                <a:srgbClr val="0000FF"/>
              </a:solidFill>
            </a:endParaRPr>
          </a:p>
          <a:p>
            <a:pPr marL="342900" indent="-342900"/>
            <a:r>
              <a:rPr lang="en-US" altLang="zh-TW" b="1" dirty="0" smtClean="0">
                <a:solidFill>
                  <a:srgbClr val="FF0000"/>
                </a:solidFill>
              </a:rPr>
              <a:t>	</a:t>
            </a:r>
            <a:endParaRPr lang="en-US" altLang="zh-TW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/>
          <p:cNvSpPr txBox="1">
            <a:spLocks/>
          </p:cNvSpPr>
          <p:nvPr/>
        </p:nvSpPr>
        <p:spPr>
          <a:xfrm>
            <a:off x="71374" y="0"/>
            <a:ext cx="6643766" cy="7857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b="1" dirty="0" smtClean="0">
                <a:latin typeface="+mn-ea"/>
                <a:cs typeface="+mj-cs"/>
              </a:rPr>
              <a:t>Equipment, 2026 (</a:t>
            </a:r>
            <a:r>
              <a:rPr lang="en-US" altLang="zh-TW" sz="2000" b="1" dirty="0" smtClean="0">
                <a:latin typeface="+mn-ea"/>
                <a:cs typeface="+mj-cs"/>
              </a:rPr>
              <a:t>115</a:t>
            </a:r>
            <a:r>
              <a:rPr lang="zh-TW" altLang="en-US" sz="2000" b="1" dirty="0" smtClean="0">
                <a:latin typeface="+mn-ea"/>
                <a:cs typeface="+mj-cs"/>
              </a:rPr>
              <a:t>年</a:t>
            </a:r>
            <a:r>
              <a:rPr lang="en-US" altLang="zh-TW" sz="2000" b="1" dirty="0" smtClean="0">
                <a:latin typeface="+mn-ea"/>
                <a:cs typeface="+mj-cs"/>
              </a:rPr>
              <a:t>) </a:t>
            </a:r>
            <a:endParaRPr lang="en-US" altLang="zh-TW" sz="2000" b="1" dirty="0" smtClean="0">
              <a:latin typeface="+mn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b="1" dirty="0" smtClean="0">
                <a:latin typeface="+mn-ea"/>
                <a:cs typeface="+mj-cs"/>
              </a:rPr>
              <a:t>approved  10.4 </a:t>
            </a:r>
            <a:r>
              <a:rPr lang="en-US" altLang="zh-TW" sz="2000" b="1" dirty="0" smtClean="0">
                <a:latin typeface="+mn-ea"/>
                <a:cs typeface="+mj-cs"/>
              </a:rPr>
              <a:t>M </a:t>
            </a:r>
            <a:r>
              <a:rPr lang="en-US" altLang="zh-TW" sz="2000" b="1" dirty="0" smtClean="0">
                <a:cs typeface="+mj-cs"/>
              </a:rPr>
              <a:t>x </a:t>
            </a:r>
            <a:r>
              <a:rPr lang="en-US" altLang="zh-TW" sz="2000" b="1" dirty="0" smtClean="0">
                <a:latin typeface="+mn-ea"/>
                <a:cs typeface="+mj-cs"/>
              </a:rPr>
              <a:t>0.94 = </a:t>
            </a:r>
            <a:r>
              <a:rPr lang="en-US" altLang="zh-TW" sz="2400" b="1" dirty="0" smtClean="0">
                <a:solidFill>
                  <a:srgbClr val="0000FF"/>
                </a:solidFill>
                <a:latin typeface="+mn-ea"/>
                <a:cs typeface="+mj-cs"/>
              </a:rPr>
              <a:t>9.78 M </a:t>
            </a:r>
            <a:r>
              <a:rPr lang="en-US" altLang="zh-TW" sz="2000" b="1" dirty="0" smtClean="0">
                <a:latin typeface="+mn-ea"/>
                <a:cs typeface="+mj-cs"/>
              </a:rPr>
              <a:t>TWD </a:t>
            </a:r>
            <a:endParaRPr kumimoji="0" lang="zh-TW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ea"/>
              <a:ea typeface="+mn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3176583"/>
            <a:ext cx="3889146" cy="3681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矩形 9"/>
          <p:cNvSpPr/>
          <p:nvPr/>
        </p:nvSpPr>
        <p:spPr>
          <a:xfrm>
            <a:off x="0" y="785794"/>
            <a:ext cx="4000496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altLang="zh-TW" sz="1200" b="1" dirty="0" smtClean="0">
                <a:latin typeface="+mn-ea"/>
              </a:rPr>
              <a:t>5.5 M TWD  released to IPAS</a:t>
            </a:r>
          </a:p>
          <a:p>
            <a:r>
              <a:rPr lang="en-US" altLang="zh-TW" sz="1200" b="1" dirty="0" smtClean="0">
                <a:latin typeface="+mn-ea"/>
              </a:rPr>
              <a:t>swap/lent to other groups  (Bio </a:t>
            </a:r>
            <a:r>
              <a:rPr lang="en-US" altLang="zh-TW" sz="1200" b="1" dirty="0" smtClean="0">
                <a:latin typeface="+mn-ea"/>
              </a:rPr>
              <a:t>1.5M,QMP 4 </a:t>
            </a:r>
            <a:r>
              <a:rPr lang="en-US" altLang="zh-TW" sz="1200" b="1" dirty="0" smtClean="0">
                <a:latin typeface="+mn-ea"/>
              </a:rPr>
              <a:t>M)</a:t>
            </a:r>
          </a:p>
          <a:p>
            <a:r>
              <a:rPr lang="en-US" altLang="zh-TW" sz="1200" b="1" dirty="0" smtClean="0">
                <a:latin typeface="+mn-ea"/>
              </a:rPr>
              <a:t>Bio is quiet</a:t>
            </a:r>
          </a:p>
          <a:p>
            <a:r>
              <a:rPr lang="en-US" altLang="zh-TW" sz="1200" b="1" dirty="0" smtClean="0">
                <a:latin typeface="+mn-ea"/>
              </a:rPr>
              <a:t>Quantum</a:t>
            </a:r>
            <a:r>
              <a:rPr lang="zh-TW" altLang="en-US" sz="1200" b="1" dirty="0" smtClean="0">
                <a:latin typeface="+mn-ea"/>
              </a:rPr>
              <a:t> </a:t>
            </a:r>
            <a:r>
              <a:rPr lang="en-US" altLang="zh-TW" sz="1200" b="1" dirty="0" smtClean="0">
                <a:latin typeface="+mn-ea"/>
              </a:rPr>
              <a:t> </a:t>
            </a:r>
            <a:r>
              <a:rPr lang="en-US" altLang="zh-TW" sz="1200" b="1" dirty="0" smtClean="0">
                <a:latin typeface="+mn-ea"/>
              </a:rPr>
              <a:t>may want a large amount</a:t>
            </a:r>
          </a:p>
        </p:txBody>
      </p:sp>
      <p:graphicFrame>
        <p:nvGraphicFramePr>
          <p:cNvPr id="11" name="表格 10"/>
          <p:cNvGraphicFramePr>
            <a:graphicFrameLocks noGrp="1"/>
          </p:cNvGraphicFramePr>
          <p:nvPr/>
        </p:nvGraphicFramePr>
        <p:xfrm>
          <a:off x="4141958" y="2991958"/>
          <a:ext cx="4939799" cy="351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0759"/>
                <a:gridCol w="468000"/>
                <a:gridCol w="468000"/>
                <a:gridCol w="468000"/>
                <a:gridCol w="1008000"/>
                <a:gridCol w="1008000"/>
                <a:gridCol w="519040"/>
              </a:tblGrid>
              <a:tr h="306000">
                <a:tc>
                  <a:txBody>
                    <a:bodyPr/>
                    <a:lstStyle/>
                    <a:p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TWD (M)</a:t>
                      </a:r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2022</a:t>
                      </a:r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2023</a:t>
                      </a:r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2024</a:t>
                      </a:r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2025</a:t>
                      </a:r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2026</a:t>
                      </a:r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2027</a:t>
                      </a:r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06000">
                <a:tc>
                  <a:txBody>
                    <a:bodyPr/>
                    <a:lstStyle/>
                    <a:p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Plan/spent</a:t>
                      </a:r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Pl/App/</a:t>
                      </a:r>
                      <a:r>
                        <a:rPr lang="en-US" altLang="zh-TW" sz="1200" dirty="0" err="1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spt</a:t>
                      </a:r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06000">
                <a:tc>
                  <a:txBody>
                    <a:bodyPr/>
                    <a:lstStyle/>
                    <a:p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ATLAS</a:t>
                      </a:r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0</a:t>
                      </a:r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0</a:t>
                      </a:r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4.0</a:t>
                      </a:r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4.0/2.96</a:t>
                      </a:r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5.0/2.4/0</a:t>
                      </a:r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06000">
                <a:tc>
                  <a:txBody>
                    <a:bodyPr/>
                    <a:lstStyle/>
                    <a:p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STAR/</a:t>
                      </a:r>
                      <a:r>
                        <a:rPr lang="en-US" altLang="zh-TW" sz="1200" dirty="0" err="1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ePIC</a:t>
                      </a:r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0</a:t>
                      </a:r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0</a:t>
                      </a:r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0</a:t>
                      </a:r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0</a:t>
                      </a:r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0/1.0/</a:t>
                      </a:r>
                      <a:r>
                        <a:rPr lang="en-US" altLang="zh-TW" sz="1200" dirty="0" smtClean="0">
                          <a:solidFill>
                            <a:srgbClr val="FF0000"/>
                          </a:solidFill>
                          <a:latin typeface="+mn-lt"/>
                        </a:rPr>
                        <a:t>0.42</a:t>
                      </a:r>
                      <a:endParaRPr lang="zh-TW" altLang="en-US" sz="12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06000">
                <a:tc>
                  <a:txBody>
                    <a:bodyPr/>
                    <a:lstStyle/>
                    <a:p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TEXENO</a:t>
                      </a:r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2.0</a:t>
                      </a:r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2.0</a:t>
                      </a:r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1.5</a:t>
                      </a:r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1.5/1.5</a:t>
                      </a:r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2.0/0/</a:t>
                      </a:r>
                      <a:r>
                        <a:rPr lang="en-US" altLang="zh-TW" sz="1200" dirty="0" smtClean="0">
                          <a:solidFill>
                            <a:srgbClr val="FF0000"/>
                          </a:solidFill>
                          <a:latin typeface="+mn-lt"/>
                        </a:rPr>
                        <a:t>1.0</a:t>
                      </a:r>
                      <a:endParaRPr lang="zh-TW" altLang="en-US" sz="12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06000">
                <a:tc>
                  <a:txBody>
                    <a:bodyPr/>
                    <a:lstStyle/>
                    <a:p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KAGRA</a:t>
                      </a:r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0.5</a:t>
                      </a:r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0.5</a:t>
                      </a:r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2.0</a:t>
                      </a:r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0.5/0.56</a:t>
                      </a:r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0.5/1.0/</a:t>
                      </a:r>
                      <a:r>
                        <a:rPr lang="en-US" altLang="zh-TW" sz="1200" b="1" dirty="0" smtClean="0">
                          <a:solidFill>
                            <a:srgbClr val="7030A0"/>
                          </a:solidFill>
                          <a:latin typeface="+mn-lt"/>
                        </a:rPr>
                        <a:t>0.89</a:t>
                      </a:r>
                      <a:endParaRPr lang="zh-TW" altLang="en-US" sz="1200" b="1" dirty="0">
                        <a:solidFill>
                          <a:srgbClr val="7030A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06000">
                <a:tc>
                  <a:txBody>
                    <a:bodyPr/>
                    <a:lstStyle/>
                    <a:p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TASEH</a:t>
                      </a:r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1.65</a:t>
                      </a:r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2.5</a:t>
                      </a:r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1.0</a:t>
                      </a:r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0.5/0</a:t>
                      </a:r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1.0/1.3/0</a:t>
                      </a:r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06000">
                <a:tc>
                  <a:txBody>
                    <a:bodyPr/>
                    <a:lstStyle/>
                    <a:p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Hadron</a:t>
                      </a:r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1.5</a:t>
                      </a:r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1.0</a:t>
                      </a:r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1.0</a:t>
                      </a:r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1.0/0.56</a:t>
                      </a:r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1.0/0/</a:t>
                      </a:r>
                      <a:r>
                        <a:rPr lang="en-US" altLang="zh-TW" sz="1200" b="1" dirty="0" smtClean="0">
                          <a:solidFill>
                            <a:srgbClr val="7030A0"/>
                          </a:solidFill>
                          <a:latin typeface="+mn-lt"/>
                        </a:rPr>
                        <a:t>1.01</a:t>
                      </a:r>
                      <a:endParaRPr lang="zh-TW" altLang="en-US" sz="1200" b="1" dirty="0">
                        <a:solidFill>
                          <a:srgbClr val="7030A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06000">
                <a:tc>
                  <a:txBody>
                    <a:bodyPr/>
                    <a:lstStyle/>
                    <a:p>
                      <a:r>
                        <a:rPr lang="en-US" altLang="zh-TW" sz="1200" dirty="0" err="1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Instrum</a:t>
                      </a:r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0.5</a:t>
                      </a:r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0.5</a:t>
                      </a:r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0.5</a:t>
                      </a:r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0.5/0.47</a:t>
                      </a:r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0.5/1.3/</a:t>
                      </a:r>
                      <a:r>
                        <a:rPr lang="en-US" altLang="zh-TW" sz="1200" b="1" dirty="0" smtClean="0">
                          <a:solidFill>
                            <a:srgbClr val="7030A0"/>
                          </a:solidFill>
                          <a:latin typeface="+mn-lt"/>
                        </a:rPr>
                        <a:t>0.52</a:t>
                      </a:r>
                      <a:endParaRPr lang="zh-TW" altLang="en-US" sz="1200" b="1" dirty="0">
                        <a:solidFill>
                          <a:srgbClr val="7030A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06000">
                <a:tc>
                  <a:txBody>
                    <a:bodyPr/>
                    <a:lstStyle/>
                    <a:p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Computing</a:t>
                      </a:r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1.13</a:t>
                      </a:r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3.5</a:t>
                      </a:r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1.0</a:t>
                      </a:r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0.5/0</a:t>
                      </a:r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1.0/1.0/</a:t>
                      </a:r>
                      <a:r>
                        <a:rPr lang="en-US" altLang="zh-TW" sz="1200" dirty="0" smtClean="0">
                          <a:solidFill>
                            <a:srgbClr val="FF0000"/>
                          </a:solidFill>
                          <a:latin typeface="+mn-lt"/>
                        </a:rPr>
                        <a:t>1.0</a:t>
                      </a:r>
                      <a:endParaRPr lang="zh-TW" altLang="en-US" sz="12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06000">
                <a:tc>
                  <a:txBody>
                    <a:bodyPr/>
                    <a:lstStyle/>
                    <a:p>
                      <a:r>
                        <a:rPr lang="en-US" altLang="zh-TW" sz="1200" b="1" dirty="0" err="1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IoP</a:t>
                      </a:r>
                      <a:r>
                        <a:rPr lang="en-US" altLang="zh-TW" sz="1200" b="1" baseline="0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 budget</a:t>
                      </a:r>
                      <a:endParaRPr lang="zh-TW" altLang="en-US" sz="1200" b="1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b="1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7.28</a:t>
                      </a:r>
                      <a:endParaRPr lang="zh-TW" altLang="en-US" sz="1200" b="1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b="1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10.0</a:t>
                      </a:r>
                      <a:endParaRPr lang="zh-TW" altLang="en-US" sz="1200" b="1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b="1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11.0</a:t>
                      </a:r>
                      <a:endParaRPr lang="zh-TW" altLang="en-US" sz="1200" b="1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b="1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8.5/6.05</a:t>
                      </a:r>
                      <a:endParaRPr lang="zh-TW" altLang="en-US" sz="1200" b="1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b="1" dirty="0" smtClean="0">
                          <a:solidFill>
                            <a:sysClr val="windowText" lastClr="000000"/>
                          </a:solidFill>
                          <a:latin typeface="+mn-lt"/>
                        </a:rPr>
                        <a:t>11/9.8</a:t>
                      </a:r>
                      <a:r>
                        <a:rPr lang="en-US" altLang="zh-TW" sz="1200" b="1" dirty="0" smtClean="0">
                          <a:solidFill>
                            <a:srgbClr val="FF0000"/>
                          </a:solidFill>
                          <a:latin typeface="+mn-lt"/>
                        </a:rPr>
                        <a:t>/~</a:t>
                      </a:r>
                      <a:r>
                        <a:rPr lang="en-US" altLang="zh-TW" sz="1200" b="1" dirty="0" smtClean="0">
                          <a:solidFill>
                            <a:srgbClr val="FF0000"/>
                          </a:solidFill>
                          <a:latin typeface="+mn-lt"/>
                        </a:rPr>
                        <a:t>3</a:t>
                      </a:r>
                      <a:endParaRPr lang="zh-TW" altLang="en-US" sz="1200" b="1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zh-TW" altLang="en-US" sz="120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2" name="矩形 11"/>
          <p:cNvSpPr/>
          <p:nvPr/>
        </p:nvSpPr>
        <p:spPr>
          <a:xfrm>
            <a:off x="142844" y="2928934"/>
            <a:ext cx="12490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00" b="1" dirty="0" smtClean="0">
                <a:latin typeface="+mn-ea"/>
              </a:rPr>
              <a:t>2026 approved </a:t>
            </a:r>
            <a:endParaRPr lang="zh-TW" altLang="en-US" sz="1400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785794"/>
            <a:ext cx="4614590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矩形 7"/>
          <p:cNvSpPr/>
          <p:nvPr/>
        </p:nvSpPr>
        <p:spPr>
          <a:xfrm>
            <a:off x="0" y="1714488"/>
            <a:ext cx="4000496" cy="1015663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altLang="zh-TW" sz="1200" b="1" dirty="0" smtClean="0">
                <a:latin typeface="+mn-ea"/>
              </a:rPr>
              <a:t>Spent		reserved</a:t>
            </a:r>
            <a:endParaRPr lang="en-US" altLang="zh-TW" sz="1200" b="1" dirty="0" smtClean="0">
              <a:latin typeface="+mn-ea"/>
            </a:endParaRPr>
          </a:p>
          <a:p>
            <a:r>
              <a:rPr lang="en-US" altLang="zh-TW" sz="1200" b="1" dirty="0" smtClean="0">
                <a:latin typeface="+mn-ea"/>
              </a:rPr>
              <a:t>W.C. Chang 	1.01 M	Y.H </a:t>
            </a:r>
            <a:r>
              <a:rPr lang="en-US" altLang="zh-TW" sz="1200" b="1" smtClean="0">
                <a:latin typeface="+mn-ea"/>
              </a:rPr>
              <a:t>Chang 	1.3 </a:t>
            </a:r>
            <a:r>
              <a:rPr lang="en-US" altLang="zh-TW" sz="1200" b="1" dirty="0" smtClean="0">
                <a:latin typeface="+mn-ea"/>
              </a:rPr>
              <a:t>M to </a:t>
            </a:r>
            <a:r>
              <a:rPr lang="en-US" altLang="zh-TW" sz="1200" b="1" dirty="0" err="1" smtClean="0">
                <a:latin typeface="+mn-ea"/>
              </a:rPr>
              <a:t>W.L.Lee</a:t>
            </a:r>
            <a:endParaRPr lang="en-US" altLang="zh-TW" sz="1200" b="1" dirty="0" smtClean="0">
              <a:latin typeface="+mn-ea"/>
            </a:endParaRPr>
          </a:p>
          <a:p>
            <a:r>
              <a:rPr lang="en-US" altLang="zh-TW" sz="1200" b="1" dirty="0" smtClean="0">
                <a:latin typeface="+mn-ea"/>
              </a:rPr>
              <a:t>C.H. Lin	0.52 M	Y. Yang 	0.42M</a:t>
            </a:r>
            <a:endParaRPr lang="en-US" altLang="zh-TW" sz="1200" b="1" dirty="0" smtClean="0">
              <a:latin typeface="+mn-ea"/>
            </a:endParaRPr>
          </a:p>
          <a:p>
            <a:r>
              <a:rPr lang="en-US" altLang="zh-TW" sz="1200" b="1" dirty="0" smtClean="0">
                <a:latin typeface="+mn-ea"/>
              </a:rPr>
              <a:t>S. </a:t>
            </a:r>
            <a:r>
              <a:rPr lang="en-US" altLang="zh-TW" sz="1200" b="1" dirty="0" err="1" smtClean="0">
                <a:latin typeface="+mn-ea"/>
              </a:rPr>
              <a:t>Haino</a:t>
            </a:r>
            <a:r>
              <a:rPr lang="en-US" altLang="zh-TW" sz="1200" b="1" dirty="0" smtClean="0">
                <a:latin typeface="+mn-ea"/>
              </a:rPr>
              <a:t>	0.89 M	H.T. Wong 	1.0 M</a:t>
            </a:r>
          </a:p>
          <a:p>
            <a:r>
              <a:rPr lang="en-US" altLang="zh-TW" sz="1200" b="1" dirty="0" smtClean="0">
                <a:latin typeface="+mn-ea"/>
              </a:rPr>
              <a:t>	</a:t>
            </a:r>
            <a:r>
              <a:rPr lang="en-US" altLang="zh-TW" sz="1200" b="1" dirty="0" smtClean="0">
                <a:latin typeface="+mn-ea"/>
              </a:rPr>
              <a:t>	WG HPC 	1.0 M</a:t>
            </a:r>
            <a:endParaRPr lang="en-US" altLang="zh-TW" sz="1200" b="1" dirty="0" smtClean="0">
              <a:latin typeface="+mn-e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/>
          <p:cNvSpPr txBox="1">
            <a:spLocks/>
          </p:cNvSpPr>
          <p:nvPr/>
        </p:nvSpPr>
        <p:spPr>
          <a:xfrm>
            <a:off x="71374" y="0"/>
            <a:ext cx="6643766" cy="7857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b="1" dirty="0" smtClean="0">
                <a:latin typeface="+mn-ea"/>
                <a:cs typeface="+mj-cs"/>
              </a:rPr>
              <a:t>Equipment, 2026 (115)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b="1" dirty="0" smtClean="0">
                <a:latin typeface="+mn-ea"/>
                <a:cs typeface="+mj-cs"/>
              </a:rPr>
              <a:t>approved  10.4 M TWD </a:t>
            </a:r>
            <a:endParaRPr kumimoji="0" lang="zh-TW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ea"/>
              <a:ea typeface="+mn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3105145"/>
            <a:ext cx="3964615" cy="3752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214314" y="3176583"/>
          <a:ext cx="4714876" cy="3294103"/>
        </p:xfrm>
        <a:graphic>
          <a:graphicData uri="http://schemas.openxmlformats.org/drawingml/2006/table">
            <a:tbl>
              <a:tblPr/>
              <a:tblGrid>
                <a:gridCol w="276509"/>
                <a:gridCol w="1373009"/>
                <a:gridCol w="207839"/>
                <a:gridCol w="398012"/>
                <a:gridCol w="398012"/>
                <a:gridCol w="1949994"/>
                <a:gridCol w="111501"/>
              </a:tblGrid>
              <a:tr h="115315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1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115</a:t>
                      </a:r>
                      <a:r>
                        <a:rPr lang="zh-TW" altLang="en-US" sz="700" b="1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年度 機械設備概算表</a:t>
                      </a:r>
                      <a:r>
                        <a:rPr lang="en-US" altLang="zh-TW" sz="700" b="1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(</a:t>
                      </a:r>
                      <a:r>
                        <a:rPr lang="zh-TW" altLang="en-US" sz="700" b="1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尚未通過立院</a:t>
                      </a:r>
                      <a:r>
                        <a:rPr lang="en-US" altLang="zh-TW" sz="700" b="1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)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 fontAlgn="ctr"/>
                      <a:r>
                        <a:rPr lang="en-US" altLang="zh-TW" sz="700" b="1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(</a:t>
                      </a:r>
                      <a:r>
                        <a:rPr lang="zh-TW" altLang="en-US" sz="700" b="1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單位：新台幣元</a:t>
                      </a:r>
                      <a:r>
                        <a:rPr lang="en-US" altLang="zh-TW" sz="700" b="1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)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7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187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張元翰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搜尋低質量暗物質與軸子實驗，</a:t>
                      </a: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4-5GHz</a:t>
                      </a:r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頻段微波放大器及微波信號讀出元件。低溫環境磁場隔絕設備（</a:t>
                      </a: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magnetic shielding</a:t>
                      </a:r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）。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1,500,000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1,500,000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升級設備將從現有的</a:t>
                      </a: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2-3GHz</a:t>
                      </a:r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頻段提高至</a:t>
                      </a: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4-5GHz</a:t>
                      </a:r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頻段，軸子質量提高至</a:t>
                      </a: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2-2.5</a:t>
                      </a:r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微電子伏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7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75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王嵩銘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探測器訊號處理精密電子與數據擷取儀器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1,500,000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1,500,000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高能組實驗室共用之基礎研究設施建構、維護及更新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7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75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灰野禎一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重力波實驗雷射儀器系統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500,000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500,000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重力波實驗</a:t>
                      </a: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—</a:t>
                      </a:r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刻度探測器計畫之用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7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75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王子敬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重力實驗光學系統儀器與配件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300,000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900,000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降低重力實驗之溫度，提供低溫之環境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7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75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王子敬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訊號處理精密電子與數據擷取儀器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300,000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600,000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用於重力實驗之數據擷取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7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75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王子敬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微中子探測器昇級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500,000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500,000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增強微中子探測器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7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75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章文箴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高壓模組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500,000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500,000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提供矽探測器和氣體探測器使用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7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75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章文箴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可編程邏輯晶片系統元件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250,000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500,000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用於探測器讀出電子元件之維護、研發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7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969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王嵩銘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GPU </a:t>
                      </a:r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計算處理器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250,000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1,000,000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配合 </a:t>
                      </a: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AMS, </a:t>
                      </a:r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重力波</a:t>
                      </a: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,</a:t>
                      </a:r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微中子等粒子物理研究需求</a:t>
                      </a: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,</a:t>
                      </a:r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擴充高效能 </a:t>
                      </a: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GPU </a:t>
                      </a:r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計算資源</a:t>
                      </a: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,</a:t>
                      </a:r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以不低於</a:t>
                      </a: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NVIDIA L40S GPU </a:t>
                      </a:r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卡計算效能設備為標的。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7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969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侯書雲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ATLAS Phase-II</a:t>
                      </a:r>
                      <a:r>
                        <a:rPr lang="zh-TW" altLang="en-US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升級製做，與</a:t>
                      </a:r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CEPC</a:t>
                      </a:r>
                      <a:r>
                        <a:rPr lang="zh-TW" altLang="en-US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碰撞束流</a:t>
                      </a:r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LumiCal</a:t>
                      </a:r>
                      <a:r>
                        <a:rPr lang="zh-TW" altLang="en-US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探測器製做之電子讀出設備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3,500,000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3,500,000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提供</a:t>
                      </a:r>
                      <a:r>
                        <a:rPr lang="en-US" altLang="zh-TW" sz="7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LumiCal</a:t>
                      </a:r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原型材料及開發器械之設備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7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75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楊毅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大型環境烤箱與數據截取系統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1,000,000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1,000,000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ATLAS</a:t>
                      </a:r>
                      <a:r>
                        <a:rPr lang="zh-TW" altLang="en-US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實驗中探測器機械結構的熱傳導測試與</a:t>
                      </a:r>
                      <a:r>
                        <a:rPr lang="en-US" altLang="zh-TW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Prototype</a:t>
                      </a:r>
                      <a:r>
                        <a:rPr lang="zh-TW" altLang="en-US" sz="7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的性能測試設備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7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75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700" b="0" i="0" u="none" strike="noStrike">
                          <a:solidFill>
                            <a:srgbClr val="FF0000"/>
                          </a:solidFill>
                          <a:latin typeface="+mn-lt"/>
                        </a:rPr>
                        <a:t>申請總額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7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　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7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　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7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　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1" i="0" u="none" strike="noStrike">
                          <a:solidFill>
                            <a:srgbClr val="FF0000"/>
                          </a:solidFill>
                          <a:latin typeface="+mn-lt"/>
                        </a:rPr>
                        <a:t>12,000,000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7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　</a:t>
                      </a: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7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398" marR="3398" marT="33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8" name="標題 1"/>
          <p:cNvSpPr txBox="1">
            <a:spLocks/>
          </p:cNvSpPr>
          <p:nvPr/>
        </p:nvSpPr>
        <p:spPr>
          <a:xfrm>
            <a:off x="71374" y="2571744"/>
            <a:ext cx="9072626" cy="654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b="1" dirty="0" smtClean="0">
                <a:latin typeface="+mn-ea"/>
                <a:cs typeface="+mj-cs"/>
              </a:rPr>
              <a:t>Proposed                                             approved</a:t>
            </a:r>
            <a:endParaRPr kumimoji="0" lang="zh-TW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ea"/>
              <a:ea typeface="+mn-ea"/>
              <a:cs typeface="+mj-cs"/>
            </a:endParaRPr>
          </a:p>
        </p:txBody>
      </p:sp>
      <p:pic>
        <p:nvPicPr>
          <p:cNvPr id="1027" name="Picture 3" descr="C:\DS220+\IPAS_atwork\MHEP-116\Equipment Budget\mhep_annual-equip-plan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0490" y="0"/>
            <a:ext cx="5293510" cy="2714620"/>
          </a:xfrm>
          <a:prstGeom prst="rect">
            <a:avLst/>
          </a:prstGeom>
          <a:noFill/>
        </p:spPr>
      </p:pic>
      <p:sp>
        <p:nvSpPr>
          <p:cNvPr id="9" name="矩形 8"/>
          <p:cNvSpPr/>
          <p:nvPr/>
        </p:nvSpPr>
        <p:spPr>
          <a:xfrm>
            <a:off x="4000496" y="571480"/>
            <a:ext cx="1176925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altLang="zh-TW" b="1" dirty="0" smtClean="0">
                <a:latin typeface="+mn-ea"/>
              </a:rPr>
              <a:t>Group plan</a:t>
            </a:r>
            <a:endParaRPr lang="zh-TW" altLang="en-US" dirty="0"/>
          </a:p>
        </p:txBody>
      </p:sp>
      <p:sp>
        <p:nvSpPr>
          <p:cNvPr id="10" name="矩形 9"/>
          <p:cNvSpPr/>
          <p:nvPr/>
        </p:nvSpPr>
        <p:spPr>
          <a:xfrm>
            <a:off x="0" y="785794"/>
            <a:ext cx="4000496" cy="181588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altLang="zh-TW" sz="1600" b="1" dirty="0" smtClean="0">
                <a:latin typeface="+mn-ea"/>
              </a:rPr>
              <a:t>5.5 M TWD  released to IPAS</a:t>
            </a:r>
          </a:p>
          <a:p>
            <a:r>
              <a:rPr lang="en-US" altLang="zh-TW" sz="1600" b="1" dirty="0" smtClean="0">
                <a:latin typeface="+mn-ea"/>
              </a:rPr>
              <a:t>swap/lent to other groups  (Bio 1.5M, </a:t>
            </a:r>
            <a:r>
              <a:rPr lang="en-US" altLang="zh-TW" sz="1600" b="1" dirty="0" err="1" smtClean="0">
                <a:latin typeface="+mn-ea"/>
              </a:rPr>
              <a:t>Nano</a:t>
            </a:r>
            <a:r>
              <a:rPr lang="en-US" altLang="zh-TW" sz="1600" b="1" dirty="0" smtClean="0">
                <a:latin typeface="+mn-ea"/>
              </a:rPr>
              <a:t> 4 M)</a:t>
            </a:r>
          </a:p>
          <a:p>
            <a:endParaRPr lang="en-US" altLang="zh-TW" sz="1600" b="1" dirty="0" smtClean="0">
              <a:latin typeface="+mn-ea"/>
            </a:endParaRPr>
          </a:p>
          <a:p>
            <a:r>
              <a:rPr lang="en-US" altLang="zh-TW" sz="1600" b="1" dirty="0" smtClean="0">
                <a:latin typeface="+mn-ea"/>
              </a:rPr>
              <a:t>Near 4.9 M available</a:t>
            </a:r>
          </a:p>
          <a:p>
            <a:r>
              <a:rPr lang="en-US" altLang="zh-TW" sz="1600" b="1" dirty="0" smtClean="0">
                <a:latin typeface="+mn-ea"/>
              </a:rPr>
              <a:t>KAGRA   reserved 0.5 M</a:t>
            </a:r>
          </a:p>
          <a:p>
            <a:endParaRPr lang="en-US" altLang="zh-TW" sz="1600" b="1" dirty="0" smtClean="0">
              <a:latin typeface="+mn-ea"/>
            </a:endParaRPr>
          </a:p>
          <a:p>
            <a:r>
              <a:rPr lang="en-US" altLang="zh-TW" sz="1600" b="1" dirty="0" smtClean="0">
                <a:latin typeface="+mn-ea"/>
              </a:rPr>
              <a:t>Hold till Jul 31, will be release to IPAS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 txBox="1">
            <a:spLocks/>
          </p:cNvSpPr>
          <p:nvPr/>
        </p:nvSpPr>
        <p:spPr>
          <a:xfrm>
            <a:off x="71374" y="0"/>
            <a:ext cx="6643766" cy="500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b="1" dirty="0" smtClean="0">
                <a:latin typeface="+mn-ea"/>
                <a:cs typeface="+mj-cs"/>
              </a:rPr>
              <a:t>MHEP introduction to AAC 2026</a:t>
            </a:r>
            <a:endParaRPr kumimoji="0" lang="zh-TW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ea"/>
              <a:ea typeface="+mn-ea"/>
              <a:cs typeface="+mj-cs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642918"/>
            <a:ext cx="5238234" cy="6119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 txBox="1">
            <a:spLocks/>
          </p:cNvSpPr>
          <p:nvPr/>
        </p:nvSpPr>
        <p:spPr>
          <a:xfrm>
            <a:off x="71374" y="0"/>
            <a:ext cx="6643766" cy="500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b="1" dirty="0" smtClean="0">
                <a:latin typeface="+mn-ea"/>
                <a:cs typeface="+mj-cs"/>
              </a:rPr>
              <a:t>MHEP introduction to AAC 2026</a:t>
            </a:r>
            <a:endParaRPr kumimoji="0" lang="zh-TW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ea"/>
              <a:ea typeface="+mn-ea"/>
              <a:cs typeface="+mj-cs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642918"/>
            <a:ext cx="5238234" cy="6119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/>
          <p:cNvSpPr txBox="1">
            <a:spLocks/>
          </p:cNvSpPr>
          <p:nvPr/>
        </p:nvSpPr>
        <p:spPr>
          <a:xfrm>
            <a:off x="71374" y="0"/>
            <a:ext cx="6643766" cy="7857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b="1" dirty="0" smtClean="0">
                <a:latin typeface="+mn-ea"/>
                <a:cs typeface="+mj-cs"/>
              </a:rPr>
              <a:t>Equipment, 2027 (116)   submitted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775602"/>
            <a:ext cx="7429552" cy="6082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</TotalTime>
  <Words>534</Words>
  <PresentationFormat>如螢幕大小 (4:3)</PresentationFormat>
  <Paragraphs>191</Paragraphs>
  <Slides>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8" baseType="lpstr">
      <vt:lpstr>Office 佈景主題</vt:lpstr>
      <vt:lpstr>MHEP experiment group meeting 2026-08-18</vt:lpstr>
      <vt:lpstr>MHEP 2026 operation budget</vt:lpstr>
      <vt:lpstr>投影片 3</vt:lpstr>
      <vt:lpstr>投影片 4</vt:lpstr>
      <vt:lpstr>投影片 5</vt:lpstr>
      <vt:lpstr>投影片 6</vt:lpstr>
      <vt:lpstr>投影片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suen</dc:creator>
  <cp:lastModifiedBy>suen</cp:lastModifiedBy>
  <cp:revision>53</cp:revision>
  <dcterms:created xsi:type="dcterms:W3CDTF">2026-03-10T03:41:11Z</dcterms:created>
  <dcterms:modified xsi:type="dcterms:W3CDTF">2026-08-18T04:24:33Z</dcterms:modified>
</cp:coreProperties>
</file>