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2"/>
  </p:notesMasterIdLst>
  <p:sldIdLst>
    <p:sldId id="256" r:id="rId5"/>
    <p:sldId id="259" r:id="rId6"/>
    <p:sldId id="257" r:id="rId7"/>
    <p:sldId id="263" r:id="rId8"/>
    <p:sldId id="265" r:id="rId9"/>
    <p:sldId id="262" r:id="rId10"/>
    <p:sldId id="266" r:id="rId11"/>
    <p:sldId id="264" r:id="rId12"/>
    <p:sldId id="268" r:id="rId13"/>
    <p:sldId id="271" r:id="rId14"/>
    <p:sldId id="267" r:id="rId15"/>
    <p:sldId id="272" r:id="rId16"/>
    <p:sldId id="275" r:id="rId17"/>
    <p:sldId id="269" r:id="rId18"/>
    <p:sldId id="270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BD67084-33AA-4EF8-98EB-FF521AA3DDBA}">
          <p14:sldIdLst>
            <p14:sldId id="256"/>
            <p14:sldId id="259"/>
            <p14:sldId id="257"/>
            <p14:sldId id="263"/>
            <p14:sldId id="265"/>
            <p14:sldId id="262"/>
            <p14:sldId id="266"/>
            <p14:sldId id="264"/>
            <p14:sldId id="268"/>
            <p14:sldId id="271"/>
            <p14:sldId id="267"/>
            <p14:sldId id="272"/>
            <p14:sldId id="275"/>
            <p14:sldId id="269"/>
            <p14:sldId id="270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6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94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8T03:40:12.50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0 440 24575,'305'-11'0,"-189"-5"0,-81 13 0,-1 2 0,47 5 0,-78-4 0,0 1 0,0 0 0,-1 0 0,1 0 0,0 1 0,0-1 0,-1 1 0,1 0 0,-1 0 0,1 0 0,-1 0 0,0 0 0,1 1 0,-1-1 0,0 1 0,0 0 0,-1-1 0,1 1 0,0 0 0,-1 0 0,1 1 0,-1-1 0,1 5 0,3 9 0,0 0 0,-1 0 0,2 24 0,-4-28 0,1 9 0,-1 46 0,0-9 0,-1-49 0,1-1 0,0 1 0,0-1 0,4 10 0,2 8 0,-6-21 0,1-1 0,0 0 0,-1 0 0,2 0 0,-1-1 0,0 1 0,1-1 0,0 0 0,-1 0 0,1 0 0,1-1 0,-1 0 0,0 0 0,1 0 0,6 3 0,-9-6 0,0 0 0,0 0 0,0 0 0,-1 0 0,1 0 0,0-1 0,0 1 0,0-1 0,0 1 0,0-1 0,-1 0 0,1 0 0,0 0 0,0 0 0,-1 0 0,1-1 0,-1 1 0,1-1 0,-1 1 0,0-1 0,3-2 0,4-7 0,0 0 0,7-16 0,-10 19 0,2-5 0,0-2 0,-1 1 0,0-1 0,-1 0 0,6-25 0,11-84 0,-14 71 0,-6 32 0,1-43 0,-2 42 0,4-41 0,0 9 0,-6 45 0,2 1 0,-1-1 0,1 0 0,0 1 0,1-1 0,-1 1 0,2 0 0,-1-1 0,1 1 0,6-13 0,63-123 0,-70 141 0,0 0 0,1 0 0,-1 1 0,1-1 0,-1 1 0,1-1 0,0 1 0,0 0 0,-1 1 0,1-1 0,0 0 0,1 1 0,-1 0 0,0 0 0,0 0 0,7 0 0,4-1 0,2 1 0,20 3 0,-12-1 0,-18 0 0,-1 0 0,1 1 0,0 0 0,-1 0 0,1 0 0,-1 1 0,1 0 0,-1 1 0,0-1 0,0 1 0,-1 0 0,1 1 0,6 6 0,-3-2 0,1-1 0,17 11 0,2-1 0,28 22 0,21 16 0,-57-43 0,0 0 0,37 17 0,-32-18 0,32 21 0,-39-21 0,1-2 0,0 0 0,1-1 0,0-2 0,0 0 0,1-1 0,32 3 0,-28-6 0,104 7 0,227-10-1365,-346 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F241D-3F81-4AD0-B0DC-5D52B8631884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32CD6-B068-4A87-B77E-81D6555EF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72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32CD6-B068-4A87-B77E-81D6555EF79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77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466E-4A76-4C82-B7B9-E599C375218B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146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E4A-88FF-4DE6-9CC9-F963C100082F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029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E4E6C-A6D0-466B-B84E-3B075C203C77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5874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6BDE4A6-7419-87CF-E9A7-98A24EB71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7D4FF7B-BF92-F5D0-0964-83CD9E094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FAF4CE3-01A2-E0B6-06D1-46B5E0973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0">
            <a:extLst>
              <a:ext uri="{FF2B5EF4-FFF2-40B4-BE49-F238E27FC236}">
                <a16:creationId xmlns:a16="http://schemas.microsoft.com/office/drawing/2014/main" id="{ADA5AD64-38EB-BD7B-C686-07D95151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65008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E071-7610-4CDA-8D1F-486EDD4FF251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9833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C8562-D829-4055-B42F-DB0784FAAD96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485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0B528-085C-4C2F-8090-DF88CBCFC415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040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F9B0-05B9-4936-A411-D8071AF79A51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749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98BF-620F-4B2F-A928-0E4D407AFC07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39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CC860-08DC-4D94-9EBF-AC0DF36F0CB7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24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E710-73A7-485D-999E-747879E4AB15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900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4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00326"/>
            <a:ext cx="7886700" cy="4676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24" y="64945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D19F3C-2A7C-4EDA-9A4D-54291768050D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28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B9D5D-36B8-496A-8332-B8F9649F11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49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37AFEA-797C-87AC-0BF5-0454F7AD0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EC</a:t>
            </a:r>
            <a:r>
              <a:rPr lang="en-US" altLang="zh-TW" dirty="0"/>
              <a:t>al</a:t>
            </a:r>
            <a:r>
              <a:rPr lang="zh-TW" altLang="zh-TW" dirty="0"/>
              <a:t> 3rd Prototype </a:t>
            </a:r>
            <a:br>
              <a:rPr lang="en-US" altLang="zh-TW" dirty="0"/>
            </a:br>
            <a:r>
              <a:rPr lang="zh-TW" altLang="zh-TW" dirty="0"/>
              <a:t>Beam</a:t>
            </a:r>
            <a:r>
              <a:rPr lang="en-US" altLang="zh-TW" dirty="0"/>
              <a:t> </a:t>
            </a:r>
            <a:r>
              <a:rPr lang="zh-TW" altLang="zh-TW" dirty="0"/>
              <a:t>Test</a:t>
            </a:r>
            <a:r>
              <a:rPr lang="en-US" altLang="zh-TW" dirty="0"/>
              <a:t> Analysis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3812C9B-117A-727C-6541-451C7608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493578"/>
            <a:ext cx="6858000" cy="1655762"/>
          </a:xfrm>
        </p:spPr>
        <p:txBody>
          <a:bodyPr/>
          <a:lstStyle/>
          <a:p>
            <a:r>
              <a:rPr lang="en-US" altLang="zh-TW" dirty="0"/>
              <a:t>Yen-Chen Wu</a:t>
            </a:r>
          </a:p>
          <a:p>
            <a:r>
              <a:rPr lang="en-US" altLang="zh-TW" dirty="0"/>
              <a:t>Dept. Physics, National Central University</a:t>
            </a:r>
          </a:p>
          <a:p>
            <a:r>
              <a:rPr lang="en-US" altLang="zh-TW" dirty="0"/>
              <a:t>2026/08/24</a:t>
            </a:r>
          </a:p>
        </p:txBody>
      </p:sp>
    </p:spTree>
    <p:extLst>
      <p:ext uri="{BB962C8B-B14F-4D97-AF65-F5344CB8AC3E}">
        <p14:creationId xmlns:p14="http://schemas.microsoft.com/office/powerpoint/2010/main" val="1552307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B19BD47-939A-1645-BE18-05F748BD7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0FE7B99-4225-920E-60B3-5343C29F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D9569B6-573B-BC9B-1795-BE3B9742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1FFF8E-73C6-9E34-6276-0374E40B7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C381A61C-974B-6270-E5E5-7AD56B7C0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Abnormal channel report Crystal#2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4823242-4BC4-88B9-DBAC-52E45CAB9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" y="1240983"/>
            <a:ext cx="4500000" cy="437603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6B1ABFF-0F90-93A6-6681-ECA46A6A4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35042"/>
            <a:ext cx="4500000" cy="4387915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0E012F0B-4345-DF2D-A813-BCA11F599433}"/>
              </a:ext>
            </a:extLst>
          </p:cNvPr>
          <p:cNvSpPr txBox="1"/>
          <p:nvPr/>
        </p:nvSpPr>
        <p:spPr>
          <a:xfrm>
            <a:off x="514350" y="5711190"/>
            <a:ext cx="3523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dirty="0"/>
              <a:t>crystal#2 : 63, 40, 52, 42 (4 dead)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461DF71-92AD-F7A0-22CD-54F229E29835}"/>
              </a:ext>
            </a:extLst>
          </p:cNvPr>
          <p:cNvSpPr txBox="1"/>
          <p:nvPr/>
        </p:nvSpPr>
        <p:spPr>
          <a:xfrm>
            <a:off x="175260" y="133156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Ch#63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331DAC5-34AD-B9F1-0747-C624F16F0992}"/>
              </a:ext>
            </a:extLst>
          </p:cNvPr>
          <p:cNvSpPr txBox="1"/>
          <p:nvPr/>
        </p:nvSpPr>
        <p:spPr>
          <a:xfrm>
            <a:off x="3550920" y="353374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Ch#40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3223C0F-FC0C-EC95-D049-B85C640E406B}"/>
              </a:ext>
            </a:extLst>
          </p:cNvPr>
          <p:cNvSpPr txBox="1"/>
          <p:nvPr/>
        </p:nvSpPr>
        <p:spPr>
          <a:xfrm>
            <a:off x="3566160" y="462340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Ch#42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98E0B92-2D96-52BB-3C5B-CDE268341E09}"/>
              </a:ext>
            </a:extLst>
          </p:cNvPr>
          <p:cNvSpPr txBox="1"/>
          <p:nvPr/>
        </p:nvSpPr>
        <p:spPr>
          <a:xfrm>
            <a:off x="2438400" y="462340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Ch#52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3A3CD07-CD5C-7953-76A3-A79E5E223FBB}"/>
              </a:ext>
            </a:extLst>
          </p:cNvPr>
          <p:cNvSpPr txBox="1"/>
          <p:nvPr/>
        </p:nvSpPr>
        <p:spPr>
          <a:xfrm>
            <a:off x="4667250" y="5711190"/>
            <a:ext cx="1942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Double pedestal?</a:t>
            </a:r>
            <a:endParaRPr lang="zh-TW" altLang="zh-TW" dirty="0"/>
          </a:p>
        </p:txBody>
      </p:sp>
      <p:sp>
        <p:nvSpPr>
          <p:cNvPr id="9" name="文字方塊 11">
            <a:extLst>
              <a:ext uri="{FF2B5EF4-FFF2-40B4-BE49-F238E27FC236}">
                <a16:creationId xmlns:a16="http://schemas.microsoft.com/office/drawing/2014/main" id="{5E2871E2-5CCF-8EB0-D9E7-02A2438C924F}"/>
              </a:ext>
            </a:extLst>
          </p:cNvPr>
          <p:cNvSpPr txBox="1"/>
          <p:nvPr/>
        </p:nvSpPr>
        <p:spPr>
          <a:xfrm>
            <a:off x="4533900" y="89659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Crystal#2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event2</a:t>
            </a:r>
            <a:endParaRPr lang="zh-TW" altLang="en-US" dirty="0"/>
          </a:p>
        </p:txBody>
      </p:sp>
      <p:sp>
        <p:nvSpPr>
          <p:cNvPr id="12" name="文字方塊 13">
            <a:extLst>
              <a:ext uri="{FF2B5EF4-FFF2-40B4-BE49-F238E27FC236}">
                <a16:creationId xmlns:a16="http://schemas.microsoft.com/office/drawing/2014/main" id="{63732035-2A8B-E084-313E-EEF2CBA51381}"/>
              </a:ext>
            </a:extLst>
          </p:cNvPr>
          <p:cNvSpPr txBox="1"/>
          <p:nvPr/>
        </p:nvSpPr>
        <p:spPr>
          <a:xfrm>
            <a:off x="205740" y="89405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Crystal#2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2568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ACCA386-150B-F097-9508-5966897D2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3AE06E2-29A3-879E-18D7-5873E82B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FBFAD35-690B-0F71-EEB4-D969ECD6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13591B4-6076-C135-86B3-3156205E2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53A0CBD3-4404-D127-75B6-1ED15F29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Abnormal channel report Crystal#6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0CF2C29-707B-A129-03EB-31BF586D2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0905"/>
            <a:ext cx="4500000" cy="437603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7861922-A5C7-AFB6-8411-7435797D0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455" y="1169532"/>
            <a:ext cx="4500000" cy="440460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CFA1B701-09C6-58F4-F6B1-E567056AE45C}"/>
              </a:ext>
            </a:extLst>
          </p:cNvPr>
          <p:cNvSpPr txBox="1"/>
          <p:nvPr/>
        </p:nvSpPr>
        <p:spPr>
          <a:xfrm>
            <a:off x="3489960" y="453196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Ch#51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2617700-9C50-88E7-6AD2-D3D8EE4F0F1D}"/>
              </a:ext>
            </a:extLst>
          </p:cNvPr>
          <p:cNvSpPr txBox="1"/>
          <p:nvPr/>
        </p:nvSpPr>
        <p:spPr>
          <a:xfrm>
            <a:off x="2356485" y="4541490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Ch#49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9C6EA20-B95C-118B-E08B-0835609AB8D0}"/>
              </a:ext>
            </a:extLst>
          </p:cNvPr>
          <p:cNvSpPr txBox="1"/>
          <p:nvPr/>
        </p:nvSpPr>
        <p:spPr>
          <a:xfrm>
            <a:off x="1223010" y="455101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Ch#47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A5FAA30-5B53-4738-4D61-C0169AB51FB8}"/>
              </a:ext>
            </a:extLst>
          </p:cNvPr>
          <p:cNvSpPr txBox="1"/>
          <p:nvPr/>
        </p:nvSpPr>
        <p:spPr>
          <a:xfrm>
            <a:off x="99060" y="4551015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Ch#45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69AEC805-6014-8EC3-3D85-22BA3CAE9C33}"/>
              </a:ext>
            </a:extLst>
          </p:cNvPr>
          <p:cNvSpPr txBox="1"/>
          <p:nvPr/>
        </p:nvSpPr>
        <p:spPr>
          <a:xfrm>
            <a:off x="89535" y="3429000"/>
            <a:ext cx="77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Ch#63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FBC93DF-2573-ADB6-6183-92865DEECAF4}"/>
              </a:ext>
            </a:extLst>
          </p:cNvPr>
          <p:cNvSpPr/>
          <p:nvPr/>
        </p:nvSpPr>
        <p:spPr>
          <a:xfrm>
            <a:off x="4640580" y="3429000"/>
            <a:ext cx="4378643" cy="2082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81BFAEF-6BF8-8BF8-7ED0-41926DB22DB6}"/>
              </a:ext>
            </a:extLst>
          </p:cNvPr>
          <p:cNvSpPr/>
          <p:nvPr/>
        </p:nvSpPr>
        <p:spPr>
          <a:xfrm>
            <a:off x="5727700" y="3429000"/>
            <a:ext cx="3297873" cy="10604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B67F738-E797-C0B8-2E9C-6C3B43D32430}"/>
              </a:ext>
            </a:extLst>
          </p:cNvPr>
          <p:cNvSpPr txBox="1"/>
          <p:nvPr/>
        </p:nvSpPr>
        <p:spPr>
          <a:xfrm>
            <a:off x="5852160" y="3492698"/>
            <a:ext cx="3063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Ch#66                 Ch#68                 Ch#70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8448D06-597A-1811-2E52-1EAAB7CBC991}"/>
              </a:ext>
            </a:extLst>
          </p:cNvPr>
          <p:cNvSpPr txBox="1"/>
          <p:nvPr/>
        </p:nvSpPr>
        <p:spPr>
          <a:xfrm>
            <a:off x="4572000" y="5598017"/>
            <a:ext cx="4476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For Ch#66, 68, 70,</a:t>
            </a:r>
            <a:r>
              <a:rPr lang="zh-TW" altLang="en-US" sz="1600" dirty="0"/>
              <a:t> </a:t>
            </a:r>
            <a:r>
              <a:rPr lang="en-US" altLang="zh-TW" sz="1600" dirty="0"/>
              <a:t>how</a:t>
            </a:r>
            <a:r>
              <a:rPr lang="zh-TW" altLang="en-US" sz="1600" dirty="0"/>
              <a:t> </a:t>
            </a:r>
            <a:r>
              <a:rPr lang="en-US" altLang="zh-TW" sz="1600" dirty="0"/>
              <a:t>to</a:t>
            </a:r>
            <a:r>
              <a:rPr lang="zh-TW" altLang="en-US" sz="1600" dirty="0"/>
              <a:t> </a:t>
            </a:r>
            <a:r>
              <a:rPr lang="en-US" altLang="zh-TW" sz="1600" dirty="0"/>
              <a:t>fit</a:t>
            </a:r>
            <a:r>
              <a:rPr lang="zh-TW" altLang="en-US" sz="1600" dirty="0"/>
              <a:t> </a:t>
            </a:r>
            <a:r>
              <a:rPr lang="en-US" altLang="zh-TW" sz="1600" dirty="0"/>
              <a:t>individual</a:t>
            </a:r>
            <a:r>
              <a:rPr lang="zh-TW" altLang="en-US" sz="1600" dirty="0"/>
              <a:t> </a:t>
            </a:r>
            <a:r>
              <a:rPr lang="en-US" altLang="zh-TW" sz="1600" dirty="0"/>
              <a:t>waveform?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Or exclude them ?</a:t>
            </a:r>
            <a:endParaRPr lang="zh-TW" altLang="en-US" sz="1600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8923A0D-E43F-8CB0-6A6A-447F4DDA5074}"/>
              </a:ext>
            </a:extLst>
          </p:cNvPr>
          <p:cNvSpPr txBox="1"/>
          <p:nvPr/>
        </p:nvSpPr>
        <p:spPr>
          <a:xfrm>
            <a:off x="95250" y="5598017"/>
            <a:ext cx="4476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crystal#6: 64, 45, 47, 49, 51 (5 dead)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Upper half of the channel should have no problem in later analysis.</a:t>
            </a:r>
            <a:endParaRPr lang="zh-TW" altLang="en-US" sz="1600" dirty="0"/>
          </a:p>
        </p:txBody>
      </p:sp>
      <p:sp>
        <p:nvSpPr>
          <p:cNvPr id="9" name="文字方塊 11">
            <a:extLst>
              <a:ext uri="{FF2B5EF4-FFF2-40B4-BE49-F238E27FC236}">
                <a16:creationId xmlns:a16="http://schemas.microsoft.com/office/drawing/2014/main" id="{B499C4DF-7F33-7EF8-BB4C-1BC52063CB76}"/>
              </a:ext>
            </a:extLst>
          </p:cNvPr>
          <p:cNvSpPr txBox="1"/>
          <p:nvPr/>
        </p:nvSpPr>
        <p:spPr>
          <a:xfrm>
            <a:off x="4533900" y="89659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Crystal#6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event5</a:t>
            </a:r>
            <a:endParaRPr lang="zh-TW" altLang="en-US" dirty="0"/>
          </a:p>
        </p:txBody>
      </p:sp>
      <p:sp>
        <p:nvSpPr>
          <p:cNvPr id="13" name="文字方塊 13">
            <a:extLst>
              <a:ext uri="{FF2B5EF4-FFF2-40B4-BE49-F238E27FC236}">
                <a16:creationId xmlns:a16="http://schemas.microsoft.com/office/drawing/2014/main" id="{A2079A5D-7074-66DC-8E6D-BAE0F0BDF1B4}"/>
              </a:ext>
            </a:extLst>
          </p:cNvPr>
          <p:cNvSpPr txBox="1"/>
          <p:nvPr/>
        </p:nvSpPr>
        <p:spPr>
          <a:xfrm>
            <a:off x="205740" y="89405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Crystal#6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677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ADD56A0-4DAA-753C-B257-DD444799D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7AF9571-00F2-5F6C-BED8-F3C938364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410CC4E-AEDF-091C-C79A-FDD60E75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E07D5B-DF6C-0919-2C29-9C9CB11D2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5BCFC8CF-DCF4-05C6-9E69-46F0405C3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Abnormal channel report Crystal#8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280AA0A-7FF6-E77C-8F5C-7E607E45D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04396"/>
            <a:ext cx="4500000" cy="440027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E6A8920-17DF-2BAE-2F24-7189218F0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1194971"/>
            <a:ext cx="4500000" cy="4384191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C7DFB2F-DE28-8ECD-7384-E2E71377736B}"/>
              </a:ext>
            </a:extLst>
          </p:cNvPr>
          <p:cNvSpPr txBox="1"/>
          <p:nvPr/>
        </p:nvSpPr>
        <p:spPr>
          <a:xfrm>
            <a:off x="2571750" y="2959708"/>
            <a:ext cx="844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Ch#175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C33A5D5-7B90-D1DE-37C1-61CF856CA59E}"/>
              </a:ext>
            </a:extLst>
          </p:cNvPr>
          <p:cNvSpPr txBox="1"/>
          <p:nvPr/>
        </p:nvSpPr>
        <p:spPr>
          <a:xfrm>
            <a:off x="1302385" y="2409399"/>
            <a:ext cx="8661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Ch#173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04227D9C-C976-234F-D43B-631EA9AD44D8}"/>
              </a:ext>
            </a:extLst>
          </p:cNvPr>
          <p:cNvSpPr/>
          <p:nvPr/>
        </p:nvSpPr>
        <p:spPr>
          <a:xfrm>
            <a:off x="7064375" y="3742541"/>
            <a:ext cx="860425" cy="714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8A9B48AA-DF2B-64EB-2C52-9A656BFC6F15}"/>
              </a:ext>
            </a:extLst>
          </p:cNvPr>
          <p:cNvSpPr/>
          <p:nvPr/>
        </p:nvSpPr>
        <p:spPr>
          <a:xfrm>
            <a:off x="5788025" y="3742541"/>
            <a:ext cx="860425" cy="714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35811E3-2D74-EC49-7637-AD6BD64ABCD1}"/>
              </a:ext>
            </a:extLst>
          </p:cNvPr>
          <p:cNvSpPr txBox="1"/>
          <p:nvPr/>
        </p:nvSpPr>
        <p:spPr>
          <a:xfrm>
            <a:off x="304800" y="5616911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crystal#8: 173, 175 (2 dead)</a:t>
            </a:r>
          </a:p>
          <a:p>
            <a:r>
              <a:rPr lang="en-US" altLang="zh-TW" sz="1600" dirty="0"/>
              <a:t>Other channels have no problem.</a:t>
            </a:r>
            <a:br>
              <a:rPr lang="en-US" altLang="zh-TW" sz="1600" dirty="0"/>
            </a:br>
            <a:endParaRPr lang="zh-TW" altLang="en-US" sz="1600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203486D-1F9F-5390-9745-68E2ADA714BD}"/>
              </a:ext>
            </a:extLst>
          </p:cNvPr>
          <p:cNvSpPr txBox="1"/>
          <p:nvPr/>
        </p:nvSpPr>
        <p:spPr>
          <a:xfrm>
            <a:off x="4297680" y="5545109"/>
            <a:ext cx="4770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600" dirty="0"/>
              <a:t>Data points falling below the pedestal level are rare. They are caused by isolated, random single-sample drops beneath the main pulse waveform."</a:t>
            </a:r>
            <a:endParaRPr lang="zh-TW" altLang="en-US" sz="1600" dirty="0"/>
          </a:p>
        </p:txBody>
      </p:sp>
      <p:sp>
        <p:nvSpPr>
          <p:cNvPr id="8" name="文字方塊 11">
            <a:extLst>
              <a:ext uri="{FF2B5EF4-FFF2-40B4-BE49-F238E27FC236}">
                <a16:creationId xmlns:a16="http://schemas.microsoft.com/office/drawing/2014/main" id="{F61F0219-CBEB-E23B-145A-5DB704C77BCC}"/>
              </a:ext>
            </a:extLst>
          </p:cNvPr>
          <p:cNvSpPr txBox="1"/>
          <p:nvPr/>
        </p:nvSpPr>
        <p:spPr>
          <a:xfrm>
            <a:off x="4533900" y="89659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Crystal#8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event28</a:t>
            </a:r>
            <a:endParaRPr lang="zh-TW" altLang="en-US" dirty="0"/>
          </a:p>
        </p:txBody>
      </p:sp>
      <p:sp>
        <p:nvSpPr>
          <p:cNvPr id="11" name="文字方塊 13">
            <a:extLst>
              <a:ext uri="{FF2B5EF4-FFF2-40B4-BE49-F238E27FC236}">
                <a16:creationId xmlns:a16="http://schemas.microsoft.com/office/drawing/2014/main" id="{EEAFC1D9-5979-6A2F-6CB4-F27FC9248931}"/>
              </a:ext>
            </a:extLst>
          </p:cNvPr>
          <p:cNvSpPr txBox="1"/>
          <p:nvPr/>
        </p:nvSpPr>
        <p:spPr>
          <a:xfrm>
            <a:off x="205740" y="89405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Crystal#8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9590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00E0FDA-8F87-8367-DA94-B06778205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C275C5-D709-8025-591B-1135E982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47C81F0-9E0D-261A-900A-7AE77AA4B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215BA0A-AD7B-D1BE-EBD8-522D5BD6A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D6D0034B-3D59-C7B6-0715-3B6CCAB81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Abnormal channel report Crystal#12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39A7D6C-D0B9-8747-7F58-2F7C40FA0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" y="1229739"/>
            <a:ext cx="4500000" cy="438016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035894A-B6E8-3A67-C1A3-5F73EA517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0" y="1229739"/>
            <a:ext cx="4500000" cy="4396218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01CA566-3379-961C-57B9-09ADAA9DD666}"/>
              </a:ext>
            </a:extLst>
          </p:cNvPr>
          <p:cNvSpPr txBox="1"/>
          <p:nvPr/>
        </p:nvSpPr>
        <p:spPr>
          <a:xfrm>
            <a:off x="4533900" y="89659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Crystal#12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event5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8FD376F-4FF9-A857-9D1C-B7DC0EB8E945}"/>
              </a:ext>
            </a:extLst>
          </p:cNvPr>
          <p:cNvSpPr txBox="1"/>
          <p:nvPr/>
        </p:nvSpPr>
        <p:spPr>
          <a:xfrm>
            <a:off x="205740" y="89405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Crystal#12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2E064BB-AC88-1B8B-9C25-08B75806F64E}"/>
              </a:ext>
            </a:extLst>
          </p:cNvPr>
          <p:cNvSpPr txBox="1"/>
          <p:nvPr/>
        </p:nvSpPr>
        <p:spPr>
          <a:xfrm>
            <a:off x="2429510" y="3535015"/>
            <a:ext cx="8597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Ch#231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82B2EE9-9884-1427-F98F-E29B77F7D8AD}"/>
              </a:ext>
            </a:extLst>
          </p:cNvPr>
          <p:cNvSpPr txBox="1"/>
          <p:nvPr/>
        </p:nvSpPr>
        <p:spPr>
          <a:xfrm>
            <a:off x="3702050" y="4106515"/>
            <a:ext cx="8699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Ch#232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7AED054-0BD0-6AE1-8E49-DD64A35A662B}"/>
              </a:ext>
            </a:extLst>
          </p:cNvPr>
          <p:cNvSpPr txBox="1"/>
          <p:nvPr/>
        </p:nvSpPr>
        <p:spPr>
          <a:xfrm>
            <a:off x="3702050" y="3001615"/>
            <a:ext cx="8699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Ch#286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1AE0FE2-EE1C-6AA1-9D92-72FD02D4B395}"/>
              </a:ext>
            </a:extLst>
          </p:cNvPr>
          <p:cNvSpPr txBox="1"/>
          <p:nvPr/>
        </p:nvSpPr>
        <p:spPr>
          <a:xfrm>
            <a:off x="2423160" y="2430115"/>
            <a:ext cx="9994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Ch#284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endParaRPr lang="zh-TW" altLang="en-US" sz="1400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73862692-9AE2-E6EF-2B57-27B93FDB9F78}"/>
              </a:ext>
            </a:extLst>
          </p:cNvPr>
          <p:cNvSpPr txBox="1"/>
          <p:nvPr/>
        </p:nvSpPr>
        <p:spPr>
          <a:xfrm>
            <a:off x="158115" y="5606385"/>
            <a:ext cx="5772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crystal#12: 284, 286, 231, 250 (4 dead)</a:t>
            </a:r>
          </a:p>
          <a:p>
            <a:r>
              <a:rPr lang="en-US" altLang="zh-TW" sz="1600" dirty="0"/>
              <a:t>Other channels have no problem</a:t>
            </a:r>
          </a:p>
        </p:txBody>
      </p:sp>
    </p:spTree>
    <p:extLst>
      <p:ext uri="{BB962C8B-B14F-4D97-AF65-F5344CB8AC3E}">
        <p14:creationId xmlns:p14="http://schemas.microsoft.com/office/powerpoint/2010/main" val="3018138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65614C2E-1D18-451E-9326-86287E541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79512"/>
            <a:ext cx="7886700" cy="3832327"/>
          </a:xfrm>
          <a:prstGeom prst="rect">
            <a:avLst/>
          </a:prstGeom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590F8E6-39D0-8BF1-84A3-58DFA845A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A6FCE24-865E-335B-9A02-5F50C35E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42CB941-487A-C96B-DBB3-EEEECA86C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0B44D07E-7D41-43FF-3BD6-327710B9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Preliminary efficiency test 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DD555D3-86A2-8ADA-50B3-D8FF77748B84}"/>
              </a:ext>
            </a:extLst>
          </p:cNvPr>
          <p:cNvSpPr txBox="1"/>
          <p:nvPr/>
        </p:nvSpPr>
        <p:spPr>
          <a:xfrm>
            <a:off x="525780" y="5607496"/>
            <a:ext cx="8092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efficiency from visual inspection of 50 events: 1*1(crystal#7)=38%, 1*3(crystal#6,7,8):88%, 3*3=88%</a:t>
            </a:r>
            <a:endParaRPr lang="zh-TW" altLang="en-US" sz="1600" dirty="0"/>
          </a:p>
        </p:txBody>
      </p:sp>
      <p:sp>
        <p:nvSpPr>
          <p:cNvPr id="7" name="矩形 23">
            <a:extLst>
              <a:ext uri="{FF2B5EF4-FFF2-40B4-BE49-F238E27FC236}">
                <a16:creationId xmlns:a16="http://schemas.microsoft.com/office/drawing/2014/main" id="{17A0AAB6-0FC8-F0AC-C212-D46002DA09C9}"/>
              </a:ext>
            </a:extLst>
          </p:cNvPr>
          <p:cNvSpPr/>
          <p:nvPr/>
        </p:nvSpPr>
        <p:spPr>
          <a:xfrm flipH="1" flipV="1">
            <a:off x="525781" y="1531688"/>
            <a:ext cx="2750819" cy="3880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23">
            <a:extLst>
              <a:ext uri="{FF2B5EF4-FFF2-40B4-BE49-F238E27FC236}">
                <a16:creationId xmlns:a16="http://schemas.microsoft.com/office/drawing/2014/main" id="{5D2E7C85-7283-398C-DB63-E447969A8517}"/>
              </a:ext>
            </a:extLst>
          </p:cNvPr>
          <p:cNvSpPr/>
          <p:nvPr/>
        </p:nvSpPr>
        <p:spPr>
          <a:xfrm flipH="1" flipV="1">
            <a:off x="3276600" y="1531688"/>
            <a:ext cx="2640330" cy="3880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23">
            <a:extLst>
              <a:ext uri="{FF2B5EF4-FFF2-40B4-BE49-F238E27FC236}">
                <a16:creationId xmlns:a16="http://schemas.microsoft.com/office/drawing/2014/main" id="{31BB4F2D-EC7C-1D16-E4F4-1287F1C03777}"/>
              </a:ext>
            </a:extLst>
          </p:cNvPr>
          <p:cNvSpPr/>
          <p:nvPr/>
        </p:nvSpPr>
        <p:spPr>
          <a:xfrm flipH="1" flipV="1">
            <a:off x="5916931" y="1527025"/>
            <a:ext cx="2750819" cy="3880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4408C9-75AD-0F13-C6E3-D3FBC8B244BD}"/>
              </a:ext>
            </a:extLst>
          </p:cNvPr>
          <p:cNvSpPr txBox="1"/>
          <p:nvPr/>
        </p:nvSpPr>
        <p:spPr>
          <a:xfrm>
            <a:off x="476250" y="1153159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Crystal#6</a:t>
            </a:r>
            <a:endParaRPr lang="zh-TW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1FDAC9-A489-9F38-88BE-ACA3F3625CAB}"/>
              </a:ext>
            </a:extLst>
          </p:cNvPr>
          <p:cNvSpPr txBox="1"/>
          <p:nvPr/>
        </p:nvSpPr>
        <p:spPr>
          <a:xfrm>
            <a:off x="3227070" y="1153159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endParaRPr lang="zh-TW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237FDA-3D3D-5D2D-507E-1E9FD2626CFA}"/>
              </a:ext>
            </a:extLst>
          </p:cNvPr>
          <p:cNvSpPr txBox="1"/>
          <p:nvPr/>
        </p:nvSpPr>
        <p:spPr>
          <a:xfrm>
            <a:off x="5825490" y="1149198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6179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DC68643-5BD5-4D70-18C4-AB49BA675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9496"/>
            <a:ext cx="7886700" cy="467663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93452F8-22DB-CA97-96E0-E75B5447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3AE23E2-68CC-B821-A7AE-E81D133BF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F38E1CD-9612-5F31-ADB2-4430D1CB3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5721DB8A-3947-CBEF-6736-AC685860A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Energy resolution from raw </a:t>
            </a:r>
            <a:r>
              <a:rPr lang="en-US" altLang="zh-TW" dirty="0" err="1"/>
              <a:t>adcMax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09414CA-8F0F-DD95-D087-E021C6364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4" y="1356867"/>
            <a:ext cx="4500000" cy="366923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81BD5F3-D5F8-E1A4-6F7B-843064B70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869" y="1356867"/>
            <a:ext cx="4500000" cy="3656772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7F5FFD2E-57C2-1973-CCC3-AD08DA44085F}"/>
              </a:ext>
            </a:extLst>
          </p:cNvPr>
          <p:cNvSpPr txBox="1"/>
          <p:nvPr/>
        </p:nvSpPr>
        <p:spPr>
          <a:xfrm>
            <a:off x="287517" y="4919975"/>
            <a:ext cx="85689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Histograms are filled with crystal energy from every event. They are yet to be fit.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Crystal energy is defined as the average of the maximum value from every channels on that crystal.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dirty="0"/>
              <a:t>Histogram “Crystal#678 </a:t>
            </a:r>
            <a:r>
              <a:rPr lang="en-US" altLang="zh-TW" sz="1600" dirty="0" err="1"/>
              <a:t>adc_Max</a:t>
            </a:r>
            <a:r>
              <a:rPr lang="en-US" altLang="zh-TW" sz="1600" dirty="0"/>
              <a:t> </a:t>
            </a:r>
            <a:r>
              <a:rPr lang="en-US" altLang="zh-TW" sz="1600" dirty="0" err="1"/>
              <a:t>dist</a:t>
            </a:r>
            <a:r>
              <a:rPr lang="en-US" altLang="zh-TW" sz="1600" dirty="0"/>
              <a:t>” is filled with the sum of crystal energy from #6, #7, #8 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31393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2E9839A-37DE-FA8D-A89C-D2E281E23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5B2971F-AEEF-A808-37BB-E50C7E1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55637E7-A110-4CC1-8B19-2815392F0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6E6436D-AD1A-03DB-A8EB-89FFDC1B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1F68192F-3304-D307-E234-7FE4DC083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Fitting issue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5E3285E-FD99-5E2E-785A-909CC5800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08" y="1066713"/>
            <a:ext cx="5239592" cy="42909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80D88D-45BE-B904-ACF7-412E98789252}"/>
              </a:ext>
            </a:extLst>
          </p:cNvPr>
          <p:cNvSpPr txBox="1"/>
          <p:nvPr/>
        </p:nvSpPr>
        <p:spPr>
          <a:xfrm>
            <a:off x="2286000" y="5428764"/>
            <a:ext cx="4800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Right now, I am still struggling with the fitting quality.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152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8449F9-C772-FBA8-3C43-DA695807D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For abnormal channels, simply exclude them in the preliminary analysis.</a:t>
            </a:r>
          </a:p>
          <a:p>
            <a:r>
              <a:rPr lang="en-US" altLang="zh-TW" dirty="0"/>
              <a:t>Observe more events and see if there are firing events with pedestal around zero.</a:t>
            </a:r>
            <a:endParaRPr lang="zh-TW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F4F26-90E1-327E-0B34-41B0F50AB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25A3B-3431-78E9-830A-C4DBDCA82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0ACA3-6CFB-644F-0B52-9C709A32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946B597-9398-2F78-AA2F-2114DE8AD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Summary &amp; conclusion from meeting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129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F240374-6371-AED4-B17B-1FCD9169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zh-TW" altLang="zh-TW" dirty="0"/>
              <a:t>ADC</a:t>
            </a:r>
            <a:r>
              <a:rPr lang="en-US" altLang="zh-TW" dirty="0"/>
              <a:t> raw </a:t>
            </a:r>
            <a:r>
              <a:rPr lang="zh-TW" altLang="zh-TW" dirty="0"/>
              <a:t>max</a:t>
            </a:r>
            <a:endParaRPr lang="en-US" altLang="zh-TW" dirty="0"/>
          </a:p>
          <a:p>
            <a:pPr fontAlgn="base"/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ADC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max after </a:t>
            </a:r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fit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ting</a:t>
            </a:r>
          </a:p>
          <a:p>
            <a:pPr lvl="0" fontAlgn="base"/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ADC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waveform </a:t>
            </a:r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integration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 fontAlgn="base"/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TOT</a:t>
            </a:r>
            <a:endParaRPr lang="en-US" altLang="zh-TW" strike="sngStrik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 fontAlgn="base"/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TOA(</a:t>
            </a:r>
            <a:r>
              <a:rPr lang="en-US" altLang="zh-TW" dirty="0">
                <a:solidFill>
                  <a:srgbClr val="FF0000"/>
                </a:solidFill>
              </a:rPr>
              <a:t>plot tot vs. toa correlation to see whether toa can serve to represent energy dump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lvl="0" fontAlgn="base"/>
            <a:endParaRPr lang="zh-TW" altLang="zh-TW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 fontAlgn="base"/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check 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resolution of </a:t>
            </a:r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E1x1, E3x3, E4x4, E1x1/E3x3, E1x1/E4x4, E3x3/E4x4 with all variables to fin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the one give the best resolution</a:t>
            </a:r>
          </a:p>
          <a:p>
            <a:pPr lvl="0" fontAlgn="base"/>
            <a:r>
              <a:rPr lang="zh-TW" altLang="zh-TW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apply different cut, TOT, TOA, event matching to see if resolution improved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AF4EE77-48C1-2C08-93F3-3295E1BC7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7F54B2-125F-991E-5F38-1856734D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564E579-8A98-30D9-DDE8-950B7A63A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3F1C852E-70EA-3E2C-61AE-4FE07BB84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Energy Resolution Analysis Approach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8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EBDDD4-B737-DD84-AA52-A1031436A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41"/>
            <a:ext cx="7886700" cy="1325563"/>
          </a:xfrm>
        </p:spPr>
        <p:txBody>
          <a:bodyPr/>
          <a:lstStyle/>
          <a:p>
            <a:r>
              <a:rPr lang="en-US" altLang="zh-TW" dirty="0"/>
              <a:t>My First Try with Run 481 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E8E53C-F18F-88D2-7951-32E6B20D6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3313-69C5-4D16-95B8-1F2800E5B627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A59F58-2AAE-A433-5719-3D60ADE8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ZDC </a:t>
            </a:r>
            <a:r>
              <a:rPr lang="en-US" altLang="zh-TW" dirty="0" err="1"/>
              <a:t>ECal</a:t>
            </a:r>
            <a:r>
              <a:rPr lang="en-US" altLang="zh-TW" dirty="0"/>
              <a:t> </a:t>
            </a:r>
            <a:r>
              <a:rPr lang="zh-TW" altLang="zh-TW" dirty="0"/>
              <a:t>Beam</a:t>
            </a:r>
            <a:r>
              <a:rPr lang="en-US" altLang="zh-TW" dirty="0"/>
              <a:t> </a:t>
            </a:r>
            <a:r>
              <a:rPr lang="zh-TW" altLang="zh-TW" dirty="0"/>
              <a:t>Test</a:t>
            </a:r>
            <a:r>
              <a:rPr lang="en-US" altLang="zh-TW" dirty="0"/>
              <a:t> Analysis</a:t>
            </a:r>
            <a:endParaRPr lang="zh-TW" alt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988ACFD-ABEF-AC85-AAD4-7D11ECAD0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7B94B8-F353-7065-2B3F-D13B8BFC7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28" y="1671185"/>
            <a:ext cx="3148943" cy="43714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C36B8EC-C52F-9C76-D91E-619FB4EF5DE6}"/>
              </a:ext>
            </a:extLst>
          </p:cNvPr>
          <p:cNvSpPr/>
          <p:nvPr/>
        </p:nvSpPr>
        <p:spPr>
          <a:xfrm>
            <a:off x="1985010" y="2971800"/>
            <a:ext cx="716915" cy="10001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F0D7AC2-7AC3-DEB3-37BB-0DC5B5A78D81}"/>
              </a:ext>
            </a:extLst>
          </p:cNvPr>
          <p:cNvSpPr/>
          <p:nvPr/>
        </p:nvSpPr>
        <p:spPr>
          <a:xfrm>
            <a:off x="1280160" y="1973580"/>
            <a:ext cx="2133600" cy="2987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7B6F6D8-6BDA-55F1-6B2E-B0F5A222E120}"/>
              </a:ext>
            </a:extLst>
          </p:cNvPr>
          <p:cNvSpPr/>
          <p:nvPr/>
        </p:nvSpPr>
        <p:spPr>
          <a:xfrm>
            <a:off x="546100" y="1973580"/>
            <a:ext cx="2867660" cy="40017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6097E86E-AF60-E840-2B0A-6C2260ECDAB2}"/>
              </a:ext>
            </a:extLst>
          </p:cNvPr>
          <p:cNvSpPr txBox="1"/>
          <p:nvPr/>
        </p:nvSpPr>
        <p:spPr>
          <a:xfrm>
            <a:off x="3546475" y="4759325"/>
            <a:ext cx="26320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Energy resolution of: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1 X 1,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3 X 3,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4 X 4 crystal 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will be studied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FCB46FA-0920-E184-8E99-E792805ABB1E}"/>
              </a:ext>
            </a:extLst>
          </p:cNvPr>
          <p:cNvSpPr txBox="1"/>
          <p:nvPr/>
        </p:nvSpPr>
        <p:spPr>
          <a:xfrm>
            <a:off x="4854575" y="1203325"/>
            <a:ext cx="40227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Run 481 @</a:t>
            </a:r>
            <a:r>
              <a:rPr lang="zh-TW" altLang="zh-TW" sz="2000" dirty="0"/>
              <a:t> </a:t>
            </a:r>
            <a:r>
              <a:rPr lang="en-US" altLang="zh-TW" sz="2000" dirty="0"/>
              <a:t>HV=</a:t>
            </a:r>
            <a:r>
              <a:rPr lang="zh-TW" altLang="zh-TW" sz="2000" dirty="0"/>
              <a:t>45V, </a:t>
            </a:r>
            <a:r>
              <a:rPr lang="en-US" altLang="zh-TW" sz="2000" dirty="0"/>
              <a:t>C=</a:t>
            </a:r>
            <a:r>
              <a:rPr lang="zh-TW" altLang="zh-TW" sz="2000" dirty="0"/>
              <a:t>0xA</a:t>
            </a:r>
            <a:endParaRPr lang="en-US" altLang="zh-TW" sz="2000" dirty="0"/>
          </a:p>
          <a:p>
            <a:r>
              <a:rPr lang="en-US" altLang="zh-TW" sz="2000" dirty="0"/>
              <a:t>Positron beam shoot at </a:t>
            </a:r>
            <a:r>
              <a:rPr lang="en-US" altLang="zh-TW" sz="2000" dirty="0">
                <a:solidFill>
                  <a:srgbClr val="FF0000"/>
                </a:solidFill>
              </a:rPr>
              <a:t>Crystal 7</a:t>
            </a:r>
          </a:p>
          <a:p>
            <a:endParaRPr lang="en-US" altLang="zh-TW" dirty="0">
              <a:solidFill>
                <a:srgbClr val="FF0000"/>
              </a:solidFill>
            </a:endParaRPr>
          </a:p>
          <a:p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/>
              <a:t>Event selection need to be done with tracking from BM 3&amp;4.</a:t>
            </a:r>
          </a:p>
          <a:p>
            <a:r>
              <a:rPr lang="en-US" altLang="zh-TW" dirty="0"/>
              <a:t>However, tracking requires e</a:t>
            </a:r>
            <a:r>
              <a:rPr lang="zh-TW" altLang="zh-TW" dirty="0"/>
              <a:t>vent </a:t>
            </a:r>
            <a:r>
              <a:rPr lang="en-US" altLang="zh-TW" dirty="0"/>
              <a:t>m</a:t>
            </a:r>
            <a:r>
              <a:rPr lang="zh-TW" altLang="zh-TW" dirty="0"/>
              <a:t>atching</a:t>
            </a:r>
            <a:r>
              <a:rPr lang="en-US" altLang="zh-TW" dirty="0"/>
              <a:t> </a:t>
            </a:r>
            <a:r>
              <a:rPr lang="zh-TW" altLang="zh-TW" dirty="0"/>
              <a:t>between BM and PbWO4</a:t>
            </a:r>
            <a:r>
              <a:rPr lang="en-US" altLang="zh-TW" dirty="0"/>
              <a:t> beforehand, which I will learn later.</a:t>
            </a:r>
          </a:p>
          <a:p>
            <a:endParaRPr lang="en-US" altLang="zh-TW" dirty="0"/>
          </a:p>
          <a:p>
            <a:r>
              <a:rPr lang="en-US" altLang="zh-TW" dirty="0"/>
              <a:t>My first try will not include tracking &amp; event selection.</a:t>
            </a:r>
            <a:endParaRPr lang="zh-TW" altLang="en-US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440F1F5-046A-765E-6015-5AA773A83AB3}"/>
              </a:ext>
            </a:extLst>
          </p:cNvPr>
          <p:cNvSpPr txBox="1"/>
          <p:nvPr/>
        </p:nvSpPr>
        <p:spPr>
          <a:xfrm>
            <a:off x="3632200" y="2984500"/>
            <a:ext cx="1104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rgbClr val="FF0000"/>
                </a:solidFill>
              </a:rPr>
              <a:t>Crystal 7</a:t>
            </a:r>
            <a:endParaRPr lang="zh-TW" altLang="en-US" dirty="0"/>
          </a:p>
        </p:txBody>
      </p: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4F486BE6-04C1-4625-7637-F9DE9D9DD241}"/>
              </a:ext>
            </a:extLst>
          </p:cNvPr>
          <p:cNvCxnSpPr>
            <a:cxnSpLocks/>
            <a:stCxn id="9" idx="3"/>
            <a:endCxn id="32" idx="1"/>
          </p:cNvCxnSpPr>
          <p:nvPr/>
        </p:nvCxnSpPr>
        <p:spPr>
          <a:xfrm flipV="1">
            <a:off x="2701925" y="3169166"/>
            <a:ext cx="930275" cy="3026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5520A29-CEF1-72FA-6A9A-99CE5423D487}"/>
              </a:ext>
            </a:extLst>
          </p:cNvPr>
          <p:cNvSpPr txBox="1"/>
          <p:nvPr/>
        </p:nvSpPr>
        <p:spPr>
          <a:xfrm>
            <a:off x="851837" y="1229297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/>
              <a:t>Channel Mapping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3183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67F9F64-13AE-A30A-1213-5DEED0EE9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8070108-BE56-9AD3-53DA-802F21AD7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61B2C92-F88B-CD35-BBC2-8C21A09F3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9F594CA-65F8-B4E1-6830-3D42E6AB7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DE14C81A-4FA6-54E3-C682-F628C19FC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Event observation: Crystal#6&amp;7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D01593C-0AE6-EB12-B45C-5B734C054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" y="1161039"/>
            <a:ext cx="4500000" cy="439876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3B83B492-CA44-5DD2-CE20-04F746C64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66792"/>
            <a:ext cx="4500000" cy="4387255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65ABDB9-3149-2660-9F2A-92FD1F2B3EFC}"/>
              </a:ext>
            </a:extLst>
          </p:cNvPr>
          <p:cNvSpPr txBox="1"/>
          <p:nvPr/>
        </p:nvSpPr>
        <p:spPr>
          <a:xfrm>
            <a:off x="0" y="88643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Crystal#6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evt8</a:t>
            </a:r>
            <a:endParaRPr lang="zh-TW" altLang="en-US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1F40A8C-0B1E-307E-FEC6-C50842D20F5F}"/>
              </a:ext>
            </a:extLst>
          </p:cNvPr>
          <p:cNvSpPr txBox="1"/>
          <p:nvPr/>
        </p:nvSpPr>
        <p:spPr>
          <a:xfrm>
            <a:off x="4572000" y="89595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evt8</a:t>
            </a:r>
            <a:endParaRPr lang="zh-TW" altLang="en-US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C5EC100-6367-E0DB-1046-8E826E9EC1DE}"/>
              </a:ext>
            </a:extLst>
          </p:cNvPr>
          <p:cNvSpPr txBox="1"/>
          <p:nvPr/>
        </p:nvSpPr>
        <p:spPr>
          <a:xfrm>
            <a:off x="0" y="5506600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/>
              <a:t>Graphs above are put according to crystal’s relative position.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/>
              <a:t>Crystal#7 is all fired, while right-next-to crystal#6 do not</a:t>
            </a:r>
            <a:endParaRPr lang="zh-TW" altLang="en-US" sz="1400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54DA838-6E45-C241-2DA5-83A6E6F4EA27}"/>
              </a:ext>
            </a:extLst>
          </p:cNvPr>
          <p:cNvSpPr txBox="1"/>
          <p:nvPr/>
        </p:nvSpPr>
        <p:spPr>
          <a:xfrm>
            <a:off x="4493990" y="5506600"/>
            <a:ext cx="4572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/>
              <a:t>Form observation of 50 </a:t>
            </a:r>
            <a:r>
              <a:rPr lang="en-US" altLang="zh-TW" sz="1400" dirty="0" err="1"/>
              <a:t>evt</a:t>
            </a:r>
            <a:r>
              <a:rPr lang="en-US" altLang="zh-TW" sz="1400" dirty="0"/>
              <a:t>,  almost no </a:t>
            </a:r>
            <a:r>
              <a:rPr lang="en-US" altLang="zh-TW" sz="1400" dirty="0" err="1"/>
              <a:t>evt</a:t>
            </a:r>
            <a:r>
              <a:rPr lang="en-US" altLang="zh-TW" sz="1400" dirty="0"/>
              <a:t> with two Crystal fired together found.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/>
              <a:t>Energy dump is constrained mostly within one crystal?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/>
              <a:t>All  channel in one Crystal fire in basically the same waveform/magnitude </a:t>
            </a:r>
          </a:p>
        </p:txBody>
      </p:sp>
    </p:spTree>
    <p:extLst>
      <p:ext uri="{BB962C8B-B14F-4D97-AF65-F5344CB8AC3E}">
        <p14:creationId xmlns:p14="http://schemas.microsoft.com/office/powerpoint/2010/main" val="409225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F7FEF78-5E81-8004-49B7-A7A157E39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251017C-1B30-AFB1-665F-5DC40B8D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26C4DF4-64EF-81C2-B02C-938CB676B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D3CCEC5-2E7F-C297-C52F-8C32F32CA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61BD364E-F427-31C5-2E85-AE4CC4DBF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Event observation: Crystal#6&amp;7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9897AE7-8F9D-7D73-2140-5CE8994F4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1605"/>
            <a:ext cx="4500000" cy="440120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E0B5964-DB71-6C5C-A970-870FF696D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01606"/>
            <a:ext cx="4500000" cy="4392157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10EF767-177F-71AE-F3CD-BAB9654A5913}"/>
              </a:ext>
            </a:extLst>
          </p:cNvPr>
          <p:cNvSpPr txBox="1"/>
          <p:nvPr/>
        </p:nvSpPr>
        <p:spPr>
          <a:xfrm>
            <a:off x="0" y="90787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Crystal#6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evt49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1C48C79-9972-BD0F-CD9D-89F1A7D9FB88}"/>
              </a:ext>
            </a:extLst>
          </p:cNvPr>
          <p:cNvSpPr txBox="1"/>
          <p:nvPr/>
        </p:nvSpPr>
        <p:spPr>
          <a:xfrm>
            <a:off x="4572000" y="91740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evt49</a:t>
            </a:r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BE700FD-A0DE-158A-F451-81F837376E6F}"/>
              </a:ext>
            </a:extLst>
          </p:cNvPr>
          <p:cNvSpPr txBox="1"/>
          <p:nvPr/>
        </p:nvSpPr>
        <p:spPr>
          <a:xfrm>
            <a:off x="509047" y="5823578"/>
            <a:ext cx="822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/>
              <a:t>Among 50 </a:t>
            </a:r>
            <a:r>
              <a:rPr lang="en-US" altLang="zh-TW" sz="1400" dirty="0" err="1"/>
              <a:t>evts</a:t>
            </a:r>
            <a:r>
              <a:rPr lang="en-US" altLang="zh-TW" sz="1400" dirty="0"/>
              <a:t>, Evt49 is the only </a:t>
            </a:r>
            <a:r>
              <a:rPr lang="en-US" altLang="zh-TW" sz="1400" dirty="0" err="1"/>
              <a:t>evt</a:t>
            </a:r>
            <a:r>
              <a:rPr lang="en-US" altLang="zh-TW" sz="1400" dirty="0"/>
              <a:t> that seems to have signal on both crystal simultaneously.</a:t>
            </a:r>
          </a:p>
          <a:p>
            <a:r>
              <a:rPr lang="en-US" altLang="zh-TW" sz="1400" dirty="0"/>
              <a:t>However, it is hard to determine whether the waveform is really triggered by real firing.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4176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89C6993-3817-C8EE-0274-87CC656FA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B3E9EFA-6653-40B0-C62F-383FFD8C1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B63FA63-E393-02DE-3FED-CD90501FC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AD5A67F8-4A8C-30FB-691B-946289FF9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Crystal#7 </a:t>
            </a:r>
            <a:r>
              <a:rPr lang="en-US" altLang="zh-TW" dirty="0" err="1"/>
              <a:t>adc</a:t>
            </a:r>
            <a:r>
              <a:rPr lang="en-US" altLang="zh-TW" dirty="0"/>
              <a:t> waveform pattern I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C1CC524-BC2E-607B-5523-BB6CC7537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0" y="1216024"/>
            <a:ext cx="4500000" cy="440154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A98DDC7C-6C75-5B56-6BBC-87FB4B4F22E6}"/>
              </a:ext>
            </a:extLst>
          </p:cNvPr>
          <p:cNvSpPr txBox="1"/>
          <p:nvPr/>
        </p:nvSpPr>
        <p:spPr>
          <a:xfrm>
            <a:off x="4572000" y="94929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event4</a:t>
            </a:r>
            <a:endParaRPr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AF0F70B-A348-6C6B-8B67-AEFC0234A1F7}"/>
              </a:ext>
            </a:extLst>
          </p:cNvPr>
          <p:cNvSpPr txBox="1"/>
          <p:nvPr/>
        </p:nvSpPr>
        <p:spPr>
          <a:xfrm>
            <a:off x="3190240" y="5848487"/>
            <a:ext cx="4603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nothing fired, pedestal only</a:t>
            </a:r>
            <a:endParaRPr lang="zh-TW" altLang="en-US" sz="1600" dirty="0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6E81BEEF-AD31-E5DB-51A3-E1E8B3679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8" y="1206954"/>
            <a:ext cx="4550832" cy="4433751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A4EA85FA-C9E5-585E-2DB2-B8B68BE034E6}"/>
              </a:ext>
            </a:extLst>
          </p:cNvPr>
          <p:cNvSpPr/>
          <p:nvPr/>
        </p:nvSpPr>
        <p:spPr>
          <a:xfrm>
            <a:off x="0" y="2038349"/>
            <a:ext cx="4500563" cy="809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79BF31CE-E064-C142-A6A8-E65D5A4D537F}"/>
              </a:ext>
            </a:extLst>
          </p:cNvPr>
          <p:cNvSpPr/>
          <p:nvPr/>
        </p:nvSpPr>
        <p:spPr>
          <a:xfrm>
            <a:off x="4402931" y="1990724"/>
            <a:ext cx="338137" cy="17621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12876EB9-3934-CE66-136B-54800FDE8F99}"/>
              </a:ext>
            </a:extLst>
          </p:cNvPr>
          <p:cNvSpPr txBox="1"/>
          <p:nvPr/>
        </p:nvSpPr>
        <p:spPr>
          <a:xfrm>
            <a:off x="205740" y="95120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310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94CE52D-B4FB-D055-A1C7-E25F31FFF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8DC9147-EDFC-5579-3E4D-D477D057D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A253552-6938-A279-CC72-518F7CB98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1A98F2B-EF63-A8BF-A3D8-6F9766E0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E65E552C-7997-1C65-A89A-CC760BF9B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Crystal#7 </a:t>
            </a:r>
            <a:r>
              <a:rPr lang="en-US" altLang="zh-TW" dirty="0" err="1"/>
              <a:t>adc</a:t>
            </a:r>
            <a:r>
              <a:rPr lang="en-US" altLang="zh-TW" dirty="0"/>
              <a:t> waveform pattern II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5DC0F20-74D6-0B4F-E324-2A1EA2C30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0" y="1130299"/>
            <a:ext cx="4500000" cy="4431072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63E2232B-EF55-BD47-F8C6-8E8D1B61C804}"/>
              </a:ext>
            </a:extLst>
          </p:cNvPr>
          <p:cNvSpPr txBox="1"/>
          <p:nvPr/>
        </p:nvSpPr>
        <p:spPr>
          <a:xfrm>
            <a:off x="4572000" y="87309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event2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080C643-0AF8-9E25-B91B-5B038C0E85D4}"/>
              </a:ext>
            </a:extLst>
          </p:cNvPr>
          <p:cNvSpPr txBox="1"/>
          <p:nvPr/>
        </p:nvSpPr>
        <p:spPr>
          <a:xfrm>
            <a:off x="4572000" y="5630046"/>
            <a:ext cx="4603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Small 		pulse</a:t>
            </a:r>
            <a:endParaRPr lang="zh-TW" altLang="en-US" sz="1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596C3766-FA1D-A605-F723-5F7921737264}"/>
                  </a:ext>
                </a:extLst>
              </p14:cNvPr>
              <p14:cNvContentPartPr/>
              <p14:nvPr/>
            </p14:nvContentPartPr>
            <p14:xfrm>
              <a:off x="5232400" y="5678360"/>
              <a:ext cx="833120" cy="315720"/>
            </p14:xfrm>
          </p:contentPart>
        </mc:Choice>
        <mc:Fallback xmlns=""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596C3766-FA1D-A605-F723-5F79217372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28080" y="5674040"/>
                <a:ext cx="841761" cy="32436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圖片 11">
            <a:extLst>
              <a:ext uri="{FF2B5EF4-FFF2-40B4-BE49-F238E27FC236}">
                <a16:creationId xmlns:a16="http://schemas.microsoft.com/office/drawing/2014/main" id="{074BF9F5-D7BA-A326-9E06-43673453D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68" y="1121229"/>
            <a:ext cx="4550832" cy="4433751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3C337222-283B-8A1F-B150-357344BBA19E}"/>
              </a:ext>
            </a:extLst>
          </p:cNvPr>
          <p:cNvSpPr/>
          <p:nvPr/>
        </p:nvSpPr>
        <p:spPr>
          <a:xfrm>
            <a:off x="0" y="3095624"/>
            <a:ext cx="4500563" cy="809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15E9C51E-010F-2D8D-AFF8-438C9A8532F7}"/>
              </a:ext>
            </a:extLst>
          </p:cNvPr>
          <p:cNvSpPr/>
          <p:nvPr/>
        </p:nvSpPr>
        <p:spPr>
          <a:xfrm>
            <a:off x="4486751" y="3108959"/>
            <a:ext cx="338137" cy="17621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A53F251-4050-8D8A-CBCE-0C9B23D3F7AB}"/>
              </a:ext>
            </a:extLst>
          </p:cNvPr>
          <p:cNvSpPr txBox="1"/>
          <p:nvPr/>
        </p:nvSpPr>
        <p:spPr>
          <a:xfrm>
            <a:off x="205740" y="86547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40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C328510-B563-CD0A-2BEE-B5A190245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799281B-CA72-B0CB-B25B-C7F6D0B88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37DBD0C-E28F-892C-556D-3C947CAC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D051E5C4-2F31-12B3-3198-5DF0DF360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Crystal#7 </a:t>
            </a:r>
            <a:r>
              <a:rPr lang="en-US" altLang="zh-TW" dirty="0" err="1"/>
              <a:t>adc</a:t>
            </a:r>
            <a:r>
              <a:rPr lang="en-US" altLang="zh-TW" dirty="0"/>
              <a:t> waveform patter III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2AC1198-DB91-249D-77A8-64B549505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900" y="1214121"/>
            <a:ext cx="4500000" cy="4392157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7FFF1C1-75A4-5383-298C-1E4B43044A52}"/>
              </a:ext>
            </a:extLst>
          </p:cNvPr>
          <p:cNvSpPr txBox="1"/>
          <p:nvPr/>
        </p:nvSpPr>
        <p:spPr>
          <a:xfrm>
            <a:off x="4533900" y="89659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event3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55E50CB-135B-4F23-2233-746892DC7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8" y="1197429"/>
            <a:ext cx="4550832" cy="4433751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F1C69649-9671-460A-C3FB-73042DBF44C8}"/>
              </a:ext>
            </a:extLst>
          </p:cNvPr>
          <p:cNvSpPr/>
          <p:nvPr/>
        </p:nvSpPr>
        <p:spPr>
          <a:xfrm>
            <a:off x="121920" y="3558540"/>
            <a:ext cx="4378643" cy="7000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EF3B4468-DB7C-6CEC-DFFD-8BC3F39CA86E}"/>
              </a:ext>
            </a:extLst>
          </p:cNvPr>
          <p:cNvSpPr/>
          <p:nvPr/>
        </p:nvSpPr>
        <p:spPr>
          <a:xfrm>
            <a:off x="4511040" y="3886199"/>
            <a:ext cx="338137" cy="17621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E4456A7B-78EC-5AA4-3863-B49C45372A2E}"/>
              </a:ext>
            </a:extLst>
          </p:cNvPr>
          <p:cNvSpPr/>
          <p:nvPr/>
        </p:nvSpPr>
        <p:spPr>
          <a:xfrm>
            <a:off x="7433733" y="5372100"/>
            <a:ext cx="194734" cy="1693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E67A44A8-F6CE-AC82-368D-7368B403EDE7}"/>
              </a:ext>
            </a:extLst>
          </p:cNvPr>
          <p:cNvCxnSpPr>
            <a:cxnSpLocks/>
          </p:cNvCxnSpPr>
          <p:nvPr/>
        </p:nvCxnSpPr>
        <p:spPr>
          <a:xfrm flipH="1" flipV="1">
            <a:off x="4504267" y="5367868"/>
            <a:ext cx="2929466" cy="152399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58C63374-A3E5-640A-E2F9-68C20CCB08FE}"/>
              </a:ext>
            </a:extLst>
          </p:cNvPr>
          <p:cNvSpPr/>
          <p:nvPr/>
        </p:nvSpPr>
        <p:spPr>
          <a:xfrm>
            <a:off x="137160" y="5321300"/>
            <a:ext cx="4358639" cy="215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A823FC19-DA90-8113-4CA6-DEE551AB9724}"/>
              </a:ext>
            </a:extLst>
          </p:cNvPr>
          <p:cNvSpPr txBox="1"/>
          <p:nvPr/>
        </p:nvSpPr>
        <p:spPr>
          <a:xfrm>
            <a:off x="108493" y="5512546"/>
            <a:ext cx="87998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There is no double pedestal issues found in crystal#7.</a:t>
            </a:r>
          </a:p>
          <a:p>
            <a:r>
              <a:rPr lang="en-US" altLang="zh-TW" sz="1600" dirty="0"/>
              <a:t>All channels have basically the same waveform pattern in the same event.</a:t>
            </a:r>
          </a:p>
          <a:p>
            <a:r>
              <a:rPr lang="zh-TW" altLang="zh-TW" sz="1600" dirty="0"/>
              <a:t>Visual inspection of 50 events revealed no waveforms starting at zero (i.e., no firing </a:t>
            </a:r>
            <a:r>
              <a:rPr lang="en-US" altLang="zh-TW" sz="1600" dirty="0"/>
              <a:t>waveform </a:t>
            </a:r>
            <a:r>
              <a:rPr lang="zh-TW" altLang="zh-TW" sz="1600" dirty="0"/>
              <a:t>with a zero pedestal).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8817E13-B7AF-DC0A-2F21-351BCE7AFF0A}"/>
              </a:ext>
            </a:extLst>
          </p:cNvPr>
          <p:cNvSpPr txBox="1"/>
          <p:nvPr/>
        </p:nvSpPr>
        <p:spPr>
          <a:xfrm>
            <a:off x="205740" y="89405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Crystal#7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all event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906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105043F-7625-C0F0-A7DE-C193FC2FC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/>
              <a:t>All channels have basically the same waveform pattern in the same event.</a:t>
            </a:r>
          </a:p>
          <a:p>
            <a:r>
              <a:rPr lang="en-US" altLang="zh-TW" sz="2000" dirty="0"/>
              <a:t>All channels in crystal#3,4,7,10,11 function well.</a:t>
            </a:r>
          </a:p>
          <a:p>
            <a:r>
              <a:rPr lang="en-US" altLang="zh-TW" sz="2000" dirty="0"/>
              <a:t>There is no double pedestal issues found in crystal#7.</a:t>
            </a:r>
            <a:endParaRPr lang="zh-TW" altLang="en-US" sz="2000" dirty="0"/>
          </a:p>
          <a:p>
            <a:r>
              <a:rPr lang="en-US" altLang="zh-TW" sz="2000" dirty="0"/>
              <a:t>1*1 clustering at crystal#7 should have no problem.</a:t>
            </a:r>
          </a:p>
          <a:p>
            <a:pPr marL="0" indent="0">
              <a:buNone/>
            </a:pPr>
            <a:r>
              <a:rPr lang="en-US" altLang="zh-TW" sz="2000" dirty="0"/>
              <a:t>Problems:</a:t>
            </a:r>
          </a:p>
          <a:p>
            <a:r>
              <a:rPr lang="en-US" altLang="zh-TW" sz="2000" dirty="0"/>
              <a:t>dead channels are found in (</a:t>
            </a:r>
            <a:r>
              <a:rPr lang="en-US" altLang="zh-TW" sz="2000" dirty="0">
                <a:solidFill>
                  <a:srgbClr val="FF0000"/>
                </a:solidFill>
              </a:rPr>
              <a:t>exclude in later analysis</a:t>
            </a:r>
            <a:r>
              <a:rPr lang="en-US" altLang="zh-TW" sz="2000" dirty="0"/>
              <a:t>)</a:t>
            </a:r>
            <a:br>
              <a:rPr lang="en-US" altLang="zh-TW" sz="2000" dirty="0"/>
            </a:br>
            <a:r>
              <a:rPr lang="zh-TW" altLang="zh-TW" sz="2000" dirty="0"/>
              <a:t>crystal#2 : 63, 40, 52, 42 (4 dead)</a:t>
            </a:r>
            <a:br>
              <a:rPr lang="en-US" altLang="zh-TW" sz="2000" dirty="0"/>
            </a:br>
            <a:r>
              <a:rPr lang="en-US" altLang="zh-TW" sz="2000" dirty="0"/>
              <a:t>crystal#6: 64, 45, 47, 49, 51 (5 dead)</a:t>
            </a:r>
            <a:br>
              <a:rPr lang="en-US" altLang="zh-TW" sz="2000" dirty="0"/>
            </a:br>
            <a:r>
              <a:rPr lang="en-US" altLang="zh-TW" sz="2000" dirty="0"/>
              <a:t>crystal#8: 173, 175 (2 dead)</a:t>
            </a:r>
            <a:br>
              <a:rPr lang="en-US" altLang="zh-TW" sz="2000" dirty="0"/>
            </a:br>
            <a:r>
              <a:rPr lang="en-US" altLang="zh-TW" sz="2000" dirty="0"/>
              <a:t>crystal#12: 284, 286, 231, 250 (4 dead)</a:t>
            </a:r>
          </a:p>
          <a:p>
            <a:r>
              <a:rPr lang="en-US" altLang="zh-TW" sz="2000" dirty="0"/>
              <a:t>Abnormal waveform pattern found in </a:t>
            </a:r>
            <a:br>
              <a:rPr lang="en-US" altLang="zh-TW" sz="2000" dirty="0"/>
            </a:br>
            <a:r>
              <a:rPr lang="en-US" altLang="zh-TW" sz="2000" dirty="0"/>
              <a:t>crystal#2,6,8,12</a:t>
            </a:r>
          </a:p>
          <a:p>
            <a:endParaRPr lang="en-US" altLang="zh-TW" sz="2000" dirty="0"/>
          </a:p>
          <a:p>
            <a:endParaRPr lang="zh-TW" altLang="en-US" sz="2000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22EB42-5D00-E388-7C95-30580EA9E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40C8F-4039-48D4-811D-FCEBE29B77D4}" type="datetime1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ABD9117-959D-CEEE-46B0-EFD938F5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3AABADD-A33E-A48D-350D-DE9FD8092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9D5D-36B8-496A-8332-B8F9649F11AD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A33FA092-1C8D-5741-FA3A-4BCE2E67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Crystal status overview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ACE98A9-CFBB-2D0D-D12F-79414A9264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52" t="7440" r="2860" b="25101"/>
          <a:stretch>
            <a:fillRect/>
          </a:stretch>
        </p:blipFill>
        <p:spPr>
          <a:xfrm>
            <a:off x="6827521" y="3573780"/>
            <a:ext cx="2103120" cy="2948940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A800E4B2-39B3-17F9-0ACD-A60F37D5A339}"/>
              </a:ext>
            </a:extLst>
          </p:cNvPr>
          <p:cNvSpPr txBox="1"/>
          <p:nvPr/>
        </p:nvSpPr>
        <p:spPr>
          <a:xfrm>
            <a:off x="7726680" y="394522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3</a:t>
            </a:r>
            <a:r>
              <a:rPr lang="en-US" altLang="zh-TW" sz="2000" dirty="0"/>
              <a:t>           </a:t>
            </a:r>
            <a:r>
              <a:rPr lang="en-US" altLang="zh-TW" sz="2000" dirty="0">
                <a:solidFill>
                  <a:srgbClr val="FF0000"/>
                </a:solidFill>
              </a:rPr>
              <a:t>4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7845370-2533-16BC-EE6E-7E30F421493E}"/>
              </a:ext>
            </a:extLst>
          </p:cNvPr>
          <p:cNvSpPr txBox="1"/>
          <p:nvPr/>
        </p:nvSpPr>
        <p:spPr>
          <a:xfrm>
            <a:off x="7661910" y="4905345"/>
            <a:ext cx="61493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7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C6F9A38-E883-FDCB-8F59-8EEB371FDBD3}"/>
              </a:ext>
            </a:extLst>
          </p:cNvPr>
          <p:cNvSpPr txBox="1"/>
          <p:nvPr/>
        </p:nvSpPr>
        <p:spPr>
          <a:xfrm>
            <a:off x="6905625" y="5941665"/>
            <a:ext cx="6907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10</a:t>
            </a:r>
            <a:r>
              <a:rPr lang="en-US" altLang="zh-TW" sz="2000" dirty="0"/>
              <a:t>         </a:t>
            </a:r>
            <a:r>
              <a:rPr lang="en-US" altLang="zh-TW" sz="2000" dirty="0">
                <a:solidFill>
                  <a:srgbClr val="FF0000"/>
                </a:solidFill>
              </a:rPr>
              <a:t>11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2316016-719A-9FCD-17FA-039B2B8D2545}"/>
              </a:ext>
            </a:extLst>
          </p:cNvPr>
          <p:cNvSpPr txBox="1"/>
          <p:nvPr/>
        </p:nvSpPr>
        <p:spPr>
          <a:xfrm>
            <a:off x="6678930" y="3282285"/>
            <a:ext cx="61493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Well-function crystal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3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8A55461588945409E8C91A1AEA4F36E" ma:contentTypeVersion="11" ma:contentTypeDescription="建立新的文件。" ma:contentTypeScope="" ma:versionID="3b19ab1f63c26cf76f4306733586343a">
  <xsd:schema xmlns:xsd="http://www.w3.org/2001/XMLSchema" xmlns:xs="http://www.w3.org/2001/XMLSchema" xmlns:p="http://schemas.microsoft.com/office/2006/metadata/properties" xmlns:ns3="125a8b9c-b6bf-44ad-ae36-81c5491a818b" targetNamespace="http://schemas.microsoft.com/office/2006/metadata/properties" ma:root="true" ma:fieldsID="24266f77f5df7b0773875178b827dc57" ns3:_="">
    <xsd:import namespace="125a8b9c-b6bf-44ad-ae36-81c5491a818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5a8b9c-b6bf-44ad-ae36-81c5491a818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25a8b9c-b6bf-44ad-ae36-81c5491a818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D45D00-2BBB-4553-A25D-9B0C6980EC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5a8b9c-b6bf-44ad-ae36-81c5491a81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9728A1-B717-44E5-9D30-6DC7ECC262C3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125a8b9c-b6bf-44ad-ae36-81c5491a818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D92D39E-4A38-47C3-B6BC-0706B271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7542</TotalTime>
  <Words>1373</Words>
  <Application>Microsoft Office PowerPoint</Application>
  <PresentationFormat>On-screen Show (4:3)</PresentationFormat>
  <Paragraphs>155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佈景主題</vt:lpstr>
      <vt:lpstr>ECal 3rd Prototype  Beam Test Analysis</vt:lpstr>
      <vt:lpstr>Energy Resolution Analysis Approach</vt:lpstr>
      <vt:lpstr>My First Try with Run 481 </vt:lpstr>
      <vt:lpstr>Event observation: Crystal#6&amp;7</vt:lpstr>
      <vt:lpstr>Event observation: Crystal#6&amp;7</vt:lpstr>
      <vt:lpstr>Crystal#7 adc waveform pattern I</vt:lpstr>
      <vt:lpstr>Crystal#7 adc waveform pattern II</vt:lpstr>
      <vt:lpstr>Crystal#7 adc waveform patter III</vt:lpstr>
      <vt:lpstr>Crystal status overview</vt:lpstr>
      <vt:lpstr>Abnormal channel report Crystal#2</vt:lpstr>
      <vt:lpstr>Abnormal channel report Crystal#6</vt:lpstr>
      <vt:lpstr>Abnormal channel report Crystal#8</vt:lpstr>
      <vt:lpstr>Abnormal channel report Crystal#12</vt:lpstr>
      <vt:lpstr>Preliminary efficiency test </vt:lpstr>
      <vt:lpstr>Energy resolution from raw adcMax</vt:lpstr>
      <vt:lpstr>Fitting issue</vt:lpstr>
      <vt:lpstr>Summary &amp; conclusion from meeting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吳彥震 (113202531)</dc:creator>
  <cp:lastModifiedBy>吳彥震 (113202531)</cp:lastModifiedBy>
  <cp:revision>4</cp:revision>
  <dcterms:created xsi:type="dcterms:W3CDTF">2026-08-10T08:12:53Z</dcterms:created>
  <dcterms:modified xsi:type="dcterms:W3CDTF">2026-08-26T08:49:32Z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0x01010058A55461588945409E8C91A1AEA4F36E</vt:lpwstr>
  </property>
</Properties>
</file>