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480" r:id="rId2"/>
    <p:sldId id="524" r:id="rId3"/>
    <p:sldId id="528" r:id="rId4"/>
    <p:sldId id="529" r:id="rId5"/>
    <p:sldId id="530" r:id="rId6"/>
    <p:sldId id="478" r:id="rId7"/>
    <p:sldId id="527" r:id="rId8"/>
    <p:sldId id="526" r:id="rId9"/>
    <p:sldId id="532" r:id="rId10"/>
    <p:sldId id="531" r:id="rId11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ECFF"/>
    <a:srgbClr val="FFCCFF"/>
    <a:srgbClr val="99CCFF"/>
    <a:srgbClr val="FF9900"/>
    <a:srgbClr val="FFFFCC"/>
    <a:srgbClr val="3399FF"/>
    <a:srgbClr val="99FFCC"/>
    <a:srgbClr val="66FF99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淺色樣式 2 - 輔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等深淺樣式 3 - 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69" autoAdjust="0"/>
    <p:restoredTop sz="95320" autoAdjust="0"/>
  </p:normalViewPr>
  <p:slideViewPr>
    <p:cSldViewPr>
      <p:cViewPr varScale="1">
        <p:scale>
          <a:sx n="111" d="100"/>
          <a:sy n="111" d="100"/>
        </p:scale>
        <p:origin x="69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373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83E71-3ED3-4DCF-AD27-D8AB6BE6410A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741C7-9BEE-48BE-841E-F447BA105E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810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 userDrawn="1"/>
        </p:nvSpPr>
        <p:spPr bwMode="auto">
          <a:xfrm>
            <a:off x="0" y="3429448"/>
            <a:ext cx="9144000" cy="68687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" name="Rectangle 3"/>
          <p:cNvSpPr>
            <a:spLocks noChangeArrowheads="1"/>
          </p:cNvSpPr>
          <p:nvPr userDrawn="1"/>
        </p:nvSpPr>
        <p:spPr bwMode="auto">
          <a:xfrm>
            <a:off x="428644" y="3284985"/>
            <a:ext cx="1446175" cy="138902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8280400" y="6552931"/>
            <a:ext cx="863600" cy="71437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77497"/>
            <a:ext cx="6400800" cy="216130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/>
              <a:t>按一下以編輯母片副標題樣式</a:t>
            </a:r>
            <a:endParaRPr lang="ja-JP" altLang="en-US" noProof="0"/>
          </a:p>
        </p:txBody>
      </p:sp>
      <p:sp>
        <p:nvSpPr>
          <p:cNvPr id="3082" name="Rectangle 10"/>
          <p:cNvSpPr>
            <a:spLocks noChangeArrowheads="1"/>
          </p:cNvSpPr>
          <p:nvPr userDrawn="1"/>
        </p:nvSpPr>
        <p:spPr bwMode="auto">
          <a:xfrm>
            <a:off x="8893175" y="115888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83" name="Rectangle 11"/>
          <p:cNvSpPr>
            <a:spLocks noChangeArrowheads="1"/>
          </p:cNvSpPr>
          <p:nvPr userDrawn="1"/>
        </p:nvSpPr>
        <p:spPr bwMode="auto">
          <a:xfrm>
            <a:off x="8726488" y="115888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84" name="Rectangle 12"/>
          <p:cNvSpPr>
            <a:spLocks noChangeArrowheads="1"/>
          </p:cNvSpPr>
          <p:nvPr userDrawn="1"/>
        </p:nvSpPr>
        <p:spPr bwMode="auto">
          <a:xfrm>
            <a:off x="8893175" y="280988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grpSp>
        <p:nvGrpSpPr>
          <p:cNvPr id="3085" name="Group 13"/>
          <p:cNvGrpSpPr>
            <a:grpSpLocks/>
          </p:cNvGrpSpPr>
          <p:nvPr userDrawn="1"/>
        </p:nvGrpSpPr>
        <p:grpSpPr bwMode="auto">
          <a:xfrm rot="-10800000">
            <a:off x="73022" y="6502132"/>
            <a:ext cx="355619" cy="301537"/>
            <a:chOff x="113" y="4020"/>
            <a:chExt cx="195" cy="195"/>
          </a:xfrm>
        </p:grpSpPr>
        <p:sp>
          <p:nvSpPr>
            <p:cNvPr id="3086" name="Rectangle 14"/>
            <p:cNvSpPr>
              <a:spLocks noChangeArrowheads="1"/>
            </p:cNvSpPr>
            <p:nvPr userDrawn="1"/>
          </p:nvSpPr>
          <p:spPr bwMode="auto">
            <a:xfrm>
              <a:off x="218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7" name="Rectangle 15"/>
            <p:cNvSpPr>
              <a:spLocks noChangeArrowheads="1"/>
            </p:cNvSpPr>
            <p:nvPr userDrawn="1"/>
          </p:nvSpPr>
          <p:spPr bwMode="auto">
            <a:xfrm>
              <a:off x="113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8" name="Rectangle 16"/>
            <p:cNvSpPr>
              <a:spLocks noChangeArrowheads="1"/>
            </p:cNvSpPr>
            <p:nvPr userDrawn="1"/>
          </p:nvSpPr>
          <p:spPr bwMode="auto">
            <a:xfrm>
              <a:off x="218" y="4124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1346788"/>
            <a:ext cx="8642350" cy="2130709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1" y="6549899"/>
            <a:ext cx="1874818" cy="307635"/>
          </a:xfrm>
        </p:spPr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874818" y="6549899"/>
            <a:ext cx="5631801" cy="305069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7524000" y="6560138"/>
            <a:ext cx="1620000" cy="297862"/>
          </a:xfrm>
        </p:spPr>
        <p:txBody>
          <a:bodyPr/>
          <a:lstStyle/>
          <a:p>
            <a:fld id="{A19621D2-C8FC-4F75-9E5A-153A48AC0064}" type="slidenum">
              <a:rPr lang="en-US" altLang="ja-JP" smtClean="0"/>
              <a:pPr/>
              <a:t>‹#›</a:t>
            </a:fld>
            <a:r>
              <a:rPr lang="en-US" altLang="ja-JP" dirty="0"/>
              <a:t>/N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725" y="44624"/>
            <a:ext cx="9128792" cy="7920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10725" y="6551744"/>
            <a:ext cx="1826162" cy="3062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836887" y="6557147"/>
            <a:ext cx="5652806" cy="3008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489693" y="6557147"/>
            <a:ext cx="1620000" cy="295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19621D2-C8FC-4F75-9E5A-153A48AC0064}" type="slidenum">
              <a:rPr lang="en-US" altLang="ja-JP" smtClean="0"/>
              <a:pPr/>
              <a:t>‹#›</a:t>
            </a:fld>
            <a:r>
              <a:rPr lang="en-US" altLang="ja-JP" dirty="0"/>
              <a:t>/N</a:t>
            </a:r>
          </a:p>
        </p:txBody>
      </p:sp>
      <p:sp>
        <p:nvSpPr>
          <p:cNvPr id="7" name="文字版面配置區 2"/>
          <p:cNvSpPr>
            <a:spLocks noGrp="1"/>
          </p:cNvSpPr>
          <p:nvPr>
            <p:ph idx="1"/>
          </p:nvPr>
        </p:nvSpPr>
        <p:spPr>
          <a:xfrm>
            <a:off x="10725" y="894730"/>
            <a:ext cx="9128792" cy="5657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88410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1" name="Group 17"/>
          <p:cNvGrpSpPr>
            <a:grpSpLocks/>
          </p:cNvGrpSpPr>
          <p:nvPr userDrawn="1"/>
        </p:nvGrpSpPr>
        <p:grpSpPr bwMode="auto">
          <a:xfrm rot="-10800000">
            <a:off x="73818" y="6491114"/>
            <a:ext cx="309563" cy="309562"/>
            <a:chOff x="113" y="4020"/>
            <a:chExt cx="195" cy="195"/>
          </a:xfrm>
        </p:grpSpPr>
        <p:sp>
          <p:nvSpPr>
            <p:cNvPr id="1038" name="Rectangle 14"/>
            <p:cNvSpPr>
              <a:spLocks noChangeArrowheads="1"/>
            </p:cNvSpPr>
            <p:nvPr userDrawn="1"/>
          </p:nvSpPr>
          <p:spPr bwMode="auto">
            <a:xfrm>
              <a:off x="218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1200"/>
            </a:p>
          </p:txBody>
        </p:sp>
        <p:sp>
          <p:nvSpPr>
            <p:cNvPr id="1039" name="Rectangle 15"/>
            <p:cNvSpPr>
              <a:spLocks noChangeArrowheads="1"/>
            </p:cNvSpPr>
            <p:nvPr userDrawn="1"/>
          </p:nvSpPr>
          <p:spPr bwMode="auto">
            <a:xfrm>
              <a:off x="113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1200"/>
            </a:p>
          </p:txBody>
        </p:sp>
        <p:sp>
          <p:nvSpPr>
            <p:cNvPr id="1040" name="Rectangle 16"/>
            <p:cNvSpPr>
              <a:spLocks noChangeArrowheads="1"/>
            </p:cNvSpPr>
            <p:nvPr userDrawn="1"/>
          </p:nvSpPr>
          <p:spPr bwMode="auto">
            <a:xfrm>
              <a:off x="218" y="4124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1200"/>
            </a:p>
          </p:txBody>
        </p:sp>
      </p:grp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10725" y="823293"/>
            <a:ext cx="9150484" cy="71437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430925" y="678830"/>
            <a:ext cx="1447201" cy="144463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42" name="Rectangle 18"/>
          <p:cNvSpPr>
            <a:spLocks noChangeArrowheads="1"/>
          </p:cNvSpPr>
          <p:nvPr userDrawn="1"/>
        </p:nvSpPr>
        <p:spPr bwMode="auto">
          <a:xfrm>
            <a:off x="8275917" y="6552009"/>
            <a:ext cx="863600" cy="71437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 sz="120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823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/>
              <a:t>Title</a:t>
            </a:r>
            <a:endParaRPr lang="ja-JP" altLang="en-US" dirty="0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8965878" y="43880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8799191" y="43880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37" name="Rectangle 13"/>
          <p:cNvSpPr>
            <a:spLocks noChangeArrowheads="1"/>
          </p:cNvSpPr>
          <p:nvPr userDrawn="1"/>
        </p:nvSpPr>
        <p:spPr bwMode="auto">
          <a:xfrm>
            <a:off x="8965878" y="208980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1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0725" y="6549394"/>
            <a:ext cx="1829258" cy="30860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22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860506" y="6552931"/>
            <a:ext cx="5639876" cy="305069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23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7509950" y="6549394"/>
            <a:ext cx="1620000" cy="305069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A19621D2-C8FC-4F75-9E5A-153A48AC0064}" type="slidenum">
              <a:rPr lang="en-US" altLang="ja-JP" smtClean="0"/>
              <a:pPr/>
              <a:t>‹#›</a:t>
            </a:fld>
            <a:r>
              <a:rPr lang="en-US" altLang="ja-JP" dirty="0"/>
              <a:t>/N</a:t>
            </a:r>
          </a:p>
        </p:txBody>
      </p:sp>
      <p:sp>
        <p:nvSpPr>
          <p:cNvPr id="17" name="文字版面配置區 2"/>
          <p:cNvSpPr>
            <a:spLocks noGrp="1"/>
          </p:cNvSpPr>
          <p:nvPr>
            <p:ph type="body" idx="1"/>
          </p:nvPr>
        </p:nvSpPr>
        <p:spPr>
          <a:xfrm>
            <a:off x="10725" y="894730"/>
            <a:ext cx="9128792" cy="5654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66699"/>
        </a:buClr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666FF"/>
        </a:buClr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33CC"/>
        </a:buClr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33993"/>
        </a:buClr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66699"/>
        </a:buClr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249A7EA7-400C-4890-BEED-F711BCBD8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RPC work</a:t>
            </a:r>
            <a:endParaRPr lang="zh-TW" altLang="en-US" sz="3600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12EEB8-F027-4C51-8861-46442428E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2026/01/12</a:t>
            </a:r>
            <a:endParaRPr lang="en-US" altLang="ja-JP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1767213-5CC2-4DF7-9D6C-0E1CD573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ZDC MC</a:t>
            </a:r>
            <a:endParaRPr lang="en-US" altLang="ja-JP" dirty="0"/>
          </a:p>
        </p:txBody>
      </p:sp>
      <p:sp>
        <p:nvSpPr>
          <p:cNvPr id="10" name="副標題 1">
            <a:extLst>
              <a:ext uri="{FF2B5EF4-FFF2-40B4-BE49-F238E27FC236}">
                <a16:creationId xmlns:a16="http://schemas.microsoft.com/office/drawing/2014/main" id="{21C6208E-181D-47D2-B7DE-7A1CB08C79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3478212"/>
            <a:ext cx="9143999" cy="3079359"/>
          </a:xfrm>
        </p:spPr>
        <p:txBody>
          <a:bodyPr>
            <a:normAutofit/>
          </a:bodyPr>
          <a:lstStyle/>
          <a:p>
            <a:r>
              <a:rPr lang="en-US" altLang="zh-TW" sz="2000" b="1" dirty="0"/>
              <a:t>Chia-Yu Hsieh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altLang="zh-TW" sz="2000" b="1" dirty="0">
                <a:cs typeface="Times New Roman" panose="02020603050405020304" pitchFamily="18" charset="0"/>
              </a:rPr>
              <a:t>Academia </a:t>
            </a:r>
            <a:r>
              <a:rPr lang="en-US" altLang="zh-TW" sz="2000" b="1" dirty="0" err="1">
                <a:cs typeface="Times New Roman" panose="02020603050405020304" pitchFamily="18" charset="0"/>
              </a:rPr>
              <a:t>Sinica</a:t>
            </a:r>
            <a:r>
              <a:rPr lang="en-US" altLang="zh-TW" sz="2000" b="1" dirty="0">
                <a:cs typeface="Times New Roman" panose="02020603050405020304" pitchFamily="18" charset="0"/>
              </a:rPr>
              <a:t>, Taiwan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3538D9C-D820-4D86-BC65-40BB0927C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22" y="116632"/>
            <a:ext cx="1584176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B96C3A-50FF-79A6-A20C-0C3391C5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1</a:t>
            </a:fld>
            <a:r>
              <a:rPr lang="en-US" altLang="ja-JP"/>
              <a:t>/22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4849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>
            <a:extLst>
              <a:ext uri="{FF2B5EF4-FFF2-40B4-BE49-F238E27FC236}">
                <a16:creationId xmlns:a16="http://schemas.microsoft.com/office/drawing/2014/main" id="{5BC89FCA-2A7E-439B-B1B8-D5468FCB4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RPC Electronics for JP</a:t>
            </a:r>
            <a:endParaRPr lang="zh-TW" altLang="en-US" dirty="0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DC38C5F-295C-43CB-8EF6-5CC9945D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54AFB9E-E594-427F-9B1B-84925241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6789AEE-C723-4B9D-8988-3B386EE2E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2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8" name="內容版面配置區 7">
            <a:extLst>
              <a:ext uri="{FF2B5EF4-FFF2-40B4-BE49-F238E27FC236}">
                <a16:creationId xmlns:a16="http://schemas.microsoft.com/office/drawing/2014/main" id="{16194FA0-2737-4DCC-B192-832379F20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/>
              <a:t>Amp production </a:t>
            </a:r>
          </a:p>
          <a:p>
            <a:pPr>
              <a:buFontTx/>
              <a:buChar char="-"/>
            </a:pPr>
            <a:r>
              <a:rPr lang="en-US" altLang="zh-TW" sz="2000" dirty="0"/>
              <a:t>30 pcs ready</a:t>
            </a:r>
          </a:p>
          <a:p>
            <a:pPr>
              <a:buFontTx/>
              <a:buChar char="-"/>
            </a:pPr>
            <a:r>
              <a:rPr lang="en-US" altLang="zh-TW" sz="2000" dirty="0"/>
              <a:t>220 pcs under production</a:t>
            </a:r>
          </a:p>
          <a:p>
            <a:pPr marL="0" indent="0">
              <a:buNone/>
            </a:pPr>
            <a:endParaRPr lang="en-US" altLang="zh-TW" sz="2000" dirty="0"/>
          </a:p>
          <a:p>
            <a:r>
              <a:rPr lang="en-US" altLang="zh-TW" sz="2000" dirty="0"/>
              <a:t>Discriminator control code</a:t>
            </a:r>
          </a:p>
          <a:p>
            <a:pPr>
              <a:buFontTx/>
              <a:buChar char="-"/>
            </a:pPr>
            <a:r>
              <a:rPr lang="en-US" altLang="zh-TW" sz="2000" dirty="0"/>
              <a:t>python-based code is ready by</a:t>
            </a:r>
            <a:r>
              <a:rPr lang="zh-TW" altLang="en-US" sz="2000" dirty="0"/>
              <a:t>濂宸</a:t>
            </a:r>
            <a:endParaRPr lang="en-US" altLang="zh-TW" sz="2000" dirty="0"/>
          </a:p>
          <a:p>
            <a:pPr>
              <a:buFontTx/>
              <a:buChar char="-"/>
            </a:pPr>
            <a:r>
              <a:rPr lang="en-US" altLang="zh-TW" sz="2000" dirty="0"/>
              <a:t>problem with </a:t>
            </a:r>
            <a:r>
              <a:rPr lang="en-US" altLang="zh-TW" sz="2000" b="1" dirty="0"/>
              <a:t>setting threshold board by board</a:t>
            </a:r>
          </a:p>
          <a:p>
            <a:pPr>
              <a:buFontTx/>
              <a:buChar char="-"/>
            </a:pPr>
            <a:r>
              <a:rPr lang="en-US" altLang="zh-TW" sz="2000" dirty="0"/>
              <a:t>Dr. Chu is investigating</a:t>
            </a:r>
          </a:p>
          <a:p>
            <a:endParaRPr lang="en-US" altLang="zh-TW" sz="2000" dirty="0"/>
          </a:p>
          <a:p>
            <a:r>
              <a:rPr lang="en-US" altLang="zh-TW" sz="2000" dirty="0"/>
              <a:t>Discriminator prototypes (</a:t>
            </a:r>
            <a:r>
              <a:rPr lang="en-US" altLang="zh-TW" sz="2000" dirty="0">
                <a:solidFill>
                  <a:srgbClr val="FF0000"/>
                </a:solidFill>
              </a:rPr>
              <a:t>test beam in Oct. 2026</a:t>
            </a:r>
            <a:r>
              <a:rPr lang="en-US" altLang="zh-TW" sz="2000" dirty="0"/>
              <a:t>)</a:t>
            </a:r>
          </a:p>
          <a:p>
            <a:pPr>
              <a:buFontTx/>
              <a:buChar char="-"/>
            </a:pPr>
            <a:r>
              <a:rPr lang="en-US" altLang="zh-TW" sz="2000" dirty="0"/>
              <a:t>Dis#1 : change polarity, 2026_v1, 3 boards produced, test beam in Oct.</a:t>
            </a:r>
          </a:p>
          <a:p>
            <a:pPr>
              <a:buFontTx/>
              <a:buChar char="-"/>
            </a:pPr>
            <a:r>
              <a:rPr lang="en-US" altLang="zh-TW" sz="2000" dirty="0"/>
              <a:t>Dis#2 : change polarity + more stretcher, Dr. Chu still designing</a:t>
            </a:r>
          </a:p>
          <a:p>
            <a:pPr>
              <a:buFontTx/>
              <a:buChar char="-"/>
            </a:pPr>
            <a:r>
              <a:rPr lang="en-US" altLang="zh-TW" sz="2000" dirty="0"/>
              <a:t>Dis#3 : positive signal, same board as Dis#1 but remove/add capacitors</a:t>
            </a:r>
          </a:p>
          <a:p>
            <a:pPr>
              <a:buFontTx/>
              <a:buChar char="-"/>
            </a:pPr>
            <a:endParaRPr lang="en-US" altLang="zh-TW" sz="2000" dirty="0"/>
          </a:p>
          <a:p>
            <a:pPr marL="0" indent="0">
              <a:buNone/>
            </a:pPr>
            <a:endParaRPr lang="en-US" altLang="zh-TW" sz="2000" dirty="0"/>
          </a:p>
          <a:p>
            <a:pPr marL="0" indent="0">
              <a:buNone/>
            </a:pPr>
            <a:endParaRPr lang="en-US" altLang="zh-TW" sz="2000" dirty="0"/>
          </a:p>
          <a:p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11849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5D178-C4FB-0908-1688-1E935D111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Carbonless RPC</a:t>
            </a:r>
            <a:r>
              <a:rPr lang="zh-TW" altLang="en-US" dirty="0"/>
              <a:t> </a:t>
            </a:r>
            <a:r>
              <a:rPr lang="en-US" altLang="zh-TW" dirty="0"/>
              <a:t>(1)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534338-A5B4-34A4-51BD-409FB4E41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627977-32FE-A6E9-540B-681A7E3D5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0404A0-C341-5454-76E3-EA8C6E1BD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3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3E2DEF-407F-4A53-EC64-ACCF796D96EE}"/>
              </a:ext>
            </a:extLst>
          </p:cNvPr>
          <p:cNvSpPr txBox="1"/>
          <p:nvPr/>
        </p:nvSpPr>
        <p:spPr>
          <a:xfrm>
            <a:off x="827584" y="6024695"/>
            <a:ext cx="7347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https://www.sciencedirect.com/science/article/pii/S0168900225005698</a:t>
            </a:r>
            <a:endParaRPr lang="en-US" sz="9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E6BBD8D-EE6A-3A19-9780-5A530AA19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65" y="963633"/>
            <a:ext cx="8350723" cy="49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97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D5FFF-CA88-C5C5-ECFA-824EF2486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D524C-355C-54F3-CCA6-09F21523B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Carbonless RPC</a:t>
            </a:r>
            <a:r>
              <a:rPr lang="zh-TW" altLang="en-US" dirty="0"/>
              <a:t> </a:t>
            </a:r>
            <a:r>
              <a:rPr lang="en-US" altLang="zh-TW" dirty="0"/>
              <a:t>(2)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19CB5A-20AF-AFD8-CED3-662DA33A0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257F8F-8559-54C2-411D-00CF7B2C8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FEAF21-9713-2195-194B-1BD9FC8D4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4</a:t>
            </a:fld>
            <a:r>
              <a:rPr lang="en-US" altLang="ja-JP"/>
              <a:t>/N</a:t>
            </a:r>
            <a:endParaRPr lang="en-US" altLang="ja-JP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38E2D9-C599-16C0-918A-BA4587CA4E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3337"/>
          <a:stretch>
            <a:fillRect/>
          </a:stretch>
        </p:blipFill>
        <p:spPr>
          <a:xfrm>
            <a:off x="150520" y="980728"/>
            <a:ext cx="4257762" cy="28083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AD3337-D0C5-B42B-3D3D-FA8BF283B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337" y="1168896"/>
            <a:ext cx="3528392" cy="23423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C7BDE4-A15D-8C0D-5DCF-938CC010B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804" y="3571330"/>
            <a:ext cx="8100392" cy="295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8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95FC8-01C0-EE6E-0797-72B82A8D2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55015-293A-B18E-8B43-C53B6B72B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Carbonless RPC</a:t>
            </a:r>
            <a:r>
              <a:rPr lang="zh-TW" altLang="en-US" dirty="0"/>
              <a:t> </a:t>
            </a:r>
            <a:r>
              <a:rPr lang="en-US" altLang="zh-TW" dirty="0"/>
              <a:t>(3)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E490CA-DF63-51E1-44CE-28A37D26B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976E7C-B6FD-193C-0640-3FAE19C1C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E54CFF-52A2-5716-1404-243445013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5</a:t>
            </a:fld>
            <a:r>
              <a:rPr lang="en-US" altLang="ja-JP"/>
              <a:t>/N</a:t>
            </a:r>
            <a:endParaRPr lang="en-US" altLang="ja-JP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48F7F6F-936F-8D40-3750-21C77C276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925167"/>
            <a:ext cx="7630643" cy="31227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505A32-1051-B45A-4F97-DAFB27A39D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7316"/>
          <a:stretch>
            <a:fillRect/>
          </a:stretch>
        </p:blipFill>
        <p:spPr>
          <a:xfrm>
            <a:off x="611560" y="4136372"/>
            <a:ext cx="3744416" cy="25304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527D003-84F2-DA2D-3033-7A961ECAB9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t="74471" r="-4353"/>
          <a:stretch>
            <a:fillRect/>
          </a:stretch>
        </p:blipFill>
        <p:spPr>
          <a:xfrm>
            <a:off x="4354873" y="5445102"/>
            <a:ext cx="4288533" cy="97546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FA1D786-691C-FA6E-306F-335FCD50EF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1544"/>
          <a:stretch>
            <a:fillRect/>
          </a:stretch>
        </p:blipFill>
        <p:spPr>
          <a:xfrm>
            <a:off x="4925942" y="4139607"/>
            <a:ext cx="2864610" cy="1302793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7BA1765-2411-A8C9-2127-04973524379E}"/>
              </a:ext>
            </a:extLst>
          </p:cNvPr>
          <p:cNvSpPr/>
          <p:nvPr/>
        </p:nvSpPr>
        <p:spPr>
          <a:xfrm>
            <a:off x="4427984" y="6093296"/>
            <a:ext cx="4104456" cy="375397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04B608-7C19-EB2D-9DA3-94E3ACA7A1CF}"/>
              </a:ext>
            </a:extLst>
          </p:cNvPr>
          <p:cNvSpPr txBox="1"/>
          <p:nvPr/>
        </p:nvSpPr>
        <p:spPr>
          <a:xfrm>
            <a:off x="7848364" y="4408014"/>
            <a:ext cx="12613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Increase the thickness of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FR4 layer</a:t>
            </a:r>
          </a:p>
        </p:txBody>
      </p:sp>
    </p:spTree>
    <p:extLst>
      <p:ext uri="{BB962C8B-B14F-4D97-AF65-F5344CB8AC3E}">
        <p14:creationId xmlns:p14="http://schemas.microsoft.com/office/powerpoint/2010/main" val="2111076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C3A2A1-A67C-4F58-83BD-7EEC63F60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New Carbonless PCB</a:t>
            </a:r>
            <a:endParaRPr lang="zh-TW" altLang="en-US" dirty="0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AEBEA38-E9E8-47FB-A812-20727CC08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5A9B4489-2384-417F-9FE1-0425600CA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62501E7-3DD6-4B90-A8EE-663D5577B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6</a:t>
            </a:fld>
            <a:r>
              <a:rPr lang="en-US" altLang="ja-JP"/>
              <a:t>/N</a:t>
            </a:r>
            <a:endParaRPr lang="en-US" altLang="ja-JP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A85E6C-783A-7988-1D8B-2A7A880D6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687" y="1304338"/>
            <a:ext cx="3603535" cy="39405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C7678EB-56B4-4B1A-3264-31C24D762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60" y="1253459"/>
            <a:ext cx="4340440" cy="40050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81D436A-CBA9-6947-2E09-9A0458B27842}"/>
              </a:ext>
            </a:extLst>
          </p:cNvPr>
          <p:cNvSpPr txBox="1"/>
          <p:nvPr/>
        </p:nvSpPr>
        <p:spPr>
          <a:xfrm>
            <a:off x="7870830" y="272491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CAFB50-CB62-BD97-8390-DB7720B4279C}"/>
              </a:ext>
            </a:extLst>
          </p:cNvPr>
          <p:cNvSpPr txBox="1"/>
          <p:nvPr/>
        </p:nvSpPr>
        <p:spPr>
          <a:xfrm>
            <a:off x="7273669" y="272491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B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6F4E20-5297-3DBB-A9AC-4F75093B3329}"/>
              </a:ext>
            </a:extLst>
          </p:cNvPr>
          <p:cNvSpPr txBox="1"/>
          <p:nvPr/>
        </p:nvSpPr>
        <p:spPr>
          <a:xfrm>
            <a:off x="6284254" y="272491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DE4E48-6667-0C74-32DA-B5C6097F3D2C}"/>
              </a:ext>
            </a:extLst>
          </p:cNvPr>
          <p:cNvSpPr/>
          <p:nvPr/>
        </p:nvSpPr>
        <p:spPr>
          <a:xfrm>
            <a:off x="5580112" y="1772816"/>
            <a:ext cx="1528444" cy="252028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6ECF3A-3D66-A843-4F8A-DE64D51CE753}"/>
              </a:ext>
            </a:extLst>
          </p:cNvPr>
          <p:cNvSpPr/>
          <p:nvPr/>
        </p:nvSpPr>
        <p:spPr>
          <a:xfrm>
            <a:off x="7080320" y="1767413"/>
            <a:ext cx="710923" cy="252028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4C35C60-F61B-5727-9F05-E18B2B012736}"/>
              </a:ext>
            </a:extLst>
          </p:cNvPr>
          <p:cNvSpPr/>
          <p:nvPr/>
        </p:nvSpPr>
        <p:spPr>
          <a:xfrm>
            <a:off x="7802691" y="1762010"/>
            <a:ext cx="710923" cy="252028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3649C1C-2932-A050-4812-DA4F4B8E587F}"/>
              </a:ext>
            </a:extLst>
          </p:cNvPr>
          <p:cNvSpPr txBox="1"/>
          <p:nvPr/>
        </p:nvSpPr>
        <p:spPr>
          <a:xfrm>
            <a:off x="158196" y="5572433"/>
            <a:ext cx="894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Increase the thickness of FR4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Change the size of pad : change of size of clustering =&gt; change the size of signal?</a:t>
            </a:r>
          </a:p>
        </p:txBody>
      </p:sp>
    </p:spTree>
    <p:extLst>
      <p:ext uri="{BB962C8B-B14F-4D97-AF65-F5344CB8AC3E}">
        <p14:creationId xmlns:p14="http://schemas.microsoft.com/office/powerpoint/2010/main" val="3514127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315A-8100-BFEC-C53B-0A00D5FE8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Carbonless : Study with Oscilloscope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837E3-48C9-5ED7-4CCD-228AF2ADC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68BA5C-BCE5-1518-EDEF-9CACF3326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405F7-915E-2E77-9084-7604F9641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7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16A40D8-EF97-189C-DA77-8FE05777BF8D}"/>
              </a:ext>
            </a:extLst>
          </p:cNvPr>
          <p:cNvSpPr txBox="1"/>
          <p:nvPr/>
        </p:nvSpPr>
        <p:spPr>
          <a:xfrm>
            <a:off x="1705670" y="5330962"/>
            <a:ext cx="572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>
                <a:highlight>
                  <a:srgbClr val="FFFF00"/>
                </a:highlight>
              </a:rPr>
              <a:t>翊銘 </a:t>
            </a:r>
            <a:r>
              <a:rPr lang="en-US" altLang="zh-TW" dirty="0">
                <a:highlight>
                  <a:srgbClr val="FFFF00"/>
                </a:highlight>
              </a:rPr>
              <a:t>:</a:t>
            </a:r>
            <a:r>
              <a:rPr lang="zh-TW" altLang="en-US" dirty="0">
                <a:highlight>
                  <a:srgbClr val="FFFF00"/>
                </a:highlight>
              </a:rPr>
              <a:t> </a:t>
            </a:r>
            <a:r>
              <a:rPr lang="en-US" altLang="zh-TW" dirty="0">
                <a:highlight>
                  <a:srgbClr val="FFFF00"/>
                </a:highlight>
              </a:rPr>
              <a:t>please report this study, Eff and signal ADC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</a:rPr>
              <a:t>Do we have everything to setup this in NCU?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4F40621-1BCA-C1B2-F846-BB2BAF21AE4C}"/>
              </a:ext>
            </a:extLst>
          </p:cNvPr>
          <p:cNvGrpSpPr/>
          <p:nvPr/>
        </p:nvGrpSpPr>
        <p:grpSpPr>
          <a:xfrm>
            <a:off x="968083" y="1371732"/>
            <a:ext cx="7173318" cy="3526801"/>
            <a:chOff x="662043" y="1059725"/>
            <a:chExt cx="7173318" cy="3526801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990B968-4146-528F-5568-C6A338B2C348}"/>
                </a:ext>
              </a:extLst>
            </p:cNvPr>
            <p:cNvSpPr/>
            <p:nvPr/>
          </p:nvSpPr>
          <p:spPr>
            <a:xfrm>
              <a:off x="1987985" y="2546878"/>
              <a:ext cx="1656184" cy="404338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Carbonless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351E73A7-6B0B-7344-0E2E-F8E9AB543711}"/>
                </a:ext>
              </a:extLst>
            </p:cNvPr>
            <p:cNvSpPr/>
            <p:nvPr/>
          </p:nvSpPr>
          <p:spPr>
            <a:xfrm>
              <a:off x="1987985" y="1920875"/>
              <a:ext cx="1656184" cy="417707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chemeClr val="tx1"/>
                  </a:solidFill>
                </a:rPr>
                <a:t>Scin_top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8F15F96-39FC-9756-4B3E-2793489393F9}"/>
                </a:ext>
              </a:extLst>
            </p:cNvPr>
            <p:cNvSpPr/>
            <p:nvPr/>
          </p:nvSpPr>
          <p:spPr>
            <a:xfrm>
              <a:off x="1960706" y="3158552"/>
              <a:ext cx="1656184" cy="365087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chemeClr val="tx1"/>
                  </a:solidFill>
                </a:rPr>
                <a:t>Scin_bottom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AE9268D-896C-3435-C7CD-69B9C751BD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03648" y="2746943"/>
              <a:ext cx="36004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88F97B3-AB2D-9BA4-0FD7-6E0EA8AF1A4C}"/>
                </a:ext>
              </a:extLst>
            </p:cNvPr>
            <p:cNvSpPr/>
            <p:nvPr/>
          </p:nvSpPr>
          <p:spPr>
            <a:xfrm>
              <a:off x="662043" y="2547812"/>
              <a:ext cx="751785" cy="374069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AND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17C2F45-9C82-BC07-C36A-E02B59B6B1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42937" y="2761259"/>
              <a:ext cx="4572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B5B43D8-FB0B-1EA2-C2ED-69B498A06103}"/>
                </a:ext>
              </a:extLst>
            </p:cNvPr>
            <p:cNvSpPr/>
            <p:nvPr/>
          </p:nvSpPr>
          <p:spPr>
            <a:xfrm>
              <a:off x="4066738" y="2513558"/>
              <a:ext cx="927383" cy="369333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Amp</a:t>
              </a: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74AD72A-C719-A4E6-E36F-7467A1F71BF7}"/>
                </a:ext>
              </a:extLst>
            </p:cNvPr>
            <p:cNvSpPr/>
            <p:nvPr/>
          </p:nvSpPr>
          <p:spPr>
            <a:xfrm>
              <a:off x="5899964" y="2509429"/>
              <a:ext cx="1728192" cy="428230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Oscilloscope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CEF38C6-DE10-3F4B-DC99-5E150022E1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84181" y="2698223"/>
              <a:ext cx="914400" cy="1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67FE73F7-FBC4-B43E-2D0A-043D75D83CAD}"/>
                </a:ext>
              </a:extLst>
            </p:cNvPr>
            <p:cNvCxnSpPr>
              <a:cxnSpLocks/>
              <a:stCxn id="25" idx="2"/>
            </p:cNvCxnSpPr>
            <p:nvPr/>
          </p:nvCxnSpPr>
          <p:spPr>
            <a:xfrm rot="16200000" flipH="1">
              <a:off x="3439349" y="520468"/>
              <a:ext cx="923298" cy="5726124"/>
            </a:xfrm>
            <a:prstGeom prst="bentConnector2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9B21B7B-6E27-47F0-222B-0807E1B137A8}"/>
                </a:ext>
              </a:extLst>
            </p:cNvPr>
            <p:cNvCxnSpPr>
              <a:cxnSpLocks/>
              <a:endCxn id="31" idx="2"/>
            </p:cNvCxnSpPr>
            <p:nvPr/>
          </p:nvCxnSpPr>
          <p:spPr>
            <a:xfrm flipV="1">
              <a:off x="6764060" y="2937659"/>
              <a:ext cx="0" cy="90752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2E117D8-BF95-1621-701F-94C6D92493C2}"/>
                </a:ext>
              </a:extLst>
            </p:cNvPr>
            <p:cNvSpPr txBox="1"/>
            <p:nvPr/>
          </p:nvSpPr>
          <p:spPr>
            <a:xfrm>
              <a:off x="6830793" y="3112949"/>
              <a:ext cx="10045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Trigger</a:t>
              </a:r>
            </a:p>
            <a:p>
              <a:r>
                <a:rPr lang="en-US" dirty="0" err="1">
                  <a:solidFill>
                    <a:srgbClr val="FF0000"/>
                  </a:solidFill>
                </a:rPr>
                <a:t>res~ns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D98FE01-B183-E514-F2B5-651F02266788}"/>
                </a:ext>
              </a:extLst>
            </p:cNvPr>
            <p:cNvSpPr txBox="1"/>
            <p:nvPr/>
          </p:nvSpPr>
          <p:spPr>
            <a:xfrm>
              <a:off x="4971198" y="2692027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signal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8132F220-DF6A-8DA7-6536-0D15AEF9CAE5}"/>
                </a:ext>
              </a:extLst>
            </p:cNvPr>
            <p:cNvCxnSpPr>
              <a:cxnSpLocks/>
              <a:endCxn id="29" idx="0"/>
            </p:cNvCxnSpPr>
            <p:nvPr/>
          </p:nvCxnSpPr>
          <p:spPr>
            <a:xfrm>
              <a:off x="4530430" y="1430551"/>
              <a:ext cx="0" cy="1083007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9A4BDFC7-251C-1371-0BFB-6CC224AD47FE}"/>
                </a:ext>
              </a:extLst>
            </p:cNvPr>
            <p:cNvSpPr/>
            <p:nvPr/>
          </p:nvSpPr>
          <p:spPr>
            <a:xfrm>
              <a:off x="3826980" y="1061218"/>
              <a:ext cx="1718713" cy="369333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LV +6V</a:t>
              </a:r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0BE04864-EDD4-8692-BF34-88E00AB7ECDD}"/>
                </a:ext>
              </a:extLst>
            </p:cNvPr>
            <p:cNvSpPr/>
            <p:nvPr/>
          </p:nvSpPr>
          <p:spPr>
            <a:xfrm>
              <a:off x="1942125" y="1059725"/>
              <a:ext cx="1656184" cy="403431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HV +1kV</a:t>
              </a:r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E42D3937-A777-2FA2-12C6-03F16355F7A2}"/>
                </a:ext>
              </a:extLst>
            </p:cNvPr>
            <p:cNvSpPr/>
            <p:nvPr/>
          </p:nvSpPr>
          <p:spPr>
            <a:xfrm>
              <a:off x="2131356" y="4023162"/>
              <a:ext cx="1480523" cy="404396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HV +1kV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52C3A1B-5808-6934-FB04-D775AE2FD571}"/>
                </a:ext>
              </a:extLst>
            </p:cNvPr>
            <p:cNvCxnSpPr>
              <a:cxnSpLocks/>
            </p:cNvCxnSpPr>
            <p:nvPr/>
          </p:nvCxnSpPr>
          <p:spPr>
            <a:xfrm>
              <a:off x="2739708" y="1497415"/>
              <a:ext cx="0" cy="457200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E7B11BDB-839C-829E-46C4-E0448EB1D1F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11055" y="3489195"/>
              <a:ext cx="0" cy="506167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0A1324CB-63AF-6462-8B0A-DEBC207B05B7}"/>
                </a:ext>
              </a:extLst>
            </p:cNvPr>
            <p:cNvSpPr/>
            <p:nvPr/>
          </p:nvSpPr>
          <p:spPr>
            <a:xfrm>
              <a:off x="4269838" y="4001755"/>
              <a:ext cx="1656184" cy="584771"/>
            </a:xfrm>
            <a:prstGeom prst="roundRect">
              <a:avLst/>
            </a:prstGeom>
            <a:noFill/>
            <a:ln w="2540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B050"/>
                  </a:solidFill>
                </a:rPr>
                <a:t>HV = +7kV</a:t>
              </a:r>
            </a:p>
            <a:p>
              <a:pPr algn="ctr"/>
              <a:r>
                <a:rPr lang="en-US" b="1" dirty="0">
                  <a:solidFill>
                    <a:srgbClr val="00B050"/>
                  </a:solidFill>
                </a:rPr>
                <a:t>+ HV= -7kV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55C5385-1619-7F16-714A-D7F94918E73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91878" y="2932779"/>
              <a:ext cx="670814" cy="1209740"/>
            </a:xfrm>
            <a:prstGeom prst="straightConnector1">
              <a:avLst/>
            </a:prstGeom>
            <a:ln w="25400">
              <a:solidFill>
                <a:srgbClr val="00B05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or: Elbow 88">
              <a:extLst>
                <a:ext uri="{FF2B5EF4-FFF2-40B4-BE49-F238E27FC236}">
                  <a16:creationId xmlns:a16="http://schemas.microsoft.com/office/drawing/2014/main" id="{94ACC703-A34B-FF59-7ED9-1FA8E4870E51}"/>
                </a:ext>
              </a:extLst>
            </p:cNvPr>
            <p:cNvCxnSpPr>
              <a:stCxn id="10" idx="1"/>
              <a:endCxn id="12" idx="1"/>
            </p:cNvCxnSpPr>
            <p:nvPr/>
          </p:nvCxnSpPr>
          <p:spPr>
            <a:xfrm rot="10800000" flipV="1">
              <a:off x="1960707" y="2129728"/>
              <a:ext cx="27279" cy="1211367"/>
            </a:xfrm>
            <a:prstGeom prst="bentConnector3">
              <a:avLst>
                <a:gd name="adj1" fmla="val 938007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2895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80A47-4678-4669-BCAF-F58876892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Carbonless : Efficiency and Time Resolution Study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DD9365-F635-3FBF-9B4A-B53C463E1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D720CE-338B-FAA7-41F0-D1665AF45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F80CB-2C63-8BFF-90E5-8924563BB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8</a:t>
            </a:fld>
            <a:r>
              <a:rPr lang="en-US" altLang="ja-JP"/>
              <a:t>/N</a:t>
            </a:r>
            <a:endParaRPr lang="en-US" altLang="ja-JP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B84260A-54DF-FB33-855A-D715B3EC58BF}"/>
              </a:ext>
            </a:extLst>
          </p:cNvPr>
          <p:cNvGrpSpPr/>
          <p:nvPr/>
        </p:nvGrpSpPr>
        <p:grpSpPr>
          <a:xfrm>
            <a:off x="1159602" y="1124744"/>
            <a:ext cx="7165217" cy="4320480"/>
            <a:chOff x="968083" y="1371732"/>
            <a:chExt cx="7165217" cy="4590818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ACF727A7-0AAA-02A0-FF81-581A76A758AA}"/>
                </a:ext>
              </a:extLst>
            </p:cNvPr>
            <p:cNvSpPr/>
            <p:nvPr/>
          </p:nvSpPr>
          <p:spPr>
            <a:xfrm>
              <a:off x="2294025" y="2858885"/>
              <a:ext cx="1656184" cy="404338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Carbonless</a:t>
              </a: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49422B2-D969-630A-B3EF-3C9FE7404839}"/>
                </a:ext>
              </a:extLst>
            </p:cNvPr>
            <p:cNvSpPr/>
            <p:nvPr/>
          </p:nvSpPr>
          <p:spPr>
            <a:xfrm>
              <a:off x="2294025" y="2232882"/>
              <a:ext cx="1656184" cy="417707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chemeClr val="tx1"/>
                  </a:solidFill>
                </a:rPr>
                <a:t>Scin_top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FD2EEA98-ABE4-3640-7C01-81E1D8E8AF47}"/>
                </a:ext>
              </a:extLst>
            </p:cNvPr>
            <p:cNvSpPr/>
            <p:nvPr/>
          </p:nvSpPr>
          <p:spPr>
            <a:xfrm>
              <a:off x="2266746" y="4449298"/>
              <a:ext cx="1656184" cy="365087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chemeClr val="tx1"/>
                  </a:solidFill>
                </a:rPr>
                <a:t>Scin_bottom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BD71538-156B-49F4-9347-981FDE24D7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09688" y="3058950"/>
              <a:ext cx="36004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5AB3DAF9-D84B-0D24-4661-7CCB38621952}"/>
                </a:ext>
              </a:extLst>
            </p:cNvPr>
            <p:cNvSpPr/>
            <p:nvPr/>
          </p:nvSpPr>
          <p:spPr>
            <a:xfrm>
              <a:off x="968083" y="2859819"/>
              <a:ext cx="751785" cy="374069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AND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C94DB2A-0563-92BF-91D6-911B2066FC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8977" y="3073266"/>
              <a:ext cx="4572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97CE24D1-3F61-D796-1315-C6EB84061EAF}"/>
                </a:ext>
              </a:extLst>
            </p:cNvPr>
            <p:cNvSpPr/>
            <p:nvPr/>
          </p:nvSpPr>
          <p:spPr>
            <a:xfrm>
              <a:off x="4406177" y="2860402"/>
              <a:ext cx="927383" cy="369333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Amp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474FC454-056C-9CA2-153E-64858A8A1385}"/>
                </a:ext>
              </a:extLst>
            </p:cNvPr>
            <p:cNvSpPr/>
            <p:nvPr/>
          </p:nvSpPr>
          <p:spPr>
            <a:xfrm>
              <a:off x="6237003" y="2853458"/>
              <a:ext cx="1728192" cy="1151084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TDC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461285B7-CCA0-CE5A-4A43-2509782E0E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33560" y="3058950"/>
              <a:ext cx="914400" cy="1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: Elbow 40">
              <a:extLst>
                <a:ext uri="{FF2B5EF4-FFF2-40B4-BE49-F238E27FC236}">
                  <a16:creationId xmlns:a16="http://schemas.microsoft.com/office/drawing/2014/main" id="{2B0FDDEF-A983-C6AE-A4EA-FFA1A9068395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 rot="16200000" flipH="1">
              <a:off x="2858206" y="1719657"/>
              <a:ext cx="2728662" cy="5757123"/>
            </a:xfrm>
            <a:prstGeom prst="bentConnector2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BBE0238-E623-F3CA-1855-EAB1FC1AAFB8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 flipV="1">
              <a:off x="7101099" y="4004542"/>
              <a:ext cx="0" cy="195800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B1B2207-6C61-2AFE-F11E-BF4C50A3A956}"/>
                </a:ext>
              </a:extLst>
            </p:cNvPr>
            <p:cNvSpPr txBox="1"/>
            <p:nvPr/>
          </p:nvSpPr>
          <p:spPr>
            <a:xfrm>
              <a:off x="7128732" y="5181192"/>
              <a:ext cx="10045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Trigger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9F7EBB-0379-BF36-BA38-EC5D2F94C214}"/>
                </a:ext>
              </a:extLst>
            </p:cNvPr>
            <p:cNvSpPr txBox="1"/>
            <p:nvPr/>
          </p:nvSpPr>
          <p:spPr>
            <a:xfrm>
              <a:off x="5277237" y="3004034"/>
              <a:ext cx="1094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signal#1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1A8C754B-1363-B1A5-DEF9-A6AED88EF3A2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>
              <a:off x="4869869" y="1777395"/>
              <a:ext cx="0" cy="1083007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F050DF00-0AC8-B2A4-A202-F94C45FA6828}"/>
                </a:ext>
              </a:extLst>
            </p:cNvPr>
            <p:cNvSpPr/>
            <p:nvPr/>
          </p:nvSpPr>
          <p:spPr>
            <a:xfrm>
              <a:off x="4133020" y="1373225"/>
              <a:ext cx="1718713" cy="369333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LV +6V</a:t>
              </a: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A2FCCB21-4F1D-74C3-EA51-8D68291BDF46}"/>
                </a:ext>
              </a:extLst>
            </p:cNvPr>
            <p:cNvSpPr/>
            <p:nvPr/>
          </p:nvSpPr>
          <p:spPr>
            <a:xfrm>
              <a:off x="2248165" y="1371732"/>
              <a:ext cx="1656184" cy="403431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HV +1kV</a:t>
              </a: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9D801755-CA39-1760-47EB-7A2EF8DAE2CF}"/>
                </a:ext>
              </a:extLst>
            </p:cNvPr>
            <p:cNvSpPr/>
            <p:nvPr/>
          </p:nvSpPr>
          <p:spPr>
            <a:xfrm>
              <a:off x="2437396" y="5313908"/>
              <a:ext cx="1480523" cy="404396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HV +1kV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E9A84E8F-2C50-65E9-2F84-E1831195DFED}"/>
                </a:ext>
              </a:extLst>
            </p:cNvPr>
            <p:cNvCxnSpPr>
              <a:cxnSpLocks/>
            </p:cNvCxnSpPr>
            <p:nvPr/>
          </p:nvCxnSpPr>
          <p:spPr>
            <a:xfrm>
              <a:off x="3045748" y="1809422"/>
              <a:ext cx="0" cy="457200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31946BB9-5703-6CA2-DA42-A5B32F31A4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17095" y="4779941"/>
              <a:ext cx="0" cy="506167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D2C15C85-F361-C354-09E7-8EB304606204}"/>
                </a:ext>
              </a:extLst>
            </p:cNvPr>
            <p:cNvSpPr/>
            <p:nvPr/>
          </p:nvSpPr>
          <p:spPr>
            <a:xfrm>
              <a:off x="4413592" y="5262923"/>
              <a:ext cx="1656184" cy="584771"/>
            </a:xfrm>
            <a:prstGeom prst="roundRect">
              <a:avLst/>
            </a:prstGeom>
            <a:noFill/>
            <a:ln w="2540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B050"/>
                  </a:solidFill>
                </a:rPr>
                <a:t>HV = +7kV</a:t>
              </a:r>
            </a:p>
            <a:p>
              <a:pPr algn="ctr"/>
              <a:r>
                <a:rPr lang="en-US" b="1" dirty="0">
                  <a:solidFill>
                    <a:srgbClr val="00B050"/>
                  </a:solidFill>
                </a:rPr>
                <a:t>+ HV= -7kV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C6FFD980-14A4-BD7F-C2BA-37D5932E8EBB}"/>
                </a:ext>
              </a:extLst>
            </p:cNvPr>
            <p:cNvCxnSpPr>
              <a:cxnSpLocks/>
              <a:stCxn id="51" idx="0"/>
            </p:cNvCxnSpPr>
            <p:nvPr/>
          </p:nvCxnSpPr>
          <p:spPr>
            <a:xfrm flipH="1" flipV="1">
              <a:off x="3897918" y="3244786"/>
              <a:ext cx="1343766" cy="2018137"/>
            </a:xfrm>
            <a:prstGeom prst="straightConnector1">
              <a:avLst/>
            </a:prstGeom>
            <a:ln w="25400">
              <a:solidFill>
                <a:srgbClr val="00B05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or: Elbow 52">
              <a:extLst>
                <a:ext uri="{FF2B5EF4-FFF2-40B4-BE49-F238E27FC236}">
                  <a16:creationId xmlns:a16="http://schemas.microsoft.com/office/drawing/2014/main" id="{F698D5D7-E940-4CAB-7AAF-37BDDA90D8A4}"/>
                </a:ext>
              </a:extLst>
            </p:cNvPr>
            <p:cNvCxnSpPr>
              <a:stCxn id="33" idx="1"/>
              <a:endCxn id="34" idx="1"/>
            </p:cNvCxnSpPr>
            <p:nvPr/>
          </p:nvCxnSpPr>
          <p:spPr>
            <a:xfrm rot="10800000" flipV="1">
              <a:off x="2266747" y="2441736"/>
              <a:ext cx="27279" cy="2190106"/>
            </a:xfrm>
            <a:prstGeom prst="bentConnector3">
              <a:avLst>
                <a:gd name="adj1" fmla="val 938007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C79C09D5-49CD-0EFC-7EF4-2A215852F0C8}"/>
                </a:ext>
              </a:extLst>
            </p:cNvPr>
            <p:cNvSpPr/>
            <p:nvPr/>
          </p:nvSpPr>
          <p:spPr>
            <a:xfrm>
              <a:off x="2293410" y="3605685"/>
              <a:ext cx="1656184" cy="404338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Carbonless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A55EB20D-D7E1-C65D-F7C5-A0A63BB82573}"/>
                </a:ext>
              </a:extLst>
            </p:cNvPr>
            <p:cNvCxnSpPr>
              <a:cxnSpLocks/>
              <a:stCxn id="51" idx="0"/>
            </p:cNvCxnSpPr>
            <p:nvPr/>
          </p:nvCxnSpPr>
          <p:spPr>
            <a:xfrm flipH="1" flipV="1">
              <a:off x="3939700" y="3925436"/>
              <a:ext cx="1301984" cy="1337487"/>
            </a:xfrm>
            <a:prstGeom prst="straightConnector1">
              <a:avLst/>
            </a:prstGeom>
            <a:ln w="25400">
              <a:solidFill>
                <a:srgbClr val="00B05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B3B0C220-1360-D4A8-4FC6-387DDC95BE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56392" y="3807854"/>
              <a:ext cx="4572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5AC329B5-445F-9ABC-D004-7B4F4C762801}"/>
                </a:ext>
              </a:extLst>
            </p:cNvPr>
            <p:cNvSpPr/>
            <p:nvPr/>
          </p:nvSpPr>
          <p:spPr>
            <a:xfrm>
              <a:off x="4413592" y="3594990"/>
              <a:ext cx="927383" cy="369333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Amp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BBD6A7C7-D49E-1938-1B2D-859856553ECB}"/>
                </a:ext>
              </a:extLst>
            </p:cNvPr>
            <p:cNvCxnSpPr>
              <a:cxnSpLocks/>
            </p:cNvCxnSpPr>
            <p:nvPr/>
          </p:nvCxnSpPr>
          <p:spPr>
            <a:xfrm>
              <a:off x="5340975" y="3793539"/>
              <a:ext cx="896028" cy="14315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F71584D-B5FC-AA3B-3D47-38BED3F60985}"/>
                </a:ext>
              </a:extLst>
            </p:cNvPr>
            <p:cNvSpPr txBox="1"/>
            <p:nvPr/>
          </p:nvSpPr>
          <p:spPr>
            <a:xfrm>
              <a:off x="5298366" y="3833871"/>
              <a:ext cx="1094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signal#2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73B1242-AEFB-95F4-2190-EB35AB0E2D1F}"/>
                </a:ext>
              </a:extLst>
            </p:cNvPr>
            <p:cNvSpPr txBox="1"/>
            <p:nvPr/>
          </p:nvSpPr>
          <p:spPr>
            <a:xfrm>
              <a:off x="7106435" y="4004542"/>
              <a:ext cx="102598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@Trigger </a:t>
              </a:r>
            </a:p>
            <a:p>
              <a:r>
                <a:rPr lang="en-US" sz="1400" dirty="0">
                  <a:solidFill>
                    <a:srgbClr val="FF0000"/>
                  </a:solidFill>
                </a:rPr>
                <a:t>matching </a:t>
              </a:r>
            </a:p>
            <a:p>
              <a:r>
                <a:rPr lang="en-US" sz="1400" dirty="0">
                  <a:solidFill>
                    <a:srgbClr val="FF0000"/>
                  </a:solidFill>
                </a:rPr>
                <a:t>mode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CB3B9DC4-E958-2991-97EF-A76D42B0AE41}"/>
              </a:ext>
            </a:extLst>
          </p:cNvPr>
          <p:cNvSpPr txBox="1"/>
          <p:nvPr/>
        </p:nvSpPr>
        <p:spPr>
          <a:xfrm>
            <a:off x="2024294" y="5626765"/>
            <a:ext cx="5295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dirty="0">
                <a:highlight>
                  <a:srgbClr val="FFFF00"/>
                </a:highlight>
              </a:rPr>
              <a:t>翊銘 </a:t>
            </a:r>
            <a:r>
              <a:rPr lang="en-US" altLang="zh-TW" dirty="0">
                <a:highlight>
                  <a:srgbClr val="FFFF00"/>
                </a:highlight>
              </a:rPr>
              <a:t>:</a:t>
            </a:r>
            <a:r>
              <a:rPr lang="zh-TW" altLang="en-US" dirty="0">
                <a:highlight>
                  <a:srgbClr val="FFFF00"/>
                </a:highlight>
              </a:rPr>
              <a:t> </a:t>
            </a:r>
            <a:r>
              <a:rPr lang="en-US" altLang="zh-TW" dirty="0">
                <a:highlight>
                  <a:srgbClr val="FFFF00"/>
                </a:highlight>
              </a:rPr>
              <a:t>please report this study, TDC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</a:rPr>
              <a:t>Do we have everything to setup this in NCU?</a:t>
            </a:r>
          </a:p>
        </p:txBody>
      </p:sp>
    </p:spTree>
    <p:extLst>
      <p:ext uri="{BB962C8B-B14F-4D97-AF65-F5344CB8AC3E}">
        <p14:creationId xmlns:p14="http://schemas.microsoft.com/office/powerpoint/2010/main" val="589450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3B2E2-0789-3B06-0B98-69D8DC197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CEAN TDC test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EB7259-F933-0974-0A0E-5E4645837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09D08E-922A-817B-34E5-5E838A77A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2B28D-3371-C5E7-55D8-90E9BC805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9</a:t>
            </a:fld>
            <a:r>
              <a:rPr lang="en-US" altLang="ja-JP"/>
              <a:t>/N</a:t>
            </a:r>
            <a:endParaRPr lang="en-US" altLang="ja-JP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15B8594-6040-0D63-7A4A-775099AD70E7}"/>
              </a:ext>
            </a:extLst>
          </p:cNvPr>
          <p:cNvGrpSpPr/>
          <p:nvPr/>
        </p:nvGrpSpPr>
        <p:grpSpPr>
          <a:xfrm>
            <a:off x="707310" y="1488657"/>
            <a:ext cx="7911960" cy="2202870"/>
            <a:chOff x="539552" y="1564928"/>
            <a:chExt cx="7911960" cy="220287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EDAEA25-2E61-7AF2-2C5B-A862A7F972DD}"/>
                </a:ext>
              </a:extLst>
            </p:cNvPr>
            <p:cNvSpPr/>
            <p:nvPr/>
          </p:nvSpPr>
          <p:spPr>
            <a:xfrm>
              <a:off x="539552" y="2780928"/>
              <a:ext cx="792088" cy="64807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Fun gen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A5EB09C9-0CEF-8428-C560-FC127A33DA51}"/>
                </a:ext>
              </a:extLst>
            </p:cNvPr>
            <p:cNvSpPr/>
            <p:nvPr/>
          </p:nvSpPr>
          <p:spPr>
            <a:xfrm>
              <a:off x="1811482" y="2780928"/>
              <a:ext cx="792088" cy="64807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Fan out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84D0E1D-4FD0-578C-8240-61EC6EB73C3E}"/>
                </a:ext>
              </a:extLst>
            </p:cNvPr>
            <p:cNvCxnSpPr>
              <a:stCxn id="9" idx="3"/>
              <a:endCxn id="11" idx="1"/>
            </p:cNvCxnSpPr>
            <p:nvPr/>
          </p:nvCxnSpPr>
          <p:spPr>
            <a:xfrm>
              <a:off x="1331640" y="3104964"/>
              <a:ext cx="47984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BD05A48-0996-B60A-94CE-4A9484978F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7629" y="3068960"/>
              <a:ext cx="86182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4483C3F-44DB-7428-5445-9317E757D24C}"/>
                </a:ext>
              </a:extLst>
            </p:cNvPr>
            <p:cNvSpPr txBox="1"/>
            <p:nvPr/>
          </p:nvSpPr>
          <p:spPr>
            <a:xfrm>
              <a:off x="3203848" y="1564928"/>
              <a:ext cx="11316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trigger</a:t>
              </a:r>
            </a:p>
            <a:p>
              <a:pPr algn="ctr"/>
              <a:r>
                <a:rPr lang="en-US" altLang="zh-TW" dirty="0"/>
                <a:t>(TTL)</a:t>
              </a:r>
              <a:endParaRPr lang="en-US" dirty="0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A4D45A28-E715-F7A4-7577-5682DBB6C8BC}"/>
                </a:ext>
              </a:extLst>
            </p:cNvPr>
            <p:cNvSpPr/>
            <p:nvPr/>
          </p:nvSpPr>
          <p:spPr>
            <a:xfrm>
              <a:off x="3479455" y="2551797"/>
              <a:ext cx="1203413" cy="855009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Dis.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(</a:t>
              </a:r>
              <a:r>
                <a:rPr lang="en-US" sz="1400" dirty="0" err="1">
                  <a:solidFill>
                    <a:schemeClr val="tx1"/>
                  </a:solidFill>
                </a:rPr>
                <a:t>thres</a:t>
              </a:r>
              <a:r>
                <a:rPr lang="en-US" sz="1400" dirty="0">
                  <a:solidFill>
                    <a:schemeClr val="tx1"/>
                  </a:solidFill>
                </a:rPr>
                <a:t>. = 100mV)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4D97E17E-0A6D-5B51-FFA2-45ADB77AB6AE}"/>
                </a:ext>
              </a:extLst>
            </p:cNvPr>
            <p:cNvSpPr/>
            <p:nvPr/>
          </p:nvSpPr>
          <p:spPr>
            <a:xfrm>
              <a:off x="5414388" y="1852452"/>
              <a:ext cx="3037124" cy="1568634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TDC</a:t>
              </a:r>
            </a:p>
            <a:p>
              <a:r>
                <a:rPr lang="en-US" altLang="zh-TW" dirty="0">
                  <a:solidFill>
                    <a:schemeClr val="tx1"/>
                  </a:solidFill>
                </a:rPr>
                <a:t>(0) trigger matching mode</a:t>
              </a:r>
            </a:p>
            <a:p>
              <a:pPr marL="342900" indent="-342900">
                <a:buAutoNum type="arabicParenBoth"/>
              </a:pPr>
              <a:r>
                <a:rPr lang="en-US" altLang="zh-TW" dirty="0">
                  <a:solidFill>
                    <a:schemeClr val="tx1"/>
                  </a:solidFill>
                </a:rPr>
                <a:t>win. Offset = 0 us</a:t>
              </a:r>
            </a:p>
            <a:p>
              <a:pPr marL="342900" indent="-342900">
                <a:buAutoNum type="arabicParenBoth"/>
              </a:pPr>
              <a:r>
                <a:rPr lang="en-US" altLang="zh-TW" dirty="0">
                  <a:solidFill>
                    <a:schemeClr val="tx1"/>
                  </a:solidFill>
                </a:rPr>
                <a:t>Win. window = 10us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A3EDE022-EA74-A50C-8E1F-B9722625F0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82868" y="3060477"/>
              <a:ext cx="73152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or: Elbow 35">
              <a:extLst>
                <a:ext uri="{FF2B5EF4-FFF2-40B4-BE49-F238E27FC236}">
                  <a16:creationId xmlns:a16="http://schemas.microsoft.com/office/drawing/2014/main" id="{F6AAD8DA-9A74-3CB1-30B9-28F72DFED18B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rot="5400000" flipH="1" flipV="1">
              <a:off x="3564784" y="931322"/>
              <a:ext cx="492349" cy="3206864"/>
            </a:xfrm>
            <a:prstGeom prst="bentConnector2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BA638C2-168F-BE5F-9882-012A2009EC22}"/>
                </a:ext>
              </a:extLst>
            </p:cNvPr>
            <p:cNvSpPr txBox="1"/>
            <p:nvPr/>
          </p:nvSpPr>
          <p:spPr>
            <a:xfrm>
              <a:off x="2664481" y="3121467"/>
              <a:ext cx="81625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TW" dirty="0"/>
                <a:t>signal</a:t>
              </a:r>
            </a:p>
            <a:p>
              <a:r>
                <a:rPr lang="en-US" altLang="zh-TW" dirty="0"/>
                <a:t>(TTL)</a:t>
              </a:r>
              <a:endParaRPr 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BA28C83-40E9-7084-7CC4-360DC6287334}"/>
                </a:ext>
              </a:extLst>
            </p:cNvPr>
            <p:cNvSpPr txBox="1"/>
            <p:nvPr/>
          </p:nvSpPr>
          <p:spPr>
            <a:xfrm>
              <a:off x="4664854" y="3070254"/>
              <a:ext cx="84827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TW" dirty="0"/>
                <a:t>signal</a:t>
              </a:r>
            </a:p>
            <a:p>
              <a:r>
                <a:rPr lang="en-US" altLang="zh-TW" dirty="0"/>
                <a:t>(LVDS)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6609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59D5A-BED3-6C80-8622-1371F1657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444C28-7142-6A6E-A6A4-EA05FF38E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150D-D6C1-7696-29B3-E14B13E51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7C7D3-8FD9-4AC1-71A9-C5E59C093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10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72C4F9-FE40-53BC-8B39-93DD5262E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400" dirty="0"/>
              <a:t>翊銘</a:t>
            </a:r>
            <a:endParaRPr lang="en-US" altLang="zh-TW" sz="2400" dirty="0"/>
          </a:p>
          <a:p>
            <a:pPr>
              <a:buFontTx/>
              <a:buChar char="-"/>
            </a:pPr>
            <a:r>
              <a:rPr lang="en-US" sz="2400" dirty="0"/>
              <a:t>Study operation principle of RPC</a:t>
            </a:r>
          </a:p>
          <a:p>
            <a:pPr>
              <a:buFontTx/>
              <a:buChar char="-"/>
            </a:pPr>
            <a:r>
              <a:rPr lang="en-US" sz="2400" dirty="0"/>
              <a:t>Check modules (w/</a:t>
            </a:r>
            <a:r>
              <a:rPr lang="zh-TW" altLang="en-US" sz="2400" dirty="0"/>
              <a:t> 彥震</a:t>
            </a:r>
            <a:r>
              <a:rPr lang="en-US" sz="2400" dirty="0"/>
              <a:t>)</a:t>
            </a:r>
          </a:p>
          <a:p>
            <a:pPr>
              <a:buFontTx/>
              <a:buChar char="-"/>
            </a:pPr>
            <a:r>
              <a:rPr lang="en-US" sz="2400" dirty="0"/>
              <a:t>Report carbonless work during summer</a:t>
            </a:r>
          </a:p>
          <a:p>
            <a:pPr>
              <a:buFontTx/>
              <a:buChar char="-"/>
            </a:pPr>
            <a:r>
              <a:rPr lang="en-US" sz="2400" dirty="0"/>
              <a:t>Test TDC again </a:t>
            </a:r>
            <a:r>
              <a:rPr lang="en-US" sz="2400"/>
              <a:t>with better signal input?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zh-TW" altLang="en-US" sz="2400" dirty="0"/>
              <a:t>濂宸</a:t>
            </a:r>
            <a:endParaRPr lang="en-US" altLang="zh-TW" sz="2400" dirty="0"/>
          </a:p>
          <a:p>
            <a:pPr>
              <a:buFontTx/>
              <a:buChar char="-"/>
            </a:pPr>
            <a:r>
              <a:rPr lang="en-US" sz="2400" dirty="0"/>
              <a:t>Prepare document for Spring8 test beam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3495652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slidesTemplate</Template>
  <TotalTime>24955</TotalTime>
  <Words>470</Words>
  <Application>Microsoft Office PowerPoint</Application>
  <PresentationFormat>On-screen Show (4:3)</PresentationFormat>
  <Paragraphs>124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標準デザイン</vt:lpstr>
      <vt:lpstr>RPC work</vt:lpstr>
      <vt:lpstr>RPC Electronics for JP</vt:lpstr>
      <vt:lpstr>Review Carbonless RPC (1)</vt:lpstr>
      <vt:lpstr>Review Carbonless RPC (2)</vt:lpstr>
      <vt:lpstr>Review Carbonless RPC (3)</vt:lpstr>
      <vt:lpstr>New Carbonless PCB</vt:lpstr>
      <vt:lpstr>Carbonless : Study with Oscilloscope</vt:lpstr>
      <vt:lpstr>Carbonless : Efficiency and Time Resolution Study</vt:lpstr>
      <vt:lpstr>CEAN TDC test</vt:lpstr>
      <vt:lpstr>To 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Blue</dc:title>
  <dc:creator>Chia Yu</dc:creator>
  <cp:lastModifiedBy>Chia-Yu Hsieh</cp:lastModifiedBy>
  <cp:revision>650</cp:revision>
  <dcterms:created xsi:type="dcterms:W3CDTF">2018-07-15T10:16:04Z</dcterms:created>
  <dcterms:modified xsi:type="dcterms:W3CDTF">2026-09-02T07:13:41Z</dcterms:modified>
</cp:coreProperties>
</file>