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9" r:id="rId3"/>
    <p:sldId id="260" r:id="rId4"/>
    <p:sldId id="261" r:id="rId5"/>
    <p:sldId id="262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71E07ED-570C-4103-AE36-2F6AC5BC9FFF}">
          <p14:sldIdLst>
            <p14:sldId id="256"/>
            <p14:sldId id="259"/>
            <p14:sldId id="260"/>
            <p14:sldId id="261"/>
            <p14:sldId id="262"/>
            <p14:sldId id="258"/>
          </p14:sldIdLst>
        </p14:section>
        <p14:section name="未命名的章節" id="{7B02C543-89BB-41E7-9AB5-904795E535EE}">
          <p14:sldIdLst/>
        </p14:section>
        <p14:section name="未命名的章節" id="{E3B3CD36-922D-4E7C-841C-CB667B4D53AF}">
          <p14:sldIdLst/>
        </p14:section>
        <p14:section name="未命名的章節" id="{034025A3-97B3-4B1F-B2B9-76933399BD6C}">
          <p14:sldIdLst/>
        </p14:section>
        <p14:section name="OLD" id="{9FEB97FE-894A-4E95-B0B4-E5F930988A08}">
          <p14:sldIdLst/>
        </p14:section>
        <p14:section name="未命名的章節" id="{FBFD0632-491E-4772-8550-DDA63FD7BC0A}">
          <p14:sldIdLst/>
        </p14:section>
        <p14:section name="back" id="{1590131B-47B5-47AE-A8F1-F2F406D30CCD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宇翔 蕭" initials="宇翔" lastIdx="4" clrIdx="0">
    <p:extLst>
      <p:ext uri="{19B8F6BF-5375-455C-9EA6-DF929625EA0E}">
        <p15:presenceInfo xmlns:p15="http://schemas.microsoft.com/office/powerpoint/2012/main" userId="72c0bfc401acae7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5F4"/>
    <a:srgbClr val="8A9AF8"/>
    <a:srgbClr val="B01513"/>
    <a:srgbClr val="0000FF"/>
    <a:srgbClr val="009700"/>
    <a:srgbClr val="0070C0"/>
    <a:srgbClr val="FFFFFF"/>
    <a:srgbClr val="FF2CFF"/>
    <a:srgbClr val="00B050"/>
    <a:srgbClr val="6BF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7628" autoAdjust="0"/>
  </p:normalViewPr>
  <p:slideViewPr>
    <p:cSldViewPr snapToGrid="0" showGuides="1">
      <p:cViewPr varScale="1">
        <p:scale>
          <a:sx n="90" d="100"/>
          <a:sy n="90" d="100"/>
        </p:scale>
        <p:origin x="129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7" d="100"/>
          <a:sy n="67" d="100"/>
        </p:scale>
        <p:origin x="1642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8B93F-675D-4D31-AD57-634F0E4EB823}" type="datetimeFigureOut">
              <a:rPr lang="en-US" smtClean="0"/>
              <a:t>9/5/2026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A1A40B-C30F-4BF8-B90A-56CA318EC7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736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D82002-FB70-4548-B3E6-DB12AED46420}" type="datetimeFigureOut">
              <a:rPr lang="en-US" smtClean="0"/>
              <a:t>9/5/2026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90838-D8D2-4A0C-A284-1D950D662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8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0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4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01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6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2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82" algn="l" defTabSz="91412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7" y="1447809"/>
            <a:ext cx="8825659" cy="3329581"/>
          </a:xfrm>
        </p:spPr>
        <p:txBody>
          <a:bodyPr anchor="b"/>
          <a:lstStyle>
            <a:lvl1pPr algn="ctr">
              <a:defRPr sz="405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7" y="4777380"/>
            <a:ext cx="8825659" cy="861420"/>
          </a:xfrm>
        </p:spPr>
        <p:txBody>
          <a:bodyPr anchor="t"/>
          <a:lstStyle>
            <a:lvl1pPr marL="0" indent="0" algn="ctr">
              <a:buNone/>
              <a:defRPr cap="all">
                <a:solidFill>
                  <a:schemeClr val="bg1"/>
                </a:solidFill>
              </a:defRPr>
            </a:lvl1pPr>
            <a:lvl2pPr marL="2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EF7A-AF6A-4A72-9819-6A60DCC7B442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0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7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675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0ABA-224E-4D4F-BB0F-37D96F304E22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30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1447800"/>
            <a:ext cx="8825659" cy="1981200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DCC61-5E1F-4F76-83D3-28D0DC5F57AD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6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27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6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788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marL="0" lvl="0" indent="0">
              <a:buNone/>
            </a:pPr>
            <a:r>
              <a:rPr lang="zh-TW" altLang="en-US"/>
              <a:t>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013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6FE53-72B1-437E-83ED-7AFFA4743241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6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90"/>
            <a:ext cx="801912" cy="1148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6863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7820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3124201"/>
            <a:ext cx="8825660" cy="1653180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none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0084E-4A3D-4D4D-AD1C-F1AE1D6A8550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6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9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9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6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5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0BAC-4C9C-4FB4-9C9A-C60589468894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434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363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5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5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5" y="4827220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6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7" y="4827218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5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5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6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04CB6-1E66-4F1A-9C36-EC2476B26B39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11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CD9C-4825-4BE1-8A43-5C923961AEA0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38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8" y="430222"/>
            <a:ext cx="1752601" cy="5826125"/>
          </a:xfrm>
        </p:spPr>
        <p:txBody>
          <a:bodyPr vert="eaVert" anchor="b" anchorCtr="0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525C3-5443-4A9E-A45A-DB45FDC2299B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58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CAF85-2752-4FCC-8EC9-09C03C843392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506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62" y="2861737"/>
            <a:ext cx="8825657" cy="1915647"/>
          </a:xfrm>
        </p:spPr>
        <p:txBody>
          <a:bodyPr anchor="b"/>
          <a:lstStyle>
            <a:lvl1pPr algn="l">
              <a:defRPr sz="225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1125" cap="all">
                <a:solidFill>
                  <a:schemeClr val="bg1"/>
                </a:solidFill>
              </a:defRPr>
            </a:lvl1pPr>
            <a:lvl2pPr marL="257169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11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3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936D9-0959-4622-9E88-A8360AAED15D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31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8"/>
            <a:ext cx="4396339" cy="4195763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3"/>
            <a:ext cx="4396341" cy="4200245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87C7A-C466-41F5-86EF-3E3276AAA819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40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1350" b="0">
                <a:solidFill>
                  <a:schemeClr val="bg1"/>
                </a:solidFill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013"/>
            </a:lvl1pPr>
            <a:lvl2pPr>
              <a:defRPr sz="900"/>
            </a:lvl2pPr>
            <a:lvl3pPr>
              <a:defRPr sz="788"/>
            </a:lvl3pPr>
            <a:lvl4pPr>
              <a:defRPr sz="675"/>
            </a:lvl4pPr>
            <a:lvl5pPr>
              <a:defRPr sz="675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A4125-C764-4397-9660-4F3AB08F418B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235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C9405-838B-4E21-AD6F-538D15312853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532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B508B-2233-435A-87A2-FC28191157A7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515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135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1125"/>
            </a:lvl1pPr>
            <a:lvl2pPr>
              <a:defRPr sz="1013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9" y="3129289"/>
            <a:ext cx="3401063" cy="2895599"/>
          </a:xfrm>
        </p:spPr>
        <p:txBody>
          <a:bodyPr/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23C4F-257D-4033-821D-B3BF181AD75E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65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9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2025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900"/>
            </a:lvl1pPr>
            <a:lvl2pPr marL="257169" indent="0">
              <a:buNone/>
              <a:defRPr sz="900"/>
            </a:lvl2pPr>
            <a:lvl3pPr marL="514337" indent="0">
              <a:buNone/>
              <a:defRPr sz="900"/>
            </a:lvl3pPr>
            <a:lvl4pPr marL="771506" indent="0">
              <a:buNone/>
              <a:defRPr sz="900"/>
            </a:lvl4pPr>
            <a:lvl5pPr marL="1028675" indent="0">
              <a:buNone/>
              <a:defRPr sz="900"/>
            </a:lvl5pPr>
            <a:lvl6pPr marL="1285843" indent="0">
              <a:buNone/>
              <a:defRPr sz="900"/>
            </a:lvl6pPr>
            <a:lvl7pPr marL="1543011" indent="0">
              <a:buNone/>
              <a:defRPr sz="900"/>
            </a:lvl7pPr>
            <a:lvl8pPr marL="1800180" indent="0">
              <a:buNone/>
              <a:defRPr sz="900"/>
            </a:lvl8pPr>
            <a:lvl9pPr marL="2057349" indent="0">
              <a:buNone/>
              <a:defRPr sz="9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788"/>
            </a:lvl1pPr>
            <a:lvl2pPr marL="257169" indent="0">
              <a:buNone/>
              <a:defRPr sz="675"/>
            </a:lvl2pPr>
            <a:lvl3pPr marL="514337" indent="0">
              <a:buNone/>
              <a:defRPr sz="563"/>
            </a:lvl3pPr>
            <a:lvl4pPr marL="771506" indent="0">
              <a:buNone/>
              <a:defRPr sz="506"/>
            </a:lvl4pPr>
            <a:lvl5pPr marL="1028675" indent="0">
              <a:buNone/>
              <a:defRPr sz="506"/>
            </a:lvl5pPr>
            <a:lvl6pPr marL="1285843" indent="0">
              <a:buNone/>
              <a:defRPr sz="506"/>
            </a:lvl6pPr>
            <a:lvl7pPr marL="1543011" indent="0">
              <a:buNone/>
              <a:defRPr sz="506"/>
            </a:lvl7pPr>
            <a:lvl8pPr marL="1800180" indent="0">
              <a:buNone/>
              <a:defRPr sz="506"/>
            </a:lvl8pPr>
            <a:lvl9pPr marL="2057349" indent="0">
              <a:buNone/>
              <a:defRPr sz="506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EA59-17B7-4C8F-BD52-DF16FB6DF0D2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78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31000"/>
            <a:duotone>
              <a:schemeClr val="accent4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8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5" y="2669694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5" y="2892354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3" y="9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83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334960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3" y="452719"/>
            <a:ext cx="9404723" cy="6096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1515037"/>
            <a:ext cx="8946541" cy="4733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39095" y="6586446"/>
            <a:ext cx="13207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E19F1C1-60E2-4DFF-893B-0936E403A64E}" type="datetime1">
              <a:rPr lang="en-US" altLang="zh-TW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63820" y="6586820"/>
            <a:ext cx="5146393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bg1">
                    <a:alpha val="60000"/>
                  </a:schemeClr>
                </a:solidFill>
                <a:latin typeface="Arial Black" panose="020B0A04020102020204" pitchFamily="34" charset="0"/>
                <a:ea typeface="+mj-ea"/>
              </a:defRPr>
            </a:lvl1pPr>
          </a:lstStyle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1249694" y="295738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0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CEF41-9E5F-4033-9FC8-455A557C59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236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257169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92876" indent="-192876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8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marL="417899" indent="-160731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400" b="0" i="0" kern="1200">
          <a:solidFill>
            <a:schemeClr val="bg1"/>
          </a:solidFill>
          <a:latin typeface="+mj-lt"/>
          <a:ea typeface="+mj-ea"/>
          <a:cs typeface="+mj-cs"/>
        </a:defRPr>
      </a:lvl2pPr>
      <a:lvl3pPr marL="642921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200" b="0" i="0" kern="1200">
          <a:solidFill>
            <a:schemeClr val="bg1"/>
          </a:solidFill>
          <a:latin typeface="+mj-lt"/>
          <a:ea typeface="+mj-ea"/>
          <a:cs typeface="+mj-cs"/>
        </a:defRPr>
      </a:lvl3pPr>
      <a:lvl4pPr marL="900090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4pPr>
      <a:lvl5pPr marL="1157259" indent="-128585" algn="just" defTabSz="257169" rtl="0" eaLnBrk="1" latinLnBrk="0" hangingPunct="1">
        <a:spcBef>
          <a:spcPts val="563"/>
        </a:spcBef>
        <a:spcAft>
          <a:spcPts val="0"/>
        </a:spcAft>
        <a:buClr>
          <a:schemeClr val="accent2">
            <a:lumMod val="75000"/>
          </a:schemeClr>
        </a:buClr>
        <a:buSzPct val="80000"/>
        <a:buFont typeface="Wingdings" panose="05000000000000000000" pitchFamily="2" charset="2"/>
        <a:buChar char="Ø"/>
        <a:defRPr sz="1050" b="0" i="0" kern="1200">
          <a:solidFill>
            <a:schemeClr val="bg1"/>
          </a:solidFill>
          <a:latin typeface="+mj-lt"/>
          <a:ea typeface="+mj-ea"/>
          <a:cs typeface="+mj-cs"/>
        </a:defRPr>
      </a:lvl5pPr>
      <a:lvl6pPr marL="1409590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1671596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1928765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185933" indent="-128585" algn="l" defTabSz="257169" rtl="0" eaLnBrk="1" latinLnBrk="0" hangingPunct="1">
        <a:spcBef>
          <a:spcPts val="56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788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90220" y="1447810"/>
            <a:ext cx="7139095" cy="3329581"/>
          </a:xfrm>
        </p:spPr>
        <p:txBody>
          <a:bodyPr anchor="ctr"/>
          <a:lstStyle/>
          <a:p>
            <a:r>
              <a:rPr lang="en-US" altLang="zh-TW" dirty="0"/>
              <a:t>Weekly meeting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/>
              <a:t>Yu-Siang Xiao (</a:t>
            </a:r>
            <a:r>
              <a:rPr lang="zh-TW" altLang="en-US" sz="2000" dirty="0"/>
              <a:t>蕭宇翔</a:t>
            </a:r>
            <a:r>
              <a:rPr lang="en-US" altLang="zh-TW" sz="2000" dirty="0"/>
              <a:t>)</a:t>
            </a:r>
            <a:endParaRPr lang="en-US" sz="2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Yu-Siang Xiao (NCUHEP, Taiwan)</a:t>
            </a:r>
            <a:endParaRPr lang="en-US" dirty="0"/>
          </a:p>
        </p:txBody>
      </p:sp>
      <p:sp>
        <p:nvSpPr>
          <p:cNvPr id="6" name="矩形 5"/>
          <p:cNvSpPr/>
          <p:nvPr/>
        </p:nvSpPr>
        <p:spPr>
          <a:xfrm>
            <a:off x="9009462" y="6355080"/>
            <a:ext cx="1393362" cy="460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2026 08/06</a:t>
            </a:r>
          </a:p>
        </p:txBody>
      </p:sp>
    </p:spTree>
    <p:extLst>
      <p:ext uri="{BB962C8B-B14F-4D97-AF65-F5344CB8AC3E}">
        <p14:creationId xmlns:p14="http://schemas.microsoft.com/office/powerpoint/2010/main" val="1044948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BCCB68-5F1F-4337-A2FE-B7FAB5F28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GADC11</a:t>
            </a:r>
            <a:r>
              <a:rPr lang="zh-TW" altLang="en-US" dirty="0"/>
              <a:t> </a:t>
            </a:r>
            <a:r>
              <a:rPr lang="en-US" altLang="zh-TW" dirty="0"/>
              <a:t>THR</a:t>
            </a:r>
            <a:r>
              <a:rPr lang="zh-TW" altLang="en-US" dirty="0"/>
              <a:t> </a:t>
            </a:r>
            <a:r>
              <a:rPr lang="en-US" altLang="zh-TW" dirty="0"/>
              <a:t>CUT</a:t>
            </a:r>
            <a:r>
              <a:rPr lang="zh-TW" altLang="en-US" dirty="0"/>
              <a:t> 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C59D91E-D5F1-436A-8A7D-E9A9AE125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142015"/>
            <a:ext cx="10677562" cy="1037659"/>
          </a:xfrm>
        </p:spPr>
        <p:txBody>
          <a:bodyPr/>
          <a:lstStyle/>
          <a:p>
            <a:r>
              <a:rPr lang="en-US" altLang="zh-TW" dirty="0"/>
              <a:t>VF650 ~ </a:t>
            </a:r>
            <a:r>
              <a:rPr lang="zh-TW" altLang="en-US" dirty="0"/>
              <a:t>會讓</a:t>
            </a:r>
            <a:r>
              <a:rPr lang="en-US" altLang="zh-TW" dirty="0"/>
              <a:t>EMAX&lt;10K</a:t>
            </a:r>
            <a:r>
              <a:rPr lang="zh-TW" altLang="en-US" dirty="0"/>
              <a:t>的數據掉資料，高能量約在</a:t>
            </a:r>
            <a:r>
              <a:rPr lang="en-US" altLang="zh-TW" dirty="0"/>
              <a:t>20K</a:t>
            </a:r>
            <a:r>
              <a:rPr lang="zh-TW" altLang="en-US" dirty="0"/>
              <a:t>以上不會掉資料換句話說，兩頻道都不會被</a:t>
            </a:r>
            <a:r>
              <a:rPr lang="en-US" altLang="zh-TW" dirty="0"/>
              <a:t>CUT </a:t>
            </a:r>
            <a:r>
              <a:rPr lang="zh-TW" altLang="en-US" dirty="0"/>
              <a:t>影響的範圍約在</a:t>
            </a:r>
            <a:r>
              <a:rPr lang="en-US" altLang="zh-TW" dirty="0"/>
              <a:t>2x 10K = 20k</a:t>
            </a:r>
            <a:r>
              <a:rPr lang="zh-TW" altLang="en-US" dirty="0"/>
              <a:t>以上</a:t>
            </a:r>
            <a:r>
              <a:rPr lang="en-US" altLang="zh-TW" dirty="0"/>
              <a:t>: </a:t>
            </a:r>
          </a:p>
          <a:p>
            <a:r>
              <a:rPr lang="en-US" altLang="zh-TW" dirty="0"/>
              <a:t>Condition: Emax </a:t>
            </a:r>
            <a:r>
              <a:rPr lang="zh-TW" altLang="en-US" dirty="0"/>
              <a:t>單晶片還是雙晶片觸發</a:t>
            </a:r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892D2FB-741B-44DE-9121-09546F87F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84A6E75-50E5-4027-AE58-CFB57736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4BE716F-97A2-492D-8BA4-1FEA985E4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8" y="2628527"/>
            <a:ext cx="4867275" cy="300037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B78A8D2-ED0C-4444-B66B-8FF0D92B5412}"/>
              </a:ext>
            </a:extLst>
          </p:cNvPr>
          <p:cNvSpPr/>
          <p:nvPr/>
        </p:nvSpPr>
        <p:spPr>
          <a:xfrm>
            <a:off x="882502" y="2203384"/>
            <a:ext cx="1424763" cy="345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197MeV</a:t>
            </a:r>
            <a:endParaRPr lang="zh-TW" altLang="en-US" dirty="0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3892E62-E4E5-4E7F-802A-5AFE31730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206" y="2637843"/>
            <a:ext cx="5058481" cy="298174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CEB7A39-6E57-4DE8-B83E-0E33ED0A84A9}"/>
              </a:ext>
            </a:extLst>
          </p:cNvPr>
          <p:cNvSpPr/>
          <p:nvPr/>
        </p:nvSpPr>
        <p:spPr>
          <a:xfrm>
            <a:off x="6709144" y="2203384"/>
            <a:ext cx="1424763" cy="345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796MeV</a:t>
            </a:r>
            <a:endParaRPr lang="zh-TW" altLang="en-US" dirty="0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C0D098BC-6596-4E6B-953E-3AE72C86DC3D}"/>
              </a:ext>
            </a:extLst>
          </p:cNvPr>
          <p:cNvCxnSpPr/>
          <p:nvPr/>
        </p:nvCxnSpPr>
        <p:spPr>
          <a:xfrm flipV="1">
            <a:off x="1733107" y="3229531"/>
            <a:ext cx="0" cy="2067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6A831DBD-F888-4C17-9A2F-D68633F01426}"/>
              </a:ext>
            </a:extLst>
          </p:cNvPr>
          <p:cNvCxnSpPr/>
          <p:nvPr/>
        </p:nvCxnSpPr>
        <p:spPr>
          <a:xfrm flipV="1">
            <a:off x="6953693" y="3229531"/>
            <a:ext cx="0" cy="2067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內容版面配置區 2">
            <a:extLst>
              <a:ext uri="{FF2B5EF4-FFF2-40B4-BE49-F238E27FC236}">
                <a16:creationId xmlns:a16="http://schemas.microsoft.com/office/drawing/2014/main" id="{E43626AE-EBED-4299-96E4-8266370850C0}"/>
              </a:ext>
            </a:extLst>
          </p:cNvPr>
          <p:cNvSpPr txBox="1">
            <a:spLocks/>
          </p:cNvSpPr>
          <p:nvPr/>
        </p:nvSpPr>
        <p:spPr>
          <a:xfrm>
            <a:off x="1103312" y="5569877"/>
            <a:ext cx="10677562" cy="10376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92876" indent="-192876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17899" indent="-160731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4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2pPr>
            <a:lvl3pPr marL="642921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3pPr>
            <a:lvl4pPr marL="900090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4pPr>
            <a:lvl5pPr marL="1157259" indent="-128585" algn="just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80000"/>
              <a:buFont typeface="Wingdings" panose="05000000000000000000" pitchFamily="2" charset="2"/>
              <a:buChar char="Ø"/>
              <a:defRPr sz="105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5pPr>
            <a:lvl6pPr marL="1409590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1671596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1928765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2185933" indent="-128585" algn="l" defTabSz="257169" rtl="0" eaLnBrk="1" latinLnBrk="0" hangingPunct="1">
              <a:spcBef>
                <a:spcPts val="563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788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zh-TW" altLang="en-US" dirty="0"/>
              <a:t>因此進行</a:t>
            </a:r>
            <a:r>
              <a:rPr lang="en-US" altLang="zh-TW" dirty="0"/>
              <a:t>MC-DATA</a:t>
            </a:r>
            <a:r>
              <a:rPr lang="zh-TW" altLang="en-US" dirty="0"/>
              <a:t> 能量重建應由雙晶片觸發事件來決斷，使用該事件類別的</a:t>
            </a:r>
            <a:endParaRPr lang="en-US" altLang="zh-TW" dirty="0"/>
          </a:p>
          <a:p>
            <a:pPr lvl="1"/>
            <a:r>
              <a:rPr lang="en-US" altLang="zh-TW" dirty="0"/>
              <a:t>DATA(ADC)-2OFF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/>
              <a:t>MC(MeV)</a:t>
            </a:r>
            <a:r>
              <a:rPr lang="zh-TW" altLang="en-US" dirty="0"/>
              <a:t> * </a:t>
            </a:r>
            <a:r>
              <a:rPr lang="en-US" altLang="zh-TW" dirty="0"/>
              <a:t>GAIN</a:t>
            </a:r>
          </a:p>
          <a:p>
            <a:pPr lvl="1"/>
            <a:r>
              <a:rPr lang="en-US" altLang="zh-TW" dirty="0"/>
              <a:t>MeV *GAIN+2OFF = ADC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4847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E74C33-37B1-4EAF-AB36-E8A4501B2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MC</a:t>
            </a:r>
            <a:r>
              <a:rPr lang="zh-TW" altLang="en-US" dirty="0"/>
              <a:t>能量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51120B-E3B7-4E11-B6F2-DA81AFAEBF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5" y="1483139"/>
            <a:ext cx="8946541" cy="4733370"/>
          </a:xfrm>
        </p:spPr>
        <p:txBody>
          <a:bodyPr/>
          <a:lstStyle/>
          <a:p>
            <a:r>
              <a:rPr lang="zh-TW" altLang="en-US" dirty="0"/>
              <a:t>已知</a:t>
            </a:r>
            <a:r>
              <a:rPr lang="en-US" altLang="zh-TW" dirty="0"/>
              <a:t>MC</a:t>
            </a:r>
            <a:r>
              <a:rPr lang="zh-TW" altLang="en-US" dirty="0"/>
              <a:t>能量</a:t>
            </a:r>
            <a:r>
              <a:rPr lang="en-US" altLang="zh-TW" dirty="0"/>
              <a:t>@796 ~ 450MeV</a:t>
            </a:r>
            <a:r>
              <a:rPr lang="zh-TW" altLang="en-US" dirty="0"/>
              <a:t>， </a:t>
            </a:r>
            <a:r>
              <a:rPr lang="en-US" altLang="zh-TW" dirty="0"/>
              <a:t>DATA</a:t>
            </a:r>
            <a:r>
              <a:rPr lang="zh-TW" altLang="en-US" dirty="0"/>
              <a:t>結果應相似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由於</a:t>
            </a:r>
            <a:r>
              <a:rPr lang="en-US" altLang="zh-TW" dirty="0"/>
              <a:t>MC </a:t>
            </a:r>
            <a:r>
              <a:rPr lang="zh-TW" altLang="en-US" dirty="0"/>
              <a:t>只存晶體能量，不存</a:t>
            </a:r>
            <a:r>
              <a:rPr lang="en-US" altLang="zh-TW" dirty="0"/>
              <a:t>SIPM</a:t>
            </a:r>
            <a:r>
              <a:rPr lang="zh-TW" altLang="en-US" dirty="0"/>
              <a:t>光訊號，因此需要人為將訊號分成兩半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24E0D98-2B69-43EB-AA64-300D70E99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9D00E52-F685-414E-8877-0075F393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99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D087B3-1530-44E4-90E0-388A0CE0A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</a:t>
            </a:r>
            <a:r>
              <a:rPr lang="zh-TW" altLang="en-US" dirty="0"/>
              <a:t> 觀察雙晶片能量比例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CD397F-10EE-4507-8339-7826B7D8B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1133202"/>
            <a:ext cx="11472530" cy="1078369"/>
          </a:xfrm>
        </p:spPr>
        <p:txBody>
          <a:bodyPr>
            <a:normAutofit/>
          </a:bodyPr>
          <a:lstStyle/>
          <a:p>
            <a:r>
              <a:rPr lang="zh-TW" altLang="en-US" dirty="0"/>
              <a:t>觀察 頻道</a:t>
            </a:r>
            <a:r>
              <a:rPr lang="en-US" altLang="zh-TW" dirty="0"/>
              <a:t>34/40(</a:t>
            </a:r>
            <a:r>
              <a:rPr lang="zh-TW" altLang="en-US" dirty="0"/>
              <a:t>主晶體</a:t>
            </a:r>
            <a:r>
              <a:rPr lang="en-US" altLang="zh-TW" dirty="0"/>
              <a:t>)</a:t>
            </a:r>
            <a:r>
              <a:rPr lang="zh-TW" altLang="en-US" dirty="0"/>
              <a:t>的晶片收到的訊號強度可以觀察到前面說的</a:t>
            </a:r>
            <a:r>
              <a:rPr lang="en-US" altLang="zh-TW" dirty="0"/>
              <a:t>20kADC</a:t>
            </a:r>
            <a:r>
              <a:rPr lang="zh-TW" altLang="en-US" dirty="0"/>
              <a:t>問題</a:t>
            </a:r>
            <a:r>
              <a:rPr lang="en-US" altLang="zh-TW" dirty="0"/>
              <a:t>(</a:t>
            </a:r>
            <a:r>
              <a:rPr lang="zh-TW" altLang="en-US" dirty="0"/>
              <a:t>上列的圖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觀察晶片頻道</a:t>
            </a:r>
            <a:r>
              <a:rPr lang="en-US" altLang="zh-TW" dirty="0"/>
              <a:t>34/40</a:t>
            </a:r>
            <a:r>
              <a:rPr lang="zh-TW" altLang="en-US" dirty="0"/>
              <a:t>比例變化</a:t>
            </a:r>
            <a:r>
              <a:rPr lang="en-US" altLang="zh-TW" dirty="0"/>
              <a:t>(</a:t>
            </a:r>
            <a:r>
              <a:rPr lang="zh-TW" altLang="en-US" dirty="0"/>
              <a:t>下列的圖</a:t>
            </a:r>
            <a:r>
              <a:rPr lang="en-US" altLang="zh-TW" dirty="0"/>
              <a:t>)</a:t>
            </a:r>
            <a:r>
              <a:rPr lang="zh-TW" altLang="en-US" dirty="0"/>
              <a:t> 可以觀察到頻道之間還是有些微的增益差距</a:t>
            </a:r>
            <a:r>
              <a:rPr lang="en-US" altLang="zh-TW" dirty="0"/>
              <a:t>(</a:t>
            </a:r>
            <a:r>
              <a:rPr lang="zh-TW" altLang="en-US" dirty="0"/>
              <a:t>模擬告訴我們需要一樣</a:t>
            </a:r>
            <a:r>
              <a:rPr lang="en-US" altLang="zh-TW" dirty="0"/>
              <a:t>)</a:t>
            </a:r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9A7F509-B4B0-4287-90FD-172D71D1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82CF820-46E9-4135-8C7C-CB92DCEA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4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F0FBB87-CE17-402D-9935-417ACE9C2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7590"/>
            <a:ext cx="3838353" cy="383835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B347C68-2044-4874-97B7-70B007DA7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647" y="2677590"/>
            <a:ext cx="3838353" cy="383835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8564EA2-1D16-4261-971E-644E38180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6823" y="2677590"/>
            <a:ext cx="3838353" cy="383835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3A23C54-DC35-42AC-BFF6-E2DF879B53CE}"/>
              </a:ext>
            </a:extLst>
          </p:cNvPr>
          <p:cNvSpPr/>
          <p:nvPr/>
        </p:nvSpPr>
        <p:spPr>
          <a:xfrm>
            <a:off x="983510" y="2385234"/>
            <a:ext cx="1871331" cy="256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98</a:t>
            </a:r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86845F9-6FA4-446A-A5BB-01DB051C9BE1}"/>
              </a:ext>
            </a:extLst>
          </p:cNvPr>
          <p:cNvSpPr/>
          <p:nvPr/>
        </p:nvSpPr>
        <p:spPr>
          <a:xfrm>
            <a:off x="5160333" y="2385234"/>
            <a:ext cx="1871331" cy="256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197</a:t>
            </a:r>
            <a:endParaRPr lang="zh-TW" altLang="en-US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3EC2684-BD5F-4BA9-A77C-85B6183400B7}"/>
              </a:ext>
            </a:extLst>
          </p:cNvPr>
          <p:cNvSpPr/>
          <p:nvPr/>
        </p:nvSpPr>
        <p:spPr>
          <a:xfrm>
            <a:off x="9337156" y="2385234"/>
            <a:ext cx="1871331" cy="256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796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1517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A9504C-BA2B-430B-99EF-267302A1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兩頻道間的差距放到模擬裡面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0298D8D-4BDF-4D05-AA1F-3736254FF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87" y="1515037"/>
            <a:ext cx="6193946" cy="4733370"/>
          </a:xfrm>
        </p:spPr>
        <p:txBody>
          <a:bodyPr/>
          <a:lstStyle/>
          <a:p>
            <a:r>
              <a:rPr lang="zh-TW" altLang="en-US" dirty="0"/>
              <a:t>將兩頻道的差距放進模擬裡面有助於同步</a:t>
            </a:r>
            <a:r>
              <a:rPr lang="en-US" altLang="zh-TW" dirty="0"/>
              <a:t>DATA/MC</a:t>
            </a:r>
            <a:r>
              <a:rPr lang="zh-TW" altLang="en-US" dirty="0"/>
              <a:t>低能量時由於個別</a:t>
            </a:r>
            <a:r>
              <a:rPr lang="en-US" altLang="zh-TW" dirty="0"/>
              <a:t>CUT</a:t>
            </a:r>
            <a:r>
              <a:rPr lang="zh-TW" altLang="en-US" dirty="0"/>
              <a:t>不同對</a:t>
            </a:r>
            <a:r>
              <a:rPr lang="en-US" altLang="zh-TW" dirty="0"/>
              <a:t>E1x1</a:t>
            </a:r>
            <a:r>
              <a:rPr lang="zh-TW" altLang="en-US" dirty="0"/>
              <a:t>的影響</a:t>
            </a:r>
            <a:endParaRPr lang="en-US" altLang="zh-TW" dirty="0"/>
          </a:p>
          <a:p>
            <a:pPr lvl="1"/>
            <a:r>
              <a:rPr lang="en-US" altLang="zh-TW" sz="1800" dirty="0"/>
              <a:t>Gain Ratio = -0.05dB = 0.9885x</a:t>
            </a:r>
          </a:p>
          <a:p>
            <a:r>
              <a:rPr lang="zh-TW" altLang="en-US" dirty="0"/>
              <a:t>將比值分布</a:t>
            </a:r>
            <a:r>
              <a:rPr lang="en-US" altLang="zh-TW" dirty="0"/>
              <a:t>(</a:t>
            </a:r>
            <a:r>
              <a:rPr lang="zh-TW" altLang="en-US" dirty="0"/>
              <a:t>寬度</a:t>
            </a:r>
            <a:r>
              <a:rPr lang="en-US" altLang="zh-TW" dirty="0"/>
              <a:t>)</a:t>
            </a:r>
            <a:r>
              <a:rPr lang="zh-TW" altLang="en-US" dirty="0"/>
              <a:t>放進</a:t>
            </a:r>
            <a:r>
              <a:rPr lang="en-US" altLang="zh-TW" dirty="0"/>
              <a:t>MC</a:t>
            </a:r>
            <a:r>
              <a:rPr lang="zh-TW" altLang="en-US" dirty="0"/>
              <a:t>當中有助於讓</a:t>
            </a:r>
            <a:r>
              <a:rPr lang="en-US" altLang="zh-TW" dirty="0"/>
              <a:t>MC</a:t>
            </a:r>
            <a:r>
              <a:rPr lang="zh-TW" altLang="en-US" dirty="0"/>
              <a:t>有更接近</a:t>
            </a:r>
            <a:r>
              <a:rPr lang="en-US" altLang="zh-TW" dirty="0"/>
              <a:t>DATA</a:t>
            </a:r>
            <a:r>
              <a:rPr lang="zh-TW" altLang="en-US" dirty="0"/>
              <a:t>的解析度</a:t>
            </a:r>
            <a:endParaRPr lang="en-US" altLang="zh-TW" dirty="0"/>
          </a:p>
          <a:p>
            <a:pPr lvl="1"/>
            <a:r>
              <a:rPr lang="en-US" altLang="zh-TW" sz="1800" dirty="0"/>
              <a:t>Signal</a:t>
            </a:r>
            <a:r>
              <a:rPr lang="zh-TW" altLang="en-US" sz="1800" dirty="0"/>
              <a:t> </a:t>
            </a:r>
            <a:r>
              <a:rPr lang="en-US" altLang="zh-TW" sz="1800" dirty="0"/>
              <a:t>fluctuation width = 0.45dB = 1.1092x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FB13130-9D8B-4F59-A7F7-4CEAFB42D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481FA39-1045-4513-BD74-1B0A81CC0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0CEE4F-593D-4A9F-B873-40B06FD5B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99" y="1063361"/>
            <a:ext cx="5146394" cy="563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438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49A75E-E929-4AA5-B323-33D75B3FF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(1</a:t>
            </a:r>
            <a:r>
              <a:rPr lang="en-US" altLang="zh-TW" baseline="30000" dirty="0"/>
              <a:t>st</a:t>
            </a:r>
            <a:r>
              <a:rPr lang="en-US" altLang="zh-TW" dirty="0"/>
              <a:t> BT)The beam monitor angular result problem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F46334C-800E-4FCC-9B85-D6FD0C78D6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9026" y="1214247"/>
                <a:ext cx="11793948" cy="1703411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/>
                  <a:t>The finite strip pitch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i="1" baseline="-25000" dirty="0" err="1" smtClean="0">
                        <a:latin typeface="Cambria Math" panose="02040503050406030204" pitchFamily="18" charset="0"/>
                      </a:rPr>
                      <m:t>𝑝𝑖𝑡𝑐h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=2.1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TW" dirty="0"/>
                  <a:t> and the spatial separation distance between the Beam Monitors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𝐵𝑀</m:t>
                        </m:r>
                      </m:sub>
                    </m:sSub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= 35.2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𝑚𝑚</m:t>
                    </m:r>
                  </m:oMath>
                </a14:m>
                <a:r>
                  <a:rPr lang="en-US" altLang="zh-TW" dirty="0"/>
                  <a:t> impose an intrinsic single-strip geometric tracking limit of approximately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3.4</m:t>
                    </m:r>
                    <m:r>
                      <a:rPr lang="en-US" altLang="zh-TW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i="1" baseline="30000" dirty="0" smtClean="0">
                        <a:latin typeface="Cambria Math" panose="02040503050406030204" pitchFamily="18" charset="0"/>
                      </a:rPr>
                      <m:t>∘</m:t>
                    </m:r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on the system's angular resolution ceiling.</a:t>
                </a:r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0" dirty="0"/>
                  <a:t>	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𝑟𝑎𝑤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arctan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𝑝𝑖𝑡𝑐h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𝐵𝑀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arctan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2.1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35.2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𝑚𝑚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≅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3.41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∘</m:t>
                        </m:r>
                      </m:sup>
                    </m:sSup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F46334C-800E-4FCC-9B85-D6FD0C78D6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9026" y="1214247"/>
                <a:ext cx="11793948" cy="1703411"/>
              </a:xfrm>
              <a:blipFill>
                <a:blip r:embed="rId2"/>
                <a:stretch>
                  <a:fillRect l="-103" t="-1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3B969D6-6DED-46D5-A1E0-BCCE16606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Yu-Siang Xiao (NCUHEP, Taiwan)</a:t>
            </a:r>
            <a:endParaRPr lang="en-US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BD7BE1C-5417-4158-92D8-1DBED208D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4CEF41-9E5F-4033-9FC8-455A557C593D}" type="slidenum">
              <a:rPr lang="en-US" smtClean="0"/>
              <a:t>6</a:t>
            </a:fld>
            <a:endParaRPr 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698B86E4-F844-4680-A09A-9E1483BC6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478" y="2370221"/>
            <a:ext cx="4330899" cy="43308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內容版面配置區 2">
                <a:extLst>
                  <a:ext uri="{FF2B5EF4-FFF2-40B4-BE49-F238E27FC236}">
                    <a16:creationId xmlns:a16="http://schemas.microsoft.com/office/drawing/2014/main" id="{B02DA1C5-EBAC-4BCC-8FC5-A46ACA7A35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9026" y="2839454"/>
                <a:ext cx="6941716" cy="368166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92876" indent="-192876" algn="just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accent2">
                      <a:lumMod val="75000"/>
                    </a:schemeClr>
                  </a:buClr>
                  <a:buSzPct val="80000"/>
                  <a:buFont typeface="Wingdings" panose="05000000000000000000" pitchFamily="2" charset="2"/>
                  <a:buChar char="Ø"/>
                  <a:defRPr sz="180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marL="417899" indent="-160731" algn="just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accent2">
                      <a:lumMod val="75000"/>
                    </a:schemeClr>
                  </a:buClr>
                  <a:buSzPct val="80000"/>
                  <a:buFont typeface="Wingdings" panose="05000000000000000000" pitchFamily="2" charset="2"/>
                  <a:buChar char="Ø"/>
                  <a:defRPr sz="140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2pPr>
                <a:lvl3pPr marL="642921" indent="-128585" algn="just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accent2">
                      <a:lumMod val="75000"/>
                    </a:schemeClr>
                  </a:buClr>
                  <a:buSzPct val="80000"/>
                  <a:buFont typeface="Wingdings" panose="05000000000000000000" pitchFamily="2" charset="2"/>
                  <a:buChar char="Ø"/>
                  <a:defRPr sz="120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3pPr>
                <a:lvl4pPr marL="900090" indent="-128585" algn="just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accent2">
                      <a:lumMod val="75000"/>
                    </a:schemeClr>
                  </a:buClr>
                  <a:buSzPct val="80000"/>
                  <a:buFont typeface="Wingdings" panose="05000000000000000000" pitchFamily="2" charset="2"/>
                  <a:buChar char="Ø"/>
                  <a:defRPr sz="105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4pPr>
                <a:lvl5pPr marL="1157259" indent="-128585" algn="just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accent2">
                      <a:lumMod val="75000"/>
                    </a:schemeClr>
                  </a:buClr>
                  <a:buSzPct val="80000"/>
                  <a:buFont typeface="Wingdings" panose="05000000000000000000" pitchFamily="2" charset="2"/>
                  <a:buChar char="Ø"/>
                  <a:defRPr sz="105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5pPr>
                <a:lvl6pPr marL="1409590" indent="-128585" algn="l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788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6pPr>
                <a:lvl7pPr marL="1671596" indent="-128585" algn="l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788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7pPr>
                <a:lvl8pPr marL="1928765" indent="-128585" algn="l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788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8pPr>
                <a:lvl9pPr marL="2185933" indent="-128585" algn="l" defTabSz="257169" rtl="0" eaLnBrk="1" latinLnBrk="0" hangingPunct="1">
                  <a:spcBef>
                    <a:spcPts val="563"/>
                  </a:spcBef>
                  <a:spcAft>
                    <a:spcPts val="0"/>
                  </a:spcAft>
                  <a:buClr>
                    <a:schemeClr val="bg2">
                      <a:lumMod val="40000"/>
                      <a:lumOff val="60000"/>
                    </a:schemeClr>
                  </a:buClr>
                  <a:buSzPct val="80000"/>
                  <a:buFont typeface="Wingdings 3" charset="2"/>
                  <a:buChar char=""/>
                  <a:defRPr sz="788" b="0" i="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9pPr>
              </a:lstStyle>
              <a:p>
                <a:r>
                  <a:rPr lang="en-US" altLang="zh-TW" dirty="0"/>
                  <a:t>Based on Multiple Coulomb Scattering (MCS) theory, the mean scattering angle scales inversely with momentum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at low energies, which convolutes with the constant tracking resolution floor across the scanned energy spectrum.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d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zh-TW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en-US" altLang="zh-TW" b="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𝑓𝑙𝑜𝑜𝑟</m:t>
                              </m:r>
                            </m:sub>
                            <m:sup>
                              <m:r>
                                <a:rPr lang="en-US" altLang="zh-TW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=206.3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𝑀𝑒𝑉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𝑓𝑙𝑜𝑜𝑟</m:t>
                          </m:r>
                        </m:sub>
                      </m:sSub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=3.13</m:t>
                      </m:r>
                    </m:oMath>
                  </m:oMathPara>
                </a14:m>
                <a:endParaRPr lang="en-US" altLang="zh-TW" dirty="0">
                  <a:solidFill>
                    <a:srgbClr val="FF0000"/>
                  </a:solidFill>
                </a:endParaRPr>
              </a:p>
              <a:p>
                <a:r>
                  <a:rPr lang="en-US" altLang="zh-TW" dirty="0"/>
                  <a:t>Refinement: By incorporating theoretical predictions and physical parameters, I developed a comprehensive geometric fitting formula.</a:t>
                </a:r>
              </a:p>
              <a:p>
                <a:r>
                  <a:rPr lang="en-US" altLang="zh-TW" dirty="0"/>
                  <a:t>Result: The new fit model perfectly aligns with experimental observations, fully explaining the data across all energy ranges.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14" name="內容版面配置區 2">
                <a:extLst>
                  <a:ext uri="{FF2B5EF4-FFF2-40B4-BE49-F238E27FC236}">
                    <a16:creationId xmlns:a16="http://schemas.microsoft.com/office/drawing/2014/main" id="{B02DA1C5-EBAC-4BCC-8FC5-A46ACA7A3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26" y="2839454"/>
                <a:ext cx="6941716" cy="3681662"/>
              </a:xfrm>
              <a:prstGeom prst="rect">
                <a:avLst/>
              </a:prstGeom>
              <a:blipFill>
                <a:blip r:embed="rId4"/>
                <a:stretch>
                  <a:fillRect l="-176" t="-993" r="-79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659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模板2">
  <a:themeElements>
    <a:clrScheme name="離子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自訂 4">
      <a:majorFont>
        <a:latin typeface="Times New Roman"/>
        <a:ea typeface="標楷體"/>
        <a:cs typeface=""/>
      </a:majorFont>
      <a:minorFont>
        <a:latin typeface="Arial"/>
        <a:ea typeface="微軟正黑體"/>
        <a:cs typeface=""/>
      </a:minorFont>
    </a:fontScheme>
    <a:fmtScheme name="離子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模板2" id="{7B243093-F40B-49D2-8649-AEF9F6135092}" vid="{EB65F3AC-24C7-49F9-AF21-B89FB096BA6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101124</TotalTime>
  <Words>470</Words>
  <Application>Microsoft Office PowerPoint</Application>
  <PresentationFormat>寬螢幕</PresentationFormat>
  <Paragraphs>47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Cambria Math</vt:lpstr>
      <vt:lpstr>Times New Roman</vt:lpstr>
      <vt:lpstr>Wingdings</vt:lpstr>
      <vt:lpstr>Wingdings 3</vt:lpstr>
      <vt:lpstr>模板2</vt:lpstr>
      <vt:lpstr>Weekly meeting</vt:lpstr>
      <vt:lpstr>GADC11 THR CUT </vt:lpstr>
      <vt:lpstr>MC能量</vt:lpstr>
      <vt:lpstr>DATA 觀察雙晶片能量比例</vt:lpstr>
      <vt:lpstr>兩頻道間的差距放到模擬裡面</vt:lpstr>
      <vt:lpstr>(1st BT)The beam monitor angular result problem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弮箞 林</dc:creator>
  <cp:lastModifiedBy>宇翔 蕭</cp:lastModifiedBy>
  <cp:revision>13808</cp:revision>
  <dcterms:created xsi:type="dcterms:W3CDTF">2020-10-12T05:45:27Z</dcterms:created>
  <dcterms:modified xsi:type="dcterms:W3CDTF">2026-09-07T18:57:04Z</dcterms:modified>
</cp:coreProperties>
</file>