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32"/>
  </p:notesMasterIdLst>
  <p:sldIdLst>
    <p:sldId id="256" r:id="rId5"/>
    <p:sldId id="259" r:id="rId6"/>
    <p:sldId id="257" r:id="rId7"/>
    <p:sldId id="268" r:id="rId8"/>
    <p:sldId id="279" r:id="rId9"/>
    <p:sldId id="280" r:id="rId10"/>
    <p:sldId id="282" r:id="rId11"/>
    <p:sldId id="278" r:id="rId12"/>
    <p:sldId id="284" r:id="rId13"/>
    <p:sldId id="300" r:id="rId14"/>
    <p:sldId id="285" r:id="rId15"/>
    <p:sldId id="277" r:id="rId16"/>
    <p:sldId id="281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9" r:id="rId30"/>
    <p:sldId id="298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DBD67084-33AA-4EF8-98EB-FF521AA3DDBA}">
          <p14:sldIdLst>
            <p14:sldId id="256"/>
            <p14:sldId id="259"/>
            <p14:sldId id="257"/>
            <p14:sldId id="268"/>
            <p14:sldId id="279"/>
            <p14:sldId id="280"/>
            <p14:sldId id="282"/>
            <p14:sldId id="278"/>
            <p14:sldId id="284"/>
            <p14:sldId id="300"/>
            <p14:sldId id="285"/>
            <p14:sldId id="277"/>
            <p14:sldId id="281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9"/>
            <p14:sldId id="2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98858C-0B91-4BE6-9EB1-C7254DA5E65C}" v="11" dt="2026-09-12T06:23:43.9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8" y="10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吳彥震 (113202531)" userId="51d1bf85-e771-4a72-91d9-74d55b93803e" providerId="ADAL" clId="{885D9C45-69A0-4DC5-BF6E-22508D315536}"/>
    <pc:docChg chg="modSld">
      <pc:chgData name="吳彥震 (113202531)" userId="51d1bf85-e771-4a72-91d9-74d55b93803e" providerId="ADAL" clId="{885D9C45-69A0-4DC5-BF6E-22508D315536}" dt="2026-09-12T06:24:25.523" v="86" actId="20577"/>
      <pc:docMkLst>
        <pc:docMk/>
      </pc:docMkLst>
      <pc:sldChg chg="addSp modSp mod">
        <pc:chgData name="吳彥震 (113202531)" userId="51d1bf85-e771-4a72-91d9-74d55b93803e" providerId="ADAL" clId="{885D9C45-69A0-4DC5-BF6E-22508D315536}" dt="2026-09-12T06:24:25.523" v="86" actId="20577"/>
        <pc:sldMkLst>
          <pc:docMk/>
          <pc:sldMk cId="2549797453" sldId="278"/>
        </pc:sldMkLst>
        <pc:spChg chg="add mod">
          <ac:chgData name="吳彥震 (113202531)" userId="51d1bf85-e771-4a72-91d9-74d55b93803e" providerId="ADAL" clId="{885D9C45-69A0-4DC5-BF6E-22508D315536}" dt="2026-09-12T06:24:25.523" v="86" actId="20577"/>
          <ac:spMkLst>
            <pc:docMk/>
            <pc:sldMk cId="2549797453" sldId="278"/>
            <ac:spMk id="2" creationId="{287A958D-4678-8AFB-0F0C-77FA3AA694A3}"/>
          </ac:spMkLst>
        </pc:spChg>
      </pc:sldChg>
    </pc:docChg>
  </pc:docChgLst>
  <pc:docChgLst>
    <pc:chgData name="吳彥震 (113202531)" userId="51d1bf85-e771-4a72-91d9-74d55b93803e" providerId="ADAL" clId="{59D0D8D8-4987-4C63-995B-8AB71AA80C15}"/>
    <pc:docChg chg="modSld">
      <pc:chgData name="吳彥震 (113202531)" userId="51d1bf85-e771-4a72-91d9-74d55b93803e" providerId="ADAL" clId="{59D0D8D8-4987-4C63-995B-8AB71AA80C15}" dt="2026-09-09T06:39:10.385" v="8" actId="20577"/>
      <pc:docMkLst>
        <pc:docMk/>
      </pc:docMkLst>
      <pc:sldChg chg="modSp mod">
        <pc:chgData name="吳彥震 (113202531)" userId="51d1bf85-e771-4a72-91d9-74d55b93803e" providerId="ADAL" clId="{59D0D8D8-4987-4C63-995B-8AB71AA80C15}" dt="2026-09-09T06:34:41.262" v="3" actId="20577"/>
        <pc:sldMkLst>
          <pc:docMk/>
          <pc:sldMk cId="1552307744" sldId="256"/>
        </pc:sldMkLst>
        <pc:spChg chg="mod">
          <ac:chgData name="吳彥震 (113202531)" userId="51d1bf85-e771-4a72-91d9-74d55b93803e" providerId="ADAL" clId="{59D0D8D8-4987-4C63-995B-8AB71AA80C15}" dt="2026-09-09T06:34:41.262" v="3" actId="20577"/>
          <ac:spMkLst>
            <pc:docMk/>
            <pc:sldMk cId="1552307744" sldId="256"/>
            <ac:spMk id="3" creationId="{03812C9B-117A-727C-6541-451C76088960}"/>
          </ac:spMkLst>
        </pc:spChg>
      </pc:sldChg>
      <pc:sldChg chg="modSp mod">
        <pc:chgData name="吳彥震 (113202531)" userId="51d1bf85-e771-4a72-91d9-74d55b93803e" providerId="ADAL" clId="{59D0D8D8-4987-4C63-995B-8AB71AA80C15}" dt="2026-09-09T06:39:10.385" v="8" actId="20577"/>
        <pc:sldMkLst>
          <pc:docMk/>
          <pc:sldMk cId="2549797453" sldId="278"/>
        </pc:sldMkLst>
        <pc:spChg chg="mod">
          <ac:chgData name="吳彥震 (113202531)" userId="51d1bf85-e771-4a72-91d9-74d55b93803e" providerId="ADAL" clId="{59D0D8D8-4987-4C63-995B-8AB71AA80C15}" dt="2026-09-09T06:39:10.385" v="8" actId="20577"/>
          <ac:spMkLst>
            <pc:docMk/>
            <pc:sldMk cId="2549797453" sldId="278"/>
            <ac:spMk id="34" creationId="{6C67BFBD-0A5F-F0A5-B1C3-6F8A317686C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F241D-3F81-4AD0-B0DC-5D52B8631884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32CD6-B068-4A87-B77E-81D6555EF7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2725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32CD6-B068-4A87-B77E-81D6555EF79F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9771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466E-4A76-4C82-B7B9-E599C375218B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4146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6BDE4A6-7419-87CF-E9A7-98A24EB71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7D4FF7B-BF92-F5D0-0964-83CD9E094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3FAF4CE3-01A2-E0B6-06D1-46B5E0973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0">
            <a:extLst>
              <a:ext uri="{FF2B5EF4-FFF2-40B4-BE49-F238E27FC236}">
                <a16:creationId xmlns:a16="http://schemas.microsoft.com/office/drawing/2014/main" id="{ADA5AD64-38EB-BD7B-C686-07D95151C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865008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7E071-7610-4CDA-8D1F-486EDD4FF251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9833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C8562-D829-4055-B42F-DB0784FAAD96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5485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B528-085C-4C2F-8090-DF88CBCFC415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1040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BF9B0-05B9-4936-A411-D8071AF79A51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2749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98BF-620F-4B2F-A928-0E4D407AFC07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439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CC860-08DC-4D94-9EBF-AC0DF36F0CB7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240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E710-73A7-485D-999E-747879E4AB15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9003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7CE4A-88FF-4DE6-9CC9-F963C100082F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029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4E6C-A6D0-466B-B84E-3B075C203C77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5874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14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00326"/>
            <a:ext cx="7886700" cy="4676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24" y="649457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D19F3C-2A7C-4EDA-9A4D-54291768050D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49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4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8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37AFEA-797C-87AC-0BF5-0454F7AD08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zh-TW"/>
              <a:t>EC</a:t>
            </a:r>
            <a:r>
              <a:rPr lang="en-US" altLang="zh-TW"/>
              <a:t>al</a:t>
            </a:r>
            <a:r>
              <a:rPr lang="zh-TW" altLang="zh-TW"/>
              <a:t> 3rd Prototype </a:t>
            </a:r>
            <a:br>
              <a:rPr lang="en-US" altLang="zh-TW"/>
            </a:br>
            <a:r>
              <a:rPr lang="zh-TW" altLang="zh-TW"/>
              <a:t>Beam</a:t>
            </a:r>
            <a:r>
              <a:rPr lang="en-US" altLang="zh-TW"/>
              <a:t> </a:t>
            </a:r>
            <a:r>
              <a:rPr lang="zh-TW" altLang="zh-TW"/>
              <a:t>Test</a:t>
            </a:r>
            <a:r>
              <a:rPr lang="en-US" altLang="zh-TW"/>
              <a:t> Analysis</a:t>
            </a:r>
            <a:endParaRPr lang="zh-TW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3812C9B-117A-727C-6541-451C76088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493578"/>
            <a:ext cx="6858000" cy="1655762"/>
          </a:xfrm>
        </p:spPr>
        <p:txBody>
          <a:bodyPr/>
          <a:lstStyle/>
          <a:p>
            <a:r>
              <a:rPr lang="en-US" altLang="zh-TW"/>
              <a:t>Yen-Chen Wu</a:t>
            </a:r>
          </a:p>
          <a:p>
            <a:r>
              <a:rPr lang="en-US" altLang="zh-TW"/>
              <a:t>Dept. Physics, National Central University</a:t>
            </a:r>
          </a:p>
          <a:p>
            <a:r>
              <a:rPr lang="en-US" altLang="zh-TW"/>
              <a:t>2026/09/09</a:t>
            </a:r>
          </a:p>
        </p:txBody>
      </p:sp>
    </p:spTree>
    <p:extLst>
      <p:ext uri="{BB962C8B-B14F-4D97-AF65-F5344CB8AC3E}">
        <p14:creationId xmlns:p14="http://schemas.microsoft.com/office/powerpoint/2010/main" val="155230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4F240374-6371-AED4-B17B-1FCD9169E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zh-TW" altLang="zh-TW"/>
              <a:t>ADC</a:t>
            </a:r>
            <a:r>
              <a:rPr lang="en-US" altLang="zh-TW"/>
              <a:t> raw </a:t>
            </a:r>
            <a:r>
              <a:rPr lang="zh-TW" altLang="zh-TW"/>
              <a:t>max</a:t>
            </a:r>
            <a:endParaRPr lang="en-US" altLang="zh-TW"/>
          </a:p>
          <a:p>
            <a:pPr fontAlgn="base"/>
            <a:r>
              <a:rPr lang="zh-TW" altLang="zh-TW">
                <a:solidFill>
                  <a:schemeClr val="tx1">
                    <a:lumMod val="50000"/>
                    <a:lumOff val="50000"/>
                  </a:schemeClr>
                </a:solidFill>
              </a:rPr>
              <a:t>ADC</a:t>
            </a:r>
            <a:r>
              <a:rPr lang="en-US" altLang="zh-TW">
                <a:solidFill>
                  <a:schemeClr val="tx1">
                    <a:lumMod val="50000"/>
                    <a:lumOff val="50000"/>
                  </a:schemeClr>
                </a:solidFill>
              </a:rPr>
              <a:t> max after </a:t>
            </a:r>
            <a:r>
              <a:rPr lang="zh-TW" altLang="zh-TW">
                <a:solidFill>
                  <a:schemeClr val="tx1">
                    <a:lumMod val="50000"/>
                    <a:lumOff val="50000"/>
                  </a:schemeClr>
                </a:solidFill>
              </a:rPr>
              <a:t>fit</a:t>
            </a:r>
            <a:r>
              <a:rPr lang="en-US" altLang="zh-TW">
                <a:solidFill>
                  <a:schemeClr val="tx1">
                    <a:lumMod val="50000"/>
                    <a:lumOff val="50000"/>
                  </a:schemeClr>
                </a:solidFill>
              </a:rPr>
              <a:t>ting</a:t>
            </a:r>
          </a:p>
          <a:p>
            <a:pPr lvl="0" fontAlgn="base"/>
            <a:r>
              <a:rPr lang="zh-TW" altLang="zh-TW">
                <a:solidFill>
                  <a:schemeClr val="tx1">
                    <a:lumMod val="50000"/>
                    <a:lumOff val="50000"/>
                  </a:schemeClr>
                </a:solidFill>
              </a:rPr>
              <a:t>ADC</a:t>
            </a:r>
            <a:r>
              <a:rPr lang="en-US" altLang="zh-TW">
                <a:solidFill>
                  <a:schemeClr val="tx1">
                    <a:lumMod val="50000"/>
                    <a:lumOff val="50000"/>
                  </a:schemeClr>
                </a:solidFill>
              </a:rPr>
              <a:t> waveform </a:t>
            </a:r>
            <a:r>
              <a:rPr lang="zh-TW" altLang="zh-TW">
                <a:solidFill>
                  <a:schemeClr val="tx1">
                    <a:lumMod val="50000"/>
                    <a:lumOff val="50000"/>
                  </a:schemeClr>
                </a:solidFill>
              </a:rPr>
              <a:t>integration</a:t>
            </a:r>
            <a:endParaRPr lang="en-US" altLang="zh-TW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 fontAlgn="base"/>
            <a:r>
              <a:rPr lang="zh-TW" altLang="zh-TW">
                <a:solidFill>
                  <a:schemeClr val="tx1">
                    <a:lumMod val="50000"/>
                    <a:lumOff val="50000"/>
                  </a:schemeClr>
                </a:solidFill>
              </a:rPr>
              <a:t>TOT</a:t>
            </a:r>
            <a:endParaRPr lang="en-US" altLang="zh-TW" strike="sngStrike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 fontAlgn="base"/>
            <a:r>
              <a:rPr lang="en-US" altLang="zh-TW" strike="sngStrike">
                <a:solidFill>
                  <a:schemeClr val="tx1">
                    <a:lumMod val="50000"/>
                    <a:lumOff val="50000"/>
                  </a:schemeClr>
                </a:solidFill>
              </a:rPr>
              <a:t>TOA</a:t>
            </a:r>
          </a:p>
          <a:p>
            <a:pPr lvl="0" fontAlgn="base"/>
            <a:endParaRPr lang="zh-TW" altLang="zh-TW" b="1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0" fontAlgn="base"/>
            <a:r>
              <a:rPr lang="zh-TW" altLang="zh-TW">
                <a:solidFill>
                  <a:schemeClr val="tx1">
                    <a:lumMod val="50000"/>
                    <a:lumOff val="50000"/>
                  </a:schemeClr>
                </a:solidFill>
              </a:rPr>
              <a:t>check </a:t>
            </a:r>
            <a:r>
              <a:rPr lang="en-US" altLang="zh-TW">
                <a:solidFill>
                  <a:schemeClr val="tx1">
                    <a:lumMod val="50000"/>
                    <a:lumOff val="50000"/>
                  </a:schemeClr>
                </a:solidFill>
              </a:rPr>
              <a:t>resolution of </a:t>
            </a:r>
            <a:r>
              <a:rPr lang="zh-TW" altLang="zh-TW">
                <a:solidFill>
                  <a:schemeClr val="tx1">
                    <a:lumMod val="50000"/>
                    <a:lumOff val="50000"/>
                  </a:schemeClr>
                </a:solidFill>
              </a:rPr>
              <a:t>E1x1, E3x3, E4x4, E1x1/E3x3, E1x1/E4x4, E3x3/E4x4 with all variables to fin</a:t>
            </a:r>
            <a:r>
              <a:rPr lang="en-US" altLang="zh-TW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zh-TW" altLang="zh-TW">
                <a:solidFill>
                  <a:schemeClr val="tx1">
                    <a:lumMod val="50000"/>
                    <a:lumOff val="50000"/>
                  </a:schemeClr>
                </a:solidFill>
              </a:rPr>
              <a:t> the one give the best resolution</a:t>
            </a:r>
          </a:p>
          <a:p>
            <a:pPr lvl="0" fontAlgn="base"/>
            <a:r>
              <a:rPr lang="zh-TW" altLang="zh-TW">
                <a:solidFill>
                  <a:schemeClr val="tx1">
                    <a:lumMod val="50000"/>
                    <a:lumOff val="50000"/>
                  </a:schemeClr>
                </a:solidFill>
              </a:rPr>
              <a:t>apply different cut, TOT, TOA, event matching to see if resolution improved</a:t>
            </a:r>
          </a:p>
          <a:p>
            <a:pPr marL="0" indent="0">
              <a:buNone/>
            </a:pPr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AF4EE77-48C1-2C08-93F3-3295E1BC7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57F54B2-125F-991E-5F38-1856734D9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9564E579-8A98-30D9-DDE8-950B7A63A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3F1C852E-70EA-3E2C-61AE-4FE07BB84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Energy Resolution Analysis Approach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84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4EBDDD4-B737-DD84-AA52-A1031436A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41"/>
            <a:ext cx="7886700" cy="1325563"/>
          </a:xfrm>
        </p:spPr>
        <p:txBody>
          <a:bodyPr/>
          <a:lstStyle/>
          <a:p>
            <a:r>
              <a:rPr lang="en-US" altLang="zh-TW"/>
              <a:t>Target run</a:t>
            </a:r>
            <a:endParaRPr lang="zh-TW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6E8E53C-F18F-88D2-7951-32E6B20D6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83313-69C5-4D16-95B8-1F2800E5B627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AA59F58-2AAE-A433-5719-3D60ADE8A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ZDC </a:t>
            </a:r>
            <a:r>
              <a:rPr lang="en-US" altLang="zh-TW" err="1"/>
              <a:t>ECal</a:t>
            </a:r>
            <a:r>
              <a:rPr lang="en-US" altLang="zh-TW"/>
              <a:t> </a:t>
            </a:r>
            <a:r>
              <a:rPr lang="zh-TW" altLang="zh-TW"/>
              <a:t>Beam</a:t>
            </a:r>
            <a:r>
              <a:rPr lang="en-US" altLang="zh-TW"/>
              <a:t> </a:t>
            </a:r>
            <a:r>
              <a:rPr lang="zh-TW" altLang="zh-TW"/>
              <a:t>Test</a:t>
            </a:r>
            <a:r>
              <a:rPr lang="en-US" altLang="zh-TW"/>
              <a:t> Analysis</a:t>
            </a: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988ACFD-ABEF-AC85-AAD4-7D11ECAD0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3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787B94B8-F353-7065-2B3F-D13B8BFC7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628" y="1671185"/>
            <a:ext cx="3148943" cy="437147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C36B8EC-C52F-9C76-D91E-619FB4EF5DE6}"/>
              </a:ext>
            </a:extLst>
          </p:cNvPr>
          <p:cNvSpPr/>
          <p:nvPr/>
        </p:nvSpPr>
        <p:spPr>
          <a:xfrm>
            <a:off x="1985010" y="2971800"/>
            <a:ext cx="716915" cy="10001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F0D7AC2-7AC3-DEB3-37BB-0DC5B5A78D81}"/>
              </a:ext>
            </a:extLst>
          </p:cNvPr>
          <p:cNvSpPr/>
          <p:nvPr/>
        </p:nvSpPr>
        <p:spPr>
          <a:xfrm>
            <a:off x="1280160" y="1973580"/>
            <a:ext cx="2133600" cy="29870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7B6F6D8-6BDA-55F1-6B2E-B0F5A222E120}"/>
              </a:ext>
            </a:extLst>
          </p:cNvPr>
          <p:cNvSpPr/>
          <p:nvPr/>
        </p:nvSpPr>
        <p:spPr>
          <a:xfrm>
            <a:off x="546100" y="1973580"/>
            <a:ext cx="2867660" cy="40017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6097E86E-AF60-E840-2B0A-6C2260ECDAB2}"/>
              </a:ext>
            </a:extLst>
          </p:cNvPr>
          <p:cNvSpPr txBox="1"/>
          <p:nvPr/>
        </p:nvSpPr>
        <p:spPr>
          <a:xfrm>
            <a:off x="3546475" y="4759325"/>
            <a:ext cx="37597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>
                <a:solidFill>
                  <a:srgbClr val="FF0000"/>
                </a:solidFill>
              </a:rPr>
              <a:t>Energy resolution of:</a:t>
            </a:r>
          </a:p>
          <a:p>
            <a:r>
              <a:rPr lang="en-US" altLang="zh-TW">
                <a:solidFill>
                  <a:srgbClr val="FF0000"/>
                </a:solidFill>
              </a:rPr>
              <a:t>1 X 1,</a:t>
            </a:r>
          </a:p>
          <a:p>
            <a:r>
              <a:rPr lang="en-US" altLang="zh-TW">
                <a:solidFill>
                  <a:srgbClr val="FF0000"/>
                </a:solidFill>
              </a:rPr>
              <a:t>3 X 3,</a:t>
            </a:r>
          </a:p>
          <a:p>
            <a:r>
              <a:rPr lang="en-US" altLang="zh-TW">
                <a:solidFill>
                  <a:srgbClr val="FF0000"/>
                </a:solidFill>
              </a:rPr>
              <a:t>crystal clustering </a:t>
            </a:r>
          </a:p>
          <a:p>
            <a:r>
              <a:rPr lang="en-US" altLang="zh-TW">
                <a:solidFill>
                  <a:srgbClr val="FF0000"/>
                </a:solidFill>
              </a:rPr>
              <a:t>will be studied</a:t>
            </a: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6FCB46FA-0920-E184-8E99-E792805ABB1E}"/>
              </a:ext>
            </a:extLst>
          </p:cNvPr>
          <p:cNvSpPr txBox="1"/>
          <p:nvPr/>
        </p:nvSpPr>
        <p:spPr>
          <a:xfrm>
            <a:off x="4854575" y="1203325"/>
            <a:ext cx="402272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/>
              <a:t>Run 421~434,481,482 @</a:t>
            </a:r>
            <a:r>
              <a:rPr lang="zh-TW" altLang="zh-TW" sz="2000"/>
              <a:t> </a:t>
            </a:r>
            <a:r>
              <a:rPr lang="en-US" altLang="zh-TW" sz="2000"/>
              <a:t>HV=</a:t>
            </a:r>
            <a:r>
              <a:rPr lang="zh-TW" altLang="zh-TW" sz="2000"/>
              <a:t>45V, </a:t>
            </a:r>
            <a:r>
              <a:rPr lang="en-US" altLang="zh-TW" sz="2000"/>
              <a:t>C=</a:t>
            </a:r>
            <a:r>
              <a:rPr lang="zh-TW" altLang="zh-TW" sz="2000"/>
              <a:t>0xA</a:t>
            </a:r>
            <a:endParaRPr lang="en-US" altLang="zh-TW" sz="2000"/>
          </a:p>
          <a:p>
            <a:r>
              <a:rPr lang="en-US" altLang="zh-TW" sz="2000"/>
              <a:t>Positron beam shoot at </a:t>
            </a:r>
            <a:r>
              <a:rPr lang="en-US" altLang="zh-TW" sz="2000">
                <a:solidFill>
                  <a:srgbClr val="FF0000"/>
                </a:solidFill>
              </a:rPr>
              <a:t>Crystal 7</a:t>
            </a:r>
          </a:p>
          <a:p>
            <a:endParaRPr lang="en-US" altLang="zh-TW">
              <a:solidFill>
                <a:srgbClr val="FF0000"/>
              </a:solidFill>
            </a:endParaRPr>
          </a:p>
          <a:p>
            <a:r>
              <a:rPr lang="en-US" altLang="zh-TW"/>
              <a:t>Event selection need to be done with tracking from BM 3&amp;4.</a:t>
            </a:r>
          </a:p>
          <a:p>
            <a:r>
              <a:rPr lang="en-US" altLang="zh-TW"/>
              <a:t>However, tracking requires e</a:t>
            </a:r>
            <a:r>
              <a:rPr lang="zh-TW" altLang="zh-TW"/>
              <a:t>vent </a:t>
            </a:r>
            <a:r>
              <a:rPr lang="en-US" altLang="zh-TW"/>
              <a:t>m</a:t>
            </a:r>
            <a:r>
              <a:rPr lang="zh-TW" altLang="zh-TW"/>
              <a:t>atching</a:t>
            </a:r>
            <a:r>
              <a:rPr lang="en-US" altLang="zh-TW"/>
              <a:t> </a:t>
            </a:r>
            <a:r>
              <a:rPr lang="zh-TW" altLang="zh-TW"/>
              <a:t>between BM and PbWO4</a:t>
            </a:r>
            <a:r>
              <a:rPr lang="en-US" altLang="zh-TW"/>
              <a:t> beforehand, which I will learn later.</a:t>
            </a:r>
          </a:p>
          <a:p>
            <a:r>
              <a:rPr lang="en-US" altLang="zh-TW"/>
              <a:t>My first try will not include tracking &amp; event selection.</a:t>
            </a:r>
            <a:endParaRPr lang="zh-TW" altLang="en-US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B440F1F5-046A-765E-6015-5AA773A83AB3}"/>
              </a:ext>
            </a:extLst>
          </p:cNvPr>
          <p:cNvSpPr txBox="1"/>
          <p:nvPr/>
        </p:nvSpPr>
        <p:spPr>
          <a:xfrm>
            <a:off x="3632200" y="2984500"/>
            <a:ext cx="1104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800">
                <a:solidFill>
                  <a:srgbClr val="FF0000"/>
                </a:solidFill>
              </a:rPr>
              <a:t>Crystal 7</a:t>
            </a:r>
            <a:endParaRPr lang="zh-TW" altLang="en-US"/>
          </a:p>
        </p:txBody>
      </p:sp>
      <p:cxnSp>
        <p:nvCxnSpPr>
          <p:cNvPr id="34" name="直線單箭頭接點 33">
            <a:extLst>
              <a:ext uri="{FF2B5EF4-FFF2-40B4-BE49-F238E27FC236}">
                <a16:creationId xmlns:a16="http://schemas.microsoft.com/office/drawing/2014/main" id="{4F486BE6-04C1-4625-7637-F9DE9D9DD241}"/>
              </a:ext>
            </a:extLst>
          </p:cNvPr>
          <p:cNvCxnSpPr>
            <a:cxnSpLocks/>
            <a:stCxn id="9" idx="3"/>
            <a:endCxn id="32" idx="1"/>
          </p:cNvCxnSpPr>
          <p:nvPr/>
        </p:nvCxnSpPr>
        <p:spPr>
          <a:xfrm flipV="1">
            <a:off x="2701925" y="3169166"/>
            <a:ext cx="930275" cy="3026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45520A29-CEF1-72FA-6A9A-99CE5423D487}"/>
              </a:ext>
            </a:extLst>
          </p:cNvPr>
          <p:cNvSpPr txBox="1"/>
          <p:nvPr/>
        </p:nvSpPr>
        <p:spPr>
          <a:xfrm>
            <a:off x="851837" y="122929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/>
              <a:t>Channel Mapping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3183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105043F-7625-C0F0-A7DE-C193FC2FC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000"/>
              <a:t>abnormal channels appear in same channel across different run</a:t>
            </a:r>
          </a:p>
          <a:p>
            <a:r>
              <a:rPr lang="en-US" altLang="zh-TW" sz="2000"/>
              <a:t>All channels have basically the same waveform pattern in the same event.</a:t>
            </a:r>
          </a:p>
          <a:p>
            <a:r>
              <a:rPr lang="en-US" altLang="zh-TW" sz="2000"/>
              <a:t>All channels in crystal#3,4,7,10,11 function well.</a:t>
            </a:r>
          </a:p>
          <a:p>
            <a:pPr marL="0" indent="0">
              <a:buNone/>
            </a:pPr>
            <a:r>
              <a:rPr lang="en-US" altLang="zh-TW" sz="2000"/>
              <a:t>Problems:</a:t>
            </a:r>
          </a:p>
          <a:p>
            <a:r>
              <a:rPr lang="en-US" altLang="zh-TW" sz="2000"/>
              <a:t>dead channels are found in (</a:t>
            </a:r>
            <a:r>
              <a:rPr lang="en-US" altLang="zh-TW" sz="2000">
                <a:solidFill>
                  <a:srgbClr val="FF0000"/>
                </a:solidFill>
              </a:rPr>
              <a:t>exclude in later analysis</a:t>
            </a:r>
            <a:r>
              <a:rPr lang="en-US" altLang="zh-TW" sz="2000"/>
              <a:t>)</a:t>
            </a:r>
            <a:br>
              <a:rPr lang="en-US" altLang="zh-TW" sz="2000"/>
            </a:br>
            <a:r>
              <a:rPr lang="zh-TW" altLang="zh-TW" sz="2000"/>
              <a:t>crystal#2 : 63, 40, 52, 42 (4 dead)</a:t>
            </a:r>
            <a:br>
              <a:rPr lang="en-US" altLang="zh-TW" sz="2000"/>
            </a:br>
            <a:r>
              <a:rPr lang="en-US" altLang="zh-TW" sz="2000"/>
              <a:t>crystal#6: 64, 45, 47, 49, 51 (5 dead)</a:t>
            </a:r>
            <a:br>
              <a:rPr lang="en-US" altLang="zh-TW" sz="2000"/>
            </a:br>
            <a:r>
              <a:rPr lang="en-US" altLang="zh-TW" sz="2000"/>
              <a:t>crystal#8: 173, 175 (2 dead)</a:t>
            </a:r>
            <a:br>
              <a:rPr lang="en-US" altLang="zh-TW" sz="2000"/>
            </a:br>
            <a:r>
              <a:rPr lang="en-US" altLang="zh-TW" sz="2000"/>
              <a:t>crystal#12: 284, 286, 231, 250 (4 dead)</a:t>
            </a:r>
          </a:p>
          <a:p>
            <a:r>
              <a:rPr lang="en-US" altLang="zh-TW" sz="2000"/>
              <a:t>Abnormal waveform pattern found in </a:t>
            </a:r>
            <a:br>
              <a:rPr lang="en-US" altLang="zh-TW" sz="2000"/>
            </a:br>
            <a:r>
              <a:rPr lang="en-US" altLang="zh-TW" sz="2000"/>
              <a:t>crystal#2,6,8,12</a:t>
            </a:r>
          </a:p>
          <a:p>
            <a:pPr marL="0" indent="0">
              <a:buNone/>
            </a:pPr>
            <a:r>
              <a:rPr lang="en-US" altLang="zh-TW" sz="2000"/>
              <a:t>Those channels are simply excluded in the analysis</a:t>
            </a:r>
          </a:p>
          <a:p>
            <a:endParaRPr lang="en-US" altLang="zh-TW" sz="2000"/>
          </a:p>
          <a:p>
            <a:endParaRPr lang="zh-TW" altLang="en-US" sz="2000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022EB42-5D00-E388-7C95-30580EA9E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FABD9117-959D-CEEE-46B0-EFD938F5A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3AABADD-A33E-A48D-350D-DE9FD8092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A33FA092-1C8D-5741-FA3A-4BCE2E67C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Crystal status overview</a:t>
            </a:r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7ACE98A9-CFBB-2D0D-D12F-79414A9264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352" t="7440" r="2860" b="25101"/>
          <a:stretch>
            <a:fillRect/>
          </a:stretch>
        </p:blipFill>
        <p:spPr>
          <a:xfrm>
            <a:off x="6911233" y="3238931"/>
            <a:ext cx="2103120" cy="2948940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A800E4B2-39B3-17F9-0ACD-A60F37D5A339}"/>
              </a:ext>
            </a:extLst>
          </p:cNvPr>
          <p:cNvSpPr txBox="1"/>
          <p:nvPr/>
        </p:nvSpPr>
        <p:spPr>
          <a:xfrm>
            <a:off x="7810392" y="3610376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</a:rPr>
              <a:t>3</a:t>
            </a:r>
            <a:r>
              <a:rPr lang="en-US" altLang="zh-TW" sz="2000"/>
              <a:t>           </a:t>
            </a:r>
            <a:r>
              <a:rPr lang="en-US" altLang="zh-TW" sz="2000">
                <a:solidFill>
                  <a:srgbClr val="FF0000"/>
                </a:solidFill>
              </a:rPr>
              <a:t>4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27845370-2533-16BC-EE6E-7E30F421493E}"/>
              </a:ext>
            </a:extLst>
          </p:cNvPr>
          <p:cNvSpPr txBox="1"/>
          <p:nvPr/>
        </p:nvSpPr>
        <p:spPr>
          <a:xfrm>
            <a:off x="7747527" y="4551177"/>
            <a:ext cx="6149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</a:rPr>
              <a:t>7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4C6F9A38-E883-FDCB-8F59-8EEB371FDBD3}"/>
              </a:ext>
            </a:extLst>
          </p:cNvPr>
          <p:cNvSpPr txBox="1"/>
          <p:nvPr/>
        </p:nvSpPr>
        <p:spPr>
          <a:xfrm>
            <a:off x="6989337" y="5606816"/>
            <a:ext cx="69075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</a:rPr>
              <a:t>10</a:t>
            </a:r>
            <a:r>
              <a:rPr lang="en-US" altLang="zh-TW" sz="2000"/>
              <a:t>         </a:t>
            </a:r>
            <a:r>
              <a:rPr lang="en-US" altLang="zh-TW" sz="2000">
                <a:solidFill>
                  <a:srgbClr val="FF0000"/>
                </a:solidFill>
              </a:rPr>
              <a:t>11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02316016-719A-9FCD-17FA-039B2B8D2545}"/>
              </a:ext>
            </a:extLst>
          </p:cNvPr>
          <p:cNvSpPr txBox="1"/>
          <p:nvPr/>
        </p:nvSpPr>
        <p:spPr>
          <a:xfrm>
            <a:off x="6762642" y="2947436"/>
            <a:ext cx="6149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>
                <a:solidFill>
                  <a:srgbClr val="FF0000"/>
                </a:solidFill>
              </a:rPr>
              <a:t>Well-function crystal</a:t>
            </a:r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23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BD6933-7FCD-4BDD-7ACD-2E8F71A56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71ED3C-1EFD-23B2-6A02-ECF791D15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6A567D-04D3-406E-9937-053000F55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5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A8052C6-817A-E369-6D98-AACD42072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Run481 vs. Run482: crystal#6</a:t>
            </a:r>
            <a:endParaRPr lang="zh-TW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285C40-BD8E-1BD5-CEBC-270A17837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09" y="1237804"/>
            <a:ext cx="4320000" cy="41848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E7CF91-5688-BF5A-A034-23149F675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317" y="1237804"/>
            <a:ext cx="4320000" cy="41993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2B1F92F-BA2A-096D-ACC7-03A7100023CA}"/>
              </a:ext>
            </a:extLst>
          </p:cNvPr>
          <p:cNvSpPr txBox="1"/>
          <p:nvPr/>
        </p:nvSpPr>
        <p:spPr>
          <a:xfrm>
            <a:off x="626736" y="986596"/>
            <a:ext cx="176041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>
                <a:solidFill>
                  <a:srgbClr val="FF0000"/>
                </a:solidFill>
              </a:rPr>
              <a:t>Run#481 Crystal#6</a:t>
            </a:r>
            <a:endParaRPr lang="zh-TW" altLang="en-US" sz="150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843A77-85CA-D5F6-AA53-088956A62F60}"/>
              </a:ext>
            </a:extLst>
          </p:cNvPr>
          <p:cNvSpPr txBox="1"/>
          <p:nvPr/>
        </p:nvSpPr>
        <p:spPr>
          <a:xfrm>
            <a:off x="4940300" y="986596"/>
            <a:ext cx="176041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>
                <a:solidFill>
                  <a:srgbClr val="FF0000"/>
                </a:solidFill>
              </a:rPr>
              <a:t>Run#482 Crystal#6</a:t>
            </a:r>
            <a:endParaRPr lang="zh-TW" altLang="en-US" sz="1500">
              <a:solidFill>
                <a:srgbClr val="FF0000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D930E90-62D3-BAF8-09C9-6CAC4C0E1335}"/>
              </a:ext>
            </a:extLst>
          </p:cNvPr>
          <p:cNvCxnSpPr/>
          <p:nvPr/>
        </p:nvCxnSpPr>
        <p:spPr>
          <a:xfrm>
            <a:off x="4572000" y="1099021"/>
            <a:ext cx="0" cy="4248150"/>
          </a:xfrm>
          <a:prstGeom prst="line">
            <a:avLst/>
          </a:prstGeom>
          <a:ln>
            <a:solidFill>
              <a:srgbClr val="FF0000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文字方塊 11">
            <a:extLst>
              <a:ext uri="{FF2B5EF4-FFF2-40B4-BE49-F238E27FC236}">
                <a16:creationId xmlns:a16="http://schemas.microsoft.com/office/drawing/2014/main" id="{700A2366-1131-DCA8-096D-A8407447D782}"/>
              </a:ext>
            </a:extLst>
          </p:cNvPr>
          <p:cNvSpPr txBox="1"/>
          <p:nvPr/>
        </p:nvSpPr>
        <p:spPr>
          <a:xfrm>
            <a:off x="3705682" y="4455943"/>
            <a:ext cx="777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Ch#51</a:t>
            </a:r>
            <a:r>
              <a:rPr lang="zh-TW" altLang="en-US" sz="1400">
                <a:solidFill>
                  <a:srgbClr val="FF0000"/>
                </a:solidFill>
              </a:rPr>
              <a:t> </a:t>
            </a:r>
            <a:endParaRPr lang="zh-TW" altLang="en-US" sz="1400"/>
          </a:p>
        </p:txBody>
      </p:sp>
      <p:sp>
        <p:nvSpPr>
          <p:cNvPr id="17" name="文字方塊 13">
            <a:extLst>
              <a:ext uri="{FF2B5EF4-FFF2-40B4-BE49-F238E27FC236}">
                <a16:creationId xmlns:a16="http://schemas.microsoft.com/office/drawing/2014/main" id="{44F18B9A-3CB6-AA6D-9D68-51228D9A238C}"/>
              </a:ext>
            </a:extLst>
          </p:cNvPr>
          <p:cNvSpPr txBox="1"/>
          <p:nvPr/>
        </p:nvSpPr>
        <p:spPr>
          <a:xfrm>
            <a:off x="2585085" y="4459029"/>
            <a:ext cx="777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Ch#49</a:t>
            </a:r>
            <a:r>
              <a:rPr lang="zh-TW" altLang="en-US" sz="1400">
                <a:solidFill>
                  <a:srgbClr val="FF0000"/>
                </a:solidFill>
              </a:rPr>
              <a:t> </a:t>
            </a:r>
            <a:endParaRPr lang="zh-TW" altLang="en-US" sz="1400"/>
          </a:p>
        </p:txBody>
      </p:sp>
      <p:sp>
        <p:nvSpPr>
          <p:cNvPr id="19" name="文字方塊 15">
            <a:extLst>
              <a:ext uri="{FF2B5EF4-FFF2-40B4-BE49-F238E27FC236}">
                <a16:creationId xmlns:a16="http://schemas.microsoft.com/office/drawing/2014/main" id="{39133BFC-0637-1451-90DB-9A34505802AD}"/>
              </a:ext>
            </a:extLst>
          </p:cNvPr>
          <p:cNvSpPr txBox="1"/>
          <p:nvPr/>
        </p:nvSpPr>
        <p:spPr>
          <a:xfrm>
            <a:off x="1451610" y="4462115"/>
            <a:ext cx="777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Ch#47</a:t>
            </a:r>
            <a:r>
              <a:rPr lang="zh-TW" altLang="en-US" sz="1400">
                <a:solidFill>
                  <a:srgbClr val="FF0000"/>
                </a:solidFill>
              </a:rPr>
              <a:t> </a:t>
            </a:r>
            <a:endParaRPr lang="zh-TW" altLang="en-US" sz="1400"/>
          </a:p>
        </p:txBody>
      </p:sp>
      <p:sp>
        <p:nvSpPr>
          <p:cNvPr id="21" name="文字方塊 17">
            <a:extLst>
              <a:ext uri="{FF2B5EF4-FFF2-40B4-BE49-F238E27FC236}">
                <a16:creationId xmlns:a16="http://schemas.microsoft.com/office/drawing/2014/main" id="{5A4E9515-3999-E370-7D17-054DEBE4DCEF}"/>
              </a:ext>
            </a:extLst>
          </p:cNvPr>
          <p:cNvSpPr txBox="1"/>
          <p:nvPr/>
        </p:nvSpPr>
        <p:spPr>
          <a:xfrm>
            <a:off x="327660" y="4462115"/>
            <a:ext cx="777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Ch#45</a:t>
            </a:r>
            <a:r>
              <a:rPr lang="zh-TW" altLang="en-US" sz="1400">
                <a:solidFill>
                  <a:srgbClr val="FF0000"/>
                </a:solidFill>
              </a:rPr>
              <a:t> </a:t>
            </a:r>
            <a:endParaRPr lang="zh-TW" altLang="en-US" sz="1400"/>
          </a:p>
        </p:txBody>
      </p:sp>
      <p:sp>
        <p:nvSpPr>
          <p:cNvPr id="23" name="文字方塊 19">
            <a:extLst>
              <a:ext uri="{FF2B5EF4-FFF2-40B4-BE49-F238E27FC236}">
                <a16:creationId xmlns:a16="http://schemas.microsoft.com/office/drawing/2014/main" id="{AA0A52AC-329F-DFAC-96DB-97E02444E69D}"/>
              </a:ext>
            </a:extLst>
          </p:cNvPr>
          <p:cNvSpPr txBox="1"/>
          <p:nvPr/>
        </p:nvSpPr>
        <p:spPr>
          <a:xfrm>
            <a:off x="327660" y="3429000"/>
            <a:ext cx="777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Ch#63</a:t>
            </a:r>
            <a:r>
              <a:rPr lang="zh-TW" altLang="en-US" sz="1400">
                <a:solidFill>
                  <a:srgbClr val="FF0000"/>
                </a:solidFill>
              </a:rPr>
              <a:t> </a:t>
            </a:r>
            <a:endParaRPr lang="zh-TW" altLang="en-US" sz="1400"/>
          </a:p>
        </p:txBody>
      </p:sp>
      <p:sp>
        <p:nvSpPr>
          <p:cNvPr id="29" name="文字方塊 24">
            <a:extLst>
              <a:ext uri="{FF2B5EF4-FFF2-40B4-BE49-F238E27FC236}">
                <a16:creationId xmlns:a16="http://schemas.microsoft.com/office/drawing/2014/main" id="{F7908056-3722-2864-F985-B6D9A16EF5FC}"/>
              </a:ext>
            </a:extLst>
          </p:cNvPr>
          <p:cNvSpPr txBox="1"/>
          <p:nvPr/>
        </p:nvSpPr>
        <p:spPr>
          <a:xfrm>
            <a:off x="1529419" y="3429000"/>
            <a:ext cx="3063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Ch#66                Ch#68               Ch#70</a:t>
            </a:r>
            <a:r>
              <a:rPr lang="zh-TW" altLang="en-US" sz="1400">
                <a:solidFill>
                  <a:srgbClr val="FF0000"/>
                </a:solidFill>
              </a:rPr>
              <a:t> </a:t>
            </a:r>
            <a:endParaRPr lang="zh-TW" altLang="en-US" sz="1400"/>
          </a:p>
        </p:txBody>
      </p:sp>
      <p:sp>
        <p:nvSpPr>
          <p:cNvPr id="35" name="文字方塊 11">
            <a:extLst>
              <a:ext uri="{FF2B5EF4-FFF2-40B4-BE49-F238E27FC236}">
                <a16:creationId xmlns:a16="http://schemas.microsoft.com/office/drawing/2014/main" id="{9BAA654A-8470-E559-F9F0-355D7507DDE8}"/>
              </a:ext>
            </a:extLst>
          </p:cNvPr>
          <p:cNvSpPr txBox="1"/>
          <p:nvPr/>
        </p:nvSpPr>
        <p:spPr>
          <a:xfrm>
            <a:off x="8159603" y="4460238"/>
            <a:ext cx="777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Ch#51</a:t>
            </a:r>
            <a:r>
              <a:rPr lang="zh-TW" altLang="en-US" sz="1400">
                <a:solidFill>
                  <a:srgbClr val="FF0000"/>
                </a:solidFill>
              </a:rPr>
              <a:t> </a:t>
            </a:r>
            <a:endParaRPr lang="zh-TW" altLang="en-US" sz="1400"/>
          </a:p>
        </p:txBody>
      </p:sp>
      <p:sp>
        <p:nvSpPr>
          <p:cNvPr id="37" name="文字方塊 13">
            <a:extLst>
              <a:ext uri="{FF2B5EF4-FFF2-40B4-BE49-F238E27FC236}">
                <a16:creationId xmlns:a16="http://schemas.microsoft.com/office/drawing/2014/main" id="{96AF7E4B-865A-C379-67BA-0B2B942A894F}"/>
              </a:ext>
            </a:extLst>
          </p:cNvPr>
          <p:cNvSpPr txBox="1"/>
          <p:nvPr/>
        </p:nvSpPr>
        <p:spPr>
          <a:xfrm>
            <a:off x="7032567" y="4463324"/>
            <a:ext cx="777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Ch#49</a:t>
            </a:r>
            <a:r>
              <a:rPr lang="zh-TW" altLang="en-US" sz="1400">
                <a:solidFill>
                  <a:srgbClr val="FF0000"/>
                </a:solidFill>
              </a:rPr>
              <a:t> </a:t>
            </a:r>
            <a:endParaRPr lang="zh-TW" altLang="en-US" sz="1400"/>
          </a:p>
        </p:txBody>
      </p:sp>
      <p:sp>
        <p:nvSpPr>
          <p:cNvPr id="39" name="文字方塊 15">
            <a:extLst>
              <a:ext uri="{FF2B5EF4-FFF2-40B4-BE49-F238E27FC236}">
                <a16:creationId xmlns:a16="http://schemas.microsoft.com/office/drawing/2014/main" id="{98348939-4655-6E26-69BF-AD63D0B09FC9}"/>
              </a:ext>
            </a:extLst>
          </p:cNvPr>
          <p:cNvSpPr txBox="1"/>
          <p:nvPr/>
        </p:nvSpPr>
        <p:spPr>
          <a:xfrm>
            <a:off x="5905531" y="4466410"/>
            <a:ext cx="777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Ch#47</a:t>
            </a:r>
            <a:r>
              <a:rPr lang="zh-TW" altLang="en-US" sz="1400">
                <a:solidFill>
                  <a:srgbClr val="FF0000"/>
                </a:solidFill>
              </a:rPr>
              <a:t> </a:t>
            </a:r>
            <a:endParaRPr lang="zh-TW" altLang="en-US" sz="1400"/>
          </a:p>
        </p:txBody>
      </p:sp>
      <p:sp>
        <p:nvSpPr>
          <p:cNvPr id="41" name="文字方塊 17">
            <a:extLst>
              <a:ext uri="{FF2B5EF4-FFF2-40B4-BE49-F238E27FC236}">
                <a16:creationId xmlns:a16="http://schemas.microsoft.com/office/drawing/2014/main" id="{647AF057-1F24-4C2F-E840-AAD667D054D7}"/>
              </a:ext>
            </a:extLst>
          </p:cNvPr>
          <p:cNvSpPr txBox="1"/>
          <p:nvPr/>
        </p:nvSpPr>
        <p:spPr>
          <a:xfrm>
            <a:off x="4781581" y="4466410"/>
            <a:ext cx="777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Ch#45</a:t>
            </a:r>
            <a:r>
              <a:rPr lang="zh-TW" altLang="en-US" sz="1400">
                <a:solidFill>
                  <a:srgbClr val="FF0000"/>
                </a:solidFill>
              </a:rPr>
              <a:t> </a:t>
            </a:r>
            <a:endParaRPr lang="zh-TW" altLang="en-US" sz="1400"/>
          </a:p>
        </p:txBody>
      </p:sp>
      <p:sp>
        <p:nvSpPr>
          <p:cNvPr id="43" name="文字方塊 19">
            <a:extLst>
              <a:ext uri="{FF2B5EF4-FFF2-40B4-BE49-F238E27FC236}">
                <a16:creationId xmlns:a16="http://schemas.microsoft.com/office/drawing/2014/main" id="{6FA31627-3820-F48E-38C8-45C102632597}"/>
              </a:ext>
            </a:extLst>
          </p:cNvPr>
          <p:cNvSpPr txBox="1"/>
          <p:nvPr/>
        </p:nvSpPr>
        <p:spPr>
          <a:xfrm>
            <a:off x="4781581" y="3433295"/>
            <a:ext cx="777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Ch#63</a:t>
            </a:r>
            <a:r>
              <a:rPr lang="zh-TW" altLang="en-US" sz="1400">
                <a:solidFill>
                  <a:srgbClr val="FF0000"/>
                </a:solidFill>
              </a:rPr>
              <a:t> </a:t>
            </a:r>
            <a:endParaRPr lang="zh-TW" altLang="en-US" sz="1400"/>
          </a:p>
        </p:txBody>
      </p:sp>
      <p:sp>
        <p:nvSpPr>
          <p:cNvPr id="45" name="文字方塊 24">
            <a:extLst>
              <a:ext uri="{FF2B5EF4-FFF2-40B4-BE49-F238E27FC236}">
                <a16:creationId xmlns:a16="http://schemas.microsoft.com/office/drawing/2014/main" id="{258D4DB1-7308-2A3A-5B24-84C6ECFFA7ED}"/>
              </a:ext>
            </a:extLst>
          </p:cNvPr>
          <p:cNvSpPr txBox="1"/>
          <p:nvPr/>
        </p:nvSpPr>
        <p:spPr>
          <a:xfrm>
            <a:off x="5983340" y="3433295"/>
            <a:ext cx="3063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Ch#66                Ch#68               Ch#70</a:t>
            </a:r>
            <a:r>
              <a:rPr lang="zh-TW" altLang="en-US" sz="1400">
                <a:solidFill>
                  <a:srgbClr val="FF0000"/>
                </a:solidFill>
              </a:rPr>
              <a:t> </a:t>
            </a:r>
            <a:endParaRPr lang="zh-TW" altLang="en-US" sz="1400"/>
          </a:p>
        </p:txBody>
      </p:sp>
      <p:sp>
        <p:nvSpPr>
          <p:cNvPr id="47" name="文字方塊 26">
            <a:extLst>
              <a:ext uri="{FF2B5EF4-FFF2-40B4-BE49-F238E27FC236}">
                <a16:creationId xmlns:a16="http://schemas.microsoft.com/office/drawing/2014/main" id="{2C361F83-5E06-BDFD-3FC5-34F12375D336}"/>
              </a:ext>
            </a:extLst>
          </p:cNvPr>
          <p:cNvSpPr txBox="1"/>
          <p:nvPr/>
        </p:nvSpPr>
        <p:spPr>
          <a:xfrm>
            <a:off x="148779" y="5342117"/>
            <a:ext cx="44767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200"/>
              <a:t>crystal#6: 64, 45, 47, 49, 51 (5 dead)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200"/>
              <a:t>Upper half of the channel have no problem.</a:t>
            </a:r>
            <a:endParaRPr lang="zh-TW" altLang="en-US" sz="120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D3FB719-F1A9-90EF-B4FE-8A4ABC3D19F4}"/>
              </a:ext>
            </a:extLst>
          </p:cNvPr>
          <p:cNvSpPr txBox="1"/>
          <p:nvPr/>
        </p:nvSpPr>
        <p:spPr>
          <a:xfrm>
            <a:off x="973138" y="5893998"/>
            <a:ext cx="71977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/>
              <a:t>abnormal channels appear in same channel across different run</a:t>
            </a:r>
          </a:p>
        </p:txBody>
      </p:sp>
    </p:spTree>
    <p:extLst>
      <p:ext uri="{BB962C8B-B14F-4D97-AF65-F5344CB8AC3E}">
        <p14:creationId xmlns:p14="http://schemas.microsoft.com/office/powerpoint/2010/main" val="3247632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A19B80-59BC-22E4-EB9C-70A365721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6BA657-0408-3618-E887-895DBED5D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4CDC9B-020B-3AB6-E714-86AE2A732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C53C86A-22DD-C614-53CA-5734B8C44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Run481 vs. Run482: crystal#8</a:t>
            </a:r>
            <a:endParaRPr lang="zh-TW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C22141-1646-AD1B-784D-9718A1913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777" y="1241543"/>
            <a:ext cx="4320000" cy="41881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EA6CBD-3EF0-32E3-4454-AF1421F4C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23" y="1241543"/>
            <a:ext cx="4320000" cy="422509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EF7C704-F9E2-60C2-DD3F-8B49A4A33109}"/>
              </a:ext>
            </a:extLst>
          </p:cNvPr>
          <p:cNvSpPr txBox="1"/>
          <p:nvPr/>
        </p:nvSpPr>
        <p:spPr>
          <a:xfrm>
            <a:off x="626736" y="986596"/>
            <a:ext cx="176041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>
                <a:solidFill>
                  <a:srgbClr val="FF0000"/>
                </a:solidFill>
              </a:rPr>
              <a:t>Run#481 Crystal#8</a:t>
            </a:r>
            <a:endParaRPr lang="zh-TW" altLang="en-US" sz="150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A772CA-65F4-100B-0455-F98A45838203}"/>
              </a:ext>
            </a:extLst>
          </p:cNvPr>
          <p:cNvSpPr txBox="1"/>
          <p:nvPr/>
        </p:nvSpPr>
        <p:spPr>
          <a:xfrm>
            <a:off x="4940300" y="986596"/>
            <a:ext cx="176041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>
                <a:solidFill>
                  <a:srgbClr val="FF0000"/>
                </a:solidFill>
              </a:rPr>
              <a:t>Run#482 Crystal#8</a:t>
            </a:r>
            <a:endParaRPr lang="zh-TW" altLang="en-US" sz="1500">
              <a:solidFill>
                <a:srgbClr val="FF0000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BB374AB-C863-A092-AA86-652982420A3E}"/>
              </a:ext>
            </a:extLst>
          </p:cNvPr>
          <p:cNvCxnSpPr/>
          <p:nvPr/>
        </p:nvCxnSpPr>
        <p:spPr>
          <a:xfrm>
            <a:off x="4572000" y="1181571"/>
            <a:ext cx="0" cy="4248150"/>
          </a:xfrm>
          <a:prstGeom prst="line">
            <a:avLst/>
          </a:prstGeom>
          <a:ln>
            <a:solidFill>
              <a:srgbClr val="FF0000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文字方塊 13">
            <a:extLst>
              <a:ext uri="{FF2B5EF4-FFF2-40B4-BE49-F238E27FC236}">
                <a16:creationId xmlns:a16="http://schemas.microsoft.com/office/drawing/2014/main" id="{F34AB44F-A30B-7435-45A5-349F2DE9983A}"/>
              </a:ext>
            </a:extLst>
          </p:cNvPr>
          <p:cNvSpPr txBox="1"/>
          <p:nvPr/>
        </p:nvSpPr>
        <p:spPr>
          <a:xfrm>
            <a:off x="2540000" y="2935006"/>
            <a:ext cx="8445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Ch#175</a:t>
            </a:r>
            <a:r>
              <a:rPr lang="zh-TW" altLang="en-US" sz="1400">
                <a:solidFill>
                  <a:srgbClr val="FF0000"/>
                </a:solidFill>
              </a:rPr>
              <a:t> </a:t>
            </a:r>
            <a:endParaRPr lang="zh-TW" altLang="en-US" sz="1400"/>
          </a:p>
        </p:txBody>
      </p:sp>
      <p:sp>
        <p:nvSpPr>
          <p:cNvPr id="25" name="文字方塊 15">
            <a:extLst>
              <a:ext uri="{FF2B5EF4-FFF2-40B4-BE49-F238E27FC236}">
                <a16:creationId xmlns:a16="http://schemas.microsoft.com/office/drawing/2014/main" id="{31EACC32-EF28-36AC-5FCE-527F36DF1134}"/>
              </a:ext>
            </a:extLst>
          </p:cNvPr>
          <p:cNvSpPr txBox="1"/>
          <p:nvPr/>
        </p:nvSpPr>
        <p:spPr>
          <a:xfrm>
            <a:off x="1372235" y="2916547"/>
            <a:ext cx="8661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Ch#173</a:t>
            </a:r>
            <a:r>
              <a:rPr lang="zh-TW" altLang="en-US" sz="1400">
                <a:solidFill>
                  <a:srgbClr val="FF0000"/>
                </a:solidFill>
              </a:rPr>
              <a:t> </a:t>
            </a:r>
            <a:endParaRPr lang="zh-TW" altLang="en-US" sz="1400"/>
          </a:p>
        </p:txBody>
      </p:sp>
      <p:sp>
        <p:nvSpPr>
          <p:cNvPr id="27" name="文字方塊 13">
            <a:extLst>
              <a:ext uri="{FF2B5EF4-FFF2-40B4-BE49-F238E27FC236}">
                <a16:creationId xmlns:a16="http://schemas.microsoft.com/office/drawing/2014/main" id="{B1F15D25-87C1-C6B2-50F6-7C74E71A85F9}"/>
              </a:ext>
            </a:extLst>
          </p:cNvPr>
          <p:cNvSpPr txBox="1"/>
          <p:nvPr/>
        </p:nvSpPr>
        <p:spPr>
          <a:xfrm>
            <a:off x="7073900" y="2935006"/>
            <a:ext cx="8445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Ch#175</a:t>
            </a:r>
            <a:r>
              <a:rPr lang="zh-TW" altLang="en-US" sz="1400">
                <a:solidFill>
                  <a:srgbClr val="FF0000"/>
                </a:solidFill>
              </a:rPr>
              <a:t> </a:t>
            </a:r>
            <a:endParaRPr lang="zh-TW" altLang="en-US" sz="1400"/>
          </a:p>
        </p:txBody>
      </p:sp>
      <p:sp>
        <p:nvSpPr>
          <p:cNvPr id="29" name="文字方塊 15">
            <a:extLst>
              <a:ext uri="{FF2B5EF4-FFF2-40B4-BE49-F238E27FC236}">
                <a16:creationId xmlns:a16="http://schemas.microsoft.com/office/drawing/2014/main" id="{3F2584E3-76C5-11E5-4EC8-1DACE0709BD7}"/>
              </a:ext>
            </a:extLst>
          </p:cNvPr>
          <p:cNvSpPr txBox="1"/>
          <p:nvPr/>
        </p:nvSpPr>
        <p:spPr>
          <a:xfrm>
            <a:off x="5906135" y="2916547"/>
            <a:ext cx="8661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Ch#173</a:t>
            </a:r>
            <a:r>
              <a:rPr lang="zh-TW" altLang="en-US" sz="1400">
                <a:solidFill>
                  <a:srgbClr val="FF0000"/>
                </a:solidFill>
              </a:rPr>
              <a:t> </a:t>
            </a:r>
            <a:endParaRPr lang="zh-TW" altLang="en-US" sz="1400"/>
          </a:p>
        </p:txBody>
      </p:sp>
      <p:sp>
        <p:nvSpPr>
          <p:cNvPr id="31" name="文字方塊 24">
            <a:extLst>
              <a:ext uri="{FF2B5EF4-FFF2-40B4-BE49-F238E27FC236}">
                <a16:creationId xmlns:a16="http://schemas.microsoft.com/office/drawing/2014/main" id="{FBF1CAB5-C691-4195-D32E-03612C8CDDE3}"/>
              </a:ext>
            </a:extLst>
          </p:cNvPr>
          <p:cNvSpPr txBox="1"/>
          <p:nvPr/>
        </p:nvSpPr>
        <p:spPr>
          <a:xfrm>
            <a:off x="197024" y="5365039"/>
            <a:ext cx="42671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200"/>
              <a:t>crystal#8: 173, 175 (2 dead)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200"/>
              <a:t>Other channels have no problem.</a:t>
            </a:r>
            <a:endParaRPr lang="zh-TW" altLang="en-US" sz="12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332F49-0032-39BE-AABA-E8F863141C8C}"/>
              </a:ext>
            </a:extLst>
          </p:cNvPr>
          <p:cNvSpPr txBox="1"/>
          <p:nvPr/>
        </p:nvSpPr>
        <p:spPr>
          <a:xfrm>
            <a:off x="973138" y="5893998"/>
            <a:ext cx="71977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/>
              <a:t>abnormal channels appear in same channel across different run</a:t>
            </a:r>
          </a:p>
        </p:txBody>
      </p:sp>
    </p:spTree>
    <p:extLst>
      <p:ext uri="{BB962C8B-B14F-4D97-AF65-F5344CB8AC3E}">
        <p14:creationId xmlns:p14="http://schemas.microsoft.com/office/powerpoint/2010/main" val="2801095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CA9BBA3-EBC8-2C50-E3B7-15CCF8E23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0227" y="1122288"/>
            <a:ext cx="2591393" cy="2520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032AE0-E8B0-0332-5AAC-648F45832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00FA2-19EB-3DFE-B52D-B5B34DAE3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CEAECB-3619-8974-E281-3B9ED1C7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7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204263B-61D1-6D46-1F10-5B96F22F3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ADC saturation issue</a:t>
            </a:r>
            <a:endParaRPr lang="zh-TW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AFF085-26BE-2D3E-D747-422516B73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53" y="1122288"/>
            <a:ext cx="2593436" cy="252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98CBFF-FB14-0C1E-F754-03C1054F5A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0227" y="3876736"/>
            <a:ext cx="2585505" cy="252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113668B-DF5C-AE52-F461-EC4DE4D2BD82}"/>
              </a:ext>
            </a:extLst>
          </p:cNvPr>
          <p:cNvSpPr txBox="1"/>
          <p:nvPr/>
        </p:nvSpPr>
        <p:spPr>
          <a:xfrm>
            <a:off x="148881" y="1122288"/>
            <a:ext cx="7150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Run 422</a:t>
            </a:r>
            <a:endParaRPr lang="zh-TW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E08C79-1665-35BE-860B-A3A8DA0374E0}"/>
              </a:ext>
            </a:extLst>
          </p:cNvPr>
          <p:cNvSpPr txBox="1"/>
          <p:nvPr/>
        </p:nvSpPr>
        <p:spPr>
          <a:xfrm>
            <a:off x="3193962" y="3876736"/>
            <a:ext cx="47783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Run</a:t>
            </a:r>
          </a:p>
          <a:p>
            <a:r>
              <a:rPr lang="en-US" altLang="zh-TW" sz="1400"/>
              <a:t>425</a:t>
            </a:r>
            <a:endParaRPr lang="zh-TW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F2EC7D-42AA-FA9F-FE0E-B91C83F25A37}"/>
              </a:ext>
            </a:extLst>
          </p:cNvPr>
          <p:cNvSpPr txBox="1"/>
          <p:nvPr/>
        </p:nvSpPr>
        <p:spPr>
          <a:xfrm>
            <a:off x="3193962" y="1141293"/>
            <a:ext cx="47783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Run</a:t>
            </a:r>
          </a:p>
          <a:p>
            <a:r>
              <a:rPr lang="en-US" altLang="zh-TW" sz="1400"/>
              <a:t>481</a:t>
            </a:r>
            <a:endParaRPr lang="zh-TW" alt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41C22E2-D335-87D6-6057-08B397DCAE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853" y="3876736"/>
            <a:ext cx="2599389" cy="2520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E7D3DA1-C174-8131-5835-952CFCF7018E}"/>
              </a:ext>
            </a:extLst>
          </p:cNvPr>
          <p:cNvSpPr txBox="1"/>
          <p:nvPr/>
        </p:nvSpPr>
        <p:spPr>
          <a:xfrm>
            <a:off x="148881" y="3874041"/>
            <a:ext cx="47783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Run</a:t>
            </a:r>
          </a:p>
          <a:p>
            <a:r>
              <a:rPr lang="en-US" altLang="zh-TW" sz="1400"/>
              <a:t>423</a:t>
            </a:r>
            <a:endParaRPr lang="zh-TW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376C44-BBC3-CFF1-E78F-EFD55A7A4302}"/>
              </a:ext>
            </a:extLst>
          </p:cNvPr>
          <p:cNvSpPr txBox="1"/>
          <p:nvPr/>
        </p:nvSpPr>
        <p:spPr>
          <a:xfrm>
            <a:off x="633443" y="887840"/>
            <a:ext cx="205255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>
                <a:solidFill>
                  <a:srgbClr val="FF0000"/>
                </a:solidFill>
              </a:rPr>
              <a:t>Beam energy: 823 MeV</a:t>
            </a:r>
            <a:endParaRPr lang="zh-TW" altLang="en-US" sz="150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E9B03A-33B8-7DB5-167C-98C628834DF6}"/>
              </a:ext>
            </a:extLst>
          </p:cNvPr>
          <p:cNvSpPr txBox="1"/>
          <p:nvPr/>
        </p:nvSpPr>
        <p:spPr>
          <a:xfrm>
            <a:off x="3682374" y="887840"/>
            <a:ext cx="205255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>
                <a:solidFill>
                  <a:srgbClr val="FF0000"/>
                </a:solidFill>
              </a:rPr>
              <a:t>Beam energy: 705 MeV</a:t>
            </a:r>
            <a:endParaRPr lang="zh-TW" altLang="en-US" sz="150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B87B5E5-4B3F-BD62-5F9C-84A1848D35C4}"/>
              </a:ext>
            </a:extLst>
          </p:cNvPr>
          <p:cNvSpPr txBox="1"/>
          <p:nvPr/>
        </p:nvSpPr>
        <p:spPr>
          <a:xfrm>
            <a:off x="3679856" y="3644983"/>
            <a:ext cx="20910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>
                <a:solidFill>
                  <a:srgbClr val="FF0000"/>
                </a:solidFill>
              </a:rPr>
              <a:t>Beam energy: 492 MeV </a:t>
            </a:r>
            <a:endParaRPr lang="zh-TW" altLang="en-US" sz="150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0D2717A-055D-2E45-00A7-FFC51D0B38DE}"/>
              </a:ext>
            </a:extLst>
          </p:cNvPr>
          <p:cNvSpPr txBox="1"/>
          <p:nvPr/>
        </p:nvSpPr>
        <p:spPr>
          <a:xfrm>
            <a:off x="625250" y="3636770"/>
            <a:ext cx="209102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500">
                <a:solidFill>
                  <a:srgbClr val="FF0000"/>
                </a:solidFill>
              </a:rPr>
              <a:t>Beam energy: 584 MeV </a:t>
            </a:r>
            <a:endParaRPr lang="zh-TW" altLang="en-US" sz="150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1">
                <a:extLst>
                  <a:ext uri="{FF2B5EF4-FFF2-40B4-BE49-F238E27FC236}">
                    <a16:creationId xmlns:a16="http://schemas.microsoft.com/office/drawing/2014/main" id="{AA87AC73-A077-AB1E-7D97-6C958CC9604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19899" y="1211005"/>
                <a:ext cx="2468501" cy="496595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1600"/>
                  <a:t>Many ADC saturation observed: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sz="1600" b="0" i="1" smtClean="0">
                            <a:latin typeface="Cambria Math" panose="02040503050406030204" pitchFamily="18" charset="0"/>
                          </a:rPr>
                          <m:t>𝑏𝑒𝑎𝑚</m:t>
                        </m:r>
                      </m:sub>
                    </m:sSub>
                  </m:oMath>
                </a14:m>
                <a:r>
                  <a:rPr lang="en-US" altLang="zh-TW" sz="1600"/>
                  <a:t>&gt;700MeV</a:t>
                </a:r>
              </a:p>
              <a:p>
                <a:pPr marL="0" indent="0">
                  <a:buNone/>
                </a:pPr>
                <a:endParaRPr lang="en-US" altLang="zh-TW" sz="1600"/>
              </a:p>
              <a:p>
                <a:pPr marL="0" indent="0">
                  <a:buNone/>
                </a:pPr>
                <a:r>
                  <a:rPr lang="en-US" altLang="zh-TW" sz="1600"/>
                  <a:t>Those ADC saturation event are included in the following analysis of energy resolution.</a:t>
                </a:r>
              </a:p>
              <a:p>
                <a:pPr marL="0" indent="0">
                  <a:buNone/>
                </a:pPr>
                <a:r>
                  <a:rPr lang="en-US" altLang="zh-TW" sz="1600"/>
                  <a:t> </a:t>
                </a:r>
                <a:endParaRPr lang="zh-TW" altLang="en-US" sz="1600"/>
              </a:p>
            </p:txBody>
          </p:sp>
        </mc:Choice>
        <mc:Fallback xmlns="">
          <p:sp>
            <p:nvSpPr>
              <p:cNvPr id="31" name="Content Placeholder 1">
                <a:extLst>
                  <a:ext uri="{FF2B5EF4-FFF2-40B4-BE49-F238E27FC236}">
                    <a16:creationId xmlns:a16="http://schemas.microsoft.com/office/drawing/2014/main" id="{AA87AC73-A077-AB1E-7D97-6C958CC96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9899" y="1211005"/>
                <a:ext cx="2468501" cy="4965959"/>
              </a:xfrm>
              <a:prstGeom prst="rect">
                <a:avLst/>
              </a:prstGeom>
              <a:blipFill>
                <a:blip r:embed="rId6"/>
                <a:stretch>
                  <a:fillRect l="-1481" t="-860" r="-2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4154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63F69E-94D3-CD8A-4C1C-326329666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E2133F-4328-0CCB-954F-0DB0BEFDE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584175-C478-4D60-6128-BDB4770EE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B6E344C-1248-BF1F-3A98-B69A37A9F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246509"/>
            <a:ext cx="7886700" cy="1325563"/>
          </a:xfrm>
        </p:spPr>
        <p:txBody>
          <a:bodyPr>
            <a:normAutofit/>
          </a:bodyPr>
          <a:lstStyle/>
          <a:p>
            <a:r>
              <a:rPr lang="en-US" altLang="zh-TW" sz="3000"/>
              <a:t>Fitting functions</a:t>
            </a:r>
            <a:endParaRPr lang="zh-TW" altLang="en-US" sz="3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3E22759-B804-8240-2712-FC67D17EA995}"/>
                  </a:ext>
                </a:extLst>
              </p:cNvPr>
              <p:cNvSpPr txBox="1"/>
              <p:nvPr/>
            </p:nvSpPr>
            <p:spPr>
              <a:xfrm>
                <a:off x="977900" y="2472028"/>
                <a:ext cx="3745230" cy="10299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altLang="zh-TW" sz="1400" b="1"/>
                  <a:t>Gaussian function: 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sz="10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zh-TW" altLang="en-US" sz="1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sz="1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zh-TW" altLang="en-US" sz="1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en-US" sz="10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10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zh-TW" altLang="en-US" sz="1000" i="1">
                              <a:latin typeface="Cambria Math" panose="02040503050406030204" pitchFamily="18" charset="0"/>
                            </a:rPr>
                            <m:t>𝜎</m:t>
                          </m:r>
                          <m:rad>
                            <m:radPr>
                              <m:degHide m:val="on"/>
                              <m:ctrlPr>
                                <a:rPr lang="zh-TW" altLang="en-US" sz="1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zh-TW" altLang="en-US" sz="1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zh-TW" altLang="en-US" sz="1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func>
                        <m:funcPr>
                          <m:ctrlPr>
                            <a:rPr lang="zh-TW" altLang="en-US" sz="100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zh-TW" altLang="en-US" sz="100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zh-TW" altLang="en-US" sz="100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TW" altLang="en-US" sz="10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zh-TW" altLang="en-US" sz="1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zh-TW" altLang="en-US" sz="1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zh-TW" altLang="en-US" sz="1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zh-TW" altLang="en-US" sz="1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zh-TW" altLang="en-US" sz="100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zh-TW" altLang="en-US" sz="1000" i="1">
                                              <a:latin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zh-TW" altLang="en-US" sz="1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zh-TW" altLang="en-US" sz="10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zh-TW" altLang="en-US" sz="1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TW" altLang="en-US" sz="1000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zh-TW" altLang="en-US" sz="10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altLang="zh-TW" sz="1000">
                  <a:latin typeface="Google Sans Text"/>
                </a:endParaRPr>
              </a:p>
              <a:p>
                <a:pPr>
                  <a:buNone/>
                </a:pPr>
                <a:endParaRPr lang="en-US" altLang="zh-TW" sz="1200">
                  <a:latin typeface="Google Sans Text"/>
                </a:endParaRPr>
              </a:p>
              <a:p>
                <a:r>
                  <a:rPr lang="en-US" altLang="zh-TW" sz="1200"/>
                  <a:t>Description: Normal </a:t>
                </a:r>
                <a:r>
                  <a:rPr lang="zh-TW" altLang="zh-TW" sz="1200"/>
                  <a:t>distribution</a:t>
                </a:r>
                <a:endParaRPr lang="en-US" altLang="zh-TW" sz="120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3E22759-B804-8240-2712-FC67D17EA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900" y="2472028"/>
                <a:ext cx="3745230" cy="1029962"/>
              </a:xfrm>
              <a:prstGeom prst="rect">
                <a:avLst/>
              </a:prstGeom>
              <a:blipFill>
                <a:blip r:embed="rId2"/>
                <a:stretch>
                  <a:fillRect l="-488" t="-1190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CC690992-CFD7-E1E2-DBA2-6197134B9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8453" y="413357"/>
            <a:ext cx="2337847" cy="158167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734E18A-E8D3-8C6B-8A97-EAB452BE4B16}"/>
              </a:ext>
            </a:extLst>
          </p:cNvPr>
          <p:cNvSpPr txBox="1"/>
          <p:nvPr/>
        </p:nvSpPr>
        <p:spPr>
          <a:xfrm>
            <a:off x="5474970" y="41335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/>
              <a:t>DSCB					</a:t>
            </a:r>
            <a:endParaRPr lang="zh-TW" altLang="en-US" sz="1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EDD21E3-9D85-F5FD-6056-464A45B9A164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977900" y="842737"/>
                <a:ext cx="5318760" cy="1644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2400"/>
                  </a:spcBef>
                  <a:buNone/>
                </a:pPr>
                <a:r>
                  <a:rPr lang="en-US" altLang="zh-TW" sz="1400" b="1"/>
                  <a:t>Double-Sided Crystal Ball function:  </a:t>
                </a:r>
                <a:endParaRPr lang="en-US" altLang="zh-TW" sz="1400" b="1" i="1">
                  <a:latin typeface="Cambria Math" panose="02040503050406030204" pitchFamily="18" charset="0"/>
                </a:endParaRPr>
              </a:p>
              <a:p>
                <a:pPr>
                  <a:spcBef>
                    <a:spcPts val="2400"/>
                  </a:spcBef>
                  <a:buNone/>
                </a:pPr>
                <a14:m>
                  <m:oMathPara xmlns:m="http://schemas.openxmlformats.org/officeDocument/2006/math">
                    <m:oMath>
                      <m:r>
                        <a:rPr lang="zh-TW" altLang="en-US" sz="10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zh-TW" altLang="en-US" sz="1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sz="1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zh-TW" altLang="en-US" sz="1000" i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TW" altLang="en-US" sz="10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zh-TW" altLang="en-US" sz="10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TW" altLang="en-US" sz="10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zh-TW" altLang="en-US" sz="1000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zh-TW" altLang="en-US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TW" altLang="en-US" sz="10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zh-TW" altLang="en-US" sz="1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zh-TW" altLang="en-US" sz="1000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zh-TW" altLang="en-US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TW" altLang="en-US" sz="1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zh-TW" altLang="en-US" sz="1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zh-TW" altLang="en-US" sz="1000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zh-TW" altLang="en-US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TW" altLang="en-US" sz="10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zh-TW" altLang="en-US" sz="10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zh-TW" altLang="en-US" sz="1000" i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zh-TW" altLang="en-US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TW" altLang="en-US" sz="1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zh-TW" altLang="en-US" sz="10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e>
                      </m:d>
                      <m:r>
                        <a:rPr lang="zh-TW" altLang="en-US" sz="1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TW" altLang="en-US" sz="1000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begChr m:val="{"/>
                          <m:endChr m:val=""/>
                          <m:ctrlPr>
                            <a:rPr lang="zh-TW" altLang="en-US" sz="1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zh-TW" altLang="en-US" sz="1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zh-TW" altLang="en-US" sz="1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zh-TW" altLang="en-US" sz="1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zh-TW" altLang="en-US" sz="1000" i="1">
                                                <a:latin typeface="Cambria Math" panose="02040503050406030204" pitchFamily="18" charset="0"/>
                                              </a:rPr>
                                              <m:t>𝐵</m:t>
                                            </m:r>
                                          </m:e>
                                          <m:sub>
                                            <m:r>
                                              <a:rPr lang="zh-TW" altLang="en-US" sz="1000" i="1">
                                                <a:latin typeface="Cambria Math" panose="02040503050406030204" pitchFamily="18" charset="0"/>
                                              </a:rPr>
                                              <m:t>𝐿</m:t>
                                            </m:r>
                                          </m:sub>
                                        </m:sSub>
                                        <m:r>
                                          <a:rPr lang="zh-TW" altLang="en-US" sz="100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f>
                                          <m:fPr>
                                            <m:ctrlPr>
                                              <a:rPr lang="zh-TW" altLang="en-US" sz="1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zh-TW" altLang="en-US" sz="1000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zh-TW" altLang="en-US" sz="100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zh-TW" altLang="en-US" sz="1000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num>
                                          <m:den>
                                            <m:r>
                                              <a:rPr lang="zh-TW" altLang="en-US" sz="1000" i="1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zh-TW" altLang="en-US" sz="10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zh-TW" altLang="en-US" sz="1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TW" altLang="en-US" sz="10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zh-TW" altLang="en-US" sz="1000" i="1">
                                            <a:latin typeface="Cambria Math" panose="02040503050406030204" pitchFamily="18" charset="0"/>
                                          </a:rPr>
                                          <m:t>𝐿</m:t>
                                        </m:r>
                                      </m:sub>
                                    </m:sSub>
                                  </m:sup>
                                </m:sSup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zh-TW" altLang="en-US" sz="1000" i="0"/>
                                  <m:t>for </m:t>
                                </m:r>
                                <m:f>
                                  <m:fPr>
                                    <m:ctrlP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zh-TW" altLang="en-US" sz="10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num>
                                  <m:den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den>
                                </m:f>
                                <m:r>
                                  <a:rPr lang="zh-TW" altLang="en-US" sz="1000" i="0">
                                    <a:latin typeface="Cambria Math" panose="02040503050406030204" pitchFamily="18" charset="0"/>
                                  </a:rPr>
                                  <m:t>≤−</m:t>
                                </m:r>
                                <m:sSub>
                                  <m:sSubPr>
                                    <m:ctrlP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zh-TW" altLang="en-US" sz="1000" i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zh-TW" altLang="en-US" sz="1000" i="0"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zh-TW" altLang="en-US" sz="1000" i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zh-TW" altLang="en-US" sz="1000" i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f>
                                          <m:fPr>
                                            <m:ctrlPr>
                                              <a:rPr lang="zh-TW" altLang="en-US" sz="1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p>
                                              <m:sSupPr>
                                                <m:ctrlPr>
                                                  <a:rPr lang="zh-TW" altLang="en-US" sz="1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d>
                                                  <m:dPr>
                                                    <m:ctrlPr>
                                                      <a:rPr lang="zh-TW" altLang="en-US" sz="10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zh-TW" altLang="en-US" sz="10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  <m:r>
                                                      <a:rPr lang="zh-TW" altLang="en-US" sz="1000" i="0">
                                                        <a:latin typeface="Cambria Math" panose="02040503050406030204" pitchFamily="18" charset="0"/>
                                                      </a:rPr>
                                                      <m:t>−</m:t>
                                                    </m:r>
                                                    <m:r>
                                                      <a:rPr lang="zh-TW" altLang="en-US" sz="10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𝜇</m:t>
                                                    </m:r>
                                                  </m:e>
                                                </m:d>
                                              </m:e>
                                              <m:sup>
                                                <m:r>
                                                  <a:rPr lang="zh-TW" altLang="en-US" sz="1000" i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num>
                                          <m:den>
                                            <m:r>
                                              <a:rPr lang="zh-TW" altLang="en-US" sz="1000" i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zh-TW" altLang="en-US" sz="10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zh-TW" altLang="en-US" sz="1000" i="1">
                                                    <a:latin typeface="Cambria Math" panose="02040503050406030204" pitchFamily="18" charset="0"/>
                                                  </a:rPr>
                                                  <m:t>𝜎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zh-TW" altLang="en-US" sz="1000" i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zh-TW" altLang="en-US" sz="1000" i="0"/>
                                  <m:t>for </m:t>
                                </m:r>
                                <m:r>
                                  <a:rPr lang="zh-TW" altLang="en-US" sz="100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  <m:r>
                                  <a:rPr lang="zh-TW" altLang="en-US" sz="1000" i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f>
                                  <m:fPr>
                                    <m:ctrlP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zh-TW" altLang="en-US" sz="10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num>
                                  <m:den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den>
                                </m:f>
                                <m:r>
                                  <a:rPr lang="zh-TW" altLang="en-US" sz="1000" i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zh-TW" altLang="en-US" sz="1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zh-TW" altLang="en-US" sz="1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zh-TW" altLang="en-US" sz="1000" i="1">
                                                <a:latin typeface="Cambria Math" panose="02040503050406030204" pitchFamily="18" charset="0"/>
                                              </a:rPr>
                                              <m:t>𝐵</m:t>
                                            </m:r>
                                          </m:e>
                                          <m:sub>
                                            <m:r>
                                              <a:rPr lang="zh-TW" altLang="en-US" sz="1000" i="1">
                                                <a:latin typeface="Cambria Math" panose="02040503050406030204" pitchFamily="18" charset="0"/>
                                              </a:rPr>
                                              <m:t>𝑅</m:t>
                                            </m:r>
                                          </m:sub>
                                        </m:sSub>
                                        <m:r>
                                          <a:rPr lang="zh-TW" altLang="en-US" sz="1000" i="0"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f>
                                          <m:fPr>
                                            <m:ctrlPr>
                                              <a:rPr lang="zh-TW" altLang="en-US" sz="1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zh-TW" altLang="en-US" sz="1000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  <m:r>
                                              <a:rPr lang="zh-TW" altLang="en-US" sz="1000" i="0"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zh-TW" altLang="en-US" sz="1000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num>
                                          <m:den>
                                            <m:r>
                                              <a:rPr lang="zh-TW" altLang="en-US" sz="1000" i="1">
                                                <a:latin typeface="Cambria Math" panose="02040503050406030204" pitchFamily="18" charset="0"/>
                                              </a:rPr>
                                              <m:t>𝜎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zh-TW" altLang="en-US" sz="10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zh-TW" altLang="en-US" sz="1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TW" altLang="en-US" sz="10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b>
                                        <m:r>
                                          <a:rPr lang="zh-TW" altLang="en-US" sz="1000" i="1"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sub>
                                    </m:sSub>
                                  </m:sup>
                                </m:sSup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zh-TW" altLang="en-US" sz="1000" i="0"/>
                                  <m:t>for </m:t>
                                </m:r>
                                <m:f>
                                  <m:fPr>
                                    <m:ctrlP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zh-TW" altLang="en-US" sz="1000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num>
                                  <m:den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den>
                                </m:f>
                                <m:r>
                                  <a:rPr lang="zh-TW" altLang="en-US" sz="1000" i="0">
                                    <a:latin typeface="Cambria Math" panose="02040503050406030204" pitchFamily="18" charset="0"/>
                                  </a:rPr>
                                  <m:t>≥</m:t>
                                </m:r>
                                <m:sSub>
                                  <m:sSubPr>
                                    <m:ctrlP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zh-TW" altLang="en-US" sz="1000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TW" sz="1000">
                  <a:latin typeface="Google Sans Text"/>
                </a:endParaRPr>
              </a:p>
              <a:p>
                <a:pPr>
                  <a:buNone/>
                </a:pPr>
                <a:r>
                  <a:rPr lang="en-US" altLang="zh-TW" sz="1200">
                    <a:effectLst/>
                  </a:rPr>
                  <a:t>Description: </a:t>
                </a:r>
                <a:r>
                  <a:rPr lang="zh-TW" altLang="zh-TW" sz="1200"/>
                  <a:t>Double-Sided Crystal Ball </a:t>
                </a:r>
                <a:r>
                  <a:rPr lang="en-US" altLang="zh-TW" sz="1200"/>
                  <a:t>consists of a g</a:t>
                </a:r>
                <a:r>
                  <a:rPr lang="zh-TW" altLang="zh-TW" sz="1200"/>
                  <a:t>aussian core</a:t>
                </a:r>
                <a:r>
                  <a:rPr lang="en-US" altLang="zh-TW" sz="1200"/>
                  <a:t> </a:t>
                </a:r>
                <a:r>
                  <a:rPr lang="zh-TW" altLang="zh-TW" sz="1200"/>
                  <a:t>that smoothly transitions into a power-law tail on</a:t>
                </a:r>
                <a:r>
                  <a:rPr lang="en-US" altLang="zh-TW" sz="1200"/>
                  <a:t> the</a:t>
                </a:r>
                <a:r>
                  <a:rPr lang="zh-TW" altLang="zh-TW" sz="1200"/>
                  <a:t> </a:t>
                </a:r>
                <a:r>
                  <a:rPr lang="en-US" altLang="zh-TW" sz="1200"/>
                  <a:t>both </a:t>
                </a:r>
                <a:r>
                  <a:rPr lang="zh-TW" altLang="zh-TW" sz="1200"/>
                  <a:t>side</a:t>
                </a:r>
                <a:r>
                  <a:rPr lang="en-US" altLang="zh-TW" sz="1200"/>
                  <a:t>s</a:t>
                </a:r>
                <a:r>
                  <a:rPr lang="zh-TW" altLang="zh-TW" sz="1200"/>
                  <a:t>.</a:t>
                </a:r>
                <a:endParaRPr lang="en-US" altLang="zh-TW" sz="1200">
                  <a:effectLst/>
                </a:endParaRPr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EDD21E3-9D85-F5FD-6056-464A45B9A164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7900" y="842737"/>
                <a:ext cx="5318760" cy="1644104"/>
              </a:xfrm>
              <a:prstGeom prst="rect">
                <a:avLst/>
              </a:prstGeom>
              <a:blipFill>
                <a:blip r:embed="rId4"/>
                <a:stretch>
                  <a:fillRect l="-344" t="-1852" b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F8344163-6105-FA07-2370-250C859B0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750" y="4357241"/>
            <a:ext cx="2901775" cy="189738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DFE3EF1-3783-404D-B33F-3FC2FC59D4D5}"/>
              </a:ext>
            </a:extLst>
          </p:cNvPr>
          <p:cNvCxnSpPr>
            <a:cxnSpLocks/>
            <a:endCxn id="21" idx="1"/>
          </p:cNvCxnSpPr>
          <p:nvPr/>
        </p:nvCxnSpPr>
        <p:spPr>
          <a:xfrm flipV="1">
            <a:off x="3535552" y="5877716"/>
            <a:ext cx="636223" cy="67908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F18A217-216A-FAA0-E537-52AD7424E02B}"/>
              </a:ext>
            </a:extLst>
          </p:cNvPr>
          <p:cNvCxnSpPr>
            <a:cxnSpLocks/>
          </p:cNvCxnSpPr>
          <p:nvPr/>
        </p:nvCxnSpPr>
        <p:spPr>
          <a:xfrm flipH="1" flipV="1">
            <a:off x="2436002" y="4320490"/>
            <a:ext cx="278940" cy="610794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016DF24-610C-DA6D-6A8E-D2D79AE6FE5C}"/>
              </a:ext>
            </a:extLst>
          </p:cNvPr>
          <p:cNvCxnSpPr>
            <a:cxnSpLocks/>
          </p:cNvCxnSpPr>
          <p:nvPr/>
        </p:nvCxnSpPr>
        <p:spPr>
          <a:xfrm flipH="1">
            <a:off x="1212850" y="4730750"/>
            <a:ext cx="895350" cy="237285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DA3A8B4-BEDD-BA57-DC01-623880F78A17}"/>
              </a:ext>
            </a:extLst>
          </p:cNvPr>
          <p:cNvSpPr txBox="1"/>
          <p:nvPr/>
        </p:nvSpPr>
        <p:spPr>
          <a:xfrm>
            <a:off x="2044525" y="408024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/>
              <a:t>DSCB					</a:t>
            </a:r>
            <a:endParaRPr lang="zh-TW" altLang="en-US" sz="12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88EDF1-4BB9-851F-5A6B-8A615E08BFEB}"/>
              </a:ext>
            </a:extLst>
          </p:cNvPr>
          <p:cNvSpPr txBox="1"/>
          <p:nvPr/>
        </p:nvSpPr>
        <p:spPr>
          <a:xfrm>
            <a:off x="628650" y="4829536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/>
              <a:t>DSCB					</a:t>
            </a:r>
            <a:endParaRPr lang="zh-TW" altLang="en-US" sz="12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0C28B6-74C2-F5E9-5F4E-558AE9B1B86B}"/>
              </a:ext>
            </a:extLst>
          </p:cNvPr>
          <p:cNvSpPr txBox="1"/>
          <p:nvPr/>
        </p:nvSpPr>
        <p:spPr>
          <a:xfrm>
            <a:off x="4171775" y="5739216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/>
              <a:t>Gaussian					</a:t>
            </a:r>
            <a:endParaRPr lang="zh-TW" altLang="en-US" sz="1200"/>
          </a:p>
        </p:txBody>
      </p:sp>
      <p:sp>
        <p:nvSpPr>
          <p:cNvPr id="25" name="Title 5">
            <a:extLst>
              <a:ext uri="{FF2B5EF4-FFF2-40B4-BE49-F238E27FC236}">
                <a16:creationId xmlns:a16="http://schemas.microsoft.com/office/drawing/2014/main" id="{08D625C7-C9CD-F40B-1DA2-59D1FB9BCB09}"/>
              </a:ext>
            </a:extLst>
          </p:cNvPr>
          <p:cNvSpPr txBox="1">
            <a:spLocks/>
          </p:cNvSpPr>
          <p:nvPr/>
        </p:nvSpPr>
        <p:spPr>
          <a:xfrm>
            <a:off x="628650" y="320789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000"/>
              <a:t>Resolution definition</a:t>
            </a:r>
            <a:endParaRPr lang="zh-TW" altLang="en-US" sz="300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81A9F5D-E985-540D-945A-C083D46689C9}"/>
              </a:ext>
            </a:extLst>
          </p:cNvPr>
          <p:cNvCxnSpPr>
            <a:cxnSpLocks/>
          </p:cNvCxnSpPr>
          <p:nvPr/>
        </p:nvCxnSpPr>
        <p:spPr>
          <a:xfrm>
            <a:off x="2654847" y="5436440"/>
            <a:ext cx="393700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C67BFBD-0A5F-F0A5-B1C3-6F8A317686CC}"/>
                  </a:ext>
                </a:extLst>
              </p:cNvPr>
              <p:cNvSpPr txBox="1"/>
              <p:nvPr/>
            </p:nvSpPr>
            <p:spPr>
              <a:xfrm>
                <a:off x="5186012" y="3535077"/>
                <a:ext cx="3745230" cy="29901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altLang="zh-TW" sz="1200"/>
                  <a:t>Histograms are filled as follow:</a:t>
                </a:r>
              </a:p>
              <a:p>
                <a:pPr marL="228600" indent="-228600">
                  <a:buFont typeface="+mj-lt"/>
                  <a:buAutoNum type="arabicPeriod"/>
                </a:pPr>
                <a:r>
                  <a:rPr lang="en-US" altLang="zh-TW" sz="1200"/>
                  <a:t>take the average of </a:t>
                </a:r>
                <a:r>
                  <a:rPr lang="en-US" altLang="zh-TW" sz="1200" err="1"/>
                  <a:t>adcMax</a:t>
                </a:r>
                <a:r>
                  <a:rPr lang="en-US" altLang="zh-TW" sz="1200"/>
                  <a:t> of all channels within one crystal</a:t>
                </a:r>
              </a:p>
              <a:p>
                <a:pPr marL="228600" indent="-228600">
                  <a:buFont typeface="+mj-lt"/>
                  <a:buAutoNum type="arabicPeriod"/>
                </a:pPr>
                <a:r>
                  <a:rPr lang="en-US" altLang="zh-TW" sz="1200"/>
                  <a:t>Sum of </a:t>
                </a:r>
                <a:r>
                  <a:rPr lang="de-DE" altLang="zh-TW" sz="1200"/>
                  <a:t>adcMax from step1 over </a:t>
                </a:r>
                <a:r>
                  <a:rPr lang="en-US" altLang="zh-TW" sz="1200"/>
                  <a:t>all 3x3 crystals</a:t>
                </a:r>
              </a:p>
              <a:p>
                <a:pPr marL="228600" indent="-228600">
                  <a:buFont typeface="+mj-lt"/>
                  <a:buAutoNum type="arabicPeriod"/>
                </a:pPr>
                <a:r>
                  <a:rPr lang="en-US" altLang="zh-TW" sz="1200"/>
                  <a:t>fill</a:t>
                </a:r>
              </a:p>
              <a:p>
                <a:endParaRPr lang="en-US" altLang="zh-TW" sz="1200"/>
              </a:p>
              <a:p>
                <a:r>
                  <a:rPr lang="en-US" altLang="zh-TW" sz="1200"/>
                  <a:t>Say </a:t>
                </a:r>
                <a:r>
                  <a:rPr lang="en-US" altLang="zh-TW" sz="1200" err="1"/>
                  <a:t>crystal#X</a:t>
                </a:r>
                <a:r>
                  <a:rPr lang="en-US" altLang="zh-TW" sz="1200"/>
                  <a:t> has n dead channels:</a:t>
                </a:r>
              </a:p>
              <a:p>
                <a:pPr>
                  <a:buNone/>
                </a:pPr>
                <a:r>
                  <a:rPr lang="en-US" altLang="zh-TW" sz="1200"/>
                  <a:t>Then average of </a:t>
                </a:r>
                <a:r>
                  <a:rPr lang="en-US" altLang="zh-TW" sz="1200" err="1"/>
                  <a:t>adcMAX</a:t>
                </a:r>
                <a:r>
                  <a:rPr lang="en-US" altLang="zh-TW" sz="1200"/>
                  <a:t> of all channels is sum of </a:t>
                </a:r>
                <a:r>
                  <a:rPr lang="en-US" altLang="zh-TW" sz="1200" err="1"/>
                  <a:t>adcMAX</a:t>
                </a:r>
                <a:r>
                  <a:rPr lang="en-US" altLang="zh-TW" sz="1200"/>
                  <a:t> over normal channels divided by 16-n</a:t>
                </a:r>
              </a:p>
              <a:p>
                <a:pPr>
                  <a:buNone/>
                </a:pPr>
                <a:endParaRPr lang="en-US" altLang="zh-TW" sz="1200"/>
              </a:p>
              <a:p>
                <a:pPr>
                  <a:buNone/>
                </a:pPr>
                <a:r>
                  <a:rPr lang="en-US" altLang="zh-TW" sz="1200"/>
                  <a:t>Energy resolution is defined as the ratio of the sigma of the gaussian core to the mean of the gaussian core.</a:t>
                </a:r>
              </a:p>
              <a:p>
                <a:pPr>
                  <a:buNone/>
                </a:pPr>
                <a:endParaRPr lang="en-US" altLang="zh-TW" sz="1200"/>
              </a:p>
              <a:p>
                <a:pPr>
                  <a:buNone/>
                </a:pPr>
                <a:r>
                  <a:rPr lang="en-US" altLang="zh-TW" sz="1400"/>
                  <a:t>Resolution: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m:rPr>
                            <m:nor/>
                          </m:rPr>
                          <a:rPr lang="en-US" altLang="zh-TW" sz="1400" i="0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TW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μ</m:t>
                        </m:r>
                        <m:r>
                          <m:rPr>
                            <m:nor/>
                          </m:rPr>
                          <a:rPr lang="en-US" altLang="zh-TW" sz="1400" i="0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den>
                    </m:f>
                  </m:oMath>
                </a14:m>
                <a:endParaRPr lang="en-US" altLang="zh-TW" sz="1400" b="0"/>
              </a:p>
              <a:p>
                <a:pPr>
                  <a:buNone/>
                </a:pPr>
                <a:endParaRPr lang="en-US" altLang="zh-TW" sz="1200" b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C67BFBD-0A5F-F0A5-B1C3-6F8A317686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6012" y="3535077"/>
                <a:ext cx="3745230" cy="2990178"/>
              </a:xfrm>
              <a:prstGeom prst="rect">
                <a:avLst/>
              </a:prstGeom>
              <a:blipFill>
                <a:blip r:embed="rId6"/>
                <a:stretch>
                  <a:fillRect l="-489" t="-204" r="-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269FFE7-3C30-84CE-E1F8-C7DDF73DA228}"/>
              </a:ext>
            </a:extLst>
          </p:cNvPr>
          <p:cNvCxnSpPr>
            <a:cxnSpLocks/>
          </p:cNvCxnSpPr>
          <p:nvPr/>
        </p:nvCxnSpPr>
        <p:spPr>
          <a:xfrm>
            <a:off x="2850515" y="4533454"/>
            <a:ext cx="29122" cy="1537146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C63CE2A-8760-CBA3-A930-966BB5A68E6C}"/>
                  </a:ext>
                </a:extLst>
              </p:cNvPr>
              <p:cNvSpPr txBox="1"/>
              <p:nvPr/>
            </p:nvSpPr>
            <p:spPr>
              <a:xfrm>
                <a:off x="2740869" y="4487003"/>
                <a:ext cx="46672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zh-TW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</m:oMath>
                  </m:oMathPara>
                </a14:m>
                <a:endParaRPr lang="en-US" altLang="zh-TW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C63CE2A-8760-CBA3-A930-966BB5A68E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0869" y="4487003"/>
                <a:ext cx="466725" cy="369332"/>
              </a:xfrm>
              <a:prstGeom prst="rect">
                <a:avLst/>
              </a:prstGeom>
              <a:blipFill>
                <a:blip r:embed="rId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987DDC8-7F75-EB01-8B15-3FD4B5C27B68}"/>
                  </a:ext>
                </a:extLst>
              </p:cNvPr>
              <p:cNvSpPr txBox="1"/>
              <p:nvPr/>
            </p:nvSpPr>
            <p:spPr>
              <a:xfrm>
                <a:off x="2924830" y="5342024"/>
                <a:ext cx="46672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zh-TW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</m:oMath>
                  </m:oMathPara>
                </a14:m>
                <a:endParaRPr lang="en-US" altLang="zh-TW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987DDC8-7F75-EB01-8B15-3FD4B5C27B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4830" y="5342024"/>
                <a:ext cx="46672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287A958D-4678-8AFB-0F0C-77FA3AA694A3}"/>
              </a:ext>
            </a:extLst>
          </p:cNvPr>
          <p:cNvSpPr txBox="1"/>
          <p:nvPr/>
        </p:nvSpPr>
        <p:spPr>
          <a:xfrm>
            <a:off x="41798" y="6376713"/>
            <a:ext cx="531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Pedestal peak should be fit </a:t>
            </a:r>
            <a:r>
              <a:rPr lang="en-US" altLang="zh-TW">
                <a:solidFill>
                  <a:srgbClr val="FF0000"/>
                </a:solidFill>
              </a:rPr>
              <a:t>as Gaussian by prof Guo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797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75876-E28E-FC45-E334-414895B43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652BD0-6499-F0FD-8672-8A8CFCB10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D4A911-451E-2DB8-D6F9-4DBCC56D6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1DF7EB-FF9F-2D4D-A5DA-0E862A973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B9C80BC-D50D-7114-95F2-35E37368C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Run#421 energy resolution </a:t>
            </a:r>
            <a:r>
              <a:rPr lang="en-US" altLang="zh-TW" err="1"/>
              <a:t>adcMax</a:t>
            </a:r>
            <a:endParaRPr lang="zh-TW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A07D5A-80C9-6995-BFAE-EB9E90710B0E}"/>
              </a:ext>
            </a:extLst>
          </p:cNvPr>
          <p:cNvSpPr txBox="1"/>
          <p:nvPr/>
        </p:nvSpPr>
        <p:spPr>
          <a:xfrm>
            <a:off x="1359436" y="130235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1*1 Crystal#7 (beam center)</a:t>
            </a:r>
            <a:endParaRPr lang="zh-TW" altLang="en-US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7DA5775-3693-AB17-2E41-86934B88A944}"/>
              </a:ext>
            </a:extLst>
          </p:cNvPr>
          <p:cNvSpPr txBox="1"/>
          <p:nvPr/>
        </p:nvSpPr>
        <p:spPr>
          <a:xfrm>
            <a:off x="5355223" y="1286967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3*3 Crystal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855FFA6-6412-17E0-8A52-4EE4879A86BE}"/>
                  </a:ext>
                </a:extLst>
              </p:cNvPr>
              <p:cNvSpPr txBox="1"/>
              <p:nvPr/>
            </p:nvSpPr>
            <p:spPr>
              <a:xfrm>
                <a:off x="4853632" y="4054259"/>
                <a:ext cx="3060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/>
                  <a:t>8.8%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400"/>
                  <a:t>0.</a:t>
                </a:r>
                <a:r>
                  <a:rPr lang="en-US" altLang="zh-TW" sz="1400"/>
                  <a:t>2%</a:t>
                </a:r>
                <a:endParaRPr lang="zh-TW" altLang="en-US" sz="14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855FFA6-6412-17E0-8A52-4EE4879A86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632" y="4054259"/>
                <a:ext cx="3060000" cy="307777"/>
              </a:xfrm>
              <a:prstGeom prst="rect">
                <a:avLst/>
              </a:prstGeom>
              <a:blipFill>
                <a:blip r:embed="rId2"/>
                <a:stretch>
                  <a:fillRect l="-598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BDD93A38-B1A9-C280-DF6E-16CC6070BF65}"/>
              </a:ext>
            </a:extLst>
          </p:cNvPr>
          <p:cNvSpPr txBox="1"/>
          <p:nvPr/>
        </p:nvSpPr>
        <p:spPr>
          <a:xfrm>
            <a:off x="1599610" y="4054259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Energy </a:t>
            </a:r>
            <a:r>
              <a:rPr lang="zh-TW" altLang="en-US" sz="1400"/>
              <a:t>resolution:  </a:t>
            </a:r>
            <a:r>
              <a:rPr lang="en-US" altLang="zh-TW" sz="1400"/>
              <a:t>16%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199432A3-14AF-B3D7-C83E-B8C8F25EB0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1600"/>
                  <a:t>3 * 3 energy clustering around crystal#7 give the best energy resolution of 8.8%</a:t>
                </a:r>
                <a14:m>
                  <m:oMath xmlns:m="http://schemas.openxmlformats.org/officeDocument/2006/math">
                    <m:r>
                      <a:rPr lang="en-US" altLang="zh-TW" sz="1600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/>
                  <a:t>0.</a:t>
                </a:r>
                <a:r>
                  <a:rPr lang="en-US" altLang="zh-TW" sz="1600"/>
                  <a:t>2%</a:t>
                </a:r>
                <a:endParaRPr lang="zh-TW" altLang="en-US" sz="1600"/>
              </a:p>
            </p:txBody>
          </p:sp>
        </mc:Choice>
        <mc:Fallback xmlns="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199432A3-14AF-B3D7-C83E-B8C8F25EB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  <a:blipFill>
                <a:blip r:embed="rId3"/>
                <a:stretch>
                  <a:fillRect l="-386" t="-2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A939533A-BE31-000D-080B-C79068C89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000" y="1641540"/>
            <a:ext cx="3060000" cy="24907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9103D5E-64CE-092C-AA01-756725ED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2000" y="1641540"/>
            <a:ext cx="3060000" cy="24926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2AEFF1B-44C7-8CDB-E51F-24E7DAEBCCD3}"/>
              </a:ext>
            </a:extLst>
          </p:cNvPr>
          <p:cNvSpPr txBox="1"/>
          <p:nvPr/>
        </p:nvSpPr>
        <p:spPr>
          <a:xfrm>
            <a:off x="524038" y="953240"/>
            <a:ext cx="4655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Beam energy: 823MeV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9AA9BF-5A24-527A-9AE2-CDA43722412C}"/>
              </a:ext>
            </a:extLst>
          </p:cNvPr>
          <p:cNvSpPr txBox="1"/>
          <p:nvPr/>
        </p:nvSpPr>
        <p:spPr>
          <a:xfrm>
            <a:off x="3663242" y="3982433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E5A3E8B-61A4-F4C0-17AE-6F124DD06CC7}"/>
              </a:ext>
            </a:extLst>
          </p:cNvPr>
          <p:cNvSpPr txBox="1"/>
          <p:nvPr/>
        </p:nvSpPr>
        <p:spPr>
          <a:xfrm>
            <a:off x="7231942" y="3982433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224528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CD09CD2-C858-10AC-BED3-E6D0F31911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073" y="1369087"/>
            <a:ext cx="4002128" cy="30054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560B0C-FB4D-3731-ED45-4106800DA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4161D7-16B2-B8C5-3980-A10B00563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5E42F6-D429-D7AB-660A-A396B7CF4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D467BFF-3A41-C7FB-8F5F-7C9B91D1A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Second</a:t>
            </a:r>
            <a:r>
              <a:rPr lang="zh-TW" altLang="en-US"/>
              <a:t> </a:t>
            </a:r>
            <a:r>
              <a:rPr lang="en-US" altLang="zh-TW"/>
              <a:t>peak?</a:t>
            </a:r>
            <a:endParaRPr lang="zh-TW" alt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2433032-A637-A4C0-C7E5-9FF9C035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333" y="1375437"/>
            <a:ext cx="3952594" cy="29990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83669D8-0BC2-0D50-ACB6-A3CFAD53034D}"/>
              </a:ext>
            </a:extLst>
          </p:cNvPr>
          <p:cNvSpPr/>
          <p:nvPr/>
        </p:nvSpPr>
        <p:spPr>
          <a:xfrm>
            <a:off x="374650" y="1289050"/>
            <a:ext cx="4089400" cy="5143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8A2B17-71CA-1864-7D65-D9EC26307D51}"/>
              </a:ext>
            </a:extLst>
          </p:cNvPr>
          <p:cNvSpPr txBox="1"/>
          <p:nvPr/>
        </p:nvSpPr>
        <p:spPr>
          <a:xfrm>
            <a:off x="2754771" y="948586"/>
            <a:ext cx="1817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/>
              <a:t>This is one event</a:t>
            </a:r>
            <a:endParaRPr lang="zh-TW" alt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D98E27A-6510-E142-8A41-7BC8CA0F97BB}"/>
              </a:ext>
            </a:extLst>
          </p:cNvPr>
          <p:cNvSpPr/>
          <p:nvPr/>
        </p:nvSpPr>
        <p:spPr>
          <a:xfrm>
            <a:off x="5213350" y="4089400"/>
            <a:ext cx="55245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FD4AB3A-D331-5096-95A1-325B5469F378}"/>
              </a:ext>
            </a:extLst>
          </p:cNvPr>
          <p:cNvSpPr/>
          <p:nvPr/>
        </p:nvSpPr>
        <p:spPr>
          <a:xfrm>
            <a:off x="8239125" y="4083050"/>
            <a:ext cx="55245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931052D-45FE-8F83-4ECA-50A1A9FC3D53}"/>
              </a:ext>
            </a:extLst>
          </p:cNvPr>
          <p:cNvSpPr/>
          <p:nvPr/>
        </p:nvSpPr>
        <p:spPr>
          <a:xfrm>
            <a:off x="8165477" y="3028950"/>
            <a:ext cx="55245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B5DBEE2-2525-FC1E-2489-DF25273E03A6}"/>
              </a:ext>
            </a:extLst>
          </p:cNvPr>
          <p:cNvSpPr/>
          <p:nvPr/>
        </p:nvSpPr>
        <p:spPr>
          <a:xfrm>
            <a:off x="5213350" y="3014331"/>
            <a:ext cx="552450" cy="190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9DEE347-A5D9-BB37-B3DB-FCCDDDFDFD23}"/>
              </a:ext>
            </a:extLst>
          </p:cNvPr>
          <p:cNvSpPr txBox="1"/>
          <p:nvPr/>
        </p:nvSpPr>
        <p:spPr>
          <a:xfrm>
            <a:off x="374651" y="4957673"/>
            <a:ext cx="5740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/>
              <a:t>If sum over 3x3 crystals </a:t>
            </a:r>
            <a:r>
              <a:rPr lang="en-US" altLang="zh-TW" sz="2000" err="1"/>
              <a:t>adcMax</a:t>
            </a:r>
            <a:r>
              <a:rPr lang="en-US" altLang="zh-TW" sz="2000"/>
              <a:t> average &gt; 2500</a:t>
            </a:r>
          </a:p>
          <a:p>
            <a:endParaRPr lang="en-US" altLang="zh-TW" sz="2000"/>
          </a:p>
          <a:p>
            <a:r>
              <a:rPr lang="en-US" altLang="zh-TW" sz="2000"/>
              <a:t>Second peak happens when two crystals fire simultaneously?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2D18694-69A0-8DEB-BC64-E138924FD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4275" y="4488503"/>
            <a:ext cx="2580925" cy="1890356"/>
          </a:xfrm>
          <a:prstGeom prst="rect">
            <a:avLst/>
          </a:prstGeom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6CC14D59-7128-5953-8CDB-5EC534C740AA}"/>
              </a:ext>
            </a:extLst>
          </p:cNvPr>
          <p:cNvSpPr/>
          <p:nvPr/>
        </p:nvSpPr>
        <p:spPr>
          <a:xfrm>
            <a:off x="7439025" y="5826953"/>
            <a:ext cx="552450" cy="5519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5715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1CE26-E2B4-A8D4-EE9C-DE518C962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20913B-07A1-161B-9949-B037F7C0F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EF3088-E4B7-7410-AF07-DECBA4558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163944-3F88-EF2B-09DD-3CAA9810D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1893B30-BFA4-FA70-0EE0-BE6C25AC4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Run#422 energy resolution </a:t>
            </a:r>
            <a:r>
              <a:rPr lang="en-US" altLang="zh-TW" err="1"/>
              <a:t>adcMax</a:t>
            </a:r>
            <a:endParaRPr lang="zh-TW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455035-DC12-A0B1-754A-944FDB38CC07}"/>
              </a:ext>
            </a:extLst>
          </p:cNvPr>
          <p:cNvSpPr txBox="1"/>
          <p:nvPr/>
        </p:nvSpPr>
        <p:spPr>
          <a:xfrm>
            <a:off x="1428016" y="126425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1*1 Crystal#7 (beam center)</a:t>
            </a:r>
            <a:endParaRPr lang="zh-TW" altLang="en-US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4FA303-795E-2889-FE13-B8271F30B232}"/>
              </a:ext>
            </a:extLst>
          </p:cNvPr>
          <p:cNvSpPr txBox="1"/>
          <p:nvPr/>
        </p:nvSpPr>
        <p:spPr>
          <a:xfrm>
            <a:off x="5576977" y="126425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3*3 Crystal</a:t>
            </a:r>
            <a:endParaRPr lang="zh-TW" altLang="en-US" sz="14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F37421-43A3-AA86-B187-EE545B3EFC8D}"/>
              </a:ext>
            </a:extLst>
          </p:cNvPr>
          <p:cNvSpPr txBox="1"/>
          <p:nvPr/>
        </p:nvSpPr>
        <p:spPr>
          <a:xfrm>
            <a:off x="628650" y="4450970"/>
            <a:ext cx="33083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>
                <a:solidFill>
                  <a:srgbClr val="FF0000"/>
                </a:solidFill>
              </a:rPr>
              <a:t>There are only 1929 events in Run#422</a:t>
            </a:r>
            <a:endParaRPr lang="zh-TW" altLang="en-US" sz="140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18E826D-7E11-D1D3-432B-AA0ECD35ABFD}"/>
                  </a:ext>
                </a:extLst>
              </p:cNvPr>
              <p:cNvSpPr txBox="1"/>
              <p:nvPr/>
            </p:nvSpPr>
            <p:spPr>
              <a:xfrm>
                <a:off x="1381627" y="3960767"/>
                <a:ext cx="298476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/>
                  <a:t>16%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altLang="zh-TW" sz="1400" b="0"/>
                  <a:t>0.1%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18E826D-7E11-D1D3-432B-AA0ECD35AB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627" y="3960767"/>
                <a:ext cx="2984762" cy="307777"/>
              </a:xfrm>
              <a:prstGeom prst="rect">
                <a:avLst/>
              </a:prstGeom>
              <a:blipFill>
                <a:blip r:embed="rId2"/>
                <a:stretch>
                  <a:fillRect l="-613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A4EC9EF9-DD26-6172-CAAD-4038534EBFA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4805971"/>
                <a:ext cx="7886700" cy="126965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1600"/>
                  <a:t>3 * 3 energy clustering around crystal#7 give the best energy resolution of 8.9%</a:t>
                </a:r>
                <a14:m>
                  <m:oMath xmlns:m="http://schemas.openxmlformats.org/officeDocument/2006/math">
                    <m:r>
                      <a:rPr lang="en-US" altLang="zh-TW" sz="1600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/>
                  <a:t>0.</a:t>
                </a:r>
                <a:r>
                  <a:rPr lang="en-US" altLang="zh-TW" sz="1600"/>
                  <a:t>6%</a:t>
                </a:r>
                <a:endParaRPr lang="zh-TW" altLang="en-US" sz="1600"/>
              </a:p>
            </p:txBody>
          </p:sp>
        </mc:Choice>
        <mc:Fallback xmlns="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A4EC9EF9-DD26-6172-CAAD-4038534EBF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4805971"/>
                <a:ext cx="7886700" cy="1269659"/>
              </a:xfrm>
              <a:prstGeom prst="rect">
                <a:avLst/>
              </a:prstGeom>
              <a:blipFill>
                <a:blip r:embed="rId3"/>
                <a:stretch>
                  <a:fillRect l="-386" t="-3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82FFDA75-E3E3-F836-23CD-F47C6CF50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000" y="1575671"/>
            <a:ext cx="3060000" cy="24842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AEF603-197E-56F0-C2CE-6BEB268B05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42"/>
          <a:stretch>
            <a:fillRect/>
          </a:stretch>
        </p:blipFill>
        <p:spPr>
          <a:xfrm>
            <a:off x="4831082" y="1564028"/>
            <a:ext cx="3060000" cy="24958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560F5DA-A8BB-039C-C56B-815A0C50F151}"/>
                  </a:ext>
                </a:extLst>
              </p:cNvPr>
              <p:cNvSpPr txBox="1"/>
              <p:nvPr/>
            </p:nvSpPr>
            <p:spPr>
              <a:xfrm>
                <a:off x="4877471" y="3966275"/>
                <a:ext cx="3060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/>
                  <a:t>8.9%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400"/>
                  <a:t>0.</a:t>
                </a:r>
                <a:r>
                  <a:rPr lang="en-US" altLang="zh-TW" sz="1400"/>
                  <a:t>6%</a:t>
                </a:r>
                <a:endParaRPr lang="zh-TW" altLang="en-US" sz="14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560F5DA-A8BB-039C-C56B-815A0C50F1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7471" y="3966275"/>
                <a:ext cx="3060000" cy="307777"/>
              </a:xfrm>
              <a:prstGeom prst="rect">
                <a:avLst/>
              </a:prstGeom>
              <a:blipFill>
                <a:blip r:embed="rId6"/>
                <a:stretch>
                  <a:fillRect l="-598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E0ED1896-8329-552D-95FD-A9A83F5C0194}"/>
              </a:ext>
            </a:extLst>
          </p:cNvPr>
          <p:cNvSpPr txBox="1"/>
          <p:nvPr/>
        </p:nvSpPr>
        <p:spPr>
          <a:xfrm>
            <a:off x="628650" y="940926"/>
            <a:ext cx="4655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Beam energy: 823MeV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A8A01A-6794-BC8F-C4C8-6DEFA8FE173F}"/>
              </a:ext>
            </a:extLst>
          </p:cNvPr>
          <p:cNvSpPr txBox="1"/>
          <p:nvPr/>
        </p:nvSpPr>
        <p:spPr>
          <a:xfrm>
            <a:off x="3731701" y="3915615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3AE073-24B4-057F-8CF6-E90E8027C52E}"/>
              </a:ext>
            </a:extLst>
          </p:cNvPr>
          <p:cNvSpPr txBox="1"/>
          <p:nvPr/>
        </p:nvSpPr>
        <p:spPr>
          <a:xfrm>
            <a:off x="7351776" y="3915615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1915855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3FED34D-0195-6829-F9B9-3EB7F950AC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4647415"/>
                <a:ext cx="7886700" cy="149886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TW" sz="1600"/>
                  <a:t>3 * 3 energy clustering around crystal#7 give the best energy resolution of 7.7%</a:t>
                </a:r>
                <a14:m>
                  <m:oMath xmlns:m="http://schemas.openxmlformats.org/officeDocument/2006/math">
                    <m:r>
                      <a:rPr lang="en-US" altLang="zh-TW" sz="1600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/>
                  <a:t>0.1</a:t>
                </a:r>
                <a:r>
                  <a:rPr lang="de-DE" altLang="zh-TW" sz="1600"/>
                  <a:t>%</a:t>
                </a:r>
                <a:endParaRPr lang="zh-TW" altLang="en-US" sz="160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3FED34D-0195-6829-F9B9-3EB7F950AC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4647415"/>
                <a:ext cx="7886700" cy="1498862"/>
              </a:xfrm>
              <a:blipFill>
                <a:blip r:embed="rId2"/>
                <a:stretch>
                  <a:fillRect l="-386" t="-2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F77941-6041-BC90-6A9E-C5D7DB713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DC1295-C383-A662-A74E-A2AE42385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0F4FF7-12D9-158D-34AB-EEA795D3A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EE76B6C-0133-E041-70D2-8D0E2EFE4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Run#481 energy resolution </a:t>
            </a:r>
            <a:r>
              <a:rPr lang="en-US" altLang="zh-TW" err="1"/>
              <a:t>adcMax</a:t>
            </a:r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0B8D140-B840-8CF0-DFFA-0A260721BF42}"/>
                  </a:ext>
                </a:extLst>
              </p:cNvPr>
              <p:cNvSpPr txBox="1"/>
              <p:nvPr/>
            </p:nvSpPr>
            <p:spPr>
              <a:xfrm>
                <a:off x="6206074" y="4099979"/>
                <a:ext cx="298476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/>
                  <a:t>7.7%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400"/>
                  <a:t>0.1</a:t>
                </a:r>
                <a:r>
                  <a:rPr lang="de-DE" altLang="zh-TW" sz="1400"/>
                  <a:t>%</a:t>
                </a:r>
                <a:endParaRPr lang="zh-TW" altLang="en-US" sz="140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0B8D140-B840-8CF0-DFFA-0A260721B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6074" y="4099979"/>
                <a:ext cx="2984762" cy="307777"/>
              </a:xfrm>
              <a:prstGeom prst="rect">
                <a:avLst/>
              </a:prstGeom>
              <a:blipFill>
                <a:blip r:embed="rId3"/>
                <a:stretch>
                  <a:fillRect l="-612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EE71C8F2-EA55-9413-94A0-CDAD9CB3E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77" y="1660597"/>
            <a:ext cx="3060000" cy="249347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195434B-0E8F-F54F-2184-C99221B8DA29}"/>
              </a:ext>
            </a:extLst>
          </p:cNvPr>
          <p:cNvSpPr txBox="1"/>
          <p:nvPr/>
        </p:nvSpPr>
        <p:spPr>
          <a:xfrm>
            <a:off x="3692884" y="4099979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Energy </a:t>
            </a:r>
            <a:r>
              <a:rPr lang="zh-TW" altLang="en-US" sz="1400"/>
              <a:t>resolution: </a:t>
            </a:r>
            <a:r>
              <a:rPr lang="en-US" altLang="zh-TW" sz="1400"/>
              <a:t>12%</a:t>
            </a:r>
            <a:endParaRPr lang="zh-TW" altLang="en-US" sz="1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0E0992-970F-428B-5124-F4EE9E6219DB}"/>
              </a:ext>
            </a:extLst>
          </p:cNvPr>
          <p:cNvSpPr txBox="1"/>
          <p:nvPr/>
        </p:nvSpPr>
        <p:spPr>
          <a:xfrm>
            <a:off x="624250" y="4099979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Energy </a:t>
            </a:r>
            <a:r>
              <a:rPr lang="zh-TW" altLang="en-US" sz="1400"/>
              <a:t>resolution: </a:t>
            </a:r>
            <a:r>
              <a:rPr lang="en-US" altLang="zh-TW" sz="1400"/>
              <a:t>15%</a:t>
            </a:r>
            <a:endParaRPr lang="zh-TW" altLang="en-US" sz="14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202784-C1F5-DC3F-F1C9-E21349AE6B27}"/>
              </a:ext>
            </a:extLst>
          </p:cNvPr>
          <p:cNvSpPr txBox="1"/>
          <p:nvPr/>
        </p:nvSpPr>
        <p:spPr>
          <a:xfrm>
            <a:off x="384076" y="1325067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1*1 Crystal#7 (beam center)</a:t>
            </a:r>
            <a:endParaRPr lang="zh-TW" altLang="en-US" sz="1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4F29DC-A8BE-76D6-C213-E08226B5849E}"/>
              </a:ext>
            </a:extLst>
          </p:cNvPr>
          <p:cNvSpPr txBox="1"/>
          <p:nvPr/>
        </p:nvSpPr>
        <p:spPr>
          <a:xfrm>
            <a:off x="3589192" y="1325067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Crystal#6,7,8</a:t>
            </a:r>
            <a:endParaRPr lang="zh-TW" altLang="en-US" sz="14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5D9BC7-2F72-0C6C-C333-417C927C5183}"/>
              </a:ext>
            </a:extLst>
          </p:cNvPr>
          <p:cNvSpPr txBox="1"/>
          <p:nvPr/>
        </p:nvSpPr>
        <p:spPr>
          <a:xfrm>
            <a:off x="6322963" y="1325067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3*3 Crystal</a:t>
            </a:r>
            <a:endParaRPr lang="zh-TW" altLang="en-US" sz="14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AF2FEF7-128F-9671-AA40-F30AB11A97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8434" y="1660597"/>
            <a:ext cx="3060000" cy="24928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A4CC63-35D7-A875-062A-0CA3F0CD38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2254" y="1660597"/>
            <a:ext cx="3060000" cy="249347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C93EAC6-8C9C-66ED-0DE5-47FD59DA5E5D}"/>
              </a:ext>
            </a:extLst>
          </p:cNvPr>
          <p:cNvSpPr txBox="1"/>
          <p:nvPr/>
        </p:nvSpPr>
        <p:spPr>
          <a:xfrm>
            <a:off x="300258" y="992172"/>
            <a:ext cx="4655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Beam energy: 705MeV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5D20A6-7D9D-2E49-B7F2-E2EB73AAE7BE}"/>
              </a:ext>
            </a:extLst>
          </p:cNvPr>
          <p:cNvSpPr txBox="1"/>
          <p:nvPr/>
        </p:nvSpPr>
        <p:spPr>
          <a:xfrm>
            <a:off x="2526592" y="400420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98B61AE-D6CE-8439-4390-FF82E9CDA876}"/>
              </a:ext>
            </a:extLst>
          </p:cNvPr>
          <p:cNvSpPr txBox="1"/>
          <p:nvPr/>
        </p:nvSpPr>
        <p:spPr>
          <a:xfrm>
            <a:off x="5506359" y="400420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3899917-1C5D-AE0E-73E9-6CDF56E1FC8B}"/>
              </a:ext>
            </a:extLst>
          </p:cNvPr>
          <p:cNvSpPr txBox="1"/>
          <p:nvPr/>
        </p:nvSpPr>
        <p:spPr>
          <a:xfrm>
            <a:off x="8491121" y="398515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2692876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C21D18-1856-57CD-E26E-D80279C1B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35C416-F64D-A185-5ED7-CE3A4E646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EE081E-317E-5333-D7F2-9F9E51D29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E279FDE-5C4E-CFA5-51B1-EE12AADD9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Run#482 energy resolution </a:t>
            </a:r>
            <a:r>
              <a:rPr lang="en-US" altLang="zh-TW" err="1"/>
              <a:t>adcMax</a:t>
            </a:r>
            <a:endParaRPr lang="zh-TW" alt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0A94564-BA72-44CE-D8A9-706A4F2D7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74" y="1619411"/>
            <a:ext cx="3060000" cy="24912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1E38C35-FD3F-67F2-F1D2-ADBCF2F8E123}"/>
              </a:ext>
            </a:extLst>
          </p:cNvPr>
          <p:cNvSpPr txBox="1"/>
          <p:nvPr/>
        </p:nvSpPr>
        <p:spPr>
          <a:xfrm>
            <a:off x="391696" y="122615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1*1 Crystal#7 (beam center)</a:t>
            </a:r>
            <a:endParaRPr lang="zh-TW" altLang="en-US" sz="1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686F74-FD73-B222-728B-B77D2E60657F}"/>
              </a:ext>
            </a:extLst>
          </p:cNvPr>
          <p:cNvSpPr txBox="1"/>
          <p:nvPr/>
        </p:nvSpPr>
        <p:spPr>
          <a:xfrm>
            <a:off x="3596812" y="122615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Crystal#6,7,8</a:t>
            </a:r>
            <a:endParaRPr lang="zh-TW" altLang="en-US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9349A7-9223-8A6B-076D-E0CB1EE113DC}"/>
              </a:ext>
            </a:extLst>
          </p:cNvPr>
          <p:cNvSpPr txBox="1"/>
          <p:nvPr/>
        </p:nvSpPr>
        <p:spPr>
          <a:xfrm>
            <a:off x="6330583" y="122615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3*3 Crystal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C34B540-B16F-08CB-F48B-78609024CB7E}"/>
                  </a:ext>
                </a:extLst>
              </p:cNvPr>
              <p:cNvSpPr txBox="1"/>
              <p:nvPr/>
            </p:nvSpPr>
            <p:spPr>
              <a:xfrm>
                <a:off x="6134440" y="4054259"/>
                <a:ext cx="3060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/>
                  <a:t>8.6%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400"/>
                  <a:t>0.1</a:t>
                </a:r>
                <a:r>
                  <a:rPr lang="de-DE" altLang="zh-TW" sz="1400"/>
                  <a:t>%</a:t>
                </a:r>
                <a:endParaRPr lang="zh-TW" altLang="en-US" sz="14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C34B540-B16F-08CB-F48B-78609024CB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4440" y="4054259"/>
                <a:ext cx="3060000" cy="307777"/>
              </a:xfrm>
              <a:prstGeom prst="rect">
                <a:avLst/>
              </a:prstGeom>
              <a:blipFill>
                <a:blip r:embed="rId3"/>
                <a:stretch>
                  <a:fillRect l="-598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C0A87038-D1DB-0367-28EF-AD5B717108C1}"/>
              </a:ext>
            </a:extLst>
          </p:cNvPr>
          <p:cNvSpPr txBox="1"/>
          <p:nvPr/>
        </p:nvSpPr>
        <p:spPr>
          <a:xfrm>
            <a:off x="3700504" y="4054259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Energy </a:t>
            </a:r>
            <a:r>
              <a:rPr lang="zh-TW" altLang="en-US" sz="1400"/>
              <a:t>resolution: </a:t>
            </a:r>
            <a:r>
              <a:rPr lang="en-US" altLang="zh-TW" sz="1400"/>
              <a:t>14%</a:t>
            </a:r>
            <a:endParaRPr lang="zh-TW" altLang="en-US" sz="14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862D51D-4F07-1AA1-7C31-41E1992445F3}"/>
              </a:ext>
            </a:extLst>
          </p:cNvPr>
          <p:cNvSpPr txBox="1"/>
          <p:nvPr/>
        </p:nvSpPr>
        <p:spPr>
          <a:xfrm>
            <a:off x="631870" y="4054259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Energy </a:t>
            </a:r>
            <a:r>
              <a:rPr lang="zh-TW" altLang="en-US" sz="1400"/>
              <a:t>resolution: </a:t>
            </a:r>
            <a:r>
              <a:rPr lang="en-US" altLang="zh-TW" sz="1400"/>
              <a:t>15%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2998FCE3-1088-1C5B-F9AF-DE3D91E2C4A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1600"/>
                  <a:t>3 * 3 energy clustering around crystal#7 give the best energy resolution of 8.6%</a:t>
                </a:r>
                <a14:m>
                  <m:oMath xmlns:m="http://schemas.openxmlformats.org/officeDocument/2006/math">
                    <m:r>
                      <a:rPr lang="en-US" altLang="zh-TW" sz="1600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/>
                  <a:t>0.1</a:t>
                </a:r>
                <a:r>
                  <a:rPr lang="de-DE" altLang="zh-TW" sz="1600"/>
                  <a:t>%</a:t>
                </a:r>
                <a:endParaRPr lang="zh-TW" altLang="en-US" sz="1600"/>
              </a:p>
            </p:txBody>
          </p:sp>
        </mc:Choice>
        <mc:Fallback xmlns="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2998FCE3-1088-1C5B-F9AF-DE3D91E2C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  <a:blipFill>
                <a:blip r:embed="rId4"/>
                <a:stretch>
                  <a:fillRect l="-386" t="-2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>
            <a:extLst>
              <a:ext uri="{FF2B5EF4-FFF2-40B4-BE49-F238E27FC236}">
                <a16:creationId xmlns:a16="http://schemas.microsoft.com/office/drawing/2014/main" id="{07CDE1F7-A10D-C117-0BA9-5B2B55C9B5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5698" y="1611790"/>
            <a:ext cx="3060000" cy="24962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C43603-A695-2726-6FC3-24E49E47F1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4759" y="1619410"/>
            <a:ext cx="3060000" cy="249026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52A282C-51F5-0F68-A2B1-B6BB7A30A642}"/>
              </a:ext>
            </a:extLst>
          </p:cNvPr>
          <p:cNvSpPr txBox="1"/>
          <p:nvPr/>
        </p:nvSpPr>
        <p:spPr>
          <a:xfrm>
            <a:off x="307878" y="953370"/>
            <a:ext cx="4655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Beam energy: 705MeV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8AE601-BC52-3BD7-E7A9-0A5A580D666C}"/>
              </a:ext>
            </a:extLst>
          </p:cNvPr>
          <p:cNvSpPr txBox="1"/>
          <p:nvPr/>
        </p:nvSpPr>
        <p:spPr>
          <a:xfrm>
            <a:off x="2526592" y="395975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1265664-6746-1966-9475-3599D0FB1192}"/>
              </a:ext>
            </a:extLst>
          </p:cNvPr>
          <p:cNvSpPr txBox="1"/>
          <p:nvPr/>
        </p:nvSpPr>
        <p:spPr>
          <a:xfrm>
            <a:off x="5506359" y="395975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C7EDE6E-AA6A-8A4A-AD35-F143C9ED5D45}"/>
              </a:ext>
            </a:extLst>
          </p:cNvPr>
          <p:cNvSpPr txBox="1"/>
          <p:nvPr/>
        </p:nvSpPr>
        <p:spPr>
          <a:xfrm>
            <a:off x="8491121" y="394070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234007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97649-8ED6-44CF-F7AB-CB4390145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2919EB-B810-7A4F-11EF-83CCE42BE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F9CABF-5BE0-02AE-F97D-9CB754A4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129F9D-DC9E-49A8-9FB1-1D0C5E80A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14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8581831-48F4-B192-A577-B72EE8F8A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Run#423 energy resolution </a:t>
            </a:r>
            <a:r>
              <a:rPr lang="en-US" altLang="zh-TW" err="1"/>
              <a:t>adcMax</a:t>
            </a:r>
            <a:endParaRPr lang="zh-TW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F3B831-41F6-7F88-C1D6-BAFCBD3DF2B0}"/>
              </a:ext>
            </a:extLst>
          </p:cNvPr>
          <p:cNvSpPr txBox="1"/>
          <p:nvPr/>
        </p:nvSpPr>
        <p:spPr>
          <a:xfrm>
            <a:off x="1481356" y="133283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1*1 Crystal#7 (beam center)</a:t>
            </a:r>
            <a:endParaRPr lang="zh-TW" altLang="en-US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08F6A3-D9BC-456D-F7F6-B50584845920}"/>
              </a:ext>
            </a:extLst>
          </p:cNvPr>
          <p:cNvSpPr txBox="1"/>
          <p:nvPr/>
        </p:nvSpPr>
        <p:spPr>
          <a:xfrm>
            <a:off x="5713363" y="132521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3*3 Crystal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4D3A9D-2ECE-B26C-C2F2-4AC4F0F8BD62}"/>
                  </a:ext>
                </a:extLst>
              </p:cNvPr>
              <p:cNvSpPr txBox="1"/>
              <p:nvPr/>
            </p:nvSpPr>
            <p:spPr>
              <a:xfrm>
                <a:off x="5209748" y="3991336"/>
                <a:ext cx="3794551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/>
                  <a:t>6.4%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400"/>
                  <a:t>0.1</a:t>
                </a:r>
                <a:r>
                  <a:rPr lang="de-DE" altLang="zh-TW" sz="1400"/>
                  <a:t>%</a:t>
                </a:r>
                <a:endParaRPr lang="zh-TW" altLang="en-US" sz="14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4D3A9D-2ECE-B26C-C2F2-4AC4F0F8B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9748" y="3991336"/>
                <a:ext cx="3794551" cy="307777"/>
              </a:xfrm>
              <a:prstGeom prst="rect">
                <a:avLst/>
              </a:prstGeom>
              <a:blipFill>
                <a:blip r:embed="rId2"/>
                <a:stretch>
                  <a:fillRect l="-482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F0AC94BB-C344-3D46-F5A2-DA9993192D59}"/>
              </a:ext>
            </a:extLst>
          </p:cNvPr>
          <p:cNvSpPr txBox="1"/>
          <p:nvPr/>
        </p:nvSpPr>
        <p:spPr>
          <a:xfrm>
            <a:off x="1721530" y="4008539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Energy </a:t>
            </a:r>
            <a:r>
              <a:rPr lang="zh-TW" altLang="en-US" sz="1400"/>
              <a:t>resolution: </a:t>
            </a:r>
            <a:r>
              <a:rPr lang="en-US" altLang="zh-TW" sz="1400"/>
              <a:t>14%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FC3CF120-FBA2-2FFB-3A10-31F7D9E189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1600"/>
                  <a:t>3 * 3 energy clustering around crystal#7 give the best energy resolution of 6.4%</a:t>
                </a:r>
                <a14:m>
                  <m:oMath xmlns:m="http://schemas.openxmlformats.org/officeDocument/2006/math">
                    <m:r>
                      <a:rPr lang="en-US" altLang="zh-TW" sz="1600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/>
                  <a:t>0.1</a:t>
                </a:r>
                <a:r>
                  <a:rPr lang="de-DE" altLang="zh-TW" sz="1600"/>
                  <a:t>%</a:t>
                </a:r>
                <a:endParaRPr lang="zh-TW" altLang="en-US" sz="1600"/>
              </a:p>
            </p:txBody>
          </p:sp>
        </mc:Choice>
        <mc:Fallback xmlns="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FC3CF120-FBA2-2FFB-3A10-31F7D9E189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  <a:blipFill>
                <a:blip r:embed="rId3"/>
                <a:stretch>
                  <a:fillRect l="-386" t="-2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8C6AD6E0-335E-1D49-DE3A-8C19BC214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737" y="1593134"/>
            <a:ext cx="3060000" cy="24917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923E69-C33F-223E-8419-A3BC51BA0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694" y="1593134"/>
            <a:ext cx="3060000" cy="24808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881030D-FF10-0CC7-2BF0-68356A6FC3FC}"/>
              </a:ext>
            </a:extLst>
          </p:cNvPr>
          <p:cNvSpPr txBox="1"/>
          <p:nvPr/>
        </p:nvSpPr>
        <p:spPr>
          <a:xfrm>
            <a:off x="574578" y="1029570"/>
            <a:ext cx="4655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Beam energy: 584MeV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D02774-3391-7260-EFAB-54F7C8AD2ABE}"/>
              </a:ext>
            </a:extLst>
          </p:cNvPr>
          <p:cNvSpPr txBox="1"/>
          <p:nvPr/>
        </p:nvSpPr>
        <p:spPr>
          <a:xfrm>
            <a:off x="3904542" y="393435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093B9E-6C4F-16B7-E18C-33E411505F31}"/>
              </a:ext>
            </a:extLst>
          </p:cNvPr>
          <p:cNvSpPr txBox="1"/>
          <p:nvPr/>
        </p:nvSpPr>
        <p:spPr>
          <a:xfrm>
            <a:off x="7608209" y="392347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2813798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4E3FE-26CF-083C-BDBF-37CDB5D95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A60A72-C597-B3F1-C6B8-663C34558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3BCF14-C975-3C9E-640A-14B84916A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EEB789-190C-D08F-943C-73C63CBC6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15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9BF0BB0-F773-76A8-1C92-3989F552E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Run#424 energy resolution </a:t>
            </a:r>
            <a:r>
              <a:rPr lang="en-US" altLang="zh-TW" err="1"/>
              <a:t>adcMax</a:t>
            </a:r>
            <a:endParaRPr lang="zh-TW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3E9B65-C8C2-B05D-5B41-34F6BD62FDEA}"/>
              </a:ext>
            </a:extLst>
          </p:cNvPr>
          <p:cNvSpPr txBox="1"/>
          <p:nvPr/>
        </p:nvSpPr>
        <p:spPr>
          <a:xfrm>
            <a:off x="1588036" y="131759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1*1 Crystal#7 (beam center)</a:t>
            </a:r>
            <a:endParaRPr lang="zh-TW" altLang="en-US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20C6AE-E6DF-8BF8-A81D-1A28A4C3FC79}"/>
              </a:ext>
            </a:extLst>
          </p:cNvPr>
          <p:cNvSpPr txBox="1"/>
          <p:nvPr/>
        </p:nvSpPr>
        <p:spPr>
          <a:xfrm>
            <a:off x="5530483" y="1302207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3*3 Crystal</a:t>
            </a:r>
            <a:endParaRPr lang="zh-TW" altLang="en-US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95F2A0-50F7-B6D7-BE87-9192F86A8F12}"/>
              </a:ext>
            </a:extLst>
          </p:cNvPr>
          <p:cNvSpPr txBox="1"/>
          <p:nvPr/>
        </p:nvSpPr>
        <p:spPr>
          <a:xfrm>
            <a:off x="5291674" y="4000919"/>
            <a:ext cx="3060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Energy </a:t>
            </a:r>
            <a:r>
              <a:rPr lang="zh-TW" altLang="en-US" sz="1400"/>
              <a:t>resolution: </a:t>
            </a:r>
            <a:r>
              <a:rPr lang="en-US" altLang="zh-TW" sz="1400"/>
              <a:t>6.3%</a:t>
            </a:r>
            <a:endParaRPr lang="zh-TW" altLang="en-US" sz="14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6EF07A-BE1C-394D-B19A-E12BCA75365E}"/>
              </a:ext>
            </a:extLst>
          </p:cNvPr>
          <p:cNvSpPr txBox="1"/>
          <p:nvPr/>
        </p:nvSpPr>
        <p:spPr>
          <a:xfrm>
            <a:off x="1515790" y="4000919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Energy </a:t>
            </a:r>
            <a:r>
              <a:rPr lang="zh-TW" altLang="en-US" sz="1400"/>
              <a:t>resolution: </a:t>
            </a:r>
            <a:r>
              <a:rPr lang="en-US" altLang="zh-TW" sz="1400"/>
              <a:t>14%</a:t>
            </a:r>
            <a:endParaRPr lang="en-US" altLang="zh-TW" sz="1400" b="0"/>
          </a:p>
        </p:txBody>
      </p:sp>
      <p:sp>
        <p:nvSpPr>
          <p:cNvPr id="27" name="Content Placeholder 1">
            <a:extLst>
              <a:ext uri="{FF2B5EF4-FFF2-40B4-BE49-F238E27FC236}">
                <a16:creationId xmlns:a16="http://schemas.microsoft.com/office/drawing/2014/main" id="{7C2FD272-B86C-2022-E07B-9072280EEF36}"/>
              </a:ext>
            </a:extLst>
          </p:cNvPr>
          <p:cNvSpPr txBox="1">
            <a:spLocks/>
          </p:cNvSpPr>
          <p:nvPr/>
        </p:nvSpPr>
        <p:spPr>
          <a:xfrm>
            <a:off x="628650" y="4647415"/>
            <a:ext cx="7886700" cy="1498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/>
              <a:t>3 * 3 energy clustering around crystal#7 give the best energy resolution of 6.3%</a:t>
            </a:r>
            <a:endParaRPr lang="zh-TW" altLang="en-US" sz="16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854FF5-F244-B797-85D1-DC9EB779A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644" y="1589978"/>
            <a:ext cx="3060000" cy="24956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0859E4-34CB-7935-B572-37D0380D5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608" y="1596713"/>
            <a:ext cx="3060000" cy="248887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B1346C6-F17C-9DE4-F43C-5F877C7C5B5C}"/>
              </a:ext>
            </a:extLst>
          </p:cNvPr>
          <p:cNvSpPr txBox="1"/>
          <p:nvPr/>
        </p:nvSpPr>
        <p:spPr>
          <a:xfrm>
            <a:off x="582198" y="953370"/>
            <a:ext cx="4655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Beam energy: 584MeV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1A3292A-52C5-F5CA-794B-3A11ABA3792C}"/>
              </a:ext>
            </a:extLst>
          </p:cNvPr>
          <p:cNvSpPr txBox="1"/>
          <p:nvPr/>
        </p:nvSpPr>
        <p:spPr>
          <a:xfrm>
            <a:off x="3904542" y="393435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77C4C3-23E2-6F6B-5FC3-E5C8EC15C929}"/>
              </a:ext>
            </a:extLst>
          </p:cNvPr>
          <p:cNvSpPr txBox="1"/>
          <p:nvPr/>
        </p:nvSpPr>
        <p:spPr>
          <a:xfrm>
            <a:off x="7608209" y="392347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1063431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87906-0925-5E8E-50F5-5493E55B5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1EFE6A-FFAD-8E6A-8579-DA814B412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0BB2CE-588F-8274-09F4-0BCA6FCA3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BBD145-3964-6D6F-423C-A48A2E7A9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16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8316718-9D0D-0DA1-6964-D1B74AF4D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Run#425 energy resolution </a:t>
            </a:r>
            <a:r>
              <a:rPr lang="en-US" altLang="zh-TW" err="1"/>
              <a:t>adcMax</a:t>
            </a:r>
            <a:endParaRPr lang="zh-TW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608A06-F6DE-9A1D-028F-891AEC6D51CA}"/>
              </a:ext>
            </a:extLst>
          </p:cNvPr>
          <p:cNvSpPr txBox="1"/>
          <p:nvPr/>
        </p:nvSpPr>
        <p:spPr>
          <a:xfrm>
            <a:off x="1478223" y="1286967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1*1 Crystal#7 (beam center)</a:t>
            </a:r>
            <a:endParaRPr lang="zh-TW" altLang="en-US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0CD140-88C4-EA03-2877-9404A04DC784}"/>
              </a:ext>
            </a:extLst>
          </p:cNvPr>
          <p:cNvSpPr txBox="1"/>
          <p:nvPr/>
        </p:nvSpPr>
        <p:spPr>
          <a:xfrm>
            <a:off x="5850523" y="1286967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3*3 Crystal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984CCB2-20F2-1983-5373-4E98879E0F08}"/>
                  </a:ext>
                </a:extLst>
              </p:cNvPr>
              <p:cNvSpPr txBox="1"/>
              <p:nvPr/>
            </p:nvSpPr>
            <p:spPr>
              <a:xfrm>
                <a:off x="5210394" y="3980651"/>
                <a:ext cx="3060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/>
                  <a:t>5.8%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400"/>
                  <a:t>0.1</a:t>
                </a:r>
                <a:r>
                  <a:rPr lang="de-DE" altLang="zh-TW" sz="1400"/>
                  <a:t>%</a:t>
                </a:r>
                <a:endParaRPr lang="zh-TW" altLang="en-US" sz="14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984CCB2-20F2-1983-5373-4E98879E0F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394" y="3980651"/>
                <a:ext cx="3060000" cy="307777"/>
              </a:xfrm>
              <a:prstGeom prst="rect">
                <a:avLst/>
              </a:prstGeom>
              <a:blipFill>
                <a:blip r:embed="rId2"/>
                <a:stretch>
                  <a:fillRect l="-598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9E70B8F9-6EB9-16FB-1EBC-BB7B85A7D684}"/>
              </a:ext>
            </a:extLst>
          </p:cNvPr>
          <p:cNvSpPr txBox="1"/>
          <p:nvPr/>
        </p:nvSpPr>
        <p:spPr>
          <a:xfrm>
            <a:off x="1454830" y="4000919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Energy </a:t>
            </a:r>
            <a:r>
              <a:rPr lang="zh-TW" altLang="en-US" sz="1400"/>
              <a:t>resolution: </a:t>
            </a:r>
            <a:r>
              <a:rPr lang="en-US" altLang="zh-TW" sz="1400"/>
              <a:t>013%</a:t>
            </a:r>
            <a:endParaRPr lang="en-US" altLang="zh-TW" sz="1400" b="0"/>
          </a:p>
        </p:txBody>
      </p:sp>
      <p:sp>
        <p:nvSpPr>
          <p:cNvPr id="27" name="Content Placeholder 1">
            <a:extLst>
              <a:ext uri="{FF2B5EF4-FFF2-40B4-BE49-F238E27FC236}">
                <a16:creationId xmlns:a16="http://schemas.microsoft.com/office/drawing/2014/main" id="{8D776BDD-72DF-7F88-85A7-B9BB1E1627C7}"/>
              </a:ext>
            </a:extLst>
          </p:cNvPr>
          <p:cNvSpPr txBox="1">
            <a:spLocks/>
          </p:cNvSpPr>
          <p:nvPr/>
        </p:nvSpPr>
        <p:spPr>
          <a:xfrm>
            <a:off x="628650" y="4647415"/>
            <a:ext cx="7886700" cy="1498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/>
              <a:t>3 * 3 energy clustering around crystal#7 give the best energy resolution of 6.3%</a:t>
            </a:r>
            <a:endParaRPr lang="zh-TW" altLang="en-US" sz="16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8BA9FD-FA0B-D0F9-7160-DAB7DCB7D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595" y="1556941"/>
            <a:ext cx="3060000" cy="24854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DD203E-1B60-C618-1826-771B868F3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514" y="1556941"/>
            <a:ext cx="3060000" cy="24842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A9C1A84-1E7B-A6D7-8E88-E171637DA298}"/>
              </a:ext>
            </a:extLst>
          </p:cNvPr>
          <p:cNvSpPr txBox="1"/>
          <p:nvPr/>
        </p:nvSpPr>
        <p:spPr>
          <a:xfrm>
            <a:off x="643158" y="953370"/>
            <a:ext cx="4655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Beam energy: 492MeV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8E379B-302E-D6F8-7C98-13E8E40ACB11}"/>
              </a:ext>
            </a:extLst>
          </p:cNvPr>
          <p:cNvSpPr txBox="1"/>
          <p:nvPr/>
        </p:nvSpPr>
        <p:spPr>
          <a:xfrm>
            <a:off x="3904542" y="391530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358078-6932-0912-76A5-7607F15FB62C}"/>
              </a:ext>
            </a:extLst>
          </p:cNvPr>
          <p:cNvSpPr txBox="1"/>
          <p:nvPr/>
        </p:nvSpPr>
        <p:spPr>
          <a:xfrm>
            <a:off x="7608209" y="390442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2145776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B108D-6992-78B8-6ADC-6565E0ACB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AC27CF-867F-C566-9618-3E9F5F07F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632541-FD0C-FE57-FFD2-F62E3E6EA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A0BEAA-372C-1004-F415-D05864B2E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17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2EC4644-4A54-7F9F-4A17-535FD75AF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Run#426 energy resolution </a:t>
            </a:r>
            <a:r>
              <a:rPr lang="en-US" altLang="zh-TW" err="1"/>
              <a:t>adcMax</a:t>
            </a:r>
            <a:endParaRPr lang="zh-TW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E4D250-FB3B-9AE5-CB0F-42F2A2787C54}"/>
              </a:ext>
            </a:extLst>
          </p:cNvPr>
          <p:cNvSpPr txBox="1"/>
          <p:nvPr/>
        </p:nvSpPr>
        <p:spPr>
          <a:xfrm>
            <a:off x="1344196" y="133283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1*1 Crystal#7 (beam center)</a:t>
            </a:r>
            <a:endParaRPr lang="zh-TW" altLang="en-US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E457D4-53E5-4ADB-32E9-16729ECE9074}"/>
              </a:ext>
            </a:extLst>
          </p:cNvPr>
          <p:cNvSpPr txBox="1"/>
          <p:nvPr/>
        </p:nvSpPr>
        <p:spPr>
          <a:xfrm>
            <a:off x="5919103" y="1317447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3*3 Crystal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C266B08-29FC-D1E8-7753-26A62B5D90CC}"/>
                  </a:ext>
                </a:extLst>
              </p:cNvPr>
              <p:cNvSpPr txBox="1"/>
              <p:nvPr/>
            </p:nvSpPr>
            <p:spPr>
              <a:xfrm>
                <a:off x="5207854" y="4000919"/>
                <a:ext cx="3060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/>
                  <a:t>6.0%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400"/>
                  <a:t>0.1</a:t>
                </a:r>
                <a:r>
                  <a:rPr lang="de-DE" altLang="zh-TW" sz="1400"/>
                  <a:t>%</a:t>
                </a:r>
                <a:endParaRPr lang="zh-TW" altLang="en-US" sz="14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C266B08-29FC-D1E8-7753-26A62B5D90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7854" y="4000919"/>
                <a:ext cx="3060000" cy="307777"/>
              </a:xfrm>
              <a:prstGeom prst="rect">
                <a:avLst/>
              </a:prstGeom>
              <a:blipFill>
                <a:blip r:embed="rId2"/>
                <a:stretch>
                  <a:fillRect l="-598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EA37104C-8B55-E79A-ABAA-5B70021B805B}"/>
              </a:ext>
            </a:extLst>
          </p:cNvPr>
          <p:cNvSpPr txBox="1"/>
          <p:nvPr/>
        </p:nvSpPr>
        <p:spPr>
          <a:xfrm>
            <a:off x="1584370" y="4000919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Energy </a:t>
            </a:r>
            <a:r>
              <a:rPr lang="zh-TW" altLang="en-US" sz="1400"/>
              <a:t>resolution: </a:t>
            </a:r>
            <a:r>
              <a:rPr lang="en-US" altLang="zh-TW" sz="1400"/>
              <a:t>13%</a:t>
            </a:r>
            <a:endParaRPr lang="en-US" altLang="zh-TW" sz="1400" b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B1AC6F47-00A3-7A7D-F021-A088C3D725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1600"/>
                  <a:t>3 * 3 energy clustering around crystal#7 give the best energy resolution of 6.0%</a:t>
                </a:r>
                <a14:m>
                  <m:oMath xmlns:m="http://schemas.openxmlformats.org/officeDocument/2006/math">
                    <m:r>
                      <a:rPr lang="en-US" altLang="zh-TW" sz="1600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/>
                  <a:t>0.1</a:t>
                </a:r>
                <a:r>
                  <a:rPr lang="de-DE" altLang="zh-TW" sz="1600"/>
                  <a:t>%</a:t>
                </a:r>
                <a:endParaRPr lang="zh-TW" altLang="en-US" sz="1600"/>
              </a:p>
            </p:txBody>
          </p:sp>
        </mc:Choice>
        <mc:Fallback xmlns="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B1AC6F47-00A3-7A7D-F021-A088C3D72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  <a:blipFill>
                <a:blip r:embed="rId3"/>
                <a:stretch>
                  <a:fillRect l="-386" t="-2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BD24F3FC-4A50-BE29-78C3-22A4C5E36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4196" y="1581061"/>
            <a:ext cx="3060000" cy="24885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CEB98F-C044-667F-72A2-17D8C7B2C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130" y="1587558"/>
            <a:ext cx="3060000" cy="24820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24D534-B5F2-4E40-F8E3-179741C748DA}"/>
              </a:ext>
            </a:extLst>
          </p:cNvPr>
          <p:cNvSpPr txBox="1"/>
          <p:nvPr/>
        </p:nvSpPr>
        <p:spPr>
          <a:xfrm>
            <a:off x="658398" y="953370"/>
            <a:ext cx="4655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Beam energy: 429MeV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5B8B00-E94B-EAD6-7892-B9168210A9D5}"/>
              </a:ext>
            </a:extLst>
          </p:cNvPr>
          <p:cNvSpPr txBox="1"/>
          <p:nvPr/>
        </p:nvSpPr>
        <p:spPr>
          <a:xfrm>
            <a:off x="3904542" y="393435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49E720-167F-47D0-345C-FC19AB79783D}"/>
              </a:ext>
            </a:extLst>
          </p:cNvPr>
          <p:cNvSpPr txBox="1"/>
          <p:nvPr/>
        </p:nvSpPr>
        <p:spPr>
          <a:xfrm>
            <a:off x="7608209" y="392347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879172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00F2B-9BBE-8E54-CCE8-5EB5D78AE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4884AA-3A3E-9950-76B6-1A95FB6A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139B18-275F-8CC9-2493-CE0A18B21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E13342-75C8-1452-3CA0-33A1BCBC8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18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593F07-B1D9-8CD8-2E21-2810C5AC0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Run#427 energy resolution </a:t>
            </a:r>
            <a:r>
              <a:rPr lang="en-US" altLang="zh-TW" err="1"/>
              <a:t>adcMax</a:t>
            </a:r>
            <a:endParaRPr lang="zh-TW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630DCB-A2A9-90F4-FF83-D30118E336E2}"/>
              </a:ext>
            </a:extLst>
          </p:cNvPr>
          <p:cNvSpPr txBox="1"/>
          <p:nvPr/>
        </p:nvSpPr>
        <p:spPr>
          <a:xfrm>
            <a:off x="1222276" y="129473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1*1 Crystal#7 (beam center)</a:t>
            </a:r>
            <a:endParaRPr lang="zh-TW" altLang="en-US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68BA3A-D070-3F98-BE49-2A85C6F28266}"/>
              </a:ext>
            </a:extLst>
          </p:cNvPr>
          <p:cNvSpPr txBox="1"/>
          <p:nvPr/>
        </p:nvSpPr>
        <p:spPr>
          <a:xfrm>
            <a:off x="5583823" y="129473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3*3 Crystal</a:t>
            </a:r>
            <a:endParaRPr lang="zh-TW" altLang="en-US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93257A-D3DA-B9DC-83F7-86670CB66AB0}"/>
              </a:ext>
            </a:extLst>
          </p:cNvPr>
          <p:cNvSpPr txBox="1"/>
          <p:nvPr/>
        </p:nvSpPr>
        <p:spPr>
          <a:xfrm>
            <a:off x="5047834" y="4000919"/>
            <a:ext cx="3060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Energy </a:t>
            </a:r>
            <a:r>
              <a:rPr lang="zh-TW" altLang="en-US" sz="1400"/>
              <a:t>resolution: </a:t>
            </a:r>
            <a:r>
              <a:rPr lang="en-US" altLang="zh-TW" sz="1400"/>
              <a:t>4.9%</a:t>
            </a:r>
            <a:endParaRPr lang="zh-TW" altLang="en-US" sz="14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839D61-9B4E-75D7-7D97-0B7842708E07}"/>
              </a:ext>
            </a:extLst>
          </p:cNvPr>
          <p:cNvSpPr txBox="1"/>
          <p:nvPr/>
        </p:nvSpPr>
        <p:spPr>
          <a:xfrm>
            <a:off x="1462450" y="4000919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Energy </a:t>
            </a:r>
            <a:r>
              <a:rPr lang="zh-TW" altLang="en-US" sz="1400"/>
              <a:t>resolution: </a:t>
            </a:r>
            <a:r>
              <a:rPr lang="de-DE" altLang="zh-TW" sz="1400"/>
              <a:t>12%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60DA96A4-CECC-4A7B-1FED-62E6876F9E3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1600"/>
                  <a:t>3 * 3 energy clustering around crystal#7 give the best energy resolution of 6.0%</a:t>
                </a:r>
                <a14:m>
                  <m:oMath xmlns:m="http://schemas.openxmlformats.org/officeDocument/2006/math">
                    <m:r>
                      <a:rPr lang="en-US" altLang="zh-TW" sz="1600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/>
                  <a:t>0.1</a:t>
                </a:r>
                <a:r>
                  <a:rPr lang="de-DE" altLang="zh-TW" sz="1600"/>
                  <a:t>%</a:t>
                </a:r>
                <a:endParaRPr lang="zh-TW" altLang="en-US" sz="1600"/>
              </a:p>
            </p:txBody>
          </p:sp>
        </mc:Choice>
        <mc:Fallback xmlns="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60DA96A4-CECC-4A7B-1FED-62E6876F9E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  <a:blipFill>
                <a:blip r:embed="rId2"/>
                <a:stretch>
                  <a:fillRect l="-386" t="-2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BE77E693-E8E1-5BB9-9940-1E5696821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838" y="1560917"/>
            <a:ext cx="3067200" cy="24932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C0D177-02AE-2576-1A00-3FE36A687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446" y="1629392"/>
            <a:ext cx="2984762" cy="24247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0B420D-A7DC-E31A-CFE3-C7F30D2360B0}"/>
              </a:ext>
            </a:extLst>
          </p:cNvPr>
          <p:cNvSpPr txBox="1"/>
          <p:nvPr/>
        </p:nvSpPr>
        <p:spPr>
          <a:xfrm>
            <a:off x="658398" y="953370"/>
            <a:ext cx="4655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Beam energy: 395MeV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6CCFC4-869F-263E-C3A3-4B03797BD106}"/>
              </a:ext>
            </a:extLst>
          </p:cNvPr>
          <p:cNvSpPr txBox="1"/>
          <p:nvPr/>
        </p:nvSpPr>
        <p:spPr>
          <a:xfrm>
            <a:off x="3694992" y="389807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974A41-BEB3-39A7-4EF1-D3CFFDAC37CC}"/>
              </a:ext>
            </a:extLst>
          </p:cNvPr>
          <p:cNvSpPr txBox="1"/>
          <p:nvPr/>
        </p:nvSpPr>
        <p:spPr>
          <a:xfrm>
            <a:off x="7398659" y="389807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1516175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F71B0-8FBE-4D3F-BF6C-CAB9A58E3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B63D50-8529-C257-3CD1-2A79687C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A3EAE1-B286-4BA9-B13C-D7BBA216E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B7554D-8B91-E284-B088-E032D5BAD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19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1C24027-34ED-C155-FB24-DD62D3F12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Run#428 energy resolution </a:t>
            </a:r>
            <a:r>
              <a:rPr lang="en-US" altLang="zh-TW" err="1"/>
              <a:t>adcMax</a:t>
            </a:r>
            <a:endParaRPr lang="zh-TW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466679-42C4-2D4E-E4BE-CD542858A28F}"/>
              </a:ext>
            </a:extLst>
          </p:cNvPr>
          <p:cNvSpPr txBox="1"/>
          <p:nvPr/>
        </p:nvSpPr>
        <p:spPr>
          <a:xfrm>
            <a:off x="1588036" y="130997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1*1 Crystal#7 (beam center)</a:t>
            </a:r>
            <a:endParaRPr lang="zh-TW" altLang="en-US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97520C-ACA9-ACAD-4E6B-2FDC20BA7884}"/>
              </a:ext>
            </a:extLst>
          </p:cNvPr>
          <p:cNvSpPr txBox="1"/>
          <p:nvPr/>
        </p:nvSpPr>
        <p:spPr>
          <a:xfrm>
            <a:off x="5675263" y="130997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3*3 Crystal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D0C0AE4-605A-0A51-7AFF-F9F6CEF38542}"/>
                  </a:ext>
                </a:extLst>
              </p:cNvPr>
              <p:cNvSpPr txBox="1"/>
              <p:nvPr/>
            </p:nvSpPr>
            <p:spPr>
              <a:xfrm>
                <a:off x="5103714" y="4000919"/>
                <a:ext cx="3060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/>
                  <a:t>4.8%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400"/>
                  <a:t>0.1</a:t>
                </a:r>
                <a:r>
                  <a:rPr lang="de-DE" altLang="zh-TW" sz="1400"/>
                  <a:t>%</a:t>
                </a:r>
                <a:endParaRPr lang="zh-TW" altLang="en-US" sz="14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D0C0AE4-605A-0A51-7AFF-F9F6CEF38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3714" y="4000919"/>
                <a:ext cx="3060000" cy="307777"/>
              </a:xfrm>
              <a:prstGeom prst="rect">
                <a:avLst/>
              </a:prstGeom>
              <a:blipFill>
                <a:blip r:embed="rId2"/>
                <a:stretch>
                  <a:fillRect l="-598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B6C231FA-13CE-097C-3509-86470C0D9F37}"/>
              </a:ext>
            </a:extLst>
          </p:cNvPr>
          <p:cNvSpPr txBox="1"/>
          <p:nvPr/>
        </p:nvSpPr>
        <p:spPr>
          <a:xfrm>
            <a:off x="1683430" y="4000919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Energy </a:t>
            </a:r>
            <a:r>
              <a:rPr lang="zh-TW" altLang="en-US" sz="1400"/>
              <a:t>resolution: </a:t>
            </a:r>
            <a:r>
              <a:rPr lang="en-US" altLang="zh-TW" sz="1400"/>
              <a:t>0.13%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CE5D8919-5C8F-6C0A-8586-D060CC06BE7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1600"/>
                  <a:t>3 * 3 energy clustering around crystal#7 give the best energy resolution of 4.8%</a:t>
                </a:r>
                <a14:m>
                  <m:oMath xmlns:m="http://schemas.openxmlformats.org/officeDocument/2006/math">
                    <m:r>
                      <a:rPr lang="en-US" altLang="zh-TW" sz="1600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/>
                  <a:t>0.1</a:t>
                </a:r>
                <a:r>
                  <a:rPr lang="de-DE" altLang="zh-TW" sz="1600"/>
                  <a:t>%</a:t>
                </a:r>
                <a:endParaRPr lang="zh-TW" altLang="en-US" sz="1600"/>
              </a:p>
            </p:txBody>
          </p:sp>
        </mc:Choice>
        <mc:Fallback xmlns="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CE5D8919-5C8F-6C0A-8586-D060CC06B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  <a:blipFill>
                <a:blip r:embed="rId3"/>
                <a:stretch>
                  <a:fillRect l="-386" t="-2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6F079A72-19CC-3A19-B3BB-F5F449AD44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485" y="1587768"/>
            <a:ext cx="3060000" cy="24912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A6CC8C2-53DB-C351-C842-2D8057AB37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897" y="1590937"/>
            <a:ext cx="3060000" cy="24880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3F8AA9-4746-556D-7BCA-84B9E504EF27}"/>
              </a:ext>
            </a:extLst>
          </p:cNvPr>
          <p:cNvSpPr txBox="1"/>
          <p:nvPr/>
        </p:nvSpPr>
        <p:spPr>
          <a:xfrm>
            <a:off x="658398" y="953370"/>
            <a:ext cx="4655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Beam energy: 395MeV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0FDF0C-A62A-0997-F63E-E4E4DBC21661}"/>
              </a:ext>
            </a:extLst>
          </p:cNvPr>
          <p:cNvSpPr txBox="1"/>
          <p:nvPr/>
        </p:nvSpPr>
        <p:spPr>
          <a:xfrm>
            <a:off x="3904542" y="393435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74452F-AFF5-86A1-9A03-9D4F0107808C}"/>
              </a:ext>
            </a:extLst>
          </p:cNvPr>
          <p:cNvSpPr txBox="1"/>
          <p:nvPr/>
        </p:nvSpPr>
        <p:spPr>
          <a:xfrm>
            <a:off x="7487559" y="392347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3233515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EB02A-2755-C695-CAB4-7829574ED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CE10A2-7ADB-D952-F0F7-6836D8B05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DABD89-87C0-C281-5A5E-794DE4D63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3BC62-396F-8750-EBDF-4488408C6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20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75F955E-C23F-A1F7-ED43-091A61B21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Run#429 energy resolution </a:t>
            </a:r>
            <a:r>
              <a:rPr lang="en-US" altLang="zh-TW" err="1"/>
              <a:t>adcMax</a:t>
            </a:r>
            <a:endParaRPr lang="zh-TW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F96C2D-D7D3-09BA-DE7C-B7474C7F4E2A}"/>
              </a:ext>
            </a:extLst>
          </p:cNvPr>
          <p:cNvSpPr txBox="1"/>
          <p:nvPr/>
        </p:nvSpPr>
        <p:spPr>
          <a:xfrm>
            <a:off x="1290856" y="125663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1*1 Crystal#7 (beam center)</a:t>
            </a:r>
            <a:endParaRPr lang="zh-TW" altLang="en-US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E1DA6A-3758-6D1F-427E-734BEE1E8F23}"/>
              </a:ext>
            </a:extLst>
          </p:cNvPr>
          <p:cNvSpPr txBox="1"/>
          <p:nvPr/>
        </p:nvSpPr>
        <p:spPr>
          <a:xfrm>
            <a:off x="5903863" y="1241247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3*3 Crystal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341163E-AD16-D1BB-A48E-FDF55970B372}"/>
                  </a:ext>
                </a:extLst>
              </p:cNvPr>
              <p:cNvSpPr txBox="1"/>
              <p:nvPr/>
            </p:nvSpPr>
            <p:spPr>
              <a:xfrm>
                <a:off x="5104241" y="3970288"/>
                <a:ext cx="3060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/>
                  <a:t>4.2%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400"/>
                  <a:t>0</a:t>
                </a:r>
                <a:r>
                  <a:rPr lang="en-US" altLang="zh-TW" sz="1400"/>
                  <a:t>.</a:t>
                </a:r>
                <a:r>
                  <a:rPr lang="zh-TW" altLang="en-US" sz="1400"/>
                  <a:t>1</a:t>
                </a:r>
                <a:r>
                  <a:rPr lang="en-US" altLang="zh-TW" sz="1400"/>
                  <a:t>%</a:t>
                </a:r>
                <a:endParaRPr lang="zh-TW" altLang="en-US" sz="14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341163E-AD16-D1BB-A48E-FDF55970B3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4241" y="3970288"/>
                <a:ext cx="3060000" cy="307777"/>
              </a:xfrm>
              <a:prstGeom prst="rect">
                <a:avLst/>
              </a:prstGeom>
              <a:blipFill>
                <a:blip r:embed="rId2"/>
                <a:stretch>
                  <a:fillRect l="-598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33F19FA-9F06-751E-21C9-D9948CF31BC8}"/>
                  </a:ext>
                </a:extLst>
              </p:cNvPr>
              <p:cNvSpPr txBox="1"/>
              <p:nvPr/>
            </p:nvSpPr>
            <p:spPr>
              <a:xfrm>
                <a:off x="1531030" y="4000919"/>
                <a:ext cx="298476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de-DE" altLang="zh-TW" sz="1400"/>
                  <a:t>11% </a:t>
                </a:r>
                <a14:m>
                  <m:oMath xmlns:m="http://schemas.openxmlformats.org/officeDocument/2006/math">
                    <m:r>
                      <a:rPr lang="en-US" altLang="zh-TW" sz="1400" i="1" dirty="0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altLang="zh-TW" sz="1400" b="0"/>
                  <a:t>114%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33F19FA-9F06-751E-21C9-D9948CF31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1030" y="4000919"/>
                <a:ext cx="2984762" cy="307777"/>
              </a:xfrm>
              <a:prstGeom prst="rect">
                <a:avLst/>
              </a:prstGeom>
              <a:blipFill>
                <a:blip r:embed="rId3"/>
                <a:stretch>
                  <a:fillRect l="-612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CA664DE9-9932-3A69-B0A4-37D9273CC9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1600"/>
                  <a:t>3 * 3 energy clustering around crystal#7 give the best energy resolution of 4.2%</a:t>
                </a:r>
                <a14:m>
                  <m:oMath xmlns:m="http://schemas.openxmlformats.org/officeDocument/2006/math">
                    <m:r>
                      <a:rPr lang="en-US" altLang="zh-TW" sz="1600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/>
                  <a:t>0</a:t>
                </a:r>
                <a:r>
                  <a:rPr lang="en-US" altLang="zh-TW" sz="1600"/>
                  <a:t>.</a:t>
                </a:r>
                <a:r>
                  <a:rPr lang="zh-TW" altLang="en-US" sz="1600"/>
                  <a:t>1</a:t>
                </a:r>
                <a:r>
                  <a:rPr lang="en-US" altLang="zh-TW" sz="1600"/>
                  <a:t>%</a:t>
                </a:r>
                <a:endParaRPr lang="zh-TW" altLang="en-US" sz="1600"/>
              </a:p>
            </p:txBody>
          </p:sp>
        </mc:Choice>
        <mc:Fallback xmlns="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CA664DE9-9932-3A69-B0A4-37D9273CC9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  <a:blipFill>
                <a:blip r:embed="rId4"/>
                <a:stretch>
                  <a:fillRect l="-386" t="-2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8C7B2612-7DDB-D3FA-8CFB-46DB7E0315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3237" y="1549585"/>
            <a:ext cx="3060000" cy="24895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DE2D6E-5B07-7F6B-9BCF-EA0E499D1F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1686" y="1457434"/>
            <a:ext cx="3186264" cy="25817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537340-DB92-E277-B7C6-C9DDF7277223}"/>
              </a:ext>
            </a:extLst>
          </p:cNvPr>
          <p:cNvSpPr txBox="1"/>
          <p:nvPr/>
        </p:nvSpPr>
        <p:spPr>
          <a:xfrm>
            <a:off x="643158" y="953370"/>
            <a:ext cx="4655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Beam energy: 297MeV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6F38B4-8E34-4CBD-E05D-14C0FD26228B}"/>
              </a:ext>
            </a:extLst>
          </p:cNvPr>
          <p:cNvSpPr txBox="1"/>
          <p:nvPr/>
        </p:nvSpPr>
        <p:spPr>
          <a:xfrm>
            <a:off x="3879142" y="388355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B5A2D6-B505-9043-4BC6-D13DFCB16D02}"/>
              </a:ext>
            </a:extLst>
          </p:cNvPr>
          <p:cNvSpPr txBox="1"/>
          <p:nvPr/>
        </p:nvSpPr>
        <p:spPr>
          <a:xfrm>
            <a:off x="7582809" y="387267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931275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AD215-5AA3-212E-4848-CE093C2FC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2BB76F-14A6-B84E-DD4D-CDFC8BAE3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B9BC3E-FF49-38D0-F5DD-DF9866056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FEC51A-2913-1925-8511-84007BF72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21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F0A3095-F397-12DF-546B-CE51F6019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Run#430 energy resolution </a:t>
            </a:r>
            <a:r>
              <a:rPr lang="en-US" altLang="zh-TW" err="1"/>
              <a:t>adcMax</a:t>
            </a:r>
            <a:endParaRPr lang="zh-TW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B3CA08-96CE-6474-AD37-27673E1584F4}"/>
              </a:ext>
            </a:extLst>
          </p:cNvPr>
          <p:cNvSpPr txBox="1"/>
          <p:nvPr/>
        </p:nvSpPr>
        <p:spPr>
          <a:xfrm>
            <a:off x="1161316" y="1271875"/>
            <a:ext cx="29847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/>
              <a:t>1*1 Crystal#7 (beam center)</a:t>
            </a:r>
            <a:endParaRPr lang="zh-TW" altLang="en-US" sz="16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C08383-538F-7534-C56C-D2E409D78C18}"/>
              </a:ext>
            </a:extLst>
          </p:cNvPr>
          <p:cNvSpPr txBox="1"/>
          <p:nvPr/>
        </p:nvSpPr>
        <p:spPr>
          <a:xfrm>
            <a:off x="5576203" y="1256487"/>
            <a:ext cx="29847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/>
              <a:t>3*3 Crystal</a:t>
            </a:r>
            <a:endParaRPr lang="zh-TW" alt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B8F63E-AFEC-6F2E-DA5B-1A9DFCF06521}"/>
                  </a:ext>
                </a:extLst>
              </p:cNvPr>
              <p:cNvSpPr txBox="1"/>
              <p:nvPr/>
            </p:nvSpPr>
            <p:spPr>
              <a:xfrm>
                <a:off x="5047834" y="4000919"/>
                <a:ext cx="3060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/>
                  <a:t>4.2%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400"/>
                  <a:t>0.</a:t>
                </a:r>
                <a:r>
                  <a:rPr lang="en-US" altLang="zh-TW" sz="1400"/>
                  <a:t>0%</a:t>
                </a:r>
                <a:endParaRPr lang="zh-TW" altLang="en-US" sz="14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5B8F63E-AFEC-6F2E-DA5B-1A9DFCF06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7834" y="4000919"/>
                <a:ext cx="3060000" cy="307777"/>
              </a:xfrm>
              <a:prstGeom prst="rect">
                <a:avLst/>
              </a:prstGeom>
              <a:blipFill>
                <a:blip r:embed="rId2"/>
                <a:stretch>
                  <a:fillRect l="-598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C8C14C7E-C2D0-2C0F-E234-B2B3FC511D59}"/>
              </a:ext>
            </a:extLst>
          </p:cNvPr>
          <p:cNvSpPr txBox="1"/>
          <p:nvPr/>
        </p:nvSpPr>
        <p:spPr>
          <a:xfrm>
            <a:off x="1401490" y="4000919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Energy </a:t>
            </a:r>
            <a:r>
              <a:rPr lang="zh-TW" altLang="en-US" sz="1400"/>
              <a:t>resolution: </a:t>
            </a:r>
            <a:r>
              <a:rPr lang="en-US" altLang="zh-TW" sz="1400"/>
              <a:t>12%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09EBD69C-40A1-4CA1-079D-3EC0B714AC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1600"/>
                  <a:t>3 * 3 energy clustering around crystal#7 give the best energy resolution of 4.2%</a:t>
                </a:r>
                <a14:m>
                  <m:oMath xmlns:m="http://schemas.openxmlformats.org/officeDocument/2006/math">
                    <m:r>
                      <a:rPr lang="en-US" altLang="zh-TW" sz="1600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/>
                  <a:t>0.</a:t>
                </a:r>
                <a:r>
                  <a:rPr lang="en-US" altLang="zh-TW" sz="1600"/>
                  <a:t>0%</a:t>
                </a:r>
                <a:endParaRPr lang="zh-TW" altLang="en-US" sz="1600"/>
              </a:p>
            </p:txBody>
          </p:sp>
        </mc:Choice>
        <mc:Fallback xmlns="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09EBD69C-40A1-4CA1-079D-3EC0B714A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  <a:blipFill>
                <a:blip r:embed="rId3"/>
                <a:stretch>
                  <a:fillRect l="-386" t="-2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4287AC7F-2D88-E0F3-AEA7-1A93A8AA5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316" y="1588976"/>
            <a:ext cx="3060000" cy="24895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C3A457-D81C-2253-8344-6203707167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144" y="1588976"/>
            <a:ext cx="3060000" cy="248269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676A72F-8290-FF7F-4FFB-D18566B4E16B}"/>
              </a:ext>
            </a:extLst>
          </p:cNvPr>
          <p:cNvSpPr txBox="1"/>
          <p:nvPr/>
        </p:nvSpPr>
        <p:spPr>
          <a:xfrm>
            <a:off x="658398" y="953370"/>
            <a:ext cx="4655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Beam energy: 297MeV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EB693F-687B-F3F9-67D5-13FE0EE24FCC}"/>
              </a:ext>
            </a:extLst>
          </p:cNvPr>
          <p:cNvSpPr txBox="1"/>
          <p:nvPr/>
        </p:nvSpPr>
        <p:spPr>
          <a:xfrm>
            <a:off x="3745792" y="393435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39F29F-BD62-522D-42E4-A92FE75118C8}"/>
              </a:ext>
            </a:extLst>
          </p:cNvPr>
          <p:cNvSpPr txBox="1"/>
          <p:nvPr/>
        </p:nvSpPr>
        <p:spPr>
          <a:xfrm>
            <a:off x="7449459" y="392347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1379894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DF4B6-046E-759D-E654-050D5DD98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8E9214-56F8-1585-0B88-93E7ED3D6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DDDFCA-DE3E-CDE8-C77D-5CDE44822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902A9F-937D-A62E-D1EE-7669079DE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22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0C07D07-CBB4-7AD6-C128-CECC001D9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Run#431 energy resolution </a:t>
            </a:r>
            <a:r>
              <a:rPr lang="en-US" altLang="zh-TW" err="1"/>
              <a:t>adcMax</a:t>
            </a:r>
            <a:endParaRPr lang="zh-TW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A7839E-2220-41EE-9D24-4F888A8888EB}"/>
              </a:ext>
            </a:extLst>
          </p:cNvPr>
          <p:cNvSpPr txBox="1"/>
          <p:nvPr/>
        </p:nvSpPr>
        <p:spPr>
          <a:xfrm>
            <a:off x="1412776" y="129473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1*1 Crystal#7 (beam center)</a:t>
            </a:r>
            <a:endParaRPr lang="zh-TW" altLang="en-US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EB2099-F8D2-A679-E244-63B3CC0BFA60}"/>
              </a:ext>
            </a:extLst>
          </p:cNvPr>
          <p:cNvSpPr txBox="1"/>
          <p:nvPr/>
        </p:nvSpPr>
        <p:spPr>
          <a:xfrm>
            <a:off x="5705743" y="1279347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3*3 Crystal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D7EF0C2-303A-A2EA-BD1D-25FDACBC3AF8}"/>
                  </a:ext>
                </a:extLst>
              </p:cNvPr>
              <p:cNvSpPr txBox="1"/>
              <p:nvPr/>
            </p:nvSpPr>
            <p:spPr>
              <a:xfrm>
                <a:off x="5210394" y="4000919"/>
                <a:ext cx="3060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/>
                  <a:t>3.1%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400"/>
                  <a:t>0.1</a:t>
                </a:r>
                <a:r>
                  <a:rPr lang="en-US" altLang="zh-TW" sz="1400"/>
                  <a:t>%</a:t>
                </a:r>
                <a:endParaRPr lang="zh-TW" altLang="en-US" sz="14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D7EF0C2-303A-A2EA-BD1D-25FDACBC3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394" y="4000919"/>
                <a:ext cx="3060000" cy="307777"/>
              </a:xfrm>
              <a:prstGeom prst="rect">
                <a:avLst/>
              </a:prstGeom>
              <a:blipFill>
                <a:blip r:embed="rId2"/>
                <a:stretch>
                  <a:fillRect l="-598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D043D7AD-3711-E728-76F0-D3CCE57CB433}"/>
              </a:ext>
            </a:extLst>
          </p:cNvPr>
          <p:cNvSpPr txBox="1"/>
          <p:nvPr/>
        </p:nvSpPr>
        <p:spPr>
          <a:xfrm>
            <a:off x="1485310" y="4000919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Energy </a:t>
            </a:r>
            <a:r>
              <a:rPr lang="zh-TW" altLang="en-US" sz="1400"/>
              <a:t>resolution: </a:t>
            </a:r>
            <a:r>
              <a:rPr lang="en-US" altLang="zh-TW" sz="1400"/>
              <a:t>9%</a:t>
            </a:r>
            <a:endParaRPr lang="en-US" altLang="zh-TW" sz="1400" b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01C12F83-54CF-84E1-B8ED-8D6E8CBBE74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1600"/>
                  <a:t>3 * 3 energy clustering around crystal#7 give the best energy resolution of 3.1%</a:t>
                </a:r>
                <a14:m>
                  <m:oMath xmlns:m="http://schemas.openxmlformats.org/officeDocument/2006/math">
                    <m:r>
                      <a:rPr lang="en-US" altLang="zh-TW" sz="1600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/>
                  <a:t>0.1</a:t>
                </a:r>
                <a:r>
                  <a:rPr lang="en-US" altLang="zh-TW" sz="1600"/>
                  <a:t>%</a:t>
                </a:r>
                <a:endParaRPr lang="zh-TW" altLang="en-US" sz="1600"/>
              </a:p>
            </p:txBody>
          </p:sp>
        </mc:Choice>
        <mc:Fallback xmlns="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01C12F83-54CF-84E1-B8ED-8D6E8CBBE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  <a:blipFill>
                <a:blip r:embed="rId3"/>
                <a:stretch>
                  <a:fillRect l="-386" t="-2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1BB2B4DF-7E81-8272-4302-B5F2748A7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6562" y="1601962"/>
            <a:ext cx="3060000" cy="24837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ECB8E5-A32E-14DF-69C8-D95806648A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5705" y="1591784"/>
            <a:ext cx="3060000" cy="249392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4574AB9-4568-EE86-C34D-32DCA8E3933D}"/>
              </a:ext>
            </a:extLst>
          </p:cNvPr>
          <p:cNvSpPr txBox="1"/>
          <p:nvPr/>
        </p:nvSpPr>
        <p:spPr>
          <a:xfrm>
            <a:off x="643158" y="960990"/>
            <a:ext cx="4655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Beam energy: 197MeV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128088-B67C-2D07-1A0C-5496FD1CA683}"/>
              </a:ext>
            </a:extLst>
          </p:cNvPr>
          <p:cNvSpPr txBox="1"/>
          <p:nvPr/>
        </p:nvSpPr>
        <p:spPr>
          <a:xfrm>
            <a:off x="3904542" y="393435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70E56F-2D5E-78E2-A521-CA84B1E96656}"/>
              </a:ext>
            </a:extLst>
          </p:cNvPr>
          <p:cNvSpPr txBox="1"/>
          <p:nvPr/>
        </p:nvSpPr>
        <p:spPr>
          <a:xfrm>
            <a:off x="7608209" y="392347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2006154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DCA75-0B70-87B6-6A13-89E426894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B49FFB-770B-FA90-6983-C6C084AE9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6BBF4B-855A-95E9-7716-E0B8B97B9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7DAE5A-CAFC-B733-B055-42328182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23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4471E5-B6BB-46AF-E585-C3090B551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Run#432 energy resolution </a:t>
            </a:r>
            <a:r>
              <a:rPr lang="en-US" altLang="zh-TW" err="1"/>
              <a:t>adcMax</a:t>
            </a:r>
            <a:endParaRPr lang="zh-TW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128008-F756-A4DF-7BCB-2BFF978C091D}"/>
              </a:ext>
            </a:extLst>
          </p:cNvPr>
          <p:cNvSpPr txBox="1"/>
          <p:nvPr/>
        </p:nvSpPr>
        <p:spPr>
          <a:xfrm>
            <a:off x="1420396" y="130997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1*1 Crystal#7 (beam center)</a:t>
            </a:r>
            <a:endParaRPr lang="zh-TW" altLang="en-US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6A3424-B7C6-D6CA-A085-CADFF9780A90}"/>
              </a:ext>
            </a:extLst>
          </p:cNvPr>
          <p:cNvSpPr txBox="1"/>
          <p:nvPr/>
        </p:nvSpPr>
        <p:spPr>
          <a:xfrm>
            <a:off x="5781943" y="1294587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3*3 Crystal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C894044-0235-EA09-C5BC-40F405405326}"/>
                  </a:ext>
                </a:extLst>
              </p:cNvPr>
              <p:cNvSpPr txBox="1"/>
              <p:nvPr/>
            </p:nvSpPr>
            <p:spPr>
              <a:xfrm>
                <a:off x="5171376" y="4029198"/>
                <a:ext cx="3060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/>
                  <a:t>2.5%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400"/>
                  <a:t>0.</a:t>
                </a:r>
                <a:r>
                  <a:rPr lang="en-US" altLang="zh-TW" sz="1400"/>
                  <a:t>0%</a:t>
                </a:r>
                <a:endParaRPr lang="zh-TW" altLang="en-US" sz="14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C894044-0235-EA09-C5BC-40F405405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1376" y="4029198"/>
                <a:ext cx="3060000" cy="307777"/>
              </a:xfrm>
              <a:prstGeom prst="rect">
                <a:avLst/>
              </a:prstGeom>
              <a:blipFill>
                <a:blip r:embed="rId2"/>
                <a:stretch>
                  <a:fillRect l="-598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9840EF0-2B00-60EE-2DA4-7A9AE92E2229}"/>
                  </a:ext>
                </a:extLst>
              </p:cNvPr>
              <p:cNvSpPr txBox="1"/>
              <p:nvPr/>
            </p:nvSpPr>
            <p:spPr>
              <a:xfrm>
                <a:off x="1477690" y="4000919"/>
                <a:ext cx="298476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/>
                  <a:t>9%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altLang="zh-TW" sz="1400" b="0"/>
                  <a:t>0%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9840EF0-2B00-60EE-2DA4-7A9AE92E2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7690" y="4000919"/>
                <a:ext cx="2984762" cy="307777"/>
              </a:xfrm>
              <a:prstGeom prst="rect">
                <a:avLst/>
              </a:prstGeom>
              <a:blipFill>
                <a:blip r:embed="rId3"/>
                <a:stretch>
                  <a:fillRect l="-612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07393D84-F927-3FED-DD6D-7F123D9E1BF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1600"/>
                  <a:t>3 * 3 energy clustering around crystal#7 give the best energy resolution of 2.5%</a:t>
                </a:r>
                <a14:m>
                  <m:oMath xmlns:m="http://schemas.openxmlformats.org/officeDocument/2006/math">
                    <m:r>
                      <a:rPr lang="en-US" altLang="zh-TW" sz="1600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/>
                  <a:t>0.</a:t>
                </a:r>
                <a:r>
                  <a:rPr lang="en-US" altLang="zh-TW" sz="1600"/>
                  <a:t>0%</a:t>
                </a:r>
                <a:endParaRPr lang="zh-TW" altLang="en-US" sz="1600"/>
              </a:p>
            </p:txBody>
          </p:sp>
        </mc:Choice>
        <mc:Fallback xmlns="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07393D84-F927-3FED-DD6D-7F123D9E1B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  <a:blipFill>
                <a:blip r:embed="rId4"/>
                <a:stretch>
                  <a:fillRect l="-386" t="-2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75284E6E-9B10-AA9B-A2FA-EAEBC20A04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4524" y="1579172"/>
            <a:ext cx="3060000" cy="24909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1B283C-9242-A66A-D283-58995CBA0B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5244" y="1575738"/>
            <a:ext cx="3060000" cy="24943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2028E73-D121-588F-4F29-0ABFE254554E}"/>
              </a:ext>
            </a:extLst>
          </p:cNvPr>
          <p:cNvSpPr txBox="1"/>
          <p:nvPr/>
        </p:nvSpPr>
        <p:spPr>
          <a:xfrm>
            <a:off x="666018" y="953370"/>
            <a:ext cx="4655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Beam energy: 197MeV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3B0C8E-22CA-BA85-EFE8-8C0DBF34AB7E}"/>
              </a:ext>
            </a:extLst>
          </p:cNvPr>
          <p:cNvSpPr txBox="1"/>
          <p:nvPr/>
        </p:nvSpPr>
        <p:spPr>
          <a:xfrm>
            <a:off x="3904542" y="393435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7F481F-9D55-408D-A4B4-46F06CCDE98F}"/>
              </a:ext>
            </a:extLst>
          </p:cNvPr>
          <p:cNvSpPr txBox="1"/>
          <p:nvPr/>
        </p:nvSpPr>
        <p:spPr>
          <a:xfrm>
            <a:off x="7608209" y="392347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15364858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AF1F6-627A-7FE2-9588-C735297FA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45B706-4EED-399B-D204-F7A08CAC6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50C010-C462-E097-6F5A-D5F4D303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BA26CC-1C04-E709-613F-BABC7DF09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24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589B769-7C5A-5DCD-0040-17249B2B7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Run#433 energy resolution </a:t>
            </a:r>
            <a:r>
              <a:rPr lang="en-US" altLang="zh-TW" err="1"/>
              <a:t>adcMax</a:t>
            </a:r>
            <a:endParaRPr lang="zh-TW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FA81CF-FFFC-6EF7-635B-F00E414DB0A3}"/>
              </a:ext>
            </a:extLst>
          </p:cNvPr>
          <p:cNvSpPr txBox="1"/>
          <p:nvPr/>
        </p:nvSpPr>
        <p:spPr>
          <a:xfrm>
            <a:off x="1571702" y="1316949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1*1 Crystal#7 (beam center)</a:t>
            </a:r>
            <a:endParaRPr lang="zh-TW" altLang="en-US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79D84F1-7BB3-C93E-81A4-E05E78F53200}"/>
              </a:ext>
            </a:extLst>
          </p:cNvPr>
          <p:cNvSpPr txBox="1"/>
          <p:nvPr/>
        </p:nvSpPr>
        <p:spPr>
          <a:xfrm>
            <a:off x="5842903" y="1316949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3*3 Crystal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9E6E0DB-E64D-1C07-7996-3A9828B68CE2}"/>
                  </a:ext>
                </a:extLst>
              </p:cNvPr>
              <p:cNvSpPr txBox="1"/>
              <p:nvPr/>
            </p:nvSpPr>
            <p:spPr>
              <a:xfrm>
                <a:off x="5134960" y="4012307"/>
                <a:ext cx="30600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/>
                  <a:t>1.7%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400"/>
                  <a:t>0.1</a:t>
                </a:r>
                <a:r>
                  <a:rPr lang="en-US" altLang="zh-TW" sz="1400"/>
                  <a:t>%</a:t>
                </a:r>
              </a:p>
              <a:p>
                <a:r>
                  <a:rPr lang="en-US" altLang="zh-TW" sz="1400">
                    <a:solidFill>
                      <a:srgbClr val="FF0000"/>
                    </a:solidFill>
                  </a:rPr>
                  <a:t>bad fit</a:t>
                </a:r>
                <a:endParaRPr lang="zh-TW" altLang="en-US" sz="14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9E6E0DB-E64D-1C07-7996-3A9828B68C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4960" y="4012307"/>
                <a:ext cx="3060000" cy="523220"/>
              </a:xfrm>
              <a:prstGeom prst="rect">
                <a:avLst/>
              </a:prstGeom>
              <a:blipFill>
                <a:blip r:embed="rId2"/>
                <a:stretch>
                  <a:fillRect l="-598" t="-2326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52D56D06-FF4A-8E07-51B6-02BE0C447F90}"/>
              </a:ext>
            </a:extLst>
          </p:cNvPr>
          <p:cNvSpPr txBox="1"/>
          <p:nvPr/>
        </p:nvSpPr>
        <p:spPr>
          <a:xfrm>
            <a:off x="1415460" y="3991336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Energy </a:t>
            </a:r>
            <a:r>
              <a:rPr lang="zh-TW" altLang="en-US" sz="1400"/>
              <a:t>resolution: </a:t>
            </a:r>
            <a:r>
              <a:rPr lang="en-US" altLang="zh-TW" sz="1400">
                <a:solidFill>
                  <a:srgbClr val="FF0000"/>
                </a:solidFill>
              </a:rPr>
              <a:t>0.07 bad fit</a:t>
            </a:r>
            <a:endParaRPr lang="zh-TW" altLang="en-US" sz="140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3DC2E1A3-9562-6206-AD9E-5FA0712BA12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1600"/>
                  <a:t>3 * 3 energy clustering around crystal#7 give the best energy resolution of 1.7%</a:t>
                </a:r>
                <a14:m>
                  <m:oMath xmlns:m="http://schemas.openxmlformats.org/officeDocument/2006/math">
                    <m:r>
                      <a:rPr lang="en-US" altLang="zh-TW" sz="1600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/>
                  <a:t>0.1</a:t>
                </a:r>
                <a:r>
                  <a:rPr lang="en-US" altLang="zh-TW" sz="1600"/>
                  <a:t>%</a:t>
                </a:r>
                <a:endParaRPr lang="zh-TW" altLang="en-US" sz="1600"/>
              </a:p>
            </p:txBody>
          </p:sp>
        </mc:Choice>
        <mc:Fallback xmlns="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3DC2E1A3-9562-6206-AD9E-5FA0712BA1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  <a:blipFill>
                <a:blip r:embed="rId3"/>
                <a:stretch>
                  <a:fillRect l="-386" t="-2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17BD3E4E-52F9-D2D8-D2EF-15B19CAED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464" y="1584225"/>
            <a:ext cx="3060000" cy="24847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697448-8985-272B-68CC-91543A82DB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7670" y="1581047"/>
            <a:ext cx="3060000" cy="24879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DBF9E8D-B16E-B758-03CC-05A7F3669BB2}"/>
              </a:ext>
            </a:extLst>
          </p:cNvPr>
          <p:cNvSpPr txBox="1"/>
          <p:nvPr/>
        </p:nvSpPr>
        <p:spPr>
          <a:xfrm>
            <a:off x="650778" y="953370"/>
            <a:ext cx="4655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Beam energy: 100MeV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74AC8C-2C01-95E1-DE1B-E6E3D5C6C453}"/>
              </a:ext>
            </a:extLst>
          </p:cNvPr>
          <p:cNvSpPr txBox="1"/>
          <p:nvPr/>
        </p:nvSpPr>
        <p:spPr>
          <a:xfrm>
            <a:off x="3904542" y="393435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06F737-C970-3A2A-3E49-64A9A7188B25}"/>
              </a:ext>
            </a:extLst>
          </p:cNvPr>
          <p:cNvSpPr txBox="1"/>
          <p:nvPr/>
        </p:nvSpPr>
        <p:spPr>
          <a:xfrm>
            <a:off x="7608209" y="392347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42818868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55456-5DBE-6ADD-594A-F2A098C67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B3057B-2B4E-74FA-291B-154EFBB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24F221-B096-7A0E-7563-02B6DEDC3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03B35B-745C-94A7-DF47-93D9EAA14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25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2F34D9A-A146-524E-1C72-F634AB1E1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Run#434 energy resolution </a:t>
            </a:r>
            <a:r>
              <a:rPr lang="en-US" altLang="zh-TW" err="1"/>
              <a:t>adcMax</a:t>
            </a:r>
            <a:endParaRPr lang="zh-TW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16398B-578D-BDF2-A52B-3BC2E6C72466}"/>
              </a:ext>
            </a:extLst>
          </p:cNvPr>
          <p:cNvSpPr txBox="1"/>
          <p:nvPr/>
        </p:nvSpPr>
        <p:spPr>
          <a:xfrm>
            <a:off x="1588036" y="1271875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1*1 Crystal#7 (beam center)</a:t>
            </a:r>
            <a:endParaRPr lang="zh-TW" altLang="en-US" sz="1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840A5B-6305-B4F5-E436-17965A5551B8}"/>
              </a:ext>
            </a:extLst>
          </p:cNvPr>
          <p:cNvSpPr txBox="1"/>
          <p:nvPr/>
        </p:nvSpPr>
        <p:spPr>
          <a:xfrm>
            <a:off x="5553343" y="1248867"/>
            <a:ext cx="2984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/>
              <a:t>3*3 Crystal</a:t>
            </a:r>
            <a:endParaRPr lang="zh-TW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06F74DB-E940-EAA3-E40B-8545B4BBDF2E}"/>
                  </a:ext>
                </a:extLst>
              </p:cNvPr>
              <p:cNvSpPr txBox="1"/>
              <p:nvPr/>
            </p:nvSpPr>
            <p:spPr>
              <a:xfrm>
                <a:off x="4918294" y="4000919"/>
                <a:ext cx="30600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/>
                  <a:t>1.3% 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400"/>
                  <a:t> 0.0</a:t>
                </a:r>
                <a:r>
                  <a:rPr lang="en-US" altLang="zh-TW" sz="1400"/>
                  <a:t>%</a:t>
                </a:r>
              </a:p>
              <a:p>
                <a:r>
                  <a:rPr lang="en-US" altLang="zh-TW" sz="1400">
                    <a:solidFill>
                      <a:srgbClr val="FF0000"/>
                    </a:solidFill>
                  </a:rPr>
                  <a:t>bad fit</a:t>
                </a:r>
                <a:endParaRPr lang="zh-TW" altLang="en-US" sz="140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06F74DB-E940-EAA3-E40B-8545B4BBDF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8294" y="4000919"/>
                <a:ext cx="3060000" cy="523220"/>
              </a:xfrm>
              <a:prstGeom prst="rect">
                <a:avLst/>
              </a:prstGeom>
              <a:blipFill>
                <a:blip r:embed="rId2"/>
                <a:stretch>
                  <a:fillRect l="-598" t="-1163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CD1888-FC39-86CC-9D41-F915DEADC63F}"/>
                  </a:ext>
                </a:extLst>
              </p:cNvPr>
              <p:cNvSpPr txBox="1"/>
              <p:nvPr/>
            </p:nvSpPr>
            <p:spPr>
              <a:xfrm>
                <a:off x="1183795" y="4011410"/>
                <a:ext cx="2984762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1400"/>
                  <a:t>Energy </a:t>
                </a:r>
                <a:r>
                  <a:rPr lang="zh-TW" altLang="en-US" sz="1400"/>
                  <a:t>resolution: </a:t>
                </a:r>
                <a:r>
                  <a:rPr lang="en-US" altLang="zh-TW" sz="1400">
                    <a:solidFill>
                      <a:srgbClr val="FF0000"/>
                    </a:solidFill>
                  </a:rPr>
                  <a:t>7% </a:t>
                </a:r>
                <a14:m>
                  <m:oMath xmlns:m="http://schemas.openxmlformats.org/officeDocument/2006/math">
                    <m:r>
                      <a:rPr lang="en-US" altLang="zh-TW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altLang="zh-TW" sz="1400" b="0">
                    <a:solidFill>
                      <a:srgbClr val="FF0000"/>
                    </a:solidFill>
                  </a:rPr>
                  <a:t> 0% </a:t>
                </a:r>
                <a:r>
                  <a:rPr lang="en-US" altLang="zh-TW" sz="1400">
                    <a:solidFill>
                      <a:srgbClr val="FF0000"/>
                    </a:solidFill>
                  </a:rPr>
                  <a:t>bad fit</a:t>
                </a:r>
                <a:r>
                  <a:rPr lang="en-US" altLang="zh-TW" sz="1400" b="0">
                    <a:solidFill>
                      <a:srgbClr val="FF0000"/>
                    </a:solidFill>
                  </a:rPr>
                  <a:t> </a:t>
                </a:r>
                <a:endParaRPr lang="en-US" altLang="zh-TW" sz="1400" b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5CD1888-FC39-86CC-9D41-F915DEADC6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3795" y="4011410"/>
                <a:ext cx="2984762" cy="307777"/>
              </a:xfrm>
              <a:prstGeom prst="rect">
                <a:avLst/>
              </a:prstGeom>
              <a:blipFill>
                <a:blip r:embed="rId3"/>
                <a:stretch>
                  <a:fillRect l="-612" t="-3922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1D02EA1A-FEFB-6569-A065-6B9BBD25A96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1600"/>
                  <a:t>3 * 3 energy clustering around crystal#7 give the best energy resolution of 1.3% </a:t>
                </a:r>
                <a14:m>
                  <m:oMath xmlns:m="http://schemas.openxmlformats.org/officeDocument/2006/math">
                    <m:r>
                      <a:rPr lang="en-US" altLang="zh-TW" sz="1600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zh-TW" altLang="en-US" sz="1600"/>
                  <a:t> 0.0</a:t>
                </a:r>
                <a:r>
                  <a:rPr lang="en-US" altLang="zh-TW" sz="1600"/>
                  <a:t>%</a:t>
                </a:r>
                <a:endParaRPr lang="zh-TW" altLang="en-US" sz="1600"/>
              </a:p>
            </p:txBody>
          </p:sp>
        </mc:Choice>
        <mc:Fallback xmlns="">
          <p:sp>
            <p:nvSpPr>
              <p:cNvPr id="27" name="Content Placeholder 1">
                <a:extLst>
                  <a:ext uri="{FF2B5EF4-FFF2-40B4-BE49-F238E27FC236}">
                    <a16:creationId xmlns:a16="http://schemas.microsoft.com/office/drawing/2014/main" id="{1D02EA1A-FEFB-6569-A065-6B9BBD25A9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4647415"/>
                <a:ext cx="7886700" cy="1498862"/>
              </a:xfrm>
              <a:prstGeom prst="rect">
                <a:avLst/>
              </a:prstGeom>
              <a:blipFill>
                <a:blip r:embed="rId4"/>
                <a:stretch>
                  <a:fillRect l="-386" t="-2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BF8D22D2-FB05-64B7-9A72-08D245C964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8824" y="1577937"/>
            <a:ext cx="3060000" cy="24924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FF43D4-3159-3FF5-6A52-FF193A55F1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1333" y="1579323"/>
            <a:ext cx="3060000" cy="249105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6F29FB4-9FC3-9FA0-BB94-70F0923B1C8A}"/>
              </a:ext>
            </a:extLst>
          </p:cNvPr>
          <p:cNvSpPr txBox="1"/>
          <p:nvPr/>
        </p:nvSpPr>
        <p:spPr>
          <a:xfrm>
            <a:off x="650778" y="953370"/>
            <a:ext cx="4655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Beam energy: 100MeV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6DCED7-F490-E7E9-EC13-DB90190D6301}"/>
              </a:ext>
            </a:extLst>
          </p:cNvPr>
          <p:cNvSpPr txBox="1"/>
          <p:nvPr/>
        </p:nvSpPr>
        <p:spPr>
          <a:xfrm>
            <a:off x="3904542" y="393435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DC2388-7D3D-D2ED-24D5-DAE40F4154B4}"/>
              </a:ext>
            </a:extLst>
          </p:cNvPr>
          <p:cNvSpPr txBox="1"/>
          <p:nvPr/>
        </p:nvSpPr>
        <p:spPr>
          <a:xfrm>
            <a:off x="7390736" y="3934352"/>
            <a:ext cx="41059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800"/>
              <a:t>ADC</a:t>
            </a:r>
            <a:endParaRPr lang="zh-TW" altLang="en-US" sz="800"/>
          </a:p>
        </p:txBody>
      </p:sp>
    </p:spTree>
    <p:extLst>
      <p:ext uri="{BB962C8B-B14F-4D97-AF65-F5344CB8AC3E}">
        <p14:creationId xmlns:p14="http://schemas.microsoft.com/office/powerpoint/2010/main" val="3070713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2C42CAF-362D-83CA-1EA9-8A9E888153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68573"/>
            <a:ext cx="2880000" cy="2078797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780F9D-A95F-91F4-5A03-064D4145A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6A74CC-8909-8974-EB97-466F33FA7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FE87EA-24FC-8F68-6241-E887AEB4D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26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1A67DAF-6CE0-FF7D-477D-C00B047C3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Sanity check</a:t>
            </a:r>
            <a:endParaRPr lang="zh-TW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D4ECEE-6BE6-029A-87D4-C109C7AB9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279" y="2668573"/>
            <a:ext cx="2880000" cy="20787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9691C2-0ADD-04A8-9FC6-365A61B70D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668573"/>
            <a:ext cx="2880000" cy="20787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EAF126B-838D-91BA-EF49-E81A093E5C5F}"/>
              </a:ext>
            </a:extLst>
          </p:cNvPr>
          <p:cNvSpPr txBox="1"/>
          <p:nvPr/>
        </p:nvSpPr>
        <p:spPr>
          <a:xfrm>
            <a:off x="628650" y="4958416"/>
            <a:ext cx="5060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200"/>
              <a:t>DSCB main peak mean &amp; sigma are linear under </a:t>
            </a:r>
            <a:r>
              <a:rPr lang="en-US" altLang="zh-TW" sz="1200" err="1"/>
              <a:t>beamE</a:t>
            </a:r>
            <a:r>
              <a:rPr lang="en-US" altLang="zh-TW" sz="1200"/>
              <a:t> scan.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zh-TW" sz="1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200" err="1"/>
              <a:t>maxPedestal</a:t>
            </a:r>
            <a:r>
              <a:rPr lang="en-US" altLang="zh-TW" sz="1200"/>
              <a:t> peak mean is not flat (how about the real pedestal?)</a:t>
            </a:r>
            <a:endParaRPr lang="zh-TW" altLang="en-US" sz="12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76E784E-ADAC-087D-3812-6D8BBFFD8E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40" y="535192"/>
            <a:ext cx="2616200" cy="1672773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FD1D423-D313-14DC-AA33-CB1E9C487702}"/>
              </a:ext>
            </a:extLst>
          </p:cNvPr>
          <p:cNvCxnSpPr>
            <a:cxnSpLocks/>
          </p:cNvCxnSpPr>
          <p:nvPr/>
        </p:nvCxnSpPr>
        <p:spPr>
          <a:xfrm flipV="1">
            <a:off x="6691502" y="1834715"/>
            <a:ext cx="636223" cy="67908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258FDBA-59B3-1B39-8018-2E472540E91F}"/>
              </a:ext>
            </a:extLst>
          </p:cNvPr>
          <p:cNvCxnSpPr>
            <a:cxnSpLocks/>
          </p:cNvCxnSpPr>
          <p:nvPr/>
        </p:nvCxnSpPr>
        <p:spPr>
          <a:xfrm flipH="1" flipV="1">
            <a:off x="5791339" y="461120"/>
            <a:ext cx="278940" cy="610794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62FBD4A-BB9F-034F-A391-25323F7C816A}"/>
              </a:ext>
            </a:extLst>
          </p:cNvPr>
          <p:cNvCxnSpPr>
            <a:cxnSpLocks/>
          </p:cNvCxnSpPr>
          <p:nvPr/>
        </p:nvCxnSpPr>
        <p:spPr>
          <a:xfrm flipH="1">
            <a:off x="4572000" y="1491869"/>
            <a:ext cx="850900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050381D-215C-965A-ADC8-483AE8FA67AB}"/>
              </a:ext>
            </a:extLst>
          </p:cNvPr>
          <p:cNvSpPr txBox="1"/>
          <p:nvPr/>
        </p:nvSpPr>
        <p:spPr>
          <a:xfrm>
            <a:off x="5302075" y="206184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/>
              <a:t>DSCB	main peak				</a:t>
            </a:r>
            <a:endParaRPr lang="zh-TW" altLang="en-US" sz="12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421F00-D9D5-A014-6457-44167511CB86}"/>
              </a:ext>
            </a:extLst>
          </p:cNvPr>
          <p:cNvSpPr txBox="1"/>
          <p:nvPr/>
        </p:nvSpPr>
        <p:spPr>
          <a:xfrm>
            <a:off x="3184800" y="1357400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 err="1"/>
              <a:t>maxPedestal</a:t>
            </a:r>
            <a:r>
              <a:rPr lang="en-US" altLang="zh-TW" sz="1200"/>
              <a:t> peak				</a:t>
            </a:r>
            <a:endParaRPr lang="zh-TW" altLang="en-US" sz="12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79592A-7A11-22AC-50A9-2BEE8387D778}"/>
              </a:ext>
            </a:extLst>
          </p:cNvPr>
          <p:cNvSpPr txBox="1"/>
          <p:nvPr/>
        </p:nvSpPr>
        <p:spPr>
          <a:xfrm>
            <a:off x="7275650" y="1695408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/>
              <a:t>Second gaussian peak					</a:t>
            </a:r>
            <a:endParaRPr lang="zh-TW" altLang="en-US" sz="12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8A9878-66D9-683F-3C4D-C0510D61B876}"/>
              </a:ext>
            </a:extLst>
          </p:cNvPr>
          <p:cNvSpPr txBox="1"/>
          <p:nvPr/>
        </p:nvSpPr>
        <p:spPr>
          <a:xfrm>
            <a:off x="5986476" y="2607564"/>
            <a:ext cx="1143787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1000"/>
              <a:t>3x3 </a:t>
            </a:r>
            <a:r>
              <a:rPr lang="en-US" altLang="zh-TW" sz="1000" err="1"/>
              <a:t>maxPedestal</a:t>
            </a:r>
            <a:endParaRPr lang="zh-TW" altLang="en-US" sz="1000"/>
          </a:p>
        </p:txBody>
      </p:sp>
    </p:spTree>
    <p:extLst>
      <p:ext uri="{BB962C8B-B14F-4D97-AF65-F5344CB8AC3E}">
        <p14:creationId xmlns:p14="http://schemas.microsoft.com/office/powerpoint/2010/main" val="20128902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B127239-E80E-D01D-6BC8-73E22A2132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15" y="1662019"/>
            <a:ext cx="3060000" cy="2208722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1D51E-507F-5D87-09B0-B1C1ECA39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DDDA35-77B7-1F5A-876F-25B328A07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B2F846-A8E7-3B9E-3DCC-BCEAD46F0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27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990219-C839-430C-8EF4-B864D0612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Energy resolution vs. beam energy</a:t>
            </a:r>
            <a:endParaRPr lang="zh-TW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0AAC37-56B1-BCB9-F7CF-F934416C4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229" y="1662019"/>
            <a:ext cx="3060000" cy="22087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012F98-F3C0-3DA6-F9A3-49DCC78D3D08}"/>
              </a:ext>
            </a:extLst>
          </p:cNvPr>
          <p:cNvSpPr txBox="1"/>
          <p:nvPr/>
        </p:nvSpPr>
        <p:spPr>
          <a:xfrm>
            <a:off x="971550" y="3897966"/>
            <a:ext cx="342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200"/>
              <a:t>Wrong resolution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zh-TW" sz="1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200"/>
              <a:t>Pedestal give low </a:t>
            </a:r>
            <a:r>
              <a:rPr lang="en-US" altLang="zh-TW" sz="1200" err="1"/>
              <a:t>beamE</a:t>
            </a:r>
            <a:r>
              <a:rPr lang="en-US" altLang="zh-TW" sz="1200"/>
              <a:t> run a relatively large denominator in resolution calculation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zh-TW" sz="1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200"/>
              <a:t>Say pedestal = 1000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200"/>
              <a:t>Resolution = sigma/(mean + 1000)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12048B-4531-FED7-980C-C80DE5373175}"/>
              </a:ext>
            </a:extLst>
          </p:cNvPr>
          <p:cNvSpPr txBox="1"/>
          <p:nvPr/>
        </p:nvSpPr>
        <p:spPr>
          <a:xfrm>
            <a:off x="4986979" y="3910666"/>
            <a:ext cx="342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200"/>
              <a:t>Wrong resolution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zh-TW" sz="1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200"/>
              <a:t>In the graph, DSCB main peak mean is subtracted with </a:t>
            </a:r>
            <a:r>
              <a:rPr lang="en-US" altLang="zh-TW" sz="1200" err="1"/>
              <a:t>maxPedestal</a:t>
            </a:r>
            <a:r>
              <a:rPr lang="en-US" altLang="zh-TW" sz="1200"/>
              <a:t> mean to calculate resolution.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altLang="zh-TW" sz="12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TW" sz="1200"/>
              <a:t>However, </a:t>
            </a:r>
            <a:r>
              <a:rPr lang="en-US" altLang="zh-TW" sz="1200" err="1"/>
              <a:t>maxPedestal</a:t>
            </a:r>
            <a:r>
              <a:rPr lang="en-US" altLang="zh-TW" sz="1200"/>
              <a:t> cannot represent the true pedestal.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205281E-C647-7569-82F4-00CFB62F16F5}"/>
                  </a:ext>
                </a:extLst>
              </p:cNvPr>
              <p:cNvSpPr txBox="1"/>
              <p:nvPr/>
            </p:nvSpPr>
            <p:spPr>
              <a:xfrm>
                <a:off x="4614195" y="1319119"/>
                <a:ext cx="457200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zh-TW" sz="1200"/>
                  <a:t>Resolution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2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sz="1200" b="0" i="1" smtClean="0">
                            <a:latin typeface="Cambria Math" panose="02040503050406030204" pitchFamily="18" charset="0"/>
                          </a:rPr>
                          <m:t>DSCB</m:t>
                        </m:r>
                        <m:r>
                          <a:rPr lang="en-US" altLang="zh-TW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TW" sz="1200" b="0" i="1" smtClean="0">
                            <a:latin typeface="Cambria Math" panose="02040503050406030204" pitchFamily="18" charset="0"/>
                          </a:rPr>
                          <m:t>main</m:t>
                        </m:r>
                      </m:sub>
                    </m:sSub>
                    <m:r>
                      <a:rPr lang="en-US" altLang="zh-TW" sz="1200" b="0" i="1" smtClean="0">
                        <a:latin typeface="Cambria Math" panose="02040503050406030204" pitchFamily="18" charset="0"/>
                      </a:rPr>
                      <m:t>/(</m:t>
                    </m:r>
                    <m:sSub>
                      <m:sSubPr>
                        <m:ctrlPr>
                          <a:rPr lang="en-US" altLang="zh-TW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2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sz="1200" i="1">
                            <a:latin typeface="Cambria Math" panose="02040503050406030204" pitchFamily="18" charset="0"/>
                          </a:rPr>
                          <m:t>DSCB</m:t>
                        </m:r>
                        <m:r>
                          <a:rPr lang="en-US" altLang="zh-TW" sz="1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TW" sz="1200" i="1">
                            <a:latin typeface="Cambria Math" panose="02040503050406030204" pitchFamily="18" charset="0"/>
                          </a:rPr>
                          <m:t>main</m:t>
                        </m:r>
                      </m:sub>
                    </m:sSub>
                    <m:r>
                      <a:rPr lang="en-US" altLang="zh-TW" sz="1200" i="1">
                        <a:latin typeface="Cambria Math" panose="02040503050406030204" pitchFamily="18" charset="0"/>
                      </a:rPr>
                      <m:t> − </m:t>
                    </m:r>
                    <m:sSub>
                      <m:sSubPr>
                        <m:ctrlPr>
                          <a:rPr lang="en-US" altLang="zh-TW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2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sz="1200" i="1">
                            <a:latin typeface="Cambria Math" panose="02040503050406030204" pitchFamily="18" charset="0"/>
                          </a:rPr>
                          <m:t>maxPedestal</m:t>
                        </m:r>
                      </m:sub>
                    </m:sSub>
                    <m:r>
                      <a:rPr lang="en-US" altLang="zh-TW" sz="1200" b="0" i="1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altLang="zh-TW" sz="1200" b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205281E-C647-7569-82F4-00CFB62F16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195" y="1319119"/>
                <a:ext cx="4572000" cy="276999"/>
              </a:xfrm>
              <a:prstGeom prst="rect">
                <a:avLst/>
              </a:prstGeom>
              <a:blipFill>
                <a:blip r:embed="rId4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1A58458-E282-2563-156D-E0FEA537BE09}"/>
                  </a:ext>
                </a:extLst>
              </p:cNvPr>
              <p:cNvSpPr txBox="1"/>
              <p:nvPr/>
            </p:nvSpPr>
            <p:spPr>
              <a:xfrm>
                <a:off x="1068388" y="1319119"/>
                <a:ext cx="3332162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altLang="zh-TW" sz="1200"/>
                  <a:t>Resolution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2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sz="1200" b="0" i="1" smtClean="0">
                            <a:latin typeface="Cambria Math" panose="02040503050406030204" pitchFamily="18" charset="0"/>
                          </a:rPr>
                          <m:t>DSCB</m:t>
                        </m:r>
                        <m:r>
                          <a:rPr lang="en-US" altLang="zh-TW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TW" sz="1200" b="0" i="1" smtClean="0">
                            <a:latin typeface="Cambria Math" panose="02040503050406030204" pitchFamily="18" charset="0"/>
                          </a:rPr>
                          <m:t>main</m:t>
                        </m:r>
                      </m:sub>
                    </m:sSub>
                    <m:r>
                      <a:rPr lang="en-US" altLang="zh-TW" sz="1200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altLang="zh-TW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2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sz="1200" i="1">
                            <a:latin typeface="Cambria Math" panose="02040503050406030204" pitchFamily="18" charset="0"/>
                          </a:rPr>
                          <m:t>DSCB</m:t>
                        </m:r>
                        <m:r>
                          <a:rPr lang="en-US" altLang="zh-TW" sz="1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TW" sz="1200" i="1">
                            <a:latin typeface="Cambria Math" panose="02040503050406030204" pitchFamily="18" charset="0"/>
                          </a:rPr>
                          <m:t>main</m:t>
                        </m:r>
                      </m:sub>
                    </m:sSub>
                    <m:r>
                      <a:rPr lang="en-US" altLang="zh-TW" sz="1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TW" sz="1200" b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1A58458-E282-2563-156D-E0FEA537BE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388" y="1319119"/>
                <a:ext cx="3332162" cy="276999"/>
              </a:xfrm>
              <a:prstGeom prst="rect">
                <a:avLst/>
              </a:prstGeom>
              <a:blipFill>
                <a:blip r:embed="rId5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69BB30DE-3FB6-F3D8-68F6-E712A36A9E5E}"/>
              </a:ext>
            </a:extLst>
          </p:cNvPr>
          <p:cNvSpPr txBox="1"/>
          <p:nvPr/>
        </p:nvSpPr>
        <p:spPr>
          <a:xfrm>
            <a:off x="973138" y="5455848"/>
            <a:ext cx="71977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/>
              <a:t>Solution: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000"/>
              <a:t>Fit the original ADC waveform and define the pedestal then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000"/>
              <a:t>Simply subtract the first ADC point while extracting </a:t>
            </a:r>
            <a:r>
              <a:rPr lang="en-US" altLang="zh-TW" sz="2000" err="1"/>
              <a:t>ADCMax</a:t>
            </a:r>
            <a:endParaRPr lang="en-US" altLang="zh-TW" sz="2000"/>
          </a:p>
        </p:txBody>
      </p:sp>
    </p:spTree>
    <p:extLst>
      <p:ext uri="{BB962C8B-B14F-4D97-AF65-F5344CB8AC3E}">
        <p14:creationId xmlns:p14="http://schemas.microsoft.com/office/powerpoint/2010/main" val="3839104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佈景主題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25a8b9c-b6bf-44ad-ae36-81c5491a818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8A55461588945409E8C91A1AEA4F36E" ma:contentTypeVersion="11" ma:contentTypeDescription="建立新的文件。" ma:contentTypeScope="" ma:versionID="3b19ab1f63c26cf76f4306733586343a">
  <xsd:schema xmlns:xsd="http://www.w3.org/2001/XMLSchema" xmlns:xs="http://www.w3.org/2001/XMLSchema" xmlns:p="http://schemas.microsoft.com/office/2006/metadata/properties" xmlns:ns3="125a8b9c-b6bf-44ad-ae36-81c5491a818b" targetNamespace="http://schemas.microsoft.com/office/2006/metadata/properties" ma:root="true" ma:fieldsID="24266f77f5df7b0773875178b827dc57" ns3:_="">
    <xsd:import namespace="125a8b9c-b6bf-44ad-ae36-81c5491a818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5a8b9c-b6bf-44ad-ae36-81c5491a818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9728A1-B717-44E5-9D30-6DC7ECC262C3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  <ds:schemaRef ds:uri="125a8b9c-b6bf-44ad-ae36-81c5491a818b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DD45D00-2BBB-4553-A25D-9B0C6980EC24}">
  <ds:schemaRefs>
    <ds:schemaRef ds:uri="125a8b9c-b6bf-44ad-ae36-81c5491a818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D92D39E-4A38-47C3-B6BC-0706B2719D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2431</Words>
  <Application>Microsoft Office PowerPoint</Application>
  <PresentationFormat>On-screen Show (4:3)</PresentationFormat>
  <Paragraphs>347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Google Sans Text</vt:lpstr>
      <vt:lpstr>Aptos</vt:lpstr>
      <vt:lpstr>Aptos Display</vt:lpstr>
      <vt:lpstr>Arial</vt:lpstr>
      <vt:lpstr>Cambria Math</vt:lpstr>
      <vt:lpstr>Office 佈景主題</vt:lpstr>
      <vt:lpstr>ECal 3rd Prototype  Beam Test Analysis</vt:lpstr>
      <vt:lpstr>Energy Resolution Analysis Approach</vt:lpstr>
      <vt:lpstr>Target run</vt:lpstr>
      <vt:lpstr>Crystal status overview</vt:lpstr>
      <vt:lpstr>Run481 vs. Run482: crystal#6</vt:lpstr>
      <vt:lpstr>Run481 vs. Run482: crystal#8</vt:lpstr>
      <vt:lpstr>ADC saturation issue</vt:lpstr>
      <vt:lpstr>Fitting functions</vt:lpstr>
      <vt:lpstr>Run#421 energy resolution adcMax</vt:lpstr>
      <vt:lpstr>Second peak?</vt:lpstr>
      <vt:lpstr>Run#422 energy resolution adcMax</vt:lpstr>
      <vt:lpstr>Run#481 energy resolution adcMax</vt:lpstr>
      <vt:lpstr>Run#482 energy resolution adcMax</vt:lpstr>
      <vt:lpstr>Run#423 energy resolution adcMax</vt:lpstr>
      <vt:lpstr>Run#424 energy resolution adcMax</vt:lpstr>
      <vt:lpstr>Run#425 energy resolution adcMax</vt:lpstr>
      <vt:lpstr>Run#426 energy resolution adcMax</vt:lpstr>
      <vt:lpstr>Run#427 energy resolution adcMax</vt:lpstr>
      <vt:lpstr>Run#428 energy resolution adcMax</vt:lpstr>
      <vt:lpstr>Run#429 energy resolution adcMax</vt:lpstr>
      <vt:lpstr>Run#430 energy resolution adcMax</vt:lpstr>
      <vt:lpstr>Run#431 energy resolution adcMax</vt:lpstr>
      <vt:lpstr>Run#432 energy resolution adcMax</vt:lpstr>
      <vt:lpstr>Run#433 energy resolution adcMax</vt:lpstr>
      <vt:lpstr>Run#434 energy resolution adcMax</vt:lpstr>
      <vt:lpstr>Sanity check</vt:lpstr>
      <vt:lpstr>Energy resolution vs. beam energy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吳彥震 (113202531)</dc:creator>
  <cp:lastModifiedBy>吳彥震 (113202531)</cp:lastModifiedBy>
  <cp:revision>1</cp:revision>
  <dcterms:created xsi:type="dcterms:W3CDTF">2026-08-10T08:12:53Z</dcterms:created>
  <dcterms:modified xsi:type="dcterms:W3CDTF">2026-09-12T06:25:02Z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0x01010058A55461588945409E8C91A1AEA4F36E</vt:lpwstr>
  </property>
</Properties>
</file>