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6"/>
  </p:notesMasterIdLst>
  <p:sldIdLst>
    <p:sldId id="256" r:id="rId5"/>
    <p:sldId id="259" r:id="rId6"/>
    <p:sldId id="307" r:id="rId7"/>
    <p:sldId id="308" r:id="rId8"/>
    <p:sldId id="301" r:id="rId9"/>
    <p:sldId id="303" r:id="rId10"/>
    <p:sldId id="302" r:id="rId11"/>
    <p:sldId id="309" r:id="rId12"/>
    <p:sldId id="312" r:id="rId13"/>
    <p:sldId id="311" r:id="rId14"/>
    <p:sldId id="314" r:id="rId15"/>
    <p:sldId id="316" r:id="rId16"/>
    <p:sldId id="318" r:id="rId17"/>
    <p:sldId id="320" r:id="rId18"/>
    <p:sldId id="322" r:id="rId19"/>
    <p:sldId id="325" r:id="rId20"/>
    <p:sldId id="327" r:id="rId21"/>
    <p:sldId id="329" r:id="rId22"/>
    <p:sldId id="330" r:id="rId23"/>
    <p:sldId id="328" r:id="rId24"/>
    <p:sldId id="33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DBD67084-33AA-4EF8-98EB-FF521AA3DDBA}">
          <p14:sldIdLst>
            <p14:sldId id="256"/>
            <p14:sldId id="259"/>
            <p14:sldId id="307"/>
            <p14:sldId id="308"/>
            <p14:sldId id="301"/>
            <p14:sldId id="303"/>
            <p14:sldId id="302"/>
            <p14:sldId id="309"/>
            <p14:sldId id="312"/>
            <p14:sldId id="311"/>
            <p14:sldId id="314"/>
            <p14:sldId id="316"/>
            <p14:sldId id="318"/>
            <p14:sldId id="320"/>
            <p14:sldId id="322"/>
            <p14:sldId id="325"/>
            <p14:sldId id="327"/>
            <p14:sldId id="329"/>
            <p14:sldId id="330"/>
            <p14:sldId id="328"/>
            <p14:sldId id="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10" autoAdjust="0"/>
  </p:normalViewPr>
  <p:slideViewPr>
    <p:cSldViewPr snapToGrid="0">
      <p:cViewPr varScale="1">
        <p:scale>
          <a:sx n="100" d="100"/>
          <a:sy n="100" d="100"/>
        </p:scale>
        <p:origin x="-8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F241D-3F81-4AD0-B0DC-5D52B8631884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32CD6-B068-4A87-B77E-81D6555EF7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2725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32CD6-B068-4A87-B77E-81D6555EF79F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9771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66E-4A76-4C82-B7B9-E599C375218B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4146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6BDE4A6-7419-87CF-E9A7-98A24EB71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7D4FF7B-BF92-F5D0-0964-83CD9E094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FAF4CE3-01A2-E0B6-06D1-46B5E0973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0">
            <a:extLst>
              <a:ext uri="{FF2B5EF4-FFF2-40B4-BE49-F238E27FC236}">
                <a16:creationId xmlns:a16="http://schemas.microsoft.com/office/drawing/2014/main" id="{ADA5AD64-38EB-BD7B-C686-07D95151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865008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7E071-7610-4CDA-8D1F-486EDD4FF251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83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C8562-D829-4055-B42F-DB0784FAAD96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5485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B528-085C-4C2F-8090-DF88CBCFC415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1040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F9B0-05B9-4936-A411-D8071AF79A51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2749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98BF-620F-4B2F-A928-0E4D407AFC07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439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CC860-08DC-4D94-9EBF-AC0DF36F0CB7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24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E710-73A7-485D-999E-747879E4AB15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900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7CE4A-88FF-4DE6-9CC9-F963C100082F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029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4E6C-A6D0-466B-B84E-3B075C203C77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587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1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00326"/>
            <a:ext cx="7886700" cy="4676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24" y="64945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D19F3C-2A7C-4EDA-9A4D-54291768050D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9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157.png"/><Relationship Id="rId3" Type="http://schemas.openxmlformats.org/officeDocument/2006/relationships/image" Target="../media/image10.png"/><Relationship Id="rId21" Type="http://schemas.openxmlformats.org/officeDocument/2006/relationships/image" Target="../media/image16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16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163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162.png"/><Relationship Id="rId10" Type="http://schemas.openxmlformats.org/officeDocument/2006/relationships/image" Target="../media/image17.png"/><Relationship Id="rId19" Type="http://schemas.openxmlformats.org/officeDocument/2006/relationships/image" Target="../media/image158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1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157.png"/><Relationship Id="rId3" Type="http://schemas.openxmlformats.org/officeDocument/2006/relationships/image" Target="../media/image27.png"/><Relationship Id="rId21" Type="http://schemas.openxmlformats.org/officeDocument/2006/relationships/image" Target="../media/image160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164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163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162.png"/><Relationship Id="rId10" Type="http://schemas.openxmlformats.org/officeDocument/2006/relationships/image" Target="../media/image34.png"/><Relationship Id="rId19" Type="http://schemas.openxmlformats.org/officeDocument/2006/relationships/image" Target="../media/image165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1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37AFEA-797C-87AC-0BF5-0454F7AD08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zh-TW"/>
              <a:t>EC</a:t>
            </a:r>
            <a:r>
              <a:rPr lang="en-US" altLang="zh-TW"/>
              <a:t>al</a:t>
            </a:r>
            <a:r>
              <a:rPr lang="zh-TW" altLang="zh-TW"/>
              <a:t> 3rd Prototype </a:t>
            </a:r>
            <a:br>
              <a:rPr lang="en-US" altLang="zh-TW"/>
            </a:br>
            <a:r>
              <a:rPr lang="zh-TW" altLang="zh-TW"/>
              <a:t>Beam</a:t>
            </a:r>
            <a:r>
              <a:rPr lang="en-US" altLang="zh-TW"/>
              <a:t> </a:t>
            </a:r>
            <a:r>
              <a:rPr lang="zh-TW" altLang="zh-TW"/>
              <a:t>Test</a:t>
            </a:r>
            <a:r>
              <a:rPr lang="en-US" altLang="zh-TW"/>
              <a:t> Analysis</a:t>
            </a:r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3812C9B-117A-727C-6541-451C76088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493578"/>
            <a:ext cx="6858000" cy="1655762"/>
          </a:xfrm>
        </p:spPr>
        <p:txBody>
          <a:bodyPr/>
          <a:lstStyle/>
          <a:p>
            <a:r>
              <a:rPr lang="en-US" altLang="zh-TW"/>
              <a:t>Yen-Chen Wu</a:t>
            </a:r>
          </a:p>
          <a:p>
            <a:r>
              <a:rPr lang="en-US" altLang="zh-TW"/>
              <a:t>Dept. Physics, National Central University</a:t>
            </a:r>
          </a:p>
          <a:p>
            <a:r>
              <a:rPr lang="en-US" altLang="zh-TW"/>
              <a:t>2026/08/14</a:t>
            </a:r>
          </a:p>
        </p:txBody>
      </p:sp>
    </p:spTree>
    <p:extLst>
      <p:ext uri="{BB962C8B-B14F-4D97-AF65-F5344CB8AC3E}">
        <p14:creationId xmlns:p14="http://schemas.microsoft.com/office/powerpoint/2010/main" val="15523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F240374-6371-AED4-B17B-1FCD9169E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zh-TW" altLang="zh-TW" dirty="0"/>
              <a:t>ADC</a:t>
            </a:r>
            <a:r>
              <a:rPr lang="en-US" altLang="zh-TW" dirty="0"/>
              <a:t> raw </a:t>
            </a:r>
            <a:r>
              <a:rPr lang="zh-TW" altLang="zh-TW" dirty="0"/>
              <a:t>max</a:t>
            </a:r>
            <a:endParaRPr lang="en-US" altLang="zh-TW" dirty="0"/>
          </a:p>
          <a:p>
            <a:pPr fontAlgn="base"/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ADC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max after </a:t>
            </a:r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fit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ting</a:t>
            </a:r>
          </a:p>
          <a:p>
            <a:pPr lvl="0" fontAlgn="base"/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ADC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waveform </a:t>
            </a:r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integration</a:t>
            </a:r>
            <a:endParaRPr lang="en-US" altLang="zh-TW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 fontAlgn="base"/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TOT</a:t>
            </a:r>
            <a:endParaRPr lang="en-US" altLang="zh-TW" strike="sngStrike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 fontAlgn="base"/>
            <a:r>
              <a:rPr lang="en-US" altLang="zh-TW" strike="sngStrik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TOA</a:t>
            </a:r>
          </a:p>
          <a:p>
            <a:pPr lvl="0" fontAlgn="base"/>
            <a:endParaRPr lang="zh-TW" altLang="zh-TW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 fontAlgn="base"/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check 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resolution of </a:t>
            </a:r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E1x1, E3x3, E4x4, E1x1/E3x3, E1x1/E4x4, E3x3/E4x4 with all variables to fin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the one give the best resolution</a:t>
            </a:r>
          </a:p>
          <a:p>
            <a:pPr lvl="0" fontAlgn="base"/>
            <a:r>
              <a:rPr lang="zh-TW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apply different cut, TOT, TOA, event matching to see if resolution improved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AF4EE77-48C1-2C08-93F3-3295E1BC7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57F54B2-125F-991E-5F38-1856734D9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564E579-8A98-30D9-DDE8-950B7A63A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3F1C852E-70EA-3E2C-61AE-4FE07BB84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Energy Resolution Analysis Approach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8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EBDDD4-B737-DD84-AA52-A1031436A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41"/>
            <a:ext cx="7886700" cy="1325563"/>
          </a:xfrm>
        </p:spPr>
        <p:txBody>
          <a:bodyPr/>
          <a:lstStyle/>
          <a:p>
            <a:r>
              <a:rPr lang="en-US" altLang="zh-TW"/>
              <a:t>Target run</a:t>
            </a:r>
            <a:endParaRPr lang="zh-TW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6E8E53C-F18F-88D2-7951-32E6B20D6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83313-69C5-4D16-95B8-1F2800E5B627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AA59F58-2AAE-A433-5719-3D60ADE8A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ZDC </a:t>
            </a:r>
            <a:r>
              <a:rPr lang="en-US" altLang="zh-TW" err="1"/>
              <a:t>ECal</a:t>
            </a:r>
            <a:r>
              <a:rPr lang="en-US" altLang="zh-TW"/>
              <a:t> </a:t>
            </a:r>
            <a:r>
              <a:rPr lang="zh-TW" altLang="zh-TW"/>
              <a:t>Beam</a:t>
            </a:r>
            <a:r>
              <a:rPr lang="en-US" altLang="zh-TW"/>
              <a:t> </a:t>
            </a:r>
            <a:r>
              <a:rPr lang="zh-TW" altLang="zh-TW"/>
              <a:t>Test</a:t>
            </a:r>
            <a:r>
              <a:rPr lang="en-US" altLang="zh-TW"/>
              <a:t> Analysis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88ACFD-ABEF-AC85-AAD4-7D11ECAD0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3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787B94B8-F353-7065-2B3F-D13B8BFC7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628" y="1671185"/>
            <a:ext cx="3148943" cy="437147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C36B8EC-C52F-9C76-D91E-619FB4EF5DE6}"/>
              </a:ext>
            </a:extLst>
          </p:cNvPr>
          <p:cNvSpPr/>
          <p:nvPr/>
        </p:nvSpPr>
        <p:spPr>
          <a:xfrm>
            <a:off x="1985010" y="2971800"/>
            <a:ext cx="716915" cy="10001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F0D7AC2-7AC3-DEB3-37BB-0DC5B5A78D81}"/>
              </a:ext>
            </a:extLst>
          </p:cNvPr>
          <p:cNvSpPr/>
          <p:nvPr/>
        </p:nvSpPr>
        <p:spPr>
          <a:xfrm>
            <a:off x="1280160" y="1973580"/>
            <a:ext cx="2133600" cy="2987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7B6F6D8-6BDA-55F1-6B2E-B0F5A222E120}"/>
              </a:ext>
            </a:extLst>
          </p:cNvPr>
          <p:cNvSpPr/>
          <p:nvPr/>
        </p:nvSpPr>
        <p:spPr>
          <a:xfrm>
            <a:off x="546100" y="1973580"/>
            <a:ext cx="2867660" cy="40017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6097E86E-AF60-E840-2B0A-6C2260ECDAB2}"/>
              </a:ext>
            </a:extLst>
          </p:cNvPr>
          <p:cNvSpPr txBox="1"/>
          <p:nvPr/>
        </p:nvSpPr>
        <p:spPr>
          <a:xfrm>
            <a:off x="3546475" y="4759325"/>
            <a:ext cx="3759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Energy resolution of:</a:t>
            </a:r>
          </a:p>
          <a:p>
            <a:r>
              <a:rPr lang="en-US" altLang="zh-TW">
                <a:solidFill>
                  <a:srgbClr val="FF0000"/>
                </a:solidFill>
              </a:rPr>
              <a:t>1 X 1,</a:t>
            </a:r>
          </a:p>
          <a:p>
            <a:r>
              <a:rPr lang="en-US" altLang="zh-TW">
                <a:solidFill>
                  <a:srgbClr val="FF0000"/>
                </a:solidFill>
              </a:rPr>
              <a:t>3 X 3,</a:t>
            </a:r>
          </a:p>
          <a:p>
            <a:r>
              <a:rPr lang="en-US" altLang="zh-TW">
                <a:solidFill>
                  <a:srgbClr val="FF0000"/>
                </a:solidFill>
              </a:rPr>
              <a:t>crystal clustering </a:t>
            </a:r>
          </a:p>
          <a:p>
            <a:r>
              <a:rPr lang="en-US" altLang="zh-TW">
                <a:solidFill>
                  <a:srgbClr val="FF0000"/>
                </a:solidFill>
              </a:rPr>
              <a:t>will be studied</a:t>
            </a: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6FCB46FA-0920-E184-8E99-E792805ABB1E}"/>
              </a:ext>
            </a:extLst>
          </p:cNvPr>
          <p:cNvSpPr txBox="1"/>
          <p:nvPr/>
        </p:nvSpPr>
        <p:spPr>
          <a:xfrm>
            <a:off x="4854575" y="1203325"/>
            <a:ext cx="402272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/>
              <a:t>Run 421~434,481,482 @</a:t>
            </a:r>
            <a:r>
              <a:rPr lang="zh-TW" altLang="zh-TW" sz="2000"/>
              <a:t> </a:t>
            </a:r>
            <a:r>
              <a:rPr lang="en-US" altLang="zh-TW" sz="2000"/>
              <a:t>HV=</a:t>
            </a:r>
            <a:r>
              <a:rPr lang="zh-TW" altLang="zh-TW" sz="2000"/>
              <a:t>45V, </a:t>
            </a:r>
            <a:r>
              <a:rPr lang="en-US" altLang="zh-TW" sz="2000"/>
              <a:t>C=</a:t>
            </a:r>
            <a:r>
              <a:rPr lang="zh-TW" altLang="zh-TW" sz="2000"/>
              <a:t>0xA</a:t>
            </a:r>
            <a:endParaRPr lang="en-US" altLang="zh-TW" sz="2000"/>
          </a:p>
          <a:p>
            <a:r>
              <a:rPr lang="en-US" altLang="zh-TW" sz="2000"/>
              <a:t>Positron beam shoot at </a:t>
            </a:r>
            <a:r>
              <a:rPr lang="en-US" altLang="zh-TW" sz="2000">
                <a:solidFill>
                  <a:srgbClr val="FF0000"/>
                </a:solidFill>
              </a:rPr>
              <a:t>Crystal 7</a:t>
            </a:r>
          </a:p>
          <a:p>
            <a:endParaRPr lang="en-US" altLang="zh-TW">
              <a:solidFill>
                <a:srgbClr val="FF0000"/>
              </a:solidFill>
            </a:endParaRPr>
          </a:p>
          <a:p>
            <a:r>
              <a:rPr lang="en-US" altLang="zh-TW"/>
              <a:t>Event selection need to be done with tracking from BM 3&amp;4.</a:t>
            </a:r>
          </a:p>
          <a:p>
            <a:r>
              <a:rPr lang="en-US" altLang="zh-TW"/>
              <a:t>However, tracking requires e</a:t>
            </a:r>
            <a:r>
              <a:rPr lang="zh-TW" altLang="zh-TW"/>
              <a:t>vent </a:t>
            </a:r>
            <a:r>
              <a:rPr lang="en-US" altLang="zh-TW"/>
              <a:t>m</a:t>
            </a:r>
            <a:r>
              <a:rPr lang="zh-TW" altLang="zh-TW"/>
              <a:t>atching</a:t>
            </a:r>
            <a:r>
              <a:rPr lang="en-US" altLang="zh-TW"/>
              <a:t> </a:t>
            </a:r>
            <a:r>
              <a:rPr lang="zh-TW" altLang="zh-TW"/>
              <a:t>between BM and PbWO4</a:t>
            </a:r>
            <a:r>
              <a:rPr lang="en-US" altLang="zh-TW"/>
              <a:t> beforehand, which I will learn later.</a:t>
            </a:r>
          </a:p>
          <a:p>
            <a:r>
              <a:rPr lang="en-US" altLang="zh-TW"/>
              <a:t>My first try will not include tracking &amp; event selection.</a:t>
            </a:r>
            <a:endParaRPr lang="zh-TW" altLang="en-US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B440F1F5-046A-765E-6015-5AA773A83AB3}"/>
              </a:ext>
            </a:extLst>
          </p:cNvPr>
          <p:cNvSpPr txBox="1"/>
          <p:nvPr/>
        </p:nvSpPr>
        <p:spPr>
          <a:xfrm>
            <a:off x="3632200" y="2984500"/>
            <a:ext cx="110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>
                <a:solidFill>
                  <a:srgbClr val="FF0000"/>
                </a:solidFill>
              </a:rPr>
              <a:t>Crystal 7</a:t>
            </a:r>
            <a:endParaRPr lang="zh-TW" altLang="en-US"/>
          </a:p>
        </p:txBody>
      </p:sp>
      <p:cxnSp>
        <p:nvCxnSpPr>
          <p:cNvPr id="34" name="直線單箭頭接點 33">
            <a:extLst>
              <a:ext uri="{FF2B5EF4-FFF2-40B4-BE49-F238E27FC236}">
                <a16:creationId xmlns:a16="http://schemas.microsoft.com/office/drawing/2014/main" id="{4F486BE6-04C1-4625-7637-F9DE9D9DD241}"/>
              </a:ext>
            </a:extLst>
          </p:cNvPr>
          <p:cNvCxnSpPr>
            <a:cxnSpLocks/>
            <a:stCxn id="9" idx="3"/>
            <a:endCxn id="32" idx="1"/>
          </p:cNvCxnSpPr>
          <p:nvPr/>
        </p:nvCxnSpPr>
        <p:spPr>
          <a:xfrm flipV="1">
            <a:off x="2701925" y="3169166"/>
            <a:ext cx="930275" cy="3026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45520A29-CEF1-72FA-6A9A-99CE5423D487}"/>
              </a:ext>
            </a:extLst>
          </p:cNvPr>
          <p:cNvSpPr txBox="1"/>
          <p:nvPr/>
        </p:nvSpPr>
        <p:spPr>
          <a:xfrm>
            <a:off x="851837" y="122929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/>
              <a:t>Channel Mapping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25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105043F-7625-C0F0-A7DE-C193FC2FC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000"/>
              <a:t>abnormal channels appear in same channel across different run</a:t>
            </a:r>
          </a:p>
          <a:p>
            <a:r>
              <a:rPr lang="en-US" altLang="zh-TW" sz="2000"/>
              <a:t>All channels have basically the same waveform pattern in the same event.</a:t>
            </a:r>
          </a:p>
          <a:p>
            <a:r>
              <a:rPr lang="en-US" altLang="zh-TW" sz="2000"/>
              <a:t>All channels in crystal#3,4,7,10,11 function well.</a:t>
            </a:r>
          </a:p>
          <a:p>
            <a:pPr marL="0" indent="0">
              <a:buNone/>
            </a:pPr>
            <a:r>
              <a:rPr lang="en-US" altLang="zh-TW" sz="2000"/>
              <a:t>Problems:</a:t>
            </a:r>
          </a:p>
          <a:p>
            <a:r>
              <a:rPr lang="en-US" altLang="zh-TW" sz="2000"/>
              <a:t>dead channels are found in (</a:t>
            </a:r>
            <a:r>
              <a:rPr lang="en-US" altLang="zh-TW" sz="2000">
                <a:solidFill>
                  <a:srgbClr val="FF0000"/>
                </a:solidFill>
              </a:rPr>
              <a:t>exclude in later analysis</a:t>
            </a:r>
            <a:r>
              <a:rPr lang="en-US" altLang="zh-TW" sz="2000"/>
              <a:t>)</a:t>
            </a:r>
            <a:br>
              <a:rPr lang="en-US" altLang="zh-TW" sz="2000"/>
            </a:br>
            <a:r>
              <a:rPr lang="zh-TW" altLang="zh-TW" sz="2000"/>
              <a:t>crystal#2 : 63, 40, 52, 42 (4 dead)</a:t>
            </a:r>
            <a:br>
              <a:rPr lang="en-US" altLang="zh-TW" sz="2000"/>
            </a:br>
            <a:r>
              <a:rPr lang="en-US" altLang="zh-TW" sz="2000"/>
              <a:t>crystal#6: 64, 45, 47, 49, 51 (5 dead)</a:t>
            </a:r>
            <a:br>
              <a:rPr lang="en-US" altLang="zh-TW" sz="2000"/>
            </a:br>
            <a:r>
              <a:rPr lang="en-US" altLang="zh-TW" sz="2000"/>
              <a:t>crystal#8: 173, 175 (2 dead)</a:t>
            </a:r>
            <a:br>
              <a:rPr lang="en-US" altLang="zh-TW" sz="2000"/>
            </a:br>
            <a:r>
              <a:rPr lang="en-US" altLang="zh-TW" sz="2000"/>
              <a:t>crystal#12: 284, 286, 231, 250 (4 dead)</a:t>
            </a:r>
          </a:p>
          <a:p>
            <a:r>
              <a:rPr lang="en-US" altLang="zh-TW" sz="2000"/>
              <a:t>Abnormal waveform pattern found in </a:t>
            </a:r>
            <a:br>
              <a:rPr lang="en-US" altLang="zh-TW" sz="2000"/>
            </a:br>
            <a:r>
              <a:rPr lang="en-US" altLang="zh-TW" sz="2000"/>
              <a:t>crystal#2,6,8,12</a:t>
            </a:r>
          </a:p>
          <a:p>
            <a:pPr marL="0" indent="0">
              <a:buNone/>
            </a:pPr>
            <a:r>
              <a:rPr lang="en-US" altLang="zh-TW" sz="2000"/>
              <a:t>Those channels are simply excluded in the analysis</a:t>
            </a:r>
          </a:p>
          <a:p>
            <a:endParaRPr lang="en-US" altLang="zh-TW" sz="2000"/>
          </a:p>
          <a:p>
            <a:endParaRPr lang="zh-TW" altLang="en-US" sz="200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022EB42-5D00-E388-7C95-30580EA9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ABD9117-959D-CEEE-46B0-EFD938F5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3AABADD-A33E-A48D-350D-DE9FD8092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A33FA092-1C8D-5741-FA3A-4BCE2E67C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Crystal status overview</a:t>
            </a:r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7ACE98A9-CFBB-2D0D-D12F-79414A9264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352" t="7440" r="2860" b="25101"/>
          <a:stretch>
            <a:fillRect/>
          </a:stretch>
        </p:blipFill>
        <p:spPr>
          <a:xfrm>
            <a:off x="6911233" y="3238931"/>
            <a:ext cx="2103120" cy="2948940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A800E4B2-39B3-17F9-0ACD-A60F37D5A339}"/>
              </a:ext>
            </a:extLst>
          </p:cNvPr>
          <p:cNvSpPr txBox="1"/>
          <p:nvPr/>
        </p:nvSpPr>
        <p:spPr>
          <a:xfrm>
            <a:off x="7810392" y="361037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</a:rPr>
              <a:t>3</a:t>
            </a:r>
            <a:r>
              <a:rPr lang="en-US" altLang="zh-TW" sz="2000"/>
              <a:t>           </a:t>
            </a:r>
            <a:r>
              <a:rPr lang="en-US" altLang="zh-TW" sz="2000">
                <a:solidFill>
                  <a:srgbClr val="FF0000"/>
                </a:solidFill>
              </a:rPr>
              <a:t>4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27845370-2533-16BC-EE6E-7E30F421493E}"/>
              </a:ext>
            </a:extLst>
          </p:cNvPr>
          <p:cNvSpPr txBox="1"/>
          <p:nvPr/>
        </p:nvSpPr>
        <p:spPr>
          <a:xfrm>
            <a:off x="7747527" y="4551177"/>
            <a:ext cx="6149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</a:rPr>
              <a:t>7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C6F9A38-E883-FDCB-8F59-8EEB371FDBD3}"/>
              </a:ext>
            </a:extLst>
          </p:cNvPr>
          <p:cNvSpPr txBox="1"/>
          <p:nvPr/>
        </p:nvSpPr>
        <p:spPr>
          <a:xfrm>
            <a:off x="6989337" y="5606816"/>
            <a:ext cx="69075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</a:rPr>
              <a:t>10</a:t>
            </a:r>
            <a:r>
              <a:rPr lang="en-US" altLang="zh-TW" sz="2000"/>
              <a:t>         </a:t>
            </a:r>
            <a:r>
              <a:rPr lang="en-US" altLang="zh-TW" sz="2000">
                <a:solidFill>
                  <a:srgbClr val="FF0000"/>
                </a:solidFill>
              </a:rPr>
              <a:t>11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02316016-719A-9FCD-17FA-039B2B8D2545}"/>
              </a:ext>
            </a:extLst>
          </p:cNvPr>
          <p:cNvSpPr txBox="1"/>
          <p:nvPr/>
        </p:nvSpPr>
        <p:spPr>
          <a:xfrm>
            <a:off x="6762642" y="2947436"/>
            <a:ext cx="6149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</a:rPr>
              <a:t>Well-function crystal</a:t>
            </a: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570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7D4065-60B2-9D73-A4E9-43F5FC4FF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EA34D1-972A-E02C-4808-83B4AA667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95657-83E5-0FFE-B695-45C3A023E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F48F984-E363-ED7F-762A-E9E194D8E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ADC[0] distribution (Run#482)</a:t>
            </a:r>
            <a:endParaRPr lang="zh-TW" alt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48AF65A-395B-CD2D-01B7-5C81EF7F39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156" y="1326704"/>
            <a:ext cx="4782194" cy="46767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55B7914-F1D1-B1EC-B3FA-C06AE5D37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032" y="1169447"/>
            <a:ext cx="1729118" cy="1613345"/>
          </a:xfrm>
          <a:prstGeom prst="rect">
            <a:avLst/>
          </a:prstGeom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D1F66945-D9B8-4043-3713-8CD88DEF5070}"/>
              </a:ext>
            </a:extLst>
          </p:cNvPr>
          <p:cNvSpPr/>
          <p:nvPr/>
        </p:nvSpPr>
        <p:spPr>
          <a:xfrm flipH="1">
            <a:off x="3232150" y="1816100"/>
            <a:ext cx="501006" cy="3200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B06E4E-9030-58F8-C0A0-19E610F9AB37}"/>
              </a:ext>
            </a:extLst>
          </p:cNvPr>
          <p:cNvSpPr txBox="1"/>
          <p:nvPr/>
        </p:nvSpPr>
        <p:spPr>
          <a:xfrm>
            <a:off x="640918" y="1316171"/>
            <a:ext cx="46558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/>
              <a:t>Crystal#2:</a:t>
            </a:r>
            <a:endParaRPr lang="zh-TW" altLang="en-US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54AD7D-A096-F8C1-154E-0C5B276BC4D0}"/>
              </a:ext>
            </a:extLst>
          </p:cNvPr>
          <p:cNvSpPr txBox="1"/>
          <p:nvPr/>
        </p:nvSpPr>
        <p:spPr>
          <a:xfrm>
            <a:off x="438150" y="3377312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200" dirty="0"/>
              <a:t>Crystal#2 should be excluded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200" dirty="0"/>
              <a:t>If we take the energy as “</a:t>
            </a:r>
            <a:r>
              <a:rPr lang="en-US" altLang="zh-TW" sz="1200" dirty="0" err="1"/>
              <a:t>ADCmax</a:t>
            </a:r>
            <a:r>
              <a:rPr lang="en-US" altLang="zh-TW" sz="1200" dirty="0"/>
              <a:t>-ADC[0]”</a:t>
            </a:r>
          </a:p>
        </p:txBody>
      </p:sp>
    </p:spTree>
    <p:extLst>
      <p:ext uri="{BB962C8B-B14F-4D97-AF65-F5344CB8AC3E}">
        <p14:creationId xmlns:p14="http://schemas.microsoft.com/office/powerpoint/2010/main" val="1340450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B57145-E221-1DBA-2A83-88E20D20C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9420B9-88D9-444E-916E-9ABAEBCE2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E3F8EB-3FD6-1647-7BA4-C4FA6771D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17A3202-4928-EDEB-CE87-9AD20C73D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Crystal#2 pedestal issue</a:t>
            </a:r>
            <a:endParaRPr lang="zh-TW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52C3DD-C5A7-6062-6BF0-3C1E4EBBC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600" y="1200423"/>
            <a:ext cx="3376611" cy="3300788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9F1EBC4-921C-47DB-E481-AE9D5E78D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263081"/>
            <a:ext cx="7886700" cy="913882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80364727-8130-D231-0317-86CD94836018}"/>
              </a:ext>
            </a:extLst>
          </p:cNvPr>
          <p:cNvSpPr/>
          <p:nvPr/>
        </p:nvSpPr>
        <p:spPr>
          <a:xfrm>
            <a:off x="4495947" y="2665644"/>
            <a:ext cx="385958" cy="3200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C0E1C1E-33B7-6A88-BE1E-1006DCECB6D5}"/>
              </a:ext>
            </a:extLst>
          </p:cNvPr>
          <p:cNvGrpSpPr/>
          <p:nvPr/>
        </p:nvGrpSpPr>
        <p:grpSpPr>
          <a:xfrm>
            <a:off x="1455730" y="1161536"/>
            <a:ext cx="3001173" cy="2400604"/>
            <a:chOff x="142077" y="2017036"/>
            <a:chExt cx="3833293" cy="323250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BE5D68F-A0C1-B766-A2B7-5D580C3E2224}"/>
                </a:ext>
              </a:extLst>
            </p:cNvPr>
            <p:cNvGrpSpPr/>
            <p:nvPr/>
          </p:nvGrpSpPr>
          <p:grpSpPr>
            <a:xfrm>
              <a:off x="142077" y="2017036"/>
              <a:ext cx="3833293" cy="3232509"/>
              <a:chOff x="152399" y="111258"/>
              <a:chExt cx="8836988" cy="6222809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99E6560F-231A-71B6-9A6D-107CE8BE51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613" y="374515"/>
                <a:ext cx="8834774" cy="5959552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0D2EDFD-FF16-D18B-1DA0-3E7A0F820DDA}"/>
                  </a:ext>
                </a:extLst>
              </p:cNvPr>
              <p:cNvSpPr/>
              <p:nvPr/>
            </p:nvSpPr>
            <p:spPr>
              <a:xfrm>
                <a:off x="154613" y="1135380"/>
                <a:ext cx="8814127" cy="261896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8329A16-C0A8-06FC-C35F-7BF53FCAE651}"/>
                  </a:ext>
                </a:extLst>
              </p:cNvPr>
              <p:cNvSpPr/>
              <p:nvPr/>
            </p:nvSpPr>
            <p:spPr>
              <a:xfrm>
                <a:off x="152400" y="2362200"/>
                <a:ext cx="8814127" cy="261896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6FC0784-961A-31ED-B10A-DE2A6219E0EB}"/>
                  </a:ext>
                </a:extLst>
              </p:cNvPr>
              <p:cNvSpPr/>
              <p:nvPr/>
            </p:nvSpPr>
            <p:spPr>
              <a:xfrm>
                <a:off x="152400" y="3566620"/>
                <a:ext cx="8814127" cy="261896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0184A16-B656-D54F-758B-8EA7FF448D0D}"/>
                  </a:ext>
                </a:extLst>
              </p:cNvPr>
              <p:cNvSpPr/>
              <p:nvPr/>
            </p:nvSpPr>
            <p:spPr>
              <a:xfrm>
                <a:off x="152399" y="4785820"/>
                <a:ext cx="8814127" cy="261896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A4D85D0-99B9-A0E9-3E8C-71BE8C6D3CCD}"/>
                  </a:ext>
                </a:extLst>
              </p:cNvPr>
              <p:cNvSpPr/>
              <p:nvPr/>
            </p:nvSpPr>
            <p:spPr>
              <a:xfrm>
                <a:off x="152400" y="6008859"/>
                <a:ext cx="8814127" cy="261896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4A03E9A-BD85-5D90-638B-820DE0D0F7C1}"/>
                  </a:ext>
                </a:extLst>
              </p:cNvPr>
              <p:cNvSpPr/>
              <p:nvPr/>
            </p:nvSpPr>
            <p:spPr>
              <a:xfrm>
                <a:off x="152399" y="111258"/>
                <a:ext cx="8836988" cy="261896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79BE268-22DF-D0FD-6D19-7E65939ADFBB}"/>
                </a:ext>
              </a:extLst>
            </p:cNvPr>
            <p:cNvSpPr/>
            <p:nvPr/>
          </p:nvSpPr>
          <p:spPr>
            <a:xfrm>
              <a:off x="154758" y="3980652"/>
              <a:ext cx="3818114" cy="5715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784C4C9-065A-2141-0A9E-D46D310AB455}"/>
                </a:ext>
              </a:extLst>
            </p:cNvPr>
            <p:cNvSpPr/>
            <p:nvPr/>
          </p:nvSpPr>
          <p:spPr>
            <a:xfrm>
              <a:off x="854710" y="2122862"/>
              <a:ext cx="552450" cy="1905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FB3F7CF-5BA9-4965-B060-1CBFC9FB690F}"/>
                </a:ext>
              </a:extLst>
            </p:cNvPr>
            <p:cNvSpPr/>
            <p:nvPr/>
          </p:nvSpPr>
          <p:spPr>
            <a:xfrm>
              <a:off x="854710" y="2758872"/>
              <a:ext cx="552450" cy="1905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F8803F8-0F87-DE93-FEFA-4F940237C85E}"/>
                </a:ext>
              </a:extLst>
            </p:cNvPr>
            <p:cNvSpPr/>
            <p:nvPr/>
          </p:nvSpPr>
          <p:spPr>
            <a:xfrm>
              <a:off x="854710" y="3394882"/>
              <a:ext cx="552450" cy="1905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3DFC35E-483A-22D3-C85A-1E9126FF0FE9}"/>
                </a:ext>
              </a:extLst>
            </p:cNvPr>
            <p:cNvSpPr/>
            <p:nvPr/>
          </p:nvSpPr>
          <p:spPr>
            <a:xfrm>
              <a:off x="854710" y="4030892"/>
              <a:ext cx="552450" cy="1905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3B9E4AC-7510-8A02-4214-F8B19DBB6D98}"/>
                </a:ext>
              </a:extLst>
            </p:cNvPr>
            <p:cNvSpPr/>
            <p:nvPr/>
          </p:nvSpPr>
          <p:spPr>
            <a:xfrm>
              <a:off x="854710" y="4666901"/>
              <a:ext cx="552450" cy="1905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1818337A-5048-690F-4EF8-692CA401B055}"/>
              </a:ext>
            </a:extLst>
          </p:cNvPr>
          <p:cNvSpPr/>
          <p:nvPr/>
        </p:nvSpPr>
        <p:spPr>
          <a:xfrm>
            <a:off x="4914600" y="1155186"/>
            <a:ext cx="3429300" cy="3346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0035C5E-7C92-F1F5-1204-A94BA15C98FB}"/>
              </a:ext>
            </a:extLst>
          </p:cNvPr>
          <p:cNvSpPr txBox="1"/>
          <p:nvPr/>
        </p:nvSpPr>
        <p:spPr>
          <a:xfrm>
            <a:off x="546100" y="126471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Event#1</a:t>
            </a:r>
            <a:endParaRPr lang="zh-TW" altLang="en-US" sz="14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01A18D7-1B50-E3D1-4933-0C111ACFDBCD}"/>
              </a:ext>
            </a:extLst>
          </p:cNvPr>
          <p:cNvSpPr txBox="1"/>
          <p:nvPr/>
        </p:nvSpPr>
        <p:spPr>
          <a:xfrm>
            <a:off x="546100" y="173275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Event#2</a:t>
            </a:r>
            <a:endParaRPr lang="zh-TW" altLang="en-US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440D5E5-1C10-1EEE-26FF-17612A8E2CA4}"/>
              </a:ext>
            </a:extLst>
          </p:cNvPr>
          <p:cNvSpPr txBox="1"/>
          <p:nvPr/>
        </p:nvSpPr>
        <p:spPr>
          <a:xfrm>
            <a:off x="546100" y="2200804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Event#3</a:t>
            </a:r>
            <a:endParaRPr lang="zh-TW" altLang="en-US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6A94E09-47EE-FC04-8D67-290E3928667F}"/>
              </a:ext>
            </a:extLst>
          </p:cNvPr>
          <p:cNvSpPr txBox="1"/>
          <p:nvPr/>
        </p:nvSpPr>
        <p:spPr>
          <a:xfrm>
            <a:off x="546100" y="266885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Event#4</a:t>
            </a:r>
            <a:endParaRPr lang="zh-TW" altLang="en-US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3A6776A-F748-5D90-4F95-C03CF9A5CFDD}"/>
              </a:ext>
            </a:extLst>
          </p:cNvPr>
          <p:cNvSpPr txBox="1"/>
          <p:nvPr/>
        </p:nvSpPr>
        <p:spPr>
          <a:xfrm>
            <a:off x="546100" y="313689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Event#5</a:t>
            </a:r>
            <a:endParaRPr lang="zh-TW" altLang="en-US" sz="1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98B5F8A-9AFF-C2D7-3B02-323C200601AE}"/>
              </a:ext>
            </a:extLst>
          </p:cNvPr>
          <p:cNvSpPr txBox="1"/>
          <p:nvPr/>
        </p:nvSpPr>
        <p:spPr>
          <a:xfrm>
            <a:off x="5027560" y="1307108"/>
            <a:ext cx="5482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/>
              <a:t>dead</a:t>
            </a:r>
            <a:endParaRPr lang="zh-TW" altLang="en-US" sz="12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2634AB2-9315-E4FD-FEC4-BDB6A44BE4FA}"/>
              </a:ext>
            </a:extLst>
          </p:cNvPr>
          <p:cNvSpPr txBox="1"/>
          <p:nvPr/>
        </p:nvSpPr>
        <p:spPr>
          <a:xfrm>
            <a:off x="7567063" y="2964865"/>
            <a:ext cx="5482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/>
              <a:t>dead</a:t>
            </a:r>
            <a:endParaRPr lang="zh-TW" altLang="en-US" sz="12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62EC3AC-AE79-5983-6B8A-90EC68F39B88}"/>
              </a:ext>
            </a:extLst>
          </p:cNvPr>
          <p:cNvSpPr txBox="1"/>
          <p:nvPr/>
        </p:nvSpPr>
        <p:spPr>
          <a:xfrm>
            <a:off x="7567063" y="3786678"/>
            <a:ext cx="5482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/>
              <a:t>dead</a:t>
            </a:r>
            <a:endParaRPr lang="zh-TW" altLang="en-US" sz="12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98A6294-8C79-2161-0E72-D709FD5C9267}"/>
              </a:ext>
            </a:extLst>
          </p:cNvPr>
          <p:cNvSpPr txBox="1"/>
          <p:nvPr/>
        </p:nvSpPr>
        <p:spPr>
          <a:xfrm>
            <a:off x="6720530" y="3786679"/>
            <a:ext cx="5482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/>
              <a:t>dead</a:t>
            </a:r>
            <a:endParaRPr lang="zh-TW" altLang="en-US" sz="12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AB2ABB9-8206-9A65-DF25-C112D186265D}"/>
              </a:ext>
            </a:extLst>
          </p:cNvPr>
          <p:cNvSpPr txBox="1"/>
          <p:nvPr/>
        </p:nvSpPr>
        <p:spPr>
          <a:xfrm>
            <a:off x="6590205" y="1240849"/>
            <a:ext cx="9069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 err="1">
                <a:solidFill>
                  <a:srgbClr val="FF0000"/>
                </a:solidFill>
              </a:rPr>
              <a:t>Adc</a:t>
            </a:r>
            <a:r>
              <a:rPr lang="en-US" altLang="zh-TW" sz="1200" dirty="0">
                <a:solidFill>
                  <a:srgbClr val="FF0000"/>
                </a:solidFill>
              </a:rPr>
              <a:t>[0]=0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54CEC43-6F3E-EB2C-8937-8B739970DEF8}"/>
              </a:ext>
            </a:extLst>
          </p:cNvPr>
          <p:cNvSpPr txBox="1"/>
          <p:nvPr/>
        </p:nvSpPr>
        <p:spPr>
          <a:xfrm>
            <a:off x="6590205" y="2875064"/>
            <a:ext cx="9069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 err="1">
                <a:solidFill>
                  <a:srgbClr val="FF0000"/>
                </a:solidFill>
              </a:rPr>
              <a:t>Adc</a:t>
            </a:r>
            <a:r>
              <a:rPr lang="en-US" altLang="zh-TW" sz="1200" dirty="0">
                <a:solidFill>
                  <a:srgbClr val="FF0000"/>
                </a:solidFill>
              </a:rPr>
              <a:t>[0]=0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569AB51-34EE-51B7-B78C-D0CBAE29846E}"/>
              </a:ext>
            </a:extLst>
          </p:cNvPr>
          <p:cNvSpPr txBox="1"/>
          <p:nvPr/>
        </p:nvSpPr>
        <p:spPr>
          <a:xfrm>
            <a:off x="5764085" y="2875064"/>
            <a:ext cx="9069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 err="1">
                <a:solidFill>
                  <a:srgbClr val="FF0000"/>
                </a:solidFill>
              </a:rPr>
              <a:t>Adc</a:t>
            </a:r>
            <a:r>
              <a:rPr lang="en-US" altLang="zh-TW" sz="1200" dirty="0">
                <a:solidFill>
                  <a:srgbClr val="FF0000"/>
                </a:solidFill>
              </a:rPr>
              <a:t>[0]=0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8ED21FE-006E-4D53-78A8-A53AC7E51496}"/>
              </a:ext>
            </a:extLst>
          </p:cNvPr>
          <p:cNvSpPr txBox="1"/>
          <p:nvPr/>
        </p:nvSpPr>
        <p:spPr>
          <a:xfrm>
            <a:off x="5748233" y="3716273"/>
            <a:ext cx="9069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 err="1">
                <a:solidFill>
                  <a:srgbClr val="FF0000"/>
                </a:solidFill>
              </a:rPr>
              <a:t>Adc</a:t>
            </a:r>
            <a:r>
              <a:rPr lang="en-US" altLang="zh-TW" sz="1200" dirty="0">
                <a:solidFill>
                  <a:srgbClr val="FF0000"/>
                </a:solidFill>
              </a:rPr>
              <a:t>[0]=0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7D3C149-46B6-70DE-43E3-05ED79AAF9F2}"/>
              </a:ext>
            </a:extLst>
          </p:cNvPr>
          <p:cNvSpPr txBox="1"/>
          <p:nvPr/>
        </p:nvSpPr>
        <p:spPr>
          <a:xfrm>
            <a:off x="4922113" y="3716273"/>
            <a:ext cx="9069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 err="1">
                <a:solidFill>
                  <a:srgbClr val="FF0000"/>
                </a:solidFill>
              </a:rPr>
              <a:t>Adc</a:t>
            </a:r>
            <a:r>
              <a:rPr lang="en-US" altLang="zh-TW" sz="1200" dirty="0">
                <a:solidFill>
                  <a:srgbClr val="FF0000"/>
                </a:solidFill>
              </a:rPr>
              <a:t>[0]=0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5622266-53CD-E792-DAE2-0F4A882D7DF8}"/>
              </a:ext>
            </a:extLst>
          </p:cNvPr>
          <p:cNvSpPr txBox="1"/>
          <p:nvPr/>
        </p:nvSpPr>
        <p:spPr>
          <a:xfrm>
            <a:off x="4922113" y="2882527"/>
            <a:ext cx="9069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 err="1">
                <a:solidFill>
                  <a:srgbClr val="FF0000"/>
                </a:solidFill>
              </a:rPr>
              <a:t>Adc</a:t>
            </a:r>
            <a:r>
              <a:rPr lang="en-US" altLang="zh-TW" sz="1200" dirty="0">
                <a:solidFill>
                  <a:srgbClr val="FF0000"/>
                </a:solidFill>
              </a:rPr>
              <a:t>[0]=0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15212C6-4D20-194A-6C20-881968895C9A}"/>
              </a:ext>
            </a:extLst>
          </p:cNvPr>
          <p:cNvCxnSpPr>
            <a:cxnSpLocks/>
          </p:cNvCxnSpPr>
          <p:nvPr/>
        </p:nvCxnSpPr>
        <p:spPr>
          <a:xfrm>
            <a:off x="3028950" y="1451957"/>
            <a:ext cx="3746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68968F5-CA43-7E21-CFE1-474360A41DF7}"/>
              </a:ext>
            </a:extLst>
          </p:cNvPr>
          <p:cNvCxnSpPr>
            <a:cxnSpLocks/>
          </p:cNvCxnSpPr>
          <p:nvPr/>
        </p:nvCxnSpPr>
        <p:spPr>
          <a:xfrm>
            <a:off x="3038475" y="1934557"/>
            <a:ext cx="3746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F92BE17-8F90-57EB-4B18-26F5E26905A4}"/>
              </a:ext>
            </a:extLst>
          </p:cNvPr>
          <p:cNvCxnSpPr>
            <a:cxnSpLocks/>
          </p:cNvCxnSpPr>
          <p:nvPr/>
        </p:nvCxnSpPr>
        <p:spPr>
          <a:xfrm>
            <a:off x="3022600" y="2385024"/>
            <a:ext cx="3746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071CBF9F-DF00-ABC9-8D92-3111FDA6B831}"/>
              </a:ext>
            </a:extLst>
          </p:cNvPr>
          <p:cNvCxnSpPr>
            <a:cxnSpLocks/>
          </p:cNvCxnSpPr>
          <p:nvPr/>
        </p:nvCxnSpPr>
        <p:spPr>
          <a:xfrm>
            <a:off x="3028950" y="3347935"/>
            <a:ext cx="3746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7EA2A25-5758-7979-F2C0-A19F3F0B55C5}"/>
              </a:ext>
            </a:extLst>
          </p:cNvPr>
          <p:cNvCxnSpPr>
            <a:cxnSpLocks/>
          </p:cNvCxnSpPr>
          <p:nvPr/>
        </p:nvCxnSpPr>
        <p:spPr>
          <a:xfrm>
            <a:off x="3028950" y="2875064"/>
            <a:ext cx="3746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F5B2D72-7A77-5AD4-0ADE-7360E9173697}"/>
              </a:ext>
            </a:extLst>
          </p:cNvPr>
          <p:cNvSpPr txBox="1"/>
          <p:nvPr/>
        </p:nvSpPr>
        <p:spPr>
          <a:xfrm>
            <a:off x="736600" y="4424994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Exclude in the later Crystal#2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114244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628F544B-31E4-E06D-88C0-489041E98F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82"/>
          <a:stretch>
            <a:fillRect/>
          </a:stretch>
        </p:blipFill>
        <p:spPr>
          <a:xfrm>
            <a:off x="2354611" y="2147224"/>
            <a:ext cx="4434779" cy="3415015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F4CF36-B025-2CDC-EC91-FB58B08FB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658132"/>
            <a:ext cx="7372350" cy="294351"/>
          </a:xfrm>
        </p:spPr>
        <p:txBody>
          <a:bodyPr>
            <a:normAutofit lnSpcReduction="10000"/>
          </a:bodyPr>
          <a:lstStyle/>
          <a:p>
            <a:r>
              <a:rPr lang="en-US" altLang="zh-TW" sz="1600" dirty="0"/>
              <a:t>Small peaks found in both low ADC and high ADC</a:t>
            </a:r>
            <a:endParaRPr lang="zh-TW" altLang="en-US" sz="16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EB2E05-EC1E-4B11-9801-2EDF4BDA1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A14949-DF9A-4FEB-6788-1A3BE9075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B310B5-2652-303E-B991-087C28E7D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DA08A6-BB8E-B524-8E4A-91156DEC68DF}"/>
              </a:ext>
            </a:extLst>
          </p:cNvPr>
          <p:cNvSpPr txBox="1"/>
          <p:nvPr/>
        </p:nvSpPr>
        <p:spPr>
          <a:xfrm>
            <a:off x="4409870" y="2724833"/>
            <a:ext cx="15390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Crystal#7 1x1</a:t>
            </a:r>
          </a:p>
          <a:p>
            <a:r>
              <a:rPr lang="en-US" altLang="zh-TW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Crystal#7 3x3</a:t>
            </a:r>
            <a:endParaRPr lang="zh-TW" alt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5D667ED6-36A5-7B43-6120-DE44374551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38961"/>
            <a:ext cx="4477636" cy="649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Run#482 1x1 vs. 3x3</a:t>
            </a:r>
            <a:endParaRPr lang="zh-TW" altLang="en-US" dirty="0"/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2BD18E0D-767A-AB54-BA82-0634173E5E44}"/>
              </a:ext>
            </a:extLst>
          </p:cNvPr>
          <p:cNvSpPr txBox="1">
            <a:spLocks/>
          </p:cNvSpPr>
          <p:nvPr/>
        </p:nvSpPr>
        <p:spPr>
          <a:xfrm>
            <a:off x="628650" y="1046675"/>
            <a:ext cx="7886700" cy="2712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Histogram is filled by:  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“raw </a:t>
            </a:r>
            <a:r>
              <a:rPr lang="en-US" altLang="zh-TW" sz="1400" dirty="0" err="1"/>
              <a:t>ADCmax</a:t>
            </a:r>
            <a:r>
              <a:rPr lang="en-US" altLang="zh-TW" sz="1400" dirty="0"/>
              <a:t> – ADC[0]” averaged over all well-function channels in one crystal   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 summation over all 3x3 crystal</a:t>
            </a:r>
            <a:endParaRPr lang="zh-TW" altLang="en-US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4641C05-903B-302C-C199-59490BA691B1}"/>
              </a:ext>
            </a:extLst>
          </p:cNvPr>
          <p:cNvSpPr txBox="1"/>
          <p:nvPr/>
        </p:nvSpPr>
        <p:spPr>
          <a:xfrm>
            <a:off x="628650" y="3741645"/>
            <a:ext cx="46558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>
                <a:solidFill>
                  <a:srgbClr val="FF0000"/>
                </a:solidFill>
              </a:rPr>
              <a:t>Beam energy: 705MeV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0E35B4-CA3A-0563-7353-09C5DE102312}"/>
              </a:ext>
            </a:extLst>
          </p:cNvPr>
          <p:cNvSpPr txBox="1"/>
          <p:nvPr/>
        </p:nvSpPr>
        <p:spPr>
          <a:xfrm>
            <a:off x="628650" y="3464072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Crystal#2 excluded</a:t>
            </a:r>
            <a:endParaRPr lang="zh-TW" alt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198C0E-5AD3-B7AB-5EC3-B3525737E08E}"/>
              </a:ext>
            </a:extLst>
          </p:cNvPr>
          <p:cNvSpPr txBox="1"/>
          <p:nvPr/>
        </p:nvSpPr>
        <p:spPr>
          <a:xfrm>
            <a:off x="2914650" y="1897132"/>
            <a:ext cx="28946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 err="1"/>
              <a:t>ADCmax</a:t>
            </a:r>
            <a:r>
              <a:rPr lang="en-US" altLang="zh-TW" sz="1600" dirty="0"/>
              <a:t> – ADC[0] distribution</a:t>
            </a:r>
          </a:p>
        </p:txBody>
      </p:sp>
    </p:spTree>
    <p:extLst>
      <p:ext uri="{BB962C8B-B14F-4D97-AF65-F5344CB8AC3E}">
        <p14:creationId xmlns:p14="http://schemas.microsoft.com/office/powerpoint/2010/main" val="2612073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A192A-C031-B3D4-8EB4-9D109BF81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966537"/>
            <a:ext cx="7886700" cy="1210426"/>
          </a:xfrm>
        </p:spPr>
        <p:txBody>
          <a:bodyPr>
            <a:normAutofit fontScale="62500" lnSpcReduction="20000"/>
          </a:bodyPr>
          <a:lstStyle/>
          <a:p>
            <a:r>
              <a:rPr lang="en-US" altLang="zh-TW" dirty="0"/>
              <a:t>Again, the second peak is mostly contributed by two crystals.</a:t>
            </a:r>
          </a:p>
          <a:p>
            <a:r>
              <a:rPr lang="en-US" altLang="zh-TW" dirty="0"/>
              <a:t>Strangely, under the condition that crystal#7 must be the lightest, the second largest is always crystal#6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They are from different FPGA!!?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427BC1-9192-178D-586E-78B838166A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49"/>
          <a:stretch>
            <a:fillRect/>
          </a:stretch>
        </p:blipFill>
        <p:spPr>
          <a:xfrm>
            <a:off x="4324349" y="1554187"/>
            <a:ext cx="4457959" cy="341235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0A29BF-3C0B-2FFF-9F9D-2BDEF369A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408A52-21CD-6961-6FF5-28C68CE76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71A5CC-4AE9-476A-4650-7CF56D85D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14F13E0-92E0-2824-F69C-6B4A4AE1D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Excluding Crystal#2 does not help</a:t>
            </a:r>
            <a:endParaRPr lang="zh-TW" alt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893262-DB1B-250C-6475-8C5CEBC23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44" y="1468994"/>
            <a:ext cx="3483313" cy="312568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52B482E-6CB0-7A5C-69E7-82BE2DF4CAC6}"/>
              </a:ext>
            </a:extLst>
          </p:cNvPr>
          <p:cNvSpPr/>
          <p:nvPr/>
        </p:nvSpPr>
        <p:spPr>
          <a:xfrm>
            <a:off x="1030024" y="1554187"/>
            <a:ext cx="640286" cy="1802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E80BBB3-C507-8E75-5B5C-5F7A77379A13}"/>
              </a:ext>
            </a:extLst>
          </p:cNvPr>
          <p:cNvSpPr/>
          <p:nvPr/>
        </p:nvSpPr>
        <p:spPr>
          <a:xfrm>
            <a:off x="1030024" y="1953045"/>
            <a:ext cx="640286" cy="1802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DDF263D-417F-DFE5-E9A4-F572AF903339}"/>
              </a:ext>
            </a:extLst>
          </p:cNvPr>
          <p:cNvSpPr/>
          <p:nvPr/>
        </p:nvSpPr>
        <p:spPr>
          <a:xfrm>
            <a:off x="1030024" y="2351903"/>
            <a:ext cx="640286" cy="1802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EA33363-171D-86ED-D09C-E84BF2E256C5}"/>
              </a:ext>
            </a:extLst>
          </p:cNvPr>
          <p:cNvSpPr/>
          <p:nvPr/>
        </p:nvSpPr>
        <p:spPr>
          <a:xfrm>
            <a:off x="1030024" y="2750761"/>
            <a:ext cx="640286" cy="1802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E7388F5-5F62-2F6E-36C9-3A5B82C0F9FD}"/>
              </a:ext>
            </a:extLst>
          </p:cNvPr>
          <p:cNvSpPr/>
          <p:nvPr/>
        </p:nvSpPr>
        <p:spPr>
          <a:xfrm>
            <a:off x="1030024" y="3149619"/>
            <a:ext cx="640286" cy="1802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02EC0E7-57D6-BB53-B701-CFC10AA7C390}"/>
              </a:ext>
            </a:extLst>
          </p:cNvPr>
          <p:cNvSpPr/>
          <p:nvPr/>
        </p:nvSpPr>
        <p:spPr>
          <a:xfrm>
            <a:off x="1030024" y="3548477"/>
            <a:ext cx="640286" cy="1802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181D2B5-E0DD-EACB-9530-1DE2F413C5F5}"/>
              </a:ext>
            </a:extLst>
          </p:cNvPr>
          <p:cNvSpPr/>
          <p:nvPr/>
        </p:nvSpPr>
        <p:spPr>
          <a:xfrm>
            <a:off x="1030024" y="3947335"/>
            <a:ext cx="640286" cy="1802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E51C113-9ECC-FD23-D3F2-14391E338764}"/>
              </a:ext>
            </a:extLst>
          </p:cNvPr>
          <p:cNvSpPr/>
          <p:nvPr/>
        </p:nvSpPr>
        <p:spPr>
          <a:xfrm>
            <a:off x="1030024" y="4346195"/>
            <a:ext cx="640286" cy="1802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9D638C-2D77-6047-6935-2228A37EB60E}"/>
              </a:ext>
            </a:extLst>
          </p:cNvPr>
          <p:cNvSpPr txBox="1"/>
          <p:nvPr/>
        </p:nvSpPr>
        <p:spPr>
          <a:xfrm>
            <a:off x="4743450" y="1315383"/>
            <a:ext cx="28946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 err="1"/>
              <a:t>ADCmax</a:t>
            </a:r>
            <a:r>
              <a:rPr lang="en-US" altLang="zh-TW" sz="1600" dirty="0"/>
              <a:t> – ADC[0] distribution</a:t>
            </a:r>
          </a:p>
        </p:txBody>
      </p:sp>
    </p:spTree>
    <p:extLst>
      <p:ext uri="{BB962C8B-B14F-4D97-AF65-F5344CB8AC3E}">
        <p14:creationId xmlns:p14="http://schemas.microsoft.com/office/powerpoint/2010/main" val="587696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52C3756-BEEF-5DEE-C5EA-BBA49ADC50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rcRect l="273"/>
          <a:stretch>
            <a:fillRect/>
          </a:stretch>
        </p:blipFill>
        <p:spPr>
          <a:xfrm>
            <a:off x="1300642" y="1877521"/>
            <a:ext cx="3060000" cy="249172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02FD9B-6B72-C4EC-E8A0-E1297AB06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F4DBC-4781-3471-FD9D-CF8472765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15DF5-DFF6-6C1E-8F55-0FED2FDF6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07E7602-3D91-7F46-A2E8-26477DFD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Energy resolution, </a:t>
            </a:r>
            <a:r>
              <a:rPr lang="en-US" altLang="zh-TW" dirty="0" err="1"/>
              <a:t>BeamE</a:t>
            </a:r>
            <a:r>
              <a:rPr lang="en-US" altLang="zh-TW" dirty="0"/>
              <a:t> = 823MeV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093A2DF-AC5A-B387-D986-7E594F7DD309}"/>
                  </a:ext>
                </a:extLst>
              </p:cNvPr>
              <p:cNvSpPr txBox="1"/>
              <p:nvPr/>
            </p:nvSpPr>
            <p:spPr>
              <a:xfrm>
                <a:off x="1436613" y="4376071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20.2%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5%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093A2DF-AC5A-B387-D986-7E594F7DD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613" y="4376071"/>
                <a:ext cx="3060000" cy="338554"/>
              </a:xfrm>
              <a:prstGeom prst="rect">
                <a:avLst/>
              </a:prstGeom>
              <a:blipFill>
                <a:blip r:embed="rId3"/>
                <a:stretch>
                  <a:fillRect l="-119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34E08D6-1A09-C515-7AFC-DD3F3C0E94F5}"/>
              </a:ext>
            </a:extLst>
          </p:cNvPr>
          <p:cNvSpPr txBox="1"/>
          <p:nvPr/>
        </p:nvSpPr>
        <p:spPr>
          <a:xfrm>
            <a:off x="1300642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Run#421</a:t>
            </a:r>
            <a:endParaRPr lang="zh-TW" altLang="en-US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0AE86-3E01-4A95-9FB8-6054E425AB62}"/>
              </a:ext>
            </a:extLst>
          </p:cNvPr>
          <p:cNvSpPr txBox="1"/>
          <p:nvPr/>
        </p:nvSpPr>
        <p:spPr>
          <a:xfrm>
            <a:off x="4820977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Run#422</a:t>
            </a:r>
            <a:endParaRPr lang="zh-TW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0F2962-F7B3-0BD2-453D-7F888567230E}"/>
                  </a:ext>
                </a:extLst>
              </p:cNvPr>
              <p:cNvSpPr txBox="1"/>
              <p:nvPr/>
            </p:nvSpPr>
            <p:spPr>
              <a:xfrm>
                <a:off x="4950183" y="4384352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18.8%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7%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0F2962-F7B3-0BD2-453D-7F88856723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183" y="4384352"/>
                <a:ext cx="3060000" cy="338554"/>
              </a:xfrm>
              <a:prstGeom prst="rect">
                <a:avLst/>
              </a:prstGeom>
              <a:blipFill>
                <a:blip r:embed="rId4"/>
                <a:stretch>
                  <a:fillRect l="-99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C1EBAC22-2CC9-7A2E-CE4F-C0ED3CBDDF8E}"/>
              </a:ext>
            </a:extLst>
          </p:cNvPr>
          <p:cNvSpPr txBox="1">
            <a:spLocks/>
          </p:cNvSpPr>
          <p:nvPr/>
        </p:nvSpPr>
        <p:spPr>
          <a:xfrm>
            <a:off x="3300901" y="4210461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303519-FA26-D3D3-360E-EC224ABCD4CF}"/>
              </a:ext>
            </a:extLst>
          </p:cNvPr>
          <p:cNvGrpSpPr/>
          <p:nvPr/>
        </p:nvGrpSpPr>
        <p:grpSpPr>
          <a:xfrm>
            <a:off x="4783358" y="1877521"/>
            <a:ext cx="3060000" cy="2548384"/>
            <a:chOff x="4783358" y="1877521"/>
            <a:chExt cx="3060000" cy="2548384"/>
          </a:xfrm>
        </p:grpSpPr>
        <p:pic>
          <p:nvPicPr>
            <p:cNvPr id="13" name="Content Placeholder 7">
              <a:extLst>
                <a:ext uri="{FF2B5EF4-FFF2-40B4-BE49-F238E27FC236}">
                  <a16:creationId xmlns:a16="http://schemas.microsoft.com/office/drawing/2014/main" id="{935C55D9-EC5E-8EE3-0DB8-C74DB37D7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83358" y="1877521"/>
              <a:ext cx="3060000" cy="249855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3557C19-D67D-EFCF-CDFE-6EB922C10B15}"/>
                </a:ext>
              </a:extLst>
            </p:cNvPr>
            <p:cNvSpPr txBox="1"/>
            <p:nvPr/>
          </p:nvSpPr>
          <p:spPr>
            <a:xfrm>
              <a:off x="6736147" y="4210461"/>
              <a:ext cx="88778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altLang="zh-TW" sz="800" dirty="0" err="1"/>
                <a:t>ADCMax</a:t>
              </a:r>
              <a:r>
                <a:rPr lang="en-US" altLang="zh-TW" sz="800" dirty="0"/>
                <a:t>-ADC[0] </a:t>
              </a:r>
              <a:endParaRPr lang="zh-TW" altLang="en-US" sz="800" dirty="0"/>
            </a:p>
          </p:txBody>
        </p:sp>
      </p:grpSp>
      <p:sp>
        <p:nvSpPr>
          <p:cNvPr id="25" name="Content Placeholder 9">
            <a:extLst>
              <a:ext uri="{FF2B5EF4-FFF2-40B4-BE49-F238E27FC236}">
                <a16:creationId xmlns:a16="http://schemas.microsoft.com/office/drawing/2014/main" id="{DF7ED531-C556-2B0B-12DE-09DE2B2D370C}"/>
              </a:ext>
            </a:extLst>
          </p:cNvPr>
          <p:cNvSpPr txBox="1">
            <a:spLocks/>
          </p:cNvSpPr>
          <p:nvPr/>
        </p:nvSpPr>
        <p:spPr>
          <a:xfrm>
            <a:off x="628650" y="5141626"/>
            <a:ext cx="7886700" cy="1035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en-US" altLang="zh-TW" sz="1600" dirty="0"/>
              <a:t>3x3 clustering around Crystal#7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Crystal#2 excluded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Dead channels excluded</a:t>
            </a:r>
            <a:endParaRPr lang="zh-TW" altLang="en-US" sz="1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2002B19-F52E-7E4F-9A7E-34F426DC0F5B}"/>
              </a:ext>
            </a:extLst>
          </p:cNvPr>
          <p:cNvSpPr txBox="1"/>
          <p:nvPr/>
        </p:nvSpPr>
        <p:spPr>
          <a:xfrm>
            <a:off x="681116" y="1085865"/>
            <a:ext cx="46956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3x3 clustering around Crystal#7</a:t>
            </a:r>
          </a:p>
        </p:txBody>
      </p:sp>
    </p:spTree>
    <p:extLst>
      <p:ext uri="{BB962C8B-B14F-4D97-AF65-F5344CB8AC3E}">
        <p14:creationId xmlns:p14="http://schemas.microsoft.com/office/powerpoint/2010/main" val="2088319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59345F-5B6C-2648-F40A-B01E2E17E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F01444-90A9-BDDD-D595-CBFD5B937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6C61C-7DAA-0C22-F0E7-74987C4D0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4023900-7B51-7DE6-6128-B416BD7E2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Energy resolution, </a:t>
            </a:r>
            <a:r>
              <a:rPr lang="en-US" altLang="zh-TW" dirty="0" err="1"/>
              <a:t>BeamE</a:t>
            </a:r>
            <a:r>
              <a:rPr lang="en-US" altLang="zh-TW" dirty="0"/>
              <a:t> = 705MeV</a:t>
            </a:r>
            <a:endParaRPr lang="zh-TW" altLang="en-US" dirty="0"/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3A805860-D270-ABD9-2434-47E8B0EC4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409" y="1858881"/>
            <a:ext cx="3060000" cy="24864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B703936-21B5-1938-4F26-4485E483D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646" y="1858881"/>
            <a:ext cx="3060000" cy="249977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33C29BE-907D-8B64-7772-9A5B6FDF44EF}"/>
              </a:ext>
            </a:extLst>
          </p:cNvPr>
          <p:cNvSpPr txBox="1"/>
          <p:nvPr/>
        </p:nvSpPr>
        <p:spPr>
          <a:xfrm>
            <a:off x="6736147" y="4210461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7486504-6420-8019-4FCF-E0E3B75D70C2}"/>
                  </a:ext>
                </a:extLst>
              </p:cNvPr>
              <p:cNvSpPr txBox="1"/>
              <p:nvPr/>
            </p:nvSpPr>
            <p:spPr>
              <a:xfrm>
                <a:off x="1436613" y="4376071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20.1%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2%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7486504-6420-8019-4FCF-E0E3B75D7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613" y="4376071"/>
                <a:ext cx="3060000" cy="338554"/>
              </a:xfrm>
              <a:prstGeom prst="rect">
                <a:avLst/>
              </a:prstGeom>
              <a:blipFill>
                <a:blip r:embed="rId4"/>
                <a:stretch>
                  <a:fillRect l="-119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E9FFA187-DF0B-ECD5-C208-DD8EF841E096}"/>
              </a:ext>
            </a:extLst>
          </p:cNvPr>
          <p:cNvSpPr txBox="1"/>
          <p:nvPr/>
        </p:nvSpPr>
        <p:spPr>
          <a:xfrm>
            <a:off x="1300642" y="163344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Run#481</a:t>
            </a:r>
            <a:endParaRPr lang="zh-TW" altLang="en-US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4E0BE26-7E83-4E2C-9B35-9074C0928D12}"/>
              </a:ext>
            </a:extLst>
          </p:cNvPr>
          <p:cNvSpPr txBox="1"/>
          <p:nvPr/>
        </p:nvSpPr>
        <p:spPr>
          <a:xfrm>
            <a:off x="4820977" y="163344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Run#482</a:t>
            </a:r>
            <a:endParaRPr lang="zh-TW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0AB2075-940A-30F3-2C5E-3713D92FEFED}"/>
                  </a:ext>
                </a:extLst>
              </p:cNvPr>
              <p:cNvSpPr txBox="1"/>
              <p:nvPr/>
            </p:nvSpPr>
            <p:spPr>
              <a:xfrm>
                <a:off x="4950183" y="4384352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20.1%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3%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0AB2075-940A-30F3-2C5E-3713D92FE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183" y="4384352"/>
                <a:ext cx="3060000" cy="338554"/>
              </a:xfrm>
              <a:prstGeom prst="rect">
                <a:avLst/>
              </a:prstGeom>
              <a:blipFill>
                <a:blip r:embed="rId5"/>
                <a:stretch>
                  <a:fillRect l="-99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Content Placeholder 9">
            <a:extLst>
              <a:ext uri="{FF2B5EF4-FFF2-40B4-BE49-F238E27FC236}">
                <a16:creationId xmlns:a16="http://schemas.microsoft.com/office/drawing/2014/main" id="{793B75C1-7B2D-6AE9-4A64-BE9F5379C3D9}"/>
              </a:ext>
            </a:extLst>
          </p:cNvPr>
          <p:cNvSpPr txBox="1">
            <a:spLocks/>
          </p:cNvSpPr>
          <p:nvPr/>
        </p:nvSpPr>
        <p:spPr>
          <a:xfrm>
            <a:off x="628650" y="5141626"/>
            <a:ext cx="7886700" cy="1035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en-US" altLang="zh-TW" sz="1600" dirty="0"/>
              <a:t>3x3 clustering around Crystal#7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Crystal#2 excluded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Dead channels excluded</a:t>
            </a:r>
            <a:endParaRPr lang="zh-TW" altLang="en-US" sz="1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7BF3C5-8D3B-FC0E-16D6-CE2D838C4D8A}"/>
              </a:ext>
            </a:extLst>
          </p:cNvPr>
          <p:cNvSpPr txBox="1"/>
          <p:nvPr/>
        </p:nvSpPr>
        <p:spPr>
          <a:xfrm>
            <a:off x="681116" y="1037164"/>
            <a:ext cx="46956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3x3 clustering around Crystal#7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C83A368-DA69-B7E8-3935-33DE722F34C2}"/>
              </a:ext>
            </a:extLst>
          </p:cNvPr>
          <p:cNvSpPr txBox="1"/>
          <p:nvPr/>
        </p:nvSpPr>
        <p:spPr>
          <a:xfrm>
            <a:off x="3250934" y="4195152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</p:spTree>
    <p:extLst>
      <p:ext uri="{BB962C8B-B14F-4D97-AF65-F5344CB8AC3E}">
        <p14:creationId xmlns:p14="http://schemas.microsoft.com/office/powerpoint/2010/main" val="943641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96548F-5D7C-5C39-35A4-BD79A61D4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D47589-E44B-4F3D-CF00-927564731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FC7085-283B-C29E-D998-837075947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767862F-36BF-31CD-E13F-1D8D88ADA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Energy resolution, </a:t>
            </a:r>
            <a:r>
              <a:rPr lang="en-US" altLang="zh-TW" dirty="0" err="1"/>
              <a:t>BeamE</a:t>
            </a:r>
            <a:r>
              <a:rPr lang="en-US" altLang="zh-TW" dirty="0"/>
              <a:t> = 584MeV</a:t>
            </a:r>
            <a:endParaRPr lang="zh-TW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276D92-472A-8B32-A84F-89EA11C96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043" y="1892088"/>
            <a:ext cx="3060000" cy="24922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BEA3AFE-B01F-9B07-B27F-391699244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358" y="1893696"/>
            <a:ext cx="3060000" cy="24887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B6D25A3-FF3E-A18E-C29A-9DABCB584B96}"/>
                  </a:ext>
                </a:extLst>
              </p:cNvPr>
              <p:cNvSpPr txBox="1"/>
              <p:nvPr/>
            </p:nvSpPr>
            <p:spPr>
              <a:xfrm>
                <a:off x="1436613" y="4376071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16.5%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2%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B6D25A3-FF3E-A18E-C29A-9DABCB584B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613" y="4376071"/>
                <a:ext cx="3060000" cy="338554"/>
              </a:xfrm>
              <a:prstGeom prst="rect">
                <a:avLst/>
              </a:prstGeom>
              <a:blipFill>
                <a:blip r:embed="rId4"/>
                <a:stretch>
                  <a:fillRect l="-119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A894CD75-521E-30AF-6775-46799522364E}"/>
              </a:ext>
            </a:extLst>
          </p:cNvPr>
          <p:cNvSpPr txBox="1"/>
          <p:nvPr/>
        </p:nvSpPr>
        <p:spPr>
          <a:xfrm>
            <a:off x="1300642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Run#423</a:t>
            </a:r>
            <a:endParaRPr lang="zh-TW" alt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FBD86D-0B6B-CBDD-56DD-01846917CE3B}"/>
              </a:ext>
            </a:extLst>
          </p:cNvPr>
          <p:cNvSpPr txBox="1"/>
          <p:nvPr/>
        </p:nvSpPr>
        <p:spPr>
          <a:xfrm>
            <a:off x="4820977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Run#424</a:t>
            </a:r>
            <a:endParaRPr lang="zh-TW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B828BF8-D84E-1C09-D6EC-3014EA5072A1}"/>
                  </a:ext>
                </a:extLst>
              </p:cNvPr>
              <p:cNvSpPr txBox="1"/>
              <p:nvPr/>
            </p:nvSpPr>
            <p:spPr>
              <a:xfrm>
                <a:off x="4950183" y="4384352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18.3%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5%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B828BF8-D84E-1C09-D6EC-3014EA507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183" y="4384352"/>
                <a:ext cx="3060000" cy="338554"/>
              </a:xfrm>
              <a:prstGeom prst="rect">
                <a:avLst/>
              </a:prstGeom>
              <a:blipFill>
                <a:blip r:embed="rId5"/>
                <a:stretch>
                  <a:fillRect l="-99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ontent Placeholder 9">
            <a:extLst>
              <a:ext uri="{FF2B5EF4-FFF2-40B4-BE49-F238E27FC236}">
                <a16:creationId xmlns:a16="http://schemas.microsoft.com/office/drawing/2014/main" id="{F1D575EA-7E9C-7EDF-72CE-729AE56A2A0A}"/>
              </a:ext>
            </a:extLst>
          </p:cNvPr>
          <p:cNvSpPr txBox="1">
            <a:spLocks/>
          </p:cNvSpPr>
          <p:nvPr/>
        </p:nvSpPr>
        <p:spPr>
          <a:xfrm>
            <a:off x="628650" y="5141626"/>
            <a:ext cx="7886700" cy="1035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en-US" altLang="zh-TW" sz="1600" dirty="0"/>
              <a:t>3x3 clustering around Crystal#7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Crystal#2 excluded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Dead channels excluded</a:t>
            </a:r>
            <a:endParaRPr lang="zh-TW" altLang="en-US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ACD8DF8-D84D-6C39-FDF1-792FC194FA9A}"/>
              </a:ext>
            </a:extLst>
          </p:cNvPr>
          <p:cNvSpPr txBox="1"/>
          <p:nvPr/>
        </p:nvSpPr>
        <p:spPr>
          <a:xfrm>
            <a:off x="681116" y="1085865"/>
            <a:ext cx="46956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3x3 clustering around Crystal#7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5DD12F6-8AC1-402F-9F6B-520D8163DF70}"/>
              </a:ext>
            </a:extLst>
          </p:cNvPr>
          <p:cNvSpPr txBox="1"/>
          <p:nvPr/>
        </p:nvSpPr>
        <p:spPr>
          <a:xfrm>
            <a:off x="6736147" y="4240441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399F38-0412-3D06-6B7A-649F8AECEEF1}"/>
              </a:ext>
            </a:extLst>
          </p:cNvPr>
          <p:cNvSpPr txBox="1"/>
          <p:nvPr/>
        </p:nvSpPr>
        <p:spPr>
          <a:xfrm>
            <a:off x="3250934" y="4225132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</p:spTree>
    <p:extLst>
      <p:ext uri="{BB962C8B-B14F-4D97-AF65-F5344CB8AC3E}">
        <p14:creationId xmlns:p14="http://schemas.microsoft.com/office/powerpoint/2010/main" val="1591541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214FF4-E853-4E0D-0031-4BF47CDB9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3FDC62-FF9B-6488-C1AF-370F8C58C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3C0FA9-DC49-2098-4504-5182A47BE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AC0C4AE-8C2F-304A-21A5-03BFDF16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Energy resolution, </a:t>
            </a:r>
            <a:r>
              <a:rPr lang="en-US" altLang="zh-TW" dirty="0" err="1"/>
              <a:t>BeamE</a:t>
            </a:r>
            <a:r>
              <a:rPr lang="en-US" altLang="zh-TW" dirty="0"/>
              <a:t> = 492MeV</a:t>
            </a:r>
            <a:endParaRPr lang="zh-TW" alt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F8D143-0D19-8B7F-A25F-059062A72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974" y="1894972"/>
            <a:ext cx="3060000" cy="24868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A731BD-FEA8-BCD6-06E1-B0E47DA9A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644" y="1892445"/>
            <a:ext cx="3060000" cy="24919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B6CA892-CC34-FD38-ECC6-1DE326DDAA34}"/>
                  </a:ext>
                </a:extLst>
              </p:cNvPr>
              <p:cNvSpPr txBox="1"/>
              <p:nvPr/>
            </p:nvSpPr>
            <p:spPr>
              <a:xfrm>
                <a:off x="1384148" y="4398556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18.9%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2%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B6CA892-CC34-FD38-ECC6-1DE326DDA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148" y="4398556"/>
                <a:ext cx="3060000" cy="338554"/>
              </a:xfrm>
              <a:prstGeom prst="rect">
                <a:avLst/>
              </a:prstGeom>
              <a:blipFill>
                <a:blip r:embed="rId4"/>
                <a:stretch>
                  <a:fillRect l="-996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9D173028-0622-0DA0-6CD3-58B3A42F1350}"/>
              </a:ext>
            </a:extLst>
          </p:cNvPr>
          <p:cNvSpPr txBox="1"/>
          <p:nvPr/>
        </p:nvSpPr>
        <p:spPr>
          <a:xfrm>
            <a:off x="1300642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Run#425</a:t>
            </a:r>
            <a:endParaRPr lang="zh-TW" altLang="en-US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E3E61F-03EE-B35E-163C-653556881517}"/>
              </a:ext>
            </a:extLst>
          </p:cNvPr>
          <p:cNvSpPr txBox="1"/>
          <p:nvPr/>
        </p:nvSpPr>
        <p:spPr>
          <a:xfrm>
            <a:off x="4820977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Run#426</a:t>
            </a:r>
            <a:endParaRPr lang="zh-TW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B3721F-F5BE-5849-2415-28DD3B92CF21}"/>
                  </a:ext>
                </a:extLst>
              </p:cNvPr>
              <p:cNvSpPr txBox="1"/>
              <p:nvPr/>
            </p:nvSpPr>
            <p:spPr>
              <a:xfrm>
                <a:off x="4897718" y="4406837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18.4%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5%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B3721F-F5BE-5849-2415-28DD3B92CF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7718" y="4406837"/>
                <a:ext cx="3060000" cy="338554"/>
              </a:xfrm>
              <a:prstGeom prst="rect">
                <a:avLst/>
              </a:prstGeom>
              <a:blipFill>
                <a:blip r:embed="rId5"/>
                <a:stretch>
                  <a:fillRect l="-996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9">
            <a:extLst>
              <a:ext uri="{FF2B5EF4-FFF2-40B4-BE49-F238E27FC236}">
                <a16:creationId xmlns:a16="http://schemas.microsoft.com/office/drawing/2014/main" id="{017B3B43-BFC4-CA94-A0DD-A52FD6E71121}"/>
              </a:ext>
            </a:extLst>
          </p:cNvPr>
          <p:cNvSpPr txBox="1">
            <a:spLocks/>
          </p:cNvSpPr>
          <p:nvPr/>
        </p:nvSpPr>
        <p:spPr>
          <a:xfrm>
            <a:off x="628650" y="5141626"/>
            <a:ext cx="7886700" cy="1035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en-US" altLang="zh-TW" sz="1600" dirty="0"/>
              <a:t>3x3 clustering around Crystal#7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Crystal#2 excluded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Dead channels excluded</a:t>
            </a:r>
            <a:endParaRPr lang="zh-TW" altLang="en-US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C71740-1B06-5F93-DECE-B7DCEF459510}"/>
              </a:ext>
            </a:extLst>
          </p:cNvPr>
          <p:cNvSpPr txBox="1"/>
          <p:nvPr/>
        </p:nvSpPr>
        <p:spPr>
          <a:xfrm>
            <a:off x="681116" y="1085865"/>
            <a:ext cx="46956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3x3 clustering around Crystal#7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178B97-ABDA-61C2-61C6-9AAEE789C59E}"/>
              </a:ext>
            </a:extLst>
          </p:cNvPr>
          <p:cNvSpPr txBox="1"/>
          <p:nvPr/>
        </p:nvSpPr>
        <p:spPr>
          <a:xfrm>
            <a:off x="6676187" y="4247936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542A45-9576-84DB-B6A4-C437AAE712E9}"/>
              </a:ext>
            </a:extLst>
          </p:cNvPr>
          <p:cNvSpPr txBox="1"/>
          <p:nvPr/>
        </p:nvSpPr>
        <p:spPr>
          <a:xfrm>
            <a:off x="3190974" y="4232627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16724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3E828F-4E73-081A-D6DE-7DDAC3E44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9543" y="1894371"/>
            <a:ext cx="3060000" cy="2489981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D26D8F-90E0-50EC-C9DA-7855B2A1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70F90-863B-24F2-1A0D-BF59B947E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44DA8-8F6B-3407-5F1F-0C6C4187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D453CDC-C320-3909-9561-5CE17F362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Energy resolution, </a:t>
            </a:r>
            <a:r>
              <a:rPr lang="en-US" altLang="zh-TW" dirty="0" err="1"/>
              <a:t>BeamE</a:t>
            </a:r>
            <a:r>
              <a:rPr lang="en-US" altLang="zh-TW" dirty="0"/>
              <a:t> = 395MeV</a:t>
            </a:r>
            <a:endParaRPr lang="zh-TW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6F5807-BBFC-82D5-549C-BB61D4B37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683" y="1907808"/>
            <a:ext cx="3060000" cy="24899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89A8350-E035-744E-0EA8-3357B5AE1A9F}"/>
                  </a:ext>
                </a:extLst>
              </p:cNvPr>
              <p:cNvSpPr txBox="1"/>
              <p:nvPr/>
            </p:nvSpPr>
            <p:spPr>
              <a:xfrm>
                <a:off x="1436613" y="4421041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19.5%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2%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89A8350-E035-744E-0EA8-3357B5AE1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613" y="4421041"/>
                <a:ext cx="3060000" cy="338554"/>
              </a:xfrm>
              <a:prstGeom prst="rect">
                <a:avLst/>
              </a:prstGeom>
              <a:blipFill>
                <a:blip r:embed="rId4"/>
                <a:stretch>
                  <a:fillRect l="-119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B6EE5CC-768D-8C8B-2862-28FBDF196A3B}"/>
              </a:ext>
            </a:extLst>
          </p:cNvPr>
          <p:cNvSpPr txBox="1"/>
          <p:nvPr/>
        </p:nvSpPr>
        <p:spPr>
          <a:xfrm>
            <a:off x="1300642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Run#427</a:t>
            </a:r>
            <a:endParaRPr lang="zh-TW" altLang="en-US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714223-6661-67A8-426B-01BD6473E768}"/>
              </a:ext>
            </a:extLst>
          </p:cNvPr>
          <p:cNvSpPr txBox="1"/>
          <p:nvPr/>
        </p:nvSpPr>
        <p:spPr>
          <a:xfrm>
            <a:off x="4820977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Run#428</a:t>
            </a:r>
            <a:endParaRPr lang="zh-TW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3010EEF-0219-80C7-52CC-A4D44072A3E1}"/>
                  </a:ext>
                </a:extLst>
              </p:cNvPr>
              <p:cNvSpPr txBox="1"/>
              <p:nvPr/>
            </p:nvSpPr>
            <p:spPr>
              <a:xfrm>
                <a:off x="4950183" y="4429322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18.2%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4%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3010EEF-0219-80C7-52CC-A4D44072A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183" y="4429322"/>
                <a:ext cx="3060000" cy="338554"/>
              </a:xfrm>
              <a:prstGeom prst="rect">
                <a:avLst/>
              </a:prstGeom>
              <a:blipFill>
                <a:blip r:embed="rId5"/>
                <a:stretch>
                  <a:fillRect l="-996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9">
            <a:extLst>
              <a:ext uri="{FF2B5EF4-FFF2-40B4-BE49-F238E27FC236}">
                <a16:creationId xmlns:a16="http://schemas.microsoft.com/office/drawing/2014/main" id="{822A9712-9479-83EE-985E-787198F3E78C}"/>
              </a:ext>
            </a:extLst>
          </p:cNvPr>
          <p:cNvSpPr txBox="1">
            <a:spLocks/>
          </p:cNvSpPr>
          <p:nvPr/>
        </p:nvSpPr>
        <p:spPr>
          <a:xfrm>
            <a:off x="628650" y="5141626"/>
            <a:ext cx="7886700" cy="1035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en-US" altLang="zh-TW" sz="1600" dirty="0"/>
              <a:t>3x3 clustering around Crystal#7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Crystal#2 excluded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Dead channels excluded</a:t>
            </a:r>
            <a:endParaRPr lang="zh-TW" altLang="en-US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232457-6ADF-EA8A-3541-73935BEC8CF8}"/>
              </a:ext>
            </a:extLst>
          </p:cNvPr>
          <p:cNvSpPr txBox="1"/>
          <p:nvPr/>
        </p:nvSpPr>
        <p:spPr>
          <a:xfrm>
            <a:off x="681116" y="1085865"/>
            <a:ext cx="46956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3x3 clustering around Crystal#7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5BF88B-AD54-7E36-906B-E65F87BCC200}"/>
              </a:ext>
            </a:extLst>
          </p:cNvPr>
          <p:cNvSpPr txBox="1"/>
          <p:nvPr/>
        </p:nvSpPr>
        <p:spPr>
          <a:xfrm>
            <a:off x="6743642" y="4262926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7D4FE0-2989-4452-9EEA-0AAF805E41A2}"/>
              </a:ext>
            </a:extLst>
          </p:cNvPr>
          <p:cNvSpPr txBox="1"/>
          <p:nvPr/>
        </p:nvSpPr>
        <p:spPr>
          <a:xfrm>
            <a:off x="3258429" y="4247617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</p:spTree>
    <p:extLst>
      <p:ext uri="{BB962C8B-B14F-4D97-AF65-F5344CB8AC3E}">
        <p14:creationId xmlns:p14="http://schemas.microsoft.com/office/powerpoint/2010/main" val="1058125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68E6AF-C44B-3239-05F4-1D681CA7B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AD517-42C7-D7BA-F1CA-DE35F2884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2C584-16D4-F1D1-72CD-F77D41AA6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2515145-0CCC-005B-B9BC-214005AF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Energy resolution, </a:t>
            </a:r>
            <a:r>
              <a:rPr lang="en-US" altLang="zh-TW" dirty="0" err="1"/>
              <a:t>BeamE</a:t>
            </a:r>
            <a:r>
              <a:rPr lang="en-US" altLang="zh-TW" dirty="0"/>
              <a:t> = </a:t>
            </a:r>
            <a:r>
              <a:rPr lang="en-US" altLang="zh-TW"/>
              <a:t>297MeV</a:t>
            </a:r>
            <a:endParaRPr lang="zh-TW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9FF27D-CD54-7E16-12A6-4A6B73D0C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756" y="1898145"/>
            <a:ext cx="3060000" cy="2488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15A5BF-0712-40E9-0A9E-07535AD2B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212" y="1896297"/>
            <a:ext cx="3060000" cy="24917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C4A8ED0-74B7-A979-BE8F-54F91794959A}"/>
                  </a:ext>
                </a:extLst>
              </p:cNvPr>
              <p:cNvSpPr txBox="1"/>
              <p:nvPr/>
            </p:nvSpPr>
            <p:spPr>
              <a:xfrm>
                <a:off x="1436613" y="4391061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18.5%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3%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C4A8ED0-74B7-A979-BE8F-54F917949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613" y="4391061"/>
                <a:ext cx="3060000" cy="338554"/>
              </a:xfrm>
              <a:prstGeom prst="rect">
                <a:avLst/>
              </a:prstGeom>
              <a:blipFill>
                <a:blip r:embed="rId4"/>
                <a:stretch>
                  <a:fillRect l="-119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160BEDBD-ADD7-D441-4201-E636B165AB6C}"/>
              </a:ext>
            </a:extLst>
          </p:cNvPr>
          <p:cNvSpPr txBox="1"/>
          <p:nvPr/>
        </p:nvSpPr>
        <p:spPr>
          <a:xfrm>
            <a:off x="1300642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Run#429</a:t>
            </a:r>
            <a:endParaRPr lang="zh-TW" alt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177515-F7E4-32A7-6366-A639433FDE00}"/>
              </a:ext>
            </a:extLst>
          </p:cNvPr>
          <p:cNvSpPr txBox="1"/>
          <p:nvPr/>
        </p:nvSpPr>
        <p:spPr>
          <a:xfrm>
            <a:off x="4820977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Run#430</a:t>
            </a:r>
            <a:endParaRPr lang="zh-TW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ED4889-5D02-04FE-4496-7DB02BCFF425}"/>
                  </a:ext>
                </a:extLst>
              </p:cNvPr>
              <p:cNvSpPr txBox="1"/>
              <p:nvPr/>
            </p:nvSpPr>
            <p:spPr>
              <a:xfrm>
                <a:off x="4950183" y="4399342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19.1%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5%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ED4889-5D02-04FE-4496-7DB02BCFF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183" y="4399342"/>
                <a:ext cx="3060000" cy="338554"/>
              </a:xfrm>
              <a:prstGeom prst="rect">
                <a:avLst/>
              </a:prstGeom>
              <a:blipFill>
                <a:blip r:embed="rId5"/>
                <a:stretch>
                  <a:fillRect l="-996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9C3C6B89-A14A-04A9-3403-DFACE68E6408}"/>
              </a:ext>
            </a:extLst>
          </p:cNvPr>
          <p:cNvSpPr txBox="1">
            <a:spLocks/>
          </p:cNvSpPr>
          <p:nvPr/>
        </p:nvSpPr>
        <p:spPr>
          <a:xfrm>
            <a:off x="628650" y="5141626"/>
            <a:ext cx="7886700" cy="1035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en-US" altLang="zh-TW" sz="1600" dirty="0"/>
              <a:t>3x3 clustering around Crystal#7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Crystal#2 excluded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Dead channels excluded</a:t>
            </a:r>
            <a:endParaRPr lang="zh-TW" altLang="en-US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4844C2-993F-557F-9744-D9D09077E599}"/>
              </a:ext>
            </a:extLst>
          </p:cNvPr>
          <p:cNvSpPr txBox="1"/>
          <p:nvPr/>
        </p:nvSpPr>
        <p:spPr>
          <a:xfrm>
            <a:off x="681116" y="1085865"/>
            <a:ext cx="46956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3x3 clustering around Crystal#7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FC5350-1884-DDA5-F914-E7054B25E396}"/>
              </a:ext>
            </a:extLst>
          </p:cNvPr>
          <p:cNvSpPr txBox="1"/>
          <p:nvPr/>
        </p:nvSpPr>
        <p:spPr>
          <a:xfrm>
            <a:off x="6736147" y="4247936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6A151D-9926-A57D-A5F0-E8BFCA3E1CE5}"/>
              </a:ext>
            </a:extLst>
          </p:cNvPr>
          <p:cNvSpPr txBox="1"/>
          <p:nvPr/>
        </p:nvSpPr>
        <p:spPr>
          <a:xfrm>
            <a:off x="3250934" y="4232627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</p:spTree>
    <p:extLst>
      <p:ext uri="{BB962C8B-B14F-4D97-AF65-F5344CB8AC3E}">
        <p14:creationId xmlns:p14="http://schemas.microsoft.com/office/powerpoint/2010/main" val="2976016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69AA3B-4E98-B7C0-86BB-88E8205B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895BEF-356C-2BA1-2456-11E6FABD2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DC5AC-0DD7-A032-6BEC-0E4D414C8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C8E319F-9B39-4D46-B5EF-3298DCF81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Energy resolution, </a:t>
            </a:r>
            <a:r>
              <a:rPr lang="en-US" altLang="zh-TW" dirty="0" err="1"/>
              <a:t>BeamE</a:t>
            </a:r>
            <a:r>
              <a:rPr lang="en-US" altLang="zh-TW" dirty="0"/>
              <a:t> = 197MeV</a:t>
            </a:r>
            <a:endParaRPr lang="zh-TW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AD8F55-7901-31D9-4C60-D12B4AC0F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023" y="1874165"/>
            <a:ext cx="3060000" cy="24869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28BC26-B27C-E86F-5235-8DE502AFC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977" y="1874165"/>
            <a:ext cx="3060000" cy="24847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65E0BD2-CEEB-2767-A0BE-1B7D2CCC2ED1}"/>
                  </a:ext>
                </a:extLst>
              </p:cNvPr>
              <p:cNvSpPr txBox="1"/>
              <p:nvPr/>
            </p:nvSpPr>
            <p:spPr>
              <a:xfrm>
                <a:off x="1436613" y="4376071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14.2%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3%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65E0BD2-CEEB-2767-A0BE-1B7D2CCC2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613" y="4376071"/>
                <a:ext cx="3060000" cy="338554"/>
              </a:xfrm>
              <a:prstGeom prst="rect">
                <a:avLst/>
              </a:prstGeom>
              <a:blipFill>
                <a:blip r:embed="rId4"/>
                <a:stretch>
                  <a:fillRect l="-119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02A90801-2FF7-3DD7-1F44-EA5957B5C461}"/>
              </a:ext>
            </a:extLst>
          </p:cNvPr>
          <p:cNvSpPr txBox="1"/>
          <p:nvPr/>
        </p:nvSpPr>
        <p:spPr>
          <a:xfrm>
            <a:off x="1300642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Run#431</a:t>
            </a:r>
            <a:endParaRPr lang="zh-TW" alt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795CBC-BDCC-252E-958C-8A54C8FDE4C9}"/>
              </a:ext>
            </a:extLst>
          </p:cNvPr>
          <p:cNvSpPr txBox="1"/>
          <p:nvPr/>
        </p:nvSpPr>
        <p:spPr>
          <a:xfrm>
            <a:off x="4820977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Run#432</a:t>
            </a:r>
            <a:endParaRPr lang="zh-TW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EEBD786-46BF-C41B-2AAA-46A1D3EE817F}"/>
                  </a:ext>
                </a:extLst>
              </p:cNvPr>
              <p:cNvSpPr txBox="1"/>
              <p:nvPr/>
            </p:nvSpPr>
            <p:spPr>
              <a:xfrm>
                <a:off x="4950183" y="4384352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14.1%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4%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EEBD786-46BF-C41B-2AAA-46A1D3EE8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183" y="4384352"/>
                <a:ext cx="3060000" cy="338554"/>
              </a:xfrm>
              <a:prstGeom prst="rect">
                <a:avLst/>
              </a:prstGeom>
              <a:blipFill>
                <a:blip r:embed="rId5"/>
                <a:stretch>
                  <a:fillRect l="-99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617B7043-9496-7EDE-1168-F98D0BBCAAB5}"/>
              </a:ext>
            </a:extLst>
          </p:cNvPr>
          <p:cNvSpPr txBox="1">
            <a:spLocks/>
          </p:cNvSpPr>
          <p:nvPr/>
        </p:nvSpPr>
        <p:spPr>
          <a:xfrm>
            <a:off x="628650" y="5141626"/>
            <a:ext cx="7886700" cy="1035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en-US" altLang="zh-TW" sz="1600" dirty="0"/>
              <a:t>3x3 clustering around Crystal#7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Crystal#2 excluded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Dead channels excluded</a:t>
            </a:r>
            <a:endParaRPr lang="zh-TW" altLang="en-US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3D3D69-D4C8-6726-9BF0-01CBD18F8D01}"/>
              </a:ext>
            </a:extLst>
          </p:cNvPr>
          <p:cNvSpPr txBox="1"/>
          <p:nvPr/>
        </p:nvSpPr>
        <p:spPr>
          <a:xfrm>
            <a:off x="681116" y="1085865"/>
            <a:ext cx="46956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3x3 clustering around Crystal#7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48136C-27F7-FD91-5D10-2B113C459594}"/>
              </a:ext>
            </a:extLst>
          </p:cNvPr>
          <p:cNvSpPr txBox="1"/>
          <p:nvPr/>
        </p:nvSpPr>
        <p:spPr>
          <a:xfrm>
            <a:off x="6736147" y="4195152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9E899D-80F1-EC34-5BF5-8659742054B9}"/>
              </a:ext>
            </a:extLst>
          </p:cNvPr>
          <p:cNvSpPr txBox="1"/>
          <p:nvPr/>
        </p:nvSpPr>
        <p:spPr>
          <a:xfrm>
            <a:off x="3250934" y="4195152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</p:spTree>
    <p:extLst>
      <p:ext uri="{BB962C8B-B14F-4D97-AF65-F5344CB8AC3E}">
        <p14:creationId xmlns:p14="http://schemas.microsoft.com/office/powerpoint/2010/main" val="32706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699045-3F46-9F66-5DBB-79ADD8A61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E281A7-469E-1672-FD5C-6D575D55A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416C30-01A5-E1D2-B305-5ADF2838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F332ADC-D5B2-F4D1-A26D-449B4AE26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Energy resolution, </a:t>
            </a:r>
            <a:r>
              <a:rPr lang="en-US" altLang="zh-TW" dirty="0" err="1"/>
              <a:t>BeamE</a:t>
            </a:r>
            <a:r>
              <a:rPr lang="en-US" altLang="zh-TW" dirty="0"/>
              <a:t> = 100MeV</a:t>
            </a:r>
            <a:endParaRPr lang="zh-TW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466B8E-263B-37AA-F8AA-2E029DB3F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143" y="1884318"/>
            <a:ext cx="3060000" cy="24917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AEE45F-8E5E-97DD-9324-5156823B1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595" y="1887485"/>
            <a:ext cx="3060000" cy="24885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8768AF6-E876-153D-AC65-626777DF7FC0}"/>
                  </a:ext>
                </a:extLst>
              </p:cNvPr>
              <p:cNvSpPr txBox="1"/>
              <p:nvPr/>
            </p:nvSpPr>
            <p:spPr>
              <a:xfrm>
                <a:off x="1276267" y="4383566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15.8%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7%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8768AF6-E876-153D-AC65-626777DF7F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267" y="4383566"/>
                <a:ext cx="3060000" cy="338554"/>
              </a:xfrm>
              <a:prstGeom prst="rect">
                <a:avLst/>
              </a:prstGeom>
              <a:blipFill>
                <a:blip r:embed="rId4"/>
                <a:stretch>
                  <a:fillRect l="-99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B137EA02-461C-E462-6EBB-BBB1C80BFA71}"/>
              </a:ext>
            </a:extLst>
          </p:cNvPr>
          <p:cNvSpPr txBox="1"/>
          <p:nvPr/>
        </p:nvSpPr>
        <p:spPr>
          <a:xfrm>
            <a:off x="1300642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Run#433</a:t>
            </a:r>
            <a:endParaRPr lang="zh-TW" alt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BD4EB3-1222-22DF-B5D5-2575FE94645B}"/>
              </a:ext>
            </a:extLst>
          </p:cNvPr>
          <p:cNvSpPr txBox="1"/>
          <p:nvPr/>
        </p:nvSpPr>
        <p:spPr>
          <a:xfrm>
            <a:off x="4820977" y="1640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Run#434</a:t>
            </a:r>
            <a:endParaRPr lang="zh-TW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87CA13A-0AA1-23B8-649D-7FF9FC5F34ED}"/>
                  </a:ext>
                </a:extLst>
              </p:cNvPr>
              <p:cNvSpPr txBox="1"/>
              <p:nvPr/>
            </p:nvSpPr>
            <p:spPr>
              <a:xfrm>
                <a:off x="4950183" y="4391847"/>
                <a:ext cx="30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/>
                  <a:t>Energy </a:t>
                </a:r>
                <a:r>
                  <a:rPr lang="zh-TW" altLang="en-US" sz="1600" dirty="0"/>
                  <a:t>resolution: </a:t>
                </a:r>
                <a:r>
                  <a:rPr lang="en-US" altLang="zh-TW" sz="1600" dirty="0"/>
                  <a:t>14.9%</a:t>
                </a:r>
                <a14:m>
                  <m:oMath xmlns:m="http://schemas.openxmlformats.org/officeDocument/2006/math">
                    <m:r>
                      <a:rPr lang="en-US" altLang="zh-TW" sz="16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 dirty="0"/>
                  <a:t>0.</a:t>
                </a:r>
                <a:r>
                  <a:rPr lang="en-US" altLang="zh-TW" sz="1600" dirty="0"/>
                  <a:t>5%</a:t>
                </a:r>
                <a:endParaRPr lang="zh-TW" altLang="en-US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87CA13A-0AA1-23B8-649D-7FF9FC5F3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183" y="4391847"/>
                <a:ext cx="3060000" cy="338554"/>
              </a:xfrm>
              <a:prstGeom prst="rect">
                <a:avLst/>
              </a:prstGeom>
              <a:blipFill>
                <a:blip r:embed="rId5"/>
                <a:stretch>
                  <a:fillRect l="-99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79485AD1-ED4D-4596-F2CB-7346BFB445AF}"/>
              </a:ext>
            </a:extLst>
          </p:cNvPr>
          <p:cNvSpPr txBox="1">
            <a:spLocks/>
          </p:cNvSpPr>
          <p:nvPr/>
        </p:nvSpPr>
        <p:spPr>
          <a:xfrm>
            <a:off x="628650" y="5141626"/>
            <a:ext cx="7886700" cy="1035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en-US" altLang="zh-TW" sz="1600" dirty="0"/>
              <a:t>3x3 clustering around Crystal#7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Crystal#2 excluded</a:t>
            </a:r>
          </a:p>
          <a:p>
            <a:pPr marL="0">
              <a:spcBef>
                <a:spcPts val="600"/>
              </a:spcBef>
            </a:pPr>
            <a:r>
              <a:rPr lang="en-US" altLang="zh-TW" sz="1600" dirty="0"/>
              <a:t>Dead channels excluded</a:t>
            </a:r>
            <a:endParaRPr lang="zh-TW" altLang="en-US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2DC77A-7BB0-602F-E127-07F6F1350228}"/>
              </a:ext>
            </a:extLst>
          </p:cNvPr>
          <p:cNvSpPr txBox="1"/>
          <p:nvPr/>
        </p:nvSpPr>
        <p:spPr>
          <a:xfrm>
            <a:off x="681116" y="1085865"/>
            <a:ext cx="46956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3x3 clustering around Crystal#7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1C5AFF-EC56-933A-46C8-A77EC2CB1E10}"/>
              </a:ext>
            </a:extLst>
          </p:cNvPr>
          <p:cNvSpPr txBox="1"/>
          <p:nvPr/>
        </p:nvSpPr>
        <p:spPr>
          <a:xfrm>
            <a:off x="6736147" y="4217956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9F22C4-7568-D231-21CF-4A335ECD5369}"/>
              </a:ext>
            </a:extLst>
          </p:cNvPr>
          <p:cNvSpPr txBox="1"/>
          <p:nvPr/>
        </p:nvSpPr>
        <p:spPr>
          <a:xfrm>
            <a:off x="3250934" y="4217956"/>
            <a:ext cx="887789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 dirty="0" err="1"/>
              <a:t>ADCMax</a:t>
            </a:r>
            <a:r>
              <a:rPr lang="en-US" altLang="zh-TW" sz="800" dirty="0"/>
              <a:t>-ADC[0] </a:t>
            </a:r>
            <a:endParaRPr lang="zh-TW" altLang="en-US" sz="800" dirty="0"/>
          </a:p>
        </p:txBody>
      </p:sp>
    </p:spTree>
    <p:extLst>
      <p:ext uri="{BB962C8B-B14F-4D97-AF65-F5344CB8AC3E}">
        <p14:creationId xmlns:p14="http://schemas.microsoft.com/office/powerpoint/2010/main" val="2212404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3563669-EF80-7B1D-4CA8-76E4D5BCE2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516381"/>
            <a:ext cx="4572000" cy="330009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6AB9C9-6FA6-B2D1-78F4-62FB00726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17DC31-CC58-35A8-F898-8D537A8ED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896FC4-230B-8F6D-3973-18DB13D78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17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8372C52-21A4-D29C-BDD6-FE5146880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Energy resolution vs. beam energy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849A1DC-A9A5-CD4D-7E69-1255406889B2}"/>
                  </a:ext>
                </a:extLst>
              </p:cNvPr>
              <p:cNvSpPr txBox="1"/>
              <p:nvPr/>
            </p:nvSpPr>
            <p:spPr>
              <a:xfrm>
                <a:off x="628650" y="1072302"/>
                <a:ext cx="4572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zh-TW" sz="1400" dirty="0"/>
                  <a:t>Resolution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DSCB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main</m:t>
                        </m:r>
                      </m:sub>
                    </m:sSub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altLang="zh-TW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4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1400" i="1">
                            <a:latin typeface="Cambria Math" panose="02040503050406030204" pitchFamily="18" charset="0"/>
                          </a:rPr>
                          <m:t>DSCB</m:t>
                        </m:r>
                        <m:r>
                          <a:rPr lang="en-US" altLang="zh-TW" sz="1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1400" i="1">
                            <a:latin typeface="Cambria Math" panose="02040503050406030204" pitchFamily="18" charset="0"/>
                          </a:rPr>
                          <m:t>main</m:t>
                        </m:r>
                      </m:sub>
                    </m:sSub>
                  </m:oMath>
                </a14:m>
                <a:endParaRPr lang="en-US" altLang="zh-TW" sz="1400" b="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849A1DC-A9A5-CD4D-7E69-1255406889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072302"/>
                <a:ext cx="4572000" cy="307777"/>
              </a:xfrm>
              <a:prstGeom prst="rect">
                <a:avLst/>
              </a:prstGeom>
              <a:blipFill>
                <a:blip r:embed="rId3"/>
                <a:stretch>
                  <a:fillRect l="-133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78C7F503-4447-244A-7337-C3FAB9CAFCE6}"/>
              </a:ext>
            </a:extLst>
          </p:cNvPr>
          <p:cNvSpPr txBox="1"/>
          <p:nvPr/>
        </p:nvSpPr>
        <p:spPr>
          <a:xfrm>
            <a:off x="973138" y="5223503"/>
            <a:ext cx="71977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TO DO: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/>
              <a:t>Fit the original ADC waveform and define the pedestal</a:t>
            </a:r>
          </a:p>
        </p:txBody>
      </p:sp>
    </p:spTree>
    <p:extLst>
      <p:ext uri="{BB962C8B-B14F-4D97-AF65-F5344CB8AC3E}">
        <p14:creationId xmlns:p14="http://schemas.microsoft.com/office/powerpoint/2010/main" val="1633034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05CFA2-6A56-8754-BF9F-CC26F9A70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6C53CD-57D6-D3A9-3F42-5316BADF0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57B3C-F3A4-035D-77EC-2E991C4B7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18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5F831F6-70A1-5A82-5BAF-1ADBAD8E7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42"/>
            <a:ext cx="7886700" cy="861378"/>
          </a:xfrm>
        </p:spPr>
        <p:txBody>
          <a:bodyPr>
            <a:normAutofit/>
          </a:bodyPr>
          <a:lstStyle/>
          <a:p>
            <a:r>
              <a:rPr lang="en-US" altLang="zh-TW" sz="3600" err="1"/>
              <a:t>ADCMax</a:t>
            </a:r>
            <a:r>
              <a:rPr lang="en-US" altLang="zh-TW" sz="3600"/>
              <a:t>-ADC[0] 3x3 resolution</a:t>
            </a:r>
            <a:endParaRPr lang="zh-TW" altLang="en-US" sz="360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A8A06362-EB37-B39F-8DF5-80D6EA31AE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3"/>
          <a:stretch>
            <a:fillRect/>
          </a:stretch>
        </p:blipFill>
        <p:spPr>
          <a:xfrm>
            <a:off x="892252" y="969607"/>
            <a:ext cx="1800000" cy="1465718"/>
          </a:xfrm>
          <a:prstGeom prst="rect">
            <a:avLst/>
          </a:prstGeom>
        </p:spPr>
      </p:pic>
      <p:grpSp>
        <p:nvGrpSpPr>
          <p:cNvPr id="8" name="Group 23">
            <a:extLst>
              <a:ext uri="{FF2B5EF4-FFF2-40B4-BE49-F238E27FC236}">
                <a16:creationId xmlns:a16="http://schemas.microsoft.com/office/drawing/2014/main" id="{E99DEEA3-A080-417A-A5D9-32A35395843B}"/>
              </a:ext>
            </a:extLst>
          </p:cNvPr>
          <p:cNvGrpSpPr>
            <a:grpSpLocks noChangeAspect="1"/>
          </p:cNvGrpSpPr>
          <p:nvPr/>
        </p:nvGrpSpPr>
        <p:grpSpPr>
          <a:xfrm>
            <a:off x="2708124" y="963122"/>
            <a:ext cx="1800000" cy="1499050"/>
            <a:chOff x="4783358" y="1877521"/>
            <a:chExt cx="3060000" cy="2548384"/>
          </a:xfrm>
        </p:grpSpPr>
        <p:pic>
          <p:nvPicPr>
            <p:cNvPr id="9" name="Content Placeholder 7">
              <a:extLst>
                <a:ext uri="{FF2B5EF4-FFF2-40B4-BE49-F238E27FC236}">
                  <a16:creationId xmlns:a16="http://schemas.microsoft.com/office/drawing/2014/main" id="{A997F50F-482D-0745-0B83-5139A8DAB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83358" y="1877521"/>
              <a:ext cx="3060000" cy="2498550"/>
            </a:xfrm>
            <a:prstGeom prst="rect">
              <a:avLst/>
            </a:prstGeom>
          </p:spPr>
        </p:pic>
        <p:sp>
          <p:nvSpPr>
            <p:cNvPr id="10" name="TextBox 22">
              <a:extLst>
                <a:ext uri="{FF2B5EF4-FFF2-40B4-BE49-F238E27FC236}">
                  <a16:creationId xmlns:a16="http://schemas.microsoft.com/office/drawing/2014/main" id="{6C204581-E088-5FDA-9B7D-EB5C0EEB36E1}"/>
                </a:ext>
              </a:extLst>
            </p:cNvPr>
            <p:cNvSpPr txBox="1"/>
            <p:nvPr/>
          </p:nvSpPr>
          <p:spPr>
            <a:xfrm>
              <a:off x="6736147" y="4210461"/>
              <a:ext cx="88778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altLang="zh-TW" sz="800" err="1"/>
                <a:t>ADCMax</a:t>
              </a:r>
              <a:r>
                <a:rPr lang="en-US" altLang="zh-TW" sz="800"/>
                <a:t>-ADC[0] </a:t>
              </a:r>
              <a:endParaRPr lang="zh-TW" altLang="en-US" sz="800"/>
            </a:p>
          </p:txBody>
        </p:sp>
      </p:grpSp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26428D89-F895-0C21-BCEA-C444BC45B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654" y="989878"/>
            <a:ext cx="1800000" cy="1462642"/>
          </a:xfrm>
          <a:prstGeom prst="rect">
            <a:avLst/>
          </a:prstGeom>
        </p:spPr>
      </p:pic>
      <p:pic>
        <p:nvPicPr>
          <p:cNvPr id="14" name="Picture 16">
            <a:extLst>
              <a:ext uri="{FF2B5EF4-FFF2-40B4-BE49-F238E27FC236}">
                <a16:creationId xmlns:a16="http://schemas.microsoft.com/office/drawing/2014/main" id="{FFA3A9AC-B577-404A-E19A-7D16F56FB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947" y="989878"/>
            <a:ext cx="1800000" cy="1470455"/>
          </a:xfrm>
          <a:prstGeom prst="rect">
            <a:avLst/>
          </a:prstGeom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58351442-9629-D542-E5E2-A86261D0EC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252" y="2397608"/>
            <a:ext cx="1800000" cy="1466038"/>
          </a:xfrm>
          <a:prstGeom prst="rect">
            <a:avLst/>
          </a:prstGeom>
        </p:spPr>
      </p:pic>
      <p:pic>
        <p:nvPicPr>
          <p:cNvPr id="18" name="Picture 14">
            <a:extLst>
              <a:ext uri="{FF2B5EF4-FFF2-40B4-BE49-F238E27FC236}">
                <a16:creationId xmlns:a16="http://schemas.microsoft.com/office/drawing/2014/main" id="{D7A0010F-0A6A-4EE5-D4EB-6CA78B267C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8124" y="2393051"/>
            <a:ext cx="1800000" cy="1463985"/>
          </a:xfrm>
          <a:prstGeom prst="rect">
            <a:avLst/>
          </a:prstGeom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8FED2247-7438-83B1-D508-2DD8DEE5BA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7947" y="2412903"/>
            <a:ext cx="1800000" cy="1462854"/>
          </a:xfrm>
          <a:prstGeom prst="rect">
            <a:avLst/>
          </a:prstGeom>
        </p:spPr>
      </p:pic>
      <p:pic>
        <p:nvPicPr>
          <p:cNvPr id="22" name="Picture 13">
            <a:extLst>
              <a:ext uri="{FF2B5EF4-FFF2-40B4-BE49-F238E27FC236}">
                <a16:creationId xmlns:a16="http://schemas.microsoft.com/office/drawing/2014/main" id="{01AE9467-2F70-D024-83CA-95D4EF769F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6654" y="2412903"/>
            <a:ext cx="1800000" cy="1465828"/>
          </a:xfrm>
          <a:prstGeom prst="rect">
            <a:avLst/>
          </a:prstGeom>
        </p:spPr>
      </p:pic>
      <p:pic>
        <p:nvPicPr>
          <p:cNvPr id="23" name="Content Placeholder 7">
            <a:extLst>
              <a:ext uri="{FF2B5EF4-FFF2-40B4-BE49-F238E27FC236}">
                <a16:creationId xmlns:a16="http://schemas.microsoft.com/office/drawing/2014/main" id="{5D93733E-E526-CFDB-119A-4A720A415F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/>
          <a:stretch>
            <a:fillRect/>
          </a:stretch>
        </p:blipFill>
        <p:spPr>
          <a:xfrm>
            <a:off x="892252" y="3825929"/>
            <a:ext cx="1800000" cy="1464695"/>
          </a:xfrm>
          <a:prstGeom prst="rect">
            <a:avLst/>
          </a:prstGeom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45240F6D-D212-EFE4-15FF-5BD8868028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5154" y="3833886"/>
            <a:ext cx="1800000" cy="1464695"/>
          </a:xfrm>
          <a:prstGeom prst="rect">
            <a:avLst/>
          </a:prstGeom>
        </p:spPr>
      </p:pic>
      <p:pic>
        <p:nvPicPr>
          <p:cNvPr id="26" name="Picture 7">
            <a:extLst>
              <a:ext uri="{FF2B5EF4-FFF2-40B4-BE49-F238E27FC236}">
                <a16:creationId xmlns:a16="http://schemas.microsoft.com/office/drawing/2014/main" id="{7A93D96A-2B04-AA60-CADD-1C95D562E71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66654" y="3826144"/>
            <a:ext cx="1800000" cy="1463562"/>
          </a:xfrm>
          <a:prstGeom prst="rect">
            <a:avLst/>
          </a:prstGeom>
        </p:spPr>
      </p:pic>
      <p:pic>
        <p:nvPicPr>
          <p:cNvPr id="28" name="Picture 8">
            <a:extLst>
              <a:ext uri="{FF2B5EF4-FFF2-40B4-BE49-F238E27FC236}">
                <a16:creationId xmlns:a16="http://schemas.microsoft.com/office/drawing/2014/main" id="{C9B9E7A4-B8D4-804F-EC73-E8C3B0E719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07947" y="3826144"/>
            <a:ext cx="1800000" cy="1465736"/>
          </a:xfrm>
          <a:prstGeom prst="rect">
            <a:avLst/>
          </a:prstGeom>
        </p:spPr>
      </p:pic>
      <p:pic>
        <p:nvPicPr>
          <p:cNvPr id="30" name="Picture 7">
            <a:extLst>
              <a:ext uri="{FF2B5EF4-FFF2-40B4-BE49-F238E27FC236}">
                <a16:creationId xmlns:a16="http://schemas.microsoft.com/office/drawing/2014/main" id="{DE390E77-66A4-EE5A-2F48-584EEEE5F4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2252" y="5252906"/>
            <a:ext cx="1800000" cy="1462892"/>
          </a:xfrm>
          <a:prstGeom prst="rect">
            <a:avLst/>
          </a:prstGeom>
        </p:spPr>
      </p:pic>
      <p:pic>
        <p:nvPicPr>
          <p:cNvPr id="32" name="Picture 8">
            <a:extLst>
              <a:ext uri="{FF2B5EF4-FFF2-40B4-BE49-F238E27FC236}">
                <a16:creationId xmlns:a16="http://schemas.microsoft.com/office/drawing/2014/main" id="{4D51C111-B163-993A-4542-62334D6B64E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88668" y="5246422"/>
            <a:ext cx="1800000" cy="1461619"/>
          </a:xfrm>
          <a:prstGeom prst="rect">
            <a:avLst/>
          </a:prstGeom>
        </p:spPr>
      </p:pic>
      <p:pic>
        <p:nvPicPr>
          <p:cNvPr id="34" name="Picture 7">
            <a:extLst>
              <a:ext uri="{FF2B5EF4-FFF2-40B4-BE49-F238E27FC236}">
                <a16:creationId xmlns:a16="http://schemas.microsoft.com/office/drawing/2014/main" id="{2EDBEDA9-1878-A211-AECC-546DFA00C0F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66654" y="5251394"/>
            <a:ext cx="1800000" cy="1465737"/>
          </a:xfrm>
          <a:prstGeom prst="rect">
            <a:avLst/>
          </a:prstGeom>
        </p:spPr>
      </p:pic>
      <p:pic>
        <p:nvPicPr>
          <p:cNvPr id="36" name="Picture 10">
            <a:extLst>
              <a:ext uri="{FF2B5EF4-FFF2-40B4-BE49-F238E27FC236}">
                <a16:creationId xmlns:a16="http://schemas.microsoft.com/office/drawing/2014/main" id="{6BF69B72-8AF9-6374-0F3F-275648E0D3C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07947" y="5253257"/>
            <a:ext cx="1800000" cy="14638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字方塊 36">
                <a:extLst>
                  <a:ext uri="{FF2B5EF4-FFF2-40B4-BE49-F238E27FC236}">
                    <a16:creationId xmlns:a16="http://schemas.microsoft.com/office/drawing/2014/main" id="{5911A317-3565-9B01-EF0E-E6DDEDCE9E28}"/>
                  </a:ext>
                </a:extLst>
              </p:cNvPr>
              <p:cNvSpPr txBox="1"/>
              <p:nvPr/>
            </p:nvSpPr>
            <p:spPr>
              <a:xfrm>
                <a:off x="337224" y="875491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=823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文字方塊 36">
                <a:extLst>
                  <a:ext uri="{FF2B5EF4-FFF2-40B4-BE49-F238E27FC236}">
                    <a16:creationId xmlns:a16="http://schemas.microsoft.com/office/drawing/2014/main" id="{5911A317-3565-9B01-EF0E-E6DDEDCE9E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224" y="875491"/>
                <a:ext cx="1358385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字方塊 37">
                <a:extLst>
                  <a:ext uri="{FF2B5EF4-FFF2-40B4-BE49-F238E27FC236}">
                    <a16:creationId xmlns:a16="http://schemas.microsoft.com/office/drawing/2014/main" id="{DBA64514-3698-AF54-A8A3-08DB71E111C5}"/>
                  </a:ext>
                </a:extLst>
              </p:cNvPr>
              <p:cNvSpPr txBox="1"/>
              <p:nvPr/>
            </p:nvSpPr>
            <p:spPr>
              <a:xfrm>
                <a:off x="337224" y="2341125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=584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文字方塊 37">
                <a:extLst>
                  <a:ext uri="{FF2B5EF4-FFF2-40B4-BE49-F238E27FC236}">
                    <a16:creationId xmlns:a16="http://schemas.microsoft.com/office/drawing/2014/main" id="{DBA64514-3698-AF54-A8A3-08DB71E111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224" y="2341125"/>
                <a:ext cx="1358385" cy="27699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字方塊 38">
                <a:extLst>
                  <a:ext uri="{FF2B5EF4-FFF2-40B4-BE49-F238E27FC236}">
                    <a16:creationId xmlns:a16="http://schemas.microsoft.com/office/drawing/2014/main" id="{8618AECD-4EB3-90C7-38B6-6C8603613A9C}"/>
                  </a:ext>
                </a:extLst>
              </p:cNvPr>
              <p:cNvSpPr txBox="1"/>
              <p:nvPr/>
            </p:nvSpPr>
            <p:spPr>
              <a:xfrm>
                <a:off x="337224" y="3735423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=395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文字方塊 38">
                <a:extLst>
                  <a:ext uri="{FF2B5EF4-FFF2-40B4-BE49-F238E27FC236}">
                    <a16:creationId xmlns:a16="http://schemas.microsoft.com/office/drawing/2014/main" id="{8618AECD-4EB3-90C7-38B6-6C8603613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224" y="3735423"/>
                <a:ext cx="1358385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字方塊 39">
                <a:extLst>
                  <a:ext uri="{FF2B5EF4-FFF2-40B4-BE49-F238E27FC236}">
                    <a16:creationId xmlns:a16="http://schemas.microsoft.com/office/drawing/2014/main" id="{B8BE5ADB-26A6-D8B1-F6C9-FFC30C794C48}"/>
                  </a:ext>
                </a:extLst>
              </p:cNvPr>
              <p:cNvSpPr txBox="1"/>
              <p:nvPr/>
            </p:nvSpPr>
            <p:spPr>
              <a:xfrm>
                <a:off x="4546066" y="946823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=705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文字方塊 39">
                <a:extLst>
                  <a:ext uri="{FF2B5EF4-FFF2-40B4-BE49-F238E27FC236}">
                    <a16:creationId xmlns:a16="http://schemas.microsoft.com/office/drawing/2014/main" id="{B8BE5ADB-26A6-D8B1-F6C9-FFC30C794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066" y="946823"/>
                <a:ext cx="1358385" cy="27699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字方塊 40">
                <a:extLst>
                  <a:ext uri="{FF2B5EF4-FFF2-40B4-BE49-F238E27FC236}">
                    <a16:creationId xmlns:a16="http://schemas.microsoft.com/office/drawing/2014/main" id="{1512BB91-D70A-F2C6-7B12-6BA2EDEE0A46}"/>
                  </a:ext>
                </a:extLst>
              </p:cNvPr>
              <p:cNvSpPr txBox="1"/>
              <p:nvPr/>
            </p:nvSpPr>
            <p:spPr>
              <a:xfrm>
                <a:off x="4546066" y="2341121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=492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文字方塊 40">
                <a:extLst>
                  <a:ext uri="{FF2B5EF4-FFF2-40B4-BE49-F238E27FC236}">
                    <a16:creationId xmlns:a16="http://schemas.microsoft.com/office/drawing/2014/main" id="{1512BB91-D70A-F2C6-7B12-6BA2EDEE0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066" y="2341121"/>
                <a:ext cx="1358385" cy="27699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字方塊 41">
                <a:extLst>
                  <a:ext uri="{FF2B5EF4-FFF2-40B4-BE49-F238E27FC236}">
                    <a16:creationId xmlns:a16="http://schemas.microsoft.com/office/drawing/2014/main" id="{1D15FAFA-7229-3913-B1BD-5F3DA0A5C48A}"/>
                  </a:ext>
                </a:extLst>
              </p:cNvPr>
              <p:cNvSpPr txBox="1"/>
              <p:nvPr/>
            </p:nvSpPr>
            <p:spPr>
              <a:xfrm>
                <a:off x="4546066" y="3800270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=297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文字方塊 41">
                <a:extLst>
                  <a:ext uri="{FF2B5EF4-FFF2-40B4-BE49-F238E27FC236}">
                    <a16:creationId xmlns:a16="http://schemas.microsoft.com/office/drawing/2014/main" id="{1D15FAFA-7229-3913-B1BD-5F3DA0A5C4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066" y="3800270"/>
                <a:ext cx="1358385" cy="27699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字方塊 42">
                <a:extLst>
                  <a:ext uri="{FF2B5EF4-FFF2-40B4-BE49-F238E27FC236}">
                    <a16:creationId xmlns:a16="http://schemas.microsoft.com/office/drawing/2014/main" id="{AA37BADB-58AA-E431-29EC-049E7E7CE5EA}"/>
                  </a:ext>
                </a:extLst>
              </p:cNvPr>
              <p:cNvSpPr txBox="1"/>
              <p:nvPr/>
            </p:nvSpPr>
            <p:spPr>
              <a:xfrm>
                <a:off x="4546066" y="5226994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=100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文字方塊 42">
                <a:extLst>
                  <a:ext uri="{FF2B5EF4-FFF2-40B4-BE49-F238E27FC236}">
                    <a16:creationId xmlns:a16="http://schemas.microsoft.com/office/drawing/2014/main" id="{AA37BADB-58AA-E431-29EC-049E7E7CE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066" y="5226994"/>
                <a:ext cx="1358385" cy="27699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字方塊 43">
                <a:extLst>
                  <a:ext uri="{FF2B5EF4-FFF2-40B4-BE49-F238E27FC236}">
                    <a16:creationId xmlns:a16="http://schemas.microsoft.com/office/drawing/2014/main" id="{D53AF83E-B08C-CC61-8F84-D3129CFADD51}"/>
                  </a:ext>
                </a:extLst>
              </p:cNvPr>
              <p:cNvSpPr txBox="1"/>
              <p:nvPr/>
            </p:nvSpPr>
            <p:spPr>
              <a:xfrm>
                <a:off x="337224" y="5265909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=197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文字方塊 43">
                <a:extLst>
                  <a:ext uri="{FF2B5EF4-FFF2-40B4-BE49-F238E27FC236}">
                    <a16:creationId xmlns:a16="http://schemas.microsoft.com/office/drawing/2014/main" id="{D53AF83E-B08C-CC61-8F84-D3129CFAD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224" y="5265909"/>
                <a:ext cx="1358385" cy="27699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文字方塊 44">
            <a:extLst>
              <a:ext uri="{FF2B5EF4-FFF2-40B4-BE49-F238E27FC236}">
                <a16:creationId xmlns:a16="http://schemas.microsoft.com/office/drawing/2014/main" id="{E3AE1B5C-E906-0A08-888B-4A9542E1F789}"/>
              </a:ext>
            </a:extLst>
          </p:cNvPr>
          <p:cNvSpPr txBox="1"/>
          <p:nvPr/>
        </p:nvSpPr>
        <p:spPr>
          <a:xfrm>
            <a:off x="3122789" y="648511"/>
            <a:ext cx="2898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/>
              <a:t>For every beam E, there are two run</a:t>
            </a:r>
            <a:endParaRPr lang="zh-TW" altLang="en-US" sz="1400"/>
          </a:p>
        </p:txBody>
      </p:sp>
    </p:spTree>
    <p:extLst>
      <p:ext uri="{BB962C8B-B14F-4D97-AF65-F5344CB8AC3E}">
        <p14:creationId xmlns:p14="http://schemas.microsoft.com/office/powerpoint/2010/main" val="3623463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68B33-8187-84DD-5A9A-6CD532ECB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5C5E4E-6FD7-F588-171A-3DE03C984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A0063B-D9DB-E338-B12D-1DBBF976A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9596C2-C95A-762F-1925-46182DB7C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19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1A4938F-144F-36CB-2057-A5CF62AE9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42"/>
            <a:ext cx="7886700" cy="861378"/>
          </a:xfrm>
        </p:spPr>
        <p:txBody>
          <a:bodyPr>
            <a:normAutofit/>
          </a:bodyPr>
          <a:lstStyle/>
          <a:p>
            <a:r>
              <a:rPr lang="en-US" altLang="zh-TW" sz="3600"/>
              <a:t>Raw </a:t>
            </a:r>
            <a:r>
              <a:rPr lang="en-US" altLang="zh-TW" sz="3600" err="1"/>
              <a:t>ADCMax</a:t>
            </a:r>
            <a:r>
              <a:rPr lang="en-US" altLang="zh-TW" sz="3600"/>
              <a:t> 3x3 resolution</a:t>
            </a:r>
            <a:endParaRPr lang="zh-TW" altLang="en-US" sz="3600"/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F7F9D6AC-168F-472E-B7C0-27B30385E063}"/>
              </a:ext>
            </a:extLst>
          </p:cNvPr>
          <p:cNvSpPr txBox="1"/>
          <p:nvPr/>
        </p:nvSpPr>
        <p:spPr>
          <a:xfrm>
            <a:off x="3122789" y="648511"/>
            <a:ext cx="2898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/>
              <a:t>For every beam E, there are two run</a:t>
            </a:r>
            <a:endParaRPr lang="zh-TW" altLang="en-US" sz="1400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6F7D82C4-E1C0-D934-A3D5-09E629A01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52" y="973574"/>
            <a:ext cx="1800000" cy="1466292"/>
          </a:xfrm>
          <a:prstGeom prst="rect">
            <a:avLst/>
          </a:prstGeom>
        </p:spPr>
      </p:pic>
      <p:pic>
        <p:nvPicPr>
          <p:cNvPr id="25" name="Picture 11">
            <a:extLst>
              <a:ext uri="{FF2B5EF4-FFF2-40B4-BE49-F238E27FC236}">
                <a16:creationId xmlns:a16="http://schemas.microsoft.com/office/drawing/2014/main" id="{0733BE1B-283F-710C-DA30-60225863C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2"/>
          <a:stretch>
            <a:fillRect/>
          </a:stretch>
        </p:blipFill>
        <p:spPr>
          <a:xfrm>
            <a:off x="2726752" y="973885"/>
            <a:ext cx="1800000" cy="1468173"/>
          </a:xfrm>
          <a:prstGeom prst="rect">
            <a:avLst/>
          </a:prstGeom>
        </p:spPr>
      </p:pic>
      <p:pic>
        <p:nvPicPr>
          <p:cNvPr id="29" name="Picture 12">
            <a:extLst>
              <a:ext uri="{FF2B5EF4-FFF2-40B4-BE49-F238E27FC236}">
                <a16:creationId xmlns:a16="http://schemas.microsoft.com/office/drawing/2014/main" id="{A1CD2963-3C60-4791-A068-1AD2EB24A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5347" y="999119"/>
            <a:ext cx="1800000" cy="1466409"/>
          </a:xfrm>
          <a:prstGeom prst="rect">
            <a:avLst/>
          </a:prstGeom>
        </p:spPr>
      </p:pic>
      <p:pic>
        <p:nvPicPr>
          <p:cNvPr id="33" name="Picture 28">
            <a:extLst>
              <a:ext uri="{FF2B5EF4-FFF2-40B4-BE49-F238E27FC236}">
                <a16:creationId xmlns:a16="http://schemas.microsoft.com/office/drawing/2014/main" id="{0E060E13-4C0F-CF1C-1F43-3A9ACEB9EC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7869" y="992633"/>
            <a:ext cx="1800000" cy="1468390"/>
          </a:xfrm>
          <a:prstGeom prst="rect">
            <a:avLst/>
          </a:prstGeom>
        </p:spPr>
      </p:pic>
      <p:pic>
        <p:nvPicPr>
          <p:cNvPr id="46" name="Picture 11">
            <a:extLst>
              <a:ext uri="{FF2B5EF4-FFF2-40B4-BE49-F238E27FC236}">
                <a16:creationId xmlns:a16="http://schemas.microsoft.com/office/drawing/2014/main" id="{E2C90657-C2FE-61A7-7AC9-86AA5E15EA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352" y="2431882"/>
            <a:ext cx="1800000" cy="1459338"/>
          </a:xfrm>
          <a:prstGeom prst="rect">
            <a:avLst/>
          </a:prstGeom>
        </p:spPr>
      </p:pic>
      <p:pic>
        <p:nvPicPr>
          <p:cNvPr id="48" name="Picture 11">
            <a:extLst>
              <a:ext uri="{FF2B5EF4-FFF2-40B4-BE49-F238E27FC236}">
                <a16:creationId xmlns:a16="http://schemas.microsoft.com/office/drawing/2014/main" id="{4DADFBF7-FEC4-BFC2-B791-E3DF173ADF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6752" y="2433358"/>
            <a:ext cx="1800000" cy="1464045"/>
          </a:xfrm>
          <a:prstGeom prst="rect">
            <a:avLst/>
          </a:prstGeom>
        </p:spPr>
      </p:pic>
      <p:pic>
        <p:nvPicPr>
          <p:cNvPr id="50" name="Picture 9">
            <a:extLst>
              <a:ext uri="{FF2B5EF4-FFF2-40B4-BE49-F238E27FC236}">
                <a16:creationId xmlns:a16="http://schemas.microsoft.com/office/drawing/2014/main" id="{60B3BDF7-3A7A-9DBC-8C38-03E895AC3E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5347" y="2443039"/>
            <a:ext cx="1800000" cy="1461324"/>
          </a:xfrm>
          <a:prstGeom prst="rect">
            <a:avLst/>
          </a:prstGeom>
        </p:spPr>
      </p:pic>
      <p:pic>
        <p:nvPicPr>
          <p:cNvPr id="52" name="Picture 9">
            <a:extLst>
              <a:ext uri="{FF2B5EF4-FFF2-40B4-BE49-F238E27FC236}">
                <a16:creationId xmlns:a16="http://schemas.microsoft.com/office/drawing/2014/main" id="{85728011-964B-02E9-8020-BD20BF67EF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7869" y="2440975"/>
            <a:ext cx="1800000" cy="1460052"/>
          </a:xfrm>
          <a:prstGeom prst="rect">
            <a:avLst/>
          </a:prstGeom>
        </p:spPr>
      </p:pic>
      <p:pic>
        <p:nvPicPr>
          <p:cNvPr id="54" name="Picture 9">
            <a:extLst>
              <a:ext uri="{FF2B5EF4-FFF2-40B4-BE49-F238E27FC236}">
                <a16:creationId xmlns:a16="http://schemas.microsoft.com/office/drawing/2014/main" id="{EF792B2B-B4AF-736D-A4FB-398020C768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352" y="3883236"/>
            <a:ext cx="1800000" cy="1462303"/>
          </a:xfrm>
          <a:prstGeom prst="rect">
            <a:avLst/>
          </a:prstGeom>
        </p:spPr>
      </p:pic>
      <p:pic>
        <p:nvPicPr>
          <p:cNvPr id="56" name="Picture 11">
            <a:extLst>
              <a:ext uri="{FF2B5EF4-FFF2-40B4-BE49-F238E27FC236}">
                <a16:creationId xmlns:a16="http://schemas.microsoft.com/office/drawing/2014/main" id="{F5439BF7-3063-CCA2-0B82-F7F4630663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6752" y="3888703"/>
            <a:ext cx="1800000" cy="1463581"/>
          </a:xfrm>
          <a:prstGeom prst="rect">
            <a:avLst/>
          </a:prstGeom>
        </p:spPr>
      </p:pic>
      <p:pic>
        <p:nvPicPr>
          <p:cNvPr id="58" name="Picture 6">
            <a:extLst>
              <a:ext uri="{FF2B5EF4-FFF2-40B4-BE49-F238E27FC236}">
                <a16:creationId xmlns:a16="http://schemas.microsoft.com/office/drawing/2014/main" id="{772DAF02-68D6-0CC9-DE68-7B77505036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5347" y="3881874"/>
            <a:ext cx="1800000" cy="1458485"/>
          </a:xfrm>
          <a:prstGeom prst="rect">
            <a:avLst/>
          </a:prstGeom>
        </p:spPr>
      </p:pic>
      <p:pic>
        <p:nvPicPr>
          <p:cNvPr id="60" name="Picture 8">
            <a:extLst>
              <a:ext uri="{FF2B5EF4-FFF2-40B4-BE49-F238E27FC236}">
                <a16:creationId xmlns:a16="http://schemas.microsoft.com/office/drawing/2014/main" id="{E2CDBB99-92EE-C133-4CD6-0770E30B0D2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57869" y="3880979"/>
            <a:ext cx="1800000" cy="1460408"/>
          </a:xfrm>
          <a:prstGeom prst="rect">
            <a:avLst/>
          </a:prstGeom>
        </p:spPr>
      </p:pic>
      <p:pic>
        <p:nvPicPr>
          <p:cNvPr id="62" name="Picture 9">
            <a:extLst>
              <a:ext uri="{FF2B5EF4-FFF2-40B4-BE49-F238E27FC236}">
                <a16:creationId xmlns:a16="http://schemas.microsoft.com/office/drawing/2014/main" id="{059BE39D-A2F0-681D-8F54-0DADA2D59B2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8352" y="5337554"/>
            <a:ext cx="1800000" cy="1467016"/>
          </a:xfrm>
          <a:prstGeom prst="rect">
            <a:avLst/>
          </a:prstGeom>
        </p:spPr>
      </p:pic>
      <p:pic>
        <p:nvPicPr>
          <p:cNvPr id="64" name="Picture 9">
            <a:extLst>
              <a:ext uri="{FF2B5EF4-FFF2-40B4-BE49-F238E27FC236}">
                <a16:creationId xmlns:a16="http://schemas.microsoft.com/office/drawing/2014/main" id="{46AFEB40-0F48-E8F5-F64F-B338243E05D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26752" y="5343585"/>
            <a:ext cx="1800000" cy="1467283"/>
          </a:xfrm>
          <a:prstGeom prst="rect">
            <a:avLst/>
          </a:prstGeom>
        </p:spPr>
      </p:pic>
      <p:pic>
        <p:nvPicPr>
          <p:cNvPr id="66" name="Picture 9">
            <a:extLst>
              <a:ext uri="{FF2B5EF4-FFF2-40B4-BE49-F238E27FC236}">
                <a16:creationId xmlns:a16="http://schemas.microsoft.com/office/drawing/2014/main" id="{6EB8CB04-CE7D-49B0-7F24-EFA6B44E6EF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85347" y="5317869"/>
            <a:ext cx="1800000" cy="1463488"/>
          </a:xfrm>
          <a:prstGeom prst="rect">
            <a:avLst/>
          </a:prstGeom>
        </p:spPr>
      </p:pic>
      <p:pic>
        <p:nvPicPr>
          <p:cNvPr id="68" name="Picture 9">
            <a:extLst>
              <a:ext uri="{FF2B5EF4-FFF2-40B4-BE49-F238E27FC236}">
                <a16:creationId xmlns:a16="http://schemas.microsoft.com/office/drawing/2014/main" id="{1C3E7055-7318-0EDD-B117-B9C2F851D99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57869" y="5321338"/>
            <a:ext cx="1800000" cy="14653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字方塊 36">
                <a:extLst>
                  <a:ext uri="{FF2B5EF4-FFF2-40B4-BE49-F238E27FC236}">
                    <a16:creationId xmlns:a16="http://schemas.microsoft.com/office/drawing/2014/main" id="{1153AD42-EC7C-7AC4-B927-DC6CE2B58C4F}"/>
                  </a:ext>
                </a:extLst>
              </p:cNvPr>
              <p:cNvSpPr txBox="1"/>
              <p:nvPr/>
            </p:nvSpPr>
            <p:spPr>
              <a:xfrm>
                <a:off x="32426" y="875491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=823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文字方塊 36">
                <a:extLst>
                  <a:ext uri="{FF2B5EF4-FFF2-40B4-BE49-F238E27FC236}">
                    <a16:creationId xmlns:a16="http://schemas.microsoft.com/office/drawing/2014/main" id="{1153AD42-EC7C-7AC4-B927-DC6CE2B58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6" y="875491"/>
                <a:ext cx="1358385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字方塊 37">
                <a:extLst>
                  <a:ext uri="{FF2B5EF4-FFF2-40B4-BE49-F238E27FC236}">
                    <a16:creationId xmlns:a16="http://schemas.microsoft.com/office/drawing/2014/main" id="{44FDD893-E1AA-9848-6757-59C4B8FC36D9}"/>
                  </a:ext>
                </a:extLst>
              </p:cNvPr>
              <p:cNvSpPr txBox="1"/>
              <p:nvPr/>
            </p:nvSpPr>
            <p:spPr>
              <a:xfrm>
                <a:off x="32426" y="2338964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=584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文字方塊 37">
                <a:extLst>
                  <a:ext uri="{FF2B5EF4-FFF2-40B4-BE49-F238E27FC236}">
                    <a16:creationId xmlns:a16="http://schemas.microsoft.com/office/drawing/2014/main" id="{44FDD893-E1AA-9848-6757-59C4B8FC36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6" y="2338964"/>
                <a:ext cx="1358385" cy="27699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字方塊 38">
                <a:extLst>
                  <a:ext uri="{FF2B5EF4-FFF2-40B4-BE49-F238E27FC236}">
                    <a16:creationId xmlns:a16="http://schemas.microsoft.com/office/drawing/2014/main" id="{C96DDCC3-1916-3451-4C16-7F50CD393747}"/>
                  </a:ext>
                </a:extLst>
              </p:cNvPr>
              <p:cNvSpPr txBox="1"/>
              <p:nvPr/>
            </p:nvSpPr>
            <p:spPr>
              <a:xfrm>
                <a:off x="32426" y="3802437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=395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文字方塊 38">
                <a:extLst>
                  <a:ext uri="{FF2B5EF4-FFF2-40B4-BE49-F238E27FC236}">
                    <a16:creationId xmlns:a16="http://schemas.microsoft.com/office/drawing/2014/main" id="{C96DDCC3-1916-3451-4C16-7F50CD393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6" y="3802437"/>
                <a:ext cx="1358385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字方塊 39">
                <a:extLst>
                  <a:ext uri="{FF2B5EF4-FFF2-40B4-BE49-F238E27FC236}">
                    <a16:creationId xmlns:a16="http://schemas.microsoft.com/office/drawing/2014/main" id="{9454206B-3E14-CFA4-A792-1DFFE2B26EBB}"/>
                  </a:ext>
                </a:extLst>
              </p:cNvPr>
              <p:cNvSpPr txBox="1"/>
              <p:nvPr/>
            </p:nvSpPr>
            <p:spPr>
              <a:xfrm>
                <a:off x="4546066" y="946823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=705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文字方塊 39">
                <a:extLst>
                  <a:ext uri="{FF2B5EF4-FFF2-40B4-BE49-F238E27FC236}">
                    <a16:creationId xmlns:a16="http://schemas.microsoft.com/office/drawing/2014/main" id="{9454206B-3E14-CFA4-A792-1DFFE2B26E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066" y="946823"/>
                <a:ext cx="1358385" cy="27699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字方塊 40">
                <a:extLst>
                  <a:ext uri="{FF2B5EF4-FFF2-40B4-BE49-F238E27FC236}">
                    <a16:creationId xmlns:a16="http://schemas.microsoft.com/office/drawing/2014/main" id="{CA6814FB-8419-E62D-1901-9ED6364B2281}"/>
                  </a:ext>
                </a:extLst>
              </p:cNvPr>
              <p:cNvSpPr txBox="1"/>
              <p:nvPr/>
            </p:nvSpPr>
            <p:spPr>
              <a:xfrm>
                <a:off x="4546066" y="2341121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=492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文字方塊 40">
                <a:extLst>
                  <a:ext uri="{FF2B5EF4-FFF2-40B4-BE49-F238E27FC236}">
                    <a16:creationId xmlns:a16="http://schemas.microsoft.com/office/drawing/2014/main" id="{CA6814FB-8419-E62D-1901-9ED6364B22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066" y="2341121"/>
                <a:ext cx="1358385" cy="27699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字方塊 41">
                <a:extLst>
                  <a:ext uri="{FF2B5EF4-FFF2-40B4-BE49-F238E27FC236}">
                    <a16:creationId xmlns:a16="http://schemas.microsoft.com/office/drawing/2014/main" id="{9A14FD1F-B0B9-A10F-A8B3-F217698736B4}"/>
                  </a:ext>
                </a:extLst>
              </p:cNvPr>
              <p:cNvSpPr txBox="1"/>
              <p:nvPr/>
            </p:nvSpPr>
            <p:spPr>
              <a:xfrm>
                <a:off x="4546066" y="3800270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=297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文字方塊 41">
                <a:extLst>
                  <a:ext uri="{FF2B5EF4-FFF2-40B4-BE49-F238E27FC236}">
                    <a16:creationId xmlns:a16="http://schemas.microsoft.com/office/drawing/2014/main" id="{9A14FD1F-B0B9-A10F-A8B3-F21769873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066" y="3800270"/>
                <a:ext cx="1358385" cy="27699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字方塊 42">
                <a:extLst>
                  <a:ext uri="{FF2B5EF4-FFF2-40B4-BE49-F238E27FC236}">
                    <a16:creationId xmlns:a16="http://schemas.microsoft.com/office/drawing/2014/main" id="{3E725C07-8469-8F19-86A3-361362A0C820}"/>
                  </a:ext>
                </a:extLst>
              </p:cNvPr>
              <p:cNvSpPr txBox="1"/>
              <p:nvPr/>
            </p:nvSpPr>
            <p:spPr>
              <a:xfrm>
                <a:off x="4546066" y="5226994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=100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文字方塊 42">
                <a:extLst>
                  <a:ext uri="{FF2B5EF4-FFF2-40B4-BE49-F238E27FC236}">
                    <a16:creationId xmlns:a16="http://schemas.microsoft.com/office/drawing/2014/main" id="{3E725C07-8469-8F19-86A3-361362A0C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066" y="5226994"/>
                <a:ext cx="1358385" cy="27699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字方塊 43">
                <a:extLst>
                  <a:ext uri="{FF2B5EF4-FFF2-40B4-BE49-F238E27FC236}">
                    <a16:creationId xmlns:a16="http://schemas.microsoft.com/office/drawing/2014/main" id="{8686428B-EB2F-7358-B870-14160C5B7869}"/>
                  </a:ext>
                </a:extLst>
              </p:cNvPr>
              <p:cNvSpPr txBox="1"/>
              <p:nvPr/>
            </p:nvSpPr>
            <p:spPr>
              <a:xfrm>
                <a:off x="32426" y="5265909"/>
                <a:ext cx="13583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beam</m:t>
                          </m:r>
                        </m:sub>
                      </m:sSub>
                      <m: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=197</m:t>
                      </m:r>
                      <m:r>
                        <m:rPr>
                          <m:sty m:val="p"/>
                        </m:rPr>
                        <a:rPr lang="en-US" altLang="zh-TW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en-US" altLang="zh-TW" sz="1200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文字方塊 43">
                <a:extLst>
                  <a:ext uri="{FF2B5EF4-FFF2-40B4-BE49-F238E27FC236}">
                    <a16:creationId xmlns:a16="http://schemas.microsoft.com/office/drawing/2014/main" id="{8686428B-EB2F-7358-B870-14160C5B7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6" y="5265909"/>
                <a:ext cx="1358385" cy="27699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3274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F758B-87CF-25DC-F14A-031729B43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52E5928-80B0-33DD-DD8C-42F078C271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3"/>
          <a:stretch>
            <a:fillRect/>
          </a:stretch>
        </p:blipFill>
        <p:spPr>
          <a:xfrm>
            <a:off x="1101777" y="1806315"/>
            <a:ext cx="3600000" cy="2454201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7E53B-C244-5E0F-60CA-E1A0F3EB5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50049-00D6-9A6E-76D3-780860CB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F137F6-0CA0-1195-972D-965E40744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20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6535C46-AFEA-04DA-F99C-BE9B9771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Energy resolution vs. beam energy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C0E9FF1-D4B7-ADAB-ECFF-4350AFEFF925}"/>
                  </a:ext>
                </a:extLst>
              </p:cNvPr>
              <p:cNvSpPr txBox="1"/>
              <p:nvPr/>
            </p:nvSpPr>
            <p:spPr>
              <a:xfrm>
                <a:off x="628650" y="1072302"/>
                <a:ext cx="4572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zh-TW" sz="1400" dirty="0"/>
                  <a:t>Resolution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DSCB</m:t>
                        </m:r>
                        <m: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1400" b="0" i="1" smtClean="0">
                            <a:latin typeface="Cambria Math" panose="02040503050406030204" pitchFamily="18" charset="0"/>
                          </a:rPr>
                          <m:t>main</m:t>
                        </m:r>
                      </m:sub>
                    </m:sSub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altLang="zh-TW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4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1400" i="1">
                            <a:latin typeface="Cambria Math" panose="02040503050406030204" pitchFamily="18" charset="0"/>
                          </a:rPr>
                          <m:t>DSCB</m:t>
                        </m:r>
                        <m:r>
                          <a:rPr lang="en-US" altLang="zh-TW" sz="1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1400" i="1">
                            <a:latin typeface="Cambria Math" panose="02040503050406030204" pitchFamily="18" charset="0"/>
                          </a:rPr>
                          <m:t>main</m:t>
                        </m:r>
                      </m:sub>
                    </m:sSub>
                  </m:oMath>
                </a14:m>
                <a:endParaRPr lang="en-US" altLang="zh-TW" sz="1400" b="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C0E9FF1-D4B7-ADAB-ECFF-4350AFEFF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072302"/>
                <a:ext cx="4572000" cy="307777"/>
              </a:xfrm>
              <a:prstGeom prst="rect">
                <a:avLst/>
              </a:prstGeom>
              <a:blipFill>
                <a:blip r:embed="rId3"/>
                <a:stretch>
                  <a:fillRect l="-133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E2410F9-3895-12D2-ED1E-F3BF8140AF0F}"/>
              </a:ext>
            </a:extLst>
          </p:cNvPr>
          <p:cNvSpPr txBox="1"/>
          <p:nvPr/>
        </p:nvSpPr>
        <p:spPr>
          <a:xfrm>
            <a:off x="973138" y="5313443"/>
            <a:ext cx="71977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Next Step: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/>
              <a:t>Fit the original ADC waveform and define the pedestal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/>
              <a:t>tracking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24DBC2-432F-F057-A29B-88A44D34C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3"/>
          <a:stretch>
            <a:fillRect/>
          </a:stretch>
        </p:blipFill>
        <p:spPr>
          <a:xfrm>
            <a:off x="4495050" y="1806314"/>
            <a:ext cx="3600000" cy="24542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21FB90-ACD7-B3FE-844F-5001DA5A5A2C}"/>
              </a:ext>
            </a:extLst>
          </p:cNvPr>
          <p:cNvSpPr txBox="1"/>
          <p:nvPr/>
        </p:nvSpPr>
        <p:spPr>
          <a:xfrm>
            <a:off x="1454442" y="1583663"/>
            <a:ext cx="28946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 err="1"/>
              <a:t>ADCmax</a:t>
            </a:r>
            <a:r>
              <a:rPr lang="en-US" altLang="zh-TW" sz="1600" dirty="0"/>
              <a:t> – ADC[0]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0627A-73C0-037E-8D68-314505D2EA3B}"/>
              </a:ext>
            </a:extLst>
          </p:cNvPr>
          <p:cNvSpPr txBox="1"/>
          <p:nvPr/>
        </p:nvSpPr>
        <p:spPr>
          <a:xfrm>
            <a:off x="4847715" y="1583662"/>
            <a:ext cx="42054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Raw </a:t>
            </a:r>
            <a:r>
              <a:rPr lang="en-US" altLang="zh-TW" sz="1600" dirty="0" err="1"/>
              <a:t>ADCmax</a:t>
            </a:r>
            <a:r>
              <a:rPr lang="en-US" altLang="zh-TW" sz="1600"/>
              <a:t> – pedestal max mean(constant)</a:t>
            </a:r>
            <a:endParaRPr lang="en-US" altLang="zh-TW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027FA2-B2FC-F569-96D0-02697112339A}"/>
              </a:ext>
            </a:extLst>
          </p:cNvPr>
          <p:cNvSpPr txBox="1"/>
          <p:nvPr/>
        </p:nvSpPr>
        <p:spPr>
          <a:xfrm>
            <a:off x="1030024" y="4517475"/>
            <a:ext cx="6712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By assuming ADC[0] is pedestal, better resolution is obtained from </a:t>
            </a:r>
            <a:r>
              <a:rPr lang="en-US" altLang="zh-TW" sz="1600" dirty="0" err="1"/>
              <a:t>ADCMax</a:t>
            </a:r>
            <a:r>
              <a:rPr lang="en-US" altLang="zh-TW" sz="1600" dirty="0"/>
              <a:t>-ADC[0] distribution.</a:t>
            </a:r>
          </a:p>
        </p:txBody>
      </p:sp>
    </p:spTree>
    <p:extLst>
      <p:ext uri="{BB962C8B-B14F-4D97-AF65-F5344CB8AC3E}">
        <p14:creationId xmlns:p14="http://schemas.microsoft.com/office/powerpoint/2010/main" val="3420253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716DB8-8CD3-C3C0-ADC5-D1C45F9C1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44145"/>
            <a:ext cx="7886700" cy="4676637"/>
          </a:xfrm>
        </p:spPr>
        <p:txBody>
          <a:bodyPr>
            <a:normAutofit/>
          </a:bodyPr>
          <a:lstStyle/>
          <a:p>
            <a:r>
              <a:rPr lang="en-US" altLang="zh-TW" sz="2000" dirty="0"/>
              <a:t>The events in root file were not correctly decoded.</a:t>
            </a:r>
          </a:p>
          <a:p>
            <a:r>
              <a:rPr lang="en-US" altLang="zh-TW" sz="2000" dirty="0"/>
              <a:t>In some events, crystals given by FPGA1 and FPGA2 were not matched together on the correct timing, namely, signal from different events accidentally appear together.</a:t>
            </a:r>
          </a:p>
          <a:p>
            <a:r>
              <a:rPr lang="en-US" altLang="zh-TW" sz="2000" dirty="0"/>
              <a:t>The second peak observed in crystal#7 </a:t>
            </a:r>
            <a:br>
              <a:rPr lang="en-US" altLang="zh-TW" sz="2000" dirty="0"/>
            </a:br>
            <a:r>
              <a:rPr lang="en-US" altLang="zh-TW" sz="2000" dirty="0"/>
              <a:t>3x3 clustering energy distribution are </a:t>
            </a:r>
            <a:br>
              <a:rPr lang="en-US" altLang="zh-TW" sz="2000" dirty="0"/>
            </a:br>
            <a:r>
              <a:rPr lang="en-US" altLang="zh-TW" sz="2000" dirty="0"/>
              <a:t>contributed by crystal#6 &amp;7 simultaneously,</a:t>
            </a:r>
            <a:br>
              <a:rPr lang="en-US" altLang="zh-TW" sz="2000" dirty="0"/>
            </a:br>
            <a:r>
              <a:rPr lang="en-US" altLang="zh-TW" sz="2000" dirty="0"/>
              <a:t>however, in reality, they should actually </a:t>
            </a:r>
            <a:br>
              <a:rPr lang="en-US" altLang="zh-TW" sz="2000" dirty="0"/>
            </a:br>
            <a:r>
              <a:rPr lang="en-US" altLang="zh-TW" sz="2000" dirty="0"/>
              <a:t>have come from different events.</a:t>
            </a:r>
          </a:p>
          <a:p>
            <a:r>
              <a:rPr lang="en-US" altLang="zh-TW" sz="2000" dirty="0"/>
              <a:t>Previous analysis on the energy resolution </a:t>
            </a:r>
            <a:br>
              <a:rPr lang="en-US" altLang="zh-TW" sz="2000" dirty="0"/>
            </a:br>
            <a:r>
              <a:rPr lang="en-US" altLang="zh-TW" sz="2000" dirty="0"/>
              <a:t>thus need to be redo on the correctly </a:t>
            </a:r>
            <a:br>
              <a:rPr lang="en-US" altLang="zh-TW" sz="2000" dirty="0"/>
            </a:br>
            <a:r>
              <a:rPr lang="en-US" altLang="zh-TW" sz="2000" dirty="0"/>
              <a:t>decoded data.</a:t>
            </a:r>
            <a:endParaRPr lang="zh-TW" altLang="en-US" sz="2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A199E4-BCA4-F5DD-D5B4-387A036C6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2026/9/19</a:t>
            </a:fld>
            <a:endParaRPr lang="zh-TW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1DDE36-2167-BCA5-F898-D0DD3C94A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2F4A9A-E896-C6FA-E354-69C8665B8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21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1A4B415-5B5C-145C-C713-81B60B5D7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TO</a:t>
            </a:r>
            <a:r>
              <a:rPr lang="zh-TW" altLang="en-US" dirty="0"/>
              <a:t> </a:t>
            </a:r>
            <a:r>
              <a:rPr lang="en-US" altLang="zh-TW" dirty="0"/>
              <a:t>DO</a:t>
            </a:r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017A196E-470B-6DB2-537B-2D8A82E6F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062" y="2198797"/>
            <a:ext cx="3148943" cy="437147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BB0710-16C4-A35D-E654-65023793F460}"/>
              </a:ext>
            </a:extLst>
          </p:cNvPr>
          <p:cNvCxnSpPr/>
          <p:nvPr/>
        </p:nvCxnSpPr>
        <p:spPr>
          <a:xfrm>
            <a:off x="7428322" y="2299930"/>
            <a:ext cx="0" cy="44070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AFA9504-3343-474D-C312-EB764C80FFA5}"/>
              </a:ext>
            </a:extLst>
          </p:cNvPr>
          <p:cNvSpPr txBox="1"/>
          <p:nvPr/>
        </p:nvSpPr>
        <p:spPr>
          <a:xfrm>
            <a:off x="6115050" y="219879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FPGA1		FPGA2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文字方塊 11">
            <a:extLst>
              <a:ext uri="{FF2B5EF4-FFF2-40B4-BE49-F238E27FC236}">
                <a16:creationId xmlns:a16="http://schemas.microsoft.com/office/drawing/2014/main" id="{D877448F-E65D-5B24-560E-C09B87B27733}"/>
              </a:ext>
            </a:extLst>
          </p:cNvPr>
          <p:cNvSpPr txBox="1"/>
          <p:nvPr/>
        </p:nvSpPr>
        <p:spPr>
          <a:xfrm>
            <a:off x="6846322" y="2867755"/>
            <a:ext cx="50862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2		3</a:t>
            </a:r>
            <a:r>
              <a:rPr lang="en-US" altLang="zh-TW" sz="2000" dirty="0"/>
              <a:t>           </a:t>
            </a:r>
            <a:r>
              <a:rPr lang="en-US" altLang="zh-TW" sz="2000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6" name="文字方塊 13">
            <a:extLst>
              <a:ext uri="{FF2B5EF4-FFF2-40B4-BE49-F238E27FC236}">
                <a16:creationId xmlns:a16="http://schemas.microsoft.com/office/drawing/2014/main" id="{65602FD3-A230-5CF3-1858-E61EF9078270}"/>
              </a:ext>
            </a:extLst>
          </p:cNvPr>
          <p:cNvSpPr txBox="1"/>
          <p:nvPr/>
        </p:nvSpPr>
        <p:spPr>
          <a:xfrm>
            <a:off x="6822767" y="3894481"/>
            <a:ext cx="68409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6		7	    8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8" name="文字方塊 15">
            <a:extLst>
              <a:ext uri="{FF2B5EF4-FFF2-40B4-BE49-F238E27FC236}">
                <a16:creationId xmlns:a16="http://schemas.microsoft.com/office/drawing/2014/main" id="{D1FA0269-8DF2-C6F6-E42B-229C809F8F30}"/>
              </a:ext>
            </a:extLst>
          </p:cNvPr>
          <p:cNvSpPr txBox="1"/>
          <p:nvPr/>
        </p:nvSpPr>
        <p:spPr>
          <a:xfrm>
            <a:off x="6891740" y="4921207"/>
            <a:ext cx="7684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10</a:t>
            </a:r>
            <a:r>
              <a:rPr lang="en-US" altLang="zh-TW" sz="2000" dirty="0"/>
              <a:t>         </a:t>
            </a:r>
            <a:r>
              <a:rPr lang="en-US" altLang="zh-TW" sz="2000" dirty="0">
                <a:solidFill>
                  <a:srgbClr val="FF0000"/>
                </a:solidFill>
              </a:rPr>
              <a:t>11 	12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265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8A55461588945409E8C91A1AEA4F36E" ma:contentTypeVersion="11" ma:contentTypeDescription="建立新的文件。" ma:contentTypeScope="" ma:versionID="3b19ab1f63c26cf76f4306733586343a">
  <xsd:schema xmlns:xsd="http://www.w3.org/2001/XMLSchema" xmlns:xs="http://www.w3.org/2001/XMLSchema" xmlns:p="http://schemas.microsoft.com/office/2006/metadata/properties" xmlns:ns3="125a8b9c-b6bf-44ad-ae36-81c5491a818b" targetNamespace="http://schemas.microsoft.com/office/2006/metadata/properties" ma:root="true" ma:fieldsID="24266f77f5df7b0773875178b827dc57" ns3:_="">
    <xsd:import namespace="125a8b9c-b6bf-44ad-ae36-81c5491a818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a8b9c-b6bf-44ad-ae36-81c5491a818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25a8b9c-b6bf-44ad-ae36-81c5491a818b" xsi:nil="true"/>
  </documentManagement>
</p:properties>
</file>

<file path=customXml/itemProps1.xml><?xml version="1.0" encoding="utf-8"?>
<ds:datastoreItem xmlns:ds="http://schemas.openxmlformats.org/officeDocument/2006/customXml" ds:itemID="{6D92D39E-4A38-47C3-B6BC-0706B2719D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D45D00-2BBB-4553-A25D-9B0C6980EC24}">
  <ds:schemaRefs>
    <ds:schemaRef ds:uri="125a8b9c-b6bf-44ad-ae36-81c5491a81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F9728A1-B717-44E5-9D30-6DC7ECC262C3}">
  <ds:schemaRefs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125a8b9c-b6bf-44ad-ae36-81c5491a818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18284</TotalTime>
  <Words>1639</Words>
  <Application>Microsoft Office PowerPoint</Application>
  <PresentationFormat>On-screen Show (4:3)</PresentationFormat>
  <Paragraphs>247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Cambria Math</vt:lpstr>
      <vt:lpstr>Office 佈景主題</vt:lpstr>
      <vt:lpstr>ECal 3rd Prototype  Beam Test Analysis</vt:lpstr>
      <vt:lpstr>Energy Resolution Analysis Approach</vt:lpstr>
      <vt:lpstr>Target run</vt:lpstr>
      <vt:lpstr>Crystal status overview</vt:lpstr>
      <vt:lpstr>ADC[0] distribution (Run#482)</vt:lpstr>
      <vt:lpstr>Crystal#2 pedestal issue</vt:lpstr>
      <vt:lpstr>Run#482 1x1 vs. 3x3</vt:lpstr>
      <vt:lpstr>Excluding Crystal#2 does not help</vt:lpstr>
      <vt:lpstr>Energy resolution, BeamE = 823MeV</vt:lpstr>
      <vt:lpstr>Energy resolution, BeamE = 705MeV</vt:lpstr>
      <vt:lpstr>Energy resolution, BeamE = 584MeV</vt:lpstr>
      <vt:lpstr>Energy resolution, BeamE = 492MeV</vt:lpstr>
      <vt:lpstr>Energy resolution, BeamE = 395MeV</vt:lpstr>
      <vt:lpstr>Energy resolution, BeamE = 297MeV</vt:lpstr>
      <vt:lpstr>Energy resolution, BeamE = 197MeV</vt:lpstr>
      <vt:lpstr>Energy resolution, BeamE = 100MeV</vt:lpstr>
      <vt:lpstr>Energy resolution vs. beam energy</vt:lpstr>
      <vt:lpstr>ADCMax-ADC[0] 3x3 resolution</vt:lpstr>
      <vt:lpstr>Raw ADCMax 3x3 resolution</vt:lpstr>
      <vt:lpstr>Energy resolution vs. beam energy</vt:lpstr>
      <vt:lpstr>TO 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吳彥震 (113202531)</dc:creator>
  <cp:lastModifiedBy>吳彥震 (113202531)</cp:lastModifiedBy>
  <cp:revision>3</cp:revision>
  <dcterms:created xsi:type="dcterms:W3CDTF">2026-08-10T08:12:53Z</dcterms:created>
  <dcterms:modified xsi:type="dcterms:W3CDTF">2026-09-18T16:06:16Z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0x01010058A55461588945409E8C91A1AEA4F36E</vt:lpwstr>
  </property>
</Properties>
</file>