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7" r:id="rId3"/>
    <p:sldId id="279" r:id="rId4"/>
    <p:sldId id="281" r:id="rId5"/>
    <p:sldId id="280" r:id="rId6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等深淺樣式 2 - 輔色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5620"/>
    <p:restoredTop sz="94660"/>
  </p:normalViewPr>
  <p:slideViewPr>
    <p:cSldViewPr>
      <p:cViewPr varScale="1">
        <p:scale>
          <a:sx n="141" d="100"/>
          <a:sy n="141" d="100"/>
        </p:scale>
        <p:origin x="-186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2026/9/29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85720" y="0"/>
            <a:ext cx="7643866" cy="2214554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/>
              <a:t>MHEP experiment group meeting</a:t>
            </a:r>
            <a:br>
              <a:rPr lang="en-US" altLang="zh-TW" sz="3600" b="1" dirty="0" smtClean="0"/>
            </a:br>
            <a:r>
              <a:rPr lang="en-US" altLang="zh-TW" sz="3600" b="1" dirty="0" smtClean="0"/>
              <a:t>2026-09-29</a:t>
            </a:r>
            <a:endParaRPr lang="zh-TW" altLang="en-US" sz="3600" b="1" dirty="0"/>
          </a:p>
        </p:txBody>
      </p:sp>
      <p:sp>
        <p:nvSpPr>
          <p:cNvPr id="7" name="文字方塊 6"/>
          <p:cNvSpPr txBox="1"/>
          <p:nvPr/>
        </p:nvSpPr>
        <p:spPr>
          <a:xfrm>
            <a:off x="428596" y="1964353"/>
            <a:ext cx="8643966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altLang="zh-TW" sz="2400" dirty="0" smtClean="0"/>
              <a:t>MHEP Equipment budget  TWD 10.4 M  all spent </a:t>
            </a:r>
          </a:p>
          <a:p>
            <a:pPr marL="457200" indent="-457200"/>
            <a:r>
              <a:rPr lang="en-US" altLang="zh-TW" sz="2400" dirty="0" smtClean="0"/>
              <a:t>	MHEP Operation budget   TWD 3M</a:t>
            </a:r>
          </a:p>
          <a:p>
            <a:pPr marL="457200" indent="-457200"/>
            <a:r>
              <a:rPr lang="en-US" altLang="zh-TW" sz="2400" dirty="0" smtClean="0">
                <a:solidFill>
                  <a:srgbClr val="FF0000"/>
                </a:solidFill>
              </a:rPr>
              <a:t>	balance return to IPAS </a:t>
            </a:r>
          </a:p>
          <a:p>
            <a:pPr marL="457200" indent="-457200">
              <a:buFont typeface="+mj-lt"/>
              <a:buAutoNum type="arabicPeriod" startAt="2"/>
            </a:pPr>
            <a:r>
              <a:rPr lang="en-US" altLang="zh-TW" sz="2400" dirty="0" smtClean="0"/>
              <a:t>2027 budget proposal</a:t>
            </a:r>
          </a:p>
          <a:p>
            <a:pPr marL="457200" indent="-457200"/>
            <a:r>
              <a:rPr lang="en-US" altLang="zh-TW" sz="2400" dirty="0" smtClean="0"/>
              <a:t>	unless approved by group, spending are itemized to </a:t>
            </a:r>
            <a:r>
              <a:rPr lang="en-US" altLang="zh-TW" sz="2400" dirty="0" err="1" smtClean="0"/>
              <a:t>ind</a:t>
            </a:r>
            <a:r>
              <a:rPr lang="en-US" altLang="zh-TW" sz="2400" dirty="0" smtClean="0"/>
              <a:t>. PI</a:t>
            </a:r>
          </a:p>
          <a:p>
            <a:pPr marL="457200" indent="-457200">
              <a:buFont typeface="+mj-lt"/>
              <a:buAutoNum type="arabicPeriod" startAt="3"/>
            </a:pPr>
            <a:r>
              <a:rPr lang="en-US" altLang="zh-TW" sz="2400" dirty="0" smtClean="0"/>
              <a:t>2028 </a:t>
            </a:r>
            <a:r>
              <a:rPr lang="zh-TW" altLang="en-US" sz="2400" dirty="0" smtClean="0"/>
              <a:t>百年慶</a:t>
            </a:r>
            <a:r>
              <a:rPr lang="en-US" altLang="zh-TW" sz="2400" dirty="0" smtClean="0"/>
              <a:t>, </a:t>
            </a:r>
            <a:r>
              <a:rPr lang="en-US" sz="2400" dirty="0" smtClean="0"/>
              <a:t>Centennial Celebration </a:t>
            </a:r>
          </a:p>
          <a:p>
            <a:pPr marL="457200" indent="-457200"/>
            <a:r>
              <a:rPr lang="en-US" altLang="zh-TW" sz="2400" dirty="0" smtClean="0"/>
              <a:t>	to be hosted in Feb, 2028  </a:t>
            </a:r>
          </a:p>
          <a:p>
            <a:pPr marL="457200" indent="-457200"/>
            <a:r>
              <a:rPr lang="en-US" altLang="zh-TW" sz="2400" dirty="0" smtClean="0">
                <a:solidFill>
                  <a:srgbClr val="FF0000"/>
                </a:solidFill>
              </a:rPr>
              <a:t>	highlights  submit 10/05</a:t>
            </a:r>
          </a:p>
          <a:p>
            <a:pPr marL="457200" indent="-457200"/>
            <a:r>
              <a:rPr lang="en-US" altLang="zh-TW" sz="2400" dirty="0" smtClean="0">
                <a:solidFill>
                  <a:srgbClr val="FF0000"/>
                </a:solidFill>
              </a:rPr>
              <a:t>	history 2018-2028</a:t>
            </a:r>
          </a:p>
          <a:p>
            <a:pPr marL="457200" indent="-457200"/>
            <a:r>
              <a:rPr lang="en-US" altLang="zh-TW" sz="2400" dirty="0" smtClean="0">
                <a:solidFill>
                  <a:srgbClr val="FF0000"/>
                </a:solidFill>
              </a:rPr>
              <a:t>	Workshop with AAC,  forum with TW </a:t>
            </a:r>
            <a:r>
              <a:rPr lang="en-US" altLang="zh-TW" sz="2400" dirty="0" err="1" smtClean="0">
                <a:solidFill>
                  <a:srgbClr val="FF0000"/>
                </a:solidFill>
              </a:rPr>
              <a:t>Phys.Annual</a:t>
            </a:r>
            <a:r>
              <a:rPr lang="en-US" altLang="zh-TW" sz="2400" dirty="0" smtClean="0">
                <a:solidFill>
                  <a:srgbClr val="FF0000"/>
                </a:solidFill>
              </a:rPr>
              <a:t> Conf.</a:t>
            </a:r>
          </a:p>
          <a:p>
            <a:pPr marL="457200" indent="-457200">
              <a:buAutoNum type="arabicPeriod" startAt="3"/>
            </a:pPr>
            <a:endParaRPr lang="en-US" altLang="zh-TW" sz="2400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1406" y="0"/>
            <a:ext cx="9144064" cy="654032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/>
              <a:t>MHEP Annual Operation summary</a:t>
            </a:r>
            <a:endParaRPr lang="zh-TW" altLang="en-US" sz="3600" b="1" dirty="0"/>
          </a:p>
        </p:txBody>
      </p:sp>
      <p:sp>
        <p:nvSpPr>
          <p:cNvPr id="5" name="文字方塊 4"/>
          <p:cNvSpPr txBox="1"/>
          <p:nvPr/>
        </p:nvSpPr>
        <p:spPr>
          <a:xfrm>
            <a:off x="142844" y="714356"/>
            <a:ext cx="8358246" cy="1754326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zh-TW" altLang="en-US" dirty="0" smtClean="0"/>
              <a:t>人員：   </a:t>
            </a:r>
            <a:r>
              <a:rPr lang="en-US" altLang="zh-TW" dirty="0" smtClean="0"/>
              <a:t>		</a:t>
            </a:r>
            <a:r>
              <a:rPr lang="en-US" altLang="zh-TW" b="1" dirty="0" smtClean="0"/>
              <a:t>8 persons</a:t>
            </a:r>
          </a:p>
          <a:p>
            <a:r>
              <a:rPr lang="en-US" altLang="zh-TW" dirty="0" smtClean="0"/>
              <a:t>AMS, </a:t>
            </a:r>
            <a:r>
              <a:rPr lang="en-US" altLang="zh-TW" dirty="0" err="1" smtClean="0"/>
              <a:t>Axion</a:t>
            </a:r>
            <a:r>
              <a:rPr lang="en-US" altLang="zh-TW" dirty="0" smtClean="0"/>
              <a:t>:	</a:t>
            </a:r>
            <a:r>
              <a:rPr lang="zh-TW" altLang="en-US" dirty="0" smtClean="0"/>
              <a:t>張元翰 林志勛</a:t>
            </a:r>
            <a:endParaRPr lang="en-US" altLang="zh-TW" dirty="0" smtClean="0"/>
          </a:p>
          <a:p>
            <a:r>
              <a:rPr lang="en-US" altLang="zh-TW" dirty="0" smtClean="0"/>
              <a:t>ATLAS:		</a:t>
            </a:r>
            <a:r>
              <a:rPr lang="zh-TW" altLang="en-US" dirty="0" smtClean="0"/>
              <a:t>侯書雲 王嵩銘 楊毅</a:t>
            </a:r>
            <a:endParaRPr lang="en-US" altLang="zh-TW" dirty="0" smtClean="0"/>
          </a:p>
          <a:p>
            <a:r>
              <a:rPr lang="en-US" altLang="zh-TW" dirty="0" smtClean="0"/>
              <a:t>Gravity:		</a:t>
            </a:r>
            <a:r>
              <a:rPr lang="en-US" altLang="zh-TW" dirty="0" err="1" smtClean="0"/>
              <a:t>Haino</a:t>
            </a:r>
            <a:r>
              <a:rPr lang="en-US" altLang="zh-TW" dirty="0" smtClean="0"/>
              <a:t> </a:t>
            </a:r>
            <a:r>
              <a:rPr lang="zh-TW" altLang="en-US" dirty="0" smtClean="0"/>
              <a:t>王子敬</a:t>
            </a:r>
            <a:endParaRPr lang="en-US" altLang="zh-TW" dirty="0" smtClean="0"/>
          </a:p>
          <a:p>
            <a:r>
              <a:rPr lang="en-US" altLang="zh-TW" dirty="0" smtClean="0"/>
              <a:t>Nuclear:		</a:t>
            </a:r>
            <a:r>
              <a:rPr lang="zh-TW" altLang="en-US" dirty="0" smtClean="0"/>
              <a:t>章文箴</a:t>
            </a:r>
            <a:endParaRPr lang="en-US" altLang="zh-TW" dirty="0" smtClean="0"/>
          </a:p>
          <a:p>
            <a:r>
              <a:rPr lang="en-US" altLang="zh-TW" dirty="0" smtClean="0"/>
              <a:t>Tier:		</a:t>
            </a:r>
            <a:r>
              <a:rPr lang="zh-TW" altLang="en-US" dirty="0" smtClean="0"/>
              <a:t>嚴漢偉     </a:t>
            </a:r>
            <a:r>
              <a:rPr lang="en-US" altLang="zh-TW" dirty="0" smtClean="0"/>
              <a:t>independent funding, exclude from MHEP budget</a:t>
            </a:r>
          </a:p>
        </p:txBody>
      </p:sp>
      <p:sp>
        <p:nvSpPr>
          <p:cNvPr id="6" name="文字方塊 5"/>
          <p:cNvSpPr txBox="1"/>
          <p:nvPr/>
        </p:nvSpPr>
        <p:spPr>
          <a:xfrm>
            <a:off x="71406" y="2714620"/>
            <a:ext cx="8858312" cy="3447098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b="1" dirty="0" smtClean="0"/>
              <a:t>IPAS  personal</a:t>
            </a:r>
            <a:r>
              <a:rPr lang="en-US" altLang="zh-TW" dirty="0" smtClean="0"/>
              <a:t>, per</a:t>
            </a:r>
            <a:r>
              <a:rPr lang="zh-TW" altLang="en-US" dirty="0" smtClean="0"/>
              <a:t> </a:t>
            </a:r>
            <a:r>
              <a:rPr lang="en-US" altLang="zh-TW" dirty="0" smtClean="0"/>
              <a:t>IP       TWD 120k traveling, </a:t>
            </a:r>
            <a:r>
              <a:rPr lang="zh-TW" altLang="en-US" dirty="0" smtClean="0"/>
              <a:t> </a:t>
            </a:r>
            <a:r>
              <a:rPr lang="en-US" altLang="zh-TW" dirty="0" smtClean="0"/>
              <a:t>TWD 100k operation</a:t>
            </a:r>
          </a:p>
          <a:p>
            <a:r>
              <a:rPr lang="en-US" altLang="zh-TW" b="1" dirty="0" smtClean="0"/>
              <a:t>MHEP operation:     </a:t>
            </a:r>
            <a:r>
              <a:rPr lang="en-US" altLang="zh-TW" dirty="0" smtClean="0"/>
              <a:t>total </a:t>
            </a:r>
            <a:r>
              <a:rPr lang="en-US" altLang="zh-TW" sz="2000" b="1" dirty="0" smtClean="0">
                <a:solidFill>
                  <a:srgbClr val="0000FF"/>
                </a:solidFill>
              </a:rPr>
              <a:t>TWD 3.125</a:t>
            </a:r>
            <a:r>
              <a:rPr lang="zh-TW" altLang="en-US" sz="2000" b="1" dirty="0" smtClean="0">
                <a:solidFill>
                  <a:srgbClr val="0000FF"/>
                </a:solidFill>
              </a:rPr>
              <a:t> </a:t>
            </a:r>
            <a:r>
              <a:rPr lang="en-US" altLang="zh-TW" sz="2000" b="1" dirty="0" smtClean="0">
                <a:solidFill>
                  <a:srgbClr val="0000FF"/>
                </a:solidFill>
              </a:rPr>
              <a:t>M  = 0.4 M/PI</a:t>
            </a:r>
            <a:endParaRPr lang="en-US" altLang="zh-TW" b="1" dirty="0" smtClean="0">
              <a:solidFill>
                <a:srgbClr val="0000FF"/>
              </a:solidFill>
            </a:endParaRPr>
          </a:p>
          <a:p>
            <a:pPr marL="342900" indent="-342900">
              <a:buAutoNum type="arabicPeriod"/>
            </a:pPr>
            <a:r>
              <a:rPr lang="en-US" altLang="zh-TW" b="1" dirty="0" smtClean="0"/>
              <a:t>MHEP 2026 Operation:</a:t>
            </a:r>
          </a:p>
          <a:p>
            <a:pPr marL="342900" indent="-342900"/>
            <a:r>
              <a:rPr lang="en-US" altLang="zh-TW" b="1" dirty="0" smtClean="0"/>
              <a:t>	</a:t>
            </a:r>
            <a:r>
              <a:rPr lang="en-US" altLang="zh-TW" b="1" dirty="0" err="1" smtClean="0"/>
              <a:t>MingLi</a:t>
            </a:r>
            <a:r>
              <a:rPr lang="en-US" altLang="zh-TW" b="1" dirty="0" smtClean="0"/>
              <a:t> Zhu 0.348 MNT/yr, 	W.C. Chang</a:t>
            </a:r>
          </a:p>
          <a:p>
            <a:pPr marL="342900" indent="-342900"/>
            <a:r>
              <a:rPr lang="en-US" altLang="zh-TW" b="1" dirty="0" smtClean="0"/>
              <a:t>	Lu </a:t>
            </a:r>
            <a:r>
              <a:rPr lang="en-US" altLang="zh-TW" b="1" dirty="0" err="1" smtClean="0"/>
              <a:t>Yun-Ju</a:t>
            </a:r>
            <a:r>
              <a:rPr lang="en-US" altLang="zh-TW" b="1" dirty="0" smtClean="0"/>
              <a:t>    0.73 MNT/yr, 		S.M. Wang   </a:t>
            </a:r>
          </a:p>
          <a:p>
            <a:pPr marL="342900" indent="-342900"/>
            <a:r>
              <a:rPr lang="en-US" altLang="zh-TW" b="1" dirty="0" smtClean="0"/>
              <a:t>	</a:t>
            </a:r>
            <a:r>
              <a:rPr lang="en-US" altLang="zh-TW" b="1" dirty="0" err="1" smtClean="0"/>
              <a:t>Peirong</a:t>
            </a:r>
            <a:r>
              <a:rPr lang="en-US" altLang="zh-TW" b="1" dirty="0" smtClean="0"/>
              <a:t> Tsai  0.348 MNT 		</a:t>
            </a:r>
            <a:r>
              <a:rPr lang="en-US" altLang="zh-TW" b="1" dirty="0" smtClean="0">
                <a:solidFill>
                  <a:srgbClr val="FF0000"/>
                </a:solidFill>
              </a:rPr>
              <a:t>released after 2026 05/01  to NSTC  </a:t>
            </a:r>
          </a:p>
          <a:p>
            <a:pPr marL="342900" indent="-342900">
              <a:buAutoNum type="arabicPeriod" startAt="2"/>
            </a:pPr>
            <a:r>
              <a:rPr lang="en-US" altLang="zh-TW" b="1" dirty="0" smtClean="0">
                <a:solidFill>
                  <a:srgbClr val="0000FF"/>
                </a:solidFill>
              </a:rPr>
              <a:t>2026 Operation closure:</a:t>
            </a:r>
          </a:p>
          <a:p>
            <a:pPr marL="342900" indent="-342900"/>
            <a:r>
              <a:rPr lang="en-US" altLang="zh-TW" b="1" dirty="0" smtClean="0">
                <a:solidFill>
                  <a:srgbClr val="0000FF"/>
                </a:solidFill>
              </a:rPr>
              <a:t>	~0.6 M returned to IPAS</a:t>
            </a:r>
          </a:p>
          <a:p>
            <a:pPr marL="342900" indent="-342900"/>
            <a:r>
              <a:rPr lang="en-US" altLang="zh-TW" b="1" dirty="0" smtClean="0">
                <a:solidFill>
                  <a:srgbClr val="FF0000"/>
                </a:solidFill>
              </a:rPr>
              <a:t>	general spending items for purchase/labor/</a:t>
            </a:r>
            <a:r>
              <a:rPr lang="en-US" altLang="zh-TW" b="1" dirty="0" err="1" smtClean="0">
                <a:solidFill>
                  <a:srgbClr val="FF0000"/>
                </a:solidFill>
              </a:rPr>
              <a:t>electricty</a:t>
            </a:r>
            <a:r>
              <a:rPr lang="en-US" altLang="zh-TW" b="1" dirty="0" smtClean="0">
                <a:solidFill>
                  <a:srgbClr val="FF0000"/>
                </a:solidFill>
              </a:rPr>
              <a:t> are negative, </a:t>
            </a:r>
          </a:p>
          <a:p>
            <a:pPr marL="342900" indent="-342900"/>
            <a:r>
              <a:rPr lang="en-US" altLang="zh-TW" b="1" dirty="0" smtClean="0">
                <a:solidFill>
                  <a:srgbClr val="FF0000"/>
                </a:solidFill>
              </a:rPr>
              <a:t>	personal has large sum</a:t>
            </a:r>
          </a:p>
          <a:p>
            <a:pPr marL="342900" indent="-342900"/>
            <a:r>
              <a:rPr lang="en-US" altLang="zh-TW" b="1" dirty="0" smtClean="0">
                <a:solidFill>
                  <a:srgbClr val="0000FF"/>
                </a:solidFill>
              </a:rPr>
              <a:t>	you may ask sectary to query funds remains</a:t>
            </a:r>
          </a:p>
          <a:p>
            <a:pPr marL="342900" indent="-342900"/>
            <a:r>
              <a:rPr lang="en-US" altLang="zh-TW" b="1" dirty="0" smtClean="0">
                <a:solidFill>
                  <a:srgbClr val="FF0000"/>
                </a:solidFill>
              </a:rPr>
              <a:t>	</a:t>
            </a:r>
            <a:endParaRPr lang="en-US" altLang="zh-TW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0"/>
            <a:ext cx="9144064" cy="654032"/>
          </a:xfrm>
        </p:spPr>
        <p:txBody>
          <a:bodyPr>
            <a:normAutofit/>
          </a:bodyPr>
          <a:lstStyle/>
          <a:p>
            <a:pPr algn="l"/>
            <a:r>
              <a:rPr lang="en-US" altLang="zh-TW" sz="3600" b="1" dirty="0" smtClean="0"/>
              <a:t>MHEP Annual Equipment summary</a:t>
            </a:r>
            <a:endParaRPr lang="zh-TW" altLang="en-US" sz="3600" b="1" dirty="0"/>
          </a:p>
        </p:txBody>
      </p:sp>
      <p:sp>
        <p:nvSpPr>
          <p:cNvPr id="6" name="文字方塊 5"/>
          <p:cNvSpPr txBox="1"/>
          <p:nvPr/>
        </p:nvSpPr>
        <p:spPr>
          <a:xfrm>
            <a:off x="285688" y="714356"/>
            <a:ext cx="8572592" cy="236988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US" altLang="zh-TW" sz="2000" b="1" dirty="0" smtClean="0"/>
              <a:t>MHEP group equipment  &gt; TWD 1M / PI</a:t>
            </a:r>
            <a:endParaRPr lang="en-US" altLang="zh-TW" sz="2000" b="1" dirty="0" smtClean="0">
              <a:solidFill>
                <a:srgbClr val="0000FF"/>
              </a:solidFill>
            </a:endParaRPr>
          </a:p>
          <a:p>
            <a:pPr marL="342900" indent="-342900"/>
            <a:r>
              <a:rPr lang="en-US" altLang="zh-TW" sz="2000" b="1" dirty="0" smtClean="0"/>
              <a:t>MHEP 2026  Equipment, under spent  (3.52 M), </a:t>
            </a:r>
          </a:p>
          <a:p>
            <a:pPr marL="342900" indent="-342900"/>
            <a:r>
              <a:rPr lang="en-US" altLang="zh-TW" sz="2000" b="1" dirty="0" smtClean="0"/>
              <a:t>		       ATLAS Phase II finalized (5M),  loan to Bio, </a:t>
            </a:r>
            <a:r>
              <a:rPr lang="en-US" altLang="zh-TW" sz="2000" b="1" dirty="0" err="1" smtClean="0"/>
              <a:t>Nano</a:t>
            </a:r>
            <a:r>
              <a:rPr lang="en-US" altLang="zh-TW" sz="2000" b="1" dirty="0" smtClean="0"/>
              <a:t> </a:t>
            </a:r>
          </a:p>
          <a:p>
            <a:pPr marL="342900" indent="-342900"/>
            <a:r>
              <a:rPr lang="en-US" altLang="zh-TW" sz="2000" b="1" dirty="0" smtClean="0"/>
              <a:t>MHEP 2027  call for proposal  </a:t>
            </a:r>
          </a:p>
          <a:p>
            <a:pPr marL="342900" indent="-342900"/>
            <a:endParaRPr lang="en-US" altLang="zh-TW" sz="2000" b="1" dirty="0" smtClean="0">
              <a:solidFill>
                <a:srgbClr val="FF0000"/>
              </a:solidFill>
            </a:endParaRPr>
          </a:p>
          <a:p>
            <a:pPr marL="342900" indent="-342900"/>
            <a:r>
              <a:rPr lang="en-US" altLang="zh-TW" sz="2400" b="1" dirty="0" smtClean="0">
                <a:solidFill>
                  <a:srgbClr val="FF0000"/>
                </a:solidFill>
              </a:rPr>
              <a:t>Computing budget, shall be </a:t>
            </a:r>
            <a:r>
              <a:rPr lang="en-US" altLang="zh-TW" sz="2400" b="1" dirty="0" err="1" smtClean="0">
                <a:solidFill>
                  <a:srgbClr val="FF0000"/>
                </a:solidFill>
              </a:rPr>
              <a:t>negociated</a:t>
            </a:r>
            <a:r>
              <a:rPr lang="en-US" altLang="zh-TW" sz="2400" b="1" dirty="0" smtClean="0">
                <a:solidFill>
                  <a:srgbClr val="FF0000"/>
                </a:solidFill>
              </a:rPr>
              <a:t> with IT-group, ASGC</a:t>
            </a:r>
          </a:p>
          <a:p>
            <a:pPr marL="342900" indent="-342900"/>
            <a:r>
              <a:rPr lang="en-US" altLang="zh-TW" sz="2400" b="1" dirty="0" smtClean="0">
                <a:solidFill>
                  <a:srgbClr val="FF0000"/>
                </a:solidFill>
              </a:rPr>
              <a:t>Excluded from MHEP group request</a:t>
            </a:r>
            <a:r>
              <a:rPr lang="en-US" altLang="zh-TW" sz="2000" b="1" dirty="0" smtClean="0">
                <a:solidFill>
                  <a:srgbClr val="FF0000"/>
                </a:solidFill>
              </a:rPr>
              <a:t>	</a:t>
            </a:r>
            <a:endParaRPr lang="en-US" altLang="zh-TW" sz="2000" b="1" dirty="0" smtClean="0"/>
          </a:p>
        </p:txBody>
      </p:sp>
      <p:graphicFrame>
        <p:nvGraphicFramePr>
          <p:cNvPr id="5" name="表格 4"/>
          <p:cNvGraphicFramePr>
            <a:graphicFrameLocks noGrp="1"/>
          </p:cNvGraphicFramePr>
          <p:nvPr/>
        </p:nvGraphicFramePr>
        <p:xfrm>
          <a:off x="1000100" y="3500438"/>
          <a:ext cx="6896264" cy="304800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2000264"/>
                <a:gridCol w="576000"/>
                <a:gridCol w="576000"/>
                <a:gridCol w="576000"/>
                <a:gridCol w="1188000"/>
                <a:gridCol w="1188000"/>
                <a:gridCol w="792000"/>
              </a:tblGrid>
              <a:tr h="288000">
                <a:tc>
                  <a:txBody>
                    <a:bodyPr/>
                    <a:lstStyle/>
                    <a:p>
                      <a:r>
                        <a:rPr lang="en-US" altLang="zh-TW" sz="1400" baseline="0" dirty="0" smtClean="0">
                          <a:latin typeface="+mj-lt"/>
                        </a:rPr>
                        <a:t>M(TWD) Plan/Spent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2022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2023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2024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2025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2026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2027</a:t>
                      </a:r>
                      <a:endParaRPr lang="zh-TW" altLang="en-US" sz="1400" dirty="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ATLAS  (</a:t>
                      </a:r>
                      <a:r>
                        <a:rPr lang="en-US" altLang="zh-TW" sz="1400" dirty="0" err="1" smtClean="0">
                          <a:latin typeface="+mj-lt"/>
                        </a:rPr>
                        <a:t>Hou</a:t>
                      </a:r>
                      <a:r>
                        <a:rPr lang="en-US" altLang="zh-TW" sz="1400" dirty="0" smtClean="0">
                          <a:latin typeface="+mj-lt"/>
                        </a:rPr>
                        <a:t>/Wang/Yang)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4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4/</a:t>
                      </a:r>
                      <a:r>
                        <a:rPr lang="en-US" altLang="zh-TW" sz="1400" baseline="0" dirty="0" smtClean="0">
                          <a:latin typeface="+mj-lt"/>
                        </a:rPr>
                        <a:t> 2.965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5/</a:t>
                      </a:r>
                      <a:r>
                        <a:rPr lang="en-US" altLang="zh-TW" sz="1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zh-TW" sz="1400" baseline="0" dirty="0" smtClean="0">
                          <a:solidFill>
                            <a:srgbClr val="0000FF"/>
                          </a:solidFill>
                          <a:latin typeface="+mj-lt"/>
                        </a:rPr>
                        <a:t>0.1</a:t>
                      </a:r>
                      <a:endParaRPr lang="zh-TW" altLang="en-US" sz="14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baseline="0" dirty="0" smtClean="0">
                          <a:latin typeface="+mj-lt"/>
                        </a:rPr>
                        <a:t>3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err="1" smtClean="0">
                          <a:latin typeface="+mj-lt"/>
                        </a:rPr>
                        <a:t>Texono</a:t>
                      </a:r>
                      <a:r>
                        <a:rPr lang="en-US" altLang="zh-TW" sz="1400" dirty="0" smtClean="0">
                          <a:latin typeface="+mj-lt"/>
                        </a:rPr>
                        <a:t>/LIGO (Wong)</a:t>
                      </a:r>
                      <a:endParaRPr lang="zh-TW" altLang="en-US" sz="16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1.5/</a:t>
                      </a:r>
                      <a:r>
                        <a:rPr lang="en-US" altLang="zh-TW" sz="1400" baseline="0" dirty="0" smtClean="0">
                          <a:latin typeface="+mj-lt"/>
                        </a:rPr>
                        <a:t> 1.5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2/</a:t>
                      </a:r>
                      <a:r>
                        <a:rPr lang="en-US" altLang="zh-TW" sz="14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 1.0</a:t>
                      </a:r>
                      <a:endParaRPr lang="zh-TW" altLang="en-US" sz="14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 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400" dirty="0" smtClean="0">
                          <a:latin typeface="+mj-lt"/>
                        </a:rPr>
                        <a:t>KAGRA  (</a:t>
                      </a:r>
                      <a:r>
                        <a:rPr lang="en-US" altLang="zh-TW" sz="1400" dirty="0" err="1" smtClean="0">
                          <a:latin typeface="+mj-lt"/>
                        </a:rPr>
                        <a:t>Haino</a:t>
                      </a:r>
                      <a:r>
                        <a:rPr lang="en-US" altLang="zh-TW" sz="1400" dirty="0" smtClean="0">
                          <a:latin typeface="+mj-lt"/>
                        </a:rPr>
                        <a:t>)</a:t>
                      </a:r>
                      <a:endParaRPr lang="zh-TW" altLang="en-US" sz="1400" dirty="0" smtClean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2.0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0.5/ 0.56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0.5/</a:t>
                      </a:r>
                      <a:r>
                        <a:rPr lang="en-US" altLang="zh-TW" sz="1400" baseline="0" dirty="0" smtClean="0">
                          <a:solidFill>
                            <a:schemeClr val="tx1"/>
                          </a:solidFill>
                          <a:latin typeface="+mj-lt"/>
                        </a:rPr>
                        <a:t> </a:t>
                      </a:r>
                      <a:r>
                        <a:rPr lang="en-US" altLang="zh-TW" sz="1400" baseline="0" dirty="0" smtClean="0">
                          <a:solidFill>
                            <a:srgbClr val="0000FF"/>
                          </a:solidFill>
                          <a:latin typeface="+mj-lt"/>
                        </a:rPr>
                        <a:t>0.89</a:t>
                      </a:r>
                      <a:endParaRPr lang="zh-TW" altLang="en-US" sz="14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AMS/TASEH (Chang)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1.65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2.5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0.5/ 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1.0/ </a:t>
                      </a:r>
                      <a:r>
                        <a:rPr lang="en-US" altLang="zh-TW" sz="14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0</a:t>
                      </a:r>
                      <a:endParaRPr lang="zh-TW" altLang="en-US" sz="14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err="1" smtClean="0">
                          <a:latin typeface="+mj-lt"/>
                        </a:rPr>
                        <a:t>Hadron</a:t>
                      </a:r>
                      <a:r>
                        <a:rPr lang="en-US" altLang="zh-TW" sz="1400" dirty="0" smtClean="0">
                          <a:latin typeface="+mj-lt"/>
                        </a:rPr>
                        <a:t> (Chang)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1.0/ 0.56 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1.0/</a:t>
                      </a:r>
                      <a:r>
                        <a:rPr lang="en-US" altLang="zh-TW" sz="14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 1.01</a:t>
                      </a:r>
                      <a:endParaRPr lang="zh-TW" altLang="en-US" sz="14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err="1" smtClean="0">
                          <a:latin typeface="+mj-lt"/>
                        </a:rPr>
                        <a:t>Instru</a:t>
                      </a:r>
                      <a:r>
                        <a:rPr lang="en-US" altLang="zh-TW" sz="1400" dirty="0" smtClean="0">
                          <a:latin typeface="+mj-lt"/>
                        </a:rPr>
                        <a:t>  (Lin)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0.5/</a:t>
                      </a:r>
                      <a:r>
                        <a:rPr lang="en-US" altLang="zh-TW" sz="1400" baseline="0" dirty="0" smtClean="0">
                          <a:latin typeface="+mj-lt"/>
                        </a:rPr>
                        <a:t> 0.47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solidFill>
                            <a:schemeClr val="tx1"/>
                          </a:solidFill>
                          <a:latin typeface="+mj-lt"/>
                        </a:rPr>
                        <a:t>0.5/ </a:t>
                      </a:r>
                      <a:r>
                        <a:rPr lang="en-US" altLang="zh-TW" sz="14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0.52</a:t>
                      </a:r>
                      <a:endParaRPr lang="zh-TW" altLang="en-US" sz="1400" dirty="0">
                        <a:solidFill>
                          <a:srgbClr val="0000FF"/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computing</a:t>
                      </a:r>
                      <a:endParaRPr lang="zh-TW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1.13</a:t>
                      </a:r>
                      <a:endParaRPr lang="zh-TW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3.5</a:t>
                      </a:r>
                      <a:endParaRPr lang="zh-TW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1.0</a:t>
                      </a:r>
                      <a:endParaRPr lang="zh-TW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0.5</a:t>
                      </a:r>
                      <a:endParaRPr lang="zh-TW" altLang="en-US" sz="1400" dirty="0">
                        <a:solidFill>
                          <a:schemeClr val="bg1">
                            <a:lumMod val="50000"/>
                          </a:schemeClr>
                        </a:solidFill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IT/ASGC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IT/ASGC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SUM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7.28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10.0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11.0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8.5/</a:t>
                      </a:r>
                      <a:r>
                        <a:rPr lang="en-US" altLang="zh-TW" sz="1400" baseline="0" dirty="0" smtClean="0">
                          <a:latin typeface="+mj-lt"/>
                        </a:rPr>
                        <a:t> 5.5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12/</a:t>
                      </a:r>
                      <a:r>
                        <a:rPr lang="en-US" altLang="zh-TW" sz="1400" dirty="0" smtClean="0">
                          <a:solidFill>
                            <a:srgbClr val="0000FF"/>
                          </a:solidFill>
                          <a:latin typeface="+mj-lt"/>
                        </a:rPr>
                        <a:t>3.52</a:t>
                      </a:r>
                      <a:r>
                        <a:rPr lang="en-US" altLang="zh-TW" sz="1400" dirty="0" smtClean="0">
                          <a:latin typeface="+mj-lt"/>
                        </a:rPr>
                        <a:t> /10.4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8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00">
                <a:tc>
                  <a:txBody>
                    <a:bodyPr/>
                    <a:lstStyle/>
                    <a:p>
                      <a:r>
                        <a:rPr lang="en-US" altLang="zh-TW" sz="1400" dirty="0" smtClean="0">
                          <a:latin typeface="+mj-lt"/>
                        </a:rPr>
                        <a:t>Loan </a:t>
                      </a:r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altLang="zh-TW" sz="1050" dirty="0" smtClean="0">
                          <a:latin typeface="+mj-lt"/>
                        </a:rPr>
                        <a:t>Bio 0.55,</a:t>
                      </a:r>
                      <a:r>
                        <a:rPr lang="en-US" altLang="zh-TW" sz="1050" baseline="0" dirty="0" smtClean="0">
                          <a:latin typeface="+mj-lt"/>
                        </a:rPr>
                        <a:t> </a:t>
                      </a:r>
                      <a:r>
                        <a:rPr lang="en-US" altLang="zh-TW" sz="1050" dirty="0" err="1" smtClean="0">
                          <a:latin typeface="+mj-lt"/>
                        </a:rPr>
                        <a:t>Nano</a:t>
                      </a:r>
                      <a:r>
                        <a:rPr lang="en-US" altLang="zh-TW" sz="1050" baseline="0" dirty="0" smtClean="0">
                          <a:latin typeface="+mj-lt"/>
                        </a:rPr>
                        <a:t> 6.3</a:t>
                      </a:r>
                      <a:endParaRPr lang="zh-TW" altLang="en-US" sz="105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zh-TW" altLang="en-US" sz="140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0" y="571480"/>
            <a:ext cx="9144064" cy="1011222"/>
          </a:xfrm>
        </p:spPr>
        <p:txBody>
          <a:bodyPr>
            <a:normAutofit fontScale="90000"/>
          </a:bodyPr>
          <a:lstStyle/>
          <a:p>
            <a:pPr algn="l"/>
            <a:r>
              <a:rPr lang="en-US" altLang="zh-TW" sz="3600" b="1" dirty="0" smtClean="0"/>
              <a:t>MHEP 2027 Equipment tabulated</a:t>
            </a:r>
            <a:r>
              <a:rPr lang="en-US" altLang="zh-TW" sz="2000" b="1" dirty="0" smtClean="0"/>
              <a:t/>
            </a:r>
            <a:br>
              <a:rPr lang="en-US" altLang="zh-TW" sz="2000" b="1" dirty="0" smtClean="0"/>
            </a:br>
            <a:endParaRPr lang="zh-TW" altLang="en-US" sz="3600" b="1" dirty="0"/>
          </a:p>
        </p:txBody>
      </p:sp>
      <p:graphicFrame>
        <p:nvGraphicFramePr>
          <p:cNvPr id="7" name="表格 6"/>
          <p:cNvGraphicFramePr>
            <a:graphicFrameLocks noGrp="1"/>
          </p:cNvGraphicFramePr>
          <p:nvPr/>
        </p:nvGraphicFramePr>
        <p:xfrm>
          <a:off x="214282" y="1428736"/>
          <a:ext cx="8358248" cy="2934306"/>
        </p:xfrm>
        <a:graphic>
          <a:graphicData uri="http://schemas.openxmlformats.org/drawingml/2006/table">
            <a:tbl>
              <a:tblPr/>
              <a:tblGrid>
                <a:gridCol w="525432"/>
                <a:gridCol w="739495"/>
                <a:gridCol w="2189296"/>
                <a:gridCol w="525432"/>
                <a:gridCol w="924370"/>
                <a:gridCol w="778416"/>
                <a:gridCol w="2150375"/>
                <a:gridCol w="525432"/>
              </a:tblGrid>
              <a:tr h="11709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1" i="0" u="none" strike="noStrike" dirty="0">
                          <a:solidFill>
                            <a:srgbClr val="FF0000"/>
                          </a:solidFill>
                          <a:latin typeface="微軟正黑體"/>
                        </a:rPr>
                        <a:t>116</a:t>
                      </a:r>
                      <a:r>
                        <a:rPr lang="zh-TW" altLang="en-US" sz="1000" b="1" i="0" u="none" strike="noStrike" dirty="0">
                          <a:solidFill>
                            <a:srgbClr val="FF0000"/>
                          </a:solidFill>
                          <a:latin typeface="微軟正黑體"/>
                        </a:rPr>
                        <a:t>年度 機械設備概算表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r" fontAlgn="ctr"/>
                      <a:r>
                        <a:rPr lang="en-US" altLang="zh-TW" sz="1000" b="1" i="0" u="none" strike="noStrike">
                          <a:solidFill>
                            <a:srgbClr val="FF0000"/>
                          </a:solidFill>
                          <a:latin typeface="微軟正黑體"/>
                        </a:rPr>
                        <a:t>(</a:t>
                      </a:r>
                      <a:r>
                        <a:rPr lang="zh-TW" altLang="en-US" sz="1000" b="1" i="0" u="none" strike="noStrike">
                          <a:solidFill>
                            <a:srgbClr val="FF0000"/>
                          </a:solidFill>
                          <a:latin typeface="微軟正黑體"/>
                        </a:rPr>
                        <a:t>單位：新台幣元</a:t>
                      </a:r>
                      <a:r>
                        <a:rPr lang="en-US" altLang="zh-TW" sz="1000" b="1" i="0" u="none" strike="noStrike">
                          <a:solidFill>
                            <a:srgbClr val="FF0000"/>
                          </a:solidFill>
                          <a:latin typeface="微軟正黑體"/>
                        </a:rPr>
                        <a:t>)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排序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申請人姓名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 dirty="0">
                          <a:solidFill>
                            <a:srgbClr val="000000"/>
                          </a:solidFill>
                          <a:latin typeface="標楷體"/>
                        </a:rPr>
                        <a:t>設備名稱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數量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單價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總價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需求說明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4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張元翰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搜尋低質量暗物質與軸子實驗，頻譜分析儀讀出元件及超低溫環境機械設備。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升級設備提，供測量讀出系統，真空及低溫實驗環境控制。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4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王嵩銘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ATLAS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升級探測器訊號處理電子設備與數據庫存取設備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高能組實驗室共用之基礎研究設施建構、維護及更新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灰野禎一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重力波實驗雷射儀器系統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1,000,000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重力波實驗</a:t>
                      </a:r>
                      <a:r>
                        <a:rPr lang="en-US" altLang="zh-TW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—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刻度探測器計畫之用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4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王子敬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重力實驗光學系統，訊號處理精密電子與數據擷取儀器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重力實驗之數據擷取，及實驗室之低溫環境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王子敬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微中子探測器昇級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增強微中子探測器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4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章文箴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可編程邏輯晶片電子開發系統及探測器高壓系統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矽探測器和氣體探測器的供電系統及 讀出電子元件之研發 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王嵩銘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網格 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CPU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及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GPU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計算處理器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2,000,000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2,000,000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配合物理研究需求</a:t>
                      </a:r>
                      <a:r>
                        <a:rPr lang="en-US" altLang="zh-TW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,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擴充高效能 </a:t>
                      </a:r>
                      <a:r>
                        <a:rPr lang="en-US" altLang="zh-TW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GPU 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計算資源設備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354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侯書雲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ATLAS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升級與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CEPC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碰撞束流</a:t>
                      </a:r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LumiCal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探測器研發電子讀出設備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提供</a:t>
                      </a:r>
                      <a:r>
                        <a:rPr lang="en-US" altLang="zh-TW" sz="900" b="0" i="0" u="none" strike="noStrike" dirty="0" err="1">
                          <a:solidFill>
                            <a:srgbClr val="000000"/>
                          </a:solidFill>
                          <a:latin typeface="微軟正黑體"/>
                        </a:rPr>
                        <a:t>LumiCal</a:t>
                      </a:r>
                      <a:r>
                        <a:rPr lang="zh-TW" altLang="en-US" sz="900" b="0" i="0" u="none" strike="noStrike" dirty="0">
                          <a:solidFill>
                            <a:srgbClr val="000000"/>
                          </a:solidFill>
                          <a:latin typeface="微軟正黑體"/>
                        </a:rPr>
                        <a:t>原型材料及開發器械之設備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楊毅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EIC </a:t>
                      </a:r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探測器研發數據截取系統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zh-TW" sz="10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1,500,000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探測器測試與</a:t>
                      </a:r>
                      <a:r>
                        <a:rPr lang="en-US" altLang="zh-TW" sz="9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Prototype</a:t>
                      </a:r>
                      <a:r>
                        <a:rPr lang="zh-TW" altLang="en-US" sz="900" b="0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的性能測試設備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l" fontAlgn="ctr"/>
                      <a:r>
                        <a:rPr lang="zh-TW" altLang="en-US" sz="1000" b="0" i="0" u="none" strike="noStrike">
                          <a:solidFill>
                            <a:srgbClr val="000000"/>
                          </a:solidFill>
                          <a:latin typeface="標楷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0" i="0" u="none" strike="noStrike">
                          <a:solidFill>
                            <a:srgbClr val="FF0000"/>
                          </a:solidFill>
                          <a:latin typeface="微軟正黑體"/>
                        </a:rPr>
                        <a:t>申請總額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zh-TW" sz="1000" b="1" i="0" u="none" strike="noStrike">
                          <a:solidFill>
                            <a:srgbClr val="FF0000"/>
                          </a:solidFill>
                          <a:latin typeface="微軟正黑體"/>
                        </a:rPr>
                        <a:t>12,000,000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zh-TW" altLang="en-US" sz="1000" b="1" i="0" u="none" strike="noStrike">
                          <a:solidFill>
                            <a:srgbClr val="000000"/>
                          </a:solidFill>
                          <a:latin typeface="微軟正黑體"/>
                        </a:rPr>
                        <a:t>　</a:t>
                      </a: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7094"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10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zh-TW" altLang="en-US" sz="700" b="0" i="0" u="none" strike="noStrike" dirty="0">
                        <a:solidFill>
                          <a:srgbClr val="000000"/>
                        </a:solidFill>
                        <a:latin typeface="新細明體"/>
                      </a:endParaRPr>
                    </a:p>
                  </a:txBody>
                  <a:tcPr marL="5322" marR="5322" marT="532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6001" y="2500306"/>
            <a:ext cx="9027999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矩形 11"/>
          <p:cNvSpPr/>
          <p:nvPr/>
        </p:nvSpPr>
        <p:spPr>
          <a:xfrm>
            <a:off x="214282" y="357166"/>
            <a:ext cx="735811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/>
            <a:r>
              <a:rPr lang="en-US" altLang="zh-TW" sz="2400" dirty="0" smtClean="0"/>
              <a:t>AS, IPAS </a:t>
            </a:r>
            <a:r>
              <a:rPr lang="zh-TW" altLang="en-US" sz="2400" dirty="0" smtClean="0"/>
              <a:t>百年慶</a:t>
            </a:r>
            <a:r>
              <a:rPr lang="en-US" altLang="zh-TW" sz="2400" dirty="0" smtClean="0"/>
              <a:t>, </a:t>
            </a:r>
            <a:r>
              <a:rPr lang="en-US" sz="2400" dirty="0" smtClean="0"/>
              <a:t>Centennial Celebration </a:t>
            </a:r>
          </a:p>
          <a:p>
            <a:pPr marL="457200" indent="-457200"/>
            <a:r>
              <a:rPr lang="en-US" altLang="zh-TW" sz="2400" dirty="0" smtClean="0"/>
              <a:t>to be hosted in Feb, 2028  </a:t>
            </a:r>
          </a:p>
          <a:p>
            <a:pPr marL="457200" indent="-457200">
              <a:buFont typeface="Wingdings" pitchFamily="2" charset="2"/>
              <a:buChar char="l"/>
            </a:pPr>
            <a:r>
              <a:rPr lang="en-US" altLang="zh-TW" sz="2400" dirty="0" smtClean="0">
                <a:solidFill>
                  <a:srgbClr val="0000FF"/>
                </a:solidFill>
              </a:rPr>
              <a:t>highlights  submit 10/05</a:t>
            </a:r>
          </a:p>
          <a:p>
            <a:pPr marL="457200" indent="-457200">
              <a:buFont typeface="Wingdings" pitchFamily="2" charset="2"/>
              <a:buChar char="l"/>
            </a:pPr>
            <a:r>
              <a:rPr lang="en-US" altLang="zh-TW" sz="2400" dirty="0" smtClean="0">
                <a:solidFill>
                  <a:srgbClr val="0000FF"/>
                </a:solidFill>
              </a:rPr>
              <a:t>history 2018-2028</a:t>
            </a:r>
          </a:p>
          <a:p>
            <a:pPr marL="457200" indent="-457200">
              <a:buFont typeface="Wingdings" pitchFamily="2" charset="2"/>
              <a:buChar char="l"/>
            </a:pPr>
            <a:r>
              <a:rPr lang="en-US" altLang="zh-TW" sz="2400" dirty="0" smtClean="0">
                <a:solidFill>
                  <a:srgbClr val="0000FF"/>
                </a:solidFill>
              </a:rPr>
              <a:t>Workshop with AAC,  forum with TW Phys. Annual Conf.</a:t>
            </a:r>
          </a:p>
        </p:txBody>
      </p:sp>
      <p:sp>
        <p:nvSpPr>
          <p:cNvPr id="4" name="矩形 3"/>
          <p:cNvSpPr/>
          <p:nvPr/>
        </p:nvSpPr>
        <p:spPr>
          <a:xfrm>
            <a:off x="500034" y="5000636"/>
            <a:ext cx="72152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b="1" dirty="0" smtClean="0"/>
              <a:t>發現</a:t>
            </a:r>
            <a:r>
              <a:rPr lang="en-US" altLang="zh-TW" b="1" dirty="0" smtClean="0"/>
              <a:t>Higgs</a:t>
            </a:r>
            <a:r>
              <a:rPr lang="zh-TW" altLang="en-US" b="1" dirty="0" smtClean="0"/>
              <a:t>粒子 及 實驗粒子物理研究的生根與成就</a:t>
            </a:r>
            <a:r>
              <a:rPr lang="zh-TW" altLang="en-US" dirty="0" smtClean="0"/>
              <a:t>        </a:t>
            </a:r>
            <a:r>
              <a:rPr lang="en-US" altLang="zh-TW" dirty="0" smtClean="0"/>
              <a:t>(20</a:t>
            </a:r>
            <a:r>
              <a:rPr lang="zh-TW" altLang="en-US" dirty="0" smtClean="0"/>
              <a:t>字</a:t>
            </a:r>
            <a:r>
              <a:rPr lang="en-US" altLang="zh-TW" dirty="0" smtClean="0"/>
              <a:t>)</a:t>
            </a:r>
          </a:p>
          <a:p>
            <a:r>
              <a:rPr lang="en-US" altLang="zh-TW" dirty="0" smtClean="0"/>
              <a:t>Dark Matter</a:t>
            </a:r>
          </a:p>
          <a:p>
            <a:r>
              <a:rPr lang="en-US" altLang="zh-TW" dirty="0" smtClean="0"/>
              <a:t>Neutrino</a:t>
            </a:r>
          </a:p>
          <a:p>
            <a:r>
              <a:rPr lang="en-US" altLang="zh-TW" dirty="0" smtClean="0"/>
              <a:t>Nuclear</a:t>
            </a:r>
          </a:p>
          <a:p>
            <a:r>
              <a:rPr lang="en-US" altLang="zh-TW" dirty="0" err="1" smtClean="0"/>
              <a:t>Gav</a:t>
            </a:r>
            <a:r>
              <a:rPr lang="en-US" altLang="zh-TW" dirty="0" smtClean="0"/>
              <a:t>. Wave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527</TotalTime>
  <Words>490</Words>
  <PresentationFormat>如螢幕大小 (4:3)</PresentationFormat>
  <Paragraphs>194</Paragraphs>
  <Slides>5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6" baseType="lpstr">
      <vt:lpstr>Office 佈景主題</vt:lpstr>
      <vt:lpstr>MHEP experiment group meeting 2026-09-29</vt:lpstr>
      <vt:lpstr>MHEP Annual Operation summary</vt:lpstr>
      <vt:lpstr>MHEP Annual Equipment summary</vt:lpstr>
      <vt:lpstr>MHEP 2027 Equipment tabulated </vt:lpstr>
      <vt:lpstr>投影片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suen</dc:creator>
  <cp:lastModifiedBy>User</cp:lastModifiedBy>
  <cp:revision>75</cp:revision>
  <dcterms:created xsi:type="dcterms:W3CDTF">2026-03-10T03:41:11Z</dcterms:created>
  <dcterms:modified xsi:type="dcterms:W3CDTF">2026-09-29T06:31:52Z</dcterms:modified>
</cp:coreProperties>
</file>