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9"/>
  </p:notesMasterIdLst>
  <p:sldIdLst>
    <p:sldId id="256" r:id="rId5"/>
    <p:sldId id="337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39" r:id="rId14"/>
    <p:sldId id="332" r:id="rId15"/>
    <p:sldId id="336" r:id="rId16"/>
    <p:sldId id="348" r:id="rId17"/>
    <p:sldId id="34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BD67084-33AA-4EF8-98EB-FF521AA3DDBA}">
          <p14:sldIdLst>
            <p14:sldId id="256"/>
            <p14:sldId id="337"/>
            <p14:sldId id="340"/>
            <p14:sldId id="341"/>
            <p14:sldId id="342"/>
            <p14:sldId id="343"/>
            <p14:sldId id="344"/>
            <p14:sldId id="345"/>
            <p14:sldId id="346"/>
            <p14:sldId id="339"/>
            <p14:sldId id="332"/>
            <p14:sldId id="336"/>
            <p14:sldId id="348"/>
            <p14:sldId id="3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19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25" d="100"/>
          <a:sy n="125" d="100"/>
        </p:scale>
        <p:origin x="2814" y="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241D-3F81-4AD0-B0DC-5D52B8631884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2CD6-B068-4A87-B77E-81D6555EF7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2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66E-4A76-4C82-B7B9-E599C375218B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146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BDE4A6-7419-87CF-E9A7-98A24EB7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D4FF7B-BF92-F5D0-0964-83CD9E0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FAF4CE3-01A2-E0B6-06D1-46B5E097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ADA5AD64-38EB-BD7B-C686-07D9515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6500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E071-7610-4CDA-8D1F-486EDD4FF251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3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C8562-D829-4055-B42F-DB0784FAAD96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48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B528-085C-4C2F-8090-DF88CBCFC415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04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F9B0-05B9-4936-A411-D8071AF79A51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4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98BF-620F-4B2F-A928-0E4D407AFC07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39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C860-08DC-4D94-9EBF-AC0DF36F0CB7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E710-73A7-485D-999E-747879E4AB15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00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CE4A-88FF-4DE6-9CC9-F963C100082F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2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E6C-A6D0-466B-B84E-3B075C203C77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8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00326"/>
            <a:ext cx="7886700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4" y="64945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19F3C-2A7C-4EDA-9A4D-54291768050D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37AFEA-797C-87AC-0BF5-0454F7AD0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/>
              <a:t>EC</a:t>
            </a:r>
            <a:r>
              <a:rPr lang="en-US" altLang="zh-TW"/>
              <a:t>al</a:t>
            </a:r>
            <a:r>
              <a:rPr lang="zh-TW" altLang="zh-TW"/>
              <a:t> 3rd Prototype </a:t>
            </a:r>
            <a:br>
              <a:rPr lang="en-US" altLang="zh-TW"/>
            </a:b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812C9B-117A-727C-6541-451C7608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93578"/>
            <a:ext cx="6858000" cy="1655762"/>
          </a:xfrm>
        </p:spPr>
        <p:txBody>
          <a:bodyPr/>
          <a:lstStyle/>
          <a:p>
            <a:r>
              <a:rPr lang="en-US" altLang="zh-TW" dirty="0"/>
              <a:t>Yen-Chen Wu</a:t>
            </a:r>
          </a:p>
          <a:p>
            <a:r>
              <a:rPr lang="en-US" altLang="zh-TW" dirty="0"/>
              <a:t>Dept. Physics, National Central University</a:t>
            </a:r>
          </a:p>
          <a:p>
            <a:r>
              <a:rPr lang="en-US" altLang="zh-TW" dirty="0"/>
              <a:t>2026/09/30</a:t>
            </a:r>
          </a:p>
        </p:txBody>
      </p:sp>
    </p:spTree>
    <p:extLst>
      <p:ext uri="{BB962C8B-B14F-4D97-AF65-F5344CB8AC3E}">
        <p14:creationId xmlns:p14="http://schemas.microsoft.com/office/powerpoint/2010/main" val="15523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F54641-CC73-18A0-98B8-FCAA7186B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3AD2D7-8117-A96F-CDAE-1F24F5F45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277681-CC5E-53A4-DE8C-638770BA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8AE3C4-10E3-E62B-E641-D7DF1B32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48E086-075D-2FA3-5BFF-F00A45D1A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220" y="1657350"/>
            <a:ext cx="3662973" cy="3600000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CB90C4A-0D63-03F6-357B-9A5567B0BF09}"/>
              </a:ext>
            </a:extLst>
          </p:cNvPr>
          <p:cNvSpPr txBox="1">
            <a:spLocks/>
          </p:cNvSpPr>
          <p:nvPr/>
        </p:nvSpPr>
        <p:spPr>
          <a:xfrm>
            <a:off x="6060094" y="139065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Crystal#2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26A50019-76C2-C70E-2D53-B3815EA449C6}"/>
              </a:ext>
            </a:extLst>
          </p:cNvPr>
          <p:cNvSpPr txBox="1">
            <a:spLocks/>
          </p:cNvSpPr>
          <p:nvPr/>
        </p:nvSpPr>
        <p:spPr>
          <a:xfrm>
            <a:off x="1963474" y="139065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</a:t>
            </a:r>
            <a:endParaRPr lang="zh-TW" altLang="en-US" sz="1600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439FB4F3-49C9-3D7C-5113-CBD6AD695D5D}"/>
              </a:ext>
            </a:extLst>
          </p:cNvPr>
          <p:cNvSpPr txBox="1">
            <a:spLocks/>
          </p:cNvSpPr>
          <p:nvPr/>
        </p:nvSpPr>
        <p:spPr>
          <a:xfrm>
            <a:off x="4914028" y="5311065"/>
            <a:ext cx="3086101" cy="53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400" dirty="0"/>
              <a:t> </a:t>
            </a:r>
            <a:endParaRPr lang="zh-TW" altLang="en-US" sz="1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D1FB6B-C838-AAFD-3FB9-952A02AFC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11" y="1657350"/>
            <a:ext cx="36629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8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35D0A-A588-6894-BE8F-36BF29FB4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D3DDEB-BB4D-C61C-6B4C-E7B82ABB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A097F9-3CCB-67DB-6467-E159EA9F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DF480-A8EB-C22A-B9DB-71C87340C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484AE8D-30E3-FA09-9495-91E661A5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BB4AB1E-0D57-C5D1-7E50-B55307E9F54A}"/>
              </a:ext>
            </a:extLst>
          </p:cNvPr>
          <p:cNvSpPr txBox="1">
            <a:spLocks/>
          </p:cNvSpPr>
          <p:nvPr/>
        </p:nvSpPr>
        <p:spPr>
          <a:xfrm>
            <a:off x="6009294" y="13716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Crystal#4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6FF7D58-D735-C63E-139E-F985C294CA75}"/>
              </a:ext>
            </a:extLst>
          </p:cNvPr>
          <p:cNvSpPr txBox="1">
            <a:spLocks/>
          </p:cNvSpPr>
          <p:nvPr/>
        </p:nvSpPr>
        <p:spPr>
          <a:xfrm>
            <a:off x="1957124" y="13716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Crystal#3</a:t>
            </a:r>
            <a:endParaRPr lang="zh-TW" alt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C67AC1-A97A-B91C-9758-D35CBE90A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57" y="1663700"/>
            <a:ext cx="3662974" cy="36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E40F0A-307C-7A37-5F9C-F2CA4CE87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075" y="1663700"/>
            <a:ext cx="36629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71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AC7DD-8CA0-DDC6-BC5D-F64E8B0AA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760DAF-84C6-08BC-8FB0-4926B047F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5845118"/>
            <a:ext cx="3086101" cy="534053"/>
          </a:xfrm>
        </p:spPr>
        <p:txBody>
          <a:bodyPr>
            <a:normAutofit/>
          </a:bodyPr>
          <a:lstStyle/>
          <a:p>
            <a:r>
              <a:rPr lang="en-US" altLang="zh-TW" sz="1800" dirty="0"/>
              <a:t>Channel: </a:t>
            </a:r>
            <a:endParaRPr lang="zh-TW" altLang="en-US" sz="1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0454AB-F511-E1DD-52DF-C1E948332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E78E9-C1F1-B02C-BF7A-2A84AF4F5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8C198C-03EE-D8CE-C322-D5E841B6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9A59663-3B31-88C7-B3F1-EF92E70C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3067AD16-84C8-AA0D-8E3A-2BE04948FDAD}"/>
              </a:ext>
            </a:extLst>
          </p:cNvPr>
          <p:cNvSpPr txBox="1">
            <a:spLocks/>
          </p:cNvSpPr>
          <p:nvPr/>
        </p:nvSpPr>
        <p:spPr>
          <a:xfrm>
            <a:off x="5983894" y="14097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Crystal#6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A38C967B-1A36-A0F1-853C-6BE46AA4B934}"/>
              </a:ext>
            </a:extLst>
          </p:cNvPr>
          <p:cNvSpPr txBox="1">
            <a:spLocks/>
          </p:cNvSpPr>
          <p:nvPr/>
        </p:nvSpPr>
        <p:spPr>
          <a:xfrm>
            <a:off x="1976174" y="14097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Crystal#5</a:t>
            </a:r>
            <a:endParaRPr lang="zh-TW" altLang="en-US" sz="1600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B6A82407-C425-4AEB-6758-410A8C005BCF}"/>
              </a:ext>
            </a:extLst>
          </p:cNvPr>
          <p:cNvSpPr txBox="1">
            <a:spLocks/>
          </p:cNvSpPr>
          <p:nvPr/>
        </p:nvSpPr>
        <p:spPr>
          <a:xfrm>
            <a:off x="5164744" y="5958822"/>
            <a:ext cx="3086101" cy="53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/>
              <a:t>Channel: </a:t>
            </a:r>
            <a:endParaRPr lang="zh-TW" altLang="en-US" sz="1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655B5D-7D6F-0FBD-B81D-1E05E9939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17" y="1682750"/>
            <a:ext cx="3662973" cy="360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1A621F-2718-1E12-B2FA-8B9DA888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548" y="1682750"/>
            <a:ext cx="36629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2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47FD8-1427-E215-2835-30D13867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95DEAE-139B-A01F-F9D1-0677710C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4F70E-3E60-97BA-1D05-39479B5DD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CB840-E4CD-7446-6F46-5222334C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7D37C8-6B08-0B55-C243-2C6D01C92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A29EEAA-F105-7713-E3B5-F48099500340}"/>
              </a:ext>
            </a:extLst>
          </p:cNvPr>
          <p:cNvSpPr txBox="1">
            <a:spLocks/>
          </p:cNvSpPr>
          <p:nvPr/>
        </p:nvSpPr>
        <p:spPr>
          <a:xfrm>
            <a:off x="6015644" y="13970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Crystal#8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114223D-17AE-84FF-02EE-1DDEAD07B12B}"/>
              </a:ext>
            </a:extLst>
          </p:cNvPr>
          <p:cNvSpPr txBox="1">
            <a:spLocks/>
          </p:cNvSpPr>
          <p:nvPr/>
        </p:nvSpPr>
        <p:spPr>
          <a:xfrm>
            <a:off x="1957124" y="13970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Crystal#7</a:t>
            </a:r>
            <a:endParaRPr lang="zh-TW" alt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EC7F22-24E8-81AE-0B95-8C6E6A075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49" y="1676400"/>
            <a:ext cx="3662974" cy="36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AD7B36-B2DC-A914-326C-33F1B2C6F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338" y="1676400"/>
            <a:ext cx="36629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64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B025-13D6-19AB-A7A0-FACC7EBDD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D0A60A-4D9D-74E3-938C-1F63C48C0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6E1877-8F6A-4BF1-F516-49E473AB3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BE38AD-A2EA-B59B-12F7-BC5AADDB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23B84E-5940-2A85-65B4-A43749AC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82BB5BC0-F414-558D-464B-2EBFE2D819DD}"/>
              </a:ext>
            </a:extLst>
          </p:cNvPr>
          <p:cNvSpPr txBox="1">
            <a:spLocks/>
          </p:cNvSpPr>
          <p:nvPr/>
        </p:nvSpPr>
        <p:spPr>
          <a:xfrm>
            <a:off x="6028344" y="13843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Crystal#10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260F6CB-916F-0AC4-3BC1-0B106AF690FC}"/>
              </a:ext>
            </a:extLst>
          </p:cNvPr>
          <p:cNvSpPr txBox="1">
            <a:spLocks/>
          </p:cNvSpPr>
          <p:nvPr/>
        </p:nvSpPr>
        <p:spPr>
          <a:xfrm>
            <a:off x="2115874" y="13843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Crystal#9</a:t>
            </a:r>
            <a:endParaRPr lang="zh-TW" alt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664F5D-D762-B936-4497-A792FF30B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82" y="1676400"/>
            <a:ext cx="3662974" cy="36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468CE5-B1FA-D3F9-530B-9D3087A80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466" y="1676400"/>
            <a:ext cx="36629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10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2D86A-E9CD-B77B-950A-46979D50E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DEBF6-F00B-4986-7ECC-AA447AB80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5ADFB4-BDF0-08B1-FB97-1CDA5278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E4656-997D-0D45-7BD4-28390208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83D8CA0-972B-886D-314E-38DCA18F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2032AB20-9B43-9395-8EC9-CC9A489C04C8}"/>
              </a:ext>
            </a:extLst>
          </p:cNvPr>
          <p:cNvSpPr txBox="1">
            <a:spLocks/>
          </p:cNvSpPr>
          <p:nvPr/>
        </p:nvSpPr>
        <p:spPr>
          <a:xfrm>
            <a:off x="6002944" y="13716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Crystal#12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8CFCB3DC-3640-B3C8-951C-A2BE3FCB645B}"/>
              </a:ext>
            </a:extLst>
          </p:cNvPr>
          <p:cNvSpPr txBox="1">
            <a:spLocks/>
          </p:cNvSpPr>
          <p:nvPr/>
        </p:nvSpPr>
        <p:spPr>
          <a:xfrm>
            <a:off x="2001574" y="13716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Crystal#11</a:t>
            </a:r>
            <a:endParaRPr lang="zh-TW" altLang="en-US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38DD082-4AD9-7068-8B3F-C313D6A3B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19" y="1670050"/>
            <a:ext cx="3662974" cy="360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B387FA-1D47-4945-06BB-E2EBB545A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610" y="1670050"/>
            <a:ext cx="366297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43404-716C-12EB-7174-1EF1AB61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FEE1-7DEA-1F03-226F-8CF8A26D2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E01504-54F4-2B24-776C-800727BB1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1CD30-7ED8-E251-8CFE-EA424527B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1F7011A-C756-DC6B-BD50-4CDF3BEF0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6B6A6E61-61A6-2FCD-E794-82DAD62D4EBF}"/>
              </a:ext>
            </a:extLst>
          </p:cNvPr>
          <p:cNvSpPr txBox="1">
            <a:spLocks/>
          </p:cNvSpPr>
          <p:nvPr/>
        </p:nvSpPr>
        <p:spPr>
          <a:xfrm>
            <a:off x="6129944" y="13716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Crystal#14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FEBFAC7-BCDB-024E-D53E-E2436C01DCA5}"/>
              </a:ext>
            </a:extLst>
          </p:cNvPr>
          <p:cNvSpPr txBox="1">
            <a:spLocks/>
          </p:cNvSpPr>
          <p:nvPr/>
        </p:nvSpPr>
        <p:spPr>
          <a:xfrm>
            <a:off x="2052374" y="13716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Crystal#13</a:t>
            </a:r>
            <a:endParaRPr lang="zh-TW" alt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0923D4-8F21-210C-695A-758A6111B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99" y="1651000"/>
            <a:ext cx="3662974" cy="360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CB86A1A-7A3D-2EBC-CFAF-66DE302F1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618" y="1651000"/>
            <a:ext cx="366297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57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D2DBC-3BD1-80B5-2722-3811F2E13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E896CF-C2FA-F055-5EC2-8BD232D0A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DE2D28-17F8-46DA-3C3F-0954A20F6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44B53A-E7F0-BEBF-2148-4699AB7D9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8277AE0-56F6-53F3-6D48-FFA4A51BC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Pedestal issue report</a:t>
            </a:r>
            <a:endParaRPr lang="zh-TW" alt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42AF0925-59D4-0A2C-23FF-C48FE9C0325C}"/>
              </a:ext>
            </a:extLst>
          </p:cNvPr>
          <p:cNvSpPr txBox="1">
            <a:spLocks/>
          </p:cNvSpPr>
          <p:nvPr/>
        </p:nvSpPr>
        <p:spPr>
          <a:xfrm>
            <a:off x="6009294" y="14097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Crystal#16</a:t>
            </a:r>
            <a:endParaRPr lang="zh-TW" altLang="en-US" sz="1600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EAD9FDE-E3FD-CFB4-B8E5-352DD863B120}"/>
              </a:ext>
            </a:extLst>
          </p:cNvPr>
          <p:cNvSpPr txBox="1">
            <a:spLocks/>
          </p:cNvSpPr>
          <p:nvPr/>
        </p:nvSpPr>
        <p:spPr>
          <a:xfrm>
            <a:off x="1957124" y="140970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Crystal#15</a:t>
            </a:r>
            <a:endParaRPr lang="zh-TW" alt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A20C45-D764-0BB5-1777-C7B5DC2F2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17" y="1689100"/>
            <a:ext cx="3662974" cy="36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588002-D3DD-AC61-7064-4EF75C4CB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6242" y="1689100"/>
            <a:ext cx="3662974" cy="3600000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02E515F-7B43-BE8C-97F2-E7A1E5BE8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803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93261-3C30-747E-7B30-6F197101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0293E-D585-ACFB-487E-2DEB8490E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A9529-74BC-7D00-59F0-EF83B7091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3BAC1F4-18B3-97D7-D1F7-79D0CD214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Dead channels by hardware unit</a:t>
            </a:r>
            <a:endParaRPr lang="zh-TW" altLang="en-US" sz="36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9E1AF9E-98CD-F9BD-D8F4-4123EDA5F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045" y="1218386"/>
            <a:ext cx="4056326" cy="4736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6744C5-8016-39C6-DF42-F12031A29554}"/>
              </a:ext>
            </a:extLst>
          </p:cNvPr>
          <p:cNvSpPr txBox="1"/>
          <p:nvPr/>
        </p:nvSpPr>
        <p:spPr>
          <a:xfrm>
            <a:off x="598170" y="1672691"/>
            <a:ext cx="173487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IC1:</a:t>
            </a:r>
          </a:p>
          <a:p>
            <a:r>
              <a:rPr lang="en-US" altLang="zh-TW" sz="2000" dirty="0"/>
              <a:t>0~8, 9~17,</a:t>
            </a:r>
          </a:p>
          <a:p>
            <a:r>
              <a:rPr lang="en-US" altLang="zh-TW" sz="2000" dirty="0"/>
              <a:t>18~26,27~35,</a:t>
            </a:r>
          </a:p>
          <a:p>
            <a:r>
              <a:rPr lang="en-US" altLang="zh-TW" sz="2000" dirty="0">
                <a:solidFill>
                  <a:srgbClr val="FF0000"/>
                </a:solidFill>
              </a:rPr>
              <a:t>36~44, 45~53,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54~62, 63~71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714C7B-2AA7-3BC8-1AC4-0644DECB1E83}"/>
              </a:ext>
            </a:extLst>
          </p:cNvPr>
          <p:cNvGrpSpPr/>
          <p:nvPr/>
        </p:nvGrpSpPr>
        <p:grpSpPr>
          <a:xfrm>
            <a:off x="2632038" y="1537895"/>
            <a:ext cx="1807882" cy="1792941"/>
            <a:chOff x="2662518" y="1819835"/>
            <a:chExt cx="1807882" cy="1792941"/>
          </a:xfrm>
          <a:solidFill>
            <a:srgbClr val="0070C0">
              <a:alpha val="46000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FBFC34-EACA-C04E-50FF-71FBC48E56EC}"/>
                </a:ext>
              </a:extLst>
            </p:cNvPr>
            <p:cNvSpPr/>
            <p:nvPr/>
          </p:nvSpPr>
          <p:spPr>
            <a:xfrm>
              <a:off x="2662518" y="1819835"/>
              <a:ext cx="878541" cy="179294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6AAF77-ACC8-5916-8715-C45822298079}"/>
                </a:ext>
              </a:extLst>
            </p:cNvPr>
            <p:cNvSpPr/>
            <p:nvPr/>
          </p:nvSpPr>
          <p:spPr>
            <a:xfrm>
              <a:off x="3541059" y="2908300"/>
              <a:ext cx="929341" cy="704476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A3DE878-FDB3-F9A5-DC64-99C2D449625E}"/>
              </a:ext>
            </a:extLst>
          </p:cNvPr>
          <p:cNvSpPr/>
          <p:nvPr/>
        </p:nvSpPr>
        <p:spPr>
          <a:xfrm>
            <a:off x="3510579" y="1537895"/>
            <a:ext cx="921871" cy="1088465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57379B-4AF2-04BF-34ED-DCDD1307E197}"/>
              </a:ext>
            </a:extLst>
          </p:cNvPr>
          <p:cNvSpPr/>
          <p:nvPr/>
        </p:nvSpPr>
        <p:spPr>
          <a:xfrm>
            <a:off x="2632038" y="3330836"/>
            <a:ext cx="1807882" cy="383989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ECDFD0-C554-117C-3179-FB2018D61515}"/>
              </a:ext>
            </a:extLst>
          </p:cNvPr>
          <p:cNvSpPr/>
          <p:nvPr/>
        </p:nvSpPr>
        <p:spPr>
          <a:xfrm>
            <a:off x="2632038" y="3714825"/>
            <a:ext cx="1807882" cy="2175435"/>
          </a:xfrm>
          <a:prstGeom prst="rect">
            <a:avLst/>
          </a:prstGeom>
          <a:solidFill>
            <a:schemeClr val="accent3">
              <a:lumMod val="40000"/>
              <a:lumOff val="6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F7D8F7-40AE-1B99-E74C-5954694AE066}"/>
              </a:ext>
            </a:extLst>
          </p:cNvPr>
          <p:cNvSpPr txBox="1"/>
          <p:nvPr/>
        </p:nvSpPr>
        <p:spPr>
          <a:xfrm>
            <a:off x="598170" y="381684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IC2:72~143</a:t>
            </a:r>
            <a:endParaRPr lang="zh-TW" altLang="en-US" sz="1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4C295D-5725-4330-0690-AB229C905C46}"/>
              </a:ext>
            </a:extLst>
          </p:cNvPr>
          <p:cNvSpPr txBox="1"/>
          <p:nvPr/>
        </p:nvSpPr>
        <p:spPr>
          <a:xfrm>
            <a:off x="6464909" y="1537895"/>
            <a:ext cx="26168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IC3:</a:t>
            </a:r>
          </a:p>
          <a:p>
            <a:r>
              <a:rPr lang="en-US" altLang="zh-TW" sz="2000" dirty="0"/>
              <a:t>144~152,153~161,</a:t>
            </a:r>
          </a:p>
          <a:p>
            <a:r>
              <a:rPr lang="en-US" altLang="zh-TW" sz="2000" dirty="0"/>
              <a:t>162~170, 171~179,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180~188, 189~197,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198~206, 207~215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6C4DA0-F410-1118-E587-AD3B6370D76B}"/>
              </a:ext>
            </a:extLst>
          </p:cNvPr>
          <p:cNvSpPr/>
          <p:nvPr/>
        </p:nvSpPr>
        <p:spPr>
          <a:xfrm>
            <a:off x="4432450" y="1539390"/>
            <a:ext cx="1807882" cy="70298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3F0C32D-695D-7E96-3529-3AA6D14CE565}"/>
              </a:ext>
            </a:extLst>
          </p:cNvPr>
          <p:cNvSpPr/>
          <p:nvPr/>
        </p:nvSpPr>
        <p:spPr>
          <a:xfrm>
            <a:off x="4432450" y="2242393"/>
            <a:ext cx="1807882" cy="1088443"/>
          </a:xfrm>
          <a:prstGeom prst="rect">
            <a:avLst/>
          </a:prstGeom>
          <a:solidFill>
            <a:schemeClr val="bg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B84AABD-5C98-C0AE-B2FB-370003AD0FE5}"/>
              </a:ext>
            </a:extLst>
          </p:cNvPr>
          <p:cNvSpPr/>
          <p:nvPr/>
        </p:nvSpPr>
        <p:spPr>
          <a:xfrm>
            <a:off x="4438800" y="3330836"/>
            <a:ext cx="1807882" cy="383967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E273B5-CB71-5D35-0910-1C6E05DBD9AE}"/>
              </a:ext>
            </a:extLst>
          </p:cNvPr>
          <p:cNvSpPr/>
          <p:nvPr/>
        </p:nvSpPr>
        <p:spPr>
          <a:xfrm>
            <a:off x="4439920" y="3714803"/>
            <a:ext cx="1807882" cy="2175435"/>
          </a:xfrm>
          <a:prstGeom prst="rect">
            <a:avLst/>
          </a:prstGeom>
          <a:solidFill>
            <a:schemeClr val="bg2">
              <a:lumMod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3565E4-A194-6036-A737-77C52C68BA6C}"/>
              </a:ext>
            </a:extLst>
          </p:cNvPr>
          <p:cNvSpPr/>
          <p:nvPr/>
        </p:nvSpPr>
        <p:spPr>
          <a:xfrm>
            <a:off x="2632038" y="1537895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ABFB1FD-653B-4E7A-CB00-74503C75AE41}"/>
              </a:ext>
            </a:extLst>
          </p:cNvPr>
          <p:cNvSpPr/>
          <p:nvPr/>
        </p:nvSpPr>
        <p:spPr>
          <a:xfrm>
            <a:off x="4439360" y="1537895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86EBA9-61AF-C2E4-DF20-E9B0C22B3681}"/>
              </a:ext>
            </a:extLst>
          </p:cNvPr>
          <p:cNvSpPr/>
          <p:nvPr/>
        </p:nvSpPr>
        <p:spPr>
          <a:xfrm>
            <a:off x="4439360" y="3721426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5A0AE2-B89F-EFBA-24DE-FC8AB5E475EA}"/>
              </a:ext>
            </a:extLst>
          </p:cNvPr>
          <p:cNvSpPr/>
          <p:nvPr/>
        </p:nvSpPr>
        <p:spPr>
          <a:xfrm>
            <a:off x="2632038" y="3721426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5C39106-B66D-7623-121D-74F467C287FD}"/>
              </a:ext>
            </a:extLst>
          </p:cNvPr>
          <p:cNvSpPr/>
          <p:nvPr/>
        </p:nvSpPr>
        <p:spPr>
          <a:xfrm>
            <a:off x="4511265" y="3330836"/>
            <a:ext cx="1711512" cy="318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C9261D-61C0-A939-B5B6-ACFB931FDB8C}"/>
              </a:ext>
            </a:extLst>
          </p:cNvPr>
          <p:cNvSpPr/>
          <p:nvPr/>
        </p:nvSpPr>
        <p:spPr>
          <a:xfrm>
            <a:off x="2692592" y="3324235"/>
            <a:ext cx="1711512" cy="318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B21F97-0ECB-FB60-8D42-699B0B2E0C74}"/>
              </a:ext>
            </a:extLst>
          </p:cNvPr>
          <p:cNvSpPr/>
          <p:nvPr/>
        </p:nvSpPr>
        <p:spPr>
          <a:xfrm>
            <a:off x="4499685" y="1564237"/>
            <a:ext cx="1711512" cy="6781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CE8EF60-B0B8-080B-5B6D-DCC8D96E91C8}"/>
              </a:ext>
            </a:extLst>
          </p:cNvPr>
          <p:cNvSpPr/>
          <p:nvPr/>
        </p:nvSpPr>
        <p:spPr>
          <a:xfrm>
            <a:off x="3545835" y="1564236"/>
            <a:ext cx="843285" cy="1048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B5E5FC5-BF94-6E85-222A-9A174512B08D}"/>
              </a:ext>
            </a:extLst>
          </p:cNvPr>
          <p:cNvSpPr/>
          <p:nvPr/>
        </p:nvSpPr>
        <p:spPr>
          <a:xfrm>
            <a:off x="5827413" y="4250835"/>
            <a:ext cx="371457" cy="2932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8B25CCC-3A62-39BE-16B7-667D23FA7CD2}"/>
              </a:ext>
            </a:extLst>
          </p:cNvPr>
          <p:cNvSpPr/>
          <p:nvPr/>
        </p:nvSpPr>
        <p:spPr>
          <a:xfrm>
            <a:off x="5659522" y="3157214"/>
            <a:ext cx="371457" cy="14747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1498B9-5A91-7C5C-135B-5465B6CC17DD}"/>
              </a:ext>
            </a:extLst>
          </p:cNvPr>
          <p:cNvSpPr/>
          <p:nvPr/>
        </p:nvSpPr>
        <p:spPr>
          <a:xfrm>
            <a:off x="3610142" y="3469492"/>
            <a:ext cx="759470" cy="14896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128E7D1-C2FC-01F5-2A01-5E48B73566D9}"/>
              </a:ext>
            </a:extLst>
          </p:cNvPr>
          <p:cNvSpPr/>
          <p:nvPr/>
        </p:nvSpPr>
        <p:spPr>
          <a:xfrm>
            <a:off x="3621705" y="1926013"/>
            <a:ext cx="187867" cy="1406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FB43F03-6F6B-8DE9-2C43-70B97BCF2147}"/>
              </a:ext>
            </a:extLst>
          </p:cNvPr>
          <p:cNvSpPr/>
          <p:nvPr/>
        </p:nvSpPr>
        <p:spPr>
          <a:xfrm>
            <a:off x="3985455" y="2369353"/>
            <a:ext cx="371457" cy="14747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E9CB30B-EB92-0D4D-2A53-6219405BC9AE}"/>
              </a:ext>
            </a:extLst>
          </p:cNvPr>
          <p:cNvSpPr/>
          <p:nvPr/>
        </p:nvSpPr>
        <p:spPr>
          <a:xfrm rot="5400000">
            <a:off x="4122859" y="2281366"/>
            <a:ext cx="279397" cy="1887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9D26F9-58C4-11F2-F0EB-7EAFCB67B7A6}"/>
              </a:ext>
            </a:extLst>
          </p:cNvPr>
          <p:cNvSpPr/>
          <p:nvPr/>
        </p:nvSpPr>
        <p:spPr>
          <a:xfrm>
            <a:off x="3610142" y="3329054"/>
            <a:ext cx="187867" cy="1406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25E066C-1310-2011-E094-AA0F9FABF753}"/>
              </a:ext>
            </a:extLst>
          </p:cNvPr>
          <p:cNvSpPr/>
          <p:nvPr/>
        </p:nvSpPr>
        <p:spPr>
          <a:xfrm>
            <a:off x="6438090" y="5628596"/>
            <a:ext cx="247532" cy="18469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D12225C-0D6D-0F15-CE1F-21E19726EACA}"/>
              </a:ext>
            </a:extLst>
          </p:cNvPr>
          <p:cNvSpPr txBox="1"/>
          <p:nvPr/>
        </p:nvSpPr>
        <p:spPr>
          <a:xfrm>
            <a:off x="6685622" y="5550705"/>
            <a:ext cx="2616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Individual dead channel</a:t>
            </a:r>
            <a:br>
              <a:rPr lang="en-US" altLang="zh-TW" sz="1200" dirty="0"/>
            </a:br>
            <a:r>
              <a:rPr lang="en-US" altLang="zh-TW" sz="1200" dirty="0"/>
              <a:t>(</a:t>
            </a:r>
            <a:r>
              <a:rPr lang="en-US" altLang="zh-TW" sz="1200" dirty="0" err="1"/>
              <a:t>eg</a:t>
            </a:r>
            <a:r>
              <a:rPr lang="en-US" altLang="zh-TW" sz="1200" dirty="0"/>
              <a:t>: offset, no signal, weak signal)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DCFF163-AA60-C5B1-CB1B-07743CCE553F}"/>
              </a:ext>
            </a:extLst>
          </p:cNvPr>
          <p:cNvSpPr txBox="1"/>
          <p:nvPr/>
        </p:nvSpPr>
        <p:spPr>
          <a:xfrm>
            <a:off x="6464909" y="382547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IC4:216~287</a:t>
            </a: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454241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A68C81-F02D-5D3D-335B-BC83F5F94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EF69DB-6001-D978-E629-CA32EE538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D9AE8-E018-8234-C4B6-01FAA872C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D0D381-CC2A-7C40-C2C1-128D34B2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FPGA1 FPGA2 time mismatch</a:t>
            </a:r>
            <a:endParaRPr lang="zh-TW" alt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C2C3FC-899A-7598-051B-0C7410BA5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31" y="2047586"/>
            <a:ext cx="8335538" cy="41344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3DBCE8-AABA-67A6-F87F-60D6BA7DD33C}"/>
              </a:ext>
            </a:extLst>
          </p:cNvPr>
          <p:cNvSpPr txBox="1"/>
          <p:nvPr/>
        </p:nvSpPr>
        <p:spPr>
          <a:xfrm>
            <a:off x="1101090" y="1637566"/>
            <a:ext cx="1611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 err="1"/>
              <a:t>Evt</a:t>
            </a:r>
            <a:r>
              <a:rPr lang="en-US" altLang="zh-TW" sz="1400" dirty="0"/>
              <a:t> number</a:t>
            </a:r>
            <a:endParaRPr lang="zh-TW" alt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065D76-8145-1484-2E46-FA67202B5FD7}"/>
              </a:ext>
            </a:extLst>
          </p:cNvPr>
          <p:cNvSpPr txBox="1"/>
          <p:nvPr/>
        </p:nvSpPr>
        <p:spPr>
          <a:xfrm>
            <a:off x="5406390" y="1637566"/>
            <a:ext cx="1611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 err="1"/>
              <a:t>evt</a:t>
            </a:r>
            <a:r>
              <a:rPr lang="en-US" altLang="zh-TW" sz="1400" dirty="0"/>
              <a:t> number</a:t>
            </a:r>
            <a:endParaRPr lang="zh-TW" alt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9D18D9-A215-8C28-A80D-3B75026E2ED5}"/>
              </a:ext>
            </a:extLst>
          </p:cNvPr>
          <p:cNvSpPr txBox="1"/>
          <p:nvPr/>
        </p:nvSpPr>
        <p:spPr>
          <a:xfrm>
            <a:off x="6416042" y="1637566"/>
            <a:ext cx="1611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 err="1"/>
              <a:t>timestamps_r</a:t>
            </a:r>
            <a:endParaRPr lang="zh-TW" alt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7D5B63-37A7-9E91-8E6D-44BEAEDEE696}"/>
              </a:ext>
            </a:extLst>
          </p:cNvPr>
          <p:cNvSpPr txBox="1"/>
          <p:nvPr/>
        </p:nvSpPr>
        <p:spPr>
          <a:xfrm>
            <a:off x="2125981" y="1637565"/>
            <a:ext cx="1611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 err="1"/>
              <a:t>timestamps_r</a:t>
            </a:r>
            <a:endParaRPr lang="zh-TW" alt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7AB00D-FFC2-9E66-49BC-387A3BEE246E}"/>
              </a:ext>
            </a:extLst>
          </p:cNvPr>
          <p:cNvSpPr txBox="1"/>
          <p:nvPr/>
        </p:nvSpPr>
        <p:spPr>
          <a:xfrm>
            <a:off x="3465196" y="1637564"/>
            <a:ext cx="1611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t[</a:t>
            </a:r>
            <a:r>
              <a:rPr lang="en-US" altLang="zh-TW" sz="1400" dirty="0" err="1"/>
              <a:t>i</a:t>
            </a:r>
            <a:r>
              <a:rPr lang="en-US" altLang="zh-TW" sz="1400" dirty="0"/>
              <a:t>]-t[i-1]</a:t>
            </a:r>
            <a:endParaRPr lang="zh-TW" alt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1118D8-5D11-B8F2-617C-88B2249BC2FB}"/>
              </a:ext>
            </a:extLst>
          </p:cNvPr>
          <p:cNvSpPr txBox="1"/>
          <p:nvPr/>
        </p:nvSpPr>
        <p:spPr>
          <a:xfrm>
            <a:off x="7709535" y="1637563"/>
            <a:ext cx="1611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t[</a:t>
            </a:r>
            <a:r>
              <a:rPr lang="en-US" altLang="zh-TW" sz="1400" dirty="0" err="1"/>
              <a:t>i</a:t>
            </a:r>
            <a:r>
              <a:rPr lang="en-US" altLang="zh-TW" sz="1400" dirty="0"/>
              <a:t>]-t[i-1]</a:t>
            </a:r>
            <a:endParaRPr lang="zh-TW" alt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5B9F92-6436-48D2-9A2A-B116415640C3}"/>
              </a:ext>
            </a:extLst>
          </p:cNvPr>
          <p:cNvSpPr txBox="1"/>
          <p:nvPr/>
        </p:nvSpPr>
        <p:spPr>
          <a:xfrm>
            <a:off x="404231" y="1383472"/>
            <a:ext cx="1611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FPGA1</a:t>
            </a:r>
            <a:endParaRPr lang="zh-TW" alt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58EA8D-ACA6-F9E9-D756-EE2E66899E56}"/>
              </a:ext>
            </a:extLst>
          </p:cNvPr>
          <p:cNvSpPr txBox="1"/>
          <p:nvPr/>
        </p:nvSpPr>
        <p:spPr>
          <a:xfrm>
            <a:off x="4639630" y="1369908"/>
            <a:ext cx="16116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FPGA2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05211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536D8787-CAFC-B621-B08A-1D388C1C1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05026"/>
            <a:ext cx="7886700" cy="4676637"/>
          </a:xfrm>
        </p:spPr>
        <p:txBody>
          <a:bodyPr>
            <a:normAutofit fontScale="55000" lnSpcReduction="20000"/>
          </a:bodyPr>
          <a:lstStyle/>
          <a:p>
            <a:r>
              <a:rPr lang="en-US" altLang="zh-TW" dirty="0"/>
              <a:t>Run421:total </a:t>
            </a:r>
            <a:r>
              <a:rPr lang="en-US" altLang="zh-TW" dirty="0" err="1"/>
              <a:t>evt</a:t>
            </a:r>
            <a:r>
              <a:rPr lang="en-US" altLang="zh-TW" dirty="0"/>
              <a:t>: 13590 matched </a:t>
            </a:r>
            <a:r>
              <a:rPr lang="en-US" altLang="zh-TW" dirty="0" err="1"/>
              <a:t>evt</a:t>
            </a:r>
            <a:r>
              <a:rPr lang="en-US" altLang="zh-TW" dirty="0"/>
              <a:t>: 13417 </a:t>
            </a:r>
            <a:r>
              <a:rPr lang="en-US" altLang="zh-TW" dirty="0" err="1"/>
              <a:t>evt</a:t>
            </a:r>
            <a:r>
              <a:rPr lang="en-US" altLang="zh-TW" dirty="0"/>
              <a:t> discarded: 173 </a:t>
            </a:r>
            <a:r>
              <a:rPr lang="en-US" altLang="zh-TW" dirty="0">
                <a:highlight>
                  <a:srgbClr val="FFFF00"/>
                </a:highlight>
              </a:rPr>
              <a:t>recover rate: 0.98727</a:t>
            </a:r>
          </a:p>
          <a:p>
            <a:r>
              <a:rPr lang="en-US" altLang="zh-TW" dirty="0"/>
              <a:t>Run422:total </a:t>
            </a:r>
            <a:r>
              <a:rPr lang="en-US" altLang="zh-TW" dirty="0" err="1"/>
              <a:t>evt</a:t>
            </a:r>
            <a:r>
              <a:rPr lang="en-US" altLang="zh-TW" dirty="0"/>
              <a:t>: 1929 matched </a:t>
            </a:r>
            <a:r>
              <a:rPr lang="en-US" altLang="zh-TW" dirty="0" err="1"/>
              <a:t>evt</a:t>
            </a:r>
            <a:r>
              <a:rPr lang="en-US" altLang="zh-TW" dirty="0"/>
              <a:t>: 1894 </a:t>
            </a:r>
            <a:r>
              <a:rPr lang="en-US" altLang="zh-TW" dirty="0" err="1"/>
              <a:t>evt</a:t>
            </a:r>
            <a:r>
              <a:rPr lang="en-US" altLang="zh-TW" dirty="0"/>
              <a:t> discarded: 35 </a:t>
            </a:r>
            <a:r>
              <a:rPr lang="en-US" altLang="zh-TW" dirty="0">
                <a:highlight>
                  <a:srgbClr val="FFFF00"/>
                </a:highlight>
              </a:rPr>
              <a:t>recover rate: 0.981856</a:t>
            </a:r>
          </a:p>
          <a:p>
            <a:r>
              <a:rPr lang="en-US" altLang="zh-TW" dirty="0"/>
              <a:t>Run423:total </a:t>
            </a:r>
            <a:r>
              <a:rPr lang="en-US" altLang="zh-TW" dirty="0" err="1"/>
              <a:t>evt</a:t>
            </a:r>
            <a:r>
              <a:rPr lang="en-US" altLang="zh-TW" dirty="0"/>
              <a:t>: 11584 matched </a:t>
            </a:r>
            <a:r>
              <a:rPr lang="en-US" altLang="zh-TW" dirty="0" err="1"/>
              <a:t>evt</a:t>
            </a:r>
            <a:r>
              <a:rPr lang="en-US" altLang="zh-TW" dirty="0"/>
              <a:t>: 11454 </a:t>
            </a:r>
            <a:r>
              <a:rPr lang="en-US" altLang="zh-TW" dirty="0" err="1"/>
              <a:t>evt</a:t>
            </a:r>
            <a:r>
              <a:rPr lang="en-US" altLang="zh-TW" dirty="0"/>
              <a:t> discarded: 130 </a:t>
            </a:r>
            <a:r>
              <a:rPr lang="en-US" altLang="zh-TW" dirty="0">
                <a:highlight>
                  <a:srgbClr val="FFFF00"/>
                </a:highlight>
              </a:rPr>
              <a:t>recover rate: 0.988778</a:t>
            </a:r>
          </a:p>
          <a:p>
            <a:r>
              <a:rPr lang="en-US" altLang="zh-TW" dirty="0"/>
              <a:t>Run424:total </a:t>
            </a:r>
            <a:r>
              <a:rPr lang="en-US" altLang="zh-TW" dirty="0" err="1"/>
              <a:t>evt</a:t>
            </a:r>
            <a:r>
              <a:rPr lang="en-US" altLang="zh-TW" dirty="0"/>
              <a:t>: 13172 matched </a:t>
            </a:r>
            <a:r>
              <a:rPr lang="en-US" altLang="zh-TW" dirty="0" err="1"/>
              <a:t>evt</a:t>
            </a:r>
            <a:r>
              <a:rPr lang="en-US" altLang="zh-TW" dirty="0"/>
              <a:t>: 13022 </a:t>
            </a:r>
            <a:r>
              <a:rPr lang="en-US" altLang="zh-TW" dirty="0" err="1"/>
              <a:t>evt</a:t>
            </a:r>
            <a:r>
              <a:rPr lang="en-US" altLang="zh-TW" dirty="0"/>
              <a:t> discarded: 150 </a:t>
            </a:r>
            <a:r>
              <a:rPr lang="en-US" altLang="zh-TW" dirty="0">
                <a:highlight>
                  <a:srgbClr val="FFFF00"/>
                </a:highlight>
              </a:rPr>
              <a:t>recover rate: 0.988612</a:t>
            </a:r>
          </a:p>
          <a:p>
            <a:r>
              <a:rPr lang="en-US" altLang="zh-TW" dirty="0"/>
              <a:t>Run425:total </a:t>
            </a:r>
            <a:r>
              <a:rPr lang="en-US" altLang="zh-TW" dirty="0" err="1"/>
              <a:t>evt</a:t>
            </a:r>
            <a:r>
              <a:rPr lang="en-US" altLang="zh-TW" dirty="0"/>
              <a:t>: 12732 matched </a:t>
            </a:r>
            <a:r>
              <a:rPr lang="en-US" altLang="zh-TW" dirty="0" err="1"/>
              <a:t>evt</a:t>
            </a:r>
            <a:r>
              <a:rPr lang="en-US" altLang="zh-TW" dirty="0"/>
              <a:t>: 12591 </a:t>
            </a:r>
            <a:r>
              <a:rPr lang="en-US" altLang="zh-TW" dirty="0" err="1"/>
              <a:t>evt</a:t>
            </a:r>
            <a:r>
              <a:rPr lang="en-US" altLang="zh-TW" dirty="0"/>
              <a:t> discarded: 141 </a:t>
            </a:r>
            <a:r>
              <a:rPr lang="en-US" altLang="zh-TW" dirty="0">
                <a:highlight>
                  <a:srgbClr val="FFFF00"/>
                </a:highlight>
              </a:rPr>
              <a:t>recover rate: 0.988926</a:t>
            </a:r>
          </a:p>
          <a:p>
            <a:r>
              <a:rPr lang="en-US" altLang="zh-TW" dirty="0"/>
              <a:t>Run426:total </a:t>
            </a:r>
            <a:r>
              <a:rPr lang="en-US" altLang="zh-TW" dirty="0" err="1"/>
              <a:t>evt</a:t>
            </a:r>
            <a:r>
              <a:rPr lang="en-US" altLang="zh-TW" dirty="0"/>
              <a:t>: 12793 matched </a:t>
            </a:r>
            <a:r>
              <a:rPr lang="en-US" altLang="zh-TW" dirty="0" err="1"/>
              <a:t>evt</a:t>
            </a:r>
            <a:r>
              <a:rPr lang="en-US" altLang="zh-TW" dirty="0"/>
              <a:t>: 12658 </a:t>
            </a:r>
            <a:r>
              <a:rPr lang="en-US" altLang="zh-TW" dirty="0" err="1"/>
              <a:t>evt</a:t>
            </a:r>
            <a:r>
              <a:rPr lang="en-US" altLang="zh-TW" dirty="0"/>
              <a:t> discarded: 135 </a:t>
            </a:r>
            <a:r>
              <a:rPr lang="en-US" altLang="zh-TW" dirty="0">
                <a:highlight>
                  <a:srgbClr val="FFFF00"/>
                </a:highlight>
              </a:rPr>
              <a:t>recover rate: 0.989447</a:t>
            </a:r>
          </a:p>
          <a:p>
            <a:r>
              <a:rPr lang="en-US" altLang="zh-TW" dirty="0"/>
              <a:t>Run427:total </a:t>
            </a:r>
            <a:r>
              <a:rPr lang="en-US" altLang="zh-TW" dirty="0" err="1"/>
              <a:t>evt</a:t>
            </a:r>
            <a:r>
              <a:rPr lang="en-US" altLang="zh-TW" dirty="0"/>
              <a:t>: 11874 matched </a:t>
            </a:r>
            <a:r>
              <a:rPr lang="en-US" altLang="zh-TW" dirty="0" err="1"/>
              <a:t>evt</a:t>
            </a:r>
            <a:r>
              <a:rPr lang="en-US" altLang="zh-TW" dirty="0"/>
              <a:t>: 11752 </a:t>
            </a:r>
            <a:r>
              <a:rPr lang="en-US" altLang="zh-TW" dirty="0" err="1"/>
              <a:t>evt</a:t>
            </a:r>
            <a:r>
              <a:rPr lang="en-US" altLang="zh-TW" dirty="0"/>
              <a:t> discarded: 122 </a:t>
            </a:r>
            <a:r>
              <a:rPr lang="en-US" altLang="zh-TW" dirty="0">
                <a:highlight>
                  <a:srgbClr val="FFFF00"/>
                </a:highlight>
              </a:rPr>
              <a:t>recover rate: 0.989725</a:t>
            </a:r>
          </a:p>
          <a:p>
            <a:r>
              <a:rPr lang="en-US" altLang="zh-TW" dirty="0"/>
              <a:t>Run428:total </a:t>
            </a:r>
            <a:r>
              <a:rPr lang="en-US" altLang="zh-TW" dirty="0" err="1"/>
              <a:t>evt</a:t>
            </a:r>
            <a:r>
              <a:rPr lang="en-US" altLang="zh-TW" dirty="0"/>
              <a:t>: 12331 matched </a:t>
            </a:r>
            <a:r>
              <a:rPr lang="en-US" altLang="zh-TW" dirty="0" err="1"/>
              <a:t>evt</a:t>
            </a:r>
            <a:r>
              <a:rPr lang="en-US" altLang="zh-TW" dirty="0"/>
              <a:t>: 12205 </a:t>
            </a:r>
            <a:r>
              <a:rPr lang="en-US" altLang="zh-TW" dirty="0" err="1"/>
              <a:t>evt</a:t>
            </a:r>
            <a:r>
              <a:rPr lang="en-US" altLang="zh-TW" dirty="0"/>
              <a:t> discarded: 126 </a:t>
            </a:r>
            <a:r>
              <a:rPr lang="en-US" altLang="zh-TW" dirty="0">
                <a:highlight>
                  <a:srgbClr val="FFFF00"/>
                </a:highlight>
              </a:rPr>
              <a:t>recover rate: 0.989782</a:t>
            </a:r>
          </a:p>
          <a:p>
            <a:r>
              <a:rPr lang="en-US" altLang="zh-TW" dirty="0"/>
              <a:t>Run429:total </a:t>
            </a:r>
            <a:r>
              <a:rPr lang="en-US" altLang="zh-TW" dirty="0" err="1"/>
              <a:t>evt</a:t>
            </a:r>
            <a:r>
              <a:rPr lang="en-US" altLang="zh-TW" dirty="0"/>
              <a:t>: 9790 matched </a:t>
            </a:r>
            <a:r>
              <a:rPr lang="en-US" altLang="zh-TW" dirty="0" err="1"/>
              <a:t>evt</a:t>
            </a:r>
            <a:r>
              <a:rPr lang="en-US" altLang="zh-TW" dirty="0"/>
              <a:t>: 9685 </a:t>
            </a:r>
            <a:r>
              <a:rPr lang="en-US" altLang="zh-TW" dirty="0" err="1"/>
              <a:t>evt</a:t>
            </a:r>
            <a:r>
              <a:rPr lang="en-US" altLang="zh-TW" dirty="0"/>
              <a:t> discarded: 105 </a:t>
            </a:r>
            <a:r>
              <a:rPr lang="en-US" altLang="zh-TW" dirty="0">
                <a:highlight>
                  <a:srgbClr val="FFFF00"/>
                </a:highlight>
              </a:rPr>
              <a:t>recover rate: 0.989275</a:t>
            </a:r>
          </a:p>
          <a:p>
            <a:r>
              <a:rPr lang="en-US" altLang="zh-TW" dirty="0"/>
              <a:t>Run430:total </a:t>
            </a:r>
            <a:r>
              <a:rPr lang="en-US" altLang="zh-TW" dirty="0" err="1"/>
              <a:t>evt</a:t>
            </a:r>
            <a:r>
              <a:rPr lang="en-US" altLang="zh-TW" dirty="0"/>
              <a:t>: 10903 matched </a:t>
            </a:r>
            <a:r>
              <a:rPr lang="en-US" altLang="zh-TW" dirty="0" err="1"/>
              <a:t>evt</a:t>
            </a:r>
            <a:r>
              <a:rPr lang="en-US" altLang="zh-TW" dirty="0"/>
              <a:t>: 10781 </a:t>
            </a:r>
            <a:r>
              <a:rPr lang="en-US" altLang="zh-TW" dirty="0" err="1"/>
              <a:t>evt</a:t>
            </a:r>
            <a:r>
              <a:rPr lang="en-US" altLang="zh-TW" dirty="0"/>
              <a:t> discarded: 122 </a:t>
            </a:r>
            <a:r>
              <a:rPr lang="en-US" altLang="zh-TW" dirty="0">
                <a:highlight>
                  <a:srgbClr val="FFFF00"/>
                </a:highlight>
              </a:rPr>
              <a:t>recover rate: 0.98881</a:t>
            </a:r>
          </a:p>
          <a:p>
            <a:r>
              <a:rPr lang="en-US" altLang="zh-TW" dirty="0"/>
              <a:t>Run431:total </a:t>
            </a:r>
            <a:r>
              <a:rPr lang="en-US" altLang="zh-TW" dirty="0" err="1"/>
              <a:t>evt</a:t>
            </a:r>
            <a:r>
              <a:rPr lang="en-US" altLang="zh-TW" dirty="0"/>
              <a:t>: 8116 matched </a:t>
            </a:r>
            <a:r>
              <a:rPr lang="en-US" altLang="zh-TW" dirty="0" err="1"/>
              <a:t>evt</a:t>
            </a:r>
            <a:r>
              <a:rPr lang="en-US" altLang="zh-TW" dirty="0"/>
              <a:t>: 8028 </a:t>
            </a:r>
            <a:r>
              <a:rPr lang="en-US" altLang="zh-TW" dirty="0" err="1"/>
              <a:t>evt</a:t>
            </a:r>
            <a:r>
              <a:rPr lang="en-US" altLang="zh-TW" dirty="0"/>
              <a:t> discarded: 88 </a:t>
            </a:r>
            <a:r>
              <a:rPr lang="en-US" altLang="zh-TW" dirty="0">
                <a:highlight>
                  <a:srgbClr val="FFFF00"/>
                </a:highlight>
              </a:rPr>
              <a:t>recover rate: 0.989157</a:t>
            </a:r>
          </a:p>
          <a:p>
            <a:r>
              <a:rPr lang="en-US" altLang="zh-TW" dirty="0"/>
              <a:t>Run432:total </a:t>
            </a:r>
            <a:r>
              <a:rPr lang="en-US" altLang="zh-TW" dirty="0" err="1"/>
              <a:t>evt</a:t>
            </a:r>
            <a:r>
              <a:rPr lang="en-US" altLang="zh-TW" dirty="0"/>
              <a:t>: 9055 matched </a:t>
            </a:r>
            <a:r>
              <a:rPr lang="en-US" altLang="zh-TW" dirty="0" err="1"/>
              <a:t>evt</a:t>
            </a:r>
            <a:r>
              <a:rPr lang="en-US" altLang="zh-TW" dirty="0"/>
              <a:t>: 8962 </a:t>
            </a:r>
            <a:r>
              <a:rPr lang="en-US" altLang="zh-TW" dirty="0" err="1"/>
              <a:t>evt</a:t>
            </a:r>
            <a:r>
              <a:rPr lang="en-US" altLang="zh-TW" dirty="0"/>
              <a:t> discarded: 93 </a:t>
            </a:r>
            <a:r>
              <a:rPr lang="en-US" altLang="zh-TW" dirty="0">
                <a:highlight>
                  <a:srgbClr val="FFFF00"/>
                </a:highlight>
              </a:rPr>
              <a:t>recover rate: 0.989729</a:t>
            </a:r>
          </a:p>
          <a:p>
            <a:r>
              <a:rPr lang="en-US" altLang="zh-TW" dirty="0"/>
              <a:t>Run433:total </a:t>
            </a:r>
            <a:r>
              <a:rPr lang="en-US" altLang="zh-TW" dirty="0" err="1"/>
              <a:t>evt</a:t>
            </a:r>
            <a:r>
              <a:rPr lang="en-US" altLang="zh-TW" dirty="0"/>
              <a:t>: 2419 matched </a:t>
            </a:r>
            <a:r>
              <a:rPr lang="en-US" altLang="zh-TW" dirty="0" err="1"/>
              <a:t>evt</a:t>
            </a:r>
            <a:r>
              <a:rPr lang="en-US" altLang="zh-TW" dirty="0"/>
              <a:t>: 2392 </a:t>
            </a:r>
            <a:r>
              <a:rPr lang="en-US" altLang="zh-TW" dirty="0" err="1"/>
              <a:t>evt</a:t>
            </a:r>
            <a:r>
              <a:rPr lang="en-US" altLang="zh-TW" dirty="0"/>
              <a:t> discarded: 27 </a:t>
            </a:r>
            <a:r>
              <a:rPr lang="en-US" altLang="zh-TW" dirty="0">
                <a:highlight>
                  <a:srgbClr val="FFFF00"/>
                </a:highlight>
              </a:rPr>
              <a:t>recover rate: 0.988838</a:t>
            </a:r>
          </a:p>
          <a:p>
            <a:r>
              <a:rPr lang="en-US" altLang="zh-TW" dirty="0"/>
              <a:t>Run434:total </a:t>
            </a:r>
            <a:r>
              <a:rPr lang="en-US" altLang="zh-TW" dirty="0" err="1"/>
              <a:t>evt</a:t>
            </a:r>
            <a:r>
              <a:rPr lang="en-US" altLang="zh-TW" dirty="0"/>
              <a:t>: 2447 matched </a:t>
            </a:r>
            <a:r>
              <a:rPr lang="en-US" altLang="zh-TW" dirty="0" err="1"/>
              <a:t>evt</a:t>
            </a:r>
            <a:r>
              <a:rPr lang="en-US" altLang="zh-TW" dirty="0"/>
              <a:t>: 2428 </a:t>
            </a:r>
            <a:r>
              <a:rPr lang="en-US" altLang="zh-TW" dirty="0" err="1"/>
              <a:t>evt</a:t>
            </a:r>
            <a:r>
              <a:rPr lang="en-US" altLang="zh-TW" dirty="0"/>
              <a:t> discarded: 19 </a:t>
            </a:r>
            <a:r>
              <a:rPr lang="en-US" altLang="zh-TW" dirty="0">
                <a:highlight>
                  <a:srgbClr val="FFFF00"/>
                </a:highlight>
              </a:rPr>
              <a:t>recover rate: 0.992235</a:t>
            </a:r>
          </a:p>
          <a:p>
            <a:r>
              <a:rPr lang="en-US" altLang="zh-TW" dirty="0"/>
              <a:t>Run481:total </a:t>
            </a:r>
            <a:r>
              <a:rPr lang="en-US" altLang="zh-TW" dirty="0" err="1"/>
              <a:t>evt</a:t>
            </a:r>
            <a:r>
              <a:rPr lang="en-US" altLang="zh-TW" dirty="0"/>
              <a:t>: 18875 matched </a:t>
            </a:r>
            <a:r>
              <a:rPr lang="en-US" altLang="zh-TW" dirty="0" err="1"/>
              <a:t>evt</a:t>
            </a:r>
            <a:r>
              <a:rPr lang="en-US" altLang="zh-TW" dirty="0"/>
              <a:t>: 18672 </a:t>
            </a:r>
            <a:r>
              <a:rPr lang="en-US" altLang="zh-TW" dirty="0" err="1"/>
              <a:t>evt</a:t>
            </a:r>
            <a:r>
              <a:rPr lang="en-US" altLang="zh-TW" dirty="0"/>
              <a:t> discarded: 203 </a:t>
            </a:r>
            <a:r>
              <a:rPr lang="en-US" altLang="zh-TW" dirty="0">
                <a:highlight>
                  <a:srgbClr val="FFFF00"/>
                </a:highlight>
              </a:rPr>
              <a:t>recover rate: 0.989245</a:t>
            </a:r>
          </a:p>
          <a:p>
            <a:r>
              <a:rPr lang="en-US" altLang="zh-TW" dirty="0"/>
              <a:t>Run482:total </a:t>
            </a:r>
            <a:r>
              <a:rPr lang="en-US" altLang="zh-TW" dirty="0" err="1"/>
              <a:t>evt</a:t>
            </a:r>
            <a:r>
              <a:rPr lang="en-US" altLang="zh-TW" dirty="0"/>
              <a:t>: 18710 matched </a:t>
            </a:r>
            <a:r>
              <a:rPr lang="en-US" altLang="zh-TW" dirty="0" err="1"/>
              <a:t>evt</a:t>
            </a:r>
            <a:r>
              <a:rPr lang="en-US" altLang="zh-TW" dirty="0"/>
              <a:t>: 18511 </a:t>
            </a:r>
            <a:r>
              <a:rPr lang="en-US" altLang="zh-TW" dirty="0" err="1"/>
              <a:t>evt</a:t>
            </a:r>
            <a:r>
              <a:rPr lang="en-US" altLang="zh-TW" dirty="0"/>
              <a:t> discarded: 199 </a:t>
            </a:r>
            <a:r>
              <a:rPr lang="en-US" altLang="zh-TW" dirty="0">
                <a:highlight>
                  <a:srgbClr val="FFFF00"/>
                </a:highlight>
              </a:rPr>
              <a:t>recover rate: 0.989364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27ECFEF-8373-7EB4-1F96-982C509B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1901CB4-4A05-9555-C5EA-5EF8A3D5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6A3534-F092-36CA-B113-ACC8D867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44E30D9D-CCEB-02A0-2329-D0F9EC54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Time-aligned event matching </a:t>
            </a:r>
            <a:endParaRPr lang="zh-TW" altLang="en-US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E71CA-C0DF-D3BA-537B-D84CD47A6943}"/>
              </a:ext>
            </a:extLst>
          </p:cNvPr>
          <p:cNvSpPr txBox="1"/>
          <p:nvPr/>
        </p:nvSpPr>
        <p:spPr>
          <a:xfrm>
            <a:off x="2298382" y="5681663"/>
            <a:ext cx="45472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/>
              <a:t>Event recover rate are all above 98%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/>
              <a:t>Successful cross-check with </a:t>
            </a:r>
            <a:r>
              <a:rPr lang="zh-TW" altLang="en-US" sz="2000" dirty="0"/>
              <a:t>家城 </a:t>
            </a: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50787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EB2B18-67F2-A5DE-3594-8D9A30BA0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507788"/>
            <a:ext cx="7886700" cy="469583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No second peak found!</a:t>
            </a:r>
            <a:endParaRPr lang="zh-TW" alt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A6A35-4353-D0E8-2C21-69AADBD71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209AF9-AA51-ADF5-4C52-AC5CEA587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BB53A5-58FE-BBB5-842F-66E2B743E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5B7ED69-5A47-96FE-655B-CE4B85F6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3x3 energy clustering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5666CD-022B-ECD3-990C-6ACAB08DF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546860"/>
            <a:ext cx="3542910" cy="288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C9C870-EC2D-77DF-E6DE-EEA232E42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440" y="1546860"/>
            <a:ext cx="3538160" cy="288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9B037A-3647-B4CE-6B75-BED28DB20466}"/>
              </a:ext>
            </a:extLst>
          </p:cNvPr>
          <p:cNvSpPr txBox="1"/>
          <p:nvPr/>
        </p:nvSpPr>
        <p:spPr>
          <a:xfrm>
            <a:off x="787340" y="4597992"/>
            <a:ext cx="73736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in one crystal is defined as “(raw </a:t>
            </a:r>
            <a:r>
              <a:rPr lang="en-US" altLang="zh-TW" sz="1400" dirty="0" err="1"/>
              <a:t>ADCmax</a:t>
            </a:r>
            <a:r>
              <a:rPr lang="en-US" altLang="zh-TW" sz="1400" dirty="0"/>
              <a:t> – ADC[0])/number of good channel”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Summation over all 3x3 crystals around crystal#7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Fit with DSBC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785CB7-73D9-49A3-7A7B-8181CDF1E69D}"/>
              </a:ext>
            </a:extLst>
          </p:cNvPr>
          <p:cNvSpPr txBox="1"/>
          <p:nvPr/>
        </p:nvSpPr>
        <p:spPr>
          <a:xfrm>
            <a:off x="472440" y="106988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Run421 </a:t>
            </a:r>
            <a:r>
              <a:rPr lang="en-US" altLang="zh-TW" sz="2000" dirty="0" err="1"/>
              <a:t>E_beam</a:t>
            </a:r>
            <a:r>
              <a:rPr lang="en-US" altLang="zh-TW" sz="2000" dirty="0"/>
              <a:t>=823MeV</a:t>
            </a:r>
            <a:endParaRPr lang="zh-TW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2B611A-30D0-CC5E-CA91-584F82882701}"/>
              </a:ext>
            </a:extLst>
          </p:cNvPr>
          <p:cNvSpPr txBox="1"/>
          <p:nvPr/>
        </p:nvSpPr>
        <p:spPr>
          <a:xfrm>
            <a:off x="4734440" y="1076625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Run433 </a:t>
            </a:r>
            <a:r>
              <a:rPr lang="en-US" altLang="zh-TW" sz="2000" dirty="0" err="1"/>
              <a:t>E_beam</a:t>
            </a:r>
            <a:r>
              <a:rPr lang="en-US" altLang="zh-TW" sz="2000" dirty="0"/>
              <a:t>=100MeV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1647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1F798E-D563-E9EC-A6FF-A219BD3C2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F365E0-2963-C527-5423-CC8305E21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C4C53-CA7A-49C0-6E5B-840334B7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39320-A14A-47D4-5876-35596B29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1B3D187-FCFE-C814-2AD6-8ADF4CFF8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Energy resolution vs. beam energy</a:t>
            </a:r>
            <a:endParaRPr lang="zh-TW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FBC355-4CCE-4E1C-E00B-94F136C6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5" y="1326704"/>
            <a:ext cx="5138050" cy="36986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F36B55-E469-C22F-F455-E52EAB347FA1}"/>
              </a:ext>
            </a:extLst>
          </p:cNvPr>
          <p:cNvSpPr txBox="1"/>
          <p:nvPr/>
        </p:nvSpPr>
        <p:spPr>
          <a:xfrm>
            <a:off x="628650" y="5038853"/>
            <a:ext cx="70675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in one crystal is defined as “(raw </a:t>
            </a:r>
            <a:r>
              <a:rPr lang="en-US" altLang="zh-TW" sz="1400" dirty="0" err="1"/>
              <a:t>ADCmax</a:t>
            </a:r>
            <a:r>
              <a:rPr lang="en-US" altLang="zh-TW" sz="1400" dirty="0"/>
              <a:t> – ADC[0])/number of good channel”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Summation over all 3x3 crystals around crystal#7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Fit with DSBC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resolution is defined as DSBC sigma/mean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1705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5a8b9c-b6bf-44ad-ae36-81c5491a81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A55461588945409E8C91A1AEA4F36E" ma:contentTypeVersion="11" ma:contentTypeDescription="建立新的文件。" ma:contentTypeScope="" ma:versionID="3b19ab1f63c26cf76f4306733586343a">
  <xsd:schema xmlns:xsd="http://www.w3.org/2001/XMLSchema" xmlns:xs="http://www.w3.org/2001/XMLSchema" xmlns:p="http://schemas.microsoft.com/office/2006/metadata/properties" xmlns:ns3="125a8b9c-b6bf-44ad-ae36-81c5491a818b" targetNamespace="http://schemas.microsoft.com/office/2006/metadata/properties" ma:root="true" ma:fieldsID="24266f77f5df7b0773875178b827dc57" ns3:_="">
    <xsd:import namespace="125a8b9c-b6bf-44ad-ae36-81c5491a81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a8b9c-b6bf-44ad-ae36-81c5491a81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9728A1-B717-44E5-9D30-6DC7ECC262C3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125a8b9c-b6bf-44ad-ae36-81c5491a818b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DD45D00-2BBB-4553-A25D-9B0C6980EC24}">
  <ds:schemaRefs>
    <ds:schemaRef ds:uri="125a8b9c-b6bf-44ad-ae36-81c5491a81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92D39E-4A38-47C3-B6BC-0706B2719D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1850</TotalTime>
  <Words>625</Words>
  <Application>Microsoft Office PowerPoint</Application>
  <PresentationFormat>On-screen Show (4:3)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佈景主題</vt:lpstr>
      <vt:lpstr>ECal 3rd Prototype  Beam Test Analysis</vt:lpstr>
      <vt:lpstr>Pedestal issue report</vt:lpstr>
      <vt:lpstr>Pedestal issue report</vt:lpstr>
      <vt:lpstr>Pedestal issue report</vt:lpstr>
      <vt:lpstr>Pedestal issue report</vt:lpstr>
      <vt:lpstr>Pedestal issue report</vt:lpstr>
      <vt:lpstr>Pedestal issue report</vt:lpstr>
      <vt:lpstr>Pedestal issue report</vt:lpstr>
      <vt:lpstr>Pedestal issue report</vt:lpstr>
      <vt:lpstr>Dead channels by hardware unit</vt:lpstr>
      <vt:lpstr>FPGA1 FPGA2 time mismatch</vt:lpstr>
      <vt:lpstr>Time-aligned event matching </vt:lpstr>
      <vt:lpstr>3x3 energy clustering</vt:lpstr>
      <vt:lpstr>Energy resolution vs. beam energy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吳彥震 (113202531)</dc:creator>
  <cp:lastModifiedBy>吳彥震 (113202531)</cp:lastModifiedBy>
  <cp:revision>2</cp:revision>
  <dcterms:created xsi:type="dcterms:W3CDTF">2026-08-10T08:12:53Z</dcterms:created>
  <dcterms:modified xsi:type="dcterms:W3CDTF">2026-09-30T13:47:23Z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0x01010058A55461588945409E8C91A1AEA4F36E</vt:lpwstr>
  </property>
</Properties>
</file>