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480" r:id="rId2"/>
    <p:sldId id="524" r:id="rId3"/>
    <p:sldId id="527" r:id="rId4"/>
    <p:sldId id="526" r:id="rId5"/>
    <p:sldId id="531" r:id="rId6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CECFF"/>
    <a:srgbClr val="FFCCFF"/>
    <a:srgbClr val="99CCFF"/>
    <a:srgbClr val="FF9900"/>
    <a:srgbClr val="FFFFCC"/>
    <a:srgbClr val="3399FF"/>
    <a:srgbClr val="99FFCC"/>
    <a:srgbClr val="66FF99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淺色樣式 2 - 輔色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等深淺樣式 3 - 輔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69" autoAdjust="0"/>
    <p:restoredTop sz="95320" autoAdjust="0"/>
  </p:normalViewPr>
  <p:slideViewPr>
    <p:cSldViewPr>
      <p:cViewPr>
        <p:scale>
          <a:sx n="100" d="100"/>
          <a:sy n="100" d="100"/>
        </p:scale>
        <p:origin x="1686" y="31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92" d="100"/>
          <a:sy n="92" d="100"/>
        </p:scale>
        <p:origin x="373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83E71-3ED3-4DCF-AD27-D8AB6BE6410A}" type="datetimeFigureOut">
              <a:rPr lang="zh-TW" altLang="en-US" smtClean="0"/>
              <a:t>2026/9/30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9741C7-9BEE-48BE-841E-F447BA105E0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810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 userDrawn="1"/>
        </p:nvSpPr>
        <p:spPr bwMode="auto">
          <a:xfrm>
            <a:off x="0" y="3429448"/>
            <a:ext cx="9144000" cy="68687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5" name="Rectangle 3"/>
          <p:cNvSpPr>
            <a:spLocks noChangeArrowheads="1"/>
          </p:cNvSpPr>
          <p:nvPr userDrawn="1"/>
        </p:nvSpPr>
        <p:spPr bwMode="auto">
          <a:xfrm>
            <a:off x="428644" y="3284985"/>
            <a:ext cx="1446175" cy="138902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6" name="Rectangle 4"/>
          <p:cNvSpPr>
            <a:spLocks noChangeArrowheads="1"/>
          </p:cNvSpPr>
          <p:nvPr userDrawn="1"/>
        </p:nvSpPr>
        <p:spPr bwMode="auto">
          <a:xfrm>
            <a:off x="8280400" y="6552931"/>
            <a:ext cx="863600" cy="714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477497"/>
            <a:ext cx="6400800" cy="216130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  <a:endParaRPr lang="ja-JP" altLang="en-US" noProof="0"/>
          </a:p>
        </p:txBody>
      </p:sp>
      <p:sp>
        <p:nvSpPr>
          <p:cNvPr id="3082" name="Rectangle 10"/>
          <p:cNvSpPr>
            <a:spLocks noChangeArrowheads="1"/>
          </p:cNvSpPr>
          <p:nvPr userDrawn="1"/>
        </p:nvSpPr>
        <p:spPr bwMode="auto">
          <a:xfrm>
            <a:off x="8893175" y="1158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83" name="Rectangle 11"/>
          <p:cNvSpPr>
            <a:spLocks noChangeArrowheads="1"/>
          </p:cNvSpPr>
          <p:nvPr userDrawn="1"/>
        </p:nvSpPr>
        <p:spPr bwMode="auto">
          <a:xfrm>
            <a:off x="8726488" y="1158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3084" name="Rectangle 12"/>
          <p:cNvSpPr>
            <a:spLocks noChangeArrowheads="1"/>
          </p:cNvSpPr>
          <p:nvPr userDrawn="1"/>
        </p:nvSpPr>
        <p:spPr bwMode="auto">
          <a:xfrm>
            <a:off x="8893175" y="280988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grpSp>
        <p:nvGrpSpPr>
          <p:cNvPr id="3085" name="Group 13"/>
          <p:cNvGrpSpPr>
            <a:grpSpLocks/>
          </p:cNvGrpSpPr>
          <p:nvPr userDrawn="1"/>
        </p:nvGrpSpPr>
        <p:grpSpPr bwMode="auto">
          <a:xfrm rot="-10800000">
            <a:off x="73022" y="6502132"/>
            <a:ext cx="355619" cy="301537"/>
            <a:chOff x="113" y="4020"/>
            <a:chExt cx="195" cy="195"/>
          </a:xfrm>
        </p:grpSpPr>
        <p:sp>
          <p:nvSpPr>
            <p:cNvPr id="3086" name="Rectangle 14"/>
            <p:cNvSpPr>
              <a:spLocks noChangeArrowheads="1"/>
            </p:cNvSpPr>
            <p:nvPr userDrawn="1"/>
          </p:nvSpPr>
          <p:spPr bwMode="auto">
            <a:xfrm>
              <a:off x="218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7" name="Rectangle 15"/>
            <p:cNvSpPr>
              <a:spLocks noChangeArrowheads="1"/>
            </p:cNvSpPr>
            <p:nvPr userDrawn="1"/>
          </p:nvSpPr>
          <p:spPr bwMode="auto">
            <a:xfrm>
              <a:off x="113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  <p:sp>
          <p:nvSpPr>
            <p:cNvPr id="3088" name="Rectangle 16"/>
            <p:cNvSpPr>
              <a:spLocks noChangeArrowheads="1"/>
            </p:cNvSpPr>
            <p:nvPr userDrawn="1"/>
          </p:nvSpPr>
          <p:spPr bwMode="auto">
            <a:xfrm>
              <a:off x="218" y="4124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/>
            </a:p>
          </p:txBody>
        </p:sp>
      </p:grp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0825" y="1346788"/>
            <a:ext cx="8642350" cy="2130709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>
          <a:xfrm>
            <a:off x="1" y="6549899"/>
            <a:ext cx="1874818" cy="307635"/>
          </a:xfrm>
        </p:spPr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>
          <a:xfrm>
            <a:off x="1874818" y="6549899"/>
            <a:ext cx="5631801" cy="305069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7524000" y="6560138"/>
            <a:ext cx="1620000" cy="297862"/>
          </a:xfrm>
        </p:spPr>
        <p:txBody>
          <a:bodyPr/>
          <a:lstStyle/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725" y="44624"/>
            <a:ext cx="9128792" cy="7920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10725" y="6551744"/>
            <a:ext cx="1826162" cy="30625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1836887" y="6557147"/>
            <a:ext cx="5652806" cy="3008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7489693" y="6557147"/>
            <a:ext cx="1620000" cy="2954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  <p:sp>
        <p:nvSpPr>
          <p:cNvPr id="7" name="文字版面配置區 2"/>
          <p:cNvSpPr>
            <a:spLocks noGrp="1"/>
          </p:cNvSpPr>
          <p:nvPr>
            <p:ph idx="1"/>
          </p:nvPr>
        </p:nvSpPr>
        <p:spPr>
          <a:xfrm>
            <a:off x="10725" y="894730"/>
            <a:ext cx="9128792" cy="56570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  <p:extLst>
      <p:ext uri="{BB962C8B-B14F-4D97-AF65-F5344CB8AC3E}">
        <p14:creationId xmlns:p14="http://schemas.microsoft.com/office/powerpoint/2010/main" val="38841026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1" name="Group 17"/>
          <p:cNvGrpSpPr>
            <a:grpSpLocks/>
          </p:cNvGrpSpPr>
          <p:nvPr userDrawn="1"/>
        </p:nvGrpSpPr>
        <p:grpSpPr bwMode="auto">
          <a:xfrm rot="-10800000">
            <a:off x="73818" y="6491114"/>
            <a:ext cx="309563" cy="309562"/>
            <a:chOff x="113" y="4020"/>
            <a:chExt cx="195" cy="195"/>
          </a:xfrm>
        </p:grpSpPr>
        <p:sp>
          <p:nvSpPr>
            <p:cNvPr id="1038" name="Rectangle 14"/>
            <p:cNvSpPr>
              <a:spLocks noChangeArrowheads="1"/>
            </p:cNvSpPr>
            <p:nvPr userDrawn="1"/>
          </p:nvSpPr>
          <p:spPr bwMode="auto">
            <a:xfrm>
              <a:off x="218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  <p:sp>
          <p:nvSpPr>
            <p:cNvPr id="1039" name="Rectangle 15"/>
            <p:cNvSpPr>
              <a:spLocks noChangeArrowheads="1"/>
            </p:cNvSpPr>
            <p:nvPr userDrawn="1"/>
          </p:nvSpPr>
          <p:spPr bwMode="auto">
            <a:xfrm>
              <a:off x="113" y="4020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  <p:sp>
          <p:nvSpPr>
            <p:cNvPr id="1040" name="Rectangle 16"/>
            <p:cNvSpPr>
              <a:spLocks noChangeArrowheads="1"/>
            </p:cNvSpPr>
            <p:nvPr userDrawn="1"/>
          </p:nvSpPr>
          <p:spPr bwMode="auto">
            <a:xfrm>
              <a:off x="218" y="4124"/>
              <a:ext cx="90" cy="91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TW" altLang="en-US" sz="1200"/>
            </a:p>
          </p:txBody>
        </p:sp>
      </p:grp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10725" y="823293"/>
            <a:ext cx="9150484" cy="71437"/>
          </a:xfrm>
          <a:prstGeom prst="rect">
            <a:avLst/>
          </a:prstGeom>
          <a:solidFill>
            <a:srgbClr val="3366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430925" y="678830"/>
            <a:ext cx="1447201" cy="144463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42" name="Rectangle 18"/>
          <p:cNvSpPr>
            <a:spLocks noChangeArrowheads="1"/>
          </p:cNvSpPr>
          <p:nvPr userDrawn="1"/>
        </p:nvSpPr>
        <p:spPr bwMode="auto">
          <a:xfrm>
            <a:off x="8275917" y="6552009"/>
            <a:ext cx="863600" cy="71437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 sz="120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8232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ja-JP" dirty="0"/>
              <a:t>Title</a:t>
            </a:r>
            <a:endParaRPr lang="ja-JP" altLang="en-US" dirty="0"/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8965878" y="438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8799191" y="438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8965878" y="208980"/>
            <a:ext cx="142875" cy="14446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TW" altLang="en-US"/>
          </a:p>
        </p:txBody>
      </p:sp>
      <p:sp>
        <p:nvSpPr>
          <p:cNvPr id="21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10725" y="6549394"/>
            <a:ext cx="1829258" cy="308606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200"/>
            </a:lvl1pPr>
          </a:lstStyle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22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1860506" y="6552931"/>
            <a:ext cx="5639876" cy="305069"/>
          </a:xfrm>
          <a:prstGeom prst="rect">
            <a:avLst/>
          </a:prstGeom>
        </p:spPr>
        <p:txBody>
          <a:bodyPr/>
          <a:lstStyle>
            <a:lvl1pPr algn="ctr">
              <a:defRPr sz="1200"/>
            </a:lvl1pPr>
          </a:lstStyle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23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7509950" y="6549394"/>
            <a:ext cx="1620000" cy="305069"/>
          </a:xfrm>
          <a:prstGeom prst="rect">
            <a:avLst/>
          </a:prstGeom>
        </p:spPr>
        <p:txBody>
          <a:bodyPr/>
          <a:lstStyle>
            <a:lvl1pPr algn="r">
              <a:defRPr sz="1200"/>
            </a:lvl1pPr>
          </a:lstStyle>
          <a:p>
            <a:fld id="{A19621D2-C8FC-4F75-9E5A-153A48AC0064}" type="slidenum">
              <a:rPr lang="en-US" altLang="ja-JP" smtClean="0"/>
              <a:pPr/>
              <a:t>‹#›</a:t>
            </a:fld>
            <a:r>
              <a:rPr lang="en-US" altLang="ja-JP" dirty="0"/>
              <a:t>/N</a:t>
            </a:r>
          </a:p>
        </p:txBody>
      </p:sp>
      <p:sp>
        <p:nvSpPr>
          <p:cNvPr id="17" name="文字版面配置區 2"/>
          <p:cNvSpPr>
            <a:spLocks noGrp="1"/>
          </p:cNvSpPr>
          <p:nvPr>
            <p:ph type="body" idx="1"/>
          </p:nvPr>
        </p:nvSpPr>
        <p:spPr>
          <a:xfrm>
            <a:off x="10725" y="894730"/>
            <a:ext cx="9128792" cy="56546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666699"/>
        </a:buClr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6666FF"/>
        </a:buClr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3333CC"/>
        </a:buClr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533993"/>
        </a:buClr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666699"/>
        </a:buClr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249A7EA7-400C-4890-BEED-F711BCBD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3600" dirty="0"/>
              <a:t>RPC work</a:t>
            </a:r>
            <a:endParaRPr lang="zh-TW" altLang="en-US" sz="3600" dirty="0"/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312EEB8-F027-4C51-8861-46442428E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2026/01/12</a:t>
            </a:r>
            <a:endParaRPr lang="en-US" altLang="ja-JP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1767213-5CC2-4DF7-9D6C-0E1CD573D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ZDC MC</a:t>
            </a:r>
            <a:endParaRPr lang="en-US" altLang="ja-JP" dirty="0"/>
          </a:p>
        </p:txBody>
      </p:sp>
      <p:sp>
        <p:nvSpPr>
          <p:cNvPr id="10" name="副標題 1">
            <a:extLst>
              <a:ext uri="{FF2B5EF4-FFF2-40B4-BE49-F238E27FC236}">
                <a16:creationId xmlns:a16="http://schemas.microsoft.com/office/drawing/2014/main" id="{21C6208E-181D-47D2-B7DE-7A1CB08C79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3478212"/>
            <a:ext cx="9143999" cy="3079359"/>
          </a:xfrm>
        </p:spPr>
        <p:txBody>
          <a:bodyPr>
            <a:normAutofit/>
          </a:bodyPr>
          <a:lstStyle/>
          <a:p>
            <a:r>
              <a:rPr lang="en-US" altLang="zh-TW" sz="2000" b="1" dirty="0"/>
              <a:t>Chia-Yu Hsieh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altLang="zh-TW" sz="2000" b="1" dirty="0">
                <a:cs typeface="Times New Roman" panose="02020603050405020304" pitchFamily="18" charset="0"/>
              </a:rPr>
              <a:t>Academia </a:t>
            </a:r>
            <a:r>
              <a:rPr lang="en-US" altLang="zh-TW" sz="2000" b="1" dirty="0" err="1">
                <a:cs typeface="Times New Roman" panose="02020603050405020304" pitchFamily="18" charset="0"/>
              </a:rPr>
              <a:t>Sinica</a:t>
            </a:r>
            <a:r>
              <a:rPr lang="en-US" altLang="zh-TW" sz="2000" b="1" dirty="0">
                <a:cs typeface="Times New Roman" panose="02020603050405020304" pitchFamily="18" charset="0"/>
              </a:rPr>
              <a:t>, Taiwan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3538D9C-D820-4D86-BC65-40BB0927CE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322" y="116632"/>
            <a:ext cx="1584176" cy="15841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B96C3A-50FF-79A6-A20C-0C3391C53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1</a:t>
            </a:fld>
            <a:r>
              <a:rPr lang="en-US" altLang="ja-JP"/>
              <a:t>/22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048497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id="{5BC89FCA-2A7E-439B-B1B8-D5468FCB4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RPC Electronics for JP</a:t>
            </a:r>
            <a:endParaRPr lang="zh-TW" altLang="en-US" dirty="0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DC38C5F-295C-43CB-8EF6-5CC9945D4C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754AFB9E-E594-427F-9B1B-84925241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D6789AEE-C723-4B9D-8988-3B386EE2E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2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8" name="內容版面配置區 7">
            <a:extLst>
              <a:ext uri="{FF2B5EF4-FFF2-40B4-BE49-F238E27FC236}">
                <a16:creationId xmlns:a16="http://schemas.microsoft.com/office/drawing/2014/main" id="{16194FA0-2737-4DCC-B192-832379F20C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1800" dirty="0"/>
              <a:t>Amp production </a:t>
            </a:r>
          </a:p>
          <a:p>
            <a:pPr>
              <a:buFontTx/>
              <a:buChar char="-"/>
            </a:pPr>
            <a:r>
              <a:rPr lang="en-US" altLang="zh-TW" sz="1800" dirty="0"/>
              <a:t>30 pcs ready</a:t>
            </a:r>
          </a:p>
          <a:p>
            <a:pPr>
              <a:buFontTx/>
              <a:buChar char="-"/>
            </a:pPr>
            <a:r>
              <a:rPr lang="en-US" altLang="zh-TW" sz="1800" dirty="0"/>
              <a:t>220 pcs under production </a:t>
            </a:r>
            <a:r>
              <a:rPr lang="en-US" altLang="zh-TW" sz="1800" dirty="0">
                <a:solidFill>
                  <a:srgbClr val="FF0000"/>
                </a:solidFill>
              </a:rPr>
              <a:t>(waiting for the import of components)</a:t>
            </a:r>
          </a:p>
          <a:p>
            <a:pPr marL="0" indent="0">
              <a:buNone/>
            </a:pPr>
            <a:endParaRPr lang="en-US" altLang="zh-TW" sz="1800" dirty="0"/>
          </a:p>
          <a:p>
            <a:r>
              <a:rPr lang="en-US" altLang="zh-TW" sz="1800" dirty="0"/>
              <a:t>Discriminator control code</a:t>
            </a:r>
          </a:p>
          <a:p>
            <a:pPr>
              <a:buFontTx/>
              <a:buChar char="-"/>
            </a:pPr>
            <a:r>
              <a:rPr lang="en-US" altLang="zh-TW" sz="1800" dirty="0"/>
              <a:t>python-based code is ready by</a:t>
            </a:r>
            <a:r>
              <a:rPr lang="zh-TW" altLang="en-US" sz="1800" dirty="0"/>
              <a:t>濂宸</a:t>
            </a:r>
            <a:endParaRPr lang="en-US" altLang="zh-TW" sz="1800" dirty="0"/>
          </a:p>
          <a:p>
            <a:pPr>
              <a:buFontTx/>
              <a:buChar char="-"/>
            </a:pPr>
            <a:r>
              <a:rPr lang="en-US" altLang="zh-TW" sz="1800" dirty="0"/>
              <a:t>problem with </a:t>
            </a:r>
            <a:r>
              <a:rPr lang="en-US" altLang="zh-TW" sz="1800" b="1" dirty="0"/>
              <a:t>setting threshold board by board</a:t>
            </a:r>
          </a:p>
          <a:p>
            <a:pPr marL="0" indent="0">
              <a:buNone/>
            </a:pPr>
            <a:endParaRPr lang="en-US" altLang="zh-TW" sz="1800" dirty="0"/>
          </a:p>
          <a:p>
            <a:r>
              <a:rPr lang="en-US" altLang="zh-TW" sz="1800" dirty="0"/>
              <a:t>Discriminator prototypes (</a:t>
            </a:r>
            <a:r>
              <a:rPr lang="en-US" altLang="zh-TW" sz="1800" dirty="0">
                <a:solidFill>
                  <a:srgbClr val="FF0000"/>
                </a:solidFill>
              </a:rPr>
              <a:t>test beam from </a:t>
            </a:r>
            <a:r>
              <a:rPr lang="en-US" altLang="zh-TW" sz="1800" dirty="0">
                <a:solidFill>
                  <a:srgbClr val="FF0000"/>
                </a:solidFill>
                <a:highlight>
                  <a:srgbClr val="FFFF00"/>
                </a:highlight>
              </a:rPr>
              <a:t>Oct. 31</a:t>
            </a:r>
            <a:r>
              <a:rPr lang="en-US" altLang="zh-TW" sz="1800" baseline="30000" dirty="0">
                <a:solidFill>
                  <a:srgbClr val="FF0000"/>
                </a:solidFill>
                <a:highlight>
                  <a:srgbClr val="FFFF00"/>
                </a:highlight>
              </a:rPr>
              <a:t>st</a:t>
            </a:r>
            <a:r>
              <a:rPr lang="en-US" altLang="zh-TW" sz="1800" dirty="0">
                <a:solidFill>
                  <a:srgbClr val="FF0000"/>
                </a:solidFill>
                <a:highlight>
                  <a:srgbClr val="FFFF00"/>
                </a:highlight>
              </a:rPr>
              <a:t> to Nov. 4th. </a:t>
            </a:r>
            <a:r>
              <a:rPr lang="en-US" altLang="zh-TW" sz="1800" dirty="0">
                <a:solidFill>
                  <a:srgbClr val="FF0000"/>
                </a:solidFill>
              </a:rPr>
              <a:t>2026</a:t>
            </a:r>
            <a:r>
              <a:rPr lang="en-US" altLang="zh-TW" sz="1800" dirty="0"/>
              <a:t>)</a:t>
            </a:r>
          </a:p>
          <a:p>
            <a:pPr>
              <a:buFontTx/>
              <a:buChar char="-"/>
            </a:pPr>
            <a:r>
              <a:rPr lang="en-US" sz="1800" dirty="0"/>
              <a:t>discriminator code and python firmware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     (deadline : 10/16, two weeks for us to test)</a:t>
            </a:r>
          </a:p>
          <a:p>
            <a:pPr>
              <a:buFontTx/>
              <a:buChar char="-"/>
            </a:pPr>
            <a:r>
              <a:rPr lang="en-US" sz="1800" dirty="0"/>
              <a:t>discriminator production for positive signal </a:t>
            </a:r>
          </a:p>
          <a:p>
            <a:pPr marL="0" indent="0">
              <a:buNone/>
            </a:pPr>
            <a:r>
              <a:rPr lang="en-US" sz="1800" dirty="0">
                <a:solidFill>
                  <a:srgbClr val="0000FF"/>
                </a:solidFill>
              </a:rPr>
              <a:t>     (deadline for design : 10/1, require 1 month for production)</a:t>
            </a:r>
          </a:p>
          <a:p>
            <a:pPr>
              <a:buFontTx/>
              <a:buChar char="-"/>
            </a:pPr>
            <a:r>
              <a:rPr lang="en-US" sz="1800" strike="sngStrike" dirty="0"/>
              <a:t>discriminator production for new stretcher</a:t>
            </a:r>
          </a:p>
          <a:p>
            <a:pPr marL="0" indent="0">
              <a:buNone/>
            </a:pPr>
            <a:r>
              <a:rPr lang="en-US" sz="1800" strike="sngStrike" dirty="0">
                <a:solidFill>
                  <a:srgbClr val="0000FF"/>
                </a:solidFill>
              </a:rPr>
              <a:t>     (deadline for design : 10/1, require 1 month for production)</a:t>
            </a:r>
            <a:endParaRPr lang="en-US" altLang="zh-TW" sz="1800" strike="sngStrike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altLang="zh-TW" sz="1800" dirty="0"/>
              <a:t>Student : </a:t>
            </a:r>
            <a:r>
              <a:rPr lang="zh-TW" altLang="en-US" sz="1800" dirty="0"/>
              <a:t>彥震</a:t>
            </a:r>
            <a:endParaRPr lang="en-US" altLang="zh-TW" sz="1800" dirty="0"/>
          </a:p>
          <a:p>
            <a:pPr marL="0" indent="0">
              <a:buNone/>
            </a:pPr>
            <a:endParaRPr lang="en-US" altLang="zh-TW" sz="1800" dirty="0"/>
          </a:p>
          <a:p>
            <a:endParaRPr lang="zh-TW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111849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15A-8100-BFEC-C53B-0A00D5FE8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Carbonless : Study with Oscilloscope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5837E3-48C9-5ED7-4CCD-228AF2ADC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8BA5C-BCE5-1518-EDEF-9CACF3326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D405F7-915E-2E77-9084-7604F9641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3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16A40D8-EF97-189C-DA77-8FE05777BF8D}"/>
              </a:ext>
            </a:extLst>
          </p:cNvPr>
          <p:cNvSpPr txBox="1"/>
          <p:nvPr/>
        </p:nvSpPr>
        <p:spPr>
          <a:xfrm>
            <a:off x="1807447" y="5044478"/>
            <a:ext cx="5886648" cy="1200329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Setup</a:t>
            </a:r>
            <a:r>
              <a:rPr lang="zh-TW" altLang="en-US" dirty="0"/>
              <a:t> </a:t>
            </a:r>
            <a:r>
              <a:rPr lang="en-US" altLang="zh-TW" dirty="0"/>
              <a:t>finished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But HV tripped often =&gt; students report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Efficiency low</a:t>
            </a:r>
            <a:r>
              <a:rPr lang="en-US" altLang="zh-TW" dirty="0"/>
              <a:t>?</a:t>
            </a:r>
            <a:r>
              <a:rPr lang="zh-TW" altLang="en-US" dirty="0"/>
              <a:t> </a:t>
            </a:r>
            <a:r>
              <a:rPr lang="en-US" altLang="zh-TW" dirty="0"/>
              <a:t>need to enlarger trigger size? Make new scintillator bar?</a:t>
            </a: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94F40621-1BCA-C1B2-F846-BB2BAF21AE4C}"/>
              </a:ext>
            </a:extLst>
          </p:cNvPr>
          <p:cNvGrpSpPr/>
          <p:nvPr/>
        </p:nvGrpSpPr>
        <p:grpSpPr>
          <a:xfrm>
            <a:off x="968083" y="1371732"/>
            <a:ext cx="7173318" cy="3526801"/>
            <a:chOff x="662043" y="1059725"/>
            <a:chExt cx="7173318" cy="3526801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990B968-4146-528F-5568-C6A338B2C348}"/>
                </a:ext>
              </a:extLst>
            </p:cNvPr>
            <p:cNvSpPr/>
            <p:nvPr/>
          </p:nvSpPr>
          <p:spPr>
            <a:xfrm>
              <a:off x="1987985" y="2546878"/>
              <a:ext cx="1656184" cy="404338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Carbonless</a:t>
              </a: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351E73A7-6B0B-7344-0E2E-F8E9AB543711}"/>
                </a:ext>
              </a:extLst>
            </p:cNvPr>
            <p:cNvSpPr/>
            <p:nvPr/>
          </p:nvSpPr>
          <p:spPr>
            <a:xfrm>
              <a:off x="1987985" y="1920875"/>
              <a:ext cx="1656184" cy="417707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Scin_top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8F15F96-39FC-9756-4B3E-2793489393F9}"/>
                </a:ext>
              </a:extLst>
            </p:cNvPr>
            <p:cNvSpPr/>
            <p:nvPr/>
          </p:nvSpPr>
          <p:spPr>
            <a:xfrm>
              <a:off x="1960706" y="3158552"/>
              <a:ext cx="1656184" cy="365087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err="1">
                  <a:solidFill>
                    <a:schemeClr val="tx1"/>
                  </a:solidFill>
                </a:rPr>
                <a:t>Scin_bottom</a:t>
              </a:r>
              <a:endParaRPr lang="en-US" b="1" dirty="0">
                <a:solidFill>
                  <a:schemeClr val="tx1"/>
                </a:solidFill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FAE9268D-896C-3435-C7CD-69B9C751BD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403648" y="2746943"/>
              <a:ext cx="36004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88F97B3-AB2D-9BA4-0FD7-6E0EA8AF1A4C}"/>
                </a:ext>
              </a:extLst>
            </p:cNvPr>
            <p:cNvSpPr/>
            <p:nvPr/>
          </p:nvSpPr>
          <p:spPr>
            <a:xfrm>
              <a:off x="662043" y="2547812"/>
              <a:ext cx="751785" cy="374069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AND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17C2F45-9C82-BC07-C36A-E02B59B6B1E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2937" y="2761259"/>
              <a:ext cx="457200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B5B43D8-FB0B-1EA2-C2ED-69B498A06103}"/>
                </a:ext>
              </a:extLst>
            </p:cNvPr>
            <p:cNvSpPr/>
            <p:nvPr/>
          </p:nvSpPr>
          <p:spPr>
            <a:xfrm>
              <a:off x="4066738" y="2513558"/>
              <a:ext cx="927383" cy="369333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Amp</a:t>
              </a:r>
            </a:p>
          </p:txBody>
        </p:sp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74AD72A-C719-A4E6-E36F-7467A1F71BF7}"/>
                </a:ext>
              </a:extLst>
            </p:cNvPr>
            <p:cNvSpPr/>
            <p:nvPr/>
          </p:nvSpPr>
          <p:spPr>
            <a:xfrm>
              <a:off x="5899964" y="2509429"/>
              <a:ext cx="1728192" cy="428230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Oscilloscope</a:t>
              </a: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ACEF38C6-DE10-3F4B-DC99-5E150022E14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84181" y="2698223"/>
              <a:ext cx="914400" cy="1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or: Elbow 47">
              <a:extLst>
                <a:ext uri="{FF2B5EF4-FFF2-40B4-BE49-F238E27FC236}">
                  <a16:creationId xmlns:a16="http://schemas.microsoft.com/office/drawing/2014/main" id="{67FE73F7-FBC4-B43E-2D0A-043D75D83CAD}"/>
                </a:ext>
              </a:extLst>
            </p:cNvPr>
            <p:cNvCxnSpPr>
              <a:cxnSpLocks/>
              <a:stCxn id="25" idx="2"/>
            </p:cNvCxnSpPr>
            <p:nvPr/>
          </p:nvCxnSpPr>
          <p:spPr>
            <a:xfrm rot="16200000" flipH="1">
              <a:off x="3439349" y="520468"/>
              <a:ext cx="923298" cy="5726124"/>
            </a:xfrm>
            <a:prstGeom prst="bentConnector2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9B21B7B-6E27-47F0-222B-0807E1B137A8}"/>
                </a:ext>
              </a:extLst>
            </p:cNvPr>
            <p:cNvCxnSpPr>
              <a:cxnSpLocks/>
              <a:endCxn id="31" idx="2"/>
            </p:cNvCxnSpPr>
            <p:nvPr/>
          </p:nvCxnSpPr>
          <p:spPr>
            <a:xfrm flipV="1">
              <a:off x="6764060" y="2937659"/>
              <a:ext cx="0" cy="90752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E117D8-BF95-1621-701F-94C6D92493C2}"/>
                </a:ext>
              </a:extLst>
            </p:cNvPr>
            <p:cNvSpPr txBox="1"/>
            <p:nvPr/>
          </p:nvSpPr>
          <p:spPr>
            <a:xfrm>
              <a:off x="6830793" y="3112949"/>
              <a:ext cx="100456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Trigger</a:t>
              </a:r>
            </a:p>
            <a:p>
              <a:r>
                <a:rPr lang="en-US" dirty="0" err="1">
                  <a:solidFill>
                    <a:srgbClr val="FF0000"/>
                  </a:solidFill>
                </a:rPr>
                <a:t>res~ns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D98FE01-B183-E514-F2B5-651F02266788}"/>
                </a:ext>
              </a:extLst>
            </p:cNvPr>
            <p:cNvSpPr txBox="1"/>
            <p:nvPr/>
          </p:nvSpPr>
          <p:spPr>
            <a:xfrm>
              <a:off x="4971198" y="2692027"/>
              <a:ext cx="8640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signal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8132F220-DF6A-8DA7-6536-0D15AEF9CAE5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4530430" y="1430551"/>
              <a:ext cx="0" cy="108300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9A4BDFC7-251C-1371-0BFB-6CC224AD47FE}"/>
                </a:ext>
              </a:extLst>
            </p:cNvPr>
            <p:cNvSpPr/>
            <p:nvPr/>
          </p:nvSpPr>
          <p:spPr>
            <a:xfrm>
              <a:off x="3826980" y="1061218"/>
              <a:ext cx="1718713" cy="369333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LV +6V</a:t>
              </a:r>
            </a:p>
          </p:txBody>
        </p:sp>
        <p:sp>
          <p:nvSpPr>
            <p:cNvPr id="60" name="Rectangle: Rounded Corners 59">
              <a:extLst>
                <a:ext uri="{FF2B5EF4-FFF2-40B4-BE49-F238E27FC236}">
                  <a16:creationId xmlns:a16="http://schemas.microsoft.com/office/drawing/2014/main" id="{0BE04864-EDD4-8692-BF34-88E00AB7ECDD}"/>
                </a:ext>
              </a:extLst>
            </p:cNvPr>
            <p:cNvSpPr/>
            <p:nvPr/>
          </p:nvSpPr>
          <p:spPr>
            <a:xfrm>
              <a:off x="1942125" y="1059725"/>
              <a:ext cx="1656184" cy="403431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HV +1kV</a:t>
              </a:r>
            </a:p>
          </p:txBody>
        </p:sp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E42D3937-A777-2FA2-12C6-03F16355F7A2}"/>
                </a:ext>
              </a:extLst>
            </p:cNvPr>
            <p:cNvSpPr/>
            <p:nvPr/>
          </p:nvSpPr>
          <p:spPr>
            <a:xfrm>
              <a:off x="2131356" y="4023162"/>
              <a:ext cx="1480523" cy="404396"/>
            </a:xfrm>
            <a:prstGeom prst="roundRect">
              <a:avLst/>
            </a:prstGeom>
            <a:noFill/>
            <a:ln w="25400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HV +1kV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52C3A1B-5808-6934-FB04-D775AE2FD571}"/>
                </a:ext>
              </a:extLst>
            </p:cNvPr>
            <p:cNvCxnSpPr>
              <a:cxnSpLocks/>
            </p:cNvCxnSpPr>
            <p:nvPr/>
          </p:nvCxnSpPr>
          <p:spPr>
            <a:xfrm>
              <a:off x="2739708" y="1497415"/>
              <a:ext cx="0" cy="457200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E7B11BDB-839C-829E-46C4-E0448EB1D1F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811055" y="3489195"/>
              <a:ext cx="0" cy="506167"/>
            </a:xfrm>
            <a:prstGeom prst="straightConnector1">
              <a:avLst/>
            </a:prstGeom>
            <a:ln w="25400">
              <a:solidFill>
                <a:schemeClr val="tx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: Rounded Corners 67">
              <a:extLst>
                <a:ext uri="{FF2B5EF4-FFF2-40B4-BE49-F238E27FC236}">
                  <a16:creationId xmlns:a16="http://schemas.microsoft.com/office/drawing/2014/main" id="{0A1324CB-63AF-6462-8B0A-DEBC207B05B7}"/>
                </a:ext>
              </a:extLst>
            </p:cNvPr>
            <p:cNvSpPr/>
            <p:nvPr/>
          </p:nvSpPr>
          <p:spPr>
            <a:xfrm>
              <a:off x="4269838" y="4001755"/>
              <a:ext cx="1656184" cy="584771"/>
            </a:xfrm>
            <a:prstGeom prst="roundRect">
              <a:avLst/>
            </a:prstGeom>
            <a:noFill/>
            <a:ln w="2540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HV = +7kV</a:t>
              </a:r>
            </a:p>
            <a:p>
              <a:pPr algn="ctr"/>
              <a:r>
                <a:rPr lang="en-US" b="1" dirty="0">
                  <a:solidFill>
                    <a:srgbClr val="00B050"/>
                  </a:solidFill>
                </a:rPr>
                <a:t>+ HV= -7kV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A55C5385-1619-7F16-714A-D7F94918E730}"/>
                </a:ext>
              </a:extLst>
            </p:cNvPr>
            <p:cNvCxnSpPr>
              <a:cxnSpLocks/>
              <a:stCxn id="68" idx="0"/>
            </p:cNvCxnSpPr>
            <p:nvPr/>
          </p:nvCxnSpPr>
          <p:spPr>
            <a:xfrm flipH="1" flipV="1">
              <a:off x="3591878" y="2932779"/>
              <a:ext cx="1506052" cy="1068976"/>
            </a:xfrm>
            <a:prstGeom prst="straightConnector1">
              <a:avLst/>
            </a:prstGeom>
            <a:ln w="25400">
              <a:solidFill>
                <a:srgbClr val="00B050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or: Elbow 88">
              <a:extLst>
                <a:ext uri="{FF2B5EF4-FFF2-40B4-BE49-F238E27FC236}">
                  <a16:creationId xmlns:a16="http://schemas.microsoft.com/office/drawing/2014/main" id="{94ACC703-A34B-FF59-7ED9-1FA8E4870E51}"/>
                </a:ext>
              </a:extLst>
            </p:cNvPr>
            <p:cNvCxnSpPr>
              <a:stCxn id="10" idx="1"/>
              <a:endCxn id="12" idx="1"/>
            </p:cNvCxnSpPr>
            <p:nvPr/>
          </p:nvCxnSpPr>
          <p:spPr>
            <a:xfrm rot="10800000" flipV="1">
              <a:off x="1960707" y="2129728"/>
              <a:ext cx="27279" cy="1211367"/>
            </a:xfrm>
            <a:prstGeom prst="bentConnector3">
              <a:avLst>
                <a:gd name="adj1" fmla="val 938007"/>
              </a:avLst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2895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80A47-4678-4669-BCAF-F58876892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Carbonless : Efficiency and Time Resolution Study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1DD9365-F635-3FBF-9B4A-B53C463E1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D720CE-338B-FAA7-41F0-D1665AF45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F80CB-2C63-8BFF-90E5-8924563BB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4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CF727A7-0AAA-02A0-FF81-581A76A758AA}"/>
              </a:ext>
            </a:extLst>
          </p:cNvPr>
          <p:cNvSpPr/>
          <p:nvPr/>
        </p:nvSpPr>
        <p:spPr>
          <a:xfrm>
            <a:off x="1433446" y="2380308"/>
            <a:ext cx="1656184" cy="38052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Carbonless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49422B2-D969-630A-B3EF-3C9FE7404839}"/>
              </a:ext>
            </a:extLst>
          </p:cNvPr>
          <p:cNvSpPr/>
          <p:nvPr/>
        </p:nvSpPr>
        <p:spPr>
          <a:xfrm>
            <a:off x="1433446" y="1791168"/>
            <a:ext cx="1656184" cy="39311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Scin_top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2EEA98-ABE4-3640-7C01-81E1D8E8AF47}"/>
              </a:ext>
            </a:extLst>
          </p:cNvPr>
          <p:cNvSpPr/>
          <p:nvPr/>
        </p:nvSpPr>
        <p:spPr>
          <a:xfrm>
            <a:off x="1406167" y="3877066"/>
            <a:ext cx="1656184" cy="34358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Scin_bottom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BD71538-156B-49F4-9347-981FDE24D755}"/>
              </a:ext>
            </a:extLst>
          </p:cNvPr>
          <p:cNvCxnSpPr>
            <a:cxnSpLocks/>
          </p:cNvCxnSpPr>
          <p:nvPr/>
        </p:nvCxnSpPr>
        <p:spPr>
          <a:xfrm flipH="1">
            <a:off x="849109" y="2568591"/>
            <a:ext cx="36004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AB3DAF9-D84B-0D24-4661-7CCB38621952}"/>
              </a:ext>
            </a:extLst>
          </p:cNvPr>
          <p:cNvSpPr/>
          <p:nvPr/>
        </p:nvSpPr>
        <p:spPr>
          <a:xfrm>
            <a:off x="107504" y="2381187"/>
            <a:ext cx="751785" cy="35204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AND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C94DB2A-0563-92BF-91D6-911B2066FCC6}"/>
              </a:ext>
            </a:extLst>
          </p:cNvPr>
          <p:cNvCxnSpPr>
            <a:cxnSpLocks/>
          </p:cNvCxnSpPr>
          <p:nvPr/>
        </p:nvCxnSpPr>
        <p:spPr>
          <a:xfrm flipV="1">
            <a:off x="3088398" y="2582064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7CE24D1-3F61-D796-1315-C6EB84061EAF}"/>
              </a:ext>
            </a:extLst>
          </p:cNvPr>
          <p:cNvSpPr/>
          <p:nvPr/>
        </p:nvSpPr>
        <p:spPr>
          <a:xfrm>
            <a:off x="3545598" y="2381735"/>
            <a:ext cx="927383" cy="34758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Amp</a:t>
            </a: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474FC454-056C-9CA2-153E-64858A8A1385}"/>
              </a:ext>
            </a:extLst>
          </p:cNvPr>
          <p:cNvSpPr/>
          <p:nvPr/>
        </p:nvSpPr>
        <p:spPr>
          <a:xfrm>
            <a:off x="7650468" y="2380359"/>
            <a:ext cx="1025988" cy="1083300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TDC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61285B7-CCA0-CE5A-4A43-2509782E0E87}"/>
              </a:ext>
            </a:extLst>
          </p:cNvPr>
          <p:cNvCxnSpPr>
            <a:cxnSpLocks/>
          </p:cNvCxnSpPr>
          <p:nvPr/>
        </p:nvCxnSpPr>
        <p:spPr>
          <a:xfrm flipV="1">
            <a:off x="4472981" y="2568591"/>
            <a:ext cx="914400" cy="1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2B0FDDEF-A983-C6AE-A4EA-FFA1A9068395}"/>
              </a:ext>
            </a:extLst>
          </p:cNvPr>
          <p:cNvCxnSpPr>
            <a:cxnSpLocks/>
            <a:stCxn id="36" idx="2"/>
          </p:cNvCxnSpPr>
          <p:nvPr/>
        </p:nvCxnSpPr>
        <p:spPr>
          <a:xfrm rot="16200000" flipH="1">
            <a:off x="3048572" y="168052"/>
            <a:ext cx="2567979" cy="7698329"/>
          </a:xfrm>
          <a:prstGeom prst="bentConnector2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8BBE0238-E623-F3CA-1855-EAB1FC1AAFB8}"/>
              </a:ext>
            </a:extLst>
          </p:cNvPr>
          <p:cNvCxnSpPr>
            <a:cxnSpLocks/>
            <a:endCxn id="39" idx="2"/>
          </p:cNvCxnSpPr>
          <p:nvPr/>
        </p:nvCxnSpPr>
        <p:spPr>
          <a:xfrm flipH="1" flipV="1">
            <a:off x="8163462" y="3463659"/>
            <a:ext cx="23113" cy="183754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B1B2207-6C61-2AFE-F11E-BF4C50A3A956}"/>
              </a:ext>
            </a:extLst>
          </p:cNvPr>
          <p:cNvSpPr txBox="1"/>
          <p:nvPr/>
        </p:nvSpPr>
        <p:spPr>
          <a:xfrm>
            <a:off x="6568566" y="4690762"/>
            <a:ext cx="1091968" cy="34758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Trigger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C9F7EBB-0379-BF36-BA38-EC5D2F94C214}"/>
              </a:ext>
            </a:extLst>
          </p:cNvPr>
          <p:cNvSpPr txBox="1"/>
          <p:nvPr/>
        </p:nvSpPr>
        <p:spPr>
          <a:xfrm>
            <a:off x="4416658" y="2516909"/>
            <a:ext cx="1094960" cy="34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signal#1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A8C754B-1363-B1A5-DEF9-A6AED88EF3A2}"/>
              </a:ext>
            </a:extLst>
          </p:cNvPr>
          <p:cNvCxnSpPr>
            <a:cxnSpLocks/>
            <a:endCxn id="38" idx="0"/>
          </p:cNvCxnSpPr>
          <p:nvPr/>
        </p:nvCxnSpPr>
        <p:spPr>
          <a:xfrm>
            <a:off x="4009290" y="1362503"/>
            <a:ext cx="0" cy="1019232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F050DF00-0AC8-B2A4-A202-F94C45FA6828}"/>
              </a:ext>
            </a:extLst>
          </p:cNvPr>
          <p:cNvSpPr/>
          <p:nvPr/>
        </p:nvSpPr>
        <p:spPr>
          <a:xfrm>
            <a:off x="3272441" y="982133"/>
            <a:ext cx="1718713" cy="347584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LV +6V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A2FCCB21-4F1D-74C3-EA51-8D68291BDF46}"/>
              </a:ext>
            </a:extLst>
          </p:cNvPr>
          <p:cNvSpPr/>
          <p:nvPr/>
        </p:nvSpPr>
        <p:spPr>
          <a:xfrm>
            <a:off x="1387586" y="980728"/>
            <a:ext cx="1656184" cy="379674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HV +1kV</a:t>
            </a:r>
          </a:p>
        </p:txBody>
      </p: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9D801755-CA39-1760-47EB-7A2EF8DAE2CF}"/>
              </a:ext>
            </a:extLst>
          </p:cNvPr>
          <p:cNvSpPr/>
          <p:nvPr/>
        </p:nvSpPr>
        <p:spPr>
          <a:xfrm>
            <a:off x="1576817" y="4690762"/>
            <a:ext cx="1480523" cy="380582"/>
          </a:xfrm>
          <a:prstGeom prst="roundRect">
            <a:avLst/>
          </a:prstGeom>
          <a:noFill/>
          <a:ln w="254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HV +1kV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E9A84E8F-2C50-65E9-2F84-E1831195DFED}"/>
              </a:ext>
            </a:extLst>
          </p:cNvPr>
          <p:cNvCxnSpPr>
            <a:cxnSpLocks/>
          </p:cNvCxnSpPr>
          <p:nvPr/>
        </p:nvCxnSpPr>
        <p:spPr>
          <a:xfrm>
            <a:off x="2185169" y="1392644"/>
            <a:ext cx="0" cy="430277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1946BB9-5703-6CA2-DA42-A5B32F31A45B}"/>
              </a:ext>
            </a:extLst>
          </p:cNvPr>
          <p:cNvCxnSpPr>
            <a:cxnSpLocks/>
          </p:cNvCxnSpPr>
          <p:nvPr/>
        </p:nvCxnSpPr>
        <p:spPr>
          <a:xfrm flipH="1" flipV="1">
            <a:off x="2256516" y="4188239"/>
            <a:ext cx="0" cy="476361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D2C15C85-F361-C354-09E7-8EB304606204}"/>
              </a:ext>
            </a:extLst>
          </p:cNvPr>
          <p:cNvSpPr/>
          <p:nvPr/>
        </p:nvSpPr>
        <p:spPr>
          <a:xfrm>
            <a:off x="3597952" y="4518304"/>
            <a:ext cx="1656184" cy="550336"/>
          </a:xfrm>
          <a:prstGeom prst="roundRect">
            <a:avLst/>
          </a:prstGeom>
          <a:noFill/>
          <a:ln w="25400">
            <a:solidFill>
              <a:srgbClr val="00B05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HV = +7kV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+ HV= -7kV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C6FFD980-14A4-BD7F-C2BA-37D5932E8EBB}"/>
              </a:ext>
            </a:extLst>
          </p:cNvPr>
          <p:cNvCxnSpPr>
            <a:cxnSpLocks/>
            <a:stCxn id="51" idx="0"/>
          </p:cNvCxnSpPr>
          <p:nvPr/>
        </p:nvCxnSpPr>
        <p:spPr>
          <a:xfrm flipH="1" flipV="1">
            <a:off x="3082278" y="2619008"/>
            <a:ext cx="1343766" cy="1899296"/>
          </a:xfrm>
          <a:prstGeom prst="straightConnector1">
            <a:avLst/>
          </a:prstGeom>
          <a:ln w="254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nector: Elbow 52">
            <a:extLst>
              <a:ext uri="{FF2B5EF4-FFF2-40B4-BE49-F238E27FC236}">
                <a16:creationId xmlns:a16="http://schemas.microsoft.com/office/drawing/2014/main" id="{F698D5D7-E940-4CAB-7AAF-37BDDA90D8A4}"/>
              </a:ext>
            </a:extLst>
          </p:cNvPr>
          <p:cNvCxnSpPr>
            <a:stCxn id="33" idx="1"/>
            <a:endCxn id="34" idx="1"/>
          </p:cNvCxnSpPr>
          <p:nvPr/>
        </p:nvCxnSpPr>
        <p:spPr>
          <a:xfrm rot="10800000" flipV="1">
            <a:off x="1406168" y="1987723"/>
            <a:ext cx="27279" cy="2061138"/>
          </a:xfrm>
          <a:prstGeom prst="bentConnector3">
            <a:avLst>
              <a:gd name="adj1" fmla="val 938007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79C09D5-49CD-0EFC-7EF4-2A215852F0C8}"/>
              </a:ext>
            </a:extLst>
          </p:cNvPr>
          <p:cNvSpPr/>
          <p:nvPr/>
        </p:nvSpPr>
        <p:spPr>
          <a:xfrm>
            <a:off x="1432831" y="3083131"/>
            <a:ext cx="1656184" cy="380528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Carbonless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55EB20D-D7E1-C65D-F7C5-A0A63BB82573}"/>
              </a:ext>
            </a:extLst>
          </p:cNvPr>
          <p:cNvCxnSpPr>
            <a:cxnSpLocks/>
            <a:stCxn id="51" idx="0"/>
          </p:cNvCxnSpPr>
          <p:nvPr/>
        </p:nvCxnSpPr>
        <p:spPr>
          <a:xfrm flipH="1" flipV="1">
            <a:off x="3124060" y="3259577"/>
            <a:ext cx="1301984" cy="1258727"/>
          </a:xfrm>
          <a:prstGeom prst="straightConnector1">
            <a:avLst/>
          </a:prstGeom>
          <a:ln w="25400">
            <a:solidFill>
              <a:srgbClr val="00B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3B0C220-1360-D4A8-4FC6-387DDC95BE90}"/>
              </a:ext>
            </a:extLst>
          </p:cNvPr>
          <p:cNvCxnSpPr>
            <a:cxnSpLocks/>
          </p:cNvCxnSpPr>
          <p:nvPr/>
        </p:nvCxnSpPr>
        <p:spPr>
          <a:xfrm flipV="1">
            <a:off x="3095813" y="3273395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5AC329B5-445F-9ABC-D004-7B4F4C762801}"/>
              </a:ext>
            </a:extLst>
          </p:cNvPr>
          <p:cNvSpPr/>
          <p:nvPr/>
        </p:nvSpPr>
        <p:spPr>
          <a:xfrm>
            <a:off x="3553013" y="3073066"/>
            <a:ext cx="927383" cy="34758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Amp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BBD6A7C7-D49E-1938-1B2D-859856553ECB}"/>
              </a:ext>
            </a:extLst>
          </p:cNvPr>
          <p:cNvCxnSpPr>
            <a:cxnSpLocks/>
          </p:cNvCxnSpPr>
          <p:nvPr/>
        </p:nvCxnSpPr>
        <p:spPr>
          <a:xfrm>
            <a:off x="4480396" y="3259923"/>
            <a:ext cx="896028" cy="13472"/>
          </a:xfrm>
          <a:prstGeom prst="straightConnector1">
            <a:avLst/>
          </a:prstGeom>
          <a:ln w="254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F71584D-B5FC-AA3B-3D47-38BED3F60985}"/>
              </a:ext>
            </a:extLst>
          </p:cNvPr>
          <p:cNvSpPr txBox="1"/>
          <p:nvPr/>
        </p:nvSpPr>
        <p:spPr>
          <a:xfrm>
            <a:off x="4437787" y="3297880"/>
            <a:ext cx="1094960" cy="34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signal#2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673B1242-AEFB-95F4-2190-EB35AB0E2D1F}"/>
              </a:ext>
            </a:extLst>
          </p:cNvPr>
          <p:cNvSpPr txBox="1"/>
          <p:nvPr/>
        </p:nvSpPr>
        <p:spPr>
          <a:xfrm>
            <a:off x="8118830" y="4131460"/>
            <a:ext cx="1115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FF0000"/>
                </a:solidFill>
              </a:rPr>
              <a:t>@Trigger 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matching </a:t>
            </a:r>
          </a:p>
          <a:p>
            <a:pPr algn="ctr"/>
            <a:r>
              <a:rPr lang="en-US" sz="1600" dirty="0">
                <a:solidFill>
                  <a:srgbClr val="FF0000"/>
                </a:solidFill>
              </a:rPr>
              <a:t>mode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B3B9DC4-E958-2991-97EF-A76D42B0AE41}"/>
              </a:ext>
            </a:extLst>
          </p:cNvPr>
          <p:cNvSpPr txBox="1"/>
          <p:nvPr/>
        </p:nvSpPr>
        <p:spPr>
          <a:xfrm>
            <a:off x="1600076" y="5413355"/>
            <a:ext cx="5760640" cy="338554"/>
          </a:xfrm>
          <a:prstGeom prst="rect">
            <a:avLst/>
          </a:prstGeom>
          <a:solidFill>
            <a:srgbClr val="CCECFF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Need to make new frame -&gt; layout of carbonless PCB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D94596-02E4-534C-58C4-CB86966F6F9D}"/>
              </a:ext>
            </a:extLst>
          </p:cNvPr>
          <p:cNvSpPr/>
          <p:nvPr/>
        </p:nvSpPr>
        <p:spPr>
          <a:xfrm>
            <a:off x="5403086" y="2375200"/>
            <a:ext cx="1813339" cy="1083300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Discriminator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5B341E0-B1E2-D0FD-B3E9-AC7C59545288}"/>
              </a:ext>
            </a:extLst>
          </p:cNvPr>
          <p:cNvCxnSpPr>
            <a:cxnSpLocks/>
          </p:cNvCxnSpPr>
          <p:nvPr/>
        </p:nvCxnSpPr>
        <p:spPr>
          <a:xfrm flipV="1">
            <a:off x="7216425" y="2996952"/>
            <a:ext cx="4572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94500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59D5A-BED3-6C80-8622-1371F1657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Do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444C28-7142-6A6E-A6A4-EA05FF38E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yyyy/mm/dd</a:t>
            </a:r>
            <a:endParaRPr lang="en-US" altLang="ja-JP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B7150D-D6C1-7696-29B3-E14B13E51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/>
              <a:t>title</a:t>
            </a:r>
            <a:endParaRPr lang="en-US" altLang="ja-JP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87C7D3-8FD9-4AC1-71A9-C5E59C093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9621D2-C8FC-4F75-9E5A-153A48AC0064}" type="slidenum">
              <a:rPr lang="en-US" altLang="ja-JP" smtClean="0"/>
              <a:pPr/>
              <a:t>5</a:t>
            </a:fld>
            <a:r>
              <a:rPr lang="en-US" altLang="ja-JP"/>
              <a:t>/N</a:t>
            </a:r>
            <a:endParaRPr lang="en-US" altLang="ja-JP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72C4F9-FE40-53BC-8B39-93DD5262E9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zh-TW" sz="1900" dirty="0"/>
              <a:t>Students in NCU</a:t>
            </a:r>
          </a:p>
          <a:p>
            <a:pPr>
              <a:buFontTx/>
              <a:buChar char="-"/>
            </a:pPr>
            <a:r>
              <a:rPr lang="en-US" altLang="zh-TW" sz="1900" dirty="0"/>
              <a:t>Draw new design carbonless 3D frame</a:t>
            </a:r>
          </a:p>
          <a:p>
            <a:pPr>
              <a:buFontTx/>
              <a:buChar char="-"/>
            </a:pPr>
            <a:r>
              <a:rPr lang="en-US" altLang="zh-TW" sz="1900" dirty="0"/>
              <a:t>Setup HV UI, to monitor current </a:t>
            </a:r>
          </a:p>
          <a:p>
            <a:pPr>
              <a:buFontTx/>
              <a:buChar char="-"/>
            </a:pPr>
            <a:r>
              <a:rPr lang="en-US" altLang="zh-TW" sz="1900" dirty="0"/>
              <a:t>Swap HV polarity on HV module to check if the high current is caused by HV polarity or PCB itself. Stable current +HV = 0.2uA, -HV = 1.2uA.</a:t>
            </a:r>
          </a:p>
          <a:p>
            <a:pPr>
              <a:buFontTx/>
              <a:buChar char="-"/>
            </a:pPr>
            <a:r>
              <a:rPr lang="en-US" altLang="zh-TW" sz="1900" dirty="0"/>
              <a:t>There is always one channel give larger </a:t>
            </a:r>
          </a:p>
          <a:p>
            <a:pPr>
              <a:buFontTx/>
              <a:buChar char="-"/>
            </a:pPr>
            <a:r>
              <a:rPr lang="en-US" altLang="zh-TW" sz="1900" dirty="0"/>
              <a:t>Analysis :</a:t>
            </a:r>
          </a:p>
          <a:p>
            <a:pPr marL="457200" indent="-457200">
              <a:buAutoNum type="arabicParenR"/>
            </a:pPr>
            <a:r>
              <a:rPr lang="en-US" sz="1900" dirty="0"/>
              <a:t>separate time zone : signal time zone ,noise time zone</a:t>
            </a:r>
          </a:p>
          <a:p>
            <a:pPr marL="457200" indent="-457200">
              <a:buAutoNum type="arabicParenR"/>
            </a:pPr>
            <a:r>
              <a:rPr lang="en-US" sz="1900" dirty="0"/>
              <a:t>fill amplitude histogram</a:t>
            </a:r>
          </a:p>
          <a:p>
            <a:pPr marL="457200" indent="-457200">
              <a:buAutoNum type="arabicParenR"/>
            </a:pPr>
            <a:r>
              <a:rPr lang="en-US" sz="1900" dirty="0"/>
              <a:t>noise time zone define threshold</a:t>
            </a:r>
          </a:p>
          <a:p>
            <a:pPr marL="457200" indent="-457200">
              <a:buAutoNum type="arabicParenR"/>
            </a:pPr>
            <a:r>
              <a:rPr lang="en-US" sz="1900" dirty="0"/>
              <a:t>efficiency after threshold cut</a:t>
            </a:r>
          </a:p>
          <a:p>
            <a:pPr>
              <a:buFontTx/>
              <a:buChar char="-"/>
            </a:pPr>
            <a:r>
              <a:rPr lang="en-US" altLang="zh-TW" sz="1900" dirty="0"/>
              <a:t>Build HV box?</a:t>
            </a:r>
          </a:p>
          <a:p>
            <a:pPr marL="0" indent="0">
              <a:buNone/>
            </a:pPr>
            <a:endParaRPr lang="en-US" sz="1900" dirty="0"/>
          </a:p>
          <a:p>
            <a:r>
              <a:rPr lang="zh-TW" altLang="en-US" sz="1900" dirty="0"/>
              <a:t>濂宸</a:t>
            </a:r>
            <a:endParaRPr lang="en-US" altLang="zh-TW" sz="1900" dirty="0"/>
          </a:p>
          <a:p>
            <a:pPr>
              <a:buFontTx/>
              <a:buChar char="-"/>
            </a:pPr>
            <a:r>
              <a:rPr lang="en-US" altLang="zh-TW" sz="1900" dirty="0"/>
              <a:t>Control program</a:t>
            </a:r>
          </a:p>
          <a:p>
            <a:pPr>
              <a:buFontTx/>
              <a:buChar char="-"/>
            </a:pPr>
            <a:endParaRPr lang="en-US" altLang="zh-TW" sz="1900" dirty="0"/>
          </a:p>
          <a:p>
            <a:r>
              <a:rPr lang="en-US" altLang="zh-TW" sz="1900" dirty="0"/>
              <a:t>Myself</a:t>
            </a:r>
          </a:p>
          <a:p>
            <a:pPr>
              <a:buFontTx/>
              <a:buChar char="-"/>
            </a:pPr>
            <a:r>
              <a:rPr lang="en-US" sz="1900" dirty="0"/>
              <a:t>prepare carbonless PCB layout </a:t>
            </a:r>
          </a:p>
          <a:p>
            <a:pPr>
              <a:buFontTx/>
              <a:buChar char="-"/>
            </a:pPr>
            <a:r>
              <a:rPr lang="en-US" sz="1900" dirty="0"/>
              <a:t>Install discriminator and practice threshold control</a:t>
            </a:r>
            <a:endParaRPr lang="en-US" sz="1900" strike="sngStrike" dirty="0"/>
          </a:p>
          <a:p>
            <a:pPr marL="0" indent="0">
              <a:buNone/>
            </a:pPr>
            <a:r>
              <a:rPr lang="en-US" sz="1900" dirty="0"/>
              <a:t>  </a:t>
            </a:r>
          </a:p>
          <a:p>
            <a:pPr marL="0" indent="0">
              <a:buNone/>
            </a:pP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sz="1800" dirty="0"/>
          </a:p>
        </p:txBody>
      </p:sp>
    </p:spTree>
    <p:extLst>
      <p:ext uri="{BB962C8B-B14F-4D97-AF65-F5344CB8AC3E}">
        <p14:creationId xmlns:p14="http://schemas.microsoft.com/office/powerpoint/2010/main" val="1443495652"/>
      </p:ext>
    </p:extLst>
  </p:cSld>
  <p:clrMapOvr>
    <a:masterClrMapping/>
  </p:clrMapOvr>
</p:sld>
</file>

<file path=ppt/theme/theme1.xml><?xml version="1.0" encoding="utf-8"?>
<a:theme xmlns:a="http://schemas.openxmlformats.org/drawingml/2006/main" name="標準デザイン">
  <a:themeElements>
    <a:clrScheme name="標準デザイン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標準デザイン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slidesTemplate</Template>
  <TotalTime>25427</TotalTime>
  <Words>385</Words>
  <Application>Microsoft Office PowerPoint</Application>
  <PresentationFormat>On-screen Show (4:3)</PresentationFormat>
  <Paragraphs>95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標準デザイン</vt:lpstr>
      <vt:lpstr>RPC work</vt:lpstr>
      <vt:lpstr>RPC Electronics for JP</vt:lpstr>
      <vt:lpstr>Carbonless : Study with Oscilloscope</vt:lpstr>
      <vt:lpstr>Carbonless : Efficiency and Time Resolution Study</vt:lpstr>
      <vt:lpstr>To 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Blue</dc:title>
  <dc:creator>Chia Yu</dc:creator>
  <cp:lastModifiedBy>Chia-Yu Hsieh</cp:lastModifiedBy>
  <cp:revision>672</cp:revision>
  <dcterms:created xsi:type="dcterms:W3CDTF">2018-07-15T10:16:04Z</dcterms:created>
  <dcterms:modified xsi:type="dcterms:W3CDTF">2026-09-30T09:38:41Z</dcterms:modified>
</cp:coreProperties>
</file>