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4"/>
  </p:notesMasterIdLst>
  <p:sldIdLst>
    <p:sldId id="256" r:id="rId5"/>
    <p:sldId id="356" r:id="rId6"/>
    <p:sldId id="349" r:id="rId7"/>
    <p:sldId id="350" r:id="rId8"/>
    <p:sldId id="354" r:id="rId9"/>
    <p:sldId id="351" r:id="rId10"/>
    <p:sldId id="352" r:id="rId11"/>
    <p:sldId id="353" r:id="rId12"/>
    <p:sldId id="35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DBD67084-33AA-4EF8-98EB-FF521AA3DDBA}">
          <p14:sldIdLst>
            <p14:sldId id="256"/>
            <p14:sldId id="356"/>
            <p14:sldId id="349"/>
            <p14:sldId id="350"/>
            <p14:sldId id="354"/>
            <p14:sldId id="351"/>
            <p14:sldId id="352"/>
            <p14:sldId id="353"/>
            <p14:sldId id="355"/>
          </p14:sldIdLst>
        </p14:section>
        <p14:section name="10/14" id="{92C65527-B003-4711-A11B-9050B6135E0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19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50" d="100"/>
          <a:sy n="150" d="100"/>
        </p:scale>
        <p:origin x="209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F241D-3F81-4AD0-B0DC-5D52B8631884}" type="datetimeFigureOut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32CD6-B068-4A87-B77E-81D6555EF7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725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32CD6-B068-4A87-B77E-81D6555EF79F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118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66E-4A76-4C82-B7B9-E599C375218B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146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6BDE4A6-7419-87CF-E9A7-98A24EB7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D4FF7B-BF92-F5D0-0964-83CD9E09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FAF4CE3-01A2-E0B6-06D1-46B5E097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0">
            <a:extLst>
              <a:ext uri="{FF2B5EF4-FFF2-40B4-BE49-F238E27FC236}">
                <a16:creationId xmlns:a16="http://schemas.microsoft.com/office/drawing/2014/main" id="{ADA5AD64-38EB-BD7B-C686-07D95151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86500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7E071-7610-4CDA-8D1F-486EDD4FF251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83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C8562-D829-4055-B42F-DB0784FAAD96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485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B528-085C-4C2F-8090-DF88CBCFC415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1040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F9B0-05B9-4936-A411-D8071AF79A51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749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98BF-620F-4B2F-A928-0E4D407AFC07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39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CC860-08DC-4D94-9EBF-AC0DF36F0CB7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24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E710-73A7-485D-999E-747879E4AB15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00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7CE4A-88FF-4DE6-9CC9-F963C100082F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029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4E6C-A6D0-466B-B84E-3B075C203C77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58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1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00326"/>
            <a:ext cx="7886700" cy="4676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24" y="64945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D19F3C-2A7C-4EDA-9A4D-54291768050D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9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52.png"/><Relationship Id="rId21" Type="http://schemas.openxmlformats.org/officeDocument/2006/relationships/image" Target="../media/image70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5" Type="http://schemas.openxmlformats.org/officeDocument/2006/relationships/image" Target="../media/image74.png"/><Relationship Id="rId2" Type="http://schemas.openxmlformats.org/officeDocument/2006/relationships/image" Target="../media/image51.png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24" Type="http://schemas.openxmlformats.org/officeDocument/2006/relationships/image" Target="../media/image73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23" Type="http://schemas.openxmlformats.org/officeDocument/2006/relationships/image" Target="../media/image72.png"/><Relationship Id="rId10" Type="http://schemas.openxmlformats.org/officeDocument/2006/relationships/image" Target="../media/image59.png"/><Relationship Id="rId19" Type="http://schemas.openxmlformats.org/officeDocument/2006/relationships/image" Target="../media/image68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Relationship Id="rId22" Type="http://schemas.openxmlformats.org/officeDocument/2006/relationships/image" Target="../media/image7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26" Type="http://schemas.openxmlformats.org/officeDocument/2006/relationships/image" Target="../media/image98.png"/><Relationship Id="rId3" Type="http://schemas.openxmlformats.org/officeDocument/2006/relationships/image" Target="../media/image75.png"/><Relationship Id="rId21" Type="http://schemas.openxmlformats.org/officeDocument/2006/relationships/image" Target="../media/image93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5" Type="http://schemas.openxmlformats.org/officeDocument/2006/relationships/image" Target="../media/image9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8.pn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24" Type="http://schemas.openxmlformats.org/officeDocument/2006/relationships/image" Target="../media/image96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23" Type="http://schemas.openxmlformats.org/officeDocument/2006/relationships/image" Target="../media/image95.png"/><Relationship Id="rId10" Type="http://schemas.openxmlformats.org/officeDocument/2006/relationships/image" Target="../media/image82.png"/><Relationship Id="rId19" Type="http://schemas.openxmlformats.org/officeDocument/2006/relationships/image" Target="../media/image91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Relationship Id="rId22" Type="http://schemas.openxmlformats.org/officeDocument/2006/relationships/image" Target="../media/image9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37AFEA-797C-87AC-0BF5-0454F7AD0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zh-TW"/>
              <a:t>EC</a:t>
            </a:r>
            <a:r>
              <a:rPr lang="en-US" altLang="zh-TW"/>
              <a:t>al</a:t>
            </a:r>
            <a:r>
              <a:rPr lang="zh-TW" altLang="zh-TW"/>
              <a:t> 3rd Prototype </a:t>
            </a:r>
            <a:br>
              <a:rPr lang="en-US" altLang="zh-TW"/>
            </a:br>
            <a:r>
              <a:rPr lang="zh-TW" altLang="zh-TW"/>
              <a:t>Beam</a:t>
            </a:r>
            <a:r>
              <a:rPr lang="en-US" altLang="zh-TW"/>
              <a:t> </a:t>
            </a:r>
            <a:r>
              <a:rPr lang="zh-TW" altLang="zh-TW"/>
              <a:t>Test</a:t>
            </a:r>
            <a:r>
              <a:rPr lang="en-US" altLang="zh-TW"/>
              <a:t> Analysis</a:t>
            </a:r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3812C9B-117A-727C-6541-451C76088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493578"/>
            <a:ext cx="6858000" cy="1655762"/>
          </a:xfrm>
        </p:spPr>
        <p:txBody>
          <a:bodyPr/>
          <a:lstStyle/>
          <a:p>
            <a:r>
              <a:rPr lang="en-US" altLang="zh-TW" dirty="0"/>
              <a:t>Yen-Chen Wu</a:t>
            </a:r>
          </a:p>
          <a:p>
            <a:r>
              <a:rPr lang="en-US" altLang="zh-TW" dirty="0"/>
              <a:t>Dept. Physics, National Central University</a:t>
            </a:r>
          </a:p>
          <a:p>
            <a:r>
              <a:rPr lang="en-US" altLang="zh-TW" dirty="0"/>
              <a:t>2026/10/07</a:t>
            </a:r>
          </a:p>
        </p:txBody>
      </p:sp>
    </p:spTree>
    <p:extLst>
      <p:ext uri="{BB962C8B-B14F-4D97-AF65-F5344CB8AC3E}">
        <p14:creationId xmlns:p14="http://schemas.microsoft.com/office/powerpoint/2010/main" val="15523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8C1AE-E3D4-A4A0-AC1E-91C194A0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82270-26A5-66AE-74A1-326F46B44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CB707E-5CA7-6D38-CAC2-5A7F17980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BBDA78-D506-AE46-ECE6-8AA882D47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2BC09D6-9C32-5FFC-4CF2-A09C1B5A3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Dead channels by hardware unit</a:t>
            </a:r>
            <a:endParaRPr lang="zh-TW" altLang="en-US" sz="3600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29D4F6B-05F5-9D98-36AD-142DEED96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045" y="1218386"/>
            <a:ext cx="4056326" cy="47368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CF0D07-3131-95FD-44DF-37F401ABCBCB}"/>
              </a:ext>
            </a:extLst>
          </p:cNvPr>
          <p:cNvSpPr txBox="1"/>
          <p:nvPr/>
        </p:nvSpPr>
        <p:spPr>
          <a:xfrm>
            <a:off x="598170" y="1672691"/>
            <a:ext cx="173487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IC1:</a:t>
            </a:r>
          </a:p>
          <a:p>
            <a:r>
              <a:rPr lang="en-US" altLang="zh-TW" sz="2000" dirty="0"/>
              <a:t>0~8, 9~17,</a:t>
            </a:r>
          </a:p>
          <a:p>
            <a:r>
              <a:rPr lang="en-US" altLang="zh-TW" sz="2000" dirty="0"/>
              <a:t>18~26,27~35,</a:t>
            </a:r>
          </a:p>
          <a:p>
            <a:r>
              <a:rPr lang="en-US" altLang="zh-TW" sz="2000" dirty="0">
                <a:solidFill>
                  <a:srgbClr val="FF0000"/>
                </a:solidFill>
              </a:rPr>
              <a:t>36~44, 45~53,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54~62, 63~71</a:t>
            </a:r>
            <a:endParaRPr lang="zh-TW" altLang="en-US" dirty="0">
              <a:solidFill>
                <a:srgbClr val="FF000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09EFFF3-6CDC-C941-6D36-D42C239F5BBE}"/>
              </a:ext>
            </a:extLst>
          </p:cNvPr>
          <p:cNvGrpSpPr/>
          <p:nvPr/>
        </p:nvGrpSpPr>
        <p:grpSpPr>
          <a:xfrm>
            <a:off x="2632038" y="1537895"/>
            <a:ext cx="1807882" cy="1792941"/>
            <a:chOff x="2662518" y="1819835"/>
            <a:chExt cx="1807882" cy="1792941"/>
          </a:xfrm>
          <a:solidFill>
            <a:srgbClr val="0070C0">
              <a:alpha val="46000"/>
            </a:srgb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1543EE5-5C65-4EEC-06C7-08F79ABF62E8}"/>
                </a:ext>
              </a:extLst>
            </p:cNvPr>
            <p:cNvSpPr/>
            <p:nvPr/>
          </p:nvSpPr>
          <p:spPr>
            <a:xfrm>
              <a:off x="2662518" y="1819835"/>
              <a:ext cx="878541" cy="1792941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60BE944-4D3D-BA91-A347-40EBB565134A}"/>
                </a:ext>
              </a:extLst>
            </p:cNvPr>
            <p:cNvSpPr/>
            <p:nvPr/>
          </p:nvSpPr>
          <p:spPr>
            <a:xfrm>
              <a:off x="3541059" y="2908300"/>
              <a:ext cx="929341" cy="704476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869C55F-0C8D-5F24-5172-BFC87C7BBDC6}"/>
              </a:ext>
            </a:extLst>
          </p:cNvPr>
          <p:cNvSpPr/>
          <p:nvPr/>
        </p:nvSpPr>
        <p:spPr>
          <a:xfrm>
            <a:off x="3510579" y="1537895"/>
            <a:ext cx="921871" cy="1088465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1E473F-CF40-4698-953D-895058EE0FA1}"/>
              </a:ext>
            </a:extLst>
          </p:cNvPr>
          <p:cNvSpPr/>
          <p:nvPr/>
        </p:nvSpPr>
        <p:spPr>
          <a:xfrm>
            <a:off x="2632038" y="3330836"/>
            <a:ext cx="1807882" cy="383989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01F3C-75CF-8ED5-CA49-FE5312D2F9CF}"/>
              </a:ext>
            </a:extLst>
          </p:cNvPr>
          <p:cNvSpPr/>
          <p:nvPr/>
        </p:nvSpPr>
        <p:spPr>
          <a:xfrm>
            <a:off x="2632038" y="3714825"/>
            <a:ext cx="1807882" cy="2175435"/>
          </a:xfrm>
          <a:prstGeom prst="rect">
            <a:avLst/>
          </a:prstGeom>
          <a:solidFill>
            <a:schemeClr val="accent3">
              <a:lumMod val="40000"/>
              <a:lumOff val="6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DBA265-6A49-F470-8E3F-C9695848C53F}"/>
              </a:ext>
            </a:extLst>
          </p:cNvPr>
          <p:cNvSpPr txBox="1"/>
          <p:nvPr/>
        </p:nvSpPr>
        <p:spPr>
          <a:xfrm>
            <a:off x="598170" y="381684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IC2:72~143</a:t>
            </a:r>
            <a:endParaRPr lang="zh-TW" altLang="en-US" sz="1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4F0F25-480D-C173-9082-93541333C452}"/>
              </a:ext>
            </a:extLst>
          </p:cNvPr>
          <p:cNvSpPr txBox="1"/>
          <p:nvPr/>
        </p:nvSpPr>
        <p:spPr>
          <a:xfrm>
            <a:off x="6464909" y="1537895"/>
            <a:ext cx="26168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IC3:</a:t>
            </a:r>
          </a:p>
          <a:p>
            <a:r>
              <a:rPr lang="en-US" altLang="zh-TW" sz="2000" dirty="0"/>
              <a:t>144~152,153~161,</a:t>
            </a:r>
          </a:p>
          <a:p>
            <a:r>
              <a:rPr lang="en-US" altLang="zh-TW" sz="2000" dirty="0"/>
              <a:t>162~170, 171~179,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180~188, 189~197,</a:t>
            </a:r>
          </a:p>
          <a:p>
            <a:r>
              <a:rPr lang="en-US" altLang="zh-TW" dirty="0">
                <a:solidFill>
                  <a:srgbClr val="FF0000"/>
                </a:solidFill>
              </a:rPr>
              <a:t>198~206, 207~215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C7C1B9F-03DD-96A9-1DF5-79A28209F822}"/>
              </a:ext>
            </a:extLst>
          </p:cNvPr>
          <p:cNvSpPr/>
          <p:nvPr/>
        </p:nvSpPr>
        <p:spPr>
          <a:xfrm>
            <a:off x="4432450" y="1539390"/>
            <a:ext cx="1807882" cy="702981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384C562-5DD0-6DD4-44FE-88B3A34845EB}"/>
              </a:ext>
            </a:extLst>
          </p:cNvPr>
          <p:cNvSpPr/>
          <p:nvPr/>
        </p:nvSpPr>
        <p:spPr>
          <a:xfrm>
            <a:off x="4432450" y="2242393"/>
            <a:ext cx="1807882" cy="1088443"/>
          </a:xfrm>
          <a:prstGeom prst="rect">
            <a:avLst/>
          </a:prstGeom>
          <a:solidFill>
            <a:schemeClr val="bg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6C1CADF-9335-EAD8-92F4-5A2B5D170D89}"/>
              </a:ext>
            </a:extLst>
          </p:cNvPr>
          <p:cNvSpPr/>
          <p:nvPr/>
        </p:nvSpPr>
        <p:spPr>
          <a:xfrm>
            <a:off x="4438800" y="3330836"/>
            <a:ext cx="1807882" cy="383967"/>
          </a:xfrm>
          <a:prstGeom prst="rect">
            <a:avLst/>
          </a:prstGeom>
          <a:solidFill>
            <a:srgbClr val="FF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BFC2B0-79A8-5246-729D-AA3AD082DB1A}"/>
              </a:ext>
            </a:extLst>
          </p:cNvPr>
          <p:cNvSpPr/>
          <p:nvPr/>
        </p:nvSpPr>
        <p:spPr>
          <a:xfrm>
            <a:off x="4439920" y="3714803"/>
            <a:ext cx="1807882" cy="2175435"/>
          </a:xfrm>
          <a:prstGeom prst="rect">
            <a:avLst/>
          </a:prstGeom>
          <a:solidFill>
            <a:schemeClr val="bg2">
              <a:lumMod val="90000"/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8A9BCD-F665-7DC1-F559-86B0533F87D8}"/>
              </a:ext>
            </a:extLst>
          </p:cNvPr>
          <p:cNvSpPr/>
          <p:nvPr/>
        </p:nvSpPr>
        <p:spPr>
          <a:xfrm>
            <a:off x="2632038" y="1537895"/>
            <a:ext cx="1806762" cy="2182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608EC46-4E4F-AA70-BEA2-2272E320C6F4}"/>
              </a:ext>
            </a:extLst>
          </p:cNvPr>
          <p:cNvSpPr/>
          <p:nvPr/>
        </p:nvSpPr>
        <p:spPr>
          <a:xfrm>
            <a:off x="4439360" y="1537895"/>
            <a:ext cx="1806762" cy="2182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66A3D2B-29B4-939A-60A8-D7EF7D598D32}"/>
              </a:ext>
            </a:extLst>
          </p:cNvPr>
          <p:cNvSpPr/>
          <p:nvPr/>
        </p:nvSpPr>
        <p:spPr>
          <a:xfrm>
            <a:off x="4439360" y="3721426"/>
            <a:ext cx="1806762" cy="2182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A074174-474D-BE56-37F3-CB4B967C747F}"/>
              </a:ext>
            </a:extLst>
          </p:cNvPr>
          <p:cNvSpPr/>
          <p:nvPr/>
        </p:nvSpPr>
        <p:spPr>
          <a:xfrm>
            <a:off x="2632038" y="3721426"/>
            <a:ext cx="1806762" cy="2182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4641242-93B1-246B-0766-CA4766AB1162}"/>
              </a:ext>
            </a:extLst>
          </p:cNvPr>
          <p:cNvSpPr/>
          <p:nvPr/>
        </p:nvSpPr>
        <p:spPr>
          <a:xfrm>
            <a:off x="4511265" y="3330836"/>
            <a:ext cx="1711512" cy="3189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0ECD716-677F-B6C9-0AD6-FC1F0B7A6742}"/>
              </a:ext>
            </a:extLst>
          </p:cNvPr>
          <p:cNvSpPr/>
          <p:nvPr/>
        </p:nvSpPr>
        <p:spPr>
          <a:xfrm>
            <a:off x="2692592" y="3324235"/>
            <a:ext cx="1711512" cy="3189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63196BD-3234-B4DE-352F-4B54C8CAFCA4}"/>
              </a:ext>
            </a:extLst>
          </p:cNvPr>
          <p:cNvSpPr/>
          <p:nvPr/>
        </p:nvSpPr>
        <p:spPr>
          <a:xfrm>
            <a:off x="4499685" y="1564237"/>
            <a:ext cx="1711512" cy="6781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CD814A1-EA3A-CE38-0AB3-FBD480692A06}"/>
              </a:ext>
            </a:extLst>
          </p:cNvPr>
          <p:cNvSpPr/>
          <p:nvPr/>
        </p:nvSpPr>
        <p:spPr>
          <a:xfrm>
            <a:off x="3545835" y="1564236"/>
            <a:ext cx="843285" cy="10486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6CABE52-DF20-5EEA-7861-C90116D9D407}"/>
              </a:ext>
            </a:extLst>
          </p:cNvPr>
          <p:cNvSpPr/>
          <p:nvPr/>
        </p:nvSpPr>
        <p:spPr>
          <a:xfrm>
            <a:off x="5827413" y="4250835"/>
            <a:ext cx="371457" cy="29322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0CD724A-220C-3E56-0A73-93675877837D}"/>
              </a:ext>
            </a:extLst>
          </p:cNvPr>
          <p:cNvSpPr/>
          <p:nvPr/>
        </p:nvSpPr>
        <p:spPr>
          <a:xfrm>
            <a:off x="5659522" y="3157214"/>
            <a:ext cx="371457" cy="14747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B736C6-A38E-4325-DB53-0FF05507629F}"/>
              </a:ext>
            </a:extLst>
          </p:cNvPr>
          <p:cNvSpPr/>
          <p:nvPr/>
        </p:nvSpPr>
        <p:spPr>
          <a:xfrm>
            <a:off x="3610142" y="3469492"/>
            <a:ext cx="759470" cy="14896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24EC694-AB8D-8480-D010-E060E7B7C6A6}"/>
              </a:ext>
            </a:extLst>
          </p:cNvPr>
          <p:cNvSpPr/>
          <p:nvPr/>
        </p:nvSpPr>
        <p:spPr>
          <a:xfrm>
            <a:off x="3621705" y="1926013"/>
            <a:ext cx="187867" cy="14068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A954467-D890-2FA5-E5D1-8F5C11DDE39C}"/>
              </a:ext>
            </a:extLst>
          </p:cNvPr>
          <p:cNvSpPr/>
          <p:nvPr/>
        </p:nvSpPr>
        <p:spPr>
          <a:xfrm>
            <a:off x="3985455" y="2369353"/>
            <a:ext cx="371457" cy="14747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AB78A5-C148-DB92-6519-086C902FB340}"/>
              </a:ext>
            </a:extLst>
          </p:cNvPr>
          <p:cNvSpPr/>
          <p:nvPr/>
        </p:nvSpPr>
        <p:spPr>
          <a:xfrm rot="5400000">
            <a:off x="4122859" y="2281366"/>
            <a:ext cx="279397" cy="18870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CF159F9-9D64-FF5A-9E09-D35154747F68}"/>
              </a:ext>
            </a:extLst>
          </p:cNvPr>
          <p:cNvSpPr/>
          <p:nvPr/>
        </p:nvSpPr>
        <p:spPr>
          <a:xfrm>
            <a:off x="3610142" y="3329054"/>
            <a:ext cx="187867" cy="140689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84D62C5-7019-ABB1-B4BF-EF37A5E5879E}"/>
              </a:ext>
            </a:extLst>
          </p:cNvPr>
          <p:cNvSpPr/>
          <p:nvPr/>
        </p:nvSpPr>
        <p:spPr>
          <a:xfrm>
            <a:off x="6438090" y="5628596"/>
            <a:ext cx="247532" cy="18469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4B6E56C-0AB1-18BE-7096-D7A33D5D093C}"/>
              </a:ext>
            </a:extLst>
          </p:cNvPr>
          <p:cNvSpPr txBox="1"/>
          <p:nvPr/>
        </p:nvSpPr>
        <p:spPr>
          <a:xfrm>
            <a:off x="6685622" y="5550705"/>
            <a:ext cx="2616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200" dirty="0"/>
              <a:t>Individual dead channel</a:t>
            </a:r>
            <a:br>
              <a:rPr lang="en-US" altLang="zh-TW" sz="1200" dirty="0"/>
            </a:br>
            <a:r>
              <a:rPr lang="en-US" altLang="zh-TW" sz="1200" dirty="0"/>
              <a:t>(</a:t>
            </a:r>
            <a:r>
              <a:rPr lang="en-US" altLang="zh-TW" sz="1200" dirty="0" err="1"/>
              <a:t>eg</a:t>
            </a:r>
            <a:r>
              <a:rPr lang="en-US" altLang="zh-TW" sz="1200" dirty="0"/>
              <a:t>: offset, no signal, weak signal)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CB6E1E6-E424-0D04-D8D5-2BB26E3AE18B}"/>
              </a:ext>
            </a:extLst>
          </p:cNvPr>
          <p:cNvSpPr txBox="1"/>
          <p:nvPr/>
        </p:nvSpPr>
        <p:spPr>
          <a:xfrm>
            <a:off x="6464909" y="382547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/>
              <a:t>IC4:216~287</a:t>
            </a:r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135150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FBB80BF-9AAE-1B86-25E9-AA44CB2F8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A483E26-CCD4-5D44-BC51-1D36348D9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D6163C5-939F-24A7-0357-FBC21EE1F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3</a:t>
            </a:fld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59E18B73-B954-4748-4B1F-BFF770D3F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593" y="1366167"/>
            <a:ext cx="1546799" cy="1260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AD2425BB-7573-0FD6-7D67-EC0E253F8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126" y="1366167"/>
            <a:ext cx="1550546" cy="126000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A928AD64-DC65-52AD-0A7E-1B3EF50DA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312" y="1358760"/>
            <a:ext cx="1546688" cy="1260000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D6F1B3F6-4637-F46E-4144-60325AF3E8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1091" y="3835113"/>
            <a:ext cx="1534285" cy="1260000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85AB47F2-9B23-4C44-8B9A-57AA24FC00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2436" y="3835113"/>
            <a:ext cx="1547666" cy="1260000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E65250C5-41E8-DE48-A230-AA736B0CA8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7312" y="3835113"/>
            <a:ext cx="1543175" cy="1260000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37C1BAAA-4F6B-CB3B-9D4C-241EC658C5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6624" y="2601169"/>
            <a:ext cx="1551571" cy="1260000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:a16="http://schemas.microsoft.com/office/drawing/2014/main" id="{B441C748-545A-0E4F-2B33-57C22557E9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7479" y="2601169"/>
            <a:ext cx="1552174" cy="1260000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:a16="http://schemas.microsoft.com/office/drawing/2014/main" id="{63D53EF7-E582-B381-7DC7-43E712768C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3559" y="2601169"/>
            <a:ext cx="1547072" cy="1260000"/>
          </a:xfrm>
          <a:prstGeom prst="rect">
            <a:avLst/>
          </a:prstGeom>
        </p:spPr>
      </p:pic>
      <p:pic>
        <p:nvPicPr>
          <p:cNvPr id="61" name="圖片 60">
            <a:extLst>
              <a:ext uri="{FF2B5EF4-FFF2-40B4-BE49-F238E27FC236}">
                <a16:creationId xmlns:a16="http://schemas.microsoft.com/office/drawing/2014/main" id="{AF1F0F2A-907B-24E4-A51C-115CE8B0AA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27541" y="5079348"/>
            <a:ext cx="1543597" cy="1260000"/>
          </a:xfrm>
          <a:prstGeom prst="rect">
            <a:avLst/>
          </a:prstGeom>
        </p:spPr>
      </p:pic>
      <p:pic>
        <p:nvPicPr>
          <p:cNvPr id="63" name="圖片 62">
            <a:extLst>
              <a:ext uri="{FF2B5EF4-FFF2-40B4-BE49-F238E27FC236}">
                <a16:creationId xmlns:a16="http://schemas.microsoft.com/office/drawing/2014/main" id="{4BF471AC-E893-B1B6-9E21-1DB760C535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0843" y="5079348"/>
            <a:ext cx="1545773" cy="1260000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id="{2E56AF23-39C0-6689-F9AA-BFAA89936E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93119" y="5079348"/>
            <a:ext cx="1547368" cy="1260000"/>
          </a:xfrm>
          <a:prstGeom prst="rect">
            <a:avLst/>
          </a:prstGeom>
        </p:spPr>
      </p:pic>
      <p:sp>
        <p:nvSpPr>
          <p:cNvPr id="88" name="標題 5">
            <a:extLst>
              <a:ext uri="{FF2B5EF4-FFF2-40B4-BE49-F238E27FC236}">
                <a16:creationId xmlns:a16="http://schemas.microsoft.com/office/drawing/2014/main" id="{36B2BD7A-0C4F-D36B-6D53-D17AF5D7C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41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zh-TW" sz="3600" dirty="0"/>
              <a:t>Channels with pedestal drop included</a:t>
            </a:r>
            <a:endParaRPr lang="zh-TW" altLang="en-US" sz="3600" dirty="0"/>
          </a:p>
        </p:txBody>
      </p:sp>
      <p:sp>
        <p:nvSpPr>
          <p:cNvPr id="90" name="Content Placeholder 1">
            <a:extLst>
              <a:ext uri="{FF2B5EF4-FFF2-40B4-BE49-F238E27FC236}">
                <a16:creationId xmlns:a16="http://schemas.microsoft.com/office/drawing/2014/main" id="{60A9C6B5-E2CE-6055-1DB9-9CCF43B29B54}"/>
              </a:ext>
            </a:extLst>
          </p:cNvPr>
          <p:cNvSpPr txBox="1">
            <a:spLocks/>
          </p:cNvSpPr>
          <p:nvPr/>
        </p:nvSpPr>
        <p:spPr>
          <a:xfrm>
            <a:off x="471415" y="10791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1x1 clustering</a:t>
            </a:r>
            <a:endParaRPr lang="zh-TW" altLang="en-US" sz="1600" dirty="0"/>
          </a:p>
        </p:txBody>
      </p:sp>
      <p:sp>
        <p:nvSpPr>
          <p:cNvPr id="95" name="Content Placeholder 1">
            <a:extLst>
              <a:ext uri="{FF2B5EF4-FFF2-40B4-BE49-F238E27FC236}">
                <a16:creationId xmlns:a16="http://schemas.microsoft.com/office/drawing/2014/main" id="{D4C449D1-6EFB-81E1-D7D4-A1A6799FB458}"/>
              </a:ext>
            </a:extLst>
          </p:cNvPr>
          <p:cNvSpPr txBox="1">
            <a:spLocks/>
          </p:cNvSpPr>
          <p:nvPr/>
        </p:nvSpPr>
        <p:spPr>
          <a:xfrm>
            <a:off x="3365016" y="10791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3x3 clustering</a:t>
            </a:r>
            <a:endParaRPr lang="zh-TW" altLang="en-US" sz="1600" dirty="0"/>
          </a:p>
        </p:txBody>
      </p:sp>
      <p:sp>
        <p:nvSpPr>
          <p:cNvPr id="96" name="Content Placeholder 1">
            <a:extLst>
              <a:ext uri="{FF2B5EF4-FFF2-40B4-BE49-F238E27FC236}">
                <a16:creationId xmlns:a16="http://schemas.microsoft.com/office/drawing/2014/main" id="{EFC1F89D-95A9-C779-A50F-ECC94D25FAFF}"/>
              </a:ext>
            </a:extLst>
          </p:cNvPr>
          <p:cNvSpPr txBox="1">
            <a:spLocks/>
          </p:cNvSpPr>
          <p:nvPr/>
        </p:nvSpPr>
        <p:spPr>
          <a:xfrm>
            <a:off x="6258618" y="10791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4x4 clustering</a:t>
            </a:r>
            <a:endParaRPr lang="zh-TW" altLang="en-US" sz="1600" dirty="0"/>
          </a:p>
        </p:txBody>
      </p:sp>
      <p:pic>
        <p:nvPicPr>
          <p:cNvPr id="55" name="圖片 54">
            <a:extLst>
              <a:ext uri="{FF2B5EF4-FFF2-40B4-BE49-F238E27FC236}">
                <a16:creationId xmlns:a16="http://schemas.microsoft.com/office/drawing/2014/main" id="{4912C2D6-E7A4-E2A8-6362-E598F376CD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4304" y="5079348"/>
            <a:ext cx="1548669" cy="1260000"/>
          </a:xfrm>
          <a:prstGeom prst="rect">
            <a:avLst/>
          </a:prstGeom>
        </p:spPr>
      </p:pic>
      <p:pic>
        <p:nvPicPr>
          <p:cNvPr id="43" name="內容版面配置區 42">
            <a:extLst>
              <a:ext uri="{FF2B5EF4-FFF2-40B4-BE49-F238E27FC236}">
                <a16:creationId xmlns:a16="http://schemas.microsoft.com/office/drawing/2014/main" id="{14989437-4254-A7DB-575D-F13A347BF5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5"/>
          <a:stretch>
            <a:fillRect/>
          </a:stretch>
        </p:blipFill>
        <p:spPr>
          <a:xfrm>
            <a:off x="375428" y="2601169"/>
            <a:ext cx="1546482" cy="12600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AD94740-6531-F870-52F5-5FA153D1E8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9179" y="1366167"/>
            <a:ext cx="1548548" cy="1260000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7FC7FF37-DD76-AA56-5939-64270917C28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826068" y="3835113"/>
            <a:ext cx="1547963" cy="1260000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86E019A1-C52B-D65D-32C0-EBEA55A8891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3795" y="3835113"/>
            <a:ext cx="1545213" cy="12600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C611697-9110-BCB4-515B-2D06A32228B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62258" y="1366167"/>
            <a:ext cx="1548002" cy="1260000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611A5261-F609-D4AD-B17F-55FA791E2FD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62909" y="2601168"/>
            <a:ext cx="1539856" cy="1260000"/>
          </a:xfrm>
          <a:prstGeom prst="rect">
            <a:avLst/>
          </a:prstGeom>
        </p:spPr>
      </p:pic>
      <p:pic>
        <p:nvPicPr>
          <p:cNvPr id="57" name="圖片 56">
            <a:extLst>
              <a:ext uri="{FF2B5EF4-FFF2-40B4-BE49-F238E27FC236}">
                <a16:creationId xmlns:a16="http://schemas.microsoft.com/office/drawing/2014/main" id="{3DDD5A41-D27F-B4A5-E4C0-39D367071221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65706" y="5079348"/>
            <a:ext cx="1550569" cy="1260000"/>
          </a:xfrm>
          <a:prstGeom prst="rect">
            <a:avLst/>
          </a:prstGeom>
        </p:spPr>
      </p:pic>
      <p:pic>
        <p:nvPicPr>
          <p:cNvPr id="59" name="圖片 58">
            <a:extLst>
              <a:ext uri="{FF2B5EF4-FFF2-40B4-BE49-F238E27FC236}">
                <a16:creationId xmlns:a16="http://schemas.microsoft.com/office/drawing/2014/main" id="{374BAB6E-E0D9-BA3C-1792-C0AA1040FAC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51184" y="5079348"/>
            <a:ext cx="1547368" cy="1260000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C9C3F94D-4196-787F-D108-D2AA0EF0FD6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47162" y="3835113"/>
            <a:ext cx="1553090" cy="12600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D75DC9D1-DE83-6DDC-19D4-23B5B00088E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44367" y="2601169"/>
            <a:ext cx="1554478" cy="1260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ECAC17E3-030E-D829-4653-C55388F0A37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138538" y="1366167"/>
            <a:ext cx="1544669" cy="1260000"/>
          </a:xfrm>
          <a:prstGeom prst="rect">
            <a:avLst/>
          </a:prstGeom>
        </p:spPr>
      </p:pic>
      <p:sp>
        <p:nvSpPr>
          <p:cNvPr id="97" name="Content Placeholder 1">
            <a:extLst>
              <a:ext uri="{FF2B5EF4-FFF2-40B4-BE49-F238E27FC236}">
                <a16:creationId xmlns:a16="http://schemas.microsoft.com/office/drawing/2014/main" id="{CBBF97C1-A0A1-43AA-FE3A-FDB4F8A0BD70}"/>
              </a:ext>
            </a:extLst>
          </p:cNvPr>
          <p:cNvSpPr txBox="1">
            <a:spLocks/>
          </p:cNvSpPr>
          <p:nvPr/>
        </p:nvSpPr>
        <p:spPr>
          <a:xfrm>
            <a:off x="0" y="1491633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823MeV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98" name="Content Placeholder 1">
            <a:extLst>
              <a:ext uri="{FF2B5EF4-FFF2-40B4-BE49-F238E27FC236}">
                <a16:creationId xmlns:a16="http://schemas.microsoft.com/office/drawing/2014/main" id="{6DDA80BC-F919-E217-10E5-999FBDF6A1DA}"/>
              </a:ext>
            </a:extLst>
          </p:cNvPr>
          <p:cNvSpPr txBox="1">
            <a:spLocks/>
          </p:cNvSpPr>
          <p:nvPr/>
        </p:nvSpPr>
        <p:spPr>
          <a:xfrm>
            <a:off x="0" y="273219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705MeV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99" name="Content Placeholder 1">
            <a:extLst>
              <a:ext uri="{FF2B5EF4-FFF2-40B4-BE49-F238E27FC236}">
                <a16:creationId xmlns:a16="http://schemas.microsoft.com/office/drawing/2014/main" id="{8E9346E9-DF3F-E38E-08FA-CFF92F274E77}"/>
              </a:ext>
            </a:extLst>
          </p:cNvPr>
          <p:cNvSpPr txBox="1">
            <a:spLocks/>
          </p:cNvSpPr>
          <p:nvPr/>
        </p:nvSpPr>
        <p:spPr>
          <a:xfrm>
            <a:off x="0" y="3972761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584MeV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100" name="Content Placeholder 1">
            <a:extLst>
              <a:ext uri="{FF2B5EF4-FFF2-40B4-BE49-F238E27FC236}">
                <a16:creationId xmlns:a16="http://schemas.microsoft.com/office/drawing/2014/main" id="{F23ED7CE-5233-F2E2-7FB8-E465D0A7DC53}"/>
              </a:ext>
            </a:extLst>
          </p:cNvPr>
          <p:cNvSpPr txBox="1">
            <a:spLocks/>
          </p:cNvSpPr>
          <p:nvPr/>
        </p:nvSpPr>
        <p:spPr>
          <a:xfrm>
            <a:off x="0" y="521332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492MeV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600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8ED0ECC-EFCD-0510-B30A-38F76AFBF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087C393-7592-10CE-7C36-60DA5EE3E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6FA7B83-D973-8E9A-F33D-FDE7CDCD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0901496B-A499-FA3E-C4F8-FA1B9E41E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Channels with pedestal drop included</a:t>
            </a:r>
            <a:endParaRPr lang="zh-TW" altLang="en-US" sz="3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08C69677-2848-4EB6-2B37-9A95BE50B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870" y="1481549"/>
            <a:ext cx="1542884" cy="1260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1CD6F84-B5B3-C663-3A07-683796910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271" y="1481548"/>
            <a:ext cx="1549670" cy="126000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E070B71F-2977-73EB-54B4-E1D400594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157" y="1481549"/>
            <a:ext cx="1547665" cy="1260000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74F58E36-9FC3-1F01-2015-C065B89D7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0152" y="2718999"/>
            <a:ext cx="1545774" cy="1260000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BA15FAE4-C808-71E0-EE68-BF362D5172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0199" y="2718999"/>
            <a:ext cx="1551269" cy="1260000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1FA35774-50BE-9D22-9B9F-B6F47286F5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2837" y="2718998"/>
            <a:ext cx="1550269" cy="1260000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:a16="http://schemas.microsoft.com/office/drawing/2014/main" id="{64563731-BC94-42C5-F59E-10351A7E3C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4088" y="3961239"/>
            <a:ext cx="1545718" cy="1260000"/>
          </a:xfrm>
          <a:prstGeom prst="rect">
            <a:avLst/>
          </a:prstGeom>
        </p:spPr>
      </p:pic>
      <p:pic>
        <p:nvPicPr>
          <p:cNvPr id="55" name="圖片 54">
            <a:extLst>
              <a:ext uri="{FF2B5EF4-FFF2-40B4-BE49-F238E27FC236}">
                <a16:creationId xmlns:a16="http://schemas.microsoft.com/office/drawing/2014/main" id="{1D5451A3-CBEE-BCDD-ABC5-D42AD479AF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7935" y="3961239"/>
            <a:ext cx="1554591" cy="1260000"/>
          </a:xfrm>
          <a:prstGeom prst="rect">
            <a:avLst/>
          </a:prstGeom>
        </p:spPr>
      </p:pic>
      <p:pic>
        <p:nvPicPr>
          <p:cNvPr id="57" name="圖片 56">
            <a:extLst>
              <a:ext uri="{FF2B5EF4-FFF2-40B4-BE49-F238E27FC236}">
                <a16:creationId xmlns:a16="http://schemas.microsoft.com/office/drawing/2014/main" id="{7856F7F4-7B1E-2CFD-A36E-F5FBF64FAF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2837" y="3961239"/>
            <a:ext cx="1549676" cy="1260000"/>
          </a:xfrm>
          <a:prstGeom prst="rect">
            <a:avLst/>
          </a:prstGeom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id="{ADF279EF-640E-A838-51D6-EFCA821CAC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4178" y="5196889"/>
            <a:ext cx="1546686" cy="1260000"/>
          </a:xfrm>
          <a:prstGeom prst="rect">
            <a:avLst/>
          </a:prstGeom>
        </p:spPr>
      </p:pic>
      <p:pic>
        <p:nvPicPr>
          <p:cNvPr id="68" name="圖片 67">
            <a:extLst>
              <a:ext uri="{FF2B5EF4-FFF2-40B4-BE49-F238E27FC236}">
                <a16:creationId xmlns:a16="http://schemas.microsoft.com/office/drawing/2014/main" id="{FD438E2C-97EB-06C4-D2A6-CC2D75F8A06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1234" y="5196889"/>
            <a:ext cx="1541376" cy="1260000"/>
          </a:xfrm>
          <a:prstGeom prst="rect">
            <a:avLst/>
          </a:prstGeom>
        </p:spPr>
      </p:pic>
      <p:pic>
        <p:nvPicPr>
          <p:cNvPr id="70" name="圖片 69">
            <a:extLst>
              <a:ext uri="{FF2B5EF4-FFF2-40B4-BE49-F238E27FC236}">
                <a16:creationId xmlns:a16="http://schemas.microsoft.com/office/drawing/2014/main" id="{648A4A16-8801-8EE7-2341-C8BF7152D3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99085" y="5176756"/>
            <a:ext cx="1544915" cy="1260000"/>
          </a:xfrm>
          <a:prstGeom prst="rect">
            <a:avLst/>
          </a:prstGeom>
        </p:spPr>
      </p:pic>
      <p:sp>
        <p:nvSpPr>
          <p:cNvPr id="80" name="Content Placeholder 1">
            <a:extLst>
              <a:ext uri="{FF2B5EF4-FFF2-40B4-BE49-F238E27FC236}">
                <a16:creationId xmlns:a16="http://schemas.microsoft.com/office/drawing/2014/main" id="{08F8CE55-0A39-A498-9C05-FAB5334AE9E7}"/>
              </a:ext>
            </a:extLst>
          </p:cNvPr>
          <p:cNvSpPr txBox="1">
            <a:spLocks/>
          </p:cNvSpPr>
          <p:nvPr/>
        </p:nvSpPr>
        <p:spPr>
          <a:xfrm>
            <a:off x="471415" y="10791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1x1 clustering</a:t>
            </a:r>
            <a:endParaRPr lang="zh-TW" altLang="en-US" sz="1600" dirty="0"/>
          </a:p>
        </p:txBody>
      </p:sp>
      <p:sp>
        <p:nvSpPr>
          <p:cNvPr id="82" name="Content Placeholder 1">
            <a:extLst>
              <a:ext uri="{FF2B5EF4-FFF2-40B4-BE49-F238E27FC236}">
                <a16:creationId xmlns:a16="http://schemas.microsoft.com/office/drawing/2014/main" id="{A37991ED-B4E0-E4B8-FF89-065071288930}"/>
              </a:ext>
            </a:extLst>
          </p:cNvPr>
          <p:cNvSpPr txBox="1">
            <a:spLocks/>
          </p:cNvSpPr>
          <p:nvPr/>
        </p:nvSpPr>
        <p:spPr>
          <a:xfrm>
            <a:off x="3365016" y="10791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3x3 clustering</a:t>
            </a:r>
            <a:endParaRPr lang="zh-TW" altLang="en-US" sz="1600" dirty="0"/>
          </a:p>
        </p:txBody>
      </p:sp>
      <p:sp>
        <p:nvSpPr>
          <p:cNvPr id="84" name="Content Placeholder 1">
            <a:extLst>
              <a:ext uri="{FF2B5EF4-FFF2-40B4-BE49-F238E27FC236}">
                <a16:creationId xmlns:a16="http://schemas.microsoft.com/office/drawing/2014/main" id="{345247BF-ACAD-45CC-33CC-A28E2F88D737}"/>
              </a:ext>
            </a:extLst>
          </p:cNvPr>
          <p:cNvSpPr txBox="1">
            <a:spLocks/>
          </p:cNvSpPr>
          <p:nvPr/>
        </p:nvSpPr>
        <p:spPr>
          <a:xfrm>
            <a:off x="6258618" y="10791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4x4 clustering</a:t>
            </a:r>
            <a:endParaRPr lang="zh-TW" altLang="en-US" sz="1600" dirty="0"/>
          </a:p>
        </p:txBody>
      </p:sp>
      <p:pic>
        <p:nvPicPr>
          <p:cNvPr id="47" name="圖片 46">
            <a:extLst>
              <a:ext uri="{FF2B5EF4-FFF2-40B4-BE49-F238E27FC236}">
                <a16:creationId xmlns:a16="http://schemas.microsoft.com/office/drawing/2014/main" id="{7C580AAF-27E8-7201-D0E6-A539FD80201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0242" y="3980291"/>
            <a:ext cx="1551872" cy="1260000"/>
          </a:xfrm>
          <a:prstGeom prst="rect">
            <a:avLst/>
          </a:prstGeom>
        </p:spPr>
      </p:pic>
      <p:pic>
        <p:nvPicPr>
          <p:cNvPr id="60" name="圖片 59">
            <a:extLst>
              <a:ext uri="{FF2B5EF4-FFF2-40B4-BE49-F238E27FC236}">
                <a16:creationId xmlns:a16="http://schemas.microsoft.com/office/drawing/2014/main" id="{AEC9B153-48F7-325B-3239-441AED7D3E7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9453" y="5215941"/>
            <a:ext cx="1546777" cy="12600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96B1E07-1B33-03BB-06B1-A133E0DB4D6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5428" y="1499194"/>
            <a:ext cx="1548668" cy="1260000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708A5803-6ECA-36D3-E515-83EF501C5C1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3376" y="2718998"/>
            <a:ext cx="1541877" cy="12600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866ECC9-D2BC-0695-F9C2-3AFA39630DE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58528" y="1481549"/>
            <a:ext cx="1550969" cy="1260000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A41819CC-EDFF-BC24-525F-4E4985ACB4C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60825" y="2718999"/>
            <a:ext cx="1544475" cy="1260000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AD46152C-CF71-F72B-B317-7F2BE0916CD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71780" y="3961239"/>
            <a:ext cx="1544181" cy="1260000"/>
          </a:xfrm>
          <a:prstGeom prst="rect">
            <a:avLst/>
          </a:prstGeom>
        </p:spPr>
      </p:pic>
      <p:pic>
        <p:nvPicPr>
          <p:cNvPr id="62" name="圖片 61">
            <a:extLst>
              <a:ext uri="{FF2B5EF4-FFF2-40B4-BE49-F238E27FC236}">
                <a16:creationId xmlns:a16="http://schemas.microsoft.com/office/drawing/2014/main" id="{DF56B9BE-BCF5-8484-E265-2C00478CFE2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78812" y="5196889"/>
            <a:ext cx="1544474" cy="1260000"/>
          </a:xfrm>
          <a:prstGeom prst="rect">
            <a:avLst/>
          </a:prstGeom>
        </p:spPr>
      </p:pic>
      <p:pic>
        <p:nvPicPr>
          <p:cNvPr id="64" name="圖片 63">
            <a:extLst>
              <a:ext uri="{FF2B5EF4-FFF2-40B4-BE49-F238E27FC236}">
                <a16:creationId xmlns:a16="http://schemas.microsoft.com/office/drawing/2014/main" id="{115DDC81-8F3E-07BF-DDC3-3ED175E0E39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60558" y="5196889"/>
            <a:ext cx="1540577" cy="1260000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:a16="http://schemas.microsoft.com/office/drawing/2014/main" id="{6A65A8AD-3063-76BC-B988-544ED5973DB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54500" y="3961239"/>
            <a:ext cx="1546364" cy="1260000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B4492EBA-13EF-720D-5DB8-865CA36FB36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46367" y="2718998"/>
            <a:ext cx="1551570" cy="1260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4EBA846D-4635-F98B-B9EF-D873D2E7E212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150715" y="1481548"/>
            <a:ext cx="1548668" cy="1260000"/>
          </a:xfrm>
          <a:prstGeom prst="rect">
            <a:avLst/>
          </a:prstGeom>
        </p:spPr>
      </p:pic>
      <p:sp>
        <p:nvSpPr>
          <p:cNvPr id="72" name="Content Placeholder 1">
            <a:extLst>
              <a:ext uri="{FF2B5EF4-FFF2-40B4-BE49-F238E27FC236}">
                <a16:creationId xmlns:a16="http://schemas.microsoft.com/office/drawing/2014/main" id="{0B392AEC-987F-FCE5-B9AB-8FAAB11970C7}"/>
              </a:ext>
            </a:extLst>
          </p:cNvPr>
          <p:cNvSpPr txBox="1">
            <a:spLocks/>
          </p:cNvSpPr>
          <p:nvPr/>
        </p:nvSpPr>
        <p:spPr>
          <a:xfrm>
            <a:off x="0" y="1626106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395MeV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4" name="Content Placeholder 1">
            <a:extLst>
              <a:ext uri="{FF2B5EF4-FFF2-40B4-BE49-F238E27FC236}">
                <a16:creationId xmlns:a16="http://schemas.microsoft.com/office/drawing/2014/main" id="{FDA0E65A-9830-8C6F-6BDC-1980D3567D6D}"/>
              </a:ext>
            </a:extLst>
          </p:cNvPr>
          <p:cNvSpPr txBox="1">
            <a:spLocks/>
          </p:cNvSpPr>
          <p:nvPr/>
        </p:nvSpPr>
        <p:spPr>
          <a:xfrm>
            <a:off x="0" y="2866670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297MeV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6" name="Content Placeholder 1">
            <a:extLst>
              <a:ext uri="{FF2B5EF4-FFF2-40B4-BE49-F238E27FC236}">
                <a16:creationId xmlns:a16="http://schemas.microsoft.com/office/drawing/2014/main" id="{5A291212-19FC-3D9C-5E8A-F3325D9C43B0}"/>
              </a:ext>
            </a:extLst>
          </p:cNvPr>
          <p:cNvSpPr txBox="1">
            <a:spLocks/>
          </p:cNvSpPr>
          <p:nvPr/>
        </p:nvSpPr>
        <p:spPr>
          <a:xfrm>
            <a:off x="0" y="4107234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197MeV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8" name="Content Placeholder 1">
            <a:extLst>
              <a:ext uri="{FF2B5EF4-FFF2-40B4-BE49-F238E27FC236}">
                <a16:creationId xmlns:a16="http://schemas.microsoft.com/office/drawing/2014/main" id="{00215096-BED2-DF84-1BA6-E5D7260C38FE}"/>
              </a:ext>
            </a:extLst>
          </p:cNvPr>
          <p:cNvSpPr txBox="1">
            <a:spLocks/>
          </p:cNvSpPr>
          <p:nvPr/>
        </p:nvSpPr>
        <p:spPr>
          <a:xfrm>
            <a:off x="0" y="5347798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100MeV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99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BEE0E32D-6100-72F0-52AB-BB8D872B8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416"/>
          <a:stretch>
            <a:fillRect/>
          </a:stretch>
        </p:blipFill>
        <p:spPr>
          <a:xfrm>
            <a:off x="1634122" y="1448881"/>
            <a:ext cx="5875755" cy="3960238"/>
          </a:xfrm>
          <a:prstGeom prst="rect">
            <a:avLst/>
          </a:prstGeom>
        </p:spPr>
      </p:pic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F1793D1-6507-D833-DE02-FB7D6ED60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867E24D-E35A-C4AD-C1E4-831522818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29B87C1-4F4F-98C8-784B-C43247FC0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6889C27E-AF99-BC53-7945-2EB1AF7AE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/>
              <a:t>Resolution(include pedestal drop channel)</a:t>
            </a:r>
            <a:endParaRPr lang="zh-TW" altLang="en-US" sz="3600" dirty="0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431DB1B2-9DE4-2A00-5884-5BE8C35E66E1}"/>
              </a:ext>
            </a:extLst>
          </p:cNvPr>
          <p:cNvSpPr txBox="1"/>
          <p:nvPr/>
        </p:nvSpPr>
        <p:spPr>
          <a:xfrm>
            <a:off x="1038225" y="5657978"/>
            <a:ext cx="70675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Energy in one crystal is defined as “(raw </a:t>
            </a:r>
            <a:r>
              <a:rPr lang="en-US" altLang="zh-TW" sz="1400" dirty="0" err="1"/>
              <a:t>ADCmax</a:t>
            </a:r>
            <a:r>
              <a:rPr lang="en-US" altLang="zh-TW" sz="1400" dirty="0"/>
              <a:t> – ADC[0])/number of good channel”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Fit with DSBC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Energy resolution is defined as DSBC sigma/mean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468831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30A60A6-ADEE-86F2-7D34-25C0EE0D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C3A29EA-5804-2C60-DBF7-75F9A0612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DD7C333-8A08-7CC5-06CD-99CF79D9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D17E1B7B-E458-D260-4866-CC11C62A1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All dead channels excluded</a:t>
            </a:r>
            <a:endParaRPr lang="zh-TW" altLang="en-US" dirty="0"/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3FA18F8A-322B-08D0-72E9-397827DB4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478" y="1514646"/>
            <a:ext cx="1550224" cy="1260000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A0B614E0-5669-0D1B-EC54-0872F43B7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780" y="1514646"/>
            <a:ext cx="1551042" cy="1260000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91E2BEEA-343C-8725-A910-89A95D60E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837" y="2761690"/>
            <a:ext cx="1544118" cy="1260000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0559AEA0-127A-CF83-A4F4-AA981CA1F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60" y="2761690"/>
            <a:ext cx="1549268" cy="1260000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79A21BD6-ECA1-549A-1E6B-A717208BA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5139" y="2761690"/>
            <a:ext cx="1548861" cy="126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EE62061A-37E9-8B2B-3DCA-DAA6050618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6135" y="4005408"/>
            <a:ext cx="1548861" cy="1260000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id="{9CE41100-8A76-9011-AB29-495F7ABAED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2609" y="4005408"/>
            <a:ext cx="1548861" cy="1260000"/>
          </a:xfrm>
          <a:prstGeom prst="rect">
            <a:avLst/>
          </a:prstGeom>
        </p:spPr>
      </p:pic>
      <p:pic>
        <p:nvPicPr>
          <p:cNvPr id="54" name="圖片 53">
            <a:extLst>
              <a:ext uri="{FF2B5EF4-FFF2-40B4-BE49-F238E27FC236}">
                <a16:creationId xmlns:a16="http://schemas.microsoft.com/office/drawing/2014/main" id="{531103C3-800E-FC58-1E86-F2228BFA49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8684" y="4005408"/>
            <a:ext cx="1545316" cy="1260000"/>
          </a:xfrm>
          <a:prstGeom prst="rect">
            <a:avLst/>
          </a:prstGeom>
        </p:spPr>
      </p:pic>
      <p:pic>
        <p:nvPicPr>
          <p:cNvPr id="62" name="圖片 61">
            <a:extLst>
              <a:ext uri="{FF2B5EF4-FFF2-40B4-BE49-F238E27FC236}">
                <a16:creationId xmlns:a16="http://schemas.microsoft.com/office/drawing/2014/main" id="{364100E9-9916-7838-D686-57280C6D72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28532" y="5247478"/>
            <a:ext cx="1541376" cy="1260000"/>
          </a:xfrm>
          <a:prstGeom prst="rect">
            <a:avLst/>
          </a:prstGeom>
        </p:spPr>
      </p:pic>
      <p:pic>
        <p:nvPicPr>
          <p:cNvPr id="64" name="圖片 63">
            <a:extLst>
              <a:ext uri="{FF2B5EF4-FFF2-40B4-BE49-F238E27FC236}">
                <a16:creationId xmlns:a16="http://schemas.microsoft.com/office/drawing/2014/main" id="{1642FC1D-AA59-2AA0-4F6C-664E89C6A3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9178" y="5247477"/>
            <a:ext cx="1550632" cy="1260000"/>
          </a:xfrm>
          <a:prstGeom prst="rect">
            <a:avLst/>
          </a:prstGeom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id="{F245C61F-3F96-05A0-E3A4-58FC87D95E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98684" y="5247477"/>
            <a:ext cx="1548861" cy="1260000"/>
          </a:xfrm>
          <a:prstGeom prst="rect">
            <a:avLst/>
          </a:prstGeom>
        </p:spPr>
      </p:pic>
      <p:sp>
        <p:nvSpPr>
          <p:cNvPr id="68" name="Content Placeholder 1">
            <a:extLst>
              <a:ext uri="{FF2B5EF4-FFF2-40B4-BE49-F238E27FC236}">
                <a16:creationId xmlns:a16="http://schemas.microsoft.com/office/drawing/2014/main" id="{FA1EB9D0-59A2-26A3-7613-2D1E9AE51E47}"/>
              </a:ext>
            </a:extLst>
          </p:cNvPr>
          <p:cNvSpPr txBox="1">
            <a:spLocks/>
          </p:cNvSpPr>
          <p:nvPr/>
        </p:nvSpPr>
        <p:spPr>
          <a:xfrm>
            <a:off x="471415" y="123156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1x1 clustering</a:t>
            </a:r>
            <a:endParaRPr lang="zh-TW" altLang="en-US" sz="1600" dirty="0"/>
          </a:p>
        </p:txBody>
      </p:sp>
      <p:sp>
        <p:nvSpPr>
          <p:cNvPr id="70" name="Content Placeholder 1">
            <a:extLst>
              <a:ext uri="{FF2B5EF4-FFF2-40B4-BE49-F238E27FC236}">
                <a16:creationId xmlns:a16="http://schemas.microsoft.com/office/drawing/2014/main" id="{380F77DA-319B-5DF7-185C-0D6D45D6528F}"/>
              </a:ext>
            </a:extLst>
          </p:cNvPr>
          <p:cNvSpPr txBox="1">
            <a:spLocks/>
          </p:cNvSpPr>
          <p:nvPr/>
        </p:nvSpPr>
        <p:spPr>
          <a:xfrm>
            <a:off x="3365016" y="123156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3x3 clustering</a:t>
            </a:r>
            <a:endParaRPr lang="zh-TW" altLang="en-US" sz="1600" dirty="0"/>
          </a:p>
        </p:txBody>
      </p:sp>
      <p:sp>
        <p:nvSpPr>
          <p:cNvPr id="72" name="Content Placeholder 1">
            <a:extLst>
              <a:ext uri="{FF2B5EF4-FFF2-40B4-BE49-F238E27FC236}">
                <a16:creationId xmlns:a16="http://schemas.microsoft.com/office/drawing/2014/main" id="{2E9B5BF7-7D4F-A600-B814-F35D3E09DCA3}"/>
              </a:ext>
            </a:extLst>
          </p:cNvPr>
          <p:cNvSpPr txBox="1">
            <a:spLocks/>
          </p:cNvSpPr>
          <p:nvPr/>
        </p:nvSpPr>
        <p:spPr>
          <a:xfrm>
            <a:off x="6258618" y="123156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4x4 clustering</a:t>
            </a:r>
            <a:endParaRPr lang="zh-TW" altLang="en-US" sz="1600" dirty="0"/>
          </a:p>
        </p:txBody>
      </p:sp>
      <p:pic>
        <p:nvPicPr>
          <p:cNvPr id="56" name="圖片 55">
            <a:extLst>
              <a:ext uri="{FF2B5EF4-FFF2-40B4-BE49-F238E27FC236}">
                <a16:creationId xmlns:a16="http://schemas.microsoft.com/office/drawing/2014/main" id="{035C6616-65A5-684B-8B58-3D6427691EA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7240" y="5247478"/>
            <a:ext cx="1553230" cy="1260000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C566B25D-5E49-3BA7-A97D-14F05EC4172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5463" y="4005408"/>
            <a:ext cx="1555007" cy="1260000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B487106C-7C68-ED4E-4949-B73229B6D0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5463" y="2761690"/>
            <a:ext cx="1544916" cy="12600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118DB7A-72B9-D8A9-7B10-E38B499B5BC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5463" y="1514646"/>
            <a:ext cx="1550568" cy="1260000"/>
          </a:xfrm>
          <a:prstGeom prst="rect">
            <a:avLst/>
          </a:prstGeom>
        </p:spPr>
      </p:pic>
      <p:pic>
        <p:nvPicPr>
          <p:cNvPr id="26" name="內容版面配置區 25">
            <a:extLst>
              <a:ext uri="{FF2B5EF4-FFF2-40B4-BE49-F238E27FC236}">
                <a16:creationId xmlns:a16="http://schemas.microsoft.com/office/drawing/2014/main" id="{B1D7A8EB-CB79-170B-6D96-29B483D5F9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7"/>
          <a:stretch>
            <a:fillRect/>
          </a:stretch>
        </p:blipFill>
        <p:spPr>
          <a:xfrm>
            <a:off x="1820735" y="1514646"/>
            <a:ext cx="1548861" cy="1260000"/>
          </a:xfrm>
          <a:prstGeom prst="rect">
            <a:avLst/>
          </a:prstGeom>
        </p:spPr>
      </p:pic>
      <p:pic>
        <p:nvPicPr>
          <p:cNvPr id="58" name="圖片 57">
            <a:extLst>
              <a:ext uri="{FF2B5EF4-FFF2-40B4-BE49-F238E27FC236}">
                <a16:creationId xmlns:a16="http://schemas.microsoft.com/office/drawing/2014/main" id="{55495066-D645-661D-C997-644B8E9F374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67970" y="5247477"/>
            <a:ext cx="1543146" cy="1260000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CD22911B-E6F0-AB63-4D0B-BF5A682E6AD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57413" y="2761690"/>
            <a:ext cx="1547089" cy="12600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C102CDC-4824-E9E2-FE77-795F69FA3DB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64300" y="1514646"/>
            <a:ext cx="1544474" cy="1260000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848288C0-B69C-4623-873A-E403C2D7181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70661" y="4005408"/>
            <a:ext cx="1546283" cy="1260000"/>
          </a:xfrm>
          <a:prstGeom prst="rect">
            <a:avLst/>
          </a:prstGeom>
        </p:spPr>
      </p:pic>
      <p:pic>
        <p:nvPicPr>
          <p:cNvPr id="60" name="圖片 59">
            <a:extLst>
              <a:ext uri="{FF2B5EF4-FFF2-40B4-BE49-F238E27FC236}">
                <a16:creationId xmlns:a16="http://schemas.microsoft.com/office/drawing/2014/main" id="{857EFA6C-A284-57B5-002E-D6BD9D8CE1E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57872" y="5247478"/>
            <a:ext cx="1542749" cy="1260000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5A5DFC77-220D-8C20-DFE0-CEF98028EBF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57135" y="4005408"/>
            <a:ext cx="1545882" cy="1260000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26EC0A3D-4C29-EC05-DBD7-7BCD1C7E02B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46686" y="2761690"/>
            <a:ext cx="1551995" cy="1260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13B0AF3F-C6AC-83CB-53CF-77E91C561F4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148406" y="1514646"/>
            <a:ext cx="1548668" cy="1260000"/>
          </a:xfrm>
          <a:prstGeom prst="rect">
            <a:avLst/>
          </a:prstGeom>
        </p:spPr>
      </p:pic>
      <p:sp>
        <p:nvSpPr>
          <p:cNvPr id="74" name="Content Placeholder 1">
            <a:extLst>
              <a:ext uri="{FF2B5EF4-FFF2-40B4-BE49-F238E27FC236}">
                <a16:creationId xmlns:a16="http://schemas.microsoft.com/office/drawing/2014/main" id="{5283BEDC-1CF1-65E3-EF20-FB61A9DDA099}"/>
              </a:ext>
            </a:extLst>
          </p:cNvPr>
          <p:cNvSpPr txBox="1">
            <a:spLocks/>
          </p:cNvSpPr>
          <p:nvPr/>
        </p:nvSpPr>
        <p:spPr>
          <a:xfrm>
            <a:off x="0" y="164403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823MeV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6" name="Content Placeholder 1">
            <a:extLst>
              <a:ext uri="{FF2B5EF4-FFF2-40B4-BE49-F238E27FC236}">
                <a16:creationId xmlns:a16="http://schemas.microsoft.com/office/drawing/2014/main" id="{2DC7FD93-6107-AED1-02FC-B3B7C01E805B}"/>
              </a:ext>
            </a:extLst>
          </p:cNvPr>
          <p:cNvSpPr txBox="1">
            <a:spLocks/>
          </p:cNvSpPr>
          <p:nvPr/>
        </p:nvSpPr>
        <p:spPr>
          <a:xfrm>
            <a:off x="0" y="2884599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705MeV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8" name="Content Placeholder 1">
            <a:extLst>
              <a:ext uri="{FF2B5EF4-FFF2-40B4-BE49-F238E27FC236}">
                <a16:creationId xmlns:a16="http://schemas.microsoft.com/office/drawing/2014/main" id="{00EA51B1-C55C-6918-FAAA-53D83780ACC5}"/>
              </a:ext>
            </a:extLst>
          </p:cNvPr>
          <p:cNvSpPr txBox="1">
            <a:spLocks/>
          </p:cNvSpPr>
          <p:nvPr/>
        </p:nvSpPr>
        <p:spPr>
          <a:xfrm>
            <a:off x="0" y="4125163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584MeV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0" name="Content Placeholder 1">
            <a:extLst>
              <a:ext uri="{FF2B5EF4-FFF2-40B4-BE49-F238E27FC236}">
                <a16:creationId xmlns:a16="http://schemas.microsoft.com/office/drawing/2014/main" id="{28589518-2485-E999-6240-D3E827FE2A53}"/>
              </a:ext>
            </a:extLst>
          </p:cNvPr>
          <p:cNvSpPr txBox="1">
            <a:spLocks/>
          </p:cNvSpPr>
          <p:nvPr/>
        </p:nvSpPr>
        <p:spPr>
          <a:xfrm>
            <a:off x="0" y="536572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492MeV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292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D66230D-1ED9-76FD-2258-15C453E3D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576B3CE-18A7-3502-970E-ED0352B1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0F5BFFD-E176-2F2C-6EAD-F41DB23C1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9FBC2556-2BD6-E520-4238-2C4147DFD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All dead channels excluded</a:t>
            </a:r>
            <a:endParaRPr lang="zh-TW" altLang="en-US" dirty="0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8E950BED-3901-B0BA-2BBB-D14D8475A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267" y="1335212"/>
            <a:ext cx="1540195" cy="1260000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9411056F-0892-91F5-F97F-DA3AE682E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556" y="1335212"/>
            <a:ext cx="1547493" cy="1260000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71C350EC-D3A1-6372-08F9-9788B1E57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1780" y="1335212"/>
            <a:ext cx="1547089" cy="1260000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464B905F-F343-5E6B-CB90-A4029143A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4526" y="2579347"/>
            <a:ext cx="1548861" cy="1260000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13BE44EE-C8FB-6E89-3712-9150E1D919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8094" y="2579347"/>
            <a:ext cx="1556366" cy="1260000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F056EEF4-BFE7-E051-1FFA-155495E428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2705" y="2579347"/>
            <a:ext cx="1540000" cy="126000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4EC383DA-AB98-0639-5106-2DA3C2832E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1766" y="3816461"/>
            <a:ext cx="1550224" cy="1260000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C460293D-87EB-996C-168E-41180E1E5B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7933" y="3816461"/>
            <a:ext cx="1551453" cy="1260000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:a16="http://schemas.microsoft.com/office/drawing/2014/main" id="{2E7475BF-0E5D-162F-F2D4-2488926121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9601" y="3816461"/>
            <a:ext cx="1549268" cy="1260000"/>
          </a:xfrm>
          <a:prstGeom prst="rect">
            <a:avLst/>
          </a:prstGeom>
        </p:spPr>
      </p:pic>
      <p:pic>
        <p:nvPicPr>
          <p:cNvPr id="59" name="圖片 58">
            <a:extLst>
              <a:ext uri="{FF2B5EF4-FFF2-40B4-BE49-F238E27FC236}">
                <a16:creationId xmlns:a16="http://schemas.microsoft.com/office/drawing/2014/main" id="{B1FB1B92-927C-E192-E075-EA10BB447A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09891" y="5064823"/>
            <a:ext cx="1551995" cy="1260000"/>
          </a:xfrm>
          <a:prstGeom prst="rect">
            <a:avLst/>
          </a:prstGeom>
        </p:spPr>
      </p:pic>
      <p:pic>
        <p:nvPicPr>
          <p:cNvPr id="61" name="圖片 60">
            <a:extLst>
              <a:ext uri="{FF2B5EF4-FFF2-40B4-BE49-F238E27FC236}">
                <a16:creationId xmlns:a16="http://schemas.microsoft.com/office/drawing/2014/main" id="{7F6CCAF3-6434-8AF2-E2B0-1987AB3ACA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00633" y="5064823"/>
            <a:ext cx="1546685" cy="1260000"/>
          </a:xfrm>
          <a:prstGeom prst="rect">
            <a:avLst/>
          </a:prstGeom>
        </p:spPr>
      </p:pic>
      <p:pic>
        <p:nvPicPr>
          <p:cNvPr id="63" name="圖片 62">
            <a:extLst>
              <a:ext uri="{FF2B5EF4-FFF2-40B4-BE49-F238E27FC236}">
                <a16:creationId xmlns:a16="http://schemas.microsoft.com/office/drawing/2014/main" id="{7C0E397B-57E3-DFE7-6768-A7D705F27B4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9601" y="5064823"/>
            <a:ext cx="1543146" cy="1260000"/>
          </a:xfrm>
          <a:prstGeom prst="rect">
            <a:avLst/>
          </a:prstGeom>
        </p:spPr>
      </p:pic>
      <p:sp>
        <p:nvSpPr>
          <p:cNvPr id="84" name="Content Placeholder 1">
            <a:extLst>
              <a:ext uri="{FF2B5EF4-FFF2-40B4-BE49-F238E27FC236}">
                <a16:creationId xmlns:a16="http://schemas.microsoft.com/office/drawing/2014/main" id="{2034439B-4F4B-B528-E4AA-AF32890BC3D7}"/>
              </a:ext>
            </a:extLst>
          </p:cNvPr>
          <p:cNvSpPr txBox="1">
            <a:spLocks/>
          </p:cNvSpPr>
          <p:nvPr/>
        </p:nvSpPr>
        <p:spPr>
          <a:xfrm>
            <a:off x="471415" y="1043304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1x1 clustering</a:t>
            </a:r>
            <a:endParaRPr lang="zh-TW" altLang="en-US" sz="1600" dirty="0"/>
          </a:p>
        </p:txBody>
      </p:sp>
      <p:sp>
        <p:nvSpPr>
          <p:cNvPr id="86" name="Content Placeholder 1">
            <a:extLst>
              <a:ext uri="{FF2B5EF4-FFF2-40B4-BE49-F238E27FC236}">
                <a16:creationId xmlns:a16="http://schemas.microsoft.com/office/drawing/2014/main" id="{C6D52237-6C5B-7C22-5ABA-08BCC05DBC08}"/>
              </a:ext>
            </a:extLst>
          </p:cNvPr>
          <p:cNvSpPr txBox="1">
            <a:spLocks/>
          </p:cNvSpPr>
          <p:nvPr/>
        </p:nvSpPr>
        <p:spPr>
          <a:xfrm>
            <a:off x="3365016" y="1043304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3x3 clustering</a:t>
            </a:r>
            <a:endParaRPr lang="zh-TW" altLang="en-US" sz="1600" dirty="0"/>
          </a:p>
        </p:txBody>
      </p:sp>
      <p:sp>
        <p:nvSpPr>
          <p:cNvPr id="88" name="Content Placeholder 1">
            <a:extLst>
              <a:ext uri="{FF2B5EF4-FFF2-40B4-BE49-F238E27FC236}">
                <a16:creationId xmlns:a16="http://schemas.microsoft.com/office/drawing/2014/main" id="{8312085D-B2E4-ABCC-D4FD-F7B888F52F97}"/>
              </a:ext>
            </a:extLst>
          </p:cNvPr>
          <p:cNvSpPr txBox="1">
            <a:spLocks/>
          </p:cNvSpPr>
          <p:nvPr/>
        </p:nvSpPr>
        <p:spPr>
          <a:xfrm>
            <a:off x="6258618" y="1043304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4x4 clustering</a:t>
            </a:r>
            <a:endParaRPr lang="zh-TW" altLang="en-US" sz="1600" dirty="0"/>
          </a:p>
        </p:txBody>
      </p:sp>
      <p:pic>
        <p:nvPicPr>
          <p:cNvPr id="41" name="圖片 40">
            <a:extLst>
              <a:ext uri="{FF2B5EF4-FFF2-40B4-BE49-F238E27FC236}">
                <a16:creationId xmlns:a16="http://schemas.microsoft.com/office/drawing/2014/main" id="{346A617A-F47E-A65F-B2A7-0DBEDCA0E88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4978" y="3816461"/>
            <a:ext cx="1550225" cy="1260000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:a16="http://schemas.microsoft.com/office/drawing/2014/main" id="{80C5EE18-050B-BC20-8D86-9CF932A80ED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6091" y="5064823"/>
            <a:ext cx="1546685" cy="1260000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7168DAD4-4928-2B08-4E76-CE6560F8228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67944" y="2579347"/>
            <a:ext cx="1546686" cy="126000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3BBEB1BD-2C05-3F28-C879-5655228C009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3865" y="1335212"/>
            <a:ext cx="1553764" cy="1260000"/>
          </a:xfrm>
          <a:prstGeom prst="rect">
            <a:avLst/>
          </a:prstGeom>
        </p:spPr>
      </p:pic>
      <p:pic>
        <p:nvPicPr>
          <p:cNvPr id="55" name="圖片 54">
            <a:extLst>
              <a:ext uri="{FF2B5EF4-FFF2-40B4-BE49-F238E27FC236}">
                <a16:creationId xmlns:a16="http://schemas.microsoft.com/office/drawing/2014/main" id="{B6BDAC3F-8076-172F-A30F-EDE4BF3B8E2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259001" y="5064823"/>
            <a:ext cx="1544517" cy="1260000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D0A04199-2964-DA9F-1988-FFF02EA5D49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48553" y="3816461"/>
            <a:ext cx="1552817" cy="1260000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D3A88C37-00D2-F762-77A5-968B059B7A8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63283" y="2579347"/>
            <a:ext cx="1544915" cy="1260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EB9E5BF3-BDFD-FEF1-8842-6DEA0CD5F4A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59100" y="1335212"/>
            <a:ext cx="1549818" cy="1260000"/>
          </a:xfrm>
          <a:prstGeom prst="rect">
            <a:avLst/>
          </a:prstGeom>
        </p:spPr>
      </p:pic>
      <p:pic>
        <p:nvPicPr>
          <p:cNvPr id="57" name="圖片 56">
            <a:extLst>
              <a:ext uri="{FF2B5EF4-FFF2-40B4-BE49-F238E27FC236}">
                <a16:creationId xmlns:a16="http://schemas.microsoft.com/office/drawing/2014/main" id="{88E3FDDC-2B69-80AF-C9CB-66FDF9BBA7E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144433" y="5064823"/>
            <a:ext cx="1548051" cy="1260000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8C887099-1051-FC9E-D0C2-A402C345418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45949" y="3816461"/>
            <a:ext cx="1547089" cy="1260000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679BE622-54DA-F136-F3AA-D772F592261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164356" y="2579347"/>
            <a:ext cx="1548455" cy="126000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B545E541-3218-620F-CB9F-08084ACC9F6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147687" y="1335212"/>
            <a:ext cx="1548454" cy="1260000"/>
          </a:xfrm>
          <a:prstGeom prst="rect">
            <a:avLst/>
          </a:prstGeom>
        </p:spPr>
      </p:pic>
      <p:sp>
        <p:nvSpPr>
          <p:cNvPr id="76" name="Content Placeholder 1">
            <a:extLst>
              <a:ext uri="{FF2B5EF4-FFF2-40B4-BE49-F238E27FC236}">
                <a16:creationId xmlns:a16="http://schemas.microsoft.com/office/drawing/2014/main" id="{DA8AE7F6-EA37-B55B-A740-173C1010DD23}"/>
              </a:ext>
            </a:extLst>
          </p:cNvPr>
          <p:cNvSpPr txBox="1">
            <a:spLocks/>
          </p:cNvSpPr>
          <p:nvPr/>
        </p:nvSpPr>
        <p:spPr>
          <a:xfrm>
            <a:off x="0" y="1473704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395MeV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8" name="Content Placeholder 1">
            <a:extLst>
              <a:ext uri="{FF2B5EF4-FFF2-40B4-BE49-F238E27FC236}">
                <a16:creationId xmlns:a16="http://schemas.microsoft.com/office/drawing/2014/main" id="{333E1A89-6821-2006-5810-BA1A02D8755B}"/>
              </a:ext>
            </a:extLst>
          </p:cNvPr>
          <p:cNvSpPr txBox="1">
            <a:spLocks/>
          </p:cNvSpPr>
          <p:nvPr/>
        </p:nvSpPr>
        <p:spPr>
          <a:xfrm>
            <a:off x="0" y="2714268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297MeV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0" name="Content Placeholder 1">
            <a:extLst>
              <a:ext uri="{FF2B5EF4-FFF2-40B4-BE49-F238E27FC236}">
                <a16:creationId xmlns:a16="http://schemas.microsoft.com/office/drawing/2014/main" id="{41A90797-BB86-F5DD-B173-688443D1A7EB}"/>
              </a:ext>
            </a:extLst>
          </p:cNvPr>
          <p:cNvSpPr txBox="1">
            <a:spLocks/>
          </p:cNvSpPr>
          <p:nvPr/>
        </p:nvSpPr>
        <p:spPr>
          <a:xfrm>
            <a:off x="0" y="3954832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197MeV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2" name="Content Placeholder 1">
            <a:extLst>
              <a:ext uri="{FF2B5EF4-FFF2-40B4-BE49-F238E27FC236}">
                <a16:creationId xmlns:a16="http://schemas.microsoft.com/office/drawing/2014/main" id="{197CD31D-6EB9-6C8A-1513-52D1BF7A3A2A}"/>
              </a:ext>
            </a:extLst>
          </p:cNvPr>
          <p:cNvSpPr txBox="1">
            <a:spLocks/>
          </p:cNvSpPr>
          <p:nvPr/>
        </p:nvSpPr>
        <p:spPr>
          <a:xfrm>
            <a:off x="0" y="5195396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100MeV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76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BEDFCF7-D4E7-94F9-C8EB-61DF6EF31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FCDF94F-62DF-86C0-4671-AA0B89443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310435E-6466-2163-A6BB-B830C9706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C0FC3AAB-310D-06CF-09E0-283EFEB4E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Resolution(all dead channel excluded)</a:t>
            </a:r>
            <a:endParaRPr lang="zh-TW" altLang="en-US" dirty="0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F27C435D-7F1E-C7D2-26AF-AB013801402F}"/>
              </a:ext>
            </a:extLst>
          </p:cNvPr>
          <p:cNvSpPr txBox="1"/>
          <p:nvPr/>
        </p:nvSpPr>
        <p:spPr>
          <a:xfrm>
            <a:off x="1038225" y="5610225"/>
            <a:ext cx="706755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Energy in one crystal is defined as “(raw </a:t>
            </a:r>
            <a:r>
              <a:rPr lang="en-US" altLang="zh-TW" sz="1400" dirty="0" err="1"/>
              <a:t>ADCmax</a:t>
            </a:r>
            <a:r>
              <a:rPr lang="en-US" altLang="zh-TW" sz="1400" dirty="0"/>
              <a:t> – ADC[0])/number of good channel”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Fit with DSBC</a:t>
            </a:r>
          </a:p>
          <a:p>
            <a:pPr marL="342900" indent="-342900">
              <a:spcBef>
                <a:spcPts val="0"/>
              </a:spcBef>
              <a:buAutoNum type="arabicPeriod"/>
            </a:pPr>
            <a:r>
              <a:rPr lang="en-US" altLang="zh-TW" sz="1400" dirty="0"/>
              <a:t>Energy resolution is defined as DSBC sigma/mean</a:t>
            </a:r>
            <a:endParaRPr lang="zh-TW" altLang="en-US" sz="1400" dirty="0"/>
          </a:p>
        </p:txBody>
      </p:sp>
      <p:sp>
        <p:nvSpPr>
          <p:cNvPr id="14" name="內容版面配置區 13">
            <a:extLst>
              <a:ext uri="{FF2B5EF4-FFF2-40B4-BE49-F238E27FC236}">
                <a16:creationId xmlns:a16="http://schemas.microsoft.com/office/drawing/2014/main" id="{3D9D8770-AC4B-5827-134C-231C1E13A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BACD644D-365A-5243-1092-A2C87FBBA4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28"/>
          <a:stretch>
            <a:fillRect/>
          </a:stretch>
        </p:blipFill>
        <p:spPr>
          <a:xfrm>
            <a:off x="1633347" y="1394272"/>
            <a:ext cx="5877306" cy="396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4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999DB78-A633-8647-F56D-61CC7A7BD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84FD322-991F-CAAA-212B-796322F8B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CBF06D0E-41BE-E4C5-75A5-7EC533456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027D7004-DADE-518E-8483-C5AC45A07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Compare resolution</a:t>
            </a:r>
            <a:endParaRPr lang="zh-TW" altLang="en-US" dirty="0"/>
          </a:p>
        </p:txBody>
      </p:sp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7D35A312-A2D5-03DC-34A3-897CE662D941}"/>
              </a:ext>
            </a:extLst>
          </p:cNvPr>
          <p:cNvSpPr txBox="1">
            <a:spLocks/>
          </p:cNvSpPr>
          <p:nvPr/>
        </p:nvSpPr>
        <p:spPr>
          <a:xfrm>
            <a:off x="938140" y="1788819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With pedestal drop channel</a:t>
            </a:r>
            <a:endParaRPr lang="zh-TW" altLang="en-US" sz="1600" dirty="0"/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D2B4C616-9931-270D-8A22-1EAE17E9AD1D}"/>
              </a:ext>
            </a:extLst>
          </p:cNvPr>
          <p:cNvSpPr txBox="1">
            <a:spLocks/>
          </p:cNvSpPr>
          <p:nvPr/>
        </p:nvSpPr>
        <p:spPr>
          <a:xfrm>
            <a:off x="4986265" y="1793582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Without pedestal drop channel</a:t>
            </a:r>
            <a:endParaRPr lang="zh-TW" altLang="en-US" sz="1600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EEDE88E4-41A1-3EF6-94D9-CFE54C1537AA}"/>
              </a:ext>
            </a:extLst>
          </p:cNvPr>
          <p:cNvSpPr txBox="1">
            <a:spLocks/>
          </p:cNvSpPr>
          <p:nvPr/>
        </p:nvSpPr>
        <p:spPr>
          <a:xfrm>
            <a:off x="2473251" y="5561273"/>
            <a:ext cx="4772323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/>
              <a:t>All channel included give better resolution</a:t>
            </a:r>
          </a:p>
          <a:p>
            <a:r>
              <a:rPr lang="en-US" altLang="zh-TW" sz="1600" dirty="0"/>
              <a:t>Resolution: 4x4 &lt; 3x3 &lt; 1x1</a:t>
            </a:r>
            <a:endParaRPr lang="zh-TW" altLang="en-US" sz="1600" dirty="0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9CA93AF0-15F0-30ED-597B-14D4A64666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28"/>
          <a:stretch>
            <a:fillRect/>
          </a:stretch>
        </p:blipFill>
        <p:spPr>
          <a:xfrm>
            <a:off x="4543044" y="2162175"/>
            <a:ext cx="4346688" cy="2931219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E0DA8803-766B-1739-880C-C9AF5DF9DC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88"/>
          <a:stretch>
            <a:fillRect/>
          </a:stretch>
        </p:blipFill>
        <p:spPr>
          <a:xfrm>
            <a:off x="306729" y="2162175"/>
            <a:ext cx="4333044" cy="2931219"/>
          </a:xfrm>
          <a:prstGeom prst="rect">
            <a:avLst/>
          </a:prstGeom>
        </p:spPr>
      </p:pic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4000B6D1-9CF5-CFAF-CACE-F732C5AC175F}"/>
              </a:ext>
            </a:extLst>
          </p:cNvPr>
          <p:cNvCxnSpPr>
            <a:cxnSpLocks/>
          </p:cNvCxnSpPr>
          <p:nvPr/>
        </p:nvCxnSpPr>
        <p:spPr>
          <a:xfrm>
            <a:off x="342900" y="4632325"/>
            <a:ext cx="8629650" cy="0"/>
          </a:xfrm>
          <a:prstGeom prst="line">
            <a:avLst/>
          </a:prstGeom>
          <a:ln>
            <a:solidFill>
              <a:srgbClr val="FFFF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5A965E04-5035-B1CE-BBCD-4CCDE0EAB8E9}"/>
              </a:ext>
            </a:extLst>
          </p:cNvPr>
          <p:cNvCxnSpPr>
            <a:cxnSpLocks/>
          </p:cNvCxnSpPr>
          <p:nvPr/>
        </p:nvCxnSpPr>
        <p:spPr>
          <a:xfrm>
            <a:off x="342900" y="4038600"/>
            <a:ext cx="8629650" cy="0"/>
          </a:xfrm>
          <a:prstGeom prst="line">
            <a:avLst/>
          </a:prstGeom>
          <a:ln>
            <a:solidFill>
              <a:srgbClr val="FFFF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2BFF70D0-0986-23CA-843E-B0DC8179E20C}"/>
              </a:ext>
            </a:extLst>
          </p:cNvPr>
          <p:cNvCxnSpPr>
            <a:cxnSpLocks/>
          </p:cNvCxnSpPr>
          <p:nvPr/>
        </p:nvCxnSpPr>
        <p:spPr>
          <a:xfrm>
            <a:off x="349250" y="3454400"/>
            <a:ext cx="8629650" cy="0"/>
          </a:xfrm>
          <a:prstGeom prst="line">
            <a:avLst/>
          </a:prstGeom>
          <a:ln>
            <a:solidFill>
              <a:srgbClr val="FFFF00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622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25a8b9c-b6bf-44ad-ae36-81c5491a818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8A55461588945409E8C91A1AEA4F36E" ma:contentTypeVersion="11" ma:contentTypeDescription="建立新的文件。" ma:contentTypeScope="" ma:versionID="3b19ab1f63c26cf76f4306733586343a">
  <xsd:schema xmlns:xsd="http://www.w3.org/2001/XMLSchema" xmlns:xs="http://www.w3.org/2001/XMLSchema" xmlns:p="http://schemas.microsoft.com/office/2006/metadata/properties" xmlns:ns3="125a8b9c-b6bf-44ad-ae36-81c5491a818b" targetNamespace="http://schemas.microsoft.com/office/2006/metadata/properties" ma:root="true" ma:fieldsID="24266f77f5df7b0773875178b827dc57" ns3:_="">
    <xsd:import namespace="125a8b9c-b6bf-44ad-ae36-81c5491a818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a8b9c-b6bf-44ad-ae36-81c5491a818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92D39E-4A38-47C3-B6BC-0706B2719D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9728A1-B717-44E5-9D30-6DC7ECC262C3}">
  <ds:schemaRefs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125a8b9c-b6bf-44ad-ae36-81c5491a818b"/>
  </ds:schemaRefs>
</ds:datastoreItem>
</file>

<file path=customXml/itemProps3.xml><?xml version="1.0" encoding="utf-8"?>
<ds:datastoreItem xmlns:ds="http://schemas.openxmlformats.org/officeDocument/2006/customXml" ds:itemID="{5DD45D00-2BBB-4553-A25D-9B0C6980EC24}">
  <ds:schemaRefs>
    <ds:schemaRef ds:uri="125a8b9c-b6bf-44ad-ae36-81c5491a81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18298</TotalTime>
  <Words>247</Words>
  <Application>Microsoft Office PowerPoint</Application>
  <PresentationFormat>如螢幕大小 (4:3)</PresentationFormat>
  <Paragraphs>80</Paragraphs>
  <Slides>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佈景主題</vt:lpstr>
      <vt:lpstr>ECal 3rd Prototype  Beam Test Analysis</vt:lpstr>
      <vt:lpstr>Dead channels by hardware unit</vt:lpstr>
      <vt:lpstr>Channels with pedestal drop included</vt:lpstr>
      <vt:lpstr>Channels with pedestal drop included</vt:lpstr>
      <vt:lpstr>Resolution(include pedestal drop channel)</vt:lpstr>
      <vt:lpstr>All dead channels excluded</vt:lpstr>
      <vt:lpstr>All dead channels excluded</vt:lpstr>
      <vt:lpstr>Resolution(all dead channel excluded)</vt:lpstr>
      <vt:lpstr>Compare resolution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吳彥震 (113202531)</dc:creator>
  <cp:lastModifiedBy>吳彥震 (113202531)</cp:lastModifiedBy>
  <cp:revision>2</cp:revision>
  <dcterms:created xsi:type="dcterms:W3CDTF">2026-08-10T08:12:53Z</dcterms:created>
  <dcterms:modified xsi:type="dcterms:W3CDTF">2026-10-17T06:32:44Z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0x01010058A55461588945409E8C91A1AEA4F36E</vt:lpwstr>
  </property>
</Properties>
</file>