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897" r:id="rId2"/>
    <p:sldId id="889" r:id="rId3"/>
    <p:sldId id="900" r:id="rId4"/>
    <p:sldId id="890" r:id="rId5"/>
    <p:sldId id="888" r:id="rId6"/>
    <p:sldId id="885" r:id="rId7"/>
    <p:sldId id="891" r:id="rId8"/>
    <p:sldId id="901" r:id="rId9"/>
    <p:sldId id="899" r:id="rId10"/>
    <p:sldId id="892" r:id="rId11"/>
    <p:sldId id="896" r:id="rId12"/>
    <p:sldId id="898" r:id="rId13"/>
    <p:sldId id="256" r:id="rId14"/>
    <p:sldId id="257" r:id="rId15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CCECFF"/>
    <a:srgbClr val="FF9900"/>
    <a:srgbClr val="FFFFCC"/>
    <a:srgbClr val="FFCCFF"/>
    <a:srgbClr val="3399FF"/>
    <a:srgbClr val="99CCFF"/>
    <a:srgbClr val="99FFCC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淺色樣式 1 - 輔色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淺色樣式 2 - 輔色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等深淺樣式 3 - 輔色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62" autoAdjust="0"/>
  </p:normalViewPr>
  <p:slideViewPr>
    <p:cSldViewPr>
      <p:cViewPr>
        <p:scale>
          <a:sx n="100" d="100"/>
          <a:sy n="100" d="100"/>
        </p:scale>
        <p:origin x="1224" y="15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373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183E71-3ED3-4DCF-AD27-D8AB6BE6410A}" type="datetimeFigureOut">
              <a:rPr lang="zh-TW" altLang="en-US" smtClean="0"/>
              <a:t>2026/10/5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9741C7-9BEE-48BE-841E-F447BA105E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810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dirty="0">
                <a:solidFill>
                  <a:srgbClr val="0000FF"/>
                </a:solidFill>
                <a:latin typeface="+mn-lt"/>
              </a:rPr>
              <a:t>Any weights with Σ </a:t>
            </a:r>
            <a:r>
              <a:rPr lang="en-US" sz="1200" b="0" i="0" dirty="0" err="1">
                <a:solidFill>
                  <a:srgbClr val="0000FF"/>
                </a:solidFill>
                <a:latin typeface="+mn-lt"/>
              </a:rPr>
              <a:t>w</a:t>
            </a:r>
            <a:r>
              <a:rPr lang="en-US" sz="1200" b="0" i="0" baseline="-25000" dirty="0" err="1">
                <a:solidFill>
                  <a:srgbClr val="0000FF"/>
                </a:solidFill>
                <a:latin typeface="+mn-lt"/>
              </a:rPr>
              <a:t>i</a:t>
            </a:r>
            <a:r>
              <a:rPr lang="en-US" sz="1200" b="0" i="0" dirty="0">
                <a:solidFill>
                  <a:srgbClr val="0000FF"/>
                </a:solidFill>
                <a:latin typeface="+mn-lt"/>
              </a:rPr>
              <a:t> = 1 give an unbiased mean. A wrong ρ only costs precision; it does not shift the central value.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741C7-9BEE-48BE-841E-F447BA105E02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1491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 userDrawn="1"/>
        </p:nvSpPr>
        <p:spPr bwMode="auto">
          <a:xfrm>
            <a:off x="0" y="3429448"/>
            <a:ext cx="9144000" cy="68687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5" name="Rectangle 3"/>
          <p:cNvSpPr>
            <a:spLocks noChangeArrowheads="1"/>
          </p:cNvSpPr>
          <p:nvPr userDrawn="1"/>
        </p:nvSpPr>
        <p:spPr bwMode="auto">
          <a:xfrm>
            <a:off x="428644" y="3284985"/>
            <a:ext cx="1446175" cy="138902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8280400" y="6552931"/>
            <a:ext cx="863600" cy="71437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77497"/>
            <a:ext cx="6400800" cy="216130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TW" altLang="en-US" noProof="0"/>
              <a:t>按一下以編輯母片副標題樣式</a:t>
            </a:r>
            <a:endParaRPr lang="ja-JP" altLang="en-US" noProof="0"/>
          </a:p>
        </p:txBody>
      </p:sp>
      <p:sp>
        <p:nvSpPr>
          <p:cNvPr id="3082" name="Rectangle 10"/>
          <p:cNvSpPr>
            <a:spLocks noChangeArrowheads="1"/>
          </p:cNvSpPr>
          <p:nvPr userDrawn="1"/>
        </p:nvSpPr>
        <p:spPr bwMode="auto">
          <a:xfrm>
            <a:off x="8893175" y="115888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83" name="Rectangle 11"/>
          <p:cNvSpPr>
            <a:spLocks noChangeArrowheads="1"/>
          </p:cNvSpPr>
          <p:nvPr userDrawn="1"/>
        </p:nvSpPr>
        <p:spPr bwMode="auto">
          <a:xfrm>
            <a:off x="8726488" y="115888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84" name="Rectangle 12"/>
          <p:cNvSpPr>
            <a:spLocks noChangeArrowheads="1"/>
          </p:cNvSpPr>
          <p:nvPr userDrawn="1"/>
        </p:nvSpPr>
        <p:spPr bwMode="auto">
          <a:xfrm>
            <a:off x="8893175" y="280988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grpSp>
        <p:nvGrpSpPr>
          <p:cNvPr id="3085" name="Group 13"/>
          <p:cNvGrpSpPr>
            <a:grpSpLocks/>
          </p:cNvGrpSpPr>
          <p:nvPr userDrawn="1"/>
        </p:nvGrpSpPr>
        <p:grpSpPr bwMode="auto">
          <a:xfrm rot="-10800000">
            <a:off x="73022" y="6502132"/>
            <a:ext cx="355619" cy="301537"/>
            <a:chOff x="113" y="4020"/>
            <a:chExt cx="195" cy="195"/>
          </a:xfrm>
        </p:grpSpPr>
        <p:sp>
          <p:nvSpPr>
            <p:cNvPr id="3086" name="Rectangle 14"/>
            <p:cNvSpPr>
              <a:spLocks noChangeArrowheads="1"/>
            </p:cNvSpPr>
            <p:nvPr userDrawn="1"/>
          </p:nvSpPr>
          <p:spPr bwMode="auto">
            <a:xfrm>
              <a:off x="218" y="4020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087" name="Rectangle 15"/>
            <p:cNvSpPr>
              <a:spLocks noChangeArrowheads="1"/>
            </p:cNvSpPr>
            <p:nvPr userDrawn="1"/>
          </p:nvSpPr>
          <p:spPr bwMode="auto">
            <a:xfrm>
              <a:off x="113" y="4020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088" name="Rectangle 16"/>
            <p:cNvSpPr>
              <a:spLocks noChangeArrowheads="1"/>
            </p:cNvSpPr>
            <p:nvPr userDrawn="1"/>
          </p:nvSpPr>
          <p:spPr bwMode="auto">
            <a:xfrm>
              <a:off x="218" y="4124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0825" y="1346788"/>
            <a:ext cx="8642350" cy="2130709"/>
          </a:xfrm>
        </p:spPr>
        <p:txBody>
          <a:bodyPr/>
          <a:lstStyle>
            <a:lvl1pPr>
              <a:defRPr b="1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1" y="6549899"/>
            <a:ext cx="1874818" cy="307635"/>
          </a:xfrm>
        </p:spPr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874818" y="6549899"/>
            <a:ext cx="5631801" cy="305069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7524000" y="6560138"/>
            <a:ext cx="1620000" cy="297862"/>
          </a:xfrm>
        </p:spPr>
        <p:txBody>
          <a:bodyPr/>
          <a:lstStyle/>
          <a:p>
            <a:fld id="{A19621D2-C8FC-4F75-9E5A-153A48AC0064}" type="slidenum">
              <a:rPr lang="en-US" altLang="ja-JP" smtClean="0"/>
              <a:pPr/>
              <a:t>‹#›</a:t>
            </a:fld>
            <a:r>
              <a:rPr lang="en-US" altLang="ja-JP" dirty="0"/>
              <a:t>/N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725" y="44624"/>
            <a:ext cx="9128792" cy="7920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10725" y="6551744"/>
            <a:ext cx="1826162" cy="30625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836887" y="6557147"/>
            <a:ext cx="5652806" cy="3008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489693" y="6557147"/>
            <a:ext cx="1620000" cy="295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19621D2-C8FC-4F75-9E5A-153A48AC0064}" type="slidenum">
              <a:rPr lang="en-US" altLang="ja-JP" smtClean="0"/>
              <a:pPr/>
              <a:t>‹#›</a:t>
            </a:fld>
            <a:r>
              <a:rPr lang="en-US" altLang="ja-JP" dirty="0"/>
              <a:t>/N</a:t>
            </a:r>
          </a:p>
        </p:txBody>
      </p:sp>
      <p:sp>
        <p:nvSpPr>
          <p:cNvPr id="7" name="文字版面配置區 2"/>
          <p:cNvSpPr>
            <a:spLocks noGrp="1"/>
          </p:cNvSpPr>
          <p:nvPr>
            <p:ph idx="1"/>
          </p:nvPr>
        </p:nvSpPr>
        <p:spPr>
          <a:xfrm>
            <a:off x="10725" y="894730"/>
            <a:ext cx="9128792" cy="56570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884102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311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1" name="Group 17"/>
          <p:cNvGrpSpPr>
            <a:grpSpLocks/>
          </p:cNvGrpSpPr>
          <p:nvPr userDrawn="1"/>
        </p:nvGrpSpPr>
        <p:grpSpPr bwMode="auto">
          <a:xfrm rot="-10800000">
            <a:off x="73818" y="6491114"/>
            <a:ext cx="309563" cy="309562"/>
            <a:chOff x="113" y="4020"/>
            <a:chExt cx="195" cy="195"/>
          </a:xfrm>
        </p:grpSpPr>
        <p:sp>
          <p:nvSpPr>
            <p:cNvPr id="1038" name="Rectangle 14"/>
            <p:cNvSpPr>
              <a:spLocks noChangeArrowheads="1"/>
            </p:cNvSpPr>
            <p:nvPr userDrawn="1"/>
          </p:nvSpPr>
          <p:spPr bwMode="auto">
            <a:xfrm>
              <a:off x="218" y="4020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 sz="1200"/>
            </a:p>
          </p:txBody>
        </p:sp>
        <p:sp>
          <p:nvSpPr>
            <p:cNvPr id="1039" name="Rectangle 15"/>
            <p:cNvSpPr>
              <a:spLocks noChangeArrowheads="1"/>
            </p:cNvSpPr>
            <p:nvPr userDrawn="1"/>
          </p:nvSpPr>
          <p:spPr bwMode="auto">
            <a:xfrm>
              <a:off x="113" y="4020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 sz="1200"/>
            </a:p>
          </p:txBody>
        </p:sp>
        <p:sp>
          <p:nvSpPr>
            <p:cNvPr id="1040" name="Rectangle 16"/>
            <p:cNvSpPr>
              <a:spLocks noChangeArrowheads="1"/>
            </p:cNvSpPr>
            <p:nvPr userDrawn="1"/>
          </p:nvSpPr>
          <p:spPr bwMode="auto">
            <a:xfrm>
              <a:off x="218" y="4124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 sz="1200"/>
            </a:p>
          </p:txBody>
        </p:sp>
      </p:grp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10725" y="823293"/>
            <a:ext cx="9150484" cy="71437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430925" y="678830"/>
            <a:ext cx="1447201" cy="144463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42" name="Rectangle 18"/>
          <p:cNvSpPr>
            <a:spLocks noChangeArrowheads="1"/>
          </p:cNvSpPr>
          <p:nvPr userDrawn="1"/>
        </p:nvSpPr>
        <p:spPr bwMode="auto">
          <a:xfrm>
            <a:off x="8275917" y="6552009"/>
            <a:ext cx="863600" cy="71437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 sz="120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823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dirty="0"/>
              <a:t>Title</a:t>
            </a:r>
            <a:endParaRPr lang="ja-JP" altLang="en-US" dirty="0"/>
          </a:p>
        </p:txBody>
      </p:sp>
      <p:sp>
        <p:nvSpPr>
          <p:cNvPr id="1035" name="Rectangle 11"/>
          <p:cNvSpPr>
            <a:spLocks noChangeArrowheads="1"/>
          </p:cNvSpPr>
          <p:nvPr userDrawn="1"/>
        </p:nvSpPr>
        <p:spPr bwMode="auto">
          <a:xfrm>
            <a:off x="8965878" y="43880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8799191" y="43880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37" name="Rectangle 13"/>
          <p:cNvSpPr>
            <a:spLocks noChangeArrowheads="1"/>
          </p:cNvSpPr>
          <p:nvPr userDrawn="1"/>
        </p:nvSpPr>
        <p:spPr bwMode="auto">
          <a:xfrm>
            <a:off x="8965878" y="208980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1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10725" y="6549394"/>
            <a:ext cx="1829258" cy="30860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22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860506" y="6552931"/>
            <a:ext cx="5639876" cy="305069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23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7509950" y="6549394"/>
            <a:ext cx="1620000" cy="305069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fld id="{A19621D2-C8FC-4F75-9E5A-153A48AC0064}" type="slidenum">
              <a:rPr lang="en-US" altLang="ja-JP" smtClean="0"/>
              <a:pPr/>
              <a:t>‹#›</a:t>
            </a:fld>
            <a:r>
              <a:rPr lang="en-US" altLang="ja-JP" dirty="0"/>
              <a:t>/N</a:t>
            </a:r>
          </a:p>
        </p:txBody>
      </p:sp>
      <p:sp>
        <p:nvSpPr>
          <p:cNvPr id="17" name="文字版面配置區 2"/>
          <p:cNvSpPr>
            <a:spLocks noGrp="1"/>
          </p:cNvSpPr>
          <p:nvPr>
            <p:ph type="body" idx="1"/>
          </p:nvPr>
        </p:nvSpPr>
        <p:spPr>
          <a:xfrm>
            <a:off x="10725" y="894730"/>
            <a:ext cx="9128792" cy="5654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666699"/>
        </a:buClr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6666FF"/>
        </a:buClr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3333CC"/>
        </a:buClr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33993"/>
        </a:buClr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666699"/>
        </a:buClr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808BF-DEED-8971-A46F-6B976EA58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5" y="44624"/>
            <a:ext cx="9133275" cy="792088"/>
          </a:xfrm>
        </p:spPr>
        <p:txBody>
          <a:bodyPr/>
          <a:lstStyle/>
          <a:p>
            <a:r>
              <a:rPr lang="en-US" dirty="0"/>
              <a:t>Basic Idea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4101D7-E4FF-5D83-A786-5DE9DC853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188EFF-C5A5-FEE9-3AC9-5754274B6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2581AE-871B-B48F-EAC9-6BADA49F3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1</a:t>
            </a:fld>
            <a:r>
              <a:rPr lang="en-US" altLang="ja-JP"/>
              <a:t>/N</a:t>
            </a:r>
            <a:endParaRPr lang="en-US" altLang="ja-JP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8D6C7E-B064-2E49-7167-BFAD153D4818}"/>
              </a:ext>
            </a:extLst>
          </p:cNvPr>
          <p:cNvSpPr txBox="1"/>
          <p:nvPr/>
        </p:nvSpPr>
        <p:spPr>
          <a:xfrm>
            <a:off x="183843" y="2919118"/>
            <a:ext cx="844745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Consistency? </a:t>
            </a:r>
          </a:p>
          <a:p>
            <a:r>
              <a:rPr lang="en-US" sz="1600" dirty="0"/>
              <a:t>When checking the consistency, we check only statistic error, or also include the systematic error? 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BLUE combine</a:t>
            </a:r>
          </a:p>
          <a:p>
            <a:r>
              <a:rPr lang="en-US" sz="1600" dirty="0"/>
              <a:t>Covariance matrix </a:t>
            </a:r>
            <a:r>
              <a:rPr lang="en-US" sz="1600" dirty="0" err="1"/>
              <a:t>C_total</a:t>
            </a:r>
            <a:r>
              <a:rPr lang="en-US" sz="1600" dirty="0"/>
              <a:t> = </a:t>
            </a:r>
            <a:r>
              <a:rPr lang="en-US" sz="1600" dirty="0" err="1"/>
              <a:t>C_sat</a:t>
            </a:r>
            <a:r>
              <a:rPr lang="en-US" sz="1600" dirty="0"/>
              <a:t>, C_sys1, C</a:t>
            </a:r>
            <a:r>
              <a:rPr lang="en-US" altLang="zh-TW" sz="1600" dirty="0"/>
              <a:t>_sys2; </a:t>
            </a:r>
          </a:p>
          <a:p>
            <a:r>
              <a:rPr lang="en-US" altLang="zh-TW" sz="1600" dirty="0" err="1"/>
              <a:t>C_total</a:t>
            </a:r>
            <a:r>
              <a:rPr lang="en-US" altLang="zh-TW" sz="1600" dirty="0"/>
              <a:t> not necessary to include all errors.</a:t>
            </a:r>
          </a:p>
          <a:p>
            <a:r>
              <a:rPr lang="en-US" sz="1600" dirty="0"/>
              <a:t>Combine mean = weighting is affected by </a:t>
            </a:r>
            <a:r>
              <a:rPr lang="en-US" sz="1600" dirty="0" err="1"/>
              <a:t>C_total</a:t>
            </a:r>
            <a:r>
              <a:rPr lang="en-US" sz="1600" dirty="0"/>
              <a:t>, if we think there are errors should not affect the weighting of the mean, we should not include it.</a:t>
            </a:r>
          </a:p>
          <a:p>
            <a:r>
              <a:rPr lang="en-US" sz="1600" dirty="0"/>
              <a:t>Combine error = use </a:t>
            </a:r>
            <a:r>
              <a:rPr lang="en-US" sz="1600" dirty="0" err="1"/>
              <a:t>C_total</a:t>
            </a:r>
            <a:endParaRPr lang="en-US" sz="1600" dirty="0"/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Add new systematics after combing </a:t>
            </a:r>
          </a:p>
          <a:p>
            <a:r>
              <a:rPr lang="en-US" sz="1600" dirty="0"/>
              <a:t>Size could be half of the difference between A and B</a:t>
            </a:r>
          </a:p>
          <a:p>
            <a:r>
              <a:rPr lang="en-US" sz="1600" dirty="0"/>
              <a:t>Or pull method can be involved (not used if we do it for now) -&gt; if not enough statistics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00BEC7F-B63F-CAD4-0EB4-DEE8C4B02A20}"/>
              </a:ext>
            </a:extLst>
          </p:cNvPr>
          <p:cNvGrpSpPr/>
          <p:nvPr/>
        </p:nvGrpSpPr>
        <p:grpSpPr>
          <a:xfrm>
            <a:off x="2105907" y="1006216"/>
            <a:ext cx="5415814" cy="1889493"/>
            <a:chOff x="3219766" y="1458251"/>
            <a:chExt cx="5415814" cy="1889493"/>
          </a:xfrm>
        </p:grpSpPr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FDAF411E-B477-3BA1-E65C-BE06A15A0A2F}"/>
                </a:ext>
              </a:extLst>
            </p:cNvPr>
            <p:cNvSpPr/>
            <p:nvPr/>
          </p:nvSpPr>
          <p:spPr>
            <a:xfrm>
              <a:off x="3219766" y="2083998"/>
              <a:ext cx="655715" cy="307777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D4C4CB01-2F7D-C067-E962-3031552E1F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12376" y="2155870"/>
              <a:ext cx="665041" cy="34613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1A86E339-A5F4-1542-72EA-C74CB158F3C7}"/>
                </a:ext>
              </a:extLst>
            </p:cNvPr>
            <p:cNvSpPr/>
            <p:nvPr/>
          </p:nvSpPr>
          <p:spPr>
            <a:xfrm>
              <a:off x="5215452" y="1965836"/>
              <a:ext cx="864219" cy="358532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09904E2E-E4C4-9DBB-BBF3-189587DE613B}"/>
                </a:ext>
              </a:extLst>
            </p:cNvPr>
            <p:cNvSpPr/>
            <p:nvPr/>
          </p:nvSpPr>
          <p:spPr>
            <a:xfrm>
              <a:off x="3246266" y="2590821"/>
              <a:ext cx="655715" cy="307777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82" name="Right Brace 81">
              <a:extLst>
                <a:ext uri="{FF2B5EF4-FFF2-40B4-BE49-F238E27FC236}">
                  <a16:creationId xmlns:a16="http://schemas.microsoft.com/office/drawing/2014/main" id="{13BF98CA-E281-BF67-04FA-806853988DD4}"/>
                </a:ext>
              </a:extLst>
            </p:cNvPr>
            <p:cNvSpPr/>
            <p:nvPr/>
          </p:nvSpPr>
          <p:spPr>
            <a:xfrm>
              <a:off x="3994115" y="2237886"/>
              <a:ext cx="333063" cy="532865"/>
            </a:xfrm>
            <a:prstGeom prst="righ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4C50E92-1B92-754F-7992-006B8F6A2D61}"/>
                </a:ext>
              </a:extLst>
            </p:cNvPr>
            <p:cNvSpPr txBox="1"/>
            <p:nvPr/>
          </p:nvSpPr>
          <p:spPr>
            <a:xfrm>
              <a:off x="3920147" y="1458251"/>
              <a:ext cx="16807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Consistency? 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E437098-EB63-7665-4208-779FC243D1F0}"/>
                </a:ext>
              </a:extLst>
            </p:cNvPr>
            <p:cNvSpPr txBox="1"/>
            <p:nvPr/>
          </p:nvSpPr>
          <p:spPr>
            <a:xfrm>
              <a:off x="4412375" y="1843243"/>
              <a:ext cx="6650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yes</a:t>
              </a:r>
            </a:p>
          </p:txBody>
        </p: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2CF581D9-10BE-3E07-EE7D-826DCDF921C8}"/>
                </a:ext>
              </a:extLst>
            </p:cNvPr>
            <p:cNvCxnSpPr>
              <a:cxnSpLocks/>
            </p:cNvCxnSpPr>
            <p:nvPr/>
          </p:nvCxnSpPr>
          <p:spPr>
            <a:xfrm>
              <a:off x="4445812" y="2551914"/>
              <a:ext cx="631605" cy="38444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824AF349-DB93-5058-216E-E02153A921C0}"/>
                </a:ext>
              </a:extLst>
            </p:cNvPr>
            <p:cNvSpPr/>
            <p:nvPr/>
          </p:nvSpPr>
          <p:spPr>
            <a:xfrm>
              <a:off x="5215452" y="2845313"/>
              <a:ext cx="1497501" cy="358532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C+ </a:t>
              </a:r>
              <a:r>
                <a:rPr lang="en-US" dirty="0" err="1">
                  <a:solidFill>
                    <a:schemeClr val="tx1"/>
                  </a:solidFill>
                </a:rPr>
                <a:t>sysNew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BE98342-9BC1-F4E6-9FD4-7BDFF7C919A4}"/>
                </a:ext>
              </a:extLst>
            </p:cNvPr>
            <p:cNvSpPr txBox="1"/>
            <p:nvPr/>
          </p:nvSpPr>
          <p:spPr>
            <a:xfrm>
              <a:off x="4427984" y="2794328"/>
              <a:ext cx="6650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No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439266C-54AD-FD42-6D39-64662F7C460A}"/>
                </a:ext>
              </a:extLst>
            </p:cNvPr>
            <p:cNvSpPr txBox="1"/>
            <p:nvPr/>
          </p:nvSpPr>
          <p:spPr>
            <a:xfrm>
              <a:off x="6835380" y="1979548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BLUE combine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B986A7F-C73B-B92A-4BCF-3B3A85A807FA}"/>
                </a:ext>
              </a:extLst>
            </p:cNvPr>
            <p:cNvSpPr txBox="1"/>
            <p:nvPr/>
          </p:nvSpPr>
          <p:spPr>
            <a:xfrm>
              <a:off x="6835380" y="2701413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BLUE combine + add new sys</a:t>
              </a:r>
            </a:p>
          </p:txBody>
        </p:sp>
      </p:grp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D1741F88-3168-1FE0-1768-02B1797EF11E}"/>
              </a:ext>
            </a:extLst>
          </p:cNvPr>
          <p:cNvCxnSpPr/>
          <p:nvPr/>
        </p:nvCxnSpPr>
        <p:spPr>
          <a:xfrm rot="10800000">
            <a:off x="5004048" y="6021288"/>
            <a:ext cx="3024336" cy="216024"/>
          </a:xfrm>
          <a:prstGeom prst="bentConnector3">
            <a:avLst>
              <a:gd name="adj1" fmla="val -20102"/>
            </a:avLst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9336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FA631-0438-72D2-6278-2B4300147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CF760-E19F-8EF6-380F-2833E76E6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5" y="44624"/>
            <a:ext cx="9119874" cy="792088"/>
          </a:xfrm>
        </p:spPr>
        <p:txBody>
          <a:bodyPr/>
          <a:lstStyle/>
          <a:p>
            <a:r>
              <a:rPr lang="en-US" dirty="0"/>
              <a:t>Road Map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5CB76B-F32A-A4CA-20F1-B6C222BEA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2026/10/05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8A09F2-9F4D-09D6-2551-091328008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DY systematics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C80974-B5F7-1271-F90B-C3D91C4EE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2</a:t>
            </a:fld>
            <a:r>
              <a:rPr lang="en-US" altLang="ja-JP"/>
              <a:t>/9</a:t>
            </a:r>
            <a:endParaRPr lang="en-US" altLang="ja-JP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C573FE6-0E0D-F3A9-B30C-B6957B490BC2}"/>
              </a:ext>
            </a:extLst>
          </p:cNvPr>
          <p:cNvSpPr/>
          <p:nvPr/>
        </p:nvSpPr>
        <p:spPr>
          <a:xfrm>
            <a:off x="2646706" y="1860052"/>
            <a:ext cx="1017901" cy="43204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/>
                </a:solidFill>
              </a:rPr>
              <a:t>LL_P01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C4AAA8-D006-4A67-0B47-3C32FB414C73}"/>
              </a:ext>
            </a:extLst>
          </p:cNvPr>
          <p:cNvSpPr/>
          <p:nvPr/>
        </p:nvSpPr>
        <p:spPr>
          <a:xfrm>
            <a:off x="2634033" y="2459110"/>
            <a:ext cx="1072621" cy="43204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LL_P02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B93DB9A-56C7-1317-3407-2C9E93FAE74A}"/>
              </a:ext>
            </a:extLst>
          </p:cNvPr>
          <p:cNvSpPr/>
          <p:nvPr/>
        </p:nvSpPr>
        <p:spPr>
          <a:xfrm>
            <a:off x="2688753" y="3294979"/>
            <a:ext cx="1017901" cy="43204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LL_P0</a:t>
            </a:r>
            <a:r>
              <a:rPr lang="en-US" altLang="zh-TW" sz="1600" dirty="0">
                <a:solidFill>
                  <a:schemeClr val="tx1"/>
                </a:solidFill>
              </a:rPr>
              <a:t>8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6BB951-7DC3-F512-A354-D7CC31CB7688}"/>
              </a:ext>
            </a:extLst>
          </p:cNvPr>
          <p:cNvSpPr txBox="1"/>
          <p:nvPr/>
        </p:nvSpPr>
        <p:spPr>
          <a:xfrm>
            <a:off x="3086584" y="2873502"/>
            <a:ext cx="473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…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3603F1E-513F-6BE1-986B-81028E949695}"/>
              </a:ext>
            </a:extLst>
          </p:cNvPr>
          <p:cNvSpPr/>
          <p:nvPr/>
        </p:nvSpPr>
        <p:spPr>
          <a:xfrm>
            <a:off x="2658016" y="4363347"/>
            <a:ext cx="1057991" cy="43204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LO_P01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F9BE292-FC21-FF02-DA6E-3F93BE9E3DC4}"/>
              </a:ext>
            </a:extLst>
          </p:cNvPr>
          <p:cNvSpPr/>
          <p:nvPr/>
        </p:nvSpPr>
        <p:spPr>
          <a:xfrm>
            <a:off x="2658016" y="4962405"/>
            <a:ext cx="1057991" cy="43204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LO_P02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BE6226D3-4380-91BC-4358-58E8D1E15AC9}"/>
              </a:ext>
            </a:extLst>
          </p:cNvPr>
          <p:cNvSpPr/>
          <p:nvPr/>
        </p:nvSpPr>
        <p:spPr>
          <a:xfrm>
            <a:off x="2698106" y="5798274"/>
            <a:ext cx="1017901" cy="43204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LO_P0</a:t>
            </a:r>
            <a:r>
              <a:rPr lang="en-US" altLang="zh-TW" sz="1600" dirty="0">
                <a:solidFill>
                  <a:schemeClr val="tx1"/>
                </a:solidFill>
              </a:rPr>
              <a:t>8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1CCDDAA-AEF5-FEC6-8CAA-C4A9A900A05F}"/>
              </a:ext>
            </a:extLst>
          </p:cNvPr>
          <p:cNvSpPr txBox="1"/>
          <p:nvPr/>
        </p:nvSpPr>
        <p:spPr>
          <a:xfrm>
            <a:off x="3095937" y="5376797"/>
            <a:ext cx="473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…</a:t>
            </a:r>
          </a:p>
        </p:txBody>
      </p:sp>
      <p:sp>
        <p:nvSpPr>
          <p:cNvPr id="27" name="Left Brace 26">
            <a:extLst>
              <a:ext uri="{FF2B5EF4-FFF2-40B4-BE49-F238E27FC236}">
                <a16:creationId xmlns:a16="http://schemas.microsoft.com/office/drawing/2014/main" id="{21B66687-6A3F-A3C3-D0B2-4A8A9C46E5F9}"/>
              </a:ext>
            </a:extLst>
          </p:cNvPr>
          <p:cNvSpPr/>
          <p:nvPr/>
        </p:nvSpPr>
        <p:spPr>
          <a:xfrm>
            <a:off x="509601" y="2039527"/>
            <a:ext cx="203580" cy="1794967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75C5B2-0211-244A-DC55-5F179CAC9C21}"/>
              </a:ext>
            </a:extLst>
          </p:cNvPr>
          <p:cNvSpPr txBox="1"/>
          <p:nvPr/>
        </p:nvSpPr>
        <p:spPr>
          <a:xfrm>
            <a:off x="6737" y="2752344"/>
            <a:ext cx="473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LL</a:t>
            </a:r>
          </a:p>
        </p:txBody>
      </p:sp>
      <p:sp>
        <p:nvSpPr>
          <p:cNvPr id="30" name="Left Brace 29">
            <a:extLst>
              <a:ext uri="{FF2B5EF4-FFF2-40B4-BE49-F238E27FC236}">
                <a16:creationId xmlns:a16="http://schemas.microsoft.com/office/drawing/2014/main" id="{114D8723-77C0-DE15-2F70-9EFCDB61B2D4}"/>
              </a:ext>
            </a:extLst>
          </p:cNvPr>
          <p:cNvSpPr/>
          <p:nvPr/>
        </p:nvSpPr>
        <p:spPr>
          <a:xfrm>
            <a:off x="499157" y="4401930"/>
            <a:ext cx="203580" cy="1794967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D4CEDC8-00A7-5865-DBB6-7FA871AB049D}"/>
              </a:ext>
            </a:extLst>
          </p:cNvPr>
          <p:cNvSpPr txBox="1"/>
          <p:nvPr/>
        </p:nvSpPr>
        <p:spPr>
          <a:xfrm>
            <a:off x="-3707" y="5114747"/>
            <a:ext cx="473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AF0C1D-989E-8551-C667-34F4709EF16D}"/>
              </a:ext>
            </a:extLst>
          </p:cNvPr>
          <p:cNvSpPr txBox="1"/>
          <p:nvPr/>
        </p:nvSpPr>
        <p:spPr>
          <a:xfrm>
            <a:off x="296455" y="1409854"/>
            <a:ext cx="22197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</a:rPr>
              <a:t>xsc3D +/- stat +/- </a:t>
            </a:r>
            <a:r>
              <a:rPr lang="en-US" sz="1400" b="1" dirty="0" err="1">
                <a:solidFill>
                  <a:schemeClr val="tx1"/>
                </a:solidFill>
              </a:rPr>
              <a:t>sysA</a:t>
            </a:r>
            <a:endParaRPr lang="en-US" sz="1600" b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B3C9CAC-D43E-D31B-9518-E8AE21F46761}"/>
              </a:ext>
            </a:extLst>
          </p:cNvPr>
          <p:cNvSpPr/>
          <p:nvPr/>
        </p:nvSpPr>
        <p:spPr>
          <a:xfrm>
            <a:off x="846506" y="1826243"/>
            <a:ext cx="1353765" cy="24983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LL_P01_pV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C722689-C634-9F8C-6CC1-41049C951111}"/>
              </a:ext>
            </a:extLst>
          </p:cNvPr>
          <p:cNvSpPr/>
          <p:nvPr/>
        </p:nvSpPr>
        <p:spPr>
          <a:xfrm>
            <a:off x="846506" y="2075653"/>
            <a:ext cx="1353765" cy="24983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LL_P01_pC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AC4EBB8-6CC8-CE77-79E2-1DEFD51E849F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1829847" y="2075653"/>
            <a:ext cx="816859" cy="42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1C5DF867-1577-3FD9-F6A4-43DD802E265D}"/>
              </a:ext>
            </a:extLst>
          </p:cNvPr>
          <p:cNvSpPr txBox="1"/>
          <p:nvPr/>
        </p:nvSpPr>
        <p:spPr>
          <a:xfrm>
            <a:off x="2697039" y="1425207"/>
            <a:ext cx="101790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+/- </a:t>
            </a:r>
            <a:r>
              <a:rPr lang="en-US" sz="1400" b="1" dirty="0" err="1"/>
              <a:t>sysP</a:t>
            </a:r>
            <a:endParaRPr lang="en-US" sz="1400" b="1" dirty="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970B2D79-A1ED-B76C-64E9-E6FBA3471402}"/>
              </a:ext>
            </a:extLst>
          </p:cNvPr>
          <p:cNvSpPr/>
          <p:nvPr/>
        </p:nvSpPr>
        <p:spPr>
          <a:xfrm>
            <a:off x="846506" y="2440928"/>
            <a:ext cx="1353765" cy="24983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LL_P02_pV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D1A20543-03A2-D9F7-EE0C-7E1F8F416201}"/>
              </a:ext>
            </a:extLst>
          </p:cNvPr>
          <p:cNvSpPr/>
          <p:nvPr/>
        </p:nvSpPr>
        <p:spPr>
          <a:xfrm>
            <a:off x="846506" y="2690338"/>
            <a:ext cx="1353765" cy="24983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LL_P02_pC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7AD72BC-6942-0AAB-0C7D-442E5DEB51C1}"/>
              </a:ext>
            </a:extLst>
          </p:cNvPr>
          <p:cNvCxnSpPr>
            <a:cxnSpLocks/>
          </p:cNvCxnSpPr>
          <p:nvPr/>
        </p:nvCxnSpPr>
        <p:spPr>
          <a:xfrm>
            <a:off x="1829847" y="2690338"/>
            <a:ext cx="816859" cy="42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3170568F-196E-30A9-B65F-C853F1FA73C0}"/>
              </a:ext>
            </a:extLst>
          </p:cNvPr>
          <p:cNvSpPr txBox="1"/>
          <p:nvPr/>
        </p:nvSpPr>
        <p:spPr>
          <a:xfrm>
            <a:off x="1345224" y="2933404"/>
            <a:ext cx="473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…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77D7AAB7-286A-2075-6520-8ED3BDC69848}"/>
              </a:ext>
            </a:extLst>
          </p:cNvPr>
          <p:cNvSpPr/>
          <p:nvPr/>
        </p:nvSpPr>
        <p:spPr>
          <a:xfrm>
            <a:off x="902192" y="3266367"/>
            <a:ext cx="1353765" cy="24983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LL_P08_pV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E8FB6989-7BF5-A69A-E41C-2568CD9DA3E5}"/>
              </a:ext>
            </a:extLst>
          </p:cNvPr>
          <p:cNvSpPr/>
          <p:nvPr/>
        </p:nvSpPr>
        <p:spPr>
          <a:xfrm>
            <a:off x="902192" y="3515777"/>
            <a:ext cx="1353765" cy="24983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LL_P08_pC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A36E458-6307-BDCD-C308-5EC83EB1EAD9}"/>
              </a:ext>
            </a:extLst>
          </p:cNvPr>
          <p:cNvCxnSpPr>
            <a:cxnSpLocks/>
          </p:cNvCxnSpPr>
          <p:nvPr/>
        </p:nvCxnSpPr>
        <p:spPr>
          <a:xfrm>
            <a:off x="1885533" y="3515777"/>
            <a:ext cx="816859" cy="42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6AE9FC25-F603-C476-8AC9-E00A3FE658C4}"/>
              </a:ext>
            </a:extLst>
          </p:cNvPr>
          <p:cNvSpPr/>
          <p:nvPr/>
        </p:nvSpPr>
        <p:spPr>
          <a:xfrm>
            <a:off x="857816" y="4313172"/>
            <a:ext cx="1353765" cy="24983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LO_P01_pV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698DBCC1-3A00-6AB1-3A30-450975196735}"/>
              </a:ext>
            </a:extLst>
          </p:cNvPr>
          <p:cNvSpPr/>
          <p:nvPr/>
        </p:nvSpPr>
        <p:spPr>
          <a:xfrm>
            <a:off x="857816" y="4562582"/>
            <a:ext cx="1353765" cy="24983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LO_P01_pC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C82AB6A-C747-A2B9-8EA1-FD69443A54C1}"/>
              </a:ext>
            </a:extLst>
          </p:cNvPr>
          <p:cNvCxnSpPr>
            <a:cxnSpLocks/>
          </p:cNvCxnSpPr>
          <p:nvPr/>
        </p:nvCxnSpPr>
        <p:spPr>
          <a:xfrm>
            <a:off x="1841157" y="4562582"/>
            <a:ext cx="816859" cy="42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6FCFF366-DD93-7C18-E04E-3045208C6DBC}"/>
              </a:ext>
            </a:extLst>
          </p:cNvPr>
          <p:cNvSpPr/>
          <p:nvPr/>
        </p:nvSpPr>
        <p:spPr>
          <a:xfrm>
            <a:off x="857816" y="4927857"/>
            <a:ext cx="1353765" cy="24983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LO_P02_pV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1DCE17F5-2F67-B80E-B2CE-2E5704589DF7}"/>
              </a:ext>
            </a:extLst>
          </p:cNvPr>
          <p:cNvSpPr/>
          <p:nvPr/>
        </p:nvSpPr>
        <p:spPr>
          <a:xfrm>
            <a:off x="857816" y="5177267"/>
            <a:ext cx="1353765" cy="24983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LO_P02_pC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C371EE4-C450-E557-B217-8F8A2669157A}"/>
              </a:ext>
            </a:extLst>
          </p:cNvPr>
          <p:cNvCxnSpPr>
            <a:cxnSpLocks/>
          </p:cNvCxnSpPr>
          <p:nvPr/>
        </p:nvCxnSpPr>
        <p:spPr>
          <a:xfrm>
            <a:off x="1841157" y="5177267"/>
            <a:ext cx="816859" cy="42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D98AE37C-EFE7-6736-EDFD-546BF7C243D7}"/>
              </a:ext>
            </a:extLst>
          </p:cNvPr>
          <p:cNvSpPr txBox="1"/>
          <p:nvPr/>
        </p:nvSpPr>
        <p:spPr>
          <a:xfrm>
            <a:off x="1356534" y="5420333"/>
            <a:ext cx="473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…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08CCDFFB-95F7-6032-841D-C9553F2DBABD}"/>
              </a:ext>
            </a:extLst>
          </p:cNvPr>
          <p:cNvSpPr/>
          <p:nvPr/>
        </p:nvSpPr>
        <p:spPr>
          <a:xfrm>
            <a:off x="913502" y="5753296"/>
            <a:ext cx="1353765" cy="24983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LO_P08_pV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A6CA305F-BC01-C96A-F065-DBF64126C4C0}"/>
              </a:ext>
            </a:extLst>
          </p:cNvPr>
          <p:cNvSpPr/>
          <p:nvPr/>
        </p:nvSpPr>
        <p:spPr>
          <a:xfrm>
            <a:off x="913502" y="6002706"/>
            <a:ext cx="1353765" cy="24983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LO_P08_pC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53A1DB02-A866-FEAC-27EA-F6FB90482C6D}"/>
              </a:ext>
            </a:extLst>
          </p:cNvPr>
          <p:cNvCxnSpPr>
            <a:cxnSpLocks/>
          </p:cNvCxnSpPr>
          <p:nvPr/>
        </p:nvCxnSpPr>
        <p:spPr>
          <a:xfrm>
            <a:off x="1896843" y="6002706"/>
            <a:ext cx="816859" cy="42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53D23588-9FFC-19DE-B432-1DAD5D6B64CE}"/>
              </a:ext>
            </a:extLst>
          </p:cNvPr>
          <p:cNvSpPr/>
          <p:nvPr/>
        </p:nvSpPr>
        <p:spPr>
          <a:xfrm>
            <a:off x="4652952" y="2891158"/>
            <a:ext cx="648072" cy="43204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P01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05D5D254-4785-95A4-0E33-6A560510F8D5}"/>
              </a:ext>
            </a:extLst>
          </p:cNvPr>
          <p:cNvSpPr/>
          <p:nvPr/>
        </p:nvSpPr>
        <p:spPr>
          <a:xfrm>
            <a:off x="4669298" y="3520849"/>
            <a:ext cx="648072" cy="43204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P02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4AA5C225-48BB-F783-1803-7251FDE61EB5}"/>
              </a:ext>
            </a:extLst>
          </p:cNvPr>
          <p:cNvCxnSpPr>
            <a:cxnSpLocks/>
            <a:stCxn id="7" idx="3"/>
            <a:endCxn id="65" idx="1"/>
          </p:cNvCxnSpPr>
          <p:nvPr/>
        </p:nvCxnSpPr>
        <p:spPr>
          <a:xfrm>
            <a:off x="3664607" y="2076076"/>
            <a:ext cx="988345" cy="103110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B8C3881E-1F4D-20DA-3A2C-00C7930A8F45}"/>
              </a:ext>
            </a:extLst>
          </p:cNvPr>
          <p:cNvCxnSpPr>
            <a:cxnSpLocks/>
            <a:stCxn id="20" idx="3"/>
            <a:endCxn id="65" idx="1"/>
          </p:cNvCxnSpPr>
          <p:nvPr/>
        </p:nvCxnSpPr>
        <p:spPr>
          <a:xfrm flipV="1">
            <a:off x="3716007" y="3107182"/>
            <a:ext cx="936945" cy="147218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8173C4F1-FA3B-E37C-3A29-7E674FEE398C}"/>
              </a:ext>
            </a:extLst>
          </p:cNvPr>
          <p:cNvSpPr txBox="1"/>
          <p:nvPr/>
        </p:nvSpPr>
        <p:spPr>
          <a:xfrm>
            <a:off x="4469350" y="2507087"/>
            <a:ext cx="8773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+/- </a:t>
            </a:r>
            <a:r>
              <a:rPr lang="en-US" sz="1400" b="1" dirty="0" err="1"/>
              <a:t>sysT</a:t>
            </a:r>
            <a:endParaRPr lang="en-US" sz="1400" b="1" dirty="0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47E63059-F407-F498-0F64-191C41E37DAE}"/>
              </a:ext>
            </a:extLst>
          </p:cNvPr>
          <p:cNvCxnSpPr>
            <a:cxnSpLocks/>
            <a:endCxn id="67" idx="1"/>
          </p:cNvCxnSpPr>
          <p:nvPr/>
        </p:nvCxnSpPr>
        <p:spPr>
          <a:xfrm>
            <a:off x="3701713" y="2675134"/>
            <a:ext cx="967585" cy="1061739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EE88E12E-83DA-EC95-6E21-FB63AB6CF941}"/>
              </a:ext>
            </a:extLst>
          </p:cNvPr>
          <p:cNvCxnSpPr>
            <a:cxnSpLocks/>
            <a:endCxn id="67" idx="1"/>
          </p:cNvCxnSpPr>
          <p:nvPr/>
        </p:nvCxnSpPr>
        <p:spPr>
          <a:xfrm flipV="1">
            <a:off x="3729259" y="3736873"/>
            <a:ext cx="940039" cy="1440394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16A420BD-7C63-A19E-8917-AE5401972BFA}"/>
              </a:ext>
            </a:extLst>
          </p:cNvPr>
          <p:cNvSpPr txBox="1"/>
          <p:nvPr/>
        </p:nvSpPr>
        <p:spPr>
          <a:xfrm>
            <a:off x="4761470" y="3922452"/>
            <a:ext cx="473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…</a:t>
            </a: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1B929FC6-AA6A-F905-9767-3AD3564A07D4}"/>
              </a:ext>
            </a:extLst>
          </p:cNvPr>
          <p:cNvSpPr/>
          <p:nvPr/>
        </p:nvSpPr>
        <p:spPr>
          <a:xfrm>
            <a:off x="4698670" y="4321178"/>
            <a:ext cx="618700" cy="43204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P08</a:t>
            </a: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722C2C71-99B5-CEF6-E120-B43852D8FB86}"/>
              </a:ext>
            </a:extLst>
          </p:cNvPr>
          <p:cNvCxnSpPr>
            <a:cxnSpLocks/>
            <a:endCxn id="83" idx="1"/>
          </p:cNvCxnSpPr>
          <p:nvPr/>
        </p:nvCxnSpPr>
        <p:spPr>
          <a:xfrm>
            <a:off x="3712296" y="3493167"/>
            <a:ext cx="986374" cy="104403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F000D23C-041D-B20D-B5CE-9EBBF213A98A}"/>
              </a:ext>
            </a:extLst>
          </p:cNvPr>
          <p:cNvCxnSpPr>
            <a:cxnSpLocks/>
            <a:endCxn id="83" idx="1"/>
          </p:cNvCxnSpPr>
          <p:nvPr/>
        </p:nvCxnSpPr>
        <p:spPr>
          <a:xfrm flipV="1">
            <a:off x="3745392" y="4537202"/>
            <a:ext cx="953278" cy="145350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C65173BB-3DCD-F9B2-3C61-C13F6B49D6C0}"/>
              </a:ext>
            </a:extLst>
          </p:cNvPr>
          <p:cNvSpPr/>
          <p:nvPr/>
        </p:nvSpPr>
        <p:spPr>
          <a:xfrm>
            <a:off x="6787339" y="2940172"/>
            <a:ext cx="1011437" cy="143630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</a:rPr>
              <a:t>xsc3D 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+/- stat 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+/- </a:t>
            </a:r>
            <a:r>
              <a:rPr lang="en-US" sz="1400" b="1" dirty="0" err="1">
                <a:solidFill>
                  <a:schemeClr val="tx1"/>
                </a:solidFill>
              </a:rPr>
              <a:t>sysA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+/- </a:t>
            </a:r>
            <a:r>
              <a:rPr lang="en-US" sz="1400" b="1" dirty="0" err="1">
                <a:solidFill>
                  <a:schemeClr val="tx1"/>
                </a:solidFill>
              </a:rPr>
              <a:t>sysP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+/- </a:t>
            </a:r>
            <a:r>
              <a:rPr lang="en-US" sz="1400" b="1" dirty="0" err="1">
                <a:solidFill>
                  <a:schemeClr val="tx1"/>
                </a:solidFill>
              </a:rPr>
              <a:t>sysT</a:t>
            </a:r>
            <a:endParaRPr lang="en-US" sz="1400" b="1" dirty="0">
              <a:solidFill>
                <a:schemeClr val="tx1"/>
              </a:solidFill>
            </a:endParaRPr>
          </a:p>
          <a:p>
            <a:r>
              <a:rPr lang="en-US" sz="1400" b="1" strike="sngStrike" dirty="0">
                <a:solidFill>
                  <a:schemeClr val="tx1"/>
                </a:solidFill>
              </a:rPr>
              <a:t>+/- </a:t>
            </a:r>
            <a:r>
              <a:rPr lang="en-US" sz="1400" b="1" strike="sngStrike" dirty="0" err="1">
                <a:solidFill>
                  <a:schemeClr val="tx1"/>
                </a:solidFill>
              </a:rPr>
              <a:t>sysW</a:t>
            </a:r>
            <a:r>
              <a:rPr lang="en-US" sz="1400" strike="sngStrike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BC83F22-7803-644B-7DAE-E394EF05CC47}"/>
              </a:ext>
            </a:extLst>
          </p:cNvPr>
          <p:cNvSpPr txBox="1"/>
          <p:nvPr/>
        </p:nvSpPr>
        <p:spPr>
          <a:xfrm>
            <a:off x="585963" y="1005751"/>
            <a:ext cx="3130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Step1 : </a:t>
            </a:r>
            <a:r>
              <a:rPr lang="en-US" sz="1400" b="1" dirty="0">
                <a:solidFill>
                  <a:srgbClr val="FF0000"/>
                </a:solidFill>
              </a:rPr>
              <a:t>Combine</a:t>
            </a:r>
            <a:r>
              <a:rPr lang="en-US" sz="1400" b="1" dirty="0"/>
              <a:t> purity (3D </a:t>
            </a:r>
            <a:r>
              <a:rPr lang="en-US" sz="1400" b="1" dirty="0" err="1"/>
              <a:t>xsc</a:t>
            </a:r>
            <a:r>
              <a:rPr lang="en-US" sz="1400" b="1" dirty="0"/>
              <a:t>)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AA013AB-A58D-5764-BE9E-6AB2012CE2E9}"/>
              </a:ext>
            </a:extLst>
          </p:cNvPr>
          <p:cNvSpPr txBox="1"/>
          <p:nvPr/>
        </p:nvSpPr>
        <p:spPr>
          <a:xfrm>
            <a:off x="3604031" y="1428709"/>
            <a:ext cx="15440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Step2 :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Combine</a:t>
            </a:r>
            <a:r>
              <a:rPr lang="en-US" sz="1400" b="1" dirty="0"/>
              <a:t> </a:t>
            </a:r>
          </a:p>
          <a:p>
            <a:pPr algn="ctr"/>
            <a:r>
              <a:rPr lang="en-US" sz="1400" b="1" dirty="0"/>
              <a:t>Trigger</a:t>
            </a:r>
          </a:p>
          <a:p>
            <a:pPr algn="ctr"/>
            <a:r>
              <a:rPr lang="en-US" sz="1400" b="1" dirty="0"/>
              <a:t>(3D </a:t>
            </a:r>
            <a:r>
              <a:rPr lang="en-US" sz="1400" b="1" dirty="0" err="1"/>
              <a:t>xsc</a:t>
            </a:r>
            <a:r>
              <a:rPr lang="en-US" sz="1400" b="1" dirty="0"/>
              <a:t>)</a:t>
            </a:r>
          </a:p>
        </p:txBody>
      </p:sp>
      <p:sp>
        <p:nvSpPr>
          <p:cNvPr id="103" name="Left Brace 102">
            <a:extLst>
              <a:ext uri="{FF2B5EF4-FFF2-40B4-BE49-F238E27FC236}">
                <a16:creationId xmlns:a16="http://schemas.microsoft.com/office/drawing/2014/main" id="{D76A2F3F-EC35-9972-92FC-969EFCEA0532}"/>
              </a:ext>
            </a:extLst>
          </p:cNvPr>
          <p:cNvSpPr/>
          <p:nvPr/>
        </p:nvSpPr>
        <p:spPr>
          <a:xfrm flipH="1">
            <a:off x="5503401" y="2938648"/>
            <a:ext cx="333063" cy="1794967"/>
          </a:xfrm>
          <a:prstGeom prst="leftBrace">
            <a:avLst>
              <a:gd name="adj1" fmla="val 8333"/>
              <a:gd name="adj2" fmla="val 50586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81BCD99D-720B-F194-1407-71BA64290F30}"/>
              </a:ext>
            </a:extLst>
          </p:cNvPr>
          <p:cNvCxnSpPr>
            <a:cxnSpLocks/>
          </p:cNvCxnSpPr>
          <p:nvPr/>
        </p:nvCxnSpPr>
        <p:spPr>
          <a:xfrm>
            <a:off x="5756661" y="3843276"/>
            <a:ext cx="1033123" cy="978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D536AB6B-79A8-F893-1012-1EB381318A7F}"/>
              </a:ext>
            </a:extLst>
          </p:cNvPr>
          <p:cNvSpPr txBox="1"/>
          <p:nvPr/>
        </p:nvSpPr>
        <p:spPr>
          <a:xfrm>
            <a:off x="5635615" y="2815251"/>
            <a:ext cx="12677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Step3 : 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Combine</a:t>
            </a:r>
            <a:r>
              <a:rPr lang="en-US" sz="1400" b="1" dirty="0"/>
              <a:t> </a:t>
            </a:r>
          </a:p>
          <a:p>
            <a:pPr algn="ctr"/>
            <a:r>
              <a:rPr lang="en-US" sz="1400" b="1" dirty="0"/>
              <a:t>Period</a:t>
            </a:r>
          </a:p>
          <a:p>
            <a:pPr algn="ctr"/>
            <a:r>
              <a:rPr lang="en-US" sz="1400" b="1" dirty="0"/>
              <a:t>(3D </a:t>
            </a:r>
            <a:r>
              <a:rPr lang="en-US" sz="1400" b="1" dirty="0" err="1"/>
              <a:t>xsc</a:t>
            </a:r>
            <a:r>
              <a:rPr lang="en-US" sz="1400" b="1" dirty="0"/>
              <a:t>)</a:t>
            </a: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ABBDEEED-3C34-9621-A3B4-58B7B6B54F75}"/>
              </a:ext>
            </a:extLst>
          </p:cNvPr>
          <p:cNvCxnSpPr>
            <a:cxnSpLocks/>
          </p:cNvCxnSpPr>
          <p:nvPr/>
        </p:nvCxnSpPr>
        <p:spPr>
          <a:xfrm>
            <a:off x="7308304" y="4365104"/>
            <a:ext cx="0" cy="30175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0BC417EB-5116-9231-8E4D-C52E1166AF1D}"/>
              </a:ext>
            </a:extLst>
          </p:cNvPr>
          <p:cNvSpPr/>
          <p:nvPr/>
        </p:nvSpPr>
        <p:spPr>
          <a:xfrm>
            <a:off x="6800738" y="4701252"/>
            <a:ext cx="1011438" cy="1786353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</a:rPr>
              <a:t>xsc2D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xsc1D 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+/- stat 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+/- </a:t>
            </a:r>
            <a:r>
              <a:rPr lang="en-US" sz="1400" b="1" dirty="0" err="1">
                <a:solidFill>
                  <a:schemeClr val="tx1"/>
                </a:solidFill>
              </a:rPr>
              <a:t>sysA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+/- </a:t>
            </a:r>
            <a:r>
              <a:rPr lang="en-US" sz="1400" b="1" dirty="0" err="1">
                <a:solidFill>
                  <a:schemeClr val="tx1"/>
                </a:solidFill>
              </a:rPr>
              <a:t>sysP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+/- </a:t>
            </a:r>
            <a:r>
              <a:rPr lang="en-US" sz="1400" b="1" dirty="0" err="1">
                <a:solidFill>
                  <a:schemeClr val="tx1"/>
                </a:solidFill>
              </a:rPr>
              <a:t>sysT</a:t>
            </a:r>
            <a:endParaRPr lang="en-US" sz="1400" b="1" dirty="0">
              <a:solidFill>
                <a:schemeClr val="tx1"/>
              </a:solidFill>
            </a:endParaRPr>
          </a:p>
          <a:p>
            <a:r>
              <a:rPr lang="en-US" sz="1400" b="1" strike="sngStrike" dirty="0">
                <a:solidFill>
                  <a:schemeClr val="tx1"/>
                </a:solidFill>
              </a:rPr>
              <a:t>+/- </a:t>
            </a:r>
            <a:r>
              <a:rPr lang="en-US" sz="1400" b="1" strike="sngStrike" dirty="0" err="1">
                <a:solidFill>
                  <a:schemeClr val="tx1"/>
                </a:solidFill>
              </a:rPr>
              <a:t>sysW</a:t>
            </a:r>
            <a:endParaRPr lang="en-US" sz="1400" strike="sngStrike" dirty="0">
              <a:solidFill>
                <a:schemeClr val="tx1"/>
              </a:solidFill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53EE0AAA-E75C-5F40-F139-E8BFC1550DA1}"/>
              </a:ext>
            </a:extLst>
          </p:cNvPr>
          <p:cNvSpPr txBox="1"/>
          <p:nvPr/>
        </p:nvSpPr>
        <p:spPr>
          <a:xfrm>
            <a:off x="5519592" y="5031699"/>
            <a:ext cx="1267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Step4 : </a:t>
            </a:r>
            <a:r>
              <a:rPr lang="en-US" sz="1400" b="1" dirty="0">
                <a:solidFill>
                  <a:srgbClr val="FF0000"/>
                </a:solidFill>
              </a:rPr>
              <a:t>Integration</a:t>
            </a:r>
          </a:p>
          <a:p>
            <a:pPr algn="ctr"/>
            <a:r>
              <a:rPr lang="en-US" sz="1400" b="1" dirty="0"/>
              <a:t>(3D-&gt;2D/1D)</a:t>
            </a:r>
          </a:p>
        </p:txBody>
      </p:sp>
    </p:spTree>
    <p:extLst>
      <p:ext uri="{BB962C8B-B14F-4D97-AF65-F5344CB8AC3E}">
        <p14:creationId xmlns:p14="http://schemas.microsoft.com/office/powerpoint/2010/main" val="2379828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14D35-9538-1946-1075-E3F1E549E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BE4AD8-5FA9-A3BB-982C-4317F833B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2BC345-0BFD-DDA0-4D7E-1DF67FC34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A95F18-4FEB-30A3-D926-2FBD4D721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3</a:t>
            </a:fld>
            <a:r>
              <a:rPr lang="en-US" altLang="ja-JP"/>
              <a:t>/N</a:t>
            </a:r>
            <a:endParaRPr lang="en-US" altLang="ja-JP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87A2171-897F-330D-BE4F-2A41FF7E8E6B}"/>
              </a:ext>
            </a:extLst>
          </p:cNvPr>
          <p:cNvSpPr/>
          <p:nvPr/>
        </p:nvSpPr>
        <p:spPr>
          <a:xfrm>
            <a:off x="2527205" y="2314129"/>
            <a:ext cx="1017901" cy="43204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LL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EC12621-C73E-E5AE-AB6A-A872D44B05D5}"/>
              </a:ext>
            </a:extLst>
          </p:cNvPr>
          <p:cNvSpPr/>
          <p:nvPr/>
        </p:nvSpPr>
        <p:spPr>
          <a:xfrm>
            <a:off x="727005" y="2280320"/>
            <a:ext cx="1353765" cy="24983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LL_P09_pV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D37005C-926A-CE94-50F1-8D3E5733F832}"/>
              </a:ext>
            </a:extLst>
          </p:cNvPr>
          <p:cNvSpPr/>
          <p:nvPr/>
        </p:nvSpPr>
        <p:spPr>
          <a:xfrm>
            <a:off x="727005" y="2529730"/>
            <a:ext cx="1353765" cy="24983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LL_P09_pC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306D699-B6AA-85C2-5645-8F6395583157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1710346" y="2529730"/>
            <a:ext cx="816859" cy="42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A8870C2-7EC0-31D7-06FA-241B61C82B8D}"/>
              </a:ext>
            </a:extLst>
          </p:cNvPr>
          <p:cNvSpPr/>
          <p:nvPr/>
        </p:nvSpPr>
        <p:spPr>
          <a:xfrm>
            <a:off x="2555776" y="3212976"/>
            <a:ext cx="1017901" cy="43204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LO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F5E3BA4-9C72-0B61-582F-23ADE1279F03}"/>
              </a:ext>
            </a:extLst>
          </p:cNvPr>
          <p:cNvSpPr/>
          <p:nvPr/>
        </p:nvSpPr>
        <p:spPr>
          <a:xfrm>
            <a:off x="755576" y="3179167"/>
            <a:ext cx="1353765" cy="24983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LO_P09_pV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43600EA-DA56-9F18-9C20-632BACC2700D}"/>
              </a:ext>
            </a:extLst>
          </p:cNvPr>
          <p:cNvSpPr/>
          <p:nvPr/>
        </p:nvSpPr>
        <p:spPr>
          <a:xfrm>
            <a:off x="755576" y="3428577"/>
            <a:ext cx="1353765" cy="24983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LO_P09_pC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2BBCFDF-E7CE-BCCB-3EFD-717F930B8AA5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1738917" y="3428577"/>
            <a:ext cx="816859" cy="42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49B6BBD-7EFA-4ABF-B43D-31F70695C4FD}"/>
              </a:ext>
            </a:extLst>
          </p:cNvPr>
          <p:cNvCxnSpPr>
            <a:cxnSpLocks/>
          </p:cNvCxnSpPr>
          <p:nvPr/>
        </p:nvCxnSpPr>
        <p:spPr>
          <a:xfrm>
            <a:off x="3545106" y="2530153"/>
            <a:ext cx="763377" cy="41682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9123BFE-4ABF-BC4C-4AAF-DD14BE96E7E9}"/>
              </a:ext>
            </a:extLst>
          </p:cNvPr>
          <p:cNvCxnSpPr>
            <a:cxnSpLocks/>
          </p:cNvCxnSpPr>
          <p:nvPr/>
        </p:nvCxnSpPr>
        <p:spPr>
          <a:xfrm flipV="1">
            <a:off x="3573677" y="2946973"/>
            <a:ext cx="734806" cy="48160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3132371-C862-D2C8-A627-5665DA9715B7}"/>
              </a:ext>
            </a:extLst>
          </p:cNvPr>
          <p:cNvSpPr/>
          <p:nvPr/>
        </p:nvSpPr>
        <p:spPr>
          <a:xfrm>
            <a:off x="4308483" y="2709143"/>
            <a:ext cx="1017901" cy="43204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Final 3D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4984D4B-0C9E-B2E1-9F1E-B50C83D1E99B}"/>
              </a:ext>
            </a:extLst>
          </p:cNvPr>
          <p:cNvSpPr/>
          <p:nvPr/>
        </p:nvSpPr>
        <p:spPr>
          <a:xfrm>
            <a:off x="6162545" y="2709143"/>
            <a:ext cx="1017901" cy="43204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2D/1D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F32663F-33AC-B560-1ACC-98BFE942BA39}"/>
              </a:ext>
            </a:extLst>
          </p:cNvPr>
          <p:cNvCxnSpPr>
            <a:cxnSpLocks/>
          </p:cNvCxnSpPr>
          <p:nvPr/>
        </p:nvCxnSpPr>
        <p:spPr>
          <a:xfrm>
            <a:off x="5364389" y="2925167"/>
            <a:ext cx="816859" cy="42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790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ED747-D50D-9262-DE31-5251151B0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Step0 : </a:t>
            </a:r>
            <a:r>
              <a:rPr lang="en-US" sz="3600" dirty="0"/>
              <a:t>Add sys, Combine, and Integration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B6EC14-E7BC-AF60-175E-6C728535B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2026/10/05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D5DD58-6212-B8FB-9F32-A611A70ED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DY systematics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438D80-6A1F-E2EA-29B4-947226575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4</a:t>
            </a:fld>
            <a:r>
              <a:rPr lang="en-US" altLang="ja-JP"/>
              <a:t>/9</a:t>
            </a:r>
            <a:endParaRPr lang="en-US" altLang="ja-JP" dirty="0"/>
          </a:p>
        </p:txBody>
      </p:sp>
      <p:sp>
        <p:nvSpPr>
          <p:cNvPr id="6" name="TextBox 5"/>
          <p:cNvSpPr txBox="1"/>
          <p:nvPr/>
        </p:nvSpPr>
        <p:spPr>
          <a:xfrm>
            <a:off x="365760" y="960120"/>
            <a:ext cx="8412480" cy="349223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01168" indent="-201168">
              <a:spcAft>
                <a:spcPts val="700"/>
              </a:spcAft>
              <a:buChar char="•"/>
            </a:pPr>
            <a:r>
              <a:rPr sz="1500" b="1" i="0" dirty="0">
                <a:solidFill>
                  <a:srgbClr val="0000FF"/>
                </a:solidFill>
                <a:latin typeface="Calibri"/>
              </a:rPr>
              <a:t>Check first</a:t>
            </a:r>
            <a:r>
              <a:rPr lang="en-US" sz="1500" b="1" dirty="0">
                <a:solidFill>
                  <a:srgbClr val="0000FF"/>
                </a:solidFill>
                <a:latin typeface="Calibri"/>
              </a:rPr>
              <a:t> consistency</a:t>
            </a:r>
            <a:endParaRPr lang="en-US" sz="1500" b="1" i="0" dirty="0">
              <a:solidFill>
                <a:srgbClr val="0000FF"/>
              </a:solidFill>
              <a:latin typeface="Calibri"/>
            </a:endParaRPr>
          </a:p>
          <a:p>
            <a:pPr>
              <a:spcAft>
                <a:spcPts val="700"/>
              </a:spcAft>
            </a:pPr>
            <a:r>
              <a:rPr lang="en-US" sz="1500" dirty="0">
                <a:solidFill>
                  <a:srgbClr val="2B2B2B"/>
                </a:solidFill>
                <a:latin typeface="Calibri"/>
              </a:rPr>
              <a:t>A</a:t>
            </a:r>
            <a:r>
              <a:rPr sz="1500" b="0" i="0" dirty="0">
                <a:solidFill>
                  <a:srgbClr val="2B2B2B"/>
                </a:solidFill>
                <a:latin typeface="Calibri"/>
              </a:rPr>
              <a:t>re the inputs consistent? If yes, combine directly with no extra systematic. If not, add a new systematic.</a:t>
            </a:r>
          </a:p>
          <a:p>
            <a:pPr marL="201168" indent="-201168">
              <a:spcAft>
                <a:spcPts val="700"/>
              </a:spcAft>
              <a:buChar char="•"/>
            </a:pPr>
            <a:r>
              <a:rPr sz="1500" b="1" i="0" dirty="0">
                <a:solidFill>
                  <a:srgbClr val="0000FF"/>
                </a:solidFill>
                <a:latin typeface="Calibri"/>
              </a:rPr>
              <a:t>New systematic </a:t>
            </a:r>
            <a:endParaRPr lang="en-US" sz="1500" b="1" dirty="0">
              <a:solidFill>
                <a:srgbClr val="0000FF"/>
              </a:solidFill>
              <a:latin typeface="Calibri"/>
            </a:endParaRPr>
          </a:p>
          <a:p>
            <a:pPr>
              <a:spcAft>
                <a:spcPts val="700"/>
              </a:spcAft>
            </a:pPr>
            <a:r>
              <a:rPr sz="1500" b="1" i="0" dirty="0">
                <a:solidFill>
                  <a:srgbClr val="0000FF"/>
                </a:solidFill>
                <a:latin typeface="Calibri"/>
              </a:rPr>
              <a:t>half of the difference</a:t>
            </a:r>
            <a:r>
              <a:rPr sz="1500" b="0" i="0" dirty="0">
                <a:solidFill>
                  <a:srgbClr val="0000FF"/>
                </a:solidFill>
                <a:latin typeface="Calibri"/>
              </a:rPr>
              <a:t> </a:t>
            </a:r>
            <a:r>
              <a:rPr sz="1500" b="0" i="0" dirty="0">
                <a:solidFill>
                  <a:srgbClr val="2B2B2B"/>
                </a:solidFill>
                <a:latin typeface="Calibri"/>
              </a:rPr>
              <a:t>between the two inputs </a:t>
            </a:r>
            <a:endParaRPr lang="en-US" sz="1500" b="0" i="0" dirty="0">
              <a:solidFill>
                <a:srgbClr val="2B2B2B"/>
              </a:solidFill>
              <a:latin typeface="Calibri"/>
            </a:endParaRPr>
          </a:p>
          <a:p>
            <a:pPr>
              <a:spcAft>
                <a:spcPts val="700"/>
              </a:spcAft>
            </a:pPr>
            <a:r>
              <a:rPr lang="en-US" sz="1500" b="0" i="0" dirty="0">
                <a:solidFill>
                  <a:srgbClr val="2B2B2B"/>
                </a:solidFill>
                <a:latin typeface="Calibri"/>
              </a:rPr>
              <a:t>(</a:t>
            </a:r>
            <a:r>
              <a:rPr sz="1500" b="0" i="0" dirty="0">
                <a:solidFill>
                  <a:srgbClr val="2B2B2B"/>
                </a:solidFill>
                <a:latin typeface="Calibri"/>
              </a:rPr>
              <a:t>what we do for trigger and purity)</a:t>
            </a:r>
            <a:r>
              <a:rPr lang="en-US" sz="1500" b="0" i="0" dirty="0">
                <a:solidFill>
                  <a:srgbClr val="2B2B2B"/>
                </a:solidFill>
                <a:latin typeface="Calibri"/>
              </a:rPr>
              <a:t> (pull is not used for now)</a:t>
            </a:r>
            <a:endParaRPr sz="1500" b="0" i="0" dirty="0">
              <a:solidFill>
                <a:srgbClr val="2B2B2B"/>
              </a:solidFill>
              <a:latin typeface="Calibri"/>
            </a:endParaRPr>
          </a:p>
          <a:p>
            <a:pPr marL="201168" indent="-201168">
              <a:spcAft>
                <a:spcPts val="700"/>
              </a:spcAft>
              <a:buChar char="•"/>
            </a:pPr>
            <a:r>
              <a:rPr lang="en-US" sz="1500" b="1" dirty="0">
                <a:solidFill>
                  <a:srgbClr val="0000FF"/>
                </a:solidFill>
                <a:latin typeface="Calibri"/>
              </a:rPr>
              <a:t>correlation factors </a:t>
            </a:r>
            <a:r>
              <a:rPr lang="el-GR" sz="1500" b="1" dirty="0">
                <a:solidFill>
                  <a:srgbClr val="0000FF"/>
                </a:solidFill>
                <a:latin typeface="Calibri"/>
              </a:rPr>
              <a:t>ρ</a:t>
            </a:r>
            <a:endParaRPr lang="en-US" sz="1500" b="0" i="0" dirty="0">
              <a:solidFill>
                <a:srgbClr val="0000FF"/>
              </a:solidFill>
              <a:latin typeface="Calibri"/>
            </a:endParaRPr>
          </a:p>
          <a:p>
            <a:pPr>
              <a:spcAft>
                <a:spcPts val="700"/>
              </a:spcAft>
            </a:pPr>
            <a:r>
              <a:rPr sz="1500" b="0" i="0" dirty="0">
                <a:solidFill>
                  <a:srgbClr val="2B2B2B"/>
                </a:solidFill>
                <a:latin typeface="Calibri"/>
              </a:rPr>
              <a:t>Every</a:t>
            </a:r>
            <a:r>
              <a:rPr lang="en-US" sz="1500" b="0" i="0" dirty="0">
                <a:solidFill>
                  <a:srgbClr val="2B2B2B"/>
                </a:solidFill>
                <a:latin typeface="Calibri"/>
              </a:rPr>
              <a:t> BLUE</a:t>
            </a:r>
            <a:r>
              <a:rPr sz="1500" b="0" i="0" dirty="0">
                <a:solidFill>
                  <a:srgbClr val="2B2B2B"/>
                </a:solidFill>
                <a:latin typeface="Calibri"/>
              </a:rPr>
              <a:t> combine needs </a:t>
            </a:r>
            <a:r>
              <a:rPr sz="1500" b="1" i="0" dirty="0">
                <a:solidFill>
                  <a:srgbClr val="C00000"/>
                </a:solidFill>
                <a:latin typeface="Calibri"/>
              </a:rPr>
              <a:t>correlation factors ρ</a:t>
            </a:r>
            <a:r>
              <a:rPr sz="1500" b="0" i="0" dirty="0">
                <a:solidFill>
                  <a:srgbClr val="2B2B2B"/>
                </a:solidFill>
                <a:latin typeface="Calibri"/>
              </a:rPr>
              <a:t>, one per uncertainty source </a:t>
            </a:r>
            <a:endParaRPr lang="en-US" sz="1500" b="0" i="0" dirty="0">
              <a:solidFill>
                <a:srgbClr val="2B2B2B"/>
              </a:solidFill>
              <a:latin typeface="Calibri"/>
            </a:endParaRPr>
          </a:p>
          <a:p>
            <a:pPr>
              <a:spcAft>
                <a:spcPts val="700"/>
              </a:spcAft>
            </a:pPr>
            <a:r>
              <a:rPr sz="1500" b="0" i="0" dirty="0">
                <a:solidFill>
                  <a:srgbClr val="2B2B2B"/>
                </a:solidFill>
                <a:latin typeface="Calibri"/>
              </a:rPr>
              <a:t>(stat, sysA = acceptance, sysP = purity, sysT = trigger, sysW = week).  </a:t>
            </a:r>
            <a:endParaRPr lang="en-US" sz="1500" b="0" i="0" dirty="0">
              <a:solidFill>
                <a:srgbClr val="2B2B2B"/>
              </a:solidFill>
              <a:latin typeface="Calibri"/>
            </a:endParaRPr>
          </a:p>
          <a:p>
            <a:pPr>
              <a:spcAft>
                <a:spcPts val="700"/>
              </a:spcAft>
            </a:pPr>
            <a:r>
              <a:rPr sz="1500" b="0" i="0" dirty="0">
                <a:solidFill>
                  <a:srgbClr val="2B2B2B"/>
                </a:solidFill>
                <a:latin typeface="Calibri"/>
              </a:rPr>
              <a:t>ρ = 0 (minimum): errors add in quadrature.  </a:t>
            </a:r>
            <a:endParaRPr lang="en-US" sz="1500" b="0" i="0" dirty="0">
              <a:solidFill>
                <a:srgbClr val="2B2B2B"/>
              </a:solidFill>
              <a:latin typeface="Calibri"/>
            </a:endParaRPr>
          </a:p>
          <a:p>
            <a:pPr>
              <a:spcAft>
                <a:spcPts val="700"/>
              </a:spcAft>
            </a:pPr>
            <a:r>
              <a:rPr sz="1500" b="0" i="0" dirty="0">
                <a:solidFill>
                  <a:srgbClr val="2B2B2B"/>
                </a:solidFill>
                <a:latin typeface="Calibri"/>
              </a:rPr>
              <a:t>ρ = 1 (maximum): errors add linearly (no gain from combining).</a:t>
            </a:r>
          </a:p>
          <a:p>
            <a:pPr marL="201168" indent="-201168">
              <a:spcAft>
                <a:spcPts val="700"/>
              </a:spcAft>
              <a:buChar char="•"/>
            </a:pPr>
            <a:r>
              <a:rPr sz="1500" b="1" i="0" dirty="0">
                <a:solidFill>
                  <a:srgbClr val="0000FF"/>
                </a:solidFill>
                <a:latin typeface="Calibri"/>
              </a:rPr>
              <a:t>Integration </a:t>
            </a:r>
            <a:r>
              <a:rPr sz="1500" b="0" i="0" dirty="0">
                <a:solidFill>
                  <a:srgbClr val="0000FF"/>
                </a:solidFill>
                <a:latin typeface="Calibri"/>
              </a:rPr>
              <a:t>needs ρ </a:t>
            </a:r>
            <a:r>
              <a:rPr sz="1500" b="1" i="0" dirty="0">
                <a:solidFill>
                  <a:srgbClr val="0000FF"/>
                </a:solidFill>
                <a:latin typeface="Calibri"/>
              </a:rPr>
              <a:t>between kinematic bins</a:t>
            </a:r>
            <a:r>
              <a:rPr sz="1500" b="0" i="0" dirty="0">
                <a:solidFill>
                  <a:srgbClr val="0000FF"/>
                </a:solidFill>
                <a:latin typeface="Calibri"/>
              </a:rPr>
              <a:t>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613274"/>
              </p:ext>
            </p:extLst>
          </p:nvPr>
        </p:nvGraphicFramePr>
        <p:xfrm>
          <a:off x="365760" y="4565462"/>
          <a:ext cx="8412480" cy="165993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4491">
                <a:tc>
                  <a:txBody>
                    <a:bodyPr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Calibri"/>
                        </a:rPr>
                        <a:t>Step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Combine what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Calibri"/>
                        </a:rPr>
                        <a:t>Method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Calibri"/>
                        </a:rPr>
                        <a:t>New systematic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33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113">
                <a:tc>
                  <a:txBody>
                    <a:bodyPr/>
                    <a:lstStyle/>
                    <a:p>
                      <a:r>
                        <a:rPr sz="1300" b="1" i="0">
                          <a:solidFill>
                            <a:srgbClr val="2B2B2B"/>
                          </a:solidFill>
                          <a:latin typeface="Calibri"/>
                        </a:rPr>
                        <a:t>1  Purity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pV</a:t>
                      </a:r>
                      <a:r>
                        <a:rPr sz="13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and </a:t>
                      </a:r>
                      <a:r>
                        <a:rPr sz="13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pC</a:t>
                      </a:r>
                      <a:r>
                        <a:rPr sz="13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(same data)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Simple mean</a:t>
                      </a:r>
                      <a:r>
                        <a:rPr lang="en-US" sz="13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</a:t>
                      </a:r>
                    </a:p>
                    <a:p>
                      <a:r>
                        <a:rPr lang="en-US" sz="13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(force w = ½ for each)</a:t>
                      </a:r>
                      <a:endParaRPr sz="1300" b="0" i="0" dirty="0">
                        <a:solidFill>
                          <a:srgbClr val="2B2B2B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 i="0">
                          <a:solidFill>
                            <a:srgbClr val="2B2B2B"/>
                          </a:solidFill>
                          <a:latin typeface="Calibri"/>
                        </a:rPr>
                        <a:t>sysP = | x</a:t>
                      </a:r>
                      <a:r>
                        <a:rPr sz="1300" b="0" i="0" baseline="-25000">
                          <a:solidFill>
                            <a:srgbClr val="2B2B2B"/>
                          </a:solidFill>
                          <a:latin typeface="Calibri"/>
                        </a:rPr>
                        <a:t>pV</a:t>
                      </a:r>
                      <a:r>
                        <a:rPr sz="1300" b="0" i="0">
                          <a:solidFill>
                            <a:srgbClr val="2B2B2B"/>
                          </a:solidFill>
                          <a:latin typeface="Calibri"/>
                        </a:rPr>
                        <a:t> − x</a:t>
                      </a:r>
                      <a:r>
                        <a:rPr sz="1300" b="0" i="0" baseline="-25000">
                          <a:solidFill>
                            <a:srgbClr val="2B2B2B"/>
                          </a:solidFill>
                          <a:latin typeface="Calibri"/>
                        </a:rPr>
                        <a:t>pC</a:t>
                      </a:r>
                      <a:r>
                        <a:rPr sz="1300" b="0" i="0">
                          <a:solidFill>
                            <a:srgbClr val="2B2B2B"/>
                          </a:solidFill>
                          <a:latin typeface="Calibri"/>
                        </a:rPr>
                        <a:t> | / 2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113">
                <a:tc>
                  <a:txBody>
                    <a:bodyPr/>
                    <a:lstStyle/>
                    <a:p>
                      <a:r>
                        <a:rPr sz="1300" b="1" i="0">
                          <a:solidFill>
                            <a:srgbClr val="2B2B2B"/>
                          </a:solidFill>
                          <a:latin typeface="Calibri"/>
                        </a:rPr>
                        <a:t>2  Trigger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 i="0">
                          <a:solidFill>
                            <a:srgbClr val="2B2B2B"/>
                          </a:solidFill>
                          <a:latin typeface="Calibri"/>
                        </a:rPr>
                        <a:t>LL and LO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BLUE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 i="0">
                          <a:solidFill>
                            <a:srgbClr val="2B2B2B"/>
                          </a:solidFill>
                          <a:latin typeface="Calibri"/>
                        </a:rPr>
                        <a:t>sysT = | x</a:t>
                      </a:r>
                      <a:r>
                        <a:rPr sz="1300" b="0" i="0" baseline="-25000">
                          <a:solidFill>
                            <a:srgbClr val="2B2B2B"/>
                          </a:solidFill>
                          <a:latin typeface="Calibri"/>
                        </a:rPr>
                        <a:t>LL</a:t>
                      </a:r>
                      <a:r>
                        <a:rPr sz="1300" b="0" i="0">
                          <a:solidFill>
                            <a:srgbClr val="2B2B2B"/>
                          </a:solidFill>
                          <a:latin typeface="Calibri"/>
                        </a:rPr>
                        <a:t> − x</a:t>
                      </a:r>
                      <a:r>
                        <a:rPr sz="1300" b="0" i="0" baseline="-25000">
                          <a:solidFill>
                            <a:srgbClr val="2B2B2B"/>
                          </a:solidFill>
                          <a:latin typeface="Calibri"/>
                        </a:rPr>
                        <a:t>LO</a:t>
                      </a:r>
                      <a:r>
                        <a:rPr sz="1300" b="0" i="0">
                          <a:solidFill>
                            <a:srgbClr val="2B2B2B"/>
                          </a:solidFill>
                          <a:latin typeface="Calibri"/>
                        </a:rPr>
                        <a:t> | / 2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113">
                <a:tc>
                  <a:txBody>
                    <a:bodyPr/>
                    <a:lstStyle/>
                    <a:p>
                      <a:r>
                        <a:rPr sz="1300" b="1" i="0">
                          <a:solidFill>
                            <a:srgbClr val="2B2B2B"/>
                          </a:solidFill>
                          <a:latin typeface="Calibri"/>
                        </a:rPr>
                        <a:t>3  Period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 i="0">
                          <a:solidFill>
                            <a:srgbClr val="2B2B2B"/>
                          </a:solidFill>
                          <a:latin typeface="Calibri"/>
                        </a:rPr>
                        <a:t>P01 … P08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BLUE</a:t>
                      </a:r>
                      <a:endParaRPr sz="1300" b="0" i="0" dirty="0">
                        <a:solidFill>
                          <a:srgbClr val="2B2B2B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 i="0">
                          <a:solidFill>
                            <a:srgbClr val="2B2B2B"/>
                          </a:solidFill>
                          <a:latin typeface="Calibri"/>
                        </a:rPr>
                        <a:t>sysW = 0 for now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113">
                <a:tc>
                  <a:txBody>
                    <a:bodyPr/>
                    <a:lstStyle/>
                    <a:p>
                      <a:r>
                        <a:rPr sz="1300" b="1" i="0">
                          <a:solidFill>
                            <a:srgbClr val="2B2B2B"/>
                          </a:solidFill>
                          <a:latin typeface="Calibri"/>
                        </a:rPr>
                        <a:t>4  Integration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3D bins → xsc2D, xsc1D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Sum, with ρ between bins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none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1211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B18CE-9868-BD7D-23DB-0FA8103C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Step1 : </a:t>
            </a:r>
            <a:r>
              <a:rPr lang="en-US" b="1" dirty="0">
                <a:solidFill>
                  <a:srgbClr val="FF0000"/>
                </a:solidFill>
              </a:rPr>
              <a:t>Combine</a:t>
            </a:r>
            <a:r>
              <a:rPr lang="en-US" b="1" dirty="0">
                <a:solidFill>
                  <a:schemeClr val="tx1"/>
                </a:solidFill>
              </a:rPr>
              <a:t> purity, and </a:t>
            </a:r>
            <a:r>
              <a:rPr lang="en-US" b="1" dirty="0" err="1">
                <a:solidFill>
                  <a:schemeClr val="tx1"/>
                </a:solidFill>
              </a:rPr>
              <a:t>sysP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0B81B7-D4D9-118C-EB35-F65D05C3D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2026/10/05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CD9D64-0B54-2576-F3F8-40ACE572B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DY systematics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B56277-DFA8-E670-E749-1EBF02958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5</a:t>
            </a:fld>
            <a:r>
              <a:rPr lang="en-US" altLang="ja-JP"/>
              <a:t>/9</a:t>
            </a:r>
            <a:endParaRPr lang="en-US" altLang="ja-JP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5DCD978-6591-C785-4F12-350ACA9776A2}"/>
              </a:ext>
            </a:extLst>
          </p:cNvPr>
          <p:cNvGrpSpPr/>
          <p:nvPr/>
        </p:nvGrpSpPr>
        <p:grpSpPr>
          <a:xfrm>
            <a:off x="331453" y="1012101"/>
            <a:ext cx="8778240" cy="1294818"/>
            <a:chOff x="755575" y="1311734"/>
            <a:chExt cx="7832091" cy="999317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A0D29CC3-E25F-E12D-7612-4551C205B1B4}"/>
                </a:ext>
              </a:extLst>
            </p:cNvPr>
            <p:cNvSpPr/>
            <p:nvPr/>
          </p:nvSpPr>
          <p:spPr>
            <a:xfrm>
              <a:off x="4716016" y="1742306"/>
              <a:ext cx="1017901" cy="432048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LL_P01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40796B5-D9A4-7554-9DBF-A5F0A1B35095}"/>
                </a:ext>
              </a:extLst>
            </p:cNvPr>
            <p:cNvSpPr txBox="1"/>
            <p:nvPr/>
          </p:nvSpPr>
          <p:spPr>
            <a:xfrm>
              <a:off x="755575" y="1606020"/>
              <a:ext cx="2097918" cy="3087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x</a:t>
              </a:r>
              <a:r>
                <a:rPr lang="en-US" sz="2000" baseline="-40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pV</a:t>
              </a:r>
              <a:r>
                <a:rPr lang="en-US" sz="2000" dirty="0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± </a:t>
              </a:r>
              <a:r>
                <a:rPr lang="en-US" sz="2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σ</a:t>
              </a:r>
              <a:r>
                <a:rPr lang="en-US" sz="2000" baseline="-40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stat,pV</a:t>
              </a:r>
              <a:r>
                <a:rPr lang="en-US" sz="2000" dirty="0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± </a:t>
              </a:r>
              <a:r>
                <a:rPr lang="en-US" sz="2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σ</a:t>
              </a:r>
              <a:r>
                <a:rPr lang="en-US" sz="2000" baseline="-40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sysA,pV</a:t>
              </a:r>
              <a:endParaRPr lang="en-US" sz="2400" b="1" dirty="0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F952F4B-D45A-07EB-67FD-73296734B256}"/>
                </a:ext>
              </a:extLst>
            </p:cNvPr>
            <p:cNvSpPr/>
            <p:nvPr/>
          </p:nvSpPr>
          <p:spPr>
            <a:xfrm>
              <a:off x="2915816" y="1708497"/>
              <a:ext cx="1353765" cy="249834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LL_P01_pV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FA3CB7B2-B419-66F3-0018-C3A404AB4A48}"/>
                </a:ext>
              </a:extLst>
            </p:cNvPr>
            <p:cNvSpPr/>
            <p:nvPr/>
          </p:nvSpPr>
          <p:spPr>
            <a:xfrm>
              <a:off x="2915816" y="1957907"/>
              <a:ext cx="1353765" cy="249834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LL_P01_pC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A3AE26F-C992-6A0B-854B-03CB8E484778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>
              <a:off x="3899157" y="1957907"/>
              <a:ext cx="816859" cy="423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6081D30-EDFF-A39B-80F4-9EA250A8D65F}"/>
                </a:ext>
              </a:extLst>
            </p:cNvPr>
            <p:cNvSpPr txBox="1"/>
            <p:nvPr/>
          </p:nvSpPr>
          <p:spPr>
            <a:xfrm>
              <a:off x="4259534" y="1973694"/>
              <a:ext cx="497835" cy="261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+/2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713AE27A-419E-3080-3885-C8CEE72DD662}"/>
                </a:ext>
              </a:extLst>
            </p:cNvPr>
            <p:cNvSpPr/>
            <p:nvPr/>
          </p:nvSpPr>
          <p:spPr>
            <a:xfrm>
              <a:off x="755575" y="1412777"/>
              <a:ext cx="7832091" cy="898274"/>
            </a:xfrm>
            <a:prstGeom prst="roundRect">
              <a:avLst/>
            </a:prstGeom>
            <a:noFill/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2B712E8-5003-A7DE-1472-F82D6F561879}"/>
                </a:ext>
              </a:extLst>
            </p:cNvPr>
            <p:cNvSpPr txBox="1"/>
            <p:nvPr/>
          </p:nvSpPr>
          <p:spPr>
            <a:xfrm>
              <a:off x="2829007" y="1311734"/>
              <a:ext cx="3615830" cy="26129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accent1">
                  <a:shade val="1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Step1 : </a:t>
              </a:r>
              <a:r>
                <a:rPr lang="en-US" sz="1600" b="1" dirty="0">
                  <a:solidFill>
                    <a:srgbClr val="FF0000"/>
                  </a:solidFill>
                </a:rPr>
                <a:t>Combine</a:t>
              </a:r>
              <a:r>
                <a:rPr lang="en-US" sz="1600" b="1" dirty="0"/>
                <a:t> purity, 3D, bin by bin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0C61D2C-4012-3078-2821-B0B928CE46AF}"/>
                </a:ext>
              </a:extLst>
            </p:cNvPr>
            <p:cNvSpPr txBox="1"/>
            <p:nvPr/>
          </p:nvSpPr>
          <p:spPr>
            <a:xfrm>
              <a:off x="786184" y="1876019"/>
              <a:ext cx="2025183" cy="3268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en-US" sz="2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x</a:t>
              </a:r>
              <a:r>
                <a:rPr lang="en-US" sz="2000" baseline="-40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pC</a:t>
              </a:r>
              <a:r>
                <a:rPr lang="en-US" sz="2000" dirty="0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± </a:t>
              </a:r>
              <a:r>
                <a:rPr lang="en-US" sz="2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σ</a:t>
              </a:r>
              <a:r>
                <a:rPr lang="en-US" sz="2000" baseline="-40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stat,pC</a:t>
              </a:r>
              <a:r>
                <a:rPr lang="en-US" sz="2000" dirty="0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± </a:t>
              </a:r>
              <a:r>
                <a:rPr lang="en-US" sz="2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σ</a:t>
              </a:r>
              <a:r>
                <a:rPr lang="en-US" sz="2000" baseline="-40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sysA,pC</a:t>
              </a:r>
              <a:endParaRPr lang="en-US" sz="20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886A312-A87D-AC15-357A-20CB86EEFFE2}"/>
                </a:ext>
              </a:extLst>
            </p:cNvPr>
            <p:cNvSpPr txBox="1"/>
            <p:nvPr/>
          </p:nvSpPr>
          <p:spPr>
            <a:xfrm>
              <a:off x="5911032" y="1751340"/>
              <a:ext cx="2225846" cy="3268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en-US" sz="2000" dirty="0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x̄ ± </a:t>
              </a:r>
              <a:r>
                <a:rPr lang="en-US" sz="2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σ</a:t>
              </a:r>
              <a:r>
                <a:rPr lang="en-US" sz="2000" baseline="-40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stat</a:t>
              </a:r>
              <a:r>
                <a:rPr lang="en-US" sz="2000" dirty="0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± </a:t>
              </a:r>
              <a:r>
                <a:rPr lang="en-US" sz="2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σ</a:t>
              </a:r>
              <a:r>
                <a:rPr lang="en-US" sz="2000" baseline="-40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sysA</a:t>
              </a:r>
              <a:r>
                <a:rPr lang="en-US" sz="2000" dirty="0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 ± </a:t>
              </a:r>
              <a:r>
                <a:rPr lang="en-US" sz="2000" b="1" dirty="0" err="1">
                  <a:solidFill>
                    <a:srgbClr val="FF000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σ</a:t>
              </a:r>
              <a:r>
                <a:rPr lang="en-US" sz="2000" b="1" baseline="-40000" dirty="0" err="1">
                  <a:solidFill>
                    <a:srgbClr val="FF000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sysP</a:t>
              </a:r>
              <a:r>
                <a:rPr lang="en-US" sz="2000" b="1" dirty="0">
                  <a:solidFill>
                    <a:srgbClr val="FF000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 </a:t>
              </a:r>
              <a:endParaRPr lang="en-U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F8AC006A-E8E6-835F-FA8F-27C7BD656226}"/>
              </a:ext>
            </a:extLst>
          </p:cNvPr>
          <p:cNvSpPr txBox="1"/>
          <p:nvPr/>
        </p:nvSpPr>
        <p:spPr>
          <a:xfrm>
            <a:off x="331453" y="2375640"/>
            <a:ext cx="8446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</a:rPr>
              <a:t>Catrina and Vincent use the same data.  BLUE is not suitable to combine.</a:t>
            </a:r>
          </a:p>
          <a:p>
            <a:r>
              <a:rPr lang="en-US" sz="1600" dirty="0">
                <a:solidFill>
                  <a:srgbClr val="0000FF"/>
                </a:solidFill>
              </a:rPr>
              <a:t>take the simple mean of the two. (Force the weighting for combined mean and sys = ½)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913184"/>
              </p:ext>
            </p:extLst>
          </p:nvPr>
        </p:nvGraphicFramePr>
        <p:xfrm>
          <a:off x="365760" y="3127248"/>
          <a:ext cx="8412480" cy="12344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17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r>
                        <a:rPr sz="1800" b="1" i="0" dirty="0">
                          <a:solidFill>
                            <a:srgbClr val="2B2B2B"/>
                          </a:solidFill>
                          <a:latin typeface="Calibri"/>
                        </a:rPr>
                        <a:t>Central value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>
                          <a:solidFill>
                            <a:srgbClr val="2B2B2B"/>
                          </a:solidFill>
                          <a:latin typeface="Calibri"/>
                        </a:rPr>
                        <a:t>x̄ = ( x</a:t>
                      </a:r>
                      <a:r>
                        <a:rPr sz="1800" b="0" i="0" baseline="-25000">
                          <a:solidFill>
                            <a:srgbClr val="2B2B2B"/>
                          </a:solidFill>
                          <a:latin typeface="Calibri"/>
                        </a:rPr>
                        <a:t>pV</a:t>
                      </a:r>
                      <a:r>
                        <a:rPr sz="1800" b="0" i="0">
                          <a:solidFill>
                            <a:srgbClr val="2B2B2B"/>
                          </a:solidFill>
                          <a:latin typeface="Calibri"/>
                        </a:rPr>
                        <a:t> + x</a:t>
                      </a:r>
                      <a:r>
                        <a:rPr sz="1800" b="0" i="0" baseline="-25000">
                          <a:solidFill>
                            <a:srgbClr val="2B2B2B"/>
                          </a:solidFill>
                          <a:latin typeface="Calibri"/>
                        </a:rPr>
                        <a:t>pC</a:t>
                      </a:r>
                      <a:r>
                        <a:rPr sz="1800" b="0" i="0">
                          <a:solidFill>
                            <a:srgbClr val="2B2B2B"/>
                          </a:solidFill>
                          <a:latin typeface="Calibri"/>
                        </a:rPr>
                        <a:t> ) / 2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sz="1800" b="1" i="0">
                          <a:solidFill>
                            <a:srgbClr val="2B2B2B"/>
                          </a:solidFill>
                          <a:latin typeface="Calibri"/>
                        </a:rPr>
                        <a:t>stat, sysA   (ρ = 1)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σ</a:t>
                      </a:r>
                      <a:r>
                        <a:rPr sz="1800" b="0" i="0" baseline="-25000" dirty="0" err="1">
                          <a:solidFill>
                            <a:srgbClr val="2B2B2B"/>
                          </a:solidFill>
                          <a:latin typeface="Calibri"/>
                        </a:rPr>
                        <a:t>stat</a:t>
                      </a:r>
                      <a:r>
                        <a:rPr sz="18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= ( </a:t>
                      </a:r>
                      <a:r>
                        <a:rPr sz="18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σ</a:t>
                      </a:r>
                      <a:r>
                        <a:rPr sz="1800" b="0" i="0" baseline="-25000" dirty="0" err="1">
                          <a:solidFill>
                            <a:srgbClr val="2B2B2B"/>
                          </a:solidFill>
                          <a:latin typeface="Calibri"/>
                        </a:rPr>
                        <a:t>stat,pV</a:t>
                      </a:r>
                      <a:r>
                        <a:rPr sz="18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+ </a:t>
                      </a:r>
                      <a:r>
                        <a:rPr sz="18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σ</a:t>
                      </a:r>
                      <a:r>
                        <a:rPr sz="1800" b="0" i="0" baseline="-25000" dirty="0" err="1">
                          <a:solidFill>
                            <a:srgbClr val="2B2B2B"/>
                          </a:solidFill>
                          <a:latin typeface="Calibri"/>
                        </a:rPr>
                        <a:t>stat,pC</a:t>
                      </a:r>
                      <a:r>
                        <a:rPr sz="18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) / 2          </a:t>
                      </a:r>
                      <a:r>
                        <a:rPr sz="18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σ</a:t>
                      </a:r>
                      <a:r>
                        <a:rPr sz="1800" b="0" i="0" baseline="-25000" dirty="0" err="1">
                          <a:solidFill>
                            <a:srgbClr val="2B2B2B"/>
                          </a:solidFill>
                          <a:latin typeface="Calibri"/>
                        </a:rPr>
                        <a:t>sysA</a:t>
                      </a:r>
                      <a:r>
                        <a:rPr sz="18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= ( </a:t>
                      </a:r>
                      <a:r>
                        <a:rPr sz="18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σ</a:t>
                      </a:r>
                      <a:r>
                        <a:rPr sz="1800" b="0" i="0" baseline="-25000" dirty="0" err="1">
                          <a:solidFill>
                            <a:srgbClr val="2B2B2B"/>
                          </a:solidFill>
                          <a:latin typeface="Calibri"/>
                        </a:rPr>
                        <a:t>sysA,pV</a:t>
                      </a:r>
                      <a:r>
                        <a:rPr sz="18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+ </a:t>
                      </a:r>
                      <a:r>
                        <a:rPr sz="18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σ</a:t>
                      </a:r>
                      <a:r>
                        <a:rPr sz="1800" b="0" i="0" baseline="-25000" dirty="0" err="1">
                          <a:solidFill>
                            <a:srgbClr val="2B2B2B"/>
                          </a:solidFill>
                          <a:latin typeface="Calibri"/>
                        </a:rPr>
                        <a:t>sysA,pC</a:t>
                      </a:r>
                      <a:r>
                        <a:rPr sz="18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) / 2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r>
                        <a:rPr sz="1800" b="1" i="0" dirty="0">
                          <a:solidFill>
                            <a:srgbClr val="0000FF"/>
                          </a:solidFill>
                          <a:latin typeface="Calibri"/>
                        </a:rPr>
                        <a:t>New </a:t>
                      </a:r>
                      <a:r>
                        <a:rPr sz="1800" b="1" i="0" dirty="0" err="1">
                          <a:solidFill>
                            <a:srgbClr val="0000FF"/>
                          </a:solidFill>
                          <a:latin typeface="Calibri"/>
                        </a:rPr>
                        <a:t>sysP</a:t>
                      </a:r>
                      <a:endParaRPr sz="1800" b="1" i="0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i="0" dirty="0" err="1">
                          <a:solidFill>
                            <a:srgbClr val="0000FF"/>
                          </a:solidFill>
                          <a:latin typeface="Calibri"/>
                        </a:rPr>
                        <a:t>σ</a:t>
                      </a:r>
                      <a:r>
                        <a:rPr sz="1800" b="1" i="0" baseline="-25000" dirty="0" err="1">
                          <a:solidFill>
                            <a:srgbClr val="0000FF"/>
                          </a:solidFill>
                          <a:latin typeface="Calibri"/>
                        </a:rPr>
                        <a:t>sysP</a:t>
                      </a:r>
                      <a:r>
                        <a:rPr sz="1800" b="1" i="0" dirty="0">
                          <a:solidFill>
                            <a:srgbClr val="0000FF"/>
                          </a:solidFill>
                          <a:latin typeface="Calibri"/>
                        </a:rPr>
                        <a:t> = | </a:t>
                      </a:r>
                      <a:r>
                        <a:rPr sz="1800" b="1" i="0" dirty="0" err="1">
                          <a:solidFill>
                            <a:srgbClr val="0000FF"/>
                          </a:solidFill>
                          <a:latin typeface="Calibri"/>
                        </a:rPr>
                        <a:t>x</a:t>
                      </a:r>
                      <a:r>
                        <a:rPr sz="1800" b="1" i="0" baseline="-25000" dirty="0" err="1">
                          <a:solidFill>
                            <a:srgbClr val="0000FF"/>
                          </a:solidFill>
                          <a:latin typeface="Calibri"/>
                        </a:rPr>
                        <a:t>pV</a:t>
                      </a:r>
                      <a:r>
                        <a:rPr sz="1800" b="1" i="0" dirty="0">
                          <a:solidFill>
                            <a:srgbClr val="0000FF"/>
                          </a:solidFill>
                          <a:latin typeface="Calibri"/>
                        </a:rPr>
                        <a:t> − </a:t>
                      </a:r>
                      <a:r>
                        <a:rPr sz="1800" b="1" i="0" dirty="0" err="1">
                          <a:solidFill>
                            <a:srgbClr val="0000FF"/>
                          </a:solidFill>
                          <a:latin typeface="Calibri"/>
                        </a:rPr>
                        <a:t>x</a:t>
                      </a:r>
                      <a:r>
                        <a:rPr sz="1800" b="1" i="0" baseline="-25000" dirty="0" err="1">
                          <a:solidFill>
                            <a:srgbClr val="0000FF"/>
                          </a:solidFill>
                          <a:latin typeface="Calibri"/>
                        </a:rPr>
                        <a:t>pC</a:t>
                      </a:r>
                      <a:r>
                        <a:rPr sz="1800" b="1" i="0" dirty="0">
                          <a:solidFill>
                            <a:srgbClr val="0000FF"/>
                          </a:solidFill>
                          <a:latin typeface="Calibri"/>
                        </a:rPr>
                        <a:t> | / 2</a:t>
                      </a:r>
                      <a:r>
                        <a:rPr lang="en-US" sz="1800" b="1" i="0" dirty="0">
                          <a:solidFill>
                            <a:srgbClr val="0000FF"/>
                          </a:solidFill>
                          <a:latin typeface="Calibri"/>
                        </a:rPr>
                        <a:t>, added after the combine (in quadrature)</a:t>
                      </a:r>
                      <a:endParaRPr sz="1800" b="1" i="0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089927"/>
              </p:ext>
            </p:extLst>
          </p:nvPr>
        </p:nvGraphicFramePr>
        <p:xfrm>
          <a:off x="373782" y="4563716"/>
          <a:ext cx="8412480" cy="153619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32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sz="18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Source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ρ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Reason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33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r>
                        <a:rPr sz="1800" b="1" i="0" dirty="0">
                          <a:solidFill>
                            <a:srgbClr val="0000FF"/>
                          </a:solidFill>
                          <a:latin typeface="Calibri"/>
                        </a:rPr>
                        <a:t>stat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 dirty="0">
                          <a:solidFill>
                            <a:srgbClr val="0000FF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x</a:t>
                      </a:r>
                      <a:r>
                        <a:rPr sz="1800" b="0" i="0" baseline="-25000" dirty="0" err="1">
                          <a:solidFill>
                            <a:srgbClr val="2B2B2B"/>
                          </a:solidFill>
                          <a:latin typeface="Calibri"/>
                        </a:rPr>
                        <a:t>pV</a:t>
                      </a:r>
                      <a:r>
                        <a:rPr sz="18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and </a:t>
                      </a:r>
                      <a:r>
                        <a:rPr sz="18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x</a:t>
                      </a:r>
                      <a:r>
                        <a:rPr sz="1800" b="0" i="0" baseline="-25000" dirty="0" err="1">
                          <a:solidFill>
                            <a:srgbClr val="2B2B2B"/>
                          </a:solidFill>
                          <a:latin typeface="Calibri"/>
                        </a:rPr>
                        <a:t>pC</a:t>
                      </a:r>
                      <a:r>
                        <a:rPr sz="18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come </a:t>
                      </a:r>
                      <a:r>
                        <a:rPr sz="1800" b="0" i="0" dirty="0">
                          <a:solidFill>
                            <a:srgbClr val="0000FF"/>
                          </a:solidFill>
                          <a:latin typeface="Calibri"/>
                        </a:rPr>
                        <a:t>from the same raw yield N </a:t>
                      </a:r>
                      <a:r>
                        <a:rPr sz="18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and differ only by the purity scale factor (</a:t>
                      </a:r>
                      <a:r>
                        <a:rPr sz="18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f</a:t>
                      </a:r>
                      <a:r>
                        <a:rPr sz="1800" b="0" i="0" baseline="-25000" dirty="0" err="1">
                          <a:solidFill>
                            <a:srgbClr val="2B2B2B"/>
                          </a:solidFill>
                          <a:latin typeface="Calibri"/>
                        </a:rPr>
                        <a:t>pV</a:t>
                      </a:r>
                      <a:r>
                        <a:rPr sz="18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vs </a:t>
                      </a:r>
                      <a:r>
                        <a:rPr sz="18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f</a:t>
                      </a:r>
                      <a:r>
                        <a:rPr sz="1800" b="0" i="0" baseline="-25000" dirty="0" err="1">
                          <a:solidFill>
                            <a:srgbClr val="2B2B2B"/>
                          </a:solidFill>
                          <a:latin typeface="Calibri"/>
                        </a:rPr>
                        <a:t>pC</a:t>
                      </a:r>
                      <a:r>
                        <a:rPr sz="18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)</a:t>
                      </a:r>
                      <a:r>
                        <a:rPr lang="en-US" sz="18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. </a:t>
                      </a:r>
                      <a:r>
                        <a:rPr lang="en-US" sz="1800" b="1" i="0" dirty="0">
                          <a:solidFill>
                            <a:srgbClr val="0000FF"/>
                          </a:solidFill>
                          <a:latin typeface="Calibri"/>
                        </a:rPr>
                        <a:t>N</a:t>
                      </a:r>
                      <a:r>
                        <a:rPr sz="1800" b="1" i="0" dirty="0">
                          <a:solidFill>
                            <a:srgbClr val="0000FF"/>
                          </a:solidFill>
                          <a:latin typeface="Calibri"/>
                        </a:rPr>
                        <a:t>o independent statistical information.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r>
                        <a:rPr sz="1800" b="1" i="0" dirty="0" err="1">
                          <a:solidFill>
                            <a:srgbClr val="0000FF"/>
                          </a:solidFill>
                          <a:latin typeface="Calibri"/>
                        </a:rPr>
                        <a:t>sysA</a:t>
                      </a:r>
                      <a:endParaRPr sz="1800" b="1" i="0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i="0" dirty="0">
                          <a:solidFill>
                            <a:srgbClr val="0000FF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The acceptance systematic comes from a common source, independent of the purity method</a:t>
                      </a:r>
                      <a:r>
                        <a:rPr lang="en-US" sz="18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. </a:t>
                      </a:r>
                      <a:r>
                        <a:rPr lang="en-US" sz="1800" b="0" i="0" dirty="0">
                          <a:solidFill>
                            <a:srgbClr val="0000FF"/>
                          </a:solidFill>
                          <a:latin typeface="Calibri"/>
                        </a:rPr>
                        <a:t>Vincent</a:t>
                      </a:r>
                      <a:r>
                        <a:rPr sz="1800" b="0" i="0" dirty="0">
                          <a:solidFill>
                            <a:srgbClr val="0000FF"/>
                          </a:solidFill>
                          <a:latin typeface="Calibri"/>
                        </a:rPr>
                        <a:t> and </a:t>
                      </a:r>
                      <a:r>
                        <a:rPr lang="en-US" sz="1800" b="0" i="0" dirty="0">
                          <a:solidFill>
                            <a:srgbClr val="0000FF"/>
                          </a:solidFill>
                          <a:latin typeface="Calibri"/>
                        </a:rPr>
                        <a:t>Catarina’s results </a:t>
                      </a:r>
                      <a:r>
                        <a:rPr sz="1800" b="0" i="0" dirty="0">
                          <a:solidFill>
                            <a:srgbClr val="0000FF"/>
                          </a:solidFill>
                          <a:latin typeface="Calibri"/>
                        </a:rPr>
                        <a:t>carry the same </a:t>
                      </a:r>
                      <a:r>
                        <a:rPr sz="1800" b="0" i="0" dirty="0" err="1">
                          <a:solidFill>
                            <a:srgbClr val="0000FF"/>
                          </a:solidFill>
                          <a:latin typeface="Calibri"/>
                        </a:rPr>
                        <a:t>sysA</a:t>
                      </a:r>
                      <a:r>
                        <a:rPr sz="1800" b="0" i="0" dirty="0">
                          <a:solidFill>
                            <a:srgbClr val="0000FF"/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4788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A0EB1-05FC-BC84-74BC-FF20153B1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Step2 :</a:t>
            </a:r>
            <a:r>
              <a:rPr lang="zh-TW" altLang="en-US" sz="4000" b="1" dirty="0"/>
              <a:t> </a:t>
            </a:r>
            <a:r>
              <a:rPr lang="en-US" sz="4000" b="1" dirty="0">
                <a:solidFill>
                  <a:srgbClr val="FF0000"/>
                </a:solidFill>
              </a:rPr>
              <a:t>Combine</a:t>
            </a:r>
            <a:r>
              <a:rPr lang="en-US" sz="4000" b="1" dirty="0"/>
              <a:t> trigger, and </a:t>
            </a:r>
            <a:r>
              <a:rPr lang="en-US" sz="4000" b="1" dirty="0" err="1"/>
              <a:t>sysT</a:t>
            </a:r>
            <a:endParaRPr lang="en-US" sz="4000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9F9413-DAF7-2D7E-3901-573BF6829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2026/10/05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7CC66E-A6B4-AA6A-757F-FAE20FD2A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DY systematics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BC09D4-7C16-6241-F287-33C164D70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6</a:t>
            </a:fld>
            <a:r>
              <a:rPr lang="en-US" altLang="ja-JP"/>
              <a:t>/9</a:t>
            </a:r>
            <a:endParaRPr lang="en-US" altLang="ja-JP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2C59F82-52D2-F54B-DBE1-1D0F59E881CC}"/>
              </a:ext>
            </a:extLst>
          </p:cNvPr>
          <p:cNvGrpSpPr/>
          <p:nvPr/>
        </p:nvGrpSpPr>
        <p:grpSpPr>
          <a:xfrm>
            <a:off x="355037" y="1040429"/>
            <a:ext cx="8241632" cy="1046388"/>
            <a:chOff x="12388" y="1421290"/>
            <a:chExt cx="8241632" cy="1046388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322874CF-D573-154C-3709-B515F4F5FCAF}"/>
                </a:ext>
              </a:extLst>
            </p:cNvPr>
            <p:cNvSpPr/>
            <p:nvPr/>
          </p:nvSpPr>
          <p:spPr>
            <a:xfrm>
              <a:off x="3138194" y="1421290"/>
              <a:ext cx="1017901" cy="432048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LL_P01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EF5CEB17-E287-2D6B-EB51-E8E7CD1EA77D}"/>
                </a:ext>
              </a:extLst>
            </p:cNvPr>
            <p:cNvSpPr/>
            <p:nvPr/>
          </p:nvSpPr>
          <p:spPr>
            <a:xfrm>
              <a:off x="3138194" y="2035630"/>
              <a:ext cx="1017901" cy="432048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LO_P01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F04B2EB-A12C-A2D0-ED00-641FA5D5064F}"/>
                </a:ext>
              </a:extLst>
            </p:cNvPr>
            <p:cNvCxnSpPr>
              <a:cxnSpLocks/>
            </p:cNvCxnSpPr>
            <p:nvPr/>
          </p:nvCxnSpPr>
          <p:spPr>
            <a:xfrm>
              <a:off x="4156095" y="1591074"/>
              <a:ext cx="710291" cy="30884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543647D-C30C-0945-0B8B-656CC2B716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56095" y="1899915"/>
              <a:ext cx="710291" cy="36343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0A1879B7-C5D1-2300-A69C-7F6F1BFCAB01}"/>
                </a:ext>
              </a:extLst>
            </p:cNvPr>
            <p:cNvSpPr/>
            <p:nvPr/>
          </p:nvSpPr>
          <p:spPr>
            <a:xfrm>
              <a:off x="4866386" y="1669971"/>
              <a:ext cx="648072" cy="432048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P01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FA26068-F25A-5240-2285-DE23F80CD6E8}"/>
                </a:ext>
              </a:extLst>
            </p:cNvPr>
            <p:cNvSpPr txBox="1"/>
            <p:nvPr/>
          </p:nvSpPr>
          <p:spPr>
            <a:xfrm>
              <a:off x="120907" y="1428317"/>
              <a:ext cx="3143513" cy="4004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5000"/>
                </a:lnSpc>
              </a:pPr>
              <a:r>
                <a:rPr lang="en-US" sz="2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x</a:t>
              </a:r>
              <a:r>
                <a:rPr lang="en-US" sz="2000" baseline="-40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LL</a:t>
              </a:r>
              <a:r>
                <a:rPr lang="en-US" sz="2000" dirty="0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± </a:t>
              </a:r>
              <a:r>
                <a:rPr lang="en-US" sz="2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σ</a:t>
              </a:r>
              <a:r>
                <a:rPr lang="en-US" sz="2000" baseline="-40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stat,LL</a:t>
              </a:r>
              <a:r>
                <a:rPr lang="en-US" sz="2000" dirty="0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± </a:t>
              </a:r>
              <a:r>
                <a:rPr lang="en-US" sz="2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σ</a:t>
              </a:r>
              <a:r>
                <a:rPr lang="en-US" sz="2000" baseline="-40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sysA,LL</a:t>
              </a:r>
              <a:r>
                <a:rPr lang="en-US" sz="2000" dirty="0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± </a:t>
              </a:r>
              <a:r>
                <a:rPr lang="en-US" sz="2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σ</a:t>
              </a:r>
              <a:r>
                <a:rPr lang="en-US" sz="2000" baseline="-40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sysP,LL</a:t>
              </a:r>
              <a:r>
                <a:rPr lang="en-US" sz="2000" baseline="-40000" dirty="0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endParaRPr lang="en-US" sz="2000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6CFF158-2B6A-83E2-2552-6BA7CA719241}"/>
                </a:ext>
              </a:extLst>
            </p:cNvPr>
            <p:cNvSpPr txBox="1"/>
            <p:nvPr/>
          </p:nvSpPr>
          <p:spPr>
            <a:xfrm>
              <a:off x="12388" y="2004226"/>
              <a:ext cx="3239958" cy="4004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5000"/>
                </a:lnSpc>
              </a:pPr>
              <a:r>
                <a:rPr lang="en-US" sz="2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x</a:t>
              </a:r>
              <a:r>
                <a:rPr lang="en-US" sz="2000" baseline="-40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LO</a:t>
              </a:r>
              <a:r>
                <a:rPr lang="en-US" sz="2000" dirty="0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± </a:t>
              </a:r>
              <a:r>
                <a:rPr lang="en-US" sz="2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σ</a:t>
              </a:r>
              <a:r>
                <a:rPr lang="en-US" sz="2000" baseline="-40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stat,LO</a:t>
              </a:r>
              <a:r>
                <a:rPr lang="en-US" sz="2000" dirty="0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± </a:t>
              </a:r>
              <a:r>
                <a:rPr lang="en-US" sz="2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σ</a:t>
              </a:r>
              <a:r>
                <a:rPr lang="en-US" sz="2000" baseline="-40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sysA,LO</a:t>
              </a:r>
              <a:r>
                <a:rPr lang="en-US" sz="2000" dirty="0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± </a:t>
              </a:r>
              <a:r>
                <a:rPr lang="en-US" sz="2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σ</a:t>
              </a:r>
              <a:r>
                <a:rPr lang="en-US" sz="2000" baseline="-40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sysP,LO</a:t>
              </a:r>
              <a:endParaRPr lang="en-US" sz="2000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56F8252-4E2B-1903-E3A5-0D60CAA257B4}"/>
                </a:ext>
              </a:extLst>
            </p:cNvPr>
            <p:cNvSpPr txBox="1"/>
            <p:nvPr/>
          </p:nvSpPr>
          <p:spPr>
            <a:xfrm>
              <a:off x="5716028" y="1493714"/>
              <a:ext cx="253799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x̄ ± </a:t>
              </a:r>
              <a:r>
                <a:rPr lang="en-US" sz="2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σ</a:t>
              </a:r>
              <a:r>
                <a:rPr lang="en-US" sz="2000" baseline="-40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stat,comb</a:t>
              </a:r>
              <a:r>
                <a:rPr lang="en-US" sz="2000" dirty="0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± </a:t>
              </a:r>
              <a:r>
                <a:rPr lang="en-US" sz="2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σ</a:t>
              </a:r>
              <a:r>
                <a:rPr lang="en-US" sz="2000" baseline="-40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sysA,comb</a:t>
              </a:r>
              <a:r>
                <a:rPr lang="en-US" sz="2000" dirty="0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</a:p>
            <a:p>
              <a:r>
                <a:rPr lang="en-US" sz="2000" dirty="0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  ± </a:t>
              </a:r>
              <a:r>
                <a:rPr lang="en-US" sz="2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σ</a:t>
              </a:r>
              <a:r>
                <a:rPr lang="en-US" sz="2000" baseline="-40000" dirty="0" err="1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sysP,comb</a:t>
              </a:r>
              <a:r>
                <a:rPr lang="en-US" sz="2000" dirty="0">
                  <a:solidFill>
                    <a:srgbClr val="2B2B2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± </a:t>
              </a:r>
              <a:r>
                <a:rPr lang="en-US" sz="2000" dirty="0" err="1">
                  <a:solidFill>
                    <a:srgbClr val="FF000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σ</a:t>
              </a:r>
              <a:r>
                <a:rPr lang="en-US" sz="2000" baseline="-40000" dirty="0" err="1">
                  <a:solidFill>
                    <a:srgbClr val="FF000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sysT</a:t>
              </a:r>
              <a:r>
                <a:rPr lang="en-US" sz="2000" dirty="0">
                  <a:solidFill>
                    <a:srgbClr val="FF0000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endParaRPr lang="en-US" sz="3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45645" y="2199713"/>
            <a:ext cx="6672074" cy="54784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>
              <a:spcAft>
                <a:spcPts val="0"/>
              </a:spcAft>
            </a:pPr>
            <a:r>
              <a:rPr lang="en-US" sz="1600" b="1" i="1" dirty="0">
                <a:solidFill>
                  <a:srgbClr val="0000FF"/>
                </a:solidFill>
                <a:latin typeface="Calibri"/>
              </a:rPr>
              <a:t>How to combine? </a:t>
            </a:r>
            <a:r>
              <a:rPr sz="1600" b="1" i="1" dirty="0">
                <a:solidFill>
                  <a:srgbClr val="0000FF"/>
                </a:solidFill>
                <a:latin typeface="Calibri"/>
              </a:rPr>
              <a:t>Use BLUE</a:t>
            </a:r>
            <a:r>
              <a:rPr lang="en-US" sz="1600" b="1" i="1" dirty="0">
                <a:solidFill>
                  <a:srgbClr val="0000FF"/>
                </a:solidFill>
                <a:latin typeface="Calibri"/>
              </a:rPr>
              <a:t> to combine, not</a:t>
            </a:r>
            <a:r>
              <a:rPr sz="1600" b="0" i="1" dirty="0">
                <a:solidFill>
                  <a:srgbClr val="0000FF"/>
                </a:solidFill>
                <a:latin typeface="Calibri"/>
              </a:rPr>
              <a:t> a simple mean</a:t>
            </a:r>
            <a:endParaRPr lang="en-US" sz="1600" i="1" dirty="0">
              <a:solidFill>
                <a:srgbClr val="0000FF"/>
              </a:solidFill>
              <a:latin typeface="Calibri"/>
            </a:endParaRPr>
          </a:p>
          <a:p>
            <a:pPr>
              <a:spcAft>
                <a:spcPts val="0"/>
              </a:spcAft>
            </a:pPr>
            <a:r>
              <a:rPr sz="1600" b="0" i="1" dirty="0">
                <a:solidFill>
                  <a:srgbClr val="0000FF"/>
                </a:solidFill>
                <a:latin typeface="Calibri"/>
              </a:rPr>
              <a:t>the </a:t>
            </a:r>
            <a:r>
              <a:rPr sz="1600" b="1" i="1" dirty="0">
                <a:solidFill>
                  <a:srgbClr val="0000FF"/>
                </a:solidFill>
                <a:latin typeface="Calibri"/>
              </a:rPr>
              <a:t>weights depend on all the errors (stat and sys) and on their correlations.</a:t>
            </a:r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350469"/>
              </p:ext>
            </p:extLst>
          </p:nvPr>
        </p:nvGraphicFramePr>
        <p:xfrm>
          <a:off x="235994" y="2768279"/>
          <a:ext cx="8063699" cy="171297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1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477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2173">
                <a:tc>
                  <a:txBody>
                    <a:bodyPr/>
                    <a:lstStyle/>
                    <a:p>
                      <a:r>
                        <a:rPr sz="1400" b="1" i="0" dirty="0">
                          <a:solidFill>
                            <a:srgbClr val="2B2B2B"/>
                          </a:solidFill>
                          <a:latin typeface="Calibri"/>
                        </a:rPr>
                        <a:t>Weights (BLUE)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w</a:t>
                      </a:r>
                      <a:r>
                        <a:rPr sz="1400" b="0" i="0" baseline="-25000" dirty="0" err="1">
                          <a:solidFill>
                            <a:srgbClr val="2B2B2B"/>
                          </a:solidFill>
                          <a:latin typeface="Calibri"/>
                        </a:rPr>
                        <a:t>LL</a:t>
                      </a:r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= ( σ</a:t>
                      </a:r>
                      <a:r>
                        <a:rPr sz="1400" b="0" i="0" baseline="-25000" dirty="0">
                          <a:solidFill>
                            <a:srgbClr val="2B2B2B"/>
                          </a:solidFill>
                          <a:latin typeface="Calibri"/>
                        </a:rPr>
                        <a:t>LO</a:t>
                      </a:r>
                      <a:r>
                        <a:rPr sz="1400" b="0" i="0" baseline="30000" dirty="0">
                          <a:solidFill>
                            <a:srgbClr val="2B2B2B"/>
                          </a:solidFill>
                          <a:latin typeface="Calibri"/>
                        </a:rPr>
                        <a:t>2</a:t>
                      </a:r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− </a:t>
                      </a:r>
                      <a:r>
                        <a:rPr sz="14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cov</a:t>
                      </a:r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) / ( σ</a:t>
                      </a:r>
                      <a:r>
                        <a:rPr sz="1400" b="0" i="0" baseline="-25000" dirty="0">
                          <a:solidFill>
                            <a:srgbClr val="2B2B2B"/>
                          </a:solidFill>
                          <a:latin typeface="Calibri"/>
                        </a:rPr>
                        <a:t>LL</a:t>
                      </a:r>
                      <a:r>
                        <a:rPr sz="1400" b="0" i="0" baseline="30000" dirty="0">
                          <a:solidFill>
                            <a:srgbClr val="2B2B2B"/>
                          </a:solidFill>
                          <a:latin typeface="Calibri"/>
                        </a:rPr>
                        <a:t>2</a:t>
                      </a:r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+ σ</a:t>
                      </a:r>
                      <a:r>
                        <a:rPr sz="1400" b="0" i="0" baseline="-25000" dirty="0">
                          <a:solidFill>
                            <a:srgbClr val="2B2B2B"/>
                          </a:solidFill>
                          <a:latin typeface="Calibri"/>
                        </a:rPr>
                        <a:t>LO</a:t>
                      </a:r>
                      <a:r>
                        <a:rPr sz="1400" b="0" i="0" baseline="30000" dirty="0">
                          <a:solidFill>
                            <a:srgbClr val="2B2B2B"/>
                          </a:solidFill>
                          <a:latin typeface="Calibri"/>
                        </a:rPr>
                        <a:t>2</a:t>
                      </a:r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− 2 </a:t>
                      </a:r>
                      <a:r>
                        <a:rPr sz="14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cov</a:t>
                      </a:r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),     </a:t>
                      </a:r>
                      <a:r>
                        <a:rPr sz="14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w</a:t>
                      </a:r>
                      <a:r>
                        <a:rPr sz="1400" b="0" i="0" baseline="-25000" dirty="0" err="1">
                          <a:solidFill>
                            <a:srgbClr val="2B2B2B"/>
                          </a:solidFill>
                          <a:latin typeface="Calibri"/>
                        </a:rPr>
                        <a:t>LO</a:t>
                      </a:r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= 1 − </a:t>
                      </a:r>
                      <a:r>
                        <a:rPr sz="14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w</a:t>
                      </a:r>
                      <a:r>
                        <a:rPr sz="1400" b="0" i="0" baseline="-25000" dirty="0" err="1">
                          <a:solidFill>
                            <a:srgbClr val="2B2B2B"/>
                          </a:solidFill>
                          <a:latin typeface="Calibri"/>
                        </a:rPr>
                        <a:t>LL</a:t>
                      </a:r>
                      <a:endParaRPr sz="1400" b="0" i="0" baseline="-25000" dirty="0">
                        <a:solidFill>
                          <a:srgbClr val="2B2B2B"/>
                        </a:solidFill>
                        <a:latin typeface="Calibri"/>
                      </a:endParaRPr>
                    </a:p>
                    <a:p>
                      <a:r>
                        <a:rPr sz="1400" b="0" i="0" dirty="0">
                          <a:solidFill>
                            <a:srgbClr val="6B6B6B"/>
                          </a:solidFill>
                          <a:latin typeface="Calibri"/>
                        </a:rPr>
                        <a:t>σ</a:t>
                      </a:r>
                      <a:r>
                        <a:rPr sz="1400" b="0" i="0" baseline="-25000" dirty="0">
                          <a:solidFill>
                            <a:srgbClr val="6B6B6B"/>
                          </a:solidFill>
                          <a:latin typeface="Calibri"/>
                        </a:rPr>
                        <a:t>LL</a:t>
                      </a:r>
                      <a:r>
                        <a:rPr sz="1400" b="0" i="0" baseline="30000" dirty="0">
                          <a:solidFill>
                            <a:srgbClr val="6B6B6B"/>
                          </a:solidFill>
                          <a:latin typeface="Calibri"/>
                        </a:rPr>
                        <a:t>2</a:t>
                      </a:r>
                      <a:r>
                        <a:rPr sz="1400" b="0" i="0" dirty="0">
                          <a:solidFill>
                            <a:srgbClr val="6B6B6B"/>
                          </a:solidFill>
                          <a:latin typeface="Calibri"/>
                        </a:rPr>
                        <a:t> = σ</a:t>
                      </a:r>
                      <a:r>
                        <a:rPr sz="1400" b="0" i="0" baseline="-25000" dirty="0">
                          <a:solidFill>
                            <a:srgbClr val="6B6B6B"/>
                          </a:solidFill>
                          <a:latin typeface="Calibri"/>
                        </a:rPr>
                        <a:t>stat,LL</a:t>
                      </a:r>
                      <a:r>
                        <a:rPr sz="1400" b="0" i="0" baseline="30000" dirty="0">
                          <a:solidFill>
                            <a:srgbClr val="6B6B6B"/>
                          </a:solidFill>
                          <a:latin typeface="Calibri"/>
                        </a:rPr>
                        <a:t>2</a:t>
                      </a:r>
                      <a:r>
                        <a:rPr sz="1400" b="0" i="0" dirty="0">
                          <a:solidFill>
                            <a:srgbClr val="6B6B6B"/>
                          </a:solidFill>
                          <a:latin typeface="Calibri"/>
                        </a:rPr>
                        <a:t> + σ</a:t>
                      </a:r>
                      <a:r>
                        <a:rPr sz="1400" b="0" i="0" baseline="-25000" dirty="0">
                          <a:solidFill>
                            <a:srgbClr val="6B6B6B"/>
                          </a:solidFill>
                          <a:latin typeface="Calibri"/>
                        </a:rPr>
                        <a:t>sysA,LL</a:t>
                      </a:r>
                      <a:r>
                        <a:rPr sz="1400" b="0" i="0" baseline="30000" dirty="0">
                          <a:solidFill>
                            <a:srgbClr val="6B6B6B"/>
                          </a:solidFill>
                          <a:latin typeface="Calibri"/>
                        </a:rPr>
                        <a:t>2</a:t>
                      </a:r>
                      <a:r>
                        <a:rPr sz="1400" b="0" i="0" dirty="0">
                          <a:solidFill>
                            <a:srgbClr val="6B6B6B"/>
                          </a:solidFill>
                          <a:latin typeface="Calibri"/>
                        </a:rPr>
                        <a:t> + σ</a:t>
                      </a:r>
                      <a:r>
                        <a:rPr sz="1400" b="0" i="0" baseline="-25000" dirty="0">
                          <a:solidFill>
                            <a:srgbClr val="6B6B6B"/>
                          </a:solidFill>
                          <a:latin typeface="Calibri"/>
                        </a:rPr>
                        <a:t>sysP,LL</a:t>
                      </a:r>
                      <a:r>
                        <a:rPr sz="1400" b="0" i="0" baseline="30000" dirty="0">
                          <a:solidFill>
                            <a:srgbClr val="6B6B6B"/>
                          </a:solidFill>
                          <a:latin typeface="Calibri"/>
                        </a:rPr>
                        <a:t>2</a:t>
                      </a:r>
                      <a:r>
                        <a:rPr sz="1400" b="0" i="0" dirty="0">
                          <a:solidFill>
                            <a:srgbClr val="6B6B6B"/>
                          </a:solidFill>
                          <a:latin typeface="Calibri"/>
                        </a:rPr>
                        <a:t> (same for LO)</a:t>
                      </a:r>
                      <a:endParaRPr lang="en-US" sz="1400" b="0" i="0" dirty="0">
                        <a:solidFill>
                          <a:srgbClr val="6B6B6B"/>
                        </a:solidFill>
                        <a:latin typeface="Calibri"/>
                      </a:endParaRPr>
                    </a:p>
                    <a:p>
                      <a:r>
                        <a:rPr sz="1400" b="0" i="0" dirty="0" err="1">
                          <a:solidFill>
                            <a:srgbClr val="FF0000"/>
                          </a:solidFill>
                          <a:latin typeface="Calibri"/>
                        </a:rPr>
                        <a:t>cov</a:t>
                      </a:r>
                      <a:r>
                        <a:rPr sz="1400" b="0" i="0" dirty="0">
                          <a:solidFill>
                            <a:srgbClr val="FF0000"/>
                          </a:solidFill>
                          <a:latin typeface="Calibri"/>
                        </a:rPr>
                        <a:t> = </a:t>
                      </a:r>
                      <a:r>
                        <a:rPr sz="1400" b="0" i="0" dirty="0" err="1">
                          <a:solidFill>
                            <a:srgbClr val="FF0000"/>
                          </a:solidFill>
                          <a:latin typeface="Calibri"/>
                        </a:rPr>
                        <a:t>ρ</a:t>
                      </a:r>
                      <a:r>
                        <a:rPr sz="1400" b="0" i="0" baseline="-25000" dirty="0" err="1">
                          <a:solidFill>
                            <a:srgbClr val="FF0000"/>
                          </a:solidFill>
                          <a:latin typeface="Calibri"/>
                        </a:rPr>
                        <a:t>sys</a:t>
                      </a:r>
                      <a:r>
                        <a:rPr lang="en-US" sz="1400" b="0" i="0" baseline="-25000" dirty="0" err="1">
                          <a:solidFill>
                            <a:srgbClr val="FF0000"/>
                          </a:solidFill>
                          <a:latin typeface="Calibri"/>
                        </a:rPr>
                        <a:t>P</a:t>
                      </a:r>
                      <a:r>
                        <a:rPr sz="1400" b="0" i="0" dirty="0">
                          <a:solidFill>
                            <a:srgbClr val="FF0000"/>
                          </a:solidFill>
                          <a:latin typeface="Calibri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FF0000"/>
                          </a:solidFill>
                          <a:latin typeface="Calibri"/>
                        </a:rPr>
                        <a:t>σ</a:t>
                      </a:r>
                      <a:r>
                        <a:rPr sz="1400" b="0" i="0" baseline="-25000" dirty="0" err="1">
                          <a:solidFill>
                            <a:srgbClr val="FF0000"/>
                          </a:solidFill>
                          <a:latin typeface="Calibri"/>
                        </a:rPr>
                        <a:t>sys</a:t>
                      </a:r>
                      <a:r>
                        <a:rPr lang="en-US" sz="1400" b="0" i="0" baseline="-25000" dirty="0" err="1">
                          <a:solidFill>
                            <a:srgbClr val="FF0000"/>
                          </a:solidFill>
                          <a:latin typeface="Calibri"/>
                        </a:rPr>
                        <a:t>P</a:t>
                      </a:r>
                      <a:r>
                        <a:rPr sz="1400" b="0" i="0" baseline="-25000" dirty="0" err="1">
                          <a:solidFill>
                            <a:srgbClr val="FF0000"/>
                          </a:solidFill>
                          <a:latin typeface="Calibri"/>
                        </a:rPr>
                        <a:t>,LL</a:t>
                      </a:r>
                      <a:r>
                        <a:rPr sz="1400" b="0" i="0" dirty="0">
                          <a:solidFill>
                            <a:srgbClr val="FF0000"/>
                          </a:solidFill>
                          <a:latin typeface="Calibri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FF0000"/>
                          </a:solidFill>
                          <a:latin typeface="Calibri"/>
                        </a:rPr>
                        <a:t>σ</a:t>
                      </a:r>
                      <a:r>
                        <a:rPr sz="1400" b="0" i="0" baseline="-25000" dirty="0" err="1">
                          <a:solidFill>
                            <a:srgbClr val="FF0000"/>
                          </a:solidFill>
                          <a:latin typeface="Calibri"/>
                        </a:rPr>
                        <a:t>sys</a:t>
                      </a:r>
                      <a:r>
                        <a:rPr lang="en-US" sz="1400" b="0" i="0" baseline="-25000" dirty="0" err="1">
                          <a:solidFill>
                            <a:srgbClr val="FF0000"/>
                          </a:solidFill>
                          <a:latin typeface="Calibri"/>
                        </a:rPr>
                        <a:t>P</a:t>
                      </a:r>
                      <a:r>
                        <a:rPr sz="1400" b="0" i="0" baseline="-25000" dirty="0" err="1">
                          <a:solidFill>
                            <a:srgbClr val="FF0000"/>
                          </a:solidFill>
                          <a:latin typeface="Calibri"/>
                        </a:rPr>
                        <a:t>,LO</a:t>
                      </a:r>
                      <a:r>
                        <a:rPr sz="1400" b="0" i="0" dirty="0">
                          <a:solidFill>
                            <a:srgbClr val="FF0000"/>
                          </a:solidFill>
                          <a:latin typeface="Calibri"/>
                        </a:rPr>
                        <a:t>   (the other ρ are 0)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871">
                <a:tc>
                  <a:txBody>
                    <a:bodyPr/>
                    <a:lstStyle/>
                    <a:p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Calibri"/>
                        </a:rPr>
                        <a:t>combine mean</a:t>
                      </a:r>
                      <a:endParaRPr sz="1400" b="1" i="0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dirty="0">
                          <a:solidFill>
                            <a:srgbClr val="FF0000"/>
                          </a:solidFill>
                          <a:latin typeface="Calibri"/>
                        </a:rPr>
                        <a:t> </a:t>
                      </a:r>
                      <a:r>
                        <a:rPr sz="1400" b="0" i="0" dirty="0">
                          <a:solidFill>
                            <a:srgbClr val="FF0000"/>
                          </a:solidFill>
                          <a:latin typeface="Calibri"/>
                        </a:rPr>
                        <a:t>x</a:t>
                      </a:r>
                      <a:r>
                        <a:rPr sz="1400" b="0" i="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̄ = </a:t>
                      </a:r>
                      <a:r>
                        <a:rPr sz="1400" b="0" i="0" dirty="0" err="1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w</a:t>
                      </a:r>
                      <a:r>
                        <a:rPr sz="1400" b="0" i="0" baseline="-25000" dirty="0" err="1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LL</a:t>
                      </a:r>
                      <a:r>
                        <a:rPr sz="1400" b="0" i="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x</a:t>
                      </a:r>
                      <a:r>
                        <a:rPr sz="1400" b="0" i="0" baseline="-25000" dirty="0" err="1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LL</a:t>
                      </a:r>
                      <a:r>
                        <a:rPr sz="1400" b="0" i="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 + </a:t>
                      </a:r>
                      <a:r>
                        <a:rPr sz="1400" b="0" i="0" dirty="0" err="1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w</a:t>
                      </a:r>
                      <a:r>
                        <a:rPr sz="1400" b="0" i="0" baseline="-25000" dirty="0" err="1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LO</a:t>
                      </a:r>
                      <a:r>
                        <a:rPr sz="1400" b="0" i="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x</a:t>
                      </a:r>
                      <a:r>
                        <a:rPr sz="1400" b="0" i="0" baseline="-25000" dirty="0" err="1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LO</a:t>
                      </a:r>
                      <a:r>
                        <a:rPr lang="zh-TW" altLang="en-US" sz="1400" b="0" i="0" baseline="-2500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 </a:t>
                      </a:r>
                      <a:r>
                        <a:rPr lang="en-US" altLang="zh-TW" sz="1400" b="0" i="0" baseline="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(weight by </a:t>
                      </a:r>
                      <a:r>
                        <a:rPr lang="en-US" altLang="zh-TW" sz="1400" b="0" i="0" baseline="0" dirty="0" err="1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sta</a:t>
                      </a:r>
                      <a:r>
                        <a:rPr lang="en-US" altLang="zh-TW" sz="1400" b="0" i="0" baseline="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 only or </a:t>
                      </a:r>
                      <a:r>
                        <a:rPr lang="en-US" altLang="zh-TW" sz="1400" b="0" i="0" baseline="0" dirty="0" err="1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sta+sys</a:t>
                      </a:r>
                      <a:r>
                        <a:rPr lang="en-US" altLang="zh-TW" sz="1400" b="0" i="0" baseline="0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  <a:latin typeface="Calibri"/>
                        </a:rPr>
                        <a:t>, test both)</a:t>
                      </a:r>
                      <a:endParaRPr sz="1400" b="0" i="0" baseline="0" dirty="0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7168">
                <a:tc>
                  <a:txBody>
                    <a:bodyPr/>
                    <a:lstStyle/>
                    <a:p>
                      <a:r>
                        <a:rPr lang="en-US" sz="1400" b="1" i="0" dirty="0">
                          <a:solidFill>
                            <a:srgbClr val="2B2B2B"/>
                          </a:solidFill>
                          <a:latin typeface="Calibri"/>
                        </a:rPr>
                        <a:t>combined err</a:t>
                      </a:r>
                      <a:endParaRPr sz="1400" b="1" i="0" dirty="0">
                        <a:solidFill>
                          <a:srgbClr val="2B2B2B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σ</a:t>
                      </a:r>
                      <a:r>
                        <a:rPr sz="1400" b="0" i="0" baseline="-25000" dirty="0">
                          <a:solidFill>
                            <a:srgbClr val="2B2B2B"/>
                          </a:solidFill>
                          <a:latin typeface="Calibri"/>
                        </a:rPr>
                        <a:t>k,comb</a:t>
                      </a:r>
                      <a:r>
                        <a:rPr sz="1400" b="0" i="0" baseline="30000" dirty="0">
                          <a:solidFill>
                            <a:srgbClr val="2B2B2B"/>
                          </a:solidFill>
                          <a:latin typeface="Calibri"/>
                        </a:rPr>
                        <a:t>2</a:t>
                      </a:r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= w</a:t>
                      </a:r>
                      <a:r>
                        <a:rPr sz="1400" b="0" i="0" baseline="-25000" dirty="0">
                          <a:solidFill>
                            <a:srgbClr val="2B2B2B"/>
                          </a:solidFill>
                          <a:latin typeface="Calibri"/>
                        </a:rPr>
                        <a:t>LL</a:t>
                      </a:r>
                      <a:r>
                        <a:rPr sz="1400" b="0" i="0" baseline="30000" dirty="0">
                          <a:solidFill>
                            <a:srgbClr val="2B2B2B"/>
                          </a:solidFill>
                          <a:latin typeface="Calibri"/>
                        </a:rPr>
                        <a:t>2</a:t>
                      </a:r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σ</a:t>
                      </a:r>
                      <a:r>
                        <a:rPr sz="1400" b="0" i="0" baseline="-25000" dirty="0">
                          <a:solidFill>
                            <a:srgbClr val="2B2B2B"/>
                          </a:solidFill>
                          <a:latin typeface="Calibri"/>
                        </a:rPr>
                        <a:t>k,LL</a:t>
                      </a:r>
                      <a:r>
                        <a:rPr sz="1400" b="0" i="0" baseline="30000" dirty="0">
                          <a:solidFill>
                            <a:srgbClr val="2B2B2B"/>
                          </a:solidFill>
                          <a:latin typeface="Calibri"/>
                        </a:rPr>
                        <a:t>2</a:t>
                      </a:r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+ w</a:t>
                      </a:r>
                      <a:r>
                        <a:rPr sz="1400" b="0" i="0" baseline="-25000" dirty="0">
                          <a:solidFill>
                            <a:srgbClr val="2B2B2B"/>
                          </a:solidFill>
                          <a:latin typeface="Calibri"/>
                        </a:rPr>
                        <a:t>LO</a:t>
                      </a:r>
                      <a:r>
                        <a:rPr sz="1400" b="0" i="0" baseline="30000" dirty="0">
                          <a:solidFill>
                            <a:srgbClr val="2B2B2B"/>
                          </a:solidFill>
                          <a:latin typeface="Calibri"/>
                        </a:rPr>
                        <a:t>2</a:t>
                      </a:r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σ</a:t>
                      </a:r>
                      <a:r>
                        <a:rPr sz="1400" b="0" i="0" baseline="-25000" dirty="0">
                          <a:solidFill>
                            <a:srgbClr val="2B2B2B"/>
                          </a:solidFill>
                          <a:latin typeface="Calibri"/>
                        </a:rPr>
                        <a:t>k,LO</a:t>
                      </a:r>
                      <a:r>
                        <a:rPr sz="1400" b="0" i="0" baseline="30000" dirty="0">
                          <a:solidFill>
                            <a:srgbClr val="2B2B2B"/>
                          </a:solidFill>
                          <a:latin typeface="Calibri"/>
                        </a:rPr>
                        <a:t>2</a:t>
                      </a:r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+ 2 </a:t>
                      </a:r>
                      <a:r>
                        <a:rPr sz="14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w</a:t>
                      </a:r>
                      <a:r>
                        <a:rPr sz="1400" b="0" i="0" baseline="-25000" dirty="0" err="1">
                          <a:solidFill>
                            <a:srgbClr val="2B2B2B"/>
                          </a:solidFill>
                          <a:latin typeface="Calibri"/>
                        </a:rPr>
                        <a:t>LL</a:t>
                      </a:r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w</a:t>
                      </a:r>
                      <a:r>
                        <a:rPr sz="1400" b="0" i="0" baseline="-25000" dirty="0" err="1">
                          <a:solidFill>
                            <a:srgbClr val="2B2B2B"/>
                          </a:solidFill>
                          <a:latin typeface="Calibri"/>
                        </a:rPr>
                        <a:t>LO</a:t>
                      </a:r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ρ</a:t>
                      </a:r>
                      <a:r>
                        <a:rPr sz="1400" b="0" i="0" baseline="-25000" dirty="0" err="1">
                          <a:solidFill>
                            <a:srgbClr val="2B2B2B"/>
                          </a:solidFill>
                          <a:latin typeface="Calibri"/>
                        </a:rPr>
                        <a:t>k</a:t>
                      </a:r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σ</a:t>
                      </a:r>
                      <a:r>
                        <a:rPr sz="1400" b="0" i="0" baseline="-25000" dirty="0" err="1">
                          <a:solidFill>
                            <a:srgbClr val="2B2B2B"/>
                          </a:solidFill>
                          <a:latin typeface="Calibri"/>
                        </a:rPr>
                        <a:t>k,LL</a:t>
                      </a:r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</a:t>
                      </a:r>
                      <a:r>
                        <a:rPr sz="14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σ</a:t>
                      </a:r>
                      <a:r>
                        <a:rPr sz="1400" b="0" i="0" baseline="-25000" dirty="0" err="1">
                          <a:solidFill>
                            <a:srgbClr val="2B2B2B"/>
                          </a:solidFill>
                          <a:latin typeface="Calibri"/>
                        </a:rPr>
                        <a:t>k,LO</a:t>
                      </a:r>
                      <a:endParaRPr sz="1400" b="0" i="0" baseline="-25000" dirty="0">
                        <a:solidFill>
                          <a:srgbClr val="2B2B2B"/>
                        </a:solidFill>
                        <a:latin typeface="Calibri"/>
                      </a:endParaRPr>
                    </a:p>
                    <a:p>
                      <a:r>
                        <a:rPr sz="1400" b="0" i="0" dirty="0">
                          <a:solidFill>
                            <a:srgbClr val="6B6B6B"/>
                          </a:solidFill>
                          <a:latin typeface="Calibri"/>
                        </a:rPr>
                        <a:t>k = stat, </a:t>
                      </a:r>
                      <a:r>
                        <a:rPr sz="1400" b="0" i="0" dirty="0" err="1">
                          <a:solidFill>
                            <a:srgbClr val="6B6B6B"/>
                          </a:solidFill>
                          <a:latin typeface="Calibri"/>
                        </a:rPr>
                        <a:t>sysA</a:t>
                      </a:r>
                      <a:r>
                        <a:rPr sz="1400" b="0" i="0" dirty="0">
                          <a:solidFill>
                            <a:srgbClr val="6B6B6B"/>
                          </a:solidFill>
                          <a:latin typeface="Calibri"/>
                        </a:rPr>
                        <a:t>, </a:t>
                      </a:r>
                      <a:r>
                        <a:rPr sz="1400" b="0" i="0" dirty="0" err="1">
                          <a:solidFill>
                            <a:srgbClr val="6B6B6B"/>
                          </a:solidFill>
                          <a:latin typeface="Calibri"/>
                        </a:rPr>
                        <a:t>sysP</a:t>
                      </a:r>
                      <a:r>
                        <a:rPr sz="1400" b="0" i="0" dirty="0">
                          <a:solidFill>
                            <a:srgbClr val="6B6B6B"/>
                          </a:solidFill>
                          <a:latin typeface="Calibri"/>
                        </a:rPr>
                        <a:t>, same weights for each;   total σ</a:t>
                      </a:r>
                      <a:r>
                        <a:rPr sz="1400" b="0" i="0" baseline="-25000" dirty="0">
                          <a:solidFill>
                            <a:srgbClr val="6B6B6B"/>
                          </a:solidFill>
                          <a:latin typeface="Calibri"/>
                        </a:rPr>
                        <a:t>comb</a:t>
                      </a:r>
                      <a:r>
                        <a:rPr sz="1400" b="0" i="0" baseline="30000" dirty="0">
                          <a:solidFill>
                            <a:srgbClr val="6B6B6B"/>
                          </a:solidFill>
                          <a:latin typeface="Calibri"/>
                        </a:rPr>
                        <a:t>2</a:t>
                      </a:r>
                      <a:r>
                        <a:rPr sz="1400" b="0" i="0" dirty="0">
                          <a:solidFill>
                            <a:srgbClr val="6B6B6B"/>
                          </a:solidFill>
                          <a:latin typeface="Calibri"/>
                        </a:rPr>
                        <a:t> = </a:t>
                      </a:r>
                      <a:r>
                        <a:rPr sz="1400" b="0" i="0" dirty="0" err="1">
                          <a:solidFill>
                            <a:srgbClr val="6B6B6B"/>
                          </a:solidFill>
                          <a:latin typeface="Calibri"/>
                        </a:rPr>
                        <a:t>Σ</a:t>
                      </a:r>
                      <a:r>
                        <a:rPr sz="1400" b="0" i="0" baseline="-25000" dirty="0" err="1">
                          <a:solidFill>
                            <a:srgbClr val="6B6B6B"/>
                          </a:solidFill>
                          <a:latin typeface="Calibri"/>
                        </a:rPr>
                        <a:t>k</a:t>
                      </a:r>
                      <a:r>
                        <a:rPr sz="1400" b="0" i="0" dirty="0">
                          <a:solidFill>
                            <a:srgbClr val="6B6B6B"/>
                          </a:solidFill>
                          <a:latin typeface="Calibri"/>
                        </a:rPr>
                        <a:t> σ</a:t>
                      </a:r>
                      <a:r>
                        <a:rPr sz="1400" b="0" i="0" baseline="-25000" dirty="0">
                          <a:solidFill>
                            <a:srgbClr val="6B6B6B"/>
                          </a:solidFill>
                          <a:latin typeface="Calibri"/>
                        </a:rPr>
                        <a:t>k,comb</a:t>
                      </a:r>
                      <a:r>
                        <a:rPr sz="1400" b="0" i="0" baseline="30000" dirty="0">
                          <a:solidFill>
                            <a:srgbClr val="6B6B6B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015">
                <a:tc>
                  <a:txBody>
                    <a:bodyPr/>
                    <a:lstStyle/>
                    <a:p>
                      <a:r>
                        <a:rPr sz="1400" b="1" i="0" dirty="0">
                          <a:solidFill>
                            <a:srgbClr val="0000FF"/>
                          </a:solidFill>
                          <a:latin typeface="Calibri"/>
                        </a:rPr>
                        <a:t>New </a:t>
                      </a:r>
                      <a:r>
                        <a:rPr sz="1400" b="1" i="0" dirty="0" err="1">
                          <a:solidFill>
                            <a:srgbClr val="0000FF"/>
                          </a:solidFill>
                          <a:latin typeface="Calibri"/>
                        </a:rPr>
                        <a:t>sysT</a:t>
                      </a:r>
                      <a:endParaRPr sz="1400" b="1" i="0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 dirty="0" err="1">
                          <a:solidFill>
                            <a:srgbClr val="0000FF"/>
                          </a:solidFill>
                          <a:latin typeface="Calibri"/>
                        </a:rPr>
                        <a:t>σ</a:t>
                      </a:r>
                      <a:r>
                        <a:rPr sz="1400" b="1" i="0" baseline="-25000" dirty="0" err="1">
                          <a:solidFill>
                            <a:srgbClr val="0000FF"/>
                          </a:solidFill>
                          <a:latin typeface="Calibri"/>
                        </a:rPr>
                        <a:t>sysT</a:t>
                      </a:r>
                      <a:r>
                        <a:rPr sz="1400" b="1" i="0" dirty="0">
                          <a:solidFill>
                            <a:srgbClr val="0000FF"/>
                          </a:solidFill>
                          <a:latin typeface="Calibri"/>
                        </a:rPr>
                        <a:t> = | </a:t>
                      </a:r>
                      <a:r>
                        <a:rPr sz="1400" b="1" i="0" dirty="0" err="1">
                          <a:solidFill>
                            <a:srgbClr val="0000FF"/>
                          </a:solidFill>
                          <a:latin typeface="Calibri"/>
                        </a:rPr>
                        <a:t>x</a:t>
                      </a:r>
                      <a:r>
                        <a:rPr sz="1400" b="1" i="0" baseline="-25000" dirty="0" err="1">
                          <a:solidFill>
                            <a:srgbClr val="0000FF"/>
                          </a:solidFill>
                          <a:latin typeface="Calibri"/>
                        </a:rPr>
                        <a:t>LL</a:t>
                      </a:r>
                      <a:r>
                        <a:rPr sz="1400" b="1" i="0" dirty="0">
                          <a:solidFill>
                            <a:srgbClr val="0000FF"/>
                          </a:solidFill>
                          <a:latin typeface="Calibri"/>
                        </a:rPr>
                        <a:t> − </a:t>
                      </a:r>
                      <a:r>
                        <a:rPr sz="1400" b="1" i="0" dirty="0" err="1">
                          <a:solidFill>
                            <a:srgbClr val="0000FF"/>
                          </a:solidFill>
                          <a:latin typeface="Calibri"/>
                        </a:rPr>
                        <a:t>x</a:t>
                      </a:r>
                      <a:r>
                        <a:rPr sz="1400" b="1" i="0" baseline="-25000" dirty="0" err="1">
                          <a:solidFill>
                            <a:srgbClr val="0000FF"/>
                          </a:solidFill>
                          <a:latin typeface="Calibri"/>
                        </a:rPr>
                        <a:t>LO</a:t>
                      </a:r>
                      <a:r>
                        <a:rPr sz="1400" b="1" i="0" dirty="0">
                          <a:solidFill>
                            <a:srgbClr val="0000FF"/>
                          </a:solidFill>
                          <a:latin typeface="Calibri"/>
                        </a:rPr>
                        <a:t> | / 2          (added after the combine, in quadrature)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705497"/>
              </p:ext>
            </p:extLst>
          </p:nvPr>
        </p:nvGraphicFramePr>
        <p:xfrm>
          <a:off x="251520" y="5091430"/>
          <a:ext cx="8398025" cy="139598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706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2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949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r>
                        <a:rPr lang="en-US" sz="1600" b="1" i="0" dirty="0">
                          <a:solidFill>
                            <a:srgbClr val="2B2B2B"/>
                          </a:solidFill>
                          <a:latin typeface="Calibri"/>
                        </a:rPr>
                        <a:t>s</a:t>
                      </a:r>
                      <a:r>
                        <a:rPr sz="1600" b="1" i="0" dirty="0">
                          <a:solidFill>
                            <a:srgbClr val="2B2B2B"/>
                          </a:solidFill>
                          <a:latin typeface="Calibri"/>
                        </a:rPr>
                        <a:t>tat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The two triggers are mutually exclusive: </a:t>
                      </a:r>
                      <a:r>
                        <a:rPr sz="1600" b="0" i="0" dirty="0">
                          <a:solidFill>
                            <a:srgbClr val="0000FF"/>
                          </a:solidFill>
                          <a:latin typeface="Calibri"/>
                        </a:rPr>
                        <a:t>no event fires both, so no shared events.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sz="1600" b="1" i="0" dirty="0" err="1">
                          <a:solidFill>
                            <a:srgbClr val="FF0000"/>
                          </a:solidFill>
                          <a:latin typeface="Calibri"/>
                        </a:rPr>
                        <a:t>sysA</a:t>
                      </a:r>
                      <a:endParaRPr sz="1600" b="1" i="0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strike="sngStrike" dirty="0">
                          <a:solidFill>
                            <a:srgbClr val="0000FF"/>
                          </a:solidFill>
                          <a:latin typeface="Calibri"/>
                        </a:rPr>
                        <a:t>~0.8</a:t>
                      </a:r>
                    </a:p>
                    <a:p>
                      <a:pPr algn="ctr"/>
                      <a:r>
                        <a:rPr lang="en-US" sz="1600" b="1" i="0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  <a:endParaRPr sz="1600" b="1" i="0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 i="0" strike="sngStrike" dirty="0">
                          <a:solidFill>
                            <a:srgbClr val="0000FF"/>
                          </a:solidFill>
                          <a:latin typeface="Calibri"/>
                        </a:rPr>
                        <a:t>Same MC production (correlated) but different parts of the detector</a:t>
                      </a:r>
                      <a:r>
                        <a:rPr lang="en-US" sz="1600" b="0" i="0" strike="sngStrike" dirty="0">
                          <a:solidFill>
                            <a:srgbClr val="0000FF"/>
                          </a:solidFill>
                          <a:latin typeface="Calibri"/>
                        </a:rPr>
                        <a:t> overlapped. </a:t>
                      </a:r>
                      <a:r>
                        <a:rPr sz="1600" b="0" i="0" strike="sngStrike" dirty="0">
                          <a:solidFill>
                            <a:srgbClr val="0000FF"/>
                          </a:solidFill>
                          <a:latin typeface="Calibri"/>
                        </a:rPr>
                        <a:t>Value from Vincent’s</a:t>
                      </a:r>
                      <a:r>
                        <a:rPr lang="en-US" sz="1600" b="0" i="0" strike="sngStrike" dirty="0">
                          <a:solidFill>
                            <a:srgbClr val="0000FF"/>
                          </a:solidFill>
                          <a:latin typeface="Calibri"/>
                        </a:rPr>
                        <a:t> study</a:t>
                      </a:r>
                      <a:r>
                        <a:rPr sz="1600" b="0" i="0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.</a:t>
                      </a:r>
                      <a:r>
                        <a:rPr lang="en-US" sz="1600" b="0" i="0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 Independent MC sample </a:t>
                      </a:r>
                      <a:endParaRPr sz="1600" b="0" i="0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r>
                        <a:rPr sz="1600" b="1" i="0" dirty="0" err="1">
                          <a:solidFill>
                            <a:srgbClr val="FF0000"/>
                          </a:solidFill>
                          <a:latin typeface="Calibri"/>
                        </a:rPr>
                        <a:t>sysP</a:t>
                      </a:r>
                      <a:endParaRPr sz="1600" b="1" i="0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 strike="sngStrike" dirty="0">
                          <a:solidFill>
                            <a:srgbClr val="0000FF"/>
                          </a:solidFill>
                          <a:latin typeface="Calibri"/>
                        </a:rPr>
                        <a:t>0</a:t>
                      </a:r>
                      <a:endParaRPr lang="en-US" sz="1600" b="0" i="0" strike="sng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  <a:p>
                      <a:pPr algn="ctr"/>
                      <a:r>
                        <a:rPr lang="en-US" sz="1600" b="1" i="0" dirty="0">
                          <a:solidFill>
                            <a:srgbClr val="FF0000"/>
                          </a:solidFill>
                          <a:latin typeface="Calibri"/>
                        </a:rPr>
                        <a:t>~0.8</a:t>
                      </a:r>
                      <a:endParaRPr sz="1600" b="1" i="0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 i="0" strike="sngStrike" dirty="0">
                          <a:solidFill>
                            <a:srgbClr val="0000FF"/>
                          </a:solidFill>
                          <a:latin typeface="Calibri"/>
                        </a:rPr>
                        <a:t>The purity systematic is extracted independently for LL and LO</a:t>
                      </a:r>
                      <a:r>
                        <a:rPr lang="en-US" sz="1600" b="0" i="0" strike="sngStrike" dirty="0">
                          <a:solidFill>
                            <a:srgbClr val="0000FF"/>
                          </a:solidFill>
                          <a:latin typeface="Calibri"/>
                        </a:rPr>
                        <a:t>.  No correlation?</a:t>
                      </a:r>
                    </a:p>
                    <a:p>
                      <a:r>
                        <a:rPr lang="en-US" sz="1600" b="0" i="0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Highly correlated but not sure how much. </a:t>
                      </a:r>
                      <a:endParaRPr sz="1600" b="0" i="0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8336C4B-A5D3-0741-1991-2C950B9B2001}"/>
              </a:ext>
            </a:extLst>
          </p:cNvPr>
          <p:cNvSpPr txBox="1"/>
          <p:nvPr/>
        </p:nvSpPr>
        <p:spPr>
          <a:xfrm>
            <a:off x="215247" y="4737370"/>
            <a:ext cx="7274446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600" b="1" i="1" dirty="0">
                <a:solidFill>
                  <a:srgbClr val="000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Correlations between two triggers (same kin bin) : </a:t>
            </a:r>
            <a:r>
              <a:rPr lang="en-US" sz="1600" b="1" i="1" dirty="0" err="1">
                <a:solidFill>
                  <a:srgbClr val="000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</a:t>
            </a:r>
            <a:r>
              <a:rPr lang="en-US" sz="1600" b="1" i="1" baseline="-40000" dirty="0" err="1">
                <a:solidFill>
                  <a:srgbClr val="000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</a:t>
            </a:r>
            <a:r>
              <a:rPr lang="en-US" sz="1600" b="1" dirty="0">
                <a:solidFill>
                  <a:srgbClr val="000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0,  </a:t>
            </a:r>
            <a:r>
              <a:rPr lang="en-US" sz="1600" b="1" i="1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</a:t>
            </a:r>
            <a:r>
              <a:rPr lang="en-US" sz="1600" b="1" i="1" baseline="-40000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sysA</a:t>
            </a:r>
            <a:r>
              <a:rPr lang="en-US" sz="16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   </a:t>
            </a:r>
            <a:r>
              <a:rPr lang="en-US" sz="1600" b="1" dirty="0">
                <a:solidFill>
                  <a:srgbClr val="000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600" b="1" i="1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</a:t>
            </a:r>
            <a:r>
              <a:rPr lang="en-US" sz="1600" b="1" i="1" baseline="-40000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sysP</a:t>
            </a:r>
            <a:r>
              <a:rPr lang="en-US" sz="16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0.8 </a:t>
            </a:r>
            <a:endParaRPr 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00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16112-F846-1CA6-36F6-AC6A754D8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159411" y="401072"/>
            <a:ext cx="4561275" cy="792088"/>
          </a:xfrm>
        </p:spPr>
        <p:txBody>
          <a:bodyPr/>
          <a:lstStyle/>
          <a:p>
            <a:r>
              <a:rPr lang="en-US" sz="4000" b="1" dirty="0"/>
              <a:t>Step3 : </a:t>
            </a:r>
            <a:r>
              <a:rPr lang="en-US" sz="4000" b="1" dirty="0">
                <a:solidFill>
                  <a:srgbClr val="FF0000"/>
                </a:solidFill>
              </a:rPr>
              <a:t>Combine</a:t>
            </a:r>
            <a:r>
              <a:rPr lang="en-US" sz="4000" b="1" dirty="0"/>
              <a:t> period, and </a:t>
            </a:r>
            <a:r>
              <a:rPr lang="en-US" sz="4000" b="1" dirty="0" err="1"/>
              <a:t>sysW</a:t>
            </a:r>
            <a:endParaRPr lang="en-US" sz="4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F5D5B3-BE77-20A9-0862-5CA8C446A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2026/10/05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1D2DF8-8804-F2E9-C51F-12FC6D95B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DY systematics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BE3B1D-8037-2C41-BBC1-AB14C84DA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7</a:t>
            </a:fld>
            <a:r>
              <a:rPr lang="en-US" altLang="ja-JP"/>
              <a:t>/9</a:t>
            </a:r>
            <a:endParaRPr lang="en-US" altLang="ja-JP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535D5DC-8926-98C3-5C37-A41F6F4C0A1F}"/>
              </a:ext>
            </a:extLst>
          </p:cNvPr>
          <p:cNvSpPr/>
          <p:nvPr/>
        </p:nvSpPr>
        <p:spPr>
          <a:xfrm>
            <a:off x="5049298" y="526260"/>
            <a:ext cx="648072" cy="33369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P01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B84DFC0-4CE4-65AB-30A4-9B69EE22987F}"/>
              </a:ext>
            </a:extLst>
          </p:cNvPr>
          <p:cNvSpPr/>
          <p:nvPr/>
        </p:nvSpPr>
        <p:spPr>
          <a:xfrm>
            <a:off x="5065644" y="1155951"/>
            <a:ext cx="648072" cy="33369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9E01F0-B02C-F8EC-D528-AB9D7298BE76}"/>
              </a:ext>
            </a:extLst>
          </p:cNvPr>
          <p:cNvSpPr txBox="1"/>
          <p:nvPr/>
        </p:nvSpPr>
        <p:spPr>
          <a:xfrm>
            <a:off x="5157816" y="1387544"/>
            <a:ext cx="473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…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5E23F08-A839-AF36-852B-9C888ED1EC8F}"/>
              </a:ext>
            </a:extLst>
          </p:cNvPr>
          <p:cNvSpPr/>
          <p:nvPr/>
        </p:nvSpPr>
        <p:spPr>
          <a:xfrm>
            <a:off x="5095016" y="1890695"/>
            <a:ext cx="618700" cy="33369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P08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021DD73-93EE-7A30-D535-246DCD78E9F5}"/>
              </a:ext>
            </a:extLst>
          </p:cNvPr>
          <p:cNvSpPr/>
          <p:nvPr/>
        </p:nvSpPr>
        <p:spPr>
          <a:xfrm>
            <a:off x="7117291" y="1081531"/>
            <a:ext cx="1210567" cy="138633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</a:rPr>
              <a:t>xsc3D 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+/- stat 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+/- </a:t>
            </a:r>
            <a:r>
              <a:rPr lang="en-US" sz="1400" b="1" dirty="0" err="1">
                <a:solidFill>
                  <a:schemeClr val="tx1"/>
                </a:solidFill>
              </a:rPr>
              <a:t>sysA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+/- </a:t>
            </a:r>
            <a:r>
              <a:rPr lang="en-US" sz="1400" b="1" dirty="0" err="1">
                <a:solidFill>
                  <a:schemeClr val="tx1"/>
                </a:solidFill>
              </a:rPr>
              <a:t>sysP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+/- </a:t>
            </a:r>
            <a:r>
              <a:rPr lang="en-US" sz="1400" b="1" dirty="0" err="1">
                <a:solidFill>
                  <a:schemeClr val="tx1"/>
                </a:solidFill>
              </a:rPr>
              <a:t>sysT</a:t>
            </a:r>
            <a:endParaRPr lang="en-US" sz="1400" b="1" dirty="0">
              <a:solidFill>
                <a:schemeClr val="tx1"/>
              </a:solidFill>
            </a:endParaRPr>
          </a:p>
          <a:p>
            <a:r>
              <a:rPr lang="en-US" sz="1400" b="1" dirty="0">
                <a:solidFill>
                  <a:srgbClr val="FF0000"/>
                </a:solidFill>
              </a:rPr>
              <a:t>+/- </a:t>
            </a:r>
            <a:r>
              <a:rPr lang="en-US" sz="1400" b="1" dirty="0" err="1">
                <a:solidFill>
                  <a:srgbClr val="FF0000"/>
                </a:solidFill>
              </a:rPr>
              <a:t>sysW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5461CB26-F80A-9B57-BE2A-50A9B36A4E5B}"/>
              </a:ext>
            </a:extLst>
          </p:cNvPr>
          <p:cNvSpPr/>
          <p:nvPr/>
        </p:nvSpPr>
        <p:spPr>
          <a:xfrm flipH="1">
            <a:off x="5854576" y="673277"/>
            <a:ext cx="333063" cy="1386334"/>
          </a:xfrm>
          <a:prstGeom prst="leftBrace">
            <a:avLst>
              <a:gd name="adj1" fmla="val 8333"/>
              <a:gd name="adj2" fmla="val 50586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63C10C8-7392-36D9-95BD-E09A5AC59B80}"/>
              </a:ext>
            </a:extLst>
          </p:cNvPr>
          <p:cNvCxnSpPr>
            <a:cxnSpLocks/>
          </p:cNvCxnSpPr>
          <p:nvPr/>
        </p:nvCxnSpPr>
        <p:spPr>
          <a:xfrm>
            <a:off x="6084168" y="1377764"/>
            <a:ext cx="1033123" cy="978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8FFF907-9C4B-0773-0490-1B5CF1ACD36C}"/>
              </a:ext>
            </a:extLst>
          </p:cNvPr>
          <p:cNvSpPr txBox="1"/>
          <p:nvPr/>
        </p:nvSpPr>
        <p:spPr>
          <a:xfrm>
            <a:off x="5936578" y="1399056"/>
            <a:ext cx="1267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Step3 : 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Combine</a:t>
            </a:r>
            <a:r>
              <a:rPr lang="en-US" sz="1400" b="1" dirty="0"/>
              <a:t> </a:t>
            </a:r>
          </a:p>
          <a:p>
            <a:pPr algn="ctr"/>
            <a:r>
              <a:rPr lang="en-US" sz="1400" b="1" dirty="0"/>
              <a:t>period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023" y="2369196"/>
            <a:ext cx="4181204" cy="332399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>
              <a:spcAft>
                <a:spcPts val="0"/>
              </a:spcAft>
            </a:pPr>
            <a:r>
              <a:rPr lang="en-US" b="0" i="1" dirty="0">
                <a:solidFill>
                  <a:srgbClr val="0000FF"/>
                </a:solidFill>
                <a:latin typeface="Calibri"/>
              </a:rPr>
              <a:t>Different data sample, use BLUE to combine</a:t>
            </a:r>
            <a:endParaRPr b="0" i="1" dirty="0">
              <a:solidFill>
                <a:srgbClr val="0000FF"/>
              </a:solidFill>
              <a:latin typeface="Calibri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943226"/>
              </p:ext>
            </p:extLst>
          </p:nvPr>
        </p:nvGraphicFramePr>
        <p:xfrm>
          <a:off x="176272" y="2846694"/>
          <a:ext cx="7313421" cy="15734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890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23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7878">
                <a:tc>
                  <a:txBody>
                    <a:bodyPr/>
                    <a:lstStyle/>
                    <a:p>
                      <a:r>
                        <a:rPr sz="1400" b="1" i="0" dirty="0">
                          <a:solidFill>
                            <a:srgbClr val="2B2B2B"/>
                          </a:solidFill>
                          <a:latin typeface="Calibri"/>
                        </a:rPr>
                        <a:t>Weights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baseline="30000" dirty="0">
                          <a:solidFill>
                            <a:srgbClr val="2B2B2B"/>
                          </a:solidFill>
                          <a:latin typeface="Calibri"/>
                        </a:rPr>
                        <a:t>BLUE</a:t>
                      </a:r>
                      <a:endParaRPr sz="1400" b="0" i="0" baseline="30000" dirty="0">
                        <a:solidFill>
                          <a:srgbClr val="2B2B2B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972">
                <a:tc>
                  <a:txBody>
                    <a:bodyPr/>
                    <a:lstStyle/>
                    <a:p>
                      <a:r>
                        <a:rPr lang="en-US" sz="1400" b="1" i="0" dirty="0">
                          <a:solidFill>
                            <a:srgbClr val="2B2B2B"/>
                          </a:solidFill>
                          <a:latin typeface="Calibri"/>
                        </a:rPr>
                        <a:t>Combine mean</a:t>
                      </a:r>
                      <a:endParaRPr sz="1400" b="1" i="0" dirty="0">
                        <a:solidFill>
                          <a:srgbClr val="2B2B2B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BLUE and only stat error as weighting, check both</a:t>
                      </a:r>
                    </a:p>
                    <a:p>
                      <a:r>
                        <a:rPr lang="en-US"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mind empty bins from each period; </a:t>
                      </a:r>
                      <a:r>
                        <a:rPr lang="en-US" sz="14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luminasity</a:t>
                      </a:r>
                      <a:endParaRPr sz="1400" b="0" i="0" baseline="-25000" dirty="0">
                        <a:solidFill>
                          <a:srgbClr val="2B2B2B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699">
                <a:tc>
                  <a:txBody>
                    <a:bodyPr/>
                    <a:lstStyle/>
                    <a:p>
                      <a:r>
                        <a:rPr lang="en-US" sz="1400" b="1" i="0" dirty="0">
                          <a:solidFill>
                            <a:srgbClr val="2B2B2B"/>
                          </a:solidFill>
                          <a:latin typeface="Calibri"/>
                        </a:rPr>
                        <a:t>Combine error</a:t>
                      </a:r>
                      <a:endParaRPr sz="1400" b="1" i="0" dirty="0">
                        <a:solidFill>
                          <a:srgbClr val="2B2B2B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BLUE</a:t>
                      </a:r>
                      <a:endParaRPr sz="1400" b="0" i="0" dirty="0">
                        <a:solidFill>
                          <a:srgbClr val="2B2B2B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299">
                <a:tc>
                  <a:txBody>
                    <a:bodyPr/>
                    <a:lstStyle/>
                    <a:p>
                      <a:r>
                        <a:rPr lang="en-US" sz="1400" b="1" i="0" dirty="0" err="1">
                          <a:solidFill>
                            <a:srgbClr val="FF0000"/>
                          </a:solidFill>
                          <a:latin typeface="Calibri"/>
                        </a:rPr>
                        <a:t>sysW</a:t>
                      </a:r>
                      <a:r>
                        <a:rPr lang="en-US" sz="1400" b="1" i="0" dirty="0">
                          <a:solidFill>
                            <a:srgbClr val="FF0000"/>
                          </a:solidFill>
                          <a:latin typeface="Calibri"/>
                        </a:rPr>
                        <a:t> </a:t>
                      </a:r>
                      <a:endParaRPr sz="1400" b="1" i="0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strike="sngStrike" dirty="0">
                          <a:solidFill>
                            <a:srgbClr val="FF0000"/>
                          </a:solidFill>
                          <a:latin typeface="Calibri"/>
                        </a:rPr>
                        <a:t>Half size of (max-min) ;</a:t>
                      </a:r>
                      <a:r>
                        <a:rPr lang="en-US" sz="1400" b="0" i="0" dirty="0">
                          <a:solidFill>
                            <a:srgbClr val="FF0000"/>
                          </a:solidFill>
                          <a:latin typeface="Calibri"/>
                        </a:rPr>
                        <a:t> 0</a:t>
                      </a:r>
                      <a:endParaRPr sz="1400" b="0" i="0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233682"/>
              </p:ext>
            </p:extLst>
          </p:nvPr>
        </p:nvGraphicFramePr>
        <p:xfrm>
          <a:off x="192370" y="5066703"/>
          <a:ext cx="8461865" cy="131673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93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133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r>
                        <a:rPr sz="1400" b="1" i="0" dirty="0">
                          <a:solidFill>
                            <a:srgbClr val="2B2B2B"/>
                          </a:solidFill>
                          <a:latin typeface="Calibri"/>
                        </a:rPr>
                        <a:t>stat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Different periods are different data: no shared events.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2B2B2B"/>
                          </a:solidFill>
                          <a:latin typeface="Calibri"/>
                        </a:rPr>
                        <a:t>sysA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Each period has its own MC production: acceptance systematic extracted independently.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2B2B2B"/>
                          </a:solidFill>
                          <a:latin typeface="Calibri"/>
                        </a:rPr>
                        <a:t>sysP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One common estimate for all periods. It does not average down and sets an error floor.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2B2B2B"/>
                          </a:solidFill>
                          <a:latin typeface="Calibri"/>
                        </a:rPr>
                        <a:t>sysT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solidFill>
                            <a:srgbClr val="FF0000"/>
                          </a:solidFill>
                          <a:latin typeface="Calibri"/>
                        </a:rPr>
                        <a:t>1</a:t>
                      </a:r>
                      <a:endParaRPr sz="1400" b="0" i="0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b="0" i="0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4C2932E-504C-580E-323D-E505481B1D43}"/>
              </a:ext>
            </a:extLst>
          </p:cNvPr>
          <p:cNvSpPr txBox="1"/>
          <p:nvPr/>
        </p:nvSpPr>
        <p:spPr>
          <a:xfrm>
            <a:off x="128023" y="4594861"/>
            <a:ext cx="8509122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000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Correlation between periods (same kin bin) : </a:t>
            </a:r>
            <a:r>
              <a:rPr lang="en-US" i="1" dirty="0" err="1">
                <a:solidFill>
                  <a:srgbClr val="000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</a:t>
            </a:r>
            <a:r>
              <a:rPr lang="en-US" i="1" baseline="-40000" dirty="0" err="1">
                <a:solidFill>
                  <a:srgbClr val="000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</a:t>
            </a:r>
            <a:r>
              <a:rPr lang="en-US" dirty="0">
                <a:solidFill>
                  <a:srgbClr val="000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r>
              <a:rPr lang="en-US" i="1" dirty="0" err="1">
                <a:solidFill>
                  <a:srgbClr val="000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</a:t>
            </a:r>
            <a:r>
              <a:rPr lang="en-US" i="1" baseline="-40000" dirty="0" err="1">
                <a:solidFill>
                  <a:srgbClr val="000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sysA</a:t>
            </a:r>
            <a:r>
              <a:rPr lang="en-US" dirty="0">
                <a:solidFill>
                  <a:srgbClr val="000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=0</a:t>
            </a:r>
            <a:r>
              <a:rPr lang="en-US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 </a:t>
            </a:r>
            <a:r>
              <a:rPr lang="en-US" i="1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</a:t>
            </a:r>
            <a:r>
              <a:rPr lang="en-US" i="1" baseline="-40000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</a:t>
            </a:r>
            <a:r>
              <a:rPr lang="en-US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   ·   </a:t>
            </a:r>
            <a:r>
              <a:rPr lang="en-US" i="1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</a:t>
            </a:r>
            <a:r>
              <a:rPr lang="en-US" i="1" baseline="-40000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sysP</a:t>
            </a:r>
            <a:r>
              <a:rPr lang="en-US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B80E30-41E9-C9FD-2188-4AAC1AEE46FE}"/>
              </a:ext>
            </a:extLst>
          </p:cNvPr>
          <p:cNvSpPr txBox="1"/>
          <p:nvPr/>
        </p:nvSpPr>
        <p:spPr>
          <a:xfrm>
            <a:off x="1331640" y="552173"/>
            <a:ext cx="3719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</a:rPr>
              <a:t>xsc3D +/- stat +/- </a:t>
            </a:r>
            <a:r>
              <a:rPr lang="en-US" sz="1400" b="1" dirty="0" err="1">
                <a:solidFill>
                  <a:schemeClr val="tx1"/>
                </a:solidFill>
              </a:rPr>
              <a:t>sysA</a:t>
            </a:r>
            <a:r>
              <a:rPr lang="en-US" sz="1400" b="1" dirty="0">
                <a:solidFill>
                  <a:schemeClr val="tx1"/>
                </a:solidFill>
              </a:rPr>
              <a:t>  +/- </a:t>
            </a:r>
            <a:r>
              <a:rPr lang="en-US" sz="1400" b="1" dirty="0" err="1">
                <a:solidFill>
                  <a:schemeClr val="tx1"/>
                </a:solidFill>
              </a:rPr>
              <a:t>sysP</a:t>
            </a:r>
            <a:r>
              <a:rPr lang="en-US" sz="1400" b="1" dirty="0">
                <a:solidFill>
                  <a:schemeClr val="tx1"/>
                </a:solidFill>
              </a:rPr>
              <a:t>  +/- </a:t>
            </a:r>
            <a:r>
              <a:rPr lang="en-US" sz="1400" b="1" dirty="0" err="1">
                <a:solidFill>
                  <a:schemeClr val="tx1"/>
                </a:solidFill>
              </a:rPr>
              <a:t>sysT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077CB9-5794-9CB5-5CC0-C265314C9047}"/>
              </a:ext>
            </a:extLst>
          </p:cNvPr>
          <p:cNvSpPr txBox="1"/>
          <p:nvPr/>
        </p:nvSpPr>
        <p:spPr>
          <a:xfrm>
            <a:off x="1360215" y="1257870"/>
            <a:ext cx="3719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</a:rPr>
              <a:t>xsc3D +/- stat +/- </a:t>
            </a:r>
            <a:r>
              <a:rPr lang="en-US" sz="1400" b="1" dirty="0" err="1">
                <a:solidFill>
                  <a:schemeClr val="tx1"/>
                </a:solidFill>
              </a:rPr>
              <a:t>sysA</a:t>
            </a:r>
            <a:r>
              <a:rPr lang="en-US" sz="1400" b="1" dirty="0">
                <a:solidFill>
                  <a:schemeClr val="tx1"/>
                </a:solidFill>
              </a:rPr>
              <a:t>  +/- </a:t>
            </a:r>
            <a:r>
              <a:rPr lang="en-US" sz="1400" b="1" dirty="0" err="1">
                <a:solidFill>
                  <a:schemeClr val="tx1"/>
                </a:solidFill>
              </a:rPr>
              <a:t>sysP</a:t>
            </a:r>
            <a:r>
              <a:rPr lang="en-US" sz="1400" b="1" dirty="0">
                <a:solidFill>
                  <a:schemeClr val="tx1"/>
                </a:solidFill>
              </a:rPr>
              <a:t>  +/- </a:t>
            </a:r>
            <a:r>
              <a:rPr lang="en-US" sz="1400" b="1" dirty="0" err="1">
                <a:solidFill>
                  <a:schemeClr val="tx1"/>
                </a:solidFill>
              </a:rPr>
              <a:t>sysT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FD6DBA3-486C-95A9-C118-4F6A3FECD525}"/>
              </a:ext>
            </a:extLst>
          </p:cNvPr>
          <p:cNvSpPr txBox="1"/>
          <p:nvPr/>
        </p:nvSpPr>
        <p:spPr>
          <a:xfrm>
            <a:off x="1329587" y="1854224"/>
            <a:ext cx="371971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tx1"/>
                </a:solidFill>
              </a:rPr>
              <a:t>xsc3D +/- stat +/- </a:t>
            </a:r>
            <a:r>
              <a:rPr lang="en-US" sz="1400" b="1" dirty="0" err="1">
                <a:solidFill>
                  <a:schemeClr val="tx1"/>
                </a:solidFill>
              </a:rPr>
              <a:t>sysA</a:t>
            </a:r>
            <a:r>
              <a:rPr lang="en-US" sz="1400" b="1" dirty="0">
                <a:solidFill>
                  <a:schemeClr val="tx1"/>
                </a:solidFill>
              </a:rPr>
              <a:t>  +/- </a:t>
            </a:r>
            <a:r>
              <a:rPr lang="en-US" sz="1400" b="1" dirty="0" err="1">
                <a:solidFill>
                  <a:schemeClr val="tx1"/>
                </a:solidFill>
              </a:rPr>
              <a:t>sysP</a:t>
            </a:r>
            <a:r>
              <a:rPr lang="en-US" sz="1400" b="1" dirty="0">
                <a:solidFill>
                  <a:schemeClr val="tx1"/>
                </a:solidFill>
              </a:rPr>
              <a:t>  +/- </a:t>
            </a:r>
            <a:r>
              <a:rPr lang="en-US" sz="1400" b="1" dirty="0" err="1">
                <a:solidFill>
                  <a:schemeClr val="tx1"/>
                </a:solidFill>
              </a:rPr>
              <a:t>sysT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154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1A97D-85B2-7D0B-9EB6-8D1C8184C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306499-E9A4-3D59-0AA4-19BCDBBAC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5D57C3-8F32-904A-6472-E847BD419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645B95-6E2F-1AD6-B9B0-65BD8514C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8</a:t>
            </a:fld>
            <a:r>
              <a:rPr lang="en-US" altLang="ja-JP"/>
              <a:t>/N</a:t>
            </a:r>
            <a:endParaRPr lang="en-US" altLang="ja-JP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BF5150-875F-005D-EF9E-5AE0993EE0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906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2A4F9-455D-F6BB-D412-9C2AA84E7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Check w/ step4 to make sure </a:t>
            </a:r>
            <a:r>
              <a:rPr lang="en-US" sz="3200" dirty="0" err="1"/>
              <a:t>rho_kinematics</a:t>
            </a:r>
            <a:r>
              <a:rPr lang="en-US" sz="3200" dirty="0"/>
              <a:t> before doing step#3?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E586FE-2999-9C78-ED7A-48E3C4855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94C1C6-A7C1-18DD-CD96-835EF422D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BC70D-98F0-E5DA-B876-9344027D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9</a:t>
            </a:fld>
            <a:r>
              <a:rPr lang="en-US" altLang="ja-JP"/>
              <a:t>/N</a:t>
            </a:r>
            <a:endParaRPr lang="en-US" altLang="ja-JP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A599574-B231-D340-4EAD-913B1F4EA223}"/>
              </a:ext>
            </a:extLst>
          </p:cNvPr>
          <p:cNvSpPr/>
          <p:nvPr/>
        </p:nvSpPr>
        <p:spPr>
          <a:xfrm>
            <a:off x="923806" y="1203087"/>
            <a:ext cx="648072" cy="43204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P01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2EB704B-6AB7-1DED-C9D7-A6DF37C2019B}"/>
              </a:ext>
            </a:extLst>
          </p:cNvPr>
          <p:cNvSpPr/>
          <p:nvPr/>
        </p:nvSpPr>
        <p:spPr>
          <a:xfrm>
            <a:off x="923806" y="1930040"/>
            <a:ext cx="648072" cy="43204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P02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9138FC-4A91-427D-6112-D4CDB97B9CD1}"/>
              </a:ext>
            </a:extLst>
          </p:cNvPr>
          <p:cNvSpPr txBox="1"/>
          <p:nvPr/>
        </p:nvSpPr>
        <p:spPr>
          <a:xfrm>
            <a:off x="1015978" y="2331643"/>
            <a:ext cx="473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…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4EA4DD6-104E-18EA-4FA7-476F4EDAF568}"/>
              </a:ext>
            </a:extLst>
          </p:cNvPr>
          <p:cNvSpPr/>
          <p:nvPr/>
        </p:nvSpPr>
        <p:spPr>
          <a:xfrm>
            <a:off x="953178" y="2664784"/>
            <a:ext cx="618700" cy="43204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P08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1224832-2990-89A5-5683-8CCC1B37FE7D}"/>
              </a:ext>
            </a:extLst>
          </p:cNvPr>
          <p:cNvSpPr/>
          <p:nvPr/>
        </p:nvSpPr>
        <p:spPr>
          <a:xfrm>
            <a:off x="3044292" y="1451006"/>
            <a:ext cx="1210567" cy="1622482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</a:rPr>
              <a:t>xsc3D 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+/- stat 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+/- </a:t>
            </a:r>
            <a:r>
              <a:rPr lang="en-US" sz="1400" b="1" dirty="0" err="1">
                <a:solidFill>
                  <a:schemeClr val="tx1"/>
                </a:solidFill>
              </a:rPr>
              <a:t>sysA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+/- </a:t>
            </a:r>
            <a:r>
              <a:rPr lang="en-US" sz="1400" b="1" dirty="0" err="1">
                <a:solidFill>
                  <a:schemeClr val="tx1"/>
                </a:solidFill>
              </a:rPr>
              <a:t>sysP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+/- </a:t>
            </a:r>
            <a:r>
              <a:rPr lang="en-US" sz="1400" b="1" dirty="0" err="1">
                <a:solidFill>
                  <a:schemeClr val="tx1"/>
                </a:solidFill>
              </a:rPr>
              <a:t>sysT</a:t>
            </a:r>
            <a:endParaRPr lang="en-US" sz="1400" b="1" dirty="0">
              <a:solidFill>
                <a:schemeClr val="tx1"/>
              </a:solidFill>
            </a:endParaRPr>
          </a:p>
          <a:p>
            <a:r>
              <a:rPr lang="en-US" sz="1400" b="1" strike="sngStrike" dirty="0">
                <a:solidFill>
                  <a:srgbClr val="FF0000"/>
                </a:solidFill>
              </a:rPr>
              <a:t>+/- </a:t>
            </a:r>
            <a:r>
              <a:rPr lang="en-US" sz="1400" b="1" strike="sngStrike" dirty="0" err="1">
                <a:solidFill>
                  <a:srgbClr val="FF0000"/>
                </a:solidFill>
              </a:rPr>
              <a:t>sysW</a:t>
            </a:r>
            <a:r>
              <a:rPr lang="en-US" sz="1400" strike="sngStrike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8E2EE934-F468-182C-ECC9-35E6B686A884}"/>
              </a:ext>
            </a:extLst>
          </p:cNvPr>
          <p:cNvSpPr/>
          <p:nvPr/>
        </p:nvSpPr>
        <p:spPr>
          <a:xfrm flipH="1">
            <a:off x="1757909" y="1347839"/>
            <a:ext cx="333063" cy="1794967"/>
          </a:xfrm>
          <a:prstGeom prst="leftBrace">
            <a:avLst>
              <a:gd name="adj1" fmla="val 8333"/>
              <a:gd name="adj2" fmla="val 50586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58BDC74-22DE-A262-7BF9-99576BC30E74}"/>
              </a:ext>
            </a:extLst>
          </p:cNvPr>
          <p:cNvCxnSpPr>
            <a:cxnSpLocks/>
          </p:cNvCxnSpPr>
          <p:nvPr/>
        </p:nvCxnSpPr>
        <p:spPr>
          <a:xfrm>
            <a:off x="2011169" y="2252467"/>
            <a:ext cx="1033123" cy="978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426BC3A-9C3E-49CE-CB18-E1B1EAB61680}"/>
              </a:ext>
            </a:extLst>
          </p:cNvPr>
          <p:cNvSpPr txBox="1"/>
          <p:nvPr/>
        </p:nvSpPr>
        <p:spPr>
          <a:xfrm>
            <a:off x="1839911" y="1419111"/>
            <a:ext cx="12677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Step3 : 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Combine</a:t>
            </a:r>
            <a:r>
              <a:rPr lang="en-US" sz="1400" b="1" dirty="0"/>
              <a:t> </a:t>
            </a:r>
          </a:p>
          <a:p>
            <a:pPr algn="ctr"/>
            <a:r>
              <a:rPr lang="en-US" sz="1400" b="1" dirty="0"/>
              <a:t>period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65A73EE-5170-5C2F-7D6F-6C141FD10863}"/>
              </a:ext>
            </a:extLst>
          </p:cNvPr>
          <p:cNvCxnSpPr>
            <a:cxnSpLocks/>
          </p:cNvCxnSpPr>
          <p:nvPr/>
        </p:nvCxnSpPr>
        <p:spPr>
          <a:xfrm>
            <a:off x="1887057" y="4351305"/>
            <a:ext cx="131967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C967BBE-9B82-9E1F-9391-4781C2376C2C}"/>
              </a:ext>
            </a:extLst>
          </p:cNvPr>
          <p:cNvSpPr/>
          <p:nvPr/>
        </p:nvSpPr>
        <p:spPr>
          <a:xfrm>
            <a:off x="3206730" y="4060821"/>
            <a:ext cx="970484" cy="52322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</a:rPr>
              <a:t>P01 0D</a:t>
            </a:r>
            <a:endParaRPr lang="en-US" sz="1400" strike="sngStrike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2E1937-B7B4-E189-5CF9-C75348E890B2}"/>
              </a:ext>
            </a:extLst>
          </p:cNvPr>
          <p:cNvSpPr txBox="1"/>
          <p:nvPr/>
        </p:nvSpPr>
        <p:spPr>
          <a:xfrm>
            <a:off x="1909887" y="3375523"/>
            <a:ext cx="12677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Step4 : </a:t>
            </a:r>
            <a:r>
              <a:rPr lang="en-US" sz="1400" b="1" dirty="0">
                <a:solidFill>
                  <a:srgbClr val="FF0000"/>
                </a:solidFill>
              </a:rPr>
              <a:t>Integration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Make sure rho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1CA4208-A24A-48B7-DD39-8CEA3A49CBD1}"/>
              </a:ext>
            </a:extLst>
          </p:cNvPr>
          <p:cNvSpPr/>
          <p:nvPr/>
        </p:nvSpPr>
        <p:spPr>
          <a:xfrm>
            <a:off x="899592" y="4135281"/>
            <a:ext cx="970484" cy="43204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P01 3D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4312CF1-FC5B-8F57-2EBA-8B3707764ACD}"/>
              </a:ext>
            </a:extLst>
          </p:cNvPr>
          <p:cNvCxnSpPr>
            <a:cxnSpLocks/>
          </p:cNvCxnSpPr>
          <p:nvPr/>
        </p:nvCxnSpPr>
        <p:spPr>
          <a:xfrm>
            <a:off x="1916823" y="4951877"/>
            <a:ext cx="131967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07C1228-DF66-2692-5188-CC2E495C2CEF}"/>
              </a:ext>
            </a:extLst>
          </p:cNvPr>
          <p:cNvSpPr/>
          <p:nvPr/>
        </p:nvSpPr>
        <p:spPr>
          <a:xfrm>
            <a:off x="3236496" y="4661393"/>
            <a:ext cx="970484" cy="52322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</a:rPr>
              <a:t>P02 0D</a:t>
            </a:r>
            <a:endParaRPr lang="en-US" sz="1400" strike="sngStrike" dirty="0">
              <a:solidFill>
                <a:schemeClr val="tx1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6F1B724-2146-38D9-C66C-3DB86F79F5A1}"/>
              </a:ext>
            </a:extLst>
          </p:cNvPr>
          <p:cNvSpPr/>
          <p:nvPr/>
        </p:nvSpPr>
        <p:spPr>
          <a:xfrm>
            <a:off x="929358" y="4735853"/>
            <a:ext cx="970484" cy="43204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P02 3D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0367D5D-3CF3-3513-84BC-9C2CA2E19D0F}"/>
              </a:ext>
            </a:extLst>
          </p:cNvPr>
          <p:cNvCxnSpPr>
            <a:cxnSpLocks/>
          </p:cNvCxnSpPr>
          <p:nvPr/>
        </p:nvCxnSpPr>
        <p:spPr>
          <a:xfrm>
            <a:off x="1926868" y="5792540"/>
            <a:ext cx="131967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B3D7F09-B6A8-7C28-C4E7-5B8326E67118}"/>
              </a:ext>
            </a:extLst>
          </p:cNvPr>
          <p:cNvSpPr/>
          <p:nvPr/>
        </p:nvSpPr>
        <p:spPr>
          <a:xfrm>
            <a:off x="3246541" y="5502056"/>
            <a:ext cx="970484" cy="52322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</a:rPr>
              <a:t>P08 0D</a:t>
            </a:r>
            <a:endParaRPr lang="en-US" sz="1400" strike="sngStrike" dirty="0">
              <a:solidFill>
                <a:schemeClr val="tx1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4D14C3D-6CC0-3324-C4E2-97123C55BB4C}"/>
              </a:ext>
            </a:extLst>
          </p:cNvPr>
          <p:cNvSpPr/>
          <p:nvPr/>
        </p:nvSpPr>
        <p:spPr>
          <a:xfrm>
            <a:off x="939403" y="5576516"/>
            <a:ext cx="970484" cy="43204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P01 3D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0D5C3D0-8849-2FAE-6568-78BD8D89861C}"/>
              </a:ext>
            </a:extLst>
          </p:cNvPr>
          <p:cNvSpPr txBox="1"/>
          <p:nvPr/>
        </p:nvSpPr>
        <p:spPr>
          <a:xfrm>
            <a:off x="1247842" y="5110509"/>
            <a:ext cx="473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…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85DEAA4-AE36-4F74-AAB9-27D658E69EF4}"/>
              </a:ext>
            </a:extLst>
          </p:cNvPr>
          <p:cNvSpPr txBox="1"/>
          <p:nvPr/>
        </p:nvSpPr>
        <p:spPr>
          <a:xfrm>
            <a:off x="3494834" y="5091087"/>
            <a:ext cx="473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268240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A0C6-C6F5-4640-951C-3A60D38DC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 : Integration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130887-295F-4A3A-DCEE-5272BB9B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2026/10/05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A1F214-B6FE-E7D1-B420-66D7222A3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DY systematics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11408A-ED66-3469-7794-2DCF331D7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10</a:t>
            </a:fld>
            <a:r>
              <a:rPr lang="en-US" altLang="ja-JP"/>
              <a:t>/9</a:t>
            </a:r>
            <a:endParaRPr lang="en-US" altLang="ja-JP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C9899E4-60A1-A121-A56C-F0A0A8FB64AD}"/>
              </a:ext>
            </a:extLst>
          </p:cNvPr>
          <p:cNvSpPr/>
          <p:nvPr/>
        </p:nvSpPr>
        <p:spPr>
          <a:xfrm>
            <a:off x="179512" y="987584"/>
            <a:ext cx="1210567" cy="1622482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</a:rPr>
              <a:t>xsc3D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</a:rPr>
              <a:t>+/- stat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</a:rPr>
              <a:t>+/- </a:t>
            </a:r>
            <a:r>
              <a:rPr lang="en-US" sz="1400" b="1" dirty="0" err="1">
                <a:solidFill>
                  <a:schemeClr val="tx1"/>
                </a:solidFill>
              </a:rPr>
              <a:t>sysA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</a:rPr>
              <a:t>+/- </a:t>
            </a:r>
            <a:r>
              <a:rPr lang="en-US" sz="1400" b="1" dirty="0" err="1">
                <a:solidFill>
                  <a:schemeClr val="tx1"/>
                </a:solidFill>
              </a:rPr>
              <a:t>sysP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</a:rPr>
              <a:t>+/- </a:t>
            </a:r>
            <a:r>
              <a:rPr lang="en-US" sz="1400" b="1" dirty="0" err="1">
                <a:solidFill>
                  <a:schemeClr val="tx1"/>
                </a:solidFill>
              </a:rPr>
              <a:t>sysT</a:t>
            </a:r>
            <a:endParaRPr lang="en-US" sz="1400" b="1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</a:rPr>
              <a:t>+/- </a:t>
            </a:r>
            <a:r>
              <a:rPr lang="en-US" sz="1400" b="1" dirty="0" err="1">
                <a:solidFill>
                  <a:schemeClr val="tx1"/>
                </a:solidFill>
              </a:rPr>
              <a:t>sysW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ADDAED5-1B0C-ABED-3F8D-9B4926C7C3CE}"/>
              </a:ext>
            </a:extLst>
          </p:cNvPr>
          <p:cNvCxnSpPr>
            <a:cxnSpLocks/>
          </p:cNvCxnSpPr>
          <p:nvPr/>
        </p:nvCxnSpPr>
        <p:spPr>
          <a:xfrm>
            <a:off x="1399401" y="1772816"/>
            <a:ext cx="131967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5670469-2352-2C97-9CB2-C0E1887C7728}"/>
              </a:ext>
            </a:extLst>
          </p:cNvPr>
          <p:cNvSpPr/>
          <p:nvPr/>
        </p:nvSpPr>
        <p:spPr>
          <a:xfrm>
            <a:off x="2719074" y="905648"/>
            <a:ext cx="1243753" cy="1786353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</a:rPr>
              <a:t>xsc2D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</a:rPr>
              <a:t>xsc1D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</a:rPr>
              <a:t>+/- stat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</a:rPr>
              <a:t>+/- </a:t>
            </a:r>
            <a:r>
              <a:rPr lang="en-US" sz="1400" b="1" dirty="0" err="1">
                <a:solidFill>
                  <a:schemeClr val="tx1"/>
                </a:solidFill>
              </a:rPr>
              <a:t>sysA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</a:rPr>
              <a:t>+/- </a:t>
            </a:r>
            <a:r>
              <a:rPr lang="en-US" sz="1400" b="1" dirty="0" err="1">
                <a:solidFill>
                  <a:schemeClr val="tx1"/>
                </a:solidFill>
              </a:rPr>
              <a:t>sysP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</a:rPr>
              <a:t>+/- </a:t>
            </a:r>
            <a:r>
              <a:rPr lang="en-US" sz="1400" b="1" dirty="0" err="1">
                <a:solidFill>
                  <a:schemeClr val="tx1"/>
                </a:solidFill>
              </a:rPr>
              <a:t>sysT</a:t>
            </a:r>
            <a:endParaRPr lang="en-US" sz="1600" b="1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</a:rPr>
              <a:t>+/- </a:t>
            </a:r>
            <a:r>
              <a:rPr lang="en-US" sz="1400" b="1" dirty="0" err="1">
                <a:solidFill>
                  <a:schemeClr val="tx1"/>
                </a:solidFill>
              </a:rPr>
              <a:t>sysW</a:t>
            </a:r>
            <a:r>
              <a:rPr lang="en-US" sz="1400" b="1" strike="sngStrike" dirty="0"/>
              <a:t>+/-</a:t>
            </a:r>
            <a:r>
              <a:rPr lang="en-US" sz="1400" strike="sngStrike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74E809-9AAF-7D8B-4567-23E8A506D1A3}"/>
              </a:ext>
            </a:extLst>
          </p:cNvPr>
          <p:cNvSpPr txBox="1"/>
          <p:nvPr/>
        </p:nvSpPr>
        <p:spPr>
          <a:xfrm>
            <a:off x="1399401" y="1864862"/>
            <a:ext cx="1267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Step4 : </a:t>
            </a:r>
            <a:r>
              <a:rPr lang="en-US" sz="1400" b="1" dirty="0">
                <a:solidFill>
                  <a:srgbClr val="FF0000"/>
                </a:solidFill>
              </a:rPr>
              <a:t>Integration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1F576B-ECA4-5FC5-75EF-99FFC4918EC2}"/>
              </a:ext>
            </a:extLst>
          </p:cNvPr>
          <p:cNvSpPr txBox="1"/>
          <p:nvPr/>
        </p:nvSpPr>
        <p:spPr>
          <a:xfrm>
            <a:off x="4408164" y="1124744"/>
            <a:ext cx="3921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Introduce correlation between kinematics for each systematic terms. 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08413"/>
              </p:ext>
            </p:extLst>
          </p:nvPr>
        </p:nvGraphicFramePr>
        <p:xfrm>
          <a:off x="57150" y="2725342"/>
          <a:ext cx="9128792" cy="127406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2821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6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r>
                        <a:rPr sz="1600" b="1" i="0">
                          <a:solidFill>
                            <a:srgbClr val="2B2B2B"/>
                          </a:solidFill>
                          <a:latin typeface="Calibri"/>
                        </a:rPr>
                        <a:t>Integrated value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X</a:t>
                      </a:r>
                      <a:r>
                        <a:rPr sz="1600" b="0" i="0" baseline="-25000" dirty="0">
                          <a:solidFill>
                            <a:srgbClr val="2B2B2B"/>
                          </a:solidFill>
                          <a:latin typeface="Calibri"/>
                        </a:rPr>
                        <a:t>K</a:t>
                      </a:r>
                      <a:r>
                        <a:rPr sz="16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= </a:t>
                      </a:r>
                      <a:r>
                        <a:rPr sz="16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Σ</a:t>
                      </a:r>
                      <a:r>
                        <a:rPr sz="1600" b="0" i="0" baseline="-25000" dirty="0" err="1">
                          <a:solidFill>
                            <a:srgbClr val="2B2B2B"/>
                          </a:solidFill>
                          <a:latin typeface="Calibri"/>
                        </a:rPr>
                        <a:t>j∈K</a:t>
                      </a:r>
                      <a:r>
                        <a:rPr sz="16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2B2B2B"/>
                          </a:solidFill>
                          <a:latin typeface="Calibri"/>
                        </a:rPr>
                        <a:t>X</a:t>
                      </a:r>
                      <a:r>
                        <a:rPr sz="1600" b="0" i="0" baseline="-25000" dirty="0" err="1">
                          <a:solidFill>
                            <a:srgbClr val="2B2B2B"/>
                          </a:solidFill>
                          <a:latin typeface="Calibri"/>
                        </a:rPr>
                        <a:t>j</a:t>
                      </a:r>
                      <a:endParaRPr sz="1600" b="0" i="0" baseline="-25000" dirty="0">
                        <a:solidFill>
                          <a:srgbClr val="2B2B2B"/>
                        </a:solidFill>
                        <a:latin typeface="Calibri"/>
                      </a:endParaRPr>
                    </a:p>
                    <a:p>
                      <a:r>
                        <a:rPr sz="1600" b="0" i="0" dirty="0">
                          <a:solidFill>
                            <a:srgbClr val="6B6B6B"/>
                          </a:solidFill>
                          <a:latin typeface="Calibri"/>
                        </a:rPr>
                        <a:t>3D bins j summed into bin K of xsc2D or xsc1D (× bin width if differential)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600" b="1" i="0">
                          <a:solidFill>
                            <a:srgbClr val="2B2B2B"/>
                          </a:solidFill>
                          <a:latin typeface="Calibri"/>
                        </a:rPr>
                        <a:t>Uncertainty, per source k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 i="0">
                          <a:solidFill>
                            <a:srgbClr val="2B2B2B"/>
                          </a:solidFill>
                          <a:latin typeface="Calibri"/>
                        </a:rPr>
                        <a:t>σ</a:t>
                      </a:r>
                      <a:r>
                        <a:rPr sz="1600" b="0" i="0" baseline="-25000">
                          <a:solidFill>
                            <a:srgbClr val="2B2B2B"/>
                          </a:solidFill>
                          <a:latin typeface="Calibri"/>
                        </a:rPr>
                        <a:t>k,K</a:t>
                      </a:r>
                      <a:r>
                        <a:rPr sz="1600" b="0" i="0" baseline="30000">
                          <a:solidFill>
                            <a:srgbClr val="2B2B2B"/>
                          </a:solidFill>
                          <a:latin typeface="Calibri"/>
                        </a:rPr>
                        <a:t>2</a:t>
                      </a:r>
                      <a:r>
                        <a:rPr sz="1600" b="0" i="0">
                          <a:solidFill>
                            <a:srgbClr val="2B2B2B"/>
                          </a:solidFill>
                          <a:latin typeface="Calibri"/>
                        </a:rPr>
                        <a:t> = Σ</a:t>
                      </a:r>
                      <a:r>
                        <a:rPr sz="1600" b="0" i="0" baseline="-25000">
                          <a:solidFill>
                            <a:srgbClr val="2B2B2B"/>
                          </a:solidFill>
                          <a:latin typeface="Calibri"/>
                        </a:rPr>
                        <a:t>j</a:t>
                      </a:r>
                      <a:r>
                        <a:rPr sz="1600" b="0" i="0">
                          <a:solidFill>
                            <a:srgbClr val="2B2B2B"/>
                          </a:solidFill>
                          <a:latin typeface="Calibri"/>
                        </a:rPr>
                        <a:t> σ</a:t>
                      </a:r>
                      <a:r>
                        <a:rPr sz="1600" b="0" i="0" baseline="-25000">
                          <a:solidFill>
                            <a:srgbClr val="2B2B2B"/>
                          </a:solidFill>
                          <a:latin typeface="Calibri"/>
                        </a:rPr>
                        <a:t>k,j</a:t>
                      </a:r>
                      <a:r>
                        <a:rPr sz="1600" b="0" i="0" baseline="30000">
                          <a:solidFill>
                            <a:srgbClr val="2B2B2B"/>
                          </a:solidFill>
                          <a:latin typeface="Calibri"/>
                        </a:rPr>
                        <a:t>2</a:t>
                      </a:r>
                      <a:r>
                        <a:rPr sz="1600" b="0" i="0">
                          <a:solidFill>
                            <a:srgbClr val="2B2B2B"/>
                          </a:solidFill>
                          <a:latin typeface="Calibri"/>
                        </a:rPr>
                        <a:t> + ρ</a:t>
                      </a:r>
                      <a:r>
                        <a:rPr sz="1600" b="0" i="0" baseline="-25000">
                          <a:solidFill>
                            <a:srgbClr val="2B2B2B"/>
                          </a:solidFill>
                          <a:latin typeface="Calibri"/>
                        </a:rPr>
                        <a:t>k</a:t>
                      </a:r>
                      <a:r>
                        <a:rPr sz="1600" b="0" i="0">
                          <a:solidFill>
                            <a:srgbClr val="2B2B2B"/>
                          </a:solidFill>
                          <a:latin typeface="Calibri"/>
                        </a:rPr>
                        <a:t> Σ</a:t>
                      </a:r>
                      <a:r>
                        <a:rPr sz="1600" b="0" i="0" baseline="-25000">
                          <a:solidFill>
                            <a:srgbClr val="2B2B2B"/>
                          </a:solidFill>
                          <a:latin typeface="Calibri"/>
                        </a:rPr>
                        <a:t>j≠l</a:t>
                      </a:r>
                      <a:r>
                        <a:rPr sz="1600" b="0" i="0">
                          <a:solidFill>
                            <a:srgbClr val="2B2B2B"/>
                          </a:solidFill>
                          <a:latin typeface="Calibri"/>
                        </a:rPr>
                        <a:t> σ</a:t>
                      </a:r>
                      <a:r>
                        <a:rPr sz="1600" b="0" i="0" baseline="-25000">
                          <a:solidFill>
                            <a:srgbClr val="2B2B2B"/>
                          </a:solidFill>
                          <a:latin typeface="Calibri"/>
                        </a:rPr>
                        <a:t>k,j</a:t>
                      </a:r>
                      <a:r>
                        <a:rPr sz="1600" b="0" i="0">
                          <a:solidFill>
                            <a:srgbClr val="2B2B2B"/>
                          </a:solidFill>
                          <a:latin typeface="Calibri"/>
                        </a:rPr>
                        <a:t> σ</a:t>
                      </a:r>
                      <a:r>
                        <a:rPr sz="1600" b="0" i="0" baseline="-25000">
                          <a:solidFill>
                            <a:srgbClr val="2B2B2B"/>
                          </a:solidFill>
                          <a:latin typeface="Calibri"/>
                        </a:rPr>
                        <a:t>k,l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sz="1600" b="1" i="0">
                          <a:solidFill>
                            <a:srgbClr val="2B2B2B"/>
                          </a:solidFill>
                          <a:latin typeface="Calibri"/>
                        </a:rPr>
                        <a:t>Two limits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ρ = 0: quadrature (smallest).   ρ = 1: linear sum (largest, the safe choice if unsure).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7150" y="3967806"/>
            <a:ext cx="3774192" cy="332399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>
              <a:spcAft>
                <a:spcPts val="0"/>
              </a:spcAft>
            </a:pPr>
            <a:r>
              <a:rPr b="1" i="0" dirty="0">
                <a:solidFill>
                  <a:srgbClr val="0000FF"/>
                </a:solidFill>
                <a:latin typeface="Calibri"/>
              </a:rPr>
              <a:t>Correlation</a:t>
            </a:r>
            <a:r>
              <a:rPr lang="en-US" b="1" i="0" dirty="0">
                <a:solidFill>
                  <a:srgbClr val="0000FF"/>
                </a:solidFill>
                <a:latin typeface="Calibri"/>
              </a:rPr>
              <a:t> between kinematics</a:t>
            </a:r>
            <a:endParaRPr b="1" i="0" dirty="0">
              <a:solidFill>
                <a:srgbClr val="0000FF"/>
              </a:solidFill>
              <a:latin typeface="Calibri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303782"/>
              </p:ext>
            </p:extLst>
          </p:nvPr>
        </p:nvGraphicFramePr>
        <p:xfrm>
          <a:off x="149816" y="4322945"/>
          <a:ext cx="8412480" cy="220065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64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4822">
                  <a:extLst>
                    <a:ext uri="{9D8B030D-6E8A-4147-A177-3AD203B41FA5}">
                      <a16:colId xmlns:a16="http://schemas.microsoft.com/office/drawing/2014/main" val="1673007621"/>
                    </a:ext>
                  </a:extLst>
                </a:gridCol>
                <a:gridCol w="6458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2B2B2B"/>
                          </a:solidFill>
                          <a:latin typeface="Calibri"/>
                        </a:rPr>
                        <a:t>stat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0" i="0">
                        <a:solidFill>
                          <a:srgbClr val="2B2B2B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2B2B2B"/>
                          </a:solidFill>
                          <a:latin typeface="Calibri"/>
                        </a:rPr>
                        <a:t>Different bins hold different events (if events migrate between bins, add off-diagonal terms).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2B2B2B"/>
                          </a:solidFill>
                          <a:latin typeface="Calibri"/>
                        </a:rPr>
                        <a:t>sysA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>
                          <a:solidFill>
                            <a:srgbClr val="2B2B2B"/>
                          </a:solidFill>
                          <a:latin typeface="Calibri"/>
                        </a:rPr>
                        <a:t>≈ 0.8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0" i="0">
                        <a:solidFill>
                          <a:srgbClr val="2B2B2B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2B2B2B"/>
                          </a:solidFill>
                          <a:latin typeface="Calibri"/>
                        </a:rPr>
                        <a:t>One MC production per period: modelling part is coherent, MC-stat part is independent. Borrowed from LL/LO, to test in 0.5–1.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2B2B2B"/>
                          </a:solidFill>
                          <a:latin typeface="Calibri"/>
                        </a:rPr>
                        <a:t>sysP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>
                          <a:solidFill>
                            <a:srgbClr val="2B2B2B"/>
                          </a:solidFill>
                          <a:latin typeface="Calibri"/>
                        </a:rPr>
                        <a:t>≈ 1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0" i="0">
                        <a:solidFill>
                          <a:srgbClr val="2B2B2B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>
                          <a:solidFill>
                            <a:srgbClr val="2B2B2B"/>
                          </a:solidFill>
                          <a:latin typeface="Calibri"/>
                        </a:rPr>
                        <a:t>One global procedure (not per period), so a method offset should be coherent. Sign test on the next slide.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sz="1400" b="1" i="0" dirty="0" err="1">
                          <a:solidFill>
                            <a:srgbClr val="FF0000"/>
                          </a:solidFill>
                          <a:latin typeface="Calibri"/>
                        </a:rPr>
                        <a:t>sysT</a:t>
                      </a:r>
                      <a:endParaRPr sz="1400" b="1" i="0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>
                          <a:solidFill>
                            <a:srgbClr val="2B2B2B"/>
                          </a:solidFill>
                          <a:latin typeface="Calibri"/>
                        </a:rPr>
                        <a:t>?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0" i="0">
                        <a:solidFill>
                          <a:srgbClr val="2B2B2B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 dirty="0">
                          <a:solidFill>
                            <a:srgbClr val="FF0000"/>
                          </a:solidFill>
                          <a:latin typeface="Calibri"/>
                        </a:rPr>
                        <a:t>Placeholder 0.5: fluctuation part is independent, coherent part (e.g. trigger turn-on) is shared. Pull test on the next slide.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2B2B2B"/>
                          </a:solidFill>
                          <a:latin typeface="Calibri"/>
                        </a:rPr>
                        <a:t>sysW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? (0)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0" i="0" dirty="0">
                        <a:solidFill>
                          <a:srgbClr val="2B2B2B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Not added for now (sysW = 0).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1293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Summary : ρ used at each step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B6EC14-E7BC-AF60-175E-6C728535B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2026/10/05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D5DD58-6212-B8FB-9F32-A611A70ED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DY systematics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438D80-6A1F-E2EA-29B4-947226575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11</a:t>
            </a:fld>
            <a:r>
              <a:rPr lang="en-US" altLang="ja-JP"/>
              <a:t>/9</a:t>
            </a:r>
            <a:endParaRPr lang="en-US" altLang="ja-JP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035184"/>
              </p:ext>
            </p:extLst>
          </p:nvPr>
        </p:nvGraphicFramePr>
        <p:xfrm>
          <a:off x="365760" y="1097280"/>
          <a:ext cx="8412480" cy="371246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9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r>
                        <a:rPr sz="2000" b="1" i="0">
                          <a:solidFill>
                            <a:srgbClr val="FFFFFF"/>
                          </a:solidFill>
                          <a:latin typeface="Calibri"/>
                        </a:rPr>
                        <a:t>Source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Step 1 Purity </a:t>
                      </a:r>
                      <a:endParaRPr lang="en-US" sz="2000" b="1" i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algn="ctr"/>
                      <a:r>
                        <a:rPr sz="20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(</a:t>
                      </a:r>
                      <a:r>
                        <a:rPr sz="20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pV</a:t>
                      </a:r>
                      <a:r>
                        <a:rPr sz="20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 vs </a:t>
                      </a:r>
                      <a:r>
                        <a:rPr sz="20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pC</a:t>
                      </a:r>
                      <a:r>
                        <a:rPr sz="20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Step 2 Trigger </a:t>
                      </a:r>
                      <a:endParaRPr lang="en-US" sz="2000" b="1" i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algn="ctr"/>
                      <a:r>
                        <a:rPr sz="20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(LL vs LO)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Step 3 Period</a:t>
                      </a:r>
                      <a:endParaRPr lang="en-US" sz="2000" b="1" i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algn="ctr"/>
                      <a:r>
                        <a:rPr sz="20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 (P01 … P08)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1" i="0">
                          <a:solidFill>
                            <a:srgbClr val="FFFFFF"/>
                          </a:solidFill>
                          <a:latin typeface="Calibri"/>
                        </a:rPr>
                        <a:t>Step 4 Integration (between bins)</a:t>
                      </a:r>
                    </a:p>
                  </a:txBody>
                  <a:tcPr marL="73152" marR="73152" marT="27432" marB="27432" anchor="ctr">
                    <a:lnB w="9525">
                      <a:solidFill>
                        <a:srgbClr val="BFBFBF"/>
                      </a:solidFill>
                    </a:lnB>
                    <a:solidFill>
                      <a:srgbClr val="33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sz="2000" b="1" i="0">
                          <a:solidFill>
                            <a:srgbClr val="2B2B2B"/>
                          </a:solidFill>
                          <a:latin typeface="Calibri"/>
                        </a:rPr>
                        <a:t>stat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>
                          <a:solidFill>
                            <a:srgbClr val="2B2B2B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>
                          <a:solidFill>
                            <a:srgbClr val="2B2B2B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sz="2000" b="1" i="0">
                          <a:solidFill>
                            <a:srgbClr val="2B2B2B"/>
                          </a:solidFill>
                          <a:latin typeface="Calibri"/>
                        </a:rPr>
                        <a:t>sysA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>
                          <a:solidFill>
                            <a:srgbClr val="2B2B2B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0</a:t>
                      </a:r>
                      <a:endParaRPr sz="2000" b="0" i="0" dirty="0">
                        <a:solidFill>
                          <a:srgbClr val="2B2B2B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>
                          <a:solidFill>
                            <a:srgbClr val="2B2B2B"/>
                          </a:solidFill>
                          <a:latin typeface="Calibri"/>
                        </a:rPr>
                        <a:t>≈ 0.8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sz="2000" b="1" i="0">
                          <a:solidFill>
                            <a:srgbClr val="2B2B2B"/>
                          </a:solidFill>
                          <a:latin typeface="Calibri"/>
                        </a:rPr>
                        <a:t>sysP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new</a:t>
                      </a:r>
                      <a:endParaRPr sz="2000" b="0" i="0" dirty="0">
                        <a:solidFill>
                          <a:srgbClr val="2B2B2B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0.8</a:t>
                      </a:r>
                      <a:endParaRPr sz="2000" b="0" i="0" dirty="0">
                        <a:solidFill>
                          <a:srgbClr val="2B2B2B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≈ 1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sz="2000" b="1" i="0">
                          <a:solidFill>
                            <a:srgbClr val="2B2B2B"/>
                          </a:solidFill>
                          <a:latin typeface="Calibri"/>
                        </a:rPr>
                        <a:t>sysT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>
                          <a:solidFill>
                            <a:srgbClr val="2B2B2B"/>
                          </a:solidFill>
                          <a:latin typeface="Calibri"/>
                        </a:rPr>
                        <a:t>–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new</a:t>
                      </a:r>
                      <a:endParaRPr sz="2000" b="0" i="0" dirty="0">
                        <a:solidFill>
                          <a:srgbClr val="2B2B2B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? (0.5)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sz="2000" b="1" i="0">
                          <a:solidFill>
                            <a:srgbClr val="2B2B2B"/>
                          </a:solidFill>
                          <a:latin typeface="Calibri"/>
                        </a:rPr>
                        <a:t>sysW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EAF0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>
                          <a:solidFill>
                            <a:srgbClr val="2B2B2B"/>
                          </a:solidFill>
                          <a:latin typeface="Calibri"/>
                        </a:rPr>
                        <a:t>–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–</a:t>
                      </a: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rgbClr val="2B2B2B"/>
                          </a:solidFill>
                          <a:latin typeface="Calibri"/>
                        </a:rPr>
                        <a:t>new (0)</a:t>
                      </a:r>
                      <a:endParaRPr sz="2000" b="0" i="0" dirty="0">
                        <a:solidFill>
                          <a:srgbClr val="2B2B2B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solidFill>
                            <a:srgbClr val="FF0000"/>
                          </a:solidFill>
                          <a:latin typeface="Calibri"/>
                        </a:rPr>
                        <a:t>? (0)</a:t>
                      </a:r>
                      <a:endParaRPr sz="2000" b="0" i="0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3152" marR="73152" marT="27432" marB="27432" anchor="ctr"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BFBFB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48630" y="5161206"/>
            <a:ext cx="6023570" cy="109158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>
              <a:spcAft>
                <a:spcPts val="800"/>
              </a:spcAft>
            </a:pPr>
            <a:r>
              <a:rPr b="1" i="0" dirty="0">
                <a:solidFill>
                  <a:srgbClr val="2B2B2B"/>
                </a:solidFill>
                <a:latin typeface="Calibri"/>
              </a:rPr>
              <a:t>ρ = 0</a:t>
            </a:r>
            <a:r>
              <a:rPr b="0" i="0" dirty="0">
                <a:solidFill>
                  <a:srgbClr val="2B2B2B"/>
                </a:solidFill>
                <a:latin typeface="Calibri"/>
              </a:rPr>
              <a:t>: errors add in quadrature.      </a:t>
            </a:r>
            <a:endParaRPr lang="en-US" b="0" i="0" dirty="0">
              <a:solidFill>
                <a:srgbClr val="2B2B2B"/>
              </a:solidFill>
              <a:latin typeface="Calibri"/>
            </a:endParaRPr>
          </a:p>
          <a:p>
            <a:pPr>
              <a:spcAft>
                <a:spcPts val="800"/>
              </a:spcAft>
            </a:pPr>
            <a:r>
              <a:rPr b="1" i="0" dirty="0">
                <a:solidFill>
                  <a:srgbClr val="2B2B2B"/>
                </a:solidFill>
                <a:latin typeface="Calibri"/>
              </a:rPr>
              <a:t>ρ = 1</a:t>
            </a:r>
            <a:r>
              <a:rPr b="0" i="0" dirty="0">
                <a:solidFill>
                  <a:srgbClr val="2B2B2B"/>
                </a:solidFill>
                <a:latin typeface="Calibri"/>
              </a:rPr>
              <a:t>: errors add linearly .</a:t>
            </a:r>
          </a:p>
          <a:p>
            <a:pPr>
              <a:spcAft>
                <a:spcPts val="800"/>
              </a:spcAft>
            </a:pPr>
            <a:r>
              <a:rPr b="1" i="0" dirty="0">
                <a:solidFill>
                  <a:srgbClr val="2B2B2B"/>
                </a:solidFill>
                <a:latin typeface="Calibri"/>
              </a:rPr>
              <a:t>new</a:t>
            </a:r>
            <a:r>
              <a:rPr b="0" i="0" dirty="0">
                <a:solidFill>
                  <a:srgbClr val="2B2B2B"/>
                </a:solidFill>
                <a:latin typeface="Calibri"/>
              </a:rPr>
              <a:t>: systematic created at this step (half of the difference).      </a:t>
            </a:r>
            <a:endParaRPr lang="en-US" dirty="0">
              <a:solidFill>
                <a:srgbClr val="2B2B2B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B4374-EF45-FC7F-EC00-B7049A5E4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5A1183-0D9B-00AF-4FCE-B3B1F10B9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3B778E-0896-3AB8-7DC0-213BDA2BE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CA7BA5-58A8-F52A-B9B7-21C1B91E2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12</a:t>
            </a:fld>
            <a:r>
              <a:rPr lang="en-US" altLang="ja-JP"/>
              <a:t>/N</a:t>
            </a:r>
            <a:endParaRPr lang="en-US" altLang="ja-JP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C2615A-A65B-FDEB-5EA6-A6B81E49D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2D </a:t>
            </a:r>
            <a:r>
              <a:rPr lang="en-US" dirty="0" err="1"/>
              <a:t>xsc</a:t>
            </a:r>
            <a:r>
              <a:rPr lang="en-US" dirty="0"/>
              <a:t> (not integrated from 3D) </a:t>
            </a:r>
          </a:p>
          <a:p>
            <a:r>
              <a:rPr lang="en-US" dirty="0"/>
              <a:t>1D </a:t>
            </a:r>
            <a:r>
              <a:rPr lang="en-US" dirty="0" err="1"/>
              <a:t>xsc</a:t>
            </a:r>
            <a:r>
              <a:rPr lang="en-US" dirty="0"/>
              <a:t> (not integrated from 3D)</a:t>
            </a:r>
          </a:p>
          <a:p>
            <a:r>
              <a:rPr lang="en-US" dirty="0"/>
              <a:t>In the end 0D error has to be consistent no matter 2D/1D </a:t>
            </a:r>
            <a:r>
              <a:rPr lang="en-US" dirty="0" err="1"/>
              <a:t>xsc</a:t>
            </a:r>
            <a:r>
              <a:rPr lang="en-US" dirty="0"/>
              <a:t> are integrated, we might use it to guess correlations need to be used. I will think about it.</a:t>
            </a:r>
          </a:p>
        </p:txBody>
      </p:sp>
    </p:spTree>
    <p:extLst>
      <p:ext uri="{BB962C8B-B14F-4D97-AF65-F5344CB8AC3E}">
        <p14:creationId xmlns:p14="http://schemas.microsoft.com/office/powerpoint/2010/main" val="1358543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/>
              <a:t>Code Framework for DY Systematics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B6EC14-E7BC-AF60-175E-6C728535B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2026/10/06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D5DD58-6212-B8FB-9F32-A611A70ED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DY systematics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438D80-6A1F-E2EA-29B4-947226575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13</a:t>
            </a:fld>
            <a:r>
              <a:rPr lang="en-US" altLang="ja-JP"/>
              <a:t>/2</a:t>
            </a:r>
            <a:endParaRPr lang="en-US" altLang="ja-JP" dirty="0"/>
          </a:p>
        </p:txBody>
      </p:sp>
      <p:sp>
        <p:nvSpPr>
          <p:cNvPr id="6" name="Rounded Rectangle 5"/>
          <p:cNvSpPr/>
          <p:nvPr/>
        </p:nvSpPr>
        <p:spPr>
          <a:xfrm>
            <a:off x="274320" y="960120"/>
            <a:ext cx="8595360" cy="713232"/>
          </a:xfrm>
          <a:prstGeom prst="roundRect">
            <a:avLst>
              <a:gd name="adj" fmla="val 6000"/>
            </a:avLst>
          </a:prstGeom>
          <a:solidFill>
            <a:srgbClr val="E8F1FB"/>
          </a:solidFill>
          <a:ln w="19050">
            <a:solidFill>
              <a:srgbClr val="15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79" y="1005840"/>
            <a:ext cx="83210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100" b="1">
                <a:solidFill>
                  <a:srgbClr val="1E2761"/>
                </a:solidFill>
                <a:latin typeface="Courier New"/>
              </a:rPr>
              <a:t>run_all.sh</a:t>
            </a:r>
            <a:r>
              <a:rPr sz="1000" b="0">
                <a:solidFill>
                  <a:srgbClr val="2B2B2B"/>
                </a:solidFill>
                <a:latin typeface="Arial"/>
              </a:rPr>
              <a:t>  (Linux / Git Bash / WSL)     </a:t>
            </a:r>
            <a:r>
              <a:rPr sz="1100" b="1">
                <a:solidFill>
                  <a:srgbClr val="1E2761"/>
                </a:solidFill>
                <a:latin typeface="Courier New"/>
              </a:rPr>
              <a:t>run_all.bat</a:t>
            </a:r>
            <a:r>
              <a:rPr sz="1000" b="0">
                <a:solidFill>
                  <a:srgbClr val="2B2B2B"/>
                </a:solidFill>
                <a:latin typeface="Arial"/>
              </a:rPr>
              <a:t>  (Windows)</a:t>
            </a:r>
          </a:p>
          <a:p>
            <a:pPr algn="l">
              <a:spcAft>
                <a:spcPts val="100"/>
              </a:spcAft>
            </a:pPr>
            <a:r>
              <a:rPr sz="950" b="0">
                <a:solidFill>
                  <a:srgbClr val="2B2B2B"/>
                </a:solidFill>
                <a:latin typeface="Arial"/>
              </a:rPr>
              <a:t>runs step 1 → 2 → 3 → 4 for every target / trigger / week, each step reads the folder written by the previous one, stops at the first error</a:t>
            </a:r>
          </a:p>
          <a:p>
            <a:pPr algn="l">
              <a:spcAft>
                <a:spcPts val="100"/>
              </a:spcAft>
            </a:pPr>
            <a:r>
              <a:rPr sz="900" b="1">
                <a:solidFill>
                  <a:srgbClr val="0D47A1"/>
                </a:solidFill>
                <a:latin typeface="Courier New"/>
              </a:rPr>
              <a:t>options of every script:  --input-dir  --output-dir  --target  --trigger  --week  --logy  --fmt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" y="1764792"/>
            <a:ext cx="8595360" cy="548640"/>
          </a:xfrm>
          <a:prstGeom prst="roundRect">
            <a:avLst>
              <a:gd name="adj" fmla="val 6000"/>
            </a:avLst>
          </a:prstGeom>
          <a:solidFill>
            <a:srgbClr val="F1F3F8"/>
          </a:solidFill>
          <a:ln w="19050">
            <a:solidFill>
              <a:srgbClr val="1E276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74320" y="1764792"/>
            <a:ext cx="2331720" cy="548640"/>
          </a:xfrm>
          <a:prstGeom prst="roundRect">
            <a:avLst>
              <a:gd name="adj" fmla="val 6000"/>
            </a:avLst>
          </a:prstGeom>
          <a:solidFill>
            <a:srgbClr val="1E2761"/>
          </a:solidFill>
          <a:ln w="12700">
            <a:solidFill>
              <a:srgbClr val="1E276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182880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Arial"/>
              </a:rPr>
              <a:t>INPUT</a:t>
            </a:r>
            <a:r>
              <a:rPr sz="1000" b="0">
                <a:solidFill>
                  <a:srgbClr val="FFFFFF"/>
                </a:solidFill>
                <a:latin typeface="Arial"/>
              </a:rPr>
              <a:t>   raw 3D cross sections</a:t>
            </a:r>
          </a:p>
          <a:p>
            <a:pPr algn="l">
              <a:spcAft>
                <a:spcPts val="200"/>
              </a:spcAft>
            </a:pPr>
            <a:r>
              <a:rPr sz="950" b="0">
                <a:solidFill>
                  <a:srgbClr val="FFFFFF"/>
                </a:solidFill>
                <a:latin typeface="Arial"/>
              </a:rPr>
              <a:t>96 purity results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15768" y="1837943"/>
            <a:ext cx="30175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000" b="0">
                <a:solidFill>
                  <a:srgbClr val="2B2B2B"/>
                </a:solidFill>
                <a:latin typeface="Arial"/>
              </a:rPr>
              <a:t>2 purity × 3 targets × 2 triggers × 8 weeks</a:t>
            </a:r>
          </a:p>
          <a:p>
            <a:pPr algn="l">
              <a:spcAft>
                <a:spcPts val="200"/>
              </a:spcAft>
            </a:pPr>
            <a:r>
              <a:rPr sz="1000" b="0">
                <a:solidFill>
                  <a:srgbClr val="2B2B2B"/>
                </a:solidFill>
                <a:latin typeface="Arial"/>
              </a:rPr>
              <a:t>= 96 results, in 48 files (V and C side by side)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52159" y="1837943"/>
            <a:ext cx="29260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000" b="1">
                <a:solidFill>
                  <a:srgbClr val="1E2761"/>
                </a:solidFill>
                <a:latin typeface="Arial"/>
              </a:rPr>
              <a:t>columns (12)</a:t>
            </a:r>
          </a:p>
          <a:p>
            <a:pPr algn="l">
              <a:spcAft>
                <a:spcPts val="100"/>
              </a:spcAft>
            </a:pPr>
            <a:r>
              <a:rPr sz="950" b="0">
                <a:solidFill>
                  <a:srgbClr val="2B2B2B"/>
                </a:solidFill>
                <a:latin typeface="Arial"/>
              </a:rPr>
              <a:t>6 bin edges + xscV staV sysA_V + xscC staC sysA_C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1339595" y="2327148"/>
            <a:ext cx="201168" cy="91440"/>
          </a:xfrm>
          <a:prstGeom prst="downArrow">
            <a:avLst/>
          </a:prstGeom>
          <a:solidFill>
            <a:srgbClr val="1E2761"/>
          </a:solidFill>
          <a:ln w="6350">
            <a:solidFill>
              <a:srgbClr val="1E276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274320" y="2432303"/>
            <a:ext cx="8595360" cy="731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274320" y="2432303"/>
            <a:ext cx="2331720" cy="731520"/>
          </a:xfrm>
          <a:prstGeom prst="roundRect">
            <a:avLst>
              <a:gd name="adj" fmla="val 6000"/>
            </a:avLst>
          </a:prstGeom>
          <a:solidFill>
            <a:srgbClr val="2E7D32"/>
          </a:solidFill>
          <a:ln w="12700">
            <a:solidFill>
              <a:srgbClr val="2E7D3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65760" y="2496311"/>
            <a:ext cx="21945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Arial"/>
              </a:rPr>
              <a:t>STEP 1</a:t>
            </a:r>
            <a:r>
              <a:rPr sz="1000" b="0">
                <a:solidFill>
                  <a:srgbClr val="FFFFFF"/>
                </a:solidFill>
                <a:latin typeface="Arial"/>
              </a:rPr>
              <a:t>   combine purity</a:t>
            </a:r>
          </a:p>
          <a:p>
            <a:pPr algn="l">
              <a:spcAft>
                <a:spcPts val="200"/>
              </a:spcAft>
            </a:pPr>
            <a:r>
              <a:rPr sz="950" b="1">
                <a:solidFill>
                  <a:srgbClr val="FFFFFF"/>
                </a:solidFill>
                <a:latin typeface="Courier New"/>
              </a:rPr>
              <a:t>step1_combine_purity.py</a:t>
            </a:r>
          </a:p>
          <a:p>
            <a:pPr algn="l">
              <a:spcAft>
                <a:spcPts val="200"/>
              </a:spcAft>
            </a:pPr>
            <a:r>
              <a:rPr sz="950" b="0">
                <a:solidFill>
                  <a:srgbClr val="FFFFFF"/>
                </a:solidFill>
                <a:latin typeface="Arial"/>
              </a:rPr>
              <a:t>done · 96 → 48 files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15768" y="2505456"/>
            <a:ext cx="30175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000" b="0">
                <a:solidFill>
                  <a:srgbClr val="2B2B2B"/>
                </a:solidFill>
                <a:latin typeface="Arial"/>
              </a:rPr>
              <a:t>xsc = (xscV + xscC)/2</a:t>
            </a:r>
          </a:p>
          <a:p>
            <a:pPr algn="l">
              <a:spcAft>
                <a:spcPts val="200"/>
              </a:spcAft>
            </a:pPr>
            <a:r>
              <a:rPr sz="1000" b="0">
                <a:solidFill>
                  <a:srgbClr val="2B2B2B"/>
                </a:solidFill>
                <a:latin typeface="Arial"/>
              </a:rPr>
              <a:t>sysP = |xscV − xscC|/2</a:t>
            </a:r>
          </a:p>
          <a:p>
            <a:pPr algn="l">
              <a:spcAft>
                <a:spcPts val="200"/>
              </a:spcAft>
            </a:pPr>
            <a:r>
              <a:rPr sz="1000" b="0">
                <a:solidFill>
                  <a:srgbClr val="2B2B2B"/>
                </a:solidFill>
                <a:latin typeface="Arial"/>
              </a:rPr>
              <a:t>ρ_stat = ρ_sysA =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52159" y="2505456"/>
            <a:ext cx="29260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000" b="1" dirty="0">
                <a:solidFill>
                  <a:srgbClr val="1E2761"/>
                </a:solidFill>
                <a:latin typeface="Arial"/>
              </a:rPr>
              <a:t>check plots</a:t>
            </a:r>
          </a:p>
          <a:p>
            <a:pPr algn="l">
              <a:spcAft>
                <a:spcPts val="100"/>
              </a:spcAft>
            </a:pPr>
            <a:r>
              <a:rPr sz="950" b="0" dirty="0" err="1">
                <a:solidFill>
                  <a:srgbClr val="2B2B2B"/>
                </a:solidFill>
                <a:latin typeface="Arial"/>
              </a:rPr>
              <a:t>xsc</a:t>
            </a:r>
            <a:r>
              <a:rPr sz="950" b="0" dirty="0">
                <a:solidFill>
                  <a:srgbClr val="2B2B2B"/>
                </a:solidFill>
                <a:latin typeface="Arial"/>
              </a:rPr>
              <a:t> vs </a:t>
            </a:r>
            <a:r>
              <a:rPr sz="950" b="0" dirty="0" err="1">
                <a:solidFill>
                  <a:srgbClr val="2B2B2B"/>
                </a:solidFill>
                <a:latin typeface="Arial"/>
              </a:rPr>
              <a:t>xF</a:t>
            </a:r>
            <a:r>
              <a:rPr sz="950" b="0" dirty="0">
                <a:solidFill>
                  <a:srgbClr val="2B2B2B"/>
                </a:solidFill>
                <a:latin typeface="Arial"/>
              </a:rPr>
              <a:t> per (m, </a:t>
            </a:r>
            <a:r>
              <a:rPr sz="950" b="0" dirty="0" err="1">
                <a:solidFill>
                  <a:srgbClr val="2B2B2B"/>
                </a:solidFill>
                <a:latin typeface="Arial"/>
              </a:rPr>
              <a:t>pT</a:t>
            </a:r>
            <a:r>
              <a:rPr sz="950" b="0" dirty="0">
                <a:solidFill>
                  <a:srgbClr val="2B2B2B"/>
                </a:solidFill>
                <a:latin typeface="Arial"/>
              </a:rPr>
              <a:t>) bin: </a:t>
            </a:r>
            <a:endParaRPr lang="en-US" sz="950" b="0" dirty="0">
              <a:solidFill>
                <a:srgbClr val="2B2B2B"/>
              </a:solidFill>
              <a:latin typeface="Arial"/>
            </a:endParaRPr>
          </a:p>
          <a:p>
            <a:pPr algn="l">
              <a:spcAft>
                <a:spcPts val="100"/>
              </a:spcAft>
            </a:pPr>
            <a:r>
              <a:rPr sz="950" b="0" dirty="0" err="1">
                <a:solidFill>
                  <a:srgbClr val="2B2B2B"/>
                </a:solidFill>
                <a:latin typeface="Arial"/>
              </a:rPr>
              <a:t>xscV</a:t>
            </a:r>
            <a:r>
              <a:rPr sz="950" b="0" dirty="0">
                <a:solidFill>
                  <a:srgbClr val="2B2B2B"/>
                </a:solidFill>
                <a:latin typeface="Arial"/>
              </a:rPr>
              <a:t>, </a:t>
            </a:r>
            <a:r>
              <a:rPr sz="950" b="0" dirty="0" err="1">
                <a:solidFill>
                  <a:srgbClr val="2B2B2B"/>
                </a:solidFill>
                <a:latin typeface="Arial"/>
              </a:rPr>
              <a:t>xscC</a:t>
            </a:r>
            <a:r>
              <a:rPr sz="950" b="0" dirty="0">
                <a:solidFill>
                  <a:srgbClr val="2B2B2B"/>
                </a:solidFill>
                <a:latin typeface="Arial"/>
              </a:rPr>
              <a:t> before; combined after; </a:t>
            </a:r>
            <a:endParaRPr lang="en-US" sz="950" b="0" dirty="0">
              <a:solidFill>
                <a:srgbClr val="2B2B2B"/>
              </a:solidFill>
              <a:latin typeface="Arial"/>
            </a:endParaRPr>
          </a:p>
          <a:p>
            <a:pPr algn="l">
              <a:spcAft>
                <a:spcPts val="100"/>
              </a:spcAft>
            </a:pPr>
            <a:r>
              <a:rPr sz="950" b="0" dirty="0">
                <a:solidFill>
                  <a:srgbClr val="2B2B2B"/>
                </a:solidFill>
                <a:latin typeface="Arial"/>
              </a:rPr>
              <a:t>stat, </a:t>
            </a:r>
            <a:r>
              <a:rPr sz="950" b="0" dirty="0" err="1">
                <a:solidFill>
                  <a:srgbClr val="2B2B2B"/>
                </a:solidFill>
                <a:latin typeface="Arial"/>
              </a:rPr>
              <a:t>sysA</a:t>
            </a:r>
            <a:r>
              <a:rPr sz="950" b="0" dirty="0">
                <a:solidFill>
                  <a:srgbClr val="2B2B2B"/>
                </a:solidFill>
                <a:latin typeface="Arial"/>
              </a:rPr>
              <a:t>, </a:t>
            </a:r>
            <a:r>
              <a:rPr sz="950" b="0" dirty="0" err="1">
                <a:solidFill>
                  <a:srgbClr val="2B2B2B"/>
                </a:solidFill>
                <a:latin typeface="Arial"/>
              </a:rPr>
              <a:t>sysP</a:t>
            </a:r>
            <a:r>
              <a:rPr sz="950" b="0" dirty="0">
                <a:solidFill>
                  <a:srgbClr val="2B2B2B"/>
                </a:solidFill>
                <a:latin typeface="Arial"/>
              </a:rPr>
              <a:t> each its own bar; + σ/</a:t>
            </a:r>
            <a:r>
              <a:rPr sz="950" b="0" dirty="0" err="1">
                <a:solidFill>
                  <a:srgbClr val="2B2B2B"/>
                </a:solidFill>
                <a:latin typeface="Arial"/>
              </a:rPr>
              <a:t>xsc</a:t>
            </a:r>
            <a:r>
              <a:rPr sz="950" b="0" dirty="0">
                <a:solidFill>
                  <a:srgbClr val="2B2B2B"/>
                </a:solidFill>
                <a:latin typeface="Arial"/>
              </a:rPr>
              <a:t> per source</a:t>
            </a:r>
          </a:p>
        </p:txBody>
      </p:sp>
      <p:sp>
        <p:nvSpPr>
          <p:cNvPr id="19" name="Down Arrow 18"/>
          <p:cNvSpPr/>
          <p:nvPr/>
        </p:nvSpPr>
        <p:spPr>
          <a:xfrm>
            <a:off x="1339595" y="3177540"/>
            <a:ext cx="201168" cy="91440"/>
          </a:xfrm>
          <a:prstGeom prst="downArrow">
            <a:avLst/>
          </a:prstGeom>
          <a:solidFill>
            <a:srgbClr val="1E2761"/>
          </a:solidFill>
          <a:ln w="6350">
            <a:solidFill>
              <a:srgbClr val="1E276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274320" y="3282696"/>
            <a:ext cx="8595360" cy="731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>
            <a:solidFill>
              <a:srgbClr val="8A8A8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274320" y="3282696"/>
            <a:ext cx="2331720" cy="731520"/>
          </a:xfrm>
          <a:prstGeom prst="roundRect">
            <a:avLst>
              <a:gd name="adj" fmla="val 6000"/>
            </a:avLst>
          </a:prstGeom>
          <a:solidFill>
            <a:srgbClr val="8A8A8A"/>
          </a:solidFill>
          <a:ln w="12700">
            <a:solidFill>
              <a:srgbClr val="8A8A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65760" y="3346703"/>
            <a:ext cx="21945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Arial"/>
              </a:rPr>
              <a:t>STEP 2</a:t>
            </a:r>
            <a:r>
              <a:rPr sz="1000" b="0">
                <a:solidFill>
                  <a:srgbClr val="FFFFFF"/>
                </a:solidFill>
                <a:latin typeface="Arial"/>
              </a:rPr>
              <a:t>   combine trigger</a:t>
            </a:r>
          </a:p>
          <a:p>
            <a:pPr algn="l">
              <a:spcAft>
                <a:spcPts val="200"/>
              </a:spcAft>
            </a:pPr>
            <a:r>
              <a:rPr sz="950" b="1">
                <a:solidFill>
                  <a:srgbClr val="FFFFFF"/>
                </a:solidFill>
                <a:latin typeface="Courier New"/>
              </a:rPr>
              <a:t>step2_combine_trigger.py</a:t>
            </a:r>
          </a:p>
          <a:p>
            <a:pPr algn="l">
              <a:spcAft>
                <a:spcPts val="200"/>
              </a:spcAft>
            </a:pPr>
            <a:r>
              <a:rPr sz="950" b="0">
                <a:solidFill>
                  <a:srgbClr val="FFFFFF"/>
                </a:solidFill>
                <a:latin typeface="Arial"/>
              </a:rPr>
              <a:t>next · 48 → 24 files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15768" y="3355848"/>
            <a:ext cx="30175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000" b="0">
                <a:solidFill>
                  <a:srgbClr val="2B2B2B"/>
                </a:solidFill>
                <a:latin typeface="Arial"/>
              </a:rPr>
              <a:t>BLUE of LL and LO, bin by bin</a:t>
            </a:r>
          </a:p>
          <a:p>
            <a:pPr algn="l">
              <a:spcAft>
                <a:spcPts val="200"/>
              </a:spcAft>
            </a:pPr>
            <a:r>
              <a:rPr sz="1000" b="0">
                <a:solidFill>
                  <a:srgbClr val="2B2B2B"/>
                </a:solidFill>
                <a:latin typeface="Arial"/>
              </a:rPr>
              <a:t>sysT = |x_LL − x_LO|/2</a:t>
            </a:r>
          </a:p>
          <a:p>
            <a:pPr algn="l">
              <a:spcAft>
                <a:spcPts val="200"/>
              </a:spcAft>
            </a:pPr>
            <a:r>
              <a:rPr sz="1000" b="0">
                <a:solidFill>
                  <a:srgbClr val="2B2B2B"/>
                </a:solidFill>
                <a:latin typeface="Arial"/>
              </a:rPr>
              <a:t>ρ_sysA ≈ 0.8, ρ_stat = ρ_sysP = 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52158" y="3355848"/>
            <a:ext cx="3108961" cy="471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000" b="1" dirty="0">
                <a:solidFill>
                  <a:srgbClr val="1E2761"/>
                </a:solidFill>
                <a:latin typeface="Arial"/>
              </a:rPr>
              <a:t>check plots</a:t>
            </a:r>
          </a:p>
          <a:p>
            <a:pPr algn="l">
              <a:spcAft>
                <a:spcPts val="100"/>
              </a:spcAft>
            </a:pPr>
            <a:r>
              <a:rPr sz="950" b="0" dirty="0" err="1">
                <a:solidFill>
                  <a:srgbClr val="2B2B2B"/>
                </a:solidFill>
                <a:latin typeface="Arial"/>
              </a:rPr>
              <a:t>xsc_LL</a:t>
            </a:r>
            <a:r>
              <a:rPr sz="950" b="0" dirty="0">
                <a:solidFill>
                  <a:srgbClr val="2B2B2B"/>
                </a:solidFill>
                <a:latin typeface="Arial"/>
              </a:rPr>
              <a:t>, </a:t>
            </a:r>
            <a:r>
              <a:rPr sz="950" b="0" dirty="0" err="1">
                <a:solidFill>
                  <a:srgbClr val="2B2B2B"/>
                </a:solidFill>
                <a:latin typeface="Arial"/>
              </a:rPr>
              <a:t>xsc_LO</a:t>
            </a:r>
            <a:r>
              <a:rPr sz="950" b="0" dirty="0">
                <a:solidFill>
                  <a:srgbClr val="2B2B2B"/>
                </a:solidFill>
                <a:latin typeface="Arial"/>
              </a:rPr>
              <a:t> before; combined after; </a:t>
            </a:r>
            <a:endParaRPr lang="en-US" sz="950" b="0" dirty="0">
              <a:solidFill>
                <a:srgbClr val="2B2B2B"/>
              </a:solidFill>
              <a:latin typeface="Arial"/>
            </a:endParaRPr>
          </a:p>
          <a:p>
            <a:pPr algn="l">
              <a:spcAft>
                <a:spcPts val="100"/>
              </a:spcAft>
            </a:pPr>
            <a:r>
              <a:rPr sz="950" b="0" dirty="0">
                <a:solidFill>
                  <a:srgbClr val="2B2B2B"/>
                </a:solidFill>
                <a:latin typeface="Arial"/>
              </a:rPr>
              <a:t>stat, </a:t>
            </a:r>
            <a:r>
              <a:rPr sz="950" b="0" dirty="0" err="1">
                <a:solidFill>
                  <a:srgbClr val="2B2B2B"/>
                </a:solidFill>
                <a:latin typeface="Arial"/>
              </a:rPr>
              <a:t>sysA</a:t>
            </a:r>
            <a:r>
              <a:rPr sz="950" b="0" dirty="0">
                <a:solidFill>
                  <a:srgbClr val="2B2B2B"/>
                </a:solidFill>
                <a:latin typeface="Arial"/>
              </a:rPr>
              <a:t>, </a:t>
            </a:r>
            <a:r>
              <a:rPr sz="950" b="0" dirty="0" err="1">
                <a:solidFill>
                  <a:srgbClr val="2B2B2B"/>
                </a:solidFill>
                <a:latin typeface="Arial"/>
              </a:rPr>
              <a:t>sysP</a:t>
            </a:r>
            <a:r>
              <a:rPr sz="950" b="0" dirty="0">
                <a:solidFill>
                  <a:srgbClr val="2B2B2B"/>
                </a:solidFill>
                <a:latin typeface="Arial"/>
              </a:rPr>
              <a:t>, </a:t>
            </a:r>
            <a:r>
              <a:rPr sz="950" b="0" dirty="0" err="1">
                <a:solidFill>
                  <a:srgbClr val="2B2B2B"/>
                </a:solidFill>
                <a:latin typeface="Arial"/>
              </a:rPr>
              <a:t>sysT</a:t>
            </a:r>
            <a:r>
              <a:rPr sz="950" b="0" dirty="0">
                <a:solidFill>
                  <a:srgbClr val="2B2B2B"/>
                </a:solidFill>
                <a:latin typeface="Arial"/>
              </a:rPr>
              <a:t> each separate; + σ/</a:t>
            </a:r>
            <a:r>
              <a:rPr sz="950" b="0" dirty="0" err="1">
                <a:solidFill>
                  <a:srgbClr val="2B2B2B"/>
                </a:solidFill>
                <a:latin typeface="Arial"/>
              </a:rPr>
              <a:t>xsc</a:t>
            </a:r>
            <a:r>
              <a:rPr sz="950" b="0" dirty="0">
                <a:solidFill>
                  <a:srgbClr val="2B2B2B"/>
                </a:solidFill>
                <a:latin typeface="Arial"/>
              </a:rPr>
              <a:t> per source</a:t>
            </a:r>
          </a:p>
        </p:txBody>
      </p:sp>
      <p:sp>
        <p:nvSpPr>
          <p:cNvPr id="25" name="Down Arrow 24"/>
          <p:cNvSpPr/>
          <p:nvPr/>
        </p:nvSpPr>
        <p:spPr>
          <a:xfrm>
            <a:off x="1339595" y="4027931"/>
            <a:ext cx="201168" cy="91440"/>
          </a:xfrm>
          <a:prstGeom prst="downArrow">
            <a:avLst/>
          </a:prstGeom>
          <a:solidFill>
            <a:srgbClr val="1E2761"/>
          </a:solidFill>
          <a:ln w="6350">
            <a:solidFill>
              <a:srgbClr val="1E276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274320" y="4133087"/>
            <a:ext cx="8595360" cy="731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>
            <a:solidFill>
              <a:srgbClr val="8A8A8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274320" y="4133087"/>
            <a:ext cx="2331720" cy="731520"/>
          </a:xfrm>
          <a:prstGeom prst="roundRect">
            <a:avLst>
              <a:gd name="adj" fmla="val 6000"/>
            </a:avLst>
          </a:prstGeom>
          <a:solidFill>
            <a:srgbClr val="8A8A8A"/>
          </a:solidFill>
          <a:ln w="12700">
            <a:solidFill>
              <a:srgbClr val="8A8A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365760" y="4197096"/>
            <a:ext cx="21945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Arial"/>
              </a:rPr>
              <a:t>STEP 3</a:t>
            </a:r>
            <a:r>
              <a:rPr sz="1000" b="0">
                <a:solidFill>
                  <a:srgbClr val="FFFFFF"/>
                </a:solidFill>
                <a:latin typeface="Arial"/>
              </a:rPr>
              <a:t>   combine period</a:t>
            </a:r>
          </a:p>
          <a:p>
            <a:pPr algn="l">
              <a:spcAft>
                <a:spcPts val="200"/>
              </a:spcAft>
            </a:pPr>
            <a:r>
              <a:rPr sz="950" b="1">
                <a:solidFill>
                  <a:srgbClr val="FFFFFF"/>
                </a:solidFill>
                <a:latin typeface="Courier New"/>
              </a:rPr>
              <a:t>step3_combine_period.py</a:t>
            </a:r>
          </a:p>
          <a:p>
            <a:pPr algn="l">
              <a:spcAft>
                <a:spcPts val="200"/>
              </a:spcAft>
            </a:pPr>
            <a:r>
              <a:rPr sz="950" b="0">
                <a:solidFill>
                  <a:srgbClr val="FFFFFF"/>
                </a:solidFill>
                <a:latin typeface="Arial"/>
              </a:rPr>
              <a:t>planned · 24 → 3 files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715768" y="4206240"/>
            <a:ext cx="30175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000" b="0">
                <a:solidFill>
                  <a:srgbClr val="2B2B2B"/>
                </a:solidFill>
                <a:latin typeface="Arial"/>
              </a:rPr>
              <a:t>weighted mean of P01 … P08</a:t>
            </a:r>
          </a:p>
          <a:p>
            <a:pPr algn="l">
              <a:spcAft>
                <a:spcPts val="200"/>
              </a:spcAft>
            </a:pPr>
            <a:r>
              <a:rPr sz="1000" b="0">
                <a:solidFill>
                  <a:srgbClr val="2B2B2B"/>
                </a:solidFill>
                <a:latin typeface="Arial"/>
              </a:rPr>
              <a:t>sysP fully correlated (ρ = 1)</a:t>
            </a:r>
          </a:p>
          <a:p>
            <a:pPr algn="l">
              <a:spcAft>
                <a:spcPts val="200"/>
              </a:spcAft>
            </a:pPr>
            <a:r>
              <a:rPr sz="1000" b="0">
                <a:solidFill>
                  <a:srgbClr val="2B2B2B"/>
                </a:solidFill>
                <a:latin typeface="Arial"/>
              </a:rPr>
              <a:t>sysW = 0, χ²/ndf check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52159" y="4206240"/>
            <a:ext cx="2926080" cy="471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000" b="1" dirty="0">
                <a:solidFill>
                  <a:srgbClr val="1E2761"/>
                </a:solidFill>
                <a:latin typeface="Arial"/>
              </a:rPr>
              <a:t>check plots</a:t>
            </a:r>
          </a:p>
          <a:p>
            <a:pPr algn="l">
              <a:spcAft>
                <a:spcPts val="100"/>
              </a:spcAft>
            </a:pPr>
            <a:r>
              <a:rPr sz="950" b="0" dirty="0">
                <a:solidFill>
                  <a:srgbClr val="2B2B2B"/>
                </a:solidFill>
                <a:latin typeface="Arial"/>
              </a:rPr>
              <a:t>P01 … P08 before; combined after; </a:t>
            </a:r>
            <a:endParaRPr lang="en-US" sz="950" b="0" dirty="0">
              <a:solidFill>
                <a:srgbClr val="2B2B2B"/>
              </a:solidFill>
              <a:latin typeface="Arial"/>
            </a:endParaRPr>
          </a:p>
          <a:p>
            <a:pPr algn="l">
              <a:spcAft>
                <a:spcPts val="100"/>
              </a:spcAft>
            </a:pPr>
            <a:r>
              <a:rPr sz="950" b="0" dirty="0">
                <a:solidFill>
                  <a:srgbClr val="2B2B2B"/>
                </a:solidFill>
                <a:latin typeface="Arial"/>
              </a:rPr>
              <a:t>every source separate</a:t>
            </a:r>
          </a:p>
        </p:txBody>
      </p:sp>
      <p:sp>
        <p:nvSpPr>
          <p:cNvPr id="31" name="Down Arrow 30"/>
          <p:cNvSpPr/>
          <p:nvPr/>
        </p:nvSpPr>
        <p:spPr>
          <a:xfrm>
            <a:off x="1339595" y="4878323"/>
            <a:ext cx="201168" cy="91440"/>
          </a:xfrm>
          <a:prstGeom prst="downArrow">
            <a:avLst/>
          </a:prstGeom>
          <a:solidFill>
            <a:srgbClr val="1E2761"/>
          </a:solidFill>
          <a:ln w="6350">
            <a:solidFill>
              <a:srgbClr val="1E276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274320" y="4983479"/>
            <a:ext cx="8595360" cy="731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>
            <a:solidFill>
              <a:srgbClr val="8A8A8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274320" y="4983479"/>
            <a:ext cx="2331720" cy="731520"/>
          </a:xfrm>
          <a:prstGeom prst="roundRect">
            <a:avLst>
              <a:gd name="adj" fmla="val 6000"/>
            </a:avLst>
          </a:prstGeom>
          <a:solidFill>
            <a:srgbClr val="8A8A8A"/>
          </a:solidFill>
          <a:ln w="12700">
            <a:solidFill>
              <a:srgbClr val="8A8A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365760" y="5047488"/>
            <a:ext cx="21945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Arial"/>
              </a:rPr>
              <a:t>STEP 4</a:t>
            </a:r>
            <a:r>
              <a:rPr sz="1000" b="0">
                <a:solidFill>
                  <a:srgbClr val="FFFFFF"/>
                </a:solidFill>
                <a:latin typeface="Arial"/>
              </a:rPr>
              <a:t>   integration</a:t>
            </a:r>
          </a:p>
          <a:p>
            <a:pPr algn="l">
              <a:spcAft>
                <a:spcPts val="200"/>
              </a:spcAft>
            </a:pPr>
            <a:r>
              <a:rPr sz="950" b="1">
                <a:solidFill>
                  <a:srgbClr val="FFFFFF"/>
                </a:solidFill>
                <a:latin typeface="Courier New"/>
              </a:rPr>
              <a:t>step4_integrate.py</a:t>
            </a:r>
          </a:p>
          <a:p>
            <a:pPr algn="l">
              <a:spcAft>
                <a:spcPts val="200"/>
              </a:spcAft>
            </a:pPr>
            <a:r>
              <a:rPr sz="950" b="0">
                <a:solidFill>
                  <a:srgbClr val="FFFFFF"/>
                </a:solidFill>
                <a:latin typeface="Arial"/>
              </a:rPr>
              <a:t>planned · 3 → 3 (1D) + 9 (2D)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715768" y="5056631"/>
            <a:ext cx="30175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000" b="0">
                <a:solidFill>
                  <a:srgbClr val="2B2B2B"/>
                </a:solidFill>
                <a:latin typeface="Arial"/>
              </a:rPr>
              <a:t>X_K = Σ_j X_j, ρ between 3D bins</a:t>
            </a:r>
          </a:p>
          <a:p>
            <a:pPr algn="l">
              <a:spcAft>
                <a:spcPts val="200"/>
              </a:spcAft>
            </a:pPr>
            <a:r>
              <a:rPr sz="1000" b="0">
                <a:solidFill>
                  <a:srgbClr val="2B2B2B"/>
                </a:solidFill>
                <a:latin typeface="Arial"/>
              </a:rPr>
              <a:t>ρ_sysA ≈ 0.8, ρ_sysP ≈ 1, ρ_sysT = ? (0.5)</a:t>
            </a:r>
          </a:p>
          <a:p>
            <a:pPr algn="l">
              <a:spcAft>
                <a:spcPts val="200"/>
              </a:spcAft>
            </a:pPr>
            <a:r>
              <a:rPr sz="1000" b="0">
                <a:solidFill>
                  <a:srgbClr val="2B2B2B"/>
                </a:solidFill>
                <a:latin typeface="Arial"/>
              </a:rPr>
              <a:t>ρ_stat = 0, sysW = 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852159" y="5056631"/>
            <a:ext cx="2926080" cy="4719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000" b="1" dirty="0">
                <a:solidFill>
                  <a:srgbClr val="1E2761"/>
                </a:solidFill>
                <a:latin typeface="Arial"/>
              </a:rPr>
              <a:t>check plots</a:t>
            </a:r>
          </a:p>
          <a:p>
            <a:pPr algn="l">
              <a:spcAft>
                <a:spcPts val="100"/>
              </a:spcAft>
            </a:pPr>
            <a:r>
              <a:rPr sz="950" b="0" dirty="0">
                <a:solidFill>
                  <a:srgbClr val="2B2B2B"/>
                </a:solidFill>
                <a:latin typeface="Arial"/>
              </a:rPr>
              <a:t>3D vs 1D (m, </a:t>
            </a:r>
            <a:r>
              <a:rPr sz="950" b="0" dirty="0" err="1">
                <a:solidFill>
                  <a:srgbClr val="2B2B2B"/>
                </a:solidFill>
                <a:latin typeface="Arial"/>
              </a:rPr>
              <a:t>pT</a:t>
            </a:r>
            <a:r>
              <a:rPr sz="950" b="0" dirty="0">
                <a:solidFill>
                  <a:srgbClr val="2B2B2B"/>
                </a:solidFill>
                <a:latin typeface="Arial"/>
              </a:rPr>
              <a:t>, </a:t>
            </a:r>
            <a:r>
              <a:rPr sz="950" b="0" dirty="0" err="1">
                <a:solidFill>
                  <a:srgbClr val="2B2B2B"/>
                </a:solidFill>
                <a:latin typeface="Arial"/>
              </a:rPr>
              <a:t>xF</a:t>
            </a:r>
            <a:r>
              <a:rPr sz="950" b="0" dirty="0">
                <a:solidFill>
                  <a:srgbClr val="2B2B2B"/>
                </a:solidFill>
                <a:latin typeface="Arial"/>
              </a:rPr>
              <a:t>) </a:t>
            </a:r>
            <a:endParaRPr lang="en-US" sz="950" dirty="0">
              <a:solidFill>
                <a:srgbClr val="2B2B2B"/>
              </a:solidFill>
              <a:latin typeface="Arial"/>
            </a:endParaRPr>
          </a:p>
          <a:p>
            <a:pPr algn="l">
              <a:spcAft>
                <a:spcPts val="100"/>
              </a:spcAft>
            </a:pPr>
            <a:r>
              <a:rPr sz="950" b="0" dirty="0">
                <a:solidFill>
                  <a:srgbClr val="2B2B2B"/>
                </a:solidFill>
                <a:latin typeface="Arial"/>
              </a:rPr>
              <a:t>2D (m-</a:t>
            </a:r>
            <a:r>
              <a:rPr sz="950" b="0" dirty="0" err="1">
                <a:solidFill>
                  <a:srgbClr val="2B2B2B"/>
                </a:solidFill>
                <a:latin typeface="Arial"/>
              </a:rPr>
              <a:t>pT</a:t>
            </a:r>
            <a:r>
              <a:rPr sz="950" b="0" dirty="0">
                <a:solidFill>
                  <a:srgbClr val="2B2B2B"/>
                </a:solidFill>
                <a:latin typeface="Arial"/>
              </a:rPr>
              <a:t>, m-</a:t>
            </a:r>
            <a:r>
              <a:rPr sz="950" b="0" dirty="0" err="1">
                <a:solidFill>
                  <a:srgbClr val="2B2B2B"/>
                </a:solidFill>
                <a:latin typeface="Arial"/>
              </a:rPr>
              <a:t>xF</a:t>
            </a:r>
            <a:r>
              <a:rPr sz="950" b="0" dirty="0">
                <a:solidFill>
                  <a:srgbClr val="2B2B2B"/>
                </a:solidFill>
                <a:latin typeface="Arial"/>
              </a:rPr>
              <a:t>, </a:t>
            </a:r>
            <a:r>
              <a:rPr sz="950" b="0" dirty="0" err="1">
                <a:solidFill>
                  <a:srgbClr val="2B2B2B"/>
                </a:solidFill>
                <a:latin typeface="Arial"/>
              </a:rPr>
              <a:t>xF-pT</a:t>
            </a:r>
            <a:r>
              <a:rPr sz="950" b="0" dirty="0">
                <a:solidFill>
                  <a:srgbClr val="2B2B2B"/>
                </a:solidFill>
                <a:latin typeface="Arial"/>
              </a:rPr>
              <a:t>)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74320" y="5806439"/>
            <a:ext cx="8595360" cy="475488"/>
          </a:xfrm>
          <a:prstGeom prst="roundRect">
            <a:avLst>
              <a:gd name="adj" fmla="val 6000"/>
            </a:avLst>
          </a:prstGeom>
          <a:solidFill>
            <a:srgbClr val="FFF4D6"/>
          </a:solidFill>
          <a:ln w="19050">
            <a:solidFill>
              <a:srgbClr val="E0A1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411479" y="5852159"/>
            <a:ext cx="83210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100" b="1">
                <a:solidFill>
                  <a:srgbClr val="1E2761"/>
                </a:solidFill>
                <a:latin typeface="Courier New"/>
              </a:rPr>
              <a:t>dysys_common.py</a:t>
            </a:r>
            <a:r>
              <a:rPr sz="1000" b="1">
                <a:solidFill>
                  <a:srgbClr val="1E2761"/>
                </a:solidFill>
                <a:latin typeface="Arial"/>
              </a:rPr>
              <a:t>   shared by every step</a:t>
            </a:r>
          </a:p>
          <a:p>
            <a:pPr algn="l">
              <a:spcAft>
                <a:spcPts val="100"/>
              </a:spcAft>
            </a:pPr>
            <a:r>
              <a:rPr sz="950" b="0">
                <a:solidFill>
                  <a:srgbClr val="2B2B2B"/>
                </a:solidFill>
                <a:latin typeface="Arial"/>
              </a:rPr>
              <a:t>settings · column layouts · reading / writing tables · helpers: BLUE weights, weighted mean, ρ sum, plot style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/>
              <a:t>Step by Step: Recipe, Outputs and Check Plots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B6EC14-E7BC-AF60-175E-6C728535B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2026/10/06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D5DD58-6212-B8FB-9F32-A611A70ED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DY systematics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438D80-6A1F-E2EA-29B4-947226575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14</a:t>
            </a:fld>
            <a:r>
              <a:rPr lang="en-US" altLang="ja-JP"/>
              <a:t>/2</a:t>
            </a:r>
            <a:endParaRPr lang="en-US" altLang="ja-JP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74320" y="960120"/>
          <a:ext cx="8595360" cy="47731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7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73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73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73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endParaRPr/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</a:rPr>
                        <a:t>Step 1  combine purity</a:t>
                      </a: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</a:rPr>
                        <a:t>Step 2  combine trigger</a:t>
                      </a: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8A8A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</a:rPr>
                        <a:t>Step 3  combine period</a:t>
                      </a: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8A8A8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</a:rPr>
                        <a:t>Step 4  integration</a:t>
                      </a: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8A8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E2761"/>
                          </a:solidFill>
                          <a:latin typeface="Arial"/>
                        </a:rPr>
                        <a:t>Script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1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 b="1">
                          <a:solidFill>
                            <a:srgbClr val="1E2761"/>
                          </a:solidFill>
                          <a:latin typeface="Courier New"/>
                        </a:rPr>
                        <a:t>step1_combine_purity.py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 b="1">
                          <a:solidFill>
                            <a:srgbClr val="1E2761"/>
                          </a:solidFill>
                          <a:latin typeface="Courier New"/>
                        </a:rPr>
                        <a:t>step2_combine_trigger.py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 b="1">
                          <a:solidFill>
                            <a:srgbClr val="1E2761"/>
                          </a:solidFill>
                          <a:latin typeface="Courier New"/>
                        </a:rPr>
                        <a:t>step3_combine_period.py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 b="1">
                          <a:solidFill>
                            <a:srgbClr val="1E2761"/>
                          </a:solidFill>
                          <a:latin typeface="Courier New"/>
                        </a:rPr>
                        <a:t>step4_integrate.py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E2761"/>
                          </a:solidFill>
                          <a:latin typeface="Arial"/>
                        </a:rPr>
                        <a:t>Reads</a:t>
                      </a:r>
                    </a:p>
                    <a:p>
                      <a:r>
                        <a:rPr sz="1000" b="1">
                          <a:solidFill>
                            <a:srgbClr val="1E2761"/>
                          </a:solidFill>
                          <a:latin typeface="Arial"/>
                        </a:rPr>
                        <a:t>(--input-dir)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1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raw xsc3D: 48 files, each with V and C columns (96 purity results)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step 1 results, LL and LO of the same target and week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step 2 results, P01 … P08 of one target (24 files)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step 3 results, one 3D file per target (3 files)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E2761"/>
                          </a:solidFill>
                          <a:latin typeface="Arial"/>
                        </a:rPr>
                        <a:t>Recipe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1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xsc = (xscV + xscC)/2; stat, sysA averaged; sysP = |xscV − xscC|/2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BLUE per bin, cov = ρ_sysA σ_LL σ_LO; each source with the same weights; sysT = |x_LL − x_LO|/2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w ∝ 1/σ²_u, σ²_u = stat² + sysA² + sysT²; sysP kept common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X_K = Σ_j X_j; σ²_k,K = Σσ²_k,j + ρ_k Σ_j≠l σ_k,j σ_k,l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E2761"/>
                          </a:solidFill>
                          <a:latin typeface="Arial"/>
                        </a:rPr>
                        <a:t>Correlations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1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ρ_stat = ρ_sysA = 1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ρ_stat = 0, ρ_sysA ≈ 0.8, ρ_sysP = 0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ρ_stat = ρ_sysA = ρ_sysT = 0, ρ_sysP = 1, sysW = 0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ρ_stat = 0, ρ_sysA ≈ 0.8, ρ_sysP ≈ 1, ρ_sysT = ? (0.5), sysW = 0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E2761"/>
                          </a:solidFill>
                          <a:latin typeface="Arial"/>
                        </a:rPr>
                        <a:t>Writes</a:t>
                      </a:r>
                    </a:p>
                    <a:p>
                      <a:r>
                        <a:rPr sz="1000" b="1">
                          <a:solidFill>
                            <a:srgbClr val="1E2761"/>
                          </a:solidFill>
                          <a:latin typeface="Arial"/>
                        </a:rPr>
                        <a:t>(--output-dir)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1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xsc stat sysA sysP</a:t>
                      </a:r>
                    </a:p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48 files in step1_out/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xsc stat sysA sysP sysT</a:t>
                      </a:r>
                    </a:p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24 files in step2_out/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xsc stat sysA sysP sysT</a:t>
                      </a:r>
                    </a:p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3 files in step3_out/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1D: 3 files (one per target)</a:t>
                      </a:r>
                    </a:p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2D: 9 files (3 targets × m-pT, m-xF, xF-pT)</a:t>
                      </a:r>
                    </a:p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in step4_out/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E2761"/>
                          </a:solidFill>
                          <a:latin typeface="Arial"/>
                        </a:rPr>
                        <a:t>Check plots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1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xsc vs xF in each (m, pT) bin: xscV, xscC before; combined after, each error source its own bar (stat, sysA, sysP); 2nd plot: σ/xsc [%] per source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same layout: xsc_LL, xsc_LO before; combined after; stat, sysA, sysP, sysT each separate; 2nd plot: σ/xsc per source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same layout: P01 … P08 before; combined after; every source separate; 2nd plot: σ/xsc per source; χ²/ndf vs xF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B2B2B"/>
                          </a:solidFill>
                          <a:latin typeface="Arial"/>
                        </a:rPr>
                        <a:t>3D vs 1D (m, pT, xF) and 2D (m-pT, m-xF, xF-pT) at ρ = 0, nominal, 1; every source separate; Σ 3D = integrated</a:t>
                      </a: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C9CED8"/>
                      </a:solidFill>
                      <a:prstDash val="solid"/>
                    </a:lnL>
                    <a:lnR w="9525" cap="flat" cmpd="sng" algn="ctr">
                      <a:solidFill>
                        <a:srgbClr val="C9CED8"/>
                      </a:solidFill>
                      <a:prstDash val="solid"/>
                    </a:lnR>
                    <a:lnT w="9525" cap="flat" cmpd="sng" algn="ctr">
                      <a:solidFill>
                        <a:srgbClr val="C9CED8"/>
                      </a:solidFill>
                      <a:prstDash val="solid"/>
                    </a:lnT>
                    <a:lnB w="9525" cap="flat" cmpd="sng" algn="ctr">
                      <a:solidFill>
                        <a:srgbClr val="C9CED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74320" y="6199632"/>
            <a:ext cx="85953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950" b="0">
                <a:solidFill>
                  <a:srgbClr val="6B6B6B"/>
                </a:solidFill>
                <a:latin typeface="Arial"/>
              </a:rPr>
              <a:t>Every script also takes --target  --trigger  --week  --logy  --fmt and prints diagnostics for the assumptions it uses.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slidesTemplate</Template>
  <TotalTime>107245</TotalTime>
  <Words>2815</Words>
  <Application>Microsoft Office PowerPoint</Application>
  <PresentationFormat>On-screen Show (4:3)</PresentationFormat>
  <Paragraphs>458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Courier New</vt:lpstr>
      <vt:lpstr>標準デザイン</vt:lpstr>
      <vt:lpstr>Basic Idea</vt:lpstr>
      <vt:lpstr>Road Map</vt:lpstr>
      <vt:lpstr>PowerPoint Presentation</vt:lpstr>
      <vt:lpstr>Step0 : Add sys, Combine, and Integration</vt:lpstr>
      <vt:lpstr>Step1 : Combine purity, and sysP</vt:lpstr>
      <vt:lpstr>Step2 : Combine trigger, and sysT</vt:lpstr>
      <vt:lpstr>Step3 : Combine period, and sysW</vt:lpstr>
      <vt:lpstr>PowerPoint Presentation</vt:lpstr>
      <vt:lpstr>Check w/ step4 to make sure rho_kinematics before doing step#3?</vt:lpstr>
      <vt:lpstr>Step 4 : Integration</vt:lpstr>
      <vt:lpstr>Summary : ρ used at each step</vt:lpstr>
      <vt:lpstr>Other </vt:lpstr>
      <vt:lpstr>Code Framework for DY Systematics</vt:lpstr>
      <vt:lpstr>Step by Step: Recipe, Outputs and Check Plots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Blue</dc:title>
  <dc:creator>Chia Yu</dc:creator>
  <cp:lastModifiedBy>Chia-Yu Hsieh</cp:lastModifiedBy>
  <cp:revision>1182</cp:revision>
  <dcterms:created xsi:type="dcterms:W3CDTF">2018-07-15T10:16:04Z</dcterms:created>
  <dcterms:modified xsi:type="dcterms:W3CDTF">2026-10-12T07:19:08Z</dcterms:modified>
</cp:coreProperties>
</file>