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80" r:id="rId2"/>
    <p:sldId id="524" r:id="rId3"/>
    <p:sldId id="527" r:id="rId4"/>
    <p:sldId id="531" r:id="rId5"/>
    <p:sldId id="533" r:id="rId6"/>
    <p:sldId id="532" r:id="rId7"/>
    <p:sldId id="526" r:id="rId8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FF"/>
    <a:srgbClr val="3399FF"/>
    <a:srgbClr val="CCECFF"/>
    <a:srgbClr val="FFCCFF"/>
    <a:srgbClr val="99CCFF"/>
    <a:srgbClr val="FFFFCC"/>
    <a:srgbClr val="99FFCC"/>
    <a:srgbClr val="66FF99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69" autoAdjust="0"/>
    <p:restoredTop sz="95320" autoAdjust="0"/>
  </p:normalViewPr>
  <p:slideViewPr>
    <p:cSldViewPr>
      <p:cViewPr>
        <p:scale>
          <a:sx n="82" d="100"/>
          <a:sy n="82" d="100"/>
        </p:scale>
        <p:origin x="1059" y="35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373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83E71-3ED3-4DCF-AD27-D8AB6BE6410A}" type="datetimeFigureOut">
              <a:rPr lang="zh-TW" altLang="en-US" smtClean="0"/>
              <a:t>2026/10/14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741C7-9BEE-48BE-841E-F447BA105E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10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 userDrawn="1"/>
        </p:nvSpPr>
        <p:spPr bwMode="auto">
          <a:xfrm>
            <a:off x="0" y="3429448"/>
            <a:ext cx="9144000" cy="68687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" name="Rectangle 3"/>
          <p:cNvSpPr>
            <a:spLocks noChangeArrowheads="1"/>
          </p:cNvSpPr>
          <p:nvPr userDrawn="1"/>
        </p:nvSpPr>
        <p:spPr bwMode="auto">
          <a:xfrm>
            <a:off x="428644" y="3284985"/>
            <a:ext cx="1446175" cy="13890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8280400" y="6552931"/>
            <a:ext cx="863600" cy="714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77497"/>
            <a:ext cx="6400800" cy="216130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  <a:endParaRPr lang="ja-JP" altLang="en-US" noProof="0"/>
          </a:p>
        </p:txBody>
      </p:sp>
      <p:sp>
        <p:nvSpPr>
          <p:cNvPr id="3082" name="Rectangle 10"/>
          <p:cNvSpPr>
            <a:spLocks noChangeArrowheads="1"/>
          </p:cNvSpPr>
          <p:nvPr userDrawn="1"/>
        </p:nvSpPr>
        <p:spPr bwMode="auto">
          <a:xfrm>
            <a:off x="8893175" y="1158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83" name="Rectangle 11"/>
          <p:cNvSpPr>
            <a:spLocks noChangeArrowheads="1"/>
          </p:cNvSpPr>
          <p:nvPr userDrawn="1"/>
        </p:nvSpPr>
        <p:spPr bwMode="auto">
          <a:xfrm>
            <a:off x="8726488" y="1158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84" name="Rectangle 12"/>
          <p:cNvSpPr>
            <a:spLocks noChangeArrowheads="1"/>
          </p:cNvSpPr>
          <p:nvPr userDrawn="1"/>
        </p:nvSpPr>
        <p:spPr bwMode="auto">
          <a:xfrm>
            <a:off x="8893175" y="2809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3085" name="Group 13"/>
          <p:cNvGrpSpPr>
            <a:grpSpLocks/>
          </p:cNvGrpSpPr>
          <p:nvPr userDrawn="1"/>
        </p:nvGrpSpPr>
        <p:grpSpPr bwMode="auto">
          <a:xfrm rot="-10800000">
            <a:off x="73022" y="6502132"/>
            <a:ext cx="355619" cy="301537"/>
            <a:chOff x="113" y="4020"/>
            <a:chExt cx="195" cy="195"/>
          </a:xfrm>
        </p:grpSpPr>
        <p:sp>
          <p:nvSpPr>
            <p:cNvPr id="3086" name="Rectangle 14"/>
            <p:cNvSpPr>
              <a:spLocks noChangeArrowheads="1"/>
            </p:cNvSpPr>
            <p:nvPr userDrawn="1"/>
          </p:nvSpPr>
          <p:spPr bwMode="auto">
            <a:xfrm>
              <a:off x="218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7" name="Rectangle 15"/>
            <p:cNvSpPr>
              <a:spLocks noChangeArrowheads="1"/>
            </p:cNvSpPr>
            <p:nvPr userDrawn="1"/>
          </p:nvSpPr>
          <p:spPr bwMode="auto">
            <a:xfrm>
              <a:off x="113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8" name="Rectangle 16"/>
            <p:cNvSpPr>
              <a:spLocks noChangeArrowheads="1"/>
            </p:cNvSpPr>
            <p:nvPr userDrawn="1"/>
          </p:nvSpPr>
          <p:spPr bwMode="auto">
            <a:xfrm>
              <a:off x="218" y="4124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1346788"/>
            <a:ext cx="8642350" cy="2130709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1" y="6549899"/>
            <a:ext cx="1874818" cy="307635"/>
          </a:xfrm>
        </p:spPr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874818" y="6549899"/>
            <a:ext cx="5631801" cy="30506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7524000" y="6560138"/>
            <a:ext cx="1620000" cy="297862"/>
          </a:xfrm>
        </p:spPr>
        <p:txBody>
          <a:bodyPr/>
          <a:lstStyle/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25" y="44624"/>
            <a:ext cx="9128792" cy="7920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0725" y="6551744"/>
            <a:ext cx="1826162" cy="3062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836887" y="6557147"/>
            <a:ext cx="5652806" cy="3008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489693" y="6557147"/>
            <a:ext cx="1620000" cy="295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  <p:sp>
        <p:nvSpPr>
          <p:cNvPr id="7" name="文字版面配置區 2"/>
          <p:cNvSpPr>
            <a:spLocks noGrp="1"/>
          </p:cNvSpPr>
          <p:nvPr>
            <p:ph idx="1"/>
          </p:nvPr>
        </p:nvSpPr>
        <p:spPr>
          <a:xfrm>
            <a:off x="10725" y="894730"/>
            <a:ext cx="9128792" cy="5657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88410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roup 17"/>
          <p:cNvGrpSpPr>
            <a:grpSpLocks/>
          </p:cNvGrpSpPr>
          <p:nvPr userDrawn="1"/>
        </p:nvGrpSpPr>
        <p:grpSpPr bwMode="auto">
          <a:xfrm rot="-10800000">
            <a:off x="73818" y="6491114"/>
            <a:ext cx="309563" cy="309562"/>
            <a:chOff x="113" y="4020"/>
            <a:chExt cx="195" cy="195"/>
          </a:xfrm>
        </p:grpSpPr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218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113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  <p:sp>
          <p:nvSpPr>
            <p:cNvPr id="1040" name="Rectangle 16"/>
            <p:cNvSpPr>
              <a:spLocks noChangeArrowheads="1"/>
            </p:cNvSpPr>
            <p:nvPr userDrawn="1"/>
          </p:nvSpPr>
          <p:spPr bwMode="auto">
            <a:xfrm>
              <a:off x="218" y="4124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</p:grp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10725" y="823293"/>
            <a:ext cx="9150484" cy="71437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430925" y="678830"/>
            <a:ext cx="1447201" cy="144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2" name="Rectangle 18"/>
          <p:cNvSpPr>
            <a:spLocks noChangeArrowheads="1"/>
          </p:cNvSpPr>
          <p:nvPr userDrawn="1"/>
        </p:nvSpPr>
        <p:spPr bwMode="auto">
          <a:xfrm>
            <a:off x="8275917" y="6552009"/>
            <a:ext cx="863600" cy="714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120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82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/>
              <a:t>Title</a:t>
            </a:r>
            <a:endParaRPr lang="ja-JP" altLang="en-US" dirty="0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965878" y="438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8799191" y="438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8965878" y="2089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1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725" y="6549394"/>
            <a:ext cx="1829258" cy="30860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22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860506" y="6552931"/>
            <a:ext cx="5639876" cy="305069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23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7509950" y="6549394"/>
            <a:ext cx="1620000" cy="305069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  <p:sp>
        <p:nvSpPr>
          <p:cNvPr id="17" name="文字版面配置區 2"/>
          <p:cNvSpPr>
            <a:spLocks noGrp="1"/>
          </p:cNvSpPr>
          <p:nvPr>
            <p:ph type="body" idx="1"/>
          </p:nvPr>
        </p:nvSpPr>
        <p:spPr>
          <a:xfrm>
            <a:off x="10725" y="894730"/>
            <a:ext cx="9128792" cy="565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66699"/>
        </a:buClr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66FF"/>
        </a:buClr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33CC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33993"/>
        </a:buClr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66699"/>
        </a:buClr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249A7EA7-400C-4890-BEED-F711BCBD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RPC work</a:t>
            </a:r>
            <a:endParaRPr lang="zh-TW" altLang="en-US" sz="3600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12EEB8-F027-4C51-8861-46442428E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2026/01/12</a:t>
            </a:r>
            <a:endParaRPr lang="en-US" altLang="ja-JP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1767213-5CC2-4DF7-9D6C-0E1CD573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ZDC MC</a:t>
            </a:r>
            <a:endParaRPr lang="en-US" altLang="ja-JP" dirty="0"/>
          </a:p>
        </p:txBody>
      </p:sp>
      <p:sp>
        <p:nvSpPr>
          <p:cNvPr id="10" name="副標題 1">
            <a:extLst>
              <a:ext uri="{FF2B5EF4-FFF2-40B4-BE49-F238E27FC236}">
                <a16:creationId xmlns:a16="http://schemas.microsoft.com/office/drawing/2014/main" id="{21C6208E-181D-47D2-B7DE-7A1CB08C79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3478212"/>
            <a:ext cx="9143999" cy="3079359"/>
          </a:xfrm>
        </p:spPr>
        <p:txBody>
          <a:bodyPr>
            <a:normAutofit/>
          </a:bodyPr>
          <a:lstStyle/>
          <a:p>
            <a:r>
              <a:rPr lang="en-US" altLang="zh-TW" sz="2000" b="1" dirty="0"/>
              <a:t>Chia-Yu Hsieh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altLang="zh-TW" sz="2000" b="1" dirty="0">
                <a:cs typeface="Times New Roman" panose="02020603050405020304" pitchFamily="18" charset="0"/>
              </a:rPr>
              <a:t>Academia </a:t>
            </a:r>
            <a:r>
              <a:rPr lang="en-US" altLang="zh-TW" sz="2000" b="1" dirty="0" err="1">
                <a:cs typeface="Times New Roman" panose="02020603050405020304" pitchFamily="18" charset="0"/>
              </a:rPr>
              <a:t>Sinica</a:t>
            </a:r>
            <a:r>
              <a:rPr lang="en-US" altLang="zh-TW" sz="2000" b="1" dirty="0">
                <a:cs typeface="Times New Roman" panose="02020603050405020304" pitchFamily="18" charset="0"/>
              </a:rPr>
              <a:t>, Taiwan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3538D9C-D820-4D86-BC65-40BB0927C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2" y="116632"/>
            <a:ext cx="1584176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B96C3A-50FF-79A6-A20C-0C3391C5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</a:t>
            </a:fld>
            <a:r>
              <a:rPr lang="en-US" altLang="ja-JP"/>
              <a:t>/22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4849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id="{5BC89FCA-2A7E-439B-B1B8-D5468FCB4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RPC Electronics for JP</a:t>
            </a:r>
            <a:endParaRPr lang="zh-TW" altLang="en-US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DC38C5F-295C-43CB-8EF6-5CC9945D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54AFB9E-E594-427F-9B1B-84925241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6789AEE-C723-4B9D-8988-3B386EE2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2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8" name="內容版面配置區 7">
            <a:extLst>
              <a:ext uri="{FF2B5EF4-FFF2-40B4-BE49-F238E27FC236}">
                <a16:creationId xmlns:a16="http://schemas.microsoft.com/office/drawing/2014/main" id="{16194FA0-2737-4DCC-B192-832379F20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1800" dirty="0"/>
              <a:t>Amp production </a:t>
            </a:r>
          </a:p>
          <a:p>
            <a:pPr>
              <a:buFontTx/>
              <a:buChar char="-"/>
            </a:pPr>
            <a:r>
              <a:rPr lang="en-US" altLang="zh-TW" sz="1800" dirty="0"/>
              <a:t>30 pcs ready</a:t>
            </a:r>
          </a:p>
          <a:p>
            <a:pPr>
              <a:buFontTx/>
              <a:buChar char="-"/>
            </a:pPr>
            <a:r>
              <a:rPr lang="en-US" altLang="zh-TW" sz="1800" dirty="0"/>
              <a:t>220 pcs under production </a:t>
            </a:r>
            <a:endParaRPr lang="en-US" altLang="zh-TW" sz="18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altLang="zh-TW" sz="1800" dirty="0">
                <a:solidFill>
                  <a:srgbClr val="FF0000"/>
                </a:solidFill>
              </a:rPr>
              <a:t>Amp chips arrive TW, will go for production</a:t>
            </a:r>
            <a:r>
              <a:rPr lang="zh-TW" altLang="en-US" sz="1800" dirty="0">
                <a:solidFill>
                  <a:srgbClr val="FF0000"/>
                </a:solidFill>
              </a:rPr>
              <a:t> </a:t>
            </a:r>
            <a:endParaRPr lang="en-US" altLang="zh-TW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sz="1800" dirty="0"/>
          </a:p>
          <a:p>
            <a:r>
              <a:rPr lang="en-US" altLang="zh-TW" sz="1800" dirty="0"/>
              <a:t>Discriminator control code </a:t>
            </a:r>
          </a:p>
          <a:p>
            <a:pPr>
              <a:buFontTx/>
              <a:buChar char="-"/>
            </a:pPr>
            <a:r>
              <a:rPr lang="en-US" altLang="zh-TW" sz="1800" dirty="0"/>
              <a:t>Goal : setting threshold ch by ch, Nov. 2026 test beam</a:t>
            </a:r>
          </a:p>
          <a:p>
            <a:pPr>
              <a:buFontTx/>
              <a:buChar char="-"/>
            </a:pPr>
            <a:r>
              <a:rPr lang="en-US" altLang="zh-TW" sz="1800" dirty="0"/>
              <a:t>python-based code is ready</a:t>
            </a:r>
            <a:r>
              <a:rPr lang="zh-TW" altLang="en-US" sz="1800" dirty="0"/>
              <a:t> </a:t>
            </a:r>
            <a:r>
              <a:rPr lang="en-US" altLang="zh-TW" sz="1800" dirty="0"/>
              <a:t>(</a:t>
            </a:r>
            <a:r>
              <a:rPr lang="zh-TW" altLang="en-US" sz="1800" dirty="0"/>
              <a:t>濂宸</a:t>
            </a:r>
            <a:r>
              <a:rPr lang="en-US" altLang="zh-TW" sz="1800" dirty="0"/>
              <a:t>)</a:t>
            </a:r>
          </a:p>
          <a:p>
            <a:pPr>
              <a:buFontTx/>
              <a:buChar char="-"/>
            </a:pPr>
            <a:r>
              <a:rPr lang="en-US" altLang="zh-TW" sz="1800" dirty="0"/>
              <a:t>New firmware is ready</a:t>
            </a:r>
            <a:r>
              <a:rPr lang="zh-TW" altLang="en-US" sz="1800" dirty="0"/>
              <a:t> </a:t>
            </a:r>
            <a:r>
              <a:rPr lang="en-US" altLang="zh-TW" sz="1800" dirty="0"/>
              <a:t>(Dr. Chu) </a:t>
            </a:r>
          </a:p>
          <a:p>
            <a:pPr>
              <a:buFontTx/>
              <a:buChar char="-"/>
            </a:pPr>
            <a:r>
              <a:rPr lang="en-US" altLang="zh-TW" sz="1800" dirty="0">
                <a:solidFill>
                  <a:srgbClr val="FF0000"/>
                </a:solidFill>
              </a:rPr>
              <a:t>under test (</a:t>
            </a:r>
            <a:r>
              <a:rPr lang="zh-TW" altLang="en-US" sz="1800" dirty="0">
                <a:solidFill>
                  <a:srgbClr val="FF0000"/>
                </a:solidFill>
              </a:rPr>
              <a:t>逸銘 </a:t>
            </a:r>
            <a:r>
              <a:rPr lang="en-US" altLang="zh-TW" sz="1800" dirty="0">
                <a:solidFill>
                  <a:srgbClr val="FF0000"/>
                </a:solidFill>
              </a:rPr>
              <a:t>&amp; </a:t>
            </a:r>
            <a:r>
              <a:rPr lang="zh-TW" altLang="en-US" sz="1800" dirty="0">
                <a:solidFill>
                  <a:srgbClr val="FF0000"/>
                </a:solidFill>
              </a:rPr>
              <a:t>孟昕</a:t>
            </a:r>
            <a:r>
              <a:rPr lang="en-US" altLang="zh-TW" sz="18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en-US" altLang="zh-TW" sz="1800" dirty="0"/>
          </a:p>
          <a:p>
            <a:r>
              <a:rPr lang="en-US" altLang="zh-TW" sz="1800" dirty="0"/>
              <a:t>Discriminator prototypes (</a:t>
            </a:r>
            <a:r>
              <a:rPr lang="en-US" altLang="zh-TW" sz="1800" dirty="0">
                <a:solidFill>
                  <a:srgbClr val="FF0000"/>
                </a:solidFill>
              </a:rPr>
              <a:t>test beam from </a:t>
            </a:r>
            <a:r>
              <a:rPr lang="en-US" altLang="zh-TW" sz="1800" dirty="0">
                <a:solidFill>
                  <a:srgbClr val="FF0000"/>
                </a:solidFill>
                <a:highlight>
                  <a:srgbClr val="FFFF00"/>
                </a:highlight>
              </a:rPr>
              <a:t>Oct. 31</a:t>
            </a:r>
            <a:r>
              <a:rPr lang="en-US" altLang="zh-TW" sz="1800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st</a:t>
            </a:r>
            <a:r>
              <a:rPr lang="en-US" altLang="zh-TW" sz="1800" dirty="0">
                <a:solidFill>
                  <a:srgbClr val="FF0000"/>
                </a:solidFill>
                <a:highlight>
                  <a:srgbClr val="FFFF00"/>
                </a:highlight>
              </a:rPr>
              <a:t> to Nov. 4th. </a:t>
            </a:r>
            <a:r>
              <a:rPr lang="en-US" altLang="zh-TW" sz="1800" dirty="0">
                <a:solidFill>
                  <a:srgbClr val="FF0000"/>
                </a:solidFill>
              </a:rPr>
              <a:t>2026</a:t>
            </a:r>
            <a:r>
              <a:rPr lang="en-US" altLang="zh-TW" sz="1800" dirty="0"/>
              <a:t>)</a:t>
            </a:r>
          </a:p>
          <a:p>
            <a:pPr>
              <a:buFontTx/>
              <a:buChar char="-"/>
            </a:pPr>
            <a:r>
              <a:rPr lang="en-US" sz="1800" dirty="0"/>
              <a:t>discriminator 2026_</a:t>
            </a:r>
            <a:r>
              <a:rPr lang="en-US" sz="1800" dirty="0">
                <a:solidFill>
                  <a:srgbClr val="0000FF"/>
                </a:solidFill>
              </a:rPr>
              <a:t>v1</a:t>
            </a:r>
            <a:r>
              <a:rPr lang="en-US" sz="1800" dirty="0"/>
              <a:t>_</a:t>
            </a:r>
            <a:r>
              <a:rPr lang="en-US" sz="1800" dirty="0">
                <a:solidFill>
                  <a:srgbClr val="00B050"/>
                </a:solidFill>
              </a:rPr>
              <a:t>neg</a:t>
            </a:r>
            <a:r>
              <a:rPr lang="en-US" sz="1800" dirty="0"/>
              <a:t>*2 : ready </a:t>
            </a:r>
          </a:p>
          <a:p>
            <a:pPr>
              <a:buFontTx/>
              <a:buChar char="-"/>
            </a:pPr>
            <a:r>
              <a:rPr lang="en-US" altLang="zh-TW" sz="1800" dirty="0"/>
              <a:t>discriminator 2026_</a:t>
            </a:r>
            <a:r>
              <a:rPr lang="en-US" altLang="zh-TW" sz="1800" dirty="0">
                <a:solidFill>
                  <a:srgbClr val="0000FF"/>
                </a:solidFill>
              </a:rPr>
              <a:t>v1</a:t>
            </a:r>
            <a:r>
              <a:rPr lang="en-US" altLang="zh-TW" sz="1800" dirty="0"/>
              <a:t>_</a:t>
            </a:r>
            <a:r>
              <a:rPr lang="en-US" altLang="zh-TW" sz="1800" dirty="0">
                <a:solidFill>
                  <a:srgbClr val="92D050"/>
                </a:solidFill>
              </a:rPr>
              <a:t>pos</a:t>
            </a:r>
            <a:r>
              <a:rPr lang="en-US" altLang="zh-TW" sz="1800" dirty="0"/>
              <a:t>*2 : under production, should be ready by test beam</a:t>
            </a:r>
          </a:p>
          <a:p>
            <a:pPr>
              <a:buFontTx/>
              <a:buChar char="-"/>
            </a:pPr>
            <a:r>
              <a:rPr lang="en-US" altLang="zh-TW" sz="1800" dirty="0"/>
              <a:t>discriminator 2026_</a:t>
            </a:r>
            <a:r>
              <a:rPr lang="en-US" altLang="zh-TW" sz="1800" dirty="0">
                <a:solidFill>
                  <a:srgbClr val="3399FF"/>
                </a:solidFill>
              </a:rPr>
              <a:t>v2</a:t>
            </a:r>
            <a:r>
              <a:rPr lang="en-US" altLang="zh-TW" sz="1800" dirty="0"/>
              <a:t>_</a:t>
            </a:r>
            <a:r>
              <a:rPr lang="en-US" altLang="zh-TW" sz="1800" dirty="0">
                <a:solidFill>
                  <a:srgbClr val="00B050"/>
                </a:solidFill>
              </a:rPr>
              <a:t>neg</a:t>
            </a:r>
            <a:r>
              <a:rPr lang="en-US" altLang="zh-TW" sz="1800" dirty="0"/>
              <a:t>*2 : under production </a:t>
            </a:r>
          </a:p>
          <a:p>
            <a:pPr>
              <a:buFontTx/>
              <a:buChar char="-"/>
            </a:pPr>
            <a:r>
              <a:rPr lang="en-US" altLang="zh-TW" sz="1800" dirty="0"/>
              <a:t>discriminator 2026_</a:t>
            </a:r>
            <a:r>
              <a:rPr lang="en-US" altLang="zh-TW" sz="1800" dirty="0">
                <a:solidFill>
                  <a:srgbClr val="3399FF"/>
                </a:solidFill>
              </a:rPr>
              <a:t>v2</a:t>
            </a:r>
            <a:r>
              <a:rPr lang="en-US" altLang="zh-TW" sz="1800" dirty="0"/>
              <a:t>_</a:t>
            </a:r>
            <a:r>
              <a:rPr lang="en-US" altLang="zh-TW" sz="1800" dirty="0">
                <a:solidFill>
                  <a:srgbClr val="92D050"/>
                </a:solidFill>
              </a:rPr>
              <a:t>pos</a:t>
            </a:r>
            <a:r>
              <a:rPr lang="en-US" altLang="zh-TW" sz="1800" dirty="0"/>
              <a:t>*2 : under production</a:t>
            </a:r>
          </a:p>
          <a:p>
            <a:pPr marL="0" indent="0">
              <a:buNone/>
            </a:pPr>
            <a:r>
              <a:rPr lang="en-US" altLang="zh-TW" sz="1800" dirty="0"/>
              <a:t>v1 and v2 have different stretching design</a:t>
            </a:r>
          </a:p>
          <a:p>
            <a:pPr>
              <a:buFontTx/>
              <a:buChar char="-"/>
            </a:pPr>
            <a:endParaRPr lang="en-US" sz="1800" dirty="0"/>
          </a:p>
          <a:p>
            <a:pPr>
              <a:buFontTx/>
              <a:buChar char="-"/>
            </a:pPr>
            <a:endParaRPr lang="en-US" altLang="zh-TW" sz="1800" dirty="0"/>
          </a:p>
          <a:p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111849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15A-8100-BFEC-C53B-0A00D5FE8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Carbonless : Study with Oscilloscope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837E3-48C9-5ED7-4CCD-228AF2ADC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8BA5C-BCE5-1518-EDEF-9CACF3326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405F7-915E-2E77-9084-7604F9641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3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90B968-4146-528F-5568-C6A338B2C348}"/>
              </a:ext>
            </a:extLst>
          </p:cNvPr>
          <p:cNvSpPr/>
          <p:nvPr/>
        </p:nvSpPr>
        <p:spPr>
          <a:xfrm>
            <a:off x="1354043" y="2910227"/>
            <a:ext cx="1656184" cy="40433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Carbonless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51E73A7-6B0B-7344-0E2E-F8E9AB543711}"/>
              </a:ext>
            </a:extLst>
          </p:cNvPr>
          <p:cNvSpPr/>
          <p:nvPr/>
        </p:nvSpPr>
        <p:spPr>
          <a:xfrm>
            <a:off x="1354043" y="2284224"/>
            <a:ext cx="1656184" cy="41770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Scin_top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8F15F96-39FC-9756-4B3E-2793489393F9}"/>
              </a:ext>
            </a:extLst>
          </p:cNvPr>
          <p:cNvSpPr/>
          <p:nvPr/>
        </p:nvSpPr>
        <p:spPr>
          <a:xfrm>
            <a:off x="1326764" y="3521901"/>
            <a:ext cx="1656184" cy="36508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Scin_bottom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AE9268D-896C-3435-C7CD-69B9C751BD6E}"/>
              </a:ext>
            </a:extLst>
          </p:cNvPr>
          <p:cNvCxnSpPr>
            <a:cxnSpLocks/>
          </p:cNvCxnSpPr>
          <p:nvPr/>
        </p:nvCxnSpPr>
        <p:spPr>
          <a:xfrm flipH="1">
            <a:off x="769706" y="3110292"/>
            <a:ext cx="3600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88F97B3-AB2D-9BA4-0FD7-6E0EA8AF1A4C}"/>
              </a:ext>
            </a:extLst>
          </p:cNvPr>
          <p:cNvSpPr/>
          <p:nvPr/>
        </p:nvSpPr>
        <p:spPr>
          <a:xfrm>
            <a:off x="28101" y="2911161"/>
            <a:ext cx="751785" cy="374069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AND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17C2F45-9C82-BC07-C36A-E02B59B6B1EB}"/>
              </a:ext>
            </a:extLst>
          </p:cNvPr>
          <p:cNvCxnSpPr>
            <a:cxnSpLocks/>
          </p:cNvCxnSpPr>
          <p:nvPr/>
        </p:nvCxnSpPr>
        <p:spPr>
          <a:xfrm flipV="1">
            <a:off x="3008995" y="3124608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B5B43D8-FB0B-1EA2-C2ED-69B498A06103}"/>
              </a:ext>
            </a:extLst>
          </p:cNvPr>
          <p:cNvSpPr/>
          <p:nvPr/>
        </p:nvSpPr>
        <p:spPr>
          <a:xfrm>
            <a:off x="3432796" y="2876907"/>
            <a:ext cx="1139204" cy="683233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Amp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2025_v1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74AD72A-C719-A4E6-E36F-7467A1F71BF7}"/>
              </a:ext>
            </a:extLst>
          </p:cNvPr>
          <p:cNvSpPr/>
          <p:nvPr/>
        </p:nvSpPr>
        <p:spPr>
          <a:xfrm>
            <a:off x="7372587" y="2861370"/>
            <a:ext cx="1746971" cy="69877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Oscilloscope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CEF38C6-DE10-3F4B-DC99-5E150022E14E}"/>
              </a:ext>
            </a:extLst>
          </p:cNvPr>
          <p:cNvCxnSpPr>
            <a:cxnSpLocks/>
          </p:cNvCxnSpPr>
          <p:nvPr/>
        </p:nvCxnSpPr>
        <p:spPr>
          <a:xfrm flipV="1">
            <a:off x="4568023" y="3191048"/>
            <a:ext cx="720000" cy="1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2DB281F-0A9D-EAF9-E7C3-8A8DF9F66A10}"/>
              </a:ext>
            </a:extLst>
          </p:cNvPr>
          <p:cNvGrpSpPr/>
          <p:nvPr/>
        </p:nvGrpSpPr>
        <p:grpSpPr>
          <a:xfrm>
            <a:off x="403994" y="3285230"/>
            <a:ext cx="7851468" cy="911890"/>
            <a:chOff x="403994" y="3285230"/>
            <a:chExt cx="7851468" cy="911890"/>
          </a:xfrm>
        </p:grpSpPr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67FE73F7-FBC4-B43E-2D0A-043D75D83CAD}"/>
                </a:ext>
              </a:extLst>
            </p:cNvPr>
            <p:cNvCxnSpPr>
              <a:cxnSpLocks/>
              <a:stCxn id="25" idx="2"/>
            </p:cNvCxnSpPr>
            <p:nvPr/>
          </p:nvCxnSpPr>
          <p:spPr>
            <a:xfrm rot="16200000" flipH="1">
              <a:off x="3874773" y="-185549"/>
              <a:ext cx="909910" cy="7851468"/>
            </a:xfrm>
            <a:prstGeom prst="bentConnector2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9B21B7B-6E27-47F0-222B-0807E1B137A8}"/>
                </a:ext>
              </a:extLst>
            </p:cNvPr>
            <p:cNvCxnSpPr>
              <a:cxnSpLocks/>
              <a:endCxn id="31" idx="2"/>
            </p:cNvCxnSpPr>
            <p:nvPr/>
          </p:nvCxnSpPr>
          <p:spPr>
            <a:xfrm flipH="1" flipV="1">
              <a:off x="8246073" y="3560140"/>
              <a:ext cx="9389" cy="63698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B2E117D8-BF95-1621-701F-94C6D92493C2}"/>
              </a:ext>
            </a:extLst>
          </p:cNvPr>
          <p:cNvSpPr txBox="1"/>
          <p:nvPr/>
        </p:nvSpPr>
        <p:spPr>
          <a:xfrm>
            <a:off x="8343592" y="3510552"/>
            <a:ext cx="153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Trigger(TTL)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132F220-DF6A-8DA7-6536-0D15AEF9CAE5}"/>
              </a:ext>
            </a:extLst>
          </p:cNvPr>
          <p:cNvCxnSpPr>
            <a:cxnSpLocks/>
            <a:stCxn id="58" idx="2"/>
          </p:cNvCxnSpPr>
          <p:nvPr/>
        </p:nvCxnSpPr>
        <p:spPr>
          <a:xfrm>
            <a:off x="4052395" y="2060848"/>
            <a:ext cx="0" cy="795687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9A4BDFC7-251C-1371-0BFB-6CC224AD47FE}"/>
              </a:ext>
            </a:extLst>
          </p:cNvPr>
          <p:cNvSpPr/>
          <p:nvPr/>
        </p:nvSpPr>
        <p:spPr>
          <a:xfrm>
            <a:off x="3193038" y="1424567"/>
            <a:ext cx="1718713" cy="63628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LV +6V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highlight>
                  <a:srgbClr val="FFFF00"/>
                </a:highlight>
              </a:rPr>
              <a:t>current =?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0BE04864-EDD4-8692-BF34-88E00AB7ECDD}"/>
              </a:ext>
            </a:extLst>
          </p:cNvPr>
          <p:cNvSpPr/>
          <p:nvPr/>
        </p:nvSpPr>
        <p:spPr>
          <a:xfrm>
            <a:off x="1308183" y="1423074"/>
            <a:ext cx="1656184" cy="40343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HV +1kV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E42D3937-A777-2FA2-12C6-03F16355F7A2}"/>
              </a:ext>
            </a:extLst>
          </p:cNvPr>
          <p:cNvSpPr/>
          <p:nvPr/>
        </p:nvSpPr>
        <p:spPr>
          <a:xfrm>
            <a:off x="1497414" y="4386511"/>
            <a:ext cx="1480523" cy="404396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HV +1kV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852C3A1B-5808-6934-FB04-D775AE2FD571}"/>
              </a:ext>
            </a:extLst>
          </p:cNvPr>
          <p:cNvCxnSpPr>
            <a:cxnSpLocks/>
          </p:cNvCxnSpPr>
          <p:nvPr/>
        </p:nvCxnSpPr>
        <p:spPr>
          <a:xfrm>
            <a:off x="2105766" y="1860764"/>
            <a:ext cx="0" cy="4572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7B11BDB-839C-829E-46C4-E0448EB1D1FD}"/>
              </a:ext>
            </a:extLst>
          </p:cNvPr>
          <p:cNvCxnSpPr>
            <a:cxnSpLocks/>
          </p:cNvCxnSpPr>
          <p:nvPr/>
        </p:nvCxnSpPr>
        <p:spPr>
          <a:xfrm flipH="1" flipV="1">
            <a:off x="2177113" y="3852544"/>
            <a:ext cx="0" cy="506167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0A1324CB-63AF-6462-8B0A-DEBC207B05B7}"/>
              </a:ext>
            </a:extLst>
          </p:cNvPr>
          <p:cNvSpPr/>
          <p:nvPr/>
        </p:nvSpPr>
        <p:spPr>
          <a:xfrm>
            <a:off x="3203848" y="4973585"/>
            <a:ext cx="2376264" cy="1180282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HV = +7kV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+ HV= -7kV</a:t>
            </a:r>
          </a:p>
          <a:p>
            <a:pPr algn="ctr"/>
            <a:r>
              <a:rPr lang="en-US" b="1" dirty="0">
                <a:solidFill>
                  <a:srgbClr val="00B050"/>
                </a:solidFill>
                <a:highlight>
                  <a:srgbClr val="FFFF00"/>
                </a:highlight>
              </a:rPr>
              <a:t>current VS HV?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A55C5385-1619-7F16-714A-D7F94918E730}"/>
              </a:ext>
            </a:extLst>
          </p:cNvPr>
          <p:cNvCxnSpPr>
            <a:cxnSpLocks/>
            <a:stCxn id="68" idx="0"/>
          </p:cNvCxnSpPr>
          <p:nvPr/>
        </p:nvCxnSpPr>
        <p:spPr>
          <a:xfrm flipH="1" flipV="1">
            <a:off x="2734098" y="3280394"/>
            <a:ext cx="1657882" cy="1693191"/>
          </a:xfrm>
          <a:prstGeom prst="straightConnector1">
            <a:avLst/>
          </a:prstGeom>
          <a:ln w="254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or: Elbow 88">
            <a:extLst>
              <a:ext uri="{FF2B5EF4-FFF2-40B4-BE49-F238E27FC236}">
                <a16:creationId xmlns:a16="http://schemas.microsoft.com/office/drawing/2014/main" id="{94ACC703-A34B-FF59-7ED9-1FA8E4870E51}"/>
              </a:ext>
            </a:extLst>
          </p:cNvPr>
          <p:cNvCxnSpPr>
            <a:stCxn id="10" idx="1"/>
            <a:endCxn id="12" idx="1"/>
          </p:cNvCxnSpPr>
          <p:nvPr/>
        </p:nvCxnSpPr>
        <p:spPr>
          <a:xfrm rot="10800000" flipV="1">
            <a:off x="1326765" y="2493077"/>
            <a:ext cx="27279" cy="1211367"/>
          </a:xfrm>
          <a:prstGeom prst="bentConnector3">
            <a:avLst>
              <a:gd name="adj1" fmla="val 938007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2FC12D9-454E-A075-7F3D-AA18C3198E38}"/>
              </a:ext>
            </a:extLst>
          </p:cNvPr>
          <p:cNvSpPr/>
          <p:nvPr/>
        </p:nvSpPr>
        <p:spPr>
          <a:xfrm>
            <a:off x="5260437" y="2860197"/>
            <a:ext cx="1740742" cy="66170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Discriminator 2025_v1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1DF9622-FB60-4381-93C9-3954013DA5A4}"/>
              </a:ext>
            </a:extLst>
          </p:cNvPr>
          <p:cNvSpPr/>
          <p:nvPr/>
        </p:nvSpPr>
        <p:spPr>
          <a:xfrm>
            <a:off x="5156705" y="1398557"/>
            <a:ext cx="3231719" cy="63628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LV +5V, current = 1.2A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LV – 5V, current = 0.25A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35541E1-CED8-458C-E10E-2E65382E134E}"/>
              </a:ext>
            </a:extLst>
          </p:cNvPr>
          <p:cNvCxnSpPr>
            <a:cxnSpLocks/>
          </p:cNvCxnSpPr>
          <p:nvPr/>
        </p:nvCxnSpPr>
        <p:spPr>
          <a:xfrm>
            <a:off x="6228184" y="2060848"/>
            <a:ext cx="0" cy="795687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F18092-158F-6C5D-15AA-4300B655F57F}"/>
              </a:ext>
            </a:extLst>
          </p:cNvPr>
          <p:cNvGrpSpPr/>
          <p:nvPr/>
        </p:nvGrpSpPr>
        <p:grpSpPr>
          <a:xfrm>
            <a:off x="4067944" y="3556640"/>
            <a:ext cx="3910184" cy="444036"/>
            <a:chOff x="403994" y="3285230"/>
            <a:chExt cx="7851468" cy="911890"/>
          </a:xfrm>
        </p:grpSpPr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50A4DDCA-66B0-9B22-8494-CAA3A4D5109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874773" y="-185549"/>
              <a:ext cx="909910" cy="7851468"/>
            </a:xfrm>
            <a:prstGeom prst="bentConnector2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449ACA5-760C-CA14-D043-789644D28B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55462" y="3301613"/>
              <a:ext cx="0" cy="89550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32238BF-1B10-A771-04FD-ED9743F67E8F}"/>
              </a:ext>
            </a:extLst>
          </p:cNvPr>
          <p:cNvCxnSpPr>
            <a:cxnSpLocks/>
            <a:endCxn id="31" idx="1"/>
          </p:cNvCxnSpPr>
          <p:nvPr/>
        </p:nvCxnSpPr>
        <p:spPr>
          <a:xfrm>
            <a:off x="6980512" y="3147496"/>
            <a:ext cx="392075" cy="0"/>
          </a:xfrm>
          <a:prstGeom prst="straightConnector1">
            <a:avLst/>
          </a:prstGeom>
          <a:ln w="25400">
            <a:solidFill>
              <a:srgbClr val="FF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18A27E4-31F9-344F-3719-B5273982C03F}"/>
              </a:ext>
            </a:extLst>
          </p:cNvPr>
          <p:cNvSpPr txBox="1"/>
          <p:nvPr/>
        </p:nvSpPr>
        <p:spPr>
          <a:xfrm>
            <a:off x="6903166" y="2718164"/>
            <a:ext cx="1333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FF9900"/>
                </a:solidFill>
              </a:rPr>
              <a:t>LVDS</a:t>
            </a:r>
            <a:endParaRPr lang="zh-TW" altLang="en-US" b="1" dirty="0">
              <a:solidFill>
                <a:srgbClr val="FF99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AEFE6A-77C8-403E-F068-046F0AD28692}"/>
              </a:ext>
            </a:extLst>
          </p:cNvPr>
          <p:cNvSpPr txBox="1"/>
          <p:nvPr/>
        </p:nvSpPr>
        <p:spPr>
          <a:xfrm>
            <a:off x="5635917" y="3648830"/>
            <a:ext cx="646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0000FF"/>
                </a:solidFill>
              </a:rPr>
              <a:t>raw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42DBCDB-DCCC-6114-ECE3-4F3375904476}"/>
              </a:ext>
            </a:extLst>
          </p:cNvPr>
          <p:cNvSpPr/>
          <p:nvPr/>
        </p:nvSpPr>
        <p:spPr>
          <a:xfrm>
            <a:off x="7385062" y="5224854"/>
            <a:ext cx="1746971" cy="69877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Oscilloscope</a:t>
            </a: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ED139821-88A8-BC5D-E30E-87E7EBD1AAAA}"/>
              </a:ext>
            </a:extLst>
          </p:cNvPr>
          <p:cNvCxnSpPr>
            <a:cxnSpLocks/>
          </p:cNvCxnSpPr>
          <p:nvPr/>
        </p:nvCxnSpPr>
        <p:spPr>
          <a:xfrm>
            <a:off x="251520" y="3298595"/>
            <a:ext cx="8028025" cy="1051731"/>
          </a:xfrm>
          <a:prstGeom prst="bentConnector3">
            <a:avLst>
              <a:gd name="adj1" fmla="val -265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FDC2D10-8CDC-5C26-17B4-CB13650C1118}"/>
              </a:ext>
            </a:extLst>
          </p:cNvPr>
          <p:cNvCxnSpPr>
            <a:cxnSpLocks/>
          </p:cNvCxnSpPr>
          <p:nvPr/>
        </p:nvCxnSpPr>
        <p:spPr>
          <a:xfrm flipH="1">
            <a:off x="8250767" y="4332873"/>
            <a:ext cx="9389" cy="87071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0BE9261-A13B-AD50-0D2D-62E9B17F5697}"/>
              </a:ext>
            </a:extLst>
          </p:cNvPr>
          <p:cNvSpPr txBox="1"/>
          <p:nvPr/>
        </p:nvSpPr>
        <p:spPr>
          <a:xfrm>
            <a:off x="8271792" y="4784643"/>
            <a:ext cx="153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Trigger(TTL)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0A55E1B-6EA5-CC4D-270A-1D0A8481E524}"/>
              </a:ext>
            </a:extLst>
          </p:cNvPr>
          <p:cNvCxnSpPr>
            <a:cxnSpLocks/>
          </p:cNvCxnSpPr>
          <p:nvPr/>
        </p:nvCxnSpPr>
        <p:spPr>
          <a:xfrm>
            <a:off x="6638106" y="3551235"/>
            <a:ext cx="1138340" cy="1652348"/>
          </a:xfrm>
          <a:prstGeom prst="straightConnector1">
            <a:avLst/>
          </a:prstGeom>
          <a:ln w="25400">
            <a:solidFill>
              <a:srgbClr val="FF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E181601-29F1-2B0D-5CD2-16B99D0410C2}"/>
              </a:ext>
            </a:extLst>
          </p:cNvPr>
          <p:cNvSpPr txBox="1"/>
          <p:nvPr/>
        </p:nvSpPr>
        <p:spPr>
          <a:xfrm>
            <a:off x="5996691" y="4889195"/>
            <a:ext cx="165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4ch_OR(TTL)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C14BE7-F9AE-9AEF-DB15-7416C9A53E63}"/>
              </a:ext>
            </a:extLst>
          </p:cNvPr>
          <p:cNvSpPr txBox="1"/>
          <p:nvPr/>
        </p:nvSpPr>
        <p:spPr>
          <a:xfrm>
            <a:off x="4762453" y="2953401"/>
            <a:ext cx="646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0000FF"/>
                </a:solidFill>
              </a:rPr>
              <a:t>raw</a:t>
            </a:r>
          </a:p>
        </p:txBody>
      </p:sp>
    </p:spTree>
    <p:extLst>
      <p:ext uri="{BB962C8B-B14F-4D97-AF65-F5344CB8AC3E}">
        <p14:creationId xmlns:p14="http://schemas.microsoft.com/office/powerpoint/2010/main" val="3142895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59D5A-BED3-6C80-8622-1371F165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444C28-7142-6A6E-A6A4-EA05FF38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150D-D6C1-7696-29B3-E14B13E51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7C7D3-8FD9-4AC1-71A9-C5E59C093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4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72C4F9-FE40-53BC-8B39-93DD5262E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5" y="894730"/>
            <a:ext cx="9128792" cy="5486598"/>
          </a:xfrm>
        </p:spPr>
        <p:txBody>
          <a:bodyPr>
            <a:normAutofit/>
          </a:bodyPr>
          <a:lstStyle/>
          <a:p>
            <a:r>
              <a:rPr lang="en-US" altLang="zh-TW" sz="1900" dirty="0"/>
              <a:t>Students in NCU</a:t>
            </a:r>
          </a:p>
          <a:p>
            <a:pPr>
              <a:buFontTx/>
              <a:buChar char="-"/>
            </a:pPr>
            <a:r>
              <a:rPr lang="en-US" altLang="zh-TW" sz="1900" strike="sngStrike" dirty="0"/>
              <a:t>Draw new design carbonless 3D frame</a:t>
            </a:r>
          </a:p>
          <a:p>
            <a:pPr>
              <a:buFontTx/>
              <a:buChar char="-"/>
            </a:pPr>
            <a:r>
              <a:rPr lang="en-US" altLang="zh-TW" sz="1900" dirty="0"/>
              <a:t>check HV current when increasing up HV and also monitor for long time @ 15kV</a:t>
            </a:r>
          </a:p>
          <a:p>
            <a:pPr>
              <a:buFontTx/>
              <a:buChar char="-"/>
            </a:pPr>
            <a:r>
              <a:rPr lang="en-US" altLang="zh-TW" sz="1900" dirty="0"/>
              <a:t>check efficiency (4ch connected), time resolution (trigger -RPC) with new TDC</a:t>
            </a:r>
          </a:p>
          <a:p>
            <a:pPr>
              <a:buFontTx/>
              <a:buChar char="-"/>
            </a:pPr>
            <a:r>
              <a:rPr lang="en-US" altLang="zh-TW" sz="1900" dirty="0"/>
              <a:t>modify the carbonless frame </a:t>
            </a:r>
          </a:p>
          <a:p>
            <a:pPr>
              <a:buFontTx/>
              <a:buChar char="-"/>
            </a:pPr>
            <a:r>
              <a:rPr lang="en-US" altLang="zh-TW" sz="1900" dirty="0"/>
              <a:t>Build HV box?</a:t>
            </a:r>
          </a:p>
          <a:p>
            <a:pPr>
              <a:buFontTx/>
              <a:buChar char="-"/>
            </a:pPr>
            <a:endParaRPr lang="en-US" altLang="zh-TW" sz="1900" dirty="0"/>
          </a:p>
          <a:p>
            <a:pPr>
              <a:buFontTx/>
              <a:buChar char="-"/>
            </a:pPr>
            <a:r>
              <a:rPr lang="en-US" altLang="zh-TW" sz="1900" dirty="0"/>
              <a:t>Analysis :</a:t>
            </a:r>
          </a:p>
          <a:p>
            <a:pPr marL="457200" indent="-457200">
              <a:buAutoNum type="arabicParenR"/>
            </a:pPr>
            <a:r>
              <a:rPr lang="en-US" sz="1900" strike="sngStrike" dirty="0"/>
              <a:t>separate time zone : signal time zone ,noise time zone</a:t>
            </a:r>
          </a:p>
          <a:p>
            <a:pPr marL="457200" indent="-457200">
              <a:buAutoNum type="arabicParenR"/>
            </a:pPr>
            <a:r>
              <a:rPr lang="en-US" sz="1900" strike="sngStrike" dirty="0"/>
              <a:t>fill amplitude histogram</a:t>
            </a:r>
          </a:p>
          <a:p>
            <a:pPr marL="457200" indent="-457200">
              <a:buAutoNum type="arabicParenR"/>
            </a:pPr>
            <a:r>
              <a:rPr lang="en-US" sz="1900" strike="sngStrike" dirty="0"/>
              <a:t>noise time zone define threshold</a:t>
            </a:r>
          </a:p>
          <a:p>
            <a:pPr marL="457200" indent="-457200">
              <a:buAutoNum type="arabicParenR"/>
            </a:pPr>
            <a:r>
              <a:rPr lang="en-US" sz="1900" strike="sngStrike" dirty="0"/>
              <a:t>efficiency after threshold cut</a:t>
            </a:r>
          </a:p>
          <a:p>
            <a:pPr marL="0" indent="0">
              <a:buNone/>
            </a:pPr>
            <a:endParaRPr lang="en-US" sz="1900" dirty="0"/>
          </a:p>
          <a:p>
            <a:r>
              <a:rPr lang="zh-TW" altLang="en-US" sz="1900" dirty="0"/>
              <a:t>濂宸</a:t>
            </a:r>
            <a:endParaRPr lang="en-US" altLang="zh-TW" sz="1900" dirty="0"/>
          </a:p>
          <a:p>
            <a:pPr>
              <a:buFontTx/>
              <a:buChar char="-"/>
            </a:pPr>
            <a:r>
              <a:rPr lang="en-US" altLang="zh-TW" sz="1900" dirty="0"/>
              <a:t>Control program</a:t>
            </a:r>
          </a:p>
          <a:p>
            <a:pPr>
              <a:buFontTx/>
              <a:buChar char="-"/>
            </a:pPr>
            <a:endParaRPr lang="en-US" altLang="zh-TW" sz="1900" dirty="0"/>
          </a:p>
          <a:p>
            <a:pPr>
              <a:buFontTx/>
              <a:buChar char="-"/>
            </a:pPr>
            <a:endParaRPr lang="en-US" altLang="zh-TW" sz="1900" dirty="0"/>
          </a:p>
          <a:p>
            <a:pPr marL="0" indent="0">
              <a:buNone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sz="1800" dirty="0"/>
          </a:p>
        </p:txBody>
      </p:sp>
    </p:spTree>
    <p:extLst>
      <p:ext uri="{BB962C8B-B14F-4D97-AF65-F5344CB8AC3E}">
        <p14:creationId xmlns:p14="http://schemas.microsoft.com/office/powerpoint/2010/main" val="1443495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E5A65-4594-B7FE-3A12-7B4889F1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Comments </a:t>
            </a:r>
            <a:endParaRPr lang="zh-TW" alt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64BE37-4F39-7EBC-FE03-B95F347C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FA8D6-A620-CDC6-152C-E20FAC039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E4CE9-56CE-6660-B01A-5BAB61B0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5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1895AC-BE30-B75B-68B4-DDB7581EA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Standalone PC for RPC</a:t>
            </a:r>
          </a:p>
          <a:p>
            <a:r>
              <a:rPr lang="en-US" altLang="zh-TW" dirty="0"/>
              <a:t>Online display for VI monitoring.</a:t>
            </a:r>
          </a:p>
          <a:p>
            <a:r>
              <a:rPr lang="en-US" altLang="zh-TW" dirty="0"/>
              <a:t>Oscilloscope measure efficiency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altLang="zh-TW" dirty="0"/>
              <a:t>To measure 4 RPC channels, dis + OR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altLang="zh-TW" dirty="0"/>
              <a:t>Use current discriminator should work.</a:t>
            </a:r>
          </a:p>
          <a:p>
            <a:pPr>
              <a:buFont typeface="Symbol" panose="05050102010706020507" pitchFamily="18" charset="2"/>
              <a:buChar char="Þ"/>
            </a:pPr>
            <a:endParaRPr lang="en-US" altLang="zh-TW" dirty="0"/>
          </a:p>
          <a:p>
            <a:r>
              <a:rPr lang="en-US" altLang="zh-TW" dirty="0"/>
              <a:t>LVDS cable</a:t>
            </a:r>
          </a:p>
          <a:p>
            <a:r>
              <a:rPr lang="en-US" altLang="zh-TW" dirty="0"/>
              <a:t>v1 and v2 stretcher function. circuit</a:t>
            </a:r>
            <a:r>
              <a:rPr lang="en-US" altLang="zh-TW"/>
              <a:t>. Reason to develop v2.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34594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882540E5-3944-D652-D56D-AB05C37DB6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D330062-84D0-3B4C-D186-E6626A658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Back up</a:t>
            </a:r>
            <a:endParaRPr lang="zh-TW" alt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5DE12-643F-0A7B-8BB4-74C6B8C2A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43C69A-9A0D-3A86-7D86-DDB4379AD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DE7354-472B-48C0-A647-A2776D40D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6</a:t>
            </a:fld>
            <a:r>
              <a:rPr lang="en-US" altLang="ja-JP"/>
              <a:t>/N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50858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80A47-4678-4669-BCAF-F58876892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Carbonless : Efficiency and Time Resolution Study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DD9365-F635-3FBF-9B4A-B53C463E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D720CE-338B-FAA7-41F0-D1665AF4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F80CB-2C63-8BFF-90E5-8924563BB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7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CF727A7-0AAA-02A0-FF81-581A76A758AA}"/>
              </a:ext>
            </a:extLst>
          </p:cNvPr>
          <p:cNvSpPr/>
          <p:nvPr/>
        </p:nvSpPr>
        <p:spPr>
          <a:xfrm>
            <a:off x="1433446" y="2380308"/>
            <a:ext cx="1656184" cy="38052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Carbonless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49422B2-D969-630A-B3EF-3C9FE7404839}"/>
              </a:ext>
            </a:extLst>
          </p:cNvPr>
          <p:cNvSpPr/>
          <p:nvPr/>
        </p:nvSpPr>
        <p:spPr>
          <a:xfrm>
            <a:off x="1433446" y="1791168"/>
            <a:ext cx="1656184" cy="39311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Scin_top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2EEA98-ABE4-3640-7C01-81E1D8E8AF47}"/>
              </a:ext>
            </a:extLst>
          </p:cNvPr>
          <p:cNvSpPr/>
          <p:nvPr/>
        </p:nvSpPr>
        <p:spPr>
          <a:xfrm>
            <a:off x="1406167" y="3877066"/>
            <a:ext cx="1656184" cy="34358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Scin_bottom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BD71538-156B-49F4-9347-981FDE24D755}"/>
              </a:ext>
            </a:extLst>
          </p:cNvPr>
          <p:cNvCxnSpPr>
            <a:cxnSpLocks/>
          </p:cNvCxnSpPr>
          <p:nvPr/>
        </p:nvCxnSpPr>
        <p:spPr>
          <a:xfrm flipH="1">
            <a:off x="849109" y="2568591"/>
            <a:ext cx="3600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AB3DAF9-D84B-0D24-4661-7CCB38621952}"/>
              </a:ext>
            </a:extLst>
          </p:cNvPr>
          <p:cNvSpPr/>
          <p:nvPr/>
        </p:nvSpPr>
        <p:spPr>
          <a:xfrm>
            <a:off x="107504" y="2381187"/>
            <a:ext cx="751785" cy="35204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AND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C94DB2A-0563-92BF-91D6-911B2066FCC6}"/>
              </a:ext>
            </a:extLst>
          </p:cNvPr>
          <p:cNvCxnSpPr>
            <a:cxnSpLocks/>
          </p:cNvCxnSpPr>
          <p:nvPr/>
        </p:nvCxnSpPr>
        <p:spPr>
          <a:xfrm flipV="1">
            <a:off x="3088398" y="2582064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7CE24D1-3F61-D796-1315-C6EB84061EAF}"/>
              </a:ext>
            </a:extLst>
          </p:cNvPr>
          <p:cNvSpPr/>
          <p:nvPr/>
        </p:nvSpPr>
        <p:spPr>
          <a:xfrm>
            <a:off x="3545598" y="2381735"/>
            <a:ext cx="927383" cy="34758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Amp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74FC454-056C-9CA2-153E-64858A8A1385}"/>
              </a:ext>
            </a:extLst>
          </p:cNvPr>
          <p:cNvSpPr/>
          <p:nvPr/>
        </p:nvSpPr>
        <p:spPr>
          <a:xfrm>
            <a:off x="7650468" y="2380359"/>
            <a:ext cx="1025988" cy="10833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TDC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61285B7-CCA0-CE5A-4A43-2509782E0E87}"/>
              </a:ext>
            </a:extLst>
          </p:cNvPr>
          <p:cNvCxnSpPr>
            <a:cxnSpLocks/>
          </p:cNvCxnSpPr>
          <p:nvPr/>
        </p:nvCxnSpPr>
        <p:spPr>
          <a:xfrm flipV="1">
            <a:off x="4472981" y="2568591"/>
            <a:ext cx="914400" cy="1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2B0FDDEF-A983-C6AE-A4EA-FFA1A9068395}"/>
              </a:ext>
            </a:extLst>
          </p:cNvPr>
          <p:cNvCxnSpPr>
            <a:cxnSpLocks/>
            <a:stCxn id="36" idx="2"/>
          </p:cNvCxnSpPr>
          <p:nvPr/>
        </p:nvCxnSpPr>
        <p:spPr>
          <a:xfrm rot="16200000" flipH="1">
            <a:off x="3048572" y="168052"/>
            <a:ext cx="2567979" cy="7698329"/>
          </a:xfrm>
          <a:prstGeom prst="bentConnector2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BBE0238-E623-F3CA-1855-EAB1FC1AAFB8}"/>
              </a:ext>
            </a:extLst>
          </p:cNvPr>
          <p:cNvCxnSpPr>
            <a:cxnSpLocks/>
            <a:endCxn id="39" idx="2"/>
          </p:cNvCxnSpPr>
          <p:nvPr/>
        </p:nvCxnSpPr>
        <p:spPr>
          <a:xfrm flipH="1" flipV="1">
            <a:off x="8163462" y="3463659"/>
            <a:ext cx="23113" cy="183754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B1B2207-6C61-2AFE-F11E-BF4C50A3A956}"/>
              </a:ext>
            </a:extLst>
          </p:cNvPr>
          <p:cNvSpPr txBox="1"/>
          <p:nvPr/>
        </p:nvSpPr>
        <p:spPr>
          <a:xfrm>
            <a:off x="6568566" y="4690762"/>
            <a:ext cx="1091968" cy="3475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Trigger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C9F7EBB-0379-BF36-BA38-EC5D2F94C214}"/>
              </a:ext>
            </a:extLst>
          </p:cNvPr>
          <p:cNvSpPr txBox="1"/>
          <p:nvPr/>
        </p:nvSpPr>
        <p:spPr>
          <a:xfrm>
            <a:off x="4416658" y="2516909"/>
            <a:ext cx="1094960" cy="34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signal#1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A8C754B-1363-B1A5-DEF9-A6AED88EF3A2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4009290" y="1362503"/>
            <a:ext cx="0" cy="1019232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050DF00-0AC8-B2A4-A202-F94C45FA6828}"/>
              </a:ext>
            </a:extLst>
          </p:cNvPr>
          <p:cNvSpPr/>
          <p:nvPr/>
        </p:nvSpPr>
        <p:spPr>
          <a:xfrm>
            <a:off x="3272441" y="982133"/>
            <a:ext cx="1718713" cy="347584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LV +6V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2FCCB21-4F1D-74C3-EA51-8D68291BDF46}"/>
              </a:ext>
            </a:extLst>
          </p:cNvPr>
          <p:cNvSpPr/>
          <p:nvPr/>
        </p:nvSpPr>
        <p:spPr>
          <a:xfrm>
            <a:off x="1387586" y="980728"/>
            <a:ext cx="1656184" cy="379674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HV +1kV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9D801755-CA39-1760-47EB-7A2EF8DAE2CF}"/>
              </a:ext>
            </a:extLst>
          </p:cNvPr>
          <p:cNvSpPr/>
          <p:nvPr/>
        </p:nvSpPr>
        <p:spPr>
          <a:xfrm>
            <a:off x="1576817" y="4690762"/>
            <a:ext cx="1480523" cy="380582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HV +1kV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9A84E8F-2C50-65E9-2F84-E1831195DFED}"/>
              </a:ext>
            </a:extLst>
          </p:cNvPr>
          <p:cNvCxnSpPr>
            <a:cxnSpLocks/>
          </p:cNvCxnSpPr>
          <p:nvPr/>
        </p:nvCxnSpPr>
        <p:spPr>
          <a:xfrm>
            <a:off x="2185169" y="1392644"/>
            <a:ext cx="0" cy="430277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1946BB9-5703-6CA2-DA42-A5B32F31A45B}"/>
              </a:ext>
            </a:extLst>
          </p:cNvPr>
          <p:cNvCxnSpPr>
            <a:cxnSpLocks/>
          </p:cNvCxnSpPr>
          <p:nvPr/>
        </p:nvCxnSpPr>
        <p:spPr>
          <a:xfrm flipH="1" flipV="1">
            <a:off x="2256516" y="4188239"/>
            <a:ext cx="0" cy="476361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D2C15C85-F361-C354-09E7-8EB304606204}"/>
              </a:ext>
            </a:extLst>
          </p:cNvPr>
          <p:cNvSpPr/>
          <p:nvPr/>
        </p:nvSpPr>
        <p:spPr>
          <a:xfrm>
            <a:off x="3597952" y="4518304"/>
            <a:ext cx="1656184" cy="550336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HV = +7kV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+ HV= -7kV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6FFD980-14A4-BD7F-C2BA-37D5932E8EBB}"/>
              </a:ext>
            </a:extLst>
          </p:cNvPr>
          <p:cNvCxnSpPr>
            <a:cxnSpLocks/>
            <a:stCxn id="51" idx="0"/>
          </p:cNvCxnSpPr>
          <p:nvPr/>
        </p:nvCxnSpPr>
        <p:spPr>
          <a:xfrm flipH="1" flipV="1">
            <a:off x="3082278" y="2619008"/>
            <a:ext cx="1343766" cy="1899296"/>
          </a:xfrm>
          <a:prstGeom prst="straightConnector1">
            <a:avLst/>
          </a:prstGeom>
          <a:ln w="254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F698D5D7-E940-4CAB-7AAF-37BDDA90D8A4}"/>
              </a:ext>
            </a:extLst>
          </p:cNvPr>
          <p:cNvCxnSpPr>
            <a:stCxn id="33" idx="1"/>
            <a:endCxn id="34" idx="1"/>
          </p:cNvCxnSpPr>
          <p:nvPr/>
        </p:nvCxnSpPr>
        <p:spPr>
          <a:xfrm rot="10800000" flipV="1">
            <a:off x="1406168" y="1987723"/>
            <a:ext cx="27279" cy="2061138"/>
          </a:xfrm>
          <a:prstGeom prst="bentConnector3">
            <a:avLst>
              <a:gd name="adj1" fmla="val 938007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79C09D5-49CD-0EFC-7EF4-2A215852F0C8}"/>
              </a:ext>
            </a:extLst>
          </p:cNvPr>
          <p:cNvSpPr/>
          <p:nvPr/>
        </p:nvSpPr>
        <p:spPr>
          <a:xfrm>
            <a:off x="1432831" y="3083131"/>
            <a:ext cx="1656184" cy="38052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Carbonless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55EB20D-D7E1-C65D-F7C5-A0A63BB82573}"/>
              </a:ext>
            </a:extLst>
          </p:cNvPr>
          <p:cNvCxnSpPr>
            <a:cxnSpLocks/>
            <a:stCxn id="51" idx="0"/>
          </p:cNvCxnSpPr>
          <p:nvPr/>
        </p:nvCxnSpPr>
        <p:spPr>
          <a:xfrm flipH="1" flipV="1">
            <a:off x="3124060" y="3259577"/>
            <a:ext cx="1301984" cy="1258727"/>
          </a:xfrm>
          <a:prstGeom prst="straightConnector1">
            <a:avLst/>
          </a:prstGeom>
          <a:ln w="254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3B0C220-1360-D4A8-4FC6-387DDC95BE90}"/>
              </a:ext>
            </a:extLst>
          </p:cNvPr>
          <p:cNvCxnSpPr>
            <a:cxnSpLocks/>
          </p:cNvCxnSpPr>
          <p:nvPr/>
        </p:nvCxnSpPr>
        <p:spPr>
          <a:xfrm flipV="1">
            <a:off x="3095813" y="3273395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AC329B5-445F-9ABC-D004-7B4F4C762801}"/>
              </a:ext>
            </a:extLst>
          </p:cNvPr>
          <p:cNvSpPr/>
          <p:nvPr/>
        </p:nvSpPr>
        <p:spPr>
          <a:xfrm>
            <a:off x="3553013" y="3073066"/>
            <a:ext cx="927383" cy="34758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Amp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BD6A7C7-D49E-1938-1B2D-859856553ECB}"/>
              </a:ext>
            </a:extLst>
          </p:cNvPr>
          <p:cNvCxnSpPr>
            <a:cxnSpLocks/>
          </p:cNvCxnSpPr>
          <p:nvPr/>
        </p:nvCxnSpPr>
        <p:spPr>
          <a:xfrm>
            <a:off x="4480396" y="3259923"/>
            <a:ext cx="896028" cy="13472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F71584D-B5FC-AA3B-3D47-38BED3F60985}"/>
              </a:ext>
            </a:extLst>
          </p:cNvPr>
          <p:cNvSpPr txBox="1"/>
          <p:nvPr/>
        </p:nvSpPr>
        <p:spPr>
          <a:xfrm>
            <a:off x="4437787" y="3297880"/>
            <a:ext cx="1094960" cy="34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signal#2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73B1242-AEFB-95F4-2190-EB35AB0E2D1F}"/>
              </a:ext>
            </a:extLst>
          </p:cNvPr>
          <p:cNvSpPr txBox="1"/>
          <p:nvPr/>
        </p:nvSpPr>
        <p:spPr>
          <a:xfrm>
            <a:off x="8118830" y="4131460"/>
            <a:ext cx="1115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@Trigger 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matching 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mode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B3B9DC4-E958-2991-97EF-A76D42B0AE41}"/>
              </a:ext>
            </a:extLst>
          </p:cNvPr>
          <p:cNvSpPr txBox="1"/>
          <p:nvPr/>
        </p:nvSpPr>
        <p:spPr>
          <a:xfrm>
            <a:off x="1600076" y="5413355"/>
            <a:ext cx="5760640" cy="338554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Need to make new frame -&gt; layout of carbonless PCB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D94596-02E4-534C-58C4-CB86966F6F9D}"/>
              </a:ext>
            </a:extLst>
          </p:cNvPr>
          <p:cNvSpPr/>
          <p:nvPr/>
        </p:nvSpPr>
        <p:spPr>
          <a:xfrm>
            <a:off x="5403086" y="2375200"/>
            <a:ext cx="1813339" cy="10833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Discriminator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5B341E0-B1E2-D0FD-B3E9-AC7C59545288}"/>
              </a:ext>
            </a:extLst>
          </p:cNvPr>
          <p:cNvCxnSpPr>
            <a:cxnSpLocks/>
          </p:cNvCxnSpPr>
          <p:nvPr/>
        </p:nvCxnSpPr>
        <p:spPr>
          <a:xfrm flipV="1">
            <a:off x="7216425" y="2996952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450013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slidesTemplate</Template>
  <TotalTime>25582</TotalTime>
  <Words>465</Words>
  <Application>Microsoft Office PowerPoint</Application>
  <PresentationFormat>On-screen Show (4:3)</PresentationFormat>
  <Paragraphs>118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Symbol</vt:lpstr>
      <vt:lpstr>Times New Roman</vt:lpstr>
      <vt:lpstr>標準デザイン</vt:lpstr>
      <vt:lpstr>RPC work</vt:lpstr>
      <vt:lpstr>RPC Electronics for JP</vt:lpstr>
      <vt:lpstr>Carbonless : Study with Oscilloscope</vt:lpstr>
      <vt:lpstr>To Do</vt:lpstr>
      <vt:lpstr>Comments </vt:lpstr>
      <vt:lpstr>Back up</vt:lpstr>
      <vt:lpstr>Carbonless : Efficiency and Time Resolution Study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Blue</dc:title>
  <dc:creator>Chia Yu</dc:creator>
  <cp:lastModifiedBy>Chia-Yu Hsieh</cp:lastModifiedBy>
  <cp:revision>691</cp:revision>
  <dcterms:created xsi:type="dcterms:W3CDTF">2018-07-15T10:16:04Z</dcterms:created>
  <dcterms:modified xsi:type="dcterms:W3CDTF">2026-10-14T09:27:19Z</dcterms:modified>
</cp:coreProperties>
</file>