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4"/>
  </p:notesMasterIdLst>
  <p:sldIdLst>
    <p:sldId id="256" r:id="rId5"/>
    <p:sldId id="367" r:id="rId6"/>
    <p:sldId id="359" r:id="rId7"/>
    <p:sldId id="363" r:id="rId8"/>
    <p:sldId id="361" r:id="rId9"/>
    <p:sldId id="362" r:id="rId10"/>
    <p:sldId id="364" r:id="rId11"/>
    <p:sldId id="365" r:id="rId12"/>
    <p:sldId id="366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DBD67084-33AA-4EF8-98EB-FF521AA3DDBA}">
          <p14:sldIdLst>
            <p14:sldId id="256"/>
            <p14:sldId id="367"/>
            <p14:sldId id="359"/>
            <p14:sldId id="363"/>
            <p14:sldId id="361"/>
            <p14:sldId id="362"/>
            <p14:sldId id="364"/>
            <p14:sldId id="365"/>
            <p14:sldId id="3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D19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50" d="100"/>
          <a:sy n="150" d="100"/>
        </p:scale>
        <p:origin x="2094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F241D-3F81-4AD0-B0DC-5D52B8631884}" type="datetimeFigureOut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132CD6-B068-4A87-B77E-81D6555EF7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725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466E-4A76-4C82-B7B9-E599C375218B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4146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06BDE4A6-7419-87CF-E9A7-98A24EB71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97D4FF7B-BF92-F5D0-0964-83CD9E094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3FAF4CE3-01A2-E0B6-06D1-46B5E0973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標題 10">
            <a:extLst>
              <a:ext uri="{FF2B5EF4-FFF2-40B4-BE49-F238E27FC236}">
                <a16:creationId xmlns:a16="http://schemas.microsoft.com/office/drawing/2014/main" id="{ADA5AD64-38EB-BD7B-C686-07D95151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865008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7E071-7610-4CDA-8D1F-486EDD4FF251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9833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C8562-D829-4055-B42F-DB0784FAAD96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754855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0B528-085C-4C2F-8090-DF88CBCFC415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1040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F9B0-05B9-4936-A411-D8071AF79A51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2749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098BF-620F-4B2F-A928-0E4D407AFC07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439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CC860-08DC-4D94-9EBF-AC0DF36F0CB7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7240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4E710-73A7-485D-999E-747879E4AB15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003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7CE4A-88FF-4DE6-9CC9-F963C100082F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0295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4E6C-A6D0-466B-B84E-3B075C203C77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5874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1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00326"/>
            <a:ext cx="7886700" cy="4676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24" y="64945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D19F3C-2A7C-4EDA-9A4D-54291768050D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9B9D5D-36B8-496A-8332-B8F9649F11A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493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png"/><Relationship Id="rId7" Type="http://schemas.openxmlformats.org/officeDocument/2006/relationships/image" Target="../media/image2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9.png"/><Relationship Id="rId5" Type="http://schemas.openxmlformats.org/officeDocument/2006/relationships/image" Target="../media/image288.png"/><Relationship Id="rId4" Type="http://schemas.openxmlformats.org/officeDocument/2006/relationships/image" Target="../media/image28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3.png"/><Relationship Id="rId21" Type="http://schemas.openxmlformats.org/officeDocument/2006/relationships/image" Target="../media/image2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1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5" Type="http://schemas.openxmlformats.org/officeDocument/2006/relationships/image" Target="../media/image48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24" Type="http://schemas.openxmlformats.org/officeDocument/2006/relationships/image" Target="../media/image47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23" Type="http://schemas.openxmlformats.org/officeDocument/2006/relationships/image" Target="../media/image46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1.png"/><Relationship Id="rId21" Type="http://schemas.openxmlformats.org/officeDocument/2006/relationships/image" Target="../media/image69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5" Type="http://schemas.openxmlformats.org/officeDocument/2006/relationships/image" Target="../media/image73.png"/><Relationship Id="rId2" Type="http://schemas.openxmlformats.org/officeDocument/2006/relationships/image" Target="../media/image50.png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11" Type="http://schemas.openxmlformats.org/officeDocument/2006/relationships/image" Target="../media/image59.png"/><Relationship Id="rId24" Type="http://schemas.openxmlformats.org/officeDocument/2006/relationships/image" Target="../media/image72.png"/><Relationship Id="rId5" Type="http://schemas.openxmlformats.org/officeDocument/2006/relationships/image" Target="../media/image53.png"/><Relationship Id="rId15" Type="http://schemas.openxmlformats.org/officeDocument/2006/relationships/image" Target="../media/image63.png"/><Relationship Id="rId23" Type="http://schemas.openxmlformats.org/officeDocument/2006/relationships/image" Target="../media/image71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Relationship Id="rId22" Type="http://schemas.openxmlformats.org/officeDocument/2006/relationships/image" Target="../media/image7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18" Type="http://schemas.openxmlformats.org/officeDocument/2006/relationships/image" Target="../media/image90.png"/><Relationship Id="rId3" Type="http://schemas.openxmlformats.org/officeDocument/2006/relationships/image" Target="../media/image75.png"/><Relationship Id="rId21" Type="http://schemas.openxmlformats.org/officeDocument/2006/relationships/image" Target="../media/image93.pn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9.png"/><Relationship Id="rId25" Type="http://schemas.openxmlformats.org/officeDocument/2006/relationships/image" Target="../media/image97.png"/><Relationship Id="rId2" Type="http://schemas.openxmlformats.org/officeDocument/2006/relationships/image" Target="../media/image74.png"/><Relationship Id="rId16" Type="http://schemas.openxmlformats.org/officeDocument/2006/relationships/image" Target="../media/image88.png"/><Relationship Id="rId20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24" Type="http://schemas.openxmlformats.org/officeDocument/2006/relationships/image" Target="../media/image96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23" Type="http://schemas.openxmlformats.org/officeDocument/2006/relationships/image" Target="../media/image95.png"/><Relationship Id="rId10" Type="http://schemas.openxmlformats.org/officeDocument/2006/relationships/image" Target="../media/image82.png"/><Relationship Id="rId19" Type="http://schemas.openxmlformats.org/officeDocument/2006/relationships/image" Target="../media/image91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Relationship Id="rId22" Type="http://schemas.openxmlformats.org/officeDocument/2006/relationships/image" Target="../media/image9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737AFEA-797C-87AC-0BF5-0454F7AD08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zh-TW"/>
              <a:t>EC</a:t>
            </a:r>
            <a:r>
              <a:rPr lang="en-US" altLang="zh-TW"/>
              <a:t>al</a:t>
            </a:r>
            <a:r>
              <a:rPr lang="zh-TW" altLang="zh-TW"/>
              <a:t> 3rd Prototype </a:t>
            </a:r>
            <a:br>
              <a:rPr lang="en-US" altLang="zh-TW"/>
            </a:br>
            <a:r>
              <a:rPr lang="zh-TW" altLang="zh-TW"/>
              <a:t>Beam</a:t>
            </a:r>
            <a:r>
              <a:rPr lang="en-US" altLang="zh-TW"/>
              <a:t> </a:t>
            </a:r>
            <a:r>
              <a:rPr lang="zh-TW" altLang="zh-TW"/>
              <a:t>Test</a:t>
            </a:r>
            <a:r>
              <a:rPr lang="en-US" altLang="zh-TW"/>
              <a:t> Analysis</a:t>
            </a:r>
            <a:endParaRPr lang="zh-TW" altLang="en-US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03812C9B-117A-727C-6541-451C76088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493578"/>
            <a:ext cx="6858000" cy="1655762"/>
          </a:xfrm>
        </p:spPr>
        <p:txBody>
          <a:bodyPr/>
          <a:lstStyle/>
          <a:p>
            <a:r>
              <a:rPr lang="en-US" altLang="zh-TW" dirty="0"/>
              <a:t>Yen-Chen Wu</a:t>
            </a:r>
          </a:p>
          <a:p>
            <a:r>
              <a:rPr lang="en-US" altLang="zh-TW" dirty="0"/>
              <a:t>Dept. Physics, National Central University</a:t>
            </a:r>
          </a:p>
          <a:p>
            <a:r>
              <a:rPr lang="en-US" altLang="zh-TW" dirty="0"/>
              <a:t>2026/10/14</a:t>
            </a:r>
          </a:p>
        </p:txBody>
      </p:sp>
    </p:spTree>
    <p:extLst>
      <p:ext uri="{BB962C8B-B14F-4D97-AF65-F5344CB8AC3E}">
        <p14:creationId xmlns:p14="http://schemas.microsoft.com/office/powerpoint/2010/main" val="155230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82CD8-BD4F-A26E-BA3D-458BAD6B2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342EEEB2-A2E0-7F70-D727-CEA014B396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67"/>
          <a:stretch>
            <a:fillRect/>
          </a:stretch>
        </p:blipFill>
        <p:spPr>
          <a:xfrm>
            <a:off x="1099554" y="3802707"/>
            <a:ext cx="3652157" cy="261494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3F17BB-EC8D-2951-100F-49F8E7490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F71ED4-D2F8-1DBB-9541-96F8CF6CE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75211E-4CD7-C406-F711-2CDF3E81F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2</a:t>
            </a:fld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B92EFFB-4BD1-359C-36C5-CBBA088A858F}"/>
                  </a:ext>
                </a:extLst>
              </p:cNvPr>
              <p:cNvSpPr txBox="1">
                <a:spLocks noGrp="1"/>
              </p:cNvSpPr>
              <p:nvPr>
                <p:ph idx="1"/>
              </p:nvPr>
            </p:nvSpPr>
            <p:spPr>
              <a:xfrm>
                <a:off x="628650" y="890659"/>
                <a:ext cx="5657006" cy="19327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zh-TW" altLang="en-US" sz="12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zh-TW" altLang="en-US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TW" altLang="en-US" sz="1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zh-TW" altLang="en-US" sz="120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zh-TW" altLang="en-US" sz="1200" i="1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zh-TW" altLang="en-US" sz="12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TW" altLang="en-US" sz="1200" i="1">
                              <a:latin typeface="Cambria Math" panose="02040503050406030204" pitchFamily="18" charset="0"/>
                            </a:rPr>
                            <m:t>𝜎</m:t>
                          </m:r>
                          <m:r>
                            <a:rPr lang="zh-TW" altLang="en-US" sz="12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TW" altLang="en-US" sz="1200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</m:d>
                      <m:r>
                        <a:rPr lang="zh-TW" altLang="en-US" sz="120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zh-TW" altLang="en-US" sz="120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zh-TW" altLang="en-US" sz="1200">
                              <a:latin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zh-TW" altLang="en-US" sz="120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zh-TW" altLang="en-US" sz="12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en-US" sz="120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zh-TW" altLang="en-US" sz="120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zh-TW" altLang="en-US" sz="12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p>
                                <m:sSupPr>
                                  <m:ctrlPr>
                                    <a:rPr lang="zh-TW" alt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zh-TW" alt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zh-TW" altLang="en-US" sz="1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func>
                                            <m:funcPr>
                                              <m:ctrlPr>
                                                <a:rPr lang="zh-TW" altLang="en-US" sz="120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uncPr>
                                            <m:fName>
                                              <m:r>
                                                <m:rPr>
                                                  <m:sty m:val="p"/>
                                                </m:rPr>
                                                <a:rPr lang="zh-TW" altLang="en-US" sz="1200">
                                                  <a:latin typeface="Cambria Math" panose="02040503050406030204" pitchFamily="18" charset="0"/>
                                                </a:rPr>
                                                <m:t>ln</m:t>
                                              </m:r>
                                            </m:fName>
                                            <m:e>
                                              <m:d>
                                                <m:dPr>
                                                  <m:ctrlPr>
                                                    <a:rPr lang="zh-TW" altLang="en-US" sz="120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zh-TW" altLang="en-US" sz="1200">
                                                      <a:latin typeface="Cambria Math" panose="02040503050406030204" pitchFamily="18" charset="0"/>
                                                    </a:rPr>
                                                    <m:t>1+</m:t>
                                                  </m:r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zh-TW" altLang="en-US" sz="1200">
                                                      <a:latin typeface="Cambria Math" panose="02040503050406030204" pitchFamily="18" charset="0"/>
                                                    </a:rPr>
                                                    <m:t>Λ</m:t>
                                                  </m:r>
                                                  <m:r>
                                                    <a:rPr lang="zh-TW" altLang="en-US" sz="1200" i="1">
                                                      <a:latin typeface="Cambria Math" panose="02040503050406030204" pitchFamily="18" charset="0"/>
                                                    </a:rPr>
                                                    <m:t>𝜏</m:t>
                                                  </m:r>
                                                  <m:d>
                                                    <m:dPr>
                                                      <m:ctrlPr>
                                                        <a:rPr lang="zh-TW" altLang="en-US" sz="1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zh-TW" altLang="en-US" sz="1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𝑥</m:t>
                                                      </m:r>
                                                      <m:r>
                                                        <a:rPr lang="zh-TW" altLang="en-US" sz="1200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−</m:t>
                                                      </m:r>
                                                      <m:r>
                                                        <a:rPr lang="zh-TW" altLang="en-US" sz="1200" i="1">
                                                          <a:latin typeface="Cambria Math" panose="02040503050406030204" pitchFamily="18" charset="0"/>
                                                        </a:rPr>
                                                        <m:t>𝜇</m:t>
                                                      </m:r>
                                                    </m:e>
                                                  </m:d>
                                                </m:e>
                                              </m:d>
                                            </m:e>
                                          </m:func>
                                        </m:num>
                                        <m:den>
                                          <m:r>
                                            <a:rPr lang="zh-TW" altLang="en-US" sz="12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zh-TW" altLang="en-US" sz="12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zh-TW" altLang="en-US" sz="120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zh-TW" alt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zh-TW" alt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zh-TW" altLang="en-US" sz="1200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e>
                                    <m:sup>
                                      <m:r>
                                        <a:rPr lang="zh-TW" altLang="en-US" sz="120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zh-TW" altLang="en-US" sz="120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zh-TW" altLang="zh-TW" sz="1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altLang="zh-TW" sz="1200" i="0"/>
                        <m:t>where</m:t>
                      </m:r>
                      <m:r>
                        <m:rPr>
                          <m:nor/>
                        </m:rPr>
                        <a:rPr lang="en-US" altLang="zh-TW" sz="1200" i="0"/>
                        <m:t> </m:t>
                      </m:r>
                      <m:r>
                        <m:rPr>
                          <m:sty m:val="p"/>
                        </m:rPr>
                        <a:rPr lang="zh-TW" altLang="en-US" sz="1200"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zh-TW" altLang="en-US" sz="12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TW" altLang="en-US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zh-TW" altLang="en-US" sz="120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zh-TW" altLang="en-US" sz="1200">
                                  <a:latin typeface="Cambria Math" panose="02040503050406030204" pitchFamily="18" charset="0"/>
                                </a:rPr>
                                <m:t>sinh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zh-TW" altLang="en-US" sz="1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zh-TW" altLang="en-US" sz="1200" i="1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  <m:rad>
                                    <m:radPr>
                                      <m:degHide m:val="on"/>
                                      <m:ctrlPr>
                                        <a:rPr lang="zh-TW" altLang="en-US" sz="1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func>
                                        <m:funcPr>
                                          <m:ctrlPr>
                                            <a:rPr lang="zh-TW" altLang="en-US" sz="120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zh-TW" altLang="en-US" sz="1200">
                                              <a:latin typeface="Cambria Math" panose="02040503050406030204" pitchFamily="18" charset="0"/>
                                            </a:rPr>
                                            <m:t>ln</m:t>
                                          </m:r>
                                        </m:fName>
                                        <m:e>
                                          <m:r>
                                            <a:rPr lang="zh-TW" altLang="en-US" sz="1200"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e>
                                      </m:func>
                                    </m:e>
                                  </m:rad>
                                </m:e>
                              </m:d>
                            </m:e>
                          </m:func>
                        </m:num>
                        <m:den>
                          <m:r>
                            <a:rPr lang="zh-TW" altLang="en-US" sz="1200" i="1">
                              <a:latin typeface="Cambria Math" panose="02040503050406030204" pitchFamily="18" charset="0"/>
                            </a:rPr>
                            <m:t>𝜎𝜏</m:t>
                          </m:r>
                          <m:rad>
                            <m:radPr>
                              <m:degHide m:val="on"/>
                              <m:ctrlPr>
                                <a:rPr lang="zh-TW" altLang="en-US" sz="12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unc>
                                <m:funcPr>
                                  <m:ctrlPr>
                                    <a:rPr lang="zh-TW" altLang="en-US" sz="120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zh-TW" altLang="en-US" sz="120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zh-TW" altLang="en-US" sz="120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func>
                            </m:e>
                          </m:rad>
                        </m:den>
                      </m:f>
                    </m:oMath>
                  </m:oMathPara>
                </a14:m>
                <a:endParaRPr lang="en-US" altLang="zh-TW" sz="1000" dirty="0">
                  <a:latin typeface="Google Sans Text"/>
                </a:endParaRPr>
              </a:p>
              <a:p>
                <a:pPr>
                  <a:buNone/>
                </a:pPr>
                <a:r>
                  <a:rPr lang="en-US" altLang="zh-TW" sz="1200" dirty="0">
                    <a:effectLst/>
                  </a:rPr>
                  <a:t>Description: </a:t>
                </a:r>
                <a:endParaRPr lang="en-US" altLang="zh-TW" sz="1200" dirty="0"/>
              </a:p>
              <a:p>
                <a:pPr>
                  <a:buNone/>
                </a:pPr>
                <a:r>
                  <a:rPr lang="en-US" altLang="zh-TW" sz="1200" dirty="0"/>
                  <a:t>	The Novosibirsk function is an asymmetric empirical function widely used to fit energy deposition signals in calorimeters, featuring a peak core that seamlessly transitions into a skewed tail defined by the asymmetry parameter </a:t>
                </a:r>
                <a14:m>
                  <m:oMath xmlns:m="http://schemas.openxmlformats.org/officeDocument/2006/math">
                    <m:r>
                      <a:rPr lang="en-US" altLang="zh-TW" sz="1200" i="1" dirty="0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altLang="zh-TW" sz="1200" dirty="0"/>
                  <a:t>.</a:t>
                </a:r>
                <a:endParaRPr lang="en-US" altLang="zh-TW" sz="1200" dirty="0">
                  <a:effectLst/>
                </a:endParaRPr>
              </a:p>
            </p:txBody>
          </p:sp>
        </mc:Choice>
        <mc:Fallback xmlns="">
          <p:sp>
            <p:nvSpPr>
              <p:cNvPr id="8" name="Content Placeholder 7">
                <a:extLst>
                  <a:ext uri="{FF2B5EF4-FFF2-40B4-BE49-F238E27FC236}">
                    <a16:creationId xmlns:a16="http://schemas.microsoft.com/office/drawing/2014/main" id="{BB92EFFB-4BD1-359C-36C5-CBBA088A858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890659"/>
                <a:ext cx="5657006" cy="1932709"/>
              </a:xfrm>
              <a:prstGeom prst="rect">
                <a:avLst/>
              </a:prstGeom>
              <a:blipFill>
                <a:blip r:embed="rId3"/>
                <a:stretch>
                  <a:fillRect r="-108" b="-157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39FCC95-1B06-90A8-90DA-071155C417A9}"/>
              </a:ext>
            </a:extLst>
          </p:cNvPr>
          <p:cNvCxnSpPr>
            <a:cxnSpLocks/>
          </p:cNvCxnSpPr>
          <p:nvPr/>
        </p:nvCxnSpPr>
        <p:spPr>
          <a:xfrm flipH="1" flipV="1">
            <a:off x="1861079" y="3826625"/>
            <a:ext cx="505911" cy="1021600"/>
          </a:xfrm>
          <a:prstGeom prst="straightConnector1">
            <a:avLst/>
          </a:prstGeom>
          <a:ln w="952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A7B8814-C17C-6860-BF6C-EEBF0AEE1127}"/>
              </a:ext>
            </a:extLst>
          </p:cNvPr>
          <p:cNvSpPr txBox="1"/>
          <p:nvPr/>
        </p:nvSpPr>
        <p:spPr>
          <a:xfrm>
            <a:off x="628650" y="354536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400" dirty="0"/>
              <a:t>Novosibirsk function					</a:t>
            </a:r>
            <a:endParaRPr lang="zh-TW" alt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itle 5">
                <a:extLst>
                  <a:ext uri="{FF2B5EF4-FFF2-40B4-BE49-F238E27FC236}">
                    <a16:creationId xmlns:a16="http://schemas.microsoft.com/office/drawing/2014/main" id="{59549936-7A5F-CA55-B39C-C4458CFCC9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0241" y="2693013"/>
                <a:ext cx="7886700" cy="1325563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altLang="zh-TW" sz="3000" dirty="0"/>
                  <a:t>Resolution definition: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m:rPr>
                            <m:nor/>
                          </m:rPr>
                          <a:rPr lang="en-US" altLang="zh-TW" sz="2800" i="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TW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  <m:r>
                          <m:rPr>
                            <m:nor/>
                          </m:rPr>
                          <a:rPr lang="en-US" altLang="zh-TW" sz="2800" i="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den>
                    </m:f>
                  </m:oMath>
                </a14:m>
                <a:endParaRPr lang="zh-TW" altLang="en-US" sz="2800" dirty="0"/>
              </a:p>
            </p:txBody>
          </p:sp>
        </mc:Choice>
        <mc:Fallback xmlns="">
          <p:sp>
            <p:nvSpPr>
              <p:cNvPr id="25" name="Title 5">
                <a:extLst>
                  <a:ext uri="{FF2B5EF4-FFF2-40B4-BE49-F238E27FC236}">
                    <a16:creationId xmlns:a16="http://schemas.microsoft.com/office/drawing/2014/main" id="{59549936-7A5F-CA55-B39C-C4458CFCC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241" y="2693013"/>
                <a:ext cx="7886700" cy="1325563"/>
              </a:xfrm>
              <a:prstGeom prst="rect">
                <a:avLst/>
              </a:prstGeom>
              <a:blipFill>
                <a:blip r:embed="rId4"/>
                <a:stretch>
                  <a:fillRect l="-177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E15401D-AE23-46E0-E9D8-8319E2DA36AB}"/>
              </a:ext>
            </a:extLst>
          </p:cNvPr>
          <p:cNvCxnSpPr>
            <a:cxnSpLocks/>
          </p:cNvCxnSpPr>
          <p:nvPr/>
        </p:nvCxnSpPr>
        <p:spPr>
          <a:xfrm flipV="1">
            <a:off x="2278785" y="5198868"/>
            <a:ext cx="604629" cy="14070"/>
          </a:xfrm>
          <a:prstGeom prst="straightConnector1">
            <a:avLst/>
          </a:prstGeom>
          <a:ln w="57150"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8CC4C97-7E1B-56B0-1C4F-E24F9160D742}"/>
                  </a:ext>
                </a:extLst>
              </p:cNvPr>
              <p:cNvSpPr txBox="1"/>
              <p:nvPr/>
            </p:nvSpPr>
            <p:spPr>
              <a:xfrm>
                <a:off x="5379720" y="3104121"/>
                <a:ext cx="3340699" cy="21869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spcBef>
                    <a:spcPts val="0"/>
                  </a:spcBef>
                  <a:buAutoNum type="arabicPeriod"/>
                </a:pPr>
                <a:r>
                  <a:rPr lang="en-US" altLang="zh-TW" sz="1400" dirty="0"/>
                  <a:t>Energy in one crystal is defined as </a:t>
                </a:r>
                <a:br>
                  <a:rPr lang="en-US" altLang="zh-TW" sz="1400" dirty="0"/>
                </a:br>
                <a:endParaRPr lang="en-US" altLang="zh-TW" sz="1400" dirty="0"/>
              </a:p>
              <a:p>
                <a:pPr marL="342900" indent="-342900">
                  <a:spcBef>
                    <a:spcPts val="0"/>
                  </a:spcBef>
                  <a:buAutoNum type="arabicPeriod"/>
                </a:pPr>
                <a:endParaRPr lang="en-US" altLang="zh-TW" sz="1400" dirty="0"/>
              </a:p>
              <a:p>
                <a:pPr marL="342900" indent="-342900">
                  <a:spcBef>
                    <a:spcPts val="0"/>
                  </a:spcBef>
                  <a:buAutoNum type="arabicPeriod"/>
                </a:pPr>
                <a:endParaRPr lang="en-US" altLang="zh-TW" sz="1400" dirty="0"/>
              </a:p>
              <a:p>
                <a:pPr marL="342900" indent="-342900">
                  <a:spcBef>
                    <a:spcPts val="0"/>
                  </a:spcBef>
                  <a:buAutoNum type="arabicPeriod"/>
                </a:pPr>
                <a:r>
                  <a:rPr lang="en-US" altLang="zh-TW" sz="1400" dirty="0"/>
                  <a:t>Fit with Novosibirsk function</a:t>
                </a:r>
              </a:p>
              <a:p>
                <a:pPr marL="342900" indent="-342900">
                  <a:spcBef>
                    <a:spcPts val="0"/>
                  </a:spcBef>
                  <a:buAutoNum type="arabicPeriod"/>
                </a:pPr>
                <a:endParaRPr lang="en-US" altLang="zh-TW" sz="1400" dirty="0"/>
              </a:p>
              <a:p>
                <a:pPr marL="342900" indent="-342900">
                  <a:spcBef>
                    <a:spcPts val="0"/>
                  </a:spcBef>
                  <a:buAutoNum type="arabicPeriod"/>
                </a:pPr>
                <a:r>
                  <a:rPr lang="en-US" altLang="zh-TW" sz="1400" dirty="0"/>
                  <a:t>Energy resolution is defined as Novosibirsk function’s</a:t>
                </a:r>
                <a:r>
                  <a:rPr lang="zh-TW" altLang="en-US" sz="1400" dirty="0"/>
                  <a:t>  </a:t>
                </a:r>
                <a:r>
                  <a:rPr lang="en-US" altLang="zh-TW" sz="1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σ</m:t>
                        </m:r>
                        <m:r>
                          <m:rPr>
                            <m:nor/>
                          </m:rPr>
                          <a:rPr lang="en-US" altLang="zh-TW" i="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TW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μ</m:t>
                        </m:r>
                        <m:r>
                          <m:rPr>
                            <m:nor/>
                          </m:rPr>
                          <a:rPr lang="en-US" altLang="zh-TW" i="0" dirty="0">
                            <a:solidFill>
                              <a:srgbClr val="FF0000"/>
                            </a:solidFill>
                          </a:rPr>
                          <m:t> </m:t>
                        </m:r>
                      </m:den>
                    </m:f>
                  </m:oMath>
                </a14:m>
                <a:endParaRPr lang="en-US" altLang="zh-TW" b="0" dirty="0"/>
              </a:p>
              <a:p>
                <a:pPr>
                  <a:buNone/>
                </a:pPr>
                <a:endParaRPr lang="en-US" altLang="zh-TW" sz="1200" b="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8CC4C97-7E1B-56B0-1C4F-E24F9160D7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9720" y="3104121"/>
                <a:ext cx="3340699" cy="2186945"/>
              </a:xfrm>
              <a:prstGeom prst="rect">
                <a:avLst/>
              </a:prstGeom>
              <a:blipFill>
                <a:blip r:embed="rId5"/>
                <a:stretch>
                  <a:fillRect l="-547" t="-55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7EAD576-990E-3FEA-6E06-EAFC5102AF03}"/>
              </a:ext>
            </a:extLst>
          </p:cNvPr>
          <p:cNvCxnSpPr>
            <a:cxnSpLocks/>
          </p:cNvCxnSpPr>
          <p:nvPr/>
        </p:nvCxnSpPr>
        <p:spPr>
          <a:xfrm>
            <a:off x="2597513" y="3910117"/>
            <a:ext cx="0" cy="2219704"/>
          </a:xfrm>
          <a:prstGeom prst="line">
            <a:avLst/>
          </a:prstGeom>
          <a:ln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3C3B48C-B476-60C5-7857-365E2D212441}"/>
                  </a:ext>
                </a:extLst>
              </p:cNvPr>
              <p:cNvSpPr txBox="1"/>
              <p:nvPr/>
            </p:nvSpPr>
            <p:spPr>
              <a:xfrm>
                <a:off x="2150414" y="3932696"/>
                <a:ext cx="46672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</m:oMath>
                  </m:oMathPara>
                </a14:m>
                <a:endParaRPr lang="en-US" altLang="zh-TW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3C3B48C-B476-60C5-7857-365E2D2124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0414" y="3932696"/>
                <a:ext cx="466725" cy="369332"/>
              </a:xfrm>
              <a:prstGeom prst="rect">
                <a:avLst/>
              </a:prstGeom>
              <a:blipFill>
                <a:blip r:embed="rId6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CAAFB9A-7CA5-F31D-3128-C564A91C43E0}"/>
                  </a:ext>
                </a:extLst>
              </p:cNvPr>
              <p:cNvSpPr txBox="1"/>
              <p:nvPr/>
            </p:nvSpPr>
            <p:spPr>
              <a:xfrm>
                <a:off x="2755963" y="5106535"/>
                <a:ext cx="41683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altLang="zh-TW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</m:oMath>
                  </m:oMathPara>
                </a14:m>
                <a:endParaRPr lang="en-US" altLang="zh-TW" b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CAAFB9A-7CA5-F31D-3128-C564A91C43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5963" y="5106535"/>
                <a:ext cx="41683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TW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標題 5">
            <a:extLst>
              <a:ext uri="{FF2B5EF4-FFF2-40B4-BE49-F238E27FC236}">
                <a16:creationId xmlns:a16="http://schemas.microsoft.com/office/drawing/2014/main" id="{D7BD316C-21CD-93C3-EB78-950C99B081F5}"/>
              </a:ext>
            </a:extLst>
          </p:cNvPr>
          <p:cNvSpPr txBox="1">
            <a:spLocks/>
          </p:cNvSpPr>
          <p:nvPr/>
        </p:nvSpPr>
        <p:spPr>
          <a:xfrm>
            <a:off x="628650" y="1141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3600" dirty="0"/>
              <a:t>Novosibirsk function</a:t>
            </a:r>
            <a:endParaRPr lang="zh-TW" altLang="en-US" sz="3600" dirty="0"/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CD1F27F0-4358-BDE1-4BD2-61C15E4B9CEA}"/>
              </a:ext>
            </a:extLst>
          </p:cNvPr>
          <p:cNvSpPr txBox="1"/>
          <p:nvPr/>
        </p:nvSpPr>
        <p:spPr>
          <a:xfrm>
            <a:off x="4927284" y="3400577"/>
            <a:ext cx="50244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en-US" altLang="zh-TW" sz="1400" dirty="0"/>
              <a:t>(raw </a:t>
            </a:r>
            <a:r>
              <a:rPr lang="en-US" altLang="zh-TW" sz="1400" dirty="0" err="1"/>
              <a:t>ADCmax</a:t>
            </a:r>
            <a:r>
              <a:rPr lang="en-US" altLang="zh-TW" sz="1400" dirty="0"/>
              <a:t> – ADC[0]) / (number of good channel)</a:t>
            </a:r>
          </a:p>
        </p:txBody>
      </p:sp>
      <p:sp>
        <p:nvSpPr>
          <p:cNvPr id="36" name="文字方塊 35">
            <a:extLst>
              <a:ext uri="{FF2B5EF4-FFF2-40B4-BE49-F238E27FC236}">
                <a16:creationId xmlns:a16="http://schemas.microsoft.com/office/drawing/2014/main" id="{3A1DEC62-929D-C6DB-21D0-B4596E8A94D2}"/>
              </a:ext>
            </a:extLst>
          </p:cNvPr>
          <p:cNvSpPr txBox="1"/>
          <p:nvPr/>
        </p:nvSpPr>
        <p:spPr>
          <a:xfrm>
            <a:off x="5398770" y="5405431"/>
            <a:ext cx="36521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sz="1600" dirty="0"/>
              <a:t>Novosibirsk function improves the fitting chi-square in all 1x1, 3x3 &amp; 4x4 clustering cases.</a:t>
            </a:r>
            <a:endParaRPr lang="zh-TW" altLang="en-US" sz="1600" dirty="0"/>
          </a:p>
        </p:txBody>
      </p:sp>
    </p:spTree>
    <p:extLst>
      <p:ext uri="{BB962C8B-B14F-4D97-AF65-F5344CB8AC3E}">
        <p14:creationId xmlns:p14="http://schemas.microsoft.com/office/powerpoint/2010/main" val="937523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B431327A-7BE2-F55F-9287-3FC61ECC6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C0440F8-5EC8-3ADF-3A97-DE148C6E3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8B49BFEA-8021-3179-1FF5-C2BBDAFC3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3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83D29C2D-58DF-60DB-C104-34A6D7C43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Resolution with Novo fit</a:t>
            </a:r>
            <a:endParaRPr lang="zh-TW" altLang="en-US" dirty="0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4C567912-1718-DE48-B69C-5DC2A1E59A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25" y="1404296"/>
            <a:ext cx="1440000" cy="117316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08CD2C01-9258-8689-F264-1BAEA73C8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89" y="1404296"/>
            <a:ext cx="1440000" cy="1173160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9C9BF9C4-C1EB-00AE-DC6D-1AB54B7C25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351" y="1404296"/>
            <a:ext cx="1440000" cy="1173160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DBFF76BC-FED1-AD1A-27C9-30B9C77329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637" y="4010123"/>
            <a:ext cx="1440006" cy="1173160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7D6226FD-EBED-A304-412F-BA95186E19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011" y="4010128"/>
            <a:ext cx="1440000" cy="1173155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36C9A529-C1E2-7318-F47A-46D4403D666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371" y="4010128"/>
            <a:ext cx="1440000" cy="1173155"/>
          </a:xfrm>
          <a:prstGeom prst="rect">
            <a:avLst/>
          </a:prstGeom>
        </p:spPr>
      </p:pic>
      <p:pic>
        <p:nvPicPr>
          <p:cNvPr id="43" name="圖片 42">
            <a:extLst>
              <a:ext uri="{FF2B5EF4-FFF2-40B4-BE49-F238E27FC236}">
                <a16:creationId xmlns:a16="http://schemas.microsoft.com/office/drawing/2014/main" id="{A46313B9-629C-D6A5-52C8-5D3950DCD57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6694" y="2707212"/>
            <a:ext cx="1440000" cy="1173155"/>
          </a:xfrm>
          <a:prstGeom prst="rect">
            <a:avLst/>
          </a:prstGeom>
        </p:spPr>
      </p:pic>
      <p:pic>
        <p:nvPicPr>
          <p:cNvPr id="45" name="圖片 44">
            <a:extLst>
              <a:ext uri="{FF2B5EF4-FFF2-40B4-BE49-F238E27FC236}">
                <a16:creationId xmlns:a16="http://schemas.microsoft.com/office/drawing/2014/main" id="{BD7317DC-E97A-6827-645F-D824A4CB26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708" y="2707212"/>
            <a:ext cx="1440000" cy="1173155"/>
          </a:xfrm>
          <a:prstGeom prst="rect">
            <a:avLst/>
          </a:prstGeom>
        </p:spPr>
      </p:pic>
      <p:pic>
        <p:nvPicPr>
          <p:cNvPr id="47" name="圖片 46">
            <a:extLst>
              <a:ext uri="{FF2B5EF4-FFF2-40B4-BE49-F238E27FC236}">
                <a16:creationId xmlns:a16="http://schemas.microsoft.com/office/drawing/2014/main" id="{06F1B240-544D-2DE3-AE94-7950144214A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721" y="2707212"/>
            <a:ext cx="1440000" cy="1173155"/>
          </a:xfrm>
          <a:prstGeom prst="rect">
            <a:avLst/>
          </a:prstGeom>
        </p:spPr>
      </p:pic>
      <p:pic>
        <p:nvPicPr>
          <p:cNvPr id="55" name="圖片 54">
            <a:extLst>
              <a:ext uri="{FF2B5EF4-FFF2-40B4-BE49-F238E27FC236}">
                <a16:creationId xmlns:a16="http://schemas.microsoft.com/office/drawing/2014/main" id="{C4726469-C558-8F58-1B28-C16F439F41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064" y="5313038"/>
            <a:ext cx="1440000" cy="1173155"/>
          </a:xfrm>
          <a:prstGeom prst="rect">
            <a:avLst/>
          </a:prstGeom>
        </p:spPr>
      </p:pic>
      <p:pic>
        <p:nvPicPr>
          <p:cNvPr id="57" name="圖片 56">
            <a:extLst>
              <a:ext uri="{FF2B5EF4-FFF2-40B4-BE49-F238E27FC236}">
                <a16:creationId xmlns:a16="http://schemas.microsoft.com/office/drawing/2014/main" id="{251157A6-B14A-F9AF-1BBC-FDF00B37A7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892" y="5313038"/>
            <a:ext cx="1440000" cy="1173155"/>
          </a:xfrm>
          <a:prstGeom prst="rect">
            <a:avLst/>
          </a:prstGeom>
        </p:spPr>
      </p:pic>
      <p:pic>
        <p:nvPicPr>
          <p:cNvPr id="59" name="圖片 58">
            <a:extLst>
              <a:ext uri="{FF2B5EF4-FFF2-40B4-BE49-F238E27FC236}">
                <a16:creationId xmlns:a16="http://schemas.microsoft.com/office/drawing/2014/main" id="{237571E5-91AA-473F-20D1-DDBBC82FF0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720" y="5313039"/>
            <a:ext cx="1440000" cy="1173155"/>
          </a:xfrm>
          <a:prstGeom prst="rect">
            <a:avLst/>
          </a:prstGeom>
        </p:spPr>
      </p:pic>
      <p:sp>
        <p:nvSpPr>
          <p:cNvPr id="61" name="Content Placeholder 1">
            <a:extLst>
              <a:ext uri="{FF2B5EF4-FFF2-40B4-BE49-F238E27FC236}">
                <a16:creationId xmlns:a16="http://schemas.microsoft.com/office/drawing/2014/main" id="{27F93333-56A5-43B3-B217-6962D11C4A58}"/>
              </a:ext>
            </a:extLst>
          </p:cNvPr>
          <p:cNvSpPr txBox="1">
            <a:spLocks/>
          </p:cNvSpPr>
          <p:nvPr/>
        </p:nvSpPr>
        <p:spPr>
          <a:xfrm>
            <a:off x="649215" y="107281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1x1 clustering</a:t>
            </a:r>
            <a:endParaRPr lang="zh-TW" altLang="en-US" sz="1600" dirty="0"/>
          </a:p>
        </p:txBody>
      </p:sp>
      <p:sp>
        <p:nvSpPr>
          <p:cNvPr id="63" name="Content Placeholder 1">
            <a:extLst>
              <a:ext uri="{FF2B5EF4-FFF2-40B4-BE49-F238E27FC236}">
                <a16:creationId xmlns:a16="http://schemas.microsoft.com/office/drawing/2014/main" id="{1C76DE27-064A-DC3A-FB16-F546FBFACE45}"/>
              </a:ext>
            </a:extLst>
          </p:cNvPr>
          <p:cNvSpPr txBox="1">
            <a:spLocks/>
          </p:cNvSpPr>
          <p:nvPr/>
        </p:nvSpPr>
        <p:spPr>
          <a:xfrm>
            <a:off x="3460266" y="107281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3x3 clustering</a:t>
            </a:r>
            <a:endParaRPr lang="zh-TW" altLang="en-US" sz="1600" dirty="0"/>
          </a:p>
        </p:txBody>
      </p:sp>
      <p:sp>
        <p:nvSpPr>
          <p:cNvPr id="65" name="Content Placeholder 1">
            <a:extLst>
              <a:ext uri="{FF2B5EF4-FFF2-40B4-BE49-F238E27FC236}">
                <a16:creationId xmlns:a16="http://schemas.microsoft.com/office/drawing/2014/main" id="{A05FB501-3035-0840-BB05-C0869AE626D4}"/>
              </a:ext>
            </a:extLst>
          </p:cNvPr>
          <p:cNvSpPr txBox="1">
            <a:spLocks/>
          </p:cNvSpPr>
          <p:nvPr/>
        </p:nvSpPr>
        <p:spPr>
          <a:xfrm>
            <a:off x="6258618" y="107281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4x4 clustering</a:t>
            </a:r>
            <a:endParaRPr lang="zh-TW" altLang="en-US" sz="1600" dirty="0"/>
          </a:p>
        </p:txBody>
      </p:sp>
      <p:sp>
        <p:nvSpPr>
          <p:cNvPr id="67" name="Content Placeholder 1">
            <a:extLst>
              <a:ext uri="{FF2B5EF4-FFF2-40B4-BE49-F238E27FC236}">
                <a16:creationId xmlns:a16="http://schemas.microsoft.com/office/drawing/2014/main" id="{4EF21A56-2545-014C-C15A-E2B4E910909E}"/>
              </a:ext>
            </a:extLst>
          </p:cNvPr>
          <p:cNvSpPr txBox="1">
            <a:spLocks/>
          </p:cNvSpPr>
          <p:nvPr/>
        </p:nvSpPr>
        <p:spPr>
          <a:xfrm>
            <a:off x="0" y="157418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823MeV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69" name="Content Placeholder 1">
            <a:extLst>
              <a:ext uri="{FF2B5EF4-FFF2-40B4-BE49-F238E27FC236}">
                <a16:creationId xmlns:a16="http://schemas.microsoft.com/office/drawing/2014/main" id="{36451214-25D0-5E73-CE52-0EC80F5DA5A5}"/>
              </a:ext>
            </a:extLst>
          </p:cNvPr>
          <p:cNvSpPr txBox="1">
            <a:spLocks/>
          </p:cNvSpPr>
          <p:nvPr/>
        </p:nvSpPr>
        <p:spPr>
          <a:xfrm>
            <a:off x="0" y="2850732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705MeV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1" name="Content Placeholder 1">
            <a:extLst>
              <a:ext uri="{FF2B5EF4-FFF2-40B4-BE49-F238E27FC236}">
                <a16:creationId xmlns:a16="http://schemas.microsoft.com/office/drawing/2014/main" id="{C69347CE-B9BA-511C-A96F-21C18F4D20B0}"/>
              </a:ext>
            </a:extLst>
          </p:cNvPr>
          <p:cNvSpPr txBox="1">
            <a:spLocks/>
          </p:cNvSpPr>
          <p:nvPr/>
        </p:nvSpPr>
        <p:spPr>
          <a:xfrm>
            <a:off x="0" y="4127279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584MeV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3" name="Content Placeholder 1">
            <a:extLst>
              <a:ext uri="{FF2B5EF4-FFF2-40B4-BE49-F238E27FC236}">
                <a16:creationId xmlns:a16="http://schemas.microsoft.com/office/drawing/2014/main" id="{2FD446AA-00CF-D607-4CFF-ED4B2A0560B5}"/>
              </a:ext>
            </a:extLst>
          </p:cNvPr>
          <p:cNvSpPr txBox="1">
            <a:spLocks/>
          </p:cNvSpPr>
          <p:nvPr/>
        </p:nvSpPr>
        <p:spPr>
          <a:xfrm>
            <a:off x="0" y="540382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492MeV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834B2EB-1F50-1813-8015-A41814880DC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93" y="1404296"/>
            <a:ext cx="1440000" cy="1173160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EBFE772C-8B20-D9F5-A15B-B43916BFA6E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50" y="4010123"/>
            <a:ext cx="1440006" cy="1173160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C85ECA08-E3C4-C568-701C-886DCD1A671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2707212"/>
            <a:ext cx="1440000" cy="1173155"/>
          </a:xfrm>
          <a:prstGeom prst="rect">
            <a:avLst/>
          </a:prstGeom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AFBE0105-AF41-8785-F700-04B78AF4F20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5313039"/>
            <a:ext cx="1440000" cy="1173155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E65C2FDC-6F0B-8EBF-6FBE-727A98031C7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57" y="1404296"/>
            <a:ext cx="1440000" cy="1173160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3A3C295D-F26E-B0CB-68C1-90788A360A8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3324" y="4010123"/>
            <a:ext cx="1440006" cy="1173160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74A08BDA-15FF-939B-A655-A4B22E7E6B7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701" y="2707212"/>
            <a:ext cx="1440000" cy="1173155"/>
          </a:xfrm>
          <a:prstGeom prst="rect">
            <a:avLst/>
          </a:prstGeom>
        </p:spPr>
      </p:pic>
      <p:pic>
        <p:nvPicPr>
          <p:cNvPr id="51" name="圖片 50">
            <a:extLst>
              <a:ext uri="{FF2B5EF4-FFF2-40B4-BE49-F238E27FC236}">
                <a16:creationId xmlns:a16="http://schemas.microsoft.com/office/drawing/2014/main" id="{8EA535BA-069E-BC06-C4C9-8B94DE965EB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478" y="5313038"/>
            <a:ext cx="1440000" cy="117315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9C59E39D-ECCF-FDC4-5B21-851058DF108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821" y="1404296"/>
            <a:ext cx="1440000" cy="117316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BD010ACA-F0B2-A61A-5E27-D57A62DBD4F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692" y="4010128"/>
            <a:ext cx="1440000" cy="1173155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45E4D03A-2BDC-FD5D-FE89-12E62FCE2B5D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15" y="2707212"/>
            <a:ext cx="1440000" cy="1173155"/>
          </a:xfrm>
          <a:prstGeom prst="rect">
            <a:avLst/>
          </a:prstGeom>
        </p:spPr>
      </p:pic>
      <p:pic>
        <p:nvPicPr>
          <p:cNvPr id="53" name="圖片 52">
            <a:extLst>
              <a:ext uri="{FF2B5EF4-FFF2-40B4-BE49-F238E27FC236}">
                <a16:creationId xmlns:a16="http://schemas.microsoft.com/office/drawing/2014/main" id="{BF0060F0-1E54-D098-C900-0A4DD004A4A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06" y="5313038"/>
            <a:ext cx="1440000" cy="11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12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1FF88-E7B2-49C6-23EA-3BFE0F0D2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1422A3B0-C5AF-09A1-2520-F547AD5BC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B0B7F84B-1403-DBAC-FACE-ED5B12C7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78B82A8E-B4E4-00FE-99C3-67A17DCEB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DC8A9729-E1B2-2154-C42C-C0EE91BB5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Resolution with Novo fit</a:t>
            </a:r>
            <a:endParaRPr lang="zh-TW" altLang="en-US" dirty="0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3917D2A4-09CA-AEF3-662E-711BB640F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759" y="1404098"/>
            <a:ext cx="1440000" cy="1173155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B7325615-3C47-502A-83AC-4B68F42E4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357" y="1404097"/>
            <a:ext cx="1440000" cy="1173156"/>
          </a:xfrm>
          <a:prstGeom prst="rect">
            <a:avLst/>
          </a:prstGeom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689E1719-AF6F-8F28-7824-40FF4AD82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351" y="1404098"/>
            <a:ext cx="1440000" cy="1173155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3535AEC0-F1B8-BB59-B365-BB8D7F398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064" y="2706764"/>
            <a:ext cx="1440000" cy="1173155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329B1BC3-5578-417B-0C7D-46656E06A1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892" y="2706764"/>
            <a:ext cx="1440000" cy="1173155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0CAD718E-6EF4-5093-11CA-16E1D94585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720" y="2706764"/>
            <a:ext cx="1440000" cy="1173155"/>
          </a:xfrm>
          <a:prstGeom prst="rect">
            <a:avLst/>
          </a:prstGeom>
        </p:spPr>
      </p:pic>
      <p:pic>
        <p:nvPicPr>
          <p:cNvPr id="61" name="圖片 60">
            <a:extLst>
              <a:ext uri="{FF2B5EF4-FFF2-40B4-BE49-F238E27FC236}">
                <a16:creationId xmlns:a16="http://schemas.microsoft.com/office/drawing/2014/main" id="{20DDA654-9EC6-0D97-BB2C-B91CCBAEB5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41" y="4009430"/>
            <a:ext cx="1440000" cy="1173155"/>
          </a:xfrm>
          <a:prstGeom prst="rect">
            <a:avLst/>
          </a:prstGeom>
        </p:spPr>
      </p:pic>
      <p:pic>
        <p:nvPicPr>
          <p:cNvPr id="63" name="圖片 62">
            <a:extLst>
              <a:ext uri="{FF2B5EF4-FFF2-40B4-BE49-F238E27FC236}">
                <a16:creationId xmlns:a16="http://schemas.microsoft.com/office/drawing/2014/main" id="{1BF067E3-E460-7CFA-2CB0-4382381E8A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7275" y="4009430"/>
            <a:ext cx="1440000" cy="1173155"/>
          </a:xfrm>
          <a:prstGeom prst="rect">
            <a:avLst/>
          </a:prstGeom>
        </p:spPr>
      </p:pic>
      <p:pic>
        <p:nvPicPr>
          <p:cNvPr id="65" name="圖片 64">
            <a:extLst>
              <a:ext uri="{FF2B5EF4-FFF2-40B4-BE49-F238E27FC236}">
                <a16:creationId xmlns:a16="http://schemas.microsoft.com/office/drawing/2014/main" id="{21FEF2CD-0F5B-AB27-D93E-7120CABEC0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908" y="4009430"/>
            <a:ext cx="1440000" cy="1173155"/>
          </a:xfrm>
          <a:prstGeom prst="rect">
            <a:avLst/>
          </a:prstGeom>
        </p:spPr>
      </p:pic>
      <p:pic>
        <p:nvPicPr>
          <p:cNvPr id="73" name="圖片 72">
            <a:extLst>
              <a:ext uri="{FF2B5EF4-FFF2-40B4-BE49-F238E27FC236}">
                <a16:creationId xmlns:a16="http://schemas.microsoft.com/office/drawing/2014/main" id="{90CD4711-B702-4610-459D-996592F6A6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803" y="5312094"/>
            <a:ext cx="1440000" cy="1173155"/>
          </a:xfrm>
          <a:prstGeom prst="rect">
            <a:avLst/>
          </a:prstGeom>
        </p:spPr>
      </p:pic>
      <p:pic>
        <p:nvPicPr>
          <p:cNvPr id="75" name="圖片 74">
            <a:extLst>
              <a:ext uri="{FF2B5EF4-FFF2-40B4-BE49-F238E27FC236}">
                <a16:creationId xmlns:a16="http://schemas.microsoft.com/office/drawing/2014/main" id="{E4EDC639-F379-7ED8-6145-2D08AB8EEC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761" y="5312094"/>
            <a:ext cx="1440000" cy="1173155"/>
          </a:xfrm>
          <a:prstGeom prst="rect">
            <a:avLst/>
          </a:prstGeom>
        </p:spPr>
      </p:pic>
      <p:pic>
        <p:nvPicPr>
          <p:cNvPr id="77" name="圖片 76">
            <a:extLst>
              <a:ext uri="{FF2B5EF4-FFF2-40B4-BE49-F238E27FC236}">
                <a16:creationId xmlns:a16="http://schemas.microsoft.com/office/drawing/2014/main" id="{46E4A294-1608-FFC9-6CE0-503878459B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720" y="5312094"/>
            <a:ext cx="1440000" cy="1173155"/>
          </a:xfrm>
          <a:prstGeom prst="rect">
            <a:avLst/>
          </a:prstGeom>
        </p:spPr>
      </p:pic>
      <p:sp>
        <p:nvSpPr>
          <p:cNvPr id="79" name="Content Placeholder 1">
            <a:extLst>
              <a:ext uri="{FF2B5EF4-FFF2-40B4-BE49-F238E27FC236}">
                <a16:creationId xmlns:a16="http://schemas.microsoft.com/office/drawing/2014/main" id="{3F674BB5-29C3-D6F6-0D2F-C405D4736B79}"/>
              </a:ext>
            </a:extLst>
          </p:cNvPr>
          <p:cNvSpPr txBox="1">
            <a:spLocks/>
          </p:cNvSpPr>
          <p:nvPr/>
        </p:nvSpPr>
        <p:spPr>
          <a:xfrm>
            <a:off x="674615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1x1 clustering</a:t>
            </a:r>
            <a:endParaRPr lang="zh-TW" altLang="en-US" sz="1600" dirty="0"/>
          </a:p>
        </p:txBody>
      </p:sp>
      <p:sp>
        <p:nvSpPr>
          <p:cNvPr id="81" name="Content Placeholder 1">
            <a:extLst>
              <a:ext uri="{FF2B5EF4-FFF2-40B4-BE49-F238E27FC236}">
                <a16:creationId xmlns:a16="http://schemas.microsoft.com/office/drawing/2014/main" id="{56C09C1F-80ED-6278-40BE-349CFDE9B172}"/>
              </a:ext>
            </a:extLst>
          </p:cNvPr>
          <p:cNvSpPr txBox="1">
            <a:spLocks/>
          </p:cNvSpPr>
          <p:nvPr/>
        </p:nvSpPr>
        <p:spPr>
          <a:xfrm>
            <a:off x="3485666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3x3 clustering</a:t>
            </a:r>
            <a:endParaRPr lang="zh-TW" altLang="en-US" sz="1600" dirty="0"/>
          </a:p>
        </p:txBody>
      </p:sp>
      <p:sp>
        <p:nvSpPr>
          <p:cNvPr id="83" name="Content Placeholder 1">
            <a:extLst>
              <a:ext uri="{FF2B5EF4-FFF2-40B4-BE49-F238E27FC236}">
                <a16:creationId xmlns:a16="http://schemas.microsoft.com/office/drawing/2014/main" id="{BA34D5B2-5426-A8E2-B519-1CC9377BB8A6}"/>
              </a:ext>
            </a:extLst>
          </p:cNvPr>
          <p:cNvSpPr txBox="1">
            <a:spLocks/>
          </p:cNvSpPr>
          <p:nvPr/>
        </p:nvSpPr>
        <p:spPr>
          <a:xfrm>
            <a:off x="6258618" y="10791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4x4 clustering</a:t>
            </a:r>
            <a:endParaRPr lang="zh-TW" altLang="en-US" sz="1600" dirty="0"/>
          </a:p>
        </p:txBody>
      </p:sp>
      <p:sp>
        <p:nvSpPr>
          <p:cNvPr id="85" name="Content Placeholder 1">
            <a:extLst>
              <a:ext uri="{FF2B5EF4-FFF2-40B4-BE49-F238E27FC236}">
                <a16:creationId xmlns:a16="http://schemas.microsoft.com/office/drawing/2014/main" id="{7A64860B-EB2B-FC97-1F20-1C2D58465419}"/>
              </a:ext>
            </a:extLst>
          </p:cNvPr>
          <p:cNvSpPr txBox="1">
            <a:spLocks/>
          </p:cNvSpPr>
          <p:nvPr/>
        </p:nvSpPr>
        <p:spPr>
          <a:xfrm>
            <a:off x="0" y="1530856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395MeV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7" name="Content Placeholder 1">
            <a:extLst>
              <a:ext uri="{FF2B5EF4-FFF2-40B4-BE49-F238E27FC236}">
                <a16:creationId xmlns:a16="http://schemas.microsoft.com/office/drawing/2014/main" id="{7205DA63-3945-6923-1219-059EBDACB391}"/>
              </a:ext>
            </a:extLst>
          </p:cNvPr>
          <p:cNvSpPr txBox="1">
            <a:spLocks/>
          </p:cNvSpPr>
          <p:nvPr/>
        </p:nvSpPr>
        <p:spPr>
          <a:xfrm>
            <a:off x="0" y="283068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297MeV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89" name="Content Placeholder 1">
            <a:extLst>
              <a:ext uri="{FF2B5EF4-FFF2-40B4-BE49-F238E27FC236}">
                <a16:creationId xmlns:a16="http://schemas.microsoft.com/office/drawing/2014/main" id="{6CA917C2-CBDA-F97C-6185-5C17C998B7D4}"/>
              </a:ext>
            </a:extLst>
          </p:cNvPr>
          <p:cNvSpPr txBox="1">
            <a:spLocks/>
          </p:cNvSpPr>
          <p:nvPr/>
        </p:nvSpPr>
        <p:spPr>
          <a:xfrm>
            <a:off x="0" y="4130518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197MeV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91" name="Content Placeholder 1">
            <a:extLst>
              <a:ext uri="{FF2B5EF4-FFF2-40B4-BE49-F238E27FC236}">
                <a16:creationId xmlns:a16="http://schemas.microsoft.com/office/drawing/2014/main" id="{FBBC28B1-5CB3-7695-DDC4-6E0363600977}"/>
              </a:ext>
            </a:extLst>
          </p:cNvPr>
          <p:cNvSpPr txBox="1">
            <a:spLocks/>
          </p:cNvSpPr>
          <p:nvPr/>
        </p:nvSpPr>
        <p:spPr>
          <a:xfrm>
            <a:off x="0" y="5430348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100MeV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A7DA2E0-1BB4-58CC-3F56-A084077C8E9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404099"/>
            <a:ext cx="1440000" cy="1173155"/>
          </a:xfrm>
          <a:prstGeom prst="rect">
            <a:avLst/>
          </a:prstGeom>
        </p:spPr>
      </p:pic>
      <p:pic>
        <p:nvPicPr>
          <p:cNvPr id="31" name="圖片 30">
            <a:extLst>
              <a:ext uri="{FF2B5EF4-FFF2-40B4-BE49-F238E27FC236}">
                <a16:creationId xmlns:a16="http://schemas.microsoft.com/office/drawing/2014/main" id="{683E2FB4-5230-D5CF-71B3-B39BFD464A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706764"/>
            <a:ext cx="1440000" cy="1173155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F152AB50-02AC-F3B4-D57F-A8FF88E6430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24" y="4009429"/>
            <a:ext cx="1440000" cy="1173156"/>
          </a:xfrm>
          <a:prstGeom prst="rect">
            <a:avLst/>
          </a:prstGeom>
        </p:spPr>
      </p:pic>
      <p:pic>
        <p:nvPicPr>
          <p:cNvPr id="67" name="圖片 66">
            <a:extLst>
              <a:ext uri="{FF2B5EF4-FFF2-40B4-BE49-F238E27FC236}">
                <a16:creationId xmlns:a16="http://schemas.microsoft.com/office/drawing/2014/main" id="{7A6FED51-89DD-D681-833A-541F8758200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24" y="5312094"/>
            <a:ext cx="1440000" cy="1173155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7F58CAD5-E3BA-B150-717E-922337804A59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861" y="1404097"/>
            <a:ext cx="1440000" cy="1173156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870624E9-8855-3D79-0F05-CB1047DB9F1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478" y="2706764"/>
            <a:ext cx="1440000" cy="1173155"/>
          </a:xfrm>
          <a:prstGeom prst="rect">
            <a:avLst/>
          </a:prstGeom>
        </p:spPr>
      </p:pic>
      <p:pic>
        <p:nvPicPr>
          <p:cNvPr id="54" name="圖片 53">
            <a:extLst>
              <a:ext uri="{FF2B5EF4-FFF2-40B4-BE49-F238E27FC236}">
                <a16:creationId xmlns:a16="http://schemas.microsoft.com/office/drawing/2014/main" id="{497C8F1C-24A9-C96A-CB93-8428AC36966B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58" y="4009429"/>
            <a:ext cx="1440000" cy="1173156"/>
          </a:xfrm>
          <a:prstGeom prst="rect">
            <a:avLst/>
          </a:prstGeom>
        </p:spPr>
      </p:pic>
      <p:pic>
        <p:nvPicPr>
          <p:cNvPr id="69" name="圖片 68">
            <a:extLst>
              <a:ext uri="{FF2B5EF4-FFF2-40B4-BE49-F238E27FC236}">
                <a16:creationId xmlns:a16="http://schemas.microsoft.com/office/drawing/2014/main" id="{4DCBFE51-AC74-5DD8-6CB2-EE4A3624E29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282" y="5312094"/>
            <a:ext cx="1440000" cy="1173155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E1C3C017-26EB-6590-FB87-5D679EDB791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3853" y="1404097"/>
            <a:ext cx="1440000" cy="1173156"/>
          </a:xfrm>
          <a:prstGeom prst="rect">
            <a:avLst/>
          </a:prstGeom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807A7621-4F29-FFCE-DAEC-2491B9E42207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06" y="2706764"/>
            <a:ext cx="1440000" cy="1173155"/>
          </a:xfrm>
          <a:prstGeom prst="rect">
            <a:avLst/>
          </a:prstGeom>
        </p:spPr>
      </p:pic>
      <p:pic>
        <p:nvPicPr>
          <p:cNvPr id="58" name="圖片 57">
            <a:extLst>
              <a:ext uri="{FF2B5EF4-FFF2-40B4-BE49-F238E27FC236}">
                <a16:creationId xmlns:a16="http://schemas.microsoft.com/office/drawing/2014/main" id="{26799BA4-A7E6-D3E8-507E-964F8CE84DC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592" y="4009430"/>
            <a:ext cx="1440000" cy="1173155"/>
          </a:xfrm>
          <a:prstGeom prst="rect">
            <a:avLst/>
          </a:prstGeom>
        </p:spPr>
      </p:pic>
      <p:pic>
        <p:nvPicPr>
          <p:cNvPr id="71" name="圖片 70">
            <a:extLst>
              <a:ext uri="{FF2B5EF4-FFF2-40B4-BE49-F238E27FC236}">
                <a16:creationId xmlns:a16="http://schemas.microsoft.com/office/drawing/2014/main" id="{CD1771C9-D0AD-D1E8-DD87-203F92A5B5D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240" y="5312094"/>
            <a:ext cx="1440000" cy="11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25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5CF72-3C77-B6CB-C69E-0DB7E0CB5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807383F-FE71-6D9F-9284-EB31A3125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D3E2FD72-F382-E897-947B-072525675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9CBBA424-3567-2B0B-079E-A83A0936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0F8C8C7-5829-1A0E-14F1-9FCE3958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7CDF4A54-6A53-FB15-54EF-9C2D0EB85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Resolution with Novo fit</a:t>
            </a:r>
            <a:endParaRPr lang="zh-TW" altLang="en-US" dirty="0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777C41A7-DA63-6F45-4716-EF5F16A03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359" y="1235069"/>
            <a:ext cx="6823281" cy="4941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52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465BB19-69C6-8A2E-10A3-EB158E5CA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37CA1446-2C32-972E-BDE1-15A3769D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A1131EAA-C4B5-397D-9FF8-B5834F27D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43AD9730-5F08-00A9-E2A5-8F9C35BF7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Half channel</a:t>
            </a:r>
            <a:endParaRPr lang="zh-TW" altLang="en-US" dirty="0"/>
          </a:p>
        </p:txBody>
      </p:sp>
      <p:pic>
        <p:nvPicPr>
          <p:cNvPr id="22" name="圖片 21">
            <a:extLst>
              <a:ext uri="{FF2B5EF4-FFF2-40B4-BE49-F238E27FC236}">
                <a16:creationId xmlns:a16="http://schemas.microsoft.com/office/drawing/2014/main" id="{65C1E956-6A13-60EB-4480-685B953D4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388" y="1396354"/>
            <a:ext cx="1440000" cy="1173156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69FB327F-6239-D2F6-3BD5-38CBF83A6F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566" y="1396354"/>
            <a:ext cx="1440000" cy="1173156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3B5A1DD3-046F-3ACB-794B-5C4D086D9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351" y="1396355"/>
            <a:ext cx="1440000" cy="1173155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8E559914-4956-3D31-12A5-8A54FF4B8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220" y="2700437"/>
            <a:ext cx="1440000" cy="1173155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A97B9F98-8BBB-0400-3CB2-4570949F9B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86" y="2700437"/>
            <a:ext cx="1440000" cy="1173155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528E530E-ABE1-DFEB-A26A-C43B3416CC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351" y="2700437"/>
            <a:ext cx="1440000" cy="1173155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D3FA4E86-9C16-9654-26E6-9FD3E82034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204" y="4004518"/>
            <a:ext cx="1440000" cy="1173155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FBB15EFB-840E-03BC-C435-62BF7D19CC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238" y="4004518"/>
            <a:ext cx="1440000" cy="1173155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14C13748-CC93-56D6-ECC1-D037EF2F17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271" y="4004518"/>
            <a:ext cx="1440000" cy="1173155"/>
          </a:xfrm>
          <a:prstGeom prst="rect">
            <a:avLst/>
          </a:prstGeom>
        </p:spPr>
      </p:pic>
      <p:pic>
        <p:nvPicPr>
          <p:cNvPr id="58" name="圖片 57">
            <a:extLst>
              <a:ext uri="{FF2B5EF4-FFF2-40B4-BE49-F238E27FC236}">
                <a16:creationId xmlns:a16="http://schemas.microsoft.com/office/drawing/2014/main" id="{9F8F9B25-027E-E6F4-02F3-0791367DE0B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204" y="5308600"/>
            <a:ext cx="1440000" cy="1173155"/>
          </a:xfrm>
          <a:prstGeom prst="rect">
            <a:avLst/>
          </a:prstGeom>
        </p:spPr>
      </p:pic>
      <p:pic>
        <p:nvPicPr>
          <p:cNvPr id="60" name="圖片 59">
            <a:extLst>
              <a:ext uri="{FF2B5EF4-FFF2-40B4-BE49-F238E27FC236}">
                <a16:creationId xmlns:a16="http://schemas.microsoft.com/office/drawing/2014/main" id="{6C109258-C56C-E557-C090-388C9BDAFB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238" y="5308600"/>
            <a:ext cx="1440000" cy="1173155"/>
          </a:xfrm>
          <a:prstGeom prst="rect">
            <a:avLst/>
          </a:prstGeom>
        </p:spPr>
      </p:pic>
      <p:pic>
        <p:nvPicPr>
          <p:cNvPr id="62" name="圖片 61">
            <a:extLst>
              <a:ext uri="{FF2B5EF4-FFF2-40B4-BE49-F238E27FC236}">
                <a16:creationId xmlns:a16="http://schemas.microsoft.com/office/drawing/2014/main" id="{13CE23DA-4613-AB42-D4F6-E442E681EF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271" y="5308600"/>
            <a:ext cx="1440000" cy="1173155"/>
          </a:xfrm>
          <a:prstGeom prst="rect">
            <a:avLst/>
          </a:prstGeom>
        </p:spPr>
      </p:pic>
      <p:sp>
        <p:nvSpPr>
          <p:cNvPr id="64" name="Content Placeholder 1">
            <a:extLst>
              <a:ext uri="{FF2B5EF4-FFF2-40B4-BE49-F238E27FC236}">
                <a16:creationId xmlns:a16="http://schemas.microsoft.com/office/drawing/2014/main" id="{3270858C-4F23-9240-0E70-D0A341082FF4}"/>
              </a:ext>
            </a:extLst>
          </p:cNvPr>
          <p:cNvSpPr txBox="1">
            <a:spLocks/>
          </p:cNvSpPr>
          <p:nvPr/>
        </p:nvSpPr>
        <p:spPr>
          <a:xfrm>
            <a:off x="649215" y="109186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1x1 clustering</a:t>
            </a:r>
            <a:endParaRPr lang="zh-TW" altLang="en-US" sz="1600" dirty="0"/>
          </a:p>
        </p:txBody>
      </p:sp>
      <p:sp>
        <p:nvSpPr>
          <p:cNvPr id="66" name="Content Placeholder 1">
            <a:extLst>
              <a:ext uri="{FF2B5EF4-FFF2-40B4-BE49-F238E27FC236}">
                <a16:creationId xmlns:a16="http://schemas.microsoft.com/office/drawing/2014/main" id="{74C5F5F1-145E-4718-13CD-895DBA3A0FAC}"/>
              </a:ext>
            </a:extLst>
          </p:cNvPr>
          <p:cNvSpPr txBox="1">
            <a:spLocks/>
          </p:cNvSpPr>
          <p:nvPr/>
        </p:nvSpPr>
        <p:spPr>
          <a:xfrm>
            <a:off x="3460266" y="109186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3x3 clustering</a:t>
            </a:r>
            <a:endParaRPr lang="zh-TW" altLang="en-US" sz="1600" dirty="0"/>
          </a:p>
        </p:txBody>
      </p:sp>
      <p:sp>
        <p:nvSpPr>
          <p:cNvPr id="68" name="Content Placeholder 1">
            <a:extLst>
              <a:ext uri="{FF2B5EF4-FFF2-40B4-BE49-F238E27FC236}">
                <a16:creationId xmlns:a16="http://schemas.microsoft.com/office/drawing/2014/main" id="{1464A4BA-6C11-CA8C-F279-08C4C142DC22}"/>
              </a:ext>
            </a:extLst>
          </p:cNvPr>
          <p:cNvSpPr txBox="1">
            <a:spLocks/>
          </p:cNvSpPr>
          <p:nvPr/>
        </p:nvSpPr>
        <p:spPr>
          <a:xfrm>
            <a:off x="6258618" y="109186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4x4 clustering</a:t>
            </a:r>
            <a:endParaRPr lang="zh-TW" altLang="en-US" sz="1600" dirty="0"/>
          </a:p>
        </p:txBody>
      </p:sp>
      <p:sp>
        <p:nvSpPr>
          <p:cNvPr id="70" name="Content Placeholder 1">
            <a:extLst>
              <a:ext uri="{FF2B5EF4-FFF2-40B4-BE49-F238E27FC236}">
                <a16:creationId xmlns:a16="http://schemas.microsoft.com/office/drawing/2014/main" id="{8DF59A00-827A-E97E-32CF-908A768E0F68}"/>
              </a:ext>
            </a:extLst>
          </p:cNvPr>
          <p:cNvSpPr txBox="1">
            <a:spLocks/>
          </p:cNvSpPr>
          <p:nvPr/>
        </p:nvSpPr>
        <p:spPr>
          <a:xfrm>
            <a:off x="0" y="159323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823MeV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2" name="Content Placeholder 1">
            <a:extLst>
              <a:ext uri="{FF2B5EF4-FFF2-40B4-BE49-F238E27FC236}">
                <a16:creationId xmlns:a16="http://schemas.microsoft.com/office/drawing/2014/main" id="{EA20BEC7-79E9-CC27-F271-18BDC56F7472}"/>
              </a:ext>
            </a:extLst>
          </p:cNvPr>
          <p:cNvSpPr txBox="1">
            <a:spLocks/>
          </p:cNvSpPr>
          <p:nvPr/>
        </p:nvSpPr>
        <p:spPr>
          <a:xfrm>
            <a:off x="0" y="2869782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705MeV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4" name="Content Placeholder 1">
            <a:extLst>
              <a:ext uri="{FF2B5EF4-FFF2-40B4-BE49-F238E27FC236}">
                <a16:creationId xmlns:a16="http://schemas.microsoft.com/office/drawing/2014/main" id="{662FA535-8E31-00F7-BF26-8E80676928F9}"/>
              </a:ext>
            </a:extLst>
          </p:cNvPr>
          <p:cNvSpPr txBox="1">
            <a:spLocks/>
          </p:cNvSpPr>
          <p:nvPr/>
        </p:nvSpPr>
        <p:spPr>
          <a:xfrm>
            <a:off x="0" y="4146329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584MeV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6" name="Content Placeholder 1">
            <a:extLst>
              <a:ext uri="{FF2B5EF4-FFF2-40B4-BE49-F238E27FC236}">
                <a16:creationId xmlns:a16="http://schemas.microsoft.com/office/drawing/2014/main" id="{1B2E1AE3-B558-26F3-74FF-21C63CE4A8E1}"/>
              </a:ext>
            </a:extLst>
          </p:cNvPr>
          <p:cNvSpPr txBox="1">
            <a:spLocks/>
          </p:cNvSpPr>
          <p:nvPr/>
        </p:nvSpPr>
        <p:spPr>
          <a:xfrm>
            <a:off x="0" y="542287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492MeV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AF1B1202-A264-4081-EF20-BECEEFE382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1396356"/>
            <a:ext cx="1440000" cy="1173155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94F71D97-AEDA-DD66-B9DE-B954C300606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2700437"/>
            <a:ext cx="1440000" cy="1173155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E64D8F72-1D23-2B32-912D-6ED8B8E0E39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4004518"/>
            <a:ext cx="1440000" cy="1173155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1833AA60-8324-4395-66AC-6BBFB1F4F9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5308600"/>
            <a:ext cx="1440000" cy="1173155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68643CDC-AD12-37F1-53EC-2983241F957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477" y="1396354"/>
            <a:ext cx="1440000" cy="1173156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B1AB5056-29F4-71E3-2EBA-13E57CEB3E9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9753" y="2700437"/>
            <a:ext cx="1440000" cy="1173155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C1DD4F85-A936-F0BF-A690-91BE21A93E5A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721" y="4004518"/>
            <a:ext cx="1440000" cy="1173155"/>
          </a:xfrm>
          <a:prstGeom prst="rect">
            <a:avLst/>
          </a:prstGeom>
        </p:spPr>
      </p:pic>
      <p:pic>
        <p:nvPicPr>
          <p:cNvPr id="54" name="圖片 53">
            <a:extLst>
              <a:ext uri="{FF2B5EF4-FFF2-40B4-BE49-F238E27FC236}">
                <a16:creationId xmlns:a16="http://schemas.microsoft.com/office/drawing/2014/main" id="{5ED5B0B5-4E5A-730C-97BB-8F12DA851B93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721" y="5308600"/>
            <a:ext cx="1440000" cy="1173155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5A51851B-3C1F-A8FC-A68A-59065EFA8A9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656" y="1396355"/>
            <a:ext cx="1440000" cy="1173155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5BAAD8A2-D3F2-CD7C-6269-5D3F1AAD7FC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819" y="2700437"/>
            <a:ext cx="1440000" cy="1173155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A5AFD5B1-D14E-3AE6-66B0-1AD8A054920C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55" y="4004518"/>
            <a:ext cx="1440000" cy="1173155"/>
          </a:xfrm>
          <a:prstGeom prst="rect">
            <a:avLst/>
          </a:prstGeom>
        </p:spPr>
      </p:pic>
      <p:pic>
        <p:nvPicPr>
          <p:cNvPr id="56" name="圖片 55">
            <a:extLst>
              <a:ext uri="{FF2B5EF4-FFF2-40B4-BE49-F238E27FC236}">
                <a16:creationId xmlns:a16="http://schemas.microsoft.com/office/drawing/2014/main" id="{7F8F2951-75BF-863E-CCAC-8179870E93B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755" y="5308600"/>
            <a:ext cx="1440000" cy="11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5948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C1A44-9ADA-C81F-270F-72EA252108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4CBC2520-A9A8-B19C-1433-EB040409B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F9C4A8E-C62E-DD7F-EE63-AF5B5AAF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49CA0181-8414-A3CB-FB71-8303DADC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7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5E0DA336-EB4A-0495-3716-49BD8C1AA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Half channel</a:t>
            </a:r>
            <a:endParaRPr lang="zh-TW" altLang="en-US" dirty="0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18BF2576-D1EB-BB7A-00FB-221A1A431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33" y="1402707"/>
            <a:ext cx="1440000" cy="1173155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09E2F93C-D306-1B3D-0BCA-53DF40928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825" y="1402707"/>
            <a:ext cx="1440000" cy="1173155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9C4E43C1-A0A8-52F9-3B94-7B3E1B05ED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17" y="1402707"/>
            <a:ext cx="1440000" cy="1173155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EB06ACF8-1217-17BA-1551-AB54647067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33" y="2702131"/>
            <a:ext cx="1440000" cy="1173155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A2E956CF-9183-0D9E-58F7-70F9417B25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825" y="2702131"/>
            <a:ext cx="1440000" cy="1173155"/>
          </a:xfrm>
          <a:prstGeom prst="rect">
            <a:avLst/>
          </a:prstGeom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34173116-CC7A-E372-C557-B05A724E25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17" y="2702131"/>
            <a:ext cx="1440000" cy="1173155"/>
          </a:xfrm>
          <a:prstGeom prst="rect">
            <a:avLst/>
          </a:prstGeom>
        </p:spPr>
      </p:pic>
      <p:pic>
        <p:nvPicPr>
          <p:cNvPr id="44" name="圖片 43">
            <a:extLst>
              <a:ext uri="{FF2B5EF4-FFF2-40B4-BE49-F238E27FC236}">
                <a16:creationId xmlns:a16="http://schemas.microsoft.com/office/drawing/2014/main" id="{82532B9F-8899-4770-6679-99C9583A25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33" y="4001555"/>
            <a:ext cx="1440000" cy="1173155"/>
          </a:xfrm>
          <a:prstGeom prst="rect">
            <a:avLst/>
          </a:prstGeom>
        </p:spPr>
      </p:pic>
      <p:pic>
        <p:nvPicPr>
          <p:cNvPr id="46" name="圖片 45">
            <a:extLst>
              <a:ext uri="{FF2B5EF4-FFF2-40B4-BE49-F238E27FC236}">
                <a16:creationId xmlns:a16="http://schemas.microsoft.com/office/drawing/2014/main" id="{E172F56B-B356-9B64-487F-4068DEE4A1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825" y="4001555"/>
            <a:ext cx="1440000" cy="1173155"/>
          </a:xfrm>
          <a:prstGeom prst="rect">
            <a:avLst/>
          </a:prstGeom>
        </p:spPr>
      </p:pic>
      <p:pic>
        <p:nvPicPr>
          <p:cNvPr id="48" name="圖片 47">
            <a:extLst>
              <a:ext uri="{FF2B5EF4-FFF2-40B4-BE49-F238E27FC236}">
                <a16:creationId xmlns:a16="http://schemas.microsoft.com/office/drawing/2014/main" id="{36567A25-7724-3319-92BD-E6E41900BB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17" y="4001555"/>
            <a:ext cx="1440000" cy="1173155"/>
          </a:xfrm>
          <a:prstGeom prst="rect">
            <a:avLst/>
          </a:prstGeom>
        </p:spPr>
      </p:pic>
      <p:pic>
        <p:nvPicPr>
          <p:cNvPr id="56" name="圖片 55">
            <a:extLst>
              <a:ext uri="{FF2B5EF4-FFF2-40B4-BE49-F238E27FC236}">
                <a16:creationId xmlns:a16="http://schemas.microsoft.com/office/drawing/2014/main" id="{0B841452-93C3-DF18-BE2A-96EB8F7A7B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733" y="5300978"/>
            <a:ext cx="1440000" cy="1173155"/>
          </a:xfrm>
          <a:prstGeom prst="rect">
            <a:avLst/>
          </a:prstGeom>
        </p:spPr>
      </p:pic>
      <p:pic>
        <p:nvPicPr>
          <p:cNvPr id="58" name="圖片 57">
            <a:extLst>
              <a:ext uri="{FF2B5EF4-FFF2-40B4-BE49-F238E27FC236}">
                <a16:creationId xmlns:a16="http://schemas.microsoft.com/office/drawing/2014/main" id="{6FB6D169-492F-9AC1-2CFD-B625839414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825" y="5300978"/>
            <a:ext cx="1440000" cy="1173156"/>
          </a:xfrm>
          <a:prstGeom prst="rect">
            <a:avLst/>
          </a:prstGeom>
        </p:spPr>
      </p:pic>
      <p:pic>
        <p:nvPicPr>
          <p:cNvPr id="60" name="圖片 59">
            <a:extLst>
              <a:ext uri="{FF2B5EF4-FFF2-40B4-BE49-F238E27FC236}">
                <a16:creationId xmlns:a16="http://schemas.microsoft.com/office/drawing/2014/main" id="{6F45241F-8A67-1F26-CEEC-91DA04AFDA4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5917" y="5300978"/>
            <a:ext cx="1440000" cy="1173155"/>
          </a:xfrm>
          <a:prstGeom prst="rect">
            <a:avLst/>
          </a:prstGeom>
        </p:spPr>
      </p:pic>
      <p:sp>
        <p:nvSpPr>
          <p:cNvPr id="62" name="Content Placeholder 1">
            <a:extLst>
              <a:ext uri="{FF2B5EF4-FFF2-40B4-BE49-F238E27FC236}">
                <a16:creationId xmlns:a16="http://schemas.microsoft.com/office/drawing/2014/main" id="{5AEA8265-6935-F2CF-158A-F991554CF1B6}"/>
              </a:ext>
            </a:extLst>
          </p:cNvPr>
          <p:cNvSpPr txBox="1">
            <a:spLocks/>
          </p:cNvSpPr>
          <p:nvPr/>
        </p:nvSpPr>
        <p:spPr>
          <a:xfrm>
            <a:off x="674615" y="10918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1x1 clustering</a:t>
            </a:r>
            <a:endParaRPr lang="zh-TW" altLang="en-US" sz="1600" dirty="0"/>
          </a:p>
        </p:txBody>
      </p:sp>
      <p:sp>
        <p:nvSpPr>
          <p:cNvPr id="64" name="Content Placeholder 1">
            <a:extLst>
              <a:ext uri="{FF2B5EF4-FFF2-40B4-BE49-F238E27FC236}">
                <a16:creationId xmlns:a16="http://schemas.microsoft.com/office/drawing/2014/main" id="{5C8BD4D4-D177-14A3-A69F-BEAE8425FC60}"/>
              </a:ext>
            </a:extLst>
          </p:cNvPr>
          <p:cNvSpPr txBox="1">
            <a:spLocks/>
          </p:cNvSpPr>
          <p:nvPr/>
        </p:nvSpPr>
        <p:spPr>
          <a:xfrm>
            <a:off x="3485666" y="10918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3x3 clustering</a:t>
            </a:r>
            <a:endParaRPr lang="zh-TW" altLang="en-US" sz="1600" dirty="0"/>
          </a:p>
        </p:txBody>
      </p:sp>
      <p:sp>
        <p:nvSpPr>
          <p:cNvPr id="66" name="Content Placeholder 1">
            <a:extLst>
              <a:ext uri="{FF2B5EF4-FFF2-40B4-BE49-F238E27FC236}">
                <a16:creationId xmlns:a16="http://schemas.microsoft.com/office/drawing/2014/main" id="{6D0C4D4E-7864-2402-9459-E684F4F6C444}"/>
              </a:ext>
            </a:extLst>
          </p:cNvPr>
          <p:cNvSpPr txBox="1">
            <a:spLocks/>
          </p:cNvSpPr>
          <p:nvPr/>
        </p:nvSpPr>
        <p:spPr>
          <a:xfrm>
            <a:off x="6258618" y="1091865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/>
              <a:t>4x4 clustering</a:t>
            </a:r>
            <a:endParaRPr lang="zh-TW" altLang="en-US" sz="1600" dirty="0"/>
          </a:p>
        </p:txBody>
      </p:sp>
      <p:sp>
        <p:nvSpPr>
          <p:cNvPr id="68" name="Content Placeholder 1">
            <a:extLst>
              <a:ext uri="{FF2B5EF4-FFF2-40B4-BE49-F238E27FC236}">
                <a16:creationId xmlns:a16="http://schemas.microsoft.com/office/drawing/2014/main" id="{9D998896-3D97-8A3C-42A3-EB03717B5E41}"/>
              </a:ext>
            </a:extLst>
          </p:cNvPr>
          <p:cNvSpPr txBox="1">
            <a:spLocks/>
          </p:cNvSpPr>
          <p:nvPr/>
        </p:nvSpPr>
        <p:spPr>
          <a:xfrm>
            <a:off x="0" y="1543556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395MeV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0" name="Content Placeholder 1">
            <a:extLst>
              <a:ext uri="{FF2B5EF4-FFF2-40B4-BE49-F238E27FC236}">
                <a16:creationId xmlns:a16="http://schemas.microsoft.com/office/drawing/2014/main" id="{07D6F238-41EA-0E17-C2F9-536F6E2D2A91}"/>
              </a:ext>
            </a:extLst>
          </p:cNvPr>
          <p:cNvSpPr txBox="1">
            <a:spLocks/>
          </p:cNvSpPr>
          <p:nvPr/>
        </p:nvSpPr>
        <p:spPr>
          <a:xfrm>
            <a:off x="0" y="2843387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297MeV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2" name="Content Placeholder 1">
            <a:extLst>
              <a:ext uri="{FF2B5EF4-FFF2-40B4-BE49-F238E27FC236}">
                <a16:creationId xmlns:a16="http://schemas.microsoft.com/office/drawing/2014/main" id="{7ED647F0-64D5-4031-0B70-44BCB4D70F80}"/>
              </a:ext>
            </a:extLst>
          </p:cNvPr>
          <p:cNvSpPr txBox="1">
            <a:spLocks/>
          </p:cNvSpPr>
          <p:nvPr/>
        </p:nvSpPr>
        <p:spPr>
          <a:xfrm>
            <a:off x="0" y="4143218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197MeV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sp>
        <p:nvSpPr>
          <p:cNvPr id="74" name="Content Placeholder 1">
            <a:extLst>
              <a:ext uri="{FF2B5EF4-FFF2-40B4-BE49-F238E27FC236}">
                <a16:creationId xmlns:a16="http://schemas.microsoft.com/office/drawing/2014/main" id="{C0C8C43B-81BF-DD84-B389-0D0A96552167}"/>
              </a:ext>
            </a:extLst>
          </p:cNvPr>
          <p:cNvSpPr txBox="1">
            <a:spLocks/>
          </p:cNvSpPr>
          <p:nvPr/>
        </p:nvSpPr>
        <p:spPr>
          <a:xfrm>
            <a:off x="0" y="5443048"/>
            <a:ext cx="2950554" cy="2421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TW" sz="1600" dirty="0">
                <a:solidFill>
                  <a:srgbClr val="FF0000"/>
                </a:solidFill>
              </a:rPr>
              <a:t>100MeV</a:t>
            </a:r>
            <a:endParaRPr lang="zh-TW" altLang="en-US" sz="1600" dirty="0">
              <a:solidFill>
                <a:srgbClr val="FF0000"/>
              </a:solidFill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84B4486F-069A-720E-195A-5B686A7023A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1402707"/>
            <a:ext cx="1440000" cy="1173155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C4A87B66-0193-FEA2-D1AF-9597556010B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2702131"/>
            <a:ext cx="1440000" cy="1173155"/>
          </a:xfrm>
          <a:prstGeom prst="rect">
            <a:avLst/>
          </a:prstGeom>
        </p:spPr>
      </p:pic>
      <p:pic>
        <p:nvPicPr>
          <p:cNvPr id="38" name="圖片 37">
            <a:extLst>
              <a:ext uri="{FF2B5EF4-FFF2-40B4-BE49-F238E27FC236}">
                <a16:creationId xmlns:a16="http://schemas.microsoft.com/office/drawing/2014/main" id="{30233DD1-2B80-A9E1-51E9-869631E6858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4001555"/>
            <a:ext cx="1440000" cy="1173155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3FB82D23-1FA5-A969-5471-96880F57B27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87" y="5300978"/>
            <a:ext cx="1440000" cy="1173155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CC4522C9-D9DA-D023-C8E1-AFA03C86FDC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79" y="1402707"/>
            <a:ext cx="1440000" cy="1173155"/>
          </a:xfrm>
          <a:prstGeom prst="rect">
            <a:avLst/>
          </a:prstGeom>
        </p:spPr>
      </p:pic>
      <p:pic>
        <p:nvPicPr>
          <p:cNvPr id="28" name="圖片 27">
            <a:extLst>
              <a:ext uri="{FF2B5EF4-FFF2-40B4-BE49-F238E27FC236}">
                <a16:creationId xmlns:a16="http://schemas.microsoft.com/office/drawing/2014/main" id="{835EF8D1-71E6-B6F5-3524-81A8F036E92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79" y="2702131"/>
            <a:ext cx="1440000" cy="1173155"/>
          </a:xfrm>
          <a:prstGeom prst="rect">
            <a:avLst/>
          </a:prstGeom>
        </p:spPr>
      </p:pic>
      <p:pic>
        <p:nvPicPr>
          <p:cNvPr id="40" name="圖片 39">
            <a:extLst>
              <a:ext uri="{FF2B5EF4-FFF2-40B4-BE49-F238E27FC236}">
                <a16:creationId xmlns:a16="http://schemas.microsoft.com/office/drawing/2014/main" id="{B00A3036-E43E-2288-216E-D802610AB5C1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79" y="4001555"/>
            <a:ext cx="1440000" cy="1173155"/>
          </a:xfrm>
          <a:prstGeom prst="rect">
            <a:avLst/>
          </a:prstGeom>
        </p:spPr>
      </p:pic>
      <p:pic>
        <p:nvPicPr>
          <p:cNvPr id="52" name="圖片 51">
            <a:extLst>
              <a:ext uri="{FF2B5EF4-FFF2-40B4-BE49-F238E27FC236}">
                <a16:creationId xmlns:a16="http://schemas.microsoft.com/office/drawing/2014/main" id="{92F3AB32-EC30-DE19-C5AE-6EF0275138B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779" y="5300978"/>
            <a:ext cx="1440000" cy="1173155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AC3C6E11-EE2A-4830-83CA-020A63B830E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871" y="1402707"/>
            <a:ext cx="1440000" cy="1173155"/>
          </a:xfrm>
          <a:prstGeom prst="rect">
            <a:avLst/>
          </a:prstGeom>
        </p:spPr>
      </p:pic>
      <p:pic>
        <p:nvPicPr>
          <p:cNvPr id="30" name="圖片 29">
            <a:extLst>
              <a:ext uri="{FF2B5EF4-FFF2-40B4-BE49-F238E27FC236}">
                <a16:creationId xmlns:a16="http://schemas.microsoft.com/office/drawing/2014/main" id="{83FA2FDD-FE97-E163-34D0-1F549D0D8D9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871" y="2702131"/>
            <a:ext cx="1440000" cy="1173155"/>
          </a:xfrm>
          <a:prstGeom prst="rect">
            <a:avLst/>
          </a:prstGeom>
        </p:spPr>
      </p:pic>
      <p:pic>
        <p:nvPicPr>
          <p:cNvPr id="42" name="圖片 41">
            <a:extLst>
              <a:ext uri="{FF2B5EF4-FFF2-40B4-BE49-F238E27FC236}">
                <a16:creationId xmlns:a16="http://schemas.microsoft.com/office/drawing/2014/main" id="{6B72401C-84F0-55FF-AC5B-7AF504148B0A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871" y="4001555"/>
            <a:ext cx="1440000" cy="1173155"/>
          </a:xfrm>
          <a:prstGeom prst="rect">
            <a:avLst/>
          </a:prstGeom>
        </p:spPr>
      </p:pic>
      <p:pic>
        <p:nvPicPr>
          <p:cNvPr id="54" name="圖片 53">
            <a:extLst>
              <a:ext uri="{FF2B5EF4-FFF2-40B4-BE49-F238E27FC236}">
                <a16:creationId xmlns:a16="http://schemas.microsoft.com/office/drawing/2014/main" id="{E0D574F6-B3AB-83CE-1814-A965BC918DED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871" y="5300978"/>
            <a:ext cx="1440000" cy="1173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482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3AD50-DB64-9CD8-DD06-ECFA04D8B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312E519-CB47-9D3D-2684-8917CF506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C2C73054-5162-C5E4-F1C6-69C1FEF5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98A4C846-C6DD-7C68-0D21-6C273AE05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6C554DB6-8ED3-A3C8-01D1-78B74A29D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Half channel</a:t>
            </a:r>
            <a:endParaRPr lang="zh-TW" altLang="en-US" dirty="0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4FF1D12A-556D-E7CA-C0A7-D39A896FC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307" y="1326704"/>
            <a:ext cx="6253693" cy="449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564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D502458F-AA65-C66F-42AE-A4D90B4AA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5118100"/>
            <a:ext cx="7886700" cy="12493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dirty="0"/>
              <a:t>Energy Resolution: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/>
              <a:t>all channels &lt; half channels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TW" sz="2000" dirty="0"/>
              <a:t>4x4 &lt; 3x3</a:t>
            </a:r>
          </a:p>
          <a:p>
            <a:endParaRPr lang="zh-TW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8CC0D724-9D76-1FFE-8A0D-A24A8AFCF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40C8F-4039-48D4-811D-FCEBE29B77D4}" type="datetime1">
              <a:rPr lang="zh-TW" altLang="en-US" smtClean="0"/>
              <a:t>2026/10/17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24DBFFB-6B5E-560B-B6A1-99C4AAC30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D40F917-4210-F291-77A6-A51A8C5D3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9B9D5D-36B8-496A-8332-B8F9649F11AD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6" name="標題 5">
            <a:extLst>
              <a:ext uri="{FF2B5EF4-FFF2-40B4-BE49-F238E27FC236}">
                <a16:creationId xmlns:a16="http://schemas.microsoft.com/office/drawing/2014/main" id="{17352E42-AC2D-6662-6740-8997C75EF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200" dirty="0"/>
              <a:t>All channels vs. half of all channels’ resolution</a:t>
            </a:r>
            <a:endParaRPr lang="zh-TW" altLang="en-US" sz="3200" dirty="0"/>
          </a:p>
        </p:txBody>
      </p:sp>
      <p:sp>
        <p:nvSpPr>
          <p:cNvPr id="19" name="內容版面配置區 1">
            <a:extLst>
              <a:ext uri="{FF2B5EF4-FFF2-40B4-BE49-F238E27FC236}">
                <a16:creationId xmlns:a16="http://schemas.microsoft.com/office/drawing/2014/main" id="{659D2B49-542A-5656-8BAE-5CE2774548AC}"/>
              </a:ext>
            </a:extLst>
          </p:cNvPr>
          <p:cNvSpPr txBox="1">
            <a:spLocks/>
          </p:cNvSpPr>
          <p:nvPr/>
        </p:nvSpPr>
        <p:spPr>
          <a:xfrm>
            <a:off x="628650" y="1114995"/>
            <a:ext cx="7023100" cy="7011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TW" sz="1600" dirty="0"/>
              <a:t>Both 3x3 &amp; 4x4 clustering yield better resolution when using all available good channels compared to only half.</a:t>
            </a: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10F0D129-E5FB-584B-75D1-DBAFEEA2B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1675" y="1599185"/>
            <a:ext cx="5320650" cy="3591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685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佈景主題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件" ma:contentTypeID="0x01010058A55461588945409E8C91A1AEA4F36E" ma:contentTypeVersion="11" ma:contentTypeDescription="建立新的文件。" ma:contentTypeScope="" ma:versionID="3b19ab1f63c26cf76f4306733586343a">
  <xsd:schema xmlns:xsd="http://www.w3.org/2001/XMLSchema" xmlns:xs="http://www.w3.org/2001/XMLSchema" xmlns:p="http://schemas.microsoft.com/office/2006/metadata/properties" xmlns:ns3="125a8b9c-b6bf-44ad-ae36-81c5491a818b" targetNamespace="http://schemas.microsoft.com/office/2006/metadata/properties" ma:root="true" ma:fieldsID="24266f77f5df7b0773875178b827dc57" ns3:_="">
    <xsd:import namespace="125a8b9c-b6bf-44ad-ae36-81c5491a818b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5a8b9c-b6bf-44ad-ae36-81c5491a818b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內容類型"/>
        <xsd:element ref="dc:title" minOccurs="0" maxOccurs="1" ma:index="4" ma:displayName="標題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25a8b9c-b6bf-44ad-ae36-81c5491a818b" xsi:nil="true"/>
  </documentManagement>
</p:properties>
</file>

<file path=customXml/itemProps1.xml><?xml version="1.0" encoding="utf-8"?>
<ds:datastoreItem xmlns:ds="http://schemas.openxmlformats.org/officeDocument/2006/customXml" ds:itemID="{5DD45D00-2BBB-4553-A25D-9B0C6980EC24}">
  <ds:schemaRefs>
    <ds:schemaRef ds:uri="125a8b9c-b6bf-44ad-ae36-81c5491a81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D92D39E-4A38-47C3-B6BC-0706B2719D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F9728A1-B717-44E5-9D30-6DC7ECC262C3}">
  <ds:schemaRefs>
    <ds:schemaRef ds:uri="http://purl.org/dc/terms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125a8b9c-b6bf-44ad-ae36-81c5491a818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18294</TotalTime>
  <Words>253</Words>
  <Application>Microsoft Office PowerPoint</Application>
  <PresentationFormat>如螢幕大小 (4:3)</PresentationFormat>
  <Paragraphs>76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Google Sans Text</vt:lpstr>
      <vt:lpstr>Aptos</vt:lpstr>
      <vt:lpstr>Aptos Display</vt:lpstr>
      <vt:lpstr>Arial</vt:lpstr>
      <vt:lpstr>Cambria Math</vt:lpstr>
      <vt:lpstr>Office 佈景主題</vt:lpstr>
      <vt:lpstr>ECal 3rd Prototype  Beam Test Analysis</vt:lpstr>
      <vt:lpstr>PowerPoint 簡報</vt:lpstr>
      <vt:lpstr>Resolution with Novo fit</vt:lpstr>
      <vt:lpstr>Resolution with Novo fit</vt:lpstr>
      <vt:lpstr>Resolution with Novo fit</vt:lpstr>
      <vt:lpstr>Half channel</vt:lpstr>
      <vt:lpstr>Half channel</vt:lpstr>
      <vt:lpstr>Half channel</vt:lpstr>
      <vt:lpstr>All channels vs. half of all channels’ resolution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吳彥震 (113202531)</dc:creator>
  <cp:lastModifiedBy>吳彥震 (113202531)</cp:lastModifiedBy>
  <cp:revision>2</cp:revision>
  <dcterms:created xsi:type="dcterms:W3CDTF">2026-08-10T08:12:53Z</dcterms:created>
  <dcterms:modified xsi:type="dcterms:W3CDTF">2026-10-17T06:34:47Z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0x01010058A55461588945409E8C91A1AEA4F36E</vt:lpwstr>
  </property>
</Properties>
</file>