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70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2" r:id="rId17"/>
    <p:sldId id="273" r:id="rId18"/>
    <p:sldId id="271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4" d="100"/>
          <a:sy n="104" d="100"/>
        </p:scale>
        <p:origin x="756" y="108"/>
      </p:cViewPr>
      <p:guideLst>
        <p:guide orient="horz" pos="2160"/>
        <p:guide pos="288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7C9459-8FE7-420A-8EA2-473AB001E3BE}" type="datetimeFigureOut">
              <a:rPr lang="zh-TW" altLang="en-US" smtClean="0"/>
              <a:t>2026/10/21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925B91-FABE-4A3F-803F-206FACCB18B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71416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6888C-A74E-4509-B4B6-C6B09C9C56C3}" type="datetime1">
              <a:rPr lang="en-US" altLang="zh-TW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Yu-Siang Xiao (NCUHEP, Taiwan)  |  ePIC ZDC EMCal Prototype Analysis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62B47-C58C-4FB8-A7CC-0AE8EF291692}" type="datetime1">
              <a:rPr lang="en-US" altLang="zh-TW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Yu-Siang Xiao (NCUHEP, Taiwan)  |  ePIC ZDC EMCal Prototype Analysis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BD9F4-2CF8-4C55-B5EF-AAD5288CDB2C}" type="datetime1">
              <a:rPr lang="en-US" altLang="zh-TW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Yu-Siang Xiao (NCUHEP, Taiwan)  |  ePIC ZDC EMCal Prototype Analysis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C60AB-B874-4DD2-A389-14FAEA932A44}" type="datetime1">
              <a:rPr lang="en-US" altLang="zh-TW" smtClean="0"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Yu-Siang Xiao (NCUHEP, Taiwan)  |  ePIC ZDC EMCal Prototype Analysis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8721A-BC5A-4FBD-BB1C-3046958C0555}" type="datetime1">
              <a:rPr lang="en-US" altLang="zh-TW" smtClean="0"/>
              <a:t>10/21/2026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Yu-Siang Xiao (NCUHEP, Taiwan)  |  ePIC ZDC EMCal Prototype Analysis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051C9-6D78-4AD3-85D6-6FA2D7D394BE}" type="datetime1">
              <a:rPr lang="en-US" altLang="zh-TW" smtClean="0"/>
              <a:t>10/21/2026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Yu-Siang Xiao (NCUHEP, Taiwan)  |  ePIC ZDC EMCal Prototype Analysis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A3936-A6A1-4C3C-89D8-7BB2056D2CE0}" type="datetime1">
              <a:rPr lang="en-US" altLang="zh-TW" smtClean="0"/>
              <a:t>10/21/2026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57200" y="6356350"/>
            <a:ext cx="4751717" cy="365125"/>
          </a:xfrm>
        </p:spPr>
        <p:txBody>
          <a:bodyPr/>
          <a:lstStyle/>
          <a:p>
            <a:r>
              <a:rPr lang="en-US"/>
              <a:t>Yu-Siang Xiao (NCUHEP, Taiwan)  |  ePIC ZDC EMCal Prototype Analysis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03568-DF67-4A9B-B980-247D41A7630B}" type="datetime1">
              <a:rPr lang="en-US" altLang="zh-TW" smtClean="0"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Yu-Siang Xiao (NCUHEP, Taiwan)  |  ePIC ZDC EMCal Prototype Analysis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8BEAD-D7FC-4972-87BD-5E3A7ABF9DE7}" type="datetime1">
              <a:rPr lang="en-US" altLang="zh-TW" smtClean="0"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Yu-Siang Xiao (NCUHEP, Taiwan)  |  ePIC ZDC EMCal Prototype Analysis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A6AF1-1118-408C-9B9F-D1D645CA505D}" type="datetime1">
              <a:rPr lang="en-US" altLang="zh-TW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Yu-Siang Xiao (NCUHEP, Taiwan)  |  ePIC ZDC EMCal Prototype Analysis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E5413-CB16-4826-B0B9-9F7329EDA0B8}" type="datetime1">
              <a:rPr lang="en-US" altLang="zh-TW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Yu-Siang Xiao (NCUHEP, Taiwan)  |  ePIC ZDC EMCal Prototype Analysis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BD05DC-640A-4946-892C-35DC0B99361A}" type="datetime1">
              <a:rPr lang="en-US" altLang="zh-TW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Yu-Siang Xiao (NCUHEP, Taiwan)  |  ePIC ZDC EMCal Prototype Analysis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770852" y="2746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0F2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320040" y="0"/>
            <a:ext cx="109728" cy="6858000"/>
          </a:xfrm>
          <a:prstGeom prst="rect">
            <a:avLst/>
          </a:prstGeom>
          <a:solidFill>
            <a:srgbClr val="8B1E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097280" y="914400"/>
            <a:ext cx="10058400" cy="27597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800"/>
              </a:spcAft>
            </a:pPr>
            <a:r>
              <a:rPr sz="1300" b="1" dirty="0">
                <a:solidFill>
                  <a:srgbClr val="8B1E3F"/>
                </a:solidFill>
                <a:latin typeface="Liberation Sans"/>
              </a:rPr>
              <a:t>EPIC ZERO DEGREE CALORIMETER (ZDC) GROUP MEETING</a:t>
            </a:r>
          </a:p>
          <a:p>
            <a:pPr>
              <a:spcAft>
                <a:spcPts val="1400"/>
              </a:spcAft>
            </a:pPr>
            <a:r>
              <a:rPr sz="3000" b="1" dirty="0">
                <a:solidFill>
                  <a:srgbClr val="0F294A"/>
                </a:solidFill>
                <a:latin typeface="Liberation Sans"/>
              </a:rPr>
              <a:t>Two-Step Decoupled Multivariate Energy Regression for the  X0 PbWO4 Calorimeter Prototype</a:t>
            </a:r>
          </a:p>
          <a:p>
            <a:pPr>
              <a:spcAft>
                <a:spcPts val="2800"/>
              </a:spcAft>
            </a:pPr>
            <a:r>
              <a:rPr sz="1800" dirty="0">
                <a:solidFill>
                  <a:srgbClr val="64748B"/>
                </a:solidFill>
                <a:latin typeface="Liberation Sans"/>
              </a:rPr>
              <a:t>Weekly Meeting Report — Workflow, Validation, and Intrinsic Resolution</a:t>
            </a:r>
          </a:p>
          <a:p>
            <a:pPr>
              <a:spcAft>
                <a:spcPts val="400"/>
              </a:spcAft>
            </a:pPr>
            <a:r>
              <a:rPr sz="1500" b="1" dirty="0">
                <a:solidFill>
                  <a:srgbClr val="0F294A"/>
                </a:solidFill>
                <a:latin typeface="Liberation Sans"/>
              </a:rPr>
              <a:t>Author: Yu-Siang Xiao (蕭宇翔)  |  NCUHEP, Taiwan</a:t>
            </a:r>
          </a:p>
          <a:p>
            <a:pPr>
              <a:spcAft>
                <a:spcPts val="400"/>
              </a:spcAft>
            </a:pPr>
            <a:r>
              <a:rPr sz="1300" dirty="0">
                <a:solidFill>
                  <a:srgbClr val="334155"/>
                </a:solidFill>
                <a:latin typeface="Liberation Sans"/>
              </a:rPr>
              <a:t>Department of Physics, National Central University &amp; ePIC Collaboration</a:t>
            </a:r>
          </a:p>
          <a:p>
            <a:r>
              <a:rPr sz="1200" dirty="0" err="1">
                <a:solidFill>
                  <a:srgbClr val="64748B"/>
                </a:solidFill>
                <a:latin typeface="Liberation Sans"/>
              </a:rPr>
              <a:t>RARiS</a:t>
            </a:r>
            <a:r>
              <a:rPr sz="1200" dirty="0">
                <a:solidFill>
                  <a:srgbClr val="64748B"/>
                </a:solidFill>
                <a:latin typeface="Liberation Sans"/>
              </a:rPr>
              <a:t> Positron Beam Test Analysis &amp; Digital Twin Modeling  |  </a:t>
            </a:r>
            <a:r>
              <a:rPr lang="en-US" altLang="zh-TW" sz="1200" dirty="0">
                <a:solidFill>
                  <a:srgbClr val="64748B"/>
                </a:solidFill>
                <a:latin typeface="Liberation Sans"/>
              </a:rPr>
              <a:t>21</a:t>
            </a:r>
            <a:r>
              <a:rPr lang="zh-TW" altLang="en-US" sz="1200" dirty="0">
                <a:solidFill>
                  <a:srgbClr val="64748B"/>
                </a:solidFill>
                <a:latin typeface="Liberation Sans"/>
              </a:rPr>
              <a:t> </a:t>
            </a:r>
            <a:r>
              <a:rPr sz="1200" dirty="0">
                <a:solidFill>
                  <a:srgbClr val="64748B"/>
                </a:solidFill>
                <a:latin typeface="Liberation Sans"/>
              </a:rPr>
              <a:t>October 2026</a:t>
            </a:r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00DF308A-F92A-42EF-A0D8-BEF06CE1B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</a:t>
            </a:fld>
            <a:endParaRPr 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3090A000-6A8C-4B5E-9035-8B85262D98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Yu-Siang Xiao (NCUHEP, Taiwan)  |  ePIC ZDC EMCal Prototype Analysis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8931330" cy="7386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endParaRPr lang="en-US" sz="2400" b="1" dirty="0">
              <a:solidFill>
                <a:srgbClr val="0F294A"/>
              </a:solidFill>
              <a:latin typeface="Liberation Sans"/>
            </a:endParaRPr>
          </a:p>
          <a:p>
            <a:pPr algn="l"/>
            <a:r>
              <a:rPr sz="2400" b="1" dirty="0">
                <a:solidFill>
                  <a:srgbClr val="0F294A"/>
                </a:solidFill>
                <a:latin typeface="Liberation Sans"/>
              </a:rPr>
              <a:t>Beam Monitor (BM) Efficiency &amp; Tracking</a:t>
            </a:r>
            <a:r>
              <a:rPr lang="en-US" altLang="zh-TW" sz="2400" b="1" dirty="0">
                <a:solidFill>
                  <a:srgbClr val="FF0000"/>
                </a:solidFill>
                <a:latin typeface="Liberation Sans"/>
              </a:rPr>
              <a:t>(BT</a:t>
            </a:r>
            <a:r>
              <a:rPr lang="zh-TW" altLang="en-US" sz="2400" b="1" dirty="0">
                <a:solidFill>
                  <a:srgbClr val="FF0000"/>
                </a:solidFill>
                <a:latin typeface="Liberation Sans"/>
              </a:rPr>
              <a:t> </a:t>
            </a:r>
            <a:r>
              <a:rPr lang="en-US" altLang="zh-TW" sz="2400" b="1" dirty="0">
                <a:solidFill>
                  <a:srgbClr val="FF0000"/>
                </a:solidFill>
                <a:latin typeface="Liberation Sans"/>
              </a:rPr>
              <a:t>July26)</a:t>
            </a:r>
            <a:endParaRPr sz="2400" b="1" dirty="0">
              <a:solidFill>
                <a:srgbClr val="FF0000"/>
              </a:solidFill>
              <a:latin typeface="Liberation San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31519" y="1250113"/>
            <a:ext cx="9807171" cy="192873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201168" indent="-201168" algn="l">
              <a:spcAft>
                <a:spcPts val="1600"/>
              </a:spcAft>
              <a:buFont typeface="Arial"/>
              <a:buChar char="•"/>
            </a:pPr>
            <a:r>
              <a:rPr sz="1450" b="1" dirty="0">
                <a:solidFill>
                  <a:srgbClr val="0F294A"/>
                </a:solidFill>
                <a:latin typeface="Liberation Sans"/>
              </a:rPr>
              <a:t>Upstream Trackers (T3 &amp; T4): </a:t>
            </a:r>
            <a:r>
              <a:rPr sz="1400" dirty="0">
                <a:solidFill>
                  <a:srgbClr val="334155"/>
                </a:solidFill>
                <a:latin typeface="Liberation Sans"/>
              </a:rPr>
              <a:t>Stable detection efficiency (70%–83%) maintained across full 50–800 MeV range.</a:t>
            </a:r>
          </a:p>
          <a:p>
            <a:pPr marL="201168" indent="-201168" algn="l">
              <a:spcAft>
                <a:spcPts val="1600"/>
              </a:spcAft>
              <a:buFont typeface="Arial"/>
              <a:buChar char="•"/>
            </a:pPr>
            <a:r>
              <a:rPr sz="1450" b="1" dirty="0">
                <a:solidFill>
                  <a:srgbClr val="0F294A"/>
                </a:solidFill>
                <a:latin typeface="Liberation Sans"/>
              </a:rPr>
              <a:t>Downstream Probe (T5): </a:t>
            </a:r>
            <a:r>
              <a:rPr sz="1400" dirty="0">
                <a:solidFill>
                  <a:srgbClr val="334155"/>
                </a:solidFill>
                <a:latin typeface="Liberation Sans"/>
              </a:rPr>
              <a:t>Lower efficiency due to </a:t>
            </a:r>
            <a:r>
              <a:rPr lang="en-US" sz="1400" dirty="0">
                <a:solidFill>
                  <a:srgbClr val="334155"/>
                </a:solidFill>
                <a:latin typeface="Liberation Sans"/>
              </a:rPr>
              <a:t>the “low trigger rate </a:t>
            </a:r>
            <a:r>
              <a:rPr lang="en-US" sz="1400" dirty="0" err="1">
                <a:solidFill>
                  <a:srgbClr val="334155"/>
                </a:solidFill>
                <a:latin typeface="Liberation Sans"/>
              </a:rPr>
              <a:t>requriment</a:t>
            </a:r>
            <a:r>
              <a:rPr lang="en-US" altLang="zh-TW" sz="1400" dirty="0">
                <a:solidFill>
                  <a:srgbClr val="334155"/>
                </a:solidFill>
                <a:latin typeface="Liberation Sans"/>
              </a:rPr>
              <a:t>”</a:t>
            </a:r>
            <a:r>
              <a:rPr sz="1400" dirty="0">
                <a:solidFill>
                  <a:srgbClr val="334155"/>
                </a:solidFill>
                <a:latin typeface="Liberation Sans"/>
              </a:rPr>
              <a:t>.</a:t>
            </a:r>
          </a:p>
          <a:p>
            <a:pPr marL="201168" indent="-201168" algn="l">
              <a:spcAft>
                <a:spcPts val="1600"/>
              </a:spcAft>
              <a:buFont typeface="Arial"/>
              <a:buChar char="•"/>
            </a:pPr>
            <a:r>
              <a:rPr sz="1450" b="1" dirty="0">
                <a:solidFill>
                  <a:srgbClr val="0F294A"/>
                </a:solidFill>
                <a:latin typeface="Liberation Sans"/>
              </a:rPr>
              <a:t>Definition:</a:t>
            </a:r>
            <a:endParaRPr lang="en-US" sz="1450" b="1" dirty="0">
              <a:solidFill>
                <a:srgbClr val="0F294A"/>
              </a:solidFill>
              <a:latin typeface="Liberation Sans"/>
            </a:endParaRPr>
          </a:p>
          <a:p>
            <a:pPr marL="201168" indent="-201168" algn="l">
              <a:spcAft>
                <a:spcPts val="1600"/>
              </a:spcAft>
              <a:buFont typeface="Arial"/>
              <a:buChar char="•"/>
            </a:pPr>
            <a:r>
              <a:rPr lang="en-US" sz="1450" b="1" dirty="0">
                <a:solidFill>
                  <a:srgbClr val="0F294A"/>
                </a:solidFill>
                <a:latin typeface="Liberation Sans"/>
              </a:rPr>
              <a:t>Filter:</a:t>
            </a:r>
            <a:r>
              <a:rPr lang="en-US" sz="1450" dirty="0">
                <a:solidFill>
                  <a:srgbClr val="0F294A"/>
                </a:solidFill>
                <a:latin typeface="Liberation Sans"/>
              </a:rPr>
              <a:t> Low statistics/problem Run &amp; the outliers.</a:t>
            </a:r>
          </a:p>
          <a:p>
            <a:pPr marL="201168" indent="-201168" algn="l">
              <a:spcAft>
                <a:spcPts val="1600"/>
              </a:spcAft>
              <a:buFont typeface="Arial"/>
              <a:buChar char="•"/>
            </a:pPr>
            <a:endParaRPr sz="1400" dirty="0">
              <a:solidFill>
                <a:srgbClr val="334155"/>
              </a:solidFill>
              <a:latin typeface="Liberation Sans"/>
            </a:endParaRPr>
          </a:p>
        </p:txBody>
      </p:sp>
      <p:pic>
        <p:nvPicPr>
          <p:cNvPr id="10" name="Picture 9" descr="slide_2_img_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54" y="2812334"/>
            <a:ext cx="10204336" cy="3529030"/>
          </a:xfrm>
          <a:prstGeom prst="rect">
            <a:avLst/>
          </a:prstGeom>
          <a:ln>
            <a:noFill/>
          </a:ln>
        </p:spPr>
      </p:pic>
      <p:sp>
        <p:nvSpPr>
          <p:cNvPr id="11" name="Rectangle 10"/>
          <p:cNvSpPr/>
          <p:nvPr/>
        </p:nvSpPr>
        <p:spPr>
          <a:xfrm>
            <a:off x="731520" y="6327648"/>
            <a:ext cx="10728655" cy="13716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4" name="圖片 13">
            <a:extLst>
              <a:ext uri="{FF2B5EF4-FFF2-40B4-BE49-F238E27FC236}">
                <a16:creationId xmlns:a16="http://schemas.microsoft.com/office/drawing/2014/main" id="{666709A8-BA93-434B-BC9D-0DE9C9AABB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0943" y="1936241"/>
            <a:ext cx="3879566" cy="562338"/>
          </a:xfrm>
          <a:prstGeom prst="rect">
            <a:avLst/>
          </a:prstGeom>
        </p:spPr>
      </p:pic>
      <p:sp>
        <p:nvSpPr>
          <p:cNvPr id="51" name="矩形 50">
            <a:extLst>
              <a:ext uri="{FF2B5EF4-FFF2-40B4-BE49-F238E27FC236}">
                <a16:creationId xmlns:a16="http://schemas.microsoft.com/office/drawing/2014/main" id="{EDAD361A-7019-40AE-9442-44D4096FE8A9}"/>
              </a:ext>
            </a:extLst>
          </p:cNvPr>
          <p:cNvSpPr/>
          <p:nvPr/>
        </p:nvSpPr>
        <p:spPr>
          <a:xfrm>
            <a:off x="9147924" y="1756679"/>
            <a:ext cx="914400" cy="9144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rgbClr val="FF0000"/>
                </a:solidFill>
              </a:rPr>
              <a:t>Probe </a:t>
            </a:r>
            <a:endParaRPr lang="zh-TW" altLang="en-US" dirty="0">
              <a:solidFill>
                <a:srgbClr val="FF0000"/>
              </a:solidFill>
            </a:endParaRPr>
          </a:p>
        </p:txBody>
      </p:sp>
      <p:grpSp>
        <p:nvGrpSpPr>
          <p:cNvPr id="73" name="群組 72">
            <a:extLst>
              <a:ext uri="{FF2B5EF4-FFF2-40B4-BE49-F238E27FC236}">
                <a16:creationId xmlns:a16="http://schemas.microsoft.com/office/drawing/2014/main" id="{E7310A6B-3A6F-47C9-A2F7-DFBCA9CAE2D3}"/>
              </a:ext>
            </a:extLst>
          </p:cNvPr>
          <p:cNvGrpSpPr/>
          <p:nvPr/>
        </p:nvGrpSpPr>
        <p:grpSpPr>
          <a:xfrm>
            <a:off x="10250615" y="3412893"/>
            <a:ext cx="1785981" cy="3126019"/>
            <a:chOff x="10315267" y="-35207"/>
            <a:chExt cx="1785981" cy="3126019"/>
          </a:xfrm>
        </p:grpSpPr>
        <p:sp>
          <p:nvSpPr>
            <p:cNvPr id="52" name="矩形 51">
              <a:extLst>
                <a:ext uri="{FF2B5EF4-FFF2-40B4-BE49-F238E27FC236}">
                  <a16:creationId xmlns:a16="http://schemas.microsoft.com/office/drawing/2014/main" id="{ADC53083-FB74-452C-A8BB-0DADBF22C76A}"/>
                </a:ext>
              </a:extLst>
            </p:cNvPr>
            <p:cNvSpPr/>
            <p:nvPr/>
          </p:nvSpPr>
          <p:spPr>
            <a:xfrm>
              <a:off x="11325395" y="446566"/>
              <a:ext cx="674255" cy="171503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3" name="矩形 52">
              <a:extLst>
                <a:ext uri="{FF2B5EF4-FFF2-40B4-BE49-F238E27FC236}">
                  <a16:creationId xmlns:a16="http://schemas.microsoft.com/office/drawing/2014/main" id="{EFA05511-CEED-4910-BA17-CCE87159DC26}"/>
                </a:ext>
              </a:extLst>
            </p:cNvPr>
            <p:cNvSpPr/>
            <p:nvPr/>
          </p:nvSpPr>
          <p:spPr>
            <a:xfrm>
              <a:off x="11325395" y="640929"/>
              <a:ext cx="674255" cy="171503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4" name="矩形 53">
              <a:extLst>
                <a:ext uri="{FF2B5EF4-FFF2-40B4-BE49-F238E27FC236}">
                  <a16:creationId xmlns:a16="http://schemas.microsoft.com/office/drawing/2014/main" id="{13F2C643-80A2-4E6C-A85F-208B88490BB2}"/>
                </a:ext>
              </a:extLst>
            </p:cNvPr>
            <p:cNvSpPr/>
            <p:nvPr/>
          </p:nvSpPr>
          <p:spPr>
            <a:xfrm>
              <a:off x="11325395" y="1424638"/>
              <a:ext cx="674255" cy="171503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5" name="矩形 54">
              <a:extLst>
                <a:ext uri="{FF2B5EF4-FFF2-40B4-BE49-F238E27FC236}">
                  <a16:creationId xmlns:a16="http://schemas.microsoft.com/office/drawing/2014/main" id="{9DDDBA24-C4F4-47D4-A68B-B5A560B977BA}"/>
                </a:ext>
              </a:extLst>
            </p:cNvPr>
            <p:cNvSpPr/>
            <p:nvPr/>
          </p:nvSpPr>
          <p:spPr>
            <a:xfrm>
              <a:off x="11325395" y="1641554"/>
              <a:ext cx="674255" cy="171503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cxnSp>
          <p:nvCxnSpPr>
            <p:cNvPr id="56" name="直線接點 55">
              <a:extLst>
                <a:ext uri="{FF2B5EF4-FFF2-40B4-BE49-F238E27FC236}">
                  <a16:creationId xmlns:a16="http://schemas.microsoft.com/office/drawing/2014/main" id="{9CA0AC6E-87AF-439D-BFC3-82F060DCE996}"/>
                </a:ext>
              </a:extLst>
            </p:cNvPr>
            <p:cNvCxnSpPr>
              <a:cxnSpLocks/>
            </p:cNvCxnSpPr>
            <p:nvPr/>
          </p:nvCxnSpPr>
          <p:spPr>
            <a:xfrm>
              <a:off x="11657905" y="327700"/>
              <a:ext cx="0" cy="270155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矩形 56">
              <a:extLst>
                <a:ext uri="{FF2B5EF4-FFF2-40B4-BE49-F238E27FC236}">
                  <a16:creationId xmlns:a16="http://schemas.microsoft.com/office/drawing/2014/main" id="{8E171EAA-733F-4BCE-8D65-17579F4BA818}"/>
                </a:ext>
              </a:extLst>
            </p:cNvPr>
            <p:cNvSpPr/>
            <p:nvPr/>
          </p:nvSpPr>
          <p:spPr>
            <a:xfrm>
              <a:off x="11325395" y="2340841"/>
              <a:ext cx="674255" cy="171503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8" name="矩形 57">
              <a:extLst>
                <a:ext uri="{FF2B5EF4-FFF2-40B4-BE49-F238E27FC236}">
                  <a16:creationId xmlns:a16="http://schemas.microsoft.com/office/drawing/2014/main" id="{E0D09F31-4B6B-43C5-A034-FBB3FC46283F}"/>
                </a:ext>
              </a:extLst>
            </p:cNvPr>
            <p:cNvSpPr/>
            <p:nvPr/>
          </p:nvSpPr>
          <p:spPr>
            <a:xfrm>
              <a:off x="11325395" y="2557757"/>
              <a:ext cx="674255" cy="171503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1" name="爆炸: 八角 60">
              <a:extLst>
                <a:ext uri="{FF2B5EF4-FFF2-40B4-BE49-F238E27FC236}">
                  <a16:creationId xmlns:a16="http://schemas.microsoft.com/office/drawing/2014/main" id="{B4AFA7CF-55CC-46BD-97C2-FB85908EFB07}"/>
                </a:ext>
              </a:extLst>
            </p:cNvPr>
            <p:cNvSpPr/>
            <p:nvPr/>
          </p:nvSpPr>
          <p:spPr>
            <a:xfrm>
              <a:off x="11542450" y="1641711"/>
              <a:ext cx="230909" cy="228667"/>
            </a:xfrm>
            <a:prstGeom prst="irregularSeal1">
              <a:avLst/>
            </a:prstGeom>
            <a:solidFill>
              <a:srgbClr val="FFFF00"/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000" dirty="0">
                  <a:solidFill>
                    <a:srgbClr val="FF0000"/>
                  </a:solidFill>
                </a:rPr>
                <a:t>O</a:t>
              </a:r>
              <a:endParaRPr lang="zh-TW" altLang="en-US" sz="1000" dirty="0">
                <a:solidFill>
                  <a:srgbClr val="FF0000"/>
                </a:solidFill>
              </a:endParaRPr>
            </a:p>
          </p:txBody>
        </p:sp>
        <p:sp>
          <p:nvSpPr>
            <p:cNvPr id="62" name="爆炸: 八角 61">
              <a:extLst>
                <a:ext uri="{FF2B5EF4-FFF2-40B4-BE49-F238E27FC236}">
                  <a16:creationId xmlns:a16="http://schemas.microsoft.com/office/drawing/2014/main" id="{45BE6C82-2FC1-444F-ADD6-F8559F5B87A9}"/>
                </a:ext>
              </a:extLst>
            </p:cNvPr>
            <p:cNvSpPr/>
            <p:nvPr/>
          </p:nvSpPr>
          <p:spPr>
            <a:xfrm>
              <a:off x="11542450" y="647664"/>
              <a:ext cx="230909" cy="228667"/>
            </a:xfrm>
            <a:prstGeom prst="irregularSeal1">
              <a:avLst/>
            </a:prstGeom>
            <a:solidFill>
              <a:srgbClr val="FFFF00"/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000" dirty="0">
                  <a:solidFill>
                    <a:srgbClr val="FF0000"/>
                  </a:solidFill>
                </a:rPr>
                <a:t>O</a:t>
              </a:r>
              <a:endParaRPr lang="zh-TW" altLang="en-US" sz="1000" dirty="0">
                <a:solidFill>
                  <a:srgbClr val="FF0000"/>
                </a:solidFill>
              </a:endParaRPr>
            </a:p>
          </p:txBody>
        </p:sp>
        <p:sp>
          <p:nvSpPr>
            <p:cNvPr id="63" name="爆炸: 八角 62">
              <a:extLst>
                <a:ext uri="{FF2B5EF4-FFF2-40B4-BE49-F238E27FC236}">
                  <a16:creationId xmlns:a16="http://schemas.microsoft.com/office/drawing/2014/main" id="{FD965F18-5472-4A93-A39E-EEA86B9CCB6B}"/>
                </a:ext>
              </a:extLst>
            </p:cNvPr>
            <p:cNvSpPr/>
            <p:nvPr/>
          </p:nvSpPr>
          <p:spPr>
            <a:xfrm>
              <a:off x="11542449" y="404199"/>
              <a:ext cx="230909" cy="228667"/>
            </a:xfrm>
            <a:prstGeom prst="irregularSeal1">
              <a:avLst/>
            </a:prstGeom>
            <a:solidFill>
              <a:srgbClr val="FFFF00"/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000" dirty="0">
                  <a:solidFill>
                    <a:srgbClr val="FF0000"/>
                  </a:solidFill>
                </a:rPr>
                <a:t>O</a:t>
              </a:r>
              <a:endParaRPr lang="zh-TW" altLang="en-US" sz="1000" dirty="0">
                <a:solidFill>
                  <a:srgbClr val="FF0000"/>
                </a:solidFill>
              </a:endParaRPr>
            </a:p>
          </p:txBody>
        </p:sp>
        <p:cxnSp>
          <p:nvCxnSpPr>
            <p:cNvPr id="64" name="直線單箭頭接點 63">
              <a:extLst>
                <a:ext uri="{FF2B5EF4-FFF2-40B4-BE49-F238E27FC236}">
                  <a16:creationId xmlns:a16="http://schemas.microsoft.com/office/drawing/2014/main" id="{17B6755F-8688-459C-B08D-8CC222310256}"/>
                </a:ext>
              </a:extLst>
            </p:cNvPr>
            <p:cNvCxnSpPr>
              <a:cxnSpLocks/>
            </p:cNvCxnSpPr>
            <p:nvPr/>
          </p:nvCxnSpPr>
          <p:spPr>
            <a:xfrm>
              <a:off x="11077613" y="2633612"/>
              <a:ext cx="256213" cy="72789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矩形 64">
              <a:extLst>
                <a:ext uri="{FF2B5EF4-FFF2-40B4-BE49-F238E27FC236}">
                  <a16:creationId xmlns:a16="http://schemas.microsoft.com/office/drawing/2014/main" id="{85C6A542-FD02-4E09-9168-28101BF63183}"/>
                </a:ext>
              </a:extLst>
            </p:cNvPr>
            <p:cNvSpPr/>
            <p:nvPr/>
          </p:nvSpPr>
          <p:spPr>
            <a:xfrm>
              <a:off x="10315267" y="2176412"/>
              <a:ext cx="914400" cy="914400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>
                  <a:solidFill>
                    <a:srgbClr val="FF0000"/>
                  </a:solidFill>
                </a:rPr>
                <a:t>Probe </a:t>
              </a:r>
              <a:endParaRPr lang="zh-TW" altLang="en-US" dirty="0">
                <a:solidFill>
                  <a:srgbClr val="FF0000"/>
                </a:solidFill>
              </a:endParaRPr>
            </a:p>
          </p:txBody>
        </p:sp>
        <p:sp>
          <p:nvSpPr>
            <p:cNvPr id="66" name="爆炸: 八角 65">
              <a:extLst>
                <a:ext uri="{FF2B5EF4-FFF2-40B4-BE49-F238E27FC236}">
                  <a16:creationId xmlns:a16="http://schemas.microsoft.com/office/drawing/2014/main" id="{E5068A69-962F-4845-A649-FC78CB1EEB50}"/>
                </a:ext>
              </a:extLst>
            </p:cNvPr>
            <p:cNvSpPr/>
            <p:nvPr/>
          </p:nvSpPr>
          <p:spPr>
            <a:xfrm>
              <a:off x="11376195" y="2535204"/>
              <a:ext cx="230909" cy="228667"/>
            </a:xfrm>
            <a:prstGeom prst="irregularSeal1">
              <a:avLst/>
            </a:prstGeom>
            <a:solidFill>
              <a:srgbClr val="FFFF00"/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000" dirty="0">
                  <a:solidFill>
                    <a:srgbClr val="FF0000"/>
                  </a:solidFill>
                </a:rPr>
                <a:t>O</a:t>
              </a:r>
              <a:endParaRPr lang="zh-TW" altLang="en-US" sz="1000" dirty="0">
                <a:solidFill>
                  <a:srgbClr val="FF0000"/>
                </a:solidFill>
              </a:endParaRPr>
            </a:p>
          </p:txBody>
        </p:sp>
        <p:sp>
          <p:nvSpPr>
            <p:cNvPr id="67" name="爆炸: 八角 66">
              <a:extLst>
                <a:ext uri="{FF2B5EF4-FFF2-40B4-BE49-F238E27FC236}">
                  <a16:creationId xmlns:a16="http://schemas.microsoft.com/office/drawing/2014/main" id="{65812BF3-A116-4C0B-877F-814CB8F3DFC8}"/>
                </a:ext>
              </a:extLst>
            </p:cNvPr>
            <p:cNvSpPr/>
            <p:nvPr/>
          </p:nvSpPr>
          <p:spPr>
            <a:xfrm>
              <a:off x="11727177" y="2535204"/>
              <a:ext cx="230909" cy="228667"/>
            </a:xfrm>
            <a:prstGeom prst="irregularSeal1">
              <a:avLst/>
            </a:prstGeom>
            <a:solidFill>
              <a:srgbClr val="FFFF00"/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000" dirty="0">
                  <a:solidFill>
                    <a:srgbClr val="FF0000"/>
                  </a:solidFill>
                </a:rPr>
                <a:t>X</a:t>
              </a:r>
              <a:endParaRPr lang="zh-TW" altLang="en-US" sz="1000" dirty="0">
                <a:solidFill>
                  <a:srgbClr val="FF0000"/>
                </a:solidFill>
              </a:endParaRPr>
            </a:p>
          </p:txBody>
        </p:sp>
        <p:sp>
          <p:nvSpPr>
            <p:cNvPr id="68" name="爆炸: 八角 67">
              <a:extLst>
                <a:ext uri="{FF2B5EF4-FFF2-40B4-BE49-F238E27FC236}">
                  <a16:creationId xmlns:a16="http://schemas.microsoft.com/office/drawing/2014/main" id="{7B5754A0-47C4-47CB-BCF9-2ACD1D00C7B5}"/>
                </a:ext>
              </a:extLst>
            </p:cNvPr>
            <p:cNvSpPr/>
            <p:nvPr/>
          </p:nvSpPr>
          <p:spPr>
            <a:xfrm>
              <a:off x="11542450" y="1413044"/>
              <a:ext cx="230909" cy="228667"/>
            </a:xfrm>
            <a:prstGeom prst="irregularSeal1">
              <a:avLst/>
            </a:prstGeom>
            <a:solidFill>
              <a:srgbClr val="FFFF00"/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000" dirty="0">
                  <a:solidFill>
                    <a:srgbClr val="FF0000"/>
                  </a:solidFill>
                </a:rPr>
                <a:t>O</a:t>
              </a:r>
              <a:endParaRPr lang="zh-TW" altLang="en-US" sz="1000" dirty="0">
                <a:solidFill>
                  <a:srgbClr val="FF0000"/>
                </a:solidFill>
              </a:endParaRPr>
            </a:p>
          </p:txBody>
        </p:sp>
        <p:sp>
          <p:nvSpPr>
            <p:cNvPr id="72" name="文字方塊 71">
              <a:extLst>
                <a:ext uri="{FF2B5EF4-FFF2-40B4-BE49-F238E27FC236}">
                  <a16:creationId xmlns:a16="http://schemas.microsoft.com/office/drawing/2014/main" id="{5B664425-D672-4067-99DD-4116327C5692}"/>
                </a:ext>
              </a:extLst>
            </p:cNvPr>
            <p:cNvSpPr txBox="1"/>
            <p:nvPr/>
          </p:nvSpPr>
          <p:spPr>
            <a:xfrm>
              <a:off x="11214557" y="-35207"/>
              <a:ext cx="886691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TW" sz="1800" b="1" dirty="0">
                  <a:solidFill>
                    <a:srgbClr val="0F294A"/>
                  </a:solidFill>
                  <a:latin typeface="Liberation Sans"/>
                </a:rPr>
                <a:t>Eff.T5</a:t>
              </a:r>
              <a:endParaRPr lang="zh-TW" altLang="en-US" dirty="0"/>
            </a:p>
          </p:txBody>
        </p:sp>
      </p:grpSp>
      <p:grpSp>
        <p:nvGrpSpPr>
          <p:cNvPr id="76" name="群組 75">
            <a:extLst>
              <a:ext uri="{FF2B5EF4-FFF2-40B4-BE49-F238E27FC236}">
                <a16:creationId xmlns:a16="http://schemas.microsoft.com/office/drawing/2014/main" id="{86B6940E-251B-4233-BF50-02AEF47FA6BF}"/>
              </a:ext>
            </a:extLst>
          </p:cNvPr>
          <p:cNvGrpSpPr/>
          <p:nvPr/>
        </p:nvGrpSpPr>
        <p:grpSpPr>
          <a:xfrm>
            <a:off x="9964187" y="521511"/>
            <a:ext cx="1425864" cy="3064903"/>
            <a:chOff x="9964187" y="521511"/>
            <a:chExt cx="1425864" cy="3064903"/>
          </a:xfrm>
        </p:grpSpPr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4186B027-D041-4C3A-8C29-AF4AAB322E21}"/>
                </a:ext>
              </a:extLst>
            </p:cNvPr>
            <p:cNvSpPr/>
            <p:nvPr/>
          </p:nvSpPr>
          <p:spPr>
            <a:xfrm>
              <a:off x="10404068" y="1003730"/>
              <a:ext cx="674255" cy="171503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F07B18BA-F288-4048-8C04-1EE3FA5F4A95}"/>
                </a:ext>
              </a:extLst>
            </p:cNvPr>
            <p:cNvSpPr/>
            <p:nvPr/>
          </p:nvSpPr>
          <p:spPr>
            <a:xfrm>
              <a:off x="10404068" y="1198093"/>
              <a:ext cx="674255" cy="171503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FADF4220-4E32-45D2-8399-2C2C84A90AA8}"/>
                </a:ext>
              </a:extLst>
            </p:cNvPr>
            <p:cNvSpPr/>
            <p:nvPr/>
          </p:nvSpPr>
          <p:spPr>
            <a:xfrm>
              <a:off x="10404068" y="1981802"/>
              <a:ext cx="674255" cy="171503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2B542FA1-AB43-4ABF-9484-453CFCF21D5A}"/>
                </a:ext>
              </a:extLst>
            </p:cNvPr>
            <p:cNvSpPr/>
            <p:nvPr/>
          </p:nvSpPr>
          <p:spPr>
            <a:xfrm>
              <a:off x="10404068" y="2198718"/>
              <a:ext cx="674255" cy="171503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cxnSp>
          <p:nvCxnSpPr>
            <p:cNvPr id="21" name="直線接點 20">
              <a:extLst>
                <a:ext uri="{FF2B5EF4-FFF2-40B4-BE49-F238E27FC236}">
                  <a16:creationId xmlns:a16="http://schemas.microsoft.com/office/drawing/2014/main" id="{A8E8A8BF-496F-45EF-BCB8-EF8623D0C8B7}"/>
                </a:ext>
              </a:extLst>
            </p:cNvPr>
            <p:cNvCxnSpPr>
              <a:cxnSpLocks/>
            </p:cNvCxnSpPr>
            <p:nvPr/>
          </p:nvCxnSpPr>
          <p:spPr>
            <a:xfrm>
              <a:off x="10736578" y="884864"/>
              <a:ext cx="0" cy="270155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BD80B147-0D18-4F84-815F-8DC7EBCE964A}"/>
                </a:ext>
              </a:extLst>
            </p:cNvPr>
            <p:cNvSpPr/>
            <p:nvPr/>
          </p:nvSpPr>
          <p:spPr>
            <a:xfrm>
              <a:off x="10404068" y="2898005"/>
              <a:ext cx="674255" cy="171503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6612215C-9FC9-4C38-9BB6-EE07AFF764C9}"/>
                </a:ext>
              </a:extLst>
            </p:cNvPr>
            <p:cNvSpPr/>
            <p:nvPr/>
          </p:nvSpPr>
          <p:spPr>
            <a:xfrm>
              <a:off x="10404068" y="3114921"/>
              <a:ext cx="674255" cy="171503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2" name="爆炸: 八角 31">
              <a:extLst>
                <a:ext uri="{FF2B5EF4-FFF2-40B4-BE49-F238E27FC236}">
                  <a16:creationId xmlns:a16="http://schemas.microsoft.com/office/drawing/2014/main" id="{156A5440-E07D-48F6-B216-B73B46625499}"/>
                </a:ext>
              </a:extLst>
            </p:cNvPr>
            <p:cNvSpPr/>
            <p:nvPr/>
          </p:nvSpPr>
          <p:spPr>
            <a:xfrm>
              <a:off x="10454868" y="1940456"/>
              <a:ext cx="230909" cy="228667"/>
            </a:xfrm>
            <a:prstGeom prst="irregularSeal1">
              <a:avLst/>
            </a:prstGeom>
            <a:solidFill>
              <a:srgbClr val="FFFF00"/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000" dirty="0">
                  <a:solidFill>
                    <a:srgbClr val="FF0000"/>
                  </a:solidFill>
                </a:rPr>
                <a:t>O</a:t>
              </a:r>
              <a:endParaRPr lang="zh-TW" altLang="en-US" sz="1000" dirty="0">
                <a:solidFill>
                  <a:srgbClr val="FF0000"/>
                </a:solidFill>
              </a:endParaRPr>
            </a:p>
          </p:txBody>
        </p:sp>
        <p:sp>
          <p:nvSpPr>
            <p:cNvPr id="33" name="爆炸: 八角 32">
              <a:extLst>
                <a:ext uri="{FF2B5EF4-FFF2-40B4-BE49-F238E27FC236}">
                  <a16:creationId xmlns:a16="http://schemas.microsoft.com/office/drawing/2014/main" id="{328B54B5-28C1-455B-AEE4-48D2B34BDAF3}"/>
                </a:ext>
              </a:extLst>
            </p:cNvPr>
            <p:cNvSpPr/>
            <p:nvPr/>
          </p:nvSpPr>
          <p:spPr>
            <a:xfrm>
              <a:off x="10805850" y="1940456"/>
              <a:ext cx="230909" cy="228667"/>
            </a:xfrm>
            <a:prstGeom prst="irregularSeal1">
              <a:avLst/>
            </a:prstGeom>
            <a:solidFill>
              <a:srgbClr val="FFFF00"/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000" dirty="0">
                  <a:solidFill>
                    <a:srgbClr val="FF0000"/>
                  </a:solidFill>
                </a:rPr>
                <a:t>X</a:t>
              </a:r>
              <a:endParaRPr lang="zh-TW" altLang="en-US" sz="1000" dirty="0">
                <a:solidFill>
                  <a:srgbClr val="FF0000"/>
                </a:solidFill>
              </a:endParaRPr>
            </a:p>
          </p:txBody>
        </p:sp>
        <p:sp>
          <p:nvSpPr>
            <p:cNvPr id="46" name="爆炸: 八角 45">
              <a:extLst>
                <a:ext uri="{FF2B5EF4-FFF2-40B4-BE49-F238E27FC236}">
                  <a16:creationId xmlns:a16="http://schemas.microsoft.com/office/drawing/2014/main" id="{9B05B009-EE6E-43A9-8021-60EE113E846D}"/>
                </a:ext>
              </a:extLst>
            </p:cNvPr>
            <p:cNvSpPr/>
            <p:nvPr/>
          </p:nvSpPr>
          <p:spPr>
            <a:xfrm>
              <a:off x="10621123" y="2198875"/>
              <a:ext cx="230909" cy="228667"/>
            </a:xfrm>
            <a:prstGeom prst="irregularSeal1">
              <a:avLst/>
            </a:prstGeom>
            <a:solidFill>
              <a:srgbClr val="FFFF00"/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000" dirty="0">
                  <a:solidFill>
                    <a:srgbClr val="FF0000"/>
                  </a:solidFill>
                </a:rPr>
                <a:t>O</a:t>
              </a:r>
              <a:endParaRPr lang="zh-TW" altLang="en-US" sz="1000" dirty="0">
                <a:solidFill>
                  <a:srgbClr val="FF0000"/>
                </a:solidFill>
              </a:endParaRPr>
            </a:p>
          </p:txBody>
        </p:sp>
        <p:sp>
          <p:nvSpPr>
            <p:cNvPr id="47" name="爆炸: 八角 46">
              <a:extLst>
                <a:ext uri="{FF2B5EF4-FFF2-40B4-BE49-F238E27FC236}">
                  <a16:creationId xmlns:a16="http://schemas.microsoft.com/office/drawing/2014/main" id="{D7E411D6-7B81-4511-8805-A0A918BB1EBA}"/>
                </a:ext>
              </a:extLst>
            </p:cNvPr>
            <p:cNvSpPr/>
            <p:nvPr/>
          </p:nvSpPr>
          <p:spPr>
            <a:xfrm>
              <a:off x="10621123" y="1204828"/>
              <a:ext cx="230909" cy="228667"/>
            </a:xfrm>
            <a:prstGeom prst="irregularSeal1">
              <a:avLst/>
            </a:prstGeom>
            <a:solidFill>
              <a:srgbClr val="FFFF00"/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000" dirty="0">
                  <a:solidFill>
                    <a:srgbClr val="FF0000"/>
                  </a:solidFill>
                </a:rPr>
                <a:t>O</a:t>
              </a:r>
              <a:endParaRPr lang="zh-TW" altLang="en-US" sz="1000" dirty="0">
                <a:solidFill>
                  <a:srgbClr val="FF0000"/>
                </a:solidFill>
              </a:endParaRPr>
            </a:p>
          </p:txBody>
        </p:sp>
        <p:sp>
          <p:nvSpPr>
            <p:cNvPr id="48" name="爆炸: 八角 47">
              <a:extLst>
                <a:ext uri="{FF2B5EF4-FFF2-40B4-BE49-F238E27FC236}">
                  <a16:creationId xmlns:a16="http://schemas.microsoft.com/office/drawing/2014/main" id="{E1064C0C-C51F-4A5B-BB46-AE8D55502BF1}"/>
                </a:ext>
              </a:extLst>
            </p:cNvPr>
            <p:cNvSpPr/>
            <p:nvPr/>
          </p:nvSpPr>
          <p:spPr>
            <a:xfrm>
              <a:off x="10621122" y="961363"/>
              <a:ext cx="230909" cy="228667"/>
            </a:xfrm>
            <a:prstGeom prst="irregularSeal1">
              <a:avLst/>
            </a:prstGeom>
            <a:solidFill>
              <a:srgbClr val="FFFF00"/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000" dirty="0">
                  <a:solidFill>
                    <a:srgbClr val="FF0000"/>
                  </a:solidFill>
                </a:rPr>
                <a:t>O</a:t>
              </a:r>
              <a:endParaRPr lang="zh-TW" altLang="en-US" sz="1000" dirty="0">
                <a:solidFill>
                  <a:srgbClr val="FF0000"/>
                </a:solidFill>
              </a:endParaRPr>
            </a:p>
          </p:txBody>
        </p:sp>
        <p:cxnSp>
          <p:nvCxnSpPr>
            <p:cNvPr id="50" name="直線單箭頭接點 49">
              <a:extLst>
                <a:ext uri="{FF2B5EF4-FFF2-40B4-BE49-F238E27FC236}">
                  <a16:creationId xmlns:a16="http://schemas.microsoft.com/office/drawing/2014/main" id="{7C45A52E-1F0F-4F1B-80F8-78B4B1DE822F}"/>
                </a:ext>
              </a:extLst>
            </p:cNvPr>
            <p:cNvCxnSpPr/>
            <p:nvPr/>
          </p:nvCxnSpPr>
          <p:spPr>
            <a:xfrm flipV="1">
              <a:off x="9964187" y="2050684"/>
              <a:ext cx="373380" cy="148191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文字方塊 74">
              <a:extLst>
                <a:ext uri="{FF2B5EF4-FFF2-40B4-BE49-F238E27FC236}">
                  <a16:creationId xmlns:a16="http://schemas.microsoft.com/office/drawing/2014/main" id="{BBB91B0C-1AA1-4022-87EE-A65B01AE9B2B}"/>
                </a:ext>
              </a:extLst>
            </p:cNvPr>
            <p:cNvSpPr txBox="1"/>
            <p:nvPr/>
          </p:nvSpPr>
          <p:spPr>
            <a:xfrm>
              <a:off x="10214566" y="521511"/>
              <a:ext cx="117548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TW" sz="1800" b="1" dirty="0">
                  <a:solidFill>
                    <a:srgbClr val="0F294A"/>
                  </a:solidFill>
                  <a:latin typeface="Liberation Sans"/>
                </a:rPr>
                <a:t>Eff.T3/T4</a:t>
              </a:r>
              <a:endParaRPr lang="zh-TW" altLang="en-US" dirty="0"/>
            </a:p>
          </p:txBody>
        </p:sp>
      </p:grpSp>
      <p:sp>
        <p:nvSpPr>
          <p:cNvPr id="77" name="投影片編號版面配置區 76">
            <a:extLst>
              <a:ext uri="{FF2B5EF4-FFF2-40B4-BE49-F238E27FC236}">
                <a16:creationId xmlns:a16="http://schemas.microsoft.com/office/drawing/2014/main" id="{A23872A2-49A9-4E2C-A27B-D67DDC5C2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2</a:t>
            </a:fld>
            <a:endParaRPr lang="en-US"/>
          </a:p>
        </p:txBody>
      </p:sp>
      <p:sp>
        <p:nvSpPr>
          <p:cNvPr id="78" name="頁尾版面配置區 77">
            <a:extLst>
              <a:ext uri="{FF2B5EF4-FFF2-40B4-BE49-F238E27FC236}">
                <a16:creationId xmlns:a16="http://schemas.microsoft.com/office/drawing/2014/main" id="{EE6D0545-FB5B-495B-BAFE-B24352B98F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Yu-Siang Xiao (NCUHEP, Taiwan)  |  ePIC ZDC EMCal Prototype Analysis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:a16="http://schemas.microsoft.com/office/drawing/2014/main" id="{93A05459-1826-40CD-8DAE-EC3BB97BAB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THIS IS </a:t>
            </a:r>
            <a:r>
              <a:rPr lang="en-US" altLang="zh-TW" dirty="0" err="1">
                <a:solidFill>
                  <a:srgbClr val="FF0000"/>
                </a:solidFill>
              </a:rPr>
              <a:t>bt</a:t>
            </a:r>
            <a:r>
              <a:rPr lang="en-US" altLang="zh-TW" dirty="0">
                <a:solidFill>
                  <a:srgbClr val="FF0000"/>
                </a:solidFill>
              </a:rPr>
              <a:t> Feb 2025</a:t>
            </a:r>
            <a:r>
              <a:rPr lang="en-US" altLang="zh-TW" dirty="0"/>
              <a:t> MC / data regression result</a:t>
            </a:r>
            <a:endParaRPr lang="zh-TW" altLang="en-US" dirty="0"/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65BAF451-F307-4F50-BC5B-947FDB05AD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2" name="頁尾版面配置區 1">
            <a:extLst>
              <a:ext uri="{FF2B5EF4-FFF2-40B4-BE49-F238E27FC236}">
                <a16:creationId xmlns:a16="http://schemas.microsoft.com/office/drawing/2014/main" id="{417A1BAF-00CF-4447-B256-C83F9EAAE3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Yu-Siang Xiao (NCUHEP, Taiwan)  |  ePIC ZDC EMCal Prototype Analysis</a:t>
            </a:r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3211B13B-3119-4452-9328-1596F3215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5850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57195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200"/>
              </a:spcAft>
            </a:pPr>
            <a:endParaRPr lang="en-US" sz="1150" b="1" dirty="0">
              <a:solidFill>
                <a:srgbClr val="8B1E3F"/>
              </a:solidFill>
              <a:latin typeface="Liberation Sans"/>
            </a:endParaRPr>
          </a:p>
          <a:p>
            <a:pPr algn="l"/>
            <a:r>
              <a:rPr sz="2400" b="1" dirty="0">
                <a:solidFill>
                  <a:srgbClr val="0F294A"/>
                </a:solidFill>
                <a:latin typeface="Liberation Sans"/>
              </a:rPr>
              <a:t>Step 1 — Golden Event Selection Criteria</a:t>
            </a:r>
            <a:r>
              <a:rPr lang="el-GR" sz="2400" b="1" dirty="0">
                <a:solidFill>
                  <a:srgbClr val="0F294A"/>
                </a:solidFill>
                <a:latin typeface="Liberation Sans"/>
              </a:rPr>
              <a:t> </a:t>
            </a:r>
            <a:r>
              <a:rPr lang="en-US" sz="2400" b="1" dirty="0">
                <a:solidFill>
                  <a:srgbClr val="0F294A"/>
                </a:solidFill>
                <a:latin typeface="Liberation Sans"/>
              </a:rPr>
              <a:t>in </a:t>
            </a:r>
            <a:r>
              <a:rPr lang="en-US" sz="2400" b="1" dirty="0" err="1">
                <a:solidFill>
                  <a:srgbClr val="0F294A"/>
                </a:solidFill>
                <a:latin typeface="Liberation Sans"/>
              </a:rPr>
              <a:t>MC&amp;Data</a:t>
            </a:r>
            <a:endParaRPr sz="2400" b="1" dirty="0">
              <a:solidFill>
                <a:srgbClr val="0F294A"/>
              </a:solidFill>
              <a:latin typeface="Liberation San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1143912"/>
            <a:ext cx="11111965" cy="135421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201168" indent="-201168" algn="l">
              <a:spcAft>
                <a:spcPts val="1200"/>
              </a:spcAft>
              <a:buFont typeface="Arial"/>
              <a:buChar char="•"/>
            </a:pPr>
            <a:r>
              <a:rPr sz="1450" b="1" dirty="0">
                <a:solidFill>
                  <a:srgbClr val="0F294A"/>
                </a:solidFill>
                <a:latin typeface="Liberation Sans"/>
              </a:rPr>
              <a:t>1. Central Seed Isolation: </a:t>
            </a:r>
            <a:r>
              <a:rPr sz="1400" dirty="0">
                <a:solidFill>
                  <a:srgbClr val="334155"/>
                </a:solidFill>
                <a:latin typeface="Liberation Sans"/>
              </a:rPr>
              <a:t>E</a:t>
            </a:r>
            <a:r>
              <a:rPr sz="1400" baseline="-25000" dirty="0">
                <a:solidFill>
                  <a:srgbClr val="334155"/>
                </a:solidFill>
                <a:latin typeface="Liberation Sans"/>
              </a:rPr>
              <a:t>max</a:t>
            </a:r>
            <a:r>
              <a:rPr sz="1400" dirty="0">
                <a:solidFill>
                  <a:srgbClr val="334155"/>
                </a:solidFill>
                <a:latin typeface="Liberation Sans"/>
              </a:rPr>
              <a:t> strictly at central crystal (2,2) to ensure intact 3x3 and 5x5 containment rings.</a:t>
            </a:r>
          </a:p>
          <a:p>
            <a:pPr marL="201168" indent="-201168" algn="l">
              <a:spcAft>
                <a:spcPts val="1200"/>
              </a:spcAft>
              <a:buFont typeface="Arial"/>
              <a:buChar char="•"/>
            </a:pPr>
            <a:r>
              <a:rPr sz="1450" b="1" dirty="0">
                <a:solidFill>
                  <a:srgbClr val="0F294A"/>
                </a:solidFill>
                <a:latin typeface="Liberation Sans"/>
              </a:rPr>
              <a:t>2. Collimated Incidence: </a:t>
            </a:r>
            <a:r>
              <a:rPr sz="1400" dirty="0">
                <a:solidFill>
                  <a:srgbClr val="334155"/>
                </a:solidFill>
                <a:latin typeface="Liberation Sans"/>
              </a:rPr>
              <a:t>Upstream track angle </a:t>
            </a:r>
            <a:r>
              <a:rPr lang="el-GR" sz="1400" dirty="0">
                <a:solidFill>
                  <a:srgbClr val="334155"/>
                </a:solidFill>
                <a:latin typeface="Liberation Sans"/>
              </a:rPr>
              <a:t>θ</a:t>
            </a:r>
            <a:r>
              <a:rPr sz="1400" baseline="-25000" dirty="0">
                <a:solidFill>
                  <a:srgbClr val="334155"/>
                </a:solidFill>
                <a:latin typeface="Liberation Sans"/>
              </a:rPr>
              <a:t>BM</a:t>
            </a:r>
            <a:r>
              <a:rPr sz="1400" dirty="0">
                <a:solidFill>
                  <a:srgbClr val="334155"/>
                </a:solidFill>
                <a:latin typeface="Liberation Sans"/>
              </a:rPr>
              <a:t> &lt; 1.0 deg (suppresses Multiple Coulomb Scattering tails).</a:t>
            </a:r>
          </a:p>
          <a:p>
            <a:pPr marL="201168" indent="-201168" algn="l">
              <a:spcAft>
                <a:spcPts val="1200"/>
              </a:spcAft>
              <a:buFont typeface="Arial"/>
              <a:buChar char="•"/>
            </a:pPr>
            <a:r>
              <a:rPr sz="1450" b="1" dirty="0">
                <a:solidFill>
                  <a:srgbClr val="0F294A"/>
                </a:solidFill>
                <a:latin typeface="Liberation Sans"/>
              </a:rPr>
              <a:t>3. Tracking Quality: </a:t>
            </a:r>
            <a:r>
              <a:rPr sz="1400" dirty="0">
                <a:solidFill>
                  <a:srgbClr val="334155"/>
                </a:solidFill>
                <a:latin typeface="Liberation Sans"/>
              </a:rPr>
              <a:t>Complete 4-layer hits with bounded transverse beam dispersion across trajectory.</a:t>
            </a:r>
          </a:p>
          <a:p>
            <a:pPr marL="201168" indent="-201168" algn="l">
              <a:spcAft>
                <a:spcPts val="1200"/>
              </a:spcAft>
              <a:buFont typeface="Arial"/>
              <a:buChar char="•"/>
            </a:pPr>
            <a:r>
              <a:rPr sz="1450" b="1" dirty="0">
                <a:solidFill>
                  <a:srgbClr val="0F294A"/>
                </a:solidFill>
                <a:latin typeface="Liberation Sans"/>
              </a:rPr>
              <a:t>4. Threshold &amp; Coincidence: </a:t>
            </a:r>
            <a:r>
              <a:rPr sz="1400" dirty="0">
                <a:solidFill>
                  <a:srgbClr val="334155"/>
                </a:solidFill>
                <a:latin typeface="Liberation Sans"/>
              </a:rPr>
              <a:t>Seed E</a:t>
            </a:r>
            <a:r>
              <a:rPr sz="1400" baseline="-25000" dirty="0">
                <a:solidFill>
                  <a:srgbClr val="334155"/>
                </a:solidFill>
                <a:latin typeface="Liberation Sans"/>
              </a:rPr>
              <a:t>max</a:t>
            </a:r>
            <a:r>
              <a:rPr sz="1400" dirty="0">
                <a:solidFill>
                  <a:srgbClr val="334155"/>
                </a:solidFill>
                <a:latin typeface="Liberation Sans"/>
              </a:rPr>
              <a:t> &gt; 20 MeV with simultaneous dual-SiPM trigger consistency.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31520" y="6327648"/>
            <a:ext cx="10728655" cy="13716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投影片編號版面配置區 12">
            <a:extLst>
              <a:ext uri="{FF2B5EF4-FFF2-40B4-BE49-F238E27FC236}">
                <a16:creationId xmlns:a16="http://schemas.microsoft.com/office/drawing/2014/main" id="{45932E2E-8C05-48D5-8B69-03FF338D7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4</a:t>
            </a:fld>
            <a:endParaRPr lang="en-US"/>
          </a:p>
        </p:txBody>
      </p:sp>
      <p:sp>
        <p:nvSpPr>
          <p:cNvPr id="14" name="頁尾版面配置區 13">
            <a:extLst>
              <a:ext uri="{FF2B5EF4-FFF2-40B4-BE49-F238E27FC236}">
                <a16:creationId xmlns:a16="http://schemas.microsoft.com/office/drawing/2014/main" id="{92C255C2-FD98-4CF4-B914-E5BF07147E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Yu-Siang Xiao (NCUHEP, Taiwan)  |  ePIC ZDC EMCal Prototype Analysis</a:t>
            </a:r>
          </a:p>
        </p:txBody>
      </p:sp>
      <p:pic>
        <p:nvPicPr>
          <p:cNvPr id="16" name="圖片 15">
            <a:extLst>
              <a:ext uri="{FF2B5EF4-FFF2-40B4-BE49-F238E27FC236}">
                <a16:creationId xmlns:a16="http://schemas.microsoft.com/office/drawing/2014/main" id="{D22A3EAB-A508-497C-97EF-5E80A06E8A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538" y="2665184"/>
            <a:ext cx="3730095" cy="3730095"/>
          </a:xfrm>
          <a:prstGeom prst="rect">
            <a:avLst/>
          </a:prstGeom>
        </p:spPr>
      </p:pic>
      <p:pic>
        <p:nvPicPr>
          <p:cNvPr id="18" name="圖片 17">
            <a:extLst>
              <a:ext uri="{FF2B5EF4-FFF2-40B4-BE49-F238E27FC236}">
                <a16:creationId xmlns:a16="http://schemas.microsoft.com/office/drawing/2014/main" id="{BD3F7BA4-AA02-4B01-B29D-B0D57B14FC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8835" y="3529610"/>
            <a:ext cx="6550330" cy="2475240"/>
          </a:xfrm>
          <a:prstGeom prst="rect">
            <a:avLst/>
          </a:prstGeom>
        </p:spPr>
      </p:pic>
      <p:sp>
        <p:nvSpPr>
          <p:cNvPr id="19" name="橢圓 18">
            <a:extLst>
              <a:ext uri="{FF2B5EF4-FFF2-40B4-BE49-F238E27FC236}">
                <a16:creationId xmlns:a16="http://schemas.microsoft.com/office/drawing/2014/main" id="{EB3E789D-232C-43A0-9031-A32F43B079D4}"/>
              </a:ext>
            </a:extLst>
          </p:cNvPr>
          <p:cNvSpPr/>
          <p:nvPr/>
        </p:nvSpPr>
        <p:spPr>
          <a:xfrm>
            <a:off x="2019008" y="4427240"/>
            <a:ext cx="761138" cy="83152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21" name="直線單箭頭接點 20">
            <a:extLst>
              <a:ext uri="{FF2B5EF4-FFF2-40B4-BE49-F238E27FC236}">
                <a16:creationId xmlns:a16="http://schemas.microsoft.com/office/drawing/2014/main" id="{8F1EA9C6-68BA-4930-B90C-D87754FF986A}"/>
              </a:ext>
            </a:extLst>
          </p:cNvPr>
          <p:cNvCxnSpPr>
            <a:cxnSpLocks/>
          </p:cNvCxnSpPr>
          <p:nvPr/>
        </p:nvCxnSpPr>
        <p:spPr>
          <a:xfrm flipV="1">
            <a:off x="6313390" y="4036291"/>
            <a:ext cx="3569545" cy="27709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弧形 21">
            <a:extLst>
              <a:ext uri="{FF2B5EF4-FFF2-40B4-BE49-F238E27FC236}">
                <a16:creationId xmlns:a16="http://schemas.microsoft.com/office/drawing/2014/main" id="{9E4DEA8C-FB8B-477D-9C2E-B4D73D79B8F2}"/>
              </a:ext>
            </a:extLst>
          </p:cNvPr>
          <p:cNvSpPr/>
          <p:nvPr/>
        </p:nvSpPr>
        <p:spPr>
          <a:xfrm>
            <a:off x="9287828" y="4096533"/>
            <a:ext cx="327253" cy="433699"/>
          </a:xfrm>
          <a:prstGeom prst="arc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5" name="文字方塊 24">
            <a:extLst>
              <a:ext uri="{FF2B5EF4-FFF2-40B4-BE49-F238E27FC236}">
                <a16:creationId xmlns:a16="http://schemas.microsoft.com/office/drawing/2014/main" id="{169D2B49-5836-4CF9-AB60-7B69CC1D098E}"/>
              </a:ext>
            </a:extLst>
          </p:cNvPr>
          <p:cNvSpPr txBox="1"/>
          <p:nvPr/>
        </p:nvSpPr>
        <p:spPr>
          <a:xfrm>
            <a:off x="9157654" y="3261641"/>
            <a:ext cx="164407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altLang="zh-TW" sz="1800" dirty="0">
                <a:solidFill>
                  <a:srgbClr val="FF0000"/>
                </a:solidFill>
                <a:latin typeface="Liberation Sans"/>
              </a:rPr>
              <a:t>θ</a:t>
            </a:r>
            <a:r>
              <a:rPr lang="en-US" altLang="zh-TW" sz="1800" baseline="-25000" dirty="0">
                <a:solidFill>
                  <a:srgbClr val="FF0000"/>
                </a:solidFill>
                <a:latin typeface="Liberation Sans"/>
              </a:rPr>
              <a:t>BM</a:t>
            </a:r>
            <a:r>
              <a:rPr lang="en-US" altLang="zh-TW" sz="1800" dirty="0">
                <a:solidFill>
                  <a:srgbClr val="FF0000"/>
                </a:solidFill>
                <a:latin typeface="Liberation Sans"/>
              </a:rPr>
              <a:t> &lt; 1.0 deg 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26" name="爆炸: 八角 25">
            <a:extLst>
              <a:ext uri="{FF2B5EF4-FFF2-40B4-BE49-F238E27FC236}">
                <a16:creationId xmlns:a16="http://schemas.microsoft.com/office/drawing/2014/main" id="{A42560D6-1F57-40CF-B0E3-61374D804624}"/>
              </a:ext>
            </a:extLst>
          </p:cNvPr>
          <p:cNvSpPr/>
          <p:nvPr/>
        </p:nvSpPr>
        <p:spPr>
          <a:xfrm>
            <a:off x="7127104" y="4137179"/>
            <a:ext cx="230909" cy="228667"/>
          </a:xfrm>
          <a:prstGeom prst="irregularSeal1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000" dirty="0">
                <a:solidFill>
                  <a:srgbClr val="FF0000"/>
                </a:solidFill>
              </a:rPr>
              <a:t>O</a:t>
            </a:r>
            <a:endParaRPr lang="zh-TW" altLang="en-US" sz="1000" dirty="0">
              <a:solidFill>
                <a:srgbClr val="FF0000"/>
              </a:solidFill>
            </a:endParaRPr>
          </a:p>
        </p:txBody>
      </p:sp>
      <p:sp>
        <p:nvSpPr>
          <p:cNvPr id="27" name="爆炸: 八角 26">
            <a:extLst>
              <a:ext uri="{FF2B5EF4-FFF2-40B4-BE49-F238E27FC236}">
                <a16:creationId xmlns:a16="http://schemas.microsoft.com/office/drawing/2014/main" id="{3D15F8A8-7979-47A1-A960-3D0C3FCD5754}"/>
              </a:ext>
            </a:extLst>
          </p:cNvPr>
          <p:cNvSpPr/>
          <p:nvPr/>
        </p:nvSpPr>
        <p:spPr>
          <a:xfrm>
            <a:off x="6622107" y="4184221"/>
            <a:ext cx="230909" cy="228667"/>
          </a:xfrm>
          <a:prstGeom prst="irregularSeal1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000" dirty="0">
                <a:solidFill>
                  <a:srgbClr val="FF0000"/>
                </a:solidFill>
              </a:rPr>
              <a:t>O</a:t>
            </a:r>
            <a:endParaRPr lang="zh-TW" altLang="en-US" sz="1000" dirty="0">
              <a:solidFill>
                <a:srgbClr val="FF0000"/>
              </a:solidFill>
            </a:endParaRPr>
          </a:p>
        </p:txBody>
      </p:sp>
      <p:sp>
        <p:nvSpPr>
          <p:cNvPr id="28" name="爆炸: 八角 27">
            <a:extLst>
              <a:ext uri="{FF2B5EF4-FFF2-40B4-BE49-F238E27FC236}">
                <a16:creationId xmlns:a16="http://schemas.microsoft.com/office/drawing/2014/main" id="{D058AB87-F80D-4D8B-B867-A22266BB6EEB}"/>
              </a:ext>
            </a:extLst>
          </p:cNvPr>
          <p:cNvSpPr/>
          <p:nvPr/>
        </p:nvSpPr>
        <p:spPr>
          <a:xfrm>
            <a:off x="8986782" y="3990757"/>
            <a:ext cx="230909" cy="228667"/>
          </a:xfrm>
          <a:prstGeom prst="irregularSeal1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000" dirty="0">
                <a:solidFill>
                  <a:srgbClr val="FF0000"/>
                </a:solidFill>
              </a:rPr>
              <a:t>O</a:t>
            </a:r>
            <a:endParaRPr lang="zh-TW" altLang="en-US" sz="1000" dirty="0">
              <a:solidFill>
                <a:srgbClr val="FF0000"/>
              </a:solidFill>
            </a:endParaRPr>
          </a:p>
        </p:txBody>
      </p:sp>
      <p:sp>
        <p:nvSpPr>
          <p:cNvPr id="29" name="爆炸: 八角 28">
            <a:extLst>
              <a:ext uri="{FF2B5EF4-FFF2-40B4-BE49-F238E27FC236}">
                <a16:creationId xmlns:a16="http://schemas.microsoft.com/office/drawing/2014/main" id="{38E360BA-0313-41C8-A382-C08D074B6F28}"/>
              </a:ext>
            </a:extLst>
          </p:cNvPr>
          <p:cNvSpPr/>
          <p:nvPr/>
        </p:nvSpPr>
        <p:spPr>
          <a:xfrm>
            <a:off x="8447156" y="4043551"/>
            <a:ext cx="230909" cy="228667"/>
          </a:xfrm>
          <a:prstGeom prst="irregularSeal1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000" dirty="0">
                <a:solidFill>
                  <a:srgbClr val="FF0000"/>
                </a:solidFill>
              </a:rPr>
              <a:t>O</a:t>
            </a:r>
            <a:endParaRPr lang="zh-TW" altLang="en-US" sz="1000" dirty="0">
              <a:solidFill>
                <a:srgbClr val="FF0000"/>
              </a:solidFill>
            </a:endParaRPr>
          </a:p>
        </p:txBody>
      </p:sp>
      <p:sp>
        <p:nvSpPr>
          <p:cNvPr id="30" name="文字方塊 29">
            <a:extLst>
              <a:ext uri="{FF2B5EF4-FFF2-40B4-BE49-F238E27FC236}">
                <a16:creationId xmlns:a16="http://schemas.microsoft.com/office/drawing/2014/main" id="{3F9389C3-F2C5-43EA-83D0-7D9AA45D897C}"/>
              </a:ext>
            </a:extLst>
          </p:cNvPr>
          <p:cNvSpPr txBox="1"/>
          <p:nvPr/>
        </p:nvSpPr>
        <p:spPr>
          <a:xfrm>
            <a:off x="2514169" y="3503909"/>
            <a:ext cx="188411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800" dirty="0">
                <a:solidFill>
                  <a:srgbClr val="FF0000"/>
                </a:solidFill>
                <a:highlight>
                  <a:srgbClr val="FFFF00"/>
                </a:highlight>
                <a:latin typeface="Liberation Sans"/>
              </a:rPr>
              <a:t>E</a:t>
            </a:r>
            <a:r>
              <a:rPr lang="en-US" altLang="zh-TW" sz="1800" baseline="-25000" dirty="0">
                <a:solidFill>
                  <a:srgbClr val="FF0000"/>
                </a:solidFill>
                <a:highlight>
                  <a:srgbClr val="FFFF00"/>
                </a:highlight>
                <a:latin typeface="Liberation Sans"/>
              </a:rPr>
              <a:t>max</a:t>
            </a:r>
            <a:r>
              <a:rPr lang="en-US" altLang="zh-TW" sz="1800" dirty="0">
                <a:solidFill>
                  <a:srgbClr val="FF0000"/>
                </a:solidFill>
                <a:highlight>
                  <a:srgbClr val="FFFF00"/>
                </a:highlight>
                <a:latin typeface="Liberation Sans"/>
              </a:rPr>
              <a:t> </a:t>
            </a:r>
            <a:r>
              <a:rPr lang="en-US" altLang="zh-TW" sz="1800" dirty="0" err="1">
                <a:solidFill>
                  <a:srgbClr val="FF0000"/>
                </a:solidFill>
                <a:highlight>
                  <a:srgbClr val="FFFF00"/>
                </a:highlight>
                <a:latin typeface="Liberation Sans"/>
              </a:rPr>
              <a:t>ch</a:t>
            </a:r>
            <a:r>
              <a:rPr lang="en-US" altLang="zh-TW" sz="1800" dirty="0">
                <a:solidFill>
                  <a:srgbClr val="FF0000"/>
                </a:solidFill>
                <a:highlight>
                  <a:srgbClr val="FFFF00"/>
                </a:highlight>
                <a:latin typeface="Liberation Sans"/>
              </a:rPr>
              <a:t> is 40/34</a:t>
            </a:r>
          </a:p>
          <a:p>
            <a:r>
              <a:rPr lang="en-US" altLang="zh-TW" dirty="0">
                <a:solidFill>
                  <a:srgbClr val="FF0000"/>
                </a:solidFill>
                <a:highlight>
                  <a:srgbClr val="FFFF00"/>
                </a:highlight>
                <a:latin typeface="Liberation Sans"/>
              </a:rPr>
              <a:t>E</a:t>
            </a:r>
            <a:r>
              <a:rPr lang="en-US" altLang="zh-TW" baseline="-25000" dirty="0">
                <a:solidFill>
                  <a:srgbClr val="FF0000"/>
                </a:solidFill>
                <a:highlight>
                  <a:srgbClr val="FFFF00"/>
                </a:highlight>
                <a:latin typeface="Liberation Sans"/>
              </a:rPr>
              <a:t>max</a:t>
            </a:r>
            <a:r>
              <a:rPr lang="en-US" altLang="zh-TW" dirty="0">
                <a:solidFill>
                  <a:srgbClr val="FF0000"/>
                </a:solidFill>
                <a:highlight>
                  <a:srgbClr val="FFFF00"/>
                </a:highlight>
                <a:latin typeface="Liberation Sans"/>
              </a:rPr>
              <a:t> </a:t>
            </a:r>
            <a:r>
              <a:rPr lang="en-US" altLang="zh-TW" sz="1800" dirty="0">
                <a:solidFill>
                  <a:srgbClr val="FF0000"/>
                </a:solidFill>
                <a:highlight>
                  <a:srgbClr val="FFFF00"/>
                </a:highlight>
                <a:latin typeface="Liberation Sans"/>
              </a:rPr>
              <a:t>&gt; 20 MeV</a:t>
            </a:r>
          </a:p>
          <a:p>
            <a:r>
              <a:rPr lang="en-US" altLang="zh-TW" dirty="0">
                <a:solidFill>
                  <a:srgbClr val="FF0000"/>
                </a:solidFill>
                <a:highlight>
                  <a:srgbClr val="FFFF00"/>
                </a:highlight>
              </a:rPr>
              <a:t>Ch34/40 both hit</a:t>
            </a:r>
            <a:endParaRPr lang="zh-TW" altLang="en-US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31" name="爆炸: 八角 30">
            <a:extLst>
              <a:ext uri="{FF2B5EF4-FFF2-40B4-BE49-F238E27FC236}">
                <a16:creationId xmlns:a16="http://schemas.microsoft.com/office/drawing/2014/main" id="{40735358-756C-48D0-89BA-17C4CA977C32}"/>
              </a:ext>
            </a:extLst>
          </p:cNvPr>
          <p:cNvSpPr/>
          <p:nvPr/>
        </p:nvSpPr>
        <p:spPr>
          <a:xfrm>
            <a:off x="2139079" y="4553751"/>
            <a:ext cx="230909" cy="228667"/>
          </a:xfrm>
          <a:prstGeom prst="irregularSeal1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000" dirty="0">
                <a:solidFill>
                  <a:srgbClr val="FF0000"/>
                </a:solidFill>
              </a:rPr>
              <a:t>O</a:t>
            </a:r>
            <a:endParaRPr lang="zh-TW" altLang="en-US" sz="1000" dirty="0">
              <a:solidFill>
                <a:srgbClr val="FF0000"/>
              </a:solidFill>
            </a:endParaRPr>
          </a:p>
        </p:txBody>
      </p:sp>
      <p:sp>
        <p:nvSpPr>
          <p:cNvPr id="32" name="爆炸: 八角 31">
            <a:extLst>
              <a:ext uri="{FF2B5EF4-FFF2-40B4-BE49-F238E27FC236}">
                <a16:creationId xmlns:a16="http://schemas.microsoft.com/office/drawing/2014/main" id="{3C756239-94BE-43D7-9E3D-85E23C4312E6}"/>
              </a:ext>
            </a:extLst>
          </p:cNvPr>
          <p:cNvSpPr/>
          <p:nvPr/>
        </p:nvSpPr>
        <p:spPr>
          <a:xfrm>
            <a:off x="2369988" y="4521370"/>
            <a:ext cx="230909" cy="228667"/>
          </a:xfrm>
          <a:prstGeom prst="irregularSeal1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000" dirty="0">
                <a:solidFill>
                  <a:srgbClr val="FF0000"/>
                </a:solidFill>
              </a:rPr>
              <a:t>O</a:t>
            </a:r>
            <a:endParaRPr lang="zh-TW" altLang="en-US" sz="1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57195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200"/>
              </a:spcAft>
            </a:pPr>
            <a:endParaRPr lang="en-US" sz="1150" b="1" dirty="0">
              <a:solidFill>
                <a:srgbClr val="8B1E3F"/>
              </a:solidFill>
              <a:latin typeface="Liberation Sans"/>
            </a:endParaRPr>
          </a:p>
          <a:p>
            <a:pPr algn="l"/>
            <a:r>
              <a:rPr sz="2400" b="1" dirty="0">
                <a:solidFill>
                  <a:srgbClr val="0F294A"/>
                </a:solidFill>
                <a:latin typeface="Liberation Sans"/>
              </a:rPr>
              <a:t>Step 2 — Problem Diagnosis (1): Energy Deficit &amp; Non-Linearity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783080"/>
            <a:ext cx="4754880" cy="932688"/>
          </a:xfrm>
          <a:prstGeom prst="roundRect">
            <a:avLst/>
          </a:prstGeom>
          <a:solidFill>
            <a:srgbClr val="FE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731520" y="1783080"/>
            <a:ext cx="54864" cy="932688"/>
          </a:xfrm>
          <a:prstGeom prst="rect">
            <a:avLst/>
          </a:prstGeom>
          <a:solidFill>
            <a:srgbClr val="8B1E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77824" y="1837943"/>
            <a:ext cx="4535424" cy="58990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100" b="1" dirty="0">
                <a:solidFill>
                  <a:srgbClr val="8B1E3F"/>
                </a:solidFill>
                <a:latin typeface="Liberation Sans"/>
              </a:rPr>
              <a:t>MEASURED DEFICIT PARAMETERS</a:t>
            </a:r>
          </a:p>
          <a:p>
            <a:pPr>
              <a:spcBef>
                <a:spcPts val="200"/>
              </a:spcBef>
            </a:pPr>
            <a:r>
              <a:rPr sz="1200" b="1" dirty="0">
                <a:solidFill>
                  <a:srgbClr val="0F294A"/>
                </a:solidFill>
                <a:latin typeface="Liberation Sans"/>
              </a:rPr>
              <a:t>&lt;E</a:t>
            </a:r>
            <a:r>
              <a:rPr sz="1200" b="1" baseline="-25000" dirty="0">
                <a:solidFill>
                  <a:srgbClr val="0F294A"/>
                </a:solidFill>
                <a:latin typeface="Liberation Sans"/>
              </a:rPr>
              <a:t>3x3</a:t>
            </a:r>
            <a:r>
              <a:rPr sz="1200" b="1" dirty="0">
                <a:solidFill>
                  <a:srgbClr val="0F294A"/>
                </a:solidFill>
                <a:latin typeface="Liberation Sans"/>
              </a:rPr>
              <a:t>&gt; / E</a:t>
            </a:r>
            <a:r>
              <a:rPr sz="1200" b="1" baseline="-25000" dirty="0">
                <a:solidFill>
                  <a:srgbClr val="0F294A"/>
                </a:solidFill>
                <a:latin typeface="Liberation Sans"/>
              </a:rPr>
              <a:t>beam</a:t>
            </a:r>
            <a:r>
              <a:rPr sz="1200" b="1" dirty="0">
                <a:solidFill>
                  <a:srgbClr val="0F294A"/>
                </a:solidFill>
                <a:latin typeface="Liberation Sans"/>
              </a:rPr>
              <a:t> = 56.4% (Data) vs. 56.6% (MC-THR)
Low-E Truncation Offset: p0 = -26.22% (chi2/</a:t>
            </a:r>
            <a:r>
              <a:rPr sz="1200" b="1" dirty="0" err="1">
                <a:solidFill>
                  <a:srgbClr val="0F294A"/>
                </a:solidFill>
                <a:latin typeface="Liberation Sans"/>
              </a:rPr>
              <a:t>ndf</a:t>
            </a:r>
            <a:r>
              <a:rPr sz="1200" b="1" dirty="0">
                <a:solidFill>
                  <a:srgbClr val="0F294A"/>
                </a:solidFill>
                <a:latin typeface="Liberation Sans"/>
              </a:rPr>
              <a:t> = 4.31)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907792"/>
            <a:ext cx="4754880" cy="205440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201168" indent="-201168" algn="just">
              <a:spcAft>
                <a:spcPts val="1200"/>
              </a:spcAft>
              <a:buFont typeface="Arial"/>
              <a:buChar char="•"/>
            </a:pPr>
            <a:r>
              <a:rPr sz="1450" b="1" dirty="0">
                <a:solidFill>
                  <a:srgbClr val="0F294A"/>
                </a:solidFill>
                <a:latin typeface="Liberation Sans"/>
              </a:rPr>
              <a:t>Severe Containment Loss: </a:t>
            </a:r>
            <a:r>
              <a:rPr sz="1400" dirty="0">
                <a:solidFill>
                  <a:srgbClr val="334155"/>
                </a:solidFill>
                <a:latin typeface="Liberation Sans"/>
              </a:rPr>
              <a:t>Uncalibrated E</a:t>
            </a:r>
            <a:r>
              <a:rPr sz="1400" baseline="-25000" dirty="0">
                <a:solidFill>
                  <a:srgbClr val="334155"/>
                </a:solidFill>
                <a:latin typeface="Liberation Sans"/>
              </a:rPr>
              <a:t>3x3</a:t>
            </a:r>
            <a:r>
              <a:rPr sz="1400" dirty="0">
                <a:solidFill>
                  <a:srgbClr val="334155"/>
                </a:solidFill>
                <a:latin typeface="Liberation Sans"/>
              </a:rPr>
              <a:t> collects only ~56.4% of E</a:t>
            </a:r>
            <a:r>
              <a:rPr sz="1400" baseline="-25000" dirty="0">
                <a:solidFill>
                  <a:srgbClr val="334155"/>
                </a:solidFill>
                <a:latin typeface="Liberation Sans"/>
              </a:rPr>
              <a:t>beam</a:t>
            </a:r>
            <a:r>
              <a:rPr sz="1400" dirty="0">
                <a:solidFill>
                  <a:srgbClr val="334155"/>
                </a:solidFill>
                <a:latin typeface="Liberation Sans"/>
              </a:rPr>
              <a:t> (closely matches DAQ-THR MC at 56.6%).</a:t>
            </a:r>
          </a:p>
          <a:p>
            <a:pPr marL="201168" indent="-201168" algn="just">
              <a:spcAft>
                <a:spcPts val="1200"/>
              </a:spcAft>
              <a:buFont typeface="Arial"/>
              <a:buChar char="•"/>
            </a:pPr>
            <a:r>
              <a:rPr sz="1450" b="1" dirty="0">
                <a:solidFill>
                  <a:srgbClr val="0F294A"/>
                </a:solidFill>
                <a:latin typeface="Liberation Sans"/>
              </a:rPr>
              <a:t>Low-Energy Deficit: </a:t>
            </a:r>
            <a:r>
              <a:rPr sz="1400" dirty="0">
                <a:solidFill>
                  <a:srgbClr val="334155"/>
                </a:solidFill>
                <a:latin typeface="Liberation Sans"/>
              </a:rPr>
              <a:t>Hardware DAQ threshold (VF/THR) causes up to ~20% response drop at 200 MeV (p</a:t>
            </a:r>
            <a:r>
              <a:rPr sz="1400" baseline="-25000" dirty="0">
                <a:solidFill>
                  <a:srgbClr val="334155"/>
                </a:solidFill>
                <a:latin typeface="Liberation Sans"/>
              </a:rPr>
              <a:t>0</a:t>
            </a:r>
            <a:r>
              <a:rPr sz="1400" dirty="0">
                <a:solidFill>
                  <a:srgbClr val="334155"/>
                </a:solidFill>
                <a:latin typeface="Liberation Sans"/>
              </a:rPr>
              <a:t> = -26.22%).</a:t>
            </a:r>
          </a:p>
          <a:p>
            <a:pPr marL="201168" indent="-201168" algn="just">
              <a:spcAft>
                <a:spcPts val="1200"/>
              </a:spcAft>
              <a:buFont typeface="Arial"/>
              <a:buChar char="•"/>
            </a:pPr>
            <a:r>
              <a:rPr sz="1450" b="1" dirty="0">
                <a:solidFill>
                  <a:srgbClr val="0F294A"/>
                </a:solidFill>
                <a:latin typeface="Liberation Sans"/>
              </a:rPr>
              <a:t>High-Energy Roll-Off: </a:t>
            </a:r>
            <a:r>
              <a:rPr sz="1400" dirty="0">
                <a:solidFill>
                  <a:srgbClr val="334155"/>
                </a:solidFill>
                <a:latin typeface="Liberation Sans"/>
              </a:rPr>
              <a:t>Rear longitudinal shower punch-through in the compact 6 X</a:t>
            </a:r>
            <a:r>
              <a:rPr sz="1400" baseline="-25000" dirty="0">
                <a:solidFill>
                  <a:srgbClr val="334155"/>
                </a:solidFill>
                <a:latin typeface="Liberation Sans"/>
              </a:rPr>
              <a:t>0</a:t>
            </a:r>
            <a:r>
              <a:rPr sz="1400" dirty="0">
                <a:solidFill>
                  <a:srgbClr val="334155"/>
                </a:solidFill>
                <a:latin typeface="Liberation Sans"/>
              </a:rPr>
              <a:t> (5.34 cm) crystal array.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83544" y="1034658"/>
            <a:ext cx="6508456" cy="5073534"/>
          </a:xfrm>
          <a:prstGeom prst="round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5870448" y="5788152"/>
            <a:ext cx="5449824" cy="3840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50">
                <a:solidFill>
                  <a:srgbClr val="64748B"/>
                </a:solidFill>
                <a:latin typeface="Liberation Sans"/>
              </a:rPr>
              <a:t>Figure: E_3x3 peak response ratio and DAQ-THR energy deficit curves.</a:t>
            </a:r>
          </a:p>
        </p:txBody>
      </p:sp>
      <p:pic>
        <p:nvPicPr>
          <p:cNvPr id="13" name="Picture 12" descr="slide_4_combin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9663" y="1462596"/>
            <a:ext cx="6236218" cy="4126218"/>
          </a:xfrm>
          <a:prstGeom prst="rect">
            <a:avLst/>
          </a:prstGeom>
          <a:ln>
            <a:noFill/>
          </a:ln>
        </p:spPr>
      </p:pic>
      <p:sp>
        <p:nvSpPr>
          <p:cNvPr id="14" name="Rectangle 13"/>
          <p:cNvSpPr/>
          <p:nvPr/>
        </p:nvSpPr>
        <p:spPr>
          <a:xfrm>
            <a:off x="731520" y="6327648"/>
            <a:ext cx="10728655" cy="13716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投影片編號版面配置區 15">
            <a:extLst>
              <a:ext uri="{FF2B5EF4-FFF2-40B4-BE49-F238E27FC236}">
                <a16:creationId xmlns:a16="http://schemas.microsoft.com/office/drawing/2014/main" id="{4ECB3465-646D-4290-B571-192CB6F4D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5</a:t>
            </a:fld>
            <a:endParaRPr lang="en-US"/>
          </a:p>
        </p:txBody>
      </p:sp>
      <p:sp>
        <p:nvSpPr>
          <p:cNvPr id="17" name="頁尾版面配置區 16">
            <a:extLst>
              <a:ext uri="{FF2B5EF4-FFF2-40B4-BE49-F238E27FC236}">
                <a16:creationId xmlns:a16="http://schemas.microsoft.com/office/drawing/2014/main" id="{7B4850E0-1A68-40DB-BF9D-8E3A37181F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Yu-Siang Xiao (NCUHEP, Taiwan)  |  ePIC ZDC EMCal Prototype Analysis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57195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200"/>
              </a:spcAft>
            </a:pPr>
            <a:endParaRPr lang="en-US" sz="1150" b="1" dirty="0">
              <a:solidFill>
                <a:srgbClr val="8B1E3F"/>
              </a:solidFill>
              <a:latin typeface="Liberation Sans"/>
            </a:endParaRPr>
          </a:p>
          <a:p>
            <a:pPr algn="l"/>
            <a:r>
              <a:rPr sz="2400" b="1" dirty="0">
                <a:solidFill>
                  <a:srgbClr val="0F294A"/>
                </a:solidFill>
                <a:latin typeface="Liberation Sans"/>
              </a:rPr>
              <a:t>Step 2 — Problem Diagnosis (2): Pre-Regression Resolution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22100" y="1057937"/>
            <a:ext cx="5573629" cy="167481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201168" indent="-201168" algn="l">
              <a:spcAft>
                <a:spcPts val="1400"/>
              </a:spcAft>
              <a:buFont typeface="Arial"/>
              <a:buChar char="•"/>
            </a:pPr>
            <a:r>
              <a:rPr sz="1450" b="1" dirty="0">
                <a:solidFill>
                  <a:srgbClr val="0F294A"/>
                </a:solidFill>
                <a:latin typeface="Liberation Sans"/>
              </a:rPr>
              <a:t>Clustering Limit: </a:t>
            </a:r>
            <a:r>
              <a:rPr sz="1400" dirty="0">
                <a:solidFill>
                  <a:srgbClr val="334155"/>
                </a:solidFill>
                <a:latin typeface="Liberation Sans"/>
              </a:rPr>
              <a:t>Expanding E_3x3 to E_5x5 yields no resolution gain due to outer-ring hardware threshold truncation.</a:t>
            </a:r>
          </a:p>
          <a:p>
            <a:pPr marL="201168" indent="-201168" algn="l">
              <a:spcAft>
                <a:spcPts val="1400"/>
              </a:spcAft>
              <a:buFont typeface="Arial"/>
              <a:buChar char="•"/>
            </a:pPr>
            <a:r>
              <a:rPr sz="1450" b="1" dirty="0">
                <a:solidFill>
                  <a:srgbClr val="0F294A"/>
                </a:solidFill>
                <a:latin typeface="Liberation Sans"/>
              </a:rPr>
              <a:t>Dominant Constant Term: </a:t>
            </a:r>
            <a:r>
              <a:rPr sz="1400" dirty="0">
                <a:solidFill>
                  <a:srgbClr val="334155"/>
                </a:solidFill>
                <a:latin typeface="Liberation Sans"/>
              </a:rPr>
              <a:t>Fit exhibits stochastic a = 2.75%/sqrt{E} but a massive constant term c = 12.14%.</a:t>
            </a:r>
          </a:p>
          <a:p>
            <a:pPr marL="201168" indent="-201168" algn="l">
              <a:spcAft>
                <a:spcPts val="1400"/>
              </a:spcAft>
              <a:buFont typeface="Arial"/>
              <a:buChar char="•"/>
            </a:pPr>
            <a:r>
              <a:rPr sz="1450" b="1" dirty="0">
                <a:solidFill>
                  <a:srgbClr val="0F294A"/>
                </a:solidFill>
                <a:latin typeface="Liberation Sans"/>
              </a:rPr>
              <a:t>Core Objective: </a:t>
            </a:r>
            <a:r>
              <a:rPr sz="1400" dirty="0">
                <a:solidFill>
                  <a:srgbClr val="334155"/>
                </a:solidFill>
                <a:latin typeface="Liberation Sans"/>
              </a:rPr>
              <a:t>Design a physics-informed regression to restore linearity (-&gt; 1.0) and suppress punch-through variance (c).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760720" y="1143739"/>
            <a:ext cx="6143732" cy="5183909"/>
          </a:xfrm>
          <a:prstGeom prst="round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5870448" y="5943600"/>
            <a:ext cx="5449824" cy="3840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50">
                <a:solidFill>
                  <a:srgbClr val="64748B"/>
                </a:solidFill>
                <a:latin typeface="Liberation Sans"/>
              </a:rPr>
              <a:t>Figure: Pre-regression resolution (E_1x1, E_3x3, E_5x5) vs. beam energy.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31520" y="6327648"/>
            <a:ext cx="10728655" cy="13716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投影片編號版面配置區 15">
            <a:extLst>
              <a:ext uri="{FF2B5EF4-FFF2-40B4-BE49-F238E27FC236}">
                <a16:creationId xmlns:a16="http://schemas.microsoft.com/office/drawing/2014/main" id="{77378751-39A7-4057-8FD2-1B27AE88E6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6</a:t>
            </a:fld>
            <a:endParaRPr lang="en-US"/>
          </a:p>
        </p:txBody>
      </p:sp>
      <p:sp>
        <p:nvSpPr>
          <p:cNvPr id="17" name="頁尾版面配置區 16">
            <a:extLst>
              <a:ext uri="{FF2B5EF4-FFF2-40B4-BE49-F238E27FC236}">
                <a16:creationId xmlns:a16="http://schemas.microsoft.com/office/drawing/2014/main" id="{67A24EB7-4CFD-4E46-97B7-01E3B8844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Yu-Siang Xiao (NCUHEP, Taiwan)  |  ePIC ZDC EMCal Prototype Analysis</a:t>
            </a:r>
          </a:p>
        </p:txBody>
      </p:sp>
      <p:pic>
        <p:nvPicPr>
          <p:cNvPr id="19" name="圖片 18">
            <a:extLst>
              <a:ext uri="{FF2B5EF4-FFF2-40B4-BE49-F238E27FC236}">
                <a16:creationId xmlns:a16="http://schemas.microsoft.com/office/drawing/2014/main" id="{0193EF64-599D-476A-8CD9-EB2A820F61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737" y="3510733"/>
            <a:ext cx="5673711" cy="2897214"/>
          </a:xfrm>
          <a:prstGeom prst="rect">
            <a:avLst/>
          </a:prstGeom>
        </p:spPr>
      </p:pic>
      <p:grpSp>
        <p:nvGrpSpPr>
          <p:cNvPr id="20" name="群組 19">
            <a:extLst>
              <a:ext uri="{FF2B5EF4-FFF2-40B4-BE49-F238E27FC236}">
                <a16:creationId xmlns:a16="http://schemas.microsoft.com/office/drawing/2014/main" id="{2275EC19-690F-4897-B0A2-4466675AACF9}"/>
              </a:ext>
            </a:extLst>
          </p:cNvPr>
          <p:cNvGrpSpPr/>
          <p:nvPr/>
        </p:nvGrpSpPr>
        <p:grpSpPr>
          <a:xfrm>
            <a:off x="515944" y="2752344"/>
            <a:ext cx="4754880" cy="777240"/>
            <a:chOff x="731520" y="1783080"/>
            <a:chExt cx="4754880" cy="777240"/>
          </a:xfrm>
        </p:grpSpPr>
        <p:sp>
          <p:nvSpPr>
            <p:cNvPr id="5" name="Rounded Rectangle 4"/>
            <p:cNvSpPr/>
            <p:nvPr/>
          </p:nvSpPr>
          <p:spPr>
            <a:xfrm>
              <a:off x="731520" y="1783080"/>
              <a:ext cx="4754880" cy="777240"/>
            </a:xfrm>
            <a:prstGeom prst="roundRect">
              <a:avLst/>
            </a:prstGeom>
            <a:solidFill>
              <a:srgbClr val="FEF2F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6" name="Rectangle 5"/>
            <p:cNvSpPr/>
            <p:nvPr/>
          </p:nvSpPr>
          <p:spPr>
            <a:xfrm>
              <a:off x="731520" y="1783080"/>
              <a:ext cx="54864" cy="777240"/>
            </a:xfrm>
            <a:prstGeom prst="rect">
              <a:avLst/>
            </a:prstGeom>
            <a:solidFill>
              <a:srgbClr val="8B1E3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877824" y="1837943"/>
              <a:ext cx="4535424" cy="667512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r>
                <a:rPr sz="1100" b="1" dirty="0">
                  <a:solidFill>
                    <a:srgbClr val="8B1E3F"/>
                  </a:solidFill>
                  <a:latin typeface="Liberation Sans"/>
                </a:rPr>
                <a:t>PRE-REGRESSION RESOLUTION</a:t>
              </a:r>
            </a:p>
            <a:p>
              <a:pPr>
                <a:spcBef>
                  <a:spcPts val="200"/>
                </a:spcBef>
              </a:pPr>
              <a:r>
                <a:rPr sz="1200" b="1" dirty="0">
                  <a:solidFill>
                    <a:srgbClr val="0F294A"/>
                  </a:solidFill>
                  <a:latin typeface="Liberation Sans"/>
                </a:rPr>
                <a:t>Uncalibrated E_3x3 Fit: sigma/E = (2.75% / sqrt{E}) + 12.14%
Reduced Chi2: chi2 / </a:t>
              </a:r>
              <a:r>
                <a:rPr sz="1200" b="1" dirty="0" err="1">
                  <a:solidFill>
                    <a:srgbClr val="0F294A"/>
                  </a:solidFill>
                  <a:latin typeface="Liberation Sans"/>
                </a:rPr>
                <a:t>ndf</a:t>
              </a:r>
              <a:r>
                <a:rPr sz="1200" b="1" dirty="0">
                  <a:solidFill>
                    <a:srgbClr val="0F294A"/>
                  </a:solidFill>
                  <a:latin typeface="Liberation Sans"/>
                </a:rPr>
                <a:t> = 34.50 / 5 = 6.90</a:t>
              </a:r>
            </a:p>
          </p:txBody>
        </p:sp>
      </p:grpSp>
      <p:pic>
        <p:nvPicPr>
          <p:cNvPr id="22" name="圖片 21">
            <a:extLst>
              <a:ext uri="{FF2B5EF4-FFF2-40B4-BE49-F238E27FC236}">
                <a16:creationId xmlns:a16="http://schemas.microsoft.com/office/drawing/2014/main" id="{5083279D-9E02-4521-9ED7-27D38CD784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6455" y="1094959"/>
            <a:ext cx="4942994" cy="4831548"/>
          </a:xfrm>
          <a:prstGeom prst="rect">
            <a:avLst/>
          </a:prstGeom>
        </p:spPr>
      </p:pic>
      <p:sp>
        <p:nvSpPr>
          <p:cNvPr id="23" name="箭號: 向下 22">
            <a:extLst>
              <a:ext uri="{FF2B5EF4-FFF2-40B4-BE49-F238E27FC236}">
                <a16:creationId xmlns:a16="http://schemas.microsoft.com/office/drawing/2014/main" id="{B2D60C9C-3F80-40D9-A692-443B831CB0DD}"/>
              </a:ext>
            </a:extLst>
          </p:cNvPr>
          <p:cNvSpPr/>
          <p:nvPr/>
        </p:nvSpPr>
        <p:spPr>
          <a:xfrm rot="3009603">
            <a:off x="5998657" y="4746369"/>
            <a:ext cx="435553" cy="668426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57195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200"/>
              </a:spcAft>
            </a:pPr>
            <a:endParaRPr lang="en-US" sz="1150" b="1" dirty="0">
              <a:solidFill>
                <a:srgbClr val="8B1E3F"/>
              </a:solidFill>
              <a:latin typeface="Liberation Sans"/>
            </a:endParaRPr>
          </a:p>
          <a:p>
            <a:pPr algn="l"/>
            <a:r>
              <a:rPr sz="2400" b="1" dirty="0">
                <a:solidFill>
                  <a:srgbClr val="0F294A"/>
                </a:solidFill>
                <a:latin typeface="Liberation Sans"/>
              </a:rPr>
              <a:t>Step 3 — Why Two-Step Decoupled Regression Architecture?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3948" y="2321004"/>
            <a:ext cx="6085812" cy="221599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201168" indent="-201168">
              <a:spcAft>
                <a:spcPts val="1200"/>
              </a:spcAft>
              <a:buFont typeface="Arial"/>
              <a:buChar char="•"/>
            </a:pPr>
            <a:r>
              <a:rPr sz="1450" b="1" dirty="0">
                <a:solidFill>
                  <a:srgbClr val="0F294A"/>
                </a:solidFill>
                <a:latin typeface="Liberation Sans"/>
              </a:rPr>
              <a:t>Single-Step Dilemma: </a:t>
            </a:r>
            <a:r>
              <a:rPr sz="1400" dirty="0">
                <a:solidFill>
                  <a:srgbClr val="334155"/>
                </a:solidFill>
                <a:latin typeface="Liberation Sans"/>
              </a:rPr>
              <a:t>Forcing scale (mu -&gt; E</a:t>
            </a:r>
            <a:r>
              <a:rPr sz="1400" baseline="-25000" dirty="0">
                <a:solidFill>
                  <a:srgbClr val="334155"/>
                </a:solidFill>
                <a:latin typeface="Liberation Sans"/>
              </a:rPr>
              <a:t>beam</a:t>
            </a:r>
            <a:r>
              <a:rPr sz="1400" dirty="0">
                <a:solidFill>
                  <a:srgbClr val="334155"/>
                </a:solidFill>
                <a:latin typeface="Liberation Sans"/>
              </a:rPr>
              <a:t>) and variance (sigma) in one step distorts asymmetric shower leakage tails.</a:t>
            </a:r>
          </a:p>
          <a:p>
            <a:pPr marL="201168" indent="-201168">
              <a:spcAft>
                <a:spcPts val="1200"/>
              </a:spcAft>
              <a:buFont typeface="Arial"/>
              <a:buChar char="•"/>
            </a:pPr>
            <a:r>
              <a:rPr sz="1450" b="1" dirty="0">
                <a:solidFill>
                  <a:srgbClr val="0F294A"/>
                </a:solidFill>
                <a:latin typeface="Liberation Sans"/>
              </a:rPr>
              <a:t>Step 1 (Variance Minimization): </a:t>
            </a:r>
            <a:r>
              <a:rPr sz="1400" dirty="0">
                <a:solidFill>
                  <a:srgbClr val="334155"/>
                </a:solidFill>
                <a:latin typeface="Liberation Sans"/>
              </a:rPr>
              <a:t>Event-level optimization of spatial weights and leakage terms compresses Gaussian core width (sigma).</a:t>
            </a:r>
          </a:p>
          <a:p>
            <a:pPr marL="201168" indent="-201168">
              <a:spcAft>
                <a:spcPts val="1200"/>
              </a:spcAft>
              <a:buFont typeface="Arial"/>
              <a:buChar char="•"/>
            </a:pPr>
            <a:r>
              <a:rPr sz="1450" b="1" dirty="0">
                <a:solidFill>
                  <a:srgbClr val="0F294A"/>
                </a:solidFill>
                <a:latin typeface="Liberation Sans"/>
              </a:rPr>
              <a:t>Step 2 (Scale Normalization): </a:t>
            </a:r>
            <a:r>
              <a:rPr sz="1400" dirty="0">
                <a:solidFill>
                  <a:srgbClr val="334155"/>
                </a:solidFill>
                <a:latin typeface="Liberation Sans"/>
              </a:rPr>
              <a:t>Fit Step-1 spectra with Single-Sided Crystal Ball (SSCB) and align peak MPV (</a:t>
            </a:r>
            <a:r>
              <a:rPr sz="1400" dirty="0" err="1">
                <a:solidFill>
                  <a:srgbClr val="334155"/>
                </a:solidFill>
                <a:latin typeface="Liberation Sans"/>
              </a:rPr>
              <a:t>mu</a:t>
            </a:r>
            <a:r>
              <a:rPr lang="en-US" sz="1400" dirty="0" err="1">
                <a:solidFill>
                  <a:srgbClr val="334155"/>
                </a:solidFill>
                <a:latin typeface="Liberation Sans"/>
              </a:rPr>
              <a:t>SS</a:t>
            </a:r>
            <a:r>
              <a:rPr sz="1400" baseline="-25000" dirty="0" err="1">
                <a:solidFill>
                  <a:srgbClr val="334155"/>
                </a:solidFill>
                <a:latin typeface="Liberation Sans"/>
              </a:rPr>
              <a:t>CB</a:t>
            </a:r>
            <a:r>
              <a:rPr sz="1400" dirty="0">
                <a:solidFill>
                  <a:srgbClr val="334155"/>
                </a:solidFill>
                <a:latin typeface="Liberation Sans"/>
              </a:rPr>
              <a:t> / E</a:t>
            </a:r>
            <a:r>
              <a:rPr sz="1400" baseline="-25000" dirty="0">
                <a:solidFill>
                  <a:srgbClr val="334155"/>
                </a:solidFill>
                <a:latin typeface="Liberation Sans"/>
              </a:rPr>
              <a:t>beam</a:t>
            </a:r>
            <a:r>
              <a:rPr sz="1400" dirty="0">
                <a:solidFill>
                  <a:srgbClr val="334155"/>
                </a:solidFill>
                <a:latin typeface="Liberation Sans"/>
              </a:rPr>
              <a:t> -&gt; 1.0).</a:t>
            </a:r>
          </a:p>
          <a:p>
            <a:pPr marL="201168" indent="-201168">
              <a:spcAft>
                <a:spcPts val="1200"/>
              </a:spcAft>
              <a:buFont typeface="Arial"/>
              <a:buChar char="•"/>
            </a:pPr>
            <a:r>
              <a:rPr sz="1450" b="1" dirty="0">
                <a:solidFill>
                  <a:srgbClr val="0F294A"/>
                </a:solidFill>
                <a:latin typeface="Liberation Sans"/>
              </a:rPr>
              <a:t>Blind Deployment: </a:t>
            </a:r>
            <a:r>
              <a:rPr sz="1400" dirty="0">
                <a:solidFill>
                  <a:srgbClr val="334155"/>
                </a:solidFill>
                <a:latin typeface="Liberation Sans"/>
              </a:rPr>
              <a:t>Trained strictly on DAQ-MC digital twin; blindly deployed onto </a:t>
            </a:r>
            <a:r>
              <a:rPr sz="1400" dirty="0" err="1">
                <a:solidFill>
                  <a:srgbClr val="334155"/>
                </a:solidFill>
                <a:latin typeface="Liberation Sans"/>
              </a:rPr>
              <a:t>RARiS</a:t>
            </a:r>
            <a:r>
              <a:rPr sz="1400" dirty="0">
                <a:solidFill>
                  <a:srgbClr val="334155"/>
                </a:solidFill>
                <a:latin typeface="Liberation Sans"/>
              </a:rPr>
              <a:t> experimental data.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34974" y="1783080"/>
            <a:ext cx="5669280" cy="4389120"/>
          </a:xfrm>
          <a:prstGeom prst="round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434974" y="1783080"/>
            <a:ext cx="5669280" cy="274320"/>
          </a:xfrm>
          <a:prstGeom prst="rect">
            <a:avLst/>
          </a:prstGeom>
          <a:solidFill>
            <a:srgbClr val="EEF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572134" y="1819656"/>
            <a:ext cx="5394960" cy="219456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r>
              <a:rPr sz="1100" b="1">
                <a:solidFill>
                  <a:srgbClr val="8B1E3F"/>
                </a:solidFill>
                <a:latin typeface="Liberation Sans"/>
              </a:rPr>
              <a:t>[ TWO-STEP REGRESSION ARCHITECTURE 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44702" y="5788152"/>
            <a:ext cx="5449824" cy="3840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50">
                <a:solidFill>
                  <a:srgbClr val="64748B"/>
                </a:solidFill>
                <a:latin typeface="Liberation Sans"/>
              </a:rPr>
              <a:t>Figure: Two-step decoupled multivariate regression architecture workflow.</a:t>
            </a:r>
          </a:p>
        </p:txBody>
      </p:sp>
      <p:pic>
        <p:nvPicPr>
          <p:cNvPr id="10" name="Picture 9" descr="fig_two_step_architecture_overvie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0261" y="2130552"/>
            <a:ext cx="4878705" cy="3602736"/>
          </a:xfrm>
          <a:prstGeom prst="rect">
            <a:avLst/>
          </a:prstGeom>
          <a:ln>
            <a:noFill/>
          </a:ln>
        </p:spPr>
      </p:pic>
      <p:sp>
        <p:nvSpPr>
          <p:cNvPr id="11" name="Rectangle 10"/>
          <p:cNvSpPr/>
          <p:nvPr/>
        </p:nvSpPr>
        <p:spPr>
          <a:xfrm>
            <a:off x="731520" y="6327648"/>
            <a:ext cx="10728655" cy="13716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投影片編號版面配置區 12">
            <a:extLst>
              <a:ext uri="{FF2B5EF4-FFF2-40B4-BE49-F238E27FC236}">
                <a16:creationId xmlns:a16="http://schemas.microsoft.com/office/drawing/2014/main" id="{1988175A-302D-4B1B-83A9-6A8ED300E0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7</a:t>
            </a:fld>
            <a:endParaRPr lang="en-US"/>
          </a:p>
        </p:txBody>
      </p:sp>
      <p:sp>
        <p:nvSpPr>
          <p:cNvPr id="14" name="頁尾版面配置區 13">
            <a:extLst>
              <a:ext uri="{FF2B5EF4-FFF2-40B4-BE49-F238E27FC236}">
                <a16:creationId xmlns:a16="http://schemas.microsoft.com/office/drawing/2014/main" id="{6D2A1ABA-716D-4C1B-9FFB-E4BD3608F4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Yu-Siang Xiao (NCUHEP, Taiwan)  |  ePIC ZDC EMCal Prototype Analysis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57195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200"/>
              </a:spcAft>
            </a:pPr>
            <a:endParaRPr lang="en-US" sz="1150" b="1" dirty="0">
              <a:solidFill>
                <a:srgbClr val="8B1E3F"/>
              </a:solidFill>
              <a:latin typeface="Liberation Sans"/>
            </a:endParaRPr>
          </a:p>
          <a:p>
            <a:pPr algn="l"/>
            <a:r>
              <a:rPr sz="2400" b="1" dirty="0">
                <a:solidFill>
                  <a:srgbClr val="0F294A"/>
                </a:solidFill>
                <a:latin typeface="Liberation Sans"/>
              </a:rPr>
              <a:t>Step 3A — Event-Level Variance Minimization (Step 1)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05936" y="1888236"/>
            <a:ext cx="5199335" cy="960120"/>
          </a:xfrm>
          <a:prstGeom prst="roundRect">
            <a:avLst/>
          </a:prstGeom>
          <a:solidFill>
            <a:srgbClr val="FE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405937" y="1888236"/>
            <a:ext cx="54864" cy="960120"/>
          </a:xfrm>
          <a:prstGeom prst="rect">
            <a:avLst/>
          </a:prstGeom>
          <a:solidFill>
            <a:srgbClr val="8B1E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52241" y="1943099"/>
            <a:ext cx="5089607" cy="71301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100" b="1" dirty="0">
                <a:solidFill>
                  <a:srgbClr val="8B1E3F"/>
                </a:solidFill>
                <a:latin typeface="Liberation Sans"/>
              </a:rPr>
              <a:t>STEP 1 REGRESSION FORMULA</a:t>
            </a:r>
          </a:p>
          <a:p>
            <a:pPr>
              <a:spcBef>
                <a:spcPts val="200"/>
              </a:spcBef>
            </a:pPr>
            <a:r>
              <a:rPr sz="1600" b="1" dirty="0" err="1">
                <a:solidFill>
                  <a:srgbClr val="0F294A"/>
                </a:solidFill>
                <a:latin typeface="Liberation Sans"/>
              </a:rPr>
              <a:t>E</a:t>
            </a:r>
            <a:r>
              <a:rPr sz="1600" b="1" baseline="-25000" dirty="0" err="1">
                <a:solidFill>
                  <a:srgbClr val="0F294A"/>
                </a:solidFill>
                <a:latin typeface="Liberation Sans"/>
              </a:rPr>
              <a:t>reco</a:t>
            </a:r>
            <a:r>
              <a:rPr sz="1600" b="1" dirty="0">
                <a:solidFill>
                  <a:srgbClr val="0F294A"/>
                </a:solidFill>
                <a:latin typeface="Liberation Sans"/>
              </a:rPr>
              <a:t> =  </a:t>
            </a:r>
            <a:r>
              <a:rPr lang="el-GR" altLang="zh-TW" sz="1600" b="1" i="0" dirty="0">
                <a:solidFill>
                  <a:srgbClr val="0F294A"/>
                </a:solidFill>
                <a:latin typeface="+mj-lt"/>
              </a:rPr>
              <a:t>Σ</a:t>
            </a:r>
            <a:r>
              <a:rPr lang="en-US" altLang="zh-TW" sz="1600" b="1" i="0" baseline="-25000" dirty="0">
                <a:solidFill>
                  <a:srgbClr val="0F294A"/>
                </a:solidFill>
                <a:latin typeface="+mj-lt"/>
              </a:rPr>
              <a:t>k</a:t>
            </a:r>
            <a:r>
              <a:rPr lang="el-GR" altLang="zh-TW" sz="1600" b="1" i="0" dirty="0">
                <a:solidFill>
                  <a:srgbClr val="0F294A"/>
                </a:solidFill>
                <a:latin typeface="+mj-lt"/>
              </a:rPr>
              <a:t> </a:t>
            </a:r>
            <a:r>
              <a:rPr lang="en-US" sz="1600" b="1" dirty="0">
                <a:solidFill>
                  <a:srgbClr val="0F294A"/>
                </a:solidFill>
                <a:latin typeface="Liberation Sans"/>
              </a:rPr>
              <a:t>(</a:t>
            </a:r>
            <a:r>
              <a:rPr sz="1600" b="1" dirty="0">
                <a:solidFill>
                  <a:srgbClr val="0F294A"/>
                </a:solidFill>
                <a:latin typeface="Liberation Sans"/>
              </a:rPr>
              <a:t>P</a:t>
            </a:r>
            <a:r>
              <a:rPr sz="1600" b="1" baseline="-25000" dirty="0">
                <a:solidFill>
                  <a:srgbClr val="0F294A"/>
                </a:solidFill>
                <a:latin typeface="Liberation Sans"/>
              </a:rPr>
              <a:t>k</a:t>
            </a:r>
            <a:r>
              <a:rPr sz="1600" b="1" dirty="0">
                <a:solidFill>
                  <a:srgbClr val="0F294A"/>
                </a:solidFill>
                <a:latin typeface="Liberation Sans"/>
              </a:rPr>
              <a:t>(</a:t>
            </a:r>
            <a:r>
              <a:rPr sz="1600" b="1" dirty="0" err="1">
                <a:solidFill>
                  <a:srgbClr val="0F294A"/>
                </a:solidFill>
                <a:latin typeface="Liberation Sans"/>
              </a:rPr>
              <a:t>E</a:t>
            </a:r>
            <a:r>
              <a:rPr sz="1600" b="1" baseline="-25000" dirty="0" err="1">
                <a:solidFill>
                  <a:srgbClr val="0F294A"/>
                </a:solidFill>
                <a:latin typeface="Liberation Sans"/>
              </a:rPr>
              <a:t>raw</a:t>
            </a:r>
            <a:r>
              <a:rPr sz="1600" b="1" dirty="0">
                <a:solidFill>
                  <a:srgbClr val="0F294A"/>
                </a:solidFill>
                <a:latin typeface="Liberation Sans"/>
              </a:rPr>
              <a:t>) </a:t>
            </a:r>
            <a:r>
              <a:rPr sz="1600" b="1" dirty="0" err="1">
                <a:solidFill>
                  <a:srgbClr val="0F294A"/>
                </a:solidFill>
                <a:latin typeface="Liberation Sans"/>
              </a:rPr>
              <a:t>E</a:t>
            </a:r>
            <a:r>
              <a:rPr sz="1600" b="1" baseline="-25000" dirty="0" err="1">
                <a:solidFill>
                  <a:srgbClr val="0F294A"/>
                </a:solidFill>
                <a:latin typeface="Liberation Sans"/>
              </a:rPr>
              <a:t>k</a:t>
            </a:r>
            <a:r>
              <a:rPr sz="1600" b="1" dirty="0">
                <a:solidFill>
                  <a:srgbClr val="0F294A"/>
                </a:solidFill>
                <a:latin typeface="Liberation Sans"/>
              </a:rPr>
              <a:t> </a:t>
            </a:r>
            <a:r>
              <a:rPr lang="en-US" sz="1600" b="1" dirty="0">
                <a:solidFill>
                  <a:srgbClr val="0F294A"/>
                </a:solidFill>
                <a:latin typeface="Liberation Sans"/>
              </a:rPr>
              <a:t>) </a:t>
            </a:r>
            <a:r>
              <a:rPr sz="1600" b="1" dirty="0">
                <a:solidFill>
                  <a:srgbClr val="0F294A"/>
                </a:solidFill>
                <a:latin typeface="Liberation Sans"/>
              </a:rPr>
              <a:t> x </a:t>
            </a:r>
            <a:r>
              <a:rPr sz="1600" b="1" dirty="0" err="1">
                <a:solidFill>
                  <a:srgbClr val="0F294A"/>
                </a:solidFill>
                <a:latin typeface="Liberation Sans"/>
              </a:rPr>
              <a:t>F</a:t>
            </a:r>
            <a:r>
              <a:rPr sz="1600" b="1" baseline="-25000" dirty="0" err="1">
                <a:solidFill>
                  <a:srgbClr val="0F294A"/>
                </a:solidFill>
                <a:latin typeface="Liberation Sans"/>
              </a:rPr>
              <a:t>geom</a:t>
            </a:r>
            <a:r>
              <a:rPr sz="1600" b="1" dirty="0">
                <a:solidFill>
                  <a:srgbClr val="0F294A"/>
                </a:solidFill>
                <a:latin typeface="Liberation Sans"/>
              </a:rPr>
              <a:t>(</a:t>
            </a:r>
            <a:r>
              <a:rPr lang="en-US" sz="1600" b="1" dirty="0" err="1">
                <a:solidFill>
                  <a:srgbClr val="0F294A"/>
                </a:solidFill>
                <a:latin typeface="Liberation Sans"/>
              </a:rPr>
              <a:t>E</a:t>
            </a:r>
            <a:r>
              <a:rPr sz="1600" b="1" baseline="-25000" dirty="0" err="1">
                <a:solidFill>
                  <a:srgbClr val="0F294A"/>
                </a:solidFill>
                <a:latin typeface="Liberation Sans"/>
              </a:rPr>
              <a:t>raw</a:t>
            </a:r>
            <a:r>
              <a:rPr sz="1600" b="1" dirty="0">
                <a:solidFill>
                  <a:srgbClr val="0F294A"/>
                </a:solidFill>
                <a:latin typeface="Liberation Sans"/>
              </a:rPr>
              <a:t>)</a:t>
            </a:r>
            <a:endParaRPr lang="en-US" sz="1600" b="1" dirty="0">
              <a:solidFill>
                <a:srgbClr val="0F294A"/>
              </a:solidFill>
              <a:latin typeface="Liberation Sans"/>
            </a:endParaRPr>
          </a:p>
          <a:p>
            <a:pPr>
              <a:spcBef>
                <a:spcPts val="200"/>
              </a:spcBef>
            </a:pPr>
            <a:r>
              <a:rPr lang="en-US" sz="1600" b="1" dirty="0">
                <a:solidFill>
                  <a:srgbClr val="0F294A"/>
                </a:solidFill>
                <a:latin typeface="Liberation Sans"/>
              </a:rPr>
              <a:t>		 </a:t>
            </a:r>
            <a:r>
              <a:rPr sz="1600" b="1" dirty="0">
                <a:solidFill>
                  <a:srgbClr val="0F294A"/>
                </a:solidFill>
                <a:latin typeface="Liberation Sans"/>
              </a:rPr>
              <a:t>x [ 1 + </a:t>
            </a:r>
            <a:r>
              <a:rPr sz="1600" b="1" dirty="0" err="1">
                <a:solidFill>
                  <a:srgbClr val="0F294A"/>
                </a:solidFill>
                <a:latin typeface="Liberation Sans"/>
              </a:rPr>
              <a:t>alpha</a:t>
            </a:r>
            <a:r>
              <a:rPr sz="1600" b="1" baseline="-25000" dirty="0" err="1">
                <a:solidFill>
                  <a:srgbClr val="0F294A"/>
                </a:solidFill>
                <a:latin typeface="Liberation Sans"/>
              </a:rPr>
              <a:t>core</a:t>
            </a:r>
            <a:r>
              <a:rPr sz="1600" b="1" dirty="0">
                <a:solidFill>
                  <a:srgbClr val="0F294A"/>
                </a:solidFill>
                <a:latin typeface="Liberation Sans"/>
              </a:rPr>
              <a:t> (</a:t>
            </a:r>
            <a:r>
              <a:rPr sz="1600" b="1" dirty="0" err="1">
                <a:solidFill>
                  <a:srgbClr val="0F294A"/>
                </a:solidFill>
                <a:latin typeface="Liberation Sans"/>
              </a:rPr>
              <a:t>R</a:t>
            </a:r>
            <a:r>
              <a:rPr sz="1600" b="1" baseline="-25000" dirty="0" err="1">
                <a:solidFill>
                  <a:srgbClr val="0F294A"/>
                </a:solidFill>
                <a:latin typeface="Liberation Sans"/>
              </a:rPr>
              <a:t>core</a:t>
            </a:r>
            <a:r>
              <a:rPr sz="1600" b="1" dirty="0">
                <a:solidFill>
                  <a:srgbClr val="0F294A"/>
                </a:solidFill>
                <a:latin typeface="Liberation Sans"/>
              </a:rPr>
              <a:t> - 0.5) ]</a:t>
            </a:r>
            <a:r>
              <a:rPr lang="en-US" sz="1600" b="1" dirty="0">
                <a:solidFill>
                  <a:srgbClr val="0F294A"/>
                </a:solidFill>
                <a:latin typeface="Liberation Sans"/>
              </a:rPr>
              <a:t> </a:t>
            </a:r>
            <a:r>
              <a:rPr sz="1600" b="1" dirty="0">
                <a:solidFill>
                  <a:srgbClr val="0F294A"/>
                </a:solidFill>
                <a:latin typeface="Liberation Sans"/>
              </a:rPr>
              <a:t>+ </a:t>
            </a:r>
            <a:r>
              <a:rPr sz="1600" b="1" dirty="0" err="1">
                <a:solidFill>
                  <a:srgbClr val="0F294A"/>
                </a:solidFill>
                <a:latin typeface="Liberation Sans"/>
              </a:rPr>
              <a:t>E</a:t>
            </a:r>
            <a:r>
              <a:rPr sz="1600" b="1" baseline="-25000" dirty="0" err="1">
                <a:solidFill>
                  <a:srgbClr val="0F294A"/>
                </a:solidFill>
                <a:latin typeface="Liberation Sans"/>
              </a:rPr>
              <a:t>comp</a:t>
            </a:r>
            <a:r>
              <a:rPr sz="1600" b="1" dirty="0">
                <a:solidFill>
                  <a:srgbClr val="0F294A"/>
                </a:solidFill>
                <a:latin typeface="Liberation Sans"/>
              </a:rPr>
              <a:t>(</a:t>
            </a:r>
            <a:r>
              <a:rPr sz="1600" b="1" dirty="0" err="1">
                <a:solidFill>
                  <a:srgbClr val="0F294A"/>
                </a:solidFill>
                <a:latin typeface="Liberation Sans"/>
              </a:rPr>
              <a:t>E</a:t>
            </a:r>
            <a:r>
              <a:rPr sz="1600" b="1" baseline="-25000" dirty="0" err="1">
                <a:solidFill>
                  <a:srgbClr val="0F294A"/>
                </a:solidFill>
                <a:latin typeface="Liberation Sans"/>
              </a:rPr>
              <a:t>raw</a:t>
            </a:r>
            <a:r>
              <a:rPr sz="1600" b="1" dirty="0">
                <a:solidFill>
                  <a:srgbClr val="0F294A"/>
                </a:solidFill>
                <a:latin typeface="Liberation Sans"/>
              </a:rPr>
              <a:t>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9362" y="3101818"/>
            <a:ext cx="5282486" cy="213904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201168" indent="-201168" algn="l">
              <a:spcAft>
                <a:spcPts val="1000"/>
              </a:spcAft>
              <a:buFont typeface="Arial"/>
              <a:buChar char="•"/>
            </a:pPr>
            <a:r>
              <a:rPr sz="1450" b="1" dirty="0">
                <a:solidFill>
                  <a:srgbClr val="0F294A"/>
                </a:solidFill>
                <a:latin typeface="Liberation Sans"/>
              </a:rPr>
              <a:t>P</a:t>
            </a:r>
            <a:r>
              <a:rPr sz="1450" b="1" baseline="-25000" dirty="0">
                <a:solidFill>
                  <a:srgbClr val="0F294A"/>
                </a:solidFill>
                <a:latin typeface="Liberation Sans"/>
              </a:rPr>
              <a:t>k</a:t>
            </a:r>
            <a:r>
              <a:rPr sz="1450" b="1" dirty="0">
                <a:solidFill>
                  <a:srgbClr val="0F294A"/>
                </a:solidFill>
                <a:latin typeface="Liberation Sans"/>
              </a:rPr>
              <a:t>(</a:t>
            </a:r>
            <a:r>
              <a:rPr sz="1450" b="1" dirty="0" err="1">
                <a:solidFill>
                  <a:srgbClr val="0F294A"/>
                </a:solidFill>
                <a:latin typeface="Liberation Sans"/>
              </a:rPr>
              <a:t>E</a:t>
            </a:r>
            <a:r>
              <a:rPr sz="1450" b="1" baseline="-25000" dirty="0" err="1">
                <a:solidFill>
                  <a:srgbClr val="0F294A"/>
                </a:solidFill>
                <a:latin typeface="Liberation Sans"/>
              </a:rPr>
              <a:t>raw</a:t>
            </a:r>
            <a:r>
              <a:rPr sz="1450" b="1" dirty="0">
                <a:solidFill>
                  <a:srgbClr val="0F294A"/>
                </a:solidFill>
                <a:latin typeface="Liberation Sans"/>
              </a:rPr>
              <a:t>) Cell Weights: </a:t>
            </a:r>
            <a:r>
              <a:rPr sz="1400" dirty="0">
                <a:solidFill>
                  <a:srgbClr val="334155"/>
                </a:solidFill>
                <a:latin typeface="Liberation Sans"/>
              </a:rPr>
              <a:t>Dynamic </a:t>
            </a:r>
            <a:r>
              <a:rPr lang="en-US" sz="1400" dirty="0">
                <a:solidFill>
                  <a:srgbClr val="334155"/>
                </a:solidFill>
                <a:latin typeface="Liberation Sans"/>
              </a:rPr>
              <a:t>pol2</a:t>
            </a:r>
            <a:r>
              <a:rPr sz="1400" dirty="0">
                <a:solidFill>
                  <a:srgbClr val="334155"/>
                </a:solidFill>
                <a:latin typeface="Liberation Sans"/>
              </a:rPr>
              <a:t> weights per concentric ring (</a:t>
            </a:r>
            <a:r>
              <a:rPr sz="1400" dirty="0" err="1">
                <a:solidFill>
                  <a:srgbClr val="334155"/>
                </a:solidFill>
                <a:latin typeface="Liberation Sans"/>
              </a:rPr>
              <a:t>E</a:t>
            </a:r>
            <a:r>
              <a:rPr sz="1400" baseline="-25000" dirty="0" err="1">
                <a:solidFill>
                  <a:srgbClr val="334155"/>
                </a:solidFill>
                <a:latin typeface="Liberation Sans"/>
              </a:rPr>
              <a:t>clus</a:t>
            </a:r>
            <a:r>
              <a:rPr sz="1400" dirty="0">
                <a:solidFill>
                  <a:srgbClr val="334155"/>
                </a:solidFill>
                <a:latin typeface="Liberation Sans"/>
              </a:rPr>
              <a:t>, </a:t>
            </a:r>
            <a:r>
              <a:rPr lang="en-US" sz="1400" dirty="0">
                <a:solidFill>
                  <a:srgbClr val="334155"/>
                </a:solidFill>
                <a:latin typeface="Liberation Sans"/>
              </a:rPr>
              <a:t>3</a:t>
            </a:r>
            <a:r>
              <a:rPr sz="1400" dirty="0">
                <a:solidFill>
                  <a:srgbClr val="334155"/>
                </a:solidFill>
                <a:latin typeface="Liberation Sans"/>
              </a:rPr>
              <a:t> pars) or crystal cell (E_3x3, 9 pars).</a:t>
            </a:r>
          </a:p>
          <a:p>
            <a:pPr marL="201168" indent="-201168" algn="l">
              <a:spcAft>
                <a:spcPts val="1000"/>
              </a:spcAft>
              <a:buFont typeface="Arial"/>
              <a:buChar char="•"/>
            </a:pPr>
            <a:r>
              <a:rPr sz="1450" b="1" dirty="0" err="1">
                <a:solidFill>
                  <a:srgbClr val="0F294A"/>
                </a:solidFill>
                <a:latin typeface="Liberation Sans"/>
              </a:rPr>
              <a:t>F</a:t>
            </a:r>
            <a:r>
              <a:rPr sz="1450" b="1" baseline="-25000" dirty="0" err="1">
                <a:solidFill>
                  <a:srgbClr val="0F294A"/>
                </a:solidFill>
                <a:latin typeface="Liberation Sans"/>
              </a:rPr>
              <a:t>geom</a:t>
            </a:r>
            <a:r>
              <a:rPr sz="1450" b="1" dirty="0">
                <a:solidFill>
                  <a:srgbClr val="0F294A"/>
                </a:solidFill>
                <a:latin typeface="Liberation Sans"/>
              </a:rPr>
              <a:t>(</a:t>
            </a:r>
            <a:r>
              <a:rPr sz="1450" b="1" dirty="0" err="1">
                <a:solidFill>
                  <a:srgbClr val="0F294A"/>
                </a:solidFill>
                <a:latin typeface="Liberation Sans"/>
              </a:rPr>
              <a:t>E</a:t>
            </a:r>
            <a:r>
              <a:rPr sz="1450" b="1" baseline="-25000" dirty="0" err="1">
                <a:solidFill>
                  <a:srgbClr val="0F294A"/>
                </a:solidFill>
                <a:latin typeface="Liberation Sans"/>
              </a:rPr>
              <a:t>raw</a:t>
            </a:r>
            <a:r>
              <a:rPr sz="1450" b="1" dirty="0">
                <a:solidFill>
                  <a:srgbClr val="0F294A"/>
                </a:solidFill>
                <a:latin typeface="Liberation Sans"/>
              </a:rPr>
              <a:t>) Rear Leakage: </a:t>
            </a:r>
            <a:r>
              <a:rPr sz="1400" dirty="0">
                <a:solidFill>
                  <a:srgbClr val="334155"/>
                </a:solidFill>
                <a:latin typeface="Liberation Sans"/>
              </a:rPr>
              <a:t>Logarithmic rear longitudinal leakage correction tailored for 6 X</a:t>
            </a:r>
            <a:r>
              <a:rPr sz="1400" baseline="-25000" dirty="0">
                <a:solidFill>
                  <a:srgbClr val="334155"/>
                </a:solidFill>
                <a:latin typeface="Liberation Sans"/>
              </a:rPr>
              <a:t>0</a:t>
            </a:r>
            <a:r>
              <a:rPr sz="1400" dirty="0">
                <a:solidFill>
                  <a:srgbClr val="334155"/>
                </a:solidFill>
                <a:latin typeface="Liberation Sans"/>
              </a:rPr>
              <a:t> compact depth.</a:t>
            </a:r>
          </a:p>
          <a:p>
            <a:pPr marL="201168" indent="-201168" algn="l">
              <a:spcAft>
                <a:spcPts val="1000"/>
              </a:spcAft>
              <a:buFont typeface="Arial"/>
              <a:buChar char="•"/>
            </a:pPr>
            <a:r>
              <a:rPr sz="1450" b="1" dirty="0" err="1">
                <a:solidFill>
                  <a:srgbClr val="0F294A"/>
                </a:solidFill>
                <a:latin typeface="Liberation Sans"/>
              </a:rPr>
              <a:t>R</a:t>
            </a:r>
            <a:r>
              <a:rPr sz="1450" b="1" baseline="-25000" dirty="0" err="1">
                <a:solidFill>
                  <a:srgbClr val="0F294A"/>
                </a:solidFill>
                <a:latin typeface="Liberation Sans"/>
              </a:rPr>
              <a:t>core</a:t>
            </a:r>
            <a:r>
              <a:rPr sz="1450" b="1" dirty="0">
                <a:solidFill>
                  <a:srgbClr val="0F294A"/>
                </a:solidFill>
                <a:latin typeface="Liberation Sans"/>
              </a:rPr>
              <a:t> Lateral Sharing: </a:t>
            </a:r>
            <a:r>
              <a:rPr sz="1400" dirty="0" err="1">
                <a:solidFill>
                  <a:srgbClr val="334155"/>
                </a:solidFill>
                <a:latin typeface="Liberation Sans"/>
              </a:rPr>
              <a:t>R</a:t>
            </a:r>
            <a:r>
              <a:rPr sz="1400" baseline="-25000" dirty="0" err="1">
                <a:solidFill>
                  <a:srgbClr val="334155"/>
                </a:solidFill>
                <a:latin typeface="Liberation Sans"/>
              </a:rPr>
              <a:t>core</a:t>
            </a:r>
            <a:r>
              <a:rPr sz="1400" dirty="0">
                <a:solidFill>
                  <a:srgbClr val="334155"/>
                </a:solidFill>
                <a:latin typeface="Liberation Sans"/>
              </a:rPr>
              <a:t> = </a:t>
            </a:r>
            <a:r>
              <a:rPr sz="1400" dirty="0" err="1">
                <a:solidFill>
                  <a:srgbClr val="334155"/>
                </a:solidFill>
                <a:latin typeface="Liberation Sans"/>
              </a:rPr>
              <a:t>E</a:t>
            </a:r>
            <a:r>
              <a:rPr sz="1400" baseline="-25000" dirty="0" err="1">
                <a:solidFill>
                  <a:srgbClr val="334155"/>
                </a:solidFill>
                <a:latin typeface="Liberation Sans"/>
              </a:rPr>
              <a:t>seed</a:t>
            </a:r>
            <a:r>
              <a:rPr sz="1400" dirty="0">
                <a:solidFill>
                  <a:srgbClr val="334155"/>
                </a:solidFill>
                <a:latin typeface="Liberation Sans"/>
              </a:rPr>
              <a:t> / </a:t>
            </a:r>
            <a:r>
              <a:rPr sz="1400" dirty="0" err="1">
                <a:solidFill>
                  <a:srgbClr val="334155"/>
                </a:solidFill>
                <a:latin typeface="Liberation Sans"/>
              </a:rPr>
              <a:t>E</a:t>
            </a:r>
            <a:r>
              <a:rPr sz="1400" baseline="-25000" dirty="0" err="1">
                <a:solidFill>
                  <a:srgbClr val="334155"/>
                </a:solidFill>
                <a:latin typeface="Liberation Sans"/>
              </a:rPr>
              <a:t>raw</a:t>
            </a:r>
            <a:r>
              <a:rPr sz="1400" dirty="0">
                <a:solidFill>
                  <a:srgbClr val="334155"/>
                </a:solidFill>
                <a:latin typeface="Liberation Sans"/>
              </a:rPr>
              <a:t> balances lateral energy sharing and impact fluctuations.</a:t>
            </a:r>
          </a:p>
          <a:p>
            <a:pPr marL="201168" indent="-201168" algn="l">
              <a:spcAft>
                <a:spcPts val="1000"/>
              </a:spcAft>
              <a:buFont typeface="Arial"/>
              <a:buChar char="•"/>
            </a:pPr>
            <a:r>
              <a:rPr sz="1450" b="1" dirty="0">
                <a:solidFill>
                  <a:srgbClr val="0F294A"/>
                </a:solidFill>
                <a:latin typeface="Liberation Sans"/>
              </a:rPr>
              <a:t>+</a:t>
            </a:r>
            <a:r>
              <a:rPr sz="1450" b="1" dirty="0" err="1">
                <a:solidFill>
                  <a:srgbClr val="0F294A"/>
                </a:solidFill>
                <a:latin typeface="Liberation Sans"/>
              </a:rPr>
              <a:t>E</a:t>
            </a:r>
            <a:r>
              <a:rPr sz="1450" b="1" baseline="-25000" dirty="0" err="1">
                <a:solidFill>
                  <a:srgbClr val="0F294A"/>
                </a:solidFill>
                <a:latin typeface="Liberation Sans"/>
              </a:rPr>
              <a:t>comp</a:t>
            </a:r>
            <a:r>
              <a:rPr sz="1450" b="1" dirty="0">
                <a:solidFill>
                  <a:srgbClr val="0F294A"/>
                </a:solidFill>
                <a:latin typeface="Liberation Sans"/>
              </a:rPr>
              <a:t> Decoupled Offset: </a:t>
            </a:r>
            <a:r>
              <a:rPr sz="1400" dirty="0">
                <a:solidFill>
                  <a:srgbClr val="334155"/>
                </a:solidFill>
                <a:latin typeface="Liberation Sans"/>
              </a:rPr>
              <a:t>Independently compensates sub-threshold DAQ loss without inflating high-energy leakage.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760720" y="1783080"/>
            <a:ext cx="5669280" cy="4389120"/>
          </a:xfrm>
          <a:prstGeom prst="round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5760720" y="1783080"/>
            <a:ext cx="5669280" cy="274320"/>
          </a:xfrm>
          <a:prstGeom prst="rect">
            <a:avLst/>
          </a:prstGeom>
          <a:solidFill>
            <a:srgbClr val="EEF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5897880" y="1819656"/>
            <a:ext cx="5394960" cy="219456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r>
              <a:rPr sz="1100" b="1">
                <a:solidFill>
                  <a:srgbClr val="8B1E3F"/>
                </a:solidFill>
                <a:latin typeface="Liberation Sans"/>
              </a:rPr>
              <a:t>[ STEP 1 GLOBAL OPTIMIZATION ENGINE ]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870448" y="5788152"/>
            <a:ext cx="5449824" cy="3840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50">
                <a:solidFill>
                  <a:srgbClr val="64748B"/>
                </a:solidFill>
                <a:latin typeface="Liberation Sans"/>
              </a:rPr>
              <a:t>Figure: Step 1 event-level regression parameterization and optimization framework.</a:t>
            </a:r>
          </a:p>
        </p:txBody>
      </p:sp>
      <p:pic>
        <p:nvPicPr>
          <p:cNvPr id="13" name="Picture 12" descr="slide_9_img_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7880" y="2156401"/>
            <a:ext cx="5394960" cy="3551037"/>
          </a:xfrm>
          <a:prstGeom prst="rect">
            <a:avLst/>
          </a:prstGeom>
          <a:ln>
            <a:noFill/>
          </a:ln>
        </p:spPr>
      </p:pic>
      <p:sp>
        <p:nvSpPr>
          <p:cNvPr id="14" name="Rectangle 13"/>
          <p:cNvSpPr/>
          <p:nvPr/>
        </p:nvSpPr>
        <p:spPr>
          <a:xfrm>
            <a:off x="731520" y="6327648"/>
            <a:ext cx="10728655" cy="13716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投影片編號版面配置區 15">
            <a:extLst>
              <a:ext uri="{FF2B5EF4-FFF2-40B4-BE49-F238E27FC236}">
                <a16:creationId xmlns:a16="http://schemas.microsoft.com/office/drawing/2014/main" id="{73BE4CA9-23FB-4907-A425-67D3B0141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8</a:t>
            </a:fld>
            <a:endParaRPr lang="en-US"/>
          </a:p>
        </p:txBody>
      </p:sp>
      <p:sp>
        <p:nvSpPr>
          <p:cNvPr id="17" name="頁尾版面配置區 16">
            <a:extLst>
              <a:ext uri="{FF2B5EF4-FFF2-40B4-BE49-F238E27FC236}">
                <a16:creationId xmlns:a16="http://schemas.microsoft.com/office/drawing/2014/main" id="{06A48765-18F7-4936-A849-F0F367E385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Yu-Siang Xiao (NCUHEP, Taiwan)  |  ePIC ZDC EMCal Prototype Analysis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57195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200"/>
              </a:spcAft>
            </a:pPr>
            <a:endParaRPr lang="en-US" sz="1150" b="1" dirty="0">
              <a:solidFill>
                <a:srgbClr val="8B1E3F"/>
              </a:solidFill>
              <a:latin typeface="Liberation Sans"/>
            </a:endParaRPr>
          </a:p>
          <a:p>
            <a:pPr algn="l"/>
            <a:r>
              <a:rPr sz="2400" b="1" dirty="0">
                <a:solidFill>
                  <a:srgbClr val="0F294A"/>
                </a:solidFill>
                <a:latin typeface="Liberation Sans"/>
              </a:rPr>
              <a:t>Step 3B — Macroscopic Peak Linearity Restoration (Step 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177" y="1783080"/>
            <a:ext cx="5408651" cy="1143000"/>
          </a:xfrm>
          <a:prstGeom prst="roundRect">
            <a:avLst/>
          </a:prstGeom>
          <a:solidFill>
            <a:srgbClr val="FE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48178" y="1783080"/>
            <a:ext cx="54864" cy="960120"/>
          </a:xfrm>
          <a:prstGeom prst="rect">
            <a:avLst/>
          </a:prstGeom>
          <a:solidFill>
            <a:srgbClr val="8B1E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94482" y="1837943"/>
            <a:ext cx="5095886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100" b="1" dirty="0">
                <a:solidFill>
                  <a:srgbClr val="8B1E3F"/>
                </a:solidFill>
                <a:latin typeface="Liberation Sans"/>
              </a:rPr>
              <a:t>STEP 2 SCALING FORMULATION</a:t>
            </a:r>
          </a:p>
          <a:p>
            <a:pPr>
              <a:spcBef>
                <a:spcPts val="200"/>
              </a:spcBef>
            </a:pPr>
            <a:r>
              <a:rPr sz="1200" b="1" dirty="0">
                <a:solidFill>
                  <a:srgbClr val="0F294A"/>
                </a:solidFill>
                <a:latin typeface="Liberation Sans"/>
              </a:rPr>
              <a:t>Calibration Curve: </a:t>
            </a:r>
            <a:endParaRPr lang="en-US" sz="1200" b="1" dirty="0">
              <a:solidFill>
                <a:srgbClr val="0F294A"/>
              </a:solidFill>
              <a:latin typeface="Liberation Sans"/>
            </a:endParaRPr>
          </a:p>
          <a:p>
            <a:pPr>
              <a:spcBef>
                <a:spcPts val="200"/>
              </a:spcBef>
            </a:pPr>
            <a:r>
              <a:rPr lang="en-US" sz="1600" b="1" dirty="0">
                <a:solidFill>
                  <a:srgbClr val="0F294A"/>
                </a:solidFill>
                <a:latin typeface="Liberation Sans"/>
              </a:rPr>
              <a:t>	</a:t>
            </a:r>
            <a:r>
              <a:rPr sz="1600" b="1" dirty="0">
                <a:solidFill>
                  <a:srgbClr val="0F294A"/>
                </a:solidFill>
                <a:latin typeface="Liberation Sans"/>
              </a:rPr>
              <a:t>R(E</a:t>
            </a:r>
            <a:r>
              <a:rPr sz="1600" b="1" baseline="-25000" dirty="0">
                <a:solidFill>
                  <a:srgbClr val="0F294A"/>
                </a:solidFill>
                <a:latin typeface="Liberation Sans"/>
              </a:rPr>
              <a:t>beam</a:t>
            </a:r>
            <a:r>
              <a:rPr sz="1600" b="1" dirty="0">
                <a:solidFill>
                  <a:srgbClr val="0F294A"/>
                </a:solidFill>
                <a:latin typeface="Liberation Sans"/>
              </a:rPr>
              <a:t>) = </a:t>
            </a:r>
            <a:r>
              <a:rPr lang="el-GR" sz="1600" b="1" dirty="0">
                <a:solidFill>
                  <a:srgbClr val="0F294A"/>
                </a:solidFill>
                <a:latin typeface="Liberation Sans"/>
              </a:rPr>
              <a:t>μ</a:t>
            </a:r>
            <a:r>
              <a:rPr sz="1600" b="1" baseline="-25000" dirty="0" err="1">
                <a:solidFill>
                  <a:srgbClr val="0F294A"/>
                </a:solidFill>
                <a:latin typeface="Liberation Sans"/>
              </a:rPr>
              <a:t>reco</a:t>
            </a:r>
            <a:r>
              <a:rPr sz="1600" b="1" dirty="0">
                <a:solidFill>
                  <a:srgbClr val="0F294A"/>
                </a:solidFill>
                <a:latin typeface="Liberation Sans"/>
              </a:rPr>
              <a:t> / E</a:t>
            </a:r>
            <a:r>
              <a:rPr sz="1600" b="1" baseline="-25000" dirty="0">
                <a:solidFill>
                  <a:srgbClr val="0F294A"/>
                </a:solidFill>
                <a:latin typeface="Liberation Sans"/>
              </a:rPr>
              <a:t>beam</a:t>
            </a:r>
            <a:r>
              <a:rPr sz="1600" b="1" dirty="0">
                <a:solidFill>
                  <a:srgbClr val="0F294A"/>
                </a:solidFill>
                <a:latin typeface="Liberation Sans"/>
              </a:rPr>
              <a:t> = r</a:t>
            </a:r>
            <a:r>
              <a:rPr sz="1600" b="1" baseline="-25000" dirty="0">
                <a:solidFill>
                  <a:srgbClr val="0F294A"/>
                </a:solidFill>
                <a:latin typeface="Liberation Sans"/>
              </a:rPr>
              <a:t>0</a:t>
            </a:r>
            <a:r>
              <a:rPr sz="1600" b="1" dirty="0">
                <a:solidFill>
                  <a:srgbClr val="0F294A"/>
                </a:solidFill>
                <a:latin typeface="Liberation Sans"/>
              </a:rPr>
              <a:t> + r</a:t>
            </a:r>
            <a:r>
              <a:rPr sz="1600" b="1" baseline="-25000" dirty="0">
                <a:solidFill>
                  <a:srgbClr val="0F294A"/>
                </a:solidFill>
                <a:latin typeface="Liberation Sans"/>
              </a:rPr>
              <a:t>1</a:t>
            </a:r>
            <a:r>
              <a:rPr sz="1600" b="1" dirty="0">
                <a:solidFill>
                  <a:srgbClr val="0F294A"/>
                </a:solidFill>
                <a:latin typeface="Liberation Sans"/>
              </a:rPr>
              <a:t> E + r</a:t>
            </a:r>
            <a:r>
              <a:rPr sz="1600" b="1" baseline="-25000" dirty="0">
                <a:solidFill>
                  <a:srgbClr val="0F294A"/>
                </a:solidFill>
                <a:latin typeface="Liberation Sans"/>
              </a:rPr>
              <a:t>2</a:t>
            </a:r>
            <a:r>
              <a:rPr sz="1600" b="1" dirty="0">
                <a:solidFill>
                  <a:srgbClr val="0F294A"/>
                </a:solidFill>
                <a:latin typeface="Liberation Sans"/>
              </a:rPr>
              <a:t> E</a:t>
            </a:r>
            <a:r>
              <a:rPr sz="1600" b="1" baseline="30000" dirty="0">
                <a:solidFill>
                  <a:srgbClr val="0F294A"/>
                </a:solidFill>
                <a:latin typeface="Liberation Sans"/>
              </a:rPr>
              <a:t>2</a:t>
            </a:r>
            <a:r>
              <a:rPr sz="1200" b="1" dirty="0">
                <a:solidFill>
                  <a:srgbClr val="0F294A"/>
                </a:solidFill>
                <a:latin typeface="Liberation Sans"/>
              </a:rPr>
              <a:t>
Final Observable:</a:t>
            </a:r>
            <a:r>
              <a:rPr sz="1600" b="1" dirty="0">
                <a:solidFill>
                  <a:srgbClr val="0F294A"/>
                </a:solidFill>
                <a:latin typeface="Liberation Sans"/>
              </a:rPr>
              <a:t> </a:t>
            </a:r>
            <a:r>
              <a:rPr sz="1600" b="1" dirty="0" err="1">
                <a:solidFill>
                  <a:srgbClr val="0F294A"/>
                </a:solidFill>
                <a:latin typeface="Liberation Sans"/>
              </a:rPr>
              <a:t>E</a:t>
            </a:r>
            <a:r>
              <a:rPr sz="1600" b="1" baseline="-25000" dirty="0" err="1">
                <a:solidFill>
                  <a:srgbClr val="0F294A"/>
                </a:solidFill>
                <a:latin typeface="Liberation Sans"/>
              </a:rPr>
              <a:t>final</a:t>
            </a:r>
            <a:r>
              <a:rPr sz="1600" b="1" dirty="0">
                <a:solidFill>
                  <a:srgbClr val="0F294A"/>
                </a:solidFill>
                <a:latin typeface="Liberation Sans"/>
              </a:rPr>
              <a:t> = </a:t>
            </a:r>
            <a:r>
              <a:rPr sz="1600" b="1" dirty="0" err="1">
                <a:solidFill>
                  <a:srgbClr val="0F294A"/>
                </a:solidFill>
                <a:latin typeface="Liberation Sans"/>
              </a:rPr>
              <a:t>E</a:t>
            </a:r>
            <a:r>
              <a:rPr sz="1600" b="1" baseline="-25000" dirty="0" err="1">
                <a:solidFill>
                  <a:srgbClr val="0F294A"/>
                </a:solidFill>
                <a:latin typeface="Liberation Sans"/>
              </a:rPr>
              <a:t>reco</a:t>
            </a:r>
            <a:r>
              <a:rPr sz="1600" b="1" dirty="0">
                <a:solidFill>
                  <a:srgbClr val="0F294A"/>
                </a:solidFill>
                <a:latin typeface="Liberation Sans"/>
              </a:rPr>
              <a:t> / R(E</a:t>
            </a:r>
            <a:r>
              <a:rPr sz="1600" b="1" baseline="-25000" dirty="0">
                <a:solidFill>
                  <a:srgbClr val="0F294A"/>
                </a:solidFill>
                <a:latin typeface="Liberation Sans"/>
              </a:rPr>
              <a:t>beam</a:t>
            </a:r>
            <a:r>
              <a:rPr sz="1600" b="1" dirty="0">
                <a:solidFill>
                  <a:srgbClr val="0F294A"/>
                </a:solidFill>
                <a:latin typeface="Liberation Sans"/>
              </a:rPr>
              <a:t>)  [Linearity -&gt; 1.0]</a:t>
            </a:r>
            <a:endParaRPr sz="1200" b="1" dirty="0">
              <a:solidFill>
                <a:srgbClr val="0F294A"/>
              </a:solidFill>
              <a:latin typeface="Liberation San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7782" y="3355116"/>
            <a:ext cx="5669280" cy="167481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201168" indent="-201168" algn="l">
              <a:spcAft>
                <a:spcPts val="1400"/>
              </a:spcAft>
              <a:buFont typeface="Arial"/>
              <a:buChar char="•"/>
            </a:pPr>
            <a:r>
              <a:rPr sz="1450" b="1" dirty="0">
                <a:solidFill>
                  <a:srgbClr val="0F294A"/>
                </a:solidFill>
                <a:latin typeface="Liberation Sans"/>
              </a:rPr>
              <a:t>SSCB Spectral Fit: </a:t>
            </a:r>
            <a:r>
              <a:rPr sz="1400" dirty="0">
                <a:solidFill>
                  <a:srgbClr val="334155"/>
                </a:solidFill>
                <a:latin typeface="Liberation Sans"/>
              </a:rPr>
              <a:t>Single-Sided Crystal Ball decouples Gaussian core (</a:t>
            </a:r>
            <a:r>
              <a:rPr lang="el-GR" sz="1400" dirty="0">
                <a:solidFill>
                  <a:srgbClr val="334155"/>
                </a:solidFill>
                <a:latin typeface="Liberation Sans"/>
              </a:rPr>
              <a:t>μ</a:t>
            </a:r>
            <a:r>
              <a:rPr sz="1400" baseline="-25000" dirty="0" err="1">
                <a:solidFill>
                  <a:srgbClr val="334155"/>
                </a:solidFill>
                <a:latin typeface="Liberation Sans"/>
              </a:rPr>
              <a:t>reco</a:t>
            </a:r>
            <a:r>
              <a:rPr sz="1400" dirty="0">
                <a:solidFill>
                  <a:srgbClr val="334155"/>
                </a:solidFill>
                <a:latin typeface="Liberation Sans"/>
              </a:rPr>
              <a:t>, sigma) from low-energy leakage tails.</a:t>
            </a:r>
          </a:p>
          <a:p>
            <a:pPr marL="201168" indent="-201168" algn="l">
              <a:spcAft>
                <a:spcPts val="1400"/>
              </a:spcAft>
              <a:buFont typeface="Arial"/>
              <a:buChar char="•"/>
            </a:pPr>
            <a:r>
              <a:rPr sz="1450" b="1" dirty="0">
                <a:solidFill>
                  <a:srgbClr val="0F294A"/>
                </a:solidFill>
                <a:latin typeface="Liberation Sans"/>
              </a:rPr>
              <a:t>Smooth Calibration Curve: </a:t>
            </a:r>
            <a:r>
              <a:rPr sz="1400" dirty="0">
                <a:solidFill>
                  <a:srgbClr val="334155"/>
                </a:solidFill>
                <a:latin typeface="Liberation Sans"/>
              </a:rPr>
              <a:t>2nd-order polynomial R(E</a:t>
            </a:r>
            <a:r>
              <a:rPr sz="1400" baseline="-25000" dirty="0">
                <a:solidFill>
                  <a:srgbClr val="334155"/>
                </a:solidFill>
                <a:latin typeface="Liberation Sans"/>
              </a:rPr>
              <a:t>beam</a:t>
            </a:r>
            <a:r>
              <a:rPr sz="1400" dirty="0">
                <a:solidFill>
                  <a:srgbClr val="334155"/>
                </a:solidFill>
                <a:latin typeface="Liberation Sans"/>
              </a:rPr>
              <a:t>) models macroscopic peak response across discrete beam energies.</a:t>
            </a:r>
          </a:p>
          <a:p>
            <a:pPr marL="201168" indent="-201168" algn="l">
              <a:spcAft>
                <a:spcPts val="1400"/>
              </a:spcAft>
              <a:buFont typeface="Arial"/>
              <a:buChar char="•"/>
            </a:pPr>
            <a:r>
              <a:rPr sz="1450" b="1" dirty="0">
                <a:solidFill>
                  <a:srgbClr val="0F294A"/>
                </a:solidFill>
                <a:latin typeface="Liberation Sans"/>
              </a:rPr>
              <a:t>Variance Invariance: </a:t>
            </a:r>
            <a:r>
              <a:rPr sz="1400" dirty="0">
                <a:solidFill>
                  <a:srgbClr val="334155"/>
                </a:solidFill>
                <a:latin typeface="Liberation Sans"/>
              </a:rPr>
              <a:t>Dividing by R(E</a:t>
            </a:r>
            <a:r>
              <a:rPr sz="1400" baseline="-25000" dirty="0">
                <a:solidFill>
                  <a:srgbClr val="334155"/>
                </a:solidFill>
                <a:latin typeface="Liberation Sans"/>
              </a:rPr>
              <a:t>beam</a:t>
            </a:r>
            <a:r>
              <a:rPr sz="1400" dirty="0">
                <a:solidFill>
                  <a:srgbClr val="334155"/>
                </a:solidFill>
                <a:latin typeface="Liberation Sans"/>
              </a:rPr>
              <a:t>) anchors peak linearity strictly to 1.0 while exactly preserving relative resolution (sigma/mu).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35172" y="1783080"/>
            <a:ext cx="5669280" cy="4389120"/>
          </a:xfrm>
          <a:prstGeom prst="round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235172" y="1783080"/>
            <a:ext cx="5669280" cy="274320"/>
          </a:xfrm>
          <a:prstGeom prst="rect">
            <a:avLst/>
          </a:prstGeom>
          <a:solidFill>
            <a:srgbClr val="EEF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372332" y="1819656"/>
            <a:ext cx="5394960" cy="219456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r>
              <a:rPr sz="1100" b="1">
                <a:solidFill>
                  <a:srgbClr val="8B1E3F"/>
                </a:solidFill>
                <a:latin typeface="Liberation Sans"/>
              </a:rPr>
              <a:t>[ STEP 2 SSCB &amp; SCALE NORMALIZATION ]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44900" y="5788152"/>
            <a:ext cx="5449824" cy="3840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50">
                <a:solidFill>
                  <a:srgbClr val="64748B"/>
                </a:solidFill>
                <a:latin typeface="Liberation Sans"/>
              </a:rPr>
              <a:t>Figure: Step 2 macroscopic scale normalization and SSCB fitting framework.</a:t>
            </a:r>
          </a:p>
        </p:txBody>
      </p:sp>
      <p:pic>
        <p:nvPicPr>
          <p:cNvPr id="13" name="Picture 12" descr="slide_10_img_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2332" y="2440728"/>
            <a:ext cx="5394960" cy="2982382"/>
          </a:xfrm>
          <a:prstGeom prst="rect">
            <a:avLst/>
          </a:prstGeom>
          <a:ln>
            <a:noFill/>
          </a:ln>
        </p:spPr>
      </p:pic>
      <p:sp>
        <p:nvSpPr>
          <p:cNvPr id="14" name="Rectangle 13"/>
          <p:cNvSpPr/>
          <p:nvPr/>
        </p:nvSpPr>
        <p:spPr>
          <a:xfrm>
            <a:off x="731520" y="6327648"/>
            <a:ext cx="10728655" cy="13716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投影片編號版面配置區 15">
            <a:extLst>
              <a:ext uri="{FF2B5EF4-FFF2-40B4-BE49-F238E27FC236}">
                <a16:creationId xmlns:a16="http://schemas.microsoft.com/office/drawing/2014/main" id="{E6D9C0FB-0EA3-4DC4-BB13-9045F83D1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9</a:t>
            </a:fld>
            <a:endParaRPr lang="en-US"/>
          </a:p>
        </p:txBody>
      </p:sp>
      <p:sp>
        <p:nvSpPr>
          <p:cNvPr id="17" name="頁尾版面配置區 16">
            <a:extLst>
              <a:ext uri="{FF2B5EF4-FFF2-40B4-BE49-F238E27FC236}">
                <a16:creationId xmlns:a16="http://schemas.microsoft.com/office/drawing/2014/main" id="{B40AB406-3F43-469D-8A0E-FF421397C9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Yu-Siang Xiao (NCUHEP, Taiwan)  |  ePIC ZDC EMCal Prototype Analysis</a:t>
            </a:r>
          </a:p>
        </p:txBody>
      </p:sp>
      <p:sp>
        <p:nvSpPr>
          <p:cNvPr id="19" name="矩形: 圓角 18">
            <a:extLst>
              <a:ext uri="{FF2B5EF4-FFF2-40B4-BE49-F238E27FC236}">
                <a16:creationId xmlns:a16="http://schemas.microsoft.com/office/drawing/2014/main" id="{CCB82AD4-8F5D-4DC4-9319-E6117A56FD18}"/>
              </a:ext>
            </a:extLst>
          </p:cNvPr>
          <p:cNvSpPr/>
          <p:nvPr/>
        </p:nvSpPr>
        <p:spPr>
          <a:xfrm>
            <a:off x="10199298" y="588769"/>
            <a:ext cx="849746" cy="363636"/>
          </a:xfrm>
          <a:prstGeom prst="roundRect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/>
              <a:t>MC</a:t>
            </a:r>
            <a:endParaRPr lang="zh-TW" alt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57195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200"/>
              </a:spcAft>
            </a:pPr>
            <a:endParaRPr lang="en-US" sz="1150" b="1" dirty="0">
              <a:solidFill>
                <a:srgbClr val="8B1E3F"/>
              </a:solidFill>
              <a:latin typeface="Liberation Sans"/>
            </a:endParaRPr>
          </a:p>
          <a:p>
            <a:pPr algn="l"/>
            <a:r>
              <a:rPr sz="2400" b="1" dirty="0">
                <a:solidFill>
                  <a:srgbClr val="0F294A"/>
                </a:solidFill>
                <a:latin typeface="Liberation Sans"/>
              </a:rPr>
              <a:t>Step 4 — Reconstructed Spectra &amp; Scale Restoration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5276" y="2124364"/>
            <a:ext cx="5375564" cy="194155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201168" indent="-201168" algn="l">
              <a:spcAft>
                <a:spcPts val="1600"/>
              </a:spcAft>
              <a:buFont typeface="Arial"/>
              <a:buChar char="•"/>
            </a:pPr>
            <a:r>
              <a:rPr sz="1450" b="1" dirty="0">
                <a:solidFill>
                  <a:srgbClr val="0F294A"/>
                </a:solidFill>
                <a:latin typeface="Liberation Sans"/>
              </a:rPr>
              <a:t>Deficit Fully Eliminated: </a:t>
            </a:r>
            <a:r>
              <a:rPr sz="1400" dirty="0">
                <a:solidFill>
                  <a:srgbClr val="334155"/>
                </a:solidFill>
                <a:latin typeface="Liberation Sans"/>
              </a:rPr>
              <a:t>Raw cluster peaks (117–430 MeV) are successfully restored to true beam energies (197.5–799.4 MeV).</a:t>
            </a:r>
          </a:p>
          <a:p>
            <a:pPr marL="201168" indent="-201168" algn="l">
              <a:spcAft>
                <a:spcPts val="1600"/>
              </a:spcAft>
              <a:buFont typeface="Arial"/>
              <a:buChar char="•"/>
            </a:pPr>
            <a:r>
              <a:rPr sz="1450" b="1" dirty="0">
                <a:solidFill>
                  <a:srgbClr val="0F294A"/>
                </a:solidFill>
                <a:latin typeface="Liberation Sans"/>
              </a:rPr>
              <a:t>Unified Linearity Profile: </a:t>
            </a:r>
            <a:r>
              <a:rPr sz="1400" dirty="0">
                <a:solidFill>
                  <a:srgbClr val="334155"/>
                </a:solidFill>
                <a:latin typeface="Liberation Sans"/>
              </a:rPr>
              <a:t>Normalized response ratios (</a:t>
            </a:r>
            <a:r>
              <a:rPr sz="1400" dirty="0" err="1">
                <a:solidFill>
                  <a:srgbClr val="334155"/>
                </a:solidFill>
                <a:latin typeface="Liberation Sans"/>
              </a:rPr>
              <a:t>E</a:t>
            </a:r>
            <a:r>
              <a:rPr sz="1400" baseline="-25000" dirty="0" err="1">
                <a:solidFill>
                  <a:srgbClr val="334155"/>
                </a:solidFill>
                <a:latin typeface="Liberation Sans"/>
              </a:rPr>
              <a:t>reco</a:t>
            </a:r>
            <a:r>
              <a:rPr sz="1400" dirty="0">
                <a:solidFill>
                  <a:srgbClr val="334155"/>
                </a:solidFill>
                <a:latin typeface="Liberation Sans"/>
              </a:rPr>
              <a:t> / E</a:t>
            </a:r>
            <a:r>
              <a:rPr sz="1400" baseline="-25000" dirty="0">
                <a:solidFill>
                  <a:srgbClr val="334155"/>
                </a:solidFill>
                <a:latin typeface="Liberation Sans"/>
              </a:rPr>
              <a:t>beam</a:t>
            </a:r>
            <a:r>
              <a:rPr sz="1400" dirty="0">
                <a:solidFill>
                  <a:srgbClr val="334155"/>
                </a:solidFill>
                <a:latin typeface="Liberation Sans"/>
              </a:rPr>
              <a:t>) across all 7 energies (197–796 MeV) collapse precisely onto 1.0.</a:t>
            </a:r>
          </a:p>
          <a:p>
            <a:pPr marL="201168" indent="-201168" algn="l">
              <a:spcAft>
                <a:spcPts val="1600"/>
              </a:spcAft>
              <a:buFont typeface="Arial"/>
              <a:buChar char="•"/>
            </a:pPr>
            <a:r>
              <a:rPr sz="1450" b="1" dirty="0">
                <a:solidFill>
                  <a:srgbClr val="0F294A"/>
                </a:solidFill>
                <a:latin typeface="Liberation Sans"/>
              </a:rPr>
              <a:t>Substantial Resolution Gain: </a:t>
            </a:r>
            <a:r>
              <a:rPr sz="1400" dirty="0">
                <a:solidFill>
                  <a:srgbClr val="334155"/>
                </a:solidFill>
                <a:latin typeface="Liberation Sans"/>
              </a:rPr>
              <a:t>At 796.6 MeV, sigma/mu improves from 16.57% (Raw) down to 11.65% (Two-Step Reco).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095847" y="1508760"/>
            <a:ext cx="5669280" cy="4389120"/>
          </a:xfrm>
          <a:prstGeom prst="round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095847" y="1508760"/>
            <a:ext cx="5669280" cy="274320"/>
          </a:xfrm>
          <a:prstGeom prst="rect">
            <a:avLst/>
          </a:prstGeom>
          <a:solidFill>
            <a:srgbClr val="EEF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233007" y="1545336"/>
            <a:ext cx="5394960" cy="219456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r>
              <a:rPr sz="1100" b="1">
                <a:solidFill>
                  <a:srgbClr val="8B1E3F"/>
                </a:solidFill>
                <a:latin typeface="Liberation Sans"/>
              </a:rPr>
              <a:t>[ RECONSTRUCTED SPECTRA &amp; DATA TABLE 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05575" y="5513832"/>
            <a:ext cx="5449824" cy="3840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50">
                <a:solidFill>
                  <a:srgbClr val="64748B"/>
                </a:solidFill>
                <a:latin typeface="Liberation Sans"/>
              </a:rPr>
              <a:t>Figure: Calibrated energy spectra (197–796 MeV) and performance summary table.</a:t>
            </a:r>
          </a:p>
        </p:txBody>
      </p:sp>
      <p:pic>
        <p:nvPicPr>
          <p:cNvPr id="10" name="Picture 9" descr="slide_9_combin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3007" y="1959066"/>
            <a:ext cx="5394960" cy="3397067"/>
          </a:xfrm>
          <a:prstGeom prst="rect">
            <a:avLst/>
          </a:prstGeom>
          <a:ln>
            <a:noFill/>
          </a:ln>
        </p:spPr>
      </p:pic>
      <p:sp>
        <p:nvSpPr>
          <p:cNvPr id="11" name="Rectangle 10"/>
          <p:cNvSpPr/>
          <p:nvPr/>
        </p:nvSpPr>
        <p:spPr>
          <a:xfrm>
            <a:off x="731520" y="6327648"/>
            <a:ext cx="10728655" cy="13716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投影片編號版面配置區 12">
            <a:extLst>
              <a:ext uri="{FF2B5EF4-FFF2-40B4-BE49-F238E27FC236}">
                <a16:creationId xmlns:a16="http://schemas.microsoft.com/office/drawing/2014/main" id="{2C5EF5B2-0144-41A0-AA16-5DD25DE7F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10</a:t>
            </a:fld>
            <a:endParaRPr lang="en-US"/>
          </a:p>
        </p:txBody>
      </p:sp>
      <p:sp>
        <p:nvSpPr>
          <p:cNvPr id="14" name="頁尾版面配置區 13">
            <a:extLst>
              <a:ext uri="{FF2B5EF4-FFF2-40B4-BE49-F238E27FC236}">
                <a16:creationId xmlns:a16="http://schemas.microsoft.com/office/drawing/2014/main" id="{2D143E10-59E8-4B45-964E-40CE3BD4CF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Yu-Siang Xiao (NCUHEP, Taiwan)  |  ePIC ZDC EMCal Prototype Analysis</a:t>
            </a:r>
          </a:p>
        </p:txBody>
      </p:sp>
      <p:sp>
        <p:nvSpPr>
          <p:cNvPr id="17" name="矩形: 圓角 16">
            <a:extLst>
              <a:ext uri="{FF2B5EF4-FFF2-40B4-BE49-F238E27FC236}">
                <a16:creationId xmlns:a16="http://schemas.microsoft.com/office/drawing/2014/main" id="{4966688D-A4DB-4B40-99C8-793C6A2BC12E}"/>
              </a:ext>
            </a:extLst>
          </p:cNvPr>
          <p:cNvSpPr/>
          <p:nvPr/>
        </p:nvSpPr>
        <p:spPr>
          <a:xfrm>
            <a:off x="10199298" y="588769"/>
            <a:ext cx="849746" cy="363636"/>
          </a:xfrm>
          <a:prstGeom prst="roundRect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/>
              <a:t>MC</a:t>
            </a:r>
            <a:endParaRPr lang="zh-TW" alt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57195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200"/>
              </a:spcAft>
            </a:pPr>
            <a:endParaRPr lang="en-US" sz="1150" b="1" dirty="0">
              <a:solidFill>
                <a:srgbClr val="8B1E3F"/>
              </a:solidFill>
              <a:latin typeface="Liberation Sans"/>
            </a:endParaRPr>
          </a:p>
          <a:p>
            <a:pPr algn="l"/>
            <a:r>
              <a:rPr sz="2400" b="1" dirty="0">
                <a:solidFill>
                  <a:srgbClr val="0F294A"/>
                </a:solidFill>
                <a:latin typeface="Liberation Sans"/>
              </a:rPr>
              <a:t>Step 5 — Screening 2 Topologies x 5 Objective Loss Functions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40145" y="2124364"/>
            <a:ext cx="5630303" cy="172611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201168" indent="-201168" algn="l">
              <a:spcAft>
                <a:spcPts val="1600"/>
              </a:spcAft>
              <a:buFont typeface="Arial"/>
              <a:buChar char="•"/>
            </a:pPr>
            <a:r>
              <a:rPr sz="1450" b="1" dirty="0">
                <a:solidFill>
                  <a:srgbClr val="0F294A"/>
                </a:solidFill>
                <a:latin typeface="Liberation Sans"/>
              </a:rPr>
              <a:t>2 Spatial Topologies: </a:t>
            </a:r>
            <a:r>
              <a:rPr sz="1400" dirty="0">
                <a:solidFill>
                  <a:srgbClr val="334155"/>
                </a:solidFill>
                <a:latin typeface="Liberation Sans"/>
              </a:rPr>
              <a:t>Concentric rings (</a:t>
            </a:r>
            <a:r>
              <a:rPr sz="1400" dirty="0" err="1">
                <a:solidFill>
                  <a:srgbClr val="334155"/>
                </a:solidFill>
                <a:latin typeface="Liberation Sans"/>
              </a:rPr>
              <a:t>E_clus</a:t>
            </a:r>
            <a:r>
              <a:rPr sz="1400" dirty="0">
                <a:solidFill>
                  <a:srgbClr val="334155"/>
                </a:solidFill>
                <a:latin typeface="Liberation Sans"/>
              </a:rPr>
              <a:t>, 4 weights) vs. Full 3x3 matrix (E_3x3, 9 independent weights).</a:t>
            </a:r>
          </a:p>
          <a:p>
            <a:pPr marL="201168" indent="-201168" algn="l">
              <a:spcAft>
                <a:spcPts val="1600"/>
              </a:spcAft>
              <a:buFont typeface="Arial"/>
              <a:buChar char="•"/>
            </a:pPr>
            <a:r>
              <a:rPr sz="1450" b="1" dirty="0">
                <a:solidFill>
                  <a:srgbClr val="0F294A"/>
                </a:solidFill>
                <a:latin typeface="Liberation Sans"/>
              </a:rPr>
              <a:t>5 Objective Losses: </a:t>
            </a:r>
            <a:r>
              <a:rPr sz="1400" dirty="0">
                <a:solidFill>
                  <a:srgbClr val="334155"/>
                </a:solidFill>
                <a:latin typeface="Liberation Sans"/>
              </a:rPr>
              <a:t>Evaluated POW2 (</a:t>
            </a:r>
            <a:r>
              <a:rPr lang="en-US" altLang="zh-TW" sz="1400" dirty="0">
                <a:solidFill>
                  <a:srgbClr val="334155"/>
                </a:solidFill>
                <a:latin typeface="Liberation Sans"/>
              </a:rPr>
              <a:t>LSM</a:t>
            </a:r>
            <a:r>
              <a:rPr sz="1400" dirty="0">
                <a:solidFill>
                  <a:srgbClr val="334155"/>
                </a:solidFill>
                <a:latin typeface="Liberation Sans"/>
              </a:rPr>
              <a:t>), HUBER, HUBERN, WELSCH (robust outlier-</a:t>
            </a:r>
            <a:r>
              <a:rPr sz="1400" dirty="0" err="1">
                <a:solidFill>
                  <a:srgbClr val="334155"/>
                </a:solidFill>
                <a:latin typeface="Liberation Sans"/>
              </a:rPr>
              <a:t>downweighting</a:t>
            </a:r>
            <a:r>
              <a:rPr sz="1400" dirty="0">
                <a:solidFill>
                  <a:srgbClr val="334155"/>
                </a:solidFill>
                <a:latin typeface="Liberation Sans"/>
              </a:rPr>
              <a:t>), and RIDGE (L2 penalty).</a:t>
            </a:r>
          </a:p>
          <a:p>
            <a:pPr marL="201168" indent="-201168" algn="l">
              <a:spcAft>
                <a:spcPts val="1600"/>
              </a:spcAft>
              <a:buFont typeface="Arial"/>
              <a:buChar char="•"/>
            </a:pPr>
            <a:r>
              <a:rPr sz="1450" b="1" dirty="0">
                <a:solidFill>
                  <a:srgbClr val="0F294A"/>
                </a:solidFill>
                <a:latin typeface="Liberation Sans"/>
              </a:rPr>
              <a:t>796.6 MeV Benchmark: </a:t>
            </a:r>
            <a:r>
              <a:rPr sz="1400" dirty="0">
                <a:solidFill>
                  <a:srgbClr val="334155"/>
                </a:solidFill>
                <a:latin typeface="Liberation Sans"/>
              </a:rPr>
              <a:t>All 10 configurations restore linearity to 1.000 +- 0.005; POW2 achieves best energy resolution (~12.0%).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84394" y="1783080"/>
            <a:ext cx="5669280" cy="4389120"/>
          </a:xfrm>
          <a:prstGeom prst="round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184394" y="1783080"/>
            <a:ext cx="5669280" cy="274320"/>
          </a:xfrm>
          <a:prstGeom prst="rect">
            <a:avLst/>
          </a:prstGeom>
          <a:solidFill>
            <a:srgbClr val="EEF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321554" y="1819656"/>
            <a:ext cx="5394960" cy="219456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r>
              <a:rPr sz="1100" b="1">
                <a:solidFill>
                  <a:srgbClr val="8B1E3F"/>
                </a:solidFill>
                <a:latin typeface="Liberation Sans"/>
              </a:rPr>
              <a:t>[ FIG 5.28: 796.6 MEV BENCHMARK COMPARISON 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94122" y="5788152"/>
            <a:ext cx="5449824" cy="3840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50">
                <a:solidFill>
                  <a:srgbClr val="64748B"/>
                </a:solidFill>
                <a:latin typeface="Liberation Sans"/>
              </a:rPr>
              <a:t>Figure: Benchmark comparison of 10 configurations (2 topologies x 5 losses) at 796.6 MeV.</a:t>
            </a:r>
          </a:p>
        </p:txBody>
      </p:sp>
      <p:pic>
        <p:nvPicPr>
          <p:cNvPr id="10" name="Picture 9" descr="slide_12_img_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1554" y="2215341"/>
            <a:ext cx="5394960" cy="3433156"/>
          </a:xfrm>
          <a:prstGeom prst="rect">
            <a:avLst/>
          </a:prstGeom>
          <a:ln>
            <a:noFill/>
          </a:ln>
        </p:spPr>
      </p:pic>
      <p:sp>
        <p:nvSpPr>
          <p:cNvPr id="11" name="Rectangle 10"/>
          <p:cNvSpPr/>
          <p:nvPr/>
        </p:nvSpPr>
        <p:spPr>
          <a:xfrm>
            <a:off x="731520" y="6327648"/>
            <a:ext cx="10728655" cy="13716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投影片編號版面配置區 12">
            <a:extLst>
              <a:ext uri="{FF2B5EF4-FFF2-40B4-BE49-F238E27FC236}">
                <a16:creationId xmlns:a16="http://schemas.microsoft.com/office/drawing/2014/main" id="{A5C47F84-F039-4ED4-B388-10CF95CDD3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11</a:t>
            </a:fld>
            <a:endParaRPr lang="en-US"/>
          </a:p>
        </p:txBody>
      </p:sp>
      <p:sp>
        <p:nvSpPr>
          <p:cNvPr id="14" name="頁尾版面配置區 13">
            <a:extLst>
              <a:ext uri="{FF2B5EF4-FFF2-40B4-BE49-F238E27FC236}">
                <a16:creationId xmlns:a16="http://schemas.microsoft.com/office/drawing/2014/main" id="{43003AF0-DFD3-4410-B933-9D0EB46C94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Yu-Siang Xiao (NCUHEP, Taiwan)  |  ePIC ZDC EMCal Prototype Analysis</a:t>
            </a:r>
          </a:p>
        </p:txBody>
      </p:sp>
      <p:sp>
        <p:nvSpPr>
          <p:cNvPr id="15" name="矩形: 圓角 14">
            <a:extLst>
              <a:ext uri="{FF2B5EF4-FFF2-40B4-BE49-F238E27FC236}">
                <a16:creationId xmlns:a16="http://schemas.microsoft.com/office/drawing/2014/main" id="{B79A7345-34FD-4AE7-8B77-2621BD5FB79C}"/>
              </a:ext>
            </a:extLst>
          </p:cNvPr>
          <p:cNvSpPr/>
          <p:nvPr/>
        </p:nvSpPr>
        <p:spPr>
          <a:xfrm>
            <a:off x="10199298" y="588769"/>
            <a:ext cx="849746" cy="363636"/>
          </a:xfrm>
          <a:prstGeom prst="roundRect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/>
              <a:t>MC</a:t>
            </a:r>
            <a:endParaRPr lang="zh-TW" alt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57195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200"/>
              </a:spcAft>
            </a:pPr>
            <a:endParaRPr lang="en-US" sz="1150" b="1" dirty="0">
              <a:solidFill>
                <a:srgbClr val="8B1E3F"/>
              </a:solidFill>
              <a:latin typeface="Liberation Sans"/>
            </a:endParaRPr>
          </a:p>
          <a:p>
            <a:pPr algn="l"/>
            <a:r>
              <a:rPr sz="2400" b="1" dirty="0">
                <a:solidFill>
                  <a:srgbClr val="0F294A"/>
                </a:solidFill>
                <a:latin typeface="Liberation Sans"/>
              </a:rPr>
              <a:t>Step 5 — Full-Range Evaluation (DAQ-MC &amp; Blind Test Data)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016401"/>
            <a:ext cx="11172932" cy="15311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201168" indent="-201168" algn="l">
              <a:spcAft>
                <a:spcPts val="1600"/>
              </a:spcAft>
              <a:buFont typeface="Arial"/>
              <a:buChar char="•"/>
            </a:pPr>
            <a:r>
              <a:rPr sz="1450" b="1" dirty="0">
                <a:solidFill>
                  <a:srgbClr val="0F294A"/>
                </a:solidFill>
                <a:latin typeface="Liberation Sans"/>
              </a:rPr>
              <a:t>Precision Linearity: </a:t>
            </a:r>
            <a:r>
              <a:rPr sz="1400" dirty="0">
                <a:solidFill>
                  <a:srgbClr val="334155"/>
                </a:solidFill>
                <a:latin typeface="Liberation Sans"/>
              </a:rPr>
              <a:t>Response bounded strictly within +- 0.1% of unity across 197.94–796.60 MeV in both MC and Data.</a:t>
            </a:r>
          </a:p>
          <a:p>
            <a:pPr marL="201168" indent="-201168" algn="l">
              <a:spcAft>
                <a:spcPts val="1600"/>
              </a:spcAft>
              <a:buFont typeface="Arial"/>
              <a:buChar char="•"/>
            </a:pPr>
            <a:r>
              <a:rPr sz="1450" b="1" dirty="0">
                <a:solidFill>
                  <a:srgbClr val="0F294A"/>
                </a:solidFill>
                <a:latin typeface="Liberation Sans"/>
              </a:rPr>
              <a:t>Why POW2 Wins: </a:t>
            </a:r>
            <a:r>
              <a:rPr sz="1400" dirty="0">
                <a:solidFill>
                  <a:srgbClr val="334155"/>
                </a:solidFill>
                <a:latin typeface="Liberation Sans"/>
              </a:rPr>
              <a:t>Golden Cuts already isolate clean Gaussian cores; robust loss functions under-penalize genuine shower leakage.</a:t>
            </a:r>
          </a:p>
          <a:p>
            <a:pPr marL="201168" indent="-201168" algn="l">
              <a:spcAft>
                <a:spcPts val="1600"/>
              </a:spcAft>
              <a:buFont typeface="Arial"/>
              <a:buChar char="•"/>
            </a:pPr>
            <a:r>
              <a:rPr sz="1450" b="1" dirty="0">
                <a:solidFill>
                  <a:srgbClr val="0F294A"/>
                </a:solidFill>
                <a:latin typeface="Liberation Sans"/>
              </a:rPr>
              <a:t>Zero-Shot Generalization: </a:t>
            </a:r>
            <a:r>
              <a:rPr sz="1400" dirty="0">
                <a:solidFill>
                  <a:srgbClr val="334155"/>
                </a:solidFill>
                <a:latin typeface="Liberation Sans"/>
              </a:rPr>
              <a:t>Blind test on </a:t>
            </a:r>
            <a:r>
              <a:rPr sz="1400" dirty="0" err="1">
                <a:solidFill>
                  <a:srgbClr val="334155"/>
                </a:solidFill>
                <a:latin typeface="Liberation Sans"/>
              </a:rPr>
              <a:t>RARiS</a:t>
            </a:r>
            <a:r>
              <a:rPr sz="1400" dirty="0">
                <a:solidFill>
                  <a:srgbClr val="334155"/>
                </a:solidFill>
                <a:latin typeface="Liberation Sans"/>
              </a:rPr>
              <a:t> experimental test beam data reproduces the exact same estimator hierarchy.</a:t>
            </a:r>
            <a:endParaRPr lang="en-US" sz="1400" dirty="0">
              <a:solidFill>
                <a:srgbClr val="334155"/>
              </a:solidFill>
              <a:latin typeface="Liberation Sans"/>
            </a:endParaRPr>
          </a:p>
          <a:p>
            <a:pPr marL="201168" indent="-201168" algn="l">
              <a:spcAft>
                <a:spcPts val="1600"/>
              </a:spcAft>
              <a:buFont typeface="Arial"/>
              <a:buChar char="•"/>
            </a:pPr>
            <a:r>
              <a:rPr lang="en-US" altLang="zh-TW" sz="1600" b="1" dirty="0">
                <a:solidFill>
                  <a:srgbClr val="0F294A"/>
                </a:solidFill>
                <a:latin typeface="Liberation Sans"/>
              </a:rPr>
              <a:t>Blind Test: </a:t>
            </a:r>
            <a:r>
              <a:rPr lang="en-US" sz="1400" dirty="0">
                <a:solidFill>
                  <a:srgbClr val="334155"/>
                </a:solidFill>
                <a:latin typeface="Liberation Sans"/>
              </a:rPr>
              <a:t>Apply the regression function on data, its is also well.</a:t>
            </a:r>
            <a:endParaRPr sz="1400" dirty="0">
              <a:solidFill>
                <a:srgbClr val="334155"/>
              </a:solidFill>
              <a:latin typeface="Liberation San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31520" y="6327648"/>
            <a:ext cx="10728655" cy="13716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投影片編號版面配置區 12">
            <a:extLst>
              <a:ext uri="{FF2B5EF4-FFF2-40B4-BE49-F238E27FC236}">
                <a16:creationId xmlns:a16="http://schemas.microsoft.com/office/drawing/2014/main" id="{A3A586D2-4353-413C-9BB8-F921084642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12</a:t>
            </a:fld>
            <a:endParaRPr lang="en-US"/>
          </a:p>
        </p:txBody>
      </p:sp>
      <p:sp>
        <p:nvSpPr>
          <p:cNvPr id="14" name="頁尾版面配置區 13">
            <a:extLst>
              <a:ext uri="{FF2B5EF4-FFF2-40B4-BE49-F238E27FC236}">
                <a16:creationId xmlns:a16="http://schemas.microsoft.com/office/drawing/2014/main" id="{0F3F3FD9-1C06-43AA-B419-AADFB57DB4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Yu-Siang Xiao (NCUHEP, Taiwan)  |  ePIC ZDC EMCal Prototype Analysis</a:t>
            </a:r>
          </a:p>
        </p:txBody>
      </p:sp>
      <p:pic>
        <p:nvPicPr>
          <p:cNvPr id="16" name="圖片 15">
            <a:extLst>
              <a:ext uri="{FF2B5EF4-FFF2-40B4-BE49-F238E27FC236}">
                <a16:creationId xmlns:a16="http://schemas.microsoft.com/office/drawing/2014/main" id="{580A7D41-D084-498A-A988-7E4229BB7B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2575298"/>
            <a:ext cx="4944904" cy="3867874"/>
          </a:xfrm>
          <a:prstGeom prst="rect">
            <a:avLst/>
          </a:prstGeom>
        </p:spPr>
      </p:pic>
      <p:pic>
        <p:nvPicPr>
          <p:cNvPr id="18" name="圖片 17">
            <a:extLst>
              <a:ext uri="{FF2B5EF4-FFF2-40B4-BE49-F238E27FC236}">
                <a16:creationId xmlns:a16="http://schemas.microsoft.com/office/drawing/2014/main" id="{7D7C74AE-6FF0-4BA3-8DFD-C73406C809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7196" y="2575298"/>
            <a:ext cx="4892979" cy="4028027"/>
          </a:xfrm>
          <a:prstGeom prst="rect">
            <a:avLst/>
          </a:prstGeom>
        </p:spPr>
      </p:pic>
      <p:sp>
        <p:nvSpPr>
          <p:cNvPr id="19" name="矩形 18">
            <a:extLst>
              <a:ext uri="{FF2B5EF4-FFF2-40B4-BE49-F238E27FC236}">
                <a16:creationId xmlns:a16="http://schemas.microsoft.com/office/drawing/2014/main" id="{D193DDD5-32D1-4AE5-97E6-5CD01EC3BBEA}"/>
              </a:ext>
            </a:extLst>
          </p:cNvPr>
          <p:cNvSpPr/>
          <p:nvPr/>
        </p:nvSpPr>
        <p:spPr>
          <a:xfrm>
            <a:off x="2897708" y="3722248"/>
            <a:ext cx="914400" cy="9144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solidFill>
                  <a:srgbClr val="FF0000"/>
                </a:solidFill>
              </a:rPr>
              <a:t>MC</a:t>
            </a:r>
            <a:endParaRPr lang="zh-TW" altLang="en-US" sz="2400" dirty="0">
              <a:solidFill>
                <a:srgbClr val="FF0000"/>
              </a:solidFill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C795A964-4CFE-4F00-8632-25389053BDD5}"/>
              </a:ext>
            </a:extLst>
          </p:cNvPr>
          <p:cNvSpPr/>
          <p:nvPr/>
        </p:nvSpPr>
        <p:spPr>
          <a:xfrm>
            <a:off x="8778154" y="3722248"/>
            <a:ext cx="914400" cy="9144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solidFill>
                  <a:srgbClr val="FF0000"/>
                </a:solidFill>
              </a:rPr>
              <a:t>DATA</a:t>
            </a:r>
            <a:endParaRPr lang="zh-TW" altLang="en-US" sz="2400" dirty="0">
              <a:solidFill>
                <a:srgbClr val="FF0000"/>
              </a:solidFill>
            </a:endParaRPr>
          </a:p>
        </p:txBody>
      </p:sp>
      <p:sp>
        <p:nvSpPr>
          <p:cNvPr id="23" name="矩形: 圓角 22">
            <a:extLst>
              <a:ext uri="{FF2B5EF4-FFF2-40B4-BE49-F238E27FC236}">
                <a16:creationId xmlns:a16="http://schemas.microsoft.com/office/drawing/2014/main" id="{F9B12091-CFF2-402B-9E3F-504224453D63}"/>
              </a:ext>
            </a:extLst>
          </p:cNvPr>
          <p:cNvSpPr/>
          <p:nvPr/>
        </p:nvSpPr>
        <p:spPr>
          <a:xfrm>
            <a:off x="10678157" y="588769"/>
            <a:ext cx="849746" cy="363636"/>
          </a:xfrm>
          <a:prstGeom prst="roundRect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/>
              <a:t>MC</a:t>
            </a:r>
            <a:endParaRPr lang="zh-TW" altLang="en-US" dirty="0"/>
          </a:p>
        </p:txBody>
      </p:sp>
      <p:sp>
        <p:nvSpPr>
          <p:cNvPr id="24" name="矩形: 圓角 23">
            <a:extLst>
              <a:ext uri="{FF2B5EF4-FFF2-40B4-BE49-F238E27FC236}">
                <a16:creationId xmlns:a16="http://schemas.microsoft.com/office/drawing/2014/main" id="{E64524B4-D685-4CB4-A9C4-6D2354921628}"/>
              </a:ext>
            </a:extLst>
          </p:cNvPr>
          <p:cNvSpPr/>
          <p:nvPr/>
        </p:nvSpPr>
        <p:spPr>
          <a:xfrm>
            <a:off x="10678157" y="1000688"/>
            <a:ext cx="849746" cy="363636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/>
              <a:t>DATA</a:t>
            </a:r>
            <a:endParaRPr lang="zh-TW" alt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57195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200"/>
              </a:spcAft>
            </a:pPr>
            <a:endParaRPr lang="en-US" sz="1150" b="1" dirty="0">
              <a:solidFill>
                <a:srgbClr val="8B1E3F"/>
              </a:solidFill>
              <a:latin typeface="Liberation Sans"/>
            </a:endParaRPr>
          </a:p>
          <a:p>
            <a:pPr algn="l"/>
            <a:r>
              <a:rPr sz="2400" b="1" dirty="0">
                <a:solidFill>
                  <a:srgbClr val="0F294A"/>
                </a:solidFill>
                <a:latin typeface="Liberation Sans"/>
              </a:rPr>
              <a:t>Step 6 — Grand Synthesis: Intrinsic Resolution vs. Official Spec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760720" y="1311843"/>
            <a:ext cx="6362102" cy="4860357"/>
          </a:xfrm>
          <a:prstGeom prst="round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235172" y="1421892"/>
            <a:ext cx="5669280" cy="274320"/>
          </a:xfrm>
          <a:prstGeom prst="rect">
            <a:avLst/>
          </a:prstGeom>
          <a:solidFill>
            <a:srgbClr val="EEF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372332" y="1458468"/>
            <a:ext cx="5394960" cy="219456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r>
              <a:rPr sz="1100" b="1">
                <a:solidFill>
                  <a:srgbClr val="8B1E3F"/>
                </a:solidFill>
                <a:latin typeface="Liberation Sans"/>
              </a:rPr>
              <a:t>[ FIG 5.33: GRAND SYNTHESIS RESOLUTION ]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870448" y="5788152"/>
            <a:ext cx="5449824" cy="3840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50">
                <a:solidFill>
                  <a:srgbClr val="64748B"/>
                </a:solidFill>
                <a:latin typeface="Liberation Sans"/>
              </a:rPr>
              <a:t>Figure: Fig 5.33 Grand Synthesis intrinsic resolution 2x2 plot with official spec curve.</a:t>
            </a:r>
          </a:p>
        </p:txBody>
      </p:sp>
      <p:pic>
        <p:nvPicPr>
          <p:cNvPr id="13" name="Picture 12" descr="slide_15_img_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0720" y="1700364"/>
            <a:ext cx="6143732" cy="3925753"/>
          </a:xfrm>
          <a:prstGeom prst="rect">
            <a:avLst/>
          </a:prstGeom>
          <a:ln>
            <a:noFill/>
          </a:ln>
        </p:spPr>
      </p:pic>
      <p:sp>
        <p:nvSpPr>
          <p:cNvPr id="14" name="Rectangle 13"/>
          <p:cNvSpPr/>
          <p:nvPr/>
        </p:nvSpPr>
        <p:spPr>
          <a:xfrm>
            <a:off x="731520" y="6327648"/>
            <a:ext cx="10728655" cy="13716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投影片編號版面配置區 15">
            <a:extLst>
              <a:ext uri="{FF2B5EF4-FFF2-40B4-BE49-F238E27FC236}">
                <a16:creationId xmlns:a16="http://schemas.microsoft.com/office/drawing/2014/main" id="{7ABA97A1-A67D-4E5B-A9A2-91D82A016C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13</a:t>
            </a:fld>
            <a:endParaRPr lang="en-US"/>
          </a:p>
        </p:txBody>
      </p:sp>
      <p:sp>
        <p:nvSpPr>
          <p:cNvPr id="17" name="頁尾版面配置區 16">
            <a:extLst>
              <a:ext uri="{FF2B5EF4-FFF2-40B4-BE49-F238E27FC236}">
                <a16:creationId xmlns:a16="http://schemas.microsoft.com/office/drawing/2014/main" id="{8FABEDCD-B962-4F38-B669-288CB59DD5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Yu-Siang Xiao (NCUHEP, Taiwan)  |  ePIC ZDC EMCal Prototype Analysis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121089" y="1735030"/>
                <a:ext cx="5420175" cy="1846468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marL="201168" indent="-201168">
                  <a:spcAft>
                    <a:spcPts val="1200"/>
                  </a:spcAft>
                  <a:buFont typeface="Arial"/>
                  <a:buChar char="•"/>
                </a:pPr>
                <a:r>
                  <a:rPr lang="en-US" sz="1450" b="1" dirty="0">
                    <a:solidFill>
                      <a:srgbClr val="0F294A"/>
                    </a:solidFill>
                    <a:latin typeface="Liberation Sans"/>
                  </a:rPr>
                  <a:t>Beam Deconvolution: </a:t>
                </a:r>
                <a:r>
                  <a:rPr lang="en-US" sz="1400" dirty="0">
                    <a:solidFill>
                      <a:srgbClr val="334155"/>
                    </a:solidFill>
                    <a:latin typeface="Liberation Sans"/>
                  </a:rPr>
                  <a:t>Quadratically subtract </a:t>
                </a:r>
                <a:r>
                  <a:rPr lang="en-US" sz="1400" dirty="0" err="1">
                    <a:solidFill>
                      <a:srgbClr val="334155"/>
                    </a:solidFill>
                    <a:latin typeface="Liberation Sans"/>
                  </a:rPr>
                  <a:t>RARiS</a:t>
                </a:r>
                <a:r>
                  <a:rPr lang="en-US" sz="1400" dirty="0">
                    <a:solidFill>
                      <a:srgbClr val="334155"/>
                    </a:solidFill>
                    <a:latin typeface="Liberation Sans"/>
                  </a:rPr>
                  <a:t> beam spread (0.86%–2.48%):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altLang="zh-TW" sz="1400" i="1" dirty="0" err="1" smtClean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TW" altLang="ar-AE" sz="1400" i="1" dirty="0" smtClean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zh-TW" altLang="ar-AE" sz="1400" i="1" dirty="0" err="1" smtClean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  <m:t>𝑖𝑛𝑡</m:t>
                        </m:r>
                      </m:sub>
                    </m:sSub>
                    <m:r>
                      <a:rPr lang="ar-AE" altLang="zh-TW" sz="1400" i="1" dirty="0" smtClean="0">
                        <a:solidFill>
                          <a:srgbClr val="334155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ar-AE" altLang="zh-TW" sz="1400" i="1" dirty="0">
                        <a:solidFill>
                          <a:srgbClr val="334155"/>
                        </a:solidFill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altLang="zh-TW" sz="1400" b="0" i="1" dirty="0" smtClean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bSup>
                          <m:sSubSupPr>
                            <m:ctrlPr>
                              <a:rPr lang="ar-AE" altLang="zh-TW" sz="1400" i="1" dirty="0">
                                <a:solidFill>
                                  <a:srgbClr val="334155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zh-TW" altLang="ar-AE" sz="1400" i="1" dirty="0">
                                <a:solidFill>
                                  <a:srgbClr val="334155"/>
                                </a:solidFill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zh-TW" altLang="ar-AE" sz="1400" i="1" dirty="0">
                                <a:solidFill>
                                  <a:srgbClr val="334155"/>
                                </a:solidFill>
                                <a:latin typeface="Cambria Math" panose="02040503050406030204" pitchFamily="18" charset="0"/>
                              </a:rPr>
                              <m:t>𝑚𝑒𝑎𝑠</m:t>
                            </m:r>
                          </m:sub>
                          <m:sup>
                            <m:r>
                              <a:rPr lang="ar-AE" altLang="zh-TW" sz="1400" i="1" dirty="0">
                                <a:solidFill>
                                  <a:srgbClr val="334155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r>
                          <a:rPr lang="ar-AE" altLang="zh-TW" sz="1400" i="1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  <m:t>− </m:t>
                        </m:r>
                        <m:sSubSup>
                          <m:sSubSupPr>
                            <m:ctrlPr>
                              <a:rPr lang="ar-AE" altLang="zh-TW" sz="1400" i="1" dirty="0">
                                <a:solidFill>
                                  <a:srgbClr val="334155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zh-TW" altLang="ar-AE" sz="1400" i="1" dirty="0">
                                <a:solidFill>
                                  <a:srgbClr val="334155"/>
                                </a:solidFill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zh-TW" altLang="ar-AE" sz="1400" i="1" dirty="0">
                                <a:solidFill>
                                  <a:srgbClr val="334155"/>
                                </a:solidFill>
                                <a:latin typeface="Cambria Math" panose="02040503050406030204" pitchFamily="18" charset="0"/>
                              </a:rPr>
                              <m:t>𝑏𝑒𝑎𝑚</m:t>
                            </m:r>
                          </m:sub>
                          <m:sup>
                            <m:r>
                              <a:rPr lang="ar-AE" altLang="zh-TW" sz="1400" i="1" dirty="0">
                                <a:solidFill>
                                  <a:srgbClr val="334155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e>
                    </m:rad>
                  </m:oMath>
                </a14:m>
                <a:r>
                  <a:rPr lang="ar-AE" sz="1400" dirty="0">
                    <a:solidFill>
                      <a:srgbClr val="334155"/>
                    </a:solidFill>
                    <a:latin typeface="Liberation Sans"/>
                  </a:rPr>
                  <a:t>.</a:t>
                </a:r>
              </a:p>
              <a:p>
                <a:pPr marL="201168" indent="-201168" algn="l">
                  <a:spcAft>
                    <a:spcPts val="1200"/>
                  </a:spcAft>
                  <a:buFont typeface="Arial"/>
                  <a:buChar char="•"/>
                </a:pPr>
                <a:r>
                  <a:rPr lang="en-US" sz="1450" b="1" dirty="0">
                    <a:solidFill>
                      <a:srgbClr val="0F294A"/>
                    </a:solidFill>
                    <a:latin typeface="Liberation Sans"/>
                  </a:rPr>
                  <a:t>POW2 Intrinsic Results: </a:t>
                </a:r>
                <a:r>
                  <a:rPr lang="en-US" sz="1400" dirty="0" err="1">
                    <a:solidFill>
                      <a:srgbClr val="334155"/>
                    </a:solidFill>
                    <a:latin typeface="Liberation Sans"/>
                  </a:rPr>
                  <a:t>E</a:t>
                </a:r>
                <a:r>
                  <a:rPr lang="en-US" sz="1400" baseline="-25000" dirty="0" err="1">
                    <a:solidFill>
                      <a:srgbClr val="334155"/>
                    </a:solidFill>
                    <a:latin typeface="Liberation Sans"/>
                  </a:rPr>
                  <a:t>clus</a:t>
                </a:r>
                <a:r>
                  <a:rPr lang="en-US" sz="1400" dirty="0">
                    <a:solidFill>
                      <a:srgbClr val="334155"/>
                    </a:solidFill>
                    <a:latin typeface="Liberation Sans"/>
                  </a:rPr>
                  <a:t> yields a = 6.21%, c = 10.37%; E</a:t>
                </a:r>
                <a:r>
                  <a:rPr lang="en-US" sz="1400" baseline="-25000" dirty="0">
                    <a:solidFill>
                      <a:srgbClr val="334155"/>
                    </a:solidFill>
                    <a:latin typeface="Liberation Sans"/>
                  </a:rPr>
                  <a:t>3x3</a:t>
                </a:r>
                <a:r>
                  <a:rPr lang="en-US" sz="1400" dirty="0">
                    <a:solidFill>
                      <a:srgbClr val="334155"/>
                    </a:solidFill>
                    <a:latin typeface="Liberation Sans"/>
                  </a:rPr>
                  <a:t> yields superior a = 6.48%, c = 9.81% on experimental data.</a:t>
                </a:r>
              </a:p>
              <a:p>
                <a:pPr marL="201168" indent="-201168" algn="l">
                  <a:spcAft>
                    <a:spcPts val="1200"/>
                  </a:spcAft>
                  <a:buFont typeface="Arial"/>
                  <a:buChar char="•"/>
                </a:pPr>
                <a:r>
                  <a:rPr lang="en-US" sz="1450" b="1" dirty="0">
                    <a:solidFill>
                      <a:srgbClr val="0F294A"/>
                    </a:solidFill>
                    <a:latin typeface="Liberation Sans"/>
                  </a:rPr>
                  <a:t>Superior to ZDC Spec: </a:t>
                </a:r>
                <a:r>
                  <a:rPr lang="en-US" sz="1400" dirty="0">
                    <a:solidFill>
                      <a:srgbClr val="334155"/>
                    </a:solidFill>
                    <a:latin typeface="Liberation Sans"/>
                  </a:rPr>
                  <a:t>Reconstructed resolution stays far below official requirement (20%/sqrt{E} + 5%).</a:t>
                </a:r>
                <a:endParaRPr sz="1400" dirty="0">
                  <a:solidFill>
                    <a:srgbClr val="334155"/>
                  </a:solidFill>
                  <a:latin typeface="Liberation Sans"/>
                </a:endParaRPr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089" y="1735030"/>
                <a:ext cx="5420175" cy="1846468"/>
              </a:xfrm>
              <a:prstGeom prst="rect">
                <a:avLst/>
              </a:prstGeom>
              <a:blipFill>
                <a:blip r:embed="rId3"/>
                <a:stretch>
                  <a:fillRect l="-1912" t="-3300" r="-2812" b="-4950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9" name="圖片 18">
            <a:extLst>
              <a:ext uri="{FF2B5EF4-FFF2-40B4-BE49-F238E27FC236}">
                <a16:creationId xmlns:a16="http://schemas.microsoft.com/office/drawing/2014/main" id="{4F61E00D-493D-48E4-ACCC-86A6F686B9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01" y="4174503"/>
            <a:ext cx="5717819" cy="1727258"/>
          </a:xfrm>
          <a:prstGeom prst="rect">
            <a:avLst/>
          </a:prstGeom>
        </p:spPr>
      </p:pic>
      <p:sp>
        <p:nvSpPr>
          <p:cNvPr id="20" name="矩形 19">
            <a:extLst>
              <a:ext uri="{FF2B5EF4-FFF2-40B4-BE49-F238E27FC236}">
                <a16:creationId xmlns:a16="http://schemas.microsoft.com/office/drawing/2014/main" id="{2CDF4EEC-8C48-46B5-9408-C50A788429A0}"/>
              </a:ext>
            </a:extLst>
          </p:cNvPr>
          <p:cNvSpPr/>
          <p:nvPr/>
        </p:nvSpPr>
        <p:spPr>
          <a:xfrm>
            <a:off x="1006764" y="4627418"/>
            <a:ext cx="4753956" cy="37869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E123B949-7702-48F1-9260-8CFDB75C13AB}"/>
              </a:ext>
            </a:extLst>
          </p:cNvPr>
          <p:cNvSpPr/>
          <p:nvPr/>
        </p:nvSpPr>
        <p:spPr>
          <a:xfrm>
            <a:off x="1006764" y="5413524"/>
            <a:ext cx="4753956" cy="37869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2" name="矩形: 圓角 21">
            <a:extLst>
              <a:ext uri="{FF2B5EF4-FFF2-40B4-BE49-F238E27FC236}">
                <a16:creationId xmlns:a16="http://schemas.microsoft.com/office/drawing/2014/main" id="{C99C9BA1-E67F-4614-8F69-319141F1DD35}"/>
              </a:ext>
            </a:extLst>
          </p:cNvPr>
          <p:cNvSpPr/>
          <p:nvPr/>
        </p:nvSpPr>
        <p:spPr>
          <a:xfrm>
            <a:off x="10678157" y="588769"/>
            <a:ext cx="849746" cy="363636"/>
          </a:xfrm>
          <a:prstGeom prst="roundRect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/>
              <a:t>MC</a:t>
            </a:r>
            <a:endParaRPr lang="zh-TW" altLang="en-US" dirty="0"/>
          </a:p>
        </p:txBody>
      </p:sp>
      <p:sp>
        <p:nvSpPr>
          <p:cNvPr id="23" name="矩形: 圓角 22">
            <a:extLst>
              <a:ext uri="{FF2B5EF4-FFF2-40B4-BE49-F238E27FC236}">
                <a16:creationId xmlns:a16="http://schemas.microsoft.com/office/drawing/2014/main" id="{2F708D68-3CC3-4996-8155-ECD6718E1F18}"/>
              </a:ext>
            </a:extLst>
          </p:cNvPr>
          <p:cNvSpPr/>
          <p:nvPr/>
        </p:nvSpPr>
        <p:spPr>
          <a:xfrm>
            <a:off x="10678157" y="1000688"/>
            <a:ext cx="849746" cy="363636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/>
              <a:t>DATA</a:t>
            </a:r>
            <a:endParaRPr lang="zh-TW" alt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57195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200"/>
              </a:spcAft>
            </a:pPr>
            <a:endParaRPr lang="en-US" sz="1150" b="1" dirty="0">
              <a:solidFill>
                <a:srgbClr val="8B1E3F"/>
              </a:solidFill>
              <a:latin typeface="Liberation Sans"/>
            </a:endParaRPr>
          </a:p>
          <a:p>
            <a:pPr algn="l"/>
            <a:r>
              <a:rPr sz="2400" b="1" dirty="0">
                <a:solidFill>
                  <a:srgbClr val="0F294A"/>
                </a:solidFill>
                <a:latin typeface="Liberation Sans"/>
              </a:rPr>
              <a:t>Step 7 — Parameter Covariance Compatibility Test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4037" y="1152144"/>
            <a:ext cx="11858036" cy="97719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201168" indent="-201168" algn="l">
              <a:spcAft>
                <a:spcPts val="1200"/>
              </a:spcAft>
              <a:buFont typeface="Arial"/>
              <a:buChar char="•"/>
            </a:pPr>
            <a:r>
              <a:rPr sz="1450" b="1" dirty="0">
                <a:solidFill>
                  <a:srgbClr val="0F294A"/>
                </a:solidFill>
                <a:latin typeface="Liberation Sans"/>
              </a:rPr>
              <a:t>Criterion 1: Lowest Constant Term: </a:t>
            </a:r>
            <a:r>
              <a:rPr sz="1400" dirty="0" err="1">
                <a:solidFill>
                  <a:srgbClr val="334155"/>
                </a:solidFill>
                <a:latin typeface="Liberation Sans"/>
              </a:rPr>
              <a:t>c_int</a:t>
            </a:r>
            <a:r>
              <a:rPr sz="1400" dirty="0">
                <a:solidFill>
                  <a:srgbClr val="334155"/>
                </a:solidFill>
                <a:latin typeface="Liberation Sans"/>
              </a:rPr>
              <a:t> = 9.81% (E_3x3) vs. 10.37% (</a:t>
            </a:r>
            <a:r>
              <a:rPr sz="1400" dirty="0" err="1">
                <a:solidFill>
                  <a:srgbClr val="334155"/>
                </a:solidFill>
                <a:latin typeface="Liberation Sans"/>
              </a:rPr>
              <a:t>E_clus</a:t>
            </a:r>
            <a:r>
              <a:rPr sz="1400" dirty="0">
                <a:solidFill>
                  <a:srgbClr val="334155"/>
                </a:solidFill>
                <a:latin typeface="Liberation Sans"/>
              </a:rPr>
              <a:t>) on experimental beam data.</a:t>
            </a:r>
          </a:p>
          <a:p>
            <a:pPr marL="201168" indent="-201168" algn="l">
              <a:spcAft>
                <a:spcPts val="1200"/>
              </a:spcAft>
              <a:buFont typeface="Arial"/>
              <a:buChar char="•"/>
            </a:pPr>
            <a:r>
              <a:rPr sz="1450" b="1" dirty="0">
                <a:solidFill>
                  <a:srgbClr val="0F294A"/>
                </a:solidFill>
                <a:latin typeface="Liberation Sans"/>
              </a:rPr>
              <a:t>Criterion 2: Fit Stability: </a:t>
            </a:r>
            <a:r>
              <a:rPr sz="1400" dirty="0">
                <a:solidFill>
                  <a:srgbClr val="334155"/>
                </a:solidFill>
                <a:latin typeface="Liberation Sans"/>
              </a:rPr>
              <a:t>Lowest reduced chi2/</a:t>
            </a:r>
            <a:r>
              <a:rPr sz="1400" dirty="0" err="1">
                <a:solidFill>
                  <a:srgbClr val="334155"/>
                </a:solidFill>
                <a:latin typeface="Liberation Sans"/>
              </a:rPr>
              <a:t>ndf</a:t>
            </a:r>
            <a:r>
              <a:rPr sz="1400" dirty="0">
                <a:solidFill>
                  <a:srgbClr val="334155"/>
                </a:solidFill>
                <a:latin typeface="Liberation Sans"/>
              </a:rPr>
              <a:t> = 1.75 in controlled MC digital twin simulation.</a:t>
            </a:r>
          </a:p>
          <a:p>
            <a:pPr marL="201168" indent="-201168" algn="l">
              <a:spcAft>
                <a:spcPts val="1200"/>
              </a:spcAft>
              <a:buFont typeface="Arial"/>
              <a:buChar char="•"/>
            </a:pPr>
            <a:r>
              <a:rPr sz="1450" b="1" dirty="0">
                <a:solidFill>
                  <a:srgbClr val="0F294A"/>
                </a:solidFill>
                <a:latin typeface="Liberation Sans"/>
              </a:rPr>
              <a:t>Criterion 3: Data-MC Congruence: </a:t>
            </a:r>
            <a:r>
              <a:rPr sz="1400" dirty="0">
                <a:solidFill>
                  <a:srgbClr val="334155"/>
                </a:solidFill>
                <a:latin typeface="Liberation Sans"/>
              </a:rPr>
              <a:t>E_3x3 achieves p-value = 0.410 (chi2 = 1.78), far outperforming </a:t>
            </a:r>
            <a:r>
              <a:rPr sz="1400" dirty="0" err="1">
                <a:solidFill>
                  <a:srgbClr val="334155"/>
                </a:solidFill>
                <a:latin typeface="Liberation Sans"/>
              </a:rPr>
              <a:t>E_clus</a:t>
            </a:r>
            <a:r>
              <a:rPr sz="1400" dirty="0">
                <a:solidFill>
                  <a:srgbClr val="334155"/>
                </a:solidFill>
                <a:latin typeface="Liberation Sans"/>
              </a:rPr>
              <a:t> (p = 0.015, chi2 = 8.36).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31520" y="6327648"/>
            <a:ext cx="10728655" cy="13716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投影片編號版面配置區 15">
            <a:extLst>
              <a:ext uri="{FF2B5EF4-FFF2-40B4-BE49-F238E27FC236}">
                <a16:creationId xmlns:a16="http://schemas.microsoft.com/office/drawing/2014/main" id="{A2CA9751-7B5C-4560-8299-C8858FF743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14</a:t>
            </a:fld>
            <a:endParaRPr lang="en-US"/>
          </a:p>
        </p:txBody>
      </p:sp>
      <p:sp>
        <p:nvSpPr>
          <p:cNvPr id="17" name="頁尾版面配置區 16">
            <a:extLst>
              <a:ext uri="{FF2B5EF4-FFF2-40B4-BE49-F238E27FC236}">
                <a16:creationId xmlns:a16="http://schemas.microsoft.com/office/drawing/2014/main" id="{64524708-66E5-425D-8922-3F292DB78B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Yu-Siang Xiao (NCUHEP, Taiwan)  |  ePIC ZDC EMCal Prototype Analysis</a:t>
            </a:r>
          </a:p>
        </p:txBody>
      </p:sp>
      <p:pic>
        <p:nvPicPr>
          <p:cNvPr id="21" name="圖片 20">
            <a:extLst>
              <a:ext uri="{FF2B5EF4-FFF2-40B4-BE49-F238E27FC236}">
                <a16:creationId xmlns:a16="http://schemas.microsoft.com/office/drawing/2014/main" id="{35340379-5D1B-4CC0-903D-6A0A982D66F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5658"/>
          <a:stretch/>
        </p:blipFill>
        <p:spPr>
          <a:xfrm>
            <a:off x="163845" y="2554760"/>
            <a:ext cx="6219210" cy="3754248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096000" y="2194242"/>
            <a:ext cx="5669280" cy="4389120"/>
          </a:xfrm>
          <a:prstGeom prst="round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096000" y="2194242"/>
            <a:ext cx="5669280" cy="274320"/>
          </a:xfrm>
          <a:prstGeom prst="rect">
            <a:avLst/>
          </a:prstGeom>
          <a:solidFill>
            <a:srgbClr val="EEF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233160" y="2230818"/>
            <a:ext cx="5394960" cy="219456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r>
              <a:rPr sz="1100" b="1">
                <a:solidFill>
                  <a:srgbClr val="8B1E3F"/>
                </a:solidFill>
                <a:latin typeface="Liberation Sans"/>
              </a:rPr>
              <a:t>[ FIG 5.34: PARAMETER COVARIANCE TEST ]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05728" y="6199314"/>
            <a:ext cx="5449824" cy="3840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50">
                <a:solidFill>
                  <a:srgbClr val="64748B"/>
                </a:solidFill>
                <a:latin typeface="Liberation Sans"/>
              </a:rPr>
              <a:t>Figure: Fig 5.34 parameter covariance compatibility test in (a_int, c_int) space.</a:t>
            </a:r>
          </a:p>
        </p:txBody>
      </p:sp>
      <p:pic>
        <p:nvPicPr>
          <p:cNvPr id="13" name="Picture 12" descr="fig_5_34_covariance_te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8861" y="2541714"/>
            <a:ext cx="4683556" cy="3602736"/>
          </a:xfrm>
          <a:prstGeom prst="rect">
            <a:avLst/>
          </a:prstGeom>
          <a:ln>
            <a:noFill/>
          </a:ln>
        </p:spPr>
      </p:pic>
      <p:sp>
        <p:nvSpPr>
          <p:cNvPr id="22" name="矩形: 圓角 21">
            <a:extLst>
              <a:ext uri="{FF2B5EF4-FFF2-40B4-BE49-F238E27FC236}">
                <a16:creationId xmlns:a16="http://schemas.microsoft.com/office/drawing/2014/main" id="{C2656030-1D40-43F4-85DA-91E5570D7B47}"/>
              </a:ext>
            </a:extLst>
          </p:cNvPr>
          <p:cNvSpPr/>
          <p:nvPr/>
        </p:nvSpPr>
        <p:spPr>
          <a:xfrm>
            <a:off x="10678157" y="588769"/>
            <a:ext cx="849746" cy="363636"/>
          </a:xfrm>
          <a:prstGeom prst="roundRect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/>
              <a:t>MC</a:t>
            </a:r>
            <a:endParaRPr lang="zh-TW" altLang="en-US" dirty="0"/>
          </a:p>
        </p:txBody>
      </p:sp>
      <p:sp>
        <p:nvSpPr>
          <p:cNvPr id="23" name="矩形: 圓角 22">
            <a:extLst>
              <a:ext uri="{FF2B5EF4-FFF2-40B4-BE49-F238E27FC236}">
                <a16:creationId xmlns:a16="http://schemas.microsoft.com/office/drawing/2014/main" id="{4698285D-8645-41D1-8F4A-6233A40F9359}"/>
              </a:ext>
            </a:extLst>
          </p:cNvPr>
          <p:cNvSpPr/>
          <p:nvPr/>
        </p:nvSpPr>
        <p:spPr>
          <a:xfrm>
            <a:off x="10678157" y="1000688"/>
            <a:ext cx="849746" cy="363636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/>
              <a:t>DATA</a:t>
            </a:r>
            <a:endParaRPr lang="zh-TW" alt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: 圓角 18">
            <a:extLst>
              <a:ext uri="{FF2B5EF4-FFF2-40B4-BE49-F238E27FC236}">
                <a16:creationId xmlns:a16="http://schemas.microsoft.com/office/drawing/2014/main" id="{CF59F3F4-D9EB-49FC-B3E1-45753E2247C3}"/>
              </a:ext>
            </a:extLst>
          </p:cNvPr>
          <p:cNvSpPr/>
          <p:nvPr/>
        </p:nvSpPr>
        <p:spPr>
          <a:xfrm>
            <a:off x="10678157" y="596262"/>
            <a:ext cx="849746" cy="363636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/>
              <a:t>DATA</a:t>
            </a:r>
            <a:endParaRPr lang="zh-TW" alt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731520" y="365760"/>
            <a:ext cx="10728655" cy="57195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200"/>
              </a:spcAft>
            </a:pPr>
            <a:endParaRPr lang="en-US" sz="1150" b="1" dirty="0">
              <a:solidFill>
                <a:srgbClr val="8B1E3F"/>
              </a:solidFill>
              <a:latin typeface="Liberation Sans"/>
            </a:endParaRPr>
          </a:p>
          <a:p>
            <a:pPr algn="l"/>
            <a:r>
              <a:rPr sz="2400" b="1" dirty="0">
                <a:solidFill>
                  <a:srgbClr val="0F294A"/>
                </a:solidFill>
                <a:latin typeface="Liberation Sans"/>
              </a:rPr>
              <a:t>Step 8 — High-Energy Extrapolation &amp; Final Conclusions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10896" y="1783080"/>
            <a:ext cx="5312664" cy="1086866"/>
          </a:xfrm>
          <a:prstGeom prst="roundRect">
            <a:avLst/>
          </a:prstGeom>
          <a:solidFill>
            <a:srgbClr val="FE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310897" y="1783080"/>
            <a:ext cx="54864" cy="1086866"/>
          </a:xfrm>
          <a:prstGeom prst="rect">
            <a:avLst/>
          </a:prstGeom>
          <a:solidFill>
            <a:srgbClr val="8B1E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457200" y="1837943"/>
                <a:ext cx="5029199" cy="945772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en-US" sz="1100" b="1" dirty="0">
                    <a:solidFill>
                      <a:srgbClr val="8B1E3F"/>
                    </a:solidFill>
                    <a:latin typeface="Liberation Sans"/>
                  </a:rPr>
                  <a:t>INTRINSIC FIT &amp; CROSSOVER ENERGY</a:t>
                </a:r>
              </a:p>
              <a:p>
                <a:pPr>
                  <a:spcBef>
                    <a:spcPts val="200"/>
                  </a:spcBef>
                </a:pPr>
                <a:r>
                  <a:rPr lang="en-US" sz="1200" b="1" dirty="0">
                    <a:solidFill>
                      <a:srgbClr val="0F294A"/>
                    </a:solidFill>
                    <a:latin typeface="Liberation Sans"/>
                  </a:rPr>
                  <a:t>Final Fit: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600" b="1" i="1" dirty="0">
                            <a:solidFill>
                              <a:srgbClr val="0F294A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1600" b="1" i="1" dirty="0" smtClean="0">
                                <a:solidFill>
                                  <a:srgbClr val="0F294A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1" i="1" dirty="0" smtClean="0">
                                <a:solidFill>
                                  <a:srgbClr val="0F294A"/>
                                </a:solidFill>
                                <a:latin typeface="Cambria Math" panose="02040503050406030204" pitchFamily="18" charset="0"/>
                              </a:rPr>
                              <m:t>𝝈</m:t>
                            </m:r>
                          </m:e>
                          <m:sub>
                            <m:r>
                              <a:rPr lang="en-US" sz="1600" b="1" i="1" dirty="0" smtClean="0">
                                <a:solidFill>
                                  <a:srgbClr val="0F294A"/>
                                </a:solidFill>
                                <a:latin typeface="Cambria Math" panose="02040503050406030204" pitchFamily="18" charset="0"/>
                              </a:rPr>
                              <m:t>𝒊𝒏𝒕</m:t>
                            </m:r>
                          </m:sub>
                        </m:sSub>
                      </m:num>
                      <m:den>
                        <m:r>
                          <a:rPr lang="en-US" sz="1600" b="1" i="1" dirty="0" smtClean="0">
                            <a:solidFill>
                              <a:srgbClr val="0F294A"/>
                            </a:solidFill>
                            <a:latin typeface="Cambria Math" panose="02040503050406030204" pitchFamily="18" charset="0"/>
                          </a:rPr>
                          <m:t>𝑬</m:t>
                        </m:r>
                      </m:den>
                    </m:f>
                    <m:r>
                      <a:rPr lang="en-US" sz="1600" b="1" i="1" dirty="0">
                        <a:solidFill>
                          <a:srgbClr val="0F294A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600" b="1" dirty="0">
                    <a:solidFill>
                      <a:srgbClr val="0F294A"/>
                    </a:solidFill>
                    <a:latin typeface="Liberation Sans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TW" sz="1200" b="1" i="1" dirty="0" smtClean="0">
                        <a:solidFill>
                          <a:srgbClr val="0F294A"/>
                        </a:solidFill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US" altLang="zh-TW" sz="1200" b="1" i="1" dirty="0">
                            <a:solidFill>
                              <a:srgbClr val="0F294A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TW" sz="1200" b="1" i="1" dirty="0" smtClean="0">
                            <a:solidFill>
                              <a:srgbClr val="0F294A"/>
                            </a:solidFill>
                            <a:latin typeface="Cambria Math" panose="02040503050406030204" pitchFamily="18" charset="0"/>
                          </a:rPr>
                          <m:t>𝟔</m:t>
                        </m:r>
                        <m:r>
                          <a:rPr lang="en-US" altLang="zh-TW" sz="1200" b="1" i="1" dirty="0" smtClean="0">
                            <a:solidFill>
                              <a:srgbClr val="0F294A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altLang="zh-TW" sz="1200" b="1" i="1" dirty="0" smtClean="0">
                            <a:solidFill>
                              <a:srgbClr val="0F294A"/>
                            </a:solidFill>
                            <a:latin typeface="Cambria Math" panose="02040503050406030204" pitchFamily="18" charset="0"/>
                          </a:rPr>
                          <m:t>𝟒𝟖</m:t>
                        </m:r>
                        <m:r>
                          <a:rPr lang="en-US" altLang="zh-TW" sz="1200" b="1" i="1" dirty="0" smtClean="0">
                            <a:solidFill>
                              <a:srgbClr val="0F294A"/>
                            </a:solidFill>
                            <a:latin typeface="Cambria Math" panose="02040503050406030204" pitchFamily="18" charset="0"/>
                          </a:rPr>
                          <m:t>±</m:t>
                        </m:r>
                        <m:r>
                          <a:rPr lang="en-US" altLang="zh-TW" sz="1200" b="1" i="1" dirty="0" smtClean="0">
                            <a:solidFill>
                              <a:srgbClr val="0F294A"/>
                            </a:solidFill>
                            <a:latin typeface="Cambria Math" panose="02040503050406030204" pitchFamily="18" charset="0"/>
                          </a:rPr>
                          <m:t>𝟎</m:t>
                        </m:r>
                        <m:r>
                          <a:rPr lang="en-US" altLang="zh-TW" sz="1200" b="1" i="1" dirty="0" smtClean="0">
                            <a:solidFill>
                              <a:srgbClr val="0F294A"/>
                            </a:solidFill>
                            <a:latin typeface="Cambria Math" panose="02040503050406030204" pitchFamily="18" charset="0"/>
                          </a:rPr>
                          <m:t>. </m:t>
                        </m:r>
                        <m:r>
                          <a:rPr lang="en-US" altLang="zh-TW" sz="1200" b="1" i="1" dirty="0" smtClean="0">
                            <a:solidFill>
                              <a:srgbClr val="0F294A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altLang="zh-TW" sz="1200" b="1" i="1" dirty="0" smtClean="0">
                                <a:solidFill>
                                  <a:srgbClr val="0F294A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altLang="zh-TW" sz="1200" b="1" i="1" dirty="0" smtClean="0">
                                <a:solidFill>
                                  <a:srgbClr val="0F294A"/>
                                </a:solidFill>
                                <a:latin typeface="Cambria Math" panose="02040503050406030204" pitchFamily="18" charset="0"/>
                              </a:rPr>
                              <m:t>𝑬</m:t>
                            </m:r>
                          </m:e>
                        </m:rad>
                      </m:den>
                    </m:f>
                    <m:r>
                      <a:rPr lang="en-US" altLang="zh-TW" sz="1200" b="1" i="1" dirty="0" smtClean="0">
                        <a:solidFill>
                          <a:srgbClr val="0F294A"/>
                        </a:solidFill>
                        <a:latin typeface="Cambria Math" panose="02040503050406030204" pitchFamily="18" charset="0"/>
                      </a:rPr>
                      <m:t>%</m:t>
                    </m:r>
                    <m:r>
                      <a:rPr lang="en-US" altLang="zh-TW" sz="1200" b="1" i="1" dirty="0">
                        <a:solidFill>
                          <a:srgbClr val="0F294A"/>
                        </a:solidFill>
                        <a:latin typeface="Cambria Math" panose="02040503050406030204" pitchFamily="18" charset="0"/>
                      </a:rPr>
                      <m:t> + (</m:t>
                    </m:r>
                    <m:r>
                      <a:rPr lang="zh-TW" altLang="en-US" sz="1200" b="1" i="1" dirty="0">
                        <a:solidFill>
                          <a:srgbClr val="0F294A"/>
                        </a:solidFill>
                        <a:latin typeface="Cambria Math" panose="02040503050406030204" pitchFamily="18" charset="0"/>
                      </a:rPr>
                      <m:t>𝟗</m:t>
                    </m:r>
                    <m:r>
                      <a:rPr lang="en-US" altLang="zh-TW" sz="1200" b="1" i="1" dirty="0">
                        <a:solidFill>
                          <a:srgbClr val="0F294A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zh-TW" altLang="en-US" sz="1200" b="1" i="1" dirty="0">
                        <a:solidFill>
                          <a:srgbClr val="0F294A"/>
                        </a:solidFill>
                        <a:latin typeface="Cambria Math" panose="02040503050406030204" pitchFamily="18" charset="0"/>
                      </a:rPr>
                      <m:t>𝟖𝟏</m:t>
                    </m:r>
                    <m:r>
                      <a:rPr lang="en-US" altLang="zh-TW" sz="1200" b="1" i="1" dirty="0" smtClean="0">
                        <a:solidFill>
                          <a:srgbClr val="0F294A"/>
                        </a:solidFill>
                        <a:latin typeface="Cambria Math" panose="02040503050406030204" pitchFamily="18" charset="0"/>
                      </a:rPr>
                      <m:t>±</m:t>
                    </m:r>
                    <m:r>
                      <a:rPr lang="zh-TW" altLang="en-US" sz="1200" b="1" i="1" dirty="0">
                        <a:solidFill>
                          <a:srgbClr val="0F294A"/>
                        </a:solidFill>
                        <a:latin typeface="Cambria Math" panose="02040503050406030204" pitchFamily="18" charset="0"/>
                      </a:rPr>
                      <m:t>𝟎</m:t>
                    </m:r>
                    <m:r>
                      <a:rPr lang="en-US" altLang="zh-TW" sz="1200" b="1" i="1" dirty="0">
                        <a:solidFill>
                          <a:srgbClr val="0F294A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zh-TW" altLang="en-US" sz="1200" b="1" i="1" dirty="0">
                        <a:solidFill>
                          <a:srgbClr val="0F294A"/>
                        </a:solidFill>
                        <a:latin typeface="Cambria Math" panose="02040503050406030204" pitchFamily="18" charset="0"/>
                      </a:rPr>
                      <m:t>𝟐𝟔</m:t>
                    </m:r>
                    <m:r>
                      <a:rPr lang="en-US" altLang="zh-TW" sz="1200" b="1" i="1" dirty="0">
                        <a:solidFill>
                          <a:srgbClr val="0F294A"/>
                        </a:solidFill>
                        <a:latin typeface="Cambria Math" panose="02040503050406030204" pitchFamily="18" charset="0"/>
                      </a:rPr>
                      <m:t>)%</m:t>
                    </m:r>
                  </m:oMath>
                </a14:m>
                <a:r>
                  <a:rPr lang="en-US" sz="1200" b="1" dirty="0">
                    <a:solidFill>
                      <a:srgbClr val="0F294A"/>
                    </a:solidFill>
                    <a:latin typeface="Liberation Sans"/>
                  </a:rPr>
                  <a:t>
Crossover Energy:</a:t>
                </a:r>
              </a:p>
              <a:p>
                <a:pPr>
                  <a:spcBef>
                    <a:spcPts val="200"/>
                  </a:spcBef>
                </a:pPr>
                <a:r>
                  <a:rPr lang="en-US" sz="1200" b="1" dirty="0">
                    <a:solidFill>
                      <a:srgbClr val="0F294A"/>
                    </a:solidFill>
                    <a:latin typeface="Liberation Sans"/>
                  </a:rPr>
                  <a:t>	</a:t>
                </a:r>
                <a14:m>
                  <m:oMath xmlns:m="http://schemas.openxmlformats.org/officeDocument/2006/math">
                    <m:r>
                      <a:rPr lang="en-US" sz="1200" b="1" i="1" dirty="0" smtClean="0">
                        <a:solidFill>
                          <a:srgbClr val="0F294A"/>
                        </a:solidFill>
                        <a:latin typeface="Cambria Math" panose="02040503050406030204" pitchFamily="18" charset="0"/>
                      </a:rPr>
                      <m:t>𝑬</m:t>
                    </m:r>
                    <m:r>
                      <a:rPr lang="en-US" sz="1200" b="1" i="1" dirty="0" err="1">
                        <a:solidFill>
                          <a:srgbClr val="0F294A"/>
                        </a:solidFill>
                        <a:latin typeface="Cambria Math" panose="02040503050406030204" pitchFamily="18" charset="0"/>
                      </a:rPr>
                      <m:t>_</m:t>
                    </m:r>
                    <m:r>
                      <a:rPr lang="en-US" sz="1200" b="1" i="1" dirty="0" err="1">
                        <a:solidFill>
                          <a:srgbClr val="0F294A"/>
                        </a:solidFill>
                        <a:latin typeface="Cambria Math" panose="02040503050406030204" pitchFamily="18" charset="0"/>
                      </a:rPr>
                      <m:t>𝒄𝒓𝒐𝒔𝒔</m:t>
                    </m:r>
                    <m:r>
                      <a:rPr lang="en-US" sz="1200" b="1" i="1" dirty="0">
                        <a:solidFill>
                          <a:srgbClr val="0F294A"/>
                        </a:solidFill>
                        <a:latin typeface="Cambria Math" panose="02040503050406030204" pitchFamily="18" charset="0"/>
                      </a:rPr>
                      <m:t> = (</m:t>
                    </m:r>
                    <m:r>
                      <a:rPr lang="en-US" sz="1200" b="1" i="1" dirty="0">
                        <a:solidFill>
                          <a:srgbClr val="0F294A"/>
                        </a:solidFill>
                        <a:latin typeface="Cambria Math" panose="02040503050406030204" pitchFamily="18" charset="0"/>
                      </a:rPr>
                      <m:t>𝟎</m:t>
                    </m:r>
                    <m:r>
                      <a:rPr lang="en-US" sz="1200" b="1" i="1" dirty="0">
                        <a:solidFill>
                          <a:srgbClr val="0F294A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1200" b="1" i="1" dirty="0">
                        <a:solidFill>
                          <a:srgbClr val="0F294A"/>
                        </a:solidFill>
                        <a:latin typeface="Cambria Math" panose="02040503050406030204" pitchFamily="18" charset="0"/>
                      </a:rPr>
                      <m:t>𝟐</m:t>
                    </m:r>
                    <m:sSup>
                      <m:sSupPr>
                        <m:ctrlPr>
                          <a:rPr lang="en-US" sz="1200" b="1" i="1" dirty="0">
                            <a:solidFill>
                              <a:srgbClr val="0F294A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200" b="1" i="1" dirty="0">
                            <a:solidFill>
                              <a:srgbClr val="0F294A"/>
                            </a:solidFill>
                            <a:latin typeface="Cambria Math" panose="02040503050406030204" pitchFamily="18" charset="0"/>
                          </a:rPr>
                          <m:t>𝟎</m:t>
                        </m:r>
                      </m:e>
                      <m:sup>
                        <m:r>
                          <a:rPr lang="en-US" sz="1200" b="1" i="1" dirty="0">
                            <a:solidFill>
                              <a:srgbClr val="0F294A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en-US" sz="1200" b="1" i="1" dirty="0">
                        <a:solidFill>
                          <a:srgbClr val="0F294A"/>
                        </a:solidFill>
                        <a:latin typeface="Cambria Math" panose="02040503050406030204" pitchFamily="18" charset="0"/>
                      </a:rPr>
                      <m:t> − </m:t>
                    </m:r>
                    <m:r>
                      <a:rPr lang="en-US" sz="1200" b="1" i="1" dirty="0">
                        <a:solidFill>
                          <a:srgbClr val="0F294A"/>
                        </a:solidFill>
                        <a:latin typeface="Cambria Math" panose="02040503050406030204" pitchFamily="18" charset="0"/>
                      </a:rPr>
                      <m:t>𝟎</m:t>
                    </m:r>
                    <m:r>
                      <a:rPr lang="en-US" sz="1200" b="1" i="1" dirty="0">
                        <a:solidFill>
                          <a:srgbClr val="0F294A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1200" b="1" i="1" dirty="0">
                        <a:solidFill>
                          <a:srgbClr val="0F294A"/>
                        </a:solidFill>
                        <a:latin typeface="Cambria Math" panose="02040503050406030204" pitchFamily="18" charset="0"/>
                      </a:rPr>
                      <m:t>𝟎𝟔𝟒</m:t>
                    </m:r>
                    <m:sSup>
                      <m:sSupPr>
                        <m:ctrlPr>
                          <a:rPr lang="en-US" sz="1200" b="1" i="1" dirty="0">
                            <a:solidFill>
                              <a:srgbClr val="0F294A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200" b="1" i="1" dirty="0">
                            <a:solidFill>
                              <a:srgbClr val="0F294A"/>
                            </a:solidFill>
                            <a:latin typeface="Cambria Math" panose="02040503050406030204" pitchFamily="18" charset="0"/>
                          </a:rPr>
                          <m:t>𝟖</m:t>
                        </m:r>
                      </m:e>
                      <m:sup>
                        <m:r>
                          <a:rPr lang="en-US" sz="1200" b="1" i="1" dirty="0">
                            <a:solidFill>
                              <a:srgbClr val="0F294A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en-US" sz="1200" b="1" i="1" dirty="0">
                        <a:solidFill>
                          <a:srgbClr val="0F294A"/>
                        </a:solidFill>
                        <a:latin typeface="Cambria Math" panose="02040503050406030204" pitchFamily="18" charset="0"/>
                      </a:rPr>
                      <m:t>)/(</m:t>
                    </m:r>
                    <m:r>
                      <a:rPr lang="en-US" sz="1200" b="1" i="1" dirty="0">
                        <a:solidFill>
                          <a:srgbClr val="0F294A"/>
                        </a:solidFill>
                        <a:latin typeface="Cambria Math" panose="02040503050406030204" pitchFamily="18" charset="0"/>
                      </a:rPr>
                      <m:t>𝟎</m:t>
                    </m:r>
                    <m:r>
                      <a:rPr lang="en-US" sz="1200" b="1" i="1" dirty="0">
                        <a:solidFill>
                          <a:srgbClr val="0F294A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1200" b="1" i="1" dirty="0">
                        <a:solidFill>
                          <a:srgbClr val="0F294A"/>
                        </a:solidFill>
                        <a:latin typeface="Cambria Math" panose="02040503050406030204" pitchFamily="18" charset="0"/>
                      </a:rPr>
                      <m:t>𝟎𝟗𝟖</m:t>
                    </m:r>
                    <m:sSup>
                      <m:sSupPr>
                        <m:ctrlPr>
                          <a:rPr lang="en-US" sz="1200" b="1" i="1" dirty="0">
                            <a:solidFill>
                              <a:srgbClr val="0F294A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200" b="1" i="1" dirty="0">
                            <a:solidFill>
                              <a:srgbClr val="0F294A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e>
                      <m:sup>
                        <m:r>
                          <a:rPr lang="en-US" sz="1200" b="1" i="1" dirty="0">
                            <a:solidFill>
                              <a:srgbClr val="0F294A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en-US" sz="1200" b="1" i="1" dirty="0">
                        <a:solidFill>
                          <a:srgbClr val="0F294A"/>
                        </a:solidFill>
                        <a:latin typeface="Cambria Math" panose="02040503050406030204" pitchFamily="18" charset="0"/>
                      </a:rPr>
                      <m:t> − </m:t>
                    </m:r>
                    <m:r>
                      <a:rPr lang="en-US" sz="1200" b="1" i="1" dirty="0">
                        <a:solidFill>
                          <a:srgbClr val="0F294A"/>
                        </a:solidFill>
                        <a:latin typeface="Cambria Math" panose="02040503050406030204" pitchFamily="18" charset="0"/>
                      </a:rPr>
                      <m:t>𝟎</m:t>
                    </m:r>
                    <m:r>
                      <a:rPr lang="en-US" sz="1200" b="1" i="1" dirty="0">
                        <a:solidFill>
                          <a:srgbClr val="0F294A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1200" b="1" i="1" dirty="0">
                        <a:solidFill>
                          <a:srgbClr val="0F294A"/>
                        </a:solidFill>
                        <a:latin typeface="Cambria Math" panose="02040503050406030204" pitchFamily="18" charset="0"/>
                      </a:rPr>
                      <m:t>𝟎</m:t>
                    </m:r>
                    <m:sSup>
                      <m:sSupPr>
                        <m:ctrlPr>
                          <a:rPr lang="en-US" sz="1200" b="1" i="1" dirty="0">
                            <a:solidFill>
                              <a:srgbClr val="0F294A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200" b="1" i="1" dirty="0">
                            <a:solidFill>
                              <a:srgbClr val="0F294A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e>
                      <m:sup>
                        <m:r>
                          <a:rPr lang="en-US" sz="1200" b="1" i="1" dirty="0">
                            <a:solidFill>
                              <a:srgbClr val="0F294A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en-US" sz="1200" b="1" i="1" dirty="0">
                        <a:solidFill>
                          <a:srgbClr val="0F294A"/>
                        </a:solidFill>
                        <a:latin typeface="Cambria Math" panose="02040503050406030204" pitchFamily="18" charset="0"/>
                      </a:rPr>
                      <m:t>)= </m:t>
                    </m:r>
                    <m:r>
                      <a:rPr lang="en-US" sz="1200" b="1" i="1" dirty="0">
                        <a:solidFill>
                          <a:srgbClr val="0F294A"/>
                        </a:solidFill>
                        <a:latin typeface="Cambria Math" panose="02040503050406030204" pitchFamily="18" charset="0"/>
                      </a:rPr>
                      <m:t>𝟓</m:t>
                    </m:r>
                    <m:r>
                      <a:rPr lang="en-US" sz="1200" b="1" i="1" dirty="0">
                        <a:solidFill>
                          <a:srgbClr val="0F294A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1200" b="1" i="1" dirty="0">
                        <a:solidFill>
                          <a:srgbClr val="0F294A"/>
                        </a:solidFill>
                        <a:latin typeface="Cambria Math" panose="02040503050406030204" pitchFamily="18" charset="0"/>
                      </a:rPr>
                      <m:t>𝟎𝟑</m:t>
                    </m:r>
                    <m:r>
                      <a:rPr lang="en-US" sz="1200" b="1" i="1" dirty="0">
                        <a:solidFill>
                          <a:srgbClr val="0F294A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200" b="1" i="1" dirty="0">
                        <a:solidFill>
                          <a:srgbClr val="0F294A"/>
                        </a:solidFill>
                        <a:latin typeface="Cambria Math" panose="02040503050406030204" pitchFamily="18" charset="0"/>
                      </a:rPr>
                      <m:t>𝑮𝒆𝑽</m:t>
                    </m:r>
                  </m:oMath>
                </a14:m>
                <a:endParaRPr sz="1200" b="1" dirty="0">
                  <a:solidFill>
                    <a:srgbClr val="0F294A"/>
                  </a:solidFill>
                  <a:latin typeface="Liberation Sans"/>
                </a:endParaRPr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1837943"/>
                <a:ext cx="5029199" cy="945772"/>
              </a:xfrm>
              <a:prstGeom prst="rect">
                <a:avLst/>
              </a:prstGeom>
              <a:blipFill>
                <a:blip r:embed="rId2"/>
                <a:stretch>
                  <a:fillRect l="-1818" t="-5128" b="-7051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310896" y="3155950"/>
                <a:ext cx="5312664" cy="1778949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marL="201168" indent="-201168" algn="l">
                  <a:spcAft>
                    <a:spcPts val="1200"/>
                  </a:spcAft>
                  <a:buFont typeface="Arial"/>
                  <a:buChar char="•"/>
                </a:pPr>
                <a:r>
                  <a:rPr lang="en-US" sz="1450" b="1" dirty="0">
                    <a:solidFill>
                      <a:srgbClr val="0F294A"/>
                    </a:solidFill>
                    <a:latin typeface="Liberation Sans"/>
                  </a:rPr>
                  <a:t>Final Intrinsic Resolution: </a:t>
                </a:r>
                <a:r>
                  <a:rPr lang="en-US" sz="1400" dirty="0">
                    <a:solidFill>
                      <a:srgbClr val="334155"/>
                    </a:solidFill>
                    <a:latin typeface="Liberation Sans"/>
                  </a:rPr>
                  <a:t>POW2-E_3x3 achieves benchmark resolution: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TW" sz="1400" b="0" i="1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altLang="zh-TW" sz="1400" b="0" i="1" dirty="0" err="1">
                                <a:solidFill>
                                  <a:srgbClr val="334155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sz="1400" b="0" i="1" dirty="0" smtClean="0">
                                <a:solidFill>
                                  <a:srgbClr val="334155"/>
                                </a:solidFill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a:rPr lang="zh-TW" altLang="en-US" sz="1400" i="1" dirty="0" err="1">
                                <a:solidFill>
                                  <a:srgbClr val="334155"/>
                                </a:solidFill>
                                <a:latin typeface="Cambria Math" panose="02040503050406030204" pitchFamily="18" charset="0"/>
                              </a:rPr>
                              <m:t>𝑖𝑛𝑡</m:t>
                            </m:r>
                          </m:sub>
                        </m:sSub>
                      </m:num>
                      <m:den>
                        <m:r>
                          <a:rPr lang="zh-TW" altLang="en-US" sz="1400" i="1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</m:den>
                    </m:f>
                    <m:r>
                      <a:rPr lang="zh-TW" altLang="en-US" sz="1400" i="1" dirty="0">
                        <a:solidFill>
                          <a:srgbClr val="334155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TW" sz="1400" i="1" dirty="0">
                        <a:solidFill>
                          <a:srgbClr val="334155"/>
                        </a:solidFill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US" altLang="zh-TW" sz="1400" i="1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TW" sz="1400" b="0" i="1" dirty="0" smtClean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  <m:t>6.48%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altLang="zh-TW" sz="1400" b="0" i="1" dirty="0" smtClean="0">
                                <a:solidFill>
                                  <a:srgbClr val="334155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d>
                              <m:dPr>
                                <m:ctrlPr>
                                  <a:rPr lang="en-US" altLang="zh-TW" sz="1400" b="0" i="1" dirty="0" smtClean="0">
                                    <a:solidFill>
                                      <a:srgbClr val="334155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TW" sz="1400" b="0" i="1" dirty="0" smtClean="0">
                                    <a:solidFill>
                                      <a:srgbClr val="334155"/>
                                    </a:solidFill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</m:e>
                            </m:d>
                          </m:e>
                        </m:rad>
                      </m:den>
                    </m:f>
                    <m:r>
                      <a:rPr lang="en-US" altLang="zh-TW" sz="1400" i="1" dirty="0">
                        <a:solidFill>
                          <a:srgbClr val="334155"/>
                        </a:solidFill>
                        <a:latin typeface="Cambria Math" panose="02040503050406030204" pitchFamily="18" charset="0"/>
                      </a:rPr>
                      <m:t> + 9.81%</m:t>
                    </m:r>
                  </m:oMath>
                </a14:m>
                <a:r>
                  <a:rPr lang="en-US" sz="1400" dirty="0">
                    <a:solidFill>
                      <a:srgbClr val="334155"/>
                    </a:solidFill>
                    <a:latin typeface="Liberation Sans"/>
                  </a:rPr>
                  <a:t>.</a:t>
                </a:r>
              </a:p>
              <a:p>
                <a:pPr marL="201168" indent="-201168" algn="l">
                  <a:spcAft>
                    <a:spcPts val="1200"/>
                  </a:spcAft>
                  <a:buFont typeface="Arial"/>
                  <a:buChar char="•"/>
                </a:pPr>
                <a:r>
                  <a:rPr lang="en-US" sz="1450" b="1" dirty="0">
                    <a:solidFill>
                      <a:srgbClr val="0F294A"/>
                    </a:solidFill>
                    <a:latin typeface="Liberation Sans"/>
                  </a:rPr>
                  <a:t>Operational Upper Bound: </a:t>
                </a:r>
                <a:r>
                  <a:rPr lang="en-US" sz="1400" dirty="0">
                    <a:solidFill>
                      <a:srgbClr val="334155"/>
                    </a:solidFill>
                    <a:latin typeface="Liberation Sans"/>
                  </a:rPr>
                  <a:t>Equating fit to official ZDC spec yields crossover threshold of </a:t>
                </a:r>
                <a:r>
                  <a:rPr lang="en-US" sz="1400" dirty="0" err="1">
                    <a:solidFill>
                      <a:srgbClr val="334155"/>
                    </a:solidFill>
                    <a:latin typeface="Liberation Sans"/>
                  </a:rPr>
                  <a:t>E</a:t>
                </a:r>
                <a:r>
                  <a:rPr lang="en-US" sz="1400" baseline="-25000" dirty="0" err="1">
                    <a:solidFill>
                      <a:srgbClr val="334155"/>
                    </a:solidFill>
                    <a:latin typeface="Liberation Sans"/>
                  </a:rPr>
                  <a:t>cross</a:t>
                </a:r>
                <a:r>
                  <a:rPr lang="en-US" sz="1400" dirty="0">
                    <a:solidFill>
                      <a:srgbClr val="334155"/>
                    </a:solidFill>
                    <a:latin typeface="Liberation Sans"/>
                  </a:rPr>
                  <a:t> = 5.03 GeV.</a:t>
                </a:r>
              </a:p>
              <a:p>
                <a:pPr marL="201168" indent="-201168" algn="l">
                  <a:spcAft>
                    <a:spcPts val="1200"/>
                  </a:spcAft>
                  <a:buFont typeface="Arial"/>
                  <a:buChar char="•"/>
                </a:pPr>
                <a:r>
                  <a:rPr lang="en-US" sz="1450" b="1" dirty="0">
                    <a:solidFill>
                      <a:srgbClr val="0F294A"/>
                    </a:solidFill>
                    <a:latin typeface="Liberation Sans"/>
                  </a:rPr>
                  <a:t>Future ePIC ZDC Outlook: </a:t>
                </a:r>
                <a:r>
                  <a:rPr lang="en-US" sz="1400" dirty="0">
                    <a:solidFill>
                      <a:srgbClr val="334155"/>
                    </a:solidFill>
                    <a:latin typeface="Liberation Sans"/>
                  </a:rPr>
                  <a:t>For E &gt; 5 GeV, extend crystal depth (&gt;= 15–20 X</a:t>
                </a:r>
                <a:r>
                  <a:rPr lang="en-US" sz="1400" baseline="-25000" dirty="0">
                    <a:solidFill>
                      <a:srgbClr val="334155"/>
                    </a:solidFill>
                    <a:latin typeface="Liberation Sans"/>
                  </a:rPr>
                  <a:t>0</a:t>
                </a:r>
                <a:r>
                  <a:rPr lang="en-US" sz="1400" dirty="0">
                    <a:solidFill>
                      <a:srgbClr val="334155"/>
                    </a:solidFill>
                    <a:latin typeface="Liberation Sans"/>
                  </a:rPr>
                  <a:t>) or deploy joint ECAL+HCAL regression.</a:t>
                </a:r>
                <a:endParaRPr sz="1400" dirty="0">
                  <a:solidFill>
                    <a:srgbClr val="334155"/>
                  </a:solidFill>
                  <a:latin typeface="Liberation Sans"/>
                </a:endParaRPr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0896" y="3155950"/>
                <a:ext cx="5312664" cy="1778949"/>
              </a:xfrm>
              <a:prstGeom prst="rect">
                <a:avLst/>
              </a:prstGeom>
              <a:blipFill>
                <a:blip r:embed="rId3"/>
                <a:stretch>
                  <a:fillRect l="-1950" t="-3425" r="-2294" b="-4452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ounded Rectangle 8"/>
          <p:cNvSpPr/>
          <p:nvPr/>
        </p:nvSpPr>
        <p:spPr>
          <a:xfrm>
            <a:off x="6018848" y="1472184"/>
            <a:ext cx="5669280" cy="4389120"/>
          </a:xfrm>
          <a:prstGeom prst="round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018848" y="1472184"/>
            <a:ext cx="5669280" cy="274320"/>
          </a:xfrm>
          <a:prstGeom prst="rect">
            <a:avLst/>
          </a:prstGeom>
          <a:solidFill>
            <a:srgbClr val="EEF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156008" y="1508760"/>
            <a:ext cx="5394960" cy="219456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r>
              <a:rPr sz="1100" b="1">
                <a:solidFill>
                  <a:srgbClr val="8B1E3F"/>
                </a:solidFill>
                <a:latin typeface="Liberation Sans"/>
              </a:rPr>
              <a:t>[ HIGH-ENERGY EXTRAPOLATION &amp; CROSSOVER ]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128576" y="5477256"/>
            <a:ext cx="5449824" cy="3840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50">
                <a:solidFill>
                  <a:srgbClr val="64748B"/>
                </a:solidFill>
                <a:latin typeface="Liberation Sans"/>
              </a:rPr>
              <a:t>Figure: High-energy extrapolation of intrinsic resolution and operational crossover boundary.</a:t>
            </a:r>
          </a:p>
        </p:txBody>
      </p:sp>
      <p:pic>
        <p:nvPicPr>
          <p:cNvPr id="13" name="Picture 12" descr="fig_high_energy_extrapolation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14135" y="1819656"/>
            <a:ext cx="4878705" cy="3602736"/>
          </a:xfrm>
          <a:prstGeom prst="rect">
            <a:avLst/>
          </a:prstGeom>
          <a:ln>
            <a:noFill/>
          </a:ln>
        </p:spPr>
      </p:pic>
      <p:sp>
        <p:nvSpPr>
          <p:cNvPr id="14" name="Rectangle 13"/>
          <p:cNvSpPr/>
          <p:nvPr/>
        </p:nvSpPr>
        <p:spPr>
          <a:xfrm>
            <a:off x="731520" y="6327648"/>
            <a:ext cx="10728655" cy="13716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投影片編號版面配置區 15">
            <a:extLst>
              <a:ext uri="{FF2B5EF4-FFF2-40B4-BE49-F238E27FC236}">
                <a16:creationId xmlns:a16="http://schemas.microsoft.com/office/drawing/2014/main" id="{DFCCFEB9-F3DF-4F3F-8EBF-414FDEEBB6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15</a:t>
            </a:fld>
            <a:endParaRPr lang="en-US"/>
          </a:p>
        </p:txBody>
      </p:sp>
      <p:sp>
        <p:nvSpPr>
          <p:cNvPr id="17" name="頁尾版面配置區 16">
            <a:extLst>
              <a:ext uri="{FF2B5EF4-FFF2-40B4-BE49-F238E27FC236}">
                <a16:creationId xmlns:a16="http://schemas.microsoft.com/office/drawing/2014/main" id="{4B5F4693-888E-489B-A97E-C5A6104A35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Yu-Siang Xiao (NCUHEP, Taiwan)  |  ePIC ZDC EMCal Prototype Analysis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>
            <a:extLst>
              <a:ext uri="{FF2B5EF4-FFF2-40B4-BE49-F238E27FC236}">
                <a16:creationId xmlns:a16="http://schemas.microsoft.com/office/drawing/2014/main" id="{615D4776-4059-4C3E-860B-1DEEFEF97A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Yu-Siang Xiao (NCUHEP, Taiwan)  |  ePIC ZDC EMCal Prototype Analysis</a:t>
            </a:r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D70579F2-BF9D-492C-BFC2-CA04AD23E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16</a:t>
            </a:fld>
            <a:endParaRPr 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0E04A200-1FFC-4992-8865-CAD686AD114F}"/>
              </a:ext>
            </a:extLst>
          </p:cNvPr>
          <p:cNvSpPr/>
          <p:nvPr/>
        </p:nvSpPr>
        <p:spPr>
          <a:xfrm>
            <a:off x="1182256" y="794328"/>
            <a:ext cx="2050472" cy="99752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6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END</a:t>
            </a:r>
            <a:endParaRPr lang="zh-TW" altLang="en-US" sz="6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927358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>
            <a:extLst>
              <a:ext uri="{FF2B5EF4-FFF2-40B4-BE49-F238E27FC236}">
                <a16:creationId xmlns:a16="http://schemas.microsoft.com/office/drawing/2014/main" id="{615D4776-4059-4C3E-860B-1DEEFEF97A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Yu-Siang Xiao (NCUHEP, Taiwan)  |  ePIC ZDC EMCal Prototype Analysis</a:t>
            </a:r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D70579F2-BF9D-492C-BFC2-CA04AD23E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17</a:t>
            </a:fld>
            <a:endParaRPr 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0E04A200-1FFC-4992-8865-CAD686AD114F}"/>
              </a:ext>
            </a:extLst>
          </p:cNvPr>
          <p:cNvSpPr/>
          <p:nvPr/>
        </p:nvSpPr>
        <p:spPr>
          <a:xfrm>
            <a:off x="1182255" y="794328"/>
            <a:ext cx="2918689" cy="99752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6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Backup</a:t>
            </a:r>
            <a:endParaRPr lang="zh-TW" altLang="en-US" sz="6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412864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圖片 14">
            <a:extLst>
              <a:ext uri="{FF2B5EF4-FFF2-40B4-BE49-F238E27FC236}">
                <a16:creationId xmlns:a16="http://schemas.microsoft.com/office/drawing/2014/main" id="{185CEF6E-CECA-4D0C-8776-7BDD7966F8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3007" y="2803731"/>
            <a:ext cx="5394960" cy="254550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31520" y="365760"/>
            <a:ext cx="10728655" cy="1143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sz="1150" b="1" dirty="0">
                <a:solidFill>
                  <a:srgbClr val="8B1E3F"/>
                </a:solidFill>
                <a:latin typeface="Liberation Sans"/>
              </a:rPr>
              <a:t>STEP 4 — SPECTRAL CALIBRATION RESULTS</a:t>
            </a:r>
          </a:p>
          <a:p>
            <a:pPr algn="l"/>
            <a:r>
              <a:rPr sz="2400" b="1" dirty="0">
                <a:solidFill>
                  <a:srgbClr val="0F294A"/>
                </a:solidFill>
                <a:latin typeface="Liberation Sans"/>
              </a:rPr>
              <a:t>Step 4 — Reconstructed Spectra &amp; Scale Restoration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5276" y="2124364"/>
            <a:ext cx="5375564" cy="194155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201168" indent="-201168" algn="l">
              <a:spcAft>
                <a:spcPts val="1600"/>
              </a:spcAft>
              <a:buFont typeface="Arial"/>
              <a:buChar char="•"/>
            </a:pPr>
            <a:r>
              <a:rPr sz="1450" b="1" dirty="0">
                <a:solidFill>
                  <a:srgbClr val="0F294A"/>
                </a:solidFill>
                <a:latin typeface="Liberation Sans"/>
              </a:rPr>
              <a:t>Deficit Fully Eliminated: </a:t>
            </a:r>
            <a:r>
              <a:rPr sz="1400" dirty="0">
                <a:solidFill>
                  <a:srgbClr val="334155"/>
                </a:solidFill>
                <a:latin typeface="Liberation Sans"/>
              </a:rPr>
              <a:t>Raw cluster peaks (117–430 MeV) are successfully restored to true beam energies (197.5–799.4 MeV).</a:t>
            </a:r>
          </a:p>
          <a:p>
            <a:pPr marL="201168" indent="-201168" algn="l">
              <a:spcAft>
                <a:spcPts val="1600"/>
              </a:spcAft>
              <a:buFont typeface="Arial"/>
              <a:buChar char="•"/>
            </a:pPr>
            <a:r>
              <a:rPr sz="1450" b="1" dirty="0">
                <a:solidFill>
                  <a:srgbClr val="0F294A"/>
                </a:solidFill>
                <a:latin typeface="Liberation Sans"/>
              </a:rPr>
              <a:t>Unified Linearity Profile: </a:t>
            </a:r>
            <a:r>
              <a:rPr sz="1400" dirty="0">
                <a:solidFill>
                  <a:srgbClr val="334155"/>
                </a:solidFill>
                <a:latin typeface="Liberation Sans"/>
              </a:rPr>
              <a:t>Normalized response ratios (</a:t>
            </a:r>
            <a:r>
              <a:rPr sz="1400" dirty="0" err="1">
                <a:solidFill>
                  <a:srgbClr val="334155"/>
                </a:solidFill>
                <a:latin typeface="Liberation Sans"/>
              </a:rPr>
              <a:t>E</a:t>
            </a:r>
            <a:r>
              <a:rPr sz="1400" baseline="-25000" dirty="0" err="1">
                <a:solidFill>
                  <a:srgbClr val="334155"/>
                </a:solidFill>
                <a:latin typeface="Liberation Sans"/>
              </a:rPr>
              <a:t>reco</a:t>
            </a:r>
            <a:r>
              <a:rPr sz="1400" dirty="0">
                <a:solidFill>
                  <a:srgbClr val="334155"/>
                </a:solidFill>
                <a:latin typeface="Liberation Sans"/>
              </a:rPr>
              <a:t> / E</a:t>
            </a:r>
            <a:r>
              <a:rPr sz="1400" baseline="-25000" dirty="0">
                <a:solidFill>
                  <a:srgbClr val="334155"/>
                </a:solidFill>
                <a:latin typeface="Liberation Sans"/>
              </a:rPr>
              <a:t>beam</a:t>
            </a:r>
            <a:r>
              <a:rPr sz="1400" dirty="0">
                <a:solidFill>
                  <a:srgbClr val="334155"/>
                </a:solidFill>
                <a:latin typeface="Liberation Sans"/>
              </a:rPr>
              <a:t>) across all 7 energies (197–796 MeV) collapse precisely onto 1.0.</a:t>
            </a:r>
          </a:p>
          <a:p>
            <a:pPr marL="201168" indent="-201168" algn="l">
              <a:spcAft>
                <a:spcPts val="1600"/>
              </a:spcAft>
              <a:buFont typeface="Arial"/>
              <a:buChar char="•"/>
            </a:pPr>
            <a:r>
              <a:rPr sz="1450" b="1" dirty="0">
                <a:solidFill>
                  <a:srgbClr val="0F294A"/>
                </a:solidFill>
                <a:latin typeface="Liberation Sans"/>
              </a:rPr>
              <a:t>Substantial Resolution Gain: </a:t>
            </a:r>
            <a:r>
              <a:rPr sz="1400" dirty="0">
                <a:solidFill>
                  <a:srgbClr val="334155"/>
                </a:solidFill>
                <a:latin typeface="Liberation Sans"/>
              </a:rPr>
              <a:t>At 796.6 MeV, sigma/mu improves from 16.57% (Raw) down to 11.65% (Two-Step Reco).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095847" y="1508760"/>
            <a:ext cx="5669280" cy="4389120"/>
          </a:xfrm>
          <a:prstGeom prst="round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095847" y="1508760"/>
            <a:ext cx="5669280" cy="274320"/>
          </a:xfrm>
          <a:prstGeom prst="rect">
            <a:avLst/>
          </a:prstGeom>
          <a:solidFill>
            <a:srgbClr val="EEF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233007" y="1545336"/>
            <a:ext cx="5394960" cy="219456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r>
              <a:rPr sz="1100" b="1">
                <a:solidFill>
                  <a:srgbClr val="8B1E3F"/>
                </a:solidFill>
                <a:latin typeface="Liberation Sans"/>
              </a:rPr>
              <a:t>[ RECONSTRUCTED SPECTRA &amp; DATA TABLE 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05575" y="5513832"/>
            <a:ext cx="5449824" cy="3840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50">
                <a:solidFill>
                  <a:srgbClr val="64748B"/>
                </a:solidFill>
                <a:latin typeface="Liberation Sans"/>
              </a:rPr>
              <a:t>Figure: Calibrated energy spectra (197–796 MeV) and performance summary table.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31520" y="6327648"/>
            <a:ext cx="10728655" cy="13716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投影片編號版面配置區 12">
            <a:extLst>
              <a:ext uri="{FF2B5EF4-FFF2-40B4-BE49-F238E27FC236}">
                <a16:creationId xmlns:a16="http://schemas.microsoft.com/office/drawing/2014/main" id="{2C5EF5B2-0144-41A0-AA16-5DD25DE7F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18</a:t>
            </a:fld>
            <a:endParaRPr lang="en-US"/>
          </a:p>
        </p:txBody>
      </p:sp>
      <p:sp>
        <p:nvSpPr>
          <p:cNvPr id="14" name="頁尾版面配置區 13">
            <a:extLst>
              <a:ext uri="{FF2B5EF4-FFF2-40B4-BE49-F238E27FC236}">
                <a16:creationId xmlns:a16="http://schemas.microsoft.com/office/drawing/2014/main" id="{2D143E10-59E8-4B45-964E-40CE3BD4CF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Yu-Siang Xiao (NCUHEP, Taiwan)  |  ePIC ZDC EMCal Prototype Analysis</a:t>
            </a:r>
          </a:p>
        </p:txBody>
      </p:sp>
      <p:pic>
        <p:nvPicPr>
          <p:cNvPr id="17" name="圖片 16">
            <a:extLst>
              <a:ext uri="{FF2B5EF4-FFF2-40B4-BE49-F238E27FC236}">
                <a16:creationId xmlns:a16="http://schemas.microsoft.com/office/drawing/2014/main" id="{D9067428-D064-46AC-AB1D-8796E13E80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0335" y="2679192"/>
            <a:ext cx="5674792" cy="2677542"/>
          </a:xfrm>
          <a:prstGeom prst="rect">
            <a:avLst/>
          </a:prstGeom>
        </p:spPr>
      </p:pic>
      <p:sp>
        <p:nvSpPr>
          <p:cNvPr id="18" name="矩形: 圓角 17">
            <a:extLst>
              <a:ext uri="{FF2B5EF4-FFF2-40B4-BE49-F238E27FC236}">
                <a16:creationId xmlns:a16="http://schemas.microsoft.com/office/drawing/2014/main" id="{1EA1D491-3FB2-49FC-B77E-BB3947D23BAE}"/>
              </a:ext>
            </a:extLst>
          </p:cNvPr>
          <p:cNvSpPr/>
          <p:nvPr/>
        </p:nvSpPr>
        <p:spPr>
          <a:xfrm>
            <a:off x="8774545" y="2041237"/>
            <a:ext cx="849746" cy="363636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/>
              <a:t>DATA</a:t>
            </a:r>
            <a:endParaRPr lang="zh-TW" altLang="en-US" dirty="0"/>
          </a:p>
        </p:txBody>
      </p:sp>
      <p:sp>
        <p:nvSpPr>
          <p:cNvPr id="20" name="矩形: 圓角 19">
            <a:extLst>
              <a:ext uri="{FF2B5EF4-FFF2-40B4-BE49-F238E27FC236}">
                <a16:creationId xmlns:a16="http://schemas.microsoft.com/office/drawing/2014/main" id="{F1FE6290-B367-4F74-9970-7DE30816BBA8}"/>
              </a:ext>
            </a:extLst>
          </p:cNvPr>
          <p:cNvSpPr/>
          <p:nvPr/>
        </p:nvSpPr>
        <p:spPr>
          <a:xfrm>
            <a:off x="8774545" y="559908"/>
            <a:ext cx="849746" cy="363636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/>
              <a:t>DATA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6363320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</TotalTime>
  <Words>1980</Words>
  <Application>Microsoft Office PowerPoint</Application>
  <PresentationFormat>寬螢幕</PresentationFormat>
  <Paragraphs>192</Paragraphs>
  <Slides>18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18</vt:i4>
      </vt:variant>
    </vt:vector>
  </HeadingPairs>
  <TitlesOfParts>
    <vt:vector size="23" baseType="lpstr">
      <vt:lpstr>Liberation Sans</vt:lpstr>
      <vt:lpstr>Arial</vt:lpstr>
      <vt:lpstr>Calibri</vt:lpstr>
      <vt:lpstr>Cambria Math</vt:lpstr>
      <vt:lpstr>Office Theme</vt:lpstr>
      <vt:lpstr>PowerPoint 簡報</vt:lpstr>
      <vt:lpstr>PowerPoint 簡報</vt:lpstr>
      <vt:lpstr>THIS IS bt Feb 2025 MC / data regression result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subject/>
  <dc:creator/>
  <cp:keywords/>
  <dc:description>generated using python-pptx</dc:description>
  <cp:lastModifiedBy>宇翔 蕭</cp:lastModifiedBy>
  <cp:revision>17</cp:revision>
  <dcterms:created xsi:type="dcterms:W3CDTF">2013-01-27T09:14:16Z</dcterms:created>
  <dcterms:modified xsi:type="dcterms:W3CDTF">2026-10-21T12:39:23Z</dcterms:modified>
  <cp:category/>
</cp:coreProperties>
</file>