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3" r:id="rId4"/>
    <p:sldId id="264" r:id="rId5"/>
    <p:sldId id="266" r:id="rId6"/>
    <p:sldId id="267" r:id="rId7"/>
    <p:sldId id="268" r:id="rId8"/>
    <p:sldId id="269" r:id="rId9"/>
    <p:sldId id="274" r:id="rId10"/>
    <p:sldId id="258" r:id="rId11"/>
    <p:sldId id="259" r:id="rId12"/>
    <p:sldId id="260" r:id="rId13"/>
    <p:sldId id="261" r:id="rId14"/>
    <p:sldId id="272" r:id="rId15"/>
    <p:sldId id="273" r:id="rId16"/>
    <p:sldId id="25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756" y="108"/>
      </p:cViewPr>
      <p:guideLst>
        <p:guide orient="horz" pos="2160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C9459-8FE7-420A-8EA2-473AB001E3BE}" type="datetimeFigureOut">
              <a:rPr lang="zh-TW" altLang="en-US" smtClean="0"/>
              <a:t>2026/11/3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25B91-FABE-4A3F-803F-206FACCB18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141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5465-0677-4D4D-815C-A2477541CDB1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C38A-CB61-4648-BA15-F3ECC0C101BB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A7B5-BABA-4274-87EC-33D7AA622EE8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AF8C-91D3-4C9B-875A-CC74CB7C5564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6ADE-5EE1-401E-BC32-4081850E9757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9FD3-07E9-4329-943A-411FDC4CCB0A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A23B-8C97-4FE3-B29D-8D7E30CA7F41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4751717" cy="365125"/>
          </a:xfrm>
        </p:spPr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6C92-C0FF-4B03-8CB6-6C9048C10A05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DF318-A768-49C9-A2DE-E8230F28732A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C75C8-9DA9-4376-B281-71093369A5D0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F2AE-BE7A-4944-A004-F532F353B5A3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D607E-2DB9-4B48-B36D-B007811ABA72}" type="datetime1">
              <a:rPr lang="en-US" altLang="zh-TW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Yu-Siang Xiao (NCUHEP, Taiwan)  |  ePIC ZDC EMCal Prototype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70852" y="2746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F2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20040" y="0"/>
            <a:ext cx="109728" cy="685800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914400"/>
            <a:ext cx="10058400" cy="27597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>
                <a:solidFill>
                  <a:srgbClr val="8B1E3F"/>
                </a:solidFill>
                <a:latin typeface="Liberation Sans"/>
              </a:rPr>
              <a:t>EPIC ZERO DEGREE CALORIMETER (ZDC) GROUP MEETING</a:t>
            </a:r>
          </a:p>
          <a:p>
            <a:pPr algn="l">
              <a:spcAft>
                <a:spcPts val="1400"/>
              </a:spcAft>
            </a:pPr>
            <a:r>
              <a:rPr sz="3000" b="1">
                <a:solidFill>
                  <a:srgbClr val="0F294A"/>
                </a:solidFill>
                <a:latin typeface="Liberation Sans"/>
              </a:rPr>
              <a:t>Two-Step Decoupled Multivariate Energy Regression for the Compact 6 X</a:t>
            </a:r>
            <a:r>
              <a:rPr sz="3000" b="1" baseline="-25000">
                <a:solidFill>
                  <a:srgbClr val="0F294A"/>
                </a:solidFill>
                <a:latin typeface="Liberation Sans"/>
              </a:rPr>
              <a:t>0</a:t>
            </a:r>
            <a:r>
              <a:rPr sz="3000" b="1">
                <a:solidFill>
                  <a:srgbClr val="0F294A"/>
                </a:solidFill>
                <a:latin typeface="Liberation Sans"/>
              </a:rPr>
              <a:t> PbWO</a:t>
            </a:r>
            <a:r>
              <a:rPr sz="3000" b="1" baseline="-25000">
                <a:solidFill>
                  <a:srgbClr val="0F294A"/>
                </a:solidFill>
                <a:latin typeface="Liberation Sans"/>
              </a:rPr>
              <a:t>4</a:t>
            </a:r>
            <a:r>
              <a:rPr sz="3000" b="1">
                <a:solidFill>
                  <a:srgbClr val="0F294A"/>
                </a:solidFill>
                <a:latin typeface="Liberation Sans"/>
              </a:rPr>
              <a:t> Calorimeter Prototype</a:t>
            </a:r>
          </a:p>
          <a:p>
            <a:pPr algn="l">
              <a:spcAft>
                <a:spcPts val="2800"/>
              </a:spcAft>
            </a:pPr>
            <a:r>
              <a:rPr sz="1800" b="0">
                <a:solidFill>
                  <a:srgbClr val="64748B"/>
                </a:solidFill>
                <a:latin typeface="Liberation Sans"/>
              </a:rPr>
              <a:t>Weekly Meeting Report — Workflow, Validation, and Intrinsic Resolution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0F294A"/>
                </a:solidFill>
                <a:latin typeface="Liberation Sans"/>
              </a:rPr>
              <a:t>Author: Yu-Siang Xiao (蕭宇翔)  |  NCUHEP, Taiwan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334155"/>
                </a:solidFill>
                <a:latin typeface="Liberation Sans"/>
              </a:rPr>
              <a:t>Department of Physics, National Central University &amp; ePIC Collaboration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64748B"/>
                </a:solidFill>
                <a:latin typeface="Liberation Sans"/>
              </a:rPr>
              <a:t>RARiS Positron Beam Test Analysis &amp; Digital Twin Modeling  |  3 November 2026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0DF308A-F92A-42EF-A0D8-BEF06CE1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3A — Event-Level Variance Minimization (Step 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5936" y="1888236"/>
            <a:ext cx="5199335" cy="96012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05937" y="1888236"/>
            <a:ext cx="54864" cy="96012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2241" y="1943099"/>
            <a:ext cx="5089607" cy="7130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dirty="0">
                <a:solidFill>
                  <a:srgbClr val="8B1E3F"/>
                </a:solidFill>
                <a:latin typeface="Liberation Sans"/>
              </a:rPr>
              <a:t>STEP 1 REGRESSION FORMULA</a:t>
            </a:r>
          </a:p>
          <a:p>
            <a:pPr algn="l">
              <a:spcAft>
                <a:spcPts val="200"/>
              </a:spcAft>
            </a:pPr>
            <a:r>
              <a:rPr sz="15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reco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 = [ 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Σ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k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 P</a:t>
            </a:r>
            <a:r>
              <a:rPr sz="1500" b="1" baseline="-25000" dirty="0">
                <a:solidFill>
                  <a:srgbClr val="0F294A"/>
                </a:solidFill>
                <a:latin typeface="Liberation Sans"/>
              </a:rPr>
              <a:t>k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) 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k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 ] × 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F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geom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)</a:t>
            </a:r>
          </a:p>
          <a:p>
            <a:pPr algn="l">
              <a:spcAft>
                <a:spcPts val="0"/>
              </a:spcAft>
            </a:pPr>
            <a:r>
              <a:rPr sz="1500" b="1" dirty="0">
                <a:solidFill>
                  <a:srgbClr val="0F294A"/>
                </a:solidFill>
                <a:latin typeface="Liberation Sans"/>
              </a:rPr>
              <a:t>          × [ 1 + α</a:t>
            </a:r>
            <a:r>
              <a:rPr sz="1500" b="1" baseline="-25000" dirty="0">
                <a:solidFill>
                  <a:srgbClr val="0F294A"/>
                </a:solidFill>
                <a:latin typeface="Liberation Sans"/>
              </a:rPr>
              <a:t>core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 (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R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core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 − 0.5) ] + 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comp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(</a:t>
            </a:r>
            <a:r>
              <a:rPr sz="1500" b="1" dirty="0" err="1">
                <a:solidFill>
                  <a:srgbClr val="0F294A"/>
                </a:solidFill>
                <a:latin typeface="Liberation Sans"/>
              </a:rPr>
              <a:t>E</a:t>
            </a:r>
            <a:r>
              <a:rPr sz="1500" b="1" baseline="-25000" dirty="0" err="1">
                <a:solidFill>
                  <a:srgbClr val="0F294A"/>
                </a:solidFill>
                <a:latin typeface="Liberation Sans"/>
              </a:rPr>
              <a:t>raw</a:t>
            </a:r>
            <a:r>
              <a:rPr sz="1500" b="1" dirty="0">
                <a:solidFill>
                  <a:srgbClr val="0F294A"/>
                </a:solidFill>
                <a:latin typeface="Liberation Sans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362" y="3101818"/>
            <a:ext cx="5282486" cy="213904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P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k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(E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raw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) Cell Weights: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Dynamic 2nd-order polynomial weights per concentric ring 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clus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, 3 pars) or crystal cell 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3×3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, 9 pars).</a:t>
            </a:r>
          </a:p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F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geom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(E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raw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) Rear Leakage: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Logarithmic rear longitudinal leakage correction tailored for 6 X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0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compact depth.</a:t>
            </a:r>
          </a:p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R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core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Lateral Sharing: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R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core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= 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seed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/ 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raw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balances lateral energy sharing and impact fluctuations.</a:t>
            </a:r>
          </a:p>
          <a:p>
            <a:pPr marL="201168" indent="-201168" algn="l">
              <a:spcAft>
                <a:spcPts val="6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+E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comp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Decoupled Offset: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Independently compensates sub-threshold DAQ loss without inflating high-energy leakage.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78308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60720" y="178308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97880" y="181965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STEP 1 GLOBAL OPTIMIZATION ENGINE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0448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Step 1 event-level regression parameterization and optimization framework.</a:t>
            </a:r>
          </a:p>
        </p:txBody>
      </p:sp>
      <p:pic>
        <p:nvPicPr>
          <p:cNvPr id="13" name="Picture 12" descr="slide_9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2156401"/>
            <a:ext cx="5394960" cy="3551037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73BE4CA9-23FB-4907-A425-67D3B014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529939-B61A-4C3C-9F11-B803DBD77FB9}"/>
              </a:ext>
            </a:extLst>
          </p:cNvPr>
          <p:cNvSpPr/>
          <p:nvPr/>
        </p:nvSpPr>
        <p:spPr>
          <a:xfrm>
            <a:off x="1228436" y="5394036"/>
            <a:ext cx="2669309" cy="8497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800" b="1" dirty="0">
                <a:solidFill>
                  <a:srgbClr val="FF0000"/>
                </a:solidFill>
                <a:latin typeface="Liberation Sans"/>
              </a:rPr>
              <a:t>Ex: </a:t>
            </a:r>
            <a:r>
              <a:rPr lang="el-GR" altLang="zh-TW" sz="1800" b="1" dirty="0">
                <a:solidFill>
                  <a:srgbClr val="FF0000"/>
                </a:solidFill>
                <a:latin typeface="Liberation Sans"/>
              </a:rPr>
              <a:t>α</a:t>
            </a:r>
            <a:r>
              <a:rPr lang="en-US" altLang="zh-TW" sz="1800" b="1" baseline="-25000" dirty="0">
                <a:solidFill>
                  <a:srgbClr val="FF0000"/>
                </a:solidFill>
                <a:latin typeface="Liberation Sans"/>
              </a:rPr>
              <a:t>core </a:t>
            </a:r>
            <a:r>
              <a:rPr lang="en-US" altLang="zh-TW" dirty="0">
                <a:solidFill>
                  <a:srgbClr val="FF0000"/>
                </a:solidFill>
              </a:rPr>
              <a:t>=0.375946</a:t>
            </a:r>
          </a:p>
          <a:p>
            <a:pPr algn="ctr"/>
            <a:r>
              <a:rPr lang="en-US" altLang="zh-TW" dirty="0">
                <a:solidFill>
                  <a:srgbClr val="FF0000"/>
                </a:solidFill>
              </a:rPr>
              <a:t>@ POW2-E3x3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7A25E9B-BB15-4C30-BE25-40C9BB7FA5CE}"/>
              </a:ext>
            </a:extLst>
          </p:cNvPr>
          <p:cNvSpPr/>
          <p:nvPr/>
        </p:nvSpPr>
        <p:spPr>
          <a:xfrm>
            <a:off x="803564" y="1080655"/>
            <a:ext cx="3779549" cy="5541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Correcting and supplementing the issues from the previous slides.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3B — Macroscopic Peak Linearity Restoration (Step 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177" y="1783080"/>
            <a:ext cx="5408651" cy="114300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178" y="1783080"/>
            <a:ext cx="54864" cy="96012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482" y="1837943"/>
            <a:ext cx="5095886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>
                <a:solidFill>
                  <a:srgbClr val="8B1E3F"/>
                </a:solidFill>
                <a:latin typeface="Liberation Sans"/>
              </a:rPr>
              <a:t>STEP 2 SCALING FORMULATION</a:t>
            </a:r>
          </a:p>
          <a:p>
            <a:pPr algn="l">
              <a:spcAft>
                <a:spcPts val="400"/>
              </a:spcAft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Calibration Curve:  R(E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beam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) = μ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reco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/ 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beam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= r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0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+ r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1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E + r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2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E</a:t>
            </a:r>
            <a:r>
              <a:rPr sz="1400" b="1" baseline="30000">
                <a:solidFill>
                  <a:srgbClr val="0F294A"/>
                </a:solidFill>
                <a:latin typeface="Liberation Sans"/>
              </a:rPr>
              <a:t>2</a:t>
            </a:r>
          </a:p>
          <a:p>
            <a:pPr algn="l">
              <a:spcAft>
                <a:spcPts val="0"/>
              </a:spcAft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Final Observable:  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final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= 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reco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 / R(E</a:t>
            </a:r>
            <a:r>
              <a:rPr sz="1400" b="1" baseline="-25000">
                <a:solidFill>
                  <a:srgbClr val="0F294A"/>
                </a:solidFill>
                <a:latin typeface="Liberation Sans"/>
              </a:rPr>
              <a:t>beam</a:t>
            </a:r>
            <a:r>
              <a:rPr sz="1400" b="1">
                <a:solidFill>
                  <a:srgbClr val="0F294A"/>
                </a:solidFill>
                <a:latin typeface="Liberation Sans"/>
              </a:rPr>
              <a:t>)   [Linearity → 1.0]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782" y="3355116"/>
            <a:ext cx="5669280" cy="16748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SSCB Spectral Fit: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Single-Sided Crystal Ball decouples Gaussian core (μ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reco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, σ) from low-energy leakage tails.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Smooth Calibration Curve: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2nd-order polynomial R(E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) models macroscopic peak response across discrete beam energies.</a:t>
            </a:r>
          </a:p>
          <a:p>
            <a:pPr marL="201168" indent="-201168" algn="l">
              <a:spcAft>
                <a:spcPts val="8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Variance Invariance: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Dividing by R(E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) anchors peak linearity strictly to 1.0 while preserving relative resolution (σ/μ).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5172" y="178308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35172" y="178308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72332" y="181965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STEP 2 SSCB &amp; SCALE NORMALIZATION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4900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Step 2 macroscopic scale normalization and SSCB fitting framework.</a:t>
            </a:r>
          </a:p>
        </p:txBody>
      </p:sp>
      <p:pic>
        <p:nvPicPr>
          <p:cNvPr id="13" name="Picture 12" descr="slide_10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332" y="2440728"/>
            <a:ext cx="5394960" cy="2982382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E6D9C0FB-0EA3-4DC4-BB13-9045F83D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CCB82AD4-8F5D-4DC4-9319-E6117A56FD18}"/>
              </a:ext>
            </a:extLst>
          </p:cNvPr>
          <p:cNvSpPr/>
          <p:nvPr/>
        </p:nvSpPr>
        <p:spPr>
          <a:xfrm>
            <a:off x="10199298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8ACD7D1-C92A-410A-B82A-C5941A1C8EC8}"/>
              </a:ext>
            </a:extLst>
          </p:cNvPr>
          <p:cNvSpPr/>
          <p:nvPr/>
        </p:nvSpPr>
        <p:spPr>
          <a:xfrm>
            <a:off x="593928" y="2039112"/>
            <a:ext cx="5359862" cy="2250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E4BE82A-1DD9-468C-9870-824604C6E483}"/>
              </a:ext>
            </a:extLst>
          </p:cNvPr>
          <p:cNvSpPr/>
          <p:nvPr/>
        </p:nvSpPr>
        <p:spPr>
          <a:xfrm>
            <a:off x="3121891" y="1422400"/>
            <a:ext cx="3250441" cy="3972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The last study didn’t apply…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4 — Reconstructed Spectra &amp; Scale Restoration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76" y="2124364"/>
            <a:ext cx="5375564" cy="1941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Deficit Fully Eliminated: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Raw cluster peaks (117.0–429.6 MeV) are restored to true beam energies (198.1–799.5 MeV).</a:t>
            </a:r>
          </a:p>
          <a:p>
            <a:pPr marL="201168" indent="-201168" algn="l">
              <a:spcAft>
                <a:spcPts val="14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Unified Linearity Profile: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Normalized response ratios 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reco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/ 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beam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) across all 7 energies (197.94–796.60 MeV) collapse onto 1.0 (within ±0.36%).</a:t>
            </a:r>
          </a:p>
          <a:p>
            <a:pPr marL="201168" indent="-201168" algn="l">
              <a:spcAft>
                <a:spcPts val="8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Substantial Resolution Gain: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At 796.60 MeV, σ/μ improves from 16.57 ± 0.33% (Raw) down to 11.65 ± 0.22% (Two-Step Reco).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5847" y="1508760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5847" y="1508760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33007" y="1545336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RECONSTRUCTED SPECTRA &amp; DATA TABLE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05575" y="551383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Calibrated energy spectra (197–796 MeV) and performance summary table.</a:t>
            </a:r>
          </a:p>
        </p:txBody>
      </p:sp>
      <p:pic>
        <p:nvPicPr>
          <p:cNvPr id="10" name="Picture 9" descr="slide_9_comb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007" y="1959066"/>
            <a:ext cx="5394960" cy="339706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2C5EF5B2-0144-41A0-AA16-5DD25DE7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4966688D-A4DB-4B40-99C8-793C6A2BC12E}"/>
              </a:ext>
            </a:extLst>
          </p:cNvPr>
          <p:cNvSpPr/>
          <p:nvPr/>
        </p:nvSpPr>
        <p:spPr>
          <a:xfrm>
            <a:off x="10199298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0A156D6-80AE-4A37-9ED3-6BD4698A4B5D}"/>
              </a:ext>
            </a:extLst>
          </p:cNvPr>
          <p:cNvSpPr/>
          <p:nvPr/>
        </p:nvSpPr>
        <p:spPr>
          <a:xfrm>
            <a:off x="10199298" y="1959066"/>
            <a:ext cx="1059829" cy="8026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5 — Full-Range Evaluation (DAQ-MC &amp; Blind Test Data)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50976"/>
            <a:ext cx="9784080" cy="15311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400"/>
              </a:spcAft>
              <a:buFont typeface="Arial"/>
              <a:buChar char="•"/>
            </a:pPr>
            <a:r>
              <a:rPr sz="1300" b="1">
                <a:solidFill>
                  <a:srgbClr val="0F294A"/>
                </a:solidFill>
                <a:latin typeface="Liberation Sans"/>
              </a:rPr>
              <a:t>Precision Linearity: </a:t>
            </a:r>
            <a:r>
              <a:rPr sz="1300" b="0">
                <a:solidFill>
                  <a:srgbClr val="334155"/>
                </a:solidFill>
                <a:latin typeface="Liberation Sans"/>
              </a:rPr>
              <a:t>Ensemble ⟨μ</a:t>
            </a:r>
            <a:r>
              <a:rPr sz="1300" b="0" baseline="-25000">
                <a:solidFill>
                  <a:srgbClr val="334155"/>
                </a:solidFill>
                <a:latin typeface="Liberation Sans"/>
              </a:rPr>
              <a:t>reco</a:t>
            </a:r>
            <a:r>
              <a:rPr sz="1300" b="0">
                <a:solidFill>
                  <a:srgbClr val="334155"/>
                </a:solidFill>
                <a:latin typeface="Liberation Sans"/>
              </a:rPr>
              <a:t>/E</a:t>
            </a:r>
            <a:r>
              <a:rPr sz="1300" b="0" baseline="-25000">
                <a:solidFill>
                  <a:srgbClr val="334155"/>
                </a:solidFill>
                <a:latin typeface="Liberation Sans"/>
              </a:rPr>
              <a:t>beam</a:t>
            </a:r>
            <a:r>
              <a:rPr sz="1300" b="0">
                <a:solidFill>
                  <a:srgbClr val="334155"/>
                </a:solidFill>
                <a:latin typeface="Liberation Sans"/>
              </a:rPr>
              <a:t>⟩ = 1.0001 ± 0.0014 (MC) &amp; 0.9919 ± 0.0008 (Data), within ±0.8%.</a:t>
            </a:r>
          </a:p>
          <a:p>
            <a:pPr marL="201168" indent="-201168" algn="l">
              <a:spcAft>
                <a:spcPts val="400"/>
              </a:spcAft>
              <a:buFont typeface="Arial"/>
              <a:buChar char="•"/>
            </a:pPr>
            <a:r>
              <a:rPr sz="1300" b="1">
                <a:solidFill>
                  <a:srgbClr val="0F294A"/>
                </a:solidFill>
                <a:latin typeface="Liberation Sans"/>
              </a:rPr>
              <a:t>Why POW2 Wins: </a:t>
            </a:r>
            <a:r>
              <a:rPr sz="1300" b="0">
                <a:solidFill>
                  <a:srgbClr val="334155"/>
                </a:solidFill>
                <a:latin typeface="Liberation Sans"/>
              </a:rPr>
              <a:t>Golden Cuts isolate clean Gaussian cores; compresses c from ~14.02% to 9.23% (MC) &amp; 9.46% (Data).</a:t>
            </a:r>
          </a:p>
          <a:p>
            <a:pPr marL="201168" indent="-201168" algn="l">
              <a:spcAft>
                <a:spcPts val="400"/>
              </a:spcAft>
              <a:buFont typeface="Arial"/>
              <a:buChar char="•"/>
            </a:pPr>
            <a:r>
              <a:rPr sz="1300" b="1">
                <a:solidFill>
                  <a:srgbClr val="0F294A"/>
                </a:solidFill>
                <a:latin typeface="Liberation Sans"/>
              </a:rPr>
              <a:t>Zero-Shot Generalization: </a:t>
            </a:r>
            <a:r>
              <a:rPr sz="1300" b="0">
                <a:solidFill>
                  <a:srgbClr val="334155"/>
                </a:solidFill>
                <a:latin typeface="Liberation Sans"/>
              </a:rPr>
              <a:t>Blind test on RARiS beam data reproduces the exact same estimator hierarchy without retuning.</a:t>
            </a:r>
          </a:p>
          <a:p>
            <a:pPr marL="201168" indent="-201168" algn="l">
              <a:spcAft>
                <a:spcPts val="200"/>
              </a:spcAft>
              <a:buFont typeface="Arial"/>
              <a:buChar char="•"/>
            </a:pPr>
            <a:r>
              <a:rPr sz="1300" b="1">
                <a:solidFill>
                  <a:srgbClr val="0F294A"/>
                </a:solidFill>
                <a:latin typeface="Liberation Sans"/>
              </a:rPr>
              <a:t>Pre-Deconvolution Fit (POW2-E</a:t>
            </a:r>
            <a:r>
              <a:rPr sz="1300" b="1" baseline="-25000">
                <a:solidFill>
                  <a:srgbClr val="0F294A"/>
                </a:solidFill>
                <a:latin typeface="Liberation Sans"/>
              </a:rPr>
              <a:t>3×3</a:t>
            </a:r>
            <a:r>
              <a:rPr sz="1300" b="1">
                <a:solidFill>
                  <a:srgbClr val="0F294A"/>
                </a:solidFill>
                <a:latin typeface="Liberation Sans"/>
              </a:rPr>
              <a:t>): </a:t>
            </a:r>
            <a:r>
              <a:rPr sz="1300" b="0">
                <a:solidFill>
                  <a:srgbClr val="334155"/>
                </a:solidFill>
                <a:latin typeface="Liberation Sans"/>
              </a:rPr>
              <a:t>MC: a = 7.16 ± 0.26%, c = 9.23 ± 0.41%;  Exp. Data: a = 6.80 ± 0.19%, c = 9.46 ± 0.27%.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A3A586D2-4353-413C-9BB8-F9210846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580A7D41-D084-498A-A988-7E4229BB7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575298"/>
            <a:ext cx="4944904" cy="386787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7D7C74AE-6FF0-4BA3-8DFD-C73406C80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196" y="2575298"/>
            <a:ext cx="4892979" cy="4028027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D193DDD5-32D1-4AE5-97E6-5CD01EC3BBEA}"/>
              </a:ext>
            </a:extLst>
          </p:cNvPr>
          <p:cNvSpPr/>
          <p:nvPr/>
        </p:nvSpPr>
        <p:spPr>
          <a:xfrm>
            <a:off x="2897708" y="372224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MC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795A964-4CFE-4F00-8632-25389053BDD5}"/>
              </a:ext>
            </a:extLst>
          </p:cNvPr>
          <p:cNvSpPr/>
          <p:nvPr/>
        </p:nvSpPr>
        <p:spPr>
          <a:xfrm>
            <a:off x="8778154" y="372224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DATA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F9B12091-CFF2-402B-9E3F-504224453D63}"/>
              </a:ext>
            </a:extLst>
          </p:cNvPr>
          <p:cNvSpPr/>
          <p:nvPr/>
        </p:nvSpPr>
        <p:spPr>
          <a:xfrm>
            <a:off x="10678157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E64524B4-D685-4CB4-A9C4-6D2354921628}"/>
              </a:ext>
            </a:extLst>
          </p:cNvPr>
          <p:cNvSpPr/>
          <p:nvPr/>
        </p:nvSpPr>
        <p:spPr>
          <a:xfrm>
            <a:off x="10678157" y="100068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812C2C43-2951-421D-B89D-CA5DFE0A32A1}"/>
              </a:ext>
            </a:extLst>
          </p:cNvPr>
          <p:cNvSpPr/>
          <p:nvPr/>
        </p:nvSpPr>
        <p:spPr>
          <a:xfrm>
            <a:off x="9467273" y="2807855"/>
            <a:ext cx="471054" cy="2174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F3B433A2-909C-4E9A-83FA-4602A31E70D8}"/>
              </a:ext>
            </a:extLst>
          </p:cNvPr>
          <p:cNvSpPr/>
          <p:nvPr/>
        </p:nvSpPr>
        <p:spPr>
          <a:xfrm>
            <a:off x="6987300" y="2826882"/>
            <a:ext cx="471054" cy="2174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6 — Grand Synthesis: Intrinsic Resolution vs. Official Spec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311843"/>
            <a:ext cx="6362102" cy="4860357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35172" y="1421892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72332" y="1458468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FIG 5.33: GRAND SYNTHESIS RESOLUTION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0448" y="5788152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Fig 5.33 Grand Synthesis intrinsic resolution 2x2 plot with official spec curve.</a:t>
            </a:r>
          </a:p>
        </p:txBody>
      </p:sp>
      <p:pic>
        <p:nvPicPr>
          <p:cNvPr id="13" name="Picture 12" descr="slide_15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1700364"/>
            <a:ext cx="6143732" cy="3925753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7ABA97A1-A67D-4E5B-A9A2-91D82A016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089" y="1735030"/>
            <a:ext cx="5420175" cy="1846468"/>
          </a:xfrm>
          <a:prstGeom prst="rect">
            <a:avLst/>
          </a:prstGeom>
          <a:noFill/>
        </p:spPr>
        <p:txBody>
          <a:bodyPr/>
          <a:lstStyle/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350" b="1">
                <a:solidFill>
                  <a:srgbClr val="0F294A"/>
                </a:solidFill>
                <a:latin typeface="Liberation Sans"/>
              </a:rPr>
              <a:t>Beam Deconvolution: 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Quadratically subtract RARiS beam spread (σ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p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/p = 0.86%–2.48%): R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int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= √(R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meas</a:t>
            </a:r>
            <a:r>
              <a:rPr sz="1350" b="0" baseline="30000">
                <a:solidFill>
                  <a:srgbClr val="334155"/>
                </a:solidFill>
                <a:latin typeface="Liberation Sans"/>
              </a:rPr>
              <a:t>2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− (σ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beam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/μ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beam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)</a:t>
            </a:r>
            <a:r>
              <a:rPr sz="1350" b="0" baseline="30000">
                <a:solidFill>
                  <a:srgbClr val="334155"/>
                </a:solidFill>
                <a:latin typeface="Liberation Sans"/>
              </a:rPr>
              <a:t>2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).</a:t>
            </a:r>
          </a:p>
          <a:p>
            <a:pPr marL="201168" indent="-201168" algn="l">
              <a:spcAft>
                <a:spcPts val="1000"/>
              </a:spcAft>
              <a:buFont typeface="Arial"/>
              <a:buChar char="•"/>
            </a:pPr>
            <a:r>
              <a:rPr sz="1350" b="1">
                <a:solidFill>
                  <a:srgbClr val="0F294A"/>
                </a:solidFill>
                <a:latin typeface="Liberation Sans"/>
              </a:rPr>
              <a:t>POW2 Intrinsic Results (Data): 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E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clus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yields a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int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= 6.40 ± 0.20%, c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int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= 10.05 ± 0.25%; E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3×3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achieves superior a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int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= 6.72 ± 0.20%, c</a:t>
            </a:r>
            <a:r>
              <a:rPr sz="1350" b="0" baseline="-25000">
                <a:solidFill>
                  <a:srgbClr val="334155"/>
                </a:solidFill>
                <a:latin typeface="Liberation Sans"/>
              </a:rPr>
              <a:t>int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 = 9.50 ± 0.27%.</a:t>
            </a:r>
          </a:p>
          <a:p>
            <a:pPr marL="201168" indent="-201168" algn="l">
              <a:spcAft>
                <a:spcPts val="600"/>
              </a:spcAft>
              <a:buFont typeface="Arial"/>
              <a:buChar char="•"/>
            </a:pPr>
            <a:r>
              <a:rPr sz="1350" b="1">
                <a:solidFill>
                  <a:srgbClr val="0F294A"/>
                </a:solidFill>
                <a:latin typeface="Liberation Sans"/>
              </a:rPr>
              <a:t>Superior to ZDC Spec: </a:t>
            </a:r>
            <a:r>
              <a:rPr sz="1350" b="0">
                <a:solidFill>
                  <a:srgbClr val="334155"/>
                </a:solidFill>
                <a:latin typeface="Liberation Sans"/>
              </a:rPr>
              <a:t>Calibrated trajectory (17.8% → 12.1%) stays far below official requirement (20.00% / √E ⊕ 5.00%).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4F61E00D-493D-48E4-ACCC-86A6F686B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1" y="4174503"/>
            <a:ext cx="5717819" cy="1727258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2CDF4EEC-8C48-46B5-9408-C50A788429A0}"/>
              </a:ext>
            </a:extLst>
          </p:cNvPr>
          <p:cNvSpPr/>
          <p:nvPr/>
        </p:nvSpPr>
        <p:spPr>
          <a:xfrm>
            <a:off x="1006764" y="4608576"/>
            <a:ext cx="4753956" cy="3786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123B949-7702-48F1-9260-8CFDB75C13AB}"/>
              </a:ext>
            </a:extLst>
          </p:cNvPr>
          <p:cNvSpPr/>
          <p:nvPr/>
        </p:nvSpPr>
        <p:spPr>
          <a:xfrm>
            <a:off x="1006764" y="5440680"/>
            <a:ext cx="4753956" cy="3786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C99C9BA1-E67F-4614-8F69-319141F1DD35}"/>
              </a:ext>
            </a:extLst>
          </p:cNvPr>
          <p:cNvSpPr/>
          <p:nvPr/>
        </p:nvSpPr>
        <p:spPr>
          <a:xfrm>
            <a:off x="10678157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2F708D68-3CC3-4996-8155-ECD6718E1F18}"/>
              </a:ext>
            </a:extLst>
          </p:cNvPr>
          <p:cNvSpPr/>
          <p:nvPr/>
        </p:nvSpPr>
        <p:spPr>
          <a:xfrm>
            <a:off x="10678157" y="100068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7 — Parameter Covariance Compatibility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037" y="1152144"/>
            <a:ext cx="11450415" cy="918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1168" indent="-201168" algn="l">
              <a:spcAft>
                <a:spcPts val="300"/>
              </a:spcAft>
              <a:buFont typeface="Arial"/>
              <a:buChar char="•"/>
            </a:pPr>
            <a:r>
              <a:rPr sz="1300" b="1" dirty="0">
                <a:solidFill>
                  <a:srgbClr val="0F294A"/>
                </a:solidFill>
                <a:latin typeface="Liberation Sans"/>
              </a:rPr>
              <a:t>Criterion 1 — Superior Leakage Suppression: </a:t>
            </a:r>
            <a:r>
              <a:rPr sz="1300" b="0" dirty="0" err="1">
                <a:solidFill>
                  <a:srgbClr val="334155"/>
                </a:solidFill>
                <a:latin typeface="Liberation Sans"/>
              </a:rPr>
              <a:t>c</a:t>
            </a:r>
            <a:r>
              <a:rPr sz="1300" b="0" baseline="-25000" dirty="0" err="1">
                <a:solidFill>
                  <a:srgbClr val="334155"/>
                </a:solidFill>
                <a:latin typeface="Liberation Sans"/>
              </a:rPr>
              <a:t>int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 = 9.50 ± 0.27% (E</a:t>
            </a:r>
            <a:r>
              <a:rPr sz="1300" b="0" baseline="-25000" dirty="0">
                <a:solidFill>
                  <a:srgbClr val="334155"/>
                </a:solidFill>
                <a:latin typeface="Liberation Sans"/>
              </a:rPr>
              <a:t>3×3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) vs. 10.05 ± 0.25% (</a:t>
            </a:r>
            <a:r>
              <a:rPr sz="1300" b="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300" b="0" baseline="-25000" dirty="0" err="1">
                <a:solidFill>
                  <a:srgbClr val="334155"/>
                </a:solidFill>
                <a:latin typeface="Liberation Sans"/>
              </a:rPr>
              <a:t>clus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) on experimental beam data.</a:t>
            </a:r>
          </a:p>
          <a:p>
            <a:pPr marL="201168" indent="-201168" algn="l">
              <a:spcAft>
                <a:spcPts val="300"/>
              </a:spcAft>
              <a:buFont typeface="Arial"/>
              <a:buChar char="•"/>
            </a:pPr>
            <a:r>
              <a:rPr sz="1300" b="1" dirty="0">
                <a:solidFill>
                  <a:srgbClr val="0F294A"/>
                </a:solidFill>
                <a:latin typeface="Liberation Sans"/>
              </a:rPr>
              <a:t>Criterion 2 — Optimal Baseline Fit Stability: 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Lowest reduced χ</a:t>
            </a:r>
            <a:r>
              <a:rPr sz="1300" b="0" baseline="30000" dirty="0">
                <a:solidFill>
                  <a:srgbClr val="334155"/>
                </a:solidFill>
                <a:latin typeface="Liberation Sans"/>
              </a:rPr>
              <a:t>2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/</a:t>
            </a:r>
            <a:r>
              <a:rPr sz="1300" b="0" dirty="0" err="1">
                <a:solidFill>
                  <a:srgbClr val="334155"/>
                </a:solidFill>
                <a:latin typeface="Liberation Sans"/>
              </a:rPr>
              <a:t>ndf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 = 1.33 (E</a:t>
            </a:r>
            <a:r>
              <a:rPr sz="1300" b="0" baseline="-25000" dirty="0">
                <a:solidFill>
                  <a:srgbClr val="334155"/>
                </a:solidFill>
                <a:latin typeface="Liberation Sans"/>
              </a:rPr>
              <a:t>3×3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) vs. 2.51 (</a:t>
            </a:r>
            <a:r>
              <a:rPr sz="1300" b="0" dirty="0" err="1">
                <a:solidFill>
                  <a:srgbClr val="334155"/>
                </a:solidFill>
                <a:latin typeface="Liberation Sans"/>
              </a:rPr>
              <a:t>E</a:t>
            </a:r>
            <a:r>
              <a:rPr sz="1300" b="0" baseline="-25000" dirty="0" err="1">
                <a:solidFill>
                  <a:srgbClr val="334155"/>
                </a:solidFill>
                <a:latin typeface="Liberation Sans"/>
              </a:rPr>
              <a:t>clus</a:t>
            </a:r>
            <a:r>
              <a:rPr sz="1300" b="0" dirty="0">
                <a:solidFill>
                  <a:srgbClr val="334155"/>
                </a:solidFill>
                <a:latin typeface="Liberation Sans"/>
              </a:rPr>
              <a:t>) in controlled DAQ-MC simulation.</a:t>
            </a:r>
          </a:p>
          <a:p>
            <a:pPr marL="201168" indent="-201168" algn="l">
              <a:spcAft>
                <a:spcPts val="200"/>
              </a:spcAft>
              <a:buFont typeface="Arial"/>
              <a:buChar char="•"/>
            </a:pPr>
            <a:r>
              <a:rPr sz="1350" b="1" dirty="0">
                <a:solidFill>
                  <a:srgbClr val="0F294A"/>
                </a:solidFill>
                <a:latin typeface="Liberation Sans"/>
              </a:rPr>
              <a:t>Criterion 3 — High Data–MC Congruence: 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Both schemes show strong consistency: </a:t>
            </a:r>
            <a:endParaRPr lang="en-US" sz="1350" b="0" dirty="0">
              <a:solidFill>
                <a:srgbClr val="334155"/>
              </a:solidFill>
              <a:latin typeface="Liberation Sans"/>
            </a:endParaRPr>
          </a:p>
          <a:p>
            <a:pPr marL="658368" lvl="1" indent="-201168">
              <a:spcAft>
                <a:spcPts val="200"/>
              </a:spcAft>
              <a:buFont typeface="Arial"/>
              <a:buChar char="•"/>
            </a:pPr>
            <a:r>
              <a:rPr sz="1350" b="0" dirty="0">
                <a:solidFill>
                  <a:srgbClr val="334155"/>
                </a:solidFill>
                <a:latin typeface="Liberation Sans"/>
              </a:rPr>
              <a:t>p = 0.192 (χ</a:t>
            </a:r>
            <a:r>
              <a:rPr sz="1350" b="0" baseline="30000" dirty="0">
                <a:solidFill>
                  <a:srgbClr val="334155"/>
                </a:solidFill>
                <a:latin typeface="Liberation Sans"/>
              </a:rPr>
              <a:t>2</a:t>
            </a:r>
            <a:r>
              <a:rPr sz="1350" b="0" baseline="-25000" dirty="0">
                <a:solidFill>
                  <a:srgbClr val="334155"/>
                </a:solidFill>
                <a:latin typeface="Liberation Sans"/>
              </a:rPr>
              <a:t>param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 </a:t>
            </a:r>
            <a:r>
              <a:rPr lang="en-US" altLang="zh-TW" sz="1350" b="0" dirty="0">
                <a:solidFill>
                  <a:srgbClr val="334155"/>
                </a:solidFill>
                <a:latin typeface="Liberation Sans"/>
              </a:rPr>
              <a:t>/</a:t>
            </a:r>
            <a:r>
              <a:rPr lang="en-US" altLang="zh-TW" sz="1350" b="0" dirty="0" err="1">
                <a:solidFill>
                  <a:srgbClr val="334155"/>
                </a:solidFill>
                <a:latin typeface="Liberation Sans"/>
              </a:rPr>
              <a:t>ndf</a:t>
            </a:r>
            <a:r>
              <a:rPr lang="en-US" altLang="zh-TW" sz="1350" b="0" dirty="0">
                <a:solidFill>
                  <a:srgbClr val="334155"/>
                </a:solidFill>
                <a:latin typeface="Liberation Sans"/>
              </a:rPr>
              <a:t> 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= 3.31</a:t>
            </a:r>
            <a:r>
              <a:rPr lang="en-US" altLang="zh-TW" sz="1350" b="0" dirty="0">
                <a:solidFill>
                  <a:srgbClr val="334155"/>
                </a:solidFill>
                <a:latin typeface="Liberation Sans"/>
              </a:rPr>
              <a:t>/2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) for E</a:t>
            </a:r>
            <a:r>
              <a:rPr sz="1350" b="0" baseline="-25000" dirty="0">
                <a:solidFill>
                  <a:srgbClr val="334155"/>
                </a:solidFill>
                <a:latin typeface="Liberation Sans"/>
              </a:rPr>
              <a:t>3×3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 and p = 0.220 (χ</a:t>
            </a:r>
            <a:r>
              <a:rPr sz="1350" b="0" baseline="30000" dirty="0">
                <a:solidFill>
                  <a:srgbClr val="334155"/>
                </a:solidFill>
                <a:latin typeface="Liberation Sans"/>
              </a:rPr>
              <a:t>2</a:t>
            </a:r>
            <a:r>
              <a:rPr sz="1350" b="0" baseline="-25000" dirty="0">
                <a:solidFill>
                  <a:srgbClr val="334155"/>
                </a:solidFill>
                <a:latin typeface="Liberation Sans"/>
              </a:rPr>
              <a:t>param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 </a:t>
            </a:r>
            <a:r>
              <a:rPr lang="en-US" altLang="zh-TW" sz="1350" b="0" dirty="0">
                <a:solidFill>
                  <a:srgbClr val="334155"/>
                </a:solidFill>
                <a:latin typeface="Liberation Sans"/>
              </a:rPr>
              <a:t>/</a:t>
            </a:r>
            <a:r>
              <a:rPr lang="en-US" altLang="zh-TW" sz="1350" b="0" dirty="0" err="1">
                <a:solidFill>
                  <a:srgbClr val="334155"/>
                </a:solidFill>
                <a:latin typeface="Liberation Sans"/>
              </a:rPr>
              <a:t>ndf</a:t>
            </a:r>
            <a:r>
              <a:rPr lang="en-US" altLang="zh-TW" sz="1350" b="0" dirty="0">
                <a:solidFill>
                  <a:srgbClr val="334155"/>
                </a:solidFill>
                <a:latin typeface="Liberation Sans"/>
              </a:rPr>
              <a:t> =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 3.03</a:t>
            </a:r>
            <a:r>
              <a:rPr lang="en-US" sz="1350" b="0" dirty="0">
                <a:solidFill>
                  <a:srgbClr val="334155"/>
                </a:solidFill>
                <a:latin typeface="Liberation Sans"/>
              </a:rPr>
              <a:t>/2</a:t>
            </a:r>
            <a:r>
              <a:rPr sz="1350" b="0" dirty="0">
                <a:solidFill>
                  <a:srgbClr val="334155"/>
                </a:solidFill>
                <a:latin typeface="Liberation Sans"/>
              </a:rPr>
              <a:t>)</a:t>
            </a:r>
            <a:r>
              <a:rPr lang="en-US" sz="1350" b="0" dirty="0">
                <a:solidFill>
                  <a:srgbClr val="334155"/>
                </a:solidFill>
                <a:latin typeface="Liberation Sans"/>
              </a:rPr>
              <a:t>.</a:t>
            </a:r>
            <a:endParaRPr sz="1350" b="0" dirty="0">
              <a:solidFill>
                <a:srgbClr val="334155"/>
              </a:solidFill>
              <a:latin typeface="Liberation 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A2CA9751-7B5C-4560-8299-C8858FF7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789381" y="2194242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789381" y="2194242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26541" y="2230818"/>
            <a:ext cx="3295774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 dirty="0">
                <a:solidFill>
                  <a:srgbClr val="8B1E3F"/>
                </a:solidFill>
                <a:latin typeface="Liberation Sans"/>
              </a:rPr>
              <a:t>[ FIG </a:t>
            </a:r>
            <a:r>
              <a:rPr lang="en-US" altLang="zh-TW" sz="1100" b="1" dirty="0">
                <a:solidFill>
                  <a:srgbClr val="8B1E3F"/>
                </a:solidFill>
                <a:latin typeface="Liberation Sans"/>
              </a:rPr>
              <a:t>AppF.1</a:t>
            </a:r>
            <a:r>
              <a:rPr sz="1100" b="1" dirty="0">
                <a:solidFill>
                  <a:srgbClr val="8B1E3F"/>
                </a:solidFill>
                <a:latin typeface="Liberation Sans"/>
              </a:rPr>
              <a:t>: PARAMETER COVARIANCE TEST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9109" y="6199314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0">
                <a:solidFill>
                  <a:srgbClr val="64748B"/>
                </a:solidFill>
                <a:latin typeface="Liberation Sans"/>
              </a:rPr>
              <a:t>Figure: Fig. 5.34 parameter covariance compatibility test in (a</a:t>
            </a:r>
            <a:r>
              <a:rPr sz="1050" b="0" baseline="-25000">
                <a:solidFill>
                  <a:srgbClr val="64748B"/>
                </a:solidFill>
                <a:latin typeface="Liberation Sans"/>
              </a:rPr>
              <a:t>int</a:t>
            </a:r>
            <a:r>
              <a:rPr sz="1050" b="0">
                <a:solidFill>
                  <a:srgbClr val="64748B"/>
                </a:solidFill>
                <a:latin typeface="Liberation Sans"/>
              </a:rPr>
              <a:t>, c</a:t>
            </a:r>
            <a:r>
              <a:rPr sz="1050" b="0" baseline="-25000">
                <a:solidFill>
                  <a:srgbClr val="64748B"/>
                </a:solidFill>
                <a:latin typeface="Liberation Sans"/>
              </a:rPr>
              <a:t>int</a:t>
            </a:r>
            <a:r>
              <a:rPr sz="1050" b="0">
                <a:solidFill>
                  <a:srgbClr val="64748B"/>
                </a:solidFill>
                <a:latin typeface="Liberation Sans"/>
              </a:rPr>
              <a:t>) space.</a:t>
            </a:r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C2656030-1D40-43F4-85DA-91E5570D7B47}"/>
              </a:ext>
            </a:extLst>
          </p:cNvPr>
          <p:cNvSpPr/>
          <p:nvPr/>
        </p:nvSpPr>
        <p:spPr>
          <a:xfrm>
            <a:off x="10678157" y="588769"/>
            <a:ext cx="849746" cy="36363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MC</a:t>
            </a:r>
            <a:endParaRPr lang="zh-TW" altLang="en-US" dirty="0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4698285D-8645-41D1-8F4A-6233A40F9359}"/>
              </a:ext>
            </a:extLst>
          </p:cNvPr>
          <p:cNvSpPr/>
          <p:nvPr/>
        </p:nvSpPr>
        <p:spPr>
          <a:xfrm>
            <a:off x="10678157" y="1000688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6747E71-B9F1-469F-AA4D-106953642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381" y="2468562"/>
            <a:ext cx="5669280" cy="406134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273C923-3ECD-4E7E-B4F0-9BB432DBEC46}"/>
              </a:ext>
            </a:extLst>
          </p:cNvPr>
          <p:cNvSpPr/>
          <p:nvPr/>
        </p:nvSpPr>
        <p:spPr>
          <a:xfrm>
            <a:off x="3685309" y="2706255"/>
            <a:ext cx="3094182" cy="6188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CF59F3F4-D9EB-49FC-B3E1-45753E2247C3}"/>
              </a:ext>
            </a:extLst>
          </p:cNvPr>
          <p:cNvSpPr/>
          <p:nvPr/>
        </p:nvSpPr>
        <p:spPr>
          <a:xfrm>
            <a:off x="10678157" y="596262"/>
            <a:ext cx="849746" cy="36363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DATA</a:t>
            </a:r>
            <a:endParaRPr lang="zh-TW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1520" y="365760"/>
            <a:ext cx="10728655" cy="5719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400" b="1" dirty="0">
                <a:solidFill>
                  <a:srgbClr val="0F294A"/>
                </a:solidFill>
                <a:latin typeface="Liberation Sans"/>
              </a:rPr>
              <a:t>Step 8 — High-Energy Extrapolation &amp; Final Conclusions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0896" y="1783080"/>
            <a:ext cx="5312664" cy="1086866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10897" y="1783080"/>
            <a:ext cx="54864" cy="108686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1837943"/>
            <a:ext cx="5029199" cy="945772"/>
          </a:xfrm>
          <a:prstGeom prst="rect">
            <a:avLst/>
          </a:prstGeom>
          <a:noFill/>
        </p:spPr>
        <p:txBody>
          <a:bodyPr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8B1E3F"/>
                </a:solidFill>
                <a:latin typeface="Liberation Sans"/>
              </a:rPr>
              <a:t>INTRINSIC FIT &amp; CROSSOVER ENERGY (POW2-E</a:t>
            </a:r>
            <a:r>
              <a:rPr sz="1100" b="1" baseline="-25000">
                <a:solidFill>
                  <a:srgbClr val="8B1E3F"/>
                </a:solidFill>
                <a:latin typeface="Liberation Sans"/>
              </a:rPr>
              <a:t>3×3</a:t>
            </a:r>
            <a:r>
              <a:rPr sz="1100" b="1">
                <a:solidFill>
                  <a:srgbClr val="8B1E3F"/>
                </a:solidFill>
                <a:latin typeface="Liberation Sans"/>
              </a:rPr>
              <a:t>)</a:t>
            </a:r>
          </a:p>
          <a:p>
            <a:pPr algn="l">
              <a:spcAft>
                <a:spcPts val="300"/>
              </a:spcAft>
            </a:pPr>
            <a:r>
              <a:rPr sz="1350" b="1">
                <a:solidFill>
                  <a:srgbClr val="0F294A"/>
                </a:solidFill>
                <a:latin typeface="Liberation Sans"/>
              </a:rPr>
              <a:t>Final Fit:  σ</a:t>
            </a:r>
            <a:r>
              <a:rPr sz="1350" b="1" baseline="-25000">
                <a:solidFill>
                  <a:srgbClr val="0F294A"/>
                </a:solidFill>
                <a:latin typeface="Liberation Sans"/>
              </a:rPr>
              <a:t>int</a:t>
            </a:r>
            <a:r>
              <a:rPr sz="1350" b="1">
                <a:solidFill>
                  <a:srgbClr val="0F294A"/>
                </a:solidFill>
                <a:latin typeface="Liberation Sans"/>
              </a:rPr>
              <a:t> / E = (6.72 ± 0.20)% / √E  ⊕  (9.50 ± 0.27)%</a:t>
            </a:r>
          </a:p>
          <a:p>
            <a:pPr algn="l">
              <a:spcAft>
                <a:spcPts val="0"/>
              </a:spcAft>
            </a:pPr>
            <a:r>
              <a:rPr sz="1300" b="1">
                <a:solidFill>
                  <a:srgbClr val="0F294A"/>
                </a:solidFill>
                <a:latin typeface="Liberation Sans"/>
              </a:rPr>
              <a:t>Crossover:  E</a:t>
            </a:r>
            <a:r>
              <a:rPr sz="1300" b="1" baseline="-25000">
                <a:solidFill>
                  <a:srgbClr val="0F294A"/>
                </a:solidFill>
                <a:latin typeface="Liberation Sans"/>
              </a:rPr>
              <a:t>cross</a:t>
            </a:r>
            <a:r>
              <a:rPr sz="1300" b="1">
                <a:solidFill>
                  <a:srgbClr val="0F294A"/>
                </a:solidFill>
                <a:latin typeface="Liberation Sans"/>
              </a:rPr>
              <a:t> = (0.2000</a:t>
            </a:r>
            <a:r>
              <a:rPr sz="1300" b="1" baseline="30000">
                <a:solidFill>
                  <a:srgbClr val="0F294A"/>
                </a:solidFill>
                <a:latin typeface="Liberation Sans"/>
              </a:rPr>
              <a:t>2</a:t>
            </a:r>
            <a:r>
              <a:rPr sz="1300" b="1">
                <a:solidFill>
                  <a:srgbClr val="0F294A"/>
                </a:solidFill>
                <a:latin typeface="Liberation Sans"/>
              </a:rPr>
              <a:t> − 0.0672</a:t>
            </a:r>
            <a:r>
              <a:rPr sz="1300" b="1" baseline="30000">
                <a:solidFill>
                  <a:srgbClr val="0F294A"/>
                </a:solidFill>
                <a:latin typeface="Liberation Sans"/>
              </a:rPr>
              <a:t>2</a:t>
            </a:r>
            <a:r>
              <a:rPr sz="1300" b="1">
                <a:solidFill>
                  <a:srgbClr val="0F294A"/>
                </a:solidFill>
                <a:latin typeface="Liberation Sans"/>
              </a:rPr>
              <a:t>) / (0.0950</a:t>
            </a:r>
            <a:r>
              <a:rPr sz="1300" b="1" baseline="30000">
                <a:solidFill>
                  <a:srgbClr val="0F294A"/>
                </a:solidFill>
                <a:latin typeface="Liberation Sans"/>
              </a:rPr>
              <a:t>2</a:t>
            </a:r>
            <a:r>
              <a:rPr sz="1300" b="1">
                <a:solidFill>
                  <a:srgbClr val="0F294A"/>
                </a:solidFill>
                <a:latin typeface="Liberation Sans"/>
              </a:rPr>
              <a:t> − 0.0500</a:t>
            </a:r>
            <a:r>
              <a:rPr sz="1300" b="1" baseline="30000">
                <a:solidFill>
                  <a:srgbClr val="0F294A"/>
                </a:solidFill>
                <a:latin typeface="Liberation Sans"/>
              </a:rPr>
              <a:t>2</a:t>
            </a:r>
            <a:r>
              <a:rPr sz="1300" b="1">
                <a:solidFill>
                  <a:srgbClr val="0F294A"/>
                </a:solidFill>
                <a:latin typeface="Liberation Sans"/>
              </a:rPr>
              <a:t>) ≈ 5.44 GeV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896" y="3155950"/>
            <a:ext cx="5312664" cy="1778949"/>
          </a:xfrm>
          <a:prstGeom prst="rect">
            <a:avLst/>
          </a:prstGeom>
          <a:noFill/>
        </p:spPr>
        <p:txBody>
          <a:bodyPr/>
          <a:lstStyle/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Final Intrinsic Resolution: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POW2-E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3×3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achieves σ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int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/ E = (6.72 ± 0.20)% / √E ⊕ (9.50 ± 0.27)% on test beam data.</a:t>
            </a:r>
          </a:p>
          <a:p>
            <a:pPr marL="201168" indent="-201168" algn="l">
              <a:spcAft>
                <a:spcPts val="12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Operational Upper Bound: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Equating to ZDC spec (20%/√E ⊕ 5%) yields 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cross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 ≈ 5.44 GeV 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3×3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) and 4.72 GeV (E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clus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).</a:t>
            </a:r>
          </a:p>
          <a:p>
            <a:pPr marL="201168" indent="-201168" algn="l">
              <a:spcAft>
                <a:spcPts val="8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Future ePIC ZDC Outlook: 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For E &gt; 5.4 GeV, extend crystal depth (≥ 15–20 X</a:t>
            </a:r>
            <a:r>
              <a:rPr sz="1400" b="0" baseline="-25000">
                <a:solidFill>
                  <a:srgbClr val="334155"/>
                </a:solidFill>
                <a:latin typeface="Liberation Sans"/>
              </a:rPr>
              <a:t>0</a:t>
            </a:r>
            <a:r>
              <a:rPr sz="1400" b="0">
                <a:solidFill>
                  <a:srgbClr val="334155"/>
                </a:solidFill>
                <a:latin typeface="Liberation Sans"/>
              </a:rPr>
              <a:t>) or deploy joint ECAL+HCAL regression.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18848" y="1472184"/>
            <a:ext cx="5669280" cy="4389120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18848" y="1472184"/>
            <a:ext cx="5669280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56008" y="1508760"/>
            <a:ext cx="53949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>
                <a:solidFill>
                  <a:srgbClr val="8B1E3F"/>
                </a:solidFill>
                <a:latin typeface="Liberation Sans"/>
              </a:rPr>
              <a:t>[ HIGH-ENERGY EXTRAPOLATION &amp; CROSSOVER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8576" y="5477256"/>
            <a:ext cx="5449824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Figure: High-energy extrapolation of intrinsic resolution and operational crossover boundary.</a:t>
            </a:r>
          </a:p>
        </p:txBody>
      </p:sp>
      <p:pic>
        <p:nvPicPr>
          <p:cNvPr id="13" name="Picture 12" descr="fig_high_energy_extrapo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135" y="1819656"/>
            <a:ext cx="4878705" cy="3602736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731520" y="6327648"/>
            <a:ext cx="1072865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DFCCFEB9-F3DF-4F3F-8EBF-414FDEEB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4DAFA-8718-46B7-850A-47E484D8161C}"/>
              </a:ext>
            </a:extLst>
          </p:cNvPr>
          <p:cNvSpPr/>
          <p:nvPr/>
        </p:nvSpPr>
        <p:spPr>
          <a:xfrm>
            <a:off x="310896" y="3155950"/>
            <a:ext cx="5312664" cy="11354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698C9D-8E71-47BC-907A-6E0FD602C09E}"/>
              </a:ext>
            </a:extLst>
          </p:cNvPr>
          <p:cNvSpPr/>
          <p:nvPr/>
        </p:nvSpPr>
        <p:spPr>
          <a:xfrm>
            <a:off x="8423564" y="3842327"/>
            <a:ext cx="1347288" cy="665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頁尾版面配置區 16">
            <a:extLst>
              <a:ext uri="{FF2B5EF4-FFF2-40B4-BE49-F238E27FC236}">
                <a16:creationId xmlns:a16="http://schemas.microsoft.com/office/drawing/2014/main" id="{114FEBF8-5F5D-4D11-A881-218B6BE295C9}"/>
              </a:ext>
            </a:extLst>
          </p:cNvPr>
          <p:cNvSpPr txBox="1">
            <a:spLocks/>
          </p:cNvSpPr>
          <p:nvPr/>
        </p:nvSpPr>
        <p:spPr>
          <a:xfrm>
            <a:off x="124691" y="6428265"/>
            <a:ext cx="4751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Yu-Siang Xiao (NCUHEP, Taiwan)  |  ePIC ZDC EMCal Prototype Analysis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820095" cy="5642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350" b="1" dirty="0">
                <a:solidFill>
                  <a:srgbClr val="0F294A"/>
                </a:solidFill>
                <a:latin typeface="Liberation Sans"/>
              </a:rPr>
              <a:t>Baseline Seasonal Drift in RHIC Tunnel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508760"/>
            <a:ext cx="10820095" cy="1828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1499616"/>
            <a:ext cx="1508760" cy="3657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719072"/>
            <a:ext cx="4709160" cy="1444752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719072"/>
            <a:ext cx="59436" cy="1444752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773936"/>
            <a:ext cx="4489704" cy="1335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8B1E3F"/>
                </a:solidFill>
                <a:latin typeface="Liberation Sans"/>
              </a:rPr>
              <a:t>PRIMARY REFERENCE — BNL TUNNEL CFD REPORT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Authors: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Emma Letourneau &amp; Ram Srinivasan (BNL, Aug. 2022)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Title: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A numerical evaluation of the ambient air temperature in the EIC tunnel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Report ID: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BNL-224169-2023-TECH  /  EIC-ADD-TN-043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OSTI / DOI: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osti.gov/biblio/1964074  (DOI: 10.2172/1964074)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818" y="3337560"/>
            <a:ext cx="4933142" cy="20774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IP6 Telemetry (z ≈ 25–40 m):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Cryogenic sensors B05-Q3.Q4 &amp; B06-Q3.Q4 in Far-Forward zone.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Seasonal Swing: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Winter 15.6°C (60°F) ↔ Summer 21.9°C (71.5°F) → Uncontrolled drift ΔT ≈ 6.3°C.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Driving Mechanism: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6-inch soil boundary temperature tracks &amp; lags outdoor seasonal cycle (BNL Fig. 11 &amp; Fig. 12).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Diurnal Invariance: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Daily outdoor swings damped by soil mass; seasonal soil drift dominates.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719072"/>
            <a:ext cx="5925312" cy="4498848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577840" y="1719072"/>
            <a:ext cx="5925312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05855" y="1755648"/>
            <a:ext cx="566928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050" b="1" dirty="0">
                <a:solidFill>
                  <a:srgbClr val="8B1E3F"/>
                </a:solidFill>
                <a:latin typeface="Liberation Sans"/>
              </a:rPr>
              <a:t>[ THESIS FIG. 6.10 &amp; BNL REPORT FIG. 11 / FIG. 12 ]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7567" y="6323584"/>
            <a:ext cx="6430541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dirty="0">
                <a:solidFill>
                  <a:srgbClr val="64748B"/>
                </a:solidFill>
                <a:latin typeface="Liberation Sans"/>
              </a:rPr>
              <a:t>Top: Thesis Fig. 6.10 (IP6 B05/B06 annual drift). Bottom: BNL Fig. 11 &amp; Fig. 12 (soil-tunnel seasonal lag).</a:t>
            </a:r>
          </a:p>
        </p:txBody>
      </p:sp>
      <p:pic>
        <p:nvPicPr>
          <p:cNvPr id="13" name="Picture 12" descr="slide2_fig_compos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971" y="1982748"/>
            <a:ext cx="5125048" cy="4344900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685800" y="6327648"/>
            <a:ext cx="1082009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:a16="http://schemas.microsoft.com/office/drawing/2014/main" id="{18624860-1E60-4424-BF55-FCCEA83A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95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820095" cy="5642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lang="en-US" sz="2350" b="1" dirty="0">
                <a:solidFill>
                  <a:srgbClr val="0F294A"/>
                </a:solidFill>
                <a:latin typeface="Liberation Sans"/>
              </a:rPr>
              <a:t>Future EIC Era: New Heat Loads &amp; Thermal Stratification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508760"/>
            <a:ext cx="10820095" cy="1828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1499616"/>
            <a:ext cx="1508760" cy="3657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719072"/>
            <a:ext cx="4709160" cy="1261872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719072"/>
            <a:ext cx="59436" cy="1261872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773936"/>
            <a:ext cx="470916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 dirty="0">
                <a:solidFill>
                  <a:srgbClr val="1E3A8A"/>
                </a:solidFill>
                <a:latin typeface="Liberation Sans"/>
              </a:rPr>
              <a:t>NEW EIC HEAT SOURCES IN TUNNEL CROWN (BNL TABLE 1)</a:t>
            </a:r>
          </a:p>
          <a:p>
            <a:pPr>
              <a:spcAft>
                <a:spcPts val="200"/>
              </a:spcAft>
            </a:pPr>
            <a:r>
              <a:rPr sz="1150" b="1" dirty="0">
                <a:solidFill>
                  <a:srgbClr val="0F294A"/>
                </a:solidFill>
                <a:latin typeface="Liberation Sans"/>
              </a:rPr>
              <a:t>RCS Synchrotron: 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93.3 W/m  (548.3 W/m³ volumetric)</a:t>
            </a:r>
          </a:p>
          <a:p>
            <a:pPr>
              <a:spcAft>
                <a:spcPts val="200"/>
              </a:spcAft>
            </a:pPr>
            <a:r>
              <a:rPr sz="1150" b="1" dirty="0">
                <a:solidFill>
                  <a:srgbClr val="0F294A"/>
                </a:solidFill>
                <a:latin typeface="Liberation Sans"/>
              </a:rPr>
              <a:t>DC Cable Trays: 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99.7 W/m  (190.4 W/m³ lumped load)</a:t>
            </a:r>
          </a:p>
          <a:p>
            <a:pPr>
              <a:spcAft>
                <a:spcPts val="200"/>
              </a:spcAft>
            </a:pPr>
            <a:r>
              <a:rPr sz="1150" b="1" dirty="0">
                <a:solidFill>
                  <a:srgbClr val="0F294A"/>
                </a:solidFill>
                <a:latin typeface="Liberation Sans"/>
              </a:rPr>
              <a:t>ESR &amp; Water Pipes: 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Upper pipe 96°F (35.6°C) / Lower 86°F (30.0°C)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309" y="3154680"/>
            <a:ext cx="5265651" cy="18697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2D Ansys Fluent CFD: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16-ft corrugated steel tunnel + 6-in soil boundary (</a:t>
            </a:r>
            <a:r>
              <a:rPr sz="1350" dirty="0" err="1">
                <a:solidFill>
                  <a:srgbClr val="334155"/>
                </a:solidFill>
                <a:latin typeface="Liberation Sans"/>
              </a:rPr>
              <a:t>T_soil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 = 83°F, 59°F, 53°F).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Buoyancy Stratification: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Unventilated natural convection traps intense heat in upper tunnel crown (BNL Fig. 7 &amp; Fig. 14).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Detector Envelope: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Height -30 to +50 in relative to beam center.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 dirty="0">
                <a:solidFill>
                  <a:srgbClr val="0F294A"/>
                </a:solidFill>
                <a:latin typeface="Liberation Sans"/>
              </a:rPr>
              <a:t>Summer Peak Crisis: </a:t>
            </a:r>
            <a:r>
              <a:rPr sz="1350" dirty="0">
                <a:solidFill>
                  <a:srgbClr val="334155"/>
                </a:solidFill>
                <a:latin typeface="Liberation Sans"/>
              </a:rPr>
              <a:t>Unconditioned EIC air reaches 37.8–48.9°C (100–120°F) in summer!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0" y="1719072"/>
            <a:ext cx="5925312" cy="4498848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0" y="1719072"/>
            <a:ext cx="5925312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24015" y="1755648"/>
            <a:ext cx="566928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050" b="1">
                <a:solidFill>
                  <a:srgbClr val="8B1E3F"/>
                </a:solidFill>
                <a:latin typeface="Liberation Sans"/>
              </a:rPr>
              <a:t>[ BNL FIG. 2 GEOMETRY, TABLE 1 &amp; FIG. 7 UNCOOLED CFD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0039" y="6374041"/>
            <a:ext cx="6093256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Left: BNL Fig. 2 (2D EIC cross-section) &amp; Table 1. Right: BNL Fig. 7 (uncooled EIC CFD profiles).</a:t>
            </a:r>
          </a:p>
        </p:txBody>
      </p:sp>
      <p:pic>
        <p:nvPicPr>
          <p:cNvPr id="13" name="Picture 12" descr="slide3_fig_compos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793" y="1909922"/>
            <a:ext cx="6741207" cy="4375480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685800" y="6327648"/>
            <a:ext cx="1082009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id="{A0313AF9-6062-4870-A780-5C55F727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820095" cy="5642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350" b="1" dirty="0">
                <a:solidFill>
                  <a:srgbClr val="0F294A"/>
                </a:solidFill>
                <a:latin typeface="Liberation Sans"/>
              </a:rPr>
              <a:t>Upgraded EIC-2C Cooling vs. Residual Bottleneck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508760"/>
            <a:ext cx="10820095" cy="1828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1499616"/>
            <a:ext cx="1508760" cy="3657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58618" y="1719072"/>
            <a:ext cx="5136342" cy="137160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99182" y="1719072"/>
            <a:ext cx="59436" cy="137160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45486" y="1728216"/>
            <a:ext cx="4976322" cy="1377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 dirty="0">
                <a:solidFill>
                  <a:srgbClr val="8B1E3F"/>
                </a:solidFill>
                <a:latin typeface="Liberation Sans"/>
              </a:rPr>
              <a:t>EQUILIBRIUM TEMP IN DETECTOR ENVELOPE (TABLE 6.2)</a:t>
            </a:r>
          </a:p>
          <a:p>
            <a:pPr>
              <a:spcAft>
                <a:spcPts val="200"/>
              </a:spcAft>
            </a:pPr>
            <a:r>
              <a:rPr sz="1150" b="1" dirty="0">
                <a:solidFill>
                  <a:srgbClr val="0F294A"/>
                </a:solidFill>
                <a:latin typeface="Liberation Sans"/>
              </a:rPr>
              <a:t>Summer Peak (28.3°C): 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Uncooled 37.8–48.9°C  </a:t>
            </a:r>
            <a:endParaRPr lang="en-US" sz="1150" b="0" dirty="0">
              <a:solidFill>
                <a:srgbClr val="334155"/>
              </a:solidFill>
              <a:latin typeface="Liberation Sans"/>
            </a:endParaRP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334155"/>
                </a:solidFill>
                <a:latin typeface="Liberation Sans"/>
              </a:rPr>
              <a:t>			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→  EIC-2C 37.8–40.6°C (100–105°F)</a:t>
            </a:r>
          </a:p>
          <a:p>
            <a:pPr>
              <a:spcAft>
                <a:spcPts val="200"/>
              </a:spcAft>
            </a:pPr>
            <a:r>
              <a:rPr sz="1150" b="1" dirty="0">
                <a:solidFill>
                  <a:srgbClr val="0F294A"/>
                </a:solidFill>
                <a:latin typeface="Liberation Sans"/>
              </a:rPr>
              <a:t>Annual Avg (15.0°C): 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Uncooled 28.1–37.8°C  </a:t>
            </a:r>
            <a:endParaRPr lang="en-US" sz="1150" b="0" dirty="0">
              <a:solidFill>
                <a:srgbClr val="334155"/>
              </a:solidFill>
              <a:latin typeface="Liberation Sans"/>
            </a:endParaRP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334155"/>
                </a:solidFill>
                <a:latin typeface="Liberation Sans"/>
              </a:rPr>
              <a:t>			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→  EIC-2C 25.3–33.6°C (77.5–92.5°F)</a:t>
            </a:r>
          </a:p>
          <a:p>
            <a:pPr>
              <a:spcAft>
                <a:spcPts val="200"/>
              </a:spcAft>
            </a:pPr>
            <a:r>
              <a:rPr sz="1150" b="1" dirty="0">
                <a:solidFill>
                  <a:srgbClr val="0F294A"/>
                </a:solidFill>
                <a:latin typeface="Liberation Sans"/>
              </a:rPr>
              <a:t>Modal Base (11.7°C): 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Uncooled 24.6–35.0°C  </a:t>
            </a:r>
            <a:endParaRPr lang="en-US" sz="1150" b="0" dirty="0">
              <a:solidFill>
                <a:srgbClr val="334155"/>
              </a:solidFill>
              <a:latin typeface="Liberation Sans"/>
            </a:endParaRP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334155"/>
                </a:solidFill>
                <a:latin typeface="Liberation Sans"/>
              </a:rPr>
              <a:t>			</a:t>
            </a:r>
            <a:r>
              <a:rPr sz="1150" b="0" dirty="0">
                <a:solidFill>
                  <a:srgbClr val="334155"/>
                </a:solidFill>
                <a:latin typeface="Liberation Sans"/>
              </a:rPr>
              <a:t>→  EIC-2C 23.9–30.8°C (75.0–87.5°F)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8618" y="3255264"/>
            <a:ext cx="5136342" cy="16235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2880" indent="-182880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EIC-2C Upgrade (BNL Fig. 9):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Dual 8-inch chilled-water pipes at 7.2°C (45°F) installed in upper tunnel corners.</a:t>
            </a:r>
          </a:p>
          <a:p>
            <a:pPr marL="182880" indent="-182880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Persistent High Temp</a:t>
            </a:r>
            <a:r>
              <a:rPr sz="1450" b="1" dirty="0">
                <a:solidFill>
                  <a:srgbClr val="FF0000"/>
                </a:solidFill>
                <a:latin typeface="Liberation Sans"/>
              </a:rPr>
              <a:t>: </a:t>
            </a:r>
            <a:r>
              <a:rPr sz="1400" dirty="0">
                <a:solidFill>
                  <a:srgbClr val="FF0000"/>
                </a:solidFill>
                <a:latin typeface="Liberation Sans"/>
              </a:rPr>
              <a:t>Summer equilibrium stays at 37.8–40.6°C; modal periods remain 23.9–33.6°C.</a:t>
            </a:r>
          </a:p>
          <a:p>
            <a:pPr marL="182880" indent="-182880" algn="l">
              <a:spcAft>
                <a:spcPts val="1200"/>
              </a:spcAft>
              <a:buFont typeface="Arial"/>
              <a:buChar char="•"/>
            </a:pPr>
            <a:r>
              <a:rPr sz="1450" b="1" dirty="0">
                <a:solidFill>
                  <a:srgbClr val="0F294A"/>
                </a:solidFill>
                <a:latin typeface="Liberation Sans"/>
              </a:rPr>
              <a:t>Key Takeaway: </a:t>
            </a:r>
            <a:r>
              <a:rPr sz="1400" dirty="0">
                <a:solidFill>
                  <a:srgbClr val="334155"/>
                </a:solidFill>
                <a:latin typeface="Liberation Sans"/>
              </a:rPr>
              <a:t>Tunnel-level cooling pipes alone CANNOT cool the detector zone below 35–40°C in summer.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719072"/>
            <a:ext cx="5925312" cy="4498848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577840" y="1719072"/>
            <a:ext cx="5925312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05855" y="1755648"/>
            <a:ext cx="566928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050" b="1">
                <a:solidFill>
                  <a:srgbClr val="8B1E3F"/>
                </a:solidFill>
                <a:latin typeface="Liberation Sans"/>
              </a:rPr>
              <a:t>[ BNL FIG. 9 (EIC-2C DUAL PIPES) &amp; THESIS TABLE 6.2 ]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7568" y="5888736"/>
            <a:ext cx="5705856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Left: BNL Fig. 9 (EIC-2C dual cooling pipes CFD). Right: Summer peak zoom &amp; Thesis Table 6.2.</a:t>
            </a:r>
          </a:p>
        </p:txBody>
      </p:sp>
      <p:pic>
        <p:nvPicPr>
          <p:cNvPr id="13" name="Picture 12" descr="slide4_fig_compos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828" y="1970027"/>
            <a:ext cx="6255050" cy="3786625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685800" y="6327648"/>
            <a:ext cx="1082009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id="{10894B33-E43B-4E3A-9844-85C3EE04A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7E6A8882-194C-4CF5-8FB5-7BEFC8773D91}"/>
              </a:ext>
            </a:extLst>
          </p:cNvPr>
          <p:cNvCxnSpPr/>
          <p:nvPr/>
        </p:nvCxnSpPr>
        <p:spPr>
          <a:xfrm>
            <a:off x="8857673" y="2751191"/>
            <a:ext cx="203047" cy="2045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B9F8B12C-8191-4582-845D-20FBA39620AF}"/>
              </a:ext>
            </a:extLst>
          </p:cNvPr>
          <p:cNvCxnSpPr>
            <a:cxnSpLocks/>
          </p:cNvCxnSpPr>
          <p:nvPr/>
        </p:nvCxnSpPr>
        <p:spPr>
          <a:xfrm flipH="1">
            <a:off x="9770852" y="2723457"/>
            <a:ext cx="256032" cy="2224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8AE35382-D94D-4F59-950F-F1016DACA71C}"/>
              </a:ext>
            </a:extLst>
          </p:cNvPr>
          <p:cNvSpPr/>
          <p:nvPr/>
        </p:nvSpPr>
        <p:spPr>
          <a:xfrm>
            <a:off x="8737600" y="2244436"/>
            <a:ext cx="1366982" cy="301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Cooling pipe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820095" cy="5642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350" b="1" dirty="0">
                <a:solidFill>
                  <a:srgbClr val="0F294A"/>
                </a:solidFill>
                <a:latin typeface="Liberation Sans"/>
              </a:rPr>
              <a:t>Impact on PbWO4 + SiPM &amp; Active Cooling Mandate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508760"/>
            <a:ext cx="10820095" cy="1828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1499616"/>
            <a:ext cx="1508760" cy="3657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719072"/>
            <a:ext cx="4709160" cy="105156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719072"/>
            <a:ext cx="59436" cy="105156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773936"/>
            <a:ext cx="4489704" cy="9418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8B1E3F"/>
                </a:solidFill>
                <a:latin typeface="Liberation Sans"/>
              </a:rPr>
              <a:t>PBWO4 SCINTILLATION QUENCHING AT 45°C (ΔT = +20°C)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Thermal Quenching (Eq. 6.6):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LY(45°C) ≈ LY(25°C) × (1 − 0.020)^20 ≈ 0.668 × LY(25°C)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Acute Light Yield Collapse: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−33.2% reduction  (250 ph/MeV  →  167 ph/MeV at 45°C)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926080"/>
            <a:ext cx="4709160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2880" indent="-182880" algn="l">
              <a:spcAft>
                <a:spcPts val="8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Compounded Sensor Drift: </a:t>
            </a:r>
            <a:r>
              <a:rPr sz="1350">
                <a:solidFill>
                  <a:srgbClr val="334155"/>
                </a:solidFill>
                <a:latin typeface="Liberation Sans"/>
              </a:rPr>
              <a:t>Exponential SiPM DCR surge + overall gain drift −3.1% to −3.7% / °C (shifts g_ADC/MeV).</a:t>
            </a:r>
          </a:p>
          <a:p>
            <a:pPr marL="182880" indent="-182880" algn="l">
              <a:spcAft>
                <a:spcPts val="8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Operational Prohibition: </a:t>
            </a:r>
            <a:r>
              <a:rPr sz="1350">
                <a:solidFill>
                  <a:srgbClr val="334155"/>
                </a:solidFill>
                <a:latin typeface="Liberation Sans"/>
              </a:rPr>
              <a:t>Passive thermodynamic equilibration with tunnel air is strictly prohibited!</a:t>
            </a:r>
          </a:p>
          <a:p>
            <a:pPr marL="182880" indent="-182880" algn="l">
              <a:spcAft>
                <a:spcPts val="8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Engineering Mandate (c ≤ 5.00%): </a:t>
            </a:r>
            <a:r>
              <a:rPr sz="1350">
                <a:solidFill>
                  <a:srgbClr val="334155"/>
                </a:solidFill>
                <a:latin typeface="Liberation Sans"/>
              </a:rPr>
              <a:t>Complete atmospheric isolation of full 27 × 27 EMCal matrix:</a:t>
            </a:r>
          </a:p>
          <a:p>
            <a:pPr marL="384048" indent="-384048" algn="l">
              <a:spcAft>
                <a:spcPts val="500"/>
              </a:spcAft>
              <a:buFont typeface="Arial"/>
              <a:buChar char="–"/>
            </a:pPr>
            <a:r>
              <a:rPr sz="1350" b="1">
                <a:solidFill>
                  <a:srgbClr val="8B1E3F"/>
                </a:solidFill>
                <a:latin typeface="Liberation Sans"/>
              </a:rPr>
              <a:t>Thermal Enclosure: </a:t>
            </a:r>
            <a:r>
              <a:rPr sz="1300">
                <a:solidFill>
                  <a:srgbClr val="334155"/>
                </a:solidFill>
                <a:latin typeface="Liberation Sans"/>
              </a:rPr>
              <a:t>Airtight Thermal Insulation Shell blocking ambient convective heat.</a:t>
            </a:r>
          </a:p>
          <a:p>
            <a:pPr marL="384048" indent="-384048" algn="l">
              <a:spcAft>
                <a:spcPts val="500"/>
              </a:spcAft>
              <a:buFont typeface="Arial"/>
              <a:buChar char="–"/>
            </a:pPr>
            <a:r>
              <a:rPr sz="1350" b="1">
                <a:solidFill>
                  <a:srgbClr val="8B1E3F"/>
                </a:solidFill>
                <a:latin typeface="Liberation Sans"/>
              </a:rPr>
              <a:t>Active Chilled Loop: </a:t>
            </a:r>
            <a:r>
              <a:rPr sz="1300">
                <a:solidFill>
                  <a:srgbClr val="334155"/>
                </a:solidFill>
                <a:latin typeface="Liberation Sans"/>
              </a:rPr>
              <a:t>Active Liquid-Cooling Loop locked at 18.0°C ± 0.1°C.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719072"/>
            <a:ext cx="5925312" cy="4498848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577840" y="1719072"/>
            <a:ext cx="5925312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05855" y="1755648"/>
            <a:ext cx="566928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050" b="1">
                <a:solidFill>
                  <a:srgbClr val="8B1E3F"/>
                </a:solidFill>
                <a:latin typeface="Liberation Sans"/>
              </a:rPr>
              <a:t>[ PBWO4 QUENCHING CURVE &amp; 18.0°C ACTIVE COOLING LOOP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7568" y="5888736"/>
            <a:ext cx="5705856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Top: PbWO4 light yield quenching curve (Eq. 6.6). Bottom: 27x27 EMCal active cooling architecture.</a:t>
            </a:r>
          </a:p>
        </p:txBody>
      </p:sp>
      <p:pic>
        <p:nvPicPr>
          <p:cNvPr id="13" name="Picture 12" descr="slide5_quenching_and_cooling.png"/>
          <p:cNvPicPr>
            <a:picLocks noChangeAspect="1"/>
          </p:cNvPicPr>
          <p:nvPr/>
        </p:nvPicPr>
        <p:blipFill rotWithShape="1">
          <a:blip r:embed="rId2"/>
          <a:srcRect b="40259"/>
          <a:stretch/>
        </p:blipFill>
        <p:spPr>
          <a:xfrm>
            <a:off x="5556028" y="2499907"/>
            <a:ext cx="5968936" cy="2726866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685800" y="6327648"/>
            <a:ext cx="1082009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投影片編號版面配置區 16">
            <a:extLst>
              <a:ext uri="{FF2B5EF4-FFF2-40B4-BE49-F238E27FC236}">
                <a16:creationId xmlns:a16="http://schemas.microsoft.com/office/drawing/2014/main" id="{5347AE0F-5EDD-436D-A64A-AA873567A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820095" cy="5642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endParaRPr lang="en-US" sz="1150" b="1" dirty="0">
              <a:solidFill>
                <a:srgbClr val="8B1E3F"/>
              </a:solidFill>
              <a:latin typeface="Liberation Sans"/>
            </a:endParaRPr>
          </a:p>
          <a:p>
            <a:pPr algn="l"/>
            <a:r>
              <a:rPr sz="2350" b="1" dirty="0">
                <a:solidFill>
                  <a:srgbClr val="0F294A"/>
                </a:solidFill>
                <a:latin typeface="Liberation Sans"/>
              </a:rPr>
              <a:t>Summary of Key Parameters &amp; Q&amp;A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508760"/>
            <a:ext cx="10820095" cy="1828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1499616"/>
            <a:ext cx="1508760" cy="3657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285232" cy="137160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" name="Rectangle 5"/>
          <p:cNvSpPr/>
          <p:nvPr/>
        </p:nvSpPr>
        <p:spPr>
          <a:xfrm>
            <a:off x="685800" y="1783080"/>
            <a:ext cx="59436" cy="137160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" name="TextBox 6"/>
          <p:cNvSpPr txBox="1"/>
          <p:nvPr/>
        </p:nvSpPr>
        <p:spPr>
          <a:xfrm>
            <a:off x="832104" y="1837943"/>
            <a:ext cx="5065776" cy="10310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00" b="1">
                <a:solidFill>
                  <a:srgbClr val="8B1E3F"/>
                </a:solidFill>
                <a:latin typeface="Liberation Sans"/>
              </a:rPr>
              <a:t>1. RHIC BASELINE DRIFT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IP6 Sensors: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B05 / B06 (z ≈ 25–40 m)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Seasonal Range: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15.6°C ↔ 21.9°C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Uncontrolled Drift: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ΔT ≈ 6.3°C (Soil lag)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83080"/>
            <a:ext cx="5285232" cy="1371600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" name="Rectangle 8"/>
          <p:cNvSpPr/>
          <p:nvPr/>
        </p:nvSpPr>
        <p:spPr>
          <a:xfrm>
            <a:off x="6217920" y="1783080"/>
            <a:ext cx="59436" cy="137160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" name="TextBox 9"/>
          <p:cNvSpPr txBox="1"/>
          <p:nvPr/>
        </p:nvSpPr>
        <p:spPr>
          <a:xfrm>
            <a:off x="6364224" y="1837943"/>
            <a:ext cx="5065776" cy="10310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00" b="1">
                <a:solidFill>
                  <a:srgbClr val="1E3A8A"/>
                </a:solidFill>
                <a:latin typeface="Liberation Sans"/>
              </a:rPr>
              <a:t>2. EIC CROWN HEAT LOADS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RCS + Cable Tray: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93.3 + 99.7 W/m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Detector Zone: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-30 to +50 in height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Uncooled Summer: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37.8–48.9°C (100–120°F)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383280"/>
            <a:ext cx="5285232" cy="1371600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" name="Rectangle 11"/>
          <p:cNvSpPr/>
          <p:nvPr/>
        </p:nvSpPr>
        <p:spPr>
          <a:xfrm>
            <a:off x="685800" y="3383280"/>
            <a:ext cx="59436" cy="1371600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832104" y="3438144"/>
            <a:ext cx="5065776" cy="10310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00" b="1">
                <a:solidFill>
                  <a:srgbClr val="8B1E3F"/>
                </a:solidFill>
                <a:latin typeface="Liberation Sans"/>
              </a:rPr>
              <a:t>3. EIC-2C BOTTLENECK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Dual Cooling Pipes: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8-in loops at 7.2°C (45°F)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Summer EIC-2C: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Still 37.8–40.6°C!</a:t>
            </a:r>
          </a:p>
          <a:p>
            <a:pPr>
              <a:spcAft>
                <a:spcPts val="200"/>
              </a:spcAft>
            </a:pPr>
            <a:r>
              <a:rPr sz="1600" b="1">
                <a:solidFill>
                  <a:srgbClr val="0F294A"/>
                </a:solidFill>
                <a:latin typeface="Liberation Sans"/>
              </a:rPr>
              <a:t>Modal Operating: </a:t>
            </a:r>
            <a:r>
              <a:rPr sz="1600" b="0">
                <a:solidFill>
                  <a:srgbClr val="334155"/>
                </a:solidFill>
                <a:latin typeface="Liberation Sans"/>
              </a:rPr>
              <a:t>Persists at 23.9–33.6°C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383280"/>
            <a:ext cx="5285232" cy="1371600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" name="Rectangle 14"/>
          <p:cNvSpPr/>
          <p:nvPr/>
        </p:nvSpPr>
        <p:spPr>
          <a:xfrm>
            <a:off x="6217920" y="3383280"/>
            <a:ext cx="59436" cy="137160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6" name="TextBox 15"/>
          <p:cNvSpPr txBox="1"/>
          <p:nvPr/>
        </p:nvSpPr>
        <p:spPr>
          <a:xfrm>
            <a:off x="6364224" y="3438144"/>
            <a:ext cx="5065776" cy="10310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00" b="1" dirty="0">
                <a:solidFill>
                  <a:srgbClr val="1E3A8A"/>
                </a:solidFill>
                <a:latin typeface="Liberation Sans"/>
              </a:rPr>
              <a:t>4. ZDC EMCAL MANDATE</a:t>
            </a:r>
          </a:p>
          <a:p>
            <a:pPr>
              <a:spcAft>
                <a:spcPts val="200"/>
              </a:spcAft>
            </a:pPr>
            <a:r>
              <a:rPr sz="1600" b="1" dirty="0">
                <a:solidFill>
                  <a:srgbClr val="0F294A"/>
                </a:solidFill>
                <a:latin typeface="Liberation Sans"/>
              </a:rPr>
              <a:t>45°C Quenching: </a:t>
            </a:r>
            <a:r>
              <a:rPr sz="1600" b="0" dirty="0">
                <a:solidFill>
                  <a:srgbClr val="334155"/>
                </a:solidFill>
                <a:latin typeface="Liberation Sans"/>
              </a:rPr>
              <a:t>−33.2% LY (250→167 </a:t>
            </a:r>
            <a:r>
              <a:rPr sz="1600" b="0" dirty="0" err="1">
                <a:solidFill>
                  <a:srgbClr val="334155"/>
                </a:solidFill>
                <a:latin typeface="Liberation Sans"/>
              </a:rPr>
              <a:t>ph</a:t>
            </a:r>
            <a:r>
              <a:rPr sz="1600" b="0" dirty="0">
                <a:solidFill>
                  <a:srgbClr val="334155"/>
                </a:solidFill>
                <a:latin typeface="Liberation Sans"/>
              </a:rPr>
              <a:t>/MeV)</a:t>
            </a:r>
          </a:p>
          <a:p>
            <a:pPr>
              <a:spcAft>
                <a:spcPts val="200"/>
              </a:spcAft>
            </a:pPr>
            <a:r>
              <a:rPr sz="1600" b="1" dirty="0">
                <a:solidFill>
                  <a:srgbClr val="0F294A"/>
                </a:solidFill>
                <a:latin typeface="Liberation Sans"/>
              </a:rPr>
              <a:t>System Gain Drift: </a:t>
            </a:r>
            <a:r>
              <a:rPr sz="1600" b="0" dirty="0">
                <a:solidFill>
                  <a:srgbClr val="334155"/>
                </a:solidFill>
                <a:latin typeface="Liberation Sans"/>
              </a:rPr>
              <a:t>−3.1% to −3.7% / °C</a:t>
            </a:r>
          </a:p>
          <a:p>
            <a:pPr>
              <a:spcAft>
                <a:spcPts val="200"/>
              </a:spcAft>
            </a:pPr>
            <a:r>
              <a:rPr sz="1600" b="1" dirty="0">
                <a:solidFill>
                  <a:srgbClr val="0F294A"/>
                </a:solidFill>
                <a:latin typeface="Liberation Sans"/>
              </a:rPr>
              <a:t>Active Cooling Lock: </a:t>
            </a:r>
            <a:r>
              <a:rPr sz="1600" b="0" dirty="0">
                <a:solidFill>
                  <a:srgbClr val="334155"/>
                </a:solidFill>
                <a:latin typeface="Liberation Sans"/>
              </a:rPr>
              <a:t>18.0°C ± 0.1°C + Shell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5861489"/>
            <a:ext cx="10820095" cy="448887"/>
          </a:xfrm>
          <a:prstGeom prst="roundRect">
            <a:avLst/>
          </a:prstGeom>
          <a:solidFill>
            <a:srgbClr val="0F2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971217"/>
            <a:ext cx="10454335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dirty="0">
                <a:solidFill>
                  <a:srgbClr val="CBD5E1"/>
                </a:solidFill>
                <a:latin typeface="Liberation Sans"/>
              </a:rPr>
              <a:t>Reference: E. Letourneau &amp; R. Srinivasan, BNL-224169-2023-TECH / EIC-ADD-TN-043 (DOI: 10.2172/1964074)  |  Thesis Sec. 6.4.2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6327648"/>
            <a:ext cx="1082009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投影片編號版面配置區 21">
            <a:extLst>
              <a:ext uri="{FF2B5EF4-FFF2-40B4-BE49-F238E27FC236}">
                <a16:creationId xmlns:a16="http://schemas.microsoft.com/office/drawing/2014/main" id="{49FCF862-1465-4E46-B69E-76B7F3BDC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70579F2-BF9D-492C-BFC2-CA04AD23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04A200-1FFC-4992-8865-CAD686AD114F}"/>
              </a:ext>
            </a:extLst>
          </p:cNvPr>
          <p:cNvSpPr/>
          <p:nvPr/>
        </p:nvSpPr>
        <p:spPr>
          <a:xfrm>
            <a:off x="1182256" y="794328"/>
            <a:ext cx="2050472" cy="9975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END</a:t>
            </a:r>
            <a:endParaRPr lang="zh-TW" alt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2735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70579F2-BF9D-492C-BFC2-CA04AD23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04A200-1FFC-4992-8865-CAD686AD114F}"/>
              </a:ext>
            </a:extLst>
          </p:cNvPr>
          <p:cNvSpPr/>
          <p:nvPr/>
        </p:nvSpPr>
        <p:spPr>
          <a:xfrm>
            <a:off x="1182255" y="794328"/>
            <a:ext cx="2918689" cy="9975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Backup</a:t>
            </a:r>
            <a:endParaRPr lang="zh-TW" alt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1286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820095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dirty="0">
                <a:solidFill>
                  <a:srgbClr val="8B1E3F"/>
                </a:solidFill>
                <a:latin typeface="Liberation Sans"/>
              </a:rPr>
              <a:t>SLIDE 1 — MOTIVATION &amp; EMPIRICAL RHIC TELEMETRY</a:t>
            </a:r>
          </a:p>
          <a:p>
            <a:pPr algn="l"/>
            <a:r>
              <a:rPr sz="2350" b="1" dirty="0">
                <a:solidFill>
                  <a:srgbClr val="0F294A"/>
                </a:solidFill>
                <a:latin typeface="Liberation Sans"/>
              </a:rPr>
              <a:t>Baseline Seasonal Drift in RHIC Tunnel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508760"/>
            <a:ext cx="10820095" cy="1828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85800" y="1499616"/>
            <a:ext cx="1508760" cy="36576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719072"/>
            <a:ext cx="4709160" cy="1444752"/>
          </a:xfrm>
          <a:prstGeom prst="roundRect">
            <a:avLst/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719072"/>
            <a:ext cx="59436" cy="1444752"/>
          </a:xfrm>
          <a:prstGeom prst="rect">
            <a:avLst/>
          </a:prstGeom>
          <a:solidFill>
            <a:srgbClr val="8B1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773936"/>
            <a:ext cx="4489704" cy="1335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1">
                <a:solidFill>
                  <a:srgbClr val="8B1E3F"/>
                </a:solidFill>
                <a:latin typeface="Liberation Sans"/>
              </a:rPr>
              <a:t>PRIMARY REFERENCE — BNL TUNNEL CFD REPORT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Authors: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Emma Letourneau &amp; Ram Srinivasan (BNL, Aug. 2022)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Title: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A numerical evaluation of the ambient air temperature in the EIC tunnel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Report ID: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BNL-224169-2023-TECH  /  EIC-ADD-TN-043</a:t>
            </a:r>
          </a:p>
          <a:p>
            <a:pPr>
              <a:spcAft>
                <a:spcPts val="200"/>
              </a:spcAft>
            </a:pPr>
            <a:r>
              <a:rPr sz="1150" b="1">
                <a:solidFill>
                  <a:srgbClr val="0F294A"/>
                </a:solidFill>
                <a:latin typeface="Liberation Sans"/>
              </a:rPr>
              <a:t>OSTI / DOI: </a:t>
            </a:r>
            <a:r>
              <a:rPr sz="1150" b="0">
                <a:solidFill>
                  <a:srgbClr val="334155"/>
                </a:solidFill>
                <a:latin typeface="Liberation Sans"/>
              </a:rPr>
              <a:t>osti.gov/biblio/1964074  (DOI: 10.2172/1964074)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337560"/>
            <a:ext cx="4709160" cy="2834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IP6 Telemetry (z ≈ 25–40 m): </a:t>
            </a:r>
            <a:r>
              <a:rPr sz="1350">
                <a:solidFill>
                  <a:srgbClr val="334155"/>
                </a:solidFill>
                <a:latin typeface="Liberation Sans"/>
              </a:rPr>
              <a:t>Cryogenic sensors B05-Q3.Q4 &amp; B06-Q3.Q4 in Far-Forward zone.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Seasonal Swing: </a:t>
            </a:r>
            <a:r>
              <a:rPr sz="1350">
                <a:solidFill>
                  <a:srgbClr val="334155"/>
                </a:solidFill>
                <a:latin typeface="Liberation Sans"/>
              </a:rPr>
              <a:t>Winter 15.6°C (60°F) ↔ Summer 21.9°C (71.5°F) → Uncontrolled drift ΔT ≈ 6.3°C.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Driving Mechanism: </a:t>
            </a:r>
            <a:r>
              <a:rPr sz="1350">
                <a:solidFill>
                  <a:srgbClr val="334155"/>
                </a:solidFill>
                <a:latin typeface="Liberation Sans"/>
              </a:rPr>
              <a:t>6-inch soil boundary temperature tracks &amp; lags outdoor seasonal cycle (BNL Fig. 11 &amp; Fig. 12).</a:t>
            </a:r>
          </a:p>
          <a:p>
            <a:pPr marL="182880" indent="-182880" algn="l">
              <a:spcAft>
                <a:spcPts val="1000"/>
              </a:spcAft>
              <a:buFont typeface="Arial"/>
              <a:buChar char="•"/>
            </a:pPr>
            <a:r>
              <a:rPr sz="1400" b="1">
                <a:solidFill>
                  <a:srgbClr val="0F294A"/>
                </a:solidFill>
                <a:latin typeface="Liberation Sans"/>
              </a:rPr>
              <a:t>Diurnal Invariance: </a:t>
            </a:r>
            <a:r>
              <a:rPr sz="1350">
                <a:solidFill>
                  <a:srgbClr val="334155"/>
                </a:solidFill>
                <a:latin typeface="Liberation Sans"/>
              </a:rPr>
              <a:t>Daily outdoor swings damped by soil mass; seasonal soil drift dominates.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719072"/>
            <a:ext cx="5925312" cy="4498848"/>
          </a:xfrm>
          <a:prstGeom prst="round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577840" y="1719072"/>
            <a:ext cx="5925312" cy="274320"/>
          </a:xfrm>
          <a:prstGeom prst="rect">
            <a:avLst/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05855" y="1755648"/>
            <a:ext cx="566928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050" b="1" dirty="0">
                <a:solidFill>
                  <a:srgbClr val="8B1E3F"/>
                </a:solidFill>
                <a:latin typeface="Liberation Sans"/>
              </a:rPr>
              <a:t>[ THESIS FIG. 6.10 &amp; BNL REPORT FIG. 11 / FIG. 12 ]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7568" y="5888736"/>
            <a:ext cx="5705856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>
                <a:solidFill>
                  <a:srgbClr val="64748B"/>
                </a:solidFill>
                <a:latin typeface="Liberation Sans"/>
              </a:rPr>
              <a:t>Top: Thesis Fig. 6.10 (IP6 B05/B06 annual drift). Bottom: BNL Fig. 11 &amp; Fig. 12 (soil-tunnel seasonal lag).</a:t>
            </a:r>
          </a:p>
        </p:txBody>
      </p:sp>
      <p:pic>
        <p:nvPicPr>
          <p:cNvPr id="13" name="Picture 12" descr="slide2_fig_compos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254" y="2029967"/>
            <a:ext cx="4508483" cy="3822191"/>
          </a:xfrm>
          <a:prstGeom prst="rect">
            <a:avLst/>
          </a:prstGeom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685800" y="6327648"/>
            <a:ext cx="10820095" cy="13716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6364224"/>
            <a:ext cx="1082009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>
                <a:solidFill>
                  <a:srgbClr val="64748B"/>
                </a:solidFill>
                <a:latin typeface="Liberation Sans"/>
              </a:rPr>
              <a:t>Siang Xiao (NCUHEP, Taiwan)  |  EIC Tunnel Thermal Environment &amp; ZDC EMCal Cooling Mandate  |  2026/10/21</a:t>
            </a:r>
            <a:r>
              <a:rPr sz="1100" b="1">
                <a:solidFill>
                  <a:srgbClr val="0F294A"/>
                </a:solidFill>
                <a:latin typeface="Liberation Sans"/>
              </a:rPr>
              <a:t>                 Slide 2 / 6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DDB9D070-5C02-47A1-A0CD-4E0ABC572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56" y="1773936"/>
            <a:ext cx="4968838" cy="3657231"/>
          </a:xfrm>
          <a:prstGeom prst="rect">
            <a:avLst/>
          </a:prstGeom>
        </p:spPr>
      </p:pic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CB5B01C5-E11F-4A50-A7C5-7D0CA547783D}"/>
              </a:ext>
            </a:extLst>
          </p:cNvPr>
          <p:cNvCxnSpPr/>
          <p:nvPr/>
        </p:nvCxnSpPr>
        <p:spPr>
          <a:xfrm flipV="1">
            <a:off x="5394960" y="3108960"/>
            <a:ext cx="701040" cy="22860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FE42FC80-6B07-4441-817D-D48A2AE8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2286</Words>
  <Application>Microsoft Office PowerPoint</Application>
  <PresentationFormat>寬螢幕</PresentationFormat>
  <Paragraphs>184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0" baseType="lpstr">
      <vt:lpstr>Liberation Sans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User</dc:creator>
  <cp:keywords/>
  <dc:description>generated using python-pptx</dc:description>
  <cp:lastModifiedBy>宇翔 蕭</cp:lastModifiedBy>
  <cp:revision>21</cp:revision>
  <dcterms:created xsi:type="dcterms:W3CDTF">2013-01-27T09:14:16Z</dcterms:created>
  <dcterms:modified xsi:type="dcterms:W3CDTF">2026-11-03T01:23:00Z</dcterms:modified>
  <cp:category/>
</cp:coreProperties>
</file>