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360" r:id="rId14"/>
    <p:sldId id="268" r:id="rId15"/>
    <p:sldId id="359" r:id="rId16"/>
    <p:sldId id="297" r:id="rId17"/>
    <p:sldId id="341" r:id="rId18"/>
    <p:sldId id="342" r:id="rId19"/>
    <p:sldId id="269" r:id="rId20"/>
    <p:sldId id="343" r:id="rId21"/>
    <p:sldId id="344" r:id="rId22"/>
    <p:sldId id="345" r:id="rId23"/>
    <p:sldId id="347" r:id="rId24"/>
    <p:sldId id="346" r:id="rId25"/>
    <p:sldId id="334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818386"/>
    <a:srgbClr val="1D3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5"/>
    <p:restoredTop sz="93231"/>
  </p:normalViewPr>
  <p:slideViewPr>
    <p:cSldViewPr snapToGrid="0">
      <p:cViewPr varScale="1">
        <p:scale>
          <a:sx n="207" d="100"/>
          <a:sy n="207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3B1C9-F631-B947-8E31-D79E11B6A659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2225C-6BD5-6842-A99B-D5792FAFB98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10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2225C-6BD5-6842-A99B-D5792FAFB98E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651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2225C-6BD5-6842-A99B-D5792FAFB98E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097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5146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932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464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4612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885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07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252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255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446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595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406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EFD8B-C519-9B49-9902-7986B0EBA9F3}" type="datetimeFigureOut">
              <a:rPr kumimoji="1" lang="zh-TW" altLang="en-US" smtClean="0"/>
              <a:t>2023/5/23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694F8-0082-F341-9B21-AA91F6DC46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300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xn/xmc746d93nqcqwh55hyw4z900000gn/T/com.microsoft.Word/WebArchiveCopyPasteTempFiles/page1image17096000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50B942B-FF63-5CF3-981F-3C824C8A4AEA}"/>
              </a:ext>
            </a:extLst>
          </p:cNvPr>
          <p:cNvSpPr txBox="1"/>
          <p:nvPr/>
        </p:nvSpPr>
        <p:spPr>
          <a:xfrm>
            <a:off x="1637194" y="476506"/>
            <a:ext cx="569777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b="1" dirty="0">
                <a:solidFill>
                  <a:srgbClr val="0432FF"/>
                </a:solidFill>
              </a:rPr>
              <a:t>Introduction to Silicon Detectors</a:t>
            </a:r>
          </a:p>
          <a:p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/>
              <a:t>Working principle.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/>
              <a:t>Detector structure and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/>
              <a:t>Large scale applications</a:t>
            </a:r>
            <a:endParaRPr kumimoji="1" lang="zh-TW" alt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D29C80E-D000-2AB4-738F-953370017875}"/>
              </a:ext>
            </a:extLst>
          </p:cNvPr>
          <p:cNvSpPr txBox="1"/>
          <p:nvPr/>
        </p:nvSpPr>
        <p:spPr>
          <a:xfrm>
            <a:off x="6889687" y="5068669"/>
            <a:ext cx="184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Yuan-Hann Chang</a:t>
            </a:r>
          </a:p>
          <a:p>
            <a:r>
              <a:rPr kumimoji="1" lang="en-US" altLang="zh-TW" dirty="0"/>
              <a:t>May 25, 2023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0F5691-D0C3-CDE7-4AFC-16796804AB25}"/>
              </a:ext>
            </a:extLst>
          </p:cNvPr>
          <p:cNvSpPr txBox="1"/>
          <p:nvPr/>
        </p:nvSpPr>
        <p:spPr>
          <a:xfrm>
            <a:off x="282298" y="5314566"/>
            <a:ext cx="324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PIRE GEMADARC summer school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2CDCC4-D35B-3DC6-3C80-18D7C554E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6" t="13973" r="19181" b="8139"/>
          <a:stretch/>
        </p:blipFill>
        <p:spPr>
          <a:xfrm>
            <a:off x="2949120" y="2398971"/>
            <a:ext cx="3245759" cy="29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16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5E465A8-FEC4-35DC-8902-937BCFF2A383}"/>
              </a:ext>
            </a:extLst>
          </p:cNvPr>
          <p:cNvSpPr txBox="1"/>
          <p:nvPr/>
        </p:nvSpPr>
        <p:spPr>
          <a:xfrm>
            <a:off x="731390" y="211370"/>
            <a:ext cx="8091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How do we know that the depletion zone is formed?</a:t>
            </a:r>
          </a:p>
          <a:p>
            <a:r>
              <a:rPr kumimoji="1" lang="en-US" altLang="zh-TW" b="1" dirty="0">
                <a:solidFill>
                  <a:srgbClr val="FF0000"/>
                </a:solidFill>
              </a:rPr>
              <a:t>-- Measure the leakage current of the diode as a function of the bias voltage.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Small current in the depletion zone is allowed, due to thermal fluctuation.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Higher voltage </a:t>
            </a:r>
            <a:r>
              <a:rPr kumimoji="1" lang="en-US" altLang="zh-TW" dirty="0">
                <a:sym typeface="Wingdings" pitchFamily="2" charset="2"/>
              </a:rPr>
              <a:t> larger depletion zone  more e-h pair thermal excitation.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ym typeface="Wingdings" pitchFamily="2" charset="2"/>
              </a:rPr>
              <a:t>When full depletion achieved, leakage current become ~constant.</a:t>
            </a:r>
            <a:endParaRPr kumimoji="1"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9DE8AF3-E26F-5223-F749-7DCBF747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38" y="1924636"/>
            <a:ext cx="3543562" cy="281576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FF96081-B08C-6102-A6F1-6BB9A4CD87CA}"/>
              </a:ext>
            </a:extLst>
          </p:cNvPr>
          <p:cNvSpPr txBox="1"/>
          <p:nvPr/>
        </p:nvSpPr>
        <p:spPr>
          <a:xfrm>
            <a:off x="905347" y="4884003"/>
            <a:ext cx="851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FF0000"/>
                </a:solidFill>
              </a:rPr>
              <a:t>C-V and I-V measurement are the basic acceptance tests performed on silicon detector</a:t>
            </a:r>
            <a:endParaRPr kumimoji="1" lang="zh-TW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400840-42BB-4A31-6D7F-732526BF5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53" y="1997848"/>
            <a:ext cx="3472123" cy="25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CCAB373-EEE4-ED01-1718-5F0D9F076DC9}"/>
              </a:ext>
            </a:extLst>
          </p:cNvPr>
          <p:cNvSpPr txBox="1"/>
          <p:nvPr/>
        </p:nvSpPr>
        <p:spPr>
          <a:xfrm>
            <a:off x="733372" y="187719"/>
            <a:ext cx="7629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0432FF"/>
                </a:solidFill>
              </a:rPr>
              <a:t>Position measurement by the silicon detector: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The electrons and holes created by particle passage drift in the direction of the electric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b="1" dirty="0">
                <a:solidFill>
                  <a:srgbClr val="C00000"/>
                </a:solidFill>
              </a:rPr>
              <a:t>The location of the particle passage can be determined by which metal pad picks up the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The semiconductor technology allows very</a:t>
            </a:r>
            <a:br>
              <a:rPr kumimoji="1" lang="en-US" altLang="zh-TW" dirty="0"/>
            </a:br>
            <a:r>
              <a:rPr kumimoji="1" lang="en-US" altLang="zh-TW" dirty="0"/>
              <a:t>fine structure (few nm). </a:t>
            </a:r>
            <a:r>
              <a:rPr kumimoji="1" lang="en-US" altLang="zh-TW" dirty="0">
                <a:sym typeface="Wingdings" pitchFamily="2" charset="2"/>
              </a:rPr>
              <a:t> high resolution.</a:t>
            </a:r>
            <a:endParaRPr kumimoji="1"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06E0072-F89F-2D7F-ABE4-CC1B089886F4}"/>
              </a:ext>
            </a:extLst>
          </p:cNvPr>
          <p:cNvGrpSpPr/>
          <p:nvPr/>
        </p:nvGrpSpPr>
        <p:grpSpPr>
          <a:xfrm>
            <a:off x="4443676" y="1683314"/>
            <a:ext cx="4700324" cy="3986199"/>
            <a:chOff x="4072760" y="1728801"/>
            <a:chExt cx="4700324" cy="398619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9CD3C78-CBD7-031E-9162-9BEAB2644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067"/>
            <a:stretch/>
          </p:blipFill>
          <p:spPr>
            <a:xfrm>
              <a:off x="5092205" y="1785386"/>
              <a:ext cx="3680879" cy="3833984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FA125D0-0AAD-36A7-C632-63D931B0BB8B}"/>
                </a:ext>
              </a:extLst>
            </p:cNvPr>
            <p:cNvSpPr/>
            <p:nvPr/>
          </p:nvSpPr>
          <p:spPr>
            <a:xfrm>
              <a:off x="4988179" y="1728801"/>
              <a:ext cx="340012" cy="197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A6BC47BE-F6F7-A954-C8A6-2FF1F894F219}"/>
                </a:ext>
              </a:extLst>
            </p:cNvPr>
            <p:cNvGrpSpPr/>
            <p:nvPr/>
          </p:nvGrpSpPr>
          <p:grpSpPr>
            <a:xfrm>
              <a:off x="4711959" y="3377681"/>
              <a:ext cx="774442" cy="94861"/>
              <a:chOff x="1937658" y="3973285"/>
              <a:chExt cx="1887893" cy="208384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04533DD4-B114-0FE1-F3E7-21FC6E0B22D7}"/>
                  </a:ext>
                </a:extLst>
              </p:cNvPr>
              <p:cNvGrpSpPr/>
              <p:nvPr/>
            </p:nvGrpSpPr>
            <p:grpSpPr>
              <a:xfrm>
                <a:off x="2124270" y="3973285"/>
                <a:ext cx="1520512" cy="208384"/>
                <a:chOff x="1976536" y="3974840"/>
                <a:chExt cx="1520512" cy="208384"/>
              </a:xfrm>
            </p:grpSpPr>
            <p:grpSp>
              <p:nvGrpSpPr>
                <p:cNvPr id="19" name="群組 18">
                  <a:extLst>
                    <a:ext uri="{FF2B5EF4-FFF2-40B4-BE49-F238E27FC236}">
                      <a16:creationId xmlns:a16="http://schemas.microsoft.com/office/drawing/2014/main" id="{4E6F3112-784E-FED4-C18A-A4547FE9FAF5}"/>
                    </a:ext>
                  </a:extLst>
                </p:cNvPr>
                <p:cNvGrpSpPr/>
                <p:nvPr/>
              </p:nvGrpSpPr>
              <p:grpSpPr>
                <a:xfrm>
                  <a:off x="1976536" y="3974840"/>
                  <a:ext cx="206827" cy="205274"/>
                  <a:chOff x="1976536" y="3974840"/>
                  <a:chExt cx="206827" cy="205274"/>
                </a:xfrm>
              </p:grpSpPr>
              <p:cxnSp>
                <p:nvCxnSpPr>
                  <p:cNvPr id="35" name="直線接點 34">
                    <a:extLst>
                      <a:ext uri="{FF2B5EF4-FFF2-40B4-BE49-F238E27FC236}">
                        <a16:creationId xmlns:a16="http://schemas.microsoft.com/office/drawing/2014/main" id="{F83DA57E-D497-80D3-F654-E30A4B0B0D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76536" y="3974841"/>
                    <a:ext cx="57537" cy="10263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接點 35">
                    <a:extLst>
                      <a:ext uri="{FF2B5EF4-FFF2-40B4-BE49-F238E27FC236}">
                        <a16:creationId xmlns:a16="http://schemas.microsoft.com/office/drawing/2014/main" id="{3384B773-32C9-216B-A68B-E8B1B1594B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群組 19">
                  <a:extLst>
                    <a:ext uri="{FF2B5EF4-FFF2-40B4-BE49-F238E27FC236}">
                      <a16:creationId xmlns:a16="http://schemas.microsoft.com/office/drawing/2014/main" id="{722F41C9-8ED5-DE52-0CE9-2FDC800700FD}"/>
                    </a:ext>
                  </a:extLst>
                </p:cNvPr>
                <p:cNvGrpSpPr/>
                <p:nvPr/>
              </p:nvGrpSpPr>
              <p:grpSpPr>
                <a:xfrm>
                  <a:off x="2184917" y="397484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33" name="直線接點 32">
                    <a:extLst>
                      <a:ext uri="{FF2B5EF4-FFF2-40B4-BE49-F238E27FC236}">
                        <a16:creationId xmlns:a16="http://schemas.microsoft.com/office/drawing/2014/main" id="{CAB23ED4-6F94-8A0B-495E-463670AF5C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接點 33">
                    <a:extLst>
                      <a:ext uri="{FF2B5EF4-FFF2-40B4-BE49-F238E27FC236}">
                        <a16:creationId xmlns:a16="http://schemas.microsoft.com/office/drawing/2014/main" id="{250DD9CD-89A1-01CB-3200-CEA96F850C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9ACA8486-9935-A39C-0764-FE07DAD329CA}"/>
                    </a:ext>
                  </a:extLst>
                </p:cNvPr>
                <p:cNvGrpSpPr/>
                <p:nvPr/>
              </p:nvGrpSpPr>
              <p:grpSpPr>
                <a:xfrm>
                  <a:off x="2463279" y="397484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31" name="直線接點 30">
                    <a:extLst>
                      <a:ext uri="{FF2B5EF4-FFF2-40B4-BE49-F238E27FC236}">
                        <a16:creationId xmlns:a16="http://schemas.microsoft.com/office/drawing/2014/main" id="{D077D08E-2991-4387-ED0E-0ABCDF3798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接點 31">
                    <a:extLst>
                      <a:ext uri="{FF2B5EF4-FFF2-40B4-BE49-F238E27FC236}">
                        <a16:creationId xmlns:a16="http://schemas.microsoft.com/office/drawing/2014/main" id="{05EC897F-5394-7E65-0ED4-11B4393F34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群組 21">
                  <a:extLst>
                    <a:ext uri="{FF2B5EF4-FFF2-40B4-BE49-F238E27FC236}">
                      <a16:creationId xmlns:a16="http://schemas.microsoft.com/office/drawing/2014/main" id="{4BEA0963-451B-8A46-938B-B3D26DEE5D96}"/>
                    </a:ext>
                  </a:extLst>
                </p:cNvPr>
                <p:cNvGrpSpPr/>
                <p:nvPr/>
              </p:nvGrpSpPr>
              <p:grpSpPr>
                <a:xfrm>
                  <a:off x="2741641" y="397484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29" name="直線接點 28">
                    <a:extLst>
                      <a:ext uri="{FF2B5EF4-FFF2-40B4-BE49-F238E27FC236}">
                        <a16:creationId xmlns:a16="http://schemas.microsoft.com/office/drawing/2014/main" id="{24330081-0A70-CC34-92C8-F48A7802B1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接點 29">
                    <a:extLst>
                      <a:ext uri="{FF2B5EF4-FFF2-40B4-BE49-F238E27FC236}">
                        <a16:creationId xmlns:a16="http://schemas.microsoft.com/office/drawing/2014/main" id="{B09EC375-490D-076B-C72A-22AEAB5CC0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群組 22">
                  <a:extLst>
                    <a:ext uri="{FF2B5EF4-FFF2-40B4-BE49-F238E27FC236}">
                      <a16:creationId xmlns:a16="http://schemas.microsoft.com/office/drawing/2014/main" id="{8C21FD68-5E4F-0540-2CC1-57E4F6F3DF79}"/>
                    </a:ext>
                  </a:extLst>
                </p:cNvPr>
                <p:cNvGrpSpPr/>
                <p:nvPr/>
              </p:nvGrpSpPr>
              <p:grpSpPr>
                <a:xfrm>
                  <a:off x="3016891" y="397795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27" name="直線接點 26">
                    <a:extLst>
                      <a:ext uri="{FF2B5EF4-FFF2-40B4-BE49-F238E27FC236}">
                        <a16:creationId xmlns:a16="http://schemas.microsoft.com/office/drawing/2014/main" id="{6642C82A-D980-6266-80F7-5B9C8AA84E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接點 27">
                    <a:extLst>
                      <a:ext uri="{FF2B5EF4-FFF2-40B4-BE49-F238E27FC236}">
                        <a16:creationId xmlns:a16="http://schemas.microsoft.com/office/drawing/2014/main" id="{7DE5A5B7-D8BD-AC06-E64A-CDA10CB8C7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群組 23">
                  <a:extLst>
                    <a:ext uri="{FF2B5EF4-FFF2-40B4-BE49-F238E27FC236}">
                      <a16:creationId xmlns:a16="http://schemas.microsoft.com/office/drawing/2014/main" id="{4F59ED1F-D155-A85A-FA9B-BBD11BCCCF44}"/>
                    </a:ext>
                  </a:extLst>
                </p:cNvPr>
                <p:cNvGrpSpPr/>
                <p:nvPr/>
              </p:nvGrpSpPr>
              <p:grpSpPr>
                <a:xfrm>
                  <a:off x="3292141" y="3974840"/>
                  <a:ext cx="204907" cy="205274"/>
                  <a:chOff x="1894114" y="3974840"/>
                  <a:chExt cx="204907" cy="205274"/>
                </a:xfrm>
              </p:grpSpPr>
              <p:cxnSp>
                <p:nvCxnSpPr>
                  <p:cNvPr id="25" name="直線接點 24">
                    <a:extLst>
                      <a:ext uri="{FF2B5EF4-FFF2-40B4-BE49-F238E27FC236}">
                        <a16:creationId xmlns:a16="http://schemas.microsoft.com/office/drawing/2014/main" id="{5D0F046E-3889-ACAA-515A-20BE18244A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接點 25">
                    <a:extLst>
                      <a:ext uri="{FF2B5EF4-FFF2-40B4-BE49-F238E27FC236}">
                        <a16:creationId xmlns:a16="http://schemas.microsoft.com/office/drawing/2014/main" id="{6C6D3156-66EF-8C11-D911-843A25F5E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64948" cy="10263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4483BD53-42E4-17B2-3D39-C3CBCA16EA8A}"/>
                  </a:ext>
                </a:extLst>
              </p:cNvPr>
              <p:cNvCxnSpPr/>
              <p:nvPr/>
            </p:nvCxnSpPr>
            <p:spPr>
              <a:xfrm>
                <a:off x="1937658" y="4075922"/>
                <a:ext cx="1866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E0C65A12-7CE0-6402-A12F-2F9A11B8680B}"/>
                  </a:ext>
                </a:extLst>
              </p:cNvPr>
              <p:cNvCxnSpPr/>
              <p:nvPr/>
            </p:nvCxnSpPr>
            <p:spPr>
              <a:xfrm>
                <a:off x="3644782" y="4075922"/>
                <a:ext cx="1807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19E3697E-DE09-CF2B-D230-2BE7A15B1CE0}"/>
                </a:ext>
              </a:extLst>
            </p:cNvPr>
            <p:cNvCxnSpPr>
              <a:cxnSpLocks/>
            </p:cNvCxnSpPr>
            <p:nvPr/>
          </p:nvCxnSpPr>
          <p:spPr>
            <a:xfrm>
              <a:off x="4711959" y="3424403"/>
              <a:ext cx="0" cy="21109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A1141D65-DD37-CE70-E83F-CA522F3D6523}"/>
                </a:ext>
              </a:extLst>
            </p:cNvPr>
            <p:cNvCxnSpPr>
              <a:cxnSpLocks/>
            </p:cNvCxnSpPr>
            <p:nvPr/>
          </p:nvCxnSpPr>
          <p:spPr>
            <a:xfrm>
              <a:off x="4711959" y="5535395"/>
              <a:ext cx="1129004" cy="69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969089A-74A0-1CC8-944C-D6CAB9CF8786}"/>
                </a:ext>
              </a:extLst>
            </p:cNvPr>
            <p:cNvSpPr txBox="1"/>
            <p:nvPr/>
          </p:nvSpPr>
          <p:spPr>
            <a:xfrm>
              <a:off x="4072760" y="2552291"/>
              <a:ext cx="122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200" dirty="0"/>
                <a:t>Polysilicon</a:t>
              </a:r>
            </a:p>
            <a:p>
              <a:r>
                <a:rPr kumimoji="1" lang="en-US" altLang="zh-TW" sz="1200" dirty="0"/>
                <a:t>Resistor (</a:t>
              </a:r>
              <a:r>
                <a:rPr kumimoji="1" lang="en-US" altLang="zh-TW" sz="1200" dirty="0" err="1"/>
                <a:t>Mohm</a:t>
              </a:r>
              <a:r>
                <a:rPr kumimoji="1" lang="en-US" altLang="zh-TW" sz="1200" dirty="0"/>
                <a:t>)</a:t>
              </a:r>
              <a:endParaRPr kumimoji="1" lang="zh-TW" altLang="en-US" sz="1200" dirty="0"/>
            </a:p>
          </p:txBody>
        </p:sp>
        <p:cxnSp>
          <p:nvCxnSpPr>
            <p:cNvPr id="10" name="直線箭頭接點 9">
              <a:extLst>
                <a:ext uri="{FF2B5EF4-FFF2-40B4-BE49-F238E27FC236}">
                  <a16:creationId xmlns:a16="http://schemas.microsoft.com/office/drawing/2014/main" id="{60311BEE-4AD5-D881-BDC2-C2384BDD63B7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4686326" y="3013956"/>
              <a:ext cx="330559" cy="3538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箭頭接點 10">
              <a:extLst>
                <a:ext uri="{FF2B5EF4-FFF2-40B4-BE49-F238E27FC236}">
                  <a16:creationId xmlns:a16="http://schemas.microsoft.com/office/drawing/2014/main" id="{D9FE3A67-3E80-7E08-41BB-0AF1A84AD9E0}"/>
                </a:ext>
              </a:extLst>
            </p:cNvPr>
            <p:cNvCxnSpPr/>
            <p:nvPr/>
          </p:nvCxnSpPr>
          <p:spPr>
            <a:xfrm flipV="1">
              <a:off x="7091265" y="3676261"/>
              <a:ext cx="0" cy="12503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3D0B2C7A-EEBC-F06A-5C27-CD248D88B791}"/>
                    </a:ext>
                  </a:extLst>
                </p:cNvPr>
                <p:cNvSpPr txBox="1"/>
                <p:nvPr/>
              </p:nvSpPr>
              <p:spPr>
                <a:xfrm>
                  <a:off x="7025951" y="4119464"/>
                  <a:ext cx="390876" cy="402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kumimoji="1" lang="zh-TW" alt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kumimoji="1" lang="zh-TW" altLang="en-US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3D0B2C7A-EEBC-F06A-5C27-CD248D88B7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951" y="4119464"/>
                  <a:ext cx="390876" cy="4029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AE0BE522-6625-10FB-9389-3E928045A127}"/>
                </a:ext>
              </a:extLst>
            </p:cNvPr>
            <p:cNvCxnSpPr/>
            <p:nvPr/>
          </p:nvCxnSpPr>
          <p:spPr>
            <a:xfrm>
              <a:off x="5840963" y="5374433"/>
              <a:ext cx="0" cy="3405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18B48292-B0BE-FED5-BCDA-8C18E6C8EBB3}"/>
                </a:ext>
              </a:extLst>
            </p:cNvPr>
            <p:cNvCxnSpPr/>
            <p:nvPr/>
          </p:nvCxnSpPr>
          <p:spPr>
            <a:xfrm>
              <a:off x="5924939" y="5467739"/>
              <a:ext cx="0" cy="161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5D47F851-A36C-A30D-5B8C-77BD401C2D3D}"/>
                </a:ext>
              </a:extLst>
            </p:cNvPr>
            <p:cNvCxnSpPr/>
            <p:nvPr/>
          </p:nvCxnSpPr>
          <p:spPr>
            <a:xfrm flipV="1">
              <a:off x="5934269" y="5535395"/>
              <a:ext cx="905070" cy="69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手繪多邊形 37">
            <a:extLst>
              <a:ext uri="{FF2B5EF4-FFF2-40B4-BE49-F238E27FC236}">
                <a16:creationId xmlns:a16="http://schemas.microsoft.com/office/drawing/2014/main" id="{932E9244-1A08-A66A-9A51-44E37027ED29}"/>
              </a:ext>
            </a:extLst>
          </p:cNvPr>
          <p:cNvSpPr/>
          <p:nvPr/>
        </p:nvSpPr>
        <p:spPr>
          <a:xfrm>
            <a:off x="6086111" y="2332135"/>
            <a:ext cx="438148" cy="367449"/>
          </a:xfrm>
          <a:custGeom>
            <a:avLst/>
            <a:gdLst>
              <a:gd name="connsiteX0" fmla="*/ 0 w 2228850"/>
              <a:gd name="connsiteY0" fmla="*/ 555991 h 561490"/>
              <a:gd name="connsiteX1" fmla="*/ 409575 w 2228850"/>
              <a:gd name="connsiteY1" fmla="*/ 555991 h 561490"/>
              <a:gd name="connsiteX2" fmla="*/ 504825 w 2228850"/>
              <a:gd name="connsiteY2" fmla="*/ 498841 h 561490"/>
              <a:gd name="connsiteX3" fmla="*/ 571500 w 2228850"/>
              <a:gd name="connsiteY3" fmla="*/ 355966 h 561490"/>
              <a:gd name="connsiteX4" fmla="*/ 628650 w 2228850"/>
              <a:gd name="connsiteY4" fmla="*/ 222616 h 561490"/>
              <a:gd name="connsiteX5" fmla="*/ 742950 w 2228850"/>
              <a:gd name="connsiteY5" fmla="*/ 32116 h 561490"/>
              <a:gd name="connsiteX6" fmla="*/ 838200 w 2228850"/>
              <a:gd name="connsiteY6" fmla="*/ 3541 h 561490"/>
              <a:gd name="connsiteX7" fmla="*/ 885825 w 2228850"/>
              <a:gd name="connsiteY7" fmla="*/ 70216 h 561490"/>
              <a:gd name="connsiteX8" fmla="*/ 981075 w 2228850"/>
              <a:gd name="connsiteY8" fmla="*/ 260716 h 561490"/>
              <a:gd name="connsiteX9" fmla="*/ 1190625 w 2228850"/>
              <a:gd name="connsiteY9" fmla="*/ 451216 h 561490"/>
              <a:gd name="connsiteX10" fmla="*/ 1352550 w 2228850"/>
              <a:gd name="connsiteY10" fmla="*/ 527416 h 561490"/>
              <a:gd name="connsiteX11" fmla="*/ 1647825 w 2228850"/>
              <a:gd name="connsiteY11" fmla="*/ 546466 h 561490"/>
              <a:gd name="connsiteX12" fmla="*/ 1895475 w 2228850"/>
              <a:gd name="connsiteY12" fmla="*/ 517891 h 561490"/>
              <a:gd name="connsiteX13" fmla="*/ 2228850 w 2228850"/>
              <a:gd name="connsiteY13" fmla="*/ 517891 h 56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8850" h="561490">
                <a:moveTo>
                  <a:pt x="0" y="555991"/>
                </a:moveTo>
                <a:cubicBezTo>
                  <a:pt x="162719" y="560753"/>
                  <a:pt x="325438" y="565516"/>
                  <a:pt x="409575" y="555991"/>
                </a:cubicBezTo>
                <a:cubicBezTo>
                  <a:pt x="493713" y="546466"/>
                  <a:pt x="477838" y="532178"/>
                  <a:pt x="504825" y="498841"/>
                </a:cubicBezTo>
                <a:cubicBezTo>
                  <a:pt x="531813" y="465503"/>
                  <a:pt x="550863" y="402003"/>
                  <a:pt x="571500" y="355966"/>
                </a:cubicBezTo>
                <a:cubicBezTo>
                  <a:pt x="592138" y="309928"/>
                  <a:pt x="600075" y="276591"/>
                  <a:pt x="628650" y="222616"/>
                </a:cubicBezTo>
                <a:cubicBezTo>
                  <a:pt x="657225" y="168641"/>
                  <a:pt x="708025" y="68628"/>
                  <a:pt x="742950" y="32116"/>
                </a:cubicBezTo>
                <a:cubicBezTo>
                  <a:pt x="777875" y="-4396"/>
                  <a:pt x="814388" y="-2809"/>
                  <a:pt x="838200" y="3541"/>
                </a:cubicBezTo>
                <a:cubicBezTo>
                  <a:pt x="862012" y="9891"/>
                  <a:pt x="862013" y="27353"/>
                  <a:pt x="885825" y="70216"/>
                </a:cubicBezTo>
                <a:cubicBezTo>
                  <a:pt x="909638" y="113078"/>
                  <a:pt x="930275" y="197216"/>
                  <a:pt x="981075" y="260716"/>
                </a:cubicBezTo>
                <a:cubicBezTo>
                  <a:pt x="1031875" y="324216"/>
                  <a:pt x="1128712" y="406766"/>
                  <a:pt x="1190625" y="451216"/>
                </a:cubicBezTo>
                <a:cubicBezTo>
                  <a:pt x="1252538" y="495666"/>
                  <a:pt x="1276350" y="511541"/>
                  <a:pt x="1352550" y="527416"/>
                </a:cubicBezTo>
                <a:cubicBezTo>
                  <a:pt x="1428750" y="543291"/>
                  <a:pt x="1557338" y="548053"/>
                  <a:pt x="1647825" y="546466"/>
                </a:cubicBezTo>
                <a:cubicBezTo>
                  <a:pt x="1738312" y="544879"/>
                  <a:pt x="1798637" y="522654"/>
                  <a:pt x="1895475" y="517891"/>
                </a:cubicBezTo>
                <a:cubicBezTo>
                  <a:pt x="1992313" y="513128"/>
                  <a:pt x="2110581" y="515509"/>
                  <a:pt x="2228850" y="5178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9" name="手繪多邊形 38">
            <a:extLst>
              <a:ext uri="{FF2B5EF4-FFF2-40B4-BE49-F238E27FC236}">
                <a16:creationId xmlns:a16="http://schemas.microsoft.com/office/drawing/2014/main" id="{41804139-FAB9-5474-5846-6BCF0F8BBAE3}"/>
              </a:ext>
            </a:extLst>
          </p:cNvPr>
          <p:cNvSpPr/>
          <p:nvPr/>
        </p:nvSpPr>
        <p:spPr>
          <a:xfrm>
            <a:off x="7247618" y="2557259"/>
            <a:ext cx="319570" cy="93306"/>
          </a:xfrm>
          <a:custGeom>
            <a:avLst/>
            <a:gdLst>
              <a:gd name="connsiteX0" fmla="*/ 0 w 2228850"/>
              <a:gd name="connsiteY0" fmla="*/ 555991 h 561490"/>
              <a:gd name="connsiteX1" fmla="*/ 409575 w 2228850"/>
              <a:gd name="connsiteY1" fmla="*/ 555991 h 561490"/>
              <a:gd name="connsiteX2" fmla="*/ 504825 w 2228850"/>
              <a:gd name="connsiteY2" fmla="*/ 498841 h 561490"/>
              <a:gd name="connsiteX3" fmla="*/ 571500 w 2228850"/>
              <a:gd name="connsiteY3" fmla="*/ 355966 h 561490"/>
              <a:gd name="connsiteX4" fmla="*/ 628650 w 2228850"/>
              <a:gd name="connsiteY4" fmla="*/ 222616 h 561490"/>
              <a:gd name="connsiteX5" fmla="*/ 742950 w 2228850"/>
              <a:gd name="connsiteY5" fmla="*/ 32116 h 561490"/>
              <a:gd name="connsiteX6" fmla="*/ 838200 w 2228850"/>
              <a:gd name="connsiteY6" fmla="*/ 3541 h 561490"/>
              <a:gd name="connsiteX7" fmla="*/ 885825 w 2228850"/>
              <a:gd name="connsiteY7" fmla="*/ 70216 h 561490"/>
              <a:gd name="connsiteX8" fmla="*/ 981075 w 2228850"/>
              <a:gd name="connsiteY8" fmla="*/ 260716 h 561490"/>
              <a:gd name="connsiteX9" fmla="*/ 1190625 w 2228850"/>
              <a:gd name="connsiteY9" fmla="*/ 451216 h 561490"/>
              <a:gd name="connsiteX10" fmla="*/ 1352550 w 2228850"/>
              <a:gd name="connsiteY10" fmla="*/ 527416 h 561490"/>
              <a:gd name="connsiteX11" fmla="*/ 1647825 w 2228850"/>
              <a:gd name="connsiteY11" fmla="*/ 546466 h 561490"/>
              <a:gd name="connsiteX12" fmla="*/ 1895475 w 2228850"/>
              <a:gd name="connsiteY12" fmla="*/ 517891 h 561490"/>
              <a:gd name="connsiteX13" fmla="*/ 2228850 w 2228850"/>
              <a:gd name="connsiteY13" fmla="*/ 517891 h 56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8850" h="561490">
                <a:moveTo>
                  <a:pt x="0" y="555991"/>
                </a:moveTo>
                <a:cubicBezTo>
                  <a:pt x="162719" y="560753"/>
                  <a:pt x="325438" y="565516"/>
                  <a:pt x="409575" y="555991"/>
                </a:cubicBezTo>
                <a:cubicBezTo>
                  <a:pt x="493713" y="546466"/>
                  <a:pt x="477838" y="532178"/>
                  <a:pt x="504825" y="498841"/>
                </a:cubicBezTo>
                <a:cubicBezTo>
                  <a:pt x="531813" y="465503"/>
                  <a:pt x="550863" y="402003"/>
                  <a:pt x="571500" y="355966"/>
                </a:cubicBezTo>
                <a:cubicBezTo>
                  <a:pt x="592138" y="309928"/>
                  <a:pt x="600075" y="276591"/>
                  <a:pt x="628650" y="222616"/>
                </a:cubicBezTo>
                <a:cubicBezTo>
                  <a:pt x="657225" y="168641"/>
                  <a:pt x="708025" y="68628"/>
                  <a:pt x="742950" y="32116"/>
                </a:cubicBezTo>
                <a:cubicBezTo>
                  <a:pt x="777875" y="-4396"/>
                  <a:pt x="814388" y="-2809"/>
                  <a:pt x="838200" y="3541"/>
                </a:cubicBezTo>
                <a:cubicBezTo>
                  <a:pt x="862012" y="9891"/>
                  <a:pt x="862013" y="27353"/>
                  <a:pt x="885825" y="70216"/>
                </a:cubicBezTo>
                <a:cubicBezTo>
                  <a:pt x="909638" y="113078"/>
                  <a:pt x="930275" y="197216"/>
                  <a:pt x="981075" y="260716"/>
                </a:cubicBezTo>
                <a:cubicBezTo>
                  <a:pt x="1031875" y="324216"/>
                  <a:pt x="1128712" y="406766"/>
                  <a:pt x="1190625" y="451216"/>
                </a:cubicBezTo>
                <a:cubicBezTo>
                  <a:pt x="1252538" y="495666"/>
                  <a:pt x="1276350" y="511541"/>
                  <a:pt x="1352550" y="527416"/>
                </a:cubicBezTo>
                <a:cubicBezTo>
                  <a:pt x="1428750" y="543291"/>
                  <a:pt x="1557338" y="548053"/>
                  <a:pt x="1647825" y="546466"/>
                </a:cubicBezTo>
                <a:cubicBezTo>
                  <a:pt x="1738312" y="544879"/>
                  <a:pt x="1798637" y="522654"/>
                  <a:pt x="1895475" y="517891"/>
                </a:cubicBezTo>
                <a:cubicBezTo>
                  <a:pt x="1992313" y="513128"/>
                  <a:pt x="2110581" y="515509"/>
                  <a:pt x="2228850" y="5178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503FE468-6996-1A72-C1D6-F05319823C1D}"/>
              </a:ext>
            </a:extLst>
          </p:cNvPr>
          <p:cNvCxnSpPr/>
          <p:nvPr/>
        </p:nvCxnSpPr>
        <p:spPr>
          <a:xfrm>
            <a:off x="8515350" y="2650565"/>
            <a:ext cx="3619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A489FC3-72F3-FC8E-4982-8FD0E9011B56}"/>
              </a:ext>
            </a:extLst>
          </p:cNvPr>
          <p:cNvSpPr txBox="1"/>
          <p:nvPr/>
        </p:nvSpPr>
        <p:spPr>
          <a:xfrm>
            <a:off x="733372" y="2476612"/>
            <a:ext cx="40948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However, the intrinsic resolution is limited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e-h pair can be created within ~25 </a:t>
            </a:r>
            <a:r>
              <a:rPr kumimoji="1" lang="en-US" altLang="zh-TW" dirty="0">
                <a:latin typeface="Symbol" pitchFamily="2" charset="2"/>
              </a:rPr>
              <a:t>m</a:t>
            </a:r>
            <a:r>
              <a:rPr kumimoji="1" lang="en-US" altLang="zh-TW" dirty="0"/>
              <a:t>m of the passing particle.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Electrons and holes also diffuse during the drift.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Realistic best position resolution: ~5 </a:t>
            </a:r>
            <a:r>
              <a:rPr kumimoji="1" lang="en-US" altLang="zh-TW" dirty="0">
                <a:latin typeface="Symbol" pitchFamily="2" charset="2"/>
              </a:rPr>
              <a:t>m</a:t>
            </a:r>
            <a:r>
              <a:rPr kumimoji="1" lang="en-US" altLang="zh-TW" dirty="0"/>
              <a:t>m.</a:t>
            </a:r>
          </a:p>
          <a:p>
            <a:endParaRPr kumimoji="1" lang="en-US" altLang="zh-TW" dirty="0"/>
          </a:p>
          <a:p>
            <a:r>
              <a:rPr kumimoji="1" lang="en-US" altLang="zh-TW" dirty="0">
                <a:sym typeface="Wingdings" pitchFamily="2" charset="2"/>
              </a:rPr>
              <a:t> </a:t>
            </a:r>
            <a:r>
              <a:rPr kumimoji="1" lang="en-US" altLang="zh-TW" b="1" dirty="0">
                <a:sym typeface="Wingdings" pitchFamily="2" charset="2"/>
              </a:rPr>
              <a:t>Typical structure &gt; 25 </a:t>
            </a:r>
            <a:r>
              <a:rPr kumimoji="1" lang="en-US" altLang="zh-TW" b="1" dirty="0">
                <a:latin typeface="Symbol" pitchFamily="2" charset="2"/>
                <a:sym typeface="Wingdings" pitchFamily="2" charset="2"/>
              </a:rPr>
              <a:t>m</a:t>
            </a:r>
            <a:r>
              <a:rPr kumimoji="1" lang="en-US" altLang="zh-TW" b="1" dirty="0">
                <a:sym typeface="Wingdings" pitchFamily="2" charset="2"/>
              </a:rPr>
              <a:t>m</a:t>
            </a:r>
            <a:endParaRPr kumimoji="1"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44516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37CB60-AFBC-CDB2-3A37-D3969BD6B44C}"/>
              </a:ext>
            </a:extLst>
          </p:cNvPr>
          <p:cNvSpPr txBox="1"/>
          <p:nvPr/>
        </p:nvSpPr>
        <p:spPr>
          <a:xfrm>
            <a:off x="541177" y="810786"/>
            <a:ext cx="80616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Typical Silicon detectors are made of 300 </a:t>
            </a:r>
            <a:r>
              <a:rPr kumimoji="1" lang="en-US" altLang="zh-TW" sz="2400" b="1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kumimoji="1" lang="en-US" altLang="zh-TW" sz="2400" b="1" dirty="0">
                <a:solidFill>
                  <a:srgbClr val="0432FF"/>
                </a:solidFill>
              </a:rPr>
              <a:t>m thick, 4-6 inch silicon wafers, area as large as 10cm x 10cm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rgbClr val="FF0000"/>
                </a:solidFill>
              </a:rPr>
              <a:t>Full depletion happens at ~50V – 80V.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rgbClr val="FF0000"/>
                </a:solidFill>
              </a:rPr>
              <a:t>Roughly 20000 e-h pairs created when relativistic charge-1 particle passes.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rgbClr val="FF0000"/>
                </a:solidFill>
              </a:rPr>
              <a:t>Typical noise is ~1000 electrons </a:t>
            </a:r>
            <a:r>
              <a:rPr kumimoji="1" lang="en-US" altLang="zh-TW" sz="2400" dirty="0">
                <a:solidFill>
                  <a:srgbClr val="FF0000"/>
                </a:solidFill>
                <a:sym typeface="Wingdings" pitchFamily="2" charset="2"/>
              </a:rPr>
              <a:t> S/N ~ 20 or better.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TW" sz="2400" b="1" dirty="0">
                <a:solidFill>
                  <a:srgbClr val="FF0000"/>
                </a:solidFill>
                <a:sym typeface="Wingdings" pitchFamily="2" charset="2"/>
              </a:rPr>
              <a:t>P+ /metal pattern can be designed according to the experimental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Position resolution and pileup probability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Number of channels (readout speed, complexity, cost…)</a:t>
            </a:r>
          </a:p>
        </p:txBody>
      </p:sp>
    </p:spTree>
    <p:extLst>
      <p:ext uri="{BB962C8B-B14F-4D97-AF65-F5344CB8AC3E}">
        <p14:creationId xmlns:p14="http://schemas.microsoft.com/office/powerpoint/2010/main" val="253815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3210DC-E8FA-745E-6B91-D71A47EF8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66" t="12059" r="21074" b="5902"/>
          <a:stretch/>
        </p:blipFill>
        <p:spPr>
          <a:xfrm rot="5400000">
            <a:off x="183620" y="742283"/>
            <a:ext cx="2031319" cy="21162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7D1A81C-F2F3-5437-3653-0E5D925C1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0" t="7758" r="14322" b="5154"/>
          <a:stretch/>
        </p:blipFill>
        <p:spPr>
          <a:xfrm>
            <a:off x="2433843" y="785215"/>
            <a:ext cx="2178604" cy="20308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EE4DDD-B869-C5AE-9657-AFC40C825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5" t="2899" r="15047" b="16107"/>
          <a:stretch/>
        </p:blipFill>
        <p:spPr>
          <a:xfrm rot="10800000">
            <a:off x="4775900" y="784755"/>
            <a:ext cx="2079002" cy="188020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3DF8F6D-F984-A4AD-BB01-1393191BF8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91" t="12806" r="13598" b="2899"/>
          <a:stretch/>
        </p:blipFill>
        <p:spPr>
          <a:xfrm>
            <a:off x="141147" y="3050045"/>
            <a:ext cx="2116265" cy="197300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393C95-DAC1-B15A-67E9-B41E18CC7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44" t="10228" r="15288" b="3973"/>
          <a:stretch/>
        </p:blipFill>
        <p:spPr>
          <a:xfrm>
            <a:off x="2442492" y="3050043"/>
            <a:ext cx="2148328" cy="197300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BEEB50E-1643-BC65-8200-B08350A127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72" t="2900" r="11503" b="2900"/>
          <a:stretch/>
        </p:blipFill>
        <p:spPr>
          <a:xfrm>
            <a:off x="4775900" y="3050043"/>
            <a:ext cx="2030917" cy="197300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9538070-7CBF-A4D9-2413-EFB093F7AA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29" t="886" r="15128" b="5906"/>
          <a:stretch/>
        </p:blipFill>
        <p:spPr>
          <a:xfrm>
            <a:off x="6936001" y="3050042"/>
            <a:ext cx="2132114" cy="197300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036DB53-342B-0452-C6F4-FA38673F44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61" t="6577" r="9087"/>
          <a:stretch/>
        </p:blipFill>
        <p:spPr>
          <a:xfrm rot="10800000">
            <a:off x="7046800" y="784753"/>
            <a:ext cx="2079003" cy="18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9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F70C1E2-5561-C5DA-8D9B-A4EB3D3E1DF9}"/>
              </a:ext>
            </a:extLst>
          </p:cNvPr>
          <p:cNvSpPr txBox="1"/>
          <p:nvPr/>
        </p:nvSpPr>
        <p:spPr>
          <a:xfrm>
            <a:off x="765296" y="611169"/>
            <a:ext cx="7572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Most common silicon detector: Silicon microstrip detector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EF91EB-D0E2-471A-9D3E-4A82E5719D14}"/>
              </a:ext>
            </a:extLst>
          </p:cNvPr>
          <p:cNvSpPr txBox="1"/>
          <p:nvPr/>
        </p:nvSpPr>
        <p:spPr>
          <a:xfrm>
            <a:off x="765296" y="1213164"/>
            <a:ext cx="7769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b="1" dirty="0"/>
              <a:t>P+ and metal layer form parallel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Can be single sided or double sided.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Register particle’s position in the direction perpendicular to the strip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TW" altLang="en-US" dirty="0"/>
          </a:p>
        </p:txBody>
      </p:sp>
      <p:pic>
        <p:nvPicPr>
          <p:cNvPr id="1025" name="Picture 1" descr="page19image1282629152">
            <a:extLst>
              <a:ext uri="{FF2B5EF4-FFF2-40B4-BE49-F238E27FC236}">
                <a16:creationId xmlns:a16="http://schemas.microsoft.com/office/drawing/2014/main" id="{DD3533E4-D6B7-2F08-B2B2-A04112C0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81" y="2273164"/>
            <a:ext cx="34290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D356DE8-18D9-5E8F-9BEB-48AAAA25D689}"/>
              </a:ext>
            </a:extLst>
          </p:cNvPr>
          <p:cNvSpPr txBox="1"/>
          <p:nvPr/>
        </p:nvSpPr>
        <p:spPr>
          <a:xfrm>
            <a:off x="864884" y="2649270"/>
            <a:ext cx="4992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For precise tracking (example):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Pitch between strips: ~25 </a:t>
            </a:r>
            <a:r>
              <a:rPr kumimoji="1" lang="en-US" altLang="zh-TW" dirty="0">
                <a:latin typeface="Symbol" pitchFamily="2" charset="2"/>
              </a:rPr>
              <a:t>m</a:t>
            </a:r>
            <a:r>
              <a:rPr kumimoji="1" lang="en-US" altLang="zh-TW" dirty="0"/>
              <a:t>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Readout every 2 or 4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Total width of 1000 readout strips ~ 5-10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Often join several detectors by “wire bonding” to form long “ladders”.</a:t>
            </a:r>
            <a:endParaRPr kumimoji="1" lang="zh-TW" altLang="en-US" dirty="0"/>
          </a:p>
        </p:txBody>
      </p:sp>
      <p:sp>
        <p:nvSpPr>
          <p:cNvPr id="2" name="手繪多邊形 1">
            <a:extLst>
              <a:ext uri="{FF2B5EF4-FFF2-40B4-BE49-F238E27FC236}">
                <a16:creationId xmlns:a16="http://schemas.microsoft.com/office/drawing/2014/main" id="{28B18F21-0DBC-352E-DEF6-381E1F209A8E}"/>
              </a:ext>
            </a:extLst>
          </p:cNvPr>
          <p:cNvSpPr/>
          <p:nvPr/>
        </p:nvSpPr>
        <p:spPr>
          <a:xfrm>
            <a:off x="7581418" y="3638309"/>
            <a:ext cx="1377387" cy="1450694"/>
          </a:xfrm>
          <a:custGeom>
            <a:avLst/>
            <a:gdLst>
              <a:gd name="connsiteX0" fmla="*/ 11574 w 1377387"/>
              <a:gd name="connsiteY0" fmla="*/ 1365813 h 1450694"/>
              <a:gd name="connsiteX1" fmla="*/ 1373529 w 1377387"/>
              <a:gd name="connsiteY1" fmla="*/ 0 h 1450694"/>
              <a:gd name="connsiteX2" fmla="*/ 1377387 w 1377387"/>
              <a:gd name="connsiteY2" fmla="*/ 69448 h 1450694"/>
              <a:gd name="connsiteX3" fmla="*/ 0 w 1377387"/>
              <a:gd name="connsiteY3" fmla="*/ 1450694 h 1450694"/>
              <a:gd name="connsiteX4" fmla="*/ 11574 w 1377387"/>
              <a:gd name="connsiteY4" fmla="*/ 1365813 h 145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7" h="1450694">
                <a:moveTo>
                  <a:pt x="11574" y="1365813"/>
                </a:moveTo>
                <a:lnTo>
                  <a:pt x="1373529" y="0"/>
                </a:lnTo>
                <a:lnTo>
                  <a:pt x="1377387" y="69448"/>
                </a:lnTo>
                <a:lnTo>
                  <a:pt x="0" y="1450694"/>
                </a:lnTo>
                <a:lnTo>
                  <a:pt x="11574" y="1365813"/>
                </a:lnTo>
                <a:close/>
              </a:path>
            </a:pathLst>
          </a:custGeom>
          <a:solidFill>
            <a:srgbClr val="1D379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手繪多邊形 4">
            <a:extLst>
              <a:ext uri="{FF2B5EF4-FFF2-40B4-BE49-F238E27FC236}">
                <a16:creationId xmlns:a16="http://schemas.microsoft.com/office/drawing/2014/main" id="{ECA963C2-3376-684A-87A3-A13BC9DB6CA5}"/>
              </a:ext>
            </a:extLst>
          </p:cNvPr>
          <p:cNvSpPr/>
          <p:nvPr/>
        </p:nvSpPr>
        <p:spPr>
          <a:xfrm>
            <a:off x="7581418" y="3765630"/>
            <a:ext cx="1385104" cy="1485418"/>
          </a:xfrm>
          <a:custGeom>
            <a:avLst/>
            <a:gdLst>
              <a:gd name="connsiteX0" fmla="*/ 0 w 1385104"/>
              <a:gd name="connsiteY0" fmla="*/ 1392821 h 1485418"/>
              <a:gd name="connsiteX1" fmla="*/ 1385104 w 1385104"/>
              <a:gd name="connsiteY1" fmla="*/ 0 h 1485418"/>
              <a:gd name="connsiteX2" fmla="*/ 1381245 w 1385104"/>
              <a:gd name="connsiteY2" fmla="*/ 111889 h 1485418"/>
              <a:gd name="connsiteX3" fmla="*/ 0 w 1385104"/>
              <a:gd name="connsiteY3" fmla="*/ 1485418 h 1485418"/>
              <a:gd name="connsiteX4" fmla="*/ 0 w 1385104"/>
              <a:gd name="connsiteY4" fmla="*/ 1392821 h 14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104" h="1485418">
                <a:moveTo>
                  <a:pt x="0" y="1392821"/>
                </a:moveTo>
                <a:lnTo>
                  <a:pt x="1385104" y="0"/>
                </a:lnTo>
                <a:lnTo>
                  <a:pt x="1381245" y="111889"/>
                </a:lnTo>
                <a:lnTo>
                  <a:pt x="0" y="1485418"/>
                </a:lnTo>
                <a:lnTo>
                  <a:pt x="0" y="1392821"/>
                </a:lnTo>
                <a:close/>
              </a:path>
            </a:pathLst>
          </a:custGeom>
          <a:solidFill>
            <a:srgbClr val="81838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id="{0945B825-604C-5C4A-9A6C-FDDB3A1729B1}"/>
              </a:ext>
            </a:extLst>
          </p:cNvPr>
          <p:cNvCxnSpPr/>
          <p:nvPr/>
        </p:nvCxnSpPr>
        <p:spPr>
          <a:xfrm flipV="1">
            <a:off x="8245033" y="4471686"/>
            <a:ext cx="0" cy="3240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6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1A16F9-F878-084B-55A5-0B2B98AED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6" t="13973" r="19181" b="8139"/>
          <a:stretch/>
        </p:blipFill>
        <p:spPr>
          <a:xfrm>
            <a:off x="227065" y="1692252"/>
            <a:ext cx="3626915" cy="33384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2D1134-659F-5C99-8ED5-41D978CD8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207" y="3152838"/>
            <a:ext cx="4278792" cy="2406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12F2587-0A39-8931-0B85-F483148B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 t="-1184" b="12186"/>
          <a:stretch/>
        </p:blipFill>
        <p:spPr>
          <a:xfrm>
            <a:off x="4130142" y="42959"/>
            <a:ext cx="4505857" cy="300513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D7853E9-B972-72E3-4AF9-DED50B4C048B}"/>
              </a:ext>
            </a:extLst>
          </p:cNvPr>
          <p:cNvSpPr txBox="1"/>
          <p:nvPr/>
        </p:nvSpPr>
        <p:spPr>
          <a:xfrm>
            <a:off x="227066" y="294572"/>
            <a:ext cx="37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A silicon microstrip detector with 50 </a:t>
            </a:r>
            <a:r>
              <a:rPr kumimoji="1" lang="en-US" altLang="zh-TW" sz="2400" b="1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kumimoji="1" lang="en-US" altLang="zh-TW" sz="2400" b="1" dirty="0">
                <a:solidFill>
                  <a:srgbClr val="0432FF"/>
                </a:solidFill>
              </a:rPr>
              <a:t>m readout pitch</a:t>
            </a:r>
            <a:endParaRPr kumimoji="1" lang="zh-TW" altLang="en-US" sz="2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00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683909" y="3322621"/>
            <a:ext cx="0" cy="163007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50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13533" y="4046382"/>
            <a:ext cx="670376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333" dirty="0">
                <a:solidFill>
                  <a:schemeClr val="hlink"/>
                </a:solidFill>
                <a:latin typeface="Times New Roman" charset="0"/>
              </a:rPr>
              <a:t>300</a:t>
            </a:r>
            <a:r>
              <a:rPr lang="en-US" altLang="zh-TW" sz="1333" dirty="0">
                <a:solidFill>
                  <a:schemeClr val="hlink"/>
                </a:solidFill>
                <a:latin typeface="Symbol" charset="0"/>
              </a:rPr>
              <a:t>m</a:t>
            </a:r>
            <a:r>
              <a:rPr lang="en-US" altLang="zh-TW" sz="1333" dirty="0">
                <a:solidFill>
                  <a:schemeClr val="hlink"/>
                </a:solidFill>
                <a:latin typeface="Times New Roman" charset="0"/>
              </a:rPr>
              <a:t>m</a:t>
            </a:r>
            <a:endParaRPr lang="en-US" altLang="zh-TW" sz="2333" dirty="0">
              <a:latin typeface="Times New Roman" charset="0"/>
            </a:endParaRPr>
          </a:p>
        </p:txBody>
      </p:sp>
      <p:pic>
        <p:nvPicPr>
          <p:cNvPr id="13" name="圖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37" y="4314548"/>
            <a:ext cx="116417" cy="2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610368" y="281376"/>
            <a:ext cx="215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FF0000"/>
                </a:solidFill>
              </a:rPr>
              <a:t>Charge sharing:</a:t>
            </a:r>
            <a:endParaRPr kumimoji="1"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120638" y="589601"/>
            <a:ext cx="12601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 b="1" dirty="0">
                <a:solidFill>
                  <a:srgbClr val="FF0000"/>
                </a:solidFill>
              </a:rPr>
              <a:t>Center of mass position</a:t>
            </a:r>
            <a:endParaRPr kumimoji="1" lang="zh-TW" altLang="en-US" sz="1500" b="1" dirty="0">
              <a:solidFill>
                <a:srgbClr val="FF0000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538911" y="5213571"/>
            <a:ext cx="54173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500" b="1" dirty="0">
                <a:solidFill>
                  <a:srgbClr val="FF0000"/>
                </a:solidFill>
              </a:rPr>
              <a:t>~20000 e/hole pairs, typical signal/noise ~ 20 for charge 1 particle</a:t>
            </a:r>
            <a:endParaRPr kumimoji="1" lang="zh-TW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EAD795-753A-86FB-6760-F43FCEA4E83C}"/>
              </a:ext>
            </a:extLst>
          </p:cNvPr>
          <p:cNvSpPr/>
          <p:nvPr/>
        </p:nvSpPr>
        <p:spPr>
          <a:xfrm>
            <a:off x="1846907" y="3322622"/>
            <a:ext cx="6799152" cy="1584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9AACA7-2DC9-3F4F-5170-3525A9EF7BE4}"/>
              </a:ext>
            </a:extLst>
          </p:cNvPr>
          <p:cNvSpPr/>
          <p:nvPr/>
        </p:nvSpPr>
        <p:spPr>
          <a:xfrm>
            <a:off x="2170021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EE3718-A7CA-C745-2ADF-C2E141329AE1}"/>
              </a:ext>
            </a:extLst>
          </p:cNvPr>
          <p:cNvSpPr/>
          <p:nvPr/>
        </p:nvSpPr>
        <p:spPr>
          <a:xfrm>
            <a:off x="2763585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2036CE6-3DE3-A31C-0158-8D019494D9A3}"/>
              </a:ext>
            </a:extLst>
          </p:cNvPr>
          <p:cNvSpPr/>
          <p:nvPr/>
        </p:nvSpPr>
        <p:spPr>
          <a:xfrm>
            <a:off x="3357149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FDD52B1-FBF4-4D1A-4874-35A538672B26}"/>
              </a:ext>
            </a:extLst>
          </p:cNvPr>
          <p:cNvSpPr/>
          <p:nvPr/>
        </p:nvSpPr>
        <p:spPr>
          <a:xfrm>
            <a:off x="3950713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D9B711-8976-D192-8494-B93CA0510065}"/>
              </a:ext>
            </a:extLst>
          </p:cNvPr>
          <p:cNvSpPr/>
          <p:nvPr/>
        </p:nvSpPr>
        <p:spPr>
          <a:xfrm>
            <a:off x="4544277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9035CF7-9EB5-4C14-BABA-F63DD3552348}"/>
              </a:ext>
            </a:extLst>
          </p:cNvPr>
          <p:cNvSpPr/>
          <p:nvPr/>
        </p:nvSpPr>
        <p:spPr>
          <a:xfrm>
            <a:off x="5137841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A4E5EA-4AFC-54DC-4003-F6887A2EA01A}"/>
              </a:ext>
            </a:extLst>
          </p:cNvPr>
          <p:cNvSpPr/>
          <p:nvPr/>
        </p:nvSpPr>
        <p:spPr>
          <a:xfrm>
            <a:off x="5731405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7B4056C-5CDB-06A5-54D1-627566A4E806}"/>
              </a:ext>
            </a:extLst>
          </p:cNvPr>
          <p:cNvSpPr/>
          <p:nvPr/>
        </p:nvSpPr>
        <p:spPr>
          <a:xfrm>
            <a:off x="6324969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4CD1D3-8833-BDED-4E5F-01CF5A42E0BB}"/>
              </a:ext>
            </a:extLst>
          </p:cNvPr>
          <p:cNvSpPr/>
          <p:nvPr/>
        </p:nvSpPr>
        <p:spPr>
          <a:xfrm>
            <a:off x="6918533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238D5B0-A324-26F3-20E2-3F2DBB196751}"/>
              </a:ext>
            </a:extLst>
          </p:cNvPr>
          <p:cNvSpPr/>
          <p:nvPr/>
        </p:nvSpPr>
        <p:spPr>
          <a:xfrm>
            <a:off x="7512097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B73723D-B4A0-22E0-CD28-12B74A39578E}"/>
              </a:ext>
            </a:extLst>
          </p:cNvPr>
          <p:cNvSpPr/>
          <p:nvPr/>
        </p:nvSpPr>
        <p:spPr>
          <a:xfrm>
            <a:off x="8105660" y="3316588"/>
            <a:ext cx="274415" cy="72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B0C6AC0-0238-51F5-8733-E8A81038EAF5}"/>
              </a:ext>
            </a:extLst>
          </p:cNvPr>
          <p:cNvSpPr/>
          <p:nvPr/>
        </p:nvSpPr>
        <p:spPr>
          <a:xfrm>
            <a:off x="2091350" y="3287862"/>
            <a:ext cx="447561" cy="457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F40A7B-5535-9838-A8F3-296C4521B974}"/>
              </a:ext>
            </a:extLst>
          </p:cNvPr>
          <p:cNvSpPr/>
          <p:nvPr/>
        </p:nvSpPr>
        <p:spPr>
          <a:xfrm>
            <a:off x="4457703" y="3287862"/>
            <a:ext cx="447561" cy="457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8D68BFA-0FCA-9364-86BF-42DDD9BC0B56}"/>
              </a:ext>
            </a:extLst>
          </p:cNvPr>
          <p:cNvSpPr/>
          <p:nvPr/>
        </p:nvSpPr>
        <p:spPr>
          <a:xfrm>
            <a:off x="6842757" y="3287862"/>
            <a:ext cx="447561" cy="457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399CE81-4BD0-C23F-7E8F-6708758AA7A8}"/>
              </a:ext>
            </a:extLst>
          </p:cNvPr>
          <p:cNvSpPr/>
          <p:nvPr/>
        </p:nvSpPr>
        <p:spPr>
          <a:xfrm>
            <a:off x="1846907" y="4906978"/>
            <a:ext cx="679915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DA216665-479D-1AE6-44E7-45D0117BD680}"/>
              </a:ext>
            </a:extLst>
          </p:cNvPr>
          <p:cNvCxnSpPr>
            <a:stCxn id="29" idx="0"/>
          </p:cNvCxnSpPr>
          <p:nvPr/>
        </p:nvCxnSpPr>
        <p:spPr>
          <a:xfrm flipH="1" flipV="1">
            <a:off x="2315130" y="2969537"/>
            <a:ext cx="1" cy="3183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三角形 36">
            <a:extLst>
              <a:ext uri="{FF2B5EF4-FFF2-40B4-BE49-F238E27FC236}">
                <a16:creationId xmlns:a16="http://schemas.microsoft.com/office/drawing/2014/main" id="{D17B60C8-CBFF-F264-E27B-BA3055415A41}"/>
              </a:ext>
            </a:extLst>
          </p:cNvPr>
          <p:cNvSpPr/>
          <p:nvPr/>
        </p:nvSpPr>
        <p:spPr>
          <a:xfrm>
            <a:off x="2091350" y="2661719"/>
            <a:ext cx="428860" cy="309956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F01C57D3-D57F-78D7-6C85-1699DD6A32BF}"/>
              </a:ext>
            </a:extLst>
          </p:cNvPr>
          <p:cNvCxnSpPr>
            <a:stCxn id="37" idx="0"/>
          </p:cNvCxnSpPr>
          <p:nvPr/>
        </p:nvCxnSpPr>
        <p:spPr>
          <a:xfrm flipV="1">
            <a:off x="2305780" y="2272420"/>
            <a:ext cx="0" cy="389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11127112-904F-2C2E-642C-8AAD6F8EA3FB}"/>
              </a:ext>
            </a:extLst>
          </p:cNvPr>
          <p:cNvCxnSpPr/>
          <p:nvPr/>
        </p:nvCxnSpPr>
        <p:spPr>
          <a:xfrm flipH="1" flipV="1">
            <a:off x="4681483" y="2967399"/>
            <a:ext cx="1" cy="3183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三角形 40">
            <a:extLst>
              <a:ext uri="{FF2B5EF4-FFF2-40B4-BE49-F238E27FC236}">
                <a16:creationId xmlns:a16="http://schemas.microsoft.com/office/drawing/2014/main" id="{BE150D28-4492-264F-1109-40ECC70FF180}"/>
              </a:ext>
            </a:extLst>
          </p:cNvPr>
          <p:cNvSpPr/>
          <p:nvPr/>
        </p:nvSpPr>
        <p:spPr>
          <a:xfrm>
            <a:off x="4457703" y="2659581"/>
            <a:ext cx="428860" cy="309956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BF52B63D-BE79-64FB-FA91-3B3F18638C23}"/>
              </a:ext>
            </a:extLst>
          </p:cNvPr>
          <p:cNvCxnSpPr>
            <a:stCxn id="41" idx="0"/>
          </p:cNvCxnSpPr>
          <p:nvPr/>
        </p:nvCxnSpPr>
        <p:spPr>
          <a:xfrm flipV="1">
            <a:off x="4672133" y="2270282"/>
            <a:ext cx="0" cy="389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1B1B1B94-2A78-3083-C578-FD9DD0912CF9}"/>
              </a:ext>
            </a:extLst>
          </p:cNvPr>
          <p:cNvCxnSpPr/>
          <p:nvPr/>
        </p:nvCxnSpPr>
        <p:spPr>
          <a:xfrm flipH="1" flipV="1">
            <a:off x="7066537" y="2967399"/>
            <a:ext cx="1" cy="3183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三角形 43">
            <a:extLst>
              <a:ext uri="{FF2B5EF4-FFF2-40B4-BE49-F238E27FC236}">
                <a16:creationId xmlns:a16="http://schemas.microsoft.com/office/drawing/2014/main" id="{075BC532-F017-3C33-5E9E-071C3807C0F4}"/>
              </a:ext>
            </a:extLst>
          </p:cNvPr>
          <p:cNvSpPr/>
          <p:nvPr/>
        </p:nvSpPr>
        <p:spPr>
          <a:xfrm>
            <a:off x="6842757" y="2659581"/>
            <a:ext cx="428860" cy="309956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410B37F3-7457-D71C-B0F8-B71F38F14A9E}"/>
              </a:ext>
            </a:extLst>
          </p:cNvPr>
          <p:cNvCxnSpPr>
            <a:stCxn id="44" idx="0"/>
          </p:cNvCxnSpPr>
          <p:nvPr/>
        </p:nvCxnSpPr>
        <p:spPr>
          <a:xfrm flipV="1">
            <a:off x="7057187" y="2270282"/>
            <a:ext cx="0" cy="389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15B3E3AA-9935-24F1-711B-8E0E24ACBCC4}"/>
              </a:ext>
            </a:extLst>
          </p:cNvPr>
          <p:cNvGrpSpPr/>
          <p:nvPr/>
        </p:nvGrpSpPr>
        <p:grpSpPr>
          <a:xfrm rot="10800000">
            <a:off x="4707853" y="3230411"/>
            <a:ext cx="510121" cy="443505"/>
            <a:chOff x="5084921" y="1168125"/>
            <a:chExt cx="745511" cy="443505"/>
          </a:xfrm>
        </p:grpSpPr>
        <p:sp>
          <p:nvSpPr>
            <p:cNvPr id="47" name="弧線 46">
              <a:extLst>
                <a:ext uri="{FF2B5EF4-FFF2-40B4-BE49-F238E27FC236}">
                  <a16:creationId xmlns:a16="http://schemas.microsoft.com/office/drawing/2014/main" id="{F6976212-8B64-183C-3AEB-4B13C60EE81B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FB15F2C5-C133-0A01-085A-C2591E4A3AB7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C415FA55-A35C-A5ED-853F-5A935805A9DA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弧線 53">
              <a:extLst>
                <a:ext uri="{FF2B5EF4-FFF2-40B4-BE49-F238E27FC236}">
                  <a16:creationId xmlns:a16="http://schemas.microsoft.com/office/drawing/2014/main" id="{A9D05D4D-8D37-9C5B-8159-63E2864E89B6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AD4E626-D317-91D9-01BA-BADC5CB4F3EB}"/>
              </a:ext>
            </a:extLst>
          </p:cNvPr>
          <p:cNvGrpSpPr/>
          <p:nvPr/>
        </p:nvGrpSpPr>
        <p:grpSpPr>
          <a:xfrm rot="10800000">
            <a:off x="5303211" y="3238183"/>
            <a:ext cx="510121" cy="443505"/>
            <a:chOff x="5084921" y="1168125"/>
            <a:chExt cx="745511" cy="443505"/>
          </a:xfrm>
        </p:grpSpPr>
        <p:sp>
          <p:nvSpPr>
            <p:cNvPr id="57" name="弧線 56">
              <a:extLst>
                <a:ext uri="{FF2B5EF4-FFF2-40B4-BE49-F238E27FC236}">
                  <a16:creationId xmlns:a16="http://schemas.microsoft.com/office/drawing/2014/main" id="{0E5DF413-B167-95C6-3DCB-6FA1EC74305E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3F0144E4-45AF-D0F2-8230-CF09F8E700BB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B14C1BEC-E15B-90D9-D5E7-ABFA2863132D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弧線 59">
              <a:extLst>
                <a:ext uri="{FF2B5EF4-FFF2-40B4-BE49-F238E27FC236}">
                  <a16:creationId xmlns:a16="http://schemas.microsoft.com/office/drawing/2014/main" id="{ACC7C1D4-E16F-7231-C02E-6ED837B877AF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67EB0EDC-E781-7715-E33F-E0174E42B1C2}"/>
              </a:ext>
            </a:extLst>
          </p:cNvPr>
          <p:cNvGrpSpPr/>
          <p:nvPr/>
        </p:nvGrpSpPr>
        <p:grpSpPr>
          <a:xfrm rot="10800000">
            <a:off x="5909344" y="3239578"/>
            <a:ext cx="510121" cy="443505"/>
            <a:chOff x="5084921" y="1168125"/>
            <a:chExt cx="745511" cy="443505"/>
          </a:xfrm>
        </p:grpSpPr>
        <p:sp>
          <p:nvSpPr>
            <p:cNvPr id="62" name="弧線 61">
              <a:extLst>
                <a:ext uri="{FF2B5EF4-FFF2-40B4-BE49-F238E27FC236}">
                  <a16:creationId xmlns:a16="http://schemas.microsoft.com/office/drawing/2014/main" id="{9B3BDC05-9653-6676-B357-4EFE526FAFF9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578F7743-DEE2-112B-278E-14E0C744392B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1FE98561-39A9-811A-7536-274931E3FD2A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弧線 64">
              <a:extLst>
                <a:ext uri="{FF2B5EF4-FFF2-40B4-BE49-F238E27FC236}">
                  <a16:creationId xmlns:a16="http://schemas.microsoft.com/office/drawing/2014/main" id="{35D1D9E8-0152-E013-7DEC-D58C8A876E01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B566E4F8-505B-C6DE-4963-965FD47DD684}"/>
              </a:ext>
            </a:extLst>
          </p:cNvPr>
          <p:cNvGrpSpPr/>
          <p:nvPr/>
        </p:nvGrpSpPr>
        <p:grpSpPr>
          <a:xfrm rot="10800000">
            <a:off x="6513962" y="3230411"/>
            <a:ext cx="510121" cy="443505"/>
            <a:chOff x="5084921" y="1168125"/>
            <a:chExt cx="745511" cy="443505"/>
          </a:xfrm>
        </p:grpSpPr>
        <p:sp>
          <p:nvSpPr>
            <p:cNvPr id="67" name="弧線 66">
              <a:extLst>
                <a:ext uri="{FF2B5EF4-FFF2-40B4-BE49-F238E27FC236}">
                  <a16:creationId xmlns:a16="http://schemas.microsoft.com/office/drawing/2014/main" id="{9A3607A5-6E28-3742-EC02-2760C5D04DB2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BBCFE1FE-1310-7D4E-F3A6-BB5C09B1A356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1BF7684D-C8C9-4878-C5B5-3EED07170A82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弧線 69">
              <a:extLst>
                <a:ext uri="{FF2B5EF4-FFF2-40B4-BE49-F238E27FC236}">
                  <a16:creationId xmlns:a16="http://schemas.microsoft.com/office/drawing/2014/main" id="{CDC33156-F60D-1548-F07C-139E20630843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290A3D55-08F2-0D5B-5206-A4E2A0B6984C}"/>
              </a:ext>
            </a:extLst>
          </p:cNvPr>
          <p:cNvGrpSpPr/>
          <p:nvPr/>
        </p:nvGrpSpPr>
        <p:grpSpPr>
          <a:xfrm rot="10800000">
            <a:off x="3549205" y="3238183"/>
            <a:ext cx="510121" cy="443505"/>
            <a:chOff x="5084921" y="1168125"/>
            <a:chExt cx="745511" cy="443505"/>
          </a:xfrm>
        </p:grpSpPr>
        <p:sp>
          <p:nvSpPr>
            <p:cNvPr id="72" name="弧線 71">
              <a:extLst>
                <a:ext uri="{FF2B5EF4-FFF2-40B4-BE49-F238E27FC236}">
                  <a16:creationId xmlns:a16="http://schemas.microsoft.com/office/drawing/2014/main" id="{784FC9EB-4F19-52BF-8F34-2C6ECF2E1A80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F57ED10F-CBE1-A4A3-AF99-4582F2E6043A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33464EFE-BA39-674A-DD96-2748A3D12EBE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弧線 74">
              <a:extLst>
                <a:ext uri="{FF2B5EF4-FFF2-40B4-BE49-F238E27FC236}">
                  <a16:creationId xmlns:a16="http://schemas.microsoft.com/office/drawing/2014/main" id="{4A132C0D-DCE7-38F5-ACAB-411B6C760933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C47D49FA-9EE2-4442-BD48-FB240805A24D}"/>
              </a:ext>
            </a:extLst>
          </p:cNvPr>
          <p:cNvGrpSpPr/>
          <p:nvPr/>
        </p:nvGrpSpPr>
        <p:grpSpPr>
          <a:xfrm rot="10800000">
            <a:off x="4134735" y="3238183"/>
            <a:ext cx="510121" cy="443505"/>
            <a:chOff x="5084921" y="1168125"/>
            <a:chExt cx="745511" cy="443505"/>
          </a:xfrm>
        </p:grpSpPr>
        <p:sp>
          <p:nvSpPr>
            <p:cNvPr id="77" name="弧線 76">
              <a:extLst>
                <a:ext uri="{FF2B5EF4-FFF2-40B4-BE49-F238E27FC236}">
                  <a16:creationId xmlns:a16="http://schemas.microsoft.com/office/drawing/2014/main" id="{04BA3236-D799-FF29-2622-0F48B5B7F180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2AB46902-321B-DFD1-608A-302E6FBB37F8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CBC31158-2E1F-B4A1-8D3C-1A4B2EEEB9AF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弧線 79">
              <a:extLst>
                <a:ext uri="{FF2B5EF4-FFF2-40B4-BE49-F238E27FC236}">
                  <a16:creationId xmlns:a16="http://schemas.microsoft.com/office/drawing/2014/main" id="{959FAEA1-893C-45AD-8509-F19D5A19620E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A3412FA6-41C1-5D11-5222-916D6347ADD5}"/>
              </a:ext>
            </a:extLst>
          </p:cNvPr>
          <p:cNvCxnSpPr>
            <a:cxnSpLocks/>
          </p:cNvCxnSpPr>
          <p:nvPr/>
        </p:nvCxnSpPr>
        <p:spPr>
          <a:xfrm>
            <a:off x="1683909" y="1819267"/>
            <a:ext cx="66961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箭頭接點 85">
            <a:extLst>
              <a:ext uri="{FF2B5EF4-FFF2-40B4-BE49-F238E27FC236}">
                <a16:creationId xmlns:a16="http://schemas.microsoft.com/office/drawing/2014/main" id="{7B688072-4C9E-97DB-B2D5-084A662FF82B}"/>
              </a:ext>
            </a:extLst>
          </p:cNvPr>
          <p:cNvCxnSpPr>
            <a:cxnSpLocks/>
          </p:cNvCxnSpPr>
          <p:nvPr/>
        </p:nvCxnSpPr>
        <p:spPr>
          <a:xfrm flipH="1">
            <a:off x="4690863" y="2270282"/>
            <a:ext cx="977449" cy="29432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CE6BE3D1-C5A6-4512-9BDD-0FB580C16AF2}"/>
              </a:ext>
            </a:extLst>
          </p:cNvPr>
          <p:cNvGrpSpPr/>
          <p:nvPr/>
        </p:nvGrpSpPr>
        <p:grpSpPr>
          <a:xfrm rot="10800000">
            <a:off x="2353500" y="3229244"/>
            <a:ext cx="510121" cy="443505"/>
            <a:chOff x="5084921" y="1168125"/>
            <a:chExt cx="745511" cy="443505"/>
          </a:xfrm>
        </p:grpSpPr>
        <p:sp>
          <p:nvSpPr>
            <p:cNvPr id="88" name="弧線 87">
              <a:extLst>
                <a:ext uri="{FF2B5EF4-FFF2-40B4-BE49-F238E27FC236}">
                  <a16:creationId xmlns:a16="http://schemas.microsoft.com/office/drawing/2014/main" id="{EBD33099-921F-D1A0-7830-DCAA4664733F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C829BDB1-F3C3-D899-18A0-8F5B92069121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6CAB7DAA-0D2F-47D1-1AF2-038778BF667C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弧線 90">
              <a:extLst>
                <a:ext uri="{FF2B5EF4-FFF2-40B4-BE49-F238E27FC236}">
                  <a16:creationId xmlns:a16="http://schemas.microsoft.com/office/drawing/2014/main" id="{0F3DE0F2-7525-679C-FD5E-CD03A5C4151B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B28F689A-49D5-908B-01A9-16B3D06A8679}"/>
              </a:ext>
            </a:extLst>
          </p:cNvPr>
          <p:cNvGrpSpPr/>
          <p:nvPr/>
        </p:nvGrpSpPr>
        <p:grpSpPr>
          <a:xfrm rot="10800000">
            <a:off x="2957267" y="3234998"/>
            <a:ext cx="510121" cy="443505"/>
            <a:chOff x="5084921" y="1168125"/>
            <a:chExt cx="745511" cy="443505"/>
          </a:xfrm>
        </p:grpSpPr>
        <p:sp>
          <p:nvSpPr>
            <p:cNvPr id="93" name="弧線 92">
              <a:extLst>
                <a:ext uri="{FF2B5EF4-FFF2-40B4-BE49-F238E27FC236}">
                  <a16:creationId xmlns:a16="http://schemas.microsoft.com/office/drawing/2014/main" id="{70749D78-F1CA-4FEF-752A-A048CCE84FBD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94" name="直線接點 93">
              <a:extLst>
                <a:ext uri="{FF2B5EF4-FFF2-40B4-BE49-F238E27FC236}">
                  <a16:creationId xmlns:a16="http://schemas.microsoft.com/office/drawing/2014/main" id="{EC70C515-CCBE-ADC1-911E-B63DC336C38F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>
              <a:extLst>
                <a:ext uri="{FF2B5EF4-FFF2-40B4-BE49-F238E27FC236}">
                  <a16:creationId xmlns:a16="http://schemas.microsoft.com/office/drawing/2014/main" id="{AA8342E1-8BA6-F685-A602-FFA6E2E55C2D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弧線 95">
              <a:extLst>
                <a:ext uri="{FF2B5EF4-FFF2-40B4-BE49-F238E27FC236}">
                  <a16:creationId xmlns:a16="http://schemas.microsoft.com/office/drawing/2014/main" id="{30C3DFDA-2E46-F209-F80C-5E0418272BD5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8D9E12E1-02DD-AA36-A62D-C83E03AFA539}"/>
              </a:ext>
            </a:extLst>
          </p:cNvPr>
          <p:cNvGrpSpPr/>
          <p:nvPr/>
        </p:nvGrpSpPr>
        <p:grpSpPr>
          <a:xfrm rot="10800000">
            <a:off x="7691573" y="3227509"/>
            <a:ext cx="510121" cy="443505"/>
            <a:chOff x="5084921" y="1168125"/>
            <a:chExt cx="745511" cy="443505"/>
          </a:xfrm>
        </p:grpSpPr>
        <p:sp>
          <p:nvSpPr>
            <p:cNvPr id="98" name="弧線 97">
              <a:extLst>
                <a:ext uri="{FF2B5EF4-FFF2-40B4-BE49-F238E27FC236}">
                  <a16:creationId xmlns:a16="http://schemas.microsoft.com/office/drawing/2014/main" id="{0D63120E-C32B-794D-2DFF-A2B4741B64DF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99" name="直線接點 98">
              <a:extLst>
                <a:ext uri="{FF2B5EF4-FFF2-40B4-BE49-F238E27FC236}">
                  <a16:creationId xmlns:a16="http://schemas.microsoft.com/office/drawing/2014/main" id="{2E293E61-F731-FA86-A63C-D7545A8C7E55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>
              <a:extLst>
                <a:ext uri="{FF2B5EF4-FFF2-40B4-BE49-F238E27FC236}">
                  <a16:creationId xmlns:a16="http://schemas.microsoft.com/office/drawing/2014/main" id="{7BF7909E-7DFE-C49B-B468-BEE4FD1EAA7F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弧線 100">
              <a:extLst>
                <a:ext uri="{FF2B5EF4-FFF2-40B4-BE49-F238E27FC236}">
                  <a16:creationId xmlns:a16="http://schemas.microsoft.com/office/drawing/2014/main" id="{6AF60FB4-C42E-AA52-B004-D2EBDB51152A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757A3DA5-3711-673E-6989-8179057C1036}"/>
              </a:ext>
            </a:extLst>
          </p:cNvPr>
          <p:cNvGrpSpPr/>
          <p:nvPr/>
        </p:nvGrpSpPr>
        <p:grpSpPr>
          <a:xfrm rot="10800000">
            <a:off x="7091673" y="3217001"/>
            <a:ext cx="510121" cy="443505"/>
            <a:chOff x="5084921" y="1168125"/>
            <a:chExt cx="745511" cy="443505"/>
          </a:xfrm>
        </p:grpSpPr>
        <p:sp>
          <p:nvSpPr>
            <p:cNvPr id="103" name="弧線 102">
              <a:extLst>
                <a:ext uri="{FF2B5EF4-FFF2-40B4-BE49-F238E27FC236}">
                  <a16:creationId xmlns:a16="http://schemas.microsoft.com/office/drawing/2014/main" id="{55F2B734-3693-DD9C-CA30-A498158A1F8D}"/>
                </a:ext>
              </a:extLst>
            </p:cNvPr>
            <p:cNvSpPr/>
            <p:nvPr/>
          </p:nvSpPr>
          <p:spPr>
            <a:xfrm>
              <a:off x="5241956" y="1276539"/>
              <a:ext cx="588476" cy="325924"/>
            </a:xfrm>
            <a:prstGeom prst="arc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104" name="直線接點 103">
              <a:extLst>
                <a:ext uri="{FF2B5EF4-FFF2-40B4-BE49-F238E27FC236}">
                  <a16:creationId xmlns:a16="http://schemas.microsoft.com/office/drawing/2014/main" id="{F2E0F26C-57BF-204A-73BF-1BCC4DBDDA6D}"/>
                </a:ext>
              </a:extLst>
            </p:cNvPr>
            <p:cNvCxnSpPr>
              <a:cxnSpLocks/>
            </p:cNvCxnSpPr>
            <p:nvPr/>
          </p:nvCxnSpPr>
          <p:spPr>
            <a:xfrm>
              <a:off x="5522614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888D543C-A7F7-F8C0-3E03-68289FE2AF4D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56" y="1168125"/>
              <a:ext cx="0" cy="235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弧線 105">
              <a:extLst>
                <a:ext uri="{FF2B5EF4-FFF2-40B4-BE49-F238E27FC236}">
                  <a16:creationId xmlns:a16="http://schemas.microsoft.com/office/drawing/2014/main" id="{AA653A37-B9B6-C454-29A7-4CAF35D6BE3D}"/>
                </a:ext>
              </a:extLst>
            </p:cNvPr>
            <p:cNvSpPr/>
            <p:nvPr/>
          </p:nvSpPr>
          <p:spPr>
            <a:xfrm flipH="1">
              <a:off x="5084921" y="1285706"/>
              <a:ext cx="525101" cy="325924"/>
            </a:xfrm>
            <a:prstGeom prst="arc">
              <a:avLst>
                <a:gd name="adj1" fmla="val 14846103"/>
                <a:gd name="adj2" fmla="val 21544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42738B53-C78F-91B6-3F03-A45253AE0426}"/>
              </a:ext>
            </a:extLst>
          </p:cNvPr>
          <p:cNvSpPr txBox="1"/>
          <p:nvPr/>
        </p:nvSpPr>
        <p:spPr>
          <a:xfrm>
            <a:off x="4951221" y="3524011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>
                <a:solidFill>
                  <a:srgbClr val="C00000"/>
                </a:solidFill>
              </a:rPr>
              <a:t>+</a:t>
            </a:r>
            <a:endParaRPr kumimoji="1"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698BB10C-E47D-7E5A-85B7-3A0F482CB49B}"/>
              </a:ext>
            </a:extLst>
          </p:cNvPr>
          <p:cNvSpPr txBox="1"/>
          <p:nvPr/>
        </p:nvSpPr>
        <p:spPr>
          <a:xfrm>
            <a:off x="5136323" y="360705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  <a:latin typeface="Symbol" pitchFamily="2" charset="2"/>
              </a:rPr>
              <a:t>-</a:t>
            </a:r>
            <a:endParaRPr kumimoji="1" lang="zh-TW" altLang="en-US" b="1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53C26811-3D06-B397-6432-1291D2EE7E9F}"/>
              </a:ext>
            </a:extLst>
          </p:cNvPr>
          <p:cNvSpPr txBox="1"/>
          <p:nvPr/>
        </p:nvSpPr>
        <p:spPr>
          <a:xfrm>
            <a:off x="4711342" y="39174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C00000"/>
                </a:solidFill>
              </a:rPr>
              <a:t>+</a:t>
            </a:r>
            <a:endParaRPr kumimoji="1"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1162096B-7C09-E41C-18DB-2F86E1957786}"/>
              </a:ext>
            </a:extLst>
          </p:cNvPr>
          <p:cNvSpPr txBox="1"/>
          <p:nvPr/>
        </p:nvSpPr>
        <p:spPr>
          <a:xfrm>
            <a:off x="5120638" y="38790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C00000"/>
                </a:solidFill>
              </a:rPr>
              <a:t>+</a:t>
            </a:r>
            <a:endParaRPr kumimoji="1"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1F80980A-9650-EA67-4838-D7737281B6AF}"/>
              </a:ext>
            </a:extLst>
          </p:cNvPr>
          <p:cNvSpPr txBox="1"/>
          <p:nvPr/>
        </p:nvSpPr>
        <p:spPr>
          <a:xfrm>
            <a:off x="4570629" y="45588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C00000"/>
                </a:solidFill>
              </a:rPr>
              <a:t>+</a:t>
            </a:r>
            <a:endParaRPr kumimoji="1"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EDF7A25A-600C-D455-740B-C3DEA7630518}"/>
              </a:ext>
            </a:extLst>
          </p:cNvPr>
          <p:cNvSpPr txBox="1"/>
          <p:nvPr/>
        </p:nvSpPr>
        <p:spPr>
          <a:xfrm>
            <a:off x="4837759" y="43244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C00000"/>
                </a:solidFill>
              </a:rPr>
              <a:t>+</a:t>
            </a:r>
            <a:endParaRPr kumimoji="1"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F2C61E4D-1E33-3376-8E99-F524E1241615}"/>
              </a:ext>
            </a:extLst>
          </p:cNvPr>
          <p:cNvSpPr txBox="1"/>
          <p:nvPr/>
        </p:nvSpPr>
        <p:spPr>
          <a:xfrm>
            <a:off x="4894230" y="451154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  <a:latin typeface="Symbol" pitchFamily="2" charset="2"/>
              </a:rPr>
              <a:t>-</a:t>
            </a:r>
            <a:endParaRPr kumimoji="1" lang="zh-TW" altLang="en-US" b="1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DA77AF41-3003-7FD9-6105-184F5FF89718}"/>
              </a:ext>
            </a:extLst>
          </p:cNvPr>
          <p:cNvSpPr txBox="1"/>
          <p:nvPr/>
        </p:nvSpPr>
        <p:spPr>
          <a:xfrm>
            <a:off x="5069689" y="40104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  <a:latin typeface="Symbol" pitchFamily="2" charset="2"/>
              </a:rPr>
              <a:t>-</a:t>
            </a:r>
            <a:endParaRPr kumimoji="1" lang="zh-TW" altLang="en-US" b="1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092FA3FC-4256-EDEE-98F5-10727CE235FD}"/>
              </a:ext>
            </a:extLst>
          </p:cNvPr>
          <p:cNvSpPr txBox="1"/>
          <p:nvPr/>
        </p:nvSpPr>
        <p:spPr>
          <a:xfrm>
            <a:off x="4869226" y="382660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  <a:latin typeface="Symbol" pitchFamily="2" charset="2"/>
              </a:rPr>
              <a:t>-</a:t>
            </a:r>
            <a:endParaRPr kumimoji="1" lang="zh-TW" altLang="en-US" b="1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51C76EFA-5241-F95C-EB66-89F11B1CADB1}"/>
              </a:ext>
            </a:extLst>
          </p:cNvPr>
          <p:cNvSpPr txBox="1"/>
          <p:nvPr/>
        </p:nvSpPr>
        <p:spPr>
          <a:xfrm>
            <a:off x="4720670" y="419731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  <a:latin typeface="Symbol" pitchFamily="2" charset="2"/>
              </a:rPr>
              <a:t>-</a:t>
            </a:r>
            <a:endParaRPr kumimoji="1" lang="zh-TW" altLang="en-US" b="1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124" name="Line 6">
            <a:extLst>
              <a:ext uri="{FF2B5EF4-FFF2-40B4-BE49-F238E27FC236}">
                <a16:creationId xmlns:a16="http://schemas.microsoft.com/office/drawing/2014/main" id="{DD82C60F-E13C-7225-A253-23F00F6D83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8083" y="3879037"/>
            <a:ext cx="619507" cy="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500"/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D1DB5C64-E893-0FE5-7FC3-F087FACC0F2C}"/>
              </a:ext>
            </a:extLst>
          </p:cNvPr>
          <p:cNvSpPr txBox="1"/>
          <p:nvPr/>
        </p:nvSpPr>
        <p:spPr>
          <a:xfrm>
            <a:off x="7658168" y="385604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0432FF"/>
                </a:solidFill>
              </a:rPr>
              <a:t>25</a:t>
            </a:r>
            <a:r>
              <a:rPr kumimoji="1" lang="en-US" altLang="zh-TW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kumimoji="1" lang="en-US" altLang="zh-TW" dirty="0">
                <a:solidFill>
                  <a:srgbClr val="0432FF"/>
                </a:solidFill>
              </a:rPr>
              <a:t>m</a:t>
            </a:r>
            <a:endParaRPr kumimoji="1" lang="zh-TW" altLang="en-US" dirty="0">
              <a:solidFill>
                <a:srgbClr val="0432FF"/>
              </a:solidFill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A571AB4F-F701-FBDF-5252-F834FFD2AD3B}"/>
              </a:ext>
            </a:extLst>
          </p:cNvPr>
          <p:cNvSpPr/>
          <p:nvPr/>
        </p:nvSpPr>
        <p:spPr>
          <a:xfrm>
            <a:off x="4390637" y="270404"/>
            <a:ext cx="531482" cy="1548863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AC3E58B4-9E4D-4A3E-4525-F2F1785D9826}"/>
              </a:ext>
            </a:extLst>
          </p:cNvPr>
          <p:cNvSpPr/>
          <p:nvPr/>
        </p:nvSpPr>
        <p:spPr>
          <a:xfrm>
            <a:off x="1991770" y="1710853"/>
            <a:ext cx="531482" cy="105734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9CEC4E29-83FA-2B83-9A8F-AB9C47E745D8}"/>
              </a:ext>
            </a:extLst>
          </p:cNvPr>
          <p:cNvSpPr/>
          <p:nvPr/>
        </p:nvSpPr>
        <p:spPr>
          <a:xfrm>
            <a:off x="6789999" y="1366115"/>
            <a:ext cx="531482" cy="441054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0" name="直線箭頭接點 129">
            <a:extLst>
              <a:ext uri="{FF2B5EF4-FFF2-40B4-BE49-F238E27FC236}">
                <a16:creationId xmlns:a16="http://schemas.microsoft.com/office/drawing/2014/main" id="{51F69851-5939-62DD-6103-596CA82652B5}"/>
              </a:ext>
            </a:extLst>
          </p:cNvPr>
          <p:cNvCxnSpPr/>
          <p:nvPr/>
        </p:nvCxnSpPr>
        <p:spPr>
          <a:xfrm>
            <a:off x="5120638" y="936579"/>
            <a:ext cx="0" cy="7742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7" grpId="0" animBg="1"/>
      <p:bldP spid="1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for AMS experiment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054"/>
              </p:ext>
            </p:extLst>
          </p:nvPr>
        </p:nvGraphicFramePr>
        <p:xfrm>
          <a:off x="5305289" y="1076332"/>
          <a:ext cx="3328242" cy="40867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72451">
                  <a:extLst>
                    <a:ext uri="{9D8B030D-6E8A-4147-A177-3AD203B41FA5}">
                      <a16:colId xmlns:a16="http://schemas.microsoft.com/office/drawing/2014/main" val="3433771864"/>
                    </a:ext>
                  </a:extLst>
                </a:gridCol>
                <a:gridCol w="1155791">
                  <a:extLst>
                    <a:ext uri="{9D8B030D-6E8A-4147-A177-3AD203B41FA5}">
                      <a16:colId xmlns:a16="http://schemas.microsoft.com/office/drawing/2014/main" val="712633877"/>
                    </a:ext>
                  </a:extLst>
                </a:gridCol>
              </a:tblGrid>
              <a:tr h="339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size [mm</a:t>
                      </a:r>
                      <a:r>
                        <a:rPr lang="en-US" sz="1400" b="1" u="none" strike="noStrike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400" b="1" i="0" u="none" strike="noStrike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09795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size </a:t>
                      </a:r>
                      <a:r>
                        <a:rPr lang="en-US" sz="1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</a:t>
                      </a:r>
                      <a:r>
                        <a:rPr lang="en-US" sz="1400" b="1" u="none" strike="noStrike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110.48 x 78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258255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thickness</a:t>
                      </a:r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3554"/>
                  </a:ext>
                </a:extLst>
              </a:tr>
              <a:tr h="393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Guard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ring center to chip edge [</a:t>
                      </a:r>
                      <a:r>
                        <a:rPr lang="en-US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99680"/>
                  </a:ext>
                </a:extLst>
              </a:tr>
              <a:tr h="283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Guard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ring width [</a:t>
                      </a:r>
                      <a:r>
                        <a:rPr lang="en-US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192127"/>
                  </a:ext>
                </a:extLst>
              </a:tr>
              <a:tr h="393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 ring center to chip edge [</a:t>
                      </a:r>
                      <a:r>
                        <a:rPr lang="en-US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51410"/>
                  </a:ext>
                </a:extLst>
              </a:tr>
              <a:tr h="283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 ring width [</a:t>
                      </a:r>
                      <a:r>
                        <a:rPr lang="en-US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67353"/>
                  </a:ext>
                </a:extLst>
              </a:tr>
              <a:tr h="283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 ring pad size 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80x700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146821"/>
                  </a:ext>
                </a:extLst>
              </a:tr>
              <a:tr h="393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width [</a:t>
                      </a:r>
                      <a:r>
                        <a:rPr lang="en-US" altLang="zh-TW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TW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10-12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487107"/>
                  </a:ext>
                </a:extLst>
              </a:tr>
              <a:tr h="283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pitch [</a:t>
                      </a:r>
                      <a:r>
                        <a:rPr lang="en-US" sz="1400" b="1" i="0" u="none" strike="noStrike" baseline="0" dirty="0">
                          <a:solidFill>
                            <a:schemeClr val="dk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62374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Readout strip pitch [</a:t>
                      </a:r>
                      <a:r>
                        <a:rPr lang="en-US" sz="1400" b="1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 b="1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39088"/>
                  </a:ext>
                </a:extLst>
              </a:tr>
              <a:tr h="283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Readout</a:t>
                      </a:r>
                      <a:r>
                        <a:rPr lang="en-US" sz="1200" b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 size 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200" b="0" u="none" strike="noStrike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u="none" strike="noStrike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 i="0" u="none" strike="noStrike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60x300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35091"/>
                  </a:ext>
                </a:extLst>
              </a:tr>
              <a:tr h="283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b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readout strips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</a:p>
                  </a:txBody>
                  <a:tcPr marL="34290" marR="34290" marT="13716" marB="13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71989"/>
                  </a:ext>
                </a:extLst>
              </a:tr>
            </a:tbl>
          </a:graphicData>
        </a:graphic>
      </p:graphicFrame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4B80542-97C3-6041-9D5E-2217BEE82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69" y="1484710"/>
            <a:ext cx="3661482" cy="38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6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D80DB3-0CBD-1E08-C18E-F5CBC7284D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225" y="1151904"/>
            <a:ext cx="503555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804B71E-4C78-AD35-4E57-8B53E60D17F1}"/>
              </a:ext>
            </a:extLst>
          </p:cNvPr>
          <p:cNvSpPr txBox="1"/>
          <p:nvPr/>
        </p:nvSpPr>
        <p:spPr>
          <a:xfrm>
            <a:off x="814812" y="72850"/>
            <a:ext cx="70202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Wire bonding: a standard silicon industry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Join the metal layers of different components by thin (1 mil) Al wires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Apply ultrasonic power to bond the wire to the metal pad. </a:t>
            </a:r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4FB9C0-5BA4-5720-0697-99A0798C2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" t="10473" r="7732" b="15554"/>
          <a:stretch/>
        </p:blipFill>
        <p:spPr>
          <a:xfrm>
            <a:off x="192848" y="1348666"/>
            <a:ext cx="6022339" cy="276544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9640B07-8F7B-DEAE-D596-BB80603ACD3A}"/>
              </a:ext>
            </a:extLst>
          </p:cNvPr>
          <p:cNvSpPr txBox="1"/>
          <p:nvPr/>
        </p:nvSpPr>
        <p:spPr>
          <a:xfrm>
            <a:off x="814812" y="4929906"/>
            <a:ext cx="775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Effectively: 1024 strips of 1 meter in length. Covers an area of 1m x 10cm with 1024 channel, which are readout in series.</a:t>
            </a:r>
            <a:endParaRPr kumimoji="1" lang="zh-TW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6A8F0A-E82B-3B31-2E46-F8275C35D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64" y="2857500"/>
            <a:ext cx="3357188" cy="177553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B4D4D5-36EE-5403-3F5D-2706F97FA9FD}"/>
              </a:ext>
            </a:extLst>
          </p:cNvPr>
          <p:cNvSpPr txBox="1"/>
          <p:nvPr/>
        </p:nvSpPr>
        <p:spPr>
          <a:xfrm>
            <a:off x="6232850" y="2488168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0432FF"/>
                </a:solidFill>
              </a:rPr>
              <a:t>1000 bonds in 10cm</a:t>
            </a:r>
            <a:endParaRPr kumimoji="1" lang="zh-TW" alt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8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97C4406-062F-CA67-0A72-B6179B81D3B7}"/>
              </a:ext>
            </a:extLst>
          </p:cNvPr>
          <p:cNvSpPr txBox="1"/>
          <p:nvPr/>
        </p:nvSpPr>
        <p:spPr>
          <a:xfrm>
            <a:off x="1180479" y="845516"/>
            <a:ext cx="67830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/>
              <a:t>What is a Silicon detector in HEP?</a:t>
            </a:r>
          </a:p>
          <a:p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>
                <a:solidFill>
                  <a:srgbClr val="0432FF"/>
                </a:solidFill>
              </a:rPr>
              <a:t>Many particle (photon) detectors are based on silicon technology (e.g. CCD, photo diode, …).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lvl="1"/>
            <a:endParaRPr kumimoji="1" lang="en-US" altLang="zh-TW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>
                <a:solidFill>
                  <a:srgbClr val="FF0000"/>
                </a:solidFill>
              </a:rPr>
              <a:t>For HEP, ”Silicon Detector” often refers to a specific type of detector: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Similar to a PN junction (diode).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Bulk of silicon is active, charge signals generated there.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Surface patter are built to obtain position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55962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DC_wire_bonding_gdbysa.mp4" descr="TIDC_wire_bonding_gdbysa.mp4">
            <a:hlinkClick r:id="" action="ppaction://media"/>
            <a:extLst>
              <a:ext uri="{FF2B5EF4-FFF2-40B4-BE49-F238E27FC236}">
                <a16:creationId xmlns:a16="http://schemas.microsoft.com/office/drawing/2014/main" id="{FB5EDDB2-7DC9-B04D-FECE-386FDEC4A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83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31C7B5A-8995-96D1-D916-C321A2926B8D}"/>
              </a:ext>
            </a:extLst>
          </p:cNvPr>
          <p:cNvSpPr txBox="1"/>
          <p:nvPr/>
        </p:nvSpPr>
        <p:spPr>
          <a:xfrm>
            <a:off x="679011" y="226337"/>
            <a:ext cx="350448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Readout electronics:</a:t>
            </a:r>
          </a:p>
          <a:p>
            <a:r>
              <a:rPr kumimoji="1" lang="en-US" altLang="zh-TW" sz="2000" b="1" dirty="0"/>
              <a:t>High density multichannel ASIC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Amplifier &amp; shaper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Sample &amp;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Serialization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(Digitization)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6684F8-A0A5-B3EC-B901-928E81988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571" y="316871"/>
            <a:ext cx="8309839" cy="4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049" name="圖片 1" descr="page1image17096000">
            <a:extLst>
              <a:ext uri="{FF2B5EF4-FFF2-40B4-BE49-F238E27FC236}">
                <a16:creationId xmlns:a16="http://schemas.microsoft.com/office/drawing/2014/main" id="{58911133-0DD1-6825-35C4-47038527C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30" y="3799"/>
            <a:ext cx="2718799" cy="28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3D99876-B84A-B301-931E-D614F8D81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13" y="2698735"/>
            <a:ext cx="3140683" cy="29166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5CF248A-BA6D-C934-DFF1-E6935D96E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78" r="18227" b="11188"/>
          <a:stretch/>
        </p:blipFill>
        <p:spPr>
          <a:xfrm rot="16200000">
            <a:off x="4887775" y="2964147"/>
            <a:ext cx="2775309" cy="2718799"/>
          </a:xfrm>
          <a:prstGeom prst="rect">
            <a:avLst/>
          </a:prstGeom>
        </p:spPr>
      </p:pic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413789DD-9A0B-A82A-8790-5D8ADEABBECF}"/>
              </a:ext>
            </a:extLst>
          </p:cNvPr>
          <p:cNvCxnSpPr/>
          <p:nvPr/>
        </p:nvCxnSpPr>
        <p:spPr>
          <a:xfrm>
            <a:off x="7822194" y="2935891"/>
            <a:ext cx="0" cy="277531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ED94C4B-BC48-CA09-5D17-C380244A0262}"/>
              </a:ext>
            </a:extLst>
          </p:cNvPr>
          <p:cNvSpPr txBox="1"/>
          <p:nvPr/>
        </p:nvSpPr>
        <p:spPr>
          <a:xfrm>
            <a:off x="7808082" y="4000380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6mm</a:t>
            </a:r>
          </a:p>
          <a:p>
            <a:r>
              <a:rPr kumimoji="1" lang="en-US" altLang="zh-TW" dirty="0"/>
              <a:t>64 channels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353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886B9C-4A65-9723-6519-6D23EB71BC56}"/>
              </a:ext>
            </a:extLst>
          </p:cNvPr>
          <p:cNvSpPr txBox="1"/>
          <p:nvPr/>
        </p:nvSpPr>
        <p:spPr>
          <a:xfrm>
            <a:off x="765237" y="17576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ASIC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C51C28-1D43-EEE6-368C-A03392B4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32076" y="674685"/>
            <a:ext cx="3750186" cy="2812641"/>
          </a:xfrm>
          <a:prstGeom prst="rect">
            <a:avLst/>
          </a:prstGeom>
        </p:spPr>
      </p:pic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08F8273C-0A8B-FA42-39A9-113CBE05F46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067564" y="545097"/>
            <a:ext cx="1043356" cy="13108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54187A64-FD49-4B86-DCA4-426F1FC6AFE3}"/>
              </a:ext>
            </a:extLst>
          </p:cNvPr>
          <p:cNvSpPr txBox="1"/>
          <p:nvPr/>
        </p:nvSpPr>
        <p:spPr>
          <a:xfrm>
            <a:off x="5313616" y="1669024"/>
            <a:ext cx="208720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Bonding between ASIC and PC board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A40E404-8C23-A59D-E7B5-E4E556E120C4}"/>
              </a:ext>
            </a:extLst>
          </p:cNvPr>
          <p:cNvSpPr txBox="1"/>
          <p:nvPr/>
        </p:nvSpPr>
        <p:spPr>
          <a:xfrm>
            <a:off x="5367316" y="502715"/>
            <a:ext cx="233759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0432FF"/>
                </a:solidFill>
              </a:rPr>
              <a:t>Bonding between Silicon detector and ASIC</a:t>
            </a:r>
            <a:endParaRPr kumimoji="1" lang="zh-TW" altLang="en-US" dirty="0">
              <a:solidFill>
                <a:srgbClr val="0432FF"/>
              </a:solidFill>
            </a:endParaRPr>
          </a:p>
        </p:txBody>
      </p:sp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id="{1DB5254F-30DD-C31C-5682-8B0857703855}"/>
              </a:ext>
            </a:extLst>
          </p:cNvPr>
          <p:cNvCxnSpPr>
            <a:cxnSpLocks/>
          </p:cNvCxnSpPr>
          <p:nvPr/>
        </p:nvCxnSpPr>
        <p:spPr>
          <a:xfrm flipH="1">
            <a:off x="4246075" y="2010793"/>
            <a:ext cx="1067541" cy="4309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4A79B86B-14F8-E9F5-8FC2-335FBD896F4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333695" y="964380"/>
            <a:ext cx="1033621" cy="3222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3953A1-04BB-0F59-D66B-EF6752D6EC10}"/>
              </a:ext>
            </a:extLst>
          </p:cNvPr>
          <p:cNvSpPr txBox="1"/>
          <p:nvPr/>
        </p:nvSpPr>
        <p:spPr>
          <a:xfrm>
            <a:off x="2246408" y="240559"/>
            <a:ext cx="164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C00000"/>
                </a:solidFill>
              </a:rPr>
              <a:t>Silicon detector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23004D6-868E-8F34-3165-0BB06F0E8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3" r="31469"/>
          <a:stretch/>
        </p:blipFill>
        <p:spPr>
          <a:xfrm rot="5400000">
            <a:off x="4996971" y="2412034"/>
            <a:ext cx="3185277" cy="324462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C3C8131-5AFF-F570-4C3E-C5DD0A2FE671}"/>
              </a:ext>
            </a:extLst>
          </p:cNvPr>
          <p:cNvSpPr/>
          <p:nvPr/>
        </p:nvSpPr>
        <p:spPr>
          <a:xfrm>
            <a:off x="6642581" y="3182243"/>
            <a:ext cx="527764" cy="3938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B684E181-223A-8018-93E0-43A5B4D07351}"/>
              </a:ext>
            </a:extLst>
          </p:cNvPr>
          <p:cNvCxnSpPr>
            <a:cxnSpLocks/>
          </p:cNvCxnSpPr>
          <p:nvPr/>
        </p:nvCxnSpPr>
        <p:spPr>
          <a:xfrm flipH="1" flipV="1">
            <a:off x="4682262" y="2985132"/>
            <a:ext cx="1960319" cy="394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19449438-276F-A59E-A337-5FE29E6851AF}"/>
              </a:ext>
            </a:extLst>
          </p:cNvPr>
          <p:cNvSpPr txBox="1"/>
          <p:nvPr/>
        </p:nvSpPr>
        <p:spPr>
          <a:xfrm>
            <a:off x="561316" y="3948992"/>
            <a:ext cx="3772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>
                <a:solidFill>
                  <a:srgbClr val="FF0000"/>
                </a:solidFill>
              </a:rPr>
              <a:t>Most of the channels have no signal.</a:t>
            </a:r>
          </a:p>
          <a:p>
            <a:r>
              <a:rPr kumimoji="1" lang="en-US" altLang="zh-TW" b="1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kumimoji="1" lang="en-US" altLang="zh-TW" b="1" dirty="0">
                <a:solidFill>
                  <a:srgbClr val="0432FF"/>
                </a:solidFill>
              </a:rPr>
              <a:t>Perform ”zero suppression” in the frontend electronics. Only a few signals are actually sent out in each event.</a:t>
            </a:r>
            <a:endParaRPr kumimoji="1" lang="zh-TW" altLang="en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7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747A5E1-CFAB-E6C7-82CE-99BDD9ABC010}"/>
              </a:ext>
            </a:extLst>
          </p:cNvPr>
          <p:cNvSpPr txBox="1"/>
          <p:nvPr/>
        </p:nvSpPr>
        <p:spPr>
          <a:xfrm>
            <a:off x="846499" y="488887"/>
            <a:ext cx="745100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Very large tracking system can be constructed by putting together many layers of such ladders. </a:t>
            </a:r>
          </a:p>
          <a:p>
            <a:r>
              <a:rPr kumimoji="1" lang="en-US" altLang="zh-TW" sz="2000" b="1" dirty="0">
                <a:solidFill>
                  <a:srgbClr val="FF0000"/>
                </a:solidFill>
              </a:rPr>
              <a:t>Advantage: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High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Flexible strip pitch and ladder length.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Can adapt to different arrangements for specific requirement of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Thanks for the semiconductor industry, very large area silicon tracker can be constructed.</a:t>
            </a:r>
          </a:p>
          <a:p>
            <a:r>
              <a:rPr kumimoji="1" lang="en-US" altLang="zh-TW" sz="2000" b="1" dirty="0">
                <a:solidFill>
                  <a:srgbClr val="FF0000"/>
                </a:solidFill>
              </a:rPr>
              <a:t>Disadvantage: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High cost. 1 sensor (10cm x 10cm) ~1000 $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Thick material compared to gas detector </a:t>
            </a:r>
            <a:r>
              <a:rPr kumimoji="1" lang="en-US" altLang="zh-TW" dirty="0">
                <a:sym typeface="Wingdings" pitchFamily="2" charset="2"/>
              </a:rPr>
              <a:t> not good for low energy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ym typeface="Wingdings" pitchFamily="2" charset="2"/>
              </a:rPr>
              <a:t>Serial readout  Require complicated readout scheme if event rate is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ym typeface="Wingdings" pitchFamily="2" charset="2"/>
              </a:rPr>
              <a:t>Radiation damage.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39716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085CF-FD99-FA44-772E-1A6B5BEE5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479" y="1303576"/>
            <a:ext cx="6181042" cy="35858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A4796FB-03A7-4DD0-D8AB-12B8966D4A9C}"/>
              </a:ext>
            </a:extLst>
          </p:cNvPr>
          <p:cNvSpPr txBox="1"/>
          <p:nvPr/>
        </p:nvSpPr>
        <p:spPr>
          <a:xfrm>
            <a:off x="819338" y="135074"/>
            <a:ext cx="7505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0432FF"/>
                </a:solidFill>
              </a:rPr>
              <a:t>8 ladders put together to form a tracking plane. This plan determines the position of a passing charged particle in y-direction, with a precision of ~10 </a:t>
            </a:r>
            <a:r>
              <a:rPr kumimoji="1" lang="en-US" altLang="zh-TW" sz="2000" b="1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kumimoji="1" lang="en-US" altLang="zh-TW" sz="2000" b="1" dirty="0">
                <a:solidFill>
                  <a:srgbClr val="0432FF"/>
                </a:solidFill>
              </a:rPr>
              <a:t>m. </a:t>
            </a:r>
            <a:endParaRPr kumimoji="1" lang="zh-TW" altLang="en-US" sz="2000" b="1" dirty="0">
              <a:solidFill>
                <a:srgbClr val="0432FF"/>
              </a:solidFill>
            </a:endParaRPr>
          </a:p>
        </p:txBody>
      </p:sp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0A77F14E-6C11-0748-8FA1-CE8A1981DBDD}"/>
              </a:ext>
            </a:extLst>
          </p:cNvPr>
          <p:cNvCxnSpPr>
            <a:cxnSpLocks/>
          </p:cNvCxnSpPr>
          <p:nvPr/>
        </p:nvCxnSpPr>
        <p:spPr>
          <a:xfrm flipH="1" flipV="1">
            <a:off x="2631324" y="3314465"/>
            <a:ext cx="443620" cy="3530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A651DEA6-9E09-E4CE-BF2F-8008FAADC32F}"/>
              </a:ext>
            </a:extLst>
          </p:cNvPr>
          <p:cNvCxnSpPr>
            <a:cxnSpLocks/>
          </p:cNvCxnSpPr>
          <p:nvPr/>
        </p:nvCxnSpPr>
        <p:spPr>
          <a:xfrm flipV="1">
            <a:off x="3074944" y="3405000"/>
            <a:ext cx="452673" cy="2625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A0E910-5C51-12F5-6DDB-D7A7F3D1E040}"/>
              </a:ext>
            </a:extLst>
          </p:cNvPr>
          <p:cNvSpPr txBox="1"/>
          <p:nvPr/>
        </p:nvSpPr>
        <p:spPr>
          <a:xfrm>
            <a:off x="2535698" y="330634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x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2643D3C-FE65-B21D-B04B-55E4EE3BD4BA}"/>
              </a:ext>
            </a:extLst>
          </p:cNvPr>
          <p:cNvSpPr txBox="1"/>
          <p:nvPr/>
        </p:nvSpPr>
        <p:spPr>
          <a:xfrm>
            <a:off x="3458965" y="335160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y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93DB4C9-E9BF-4B10-3615-79A25112412C}"/>
              </a:ext>
            </a:extLst>
          </p:cNvPr>
          <p:cNvSpPr txBox="1"/>
          <p:nvPr/>
        </p:nvSpPr>
        <p:spPr>
          <a:xfrm>
            <a:off x="1330859" y="5137608"/>
            <a:ext cx="716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For 2D position determination, add another plane orthogonal to this plane.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5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8" y="1293470"/>
            <a:ext cx="5921604" cy="431783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007347" y="4421530"/>
            <a:ext cx="2885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500" b="1" dirty="0">
                <a:solidFill>
                  <a:srgbClr val="0000FF"/>
                </a:solidFill>
              </a:rPr>
              <a:t>Single layer resolution ~10 </a:t>
            </a:r>
            <a:r>
              <a:rPr kumimoji="1" lang="en-US" altLang="zh-TW" sz="15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zh-TW" sz="1500" b="1" dirty="0">
                <a:solidFill>
                  <a:srgbClr val="0000FF"/>
                </a:solidFill>
              </a:rPr>
              <a:t>m</a:t>
            </a:r>
          </a:p>
          <a:p>
            <a:r>
              <a:rPr kumimoji="1" lang="en-US" altLang="zh-TW" sz="1500" b="1" dirty="0">
                <a:solidFill>
                  <a:srgbClr val="0000FF"/>
                </a:solidFill>
              </a:rPr>
              <a:t>Alignment by cosmic rays in space</a:t>
            </a:r>
            <a:endParaRPr kumimoji="1" lang="zh-TW" altLang="en-US" sz="1500" b="1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94C1295-B8BE-E2A1-94A5-BB166B74643E}"/>
              </a:ext>
            </a:extLst>
          </p:cNvPr>
          <p:cNvSpPr txBox="1"/>
          <p:nvPr/>
        </p:nvSpPr>
        <p:spPr>
          <a:xfrm>
            <a:off x="930175" y="4914"/>
            <a:ext cx="75980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Example: AMS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200 ladders in 9 planes. 8 m</a:t>
            </a:r>
            <a:r>
              <a:rPr kumimoji="1" lang="en-US" altLang="zh-TW" baseline="30000" dirty="0"/>
              <a:t>2</a:t>
            </a:r>
            <a:r>
              <a:rPr kumimoji="1" lang="en-US" altLang="zh-TW" dirty="0"/>
              <a:t> in total area, ~200k readout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In a 1.4 </a:t>
            </a:r>
            <a:r>
              <a:rPr kumimoji="1" lang="en-US" altLang="zh-TW" dirty="0" err="1"/>
              <a:t>kG</a:t>
            </a:r>
            <a:r>
              <a:rPr kumimoji="1" lang="en-US" altLang="zh-TW" dirty="0"/>
              <a:t> magnetic field, measure particle momentum with ~10% resolution up to ~100 GeV/c</a:t>
            </a:r>
          </a:p>
        </p:txBody>
      </p:sp>
    </p:spTree>
    <p:extLst>
      <p:ext uri="{BB962C8B-B14F-4D97-AF65-F5344CB8AC3E}">
        <p14:creationId xmlns:p14="http://schemas.microsoft.com/office/powerpoint/2010/main" val="248797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3BF749A-6705-1550-F3B1-A8B91176D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435" y="925699"/>
            <a:ext cx="4583515" cy="3732291"/>
          </a:xfrm>
          <a:prstGeom prst="rect">
            <a:avLst/>
          </a:prstGeom>
        </p:spPr>
      </p:pic>
      <p:sp>
        <p:nvSpPr>
          <p:cNvPr id="2" name="頁尾版面配置區 3">
            <a:extLst>
              <a:ext uri="{FF2B5EF4-FFF2-40B4-BE49-F238E27FC236}">
                <a16:creationId xmlns:a16="http://schemas.microsoft.com/office/drawing/2014/main" id="{FC0743AE-55CE-0CCB-113F-DFCC73C3C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/>
              <a:t>The CMS Detector</a:t>
            </a:r>
          </a:p>
        </p:txBody>
      </p:sp>
      <p:sp>
        <p:nvSpPr>
          <p:cNvPr id="3" name="投影片編號版面配置區 4">
            <a:extLst>
              <a:ext uri="{FF2B5EF4-FFF2-40B4-BE49-F238E27FC236}">
                <a16:creationId xmlns:a16="http://schemas.microsoft.com/office/drawing/2014/main" id="{E75A272D-CD0E-A678-A5EC-CBB7F54516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1E9CF-C141-DA4D-BA62-787B08B2705B}" type="slidenum">
              <a:rPr lang="en-US" altLang="zh-TW"/>
              <a:pPr/>
              <a:t>26</a:t>
            </a:fld>
            <a:endParaRPr lang="en-US" altLang="zh-TW"/>
          </a:p>
        </p:txBody>
      </p:sp>
      <p:sp>
        <p:nvSpPr>
          <p:cNvPr id="4" name="日期版面配置區 5">
            <a:extLst>
              <a:ext uri="{FF2B5EF4-FFF2-40B4-BE49-F238E27FC236}">
                <a16:creationId xmlns:a16="http://schemas.microsoft.com/office/drawing/2014/main" id="{53215D4C-3B06-8C03-2275-6D72EE18A5A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altLang="zh-TW"/>
          </a:p>
          <a:p>
            <a:r>
              <a:rPr lang="en-US" altLang="zh-TW"/>
              <a:t>1/14/08, NTU, Taipei</a:t>
            </a: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7927B0E3-59B8-4A40-597D-0FCB0BAC6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57428"/>
            <a:ext cx="6858000" cy="1143000"/>
          </a:xfrm>
        </p:spPr>
        <p:txBody>
          <a:bodyPr/>
          <a:lstStyle/>
          <a:p>
            <a:r>
              <a:rPr lang="en-US" altLang="zh-TW" sz="3333" dirty="0"/>
              <a:t>Example: CMS Tracker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DF18EC3E-23F3-C278-8CD1-205D84EB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91" y="4657990"/>
            <a:ext cx="7410979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67" dirty="0"/>
              <a:t>Acceptance |</a:t>
            </a:r>
            <a:r>
              <a:rPr lang="en-US" altLang="zh-TW" sz="1667" dirty="0">
                <a:latin typeface="Symbol" pitchFamily="2" charset="2"/>
              </a:rPr>
              <a:t>h</a:t>
            </a:r>
            <a:r>
              <a:rPr lang="en-US" altLang="zh-TW" sz="1667" dirty="0"/>
              <a:t>|&lt;2.5, 200 m</a:t>
            </a:r>
            <a:r>
              <a:rPr lang="en-US" altLang="zh-TW" sz="1667" baseline="30000" dirty="0"/>
              <a:t>2</a:t>
            </a:r>
            <a:r>
              <a:rPr lang="en-US" altLang="zh-TW" sz="1667" dirty="0"/>
              <a:t> silicon area, 1440 pixel and </a:t>
            </a:r>
            <a:r>
              <a:rPr lang="en-US" altLang="zh-TW" sz="1667" dirty="0">
                <a:solidFill>
                  <a:srgbClr val="FF0000"/>
                </a:solidFill>
              </a:rPr>
              <a:t>15148</a:t>
            </a:r>
            <a:r>
              <a:rPr lang="en-US" altLang="zh-TW" sz="1667" dirty="0"/>
              <a:t> strip modules.</a:t>
            </a:r>
          </a:p>
        </p:txBody>
      </p:sp>
      <p:sp>
        <p:nvSpPr>
          <p:cNvPr id="87045" name="Text Box 5">
            <a:extLst>
              <a:ext uri="{FF2B5EF4-FFF2-40B4-BE49-F238E27FC236}">
                <a16:creationId xmlns:a16="http://schemas.microsoft.com/office/drawing/2014/main" id="{CAC7E688-687C-1077-48D3-BC39AB398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90" y="4958292"/>
            <a:ext cx="7470510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67"/>
              <a:t>pixel: </a:t>
            </a:r>
            <a:r>
              <a:rPr lang="en-US" altLang="zh-TW" sz="1667">
                <a:solidFill>
                  <a:srgbClr val="FF0000"/>
                </a:solidFill>
              </a:rPr>
              <a:t>100x150 </a:t>
            </a:r>
            <a:r>
              <a:rPr lang="en-US" altLang="zh-TW" sz="1667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altLang="zh-TW" sz="1667">
                <a:solidFill>
                  <a:srgbClr val="FF0000"/>
                </a:solidFill>
              </a:rPr>
              <a:t>m</a:t>
            </a:r>
            <a:r>
              <a:rPr lang="en-US" altLang="zh-TW" sz="1667" baseline="30000">
                <a:solidFill>
                  <a:srgbClr val="FF0000"/>
                </a:solidFill>
              </a:rPr>
              <a:t>2</a:t>
            </a:r>
            <a:r>
              <a:rPr lang="en-US" altLang="zh-TW" sz="1667"/>
              <a:t>; Inner silicon: </a:t>
            </a:r>
            <a:r>
              <a:rPr lang="en-US" altLang="zh-TW" sz="1667">
                <a:solidFill>
                  <a:srgbClr val="FF0000"/>
                </a:solidFill>
              </a:rPr>
              <a:t>10cm x 80</a:t>
            </a:r>
            <a:r>
              <a:rPr lang="en-US" altLang="zh-TW" sz="1667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altLang="zh-TW" sz="1667">
                <a:solidFill>
                  <a:srgbClr val="FF0000"/>
                </a:solidFill>
              </a:rPr>
              <a:t>m; </a:t>
            </a:r>
            <a:r>
              <a:rPr lang="en-US" altLang="zh-TW" sz="1667"/>
              <a:t>outer silicon: </a:t>
            </a:r>
            <a:r>
              <a:rPr lang="en-US" altLang="zh-TW" sz="1667">
                <a:solidFill>
                  <a:srgbClr val="FF0000"/>
                </a:solidFill>
              </a:rPr>
              <a:t>25cm x 180 </a:t>
            </a:r>
            <a:r>
              <a:rPr lang="en-US" altLang="zh-TW" sz="1667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altLang="zh-TW" sz="1667">
                <a:solidFill>
                  <a:srgbClr val="FF0000"/>
                </a:solidFill>
              </a:rPr>
              <a:t>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9A697FD-D3DF-A24C-4E1E-2ECC4D78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" y="15719"/>
            <a:ext cx="3493975" cy="56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DB0A612-F950-0B17-7771-E943D6A5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77" y="1004934"/>
            <a:ext cx="5419023" cy="42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34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EACCB2B-E26B-5ABC-1E1D-4EC4F71F249A}"/>
              </a:ext>
            </a:extLst>
          </p:cNvPr>
          <p:cNvSpPr txBox="1"/>
          <p:nvPr/>
        </p:nvSpPr>
        <p:spPr>
          <a:xfrm>
            <a:off x="778598" y="183453"/>
            <a:ext cx="7586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Microstrip detector is good for 1D coordinate measurement. For 2D measurement, 2 layers (or one double layer) is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There are N</a:t>
            </a:r>
            <a:r>
              <a:rPr kumimoji="1" lang="en-US" altLang="zh-TW" baseline="30000" dirty="0"/>
              <a:t>2</a:t>
            </a:r>
            <a:r>
              <a:rPr kumimoji="1" lang="en-US" altLang="zh-TW" dirty="0"/>
              <a:t> possible particle position when N particles hit a single detector.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OK for low particle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b="1" dirty="0">
                <a:solidFill>
                  <a:srgbClr val="FF0000"/>
                </a:solidFill>
              </a:rPr>
              <a:t>Not good when flux is high, e.g., vertex detector for LHC experiment</a:t>
            </a:r>
            <a:endParaRPr kumimoji="1"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FBF381-FEDD-F933-BC44-55C8B8EA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27" y="2404901"/>
            <a:ext cx="5555557" cy="259381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3DC33D0-D36B-F32E-9D39-E3AC1F0B3B54}"/>
              </a:ext>
            </a:extLst>
          </p:cNvPr>
          <p:cNvSpPr txBox="1"/>
          <p:nvPr/>
        </p:nvSpPr>
        <p:spPr>
          <a:xfrm>
            <a:off x="950615" y="5069882"/>
            <a:ext cx="395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C00000"/>
                </a:solidFill>
              </a:rPr>
              <a:t>Solution: pad (pixel) detector.</a:t>
            </a:r>
            <a:endParaRPr kumimoji="1" lang="zh-TW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42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CE493A-1F6C-A99D-8C99-91C245FDE8FF}"/>
              </a:ext>
            </a:extLst>
          </p:cNvPr>
          <p:cNvSpPr txBox="1"/>
          <p:nvPr/>
        </p:nvSpPr>
        <p:spPr>
          <a:xfrm>
            <a:off x="978796" y="687675"/>
            <a:ext cx="73695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Silicon pad (pixel) detector: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Instead of strips, the p+ electrodes and metal contact are pad with size as small as 30</a:t>
            </a:r>
            <a:r>
              <a:rPr kumimoji="1" lang="en-US" altLang="zh-TW" dirty="0">
                <a:latin typeface="Symbol" pitchFamily="2" charset="2"/>
              </a:rPr>
              <a:t>m</a:t>
            </a:r>
            <a:r>
              <a:rPr kumimoji="1" lang="en-US" altLang="zh-TW" dirty="0"/>
              <a:t>m x 30</a:t>
            </a:r>
            <a:r>
              <a:rPr kumimoji="1" lang="en-US" altLang="zh-TW" dirty="0">
                <a:latin typeface="Symbol" pitchFamily="2" charset="2"/>
              </a:rPr>
              <a:t>m</a:t>
            </a:r>
            <a:r>
              <a:rPr kumimoji="1" lang="en-US" altLang="zh-TW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True 2D position determination.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r>
              <a:rPr kumimoji="1" lang="en-US" altLang="zh-TW" b="1" dirty="0">
                <a:solidFill>
                  <a:srgbClr val="FF0000"/>
                </a:solidFill>
              </a:rPr>
              <a:t>Problem:  </a:t>
            </a:r>
            <a:r>
              <a:rPr kumimoji="1" lang="en-US" altLang="zh-TW" dirty="0"/>
              <a:t>Very high number of readout channels. Order of 100k channels per detector of ~ 10mm x 10mm in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C00000"/>
                </a:solidFill>
              </a:rPr>
              <a:t>How to guide the signals out?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C00000"/>
                </a:solidFill>
              </a:rPr>
              <a:t>How to build and operate electronics with such high number of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TW" dirty="0"/>
          </a:p>
          <a:p>
            <a:r>
              <a:rPr kumimoji="1" lang="en-US" altLang="zh-TW" b="1" dirty="0">
                <a:solidFill>
                  <a:srgbClr val="0432FF"/>
                </a:solidFill>
              </a:rPr>
              <a:t>Solution:</a:t>
            </a:r>
            <a:r>
              <a:rPr kumimoji="1" lang="en-US" altLang="zh-TW" dirty="0"/>
              <a:t> Build amplifier of matching size, and bond the detector with the amplifiers directly with “bump bonding”.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4677D9-BD53-1B26-1749-88AB0FC6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961" y="2033263"/>
            <a:ext cx="3251216" cy="123425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BDC0FC-C86E-E4D4-DC7E-9624FCBFA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72" t="19582" r="39929" b="65579"/>
          <a:stretch/>
        </p:blipFill>
        <p:spPr>
          <a:xfrm>
            <a:off x="5541632" y="1762990"/>
            <a:ext cx="2000634" cy="16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E503D83-ECE8-DB49-ECD7-5624776763D4}"/>
              </a:ext>
            </a:extLst>
          </p:cNvPr>
          <p:cNvSpPr txBox="1"/>
          <p:nvPr/>
        </p:nvSpPr>
        <p:spPr>
          <a:xfrm>
            <a:off x="892702" y="505934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PN junction:</a:t>
            </a:r>
            <a:endParaRPr kumimoji="1" lang="zh-TW" altLang="en-US" sz="2400" b="1" dirty="0">
              <a:solidFill>
                <a:srgbClr val="0432FF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A9A78C-C10E-5D1E-B320-AE9FA3441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4" y="1074987"/>
            <a:ext cx="7772400" cy="3565026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436013C7-4891-5911-E251-208404A1717C}"/>
              </a:ext>
            </a:extLst>
          </p:cNvPr>
          <p:cNvCxnSpPr>
            <a:cxnSpLocks/>
          </p:cNvCxnSpPr>
          <p:nvPr/>
        </p:nvCxnSpPr>
        <p:spPr>
          <a:xfrm>
            <a:off x="6204856" y="315430"/>
            <a:ext cx="0" cy="12965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7604477-7CDF-F58E-02F7-35C21ED67992}"/>
              </a:ext>
            </a:extLst>
          </p:cNvPr>
          <p:cNvCxnSpPr>
            <a:cxnSpLocks/>
          </p:cNvCxnSpPr>
          <p:nvPr/>
        </p:nvCxnSpPr>
        <p:spPr>
          <a:xfrm>
            <a:off x="7374294" y="315430"/>
            <a:ext cx="0" cy="12965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41F25F19-69DB-E94E-5B00-6CD98E122E26}"/>
              </a:ext>
            </a:extLst>
          </p:cNvPr>
          <p:cNvSpPr txBox="1"/>
          <p:nvPr/>
        </p:nvSpPr>
        <p:spPr>
          <a:xfrm>
            <a:off x="6107007" y="315430"/>
            <a:ext cx="1337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400" dirty="0"/>
              <a:t>Depletion zone (no excess charge carrier)</a:t>
            </a:r>
            <a:endParaRPr kumimoji="1" lang="zh-TW" altLang="en-US" sz="1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4401A1A-49B4-DE44-DC05-72A6E7E87B9D}"/>
              </a:ext>
            </a:extLst>
          </p:cNvPr>
          <p:cNvSpPr txBox="1"/>
          <p:nvPr/>
        </p:nvSpPr>
        <p:spPr>
          <a:xfrm>
            <a:off x="3493922" y="4923844"/>
            <a:ext cx="5421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Figures taken from “Silicon Detectors” </a:t>
            </a:r>
          </a:p>
          <a:p>
            <a:r>
              <a:rPr kumimoji="1" lang="en-US" altLang="zh-TW" dirty="0"/>
              <a:t>Presentation by Manfred </a:t>
            </a:r>
            <a:r>
              <a:rPr kumimoji="1" lang="en-US" altLang="zh-TW" dirty="0" err="1"/>
              <a:t>Krammer</a:t>
            </a:r>
            <a:r>
              <a:rPr kumimoji="1" lang="en-US" altLang="zh-TW" dirty="0"/>
              <a:t> and Frank Hartmann</a:t>
            </a:r>
            <a:endParaRPr kumimoji="1"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4C04B6-6578-B2D5-803D-436A92B9DF57}"/>
              </a:ext>
            </a:extLst>
          </p:cNvPr>
          <p:cNvSpPr/>
          <p:nvPr/>
        </p:nvSpPr>
        <p:spPr>
          <a:xfrm>
            <a:off x="6302706" y="1174639"/>
            <a:ext cx="1043472" cy="326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6A2003-C5C1-4E2B-1172-5FD51E77E749}"/>
              </a:ext>
            </a:extLst>
          </p:cNvPr>
          <p:cNvSpPr/>
          <p:nvPr/>
        </p:nvSpPr>
        <p:spPr>
          <a:xfrm>
            <a:off x="6267839" y="1171677"/>
            <a:ext cx="1043472" cy="326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668B2AB-7114-4E18-595E-1D3A34B30BB0}"/>
              </a:ext>
            </a:extLst>
          </p:cNvPr>
          <p:cNvGrpSpPr/>
          <p:nvPr/>
        </p:nvGrpSpPr>
        <p:grpSpPr>
          <a:xfrm rot="5400000">
            <a:off x="5537247" y="790844"/>
            <a:ext cx="331365" cy="568286"/>
            <a:chOff x="3988993" y="315430"/>
            <a:chExt cx="644376" cy="1154982"/>
          </a:xfrm>
        </p:grpSpPr>
        <p:sp>
          <p:nvSpPr>
            <p:cNvPr id="3" name="三角形 2">
              <a:extLst>
                <a:ext uri="{FF2B5EF4-FFF2-40B4-BE49-F238E27FC236}">
                  <a16:creationId xmlns:a16="http://schemas.microsoft.com/office/drawing/2014/main" id="{9861D565-7254-45F1-10FD-7EE4A8C490D9}"/>
                </a:ext>
              </a:extLst>
            </p:cNvPr>
            <p:cNvSpPr/>
            <p:nvPr/>
          </p:nvSpPr>
          <p:spPr>
            <a:xfrm>
              <a:off x="3988993" y="662787"/>
              <a:ext cx="644376" cy="46026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8064F9EC-9C21-5096-F9E0-DC03CB5C64C4}"/>
                </a:ext>
              </a:extLst>
            </p:cNvPr>
            <p:cNvCxnSpPr/>
            <p:nvPr/>
          </p:nvCxnSpPr>
          <p:spPr>
            <a:xfrm>
              <a:off x="3995130" y="662787"/>
              <a:ext cx="5768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297791CA-A284-7BBD-A503-D755D8AC10A7}"/>
                </a:ext>
              </a:extLst>
            </p:cNvPr>
            <p:cNvCxnSpPr>
              <a:stCxn id="3" idx="0"/>
            </p:cNvCxnSpPr>
            <p:nvPr/>
          </p:nvCxnSpPr>
          <p:spPr>
            <a:xfrm flipH="1" flipV="1">
              <a:off x="4308113" y="315430"/>
              <a:ext cx="3068" cy="3473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D1050BCE-F678-DA18-6F7D-53E0BE09AC75}"/>
                </a:ext>
              </a:extLst>
            </p:cNvPr>
            <p:cNvCxnSpPr/>
            <p:nvPr/>
          </p:nvCxnSpPr>
          <p:spPr>
            <a:xfrm flipH="1" flipV="1">
              <a:off x="4308113" y="1123055"/>
              <a:ext cx="3068" cy="3473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1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7282258-7D01-2771-A9DD-5B58A4C9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30" y="1178351"/>
            <a:ext cx="5129119" cy="3246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844C426-F563-AFB4-F86F-34E566F6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58" y="1048894"/>
            <a:ext cx="3917927" cy="36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42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99E31AB-1CDD-FCC2-3B62-82CD940BB4D1}"/>
              </a:ext>
            </a:extLst>
          </p:cNvPr>
          <p:cNvSpPr txBox="1"/>
          <p:nvPr/>
        </p:nvSpPr>
        <p:spPr>
          <a:xfrm>
            <a:off x="801278" y="321512"/>
            <a:ext cx="79896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Calorimetric application of silicon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C00000"/>
                </a:solidFill>
              </a:rPr>
              <a:t>Less requirement for position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Measure the energy deposition of passing particles by counting the total number of particles in a shower.</a:t>
            </a:r>
            <a:endParaRPr kumimoji="1" lang="zh-TW" altLang="en-US" dirty="0"/>
          </a:p>
        </p:txBody>
      </p:sp>
      <p:pic>
        <p:nvPicPr>
          <p:cNvPr id="3" name="圖片 2" descr="EM_SHOWER.gif">
            <a:extLst>
              <a:ext uri="{FF2B5EF4-FFF2-40B4-BE49-F238E27FC236}">
                <a16:creationId xmlns:a16="http://schemas.microsoft.com/office/drawing/2014/main" id="{14F8EF5D-E488-8080-D51B-1C24A2FEA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47" y="1845009"/>
            <a:ext cx="2816439" cy="18791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CAA9F1-49F4-1466-5E1D-86923E0957CC}"/>
              </a:ext>
            </a:extLst>
          </p:cNvPr>
          <p:cNvSpPr txBox="1"/>
          <p:nvPr/>
        </p:nvSpPr>
        <p:spPr>
          <a:xfrm>
            <a:off x="4133486" y="2169038"/>
            <a:ext cx="48281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EM shower: </a:t>
            </a:r>
            <a:r>
              <a:rPr kumimoji="1" lang="en-US" altLang="zh-TW" dirty="0"/>
              <a:t>electron, positron and photon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TW" dirty="0"/>
              <a:t>e/g has quite uniform response in detector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TW" dirty="0"/>
              <a:t>Shower is concentrated in a narrow region of ~25X</a:t>
            </a:r>
            <a:r>
              <a:rPr kumimoji="1" lang="en-US" altLang="zh-TW" baseline="-25000" dirty="0"/>
              <a:t>0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C89EC5-C3BD-4022-605F-D02DB0F689D9}"/>
              </a:ext>
            </a:extLst>
          </p:cNvPr>
          <p:cNvSpPr txBox="1"/>
          <p:nvPr/>
        </p:nvSpPr>
        <p:spPr>
          <a:xfrm>
            <a:off x="801278" y="4106628"/>
            <a:ext cx="7607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The process terminates when e</a:t>
            </a:r>
            <a:r>
              <a:rPr kumimoji="1" lang="en-US" altLang="zh-TW" baseline="30000" dirty="0"/>
              <a:t>+</a:t>
            </a:r>
            <a:r>
              <a:rPr kumimoji="1" lang="en-US" altLang="zh-TW" dirty="0"/>
              <a:t>/e</a:t>
            </a:r>
            <a:r>
              <a:rPr kumimoji="1" lang="en-US" altLang="zh-TW" baseline="30000" dirty="0"/>
              <a:t>-</a:t>
            </a:r>
            <a:r>
              <a:rPr kumimoji="1" lang="en-US" altLang="zh-TW" dirty="0"/>
              <a:t> energy is below ~1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Number of </a:t>
            </a:r>
            <a:r>
              <a:rPr kumimoji="1" lang="en-US" altLang="zh-TW" dirty="0" err="1"/>
              <a:t>e</a:t>
            </a:r>
            <a:r>
              <a:rPr kumimoji="1" lang="en-US" altLang="zh-TW" baseline="30000" dirty="0" err="1"/>
              <a:t>+</a:t>
            </a:r>
            <a:r>
              <a:rPr kumimoji="1" lang="en-US" altLang="zh-TW" dirty="0" err="1"/>
              <a:t>e</a:t>
            </a:r>
            <a:r>
              <a:rPr kumimoji="1" lang="en-US" altLang="zh-TW" baseline="30000" dirty="0"/>
              <a:t>-</a:t>
            </a:r>
            <a:r>
              <a:rPr kumimoji="1" lang="en-US" altLang="zh-TW" dirty="0"/>
              <a:t> pairs in the shower reflects the energy of the initial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Insert silicon pad detector in the detector material to count number of passing particles </a:t>
            </a:r>
            <a:r>
              <a:rPr kumimoji="1" lang="en-US" altLang="zh-TW" dirty="0">
                <a:sym typeface="Wingdings" pitchFamily="2" charset="2"/>
              </a:rPr>
              <a:t> measure the energy of the initial particle.</a:t>
            </a:r>
            <a:br>
              <a:rPr kumimoji="1" lang="en-US" altLang="zh-TW" dirty="0">
                <a:sym typeface="Wingdings" pitchFamily="2" charset="2"/>
              </a:rPr>
            </a:br>
            <a:r>
              <a:rPr kumimoji="1" lang="en-US" altLang="zh-TW" dirty="0">
                <a:solidFill>
                  <a:srgbClr val="C00000"/>
                </a:solidFill>
                <a:sym typeface="Wingdings" pitchFamily="2" charset="2"/>
              </a:rPr>
              <a:t>(Note: each passing particle create roughly the same amount of e-h pairs.)</a:t>
            </a:r>
            <a:endParaRPr kumimoji="1" lang="en-US" altLang="zh-TW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86E1621-7A68-BA0D-23A2-37ED23B34C47}"/>
              </a:ext>
            </a:extLst>
          </p:cNvPr>
          <p:cNvSpPr/>
          <p:nvPr/>
        </p:nvSpPr>
        <p:spPr>
          <a:xfrm>
            <a:off x="1772239" y="1845008"/>
            <a:ext cx="2149312" cy="1879165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22FA0D5-A707-BD9E-82AA-DDD82DB4210C}"/>
              </a:ext>
            </a:extLst>
          </p:cNvPr>
          <p:cNvSpPr txBox="1"/>
          <p:nvPr/>
        </p:nvSpPr>
        <p:spPr>
          <a:xfrm>
            <a:off x="2029522" y="1845007"/>
            <a:ext cx="1473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>
                <a:solidFill>
                  <a:srgbClr val="0432FF"/>
                </a:solidFill>
              </a:rPr>
              <a:t>Detector material</a:t>
            </a:r>
            <a:endParaRPr kumimoji="1" lang="zh-TW" altLang="en-US" sz="1400" dirty="0">
              <a:solidFill>
                <a:srgbClr val="0432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1F4379E-02E9-E00F-9DFD-4C9190200F8D}"/>
              </a:ext>
            </a:extLst>
          </p:cNvPr>
          <p:cNvSpPr/>
          <p:nvPr/>
        </p:nvSpPr>
        <p:spPr>
          <a:xfrm>
            <a:off x="3095833" y="1849212"/>
            <a:ext cx="45719" cy="18791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D12C9A-BEEF-C97E-1CF9-B24007DEE02F}"/>
              </a:ext>
            </a:extLst>
          </p:cNvPr>
          <p:cNvSpPr txBox="1"/>
          <p:nvPr/>
        </p:nvSpPr>
        <p:spPr>
          <a:xfrm>
            <a:off x="2364755" y="3724173"/>
            <a:ext cx="1662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Silicon Detector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51AD4D-0CE9-CB7A-FA5F-BEF247B32A36}"/>
              </a:ext>
            </a:extLst>
          </p:cNvPr>
          <p:cNvSpPr/>
          <p:nvPr/>
        </p:nvSpPr>
        <p:spPr>
          <a:xfrm>
            <a:off x="3248233" y="1849212"/>
            <a:ext cx="45719" cy="18791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16C28B2-4477-FCB2-6891-FBC194D7687B}"/>
              </a:ext>
            </a:extLst>
          </p:cNvPr>
          <p:cNvSpPr/>
          <p:nvPr/>
        </p:nvSpPr>
        <p:spPr>
          <a:xfrm>
            <a:off x="3420736" y="1845657"/>
            <a:ext cx="45719" cy="18791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99F8003-AF89-74A1-D4E4-54D03BA8F781}"/>
              </a:ext>
            </a:extLst>
          </p:cNvPr>
          <p:cNvSpPr/>
          <p:nvPr/>
        </p:nvSpPr>
        <p:spPr>
          <a:xfrm>
            <a:off x="3586631" y="1845007"/>
            <a:ext cx="45719" cy="18791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61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65472F6-597F-50DB-CCCD-2499351F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73" y="1130900"/>
            <a:ext cx="4695920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4F96A934-8429-2B8A-1805-CE54A67816E5}"/>
              </a:ext>
            </a:extLst>
          </p:cNvPr>
          <p:cNvCxnSpPr/>
          <p:nvPr/>
        </p:nvCxnSpPr>
        <p:spPr>
          <a:xfrm flipH="1">
            <a:off x="3037298" y="539848"/>
            <a:ext cx="641022" cy="6881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86138AF3-E6AD-FBF9-3680-2906AD3E9AD1}"/>
              </a:ext>
            </a:extLst>
          </p:cNvPr>
          <p:cNvCxnSpPr>
            <a:cxnSpLocks/>
          </p:cNvCxnSpPr>
          <p:nvPr/>
        </p:nvCxnSpPr>
        <p:spPr>
          <a:xfrm flipH="1">
            <a:off x="3342098" y="539848"/>
            <a:ext cx="336222" cy="857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DE2CBB6C-0893-3619-7685-D0DFE79AF4C4}"/>
              </a:ext>
            </a:extLst>
          </p:cNvPr>
          <p:cNvCxnSpPr>
            <a:cxnSpLocks/>
          </p:cNvCxnSpPr>
          <p:nvPr/>
        </p:nvCxnSpPr>
        <p:spPr>
          <a:xfrm>
            <a:off x="3678320" y="539848"/>
            <a:ext cx="103695" cy="857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9BA4BCF-CA5A-3B59-1449-82CFE484340C}"/>
              </a:ext>
            </a:extLst>
          </p:cNvPr>
          <p:cNvSpPr txBox="1"/>
          <p:nvPr/>
        </p:nvSpPr>
        <p:spPr>
          <a:xfrm>
            <a:off x="2924175" y="170516"/>
            <a:ext cx="204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Silicon pad detector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810E5795-A8F0-E95E-FDE9-D4265536D93E}"/>
              </a:ext>
            </a:extLst>
          </p:cNvPr>
          <p:cNvCxnSpPr>
            <a:cxnSpLocks/>
          </p:cNvCxnSpPr>
          <p:nvPr/>
        </p:nvCxnSpPr>
        <p:spPr>
          <a:xfrm flipH="1" flipV="1">
            <a:off x="2924175" y="2566611"/>
            <a:ext cx="754145" cy="641022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箭頭接點 14">
            <a:extLst>
              <a:ext uri="{FF2B5EF4-FFF2-40B4-BE49-F238E27FC236}">
                <a16:creationId xmlns:a16="http://schemas.microsoft.com/office/drawing/2014/main" id="{04CB3394-1DA9-A92E-B40C-1ED1C00C7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448" y="2566611"/>
            <a:ext cx="300872" cy="641022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箭頭接點 15">
            <a:extLst>
              <a:ext uri="{FF2B5EF4-FFF2-40B4-BE49-F238E27FC236}">
                <a16:creationId xmlns:a16="http://schemas.microsoft.com/office/drawing/2014/main" id="{542237DD-F96D-3BCD-5809-75513E6FAF47}"/>
              </a:ext>
            </a:extLst>
          </p:cNvPr>
          <p:cNvCxnSpPr>
            <a:cxnSpLocks/>
          </p:cNvCxnSpPr>
          <p:nvPr/>
        </p:nvCxnSpPr>
        <p:spPr>
          <a:xfrm flipV="1">
            <a:off x="3678320" y="2566611"/>
            <a:ext cx="51847" cy="641022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箭頭接點 16">
            <a:extLst>
              <a:ext uri="{FF2B5EF4-FFF2-40B4-BE49-F238E27FC236}">
                <a16:creationId xmlns:a16="http://schemas.microsoft.com/office/drawing/2014/main" id="{8280029F-53AD-ED00-D916-50569B25012F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3678037" y="2648551"/>
            <a:ext cx="509896" cy="559082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3873D44-1521-12E8-153F-83E12D41649E}"/>
              </a:ext>
            </a:extLst>
          </p:cNvPr>
          <p:cNvSpPr txBox="1"/>
          <p:nvPr/>
        </p:nvSpPr>
        <p:spPr>
          <a:xfrm>
            <a:off x="2801995" y="3146005"/>
            <a:ext cx="551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0432FF"/>
                </a:solidFill>
              </a:rPr>
              <a:t>Passive absorber (e.g. Tungsten, lead, copper, Uranian, …)</a:t>
            </a:r>
            <a:endParaRPr kumimoji="1" lang="zh-TW" altLang="en-US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A2B06389-0865-4E54-44A8-26FCE11A7AC2}"/>
                  </a:ext>
                </a:extLst>
              </p:cNvPr>
              <p:cNvSpPr txBox="1"/>
              <p:nvPr/>
            </p:nvSpPr>
            <p:spPr>
              <a:xfrm>
                <a:off x="1397034" y="3524955"/>
                <a:ext cx="686271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b="1" dirty="0">
                    <a:solidFill>
                      <a:srgbClr val="C00000"/>
                    </a:solidFill>
                  </a:rPr>
                  <a:t>Typically we use pad silicon detector, with pad size </a:t>
                </a:r>
                <a14:m>
                  <m:oMath xmlns:m="http://schemas.openxmlformats.org/officeDocument/2006/math">
                    <m:r>
                      <a:rPr kumimoji="1" lang="en-US" altLang="zh-TW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kumimoji="1" lang="en-US" altLang="zh-TW" b="1" dirty="0">
                    <a:solidFill>
                      <a:srgbClr val="C00000"/>
                    </a:solidFill>
                  </a:rPr>
                  <a:t> shower size (</a:t>
                </a:r>
                <a:r>
                  <a:rPr kumimoji="1" lang="en-US" altLang="zh-TW" b="1" dirty="0" err="1">
                    <a:solidFill>
                      <a:srgbClr val="C00000"/>
                    </a:solidFill>
                  </a:rPr>
                  <a:t>Molier</a:t>
                </a:r>
                <a:r>
                  <a:rPr kumimoji="1" lang="en-US" altLang="zh-TW" b="1" dirty="0">
                    <a:solidFill>
                      <a:srgbClr val="C00000"/>
                    </a:solidFill>
                  </a:rPr>
                  <a:t> radius)</a:t>
                </a:r>
              </a:p>
              <a:p>
                <a:r>
                  <a:rPr kumimoji="1" lang="en-US" altLang="zh-TW" dirty="0"/>
                  <a:t>The pad also provides position information of the shower. This detector measures: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TW" dirty="0">
                    <a:solidFill>
                      <a:srgbClr val="FF0000"/>
                    </a:solidFill>
                  </a:rPr>
                  <a:t>Energy of the shower.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TW" dirty="0"/>
                  <a:t>Energy profile along the particle direction </a:t>
                </a:r>
                <a:r>
                  <a:rPr kumimoji="1" lang="en-US" altLang="zh-TW" dirty="0">
                    <a:sym typeface="Wingdings" pitchFamily="2" charset="2"/>
                  </a:rPr>
                  <a:t> particle identification.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TW" dirty="0">
                    <a:sym typeface="Wingdings" pitchFamily="2" charset="2"/>
                  </a:rPr>
                  <a:t>Position and direction of the input particle.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A2B06389-0865-4E54-44A8-26FCE11A7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34" y="3524955"/>
                <a:ext cx="6862713" cy="2031325"/>
              </a:xfrm>
              <a:prstGeom prst="rect">
                <a:avLst/>
              </a:prstGeom>
              <a:blipFill>
                <a:blip r:embed="rId3"/>
                <a:stretch>
                  <a:fillRect l="-554" t="-1242" r="-738" b="-37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A0AFC56E-4F72-1AFB-7B08-D9112ACFDE5D}"/>
              </a:ext>
            </a:extLst>
          </p:cNvPr>
          <p:cNvSpPr txBox="1"/>
          <p:nvPr/>
        </p:nvSpPr>
        <p:spPr>
          <a:xfrm>
            <a:off x="3811438" y="667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C00000"/>
                </a:solidFill>
              </a:rPr>
              <a:t>…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5FFF39-51D8-0E15-E121-9185ABD562B3}"/>
              </a:ext>
            </a:extLst>
          </p:cNvPr>
          <p:cNvSpPr txBox="1"/>
          <p:nvPr/>
        </p:nvSpPr>
        <p:spPr>
          <a:xfrm>
            <a:off x="4073452" y="270245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0432FF"/>
                </a:solidFill>
              </a:rPr>
              <a:t>…</a:t>
            </a:r>
            <a:endParaRPr kumimoji="1" lang="zh-TW" altLang="en-US" dirty="0">
              <a:solidFill>
                <a:srgbClr val="0432FF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E2675C7-829B-8783-BB30-701E98D4F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5" t="2899" r="15047" b="16107"/>
          <a:stretch/>
        </p:blipFill>
        <p:spPr>
          <a:xfrm rot="10800000">
            <a:off x="7104593" y="286732"/>
            <a:ext cx="1866849" cy="1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75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7417BAC-17F3-F7DE-FB50-917656EE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4" y="1129531"/>
            <a:ext cx="4132147" cy="373537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13DEE84-9135-34EB-2029-496FAC363C30}"/>
              </a:ext>
            </a:extLst>
          </p:cNvPr>
          <p:cNvSpPr txBox="1"/>
          <p:nvPr/>
        </p:nvSpPr>
        <p:spPr>
          <a:xfrm>
            <a:off x="518474" y="179109"/>
            <a:ext cx="221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Example: CMS HGCAL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851E4D-0CF3-CCE3-3CFE-D7C63C4B5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07" y="303344"/>
            <a:ext cx="3082891" cy="24210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02534D1-9E76-4CE0-9C23-F270A49E2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08" y="2850765"/>
            <a:ext cx="3345821" cy="274555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1B169B0-0BF2-11DD-71AF-D87C55746438}"/>
              </a:ext>
            </a:extLst>
          </p:cNvPr>
          <p:cNvSpPr txBox="1"/>
          <p:nvPr/>
        </p:nvSpPr>
        <p:spPr>
          <a:xfrm>
            <a:off x="1544743" y="850099"/>
            <a:ext cx="207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</a:rPr>
              <a:t>Silicon pad detector</a:t>
            </a:r>
            <a:endParaRPr kumimoji="1" lang="zh-TW" altLang="en-US" b="1" dirty="0">
              <a:solidFill>
                <a:srgbClr val="0432FF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FB0AF5C-C4D4-765C-CE2E-46FAB66E5D16}"/>
              </a:ext>
            </a:extLst>
          </p:cNvPr>
          <p:cNvSpPr txBox="1"/>
          <p:nvPr/>
        </p:nvSpPr>
        <p:spPr>
          <a:xfrm>
            <a:off x="5885402" y="118678"/>
            <a:ext cx="179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</a:rPr>
              <a:t>Detector module</a:t>
            </a:r>
            <a:endParaRPr kumimoji="1" lang="zh-TW" altLang="en-US" b="1" dirty="0">
              <a:solidFill>
                <a:srgbClr val="0432FF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D0BAB82-6F81-EE32-3EA2-567648615000}"/>
              </a:ext>
            </a:extLst>
          </p:cNvPr>
          <p:cNvSpPr txBox="1"/>
          <p:nvPr/>
        </p:nvSpPr>
        <p:spPr>
          <a:xfrm>
            <a:off x="6102706" y="2724346"/>
            <a:ext cx="16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0432FF"/>
                </a:solidFill>
              </a:rPr>
              <a:t>Detector plane</a:t>
            </a:r>
            <a:endParaRPr kumimoji="1" lang="zh-TW" altLang="en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54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D8725F-FFF6-D653-C2B4-5A87C56F5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3" y="933252"/>
            <a:ext cx="4417757" cy="46221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4E7251-27DC-AB48-F8B6-518D6C69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10" y="702296"/>
            <a:ext cx="4417757" cy="45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65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E58D4EF-B4B9-FBC5-73E1-3B8CF0664247}"/>
              </a:ext>
            </a:extLst>
          </p:cNvPr>
          <p:cNvSpPr txBox="1"/>
          <p:nvPr/>
        </p:nvSpPr>
        <p:spPr>
          <a:xfrm>
            <a:off x="980760" y="1118521"/>
            <a:ext cx="76357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Summary:</a:t>
            </a:r>
          </a:p>
          <a:p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/>
              <a:t>Silicon detector is a versatile detector based on the mature semi-conductor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>
                <a:solidFill>
                  <a:srgbClr val="FF0000"/>
                </a:solidFill>
              </a:rPr>
              <a:t>Strip detectors provide 1D position resolution at 5 </a:t>
            </a:r>
            <a:r>
              <a:rPr kumimoji="1" lang="en-US" altLang="zh-TW" sz="20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kumimoji="1" lang="en-US" altLang="zh-TW" sz="2000" b="1" dirty="0">
                <a:solidFill>
                  <a:srgbClr val="FF0000"/>
                </a:solidFill>
              </a:rPr>
              <a:t>m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>
                <a:solidFill>
                  <a:srgbClr val="FF0000"/>
                </a:solidFill>
              </a:rPr>
              <a:t>Pixel detector provide 2D position resolution at 5 </a:t>
            </a:r>
            <a:r>
              <a:rPr kumimoji="1" lang="en-US" altLang="zh-TW" sz="20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kumimoji="1" lang="en-US" altLang="zh-TW" sz="2000" b="1" dirty="0">
                <a:solidFill>
                  <a:srgbClr val="FF0000"/>
                </a:solidFill>
              </a:rPr>
              <a:t>m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/>
              <a:t>Pad detector can be adapted to many different tracking or calorimetric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b="1" dirty="0"/>
              <a:t>Industrial production capacity is available, we can build very large detector system with very high resolution.</a:t>
            </a:r>
          </a:p>
        </p:txBody>
      </p:sp>
    </p:spTree>
    <p:extLst>
      <p:ext uri="{BB962C8B-B14F-4D97-AF65-F5344CB8AC3E}">
        <p14:creationId xmlns:p14="http://schemas.microsoft.com/office/powerpoint/2010/main" val="202447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8149917-4889-7E28-C3DD-0334D617230F}"/>
              </a:ext>
            </a:extLst>
          </p:cNvPr>
          <p:cNvSpPr txBox="1"/>
          <p:nvPr/>
        </p:nvSpPr>
        <p:spPr>
          <a:xfrm>
            <a:off x="834272" y="333211"/>
            <a:ext cx="7475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0432FF"/>
                </a:solidFill>
              </a:rPr>
              <a:t>PN junction with forward bias: </a:t>
            </a:r>
            <a:r>
              <a:rPr kumimoji="1" lang="en-US" altLang="zh-TW" dirty="0"/>
              <a:t>Adding an external electric field,</a:t>
            </a:r>
            <a:r>
              <a:rPr kumimoji="1" lang="zh-TW" altLang="en-US" dirty="0"/>
              <a:t> </a:t>
            </a:r>
            <a:r>
              <a:rPr kumimoji="1" lang="en-US" altLang="zh-TW" dirty="0"/>
              <a:t>opposite to the internal field, will </a:t>
            </a:r>
            <a:r>
              <a:rPr kumimoji="1" lang="en-US" altLang="zh-TW" b="1" dirty="0"/>
              <a:t>reduces the depletion zone</a:t>
            </a:r>
            <a:r>
              <a:rPr kumimoji="1" lang="en-US" altLang="zh-TW" dirty="0"/>
              <a:t>. Eventually allows large current to cross the boundary (~ V=0.6V).</a:t>
            </a:r>
            <a:endParaRPr kumimoji="1" lang="zh-TW" altLang="en-US" dirty="0"/>
          </a:p>
        </p:txBody>
      </p:sp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1B6831A3-24DC-A6A3-934E-EF1F7C61D943}"/>
              </a:ext>
            </a:extLst>
          </p:cNvPr>
          <p:cNvCxnSpPr/>
          <p:nvPr/>
        </p:nvCxnSpPr>
        <p:spPr>
          <a:xfrm>
            <a:off x="3472112" y="2009792"/>
            <a:ext cx="1847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F64766CB-696D-C937-D193-5914D305A4F9}"/>
              </a:ext>
            </a:extLst>
          </p:cNvPr>
          <p:cNvSpPr txBox="1"/>
          <p:nvPr/>
        </p:nvSpPr>
        <p:spPr>
          <a:xfrm>
            <a:off x="3603991" y="1640460"/>
            <a:ext cx="16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External E field</a:t>
            </a:r>
            <a:endParaRPr kumimoji="1"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7D02A38-4742-BAB7-C152-28CE617AEB24}"/>
              </a:ext>
            </a:extLst>
          </p:cNvPr>
          <p:cNvCxnSpPr>
            <a:cxnSpLocks/>
          </p:cNvCxnSpPr>
          <p:nvPr/>
        </p:nvCxnSpPr>
        <p:spPr>
          <a:xfrm flipH="1" flipV="1">
            <a:off x="2506783" y="3005252"/>
            <a:ext cx="790280" cy="94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4BCFDD1-40F2-87D3-DBA1-023F0119337D}"/>
              </a:ext>
            </a:extLst>
          </p:cNvPr>
          <p:cNvCxnSpPr>
            <a:cxnSpLocks/>
          </p:cNvCxnSpPr>
          <p:nvPr/>
        </p:nvCxnSpPr>
        <p:spPr>
          <a:xfrm>
            <a:off x="2506783" y="3014679"/>
            <a:ext cx="0" cy="1224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0F4D666-06F6-136C-49F5-4F721C6ECC0F}"/>
              </a:ext>
            </a:extLst>
          </p:cNvPr>
          <p:cNvCxnSpPr>
            <a:cxnSpLocks/>
          </p:cNvCxnSpPr>
          <p:nvPr/>
        </p:nvCxnSpPr>
        <p:spPr>
          <a:xfrm flipH="1">
            <a:off x="2506783" y="4238874"/>
            <a:ext cx="18099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289AECB-5F35-8CF3-41F4-90FCCBFB1A6E}"/>
              </a:ext>
            </a:extLst>
          </p:cNvPr>
          <p:cNvCxnSpPr>
            <a:cxnSpLocks/>
          </p:cNvCxnSpPr>
          <p:nvPr/>
        </p:nvCxnSpPr>
        <p:spPr>
          <a:xfrm>
            <a:off x="4316729" y="3911291"/>
            <a:ext cx="0" cy="5766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7BEAD5F-7513-9CD1-3580-39B237AF645C}"/>
              </a:ext>
            </a:extLst>
          </p:cNvPr>
          <p:cNvCxnSpPr>
            <a:cxnSpLocks/>
          </p:cNvCxnSpPr>
          <p:nvPr/>
        </p:nvCxnSpPr>
        <p:spPr>
          <a:xfrm>
            <a:off x="4469129" y="4092198"/>
            <a:ext cx="0" cy="299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F5A1F7E-2A9A-B80D-5486-63FBE5E4C57D}"/>
              </a:ext>
            </a:extLst>
          </p:cNvPr>
          <p:cNvCxnSpPr>
            <a:cxnSpLocks/>
          </p:cNvCxnSpPr>
          <p:nvPr/>
        </p:nvCxnSpPr>
        <p:spPr>
          <a:xfrm flipH="1">
            <a:off x="4469129" y="4238874"/>
            <a:ext cx="19984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DBAA23B-2347-B3FD-2D5D-2620A92BEA67}"/>
              </a:ext>
            </a:extLst>
          </p:cNvPr>
          <p:cNvCxnSpPr>
            <a:cxnSpLocks/>
          </p:cNvCxnSpPr>
          <p:nvPr/>
        </p:nvCxnSpPr>
        <p:spPr>
          <a:xfrm>
            <a:off x="6467611" y="3014679"/>
            <a:ext cx="0" cy="1224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03E0D8-75F5-7CDA-770A-743EC31D529E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5541820" y="3000539"/>
            <a:ext cx="9257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4194D121-73BF-A023-8ED0-592011A87E60}"/>
              </a:ext>
            </a:extLst>
          </p:cNvPr>
          <p:cNvGrpSpPr/>
          <p:nvPr/>
        </p:nvGrpSpPr>
        <p:grpSpPr>
          <a:xfrm>
            <a:off x="3297063" y="2642320"/>
            <a:ext cx="2244757" cy="725864"/>
            <a:chOff x="3378331" y="1894787"/>
            <a:chExt cx="2244757" cy="725864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A792D6A-0381-A85B-469A-2CF9ABBD1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104" t="19088" r="3980" b="61079"/>
            <a:stretch/>
          </p:blipFill>
          <p:spPr>
            <a:xfrm>
              <a:off x="4774674" y="1913641"/>
              <a:ext cx="848413" cy="70701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300F9303-110A-5352-6C9B-3530DE2CC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542" t="19478" r="30178" b="61219"/>
            <a:stretch/>
          </p:blipFill>
          <p:spPr>
            <a:xfrm>
              <a:off x="3378331" y="1913641"/>
              <a:ext cx="876693" cy="688156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8CCC2D84-1DDA-9E26-BE45-CD20B2F2D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733" t="18116" r="24134" b="61534"/>
            <a:stretch/>
          </p:blipFill>
          <p:spPr>
            <a:xfrm>
              <a:off x="4260915" y="1894985"/>
              <a:ext cx="243528" cy="725471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BAA1931D-8C79-FEE8-E25D-B6D0665BB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749" t="19178" r="15118" b="60990"/>
            <a:stretch/>
          </p:blipFill>
          <p:spPr>
            <a:xfrm>
              <a:off x="4517794" y="1894787"/>
              <a:ext cx="243529" cy="707010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BA74AC0-0384-7F51-B4E5-8CBA3BBC3A98}"/>
                </a:ext>
              </a:extLst>
            </p:cNvPr>
            <p:cNvSpPr/>
            <p:nvPr/>
          </p:nvSpPr>
          <p:spPr>
            <a:xfrm>
              <a:off x="3378332" y="1904215"/>
              <a:ext cx="2244756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5C586AD-BC93-1CC4-ED04-5A072D8001F4}"/>
                </a:ext>
              </a:extLst>
            </p:cNvPr>
            <p:cNvSpPr/>
            <p:nvPr/>
          </p:nvSpPr>
          <p:spPr>
            <a:xfrm>
              <a:off x="4503657" y="1904215"/>
              <a:ext cx="271017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24981F0-D8B5-DAD5-8CEF-2EAD2210C1C4}"/>
              </a:ext>
            </a:extLst>
          </p:cNvPr>
          <p:cNvSpPr txBox="1"/>
          <p:nvPr/>
        </p:nvSpPr>
        <p:spPr>
          <a:xfrm>
            <a:off x="4237858" y="450475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V</a:t>
            </a:r>
            <a:endParaRPr kumimoji="1" lang="zh-TW" altLang="en-US" dirty="0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AF6A62F3-E94C-0C5D-0E89-A4FB076D7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535" y="2129917"/>
            <a:ext cx="773187" cy="474629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7127AA79-4439-B5AD-502F-E193CF131308}"/>
              </a:ext>
            </a:extLst>
          </p:cNvPr>
          <p:cNvSpPr txBox="1"/>
          <p:nvPr/>
        </p:nvSpPr>
        <p:spPr>
          <a:xfrm>
            <a:off x="3169382" y="423887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I</a:t>
            </a:r>
            <a:endParaRPr kumimoji="1" lang="zh-TW" altLang="en-US" dirty="0"/>
          </a:p>
        </p:txBody>
      </p: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8DD1714E-E363-87B4-3A62-53EF61B7D803}"/>
              </a:ext>
            </a:extLst>
          </p:cNvPr>
          <p:cNvCxnSpPr/>
          <p:nvPr/>
        </p:nvCxnSpPr>
        <p:spPr>
          <a:xfrm flipH="1">
            <a:off x="3115994" y="4309482"/>
            <a:ext cx="290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B062905B-A7D9-E4CE-9F60-E6775B673D4A}"/>
              </a:ext>
            </a:extLst>
          </p:cNvPr>
          <p:cNvGrpSpPr/>
          <p:nvPr/>
        </p:nvGrpSpPr>
        <p:grpSpPr>
          <a:xfrm rot="5400000">
            <a:off x="4298383" y="3313905"/>
            <a:ext cx="268271" cy="495068"/>
            <a:chOff x="3988993" y="315430"/>
            <a:chExt cx="644376" cy="1154982"/>
          </a:xfrm>
        </p:grpSpPr>
        <p:sp>
          <p:nvSpPr>
            <p:cNvPr id="4" name="三角形 3">
              <a:extLst>
                <a:ext uri="{FF2B5EF4-FFF2-40B4-BE49-F238E27FC236}">
                  <a16:creationId xmlns:a16="http://schemas.microsoft.com/office/drawing/2014/main" id="{C2C9C883-1106-FBC9-96A2-A6410E423627}"/>
                </a:ext>
              </a:extLst>
            </p:cNvPr>
            <p:cNvSpPr/>
            <p:nvPr/>
          </p:nvSpPr>
          <p:spPr>
            <a:xfrm>
              <a:off x="3988993" y="662787"/>
              <a:ext cx="644376" cy="46026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FA47B60D-4E4F-7C77-A474-AD14BE4B48F4}"/>
                </a:ext>
              </a:extLst>
            </p:cNvPr>
            <p:cNvCxnSpPr/>
            <p:nvPr/>
          </p:nvCxnSpPr>
          <p:spPr>
            <a:xfrm>
              <a:off x="3995130" y="662787"/>
              <a:ext cx="5768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EB347638-0C1C-7112-F59B-7B338E9963D5}"/>
                </a:ext>
              </a:extLst>
            </p:cNvPr>
            <p:cNvCxnSpPr>
              <a:stCxn id="4" idx="0"/>
            </p:cNvCxnSpPr>
            <p:nvPr/>
          </p:nvCxnSpPr>
          <p:spPr>
            <a:xfrm flipH="1" flipV="1">
              <a:off x="4308113" y="315430"/>
              <a:ext cx="3068" cy="3473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0B3610B-BE84-8267-8EB1-945EEAFA4DDA}"/>
                </a:ext>
              </a:extLst>
            </p:cNvPr>
            <p:cNvCxnSpPr/>
            <p:nvPr/>
          </p:nvCxnSpPr>
          <p:spPr>
            <a:xfrm flipH="1" flipV="1">
              <a:off x="4308113" y="1123055"/>
              <a:ext cx="3068" cy="3473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59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C232688-F3B7-B533-30C0-C38B5ABF7EFC}"/>
              </a:ext>
            </a:extLst>
          </p:cNvPr>
          <p:cNvSpPr txBox="1"/>
          <p:nvPr/>
        </p:nvSpPr>
        <p:spPr>
          <a:xfrm>
            <a:off x="3555638" y="1494463"/>
            <a:ext cx="16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External E field</a:t>
            </a:r>
            <a:endParaRPr kumimoji="1"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DB21AE5-A5B6-891B-C15A-E8D56629151C}"/>
              </a:ext>
            </a:extLst>
          </p:cNvPr>
          <p:cNvSpPr txBox="1"/>
          <p:nvPr/>
        </p:nvSpPr>
        <p:spPr>
          <a:xfrm>
            <a:off x="1263191" y="207390"/>
            <a:ext cx="7192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Reverse Bias: </a:t>
            </a:r>
            <a:r>
              <a:rPr kumimoji="1" lang="en-US" altLang="zh-TW" dirty="0"/>
              <a:t>External field in the same direction as internal field. This will </a:t>
            </a:r>
            <a:r>
              <a:rPr kumimoji="1" lang="en-US" altLang="zh-TW" b="1" dirty="0"/>
              <a:t>extend the depletion zone</a:t>
            </a:r>
            <a:r>
              <a:rPr kumimoji="1" lang="en-US" altLang="zh-TW" dirty="0"/>
              <a:t>. No current flow until external voltage is high enough to break the band gap.</a:t>
            </a:r>
            <a:endParaRPr kumimoji="1" lang="zh-TW" altLang="en-US" dirty="0"/>
          </a:p>
        </p:txBody>
      </p:sp>
      <p:cxnSp>
        <p:nvCxnSpPr>
          <p:cNvPr id="18" name="直線箭頭接點 17">
            <a:extLst>
              <a:ext uri="{FF2B5EF4-FFF2-40B4-BE49-F238E27FC236}">
                <a16:creationId xmlns:a16="http://schemas.microsoft.com/office/drawing/2014/main" id="{E3ACE831-FA0E-26F1-56A6-CBF1910A98B0}"/>
              </a:ext>
            </a:extLst>
          </p:cNvPr>
          <p:cNvCxnSpPr>
            <a:cxnSpLocks/>
          </p:cNvCxnSpPr>
          <p:nvPr/>
        </p:nvCxnSpPr>
        <p:spPr>
          <a:xfrm flipH="1">
            <a:off x="3428280" y="1863795"/>
            <a:ext cx="18665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DFEC71B-6417-B6C6-7F43-6D7A769BAC40}"/>
              </a:ext>
            </a:extLst>
          </p:cNvPr>
          <p:cNvCxnSpPr>
            <a:cxnSpLocks/>
          </p:cNvCxnSpPr>
          <p:nvPr/>
        </p:nvCxnSpPr>
        <p:spPr>
          <a:xfrm flipH="1">
            <a:off x="2130458" y="2931173"/>
            <a:ext cx="4053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6050579-08FD-3AD2-E3C9-2E835DAE27AA}"/>
              </a:ext>
            </a:extLst>
          </p:cNvPr>
          <p:cNvCxnSpPr>
            <a:cxnSpLocks/>
          </p:cNvCxnSpPr>
          <p:nvPr/>
        </p:nvCxnSpPr>
        <p:spPr>
          <a:xfrm>
            <a:off x="2130458" y="2929379"/>
            <a:ext cx="0" cy="110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B985C3E0-2591-399E-9DB6-9417AEF7E91C}"/>
              </a:ext>
            </a:extLst>
          </p:cNvPr>
          <p:cNvCxnSpPr>
            <a:cxnSpLocks/>
          </p:cNvCxnSpPr>
          <p:nvPr/>
        </p:nvCxnSpPr>
        <p:spPr>
          <a:xfrm flipH="1">
            <a:off x="2130458" y="4037422"/>
            <a:ext cx="22435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A9764DF-17BB-5DBA-43CC-3EF981BF547A}"/>
              </a:ext>
            </a:extLst>
          </p:cNvPr>
          <p:cNvCxnSpPr>
            <a:cxnSpLocks/>
          </p:cNvCxnSpPr>
          <p:nvPr/>
        </p:nvCxnSpPr>
        <p:spPr>
          <a:xfrm>
            <a:off x="4533745" y="3749119"/>
            <a:ext cx="0" cy="5766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BF92D20A-F7C9-8F2E-B802-0008AE27E3E4}"/>
              </a:ext>
            </a:extLst>
          </p:cNvPr>
          <p:cNvCxnSpPr>
            <a:cxnSpLocks/>
          </p:cNvCxnSpPr>
          <p:nvPr/>
        </p:nvCxnSpPr>
        <p:spPr>
          <a:xfrm>
            <a:off x="4384456" y="3887771"/>
            <a:ext cx="0" cy="299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27DFC7F-444C-DD86-D075-628FED88E2C5}"/>
              </a:ext>
            </a:extLst>
          </p:cNvPr>
          <p:cNvCxnSpPr>
            <a:cxnSpLocks/>
          </p:cNvCxnSpPr>
          <p:nvPr/>
        </p:nvCxnSpPr>
        <p:spPr>
          <a:xfrm flipH="1">
            <a:off x="4526436" y="4038997"/>
            <a:ext cx="23064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2AA75C-D68E-51E8-5C48-AF6FE9EF833A}"/>
              </a:ext>
            </a:extLst>
          </p:cNvPr>
          <p:cNvCxnSpPr>
            <a:cxnSpLocks/>
          </p:cNvCxnSpPr>
          <p:nvPr/>
        </p:nvCxnSpPr>
        <p:spPr>
          <a:xfrm>
            <a:off x="6840716" y="2857500"/>
            <a:ext cx="0" cy="11799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1941554F-0A2E-12A8-D2E7-3FC80B24A191}"/>
              </a:ext>
            </a:extLst>
          </p:cNvPr>
          <p:cNvCxnSpPr>
            <a:cxnSpLocks/>
          </p:cNvCxnSpPr>
          <p:nvPr/>
        </p:nvCxnSpPr>
        <p:spPr>
          <a:xfrm flipH="1">
            <a:off x="6267253" y="2857500"/>
            <a:ext cx="573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DF3EAE60-FA82-83D5-C317-C2D24A7212D3}"/>
              </a:ext>
            </a:extLst>
          </p:cNvPr>
          <p:cNvGrpSpPr/>
          <p:nvPr/>
        </p:nvGrpSpPr>
        <p:grpSpPr>
          <a:xfrm>
            <a:off x="2535810" y="2485338"/>
            <a:ext cx="3731443" cy="725667"/>
            <a:chOff x="2706279" y="1894984"/>
            <a:chExt cx="3731443" cy="725667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FCC65C6-691A-88C3-2BF2-17942C109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104" t="19088" r="3980" b="61079"/>
            <a:stretch/>
          </p:blipFill>
          <p:spPr>
            <a:xfrm>
              <a:off x="5589309" y="1913641"/>
              <a:ext cx="848413" cy="70701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6188406-D60C-0A0B-186E-72F565BD2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542" t="19478" r="30178" b="61219"/>
            <a:stretch/>
          </p:blipFill>
          <p:spPr>
            <a:xfrm>
              <a:off x="2706279" y="1913641"/>
              <a:ext cx="876693" cy="688156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BF2BA9F4-9DF2-E940-8ED1-0AD369394D05}"/>
                </a:ext>
              </a:extLst>
            </p:cNvPr>
            <p:cNvGrpSpPr/>
            <p:nvPr/>
          </p:nvGrpSpPr>
          <p:grpSpPr>
            <a:xfrm>
              <a:off x="3580616" y="1894984"/>
              <a:ext cx="923827" cy="725472"/>
              <a:chOff x="1253766" y="1979628"/>
              <a:chExt cx="923827" cy="725472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5663BE85-ECBF-7889-0090-8E53543726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02" t="18116" r="24134" b="61534"/>
              <a:stretch/>
            </p:blipFill>
            <p:spPr>
              <a:xfrm>
                <a:off x="1706253" y="1979629"/>
                <a:ext cx="471340" cy="725471"/>
              </a:xfrm>
              <a:prstGeom prst="rect">
                <a:avLst/>
              </a:prstGeom>
            </p:spPr>
          </p:pic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1EF62CBF-849E-7CA9-F38A-455868D36E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02" t="18116" r="24134" b="61534"/>
              <a:stretch/>
            </p:blipFill>
            <p:spPr>
              <a:xfrm>
                <a:off x="1253766" y="1979628"/>
                <a:ext cx="471340" cy="725471"/>
              </a:xfrm>
              <a:prstGeom prst="rect">
                <a:avLst/>
              </a:prstGeom>
            </p:spPr>
          </p:pic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94E2C7FE-AD7B-3E25-3759-4EE54D4005E2}"/>
                </a:ext>
              </a:extLst>
            </p:cNvPr>
            <p:cNvGrpSpPr/>
            <p:nvPr/>
          </p:nvGrpSpPr>
          <p:grpSpPr>
            <a:xfrm>
              <a:off x="4516224" y="1904215"/>
              <a:ext cx="1073085" cy="707010"/>
              <a:chOff x="2320565" y="4034672"/>
              <a:chExt cx="1073085" cy="707010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070F329A-B778-93D9-62EF-655AE473C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62" t="19178" r="15118" b="60990"/>
              <a:stretch/>
            </p:blipFill>
            <p:spPr>
              <a:xfrm>
                <a:off x="2809188" y="4034672"/>
                <a:ext cx="584462" cy="70701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43CA8B38-3300-8C91-E72E-33D80687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62" t="19178" r="15118" b="60990"/>
              <a:stretch/>
            </p:blipFill>
            <p:spPr>
              <a:xfrm>
                <a:off x="2320565" y="4034672"/>
                <a:ext cx="584462" cy="707010"/>
              </a:xfrm>
              <a:prstGeom prst="rect">
                <a:avLst/>
              </a:prstGeom>
            </p:spPr>
          </p:pic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3BCD7E13-D1F8-40C6-D2CF-651B465BD2F3}"/>
                </a:ext>
              </a:extLst>
            </p:cNvPr>
            <p:cNvSpPr/>
            <p:nvPr/>
          </p:nvSpPr>
          <p:spPr>
            <a:xfrm>
              <a:off x="2706279" y="1904215"/>
              <a:ext cx="3731443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7DAD56A5-D0EA-2134-44AC-CFCC7CB5F70C}"/>
                </a:ext>
              </a:extLst>
            </p:cNvPr>
            <p:cNvSpPr/>
            <p:nvPr/>
          </p:nvSpPr>
          <p:spPr>
            <a:xfrm>
              <a:off x="4504443" y="1904215"/>
              <a:ext cx="1084866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D3066F8-E32E-778D-B20E-1048EBB5054D}"/>
              </a:ext>
            </a:extLst>
          </p:cNvPr>
          <p:cNvSpPr txBox="1"/>
          <p:nvPr/>
        </p:nvSpPr>
        <p:spPr>
          <a:xfrm>
            <a:off x="2630078" y="418707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I=0</a:t>
            </a:r>
            <a:endParaRPr kumimoji="1" lang="zh-TW" altLang="en-US" dirty="0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4260F2A9-F12C-D6CB-7EA8-B999DE97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84" y="1887174"/>
            <a:ext cx="895994" cy="550016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7F4FC0A-B036-592C-ACD9-0EF73D43842F}"/>
              </a:ext>
            </a:extLst>
          </p:cNvPr>
          <p:cNvGrpSpPr/>
          <p:nvPr/>
        </p:nvGrpSpPr>
        <p:grpSpPr>
          <a:xfrm rot="5400000">
            <a:off x="4267395" y="3145560"/>
            <a:ext cx="268271" cy="495068"/>
            <a:chOff x="3988993" y="315430"/>
            <a:chExt cx="644376" cy="1154982"/>
          </a:xfrm>
        </p:grpSpPr>
        <p:sp>
          <p:nvSpPr>
            <p:cNvPr id="3" name="三角形 2">
              <a:extLst>
                <a:ext uri="{FF2B5EF4-FFF2-40B4-BE49-F238E27FC236}">
                  <a16:creationId xmlns:a16="http://schemas.microsoft.com/office/drawing/2014/main" id="{B56FB316-F7D1-AE1B-0FB6-4F7BC09BB816}"/>
                </a:ext>
              </a:extLst>
            </p:cNvPr>
            <p:cNvSpPr/>
            <p:nvPr/>
          </p:nvSpPr>
          <p:spPr>
            <a:xfrm>
              <a:off x="3988993" y="662787"/>
              <a:ext cx="644376" cy="46026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E61B336D-D7D0-FE5A-2DF7-515F3F37548D}"/>
                </a:ext>
              </a:extLst>
            </p:cNvPr>
            <p:cNvCxnSpPr/>
            <p:nvPr/>
          </p:nvCxnSpPr>
          <p:spPr>
            <a:xfrm>
              <a:off x="3995130" y="662787"/>
              <a:ext cx="5768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C32855E1-ED3D-751A-4A34-2162BB4888A8}"/>
                </a:ext>
              </a:extLst>
            </p:cNvPr>
            <p:cNvCxnSpPr>
              <a:stCxn id="3" idx="0"/>
            </p:cNvCxnSpPr>
            <p:nvPr/>
          </p:nvCxnSpPr>
          <p:spPr>
            <a:xfrm flipH="1" flipV="1">
              <a:off x="4308113" y="315430"/>
              <a:ext cx="3068" cy="3473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DB620807-1007-2D55-B94D-D7769D70FF78}"/>
                </a:ext>
              </a:extLst>
            </p:cNvPr>
            <p:cNvCxnSpPr/>
            <p:nvPr/>
          </p:nvCxnSpPr>
          <p:spPr>
            <a:xfrm flipH="1" flipV="1">
              <a:off x="4308113" y="1123055"/>
              <a:ext cx="3068" cy="3473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64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96F200FC-B40D-1459-4E8D-58AE051F8B76}"/>
              </a:ext>
            </a:extLst>
          </p:cNvPr>
          <p:cNvSpPr txBox="1"/>
          <p:nvPr/>
        </p:nvSpPr>
        <p:spPr>
          <a:xfrm>
            <a:off x="886120" y="256848"/>
            <a:ext cx="688432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Absorbing a photon when the PN junction is reverse biased: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Excite an electron, create an electron-hole 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The electron will drift to opposite directions due to the electric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Induced a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This is a the working principle of a photo diode.</a:t>
            </a:r>
            <a:endParaRPr kumimoji="1" lang="zh-TW" altLang="en-US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20596FE9-36BA-14B4-A5ED-26CE3D67C86C}"/>
              </a:ext>
            </a:extLst>
          </p:cNvPr>
          <p:cNvCxnSpPr>
            <a:cxnSpLocks/>
          </p:cNvCxnSpPr>
          <p:nvPr/>
        </p:nvCxnSpPr>
        <p:spPr>
          <a:xfrm flipH="1">
            <a:off x="2027509" y="3308723"/>
            <a:ext cx="4053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6EC4EF8-A9EF-A96E-21A8-FF83C6F7FA86}"/>
              </a:ext>
            </a:extLst>
          </p:cNvPr>
          <p:cNvCxnSpPr>
            <a:cxnSpLocks/>
          </p:cNvCxnSpPr>
          <p:nvPr/>
        </p:nvCxnSpPr>
        <p:spPr>
          <a:xfrm>
            <a:off x="2027509" y="3306929"/>
            <a:ext cx="0" cy="110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091A0942-96DB-1ED2-A792-C4E18E724961}"/>
              </a:ext>
            </a:extLst>
          </p:cNvPr>
          <p:cNvCxnSpPr>
            <a:cxnSpLocks/>
          </p:cNvCxnSpPr>
          <p:nvPr/>
        </p:nvCxnSpPr>
        <p:spPr>
          <a:xfrm flipH="1">
            <a:off x="2027509" y="4414972"/>
            <a:ext cx="22435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BD4CB54-A497-D9E4-F74E-16C303C97F2C}"/>
              </a:ext>
            </a:extLst>
          </p:cNvPr>
          <p:cNvCxnSpPr>
            <a:cxnSpLocks/>
          </p:cNvCxnSpPr>
          <p:nvPr/>
        </p:nvCxnSpPr>
        <p:spPr>
          <a:xfrm>
            <a:off x="4423487" y="4126669"/>
            <a:ext cx="0" cy="5766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9716F89-A02B-0467-AB47-BC3EF1E71B19}"/>
              </a:ext>
            </a:extLst>
          </p:cNvPr>
          <p:cNvCxnSpPr>
            <a:cxnSpLocks/>
          </p:cNvCxnSpPr>
          <p:nvPr/>
        </p:nvCxnSpPr>
        <p:spPr>
          <a:xfrm>
            <a:off x="4271310" y="4265321"/>
            <a:ext cx="0" cy="299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2D5DA0-8E0F-A47D-2770-461446FF77CE}"/>
              </a:ext>
            </a:extLst>
          </p:cNvPr>
          <p:cNvCxnSpPr>
            <a:cxnSpLocks/>
          </p:cNvCxnSpPr>
          <p:nvPr/>
        </p:nvCxnSpPr>
        <p:spPr>
          <a:xfrm flipH="1">
            <a:off x="4423487" y="4416547"/>
            <a:ext cx="23064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09086EA-62D7-0B2A-8540-6ABB88D0252E}"/>
              </a:ext>
            </a:extLst>
          </p:cNvPr>
          <p:cNvCxnSpPr>
            <a:cxnSpLocks/>
          </p:cNvCxnSpPr>
          <p:nvPr/>
        </p:nvCxnSpPr>
        <p:spPr>
          <a:xfrm>
            <a:off x="6737767" y="3235050"/>
            <a:ext cx="0" cy="11799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93BA63D-3C59-9482-64D2-1058F764314C}"/>
              </a:ext>
            </a:extLst>
          </p:cNvPr>
          <p:cNvCxnSpPr>
            <a:cxnSpLocks/>
          </p:cNvCxnSpPr>
          <p:nvPr/>
        </p:nvCxnSpPr>
        <p:spPr>
          <a:xfrm flipH="1">
            <a:off x="6164304" y="3235050"/>
            <a:ext cx="573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48726AEF-C730-28D7-74E0-92ACC35373E7}"/>
              </a:ext>
            </a:extLst>
          </p:cNvPr>
          <p:cNvGrpSpPr/>
          <p:nvPr/>
        </p:nvGrpSpPr>
        <p:grpSpPr>
          <a:xfrm>
            <a:off x="2432861" y="2862888"/>
            <a:ext cx="3731443" cy="725667"/>
            <a:chOff x="2706279" y="1894984"/>
            <a:chExt cx="3731443" cy="725667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B283DC44-D242-6AE1-8D1B-2B1D56937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104" t="19088" r="3980" b="61079"/>
            <a:stretch/>
          </p:blipFill>
          <p:spPr>
            <a:xfrm>
              <a:off x="5589309" y="1913641"/>
              <a:ext cx="848413" cy="70701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AE369D0-084F-2A65-FE38-B329F1B6A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542" t="19478" r="30178" b="61219"/>
            <a:stretch/>
          </p:blipFill>
          <p:spPr>
            <a:xfrm>
              <a:off x="2706279" y="1913641"/>
              <a:ext cx="876693" cy="688156"/>
            </a:xfrm>
            <a:prstGeom prst="rect">
              <a:avLst/>
            </a:prstGeom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6DD4D78A-347E-8B07-A6C3-166BF498687D}"/>
                </a:ext>
              </a:extLst>
            </p:cNvPr>
            <p:cNvGrpSpPr/>
            <p:nvPr/>
          </p:nvGrpSpPr>
          <p:grpSpPr>
            <a:xfrm>
              <a:off x="3580616" y="1894984"/>
              <a:ext cx="923827" cy="725472"/>
              <a:chOff x="1253766" y="1979628"/>
              <a:chExt cx="923827" cy="725472"/>
            </a:xfrm>
          </p:grpSpPr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AE60633B-13DB-C8A2-FCB5-22FC04850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02" t="18116" r="24134" b="61534"/>
              <a:stretch/>
            </p:blipFill>
            <p:spPr>
              <a:xfrm>
                <a:off x="1706253" y="1979629"/>
                <a:ext cx="471340" cy="725471"/>
              </a:xfrm>
              <a:prstGeom prst="rect">
                <a:avLst/>
              </a:prstGeom>
            </p:spPr>
          </p:pic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C3DF7AB3-0C13-FB9F-D3E3-D2012FDCFF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02" t="18116" r="24134" b="61534"/>
              <a:stretch/>
            </p:blipFill>
            <p:spPr>
              <a:xfrm>
                <a:off x="1253766" y="1979628"/>
                <a:ext cx="471340" cy="725471"/>
              </a:xfrm>
              <a:prstGeom prst="rect">
                <a:avLst/>
              </a:prstGeom>
            </p:spPr>
          </p:pic>
        </p:grp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9DB20016-A3C6-A98C-29FE-B3BEB3D6FC15}"/>
                </a:ext>
              </a:extLst>
            </p:cNvPr>
            <p:cNvGrpSpPr/>
            <p:nvPr/>
          </p:nvGrpSpPr>
          <p:grpSpPr>
            <a:xfrm>
              <a:off x="4516224" y="1904215"/>
              <a:ext cx="1073085" cy="707010"/>
              <a:chOff x="2320565" y="4034672"/>
              <a:chExt cx="1073085" cy="707010"/>
            </a:xfrm>
          </p:grpSpPr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6E8C4676-BFAB-18EE-CB05-6A047F79E3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62" t="19178" r="15118" b="60990"/>
              <a:stretch/>
            </p:blipFill>
            <p:spPr>
              <a:xfrm>
                <a:off x="2809188" y="4034672"/>
                <a:ext cx="584462" cy="707010"/>
              </a:xfrm>
              <a:prstGeom prst="rect">
                <a:avLst/>
              </a:prstGeom>
            </p:spPr>
          </p:pic>
          <p:pic>
            <p:nvPicPr>
              <p:cNvPr id="34" name="圖片 33">
                <a:extLst>
                  <a:ext uri="{FF2B5EF4-FFF2-40B4-BE49-F238E27FC236}">
                    <a16:creationId xmlns:a16="http://schemas.microsoft.com/office/drawing/2014/main" id="{47DA9193-2A46-A50A-5062-21A8E8368B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62" t="19178" r="15118" b="60990"/>
              <a:stretch/>
            </p:blipFill>
            <p:spPr>
              <a:xfrm>
                <a:off x="2320565" y="4034672"/>
                <a:ext cx="584462" cy="707010"/>
              </a:xfrm>
              <a:prstGeom prst="rect">
                <a:avLst/>
              </a:prstGeom>
            </p:spPr>
          </p:pic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5403FD0-5AA3-1D2E-1109-CDC97262E3D6}"/>
                </a:ext>
              </a:extLst>
            </p:cNvPr>
            <p:cNvSpPr/>
            <p:nvPr/>
          </p:nvSpPr>
          <p:spPr>
            <a:xfrm>
              <a:off x="2706279" y="1904215"/>
              <a:ext cx="3731443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C4221EF-F39F-3DBB-A910-A10C8CCBB3DA}"/>
                </a:ext>
              </a:extLst>
            </p:cNvPr>
            <p:cNvSpPr/>
            <p:nvPr/>
          </p:nvSpPr>
          <p:spPr>
            <a:xfrm>
              <a:off x="4504443" y="1904215"/>
              <a:ext cx="1084866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E0734A7-F037-E28B-5228-0904B535A5D0}"/>
              </a:ext>
            </a:extLst>
          </p:cNvPr>
          <p:cNvSpPr txBox="1"/>
          <p:nvPr/>
        </p:nvSpPr>
        <p:spPr>
          <a:xfrm>
            <a:off x="2527129" y="456462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I=0</a:t>
            </a:r>
            <a:endParaRPr kumimoji="1" lang="zh-TW" altLang="en-US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9311D77-1D1A-910D-28AF-ED725980C19A}"/>
              </a:ext>
            </a:extLst>
          </p:cNvPr>
          <p:cNvSpPr txBox="1"/>
          <p:nvPr/>
        </p:nvSpPr>
        <p:spPr>
          <a:xfrm>
            <a:off x="3605089" y="2273457"/>
            <a:ext cx="16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External E field</a:t>
            </a:r>
            <a:endParaRPr kumimoji="1" lang="zh-TW" altLang="en-US" dirty="0"/>
          </a:p>
        </p:txBody>
      </p:sp>
      <p:cxnSp>
        <p:nvCxnSpPr>
          <p:cNvPr id="40" name="直線箭頭接點 39">
            <a:extLst>
              <a:ext uri="{FF2B5EF4-FFF2-40B4-BE49-F238E27FC236}">
                <a16:creationId xmlns:a16="http://schemas.microsoft.com/office/drawing/2014/main" id="{3E4A5034-2B53-8502-9741-71C13523C6F9}"/>
              </a:ext>
            </a:extLst>
          </p:cNvPr>
          <p:cNvCxnSpPr>
            <a:cxnSpLocks/>
          </p:cNvCxnSpPr>
          <p:nvPr/>
        </p:nvCxnSpPr>
        <p:spPr>
          <a:xfrm flipH="1">
            <a:off x="3477731" y="2642789"/>
            <a:ext cx="18665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>
            <a:extLst>
              <a:ext uri="{FF2B5EF4-FFF2-40B4-BE49-F238E27FC236}">
                <a16:creationId xmlns:a16="http://schemas.microsoft.com/office/drawing/2014/main" id="{A9CDA4BC-4296-406A-F543-0379403BC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46"/>
                    </a14:imgEffect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2282" t="31055" r="-2282" b="31088"/>
          <a:stretch/>
        </p:blipFill>
        <p:spPr>
          <a:xfrm rot="7723045">
            <a:off x="4825469" y="2565110"/>
            <a:ext cx="1049321" cy="246675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AB2676D6-A98D-3AE4-772D-6CDA99C25720}"/>
              </a:ext>
            </a:extLst>
          </p:cNvPr>
          <p:cNvGrpSpPr/>
          <p:nvPr/>
        </p:nvGrpSpPr>
        <p:grpSpPr>
          <a:xfrm>
            <a:off x="4835907" y="3008816"/>
            <a:ext cx="125682" cy="137867"/>
            <a:chOff x="7210782" y="2599382"/>
            <a:chExt cx="125682" cy="137867"/>
          </a:xfrm>
        </p:grpSpPr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9EC573C6-82DD-3816-61F4-C8E169A95670}"/>
                </a:ext>
              </a:extLst>
            </p:cNvPr>
            <p:cNvCxnSpPr>
              <a:cxnSpLocks/>
            </p:cNvCxnSpPr>
            <p:nvPr/>
          </p:nvCxnSpPr>
          <p:spPr>
            <a:xfrm>
              <a:off x="7210782" y="2668316"/>
              <a:ext cx="1256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A4DA3D90-CAD0-BBD5-3555-B5839993C952}"/>
                </a:ext>
              </a:extLst>
            </p:cNvPr>
            <p:cNvCxnSpPr>
              <a:cxnSpLocks/>
            </p:cNvCxnSpPr>
            <p:nvPr/>
          </p:nvCxnSpPr>
          <p:spPr>
            <a:xfrm>
              <a:off x="7273623" y="2599382"/>
              <a:ext cx="0" cy="1378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7ADEAA6D-3743-895B-3C24-91882A976063}"/>
              </a:ext>
            </a:extLst>
          </p:cNvPr>
          <p:cNvCxnSpPr>
            <a:cxnSpLocks/>
          </p:cNvCxnSpPr>
          <p:nvPr/>
        </p:nvCxnSpPr>
        <p:spPr>
          <a:xfrm>
            <a:off x="5023660" y="3146683"/>
            <a:ext cx="1131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手繪多邊形 1">
            <a:extLst>
              <a:ext uri="{FF2B5EF4-FFF2-40B4-BE49-F238E27FC236}">
                <a16:creationId xmlns:a16="http://schemas.microsoft.com/office/drawing/2014/main" id="{8B55631B-A76D-DE89-5579-F71B847D5B71}"/>
              </a:ext>
            </a:extLst>
          </p:cNvPr>
          <p:cNvSpPr/>
          <p:nvPr/>
        </p:nvSpPr>
        <p:spPr>
          <a:xfrm>
            <a:off x="3166941" y="4028864"/>
            <a:ext cx="438148" cy="367449"/>
          </a:xfrm>
          <a:custGeom>
            <a:avLst/>
            <a:gdLst>
              <a:gd name="connsiteX0" fmla="*/ 0 w 2228850"/>
              <a:gd name="connsiteY0" fmla="*/ 555991 h 561490"/>
              <a:gd name="connsiteX1" fmla="*/ 409575 w 2228850"/>
              <a:gd name="connsiteY1" fmla="*/ 555991 h 561490"/>
              <a:gd name="connsiteX2" fmla="*/ 504825 w 2228850"/>
              <a:gd name="connsiteY2" fmla="*/ 498841 h 561490"/>
              <a:gd name="connsiteX3" fmla="*/ 571500 w 2228850"/>
              <a:gd name="connsiteY3" fmla="*/ 355966 h 561490"/>
              <a:gd name="connsiteX4" fmla="*/ 628650 w 2228850"/>
              <a:gd name="connsiteY4" fmla="*/ 222616 h 561490"/>
              <a:gd name="connsiteX5" fmla="*/ 742950 w 2228850"/>
              <a:gd name="connsiteY5" fmla="*/ 32116 h 561490"/>
              <a:gd name="connsiteX6" fmla="*/ 838200 w 2228850"/>
              <a:gd name="connsiteY6" fmla="*/ 3541 h 561490"/>
              <a:gd name="connsiteX7" fmla="*/ 885825 w 2228850"/>
              <a:gd name="connsiteY7" fmla="*/ 70216 h 561490"/>
              <a:gd name="connsiteX8" fmla="*/ 981075 w 2228850"/>
              <a:gd name="connsiteY8" fmla="*/ 260716 h 561490"/>
              <a:gd name="connsiteX9" fmla="*/ 1190625 w 2228850"/>
              <a:gd name="connsiteY9" fmla="*/ 451216 h 561490"/>
              <a:gd name="connsiteX10" fmla="*/ 1352550 w 2228850"/>
              <a:gd name="connsiteY10" fmla="*/ 527416 h 561490"/>
              <a:gd name="connsiteX11" fmla="*/ 1647825 w 2228850"/>
              <a:gd name="connsiteY11" fmla="*/ 546466 h 561490"/>
              <a:gd name="connsiteX12" fmla="*/ 1895475 w 2228850"/>
              <a:gd name="connsiteY12" fmla="*/ 517891 h 561490"/>
              <a:gd name="connsiteX13" fmla="*/ 2228850 w 2228850"/>
              <a:gd name="connsiteY13" fmla="*/ 517891 h 56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8850" h="561490">
                <a:moveTo>
                  <a:pt x="0" y="555991"/>
                </a:moveTo>
                <a:cubicBezTo>
                  <a:pt x="162719" y="560753"/>
                  <a:pt x="325438" y="565516"/>
                  <a:pt x="409575" y="555991"/>
                </a:cubicBezTo>
                <a:cubicBezTo>
                  <a:pt x="493713" y="546466"/>
                  <a:pt x="477838" y="532178"/>
                  <a:pt x="504825" y="498841"/>
                </a:cubicBezTo>
                <a:cubicBezTo>
                  <a:pt x="531813" y="465503"/>
                  <a:pt x="550863" y="402003"/>
                  <a:pt x="571500" y="355966"/>
                </a:cubicBezTo>
                <a:cubicBezTo>
                  <a:pt x="592138" y="309928"/>
                  <a:pt x="600075" y="276591"/>
                  <a:pt x="628650" y="222616"/>
                </a:cubicBezTo>
                <a:cubicBezTo>
                  <a:pt x="657225" y="168641"/>
                  <a:pt x="708025" y="68628"/>
                  <a:pt x="742950" y="32116"/>
                </a:cubicBezTo>
                <a:cubicBezTo>
                  <a:pt x="777875" y="-4396"/>
                  <a:pt x="814388" y="-2809"/>
                  <a:pt x="838200" y="3541"/>
                </a:cubicBezTo>
                <a:cubicBezTo>
                  <a:pt x="862012" y="9891"/>
                  <a:pt x="862013" y="27353"/>
                  <a:pt x="885825" y="70216"/>
                </a:cubicBezTo>
                <a:cubicBezTo>
                  <a:pt x="909638" y="113078"/>
                  <a:pt x="930275" y="197216"/>
                  <a:pt x="981075" y="260716"/>
                </a:cubicBezTo>
                <a:cubicBezTo>
                  <a:pt x="1031875" y="324216"/>
                  <a:pt x="1128712" y="406766"/>
                  <a:pt x="1190625" y="451216"/>
                </a:cubicBezTo>
                <a:cubicBezTo>
                  <a:pt x="1252538" y="495666"/>
                  <a:pt x="1276350" y="511541"/>
                  <a:pt x="1352550" y="527416"/>
                </a:cubicBezTo>
                <a:cubicBezTo>
                  <a:pt x="1428750" y="543291"/>
                  <a:pt x="1557338" y="548053"/>
                  <a:pt x="1647825" y="546466"/>
                </a:cubicBezTo>
                <a:cubicBezTo>
                  <a:pt x="1738312" y="544879"/>
                  <a:pt x="1798637" y="522654"/>
                  <a:pt x="1895475" y="517891"/>
                </a:cubicBezTo>
                <a:cubicBezTo>
                  <a:pt x="1992313" y="513128"/>
                  <a:pt x="2110581" y="515509"/>
                  <a:pt x="2228850" y="5178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641E4A-FA36-BBAF-DBD3-1AFE7F39DB5B}"/>
              </a:ext>
            </a:extLst>
          </p:cNvPr>
          <p:cNvSpPr/>
          <p:nvPr/>
        </p:nvSpPr>
        <p:spPr>
          <a:xfrm>
            <a:off x="2432861" y="4564622"/>
            <a:ext cx="569078" cy="369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418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0.2217 -0.001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-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 L 0.11059 0 " pathEditMode="relative" ptsTypes="AA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D8624ADD-E70B-1761-E4B6-A179D78DFAB7}"/>
              </a:ext>
            </a:extLst>
          </p:cNvPr>
          <p:cNvCxnSpPr>
            <a:cxnSpLocks/>
          </p:cNvCxnSpPr>
          <p:nvPr/>
        </p:nvCxnSpPr>
        <p:spPr>
          <a:xfrm flipH="1">
            <a:off x="2045616" y="3634648"/>
            <a:ext cx="4053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BAAD33D7-548E-8717-2C9E-E4B0EB2B85D0}"/>
              </a:ext>
            </a:extLst>
          </p:cNvPr>
          <p:cNvCxnSpPr>
            <a:cxnSpLocks/>
          </p:cNvCxnSpPr>
          <p:nvPr/>
        </p:nvCxnSpPr>
        <p:spPr>
          <a:xfrm>
            <a:off x="2045616" y="3632854"/>
            <a:ext cx="0" cy="110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C0A0A5DA-FA59-AB36-CF9C-C553327FCAC5}"/>
              </a:ext>
            </a:extLst>
          </p:cNvPr>
          <p:cNvCxnSpPr>
            <a:cxnSpLocks/>
          </p:cNvCxnSpPr>
          <p:nvPr/>
        </p:nvCxnSpPr>
        <p:spPr>
          <a:xfrm flipH="1">
            <a:off x="2045616" y="4740897"/>
            <a:ext cx="22435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FDC41B1-39B2-F168-F002-1C8FCDBFCFAC}"/>
              </a:ext>
            </a:extLst>
          </p:cNvPr>
          <p:cNvCxnSpPr>
            <a:cxnSpLocks/>
          </p:cNvCxnSpPr>
          <p:nvPr/>
        </p:nvCxnSpPr>
        <p:spPr>
          <a:xfrm>
            <a:off x="4441593" y="4453900"/>
            <a:ext cx="0" cy="5766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B6481A0F-B396-8DAB-F0BB-C7BA51992C26}"/>
              </a:ext>
            </a:extLst>
          </p:cNvPr>
          <p:cNvCxnSpPr>
            <a:cxnSpLocks/>
          </p:cNvCxnSpPr>
          <p:nvPr/>
        </p:nvCxnSpPr>
        <p:spPr>
          <a:xfrm>
            <a:off x="4289194" y="4591246"/>
            <a:ext cx="0" cy="299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9725AE6-F2D8-1C72-03FF-1CE50D270D39}"/>
              </a:ext>
            </a:extLst>
          </p:cNvPr>
          <p:cNvCxnSpPr>
            <a:cxnSpLocks/>
          </p:cNvCxnSpPr>
          <p:nvPr/>
        </p:nvCxnSpPr>
        <p:spPr>
          <a:xfrm flipH="1">
            <a:off x="4441594" y="4742472"/>
            <a:ext cx="23064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F9A55C5-949D-1F4D-542D-B842974309F2}"/>
              </a:ext>
            </a:extLst>
          </p:cNvPr>
          <p:cNvCxnSpPr>
            <a:cxnSpLocks/>
          </p:cNvCxnSpPr>
          <p:nvPr/>
        </p:nvCxnSpPr>
        <p:spPr>
          <a:xfrm>
            <a:off x="6755874" y="3560975"/>
            <a:ext cx="0" cy="11799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6FAE520-656A-93A6-F61A-8C16259F1318}"/>
              </a:ext>
            </a:extLst>
          </p:cNvPr>
          <p:cNvCxnSpPr>
            <a:cxnSpLocks/>
          </p:cNvCxnSpPr>
          <p:nvPr/>
        </p:nvCxnSpPr>
        <p:spPr>
          <a:xfrm flipH="1">
            <a:off x="6182411" y="3560975"/>
            <a:ext cx="573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F8A656C-1AA5-6C90-684E-E7F445E88A55}"/>
              </a:ext>
            </a:extLst>
          </p:cNvPr>
          <p:cNvGrpSpPr/>
          <p:nvPr/>
        </p:nvGrpSpPr>
        <p:grpSpPr>
          <a:xfrm>
            <a:off x="2450968" y="3188813"/>
            <a:ext cx="3731443" cy="725667"/>
            <a:chOff x="2706279" y="1894984"/>
            <a:chExt cx="3731443" cy="725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3AC4B5B-0A2B-045F-1C79-AD96E00A8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104" t="19088" r="3980" b="61079"/>
            <a:stretch/>
          </p:blipFill>
          <p:spPr>
            <a:xfrm>
              <a:off x="5589309" y="1913641"/>
              <a:ext cx="848413" cy="707010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BD909EE-6035-3056-2544-41832DC1F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542" t="19478" r="30178" b="61219"/>
            <a:stretch/>
          </p:blipFill>
          <p:spPr>
            <a:xfrm>
              <a:off x="2706279" y="1913641"/>
              <a:ext cx="876693" cy="688156"/>
            </a:xfrm>
            <a:prstGeom prst="rect">
              <a:avLst/>
            </a:prstGeom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5E48A6A7-1AE5-B322-84D6-294E6DE2C3C6}"/>
                </a:ext>
              </a:extLst>
            </p:cNvPr>
            <p:cNvGrpSpPr/>
            <p:nvPr/>
          </p:nvGrpSpPr>
          <p:grpSpPr>
            <a:xfrm>
              <a:off x="3580616" y="1894984"/>
              <a:ext cx="923827" cy="725472"/>
              <a:chOff x="1253766" y="1979628"/>
              <a:chExt cx="923827" cy="72547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E9F86E00-90EB-20D0-B319-91AD430C9A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02" t="18116" r="24134" b="61534"/>
              <a:stretch/>
            </p:blipFill>
            <p:spPr>
              <a:xfrm>
                <a:off x="1706253" y="1979629"/>
                <a:ext cx="471340" cy="725471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B0ADEC68-C320-4810-7DE9-6170D4DA3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02" t="18116" r="24134" b="61534"/>
              <a:stretch/>
            </p:blipFill>
            <p:spPr>
              <a:xfrm>
                <a:off x="1253766" y="1979628"/>
                <a:ext cx="471340" cy="725471"/>
              </a:xfrm>
              <a:prstGeom prst="rect">
                <a:avLst/>
              </a:prstGeom>
            </p:spPr>
          </p:pic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ED19EE7C-E4AD-F82B-5738-3250C0FB061F}"/>
                </a:ext>
              </a:extLst>
            </p:cNvPr>
            <p:cNvGrpSpPr/>
            <p:nvPr/>
          </p:nvGrpSpPr>
          <p:grpSpPr>
            <a:xfrm>
              <a:off x="4516224" y="1904215"/>
              <a:ext cx="1073085" cy="707010"/>
              <a:chOff x="2320565" y="4034672"/>
              <a:chExt cx="1073085" cy="707010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30F96242-15EC-20E4-881B-010A11BF10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62" t="19178" r="15118" b="60990"/>
              <a:stretch/>
            </p:blipFill>
            <p:spPr>
              <a:xfrm>
                <a:off x="2809188" y="4034672"/>
                <a:ext cx="584462" cy="707010"/>
              </a:xfrm>
              <a:prstGeom prst="rect">
                <a:avLst/>
              </a:prstGeom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371685F4-DF55-8DD9-A650-5D84FE4FC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62" t="19178" r="15118" b="60990"/>
              <a:stretch/>
            </p:blipFill>
            <p:spPr>
              <a:xfrm>
                <a:off x="2320565" y="4034672"/>
                <a:ext cx="584462" cy="707010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EAC7BB6-4B91-E27F-B910-3AF1706338EB}"/>
                </a:ext>
              </a:extLst>
            </p:cNvPr>
            <p:cNvSpPr/>
            <p:nvPr/>
          </p:nvSpPr>
          <p:spPr>
            <a:xfrm>
              <a:off x="2706279" y="1904215"/>
              <a:ext cx="3731443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A04B32-9774-AB28-BBE5-2E4FAC22E111}"/>
                </a:ext>
              </a:extLst>
            </p:cNvPr>
            <p:cNvSpPr/>
            <p:nvPr/>
          </p:nvSpPr>
          <p:spPr>
            <a:xfrm>
              <a:off x="4504443" y="1904215"/>
              <a:ext cx="1084866" cy="697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1EF3C8C-CD2D-CBEA-5B42-2B9E4A12F684}"/>
              </a:ext>
            </a:extLst>
          </p:cNvPr>
          <p:cNvSpPr txBox="1"/>
          <p:nvPr/>
        </p:nvSpPr>
        <p:spPr>
          <a:xfrm>
            <a:off x="3623196" y="2599382"/>
            <a:ext cx="16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External E field</a:t>
            </a:r>
            <a:endParaRPr kumimoji="1" lang="zh-TW" altLang="en-US" dirty="0"/>
          </a:p>
        </p:txBody>
      </p:sp>
      <p:cxnSp>
        <p:nvCxnSpPr>
          <p:cNvPr id="23" name="直線箭頭接點 22">
            <a:extLst>
              <a:ext uri="{FF2B5EF4-FFF2-40B4-BE49-F238E27FC236}">
                <a16:creationId xmlns:a16="http://schemas.microsoft.com/office/drawing/2014/main" id="{6D349EDA-34BD-11C9-0F23-80EF75724070}"/>
              </a:ext>
            </a:extLst>
          </p:cNvPr>
          <p:cNvCxnSpPr>
            <a:cxnSpLocks/>
          </p:cNvCxnSpPr>
          <p:nvPr/>
        </p:nvCxnSpPr>
        <p:spPr>
          <a:xfrm flipH="1">
            <a:off x="3495838" y="2968714"/>
            <a:ext cx="18665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27A155B-1295-AF92-D506-0AED51567DAA}"/>
              </a:ext>
            </a:extLst>
          </p:cNvPr>
          <p:cNvGrpSpPr/>
          <p:nvPr/>
        </p:nvGrpSpPr>
        <p:grpSpPr>
          <a:xfrm>
            <a:off x="4854014" y="3334741"/>
            <a:ext cx="125682" cy="137867"/>
            <a:chOff x="7210782" y="2599382"/>
            <a:chExt cx="125682" cy="137867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A886A77A-D042-93C5-DA6F-34016DE3D9D0}"/>
                </a:ext>
              </a:extLst>
            </p:cNvPr>
            <p:cNvCxnSpPr>
              <a:cxnSpLocks/>
            </p:cNvCxnSpPr>
            <p:nvPr/>
          </p:nvCxnSpPr>
          <p:spPr>
            <a:xfrm>
              <a:off x="7210782" y="2668316"/>
              <a:ext cx="1256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027210C9-B49E-CCB9-4863-55D791484C72}"/>
                </a:ext>
              </a:extLst>
            </p:cNvPr>
            <p:cNvCxnSpPr>
              <a:cxnSpLocks/>
            </p:cNvCxnSpPr>
            <p:nvPr/>
          </p:nvCxnSpPr>
          <p:spPr>
            <a:xfrm>
              <a:off x="7273623" y="2599382"/>
              <a:ext cx="0" cy="1378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A1DAC37-480A-5AEC-D832-23F4E917FB60}"/>
              </a:ext>
            </a:extLst>
          </p:cNvPr>
          <p:cNvCxnSpPr>
            <a:cxnSpLocks/>
          </p:cNvCxnSpPr>
          <p:nvPr/>
        </p:nvCxnSpPr>
        <p:spPr>
          <a:xfrm>
            <a:off x="5070832" y="3403674"/>
            <a:ext cx="1131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箭頭接點 29">
            <a:extLst>
              <a:ext uri="{FF2B5EF4-FFF2-40B4-BE49-F238E27FC236}">
                <a16:creationId xmlns:a16="http://schemas.microsoft.com/office/drawing/2014/main" id="{22C49A87-EB23-E929-573D-9682DBBF6B89}"/>
              </a:ext>
            </a:extLst>
          </p:cNvPr>
          <p:cNvCxnSpPr/>
          <p:nvPr/>
        </p:nvCxnSpPr>
        <p:spPr>
          <a:xfrm flipH="1">
            <a:off x="4441594" y="2234153"/>
            <a:ext cx="1374744" cy="2036189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CC450FE-3DAA-8E6D-F03B-8AFF282F0D8E}"/>
              </a:ext>
            </a:extLst>
          </p:cNvPr>
          <p:cNvSpPr txBox="1"/>
          <p:nvPr/>
        </p:nvSpPr>
        <p:spPr>
          <a:xfrm>
            <a:off x="5320765" y="1913248"/>
            <a:ext cx="172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Charged particle</a:t>
            </a:r>
            <a:endParaRPr kumimoji="1" lang="zh-TW" altLang="en-US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0661F58-BA11-1AEA-6B05-B4D19817EC65}"/>
              </a:ext>
            </a:extLst>
          </p:cNvPr>
          <p:cNvGrpSpPr/>
          <p:nvPr/>
        </p:nvGrpSpPr>
        <p:grpSpPr>
          <a:xfrm>
            <a:off x="4950651" y="3516981"/>
            <a:ext cx="125682" cy="137867"/>
            <a:chOff x="7210782" y="2599382"/>
            <a:chExt cx="125682" cy="137867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DF41C6CC-E4EF-8881-A3D8-387C9DF06683}"/>
                </a:ext>
              </a:extLst>
            </p:cNvPr>
            <p:cNvCxnSpPr>
              <a:cxnSpLocks/>
            </p:cNvCxnSpPr>
            <p:nvPr/>
          </p:nvCxnSpPr>
          <p:spPr>
            <a:xfrm>
              <a:off x="7210782" y="2668316"/>
              <a:ext cx="1256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6FD9F156-7224-E4D6-5646-836DF6B4DC69}"/>
                </a:ext>
              </a:extLst>
            </p:cNvPr>
            <p:cNvCxnSpPr>
              <a:cxnSpLocks/>
            </p:cNvCxnSpPr>
            <p:nvPr/>
          </p:nvCxnSpPr>
          <p:spPr>
            <a:xfrm>
              <a:off x="7273623" y="2599382"/>
              <a:ext cx="0" cy="1378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079B2B20-DA07-619C-2D89-4D674B92AD99}"/>
              </a:ext>
            </a:extLst>
          </p:cNvPr>
          <p:cNvGrpSpPr/>
          <p:nvPr/>
        </p:nvGrpSpPr>
        <p:grpSpPr>
          <a:xfrm>
            <a:off x="4808051" y="3677693"/>
            <a:ext cx="125682" cy="137867"/>
            <a:chOff x="7210782" y="2599382"/>
            <a:chExt cx="125682" cy="137867"/>
          </a:xfrm>
        </p:grpSpPr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DEFFEFF2-926B-7208-C069-19DD13B01E74}"/>
                </a:ext>
              </a:extLst>
            </p:cNvPr>
            <p:cNvCxnSpPr>
              <a:cxnSpLocks/>
            </p:cNvCxnSpPr>
            <p:nvPr/>
          </p:nvCxnSpPr>
          <p:spPr>
            <a:xfrm>
              <a:off x="7210782" y="2668316"/>
              <a:ext cx="1256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B303C280-2365-B73F-7934-30A4E4F44807}"/>
                </a:ext>
              </a:extLst>
            </p:cNvPr>
            <p:cNvCxnSpPr>
              <a:cxnSpLocks/>
            </p:cNvCxnSpPr>
            <p:nvPr/>
          </p:nvCxnSpPr>
          <p:spPr>
            <a:xfrm>
              <a:off x="7273623" y="2599382"/>
              <a:ext cx="0" cy="1378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B591D284-06DE-A266-C13A-5A0DC394DFA4}"/>
              </a:ext>
            </a:extLst>
          </p:cNvPr>
          <p:cNvCxnSpPr>
            <a:cxnSpLocks/>
          </p:cNvCxnSpPr>
          <p:nvPr/>
        </p:nvCxnSpPr>
        <p:spPr>
          <a:xfrm>
            <a:off x="4770993" y="3587025"/>
            <a:ext cx="1131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3D172597-BF99-0666-760B-61C30850C8F5}"/>
              </a:ext>
            </a:extLst>
          </p:cNvPr>
          <p:cNvCxnSpPr>
            <a:cxnSpLocks/>
          </p:cNvCxnSpPr>
          <p:nvPr/>
        </p:nvCxnSpPr>
        <p:spPr>
          <a:xfrm>
            <a:off x="4678443" y="3741516"/>
            <a:ext cx="1131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F33C6822-CD33-979E-F523-DE22B9D89CA1}"/>
              </a:ext>
            </a:extLst>
          </p:cNvPr>
          <p:cNvSpPr txBox="1"/>
          <p:nvPr/>
        </p:nvSpPr>
        <p:spPr>
          <a:xfrm>
            <a:off x="1871943" y="434775"/>
            <a:ext cx="574375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</a:rPr>
              <a:t>Charged particle: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Creates electron-hole pairs by the particle’s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Particle lose ~2 eV to create 1 e-h pair.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Generate a pulsed current.</a:t>
            </a:r>
            <a:endParaRPr kumimoji="1" lang="zh-TW" altLang="en-US" dirty="0"/>
          </a:p>
        </p:txBody>
      </p:sp>
      <p:sp>
        <p:nvSpPr>
          <p:cNvPr id="21" name="手繪多邊形 20">
            <a:extLst>
              <a:ext uri="{FF2B5EF4-FFF2-40B4-BE49-F238E27FC236}">
                <a16:creationId xmlns:a16="http://schemas.microsoft.com/office/drawing/2014/main" id="{FF263D2A-013A-5643-9B2A-AB735A6423F9}"/>
              </a:ext>
            </a:extLst>
          </p:cNvPr>
          <p:cNvSpPr/>
          <p:nvPr/>
        </p:nvSpPr>
        <p:spPr>
          <a:xfrm>
            <a:off x="3151856" y="4021230"/>
            <a:ext cx="471340" cy="693372"/>
          </a:xfrm>
          <a:custGeom>
            <a:avLst/>
            <a:gdLst>
              <a:gd name="connsiteX0" fmla="*/ 0 w 2228850"/>
              <a:gd name="connsiteY0" fmla="*/ 555991 h 561490"/>
              <a:gd name="connsiteX1" fmla="*/ 409575 w 2228850"/>
              <a:gd name="connsiteY1" fmla="*/ 555991 h 561490"/>
              <a:gd name="connsiteX2" fmla="*/ 504825 w 2228850"/>
              <a:gd name="connsiteY2" fmla="*/ 498841 h 561490"/>
              <a:gd name="connsiteX3" fmla="*/ 571500 w 2228850"/>
              <a:gd name="connsiteY3" fmla="*/ 355966 h 561490"/>
              <a:gd name="connsiteX4" fmla="*/ 628650 w 2228850"/>
              <a:gd name="connsiteY4" fmla="*/ 222616 h 561490"/>
              <a:gd name="connsiteX5" fmla="*/ 742950 w 2228850"/>
              <a:gd name="connsiteY5" fmla="*/ 32116 h 561490"/>
              <a:gd name="connsiteX6" fmla="*/ 838200 w 2228850"/>
              <a:gd name="connsiteY6" fmla="*/ 3541 h 561490"/>
              <a:gd name="connsiteX7" fmla="*/ 885825 w 2228850"/>
              <a:gd name="connsiteY7" fmla="*/ 70216 h 561490"/>
              <a:gd name="connsiteX8" fmla="*/ 981075 w 2228850"/>
              <a:gd name="connsiteY8" fmla="*/ 260716 h 561490"/>
              <a:gd name="connsiteX9" fmla="*/ 1190625 w 2228850"/>
              <a:gd name="connsiteY9" fmla="*/ 451216 h 561490"/>
              <a:gd name="connsiteX10" fmla="*/ 1352550 w 2228850"/>
              <a:gd name="connsiteY10" fmla="*/ 527416 h 561490"/>
              <a:gd name="connsiteX11" fmla="*/ 1647825 w 2228850"/>
              <a:gd name="connsiteY11" fmla="*/ 546466 h 561490"/>
              <a:gd name="connsiteX12" fmla="*/ 1895475 w 2228850"/>
              <a:gd name="connsiteY12" fmla="*/ 517891 h 561490"/>
              <a:gd name="connsiteX13" fmla="*/ 2228850 w 2228850"/>
              <a:gd name="connsiteY13" fmla="*/ 517891 h 56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8850" h="561490">
                <a:moveTo>
                  <a:pt x="0" y="555991"/>
                </a:moveTo>
                <a:cubicBezTo>
                  <a:pt x="162719" y="560753"/>
                  <a:pt x="325438" y="565516"/>
                  <a:pt x="409575" y="555991"/>
                </a:cubicBezTo>
                <a:cubicBezTo>
                  <a:pt x="493713" y="546466"/>
                  <a:pt x="477838" y="532178"/>
                  <a:pt x="504825" y="498841"/>
                </a:cubicBezTo>
                <a:cubicBezTo>
                  <a:pt x="531813" y="465503"/>
                  <a:pt x="550863" y="402003"/>
                  <a:pt x="571500" y="355966"/>
                </a:cubicBezTo>
                <a:cubicBezTo>
                  <a:pt x="592138" y="309928"/>
                  <a:pt x="600075" y="276591"/>
                  <a:pt x="628650" y="222616"/>
                </a:cubicBezTo>
                <a:cubicBezTo>
                  <a:pt x="657225" y="168641"/>
                  <a:pt x="708025" y="68628"/>
                  <a:pt x="742950" y="32116"/>
                </a:cubicBezTo>
                <a:cubicBezTo>
                  <a:pt x="777875" y="-4396"/>
                  <a:pt x="814388" y="-2809"/>
                  <a:pt x="838200" y="3541"/>
                </a:cubicBezTo>
                <a:cubicBezTo>
                  <a:pt x="862012" y="9891"/>
                  <a:pt x="862013" y="27353"/>
                  <a:pt x="885825" y="70216"/>
                </a:cubicBezTo>
                <a:cubicBezTo>
                  <a:pt x="909638" y="113078"/>
                  <a:pt x="930275" y="197216"/>
                  <a:pt x="981075" y="260716"/>
                </a:cubicBezTo>
                <a:cubicBezTo>
                  <a:pt x="1031875" y="324216"/>
                  <a:pt x="1128712" y="406766"/>
                  <a:pt x="1190625" y="451216"/>
                </a:cubicBezTo>
                <a:cubicBezTo>
                  <a:pt x="1252538" y="495666"/>
                  <a:pt x="1276350" y="511541"/>
                  <a:pt x="1352550" y="527416"/>
                </a:cubicBezTo>
                <a:cubicBezTo>
                  <a:pt x="1428750" y="543291"/>
                  <a:pt x="1557338" y="548053"/>
                  <a:pt x="1647825" y="546466"/>
                </a:cubicBezTo>
                <a:cubicBezTo>
                  <a:pt x="1738312" y="544879"/>
                  <a:pt x="1798637" y="522654"/>
                  <a:pt x="1895475" y="517891"/>
                </a:cubicBezTo>
                <a:cubicBezTo>
                  <a:pt x="1992313" y="513128"/>
                  <a:pt x="2110581" y="515509"/>
                  <a:pt x="2228850" y="5178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群組 57">
            <a:extLst>
              <a:ext uri="{FF2B5EF4-FFF2-40B4-BE49-F238E27FC236}">
                <a16:creationId xmlns:a16="http://schemas.microsoft.com/office/drawing/2014/main" id="{04A16FC8-843F-DFF2-C93B-9AA4EDB3C2F0}"/>
              </a:ext>
            </a:extLst>
          </p:cNvPr>
          <p:cNvGrpSpPr/>
          <p:nvPr/>
        </p:nvGrpSpPr>
        <p:grpSpPr>
          <a:xfrm>
            <a:off x="370916" y="2696552"/>
            <a:ext cx="4278133" cy="2933043"/>
            <a:chOff x="370916" y="2696552"/>
            <a:chExt cx="4278133" cy="2933043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E2DF71A2-EFA7-119C-1E0F-06660C17B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916" y="2696552"/>
              <a:ext cx="4278133" cy="2933043"/>
            </a:xfrm>
            <a:prstGeom prst="rect">
              <a:avLst/>
            </a:prstGeom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9D05C0B-EED8-B63F-B7CF-8D925578BF7C}"/>
                </a:ext>
              </a:extLst>
            </p:cNvPr>
            <p:cNvSpPr/>
            <p:nvPr/>
          </p:nvSpPr>
          <p:spPr>
            <a:xfrm>
              <a:off x="793102" y="3545633"/>
              <a:ext cx="3538611" cy="1147665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185F9727-F283-E78C-51FC-8D93F49484D1}"/>
                </a:ext>
              </a:extLst>
            </p:cNvPr>
            <p:cNvSpPr txBox="1"/>
            <p:nvPr/>
          </p:nvSpPr>
          <p:spPr>
            <a:xfrm>
              <a:off x="3038682" y="3965576"/>
              <a:ext cx="13343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dirty="0">
                  <a:solidFill>
                    <a:srgbClr val="0432FF"/>
                  </a:solidFill>
                </a:rPr>
                <a:t>Silicon Detector</a:t>
              </a:r>
              <a:endParaRPr kumimoji="1" lang="zh-TW" altLang="en-US" sz="1400" dirty="0">
                <a:solidFill>
                  <a:srgbClr val="0432FF"/>
                </a:solidFill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C51ECF92-9730-E00C-95EC-183CA5E8C619}"/>
              </a:ext>
            </a:extLst>
          </p:cNvPr>
          <p:cNvSpPr txBox="1"/>
          <p:nvPr/>
        </p:nvSpPr>
        <p:spPr>
          <a:xfrm>
            <a:off x="793103" y="228204"/>
            <a:ext cx="79799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Silicon detector in HEP is a large area diode, with thick (~300 </a:t>
            </a:r>
            <a:r>
              <a:rPr kumimoji="1" lang="en-US" altLang="zh-TW" sz="2400" b="1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kumimoji="1" lang="en-US" altLang="zh-TW" sz="2400" b="1" dirty="0">
                <a:solidFill>
                  <a:srgbClr val="0432FF"/>
                </a:solidFill>
              </a:rPr>
              <a:t>m) depletion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The e-h pairs are created within ~25</a:t>
            </a:r>
            <a:r>
              <a:rPr kumimoji="1" lang="en-US" altLang="zh-TW" dirty="0">
                <a:latin typeface="Symbol" pitchFamily="2" charset="2"/>
              </a:rPr>
              <a:t>m</a:t>
            </a:r>
            <a:r>
              <a:rPr kumimoji="1" lang="en-US" altLang="zh-TW" dirty="0"/>
              <a:t>m of the passing particle.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Uniform drift field (because thickness is much smaller than the horizontal size), and electron/hole drift along the 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P+ and Metal pattern on the surface pick up </a:t>
            </a:r>
            <a:br>
              <a:rPr kumimoji="1" lang="en-US" altLang="zh-TW" dirty="0"/>
            </a:br>
            <a:r>
              <a:rPr kumimoji="1" lang="en-US" altLang="zh-TW" dirty="0"/>
              <a:t>the drift charge carriers, and determines </a:t>
            </a:r>
            <a:br>
              <a:rPr kumimoji="1" lang="en-US" altLang="zh-TW" dirty="0"/>
            </a:br>
            <a:r>
              <a:rPr kumimoji="1" lang="en-US" altLang="zh-TW" dirty="0"/>
              <a:t>the location of the particle.</a:t>
            </a:r>
            <a:endParaRPr kumimoji="1" lang="zh-TW" altLang="en-US" dirty="0"/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63D55B88-5883-CC47-63B5-E723787A4BF7}"/>
              </a:ext>
            </a:extLst>
          </p:cNvPr>
          <p:cNvGrpSpPr/>
          <p:nvPr/>
        </p:nvGrpSpPr>
        <p:grpSpPr>
          <a:xfrm>
            <a:off x="4331713" y="1643396"/>
            <a:ext cx="4700324" cy="3986199"/>
            <a:chOff x="4072760" y="1728801"/>
            <a:chExt cx="4700324" cy="3986199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6592370-464F-152C-F8D4-3B40A1A22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067"/>
            <a:stretch/>
          </p:blipFill>
          <p:spPr>
            <a:xfrm>
              <a:off x="5092205" y="1785386"/>
              <a:ext cx="3680879" cy="3833984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CEEF86D-28AA-6A09-1F40-4020613C5D0E}"/>
                </a:ext>
              </a:extLst>
            </p:cNvPr>
            <p:cNvSpPr/>
            <p:nvPr/>
          </p:nvSpPr>
          <p:spPr>
            <a:xfrm>
              <a:off x="4988179" y="1728801"/>
              <a:ext cx="340012" cy="197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017DF234-4189-2F93-2536-BB7610C07EB7}"/>
                </a:ext>
              </a:extLst>
            </p:cNvPr>
            <p:cNvGrpSpPr/>
            <p:nvPr/>
          </p:nvGrpSpPr>
          <p:grpSpPr>
            <a:xfrm>
              <a:off x="4711959" y="3377681"/>
              <a:ext cx="774442" cy="94861"/>
              <a:chOff x="1937658" y="3973285"/>
              <a:chExt cx="1887893" cy="208384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0F86EEA1-72BA-BE56-F716-A4B043802742}"/>
                  </a:ext>
                </a:extLst>
              </p:cNvPr>
              <p:cNvGrpSpPr/>
              <p:nvPr/>
            </p:nvGrpSpPr>
            <p:grpSpPr>
              <a:xfrm>
                <a:off x="2124270" y="3973285"/>
                <a:ext cx="1520512" cy="208384"/>
                <a:chOff x="1976536" y="3974840"/>
                <a:chExt cx="1520512" cy="208384"/>
              </a:xfrm>
            </p:grpSpPr>
            <p:grpSp>
              <p:nvGrpSpPr>
                <p:cNvPr id="13" name="群組 12">
                  <a:extLst>
                    <a:ext uri="{FF2B5EF4-FFF2-40B4-BE49-F238E27FC236}">
                      <a16:creationId xmlns:a16="http://schemas.microsoft.com/office/drawing/2014/main" id="{585EB06D-4634-2998-A4E7-85EF4F2DC495}"/>
                    </a:ext>
                  </a:extLst>
                </p:cNvPr>
                <p:cNvGrpSpPr/>
                <p:nvPr/>
              </p:nvGrpSpPr>
              <p:grpSpPr>
                <a:xfrm>
                  <a:off x="1976536" y="3974840"/>
                  <a:ext cx="206827" cy="205274"/>
                  <a:chOff x="1976536" y="3974840"/>
                  <a:chExt cx="206827" cy="205274"/>
                </a:xfrm>
              </p:grpSpPr>
              <p:cxnSp>
                <p:nvCxnSpPr>
                  <p:cNvPr id="6" name="直線接點 5">
                    <a:extLst>
                      <a:ext uri="{FF2B5EF4-FFF2-40B4-BE49-F238E27FC236}">
                        <a16:creationId xmlns:a16="http://schemas.microsoft.com/office/drawing/2014/main" id="{E08C6A95-1FB1-B25D-0001-DE3B75FB3E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76536" y="3974841"/>
                    <a:ext cx="57537" cy="10263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線接點 6">
                    <a:extLst>
                      <a:ext uri="{FF2B5EF4-FFF2-40B4-BE49-F238E27FC236}">
                        <a16:creationId xmlns:a16="http://schemas.microsoft.com/office/drawing/2014/main" id="{F4664DFF-27A6-DA9A-B800-821F6FEAC8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群組 13">
                  <a:extLst>
                    <a:ext uri="{FF2B5EF4-FFF2-40B4-BE49-F238E27FC236}">
                      <a16:creationId xmlns:a16="http://schemas.microsoft.com/office/drawing/2014/main" id="{7A2431E5-AF1A-BF70-2E00-8C0B4B504EAF}"/>
                    </a:ext>
                  </a:extLst>
                </p:cNvPr>
                <p:cNvGrpSpPr/>
                <p:nvPr/>
              </p:nvGrpSpPr>
              <p:grpSpPr>
                <a:xfrm>
                  <a:off x="2184917" y="397484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15" name="直線接點 14">
                    <a:extLst>
                      <a:ext uri="{FF2B5EF4-FFF2-40B4-BE49-F238E27FC236}">
                        <a16:creationId xmlns:a16="http://schemas.microsoft.com/office/drawing/2014/main" id="{508BE7BF-A6F2-3005-6A35-55CB9EE348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線接點 15">
                    <a:extLst>
                      <a:ext uri="{FF2B5EF4-FFF2-40B4-BE49-F238E27FC236}">
                        <a16:creationId xmlns:a16="http://schemas.microsoft.com/office/drawing/2014/main" id="{D4008589-5CAC-49F5-F2F8-E6977B6D6A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群組 16">
                  <a:extLst>
                    <a:ext uri="{FF2B5EF4-FFF2-40B4-BE49-F238E27FC236}">
                      <a16:creationId xmlns:a16="http://schemas.microsoft.com/office/drawing/2014/main" id="{DCB6AE84-AC95-9021-5829-301871705648}"/>
                    </a:ext>
                  </a:extLst>
                </p:cNvPr>
                <p:cNvGrpSpPr/>
                <p:nvPr/>
              </p:nvGrpSpPr>
              <p:grpSpPr>
                <a:xfrm>
                  <a:off x="2463279" y="397484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18" name="直線接點 17">
                    <a:extLst>
                      <a:ext uri="{FF2B5EF4-FFF2-40B4-BE49-F238E27FC236}">
                        <a16:creationId xmlns:a16="http://schemas.microsoft.com/office/drawing/2014/main" id="{8AF933C2-59DB-6821-2EA4-866D33E578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接點 18">
                    <a:extLst>
                      <a:ext uri="{FF2B5EF4-FFF2-40B4-BE49-F238E27FC236}">
                        <a16:creationId xmlns:a16="http://schemas.microsoft.com/office/drawing/2014/main" id="{0855157F-A00B-6AAA-A13C-8C2459332C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群組 19">
                  <a:extLst>
                    <a:ext uri="{FF2B5EF4-FFF2-40B4-BE49-F238E27FC236}">
                      <a16:creationId xmlns:a16="http://schemas.microsoft.com/office/drawing/2014/main" id="{3D9CFC46-3001-D8AC-ABA9-3820A9D3E628}"/>
                    </a:ext>
                  </a:extLst>
                </p:cNvPr>
                <p:cNvGrpSpPr/>
                <p:nvPr/>
              </p:nvGrpSpPr>
              <p:grpSpPr>
                <a:xfrm>
                  <a:off x="2741641" y="397484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21" name="直線接點 20">
                    <a:extLst>
                      <a:ext uri="{FF2B5EF4-FFF2-40B4-BE49-F238E27FC236}">
                        <a16:creationId xmlns:a16="http://schemas.microsoft.com/office/drawing/2014/main" id="{D3F19AD6-0C5D-D0B4-623D-3E71F1F957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接點 21">
                    <a:extLst>
                      <a:ext uri="{FF2B5EF4-FFF2-40B4-BE49-F238E27FC236}">
                        <a16:creationId xmlns:a16="http://schemas.microsoft.com/office/drawing/2014/main" id="{8CD954AC-DF14-2790-84D9-957E021906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群組 22">
                  <a:extLst>
                    <a:ext uri="{FF2B5EF4-FFF2-40B4-BE49-F238E27FC236}">
                      <a16:creationId xmlns:a16="http://schemas.microsoft.com/office/drawing/2014/main" id="{7237F3FB-CBEB-9C1B-0A39-1003E00214DE}"/>
                    </a:ext>
                  </a:extLst>
                </p:cNvPr>
                <p:cNvGrpSpPr/>
                <p:nvPr/>
              </p:nvGrpSpPr>
              <p:grpSpPr>
                <a:xfrm>
                  <a:off x="3016891" y="3977950"/>
                  <a:ext cx="289249" cy="205274"/>
                  <a:chOff x="1894114" y="3974840"/>
                  <a:chExt cx="289249" cy="205274"/>
                </a:xfrm>
              </p:grpSpPr>
              <p:cxnSp>
                <p:nvCxnSpPr>
                  <p:cNvPr id="24" name="直線接點 23">
                    <a:extLst>
                      <a:ext uri="{FF2B5EF4-FFF2-40B4-BE49-F238E27FC236}">
                        <a16:creationId xmlns:a16="http://schemas.microsoft.com/office/drawing/2014/main" id="{B230D281-34DF-48FB-B0B7-33323398D2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接點 24">
                    <a:extLst>
                      <a:ext uri="{FF2B5EF4-FFF2-40B4-BE49-F238E27FC236}">
                        <a16:creationId xmlns:a16="http://schemas.microsoft.com/office/drawing/2014/main" id="{8AACFF83-9098-D02D-B8FF-C80AA06382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149290" cy="2052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群組 25">
                  <a:extLst>
                    <a:ext uri="{FF2B5EF4-FFF2-40B4-BE49-F238E27FC236}">
                      <a16:creationId xmlns:a16="http://schemas.microsoft.com/office/drawing/2014/main" id="{7DA1CFFE-9044-B825-338B-78B2A7896B00}"/>
                    </a:ext>
                  </a:extLst>
                </p:cNvPr>
                <p:cNvGrpSpPr/>
                <p:nvPr/>
              </p:nvGrpSpPr>
              <p:grpSpPr>
                <a:xfrm>
                  <a:off x="3292141" y="3974840"/>
                  <a:ext cx="204907" cy="205274"/>
                  <a:chOff x="1894114" y="3974840"/>
                  <a:chExt cx="204907" cy="205274"/>
                </a:xfrm>
              </p:grpSpPr>
              <p:cxnSp>
                <p:nvCxnSpPr>
                  <p:cNvPr id="27" name="直線接點 26">
                    <a:extLst>
                      <a:ext uri="{FF2B5EF4-FFF2-40B4-BE49-F238E27FC236}">
                        <a16:creationId xmlns:a16="http://schemas.microsoft.com/office/drawing/2014/main" id="{FCE31CF0-85AC-1A1D-7112-692AF5C5E8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4114" y="3974841"/>
                    <a:ext cx="139959" cy="2052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接點 27">
                    <a:extLst>
                      <a:ext uri="{FF2B5EF4-FFF2-40B4-BE49-F238E27FC236}">
                        <a16:creationId xmlns:a16="http://schemas.microsoft.com/office/drawing/2014/main" id="{24479165-5F8B-75FC-EA1D-6898AA9EC3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4073" y="3974840"/>
                    <a:ext cx="64948" cy="10263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5C74B65F-3DFD-69AF-F63F-C083C67A23AF}"/>
                  </a:ext>
                </a:extLst>
              </p:cNvPr>
              <p:cNvCxnSpPr/>
              <p:nvPr/>
            </p:nvCxnSpPr>
            <p:spPr>
              <a:xfrm>
                <a:off x="1937658" y="4075922"/>
                <a:ext cx="1866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DE6077FE-CD8B-2FC2-0E4D-8A953EE58F8D}"/>
                  </a:ext>
                </a:extLst>
              </p:cNvPr>
              <p:cNvCxnSpPr/>
              <p:nvPr/>
            </p:nvCxnSpPr>
            <p:spPr>
              <a:xfrm>
                <a:off x="3644782" y="4075922"/>
                <a:ext cx="1807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1C0DD841-BEF5-9F1A-EB79-C8513936BCAA}"/>
                </a:ext>
              </a:extLst>
            </p:cNvPr>
            <p:cNvCxnSpPr>
              <a:cxnSpLocks/>
            </p:cNvCxnSpPr>
            <p:nvPr/>
          </p:nvCxnSpPr>
          <p:spPr>
            <a:xfrm>
              <a:off x="4711959" y="3424403"/>
              <a:ext cx="0" cy="21109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62B7C15F-7BE5-342E-3A03-76069618B4CA}"/>
                </a:ext>
              </a:extLst>
            </p:cNvPr>
            <p:cNvCxnSpPr>
              <a:cxnSpLocks/>
            </p:cNvCxnSpPr>
            <p:nvPr/>
          </p:nvCxnSpPr>
          <p:spPr>
            <a:xfrm>
              <a:off x="4711959" y="5535395"/>
              <a:ext cx="1129004" cy="69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FD430A5D-D9CD-CADA-D6B7-08494D389A7F}"/>
                </a:ext>
              </a:extLst>
            </p:cNvPr>
            <p:cNvSpPr txBox="1"/>
            <p:nvPr/>
          </p:nvSpPr>
          <p:spPr>
            <a:xfrm>
              <a:off x="4072760" y="2552291"/>
              <a:ext cx="122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200" dirty="0"/>
                <a:t>Polysilicon</a:t>
              </a:r>
            </a:p>
            <a:p>
              <a:r>
                <a:rPr kumimoji="1" lang="en-US" altLang="zh-TW" sz="1200" dirty="0"/>
                <a:t>Resistor (</a:t>
              </a:r>
              <a:r>
                <a:rPr kumimoji="1" lang="en-US" altLang="zh-TW" sz="1200" dirty="0" err="1"/>
                <a:t>Mohm</a:t>
              </a:r>
              <a:r>
                <a:rPr kumimoji="1" lang="en-US" altLang="zh-TW" sz="1200" dirty="0"/>
                <a:t>)</a:t>
              </a:r>
              <a:endParaRPr kumimoji="1" lang="zh-TW" altLang="en-US" sz="1200" dirty="0"/>
            </a:p>
          </p:txBody>
        </p:sp>
        <p:cxnSp>
          <p:nvCxnSpPr>
            <p:cNvPr id="55" name="直線箭頭接點 54">
              <a:extLst>
                <a:ext uri="{FF2B5EF4-FFF2-40B4-BE49-F238E27FC236}">
                  <a16:creationId xmlns:a16="http://schemas.microsoft.com/office/drawing/2014/main" id="{B2432499-CAF0-5930-E1D3-24FF44536E8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4686326" y="3013956"/>
              <a:ext cx="330559" cy="3538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箭頭接點 59">
              <a:extLst>
                <a:ext uri="{FF2B5EF4-FFF2-40B4-BE49-F238E27FC236}">
                  <a16:creationId xmlns:a16="http://schemas.microsoft.com/office/drawing/2014/main" id="{C689F97D-B506-A459-CC9D-ABA531B01C05}"/>
                </a:ext>
              </a:extLst>
            </p:cNvPr>
            <p:cNvCxnSpPr/>
            <p:nvPr/>
          </p:nvCxnSpPr>
          <p:spPr>
            <a:xfrm flipV="1">
              <a:off x="7091265" y="3676261"/>
              <a:ext cx="0" cy="12503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字方塊 60">
                  <a:extLst>
                    <a:ext uri="{FF2B5EF4-FFF2-40B4-BE49-F238E27FC236}">
                      <a16:creationId xmlns:a16="http://schemas.microsoft.com/office/drawing/2014/main" id="{C9D97FF9-BACF-D6B9-6719-732D6837927D}"/>
                    </a:ext>
                  </a:extLst>
                </p:cNvPr>
                <p:cNvSpPr txBox="1"/>
                <p:nvPr/>
              </p:nvSpPr>
              <p:spPr>
                <a:xfrm>
                  <a:off x="7025951" y="4119464"/>
                  <a:ext cx="390876" cy="402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kumimoji="1" lang="zh-TW" alt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kumimoji="1" lang="zh-TW" altLang="en-US" dirty="0"/>
                </a:p>
              </p:txBody>
            </p:sp>
          </mc:Choice>
          <mc:Fallback xmlns="">
            <p:sp>
              <p:nvSpPr>
                <p:cNvPr id="61" name="文字方塊 60">
                  <a:extLst>
                    <a:ext uri="{FF2B5EF4-FFF2-40B4-BE49-F238E27FC236}">
                      <a16:creationId xmlns:a16="http://schemas.microsoft.com/office/drawing/2014/main" id="{C9D97FF9-BACF-D6B9-6719-732D683792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951" y="4119464"/>
                  <a:ext cx="390876" cy="4029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DC821B58-F838-2981-CA15-316C4F208223}"/>
                </a:ext>
              </a:extLst>
            </p:cNvPr>
            <p:cNvCxnSpPr/>
            <p:nvPr/>
          </p:nvCxnSpPr>
          <p:spPr>
            <a:xfrm>
              <a:off x="5840963" y="5374433"/>
              <a:ext cx="0" cy="3405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0670D9BE-7557-4414-597E-6BF9D3DF67EF}"/>
                </a:ext>
              </a:extLst>
            </p:cNvPr>
            <p:cNvCxnSpPr/>
            <p:nvPr/>
          </p:nvCxnSpPr>
          <p:spPr>
            <a:xfrm>
              <a:off x="5924939" y="5467739"/>
              <a:ext cx="0" cy="161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A585CE3F-5506-B46A-CC8C-40709A77ECF1}"/>
                </a:ext>
              </a:extLst>
            </p:cNvPr>
            <p:cNvCxnSpPr/>
            <p:nvPr/>
          </p:nvCxnSpPr>
          <p:spPr>
            <a:xfrm flipV="1">
              <a:off x="5934269" y="5535395"/>
              <a:ext cx="905070" cy="69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14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5E465A8-FEC4-35DC-8902-937BCFF2A383}"/>
              </a:ext>
            </a:extLst>
          </p:cNvPr>
          <p:cNvSpPr txBox="1"/>
          <p:nvPr/>
        </p:nvSpPr>
        <p:spPr>
          <a:xfrm>
            <a:off x="933440" y="370172"/>
            <a:ext cx="72771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How do we know that the depletion zone is formed?</a:t>
            </a:r>
          </a:p>
          <a:p>
            <a:r>
              <a:rPr kumimoji="1" lang="en-US" altLang="zh-TW" b="1" dirty="0">
                <a:solidFill>
                  <a:srgbClr val="FF0000"/>
                </a:solidFill>
              </a:rPr>
              <a:t>-- Measure the capacitance of the diode as a function of the bias voltage.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Higher reverse bias </a:t>
            </a:r>
            <a:r>
              <a:rPr kumimoji="1" lang="en-US" altLang="zh-TW" dirty="0">
                <a:sym typeface="Wingdings" pitchFamily="2" charset="2"/>
              </a:rPr>
              <a:t> larger depletion zone  smaller capacitance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ym typeface="Wingdings" pitchFamily="2" charset="2"/>
              </a:rPr>
              <a:t>When </a:t>
            </a:r>
            <a:r>
              <a:rPr kumimoji="1" lang="en-US" altLang="zh-TW" b="1" u="sng" dirty="0">
                <a:sym typeface="Wingdings" pitchFamily="2" charset="2"/>
              </a:rPr>
              <a:t>full depletion</a:t>
            </a:r>
            <a:r>
              <a:rPr kumimoji="1" lang="en-US" altLang="zh-TW" b="1" dirty="0">
                <a:sym typeface="Wingdings" pitchFamily="2" charset="2"/>
              </a:rPr>
              <a:t> </a:t>
            </a:r>
            <a:r>
              <a:rPr kumimoji="1" lang="en-US" altLang="zh-TW" dirty="0">
                <a:sym typeface="Wingdings" pitchFamily="2" charset="2"/>
              </a:rPr>
              <a:t>is achieved, capacitance become constant.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E3CA43-0E90-089C-1D8A-3C03AF6D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27" y="1901039"/>
            <a:ext cx="4863391" cy="3603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BEC4F71-0A19-9E77-425B-05AB1693DDA1}"/>
                  </a:ext>
                </a:extLst>
              </p:cNvPr>
              <p:cNvSpPr txBox="1"/>
              <p:nvPr/>
            </p:nvSpPr>
            <p:spPr>
              <a:xfrm>
                <a:off x="2985247" y="2403955"/>
                <a:ext cx="31162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TW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kumimoji="1" lang="en-US" altLang="zh-TW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BEC4F71-0A19-9E77-425B-05AB1693D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247" y="2403955"/>
                <a:ext cx="311624" cy="520399"/>
              </a:xfrm>
              <a:prstGeom prst="rect">
                <a:avLst/>
              </a:prstGeom>
              <a:blipFill>
                <a:blip r:embed="rId3"/>
                <a:stretch>
                  <a:fillRect l="-16000" t="-4762" r="-4000" b="-119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8938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11223</TotalTime>
  <Words>1755</Words>
  <Application>Microsoft Macintosh PowerPoint</Application>
  <PresentationFormat>如螢幕大小 (16:10)</PresentationFormat>
  <Paragraphs>232</Paragraphs>
  <Slides>35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SSD for AMS experiment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Example: CMS Tracker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Yuan-hann Chang</dc:creator>
  <cp:lastModifiedBy>Yuan-hann Chang</cp:lastModifiedBy>
  <cp:revision>25</cp:revision>
  <dcterms:created xsi:type="dcterms:W3CDTF">2023-05-09T02:26:00Z</dcterms:created>
  <dcterms:modified xsi:type="dcterms:W3CDTF">2023-05-24T00:45:53Z</dcterms:modified>
</cp:coreProperties>
</file>