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0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687" r:id="rId2"/>
    <p:sldId id="962" r:id="rId3"/>
    <p:sldId id="792" r:id="rId4"/>
    <p:sldId id="963" r:id="rId5"/>
    <p:sldId id="793" r:id="rId6"/>
    <p:sldId id="742" r:id="rId7"/>
    <p:sldId id="698" r:id="rId8"/>
    <p:sldId id="794" r:id="rId9"/>
    <p:sldId id="770" r:id="rId10"/>
    <p:sldId id="699" r:id="rId11"/>
    <p:sldId id="696" r:id="rId12"/>
    <p:sldId id="684" r:id="rId13"/>
    <p:sldId id="665" r:id="rId14"/>
    <p:sldId id="700" r:id="rId15"/>
    <p:sldId id="767" r:id="rId16"/>
    <p:sldId id="766" r:id="rId17"/>
    <p:sldId id="672" r:id="rId18"/>
    <p:sldId id="673" r:id="rId19"/>
    <p:sldId id="702" r:id="rId20"/>
    <p:sldId id="795" r:id="rId21"/>
    <p:sldId id="640" r:id="rId22"/>
    <p:sldId id="703" r:id="rId23"/>
    <p:sldId id="796" r:id="rId24"/>
    <p:sldId id="974" r:id="rId25"/>
    <p:sldId id="705" r:id="rId26"/>
    <p:sldId id="774" r:id="rId27"/>
    <p:sldId id="763" r:id="rId28"/>
    <p:sldId id="765" r:id="rId29"/>
    <p:sldId id="764" r:id="rId30"/>
    <p:sldId id="706" r:id="rId31"/>
    <p:sldId id="709" r:id="rId32"/>
    <p:sldId id="789" r:id="rId33"/>
    <p:sldId id="725" r:id="rId34"/>
    <p:sldId id="726" r:id="rId35"/>
    <p:sldId id="710" r:id="rId36"/>
    <p:sldId id="712" r:id="rId37"/>
    <p:sldId id="965" r:id="rId38"/>
    <p:sldId id="973" r:id="rId39"/>
    <p:sldId id="966" r:id="rId40"/>
    <p:sldId id="967" r:id="rId41"/>
    <p:sldId id="970" r:id="rId42"/>
    <p:sldId id="971" r:id="rId43"/>
    <p:sldId id="968" r:id="rId44"/>
    <p:sldId id="916" r:id="rId45"/>
    <p:sldId id="918" r:id="rId46"/>
    <p:sldId id="932" r:id="rId47"/>
    <p:sldId id="713" r:id="rId48"/>
    <p:sldId id="716" r:id="rId49"/>
    <p:sldId id="720" r:id="rId50"/>
    <p:sldId id="972" r:id="rId51"/>
    <p:sldId id="797" r:id="rId52"/>
    <p:sldId id="791" r:id="rId53"/>
    <p:sldId id="744" r:id="rId54"/>
    <p:sldId id="745" r:id="rId55"/>
    <p:sldId id="779" r:id="rId56"/>
    <p:sldId id="777" r:id="rId57"/>
    <p:sldId id="959" r:id="rId58"/>
    <p:sldId id="805" r:id="rId59"/>
    <p:sldId id="960" r:id="rId60"/>
    <p:sldId id="782" r:id="rId61"/>
    <p:sldId id="788" r:id="rId62"/>
    <p:sldId id="945" r:id="rId63"/>
    <p:sldId id="783" r:id="rId64"/>
    <p:sldId id="949" r:id="rId65"/>
    <p:sldId id="950" r:id="rId66"/>
    <p:sldId id="786" r:id="rId67"/>
    <p:sldId id="838" r:id="rId68"/>
    <p:sldId id="837" r:id="rId69"/>
  </p:sldIdLst>
  <p:sldSz cx="12192000" cy="6858000"/>
  <p:notesSz cx="9775825" cy="664527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twong" initials="h" lastIdx="2" clrIdx="0">
    <p:extLst>
      <p:ext uri="{19B8F6BF-5375-455C-9EA6-DF929625EA0E}">
        <p15:presenceInfo xmlns:p15="http://schemas.microsoft.com/office/powerpoint/2012/main" userId="c53c8d216e4d3b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DFED2"/>
    <a:srgbClr val="FFCCFF"/>
    <a:srgbClr val="3333FF"/>
    <a:srgbClr val="CCFFFF"/>
    <a:srgbClr val="FFCCCC"/>
    <a:srgbClr val="993366"/>
    <a:srgbClr val="CC00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19" autoAdjust="0"/>
    <p:restoredTop sz="97453" autoAdjust="0"/>
  </p:normalViewPr>
  <p:slideViewPr>
    <p:cSldViewPr>
      <p:cViewPr varScale="1">
        <p:scale>
          <a:sx n="62" d="100"/>
          <a:sy n="62" d="100"/>
        </p:scale>
        <p:origin x="936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54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40375" y="0"/>
            <a:ext cx="42354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13488"/>
            <a:ext cx="423545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40375" y="6313488"/>
            <a:ext cx="423545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A83187A-831B-4B32-9111-E3284EB341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9443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54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0375" y="0"/>
            <a:ext cx="42354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73350" y="498475"/>
            <a:ext cx="4430713" cy="249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155950"/>
            <a:ext cx="71691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13488"/>
            <a:ext cx="423545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0375" y="6313488"/>
            <a:ext cx="423545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8B44028-A2F3-4C89-B88D-7073F2FCE1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0663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73350" y="498475"/>
            <a:ext cx="4430713" cy="24923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D9D2C-AE4B-4670-942B-8942F25CE42A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0271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fld id="{1F075235-1092-4A9B-B190-39A84F09A358}" type="slidenum">
              <a:rPr lang="en-US" altLang="zh-TW" smtClean="0">
                <a:latin typeface="Arial" panose="020B0604020202020204" pitchFamily="34" charset="0"/>
              </a:rPr>
              <a:pPr/>
              <a:t>68</a:t>
            </a:fld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30713" cy="249237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2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88781-0B8B-4F0D-A7A9-4E198D7961C1}" type="slidenum">
              <a:rPr lang="en-US" altLang="zh-TW" smtClean="0">
                <a:latin typeface="Arial" pitchFamily="34" charset="0"/>
              </a:rPr>
              <a:pPr/>
              <a:t>11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29125" cy="2492375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F8545E-A63A-41BC-92E3-E09E0DAF286C}" type="slidenum">
              <a:rPr lang="en-US" altLang="zh-TW" smtClean="0">
                <a:latin typeface="Arial" pitchFamily="34" charset="0"/>
              </a:rPr>
              <a:pPr/>
              <a:t>14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30713" cy="24923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180F2-EED1-4D09-AF74-FE1D402955CC}" type="slidenum">
              <a:rPr lang="en-US" altLang="zh-TW" smtClean="0">
                <a:latin typeface="Arial" pitchFamily="34" charset="0"/>
              </a:rPr>
              <a:pPr/>
              <a:t>17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30713" cy="24923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00C8B-00B5-416A-B81F-07E184E7CC8F}" type="slidenum">
              <a:rPr lang="en-US" altLang="zh-TW" smtClean="0">
                <a:latin typeface="Arial" pitchFamily="34" charset="0"/>
              </a:rPr>
              <a:pPr/>
              <a:t>18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30713" cy="24923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73350" y="498475"/>
            <a:ext cx="4430713" cy="24923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D9D2C-AE4B-4670-942B-8942F25CE42A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4283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B64DB-5051-4E42-B88E-52190938EF8B}" type="slidenum">
              <a:rPr lang="fr-FR" altLang="zh-TW" smtClean="0">
                <a:latin typeface="Arial" pitchFamily="34" charset="0"/>
              </a:rPr>
              <a:pPr/>
              <a:t>36</a:t>
            </a:fld>
            <a:endParaRPr lang="fr-FR" altLang="zh-TW">
              <a:latin typeface="Arial" pitchFamily="34" charset="0"/>
            </a:endParaRPr>
          </a:p>
        </p:txBody>
      </p:sp>
      <p:sp>
        <p:nvSpPr>
          <p:cNvPr id="481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30713" cy="2492375"/>
          </a:xfrm>
          <a:ln/>
        </p:spPr>
      </p:sp>
      <p:sp>
        <p:nvSpPr>
          <p:cNvPr id="48132" name="Rectangle 1027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5088" y="733425"/>
            <a:ext cx="6515100" cy="36655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D9D2C-AE4B-4670-942B-8942F25CE42A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429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A9662-6CEB-40C0-B87F-302504A62DB3}" type="slidenum">
              <a:rPr lang="en-US" altLang="zh-TW" smtClean="0">
                <a:latin typeface="Arial" pitchFamily="34" charset="0"/>
              </a:rPr>
              <a:pPr/>
              <a:t>66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3350" y="498475"/>
            <a:ext cx="4430713" cy="24923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03985" y="6332539"/>
            <a:ext cx="1246716" cy="333375"/>
          </a:xfrm>
          <a:prstGeom prst="rect">
            <a:avLst/>
          </a:prstGeom>
        </p:spPr>
        <p:txBody>
          <a:bodyPr/>
          <a:lstStyle>
            <a:lvl1pPr eaLnBrk="1" hangingPunct="1">
              <a:defRPr kumimoji="0">
                <a:ea typeface="方正兰亭细黑_GBK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843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htwong\Qsync\My%20Lecture\Public%20Talks\bullet_lg.mpg" TargetMode="External"/><Relationship Id="rId1" Type="http://schemas.microsoft.com/office/2007/relationships/media" Target="file:///C:\Users\htwong\Qsync\My%20Lecture\Public%20Talks\bullet_lg.mpg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particle_event_full_ns.avi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em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xploratorium.edu/origins/cern/ideas/images/higgs.jp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10" Type="http://schemas.openxmlformats.org/officeDocument/2006/relationships/image" Target="../media/image142.png"/><Relationship Id="rId4" Type="http://schemas.openxmlformats.org/officeDocument/2006/relationships/image" Target="../media/image136.emf"/><Relationship Id="rId9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52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file:///C:\WINDOWS\Desktop\leps.files\fadc0_tpc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7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73.png"/><Relationship Id="rId4" Type="http://schemas.openxmlformats.org/officeDocument/2006/relationships/image" Target="../media/image17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5.png"/><Relationship Id="rId7" Type="http://schemas.openxmlformats.org/officeDocument/2006/relationships/image" Target="../media/image178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emf"/><Relationship Id="rId5" Type="http://schemas.openxmlformats.org/officeDocument/2006/relationships/image" Target="../media/image149.pn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thcontrol.com/files/truthcontrol/images/5952.gi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emf"/><Relationship Id="rId5" Type="http://schemas.openxmlformats.org/officeDocument/2006/relationships/image" Target="../media/image181.pn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8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7" Type="http://schemas.openxmlformats.org/officeDocument/2006/relationships/image" Target="../media/image191.jpe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emf"/><Relationship Id="rId4" Type="http://schemas.openxmlformats.org/officeDocument/2006/relationships/image" Target="../media/image188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image" Target="../media/image193.pn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emf"/><Relationship Id="rId5" Type="http://schemas.openxmlformats.org/officeDocument/2006/relationships/image" Target="../media/image195.jpeg"/><Relationship Id="rId10" Type="http://schemas.openxmlformats.org/officeDocument/2006/relationships/image" Target="../media/image200.png"/><Relationship Id="rId4" Type="http://schemas.openxmlformats.org/officeDocument/2006/relationships/image" Target="../media/image194.jpeg"/><Relationship Id="rId9" Type="http://schemas.openxmlformats.org/officeDocument/2006/relationships/image" Target="../media/image19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g"/><Relationship Id="rId3" Type="http://schemas.openxmlformats.org/officeDocument/2006/relationships/image" Target="../media/image201.jpe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7.png"/><Relationship Id="rId4" Type="http://schemas.openxmlformats.org/officeDocument/2006/relationships/image" Target="../media/image205.png"/><Relationship Id="rId9" Type="http://schemas.openxmlformats.org/officeDocument/2006/relationships/hyperlink" Target="https://www.youtube.com/watch?v=tIIvxBAQ-z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899889" y="171217"/>
            <a:ext cx="8496944" cy="605294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1200"/>
              </a:spcBef>
              <a:defRPr/>
            </a:pPr>
            <a:r>
              <a:rPr lang="en-US" altLang="zh-TW" sz="36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Dark Matter Detection – Lecture I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430750" y="894684"/>
            <a:ext cx="9937104" cy="3570208"/>
          </a:xfrm>
          <a:prstGeom prst="rect">
            <a:avLst/>
          </a:prstGeom>
          <a:noFill/>
          <a:ln w="6350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Landscape </a:t>
            </a:r>
            <a:r>
              <a:rPr lang="en-US" altLang="zh-TW" sz="16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[Public Talk]</a:t>
            </a:r>
            <a:r>
              <a:rPr lang="en-US" altLang="zh-TW" sz="1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Particle Physics &amp; Cosmology</a:t>
            </a: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Dark Matter Problems </a:t>
            </a: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Candidates of Dark Matter</a:t>
            </a: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Searches of WIMPs</a:t>
            </a: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Basics of Direct Searches </a:t>
            </a:r>
            <a:r>
              <a:rPr lang="en-US" altLang="zh-TW" sz="1600" b="1" i="1" dirty="0">
                <a:solidFill>
                  <a:srgbClr val="FF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[themes of Lecture II (</a:t>
            </a:r>
            <a:r>
              <a:rPr lang="en-US" altLang="zh-TW" sz="1600" b="1" i="1" dirty="0" err="1">
                <a:solidFill>
                  <a:srgbClr val="FF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Mirabolfathi</a:t>
            </a:r>
            <a:r>
              <a:rPr lang="en-US" altLang="zh-TW" sz="1600" b="1" i="1" dirty="0">
                <a:solidFill>
                  <a:srgbClr val="FF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i="1" dirty="0">
                <a:solidFill>
                  <a:srgbClr val="FF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 SKIP: </a:t>
            </a:r>
            <a:r>
              <a:rPr lang="en-US" altLang="zh-TW" sz="2800" b="1" i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TEXONO &amp; CDEX Program on Dark Matter </a:t>
            </a:r>
            <a:r>
              <a:rPr lang="en-US" altLang="zh-TW" sz="2800" b="1" i="1" dirty="0">
                <a:solidFill>
                  <a:srgbClr val="FF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marL="342900" indent="-342900">
              <a:spcBef>
                <a:spcPts val="6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US" altLang="zh-TW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Historical Perspectives &amp; Future Prospects</a:t>
            </a:r>
            <a:r>
              <a:rPr lang="en-US" altLang="zh-TW" sz="28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6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[Public Talk]</a:t>
            </a:r>
            <a:r>
              <a:rPr lang="en-US" altLang="zh-TW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5303912" y="4653136"/>
            <a:ext cx="4104456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zh-TW" sz="2400" b="1" dirty="0">
                <a:solidFill>
                  <a:srgbClr val="FFFF00"/>
                </a:solidFill>
                <a:latin typeface="Monotype Corsiva" pitchFamily="66" charset="0"/>
              </a:rPr>
              <a:t>Henry T. Wong /  </a:t>
            </a:r>
            <a:r>
              <a:rPr lang="zh-TW" altLang="en-US" sz="2400" b="1" dirty="0">
                <a:solidFill>
                  <a:srgbClr val="FFFF00"/>
                </a:solidFill>
                <a:latin typeface="Monotype Corsiva" pitchFamily="66" charset="0"/>
                <a:ea typeface="標楷體" pitchFamily="65" charset="-120"/>
              </a:rPr>
              <a:t>王子敬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zh-TW" sz="2400" b="1" dirty="0">
                <a:solidFill>
                  <a:srgbClr val="FFFF00"/>
                </a:solidFill>
                <a:latin typeface="Monotype Corsiva" pitchFamily="66" charset="0"/>
              </a:rPr>
              <a:t>Academia </a:t>
            </a:r>
            <a:r>
              <a:rPr lang="en-US" altLang="zh-TW" sz="2400" b="1" dirty="0" err="1">
                <a:solidFill>
                  <a:srgbClr val="FFFF00"/>
                </a:solidFill>
                <a:latin typeface="Monotype Corsiva" pitchFamily="66" charset="0"/>
              </a:rPr>
              <a:t>Sinica</a:t>
            </a:r>
            <a:r>
              <a:rPr lang="en-US" altLang="zh-TW" sz="2400" b="1" dirty="0">
                <a:solidFill>
                  <a:srgbClr val="FFFF00"/>
                </a:solidFill>
                <a:latin typeface="Monotype Corsiva" pitchFamily="66" charset="0"/>
              </a:rPr>
              <a:t> /  </a:t>
            </a:r>
            <a:r>
              <a:rPr lang="zh-TW" altLang="en-US" sz="2400" b="1" dirty="0">
                <a:solidFill>
                  <a:srgbClr val="FFFF00"/>
                </a:solidFill>
                <a:latin typeface="Monotype Corsiva" pitchFamily="66" charset="0"/>
                <a:ea typeface="標楷體" pitchFamily="65" charset="-120"/>
              </a:rPr>
              <a:t>中央研究院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zh-TW" sz="2400" b="1" dirty="0">
                <a:solidFill>
                  <a:srgbClr val="FFFF00"/>
                </a:solidFill>
                <a:latin typeface="Monotype Corsiva" pitchFamily="66" charset="0"/>
                <a:ea typeface="標楷體" pitchFamily="65" charset="-120"/>
              </a:rPr>
              <a:t>May 2023</a:t>
            </a:r>
          </a:p>
        </p:txBody>
      </p:sp>
      <p:sp>
        <p:nvSpPr>
          <p:cNvPr id="10" name="Text Box 1047"/>
          <p:cNvSpPr txBox="1">
            <a:spLocks noChangeArrowheads="1"/>
          </p:cNvSpPr>
          <p:nvPr/>
        </p:nvSpPr>
        <p:spPr bwMode="auto">
          <a:xfrm>
            <a:off x="9504784" y="5450792"/>
            <a:ext cx="86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chemeClr val="bg1"/>
                </a:solidFill>
              </a:rPr>
              <a:t>  </a:t>
            </a:r>
            <a:r>
              <a:rPr lang="en-US" altLang="zh-TW" sz="2800" b="1" dirty="0">
                <a:solidFill>
                  <a:srgbClr val="CCFFFF"/>
                </a:solidFill>
              </a:rPr>
              <a:t>@</a:t>
            </a:r>
          </a:p>
        </p:txBody>
      </p:sp>
      <p:pic>
        <p:nvPicPr>
          <p:cNvPr id="11" name="Picture 12" descr="phys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43" y="6019664"/>
            <a:ext cx="801284" cy="7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29" y="6019664"/>
            <a:ext cx="854499" cy="7920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85" y="6019664"/>
            <a:ext cx="581815" cy="78663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AB60D69-FA49-4F9B-89D0-C7C5CF328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5974012"/>
            <a:ext cx="6240016" cy="8322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136005" y="71438"/>
            <a:ext cx="5572125" cy="8572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Evidence for </a:t>
            </a:r>
            <a:r>
              <a:rPr lang="en-US" altLang="zh-TW" sz="3200" b="1" dirty="0">
                <a:solidFill>
                  <a:srgbClr val="FFFF00"/>
                </a:solidFill>
                <a:latin typeface="+mn-lt"/>
              </a:rPr>
              <a:t>Dark</a:t>
            </a:r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 Matter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207443" y="1166813"/>
            <a:ext cx="5786437" cy="5262562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Spiral galaxies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Ä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Rotation Curve</a:t>
            </a:r>
          </a:p>
          <a:p>
            <a:pPr lvl="2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 Missing </a:t>
            </a:r>
            <a:r>
              <a:rPr kumimoji="0" lang="en-US" altLang="zh-TW" sz="2800" b="1" dirty="0">
                <a:solidFill>
                  <a:srgbClr val="3333FF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W (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Galactic)</a:t>
            </a:r>
            <a:endParaRPr kumimoji="0" lang="en-US" altLang="zh-TW" sz="2800" b="1" dirty="0">
              <a:solidFill>
                <a:srgbClr val="3333FF"/>
              </a:solidFill>
              <a:latin typeface="Symbol" pitchFamily="18" charset="2"/>
              <a:ea typeface="Arial Unicode MS" pitchFamily="34" charset="-120"/>
              <a:cs typeface="Arial Unicode MS" pitchFamily="34" charset="-120"/>
            </a:endParaRPr>
          </a:p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Clusters &amp;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Superclusters</a:t>
            </a: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Ä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 G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ravitational </a:t>
            </a:r>
            <a:r>
              <a:rPr kumimoji="0" lang="en-US" altLang="zh-TW" sz="2800" b="1" dirty="0" err="1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Lensing</a:t>
            </a:r>
            <a:endParaRPr kumimoji="0" lang="en-US" altLang="zh-TW" sz="2800" b="1" dirty="0">
              <a:solidFill>
                <a:srgbClr val="3333FF"/>
              </a:solidFill>
              <a:latin typeface="+mn-lt"/>
              <a:ea typeface="Arial Unicode MS" pitchFamily="34" charset="-120"/>
              <a:cs typeface="Arial Unicode MS" pitchFamily="34" charset="-120"/>
            </a:endParaRPr>
          </a:p>
          <a:p>
            <a:pPr lvl="2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Missing </a:t>
            </a:r>
            <a:r>
              <a:rPr kumimoji="0" lang="en-US" altLang="zh-TW" sz="2800" b="1" dirty="0">
                <a:solidFill>
                  <a:srgbClr val="3333FF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 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(Cluster)</a:t>
            </a:r>
          </a:p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Large Scale Structures</a:t>
            </a:r>
          </a:p>
          <a:p>
            <a:pPr lvl="1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 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Cold Dark Matter</a:t>
            </a:r>
          </a:p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CMB Anisotropy</a:t>
            </a:r>
          </a:p>
          <a:p>
            <a:pPr lvl="1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2800" b="1" dirty="0" err="1">
                <a:solidFill>
                  <a:srgbClr val="3333FF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total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; </a:t>
            </a:r>
            <a:r>
              <a:rPr kumimoji="0" lang="en-US" altLang="zh-TW" sz="2800" b="1" dirty="0" err="1">
                <a:solidFill>
                  <a:srgbClr val="3333FF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baryon</a:t>
            </a:r>
            <a:r>
              <a:rPr kumimoji="0" lang="en-US" altLang="zh-TW" sz="2800" b="1" baseline="-25000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(cosmological)</a:t>
            </a:r>
          </a:p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Big Bang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Nucleosynthesis</a:t>
            </a:r>
            <a:endParaRPr kumimoji="0" lang="en-US" altLang="zh-TW" sz="2800" b="1" dirty="0">
              <a:solidFill>
                <a:srgbClr val="FF0000"/>
              </a:solidFill>
              <a:latin typeface="+mn-lt"/>
              <a:ea typeface="Arial Unicode MS" pitchFamily="34" charset="-120"/>
              <a:cs typeface="Arial Unicode MS" pitchFamily="34" charset="-120"/>
            </a:endParaRPr>
          </a:p>
          <a:p>
            <a:pPr lvl="1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Constrain Baryon density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707504" y="6429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zh-TW" altLang="en-US" sz="240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2305" y="785814"/>
            <a:ext cx="30448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gravlen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2143" y="3786189"/>
            <a:ext cx="31464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EEA5458-E9A6-4BA4-A3B1-A9E5BA48B9FE}"/>
              </a:ext>
            </a:extLst>
          </p:cNvPr>
          <p:cNvCxnSpPr>
            <a:cxnSpLocks/>
          </p:cNvCxnSpPr>
          <p:nvPr/>
        </p:nvCxnSpPr>
        <p:spPr bwMode="auto">
          <a:xfrm>
            <a:off x="839416" y="1340768"/>
            <a:ext cx="0" cy="4104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A5148E-CABE-4559-BCE7-FE70C735FAEF}"/>
              </a:ext>
            </a:extLst>
          </p:cNvPr>
          <p:cNvSpPr txBox="1"/>
          <p:nvPr/>
        </p:nvSpPr>
        <p:spPr>
          <a:xfrm>
            <a:off x="347129" y="733427"/>
            <a:ext cx="106050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Length Scale</a:t>
            </a:r>
            <a:endParaRPr lang="zh-TW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09800" y="116632"/>
            <a:ext cx="7772400" cy="671736"/>
          </a:xfrm>
          <a:prstGeom prst="rect">
            <a:avLst/>
          </a:prstGeom>
          <a:solidFill>
            <a:srgbClr val="FFCCFF"/>
          </a:solidFill>
          <a:ln w="3810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altLang="zh-TW" sz="3600" b="1" dirty="0">
                <a:solidFill>
                  <a:srgbClr val="990033"/>
                </a:solidFill>
                <a:latin typeface="Comic Sans MS" pitchFamily="66" charset="0"/>
              </a:rPr>
              <a:t>Dark matter in clusters</a:t>
            </a:r>
            <a:endParaRPr lang="fr-FR" altLang="zh-TW" sz="3600" dirty="0">
              <a:solidFill>
                <a:srgbClr val="4A00B3"/>
              </a:solidFill>
              <a:latin typeface="Comic Sans MS" pitchFamily="66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2970366"/>
            <a:ext cx="4608512" cy="3771003"/>
          </a:xfrm>
          <a:prstGeom prst="rect">
            <a:avLst/>
          </a:prstGeom>
          <a:noFill/>
          <a:ln w="38100">
            <a:solidFill>
              <a:srgbClr val="FF8000"/>
            </a:solidFill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134323" y="5791796"/>
            <a:ext cx="2081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zh-TW" sz="2400" dirty="0">
                <a:solidFill>
                  <a:srgbClr val="F4ED98"/>
                </a:solidFill>
              </a:rPr>
              <a:t>Amas de Coma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62225" y="980729"/>
            <a:ext cx="1873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zh-TW" sz="2400" u="sng" dirty="0">
                <a:solidFill>
                  <a:srgbClr val="990033"/>
                </a:solidFill>
              </a:rPr>
              <a:t>Zwicky, 1933</a:t>
            </a:r>
            <a:endParaRPr lang="fr-FR" altLang="zh-TW" sz="2400" dirty="0">
              <a:solidFill>
                <a:srgbClr val="990033"/>
              </a:solidFill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964527" y="3861048"/>
            <a:ext cx="3251211" cy="1569660"/>
          </a:xfrm>
          <a:prstGeom prst="rect">
            <a:avLst/>
          </a:prstGeom>
          <a:solidFill>
            <a:srgbClr val="F4ED98"/>
          </a:solidFill>
          <a:ln w="38100">
            <a:solidFill>
              <a:srgbClr val="9900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zh-TW" sz="2400" dirty="0">
                <a:solidFill>
                  <a:srgbClr val="FF8000"/>
                </a:solidFill>
              </a:rPr>
              <a:t>Mass of luminous matter</a:t>
            </a:r>
          </a:p>
          <a:p>
            <a:pPr algn="ctr"/>
            <a:r>
              <a:rPr lang="fr-FR" altLang="zh-TW" sz="2400" dirty="0">
                <a:solidFill>
                  <a:srgbClr val="990033"/>
                </a:solidFill>
              </a:rPr>
              <a:t>=</a:t>
            </a:r>
          </a:p>
          <a:p>
            <a:pPr algn="ctr"/>
            <a:r>
              <a:rPr lang="fr-FR" altLang="zh-TW" sz="2400" dirty="0">
                <a:solidFill>
                  <a:srgbClr val="990033"/>
                </a:solidFill>
              </a:rPr>
              <a:t>10% </a:t>
            </a:r>
          </a:p>
          <a:p>
            <a:pPr algn="ctr"/>
            <a:r>
              <a:rPr lang="fr-FR" altLang="zh-TW" sz="2400" dirty="0">
                <a:solidFill>
                  <a:schemeClr val="accent2"/>
                </a:solidFill>
              </a:rPr>
              <a:t>Gravitational mass</a:t>
            </a:r>
            <a:endParaRPr lang="fr-FR" altLang="zh-TW" sz="2400" dirty="0">
              <a:solidFill>
                <a:srgbClr val="990033"/>
              </a:solidFill>
            </a:endParaRPr>
          </a:p>
        </p:txBody>
      </p:sp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1725" y="1514129"/>
            <a:ext cx="25654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http://scienceblogs.com/startswithabang/files/2009/06/zwickys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56" y="874705"/>
            <a:ext cx="2197449" cy="282627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 flipH="1">
            <a:off x="6722026" y="946962"/>
            <a:ext cx="916177" cy="36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zh-TW" b="1" dirty="0">
                <a:solidFill>
                  <a:srgbClr val="FF0000"/>
                </a:solidFill>
              </a:rPr>
              <a:t>Zwicky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71438"/>
            <a:ext cx="5572125" cy="8572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Evidence for </a:t>
            </a:r>
            <a:r>
              <a:rPr lang="en-US" altLang="zh-TW" sz="3200" b="1" dirty="0">
                <a:solidFill>
                  <a:srgbClr val="FFFF00"/>
                </a:solidFill>
                <a:latin typeface="+mn-lt"/>
              </a:rPr>
              <a:t>Dark</a:t>
            </a:r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 Matter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24183" y="4782606"/>
            <a:ext cx="6643687" cy="1816100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Spiral Galaxies </a:t>
            </a: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Rotation Curve</a:t>
            </a:r>
          </a:p>
          <a:p>
            <a:pPr lvl="2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Symbol"/>
              </a:rPr>
              <a:t>Gravitational Mass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mass</a:t>
            </a:r>
            <a:r>
              <a:rPr kumimoji="0" lang="en-US" altLang="zh-TW" sz="2800" b="1" baseline="-25000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</a:p>
          <a:p>
            <a:pPr lvl="4">
              <a:buClr>
                <a:srgbClr val="FF0000"/>
              </a:buClr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Symbol"/>
              </a:rPr>
              <a:t>&gt;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Symbol"/>
              </a:rPr>
              <a:t> Luminous Mass</a:t>
            </a:r>
            <a:r>
              <a:rPr kumimoji="0" lang="en-US" altLang="zh-TW" sz="2800" b="1" dirty="0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lum</a:t>
            </a:r>
            <a:r>
              <a:rPr kumimoji="0" lang="en-US" altLang="zh-TW" sz="2800" b="1" baseline="-25000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.</a:t>
            </a:r>
            <a:endParaRPr kumimoji="0" lang="en-US" altLang="zh-TW" sz="2800" b="1" dirty="0">
              <a:solidFill>
                <a:srgbClr val="3333FF"/>
              </a:solidFill>
              <a:latin typeface="+mn-lt"/>
              <a:ea typeface="Arial Unicode MS" pitchFamily="34" charset="-120"/>
              <a:cs typeface="Arial Unicode MS" pitchFamily="34" charset="-120"/>
              <a:sym typeface="Wingdings" pitchFamily="2" charset="2"/>
            </a:endParaRPr>
          </a:p>
          <a:p>
            <a:pPr lvl="2"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 Missing </a:t>
            </a:r>
            <a:r>
              <a:rPr kumimoji="0" lang="en-US" altLang="zh-TW" sz="2800" b="1" dirty="0">
                <a:solidFill>
                  <a:srgbClr val="3333FF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W (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Galactic-</a:t>
            </a:r>
            <a:r>
              <a:rPr kumimoji="0" lang="en-US" altLang="zh-TW" sz="2800" b="1" dirty="0" err="1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kpc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)</a:t>
            </a:r>
            <a:endParaRPr kumimoji="0" lang="en-US" altLang="zh-TW" sz="1600" b="1" dirty="0">
              <a:solidFill>
                <a:srgbClr val="339933"/>
              </a:solidFill>
              <a:latin typeface="Symbol" pitchFamily="18" charset="2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313" y="1000126"/>
            <a:ext cx="45069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0364" y="2782320"/>
            <a:ext cx="36718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向右箭號 18"/>
          <p:cNvSpPr>
            <a:spLocks noChangeArrowheads="1"/>
          </p:cNvSpPr>
          <p:nvPr/>
        </p:nvSpPr>
        <p:spPr bwMode="auto">
          <a:xfrm rot="799495">
            <a:off x="6199947" y="3716907"/>
            <a:ext cx="642937" cy="3571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7415" name="文字方塊 7"/>
          <p:cNvSpPr txBox="1">
            <a:spLocks noChangeArrowheads="1"/>
          </p:cNvSpPr>
          <p:nvPr/>
        </p:nvSpPr>
        <p:spPr bwMode="auto">
          <a:xfrm>
            <a:off x="3881438" y="3835401"/>
            <a:ext cx="22860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</a:rPr>
              <a:t>1 parsec = 3.26 light years </a:t>
            </a:r>
            <a:endParaRPr lang="zh-TW" altLang="en-US" sz="1400" b="1">
              <a:solidFill>
                <a:schemeClr val="bg1"/>
              </a:solidFill>
            </a:endParaRPr>
          </a:p>
        </p:txBody>
      </p:sp>
      <p:pic>
        <p:nvPicPr>
          <p:cNvPr id="43010" name="Picture 2" descr="C:\Users\Texono\Desktop\t5_rotcurv_rub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70171"/>
            <a:ext cx="2016224" cy="26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STgrav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7564" y="2714625"/>
            <a:ext cx="34131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ray-tracing-grav-lens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5288" y="77788"/>
            <a:ext cx="4862512" cy="33512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7" descr="ey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538" y="1341438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light_bul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4975" y="1412875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524001" y="4143376"/>
            <a:ext cx="5572125" cy="2246313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3333FF"/>
              </a:buClr>
              <a:buFont typeface="Wingdings" pitchFamily="2" charset="2"/>
              <a:buChar char="Ø"/>
            </a:pPr>
            <a:r>
              <a:rPr kumimoji="0" lang="en-US" altLang="zh-TW" sz="2800" b="1">
                <a:solidFill>
                  <a:srgbClr val="FF0000"/>
                </a:solidFill>
                <a:latin typeface="Arial" pitchFamily="34" charset="0"/>
                <a:ea typeface="Arial Unicode MS" pitchFamily="34" charset="-120"/>
                <a:cs typeface="Arial Unicode MS" pitchFamily="34" charset="-120"/>
              </a:rPr>
              <a:t>Clusters &amp; Superclusters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Ä"/>
            </a:pPr>
            <a:r>
              <a:rPr kumimoji="0" lang="en-US" altLang="zh-TW" sz="2800" b="1">
                <a:solidFill>
                  <a:srgbClr val="3333FF"/>
                </a:solidFill>
                <a:latin typeface="Arial" pitchFamily="34" charset="0"/>
                <a:ea typeface="Arial Unicode MS" pitchFamily="34" charset="-120"/>
                <a:cs typeface="Arial Unicode MS" pitchFamily="34" charset="-120"/>
                <a:sym typeface="Wingdings" pitchFamily="2" charset="2"/>
              </a:rPr>
              <a:t> G</a:t>
            </a:r>
            <a:r>
              <a:rPr kumimoji="0" lang="en-US" altLang="zh-TW" sz="2800" b="1">
                <a:solidFill>
                  <a:srgbClr val="3333FF"/>
                </a:solidFill>
                <a:latin typeface="Arial" pitchFamily="34" charset="0"/>
                <a:ea typeface="Arial Unicode MS" pitchFamily="34" charset="-120"/>
                <a:cs typeface="Arial Unicode MS" pitchFamily="34" charset="-120"/>
              </a:rPr>
              <a:t>ravitational Lensing</a:t>
            </a:r>
          </a:p>
          <a:p>
            <a:pPr lvl="2">
              <a:buClr>
                <a:srgbClr val="FF0000"/>
              </a:buClr>
              <a:buFont typeface="Symbol" pitchFamily="18" charset="2"/>
              <a:buChar char="Þ"/>
            </a:pPr>
            <a:r>
              <a:rPr kumimoji="0" lang="en-US" altLang="zh-TW" sz="2800" b="1">
                <a:solidFill>
                  <a:srgbClr val="3333FF"/>
                </a:solidFill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Grav. Mass &gt; Lum. Mass</a:t>
            </a:r>
          </a:p>
          <a:p>
            <a:pPr lvl="4">
              <a:buClr>
                <a:srgbClr val="FF0000"/>
              </a:buClr>
            </a:pPr>
            <a:r>
              <a:rPr kumimoji="0" lang="zh-TW" altLang="en-US" sz="2800" b="1">
                <a:solidFill>
                  <a:srgbClr val="3333FF"/>
                </a:solidFill>
                <a:latin typeface="新細明體" pitchFamily="18" charset="-120"/>
                <a:ea typeface="Arial Unicode MS" pitchFamily="34" charset="-120"/>
                <a:cs typeface="Arial Unicode MS" pitchFamily="34" charset="-120"/>
              </a:rPr>
              <a:t>！</a:t>
            </a:r>
            <a:r>
              <a:rPr kumimoji="0" lang="zh-TW" altLang="en-US" sz="2800" b="1">
                <a:solidFill>
                  <a:srgbClr val="FF0000"/>
                </a:solidFill>
                <a:latin typeface="新細明體" pitchFamily="18" charset="-120"/>
                <a:ea typeface="Arial Unicode MS" pitchFamily="34" charset="-120"/>
                <a:cs typeface="Arial Unicode MS" pitchFamily="34" charset="-120"/>
              </a:rPr>
              <a:t>  </a:t>
            </a:r>
            <a:r>
              <a:rPr kumimoji="0" lang="en-US" altLang="zh-TW" sz="2800" b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mass</a:t>
            </a:r>
            <a:r>
              <a:rPr kumimoji="0" lang="en-US" altLang="zh-TW" sz="2800" b="1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 &gt; </a:t>
            </a:r>
            <a:r>
              <a:rPr kumimoji="0" lang="en-US" altLang="zh-TW" sz="2800" b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lum.</a:t>
            </a:r>
            <a:r>
              <a:rPr kumimoji="0" lang="en-US" altLang="zh-TW" sz="2800" b="1">
                <a:solidFill>
                  <a:srgbClr val="3333FF"/>
                </a:solidFill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 </a:t>
            </a:r>
            <a:endParaRPr kumimoji="0" lang="en-US" altLang="zh-TW" sz="2800" b="1">
              <a:solidFill>
                <a:srgbClr val="3333FF"/>
              </a:solidFill>
              <a:latin typeface="Arial" pitchFamily="34" charset="0"/>
              <a:ea typeface="Arial Unicode MS" pitchFamily="34" charset="-120"/>
              <a:cs typeface="Arial Unicode MS" pitchFamily="34" charset="-120"/>
            </a:endParaRPr>
          </a:p>
          <a:p>
            <a:pPr lvl="2">
              <a:buClr>
                <a:srgbClr val="FF0000"/>
              </a:buClr>
              <a:buFont typeface="Symbol" pitchFamily="18" charset="2"/>
              <a:buChar char="Þ"/>
            </a:pPr>
            <a:r>
              <a:rPr kumimoji="0" lang="en-US" altLang="zh-TW" sz="2800" b="1">
                <a:solidFill>
                  <a:srgbClr val="3333FF"/>
                </a:solidFill>
                <a:latin typeface="Arial" pitchFamily="34" charset="0"/>
                <a:ea typeface="Arial Unicode MS" pitchFamily="34" charset="-120"/>
                <a:cs typeface="Arial Unicode MS" pitchFamily="34" charset="-120"/>
              </a:rPr>
              <a:t> Missing </a:t>
            </a:r>
            <a:r>
              <a:rPr kumimoji="0" lang="en-US" altLang="zh-TW" sz="2800" b="1">
                <a:solidFill>
                  <a:srgbClr val="3333FF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 </a:t>
            </a:r>
            <a:r>
              <a:rPr kumimoji="0" lang="en-US" altLang="zh-TW" sz="2800" b="1">
                <a:solidFill>
                  <a:srgbClr val="3333FF"/>
                </a:solidFill>
                <a:latin typeface="Arial" pitchFamily="34" charset="0"/>
                <a:ea typeface="Arial Unicode MS" pitchFamily="34" charset="-120"/>
                <a:cs typeface="Arial Unicode MS" pitchFamily="34" charset="-120"/>
              </a:rPr>
              <a:t>(Cluster-Mpc)</a:t>
            </a:r>
          </a:p>
        </p:txBody>
      </p:sp>
      <p:pic>
        <p:nvPicPr>
          <p:cNvPr id="18439" name="Picture 8" descr="gravlen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7563" y="1"/>
            <a:ext cx="34290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95438" y="5500689"/>
            <a:ext cx="9072562" cy="1285875"/>
          </a:xfrm>
          <a:solidFill>
            <a:srgbClr val="FFCCFF"/>
          </a:solidFill>
          <a:ln w="38100">
            <a:solidFill>
              <a:srgbClr val="80004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Font typeface="Wingdings" pitchFamily="2" charset="2"/>
              <a:buChar char=""/>
            </a:pPr>
            <a:r>
              <a:rPr lang="en-US" altLang="zh-TW" sz="2400" b="1">
                <a:solidFill>
                  <a:srgbClr val="800040"/>
                </a:solidFill>
                <a:latin typeface="Comic Sans MS" pitchFamily="66" charset="0"/>
              </a:rPr>
              <a:t>Large-Scale Structures &amp; Cosmic Microwave Background sensitive to initial fluctuations &amp; their evolution - which depends on nature of DM @ cosmological scale.</a:t>
            </a:r>
          </a:p>
        </p:txBody>
      </p:sp>
      <p:grpSp>
        <p:nvGrpSpPr>
          <p:cNvPr id="2" name="群組 31"/>
          <p:cNvGrpSpPr>
            <a:grpSpLocks/>
          </p:cNvGrpSpPr>
          <p:nvPr/>
        </p:nvGrpSpPr>
        <p:grpSpPr bwMode="auto">
          <a:xfrm>
            <a:off x="1666875" y="71439"/>
            <a:ext cx="8929688" cy="5286375"/>
            <a:chOff x="142875" y="1428773"/>
            <a:chExt cx="8929688" cy="5286375"/>
          </a:xfrm>
        </p:grpSpPr>
        <p:sp>
          <p:nvSpPr>
            <p:cNvPr id="7172" name="矩形 32"/>
            <p:cNvSpPr>
              <a:spLocks noChangeArrowheads="1"/>
            </p:cNvSpPr>
            <p:nvPr/>
          </p:nvSpPr>
          <p:spPr bwMode="auto">
            <a:xfrm>
              <a:off x="142875" y="1428773"/>
              <a:ext cx="8929688" cy="5286375"/>
            </a:xfrm>
            <a:prstGeom prst="rect">
              <a:avLst/>
            </a:prstGeom>
            <a:solidFill>
              <a:srgbClr val="CCFFFF"/>
            </a:solidFill>
            <a:ln w="28575" algn="ctr">
              <a:solidFill>
                <a:srgbClr val="3333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>
                <a:latin typeface="Symbol" pitchFamily="18" charset="2"/>
              </a:endParaRPr>
            </a:p>
          </p:txBody>
        </p:sp>
        <p:grpSp>
          <p:nvGrpSpPr>
            <p:cNvPr id="3" name="群組 33"/>
            <p:cNvGrpSpPr>
              <a:grpSpLocks/>
            </p:cNvGrpSpPr>
            <p:nvPr/>
          </p:nvGrpSpPr>
          <p:grpSpPr bwMode="auto">
            <a:xfrm>
              <a:off x="206379" y="1550988"/>
              <a:ext cx="8758248" cy="5118103"/>
              <a:chOff x="206379" y="1550988"/>
              <a:chExt cx="8758249" cy="5118103"/>
            </a:xfrm>
          </p:grpSpPr>
          <p:sp>
            <p:nvSpPr>
              <p:cNvPr id="7175" name="Text Box 4"/>
              <p:cNvSpPr txBox="1">
                <a:spLocks noChangeArrowheads="1"/>
              </p:cNvSpPr>
              <p:nvPr/>
            </p:nvSpPr>
            <p:spPr bwMode="auto">
              <a:xfrm>
                <a:off x="2851862" y="1550988"/>
                <a:ext cx="386836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800040"/>
                    </a:solidFill>
                  </a:rPr>
                  <a:t>Density perturbations (inflation?)</a:t>
                </a:r>
              </a:p>
            </p:txBody>
          </p:sp>
          <p:sp>
            <p:nvSpPr>
              <p:cNvPr id="7176" name="Text Box 7"/>
              <p:cNvSpPr txBox="1">
                <a:spLocks noChangeArrowheads="1"/>
              </p:cNvSpPr>
              <p:nvPr/>
            </p:nvSpPr>
            <p:spPr bwMode="auto">
              <a:xfrm>
                <a:off x="3643306" y="2201863"/>
                <a:ext cx="192071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800040"/>
                    </a:solidFill>
                  </a:rPr>
                  <a:t>Nucleosynthesis</a:t>
                </a:r>
              </a:p>
            </p:txBody>
          </p:sp>
          <p:sp>
            <p:nvSpPr>
              <p:cNvPr id="7177" name="Line 8"/>
              <p:cNvSpPr>
                <a:spLocks noChangeShapeType="1"/>
              </p:cNvSpPr>
              <p:nvPr/>
            </p:nvSpPr>
            <p:spPr bwMode="auto">
              <a:xfrm>
                <a:off x="4484688" y="1928802"/>
                <a:ext cx="0" cy="3365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4484688" y="2571744"/>
                <a:ext cx="0" cy="3365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7179" name="Picture 10" descr="cdm_bond_12deg5.tif                                            00055F9FJack-G3                        B3585E45: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31794" y="4483100"/>
                <a:ext cx="1744663" cy="1792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0" name="Picture 11" descr=" HDF-north                                                      0005D975Jack-G3                        B3585E45: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3568" y="4484688"/>
                <a:ext cx="1725612" cy="179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81" name="Line 12"/>
              <p:cNvSpPr>
                <a:spLocks noChangeShapeType="1"/>
              </p:cNvSpPr>
              <p:nvPr/>
            </p:nvSpPr>
            <p:spPr bwMode="auto">
              <a:xfrm flipH="1">
                <a:off x="2411760" y="3490192"/>
                <a:ext cx="3672408" cy="10081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82" name="Line 13"/>
              <p:cNvSpPr>
                <a:spLocks noChangeShapeType="1"/>
              </p:cNvSpPr>
              <p:nvPr/>
            </p:nvSpPr>
            <p:spPr bwMode="auto">
              <a:xfrm>
                <a:off x="6372201" y="3490191"/>
                <a:ext cx="504056" cy="10081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83" name="Oval 28"/>
              <p:cNvSpPr>
                <a:spLocks noChangeArrowheads="1"/>
              </p:cNvSpPr>
              <p:nvPr/>
            </p:nvSpPr>
            <p:spPr bwMode="auto">
              <a:xfrm>
                <a:off x="5952977" y="3421063"/>
                <a:ext cx="203200" cy="203200"/>
              </a:xfrm>
              <a:prstGeom prst="ellipse">
                <a:avLst/>
              </a:prstGeom>
              <a:solidFill>
                <a:srgbClr val="FF3B3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TW" altLang="zh-TW">
                  <a:solidFill>
                    <a:srgbClr val="FF8000"/>
                  </a:solidFill>
                </a:endParaRPr>
              </a:p>
            </p:txBody>
          </p:sp>
          <p:sp>
            <p:nvSpPr>
              <p:cNvPr id="7184" name="Text Box 30"/>
              <p:cNvSpPr txBox="1">
                <a:spLocks noChangeArrowheads="1"/>
              </p:cNvSpPr>
              <p:nvPr/>
            </p:nvSpPr>
            <p:spPr bwMode="auto">
              <a:xfrm>
                <a:off x="346075" y="1577975"/>
                <a:ext cx="10583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>
                    <a:solidFill>
                      <a:schemeClr val="accent2"/>
                    </a:solidFill>
                  </a:rPr>
                  <a:t>t = 10</a:t>
                </a:r>
                <a:r>
                  <a:rPr lang="en-US" altLang="zh-TW" baseline="30000">
                    <a:solidFill>
                      <a:schemeClr val="accent2"/>
                    </a:solidFill>
                  </a:rPr>
                  <a:t>-35 </a:t>
                </a:r>
                <a:r>
                  <a:rPr lang="en-US" altLang="zh-TW">
                    <a:solidFill>
                      <a:schemeClr val="accent2"/>
                    </a:solidFill>
                  </a:rPr>
                  <a:t>s</a:t>
                </a:r>
              </a:p>
            </p:txBody>
          </p:sp>
          <p:sp>
            <p:nvSpPr>
              <p:cNvPr id="7185" name="Text Box 31"/>
              <p:cNvSpPr txBox="1">
                <a:spLocks noChangeArrowheads="1"/>
              </p:cNvSpPr>
              <p:nvPr/>
            </p:nvSpPr>
            <p:spPr bwMode="auto">
              <a:xfrm>
                <a:off x="346075" y="2228850"/>
                <a:ext cx="9573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>
                    <a:solidFill>
                      <a:schemeClr val="accent2"/>
                    </a:solidFill>
                  </a:rPr>
                  <a:t>t ~ 1 mn</a:t>
                </a:r>
                <a:endParaRPr lang="en-US" altLang="zh-TW">
                  <a:solidFill>
                    <a:srgbClr val="800040"/>
                  </a:solidFill>
                </a:endParaRPr>
              </a:p>
            </p:txBody>
          </p:sp>
          <p:sp>
            <p:nvSpPr>
              <p:cNvPr id="7186" name="Text Box 32"/>
              <p:cNvSpPr txBox="1">
                <a:spLocks noChangeArrowheads="1"/>
              </p:cNvSpPr>
              <p:nvPr/>
            </p:nvSpPr>
            <p:spPr bwMode="auto">
              <a:xfrm>
                <a:off x="346075" y="2933700"/>
                <a:ext cx="15215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>
                    <a:solidFill>
                      <a:schemeClr val="accent2"/>
                    </a:solidFill>
                  </a:rPr>
                  <a:t>t ~ 300000 yrs</a:t>
                </a:r>
                <a:endParaRPr lang="en-US" altLang="zh-TW">
                  <a:solidFill>
                    <a:srgbClr val="800040"/>
                  </a:solidFill>
                </a:endParaRPr>
              </a:p>
            </p:txBody>
          </p:sp>
          <p:sp>
            <p:nvSpPr>
              <p:cNvPr id="7188" name="Text Box 34"/>
              <p:cNvSpPr txBox="1">
                <a:spLocks noChangeArrowheads="1"/>
              </p:cNvSpPr>
              <p:nvPr/>
            </p:nvSpPr>
            <p:spPr bwMode="auto">
              <a:xfrm>
                <a:off x="6675263" y="3526505"/>
                <a:ext cx="1641154" cy="437043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zh-TW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Photons: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altLang="zh-TW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Free propagation</a:t>
                </a:r>
              </a:p>
            </p:txBody>
          </p: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06379" y="4017964"/>
                <a:ext cx="8758249" cy="2651127"/>
                <a:chOff x="123" y="2315"/>
                <a:chExt cx="5517" cy="1670"/>
              </a:xfrm>
            </p:grpSpPr>
            <p:grpSp>
              <p:nvGrpSpPr>
                <p:cNvPr id="5" name="Group 21"/>
                <p:cNvGrpSpPr>
                  <a:grpSpLocks/>
                </p:cNvGrpSpPr>
                <p:nvPr/>
              </p:nvGrpSpPr>
              <p:grpSpPr bwMode="auto">
                <a:xfrm>
                  <a:off x="123" y="2315"/>
                  <a:ext cx="5517" cy="559"/>
                  <a:chOff x="171" y="2507"/>
                  <a:chExt cx="5517" cy="559"/>
                </a:xfrm>
              </p:grpSpPr>
              <p:grpSp>
                <p:nvGrpSpPr>
                  <p:cNvPr id="6" name="Group 22"/>
                  <p:cNvGrpSpPr>
                    <a:grpSpLocks/>
                  </p:cNvGrpSpPr>
                  <p:nvPr/>
                </p:nvGrpSpPr>
                <p:grpSpPr bwMode="auto">
                  <a:xfrm rot="361527">
                    <a:off x="4807" y="2517"/>
                    <a:ext cx="881" cy="549"/>
                    <a:chOff x="561" y="3459"/>
                    <a:chExt cx="1049" cy="549"/>
                  </a:xfrm>
                </p:grpSpPr>
                <p:sp>
                  <p:nvSpPr>
                    <p:cNvPr id="7198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" y="3459"/>
                      <a:ext cx="1049" cy="549"/>
                    </a:xfrm>
                    <a:prstGeom prst="irregularSeal1">
                      <a:avLst/>
                    </a:prstGeom>
                    <a:solidFill>
                      <a:srgbClr val="FFFF99"/>
                    </a:solidFill>
                    <a:ln w="1905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7199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8" y="3604"/>
                      <a:ext cx="760" cy="1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GB" altLang="zh-TW" sz="1400" b="1" dirty="0">
                          <a:solidFill>
                            <a:srgbClr val="9900CC"/>
                          </a:solidFill>
                        </a:rPr>
                        <a:t>observable</a:t>
                      </a:r>
                    </a:p>
                  </p:txBody>
                </p:sp>
              </p:grpSp>
              <p:grpSp>
                <p:nvGrpSpPr>
                  <p:cNvPr id="7" name="Group 25"/>
                  <p:cNvGrpSpPr>
                    <a:grpSpLocks/>
                  </p:cNvGrpSpPr>
                  <p:nvPr/>
                </p:nvGrpSpPr>
                <p:grpSpPr bwMode="auto">
                  <a:xfrm rot="-1459471">
                    <a:off x="171" y="2507"/>
                    <a:ext cx="990" cy="512"/>
                    <a:chOff x="204" y="2826"/>
                    <a:chExt cx="1180" cy="512"/>
                  </a:xfrm>
                </p:grpSpPr>
                <p:sp>
                  <p:nvSpPr>
                    <p:cNvPr id="7196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" y="2826"/>
                      <a:ext cx="1180" cy="512"/>
                    </a:xfrm>
                    <a:prstGeom prst="irregularSeal1">
                      <a:avLst/>
                    </a:prstGeom>
                    <a:solidFill>
                      <a:srgbClr val="FFFF99"/>
                    </a:solidFill>
                    <a:ln w="1905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7197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3" y="2940"/>
                      <a:ext cx="761" cy="1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GB" altLang="zh-TW" sz="1400" b="1" dirty="0">
                          <a:solidFill>
                            <a:srgbClr val="9900FF"/>
                          </a:solidFill>
                        </a:rPr>
                        <a:t>observable</a:t>
                      </a:r>
                    </a:p>
                  </p:txBody>
                </p:sp>
              </p:grpSp>
            </p:grpSp>
            <p:sp>
              <p:nvSpPr>
                <p:cNvPr id="719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70" y="3752"/>
                  <a:ext cx="1142" cy="233"/>
                </a:xfrm>
                <a:prstGeom prst="rect">
                  <a:avLst/>
                </a:prstGeom>
                <a:solidFill>
                  <a:srgbClr val="FDFED2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dirty="0">
                      <a:solidFill>
                        <a:srgbClr val="3333FF"/>
                      </a:solidFill>
                    </a:rPr>
                    <a:t>Galaxies, clusters</a:t>
                  </a:r>
                </a:p>
              </p:txBody>
            </p:sp>
          </p:grpSp>
          <p:sp>
            <p:nvSpPr>
              <p:cNvPr id="7190" name="Text Box 5"/>
              <p:cNvSpPr txBox="1">
                <a:spLocks noChangeArrowheads="1"/>
              </p:cNvSpPr>
              <p:nvPr/>
            </p:nvSpPr>
            <p:spPr bwMode="auto">
              <a:xfrm>
                <a:off x="2701925" y="2947988"/>
                <a:ext cx="3914854" cy="4616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b="1">
                    <a:solidFill>
                      <a:srgbClr val="FF3B3C"/>
                    </a:solidFill>
                  </a:rPr>
                  <a:t>Recombination: </a:t>
                </a:r>
                <a:r>
                  <a:rPr lang="en-US" altLang="zh-TW" sz="2400" b="1">
                    <a:solidFill>
                      <a:srgbClr val="FF8000"/>
                    </a:solidFill>
                  </a:rPr>
                  <a:t>p+e</a:t>
                </a:r>
                <a:r>
                  <a:rPr lang="en-US" altLang="zh-TW" sz="2400" b="1" baseline="30000">
                    <a:solidFill>
                      <a:srgbClr val="FF8000"/>
                    </a:solidFill>
                  </a:rPr>
                  <a:t>-</a:t>
                </a:r>
                <a:r>
                  <a:rPr lang="en-US" altLang="zh-TW" sz="2400" b="1">
                    <a:solidFill>
                      <a:srgbClr val="FF8000"/>
                    </a:solidFill>
                  </a:rPr>
                  <a:t> </a:t>
                </a:r>
                <a:r>
                  <a:rPr lang="en-US" altLang="zh-TW" sz="2400" b="1">
                    <a:solidFill>
                      <a:srgbClr val="FF8000"/>
                    </a:solidFill>
                    <a:sym typeface="Symbol" pitchFamily="18" charset="2"/>
                  </a:rPr>
                  <a:t></a:t>
                </a:r>
                <a:r>
                  <a:rPr lang="en-US" altLang="zh-TW" sz="2400" b="1">
                    <a:solidFill>
                      <a:srgbClr val="FF8000"/>
                    </a:solidFill>
                  </a:rPr>
                  <a:t> H+</a:t>
                </a:r>
                <a:r>
                  <a:rPr lang="en-US" altLang="zh-TW" sz="2400" b="1">
                    <a:solidFill>
                      <a:srgbClr val="FF8000"/>
                    </a:solidFill>
                    <a:latin typeface="Symbol" pitchFamily="18" charset="2"/>
                  </a:rPr>
                  <a:t>g</a:t>
                </a:r>
              </a:p>
            </p:txBody>
          </p:sp>
        </p:grpSp>
        <p:sp>
          <p:nvSpPr>
            <p:cNvPr id="7174" name="Text Box 12"/>
            <p:cNvSpPr txBox="1">
              <a:spLocks noChangeArrowheads="1"/>
            </p:cNvSpPr>
            <p:nvPr/>
          </p:nvSpPr>
          <p:spPr bwMode="auto">
            <a:xfrm>
              <a:off x="6719641" y="6010471"/>
              <a:ext cx="2244525" cy="584775"/>
            </a:xfrm>
            <a:prstGeom prst="rect">
              <a:avLst/>
            </a:prstGeom>
            <a:solidFill>
              <a:srgbClr val="FFFB96"/>
            </a:solidFill>
            <a:ln w="28575">
              <a:solidFill>
                <a:srgbClr val="FF3B3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800040"/>
                  </a:solidFill>
                </a:rPr>
                <a:t>CMB :  “background” @</a:t>
              </a:r>
            </a:p>
            <a:p>
              <a:pPr algn="ctr"/>
              <a:r>
                <a:rPr lang="en-US" altLang="zh-TW" sz="1600" dirty="0">
                  <a:solidFill>
                    <a:srgbClr val="FF3B3C"/>
                  </a:solidFill>
                </a:rPr>
                <a:t>T</a:t>
              </a:r>
              <a:r>
                <a:rPr lang="en-US" altLang="zh-TW" sz="1600" baseline="-25000" dirty="0">
                  <a:solidFill>
                    <a:srgbClr val="FF3B3C"/>
                  </a:solidFill>
                </a:rPr>
                <a:t>0</a:t>
              </a:r>
              <a:r>
                <a:rPr lang="en-US" altLang="zh-TW" sz="1600" dirty="0">
                  <a:solidFill>
                    <a:srgbClr val="FF3B3C"/>
                  </a:solidFill>
                </a:rPr>
                <a:t> = 2.7 K  </a:t>
              </a:r>
              <a:r>
                <a:rPr lang="en-US" altLang="zh-TW" sz="1600" i="1" dirty="0">
                  <a:solidFill>
                    <a:srgbClr val="3333FF"/>
                  </a:solidFill>
                </a:rPr>
                <a:t>NOW</a:t>
              </a:r>
            </a:p>
          </p:txBody>
        </p:sp>
      </p:grpSp>
      <p:sp>
        <p:nvSpPr>
          <p:cNvPr id="32" name="AutoShape 23"/>
          <p:cNvSpPr>
            <a:spLocks noChangeArrowheads="1"/>
          </p:cNvSpPr>
          <p:nvPr/>
        </p:nvSpPr>
        <p:spPr bwMode="auto">
          <a:xfrm rot="361527">
            <a:off x="8029990" y="709796"/>
            <a:ext cx="1756301" cy="829114"/>
          </a:xfrm>
          <a:prstGeom prst="irregularSeal1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rot="361527">
            <a:off x="8342891" y="895193"/>
            <a:ext cx="11320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altLang="zh-TW" sz="1600" b="1" dirty="0">
                <a:solidFill>
                  <a:srgbClr val="9900CC"/>
                </a:solidFill>
              </a:rPr>
              <a:t>observable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5880" y="3104182"/>
            <a:ext cx="2448272" cy="1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3620433" y="2160153"/>
            <a:ext cx="2027607" cy="4480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Matter: </a:t>
            </a:r>
          </a:p>
          <a:p>
            <a:pPr algn="ctr">
              <a:lnSpc>
                <a:spcPct val="70000"/>
              </a:lnSpc>
            </a:pPr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Gravitational collapse</a:t>
            </a: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7824192" y="2060848"/>
            <a:ext cx="203200" cy="203200"/>
          </a:xfrm>
          <a:prstGeom prst="ellipse">
            <a:avLst/>
          </a:prstGeom>
          <a:solidFill>
            <a:srgbClr val="FF3B3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>
              <a:solidFill>
                <a:srgbClr val="FF8000"/>
              </a:solidFill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 flipV="1">
            <a:off x="7104112" y="4005064"/>
            <a:ext cx="1368152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V="1">
            <a:off x="3935760" y="4149080"/>
            <a:ext cx="1872208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03512" y="97468"/>
            <a:ext cx="8820472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Clr>
                <a:srgbClr val="3333FF"/>
              </a:buClr>
              <a:defRPr/>
            </a:pP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CMB Power Spectrum: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total</a:t>
            </a: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&gt;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mass</a:t>
            </a:r>
            <a:r>
              <a:rPr kumimoji="0" lang="en-US" altLang="zh-TW" sz="2800" b="1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&gt;</a:t>
            </a:r>
            <a:r>
              <a:rPr kumimoji="0" lang="en-US" altLang="zh-TW" sz="2800" b="1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sz="2800" b="1" baseline="-25000" dirty="0" err="1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baryon</a:t>
            </a:r>
            <a:r>
              <a:rPr kumimoji="0" lang="en-US" altLang="zh-TW" sz="2800" b="1" baseline="-25000" dirty="0">
                <a:solidFill>
                  <a:srgbClr val="FF0000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 l="15637" t="5530" r="13031" b="11798"/>
          <a:stretch>
            <a:fillRect/>
          </a:stretch>
        </p:blipFill>
        <p:spPr bwMode="auto">
          <a:xfrm>
            <a:off x="1775520" y="3683744"/>
            <a:ext cx="3779912" cy="29856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692697"/>
            <a:ext cx="4693140" cy="283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 descr="http://background.uchicago.edu/%7Ewhu/intermediate/basicosci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4" y="1052736"/>
            <a:ext cx="3744986" cy="2448272"/>
          </a:xfrm>
          <a:prstGeom prst="rect">
            <a:avLst/>
          </a:prstGeom>
          <a:noFill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4518" y="3717032"/>
            <a:ext cx="4887987" cy="29969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上彎箭號 10"/>
          <p:cNvSpPr/>
          <p:nvPr/>
        </p:nvSpPr>
        <p:spPr bwMode="auto">
          <a:xfrm>
            <a:off x="5303912" y="4725144"/>
            <a:ext cx="2952328" cy="648072"/>
          </a:xfrm>
          <a:prstGeom prst="bentUpArrow">
            <a:avLst>
              <a:gd name="adj1" fmla="val 10259"/>
              <a:gd name="adj2" fmla="val 25000"/>
              <a:gd name="adj3" fmla="val 25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2" name="左-右-上三向箭號 11"/>
          <p:cNvSpPr/>
          <p:nvPr/>
        </p:nvSpPr>
        <p:spPr bwMode="auto">
          <a:xfrm>
            <a:off x="8112224" y="3356992"/>
            <a:ext cx="1152128" cy="1080120"/>
          </a:xfrm>
          <a:prstGeom prst="leftRightUpArrow">
            <a:avLst>
              <a:gd name="adj1" fmla="val 8758"/>
              <a:gd name="adj2" fmla="val 11864"/>
              <a:gd name="adj3" fmla="val 25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744072" y="4869160"/>
            <a:ext cx="7200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3333FF"/>
              </a:buClr>
              <a:defRPr/>
            </a:pPr>
            <a:r>
              <a:rPr kumimoji="0" lang="en-US" altLang="zh-TW" b="1" dirty="0" err="1">
                <a:solidFill>
                  <a:schemeClr val="bg1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b="1" baseline="-25000" dirty="0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total</a:t>
            </a:r>
            <a:endParaRPr kumimoji="0" lang="en-US" altLang="zh-TW" b="1" baseline="-25000" dirty="0">
              <a:solidFill>
                <a:schemeClr val="bg1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120336" y="1340768"/>
            <a:ext cx="7200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3333FF"/>
              </a:buClr>
              <a:defRPr/>
            </a:pPr>
            <a:r>
              <a:rPr kumimoji="0" lang="en-US" altLang="zh-TW" b="1" dirty="0" err="1">
                <a:solidFill>
                  <a:schemeClr val="bg1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b="1" baseline="-25000" dirty="0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mass</a:t>
            </a:r>
            <a:endParaRPr kumimoji="0" lang="en-US" altLang="zh-TW" b="1" baseline="-25000" dirty="0">
              <a:solidFill>
                <a:schemeClr val="bg1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184232" y="2467838"/>
            <a:ext cx="7200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3333FF"/>
              </a:buClr>
              <a:defRPr/>
            </a:pPr>
            <a:r>
              <a:rPr kumimoji="0" lang="en-US" altLang="zh-TW" b="1" dirty="0" err="1">
                <a:solidFill>
                  <a:schemeClr val="bg1"/>
                </a:solidFill>
                <a:latin typeface="Symbol" pitchFamily="18" charset="2"/>
                <a:ea typeface="Arial Unicode MS" pitchFamily="34" charset="-120"/>
                <a:cs typeface="Arial Unicode MS" pitchFamily="34" charset="-120"/>
              </a:rPr>
              <a:t>W</a:t>
            </a:r>
            <a:r>
              <a:rPr kumimoji="0" lang="en-US" altLang="zh-TW" b="1" baseline="-25000" dirty="0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bary</a:t>
            </a:r>
            <a:endParaRPr kumimoji="0" lang="en-US" altLang="zh-TW" b="1" baseline="-25000" dirty="0">
              <a:solidFill>
                <a:schemeClr val="bg1"/>
              </a:solidFill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44072" y="724634"/>
            <a:ext cx="2520280" cy="400110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Clr>
                <a:srgbClr val="3333FF"/>
              </a:buClr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  <a:sym typeface="Symbol"/>
              </a:rPr>
              <a:t></a:t>
            </a:r>
            <a:r>
              <a:rPr kumimoji="0" lang="en-US" altLang="zh-TW" sz="2000" b="1" dirty="0">
                <a:latin typeface="+mn-lt"/>
                <a:ea typeface="Arial Unicode MS" pitchFamily="34" charset="-120"/>
                <a:cs typeface="Arial Unicode MS" pitchFamily="34" charset="-120"/>
                <a:sym typeface="Symbol"/>
              </a:rPr>
              <a:t> </a:t>
            </a:r>
            <a:r>
              <a:rPr kumimoji="0" lang="en-US" altLang="zh-TW" sz="2000" b="1" dirty="0">
                <a:solidFill>
                  <a:srgbClr val="3333FF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  <a:sym typeface="Symbol"/>
              </a:rPr>
              <a:t>Exotic </a:t>
            </a:r>
            <a:r>
              <a:rPr kumimoji="0" lang="en-US" altLang="zh-TW" sz="2000" b="1" dirty="0">
                <a:solidFill>
                  <a:srgbClr val="3333FF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Dark Matter </a:t>
            </a:r>
          </a:p>
        </p:txBody>
      </p:sp>
    </p:spTree>
    <p:extLst>
      <p:ext uri="{BB962C8B-B14F-4D97-AF65-F5344CB8AC3E}">
        <p14:creationId xmlns:p14="http://schemas.microsoft.com/office/powerpoint/2010/main" val="352669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文字方塊 7"/>
          <p:cNvSpPr txBox="1">
            <a:spLocks noChangeArrowheads="1"/>
          </p:cNvSpPr>
          <p:nvPr/>
        </p:nvSpPr>
        <p:spPr bwMode="auto">
          <a:xfrm>
            <a:off x="1524001" y="71438"/>
            <a:ext cx="9072563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solidFill>
                  <a:srgbClr val="FFFF00"/>
                </a:solidFill>
                <a:latin typeface="Comic Sans MS" pitchFamily="66" charset="0"/>
              </a:rPr>
              <a:t>Structure Formation of the Universe </a:t>
            </a:r>
          </a:p>
          <a:p>
            <a:pPr lvl="1"/>
            <a:r>
              <a:rPr lang="en-US" altLang="zh-TW" sz="2400" b="1">
                <a:solidFill>
                  <a:srgbClr val="CCFFFF"/>
                </a:solidFill>
                <a:latin typeface="Comic Sans MS" pitchFamily="66" charset="0"/>
                <a:sym typeface="Wingdings" pitchFamily="2" charset="2"/>
              </a:rPr>
              <a:t> </a:t>
            </a:r>
            <a:r>
              <a:rPr lang="en-US" altLang="zh-TW" sz="2400" b="1">
                <a:solidFill>
                  <a:srgbClr val="FFFF00"/>
                </a:solidFill>
                <a:latin typeface="Comic Sans MS" pitchFamily="66" charset="0"/>
              </a:rPr>
              <a:t>Distribution of  Density Fluctuations (Power Spectrum)</a:t>
            </a:r>
            <a:endParaRPr lang="zh-TW" altLang="en-US" sz="2400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27653" name="群組 10"/>
          <p:cNvGrpSpPr>
            <a:grpSpLocks/>
          </p:cNvGrpSpPr>
          <p:nvPr/>
        </p:nvGrpSpPr>
        <p:grpSpPr bwMode="auto">
          <a:xfrm>
            <a:off x="1881189" y="1143000"/>
            <a:ext cx="2357437" cy="2736850"/>
            <a:chOff x="428596" y="1273718"/>
            <a:chExt cx="2357454" cy="2736295"/>
          </a:xfrm>
        </p:grpSpPr>
        <p:pic>
          <p:nvPicPr>
            <p:cNvPr id="2765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6" y="1714488"/>
              <a:ext cx="2357454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文字方塊 8"/>
            <p:cNvSpPr txBox="1">
              <a:spLocks noChangeArrowheads="1"/>
            </p:cNvSpPr>
            <p:nvPr/>
          </p:nvSpPr>
          <p:spPr bwMode="auto">
            <a:xfrm>
              <a:off x="571471" y="1273718"/>
              <a:ext cx="2127593" cy="369332"/>
            </a:xfrm>
            <a:prstGeom prst="rect">
              <a:avLst/>
            </a:prstGeom>
            <a:solidFill>
              <a:srgbClr val="333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CCFFFF"/>
                  </a:solidFill>
                  <a:latin typeface="Comic Sans MS" pitchFamily="66" charset="0"/>
                </a:rPr>
                <a:t>CDM Universe</a:t>
              </a:r>
              <a:endParaRPr lang="zh-TW" altLang="en-US" b="1">
                <a:solidFill>
                  <a:srgbClr val="CCFF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7654" name="群組 11"/>
          <p:cNvGrpSpPr>
            <a:grpSpLocks/>
          </p:cNvGrpSpPr>
          <p:nvPr/>
        </p:nvGrpSpPr>
        <p:grpSpPr bwMode="auto">
          <a:xfrm>
            <a:off x="3238501" y="4000500"/>
            <a:ext cx="2295525" cy="2724150"/>
            <a:chOff x="1714480" y="4000504"/>
            <a:chExt cx="2295525" cy="2724153"/>
          </a:xfrm>
        </p:grpSpPr>
        <p:pic>
          <p:nvPicPr>
            <p:cNvPr id="2765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480" y="4429132"/>
              <a:ext cx="2295525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7" name="文字方塊 9"/>
            <p:cNvSpPr txBox="1">
              <a:spLocks noChangeArrowheads="1"/>
            </p:cNvSpPr>
            <p:nvPr/>
          </p:nvSpPr>
          <p:spPr bwMode="auto">
            <a:xfrm>
              <a:off x="1857356" y="4000504"/>
              <a:ext cx="2071702" cy="369332"/>
            </a:xfrm>
            <a:prstGeom prst="rect">
              <a:avLst/>
            </a:prstGeom>
            <a:solidFill>
              <a:srgbClr val="333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CCFFFF"/>
                  </a:solidFill>
                  <a:latin typeface="Comic Sans MS" pitchFamily="66" charset="0"/>
                </a:rPr>
                <a:t>HDM Universe</a:t>
              </a:r>
              <a:endParaRPr lang="zh-TW" altLang="en-US" b="1">
                <a:solidFill>
                  <a:srgbClr val="CCFFFF"/>
                </a:solidFill>
                <a:latin typeface="Comic Sans MS" pitchFamily="66" charset="0"/>
              </a:endParaRPr>
            </a:p>
          </p:txBody>
        </p:sp>
      </p:grpSp>
      <p:pic>
        <p:nvPicPr>
          <p:cNvPr id="12" name="Picture 11" descr="http://www.nature.com/nature/journal/v440/n7088/images/nature04805-f1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4072" y="1700808"/>
            <a:ext cx="3672408" cy="369923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4" name="禁止標誌 13"/>
          <p:cNvSpPr/>
          <p:nvPr/>
        </p:nvSpPr>
        <p:spPr bwMode="auto">
          <a:xfrm>
            <a:off x="5735960" y="5229200"/>
            <a:ext cx="576064" cy="504056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5" name="向右箭號 14"/>
          <p:cNvSpPr/>
          <p:nvPr/>
        </p:nvSpPr>
        <p:spPr bwMode="auto">
          <a:xfrm>
            <a:off x="4799856" y="2636912"/>
            <a:ext cx="1584176" cy="43204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14288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95663" y="6072189"/>
            <a:ext cx="5700712" cy="638175"/>
          </a:xfrm>
          <a:solidFill>
            <a:srgbClr val="FFCCFF"/>
          </a:solidFill>
          <a:ln w="38100">
            <a:solidFill>
              <a:srgbClr val="80004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600" b="1">
                <a:solidFill>
                  <a:srgbClr val="800040"/>
                </a:solidFill>
                <a:latin typeface="Comic Sans MS" pitchFamily="66" charset="0"/>
              </a:rPr>
              <a:t>Origin of elements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524000" y="214314"/>
            <a:ext cx="5786438" cy="523875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Big Bang </a:t>
            </a:r>
            <a:r>
              <a:rPr kumimoji="0" lang="en-US" altLang="zh-TW" sz="2800" b="1" dirty="0" err="1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Nucleosynthesis</a:t>
            </a:r>
            <a:endParaRPr kumimoji="0" lang="en-US" altLang="zh-TW" sz="2800" b="1" dirty="0">
              <a:solidFill>
                <a:srgbClr val="FF0000"/>
              </a:solidFill>
              <a:latin typeface="+mn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595439" y="928689"/>
            <a:ext cx="8929687" cy="500062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TW" altLang="en-US">
              <a:latin typeface="Symbol" pitchFamily="18" charset="2"/>
            </a:endParaRPr>
          </a:p>
        </p:txBody>
      </p:sp>
      <p:grpSp>
        <p:nvGrpSpPr>
          <p:cNvPr id="22533" name="群組 27"/>
          <p:cNvGrpSpPr>
            <a:grpSpLocks/>
          </p:cNvGrpSpPr>
          <p:nvPr/>
        </p:nvGrpSpPr>
        <p:grpSpPr bwMode="auto">
          <a:xfrm>
            <a:off x="1809751" y="1041401"/>
            <a:ext cx="8562975" cy="4602163"/>
            <a:chOff x="244475" y="1690688"/>
            <a:chExt cx="8562976" cy="4602162"/>
          </a:xfrm>
        </p:grpSpPr>
        <p:pic>
          <p:nvPicPr>
            <p:cNvPr id="22534" name="Picture 3" descr="C:\WINDOWS\Profiles\carr\Bureau\carr\images\pp-cno\CosmicAbundance15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475" y="1690688"/>
              <a:ext cx="5105400" cy="4602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535" name="Group 20"/>
            <p:cNvGrpSpPr>
              <a:grpSpLocks/>
            </p:cNvGrpSpPr>
            <p:nvPr/>
          </p:nvGrpSpPr>
          <p:grpSpPr bwMode="auto">
            <a:xfrm>
              <a:off x="1235075" y="1949449"/>
              <a:ext cx="7572375" cy="927100"/>
              <a:chOff x="778" y="1228"/>
              <a:chExt cx="4770" cy="584"/>
            </a:xfrm>
          </p:grpSpPr>
          <p:sp>
            <p:nvSpPr>
              <p:cNvPr id="22548" name="Text Box 5"/>
              <p:cNvSpPr txBox="1">
                <a:spLocks noChangeArrowheads="1"/>
              </p:cNvSpPr>
              <p:nvPr/>
            </p:nvSpPr>
            <p:spPr bwMode="auto">
              <a:xfrm>
                <a:off x="3466" y="1560"/>
                <a:ext cx="2082" cy="25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zh-TW" sz="2000" b="1">
                    <a:solidFill>
                      <a:srgbClr val="333399"/>
                    </a:solidFill>
                    <a:latin typeface="Comic Sans MS" pitchFamily="66" charset="0"/>
                  </a:rPr>
                  <a:t>Big Bang Nucleosynthesis</a:t>
                </a:r>
                <a:endParaRPr lang="en-GB" altLang="zh-TW" sz="2000" b="1">
                  <a:solidFill>
                    <a:srgbClr val="CC0066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22549" name="Group 7"/>
              <p:cNvGrpSpPr>
                <a:grpSpLocks/>
              </p:cNvGrpSpPr>
              <p:nvPr/>
            </p:nvGrpSpPr>
            <p:grpSpPr bwMode="auto">
              <a:xfrm>
                <a:off x="778" y="1228"/>
                <a:ext cx="2592" cy="480"/>
                <a:chOff x="624" y="576"/>
                <a:chExt cx="2592" cy="480"/>
              </a:xfrm>
            </p:grpSpPr>
            <p:sp>
              <p:nvSpPr>
                <p:cNvPr id="22550" name="Oval 8"/>
                <p:cNvSpPr>
                  <a:spLocks noChangeArrowheads="1"/>
                </p:cNvSpPr>
                <p:nvPr/>
              </p:nvSpPr>
              <p:spPr bwMode="auto">
                <a:xfrm>
                  <a:off x="624" y="576"/>
                  <a:ext cx="192" cy="288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2551" name="Line 9"/>
                <p:cNvSpPr>
                  <a:spLocks noChangeShapeType="1"/>
                </p:cNvSpPr>
                <p:nvPr/>
              </p:nvSpPr>
              <p:spPr bwMode="auto">
                <a:xfrm>
                  <a:off x="816" y="720"/>
                  <a:ext cx="2400" cy="336"/>
                </a:xfrm>
                <a:prstGeom prst="lin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22536" name="Group 22"/>
            <p:cNvGrpSpPr>
              <a:grpSpLocks/>
            </p:cNvGrpSpPr>
            <p:nvPr/>
          </p:nvGrpSpPr>
          <p:grpSpPr bwMode="auto">
            <a:xfrm>
              <a:off x="1311275" y="4083049"/>
              <a:ext cx="6419850" cy="1962150"/>
              <a:chOff x="826" y="2572"/>
              <a:chExt cx="4044" cy="1236"/>
            </a:xfrm>
          </p:grpSpPr>
          <p:sp>
            <p:nvSpPr>
              <p:cNvPr id="22545" name="Oval 6"/>
              <p:cNvSpPr>
                <a:spLocks noChangeArrowheads="1"/>
              </p:cNvSpPr>
              <p:nvPr/>
            </p:nvSpPr>
            <p:spPr bwMode="auto">
              <a:xfrm>
                <a:off x="826" y="2572"/>
                <a:ext cx="192" cy="432"/>
              </a:xfrm>
              <a:prstGeom prst="ellips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546" name="Line 13"/>
              <p:cNvSpPr>
                <a:spLocks noChangeShapeType="1"/>
              </p:cNvSpPr>
              <p:nvPr/>
            </p:nvSpPr>
            <p:spPr bwMode="auto">
              <a:xfrm>
                <a:off x="970" y="3004"/>
                <a:ext cx="2496" cy="480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547" name="Text Box 16"/>
              <p:cNvSpPr txBox="1">
                <a:spLocks noChangeArrowheads="1"/>
              </p:cNvSpPr>
              <p:nvPr/>
            </p:nvSpPr>
            <p:spPr bwMode="auto">
              <a:xfrm>
                <a:off x="3465" y="3285"/>
                <a:ext cx="1405" cy="52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zh-TW" sz="2400" b="1">
                    <a:solidFill>
                      <a:srgbClr val="CC0066"/>
                    </a:solidFill>
                    <a:latin typeface="Comic Sans MS" pitchFamily="66" charset="0"/>
                  </a:rPr>
                  <a:t>Cosmic Ray Interactions</a:t>
                </a:r>
              </a:p>
            </p:txBody>
          </p:sp>
        </p:grpSp>
        <p:grpSp>
          <p:nvGrpSpPr>
            <p:cNvPr id="22537" name="Group 21"/>
            <p:cNvGrpSpPr>
              <a:grpSpLocks/>
            </p:cNvGrpSpPr>
            <p:nvPr/>
          </p:nvGrpSpPr>
          <p:grpSpPr bwMode="auto">
            <a:xfrm>
              <a:off x="1463676" y="2559050"/>
              <a:ext cx="5722940" cy="1755775"/>
              <a:chOff x="922" y="1612"/>
              <a:chExt cx="3605" cy="1106"/>
            </a:xfrm>
          </p:grpSpPr>
          <p:sp>
            <p:nvSpPr>
              <p:cNvPr id="22542" name="Oval 12"/>
              <p:cNvSpPr>
                <a:spLocks noChangeArrowheads="1"/>
              </p:cNvSpPr>
              <p:nvPr/>
            </p:nvSpPr>
            <p:spPr bwMode="auto">
              <a:xfrm rot="-176541">
                <a:off x="922" y="1612"/>
                <a:ext cx="585" cy="1106"/>
              </a:xfrm>
              <a:prstGeom prst="ellips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98" y="2140"/>
                <a:ext cx="1920" cy="14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544" name="Text Box 17"/>
              <p:cNvSpPr txBox="1">
                <a:spLocks noChangeArrowheads="1"/>
              </p:cNvSpPr>
              <p:nvPr/>
            </p:nvSpPr>
            <p:spPr bwMode="auto">
              <a:xfrm>
                <a:off x="3466" y="2149"/>
                <a:ext cx="1061" cy="29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zh-TW" sz="2400" b="1">
                    <a:solidFill>
                      <a:srgbClr val="FF9900"/>
                    </a:solidFill>
                    <a:latin typeface="Comic Sans MS" pitchFamily="66" charset="0"/>
                  </a:rPr>
                  <a:t>Hot Stars</a:t>
                </a:r>
                <a:endParaRPr lang="en-GB" altLang="zh-TW" sz="2400" b="1">
                  <a:solidFill>
                    <a:srgbClr val="CC0066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22538" name="Group 23"/>
            <p:cNvGrpSpPr>
              <a:grpSpLocks/>
            </p:cNvGrpSpPr>
            <p:nvPr/>
          </p:nvGrpSpPr>
          <p:grpSpPr bwMode="auto">
            <a:xfrm>
              <a:off x="2006600" y="4043365"/>
              <a:ext cx="6750050" cy="984250"/>
              <a:chOff x="1264" y="2547"/>
              <a:chExt cx="4252" cy="620"/>
            </a:xfrm>
          </p:grpSpPr>
          <p:sp>
            <p:nvSpPr>
              <p:cNvPr id="22539" name="Line 10"/>
              <p:cNvSpPr>
                <a:spLocks noChangeShapeType="1"/>
              </p:cNvSpPr>
              <p:nvPr/>
            </p:nvSpPr>
            <p:spPr bwMode="auto">
              <a:xfrm flipV="1">
                <a:off x="2890" y="2826"/>
                <a:ext cx="528" cy="96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540" name="Oval 11"/>
              <p:cNvSpPr>
                <a:spLocks noChangeArrowheads="1"/>
              </p:cNvSpPr>
              <p:nvPr/>
            </p:nvSpPr>
            <p:spPr bwMode="auto">
              <a:xfrm rot="1417462">
                <a:off x="1264" y="2547"/>
                <a:ext cx="1854" cy="620"/>
              </a:xfrm>
              <a:prstGeom prst="ellips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541" name="Text Box 18"/>
              <p:cNvSpPr txBox="1">
                <a:spLocks noChangeArrowheads="1"/>
              </p:cNvSpPr>
              <p:nvPr/>
            </p:nvSpPr>
            <p:spPr bwMode="auto">
              <a:xfrm>
                <a:off x="3466" y="2640"/>
                <a:ext cx="2050" cy="29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altLang="zh-TW" sz="2400">
                    <a:solidFill>
                      <a:srgbClr val="33CC33"/>
                    </a:solidFill>
                    <a:latin typeface="Comic Sans MS" pitchFamily="66" charset="0"/>
                  </a:rPr>
                  <a:t>Supernova Explosions</a:t>
                </a:r>
                <a:endParaRPr lang="en-GB" altLang="zh-TW" sz="2400">
                  <a:solidFill>
                    <a:srgbClr val="CC0066"/>
                  </a:solidFill>
                  <a:latin typeface="Comic Sans MS" pitchFamily="66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6024564" y="1857375"/>
            <a:ext cx="4478337" cy="1570038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solidFill>
                  <a:srgbClr val="800040"/>
                </a:solidFill>
                <a:latin typeface="Comic Sans MS" pitchFamily="66" charset="0"/>
              </a:rPr>
              <a:t>Agreement of abundances</a:t>
            </a:r>
          </a:p>
          <a:p>
            <a:pPr algn="ctr"/>
            <a:r>
              <a:rPr lang="en-US" altLang="zh-TW" sz="2400" b="1">
                <a:solidFill>
                  <a:srgbClr val="800040"/>
                </a:solidFill>
                <a:latin typeface="Comic Sans MS" pitchFamily="66" charset="0"/>
              </a:rPr>
              <a:t>over 10 orders of magnitude</a:t>
            </a:r>
          </a:p>
          <a:p>
            <a:pPr algn="ctr"/>
            <a:r>
              <a:rPr lang="en-US" altLang="zh-TW" sz="2400" b="1">
                <a:solidFill>
                  <a:srgbClr val="800040"/>
                </a:solidFill>
                <a:latin typeface="Comic Sans MS" pitchFamily="66" charset="0"/>
                <a:sym typeface="Symbol" pitchFamily="18" charset="2"/>
              </a:rPr>
              <a:t></a:t>
            </a:r>
            <a:endParaRPr lang="en-US" altLang="zh-TW" sz="2400" b="1">
              <a:solidFill>
                <a:srgbClr val="800040"/>
              </a:solidFill>
              <a:latin typeface="Comic Sans MS" pitchFamily="66" charset="0"/>
            </a:endParaRPr>
          </a:p>
          <a:p>
            <a:pPr algn="ctr"/>
            <a:r>
              <a:rPr lang="en-US" altLang="zh-TW" sz="2400" b="1">
                <a:solidFill>
                  <a:srgbClr val="FF0002"/>
                </a:solidFill>
                <a:latin typeface="Comic Sans MS" pitchFamily="66" charset="0"/>
              </a:rPr>
              <a:t>Major success of Big-Bang</a:t>
            </a:r>
            <a:endParaRPr lang="en-US" altLang="zh-TW" sz="2400" b="1">
              <a:solidFill>
                <a:srgbClr val="800040"/>
              </a:solidFill>
              <a:latin typeface="Comic Sans MS" pitchFamily="66" charset="0"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6096001" y="1100138"/>
            <a:ext cx="3478213" cy="400050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latin typeface="Comic Sans MS" pitchFamily="66" charset="0"/>
              </a:rPr>
              <a:t>Observational concordance</a:t>
            </a: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 flipH="1">
            <a:off x="4310064" y="1500189"/>
            <a:ext cx="1785937" cy="915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5605" name="群組 28"/>
          <p:cNvGrpSpPr>
            <a:grpSpLocks/>
          </p:cNvGrpSpPr>
          <p:nvPr/>
        </p:nvGrpSpPr>
        <p:grpSpPr bwMode="auto">
          <a:xfrm>
            <a:off x="1809751" y="1428751"/>
            <a:ext cx="3819525" cy="5186363"/>
            <a:chOff x="285750" y="1428750"/>
            <a:chExt cx="3819525" cy="5186363"/>
          </a:xfrm>
        </p:grpSpPr>
        <p:pic>
          <p:nvPicPr>
            <p:cNvPr id="25624" name="Picture 7" descr="BBNabundances.jpg                                              0009D5ACG4Nath                         BBA748FD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0" y="1428750"/>
              <a:ext cx="3819525" cy="518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5" name="Rectangle 8"/>
            <p:cNvSpPr>
              <a:spLocks noChangeArrowheads="1"/>
            </p:cNvSpPr>
            <p:nvPr/>
          </p:nvSpPr>
          <p:spPr bwMode="auto">
            <a:xfrm>
              <a:off x="2000232" y="6014416"/>
              <a:ext cx="785818" cy="2143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5626" name="Rectangle 9"/>
            <p:cNvSpPr>
              <a:spLocks noChangeArrowheads="1"/>
            </p:cNvSpPr>
            <p:nvPr/>
          </p:nvSpPr>
          <p:spPr bwMode="auto">
            <a:xfrm>
              <a:off x="2743200" y="6057900"/>
              <a:ext cx="539750" cy="1571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rgbClr val="FF0002"/>
                  </a:solidFill>
                  <a:latin typeface="Symbol" pitchFamily="18" charset="2"/>
                </a:rPr>
                <a:t>h</a:t>
              </a:r>
              <a:endParaRPr lang="en-US" altLang="zh-TW"/>
            </a:p>
          </p:txBody>
        </p:sp>
        <p:sp>
          <p:nvSpPr>
            <p:cNvPr id="25627" name="Rectangle 33"/>
            <p:cNvSpPr>
              <a:spLocks noChangeArrowheads="1"/>
            </p:cNvSpPr>
            <p:nvPr/>
          </p:nvSpPr>
          <p:spPr bwMode="auto">
            <a:xfrm>
              <a:off x="2494589" y="1570677"/>
              <a:ext cx="134937" cy="4237038"/>
            </a:xfrm>
            <a:prstGeom prst="rect">
              <a:avLst/>
            </a:prstGeom>
            <a:solidFill>
              <a:srgbClr val="FF99CC">
                <a:alpha val="59999"/>
              </a:srgbClr>
            </a:solidFill>
            <a:ln w="9525">
              <a:solidFill>
                <a:srgbClr val="FF99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524000" y="214314"/>
            <a:ext cx="9144000" cy="523875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3333FF"/>
              </a:buClr>
              <a:buFont typeface="Wingdings" pitchFamily="2" charset="2"/>
              <a:buChar char="Ø"/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Primordial Abundances</a:t>
            </a:r>
            <a:r>
              <a:rPr kumimoji="0" lang="en-US" altLang="zh-TW" sz="2800" b="1" dirty="0">
                <a:solidFill>
                  <a:srgbClr val="3333FF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Constrain Baryon Density</a:t>
            </a:r>
          </a:p>
        </p:txBody>
      </p:sp>
      <p:grpSp>
        <p:nvGrpSpPr>
          <p:cNvPr id="25607" name="群組 44"/>
          <p:cNvGrpSpPr>
            <a:grpSpLocks/>
          </p:cNvGrpSpPr>
          <p:nvPr/>
        </p:nvGrpSpPr>
        <p:grpSpPr bwMode="auto">
          <a:xfrm>
            <a:off x="5922964" y="3786188"/>
            <a:ext cx="4643437" cy="2786062"/>
            <a:chOff x="4327192" y="3857628"/>
            <a:chExt cx="4643470" cy="2786082"/>
          </a:xfrm>
        </p:grpSpPr>
        <p:sp>
          <p:nvSpPr>
            <p:cNvPr id="25608" name="矩形 28"/>
            <p:cNvSpPr>
              <a:spLocks noChangeArrowheads="1"/>
            </p:cNvSpPr>
            <p:nvPr/>
          </p:nvSpPr>
          <p:spPr bwMode="auto">
            <a:xfrm>
              <a:off x="4327192" y="3857628"/>
              <a:ext cx="4643470" cy="2786082"/>
            </a:xfrm>
            <a:prstGeom prst="rect">
              <a:avLst/>
            </a:prstGeom>
            <a:solidFill>
              <a:srgbClr val="CC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>
                <a:latin typeface="Symbol" pitchFamily="18" charset="2"/>
              </a:endParaRPr>
            </a:p>
          </p:txBody>
        </p:sp>
        <p:grpSp>
          <p:nvGrpSpPr>
            <p:cNvPr id="25609" name="Group 32"/>
            <p:cNvGrpSpPr>
              <a:grpSpLocks/>
            </p:cNvGrpSpPr>
            <p:nvPr/>
          </p:nvGrpSpPr>
          <p:grpSpPr bwMode="auto">
            <a:xfrm>
              <a:off x="4357721" y="3998934"/>
              <a:ext cx="4575175" cy="2498725"/>
              <a:chOff x="2717" y="2583"/>
              <a:chExt cx="2882" cy="1574"/>
            </a:xfrm>
          </p:grpSpPr>
          <p:sp>
            <p:nvSpPr>
              <p:cNvPr id="25610" name="Text Box 11"/>
              <p:cNvSpPr txBox="1">
                <a:spLocks noChangeArrowheads="1"/>
              </p:cNvSpPr>
              <p:nvPr/>
            </p:nvSpPr>
            <p:spPr bwMode="auto">
              <a:xfrm>
                <a:off x="3987" y="2583"/>
                <a:ext cx="145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chemeClr val="accent2"/>
                    </a:solidFill>
                  </a:rPr>
                  <a:t>CMB: n</a:t>
                </a:r>
                <a:r>
                  <a:rPr lang="en-US" altLang="zh-TW" sz="2000" b="1" baseline="-25000">
                    <a:solidFill>
                      <a:schemeClr val="accent2"/>
                    </a:solidFill>
                    <a:latin typeface="Symbol" pitchFamily="18" charset="2"/>
                  </a:rPr>
                  <a:t>g </a:t>
                </a:r>
                <a:r>
                  <a:rPr lang="en-US" altLang="zh-TW" sz="2000" b="1">
                    <a:solidFill>
                      <a:schemeClr val="accent2"/>
                    </a:solidFill>
                  </a:rPr>
                  <a:t>= 411 cm</a:t>
                </a:r>
                <a:r>
                  <a:rPr lang="en-US" altLang="zh-TW" sz="2000" b="1" baseline="30000">
                    <a:solidFill>
                      <a:schemeClr val="accent2"/>
                    </a:solidFill>
                  </a:rPr>
                  <a:t>-3</a:t>
                </a:r>
                <a:endParaRPr lang="en-US" altLang="zh-TW" sz="20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5611" name="Text Box 12"/>
              <p:cNvSpPr txBox="1">
                <a:spLocks noChangeArrowheads="1"/>
              </p:cNvSpPr>
              <p:nvPr/>
            </p:nvSpPr>
            <p:spPr bwMode="auto">
              <a:xfrm>
                <a:off x="2791" y="2911"/>
                <a:ext cx="159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chemeClr val="accent2"/>
                    </a:solidFill>
                    <a:latin typeface="Symbol" pitchFamily="18" charset="2"/>
                  </a:rPr>
                  <a:t>h </a:t>
                </a:r>
                <a:r>
                  <a:rPr lang="en-US" altLang="zh-TW" sz="2000" b="1">
                    <a:solidFill>
                      <a:schemeClr val="accent2"/>
                    </a:solidFill>
                  </a:rPr>
                  <a:t>= n</a:t>
                </a:r>
                <a:r>
                  <a:rPr lang="en-US" altLang="zh-TW" sz="2000" b="1" baseline="-25000">
                    <a:solidFill>
                      <a:schemeClr val="accent2"/>
                    </a:solidFill>
                  </a:rPr>
                  <a:t>B</a:t>
                </a:r>
                <a:r>
                  <a:rPr lang="en-US" altLang="zh-TW" sz="2000" b="1">
                    <a:solidFill>
                      <a:schemeClr val="accent2"/>
                    </a:solidFill>
                  </a:rPr>
                  <a:t>/n</a:t>
                </a:r>
                <a:r>
                  <a:rPr lang="en-US" altLang="zh-TW" sz="2000" b="1" baseline="-25000">
                    <a:solidFill>
                      <a:schemeClr val="accent2"/>
                    </a:solidFill>
                    <a:latin typeface="Symbol" pitchFamily="18" charset="2"/>
                  </a:rPr>
                  <a:t>g </a:t>
                </a:r>
                <a:r>
                  <a:rPr lang="en-US" altLang="zh-TW" sz="2000" b="1">
                    <a:solidFill>
                      <a:schemeClr val="accent2"/>
                    </a:solidFill>
                  </a:rPr>
                  <a:t>= (4</a:t>
                </a:r>
                <a:r>
                  <a:rPr lang="en-US" altLang="zh-TW" sz="2000" b="1">
                    <a:solidFill>
                      <a:schemeClr val="accent2"/>
                    </a:solidFill>
                    <a:sym typeface="Symbol" pitchFamily="18" charset="2"/>
                  </a:rPr>
                  <a:t></a:t>
                </a:r>
                <a:r>
                  <a:rPr lang="en-US" altLang="zh-TW" sz="2000" b="1">
                    <a:solidFill>
                      <a:schemeClr val="accent2"/>
                    </a:solidFill>
                  </a:rPr>
                  <a:t>1).10</a:t>
                </a:r>
                <a:r>
                  <a:rPr lang="en-US" altLang="zh-TW" sz="2000" b="1" baseline="30000">
                    <a:solidFill>
                      <a:schemeClr val="accent2"/>
                    </a:solidFill>
                  </a:rPr>
                  <a:t>-10</a:t>
                </a:r>
              </a:p>
            </p:txBody>
          </p:sp>
          <p:grpSp>
            <p:nvGrpSpPr>
              <p:cNvPr id="25612" name="Group 26"/>
              <p:cNvGrpSpPr>
                <a:grpSpLocks/>
              </p:cNvGrpSpPr>
              <p:nvPr/>
            </p:nvGrpSpPr>
            <p:grpSpPr bwMode="auto">
              <a:xfrm>
                <a:off x="3895" y="3194"/>
                <a:ext cx="1517" cy="587"/>
                <a:chOff x="3858" y="3370"/>
                <a:chExt cx="1517" cy="587"/>
              </a:xfrm>
            </p:grpSpPr>
            <p:sp>
              <p:nvSpPr>
                <p:cNvPr id="256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858" y="3525"/>
                  <a:ext cx="833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b="1">
                      <a:solidFill>
                        <a:schemeClr val="accent2"/>
                      </a:solidFill>
                      <a:latin typeface="Symbol" pitchFamily="18" charset="2"/>
                    </a:rPr>
                    <a:t>W</a:t>
                  </a:r>
                  <a:r>
                    <a:rPr lang="en-US" altLang="zh-TW" sz="2000" b="1" baseline="-25000">
                      <a:solidFill>
                        <a:schemeClr val="accent2"/>
                      </a:solidFill>
                    </a:rPr>
                    <a:t>B </a:t>
                  </a:r>
                  <a:r>
                    <a:rPr lang="en-US" altLang="zh-TW" sz="2000" b="1">
                      <a:solidFill>
                        <a:schemeClr val="accent2"/>
                      </a:solidFill>
                    </a:rPr>
                    <a:t>=     </a:t>
                  </a:r>
                  <a:r>
                    <a:rPr lang="en-US" altLang="zh-TW" sz="2000" b="1">
                      <a:solidFill>
                        <a:schemeClr val="accent2"/>
                      </a:solidFill>
                      <a:latin typeface="Symbol" pitchFamily="18" charset="2"/>
                    </a:rPr>
                    <a:t>  </a:t>
                  </a:r>
                  <a:r>
                    <a:rPr lang="en-US" altLang="zh-TW" sz="2000" b="1" baseline="-25000">
                      <a:solidFill>
                        <a:schemeClr val="accent2"/>
                      </a:solidFill>
                    </a:rPr>
                    <a:t> </a:t>
                  </a:r>
                  <a:r>
                    <a:rPr lang="en-US" altLang="zh-TW" sz="2000" b="1">
                      <a:solidFill>
                        <a:schemeClr val="accent2"/>
                      </a:solidFill>
                    </a:rPr>
                    <a:t>=</a:t>
                  </a:r>
                  <a:endParaRPr lang="en-US" altLang="zh-TW" sz="2000" b="1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561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255" y="3411"/>
                  <a:ext cx="277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b="1">
                      <a:solidFill>
                        <a:schemeClr val="accent2"/>
                      </a:solidFill>
                      <a:latin typeface="Symbol" pitchFamily="18" charset="2"/>
                    </a:rPr>
                    <a:t>r</a:t>
                  </a:r>
                  <a:r>
                    <a:rPr lang="en-US" altLang="zh-TW" sz="2000" b="1" baseline="-25000">
                      <a:solidFill>
                        <a:schemeClr val="accent2"/>
                      </a:solidFill>
                    </a:rPr>
                    <a:t>B</a:t>
                  </a:r>
                </a:p>
              </p:txBody>
            </p:sp>
            <p:sp>
              <p:nvSpPr>
                <p:cNvPr id="2561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260" y="3623"/>
                  <a:ext cx="253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b="1">
                      <a:solidFill>
                        <a:schemeClr val="accent2"/>
                      </a:solidFill>
                      <a:latin typeface="Symbol" pitchFamily="18" charset="2"/>
                    </a:rPr>
                    <a:t>r</a:t>
                  </a:r>
                  <a:r>
                    <a:rPr lang="en-US" altLang="zh-TW" sz="2000" b="1" baseline="-25000">
                      <a:solidFill>
                        <a:schemeClr val="accent2"/>
                      </a:solidFill>
                    </a:rPr>
                    <a:t>c</a:t>
                  </a:r>
                </a:p>
              </p:txBody>
            </p:sp>
            <p:sp>
              <p:nvSpPr>
                <p:cNvPr id="25620" name="Line 17"/>
                <p:cNvSpPr>
                  <a:spLocks noChangeShapeType="1"/>
                </p:cNvSpPr>
                <p:nvPr/>
              </p:nvSpPr>
              <p:spPr bwMode="auto">
                <a:xfrm>
                  <a:off x="4318" y="3639"/>
                  <a:ext cx="149" cy="0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562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735" y="3370"/>
                  <a:ext cx="484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b="1">
                      <a:solidFill>
                        <a:schemeClr val="accent2"/>
                      </a:solidFill>
                    </a:rPr>
                    <a:t>n</a:t>
                  </a:r>
                  <a:r>
                    <a:rPr lang="en-US" altLang="zh-TW" sz="2000" b="1" baseline="-25000">
                      <a:solidFill>
                        <a:schemeClr val="accent2"/>
                      </a:solidFill>
                    </a:rPr>
                    <a:t>B</a:t>
                  </a:r>
                  <a:r>
                    <a:rPr lang="en-US" altLang="zh-TW" sz="2000" b="1">
                      <a:solidFill>
                        <a:schemeClr val="accent2"/>
                      </a:solidFill>
                    </a:rPr>
                    <a:t>m</a:t>
                  </a:r>
                  <a:r>
                    <a:rPr lang="en-US" altLang="zh-TW" sz="2000" b="1" baseline="-25000">
                      <a:solidFill>
                        <a:schemeClr val="accent2"/>
                      </a:solidFill>
                    </a:rPr>
                    <a:t>B</a:t>
                  </a:r>
                </a:p>
              </p:txBody>
            </p:sp>
            <p:sp>
              <p:nvSpPr>
                <p:cNvPr id="2562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660" y="3705"/>
                  <a:ext cx="715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b="1">
                      <a:solidFill>
                        <a:schemeClr val="accent2"/>
                      </a:solidFill>
                    </a:rPr>
                    <a:t>3H</a:t>
                  </a:r>
                  <a:r>
                    <a:rPr lang="en-US" altLang="zh-TW" sz="2000" b="1" baseline="30000">
                      <a:solidFill>
                        <a:schemeClr val="accent2"/>
                      </a:solidFill>
                    </a:rPr>
                    <a:t>2</a:t>
                  </a:r>
                  <a:r>
                    <a:rPr lang="en-US" altLang="zh-TW" sz="2000" b="1">
                      <a:solidFill>
                        <a:schemeClr val="accent2"/>
                      </a:solidFill>
                    </a:rPr>
                    <a:t>/8</a:t>
                  </a:r>
                  <a:r>
                    <a:rPr lang="en-US" altLang="zh-TW" sz="2000" b="1">
                      <a:solidFill>
                        <a:schemeClr val="accent2"/>
                      </a:solidFill>
                      <a:latin typeface="Symbol" pitchFamily="18" charset="2"/>
                    </a:rPr>
                    <a:t>p</a:t>
                  </a:r>
                  <a:r>
                    <a:rPr lang="en-US" altLang="zh-TW" sz="2000" b="1">
                      <a:solidFill>
                        <a:schemeClr val="accent2"/>
                      </a:solidFill>
                    </a:rPr>
                    <a:t>G</a:t>
                  </a:r>
                  <a:endParaRPr lang="en-US" altLang="zh-TW" sz="2000" b="1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5623" name="Line 23"/>
                <p:cNvSpPr>
                  <a:spLocks noChangeShapeType="1"/>
                </p:cNvSpPr>
                <p:nvPr/>
              </p:nvSpPr>
              <p:spPr bwMode="auto">
                <a:xfrm>
                  <a:off x="4659" y="3639"/>
                  <a:ext cx="609" cy="0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25613" name="Text Box 28"/>
              <p:cNvSpPr txBox="1">
                <a:spLocks noChangeArrowheads="1"/>
              </p:cNvSpPr>
              <p:nvPr/>
            </p:nvSpPr>
            <p:spPr bwMode="auto">
              <a:xfrm>
                <a:off x="2717" y="3866"/>
                <a:ext cx="2882" cy="291"/>
              </a:xfrm>
              <a:prstGeom prst="rect">
                <a:avLst/>
              </a:prstGeom>
              <a:solidFill>
                <a:srgbClr val="FFFB96"/>
              </a:solidFill>
              <a:ln w="19050">
                <a:solidFill>
                  <a:srgbClr val="FF0002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lvl="1" algn="ctr"/>
                <a:r>
                  <a:rPr lang="en-US" altLang="zh-TW" sz="2400" b="1">
                    <a:solidFill>
                      <a:srgbClr val="FF0002"/>
                    </a:solidFill>
                    <a:latin typeface="Symbol" pitchFamily="18" charset="2"/>
                  </a:rPr>
                  <a:t>W</a:t>
                </a:r>
                <a:r>
                  <a:rPr lang="en-US" altLang="zh-TW" sz="2400" b="1" baseline="-25000">
                    <a:solidFill>
                      <a:srgbClr val="FF0002"/>
                    </a:solidFill>
                  </a:rPr>
                  <a:t>B</a:t>
                </a:r>
                <a:r>
                  <a:rPr lang="en-US" altLang="zh-TW" sz="2400" b="1">
                    <a:solidFill>
                      <a:srgbClr val="FF0002"/>
                    </a:solidFill>
                  </a:rPr>
                  <a:t> &lt; </a:t>
                </a:r>
                <a:r>
                  <a:rPr kumimoji="0" lang="en-US" altLang="zh-TW" sz="2400" b="1">
                    <a:solidFill>
                      <a:srgbClr val="FF0000"/>
                    </a:solidFill>
                    <a:latin typeface="Symbol" pitchFamily="18" charset="2"/>
                    <a:ea typeface="Arial Unicode MS" pitchFamily="34" charset="-120"/>
                    <a:cs typeface="Arial Unicode MS" pitchFamily="34" charset="-120"/>
                  </a:rPr>
                  <a:t>W</a:t>
                </a:r>
                <a:r>
                  <a:rPr kumimoji="0" lang="en-US" altLang="zh-TW" sz="2400" b="1" baseline="-25000">
                    <a:solidFill>
                      <a:srgbClr val="FF0000"/>
                    </a:solidFill>
                    <a:ea typeface="Arial Unicode MS" pitchFamily="34" charset="-120"/>
                    <a:cs typeface="Arial Unicode MS" pitchFamily="34" charset="-120"/>
                  </a:rPr>
                  <a:t>Mass </a:t>
                </a:r>
                <a:r>
                  <a:rPr kumimoji="0" lang="en-US" altLang="zh-TW" sz="2400" b="1">
                    <a:ea typeface="Arial Unicode MS" pitchFamily="34" charset="-120"/>
                    <a:cs typeface="Arial Unicode MS" pitchFamily="34" charset="-120"/>
                    <a:sym typeface="Symbol" pitchFamily="18" charset="2"/>
                  </a:rPr>
                  <a:t></a:t>
                </a:r>
                <a:r>
                  <a:rPr kumimoji="0" lang="en-US" altLang="zh-TW" sz="2000" b="1">
                    <a:latin typeface="Comic Sans MS" pitchFamily="66" charset="0"/>
                    <a:ea typeface="Arial Unicode MS" pitchFamily="34" charset="-120"/>
                    <a:cs typeface="Arial Unicode MS" pitchFamily="34" charset="-120"/>
                    <a:sym typeface="Symbol" pitchFamily="18" charset="2"/>
                  </a:rPr>
                  <a:t>Exotic </a:t>
                </a:r>
                <a:r>
                  <a:rPr kumimoji="0" lang="en-US" altLang="zh-TW" sz="2000" b="1">
                    <a:solidFill>
                      <a:srgbClr val="3333FF"/>
                    </a:solidFill>
                    <a:latin typeface="Comic Sans MS" pitchFamily="66" charset="0"/>
                    <a:ea typeface="Arial Unicode MS" pitchFamily="34" charset="-120"/>
                    <a:cs typeface="Arial Unicode MS" pitchFamily="34" charset="-120"/>
                  </a:rPr>
                  <a:t>Dark Matter </a:t>
                </a:r>
                <a:r>
                  <a:rPr kumimoji="0" lang="en-US" altLang="zh-TW" sz="2000" b="1" baseline="-25000">
                    <a:solidFill>
                      <a:srgbClr val="FF0000"/>
                    </a:solidFill>
                    <a:latin typeface="Comic Sans MS" pitchFamily="66" charset="0"/>
                    <a:ea typeface="Arial Unicode MS" pitchFamily="34" charset="-120"/>
                    <a:cs typeface="Arial Unicode MS" pitchFamily="34" charset="-120"/>
                  </a:rPr>
                  <a:t> </a:t>
                </a:r>
                <a:endParaRPr lang="en-US" altLang="zh-TW" sz="2000" b="1">
                  <a:solidFill>
                    <a:srgbClr val="FF0002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5614" name="Line 29"/>
              <p:cNvSpPr>
                <a:spLocks noChangeShapeType="1"/>
              </p:cNvSpPr>
              <p:nvPr/>
            </p:nvSpPr>
            <p:spPr bwMode="auto">
              <a:xfrm flipH="1">
                <a:off x="3842" y="3619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FF000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5" name="Line 30"/>
              <p:cNvSpPr>
                <a:spLocks noChangeShapeType="1"/>
              </p:cNvSpPr>
              <p:nvPr/>
            </p:nvSpPr>
            <p:spPr bwMode="auto">
              <a:xfrm flipH="1">
                <a:off x="3752" y="2775"/>
                <a:ext cx="237" cy="124"/>
              </a:xfrm>
              <a:prstGeom prst="line">
                <a:avLst/>
              </a:prstGeom>
              <a:noFill/>
              <a:ln w="9525">
                <a:solidFill>
                  <a:srgbClr val="FF000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5616" name="Line 31"/>
              <p:cNvSpPr>
                <a:spLocks noChangeShapeType="1"/>
              </p:cNvSpPr>
              <p:nvPr/>
            </p:nvSpPr>
            <p:spPr bwMode="auto">
              <a:xfrm>
                <a:off x="3752" y="3214"/>
                <a:ext cx="180" cy="135"/>
              </a:xfrm>
              <a:prstGeom prst="line">
                <a:avLst/>
              </a:prstGeom>
              <a:noFill/>
              <a:ln w="9525">
                <a:solidFill>
                  <a:srgbClr val="FF000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文字方塊 2"/>
          <p:cNvSpPr txBox="1">
            <a:spLocks noChangeArrowheads="1"/>
          </p:cNvSpPr>
          <p:nvPr/>
        </p:nvSpPr>
        <p:spPr bwMode="auto">
          <a:xfrm>
            <a:off x="1847528" y="116633"/>
            <a:ext cx="8568952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Crisis/Opportunities of Basic Science</a:t>
            </a:r>
            <a:endParaRPr lang="zh-TW" altLang="en-US" sz="3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2" name="群組 13"/>
          <p:cNvGrpSpPr/>
          <p:nvPr/>
        </p:nvGrpSpPr>
        <p:grpSpPr>
          <a:xfrm>
            <a:off x="1559496" y="1628800"/>
            <a:ext cx="4000500" cy="5173662"/>
            <a:chOff x="5072063" y="642938"/>
            <a:chExt cx="4000500" cy="517366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2063" y="642938"/>
              <a:ext cx="4000500" cy="51736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2240" y="2636912"/>
              <a:ext cx="2088232" cy="2320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49616" y="3140968"/>
              <a:ext cx="1754832" cy="2536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9" name="矩形 28"/>
          <p:cNvSpPr/>
          <p:nvPr/>
        </p:nvSpPr>
        <p:spPr bwMode="auto">
          <a:xfrm>
            <a:off x="3540224" y="1916832"/>
            <a:ext cx="176368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pic>
        <p:nvPicPr>
          <p:cNvPr id="30" name="Picture 4" descr="med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720" y="2060848"/>
            <a:ext cx="648072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grpSp>
        <p:nvGrpSpPr>
          <p:cNvPr id="3" name="群組 13"/>
          <p:cNvGrpSpPr/>
          <p:nvPr/>
        </p:nvGrpSpPr>
        <p:grpSpPr>
          <a:xfrm>
            <a:off x="3071664" y="764705"/>
            <a:ext cx="6500812" cy="1595965"/>
            <a:chOff x="87412" y="1400987"/>
            <a:chExt cx="6500812" cy="1595965"/>
          </a:xfrm>
        </p:grpSpPr>
        <p:sp>
          <p:nvSpPr>
            <p:cNvPr id="32" name="文字方塊 2"/>
            <p:cNvSpPr txBox="1">
              <a:spLocks noChangeArrowheads="1"/>
            </p:cNvSpPr>
            <p:nvPr/>
          </p:nvSpPr>
          <p:spPr bwMode="auto">
            <a:xfrm>
              <a:off x="87412" y="1400987"/>
              <a:ext cx="6500812" cy="73866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71550" lvl="1" indent="-514350" algn="ctr">
                <a:lnSpc>
                  <a:spcPct val="150000"/>
                </a:lnSpc>
                <a:buClr>
                  <a:srgbClr val="3333FF"/>
                </a:buClr>
              </a:pPr>
              <a:r>
                <a:rPr kumimoji="0" lang="en-US" altLang="zh-TW" sz="2800" b="1" dirty="0" err="1">
                  <a:solidFill>
                    <a:srgbClr val="3333FF"/>
                  </a:solidFill>
                  <a:latin typeface="Symbol" pitchFamily="18" charset="2"/>
                  <a:ea typeface="Arial Unicode MS" pitchFamily="34" charset="-120"/>
                  <a:cs typeface="Arial Unicode MS" pitchFamily="34" charset="-120"/>
                </a:rPr>
                <a:t>W</a:t>
              </a:r>
              <a:r>
                <a:rPr kumimoji="0" lang="en-US" altLang="zh-TW" sz="2800" b="1" baseline="-25000" dirty="0" err="1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total</a:t>
              </a:r>
              <a:r>
                <a:rPr kumimoji="0" lang="en-US" altLang="zh-TW" sz="2800" b="1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  </a:t>
              </a:r>
              <a:r>
                <a:rPr kumimoji="0" lang="en-US" altLang="zh-TW" sz="2800" b="1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  <a:sym typeface="Symbol"/>
                </a:rPr>
                <a:t> </a:t>
              </a:r>
              <a:r>
                <a:rPr kumimoji="0" lang="en-US" altLang="zh-TW" sz="2800" b="1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1 &gt;  </a:t>
              </a:r>
              <a:r>
                <a:rPr kumimoji="0" lang="en-US" altLang="zh-TW" sz="2800" b="1" dirty="0" err="1">
                  <a:solidFill>
                    <a:srgbClr val="3333FF"/>
                  </a:solidFill>
                  <a:latin typeface="Symbol" pitchFamily="18" charset="2"/>
                  <a:ea typeface="Arial Unicode MS" pitchFamily="34" charset="-120"/>
                  <a:cs typeface="Arial Unicode MS" pitchFamily="34" charset="-120"/>
                </a:rPr>
                <a:t>W</a:t>
              </a:r>
              <a:r>
                <a:rPr kumimoji="0" lang="en-US" altLang="zh-TW" sz="2800" b="1" baseline="-25000" dirty="0" err="1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mass</a:t>
              </a:r>
              <a:r>
                <a:rPr kumimoji="0" lang="en-US" altLang="zh-TW" sz="2800" b="1" baseline="-25000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 </a:t>
              </a:r>
              <a:r>
                <a:rPr kumimoji="0" lang="en-US" altLang="zh-TW" sz="2800" b="1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 &gt;  </a:t>
              </a:r>
              <a:r>
                <a:rPr kumimoji="0" lang="en-US" altLang="zh-TW" sz="2800" b="1" dirty="0" err="1">
                  <a:solidFill>
                    <a:srgbClr val="3333FF"/>
                  </a:solidFill>
                  <a:latin typeface="Symbol" pitchFamily="18" charset="2"/>
                  <a:ea typeface="Arial Unicode MS" pitchFamily="34" charset="-120"/>
                  <a:cs typeface="Arial Unicode MS" pitchFamily="34" charset="-120"/>
                </a:rPr>
                <a:t>W</a:t>
              </a:r>
              <a:r>
                <a:rPr kumimoji="0" lang="en-US" altLang="zh-TW" sz="2800" b="1" baseline="-25000" dirty="0" err="1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baryon</a:t>
              </a:r>
              <a:r>
                <a:rPr kumimoji="0" lang="en-US" altLang="zh-TW" sz="2800" b="1" baseline="-25000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  </a:t>
              </a:r>
              <a:r>
                <a:rPr kumimoji="0" lang="en-US" altLang="zh-TW" sz="2800" b="1" dirty="0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&gt; </a:t>
              </a:r>
              <a:r>
                <a:rPr kumimoji="0" lang="en-US" altLang="zh-TW" sz="2800" b="1" dirty="0">
                  <a:solidFill>
                    <a:srgbClr val="3333FF"/>
                  </a:solidFill>
                  <a:latin typeface="Symbol" pitchFamily="18" charset="2"/>
                  <a:ea typeface="Arial Unicode MS" pitchFamily="34" charset="-120"/>
                  <a:cs typeface="Arial Unicode MS" pitchFamily="34" charset="-120"/>
                </a:rPr>
                <a:t> </a:t>
              </a:r>
              <a:r>
                <a:rPr kumimoji="0" lang="en-US" altLang="zh-TW" sz="2800" b="1" dirty="0" err="1">
                  <a:solidFill>
                    <a:srgbClr val="3333FF"/>
                  </a:solidFill>
                  <a:latin typeface="Symbol" pitchFamily="18" charset="2"/>
                  <a:ea typeface="Arial Unicode MS" pitchFamily="34" charset="-120"/>
                  <a:cs typeface="Arial Unicode MS" pitchFamily="34" charset="-120"/>
                </a:rPr>
                <a:t>W</a:t>
              </a:r>
              <a:r>
                <a:rPr kumimoji="0" lang="en-US" altLang="zh-TW" sz="2800" b="1" baseline="-25000" dirty="0" err="1">
                  <a:solidFill>
                    <a:srgbClr val="3333FF"/>
                  </a:solidFill>
                  <a:ea typeface="Arial Unicode MS" pitchFamily="34" charset="-120"/>
                  <a:cs typeface="Arial Unicode MS" pitchFamily="34" charset="-120"/>
                </a:rPr>
                <a:t>luminous</a:t>
              </a:r>
              <a:endParaRPr kumimoji="0" lang="en-US" altLang="zh-TW" sz="2800" b="1" baseline="-25000" dirty="0">
                <a:solidFill>
                  <a:srgbClr val="3333FF"/>
                </a:solidFill>
                <a:ea typeface="Arial Unicode MS" pitchFamily="34" charset="-120"/>
                <a:cs typeface="Arial Unicode MS" pitchFamily="34" charset="-120"/>
              </a:endParaRPr>
            </a:p>
          </p:txBody>
        </p:sp>
        <p:grpSp>
          <p:nvGrpSpPr>
            <p:cNvPr id="4" name="群組 6"/>
            <p:cNvGrpSpPr/>
            <p:nvPr/>
          </p:nvGrpSpPr>
          <p:grpSpPr>
            <a:xfrm>
              <a:off x="1403648" y="2276872"/>
              <a:ext cx="1080120" cy="720080"/>
              <a:chOff x="-379136" y="1587856"/>
              <a:chExt cx="918688" cy="545000"/>
            </a:xfrm>
          </p:grpSpPr>
          <p:sp>
            <p:nvSpPr>
              <p:cNvPr id="37" name="圓角矩形圖說文字 4"/>
              <p:cNvSpPr/>
              <p:nvPr/>
            </p:nvSpPr>
            <p:spPr bwMode="auto">
              <a:xfrm rot="10800000">
                <a:off x="-379136" y="1587856"/>
                <a:ext cx="918688" cy="545000"/>
              </a:xfrm>
              <a:prstGeom prst="wedgeRoundRectCallout">
                <a:avLst>
                  <a:gd name="adj1" fmla="val -20833"/>
                  <a:gd name="adj2" fmla="val 93299"/>
                  <a:gd name="adj3" fmla="val 16667"/>
                </a:avLst>
              </a:prstGeom>
              <a:solidFill>
                <a:srgbClr val="FFCCCC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Symbol" pitchFamily="18" charset="2"/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-359369" y="1609635"/>
                <a:ext cx="864096" cy="48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Dark Energy</a:t>
                </a:r>
                <a:endParaRPr lang="zh-TW" altLang="en-US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群組 10"/>
            <p:cNvGrpSpPr/>
            <p:nvPr/>
          </p:nvGrpSpPr>
          <p:grpSpPr>
            <a:xfrm>
              <a:off x="3221852" y="2276872"/>
              <a:ext cx="1062116" cy="720080"/>
              <a:chOff x="3563888" y="1772816"/>
              <a:chExt cx="918688" cy="545000"/>
            </a:xfrm>
          </p:grpSpPr>
          <p:sp>
            <p:nvSpPr>
              <p:cNvPr id="35" name="圓角矩形圖說文字 34"/>
              <p:cNvSpPr/>
              <p:nvPr/>
            </p:nvSpPr>
            <p:spPr bwMode="auto">
              <a:xfrm rot="10800000">
                <a:off x="3563888" y="1772816"/>
                <a:ext cx="918688" cy="545000"/>
              </a:xfrm>
              <a:prstGeom prst="wedgeRoundRectCallout">
                <a:avLst>
                  <a:gd name="adj1" fmla="val 17792"/>
                  <a:gd name="adj2" fmla="val 90795"/>
                  <a:gd name="adj3" fmla="val 16667"/>
                </a:avLst>
              </a:prstGeom>
              <a:solidFill>
                <a:srgbClr val="FFCCCC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>
                  <a:latin typeface="Symbol" pitchFamily="18" charset="2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3575693" y="1794596"/>
                <a:ext cx="864096" cy="48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Dark Matter</a:t>
                </a:r>
                <a:endParaRPr lang="zh-TW" altLang="en-US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4032" y="2780928"/>
            <a:ext cx="3600400" cy="330326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1DEA4B-8CAD-470C-8804-AED0352B3F8A}"/>
              </a:ext>
            </a:extLst>
          </p:cNvPr>
          <p:cNvSpPr txBox="1"/>
          <p:nvPr/>
        </p:nvSpPr>
        <p:spPr>
          <a:xfrm>
            <a:off x="83332" y="44624"/>
            <a:ext cx="11989332" cy="67249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 of Events:</a:t>
            </a:r>
          </a:p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Original Plans since many months:  Prof. Nader </a:t>
            </a:r>
            <a:r>
              <a:rPr lang="en-US" altLang="zh-TW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Mirabolfathi</a:t>
            </a: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(TAMU) would give three lectures in-person  1.5h+1.5h+1h </a:t>
            </a:r>
          </a:p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 was advised not to travel on long-flights by doctor one week before PG2023.</a:t>
            </a:r>
          </a:p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minute Maneuvers &amp; Fixes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0100" lvl="1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H.T. Wong will give </a:t>
            </a: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Lecture I on “Landscape” 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person, based on existing materials (public talks, colloquia ….) in hand:</a:t>
            </a:r>
          </a:p>
          <a:p>
            <a:pPr marL="1257300" lvl="2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was </a:t>
            </a: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“Dark Matter Problem in the Context of Science and Basic Research”</a:t>
            </a:r>
          </a:p>
          <a:p>
            <a:pPr marL="1257300" lvl="2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customized for </a:t>
            </a: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purpose, technically ill-prepared, information not updated, meant to be </a:t>
            </a: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provoke(thoughts)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to </a:t>
            </a: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inspire(interest)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rather than to teach  …..  </a:t>
            </a:r>
          </a:p>
          <a:p>
            <a:pPr marL="1257300" lvl="2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 perhaps offer new insights to the fresh minds</a:t>
            </a:r>
          </a:p>
          <a:p>
            <a:pPr marL="800100" lvl="1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 will give </a:t>
            </a: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Lecture II 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remote-mode (Friday May 26) with themes on “</a:t>
            </a: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Experimental Searches, cryo-phonon detectors, CDMS”</a:t>
            </a:r>
          </a:p>
          <a:p>
            <a:pPr marL="800100" lvl="1" indent="-342900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Leave it open how to optimally use </a:t>
            </a: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Lecture III 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(Tues. May 30) slot: </a:t>
            </a: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Thematic Forum, Q&amp;As, Free-Style discussions, … or Hands-On Projects ….</a:t>
            </a:r>
          </a:p>
        </p:txBody>
      </p:sp>
    </p:spTree>
    <p:extLst>
      <p:ext uri="{BB962C8B-B14F-4D97-AF65-F5344CB8AC3E}">
        <p14:creationId xmlns:p14="http://schemas.microsoft.com/office/powerpoint/2010/main" val="95506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i.pinimg.com/564x/74/f4/3e/74f43e4a8c9a48925e3fb9019da706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198092"/>
            <a:ext cx="802253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012" y="150788"/>
            <a:ext cx="12072664" cy="194421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Identification of </a:t>
            </a:r>
            <a:r>
              <a:rPr lang="en-US" altLang="zh-TW" sz="3200" b="1" dirty="0">
                <a:solidFill>
                  <a:srgbClr val="FFFF00"/>
                </a:solidFill>
                <a:latin typeface="+mn-lt"/>
              </a:rPr>
              <a:t>Dark</a:t>
            </a:r>
            <a:r>
              <a:rPr lang="en-US" altLang="zh-TW" sz="3200" b="1" dirty="0">
                <a:solidFill>
                  <a:srgbClr val="FFFF00"/>
                </a:solidFill>
                <a:latin typeface="Comic Sans MS" pitchFamily="66" charset="0"/>
              </a:rPr>
              <a:t> Matter</a:t>
            </a:r>
          </a:p>
          <a:p>
            <a:pPr marL="457200" indent="-457200" eaLnBrk="0" hangingPunct="0">
              <a:buClr>
                <a:srgbClr val="FFFF00"/>
              </a:buClr>
              <a:buFont typeface="Wingdings" panose="05000000000000000000" pitchFamily="2" charset="2"/>
              <a:buChar char="O"/>
              <a:defRPr/>
            </a:pPr>
            <a:r>
              <a:rPr lang="en-US" altLang="zh-TW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暗物質是甚麼、其特性如何</a:t>
            </a:r>
            <a:r>
              <a:rPr lang="en-US" altLang="zh-TW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仍有很多猜想、距離答案還遙遠</a:t>
            </a:r>
            <a:endParaRPr lang="en-US" altLang="zh-TW" sz="3200" b="1" dirty="0">
              <a:solidFill>
                <a:srgbClr val="CC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0" hangingPunct="0">
              <a:buClr>
                <a:srgbClr val="FFFF00"/>
              </a:buClr>
              <a:buFont typeface="Wingdings" panose="05000000000000000000" pitchFamily="2" charset="2"/>
              <a:buChar char="O"/>
              <a:defRPr/>
            </a:pPr>
            <a:r>
              <a:rPr lang="en-US" altLang="zh-TW" sz="4400" b="1" dirty="0">
                <a:solidFill>
                  <a:srgbClr val="FFCCFF"/>
                </a:solidFill>
                <a:latin typeface="Monotype Corsiva" panose="03010101010201010101" pitchFamily="66" charset="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FFCCFF"/>
                </a:solidFill>
                <a:latin typeface="Monotype Corsiva" panose="03010101010201010101" pitchFamily="66" charset="0"/>
                <a:ea typeface="標楷體" panose="03000509000000000000" pitchFamily="65" charset="-120"/>
              </a:rPr>
              <a:t>Still far from having the “Periodic Table”, even the definite direction</a:t>
            </a:r>
            <a:endParaRPr lang="en-US" altLang="zh-TW" sz="4400" b="1" dirty="0">
              <a:solidFill>
                <a:srgbClr val="FFCCFF"/>
              </a:solidFill>
              <a:latin typeface="Monotype Corsiva" panose="03010101010201010101" pitchFamily="66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5642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950" y="1131888"/>
            <a:ext cx="7632700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6527801" y="2060576"/>
            <a:ext cx="2232025" cy="1008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7535864" y="2997201"/>
            <a:ext cx="2232025" cy="1008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cxnSp>
        <p:nvCxnSpPr>
          <p:cNvPr id="33797" name="AutoShape 5"/>
          <p:cNvCxnSpPr>
            <a:cxnSpLocks noChangeShapeType="1"/>
          </p:cNvCxnSpPr>
          <p:nvPr/>
        </p:nvCxnSpPr>
        <p:spPr bwMode="auto">
          <a:xfrm rot="10800000">
            <a:off x="8759825" y="2565400"/>
            <a:ext cx="1042988" cy="895350"/>
          </a:xfrm>
          <a:prstGeom prst="curvedConnector3">
            <a:avLst>
              <a:gd name="adj1" fmla="val -21921"/>
            </a:avLst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472488" y="188913"/>
            <a:ext cx="1871662" cy="10350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>
                <a:solidFill>
                  <a:schemeClr val="accent2"/>
                </a:solidFill>
                <a:latin typeface="Monotype Corsiva" pitchFamily="66" charset="0"/>
              </a:rPr>
              <a:t>at least as much neutrinos by mass as visible matter !</a:t>
            </a:r>
          </a:p>
        </p:txBody>
      </p:sp>
      <p:cxnSp>
        <p:nvCxnSpPr>
          <p:cNvPr id="33799" name="AutoShape 7"/>
          <p:cNvCxnSpPr>
            <a:cxnSpLocks noChangeShapeType="1"/>
            <a:endCxn id="33798" idx="2"/>
          </p:cNvCxnSpPr>
          <p:nvPr/>
        </p:nvCxnSpPr>
        <p:spPr bwMode="auto">
          <a:xfrm rot="5400000" flipH="1">
            <a:off x="8832057" y="1815307"/>
            <a:ext cx="1801813" cy="647700"/>
          </a:xfrm>
          <a:prstGeom prst="bentConnector3">
            <a:avLst>
              <a:gd name="adj1" fmla="val 51454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556074" y="4365104"/>
            <a:ext cx="7572375" cy="2286000"/>
          </a:xfrm>
          <a:prstGeom prst="rect">
            <a:avLst/>
          </a:prstGeom>
          <a:solidFill>
            <a:srgbClr val="FDFE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TW" sz="2400" dirty="0">
                <a:solidFill>
                  <a:schemeClr val="tx2"/>
                </a:solidFill>
                <a:latin typeface="Arial" pitchFamily="34" charset="0"/>
              </a:rPr>
              <a:t>stable (protected by a conserved quantum number)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TW" sz="2400" dirty="0">
                <a:solidFill>
                  <a:schemeClr val="tx2"/>
                </a:solidFill>
                <a:latin typeface="Arial" pitchFamily="34" charset="0"/>
              </a:rPr>
              <a:t>no charge, no </a:t>
            </a:r>
            <a:r>
              <a:rPr lang="en-US" altLang="zh-TW" sz="2400" dirty="0" err="1">
                <a:solidFill>
                  <a:schemeClr val="tx2"/>
                </a:solidFill>
                <a:latin typeface="Arial" pitchFamily="34" charset="0"/>
              </a:rPr>
              <a:t>colour</a:t>
            </a:r>
            <a:r>
              <a:rPr lang="en-US" altLang="zh-TW" sz="2400" dirty="0">
                <a:solidFill>
                  <a:schemeClr val="tx2"/>
                </a:solidFill>
                <a:latin typeface="Arial" pitchFamily="34" charset="0"/>
              </a:rPr>
              <a:t> (weakly interacting)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TW" sz="2400" dirty="0">
                <a:solidFill>
                  <a:schemeClr val="tx2"/>
                </a:solidFill>
                <a:latin typeface="Arial" pitchFamily="34" charset="0"/>
              </a:rPr>
              <a:t>cold, non-relativistic (mass &gt;&gt; kinetic energy)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TW" sz="2400" dirty="0">
                <a:solidFill>
                  <a:schemeClr val="tx2"/>
                </a:solidFill>
                <a:latin typeface="Arial" pitchFamily="34" charset="0"/>
              </a:rPr>
              <a:t>relic abundance compatible to observation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TW" sz="2400" dirty="0">
                <a:solidFill>
                  <a:schemeClr val="tx2"/>
                </a:solidFill>
                <a:latin typeface="Arial" pitchFamily="34" charset="0"/>
              </a:rPr>
              <a:t>motivated by theory (vs. “ad hoc”)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altLang="zh-TW" sz="24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470222"/>
            <a:ext cx="2692400" cy="2598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666875" y="3573017"/>
            <a:ext cx="8464550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Properties of a Good Cold Dark Matter Candidates:</a:t>
            </a:r>
            <a:endParaRPr lang="zh-TW" altLang="en-US" sz="2800" b="1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1269" name="文字方塊 4"/>
          <p:cNvSpPr txBox="1">
            <a:spLocks noChangeArrowheads="1"/>
          </p:cNvSpPr>
          <p:nvPr/>
        </p:nvSpPr>
        <p:spPr bwMode="auto">
          <a:xfrm>
            <a:off x="1595438" y="463313"/>
            <a:ext cx="6156746" cy="2246769"/>
          </a:xfrm>
          <a:prstGeom prst="rect">
            <a:avLst/>
          </a:prstGeom>
          <a:solidFill>
            <a:srgbClr val="CCFF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zh-TW" sz="2800" b="1" dirty="0">
                <a:solidFill>
                  <a:srgbClr val="FF0000"/>
                </a:solidFill>
                <a:latin typeface="Comic Sans MS" pitchFamily="66" charset="0"/>
              </a:rPr>
              <a:t>Dark Matter Current Wisdom:</a:t>
            </a:r>
          </a:p>
          <a:p>
            <a:pPr marL="457200" indent="-457200">
              <a:buClr>
                <a:srgbClr val="FF0000"/>
              </a:buClr>
              <a:buFont typeface="Webdings" pitchFamily="18" charset="2"/>
              <a:buChar char=""/>
            </a:pPr>
            <a:r>
              <a:rPr lang="en-US" altLang="zh-TW" sz="2800" b="1" dirty="0">
                <a:solidFill>
                  <a:srgbClr val="3333FF"/>
                </a:solidFill>
                <a:latin typeface="Comic Sans MS" pitchFamily="66" charset="0"/>
              </a:rPr>
              <a:t>Gravitationally bounded in galactic halo</a:t>
            </a:r>
          </a:p>
          <a:p>
            <a:pPr marL="457200" indent="-457200">
              <a:buClr>
                <a:srgbClr val="FF0000"/>
              </a:buClr>
              <a:buFont typeface="Webdings" pitchFamily="18" charset="2"/>
              <a:buChar char=""/>
            </a:pPr>
            <a:r>
              <a:rPr lang="en-US" altLang="zh-TW" sz="2800" b="1" dirty="0">
                <a:solidFill>
                  <a:srgbClr val="3333FF"/>
                </a:solidFill>
                <a:latin typeface="Comic Sans MS" pitchFamily="66" charset="0"/>
              </a:rPr>
              <a:t>Velocity distribution being </a:t>
            </a:r>
            <a:r>
              <a:rPr lang="en-US" altLang="zh-TW" sz="2800" b="1" dirty="0" err="1">
                <a:solidFill>
                  <a:srgbClr val="3333FF"/>
                </a:solidFill>
                <a:latin typeface="Comic Sans MS" pitchFamily="66" charset="0"/>
              </a:rPr>
              <a:t>Maxwellian</a:t>
            </a:r>
            <a:endParaRPr lang="zh-TW" altLang="en-US" sz="2800" b="1" dirty="0">
              <a:solidFill>
                <a:srgbClr val="3333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8729" y="4797152"/>
            <a:ext cx="6151287" cy="1938992"/>
          </a:xfrm>
          <a:prstGeom prst="rect">
            <a:avLst/>
          </a:prstGeom>
          <a:solidFill>
            <a:srgbClr val="CCFFFF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Most Experimental Programs focus on the Search of WIMPs </a:t>
            </a:r>
            <a:r>
              <a:rPr lang="en-US" altLang="zh-TW" sz="2400" b="1" i="1" dirty="0">
                <a:solidFill>
                  <a:srgbClr val="9900FF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zh-TW" sz="2400" b="1" i="1" dirty="0" err="1">
                <a:solidFill>
                  <a:srgbClr val="9900FF"/>
                </a:solidFill>
                <a:latin typeface="Symbol" panose="05050102010706020507" pitchFamily="18" charset="2"/>
                <a:cs typeface="Calibri" pitchFamily="34" charset="0"/>
                <a:sym typeface="Symbol" panose="05050102010706020507" pitchFamily="18" charset="2"/>
              </a:rPr>
              <a:t>l</a:t>
            </a:r>
            <a:r>
              <a:rPr lang="en-US" altLang="zh-TW" sz="2400" b="1" i="1" dirty="0" err="1">
                <a:solidFill>
                  <a:srgbClr val="9900FF"/>
                </a:solidFill>
                <a:latin typeface="Calibri" pitchFamily="34" charset="0"/>
                <a:cs typeface="Calibri" pitchFamily="34" charset="0"/>
              </a:rPr>
              <a:t>CDM</a:t>
            </a:r>
            <a:r>
              <a:rPr lang="en-US" altLang="zh-TW" sz="2400" b="1" i="1" dirty="0">
                <a:solidFill>
                  <a:srgbClr val="9900FF"/>
                </a:solidFill>
                <a:latin typeface="Calibri" pitchFamily="34" charset="0"/>
                <a:cs typeface="Calibri" pitchFamily="34" charset="0"/>
              </a:rPr>
              <a:t>]</a:t>
            </a:r>
            <a:endParaRPr lang="en-US" altLang="zh-TW" sz="2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zh-TW" sz="2400" b="1" i="1" dirty="0">
                <a:solidFill>
                  <a:srgbClr val="FF0000"/>
                </a:solidFill>
                <a:latin typeface="Monotype Corsiva" panose="03010101010201010101" pitchFamily="66" charset="0"/>
                <a:cs typeface="Calibri" pitchFamily="34" charset="0"/>
              </a:rPr>
              <a:t>ASSUMING!! </a:t>
            </a:r>
          </a:p>
          <a:p>
            <a:r>
              <a:rPr lang="en-US" altLang="zh-TW" sz="2400" b="1" i="1" dirty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>Key Variables</a:t>
            </a:r>
            <a:r>
              <a:rPr lang="zh-TW" altLang="en-US" sz="2400" b="1" i="1" dirty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400" b="1" i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[</a:t>
            </a:r>
            <a:r>
              <a:rPr lang="zh-TW" altLang="en-US" sz="2400" b="1" i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參數</a:t>
            </a:r>
            <a:r>
              <a:rPr lang="en-US" altLang="zh-TW" sz="2400" b="1" i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/</a:t>
            </a:r>
            <a:r>
              <a:rPr lang="zh-TW" altLang="en-US" sz="2400" b="1" i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指標</a:t>
            </a:r>
            <a:r>
              <a:rPr lang="en-US" altLang="zh-TW" sz="2400" b="1" i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]</a:t>
            </a:r>
            <a:r>
              <a:rPr lang="zh-TW" altLang="en-US" sz="2400" b="1" i="1" dirty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400" b="1" i="1" dirty="0">
                <a:solidFill>
                  <a:srgbClr val="9900CC"/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 lvl="1"/>
            <a:r>
              <a:rPr lang="en-US" altLang="zh-TW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Mass</a:t>
            </a:r>
            <a:r>
              <a:rPr lang="zh-TW" altLang="en-US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[</a:t>
            </a:r>
            <a:r>
              <a:rPr lang="zh-TW" altLang="en-US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質量</a:t>
            </a:r>
            <a:r>
              <a:rPr lang="en-US" altLang="zh-TW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] </a:t>
            </a:r>
            <a:r>
              <a:rPr lang="en-US" altLang="zh-TW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&amp; cross-sections</a:t>
            </a:r>
            <a:r>
              <a:rPr lang="zh-TW" altLang="en-US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[</a:t>
            </a:r>
            <a:r>
              <a:rPr lang="zh-TW" altLang="en-US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作用機率</a:t>
            </a:r>
            <a:r>
              <a:rPr lang="en-US" altLang="zh-TW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]</a:t>
            </a:r>
            <a:endParaRPr lang="zh-TW" altLang="en-US" sz="2400" b="1" i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Calibri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16080" y="4841679"/>
            <a:ext cx="5268798" cy="1908215"/>
          </a:xfrm>
          <a:prstGeom prst="rect">
            <a:avLst/>
          </a:prstGeom>
          <a:solidFill>
            <a:srgbClr val="FDFED2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WHY this is </a:t>
            </a:r>
            <a:r>
              <a:rPr lang="en-US" altLang="zh-TW" sz="2400" b="1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mainstream 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r>
              <a:rPr lang="en-US" altLang="zh-TW" sz="2400" b="1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>
              <a:buClr>
                <a:srgbClr val="FF0000"/>
              </a:buClr>
              <a:buFont typeface="Wingdings 2" panose="05020102010507070707" pitchFamily="18" charset="2"/>
              <a:buChar char="R"/>
            </a:pPr>
            <a:r>
              <a:rPr lang="en-US" altLang="zh-TW" sz="2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(Benefits or Burden) of Success of SM</a:t>
            </a:r>
            <a:r>
              <a:rPr lang="zh-TW" altLang="en-US" sz="2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400" b="1" i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[</a:t>
            </a:r>
            <a:r>
              <a:rPr lang="zh-TW" altLang="en-US" sz="2400" b="1" i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成功的擔子</a:t>
            </a:r>
            <a:r>
              <a:rPr lang="en-US" altLang="zh-TW" sz="2400" b="1" i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]</a:t>
            </a:r>
          </a:p>
          <a:p>
            <a:pPr marL="342900" indent="-342900">
              <a:buClr>
                <a:srgbClr val="FF0000"/>
              </a:buClr>
              <a:buFont typeface="Wingdings 2" panose="05020102010507070707" pitchFamily="18" charset="2"/>
              <a:buChar char="R"/>
            </a:pPr>
            <a:r>
              <a:rPr lang="en-US" altLang="zh-TW" sz="2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Look where we are able to</a:t>
            </a:r>
            <a:r>
              <a:rPr lang="zh-TW" altLang="en-US" sz="2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400" b="1" i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[</a:t>
            </a:r>
            <a:r>
              <a:rPr lang="zh-TW" altLang="en-US" sz="2400" b="1" i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舒適圈</a:t>
            </a:r>
            <a:r>
              <a:rPr lang="en-US" altLang="zh-TW" sz="2400" b="1" i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]</a:t>
            </a:r>
          </a:p>
          <a:p>
            <a:pPr algn="ctr">
              <a:buClr>
                <a:srgbClr val="FF0000"/>
              </a:buClr>
            </a:pPr>
            <a:r>
              <a:rPr lang="en-US" altLang="zh-TW" sz="2400" b="1" i="1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</a:t>
            </a:r>
            <a:r>
              <a:rPr lang="zh-TW" altLang="en-US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altLang="zh-TW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Natural</a:t>
            </a:r>
            <a:r>
              <a:rPr lang="en-US" altLang="zh-TW" sz="2400" b="1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(and </a:t>
            </a:r>
            <a:r>
              <a:rPr lang="en-US" altLang="zh-TW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Human!</a:t>
            </a:r>
            <a:r>
              <a:rPr lang="en-US" altLang="zh-TW" sz="2400" b="1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zh-TW" altLang="en-US" sz="2400" b="1" i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向右箭號 4"/>
          <p:cNvSpPr/>
          <p:nvPr/>
        </p:nvSpPr>
        <p:spPr bwMode="auto">
          <a:xfrm>
            <a:off x="6368633" y="5661248"/>
            <a:ext cx="375439" cy="36539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455761" y="836712"/>
            <a:ext cx="3797054" cy="3655098"/>
            <a:chOff x="2915816" y="858583"/>
            <a:chExt cx="4188764" cy="398479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858583"/>
              <a:ext cx="4188764" cy="398479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" name="Rectangle 5"/>
            <p:cNvSpPr txBox="1">
              <a:spLocks noChangeArrowheads="1"/>
            </p:cNvSpPr>
            <p:nvPr/>
          </p:nvSpPr>
          <p:spPr bwMode="auto">
            <a:xfrm>
              <a:off x="3523546" y="1048520"/>
              <a:ext cx="1855941" cy="46603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en-US" altLang="zh-TW" sz="1600" b="1" kern="0" dirty="0">
                  <a:solidFill>
                    <a:srgbClr val="FFFF00"/>
                  </a:solidFill>
                </a:rPr>
                <a:t>CDM Candidates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91454" y="2317108"/>
              <a:ext cx="959341" cy="8491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842789" y="116632"/>
            <a:ext cx="10174982" cy="589563"/>
          </a:xfrm>
          <a:prstGeom prst="rect">
            <a:avLst/>
          </a:prstGeom>
          <a:solidFill>
            <a:schemeClr val="tx1"/>
          </a:solidFill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ko-KR" sz="2800" b="1" kern="0" dirty="0">
                <a:solidFill>
                  <a:srgbClr val="FFFF00"/>
                </a:solidFill>
                <a:ea typeface="Gulim" pitchFamily="34" charset="-127"/>
              </a:rPr>
              <a:t>(</a:t>
            </a:r>
            <a:r>
              <a:rPr lang="en-US" altLang="zh-TW" sz="2800" b="1" kern="0" dirty="0">
                <a:solidFill>
                  <a:srgbClr val="FFFF00"/>
                </a:solidFill>
              </a:rPr>
              <a:t>Incomplete</a:t>
            </a:r>
            <a:r>
              <a:rPr lang="en-US" altLang="ko-KR" sz="2800" b="1" kern="0" dirty="0">
                <a:solidFill>
                  <a:srgbClr val="FFFF00"/>
                </a:solidFill>
                <a:ea typeface="Gulim" pitchFamily="34" charset="-127"/>
              </a:rPr>
              <a:t>)</a:t>
            </a:r>
            <a:r>
              <a:rPr lang="en-US" altLang="zh-TW" sz="2800" b="1" kern="0" dirty="0">
                <a:solidFill>
                  <a:srgbClr val="FFFF00"/>
                </a:solidFill>
              </a:rPr>
              <a:t> </a:t>
            </a:r>
            <a:r>
              <a:rPr lang="en-US" altLang="ko-KR" sz="2800" b="1" kern="0" dirty="0">
                <a:solidFill>
                  <a:srgbClr val="FFFF00"/>
                </a:solidFill>
                <a:ea typeface="Gulim" pitchFamily="34" charset="-127"/>
              </a:rPr>
              <a:t>L</a:t>
            </a:r>
            <a:r>
              <a:rPr lang="en-US" altLang="zh-TW" sz="2800" b="1" kern="0" dirty="0">
                <a:solidFill>
                  <a:srgbClr val="FFFF00"/>
                </a:solidFill>
              </a:rPr>
              <a:t>ist of CDM candidates</a:t>
            </a:r>
            <a:r>
              <a:rPr lang="zh-TW" altLang="en-US" sz="2800" b="1" kern="0" dirty="0">
                <a:solidFill>
                  <a:srgbClr val="FFFF00"/>
                </a:solidFill>
              </a:rPr>
              <a:t> </a:t>
            </a:r>
            <a:r>
              <a:rPr lang="en-US" altLang="zh-TW" sz="3200" b="1" kern="0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按牌理的</a:t>
            </a:r>
            <a:r>
              <a:rPr lang="zh-TW" altLang="en-US" sz="3200" b="1" kern="0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理論猜想</a:t>
            </a:r>
            <a:r>
              <a:rPr lang="en-US" altLang="zh-TW" sz="3200" b="1" kern="0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5" y="1079092"/>
            <a:ext cx="4656436" cy="31703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橢圓 10"/>
          <p:cNvSpPr/>
          <p:nvPr/>
        </p:nvSpPr>
        <p:spPr bwMode="auto">
          <a:xfrm>
            <a:off x="1343472" y="2174563"/>
            <a:ext cx="432048" cy="8556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2" name="橢圓 11"/>
          <p:cNvSpPr/>
          <p:nvPr/>
        </p:nvSpPr>
        <p:spPr bwMode="auto">
          <a:xfrm rot="5400000">
            <a:off x="3449599" y="3760708"/>
            <a:ext cx="412031" cy="12961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7385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ndard Halo Model">
            <a:extLst>
              <a:ext uri="{FF2B5EF4-FFF2-40B4-BE49-F238E27FC236}">
                <a16:creationId xmlns:a16="http://schemas.microsoft.com/office/drawing/2014/main" id="{AA92061E-321D-4ABE-8531-74CB76580314}"/>
              </a:ext>
            </a:extLst>
          </p:cNvPr>
          <p:cNvSpPr txBox="1"/>
          <p:nvPr/>
        </p:nvSpPr>
        <p:spPr>
          <a:xfrm>
            <a:off x="292503" y="95192"/>
            <a:ext cx="4571701" cy="666849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5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Halo Model</a:t>
            </a:r>
          </a:p>
        </p:txBody>
      </p:sp>
      <p:sp>
        <p:nvSpPr>
          <p:cNvPr id="3" name="Through the gravitational potential, the density and velocity distributions of the dark halo are connected.">
            <a:extLst>
              <a:ext uri="{FF2B5EF4-FFF2-40B4-BE49-F238E27FC236}">
                <a16:creationId xmlns:a16="http://schemas.microsoft.com/office/drawing/2014/main" id="{9CC6E84C-20B9-4848-8576-BA6144C9793D}"/>
              </a:ext>
            </a:extLst>
          </p:cNvPr>
          <p:cNvSpPr txBox="1"/>
          <p:nvPr/>
        </p:nvSpPr>
        <p:spPr>
          <a:xfrm>
            <a:off x="119336" y="1196752"/>
            <a:ext cx="7747692" cy="545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457200" indent="-457200" defTabSz="22860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n"/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Dark Halo D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ensity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velocity distributions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TW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lang="zh-TW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 gravitational effects</a:t>
            </a:r>
          </a:p>
          <a:p>
            <a:pPr marL="457200" indent="-457200" defTabSz="22860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n"/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isotropic, isothermal sphere of  </a:t>
            </a:r>
            <a:r>
              <a:rPr lang="en-US" altLang="zh-TW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collisionless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particles with </a:t>
            </a:r>
          </a:p>
          <a:p>
            <a:pPr marL="1371600" lvl="2" indent="-457200" defTabSz="22860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 profile</a:t>
            </a:r>
            <a:r>
              <a:rPr lang="en-US" altLang="zh-TW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l-GR" altLang="zh-TW" sz="2400" dirty="0">
                <a:solidFill>
                  <a:srgbClr val="FF0000"/>
                </a:solidFill>
                <a:highlight>
                  <a:srgbClr val="FFFFC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ρ(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C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r) ∝   1 /  r</a:t>
            </a:r>
            <a:r>
              <a:rPr lang="en-US" altLang="zh-TW" sz="2400" baseline="30000" dirty="0">
                <a:solidFill>
                  <a:srgbClr val="FF0000"/>
                </a:solidFill>
                <a:highlight>
                  <a:srgbClr val="FFFFCC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1371600" lvl="2" indent="-457200" defTabSz="22860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Velocity profile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defTabSz="228600">
              <a:spcBef>
                <a:spcPts val="300"/>
              </a:spcBef>
              <a:buClr>
                <a:srgbClr val="FF0000"/>
              </a:buClr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lang="en-US" altLang="zh-TW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228600">
              <a:spcBef>
                <a:spcPts val="300"/>
              </a:spcBef>
              <a:buClr>
                <a:srgbClr val="FF0000"/>
              </a:buClr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lang="en-US" altLang="zh-TW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228600"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n"/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Navarro-</a:t>
            </a:r>
            <a:r>
              <a:rPr lang="en-US" altLang="zh-TW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Frenk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-White (NFW) profile predicts the density distribution with N-body simulations:</a:t>
            </a:r>
          </a:p>
          <a:p>
            <a:pPr marL="342900" indent="-342900" defTabSz="228600">
              <a:buClr>
                <a:srgbClr val="FF0000"/>
              </a:buClr>
              <a:buFont typeface="Wingdings" panose="05000000000000000000" pitchFamily="2" charset="2"/>
              <a:buChar char="n"/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lang="en-US" altLang="zh-TW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228600"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lang="en-US" altLang="zh-TW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228600"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lang="en-US" altLang="zh-TW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228600">
              <a:buClr>
                <a:srgbClr val="FF0000"/>
              </a:buClr>
              <a:buFont typeface="Wingdings" panose="05000000000000000000" pitchFamily="2" charset="2"/>
              <a:buChar char="n"/>
              <a:defRPr sz="4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i.e. 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[300,000 / X ] WIMPs / m</a:t>
            </a:r>
            <a:r>
              <a:rPr lang="en-US" altLang="zh-TW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at m</a:t>
            </a:r>
            <a:r>
              <a:rPr lang="en-US" altLang="zh-TW" sz="2400" baseline="-25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zh-TW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=X GeV</a:t>
            </a:r>
          </a:p>
        </p:txBody>
      </p:sp>
      <p:pic>
        <p:nvPicPr>
          <p:cNvPr id="4" name="Screenshot 2023-05-22 at 7.52.33 PM.png" descr="Screenshot 2023-05-22 at 7.52.33 PM.png">
            <a:extLst>
              <a:ext uri="{FF2B5EF4-FFF2-40B4-BE49-F238E27FC236}">
                <a16:creationId xmlns:a16="http://schemas.microsoft.com/office/drawing/2014/main" id="{65D3FC4D-88ED-45A7-96C4-34B2C46EC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567" y="3563110"/>
            <a:ext cx="4031658" cy="795089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5" name="where vesc is the escape speed, v0 is the circular rotation speed of the Galaxy and…">
            <a:extLst>
              <a:ext uri="{FF2B5EF4-FFF2-40B4-BE49-F238E27FC236}">
                <a16:creationId xmlns:a16="http://schemas.microsoft.com/office/drawing/2014/main" id="{C7B43A2E-02C3-49D4-8A50-3D7F3177292D}"/>
              </a:ext>
            </a:extLst>
          </p:cNvPr>
          <p:cNvSpPr txBox="1"/>
          <p:nvPr/>
        </p:nvSpPr>
        <p:spPr>
          <a:xfrm>
            <a:off x="4839144" y="3769293"/>
            <a:ext cx="2915755" cy="533479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00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1400" b="1" baseline="-250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-- 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escape 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velocity 650 km/s</a:t>
            </a:r>
            <a:endParaRPr lang="en-US" altLang="zh-TW" sz="1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457200">
              <a:defRPr sz="3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1400" b="1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  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circular rotation speed 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220 km/s</a:t>
            </a:r>
            <a:endParaRPr sz="1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creenshot 2023-05-22 at 7.30.46 PM.png" descr="Screenshot 2023-05-22 at 7.30.46 PM.png">
            <a:extLst>
              <a:ext uri="{FF2B5EF4-FFF2-40B4-BE49-F238E27FC236}">
                <a16:creationId xmlns:a16="http://schemas.microsoft.com/office/drawing/2014/main" id="{29F904BD-1F57-46BE-AC50-D59662007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720" y="5170182"/>
            <a:ext cx="3816424" cy="994758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8" name="where ρ0  scale density and rs  is the &quot;scale radius”.…">
            <a:extLst>
              <a:ext uri="{FF2B5EF4-FFF2-40B4-BE49-F238E27FC236}">
                <a16:creationId xmlns:a16="http://schemas.microsoft.com/office/drawing/2014/main" id="{C9487FBA-932B-400C-9C29-45344278B7D6}"/>
              </a:ext>
            </a:extLst>
          </p:cNvPr>
          <p:cNvSpPr txBox="1"/>
          <p:nvPr/>
        </p:nvSpPr>
        <p:spPr>
          <a:xfrm>
            <a:off x="4999806" y="5426469"/>
            <a:ext cx="1698626" cy="482183"/>
          </a:xfrm>
          <a:prstGeom prst="rect">
            <a:avLst/>
          </a:prstGeom>
          <a:solidFill>
            <a:schemeClr val="accent5"/>
          </a:solidFill>
          <a:ln w="12700">
            <a:solidFill>
              <a:srgbClr val="0000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defRPr sz="2700">
                <a:solidFill>
                  <a:srgbClr val="20212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l-GR" sz="14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sz="1400" b="1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zh-TW" sz="1400" b="1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--  0.3 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GeV/cm</a:t>
            </a:r>
            <a:r>
              <a:rPr lang="en-US" sz="1400" b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zh-TW" sz="1400" b="1" baseline="30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228600">
              <a:defRPr sz="2700">
                <a:solidFill>
                  <a:srgbClr val="20212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b="1" i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400" b="1" i="1" baseline="-250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1400" b="1" i="1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 </a:t>
            </a:r>
            <a:r>
              <a:rPr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scale</a:t>
            </a:r>
            <a:endParaRPr sz="1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Screenshot 2023-05-22 at 8.20.24 PM.png" descr="Screenshot 2023-05-22 at 8.20.24 PM.png">
            <a:extLst>
              <a:ext uri="{FF2B5EF4-FFF2-40B4-BE49-F238E27FC236}">
                <a16:creationId xmlns:a16="http://schemas.microsoft.com/office/drawing/2014/main" id="{EC9D9397-E3C2-4228-9CF8-C4EA522A6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01083" y="3892758"/>
            <a:ext cx="3920291" cy="2807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566DB1-58DB-4D03-8971-51A8355D7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872" y="357767"/>
            <a:ext cx="4094978" cy="3071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5DAAC45-5098-44DF-BFA3-9DD894DA0702}"/>
              </a:ext>
            </a:extLst>
          </p:cNvPr>
          <p:cNvSpPr txBox="1"/>
          <p:nvPr/>
        </p:nvSpPr>
        <p:spPr>
          <a:xfrm>
            <a:off x="10529634" y="3635732"/>
            <a:ext cx="106601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</a:t>
            </a:r>
            <a:endParaRPr lang="zh-TW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E0AA025-EFCC-4297-91DE-D25880220B43}"/>
              </a:ext>
            </a:extLst>
          </p:cNvPr>
          <p:cNvSpPr txBox="1"/>
          <p:nvPr/>
        </p:nvSpPr>
        <p:spPr>
          <a:xfrm>
            <a:off x="8832304" y="3635732"/>
            <a:ext cx="8640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C993B317-60E2-4B77-8F2C-0331DE8B325A}"/>
              </a:ext>
            </a:extLst>
          </p:cNvPr>
          <p:cNvCxnSpPr>
            <a:cxnSpLocks/>
          </p:cNvCxnSpPr>
          <p:nvPr/>
        </p:nvCxnSpPr>
        <p:spPr bwMode="auto">
          <a:xfrm>
            <a:off x="9768408" y="3830226"/>
            <a:ext cx="7200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07021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448" y="1916832"/>
            <a:ext cx="881106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文字方塊 2"/>
          <p:cNvSpPr txBox="1">
            <a:spLocks noChangeArrowheads="1"/>
          </p:cNvSpPr>
          <p:nvPr/>
        </p:nvSpPr>
        <p:spPr bwMode="auto">
          <a:xfrm>
            <a:off x="1127449" y="72008"/>
            <a:ext cx="5940721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/>
            <a:r>
              <a:rPr lang="en-US" altLang="zh-TW" sz="2400" b="1" dirty="0">
                <a:solidFill>
                  <a:srgbClr val="FFFF00"/>
                </a:solidFill>
                <a:latin typeface="Comic Sans MS" pitchFamily="66" charset="0"/>
              </a:rPr>
              <a:t>Dark Matter is </a:t>
            </a:r>
            <a:r>
              <a:rPr lang="en-US" altLang="zh-TW" sz="2400" b="1" dirty="0">
                <a:solidFill>
                  <a:srgbClr val="FFCCFF"/>
                </a:solidFill>
                <a:latin typeface="Comic Sans MS" pitchFamily="66" charset="0"/>
              </a:rPr>
              <a:t>DARK</a:t>
            </a:r>
            <a:r>
              <a:rPr lang="en-US" altLang="zh-TW" sz="2400" b="1" dirty="0">
                <a:solidFill>
                  <a:srgbClr val="FFFF00"/>
                </a:solidFill>
                <a:latin typeface="Comic Sans MS" pitchFamily="66" charset="0"/>
              </a:rPr>
              <a:t> (not interacting electromagnetically) And  </a:t>
            </a:r>
            <a:r>
              <a:rPr lang="en-US" altLang="zh-TW" sz="2400" b="1" dirty="0">
                <a:solidFill>
                  <a:srgbClr val="FFCCFF"/>
                </a:solidFill>
                <a:latin typeface="Comic Sans MS" pitchFamily="66" charset="0"/>
              </a:rPr>
              <a:t>NOT Modified Gravity</a:t>
            </a:r>
            <a:r>
              <a:rPr lang="en-US" altLang="zh-TW" sz="2400" b="1" dirty="0">
                <a:solidFill>
                  <a:srgbClr val="FFFF00"/>
                </a:solidFill>
                <a:latin typeface="Comic Sans MS" pitchFamily="66" charset="0"/>
              </a:rPr>
              <a:t> (at present sophistication)  …….</a:t>
            </a:r>
            <a:endParaRPr lang="zh-TW" alt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6" name="bullet_l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176" y="72008"/>
            <a:ext cx="4401108" cy="293407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70AC2D1-35FC-4F5F-BDC5-C7876FD0B4F8}"/>
              </a:ext>
            </a:extLst>
          </p:cNvPr>
          <p:cNvSpPr txBox="1"/>
          <p:nvPr/>
        </p:nvSpPr>
        <p:spPr>
          <a:xfrm rot="18843870">
            <a:off x="8745625" y="4044057"/>
            <a:ext cx="329341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Gravity </a:t>
            </a:r>
            <a:r>
              <a:rPr lang="en-US" altLang="zh-TW" sz="28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Reeeally</a:t>
            </a:r>
            <a:r>
              <a:rPr lang="en-US" altLang="zh-TW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Ruled Out …..??</a:t>
            </a:r>
            <a:endParaRPr lang="zh-TW" altLang="en-US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71439"/>
            <a:ext cx="8229600" cy="796925"/>
          </a:xfrm>
          <a:solidFill>
            <a:schemeClr val="tx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WIMP Dark Matter Detection</a:t>
            </a:r>
          </a:p>
        </p:txBody>
      </p:sp>
      <p:sp>
        <p:nvSpPr>
          <p:cNvPr id="43012" name="矩形 24"/>
          <p:cNvSpPr>
            <a:spLocks noChangeArrowheads="1"/>
          </p:cNvSpPr>
          <p:nvPr/>
        </p:nvSpPr>
        <p:spPr bwMode="auto">
          <a:xfrm>
            <a:off x="1666876" y="1268761"/>
            <a:ext cx="5572125" cy="38576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zh-TW" altLang="en-US">
              <a:latin typeface="Symbol" pitchFamily="18" charset="2"/>
            </a:endParaRPr>
          </a:p>
        </p:txBody>
      </p:sp>
      <p:grpSp>
        <p:nvGrpSpPr>
          <p:cNvPr id="43013" name="群組 25"/>
          <p:cNvGrpSpPr>
            <a:grpSpLocks/>
          </p:cNvGrpSpPr>
          <p:nvPr/>
        </p:nvGrpSpPr>
        <p:grpSpPr bwMode="auto">
          <a:xfrm>
            <a:off x="1775521" y="1340768"/>
            <a:ext cx="5113337" cy="3352800"/>
            <a:chOff x="250825" y="1557338"/>
            <a:chExt cx="5113338" cy="3352800"/>
          </a:xfrm>
        </p:grpSpPr>
        <p:sp>
          <p:nvSpPr>
            <p:cNvPr id="43017" name="Oval 14"/>
            <p:cNvSpPr>
              <a:spLocks noChangeArrowheads="1"/>
            </p:cNvSpPr>
            <p:nvPr/>
          </p:nvSpPr>
          <p:spPr bwMode="auto">
            <a:xfrm>
              <a:off x="1187450" y="2924175"/>
              <a:ext cx="1511300" cy="1368425"/>
            </a:xfrm>
            <a:prstGeom prst="ellipse">
              <a:avLst/>
            </a:prstGeom>
            <a:solidFill>
              <a:srgbClr val="3333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3018" name="Line 15"/>
            <p:cNvSpPr>
              <a:spLocks noChangeShapeType="1"/>
            </p:cNvSpPr>
            <p:nvPr/>
          </p:nvSpPr>
          <p:spPr bwMode="auto">
            <a:xfrm>
              <a:off x="468313" y="2565400"/>
              <a:ext cx="935037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19" name="Line 16"/>
            <p:cNvSpPr>
              <a:spLocks noChangeShapeType="1"/>
            </p:cNvSpPr>
            <p:nvPr/>
          </p:nvSpPr>
          <p:spPr bwMode="auto">
            <a:xfrm flipV="1">
              <a:off x="539750" y="4076700"/>
              <a:ext cx="863600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20" name="Line 17"/>
            <p:cNvSpPr>
              <a:spLocks noChangeShapeType="1"/>
            </p:cNvSpPr>
            <p:nvPr/>
          </p:nvSpPr>
          <p:spPr bwMode="auto">
            <a:xfrm flipV="1">
              <a:off x="2484438" y="2492375"/>
              <a:ext cx="863600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21" name="Line 18"/>
            <p:cNvSpPr>
              <a:spLocks noChangeShapeType="1"/>
            </p:cNvSpPr>
            <p:nvPr/>
          </p:nvSpPr>
          <p:spPr bwMode="auto">
            <a:xfrm>
              <a:off x="2484438" y="4076700"/>
              <a:ext cx="792162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22" name="Rectangle 19"/>
            <p:cNvSpPr>
              <a:spLocks noChangeArrowheads="1"/>
            </p:cNvSpPr>
            <p:nvPr/>
          </p:nvSpPr>
          <p:spPr bwMode="auto">
            <a:xfrm>
              <a:off x="250825" y="2205038"/>
              <a:ext cx="665163" cy="40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0066CC"/>
                  </a:solidFill>
                  <a:latin typeface="Trebuchet MS" pitchFamily="34" charset="0"/>
                </a:rPr>
                <a:t>DM</a:t>
              </a:r>
            </a:p>
          </p:txBody>
        </p:sp>
        <p:sp>
          <p:nvSpPr>
            <p:cNvPr id="43023" name="Rectangle 21"/>
            <p:cNvSpPr>
              <a:spLocks noChangeArrowheads="1"/>
            </p:cNvSpPr>
            <p:nvPr/>
          </p:nvSpPr>
          <p:spPr bwMode="auto">
            <a:xfrm>
              <a:off x="250825" y="4581525"/>
              <a:ext cx="71913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0066CC"/>
                  </a:solidFill>
                  <a:latin typeface="Trebuchet MS" pitchFamily="34" charset="0"/>
                </a:rPr>
                <a:t>DM</a:t>
              </a:r>
            </a:p>
          </p:txBody>
        </p:sp>
        <p:sp>
          <p:nvSpPr>
            <p:cNvPr id="43024" name="Rectangle 22"/>
            <p:cNvSpPr>
              <a:spLocks noChangeArrowheads="1"/>
            </p:cNvSpPr>
            <p:nvPr/>
          </p:nvSpPr>
          <p:spPr bwMode="auto">
            <a:xfrm>
              <a:off x="2987675" y="2133600"/>
              <a:ext cx="665163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400" b="1" dirty="0">
                  <a:solidFill>
                    <a:srgbClr val="0066CC"/>
                  </a:solidFill>
                  <a:latin typeface="Trebuchet MS" pitchFamily="34" charset="0"/>
                </a:rPr>
                <a:t>SM</a:t>
              </a:r>
            </a:p>
          </p:txBody>
        </p:sp>
        <p:sp>
          <p:nvSpPr>
            <p:cNvPr id="43025" name="Rectangle 23"/>
            <p:cNvSpPr>
              <a:spLocks noChangeArrowheads="1"/>
            </p:cNvSpPr>
            <p:nvPr/>
          </p:nvSpPr>
          <p:spPr bwMode="auto">
            <a:xfrm>
              <a:off x="2987675" y="4581525"/>
              <a:ext cx="665163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400" b="1">
                  <a:solidFill>
                    <a:srgbClr val="0066CC"/>
                  </a:solidFill>
                  <a:latin typeface="Trebuchet MS" pitchFamily="34" charset="0"/>
                </a:rPr>
                <a:t>SM</a:t>
              </a:r>
            </a:p>
          </p:txBody>
        </p:sp>
        <p:sp>
          <p:nvSpPr>
            <p:cNvPr id="43026" name="Rectangle 24"/>
            <p:cNvSpPr>
              <a:spLocks noChangeArrowheads="1"/>
            </p:cNvSpPr>
            <p:nvPr/>
          </p:nvSpPr>
          <p:spPr bwMode="auto">
            <a:xfrm>
              <a:off x="1258888" y="3213100"/>
              <a:ext cx="158432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000" b="1">
                  <a:solidFill>
                    <a:srgbClr val="FFFF00"/>
                  </a:solidFill>
                  <a:latin typeface="Trebuchet MS" pitchFamily="34" charset="0"/>
                </a:rPr>
                <a:t>New Physics?</a:t>
              </a:r>
            </a:p>
          </p:txBody>
        </p:sp>
        <p:sp>
          <p:nvSpPr>
            <p:cNvPr id="43027" name="Line 26"/>
            <p:cNvSpPr>
              <a:spLocks noChangeShapeType="1"/>
            </p:cNvSpPr>
            <p:nvPr/>
          </p:nvSpPr>
          <p:spPr bwMode="auto">
            <a:xfrm flipH="1">
              <a:off x="1187450" y="4868863"/>
              <a:ext cx="1439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28" name="Rectangle 27"/>
            <p:cNvSpPr>
              <a:spLocks noChangeArrowheads="1"/>
            </p:cNvSpPr>
            <p:nvPr/>
          </p:nvSpPr>
          <p:spPr bwMode="auto">
            <a:xfrm>
              <a:off x="1142976" y="4437063"/>
              <a:ext cx="1571635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000" b="1">
                  <a:solidFill>
                    <a:srgbClr val="FF0000"/>
                  </a:solidFill>
                  <a:latin typeface="Trebuchet MS" pitchFamily="34" charset="0"/>
                </a:rPr>
                <a:t>Production</a:t>
              </a:r>
            </a:p>
          </p:txBody>
        </p:sp>
        <p:sp>
          <p:nvSpPr>
            <p:cNvPr id="43029" name="Line 28"/>
            <p:cNvSpPr>
              <a:spLocks noChangeShapeType="1"/>
            </p:cNvSpPr>
            <p:nvPr/>
          </p:nvSpPr>
          <p:spPr bwMode="auto">
            <a:xfrm flipV="1">
              <a:off x="3419475" y="2997200"/>
              <a:ext cx="0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30" name="Rectangle 29"/>
            <p:cNvSpPr>
              <a:spLocks noChangeArrowheads="1"/>
            </p:cNvSpPr>
            <p:nvPr/>
          </p:nvSpPr>
          <p:spPr bwMode="auto">
            <a:xfrm>
              <a:off x="3563938" y="3573462"/>
              <a:ext cx="1800225" cy="693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000" b="1">
                  <a:solidFill>
                    <a:srgbClr val="FF0000"/>
                  </a:solidFill>
                  <a:latin typeface="Trebuchet MS" pitchFamily="34" charset="0"/>
                </a:rPr>
                <a:t>Direct Detection</a:t>
              </a:r>
            </a:p>
          </p:txBody>
        </p:sp>
        <p:sp>
          <p:nvSpPr>
            <p:cNvPr id="43031" name="Line 30"/>
            <p:cNvSpPr>
              <a:spLocks noChangeShapeType="1"/>
            </p:cNvSpPr>
            <p:nvPr/>
          </p:nvSpPr>
          <p:spPr bwMode="auto">
            <a:xfrm>
              <a:off x="1258888" y="2205038"/>
              <a:ext cx="1441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43032" name="Rectangle 31"/>
            <p:cNvSpPr>
              <a:spLocks noChangeArrowheads="1"/>
            </p:cNvSpPr>
            <p:nvPr/>
          </p:nvSpPr>
          <p:spPr bwMode="auto">
            <a:xfrm>
              <a:off x="971550" y="1557338"/>
              <a:ext cx="194468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altLang="zh-CN" sz="2000" b="1">
                  <a:solidFill>
                    <a:srgbClr val="FF0000"/>
                  </a:solidFill>
                  <a:latin typeface="Trebuchet MS" pitchFamily="34" charset="0"/>
                </a:rPr>
                <a:t>Indirect Detection</a:t>
              </a:r>
            </a:p>
          </p:txBody>
        </p:sp>
      </p:grpSp>
      <p:pic>
        <p:nvPicPr>
          <p:cNvPr id="43014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132" y="1071564"/>
            <a:ext cx="4186237" cy="1309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" name="Picture 4" descr="C:\My Documents\PKTeng\AMS\y96006ascanAlph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84" y="980728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aerial 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584" y="4743092"/>
            <a:ext cx="2304256" cy="207028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95" y="3194150"/>
            <a:ext cx="3353222" cy="2143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2395" y="5648315"/>
            <a:ext cx="325786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+ Emerging : </a:t>
            </a:r>
            <a:r>
              <a:rPr lang="en-US" altLang="zh-TW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Probing DM Particle Physics Interactions with Astro/Cosmo/GW Data</a:t>
            </a:r>
            <a:endParaRPr lang="zh-TW" altLang="en-US" sz="20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18" y="5232562"/>
            <a:ext cx="2107753" cy="158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44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at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189863"/>
            <a:ext cx="8037399" cy="542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703512" y="44625"/>
            <a:ext cx="4911080" cy="1001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歐洲粒子物理研究中心</a:t>
            </a:r>
            <a:r>
              <a:rPr lang="en-US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(CERN)ATLAS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實驗</a:t>
            </a:r>
          </a:p>
        </p:txBody>
      </p:sp>
      <p:sp>
        <p:nvSpPr>
          <p:cNvPr id="34820" name="Oval 6"/>
          <p:cNvSpPr>
            <a:spLocks noChangeArrowheads="1"/>
          </p:cNvSpPr>
          <p:nvPr/>
        </p:nvSpPr>
        <p:spPr bwMode="auto">
          <a:xfrm>
            <a:off x="8248600" y="1214264"/>
            <a:ext cx="14478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9351289" y="6244193"/>
            <a:ext cx="115594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  <a:ea typeface="標楷體" pitchFamily="65" charset="-120"/>
              </a:rPr>
              <a:t>本所</a:t>
            </a:r>
            <a:r>
              <a:rPr lang="zh-TW" altLang="en-US" b="1">
                <a:solidFill>
                  <a:srgbClr val="FF0000"/>
                </a:solidFill>
                <a:latin typeface="新細明體" charset="-120"/>
                <a:ea typeface="標楷體" pitchFamily="65" charset="-120"/>
              </a:rPr>
              <a:t>參</a:t>
            </a:r>
            <a:r>
              <a:rPr lang="zh-TW" altLang="en-US" b="1">
                <a:solidFill>
                  <a:srgbClr val="FF0000"/>
                </a:solidFill>
                <a:ea typeface="標楷體" pitchFamily="65" charset="-120"/>
              </a:rPr>
              <a:t>加</a:t>
            </a:r>
          </a:p>
        </p:txBody>
      </p:sp>
      <p:sp>
        <p:nvSpPr>
          <p:cNvPr id="6" name="文字方塊 5">
            <a:hlinkClick r:id="rId3" action="ppaction://hlinkfile"/>
          </p:cNvPr>
          <p:cNvSpPr txBox="1"/>
          <p:nvPr/>
        </p:nvSpPr>
        <p:spPr>
          <a:xfrm>
            <a:off x="7373085" y="222069"/>
            <a:ext cx="3134152" cy="646331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innerShdw blurRad="114300">
              <a:prstClr val="black"/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002060"/>
                </a:solidFill>
                <a:latin typeface="Calibri" pitchFamily="34" charset="0"/>
              </a:rPr>
              <a:t>Idea  of  Particle Search  at Accelerator Experiments</a:t>
            </a:r>
            <a:endParaRPr lang="zh-TW" altLang="en-US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8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9" descr="lep-quarks_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255964"/>
            <a:ext cx="4953000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034" descr="electrons_ani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200400"/>
            <a:ext cx="502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35" descr="muons_ani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0"/>
            <a:ext cx="472440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36" descr="tau_ani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"/>
            <a:ext cx="46482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1037"/>
          <p:cNvSpPr txBox="1">
            <a:spLocks noChangeArrowheads="1"/>
          </p:cNvSpPr>
          <p:nvPr/>
        </p:nvSpPr>
        <p:spPr bwMode="auto">
          <a:xfrm>
            <a:off x="3048000" y="66676"/>
            <a:ext cx="1524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e</a:t>
            </a:r>
            <a:r>
              <a:rPr lang="en-US" altLang="zh-TW" baseline="30000"/>
              <a:t>+</a:t>
            </a:r>
            <a:r>
              <a:rPr lang="en-US" altLang="zh-TW"/>
              <a:t>e</a:t>
            </a:r>
            <a:r>
              <a:rPr lang="en-US" altLang="zh-TW" baseline="30000"/>
              <a:t>- </a:t>
            </a:r>
            <a:r>
              <a:rPr lang="en-US" altLang="zh-TW">
                <a:sym typeface="Wingdings" pitchFamily="2" charset="2"/>
              </a:rPr>
              <a:t></a:t>
            </a:r>
            <a:r>
              <a:rPr lang="en-US" altLang="zh-TW">
                <a:latin typeface="Symbol" pitchFamily="18" charset="2"/>
                <a:sym typeface="Wingdings" pitchFamily="2" charset="2"/>
              </a:rPr>
              <a:t>t</a:t>
            </a:r>
            <a:r>
              <a:rPr lang="en-US" altLang="zh-TW" baseline="30000">
                <a:sym typeface="Wingdings" pitchFamily="2" charset="2"/>
              </a:rPr>
              <a:t>+</a:t>
            </a:r>
            <a:r>
              <a:rPr lang="en-US" altLang="zh-TW">
                <a:latin typeface="Symbol" pitchFamily="18" charset="2"/>
                <a:sym typeface="Wingdings" pitchFamily="2" charset="2"/>
              </a:rPr>
              <a:t>t</a:t>
            </a:r>
            <a:r>
              <a:rPr lang="en-US" altLang="zh-TW" baseline="30000">
                <a:sym typeface="Wingdings" pitchFamily="2" charset="2"/>
              </a:rPr>
              <a:t>-</a:t>
            </a:r>
            <a:endParaRPr lang="en-US" altLang="zh-TW" baseline="30000"/>
          </a:p>
        </p:txBody>
      </p:sp>
      <p:sp>
        <p:nvSpPr>
          <p:cNvPr id="32775" name="Text Box 1038"/>
          <p:cNvSpPr txBox="1">
            <a:spLocks noChangeArrowheads="1"/>
          </p:cNvSpPr>
          <p:nvPr/>
        </p:nvSpPr>
        <p:spPr bwMode="auto">
          <a:xfrm>
            <a:off x="7391400" y="66676"/>
            <a:ext cx="1524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e</a:t>
            </a:r>
            <a:r>
              <a:rPr lang="en-US" altLang="zh-TW" baseline="30000"/>
              <a:t>+</a:t>
            </a:r>
            <a:r>
              <a:rPr lang="en-US" altLang="zh-TW"/>
              <a:t>e</a:t>
            </a:r>
            <a:r>
              <a:rPr lang="en-US" altLang="zh-TW" baseline="30000"/>
              <a:t>-</a:t>
            </a:r>
            <a:r>
              <a:rPr lang="en-US" altLang="zh-TW">
                <a:sym typeface="Wingdings" pitchFamily="2" charset="2"/>
              </a:rPr>
              <a:t></a:t>
            </a:r>
            <a:r>
              <a:rPr lang="en-US" altLang="zh-TW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zh-TW" baseline="30000">
                <a:sym typeface="Wingdings" pitchFamily="2" charset="2"/>
              </a:rPr>
              <a:t>+</a:t>
            </a:r>
            <a:r>
              <a:rPr lang="en-US" altLang="zh-TW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zh-TW" baseline="30000">
                <a:sym typeface="Wingdings" pitchFamily="2" charset="2"/>
              </a:rPr>
              <a:t>-</a:t>
            </a:r>
            <a:endParaRPr lang="en-US" altLang="zh-TW" baseline="30000"/>
          </a:p>
        </p:txBody>
      </p:sp>
      <p:sp>
        <p:nvSpPr>
          <p:cNvPr id="32776" name="Text Box 1039"/>
          <p:cNvSpPr txBox="1">
            <a:spLocks noChangeArrowheads="1"/>
          </p:cNvSpPr>
          <p:nvPr/>
        </p:nvSpPr>
        <p:spPr bwMode="auto">
          <a:xfrm>
            <a:off x="2971800" y="3429001"/>
            <a:ext cx="1524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e</a:t>
            </a:r>
            <a:r>
              <a:rPr lang="en-US" altLang="zh-TW" baseline="30000"/>
              <a:t>+</a:t>
            </a:r>
            <a:r>
              <a:rPr lang="en-US" altLang="zh-TW"/>
              <a:t>e</a:t>
            </a:r>
            <a:r>
              <a:rPr lang="en-US" altLang="zh-TW" baseline="30000"/>
              <a:t>- </a:t>
            </a:r>
            <a:r>
              <a:rPr lang="en-US" altLang="zh-TW">
                <a:sym typeface="Wingdings" pitchFamily="2" charset="2"/>
              </a:rPr>
              <a:t> qq</a:t>
            </a:r>
            <a:endParaRPr lang="en-US" altLang="zh-TW" baseline="30000"/>
          </a:p>
        </p:txBody>
      </p:sp>
      <p:sp>
        <p:nvSpPr>
          <p:cNvPr id="32777" name="Text Box 1040"/>
          <p:cNvSpPr txBox="1">
            <a:spLocks noChangeArrowheads="1"/>
          </p:cNvSpPr>
          <p:nvPr/>
        </p:nvSpPr>
        <p:spPr bwMode="auto">
          <a:xfrm>
            <a:off x="7239000" y="3352801"/>
            <a:ext cx="1524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e</a:t>
            </a:r>
            <a:r>
              <a:rPr lang="en-US" altLang="zh-TW" baseline="30000"/>
              <a:t>+</a:t>
            </a:r>
            <a:r>
              <a:rPr lang="en-US" altLang="zh-TW"/>
              <a:t>e</a:t>
            </a:r>
            <a:r>
              <a:rPr lang="en-US" altLang="zh-TW" baseline="30000"/>
              <a:t>- </a:t>
            </a:r>
            <a:r>
              <a:rPr lang="en-US" altLang="zh-TW">
                <a:sym typeface="Wingdings" pitchFamily="2" charset="2"/>
              </a:rPr>
              <a:t>e</a:t>
            </a:r>
            <a:r>
              <a:rPr lang="en-US" altLang="zh-TW" baseline="30000">
                <a:sym typeface="Wingdings" pitchFamily="2" charset="2"/>
              </a:rPr>
              <a:t>+</a:t>
            </a:r>
            <a:r>
              <a:rPr lang="en-US" altLang="zh-TW">
                <a:sym typeface="Wingdings" pitchFamily="2" charset="2"/>
              </a:rPr>
              <a:t>e</a:t>
            </a:r>
            <a:r>
              <a:rPr lang="en-US" altLang="zh-TW" baseline="30000">
                <a:sym typeface="Wingdings" pitchFamily="2" charset="2"/>
              </a:rPr>
              <a:t>-</a:t>
            </a:r>
            <a:endParaRPr lang="en-US" altLang="zh-TW" baseline="30000"/>
          </a:p>
        </p:txBody>
      </p:sp>
      <p:sp>
        <p:nvSpPr>
          <p:cNvPr id="32778" name="Line 1042"/>
          <p:cNvSpPr>
            <a:spLocks noChangeShapeType="1"/>
          </p:cNvSpPr>
          <p:nvPr/>
        </p:nvSpPr>
        <p:spPr bwMode="auto">
          <a:xfrm>
            <a:off x="4114800" y="3581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840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26" y="3214689"/>
            <a:ext cx="528637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439" y="0"/>
            <a:ext cx="47767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189" y="176214"/>
            <a:ext cx="4129087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5439" y="3730625"/>
            <a:ext cx="3671887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6453188" y="71439"/>
            <a:ext cx="1643062" cy="338137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600" b="1" dirty="0">
                <a:solidFill>
                  <a:schemeClr val="accent6"/>
                </a:solidFill>
              </a:rPr>
              <a:t>Control Room</a:t>
            </a:r>
            <a:endParaRPr lang="zh-TW" altLang="en-US" sz="1600" b="1" dirty="0">
              <a:solidFill>
                <a:schemeClr val="accent6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453064" y="6357939"/>
            <a:ext cx="1285875" cy="338137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600" b="1" dirty="0">
                <a:solidFill>
                  <a:schemeClr val="accent6"/>
                </a:solidFill>
              </a:rPr>
              <a:t>Top View</a:t>
            </a:r>
            <a:endParaRPr lang="zh-TW" altLang="en-US" sz="1600" b="1" dirty="0">
              <a:solidFill>
                <a:schemeClr val="accent6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66876" y="6416675"/>
            <a:ext cx="1857375" cy="338138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600" b="1" dirty="0">
                <a:solidFill>
                  <a:schemeClr val="accent6"/>
                </a:solidFill>
              </a:rPr>
              <a:t>Event Display</a:t>
            </a:r>
            <a:endParaRPr lang="zh-TW" alt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4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26"/>
          <p:cNvSpPr txBox="1">
            <a:spLocks noChangeArrowheads="1"/>
          </p:cNvSpPr>
          <p:nvPr/>
        </p:nvSpPr>
        <p:spPr bwMode="auto">
          <a:xfrm>
            <a:off x="623392" y="103847"/>
            <a:ext cx="8568952" cy="67095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u="sng" dirty="0">
                <a:latin typeface="標楷體" pitchFamily="65" charset="-120"/>
                <a:ea typeface="標楷體" pitchFamily="65" charset="-120"/>
              </a:rPr>
              <a:t>自然科學</a:t>
            </a:r>
            <a:r>
              <a:rPr lang="zh-TW" altLang="en-US" sz="4000" b="1" u="sng" dirty="0">
                <a:ea typeface="標楷體" pitchFamily="65" charset="-120"/>
              </a:rPr>
              <a:t>最基礎的問題 </a:t>
            </a:r>
            <a:r>
              <a:rPr lang="en-US" altLang="zh-TW" sz="4000" b="1" u="sng" dirty="0">
                <a:ea typeface="標楷體" pitchFamily="65" charset="-120"/>
              </a:rPr>
              <a:t>– 『</a:t>
            </a:r>
            <a:r>
              <a:rPr lang="zh-TW" altLang="en-US" sz="4000" b="1" u="sng" dirty="0">
                <a:ea typeface="標楷體" pitchFamily="65" charset="-120"/>
              </a:rPr>
              <a:t>學</a:t>
            </a:r>
            <a:r>
              <a:rPr lang="zh-TW" altLang="en-US" sz="4000" b="1" u="sng" dirty="0">
                <a:solidFill>
                  <a:srgbClr val="FF0000"/>
                </a:solidFill>
                <a:ea typeface="標楷體" pitchFamily="65" charset="-120"/>
              </a:rPr>
              <a:t>問</a:t>
            </a:r>
            <a:r>
              <a:rPr lang="en-US" altLang="zh-TW" sz="4000" b="1" u="sng" dirty="0">
                <a:ea typeface="標楷體" pitchFamily="65" charset="-120"/>
              </a:rPr>
              <a:t>』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：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chemeClr val="accent2"/>
                </a:solidFill>
                <a:ea typeface="標楷體" pitchFamily="65" charset="-120"/>
              </a:rPr>
              <a:t>宇宙物質的最基本成分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是甚麼？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zh-TW" altLang="en-US" b="1" dirty="0">
                <a:solidFill>
                  <a:srgbClr val="FF0000"/>
                </a:solidFill>
                <a:ea typeface="標楷體" pitchFamily="65" charset="-120"/>
              </a:rPr>
              <a:t>                    </a:t>
            </a:r>
            <a:r>
              <a:rPr lang="en-US" altLang="zh-TW" sz="2400" b="1" dirty="0">
                <a:solidFill>
                  <a:srgbClr val="FF0000"/>
                </a:solidFill>
                <a:ea typeface="標楷體" pitchFamily="65" charset="-120"/>
              </a:rPr>
              <a:t>※</a:t>
            </a: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棋盤裡的棋子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chemeClr val="accent2"/>
                </a:solidFill>
                <a:ea typeface="標楷體" pitchFamily="65" charset="-120"/>
              </a:rPr>
              <a:t>這些基本成分的本然性質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是甚麼？</a:t>
            </a:r>
            <a:endParaRPr lang="zh-TW" altLang="en-US" sz="2800" b="1" dirty="0">
              <a:solidFill>
                <a:srgbClr val="009900"/>
              </a:solidFill>
              <a:ea typeface="標楷體" pitchFamily="65" charset="-12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               </a:t>
            </a:r>
            <a:r>
              <a:rPr lang="en-US" altLang="zh-TW" sz="2400" b="1" dirty="0">
                <a:solidFill>
                  <a:srgbClr val="FF0000"/>
                </a:solidFill>
                <a:ea typeface="標楷體" pitchFamily="65" charset="-120"/>
              </a:rPr>
              <a:t>※</a:t>
            </a: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棋子的定位功能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chemeClr val="accent2"/>
                </a:solidFill>
                <a:ea typeface="標楷體" pitchFamily="65" charset="-120"/>
              </a:rPr>
              <a:t>這些基本成分的交互作用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是甚麼？</a:t>
            </a:r>
            <a:endParaRPr lang="zh-TW" altLang="en-US" sz="2800" b="1" dirty="0">
              <a:solidFill>
                <a:srgbClr val="009900"/>
              </a:solidFill>
              <a:ea typeface="標楷體" pitchFamily="65" charset="-12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               </a:t>
            </a:r>
            <a:r>
              <a:rPr lang="en-US" altLang="zh-TW" sz="2400" b="1" dirty="0">
                <a:solidFill>
                  <a:srgbClr val="FF0000"/>
                </a:solidFill>
                <a:ea typeface="標楷體" pitchFamily="65" charset="-120"/>
              </a:rPr>
              <a:t>※</a:t>
            </a: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棋子間互動的規則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chemeClr val="accent2"/>
                </a:solidFill>
                <a:ea typeface="標楷體" pitchFamily="65" charset="-120"/>
              </a:rPr>
              <a:t>時間與空間的性質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是甚麼？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zh-TW" altLang="en-US" b="1" dirty="0">
                <a:solidFill>
                  <a:srgbClr val="FF0000"/>
                </a:solidFill>
                <a:ea typeface="標楷體" pitchFamily="65" charset="-120"/>
              </a:rPr>
              <a:t>                    </a:t>
            </a:r>
            <a:r>
              <a:rPr lang="en-US" altLang="zh-TW" sz="2400" b="1" dirty="0">
                <a:solidFill>
                  <a:srgbClr val="FF0000"/>
                </a:solidFill>
                <a:ea typeface="標楷體" pitchFamily="65" charset="-120"/>
              </a:rPr>
              <a:t>※</a:t>
            </a: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棋盤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chemeClr val="accent2"/>
                </a:solidFill>
                <a:ea typeface="標楷體" pitchFamily="65" charset="-120"/>
              </a:rPr>
              <a:t>宇宙起源和那時的狀態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是甚麼？</a:t>
            </a:r>
            <a:endParaRPr lang="zh-TW" altLang="en-US" sz="2800" b="1" dirty="0">
              <a:solidFill>
                <a:schemeClr val="accent2"/>
              </a:solidFill>
              <a:ea typeface="標楷體" pitchFamily="65" charset="-12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               </a:t>
            </a:r>
            <a:r>
              <a:rPr lang="en-US" altLang="zh-TW" sz="2400" b="1" dirty="0">
                <a:solidFill>
                  <a:srgbClr val="FF0000"/>
                </a:solidFill>
                <a:ea typeface="標楷體" pitchFamily="65" charset="-120"/>
              </a:rPr>
              <a:t>※</a:t>
            </a:r>
            <a:r>
              <a:rPr lang="zh-TW" altLang="en-US" sz="2400" b="1" dirty="0">
                <a:solidFill>
                  <a:srgbClr val="009900"/>
                </a:solidFill>
                <a:ea typeface="標楷體" pitchFamily="65" charset="-120"/>
              </a:rPr>
              <a:t>棋子在棋局開始時的佈局</a:t>
            </a:r>
          </a:p>
        </p:txBody>
      </p:sp>
      <p:sp>
        <p:nvSpPr>
          <p:cNvPr id="10243" name="AutoShape 1027"/>
          <p:cNvSpPr>
            <a:spLocks/>
          </p:cNvSpPr>
          <p:nvPr/>
        </p:nvSpPr>
        <p:spPr bwMode="auto">
          <a:xfrm>
            <a:off x="6401544" y="1055751"/>
            <a:ext cx="990600" cy="4343400"/>
          </a:xfrm>
          <a:prstGeom prst="rightBrace">
            <a:avLst>
              <a:gd name="adj1" fmla="val 3653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4" name="AutoShape 1028"/>
          <p:cNvSpPr>
            <a:spLocks/>
          </p:cNvSpPr>
          <p:nvPr/>
        </p:nvSpPr>
        <p:spPr bwMode="auto">
          <a:xfrm>
            <a:off x="6168008" y="4472983"/>
            <a:ext cx="1368152" cy="2268385"/>
          </a:xfrm>
          <a:prstGeom prst="rightBrace">
            <a:avLst>
              <a:gd name="adj1" fmla="val 25000"/>
              <a:gd name="adj2" fmla="val 51994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5" name="Text Box 1029"/>
          <p:cNvSpPr txBox="1">
            <a:spLocks noChangeArrowheads="1"/>
          </p:cNvSpPr>
          <p:nvPr/>
        </p:nvSpPr>
        <p:spPr bwMode="auto">
          <a:xfrm>
            <a:off x="7446640" y="2918232"/>
            <a:ext cx="174570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 dirty="0">
                <a:solidFill>
                  <a:srgbClr val="FF0000"/>
                </a:solidFill>
                <a:latin typeface="Monotype Corsiva" pitchFamily="66" charset="0"/>
                <a:ea typeface="標楷體" pitchFamily="65" charset="-120"/>
              </a:rPr>
              <a:t>粒子物理</a:t>
            </a:r>
          </a:p>
        </p:txBody>
      </p:sp>
      <p:sp>
        <p:nvSpPr>
          <p:cNvPr id="10246" name="Text Box 1030"/>
          <p:cNvSpPr txBox="1">
            <a:spLocks noChangeArrowheads="1"/>
          </p:cNvSpPr>
          <p:nvPr/>
        </p:nvSpPr>
        <p:spPr bwMode="auto">
          <a:xfrm>
            <a:off x="7713712" y="5426060"/>
            <a:ext cx="140662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宇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宙學</a:t>
            </a:r>
          </a:p>
        </p:txBody>
      </p:sp>
      <p:pic>
        <p:nvPicPr>
          <p:cNvPr id="43014" name="Picture 6" descr="the initial array of xiangqi (Chinese ches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5" y="169343"/>
            <a:ext cx="2616696" cy="2992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388A473-2E82-4D77-BE43-187247F30636}"/>
              </a:ext>
            </a:extLst>
          </p:cNvPr>
          <p:cNvSpPr txBox="1"/>
          <p:nvPr/>
        </p:nvSpPr>
        <p:spPr>
          <a:xfrm rot="19932794">
            <a:off x="290445" y="2968141"/>
            <a:ext cx="106274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How the Public Talk Starts …..</a:t>
            </a:r>
            <a:endParaRPr lang="zh-TW" altLang="en-US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69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666876" y="142875"/>
            <a:ext cx="5357813" cy="5842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rgbClr val="FFFF00"/>
                </a:solidFill>
                <a:latin typeface="+mj-lt"/>
              </a:rPr>
              <a:t>Indirect Detection of WIMP</a:t>
            </a:r>
            <a:endParaRPr lang="zh-TW" altLang="en-US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435" name="向下箭號 10"/>
          <p:cNvSpPr>
            <a:spLocks noChangeArrowheads="1"/>
          </p:cNvSpPr>
          <p:nvPr/>
        </p:nvSpPr>
        <p:spPr bwMode="auto">
          <a:xfrm>
            <a:off x="8667750" y="2786063"/>
            <a:ext cx="285750" cy="571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8436" name="文字方塊 11"/>
          <p:cNvSpPr txBox="1">
            <a:spLocks noChangeArrowheads="1"/>
          </p:cNvSpPr>
          <p:nvPr/>
        </p:nvSpPr>
        <p:spPr bwMode="auto">
          <a:xfrm>
            <a:off x="1524000" y="1011238"/>
            <a:ext cx="5429250" cy="5632450"/>
          </a:xfrm>
          <a:prstGeom prst="rect">
            <a:avLst/>
          </a:prstGeom>
          <a:solidFill>
            <a:srgbClr val="FDFED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2400" b="1">
                <a:latin typeface="Comic Sans MS" pitchFamily="66" charset="0"/>
              </a:rPr>
              <a:t>through their annihilation products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2400" b="1">
                <a:latin typeface="Comic Sans MS" pitchFamily="66" charset="0"/>
              </a:rPr>
              <a:t>Signals </a:t>
            </a:r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</a:t>
            </a:r>
            <a:r>
              <a:rPr lang="en-US" altLang="zh-TW" sz="2400" b="1">
                <a:latin typeface="Comic Sans MS" pitchFamily="66" charset="0"/>
              </a:rPr>
              <a:t> high-energy neutrinos, anti-protons, positrons &amp; photons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2400" b="1">
                <a:latin typeface="Comic Sans MS" pitchFamily="66" charset="0"/>
              </a:rPr>
              <a:t>Sources </a:t>
            </a:r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 </a:t>
            </a:r>
            <a:r>
              <a:rPr lang="en-US" altLang="zh-TW" sz="2400" b="1">
                <a:latin typeface="Comic Sans MS" pitchFamily="66" charset="0"/>
              </a:rPr>
              <a:t>Sun, Earth, Galactic Center, Milky Way Halo, Stars, External Galaxies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2400" b="1">
                <a:latin typeface="Comic Sans MS" pitchFamily="66" charset="0"/>
              </a:rPr>
              <a:t>HE neutrinos from Sun/Earth or anomalous </a:t>
            </a:r>
            <a:r>
              <a:rPr lang="en-US" altLang="zh-TW" sz="2400" b="1">
                <a:latin typeface="Symbol" pitchFamily="18" charset="2"/>
              </a:rPr>
              <a:t>g</a:t>
            </a:r>
            <a:r>
              <a:rPr lang="en-US" altLang="zh-TW" sz="2400" b="1">
                <a:latin typeface="Comic Sans MS" pitchFamily="66" charset="0"/>
              </a:rPr>
              <a:t>-rays peaks (E,</a:t>
            </a:r>
            <a:r>
              <a:rPr lang="en-US" altLang="zh-TW" sz="2400" b="1">
                <a:latin typeface="Symbol" pitchFamily="18" charset="2"/>
              </a:rPr>
              <a:t>q</a:t>
            </a:r>
            <a:r>
              <a:rPr lang="en-US" altLang="zh-TW" sz="2400" b="1">
                <a:latin typeface="Comic Sans MS" pitchFamily="66" charset="0"/>
              </a:rPr>
              <a:t>) </a:t>
            </a:r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</a:t>
            </a:r>
            <a:r>
              <a:rPr lang="en-US" altLang="zh-TW" sz="2400" b="1"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zh-TW" sz="2400" b="1">
                <a:solidFill>
                  <a:srgbClr val="3333FF"/>
                </a:solidFill>
                <a:latin typeface="Comic Sans MS" pitchFamily="66" charset="0"/>
                <a:sym typeface="Wingdings" pitchFamily="2" charset="2"/>
              </a:rPr>
              <a:t>smoking gun signatures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2400" b="1">
                <a:latin typeface="Comic Sans MS" pitchFamily="66" charset="0"/>
                <a:sym typeface="Wingdings" pitchFamily="2" charset="2"/>
              </a:rPr>
              <a:t>Anomalous spectral distributions of e</a:t>
            </a:r>
            <a:r>
              <a:rPr lang="en-US" altLang="zh-TW" sz="2400" b="1" baseline="30000">
                <a:latin typeface="Comic Sans MS" pitchFamily="66" charset="0"/>
                <a:sym typeface="Wingdings" pitchFamily="2" charset="2"/>
              </a:rPr>
              <a:t>+</a:t>
            </a:r>
            <a:r>
              <a:rPr lang="en-US" altLang="zh-TW" sz="2400" b="1">
                <a:latin typeface="Comic Sans MS" pitchFamily="66" charset="0"/>
                <a:sym typeface="Wingdings" pitchFamily="2" charset="2"/>
              </a:rPr>
              <a:t>, p-bar, </a:t>
            </a:r>
            <a:r>
              <a:rPr lang="en-US" altLang="zh-TW" sz="2400" b="1">
                <a:latin typeface="Symbol" pitchFamily="18" charset="2"/>
                <a:sym typeface="Wingdings" pitchFamily="2" charset="2"/>
              </a:rPr>
              <a:t>g </a:t>
            </a:r>
            <a:r>
              <a:rPr lang="en-US" altLang="zh-TW" sz="2400" b="1">
                <a:latin typeface="Comic Sans MS" pitchFamily="66" charset="0"/>
                <a:sym typeface="Wingdings" pitchFamily="2" charset="2"/>
              </a:rPr>
              <a:t>etc. </a:t>
            </a:r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</a:t>
            </a:r>
            <a:r>
              <a:rPr lang="en-US" altLang="zh-TW" sz="2400" b="1">
                <a:solidFill>
                  <a:srgbClr val="3333FF"/>
                </a:solidFill>
                <a:latin typeface="Comic Sans MS" pitchFamily="66" charset="0"/>
                <a:sym typeface="Wingdings" pitchFamily="2" charset="2"/>
              </a:rPr>
              <a:t> dependent on background models</a:t>
            </a:r>
            <a:endParaRPr lang="zh-TW" altLang="en-US" sz="2400" b="1"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888" y="571501"/>
            <a:ext cx="3352800" cy="221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8" name="Picture 3" descr="LAT-D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826" y="3429000"/>
            <a:ext cx="3813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600" y="3498740"/>
            <a:ext cx="417957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8"/>
          <p:cNvSpPr txBox="1"/>
          <p:nvPr/>
        </p:nvSpPr>
        <p:spPr>
          <a:xfrm>
            <a:off x="1512601" y="3531884"/>
            <a:ext cx="158198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rgbClr val="002060"/>
                </a:solidFill>
                <a:latin typeface="Calibri" pitchFamily="34" charset="0"/>
                <a:ea typeface="標楷體" pitchFamily="65" charset="-120"/>
                <a:cs typeface="Calibri" pitchFamily="34" charset="0"/>
              </a:rPr>
              <a:t>May 16, 2011</a:t>
            </a:r>
            <a:r>
              <a:rPr lang="zh-TW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</a:t>
            </a:r>
          </a:p>
        </p:txBody>
      </p:sp>
      <p:pic>
        <p:nvPicPr>
          <p:cNvPr id="20" name="Picture 4" descr="C:\My Documents\PKTeng\AMS\y96006ascanAlph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965" y="16025"/>
            <a:ext cx="5544616" cy="431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962" y="648303"/>
            <a:ext cx="2549250" cy="1508000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7110" y="3356992"/>
            <a:ext cx="4856835" cy="330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595439" y="142875"/>
            <a:ext cx="7858125" cy="5842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rgbClr val="FFFF00"/>
                </a:solidFill>
                <a:latin typeface="+mj-lt"/>
              </a:rPr>
              <a:t>Anomalous Cosmic Positron Spectrum</a:t>
            </a:r>
            <a:endParaRPr lang="zh-TW" altLang="en-US" sz="32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9459" name="文字方塊 9"/>
          <p:cNvSpPr txBox="1">
            <a:spLocks noChangeArrowheads="1"/>
          </p:cNvSpPr>
          <p:nvPr/>
        </p:nvSpPr>
        <p:spPr bwMode="auto">
          <a:xfrm>
            <a:off x="1738314" y="857251"/>
            <a:ext cx="8358187" cy="10779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Clr>
                <a:srgbClr val="FF0000"/>
              </a:buClr>
            </a:pPr>
            <a:r>
              <a:rPr lang="en-US" altLang="zh-TW" sz="3200" b="1" dirty="0">
                <a:solidFill>
                  <a:srgbClr val="FF0000"/>
                </a:solidFill>
                <a:latin typeface="Comic Sans MS" pitchFamily="66" charset="0"/>
                <a:sym typeface="Webdings" pitchFamily="18" charset="2"/>
              </a:rPr>
              <a:t>！ </a:t>
            </a:r>
            <a:r>
              <a:rPr lang="en-US" altLang="zh-TW" sz="3200" b="1" dirty="0">
                <a:solidFill>
                  <a:srgbClr val="3333FF"/>
                </a:solidFill>
                <a:latin typeface="Comic Sans MS" pitchFamily="66" charset="0"/>
              </a:rPr>
              <a:t>Consolidated by latest results from PAMELA, Fermi , AMS-02</a:t>
            </a:r>
            <a:endParaRPr lang="zh-TW" altLang="en-US" sz="3200" b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grpSp>
        <p:nvGrpSpPr>
          <p:cNvPr id="2" name="群組 36"/>
          <p:cNvGrpSpPr>
            <a:grpSpLocks/>
          </p:cNvGrpSpPr>
          <p:nvPr/>
        </p:nvGrpSpPr>
        <p:grpSpPr bwMode="auto">
          <a:xfrm>
            <a:off x="1595439" y="2000250"/>
            <a:ext cx="4218793" cy="4021038"/>
            <a:chOff x="142844" y="2143140"/>
            <a:chExt cx="4218823" cy="4021044"/>
          </a:xfrm>
        </p:grpSpPr>
        <p:pic>
          <p:nvPicPr>
            <p:cNvPr id="19473" name="Picture 1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44" y="2143140"/>
              <a:ext cx="4218823" cy="402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9"/>
            <p:cNvCxnSpPr/>
            <p:nvPr/>
          </p:nvCxnSpPr>
          <p:spPr bwMode="auto">
            <a:xfrm rot="16200000" flipH="1">
              <a:off x="1903397" y="3546490"/>
              <a:ext cx="1165227" cy="1028707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/>
            <p:cNvSpPr/>
            <p:nvPr/>
          </p:nvSpPr>
          <p:spPr bwMode="auto">
            <a:xfrm>
              <a:off x="2633466" y="3268245"/>
              <a:ext cx="1701812" cy="8781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75000"/>
                    <a:shade val="85000"/>
                    <a:satMod val="230000"/>
                    <a:alpha val="16000"/>
                  </a:schemeClr>
                </a:gs>
                <a:gs pos="25000">
                  <a:schemeClr val="accent1">
                    <a:tint val="90000"/>
                    <a:shade val="70000"/>
                    <a:satMod val="220000"/>
                    <a:alpha val="16000"/>
                  </a:schemeClr>
                </a:gs>
                <a:gs pos="50000">
                  <a:schemeClr val="accent1">
                    <a:tint val="90000"/>
                    <a:shade val="58000"/>
                    <a:satMod val="225000"/>
                    <a:alpha val="16000"/>
                  </a:schemeClr>
                </a:gs>
                <a:gs pos="65000">
                  <a:schemeClr val="accent1">
                    <a:tint val="90000"/>
                    <a:shade val="58000"/>
                    <a:satMod val="225000"/>
                    <a:alpha val="16000"/>
                  </a:schemeClr>
                </a:gs>
                <a:gs pos="80000">
                  <a:schemeClr val="accent1">
                    <a:tint val="90000"/>
                    <a:shade val="69000"/>
                    <a:satMod val="220000"/>
                    <a:alpha val="16000"/>
                  </a:schemeClr>
                </a:gs>
                <a:gs pos="100000">
                  <a:schemeClr val="accent1">
                    <a:tint val="77000"/>
                    <a:shade val="80000"/>
                    <a:satMod val="230000"/>
                    <a:alpha val="16000"/>
                  </a:schemeClr>
                </a:gs>
              </a:gsLst>
              <a:lin ang="5400000" scaled="1"/>
              <a:tileRect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en-US" altLang="zh-TW">
                <a:solidFill>
                  <a:srgbClr val="FFFFFF"/>
                </a:solidFill>
              </a:endParaRPr>
            </a:p>
          </p:txBody>
        </p:sp>
        <p:sp>
          <p:nvSpPr>
            <p:cNvPr id="19477" name="TextBox 23"/>
            <p:cNvSpPr txBox="1">
              <a:spLocks noChangeArrowheads="1"/>
            </p:cNvSpPr>
            <p:nvPr/>
          </p:nvSpPr>
          <p:spPr bwMode="auto">
            <a:xfrm>
              <a:off x="3071803" y="5192925"/>
              <a:ext cx="11430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1400">
                  <a:latin typeface="Franklin Gothic Book" pitchFamily="34" charset="0"/>
                </a:rPr>
                <a:t>Background</a:t>
              </a:r>
            </a:p>
          </p:txBody>
        </p:sp>
        <p:cxnSp>
          <p:nvCxnSpPr>
            <p:cNvPr id="24" name="Straight Connector 19"/>
            <p:cNvCxnSpPr/>
            <p:nvPr/>
          </p:nvCxnSpPr>
          <p:spPr bwMode="auto">
            <a:xfrm rot="10800000">
              <a:off x="2928925" y="4572018"/>
              <a:ext cx="1214447" cy="857251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79" name="文字方塊 26"/>
            <p:cNvSpPr txBox="1">
              <a:spLocks noChangeArrowheads="1"/>
            </p:cNvSpPr>
            <p:nvPr/>
          </p:nvSpPr>
          <p:spPr bwMode="auto">
            <a:xfrm>
              <a:off x="785786" y="2285992"/>
              <a:ext cx="135732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FF0000"/>
                  </a:solidFill>
                </a:rPr>
                <a:t>PAMELA</a:t>
              </a:r>
              <a:endParaRPr lang="zh-TW" altLang="en-US" b="1">
                <a:solidFill>
                  <a:srgbClr val="FF0000"/>
                </a:solidFill>
              </a:endParaRPr>
            </a:p>
          </p:txBody>
        </p:sp>
      </p:grpSp>
      <p:sp>
        <p:nvSpPr>
          <p:cNvPr id="19461" name="TextBox 24"/>
          <p:cNvSpPr txBox="1">
            <a:spLocks noChangeArrowheads="1"/>
          </p:cNvSpPr>
          <p:nvPr/>
        </p:nvSpPr>
        <p:spPr bwMode="auto">
          <a:xfrm>
            <a:off x="3001783" y="6430111"/>
            <a:ext cx="6351588" cy="400050"/>
          </a:xfrm>
          <a:prstGeom prst="rect">
            <a:avLst/>
          </a:prstGeom>
          <a:solidFill>
            <a:srgbClr val="FDFED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2000">
                <a:solidFill>
                  <a:srgbClr val="FF0000"/>
                </a:solidFill>
                <a:latin typeface="Comic Sans MS" pitchFamily="66" charset="0"/>
              </a:rPr>
              <a:t>Astrophysical Primary sources or WIMP-induced ??</a:t>
            </a: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524376" y="2133542"/>
            <a:ext cx="1122362" cy="857250"/>
            <a:chOff x="4080" y="3024"/>
            <a:chExt cx="1532" cy="1020"/>
          </a:xfrm>
        </p:grpSpPr>
        <p:pic>
          <p:nvPicPr>
            <p:cNvPr id="194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80" y="3024"/>
              <a:ext cx="1532" cy="10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472" name="Oval 36"/>
            <p:cNvSpPr>
              <a:spLocks noChangeArrowheads="1"/>
            </p:cNvSpPr>
            <p:nvPr/>
          </p:nvSpPr>
          <p:spPr bwMode="auto">
            <a:xfrm>
              <a:off x="4944" y="3216"/>
              <a:ext cx="192" cy="38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1204" name="AutoShape 4" descr="data:image/jpg;base64,/9j/4AAQSkZJRgABAQAAAQABAAD/2wBDAAkGBwgHBgkIBwgKCgkLDRYPDQwMDRsUFRAWIB0iIiAdHx8kKDQsJCYxJx8fLT0tMTU3Ojo6Iys/RD84QzQ5Ojf/2wBDAQoKCg0MDRoPDxo3JR8lNzc3Nzc3Nzc3Nzc3Nzc3Nzc3Nzc3Nzc3Nzc3Nzc3Nzc3Nzc3Nzc3Nzc3Nzc3Nzc3Nzf/wAARCACHAMEDASIAAhEBAxEB/8QAHAAAAQUBAQEAAAAAAAAAAAAAAAEEBQYHAgMI/8QASBAAAQMDAgIHBQMGDAYDAAAAAQACAwQFERIhBjETFCJBUWFxB4GRocEVMrEjJUJFk9EWM0RSU1Vyc5Ki0vAXJDRiguGD4vH/xAAZAQEAAwEBAAAAAAAAAAAAAAAAAQIDBAX/xAAiEQEBAAMBAAICAgMAAAAAAAAAAQIDESEEEjFRBUETI6H/2gAMAwEAAhEDEQA/AMNQhLjYIAcwvaqm6aUv3ycD4DC8BsUpOUT3zjpuTk5G3iunEacd65dlmBt47LnJV5n5xASLrGQMIcADtn3qt9HKEIUASjHehCng6aQDklK3c4SEbgBe9JU9Xe5+hjyRjDxnCvODgHCeU1XJBLDNBpjkiIc1zRnfmCc5GUz6Q6tY2dnIwu45MNILQXEbeXirXL3xpL4eiofK+R7zkyO1POBuSckp1Dgu2zjzUdC7A3UhBtzWdvb6VPWpp1tcByPgrrZKXW5rcDw2VQtj3FzWy5yBgB3d5LQeGdJkjLiMnmPBdOE8ZZVdbPYmGEPeBgqQqLJA+PDBupGk09Xj0csL1dsDhc9zvUTHxl3ENrFO92W458lQbtFjK17jIswdwDjdZPetPa7Wd1v3uKsvqA0BCTUPNCz406pI5pTjbByuULECEIQCEJRzQdiR5boc7s5zhcuB5428V70lHPWztgpYpJZXcmRtLj8FdrJ7Na2cRzXeUU0Z3MTMOeR5nkPmsd/ydWid2Zca6tGzbeYRQcHwSLaYeDOGqJuqeKn2G5mlJ+qjLhcbTQaorHbaYH+mdC0D3DmfeuDD+Vw2XmvC3/jsv8dljO55SMtMUjA0vjc1rhkEjGfRJpI7uasF8lmrGvlqJXSPG41d3p4Kv6j47L09Wf3x64tmH0y4TJB8CgHdITkpFpazdZAxhdhzcDdeSFHUynsTxgcvRSEelrWflWnW0kgfonfZQzH4ITqGXx9ySptWm3VGHgkuJJ5ndXSx3AQuacg+SzelqNOCCpqjuIa5ozv6ro15MsvW8WTiOLogyV2w5bqRquIaaNhLXZOPFYpSXlzMAO+a9Z7657fvn4q11429U7Vm4mvPWS7tZznvWeXaqzkZ7/FetbdC4HLs+9V6tq9ZzlVyy5OLSOumQo/pT4oWX2X4hkJRscoJWaSIQhAJRzR4IA3QW3ha4zQUDo6aV0Lg7t9GdOrwJxzUuauWTaSV7h5uJVNsk/Q1Loz92QfMKwtl8wvK+Vp5st/b1Pjbf9ciSEgwo+fmQu2TAuwCCfVdx07qpzsODWDGpxPL3LDDCzLjbZnLj1E1DOkBZjOoEYVdnifDIY5Glr28wVf201NDAAwSGcybl2MacbfNVXiaAsq2S4H5Ru+O8j/YXraMLjj68vdnMr4hkJcHwTqK2V8zdUVDUvb4thcR+C2YmiFJw8PXqZ2I7TXE+cDgPiQnf8DOI9Jd9kVIAGTkAfVBBDzXbXFvcSFPs4G4mc0Oba3gHkXSxt/Fy9o+A+IicSUkcXm+dh/AlBBR1BaOadRVRBBJUueAbwBvLSNP947/AEoZwZWtnEUlVC1xYXdlpI2IH1CtLwNYq8hww4ofcHEY1FP/AOB87Dg1zceUX/tB4UAHbrJD6NCn71HENLVk96aST+asB4ZhA7VTMfcB9FF3u1w0FOx8TpHFz9JLiPNRcunDDpvNCaIUdS9IInTzNiZjU44GThS0XDNwkOPyLf7T1DtcWuBacEHIV8tFaKmlimHNw7Xr3qBEwcEV8oBdU0zc8sFx+ikIPZ1PIAZLlEz0iJ+oVko5Ry8eSlaaXGEFYp/ZfC7HSXV58dMOPxKlIPZRaXby3OsP9kMH0KstPNg7KQgm8Cgyut9n13tNc6SkdBVwEv6OOOUdMYweZaQMnBGcLzobUJ2k3GXoIujDwYsPLs4wMZ2zn5FW/wBqVF1zh01cQd09E9szHN5gZDXfiD/4+Spd/ronWSwOmY3rJpyXiN7muaA7GXtIG5HIg4OM9yplhjl+fy0wzs8h2bTaqUMkguE8wEga/MYadJ5lvoSNin89FRUj7bNQS1UzK6F35SRgDC4E9lpA3PZPu9U1u9toDaKJ1NTxUtdPpmYdGxG2oEjI7848lIz1VPHwrTUUdXWVE9BKytYxkIEcOp7g8Od3jGrHmVjlj9c5lxr9u42GUsZBwRj1TO6cP3C9QQR26nMsjZBqOcBrSDkknu5KWYyslqZYaiaF7YfvyRt7DN+RceZx3D8F6XviOz8SUMlmtt5Fnx2MVEWIJgBy6Ru7Ry3I+K6XMj+HuH+G6K80dtrq+Svu8r8DqrsQ07wCQdX6RyMfRbBT5khjfgguaDgncbLBncK3zhu4UVzmpesUVPPHN1ujd00YDXAk5by5d4C+gqBjDC5rCzSHnTpP6J7Q+Tgg8jGfNeUkYIIcNiMEeSkXRgLyfH4YyghKeM9Vj1NDXBulwBzgjb6LxmhUjBHp6dmnTiZ2PPOHZ+a85o0EJND5KNqYy2phwPvBwJ+B+isUsSjK6FxdAWY7MuXemlw+oQRUsPkmksPkpuWLyTKaNBDSReSrXF8X5ua7+bKPwKuMsYVa4wZ+Z5D4Pb+KChIS4PgUIAYJ3OFLWe6ttwe2QOexxyA3uKiEILhDxdTRkZgmPwTyPjmjYf8Apaj3FqoaEGix+0Khbzoqk+9qdM9plC3+QVP+JqzBCDTK/wBp0ElDLHR0MjZyOwZg1zPMEZ3GMqk3C9VV5la65Th0zn4M7m7NYcbYA5DmAPEqJQg0m1cWNttVBw/09FUU0bRB9oSO0wtwc6h2HHGAB+5Nx7QaW3VU5oLDSvOSGTSSEkjJO+24yScZWf6igknmie1a+IOLKriC3OAhjpCwtM7INmy5zl2O7Jxt5qq5GOSc2+WCGSTrLHuikicx2jGRnkd/MBNSMd6ISFovdzsspktddNTOd94Md2T6g7FXuw+1qspmTC805qXOLejdAGx4ABByPgs0BwchIg2D/jFSf1XU/tGrk+1+ld+q6jH941ZChBq49rFKJZHi2VGH426Ucxt+5DvatTu/Vk/7RqyoHHNLqHmg093tPgd+rJv2jU1qfaLFM0Btvmbh7Xfxg3AIJCzwO9Eodug0F3tCid+rpf2gXi/jyN36vk/aBUXUjUgucnGsb/5DIP8A5Aou88QtuVE+nFM6MuIOouB5HKr+okpM5PNB1shcIQeaEIQC6ABB3Ax4rlCBTjbCRKcbYOdt0iASgAnGceqRCAQhCBcpEIQCEJUCIS4XQie44axzj5BBwhOorfWzEiKkqHnwbE4/RKbZXjnRVIxzzC79yBq04PNKXIc3ScOyD4EJMIF1FGopMIBwgXUVylccknGEiBcnxQkQgEIQgEIQgEISgZ5IES4zyTmgt9ZcqplLb6aWpqH/AHY4WFx+Xd5q+232S3YsZLfKmnoAW6hTtd0k7h6DYeufcgzhOKOiqa15ZSU0s7hjIjYXY9ccl9DcJeyOy0bWT3GkbWOdnPWJNeB5ADT+PqtEitVJR0/RUEUNG0fpRxNBaPLwQfM9p9k/F1xcCbcKWMn79RIB8hkqSqvZfT2jT9uX6igJ7usRsJPgAcn5Lar9fbPbYnF1YamoAw2Fry/B8wNvisculMbpc3VlZGxpJ7McTA1oHoOfvWWWyQ5US+wWeBpbSy2qfwmmrZCQfRrcE+ScUvDklRDJLQCy1Iad+ryxZHlh++fcvVltikLsNAaNznkAvOtgD2gBjeyNIGMABZ3dUWU+HCV9naW09tp5RgZihmi17eAIGPjumUzH2V4Zc7bdKJ5JAJjbk+QJIHwTeBlRA9stNJLBI3k+N5aR6EJ/cr1eLjBFT19dJMyIYaHYzj1Uf5acp3bblw1EzX9o3wSuPba2KPte7BPzynNt4h4ZjqY31twuT8O1dIKI8/NpByFWGUbjIw6iATkuaMkeOEjp2U9YZaWIPYDkNqWNeHeZGEm2xHa1J/GtlkgIorlHNIRt1m1Anl5ace9VusuVPXx/83SWSsfzbJJR9GM+BB5fFUqeTrM3SSMgiJ7oo9LR7u5e8dNCyMOqJBn9EZJz8labf2jtSVwstsuIaKSgpKWpJ7TGg6SO4ghxCirNway51z6KVklPI12GvjcHh3d4n8E5pxCJhoqWtPhh3P4K00UNXrhLGsmc1w0BwLtXptn5qZtieoS4exi+RgutlRBVgfoODo3f5gqlcuCeJ7a8tq7FWjHfHEXj4tyt3sdVfBX5iEkzZRpDZHANaWk9x5H35V1hrmdRe6acMlgGmWSRp0Md5k4WmOXUvj/7KuH9X1f7ByF9fdLcf6ag/wAP/wBkK32iXxohCUAnkFIRCcUVFVV1SynoqeWed5w2ONpc4+4LYODfYyMQ1nGEj2a8FlBA46j5PcPwHxQZVYbDc+IKwUloo5amY89A7LB4udyA271eaX2d26zN6Tiev6xUjGKGgeMNPhJIdm+7fnzW7x2GOC3toba1lsow3eOmZh3x/wD1Vm7cE0bKcdEauUZJ0O0AuJx3nfxWeWV/oVbhaW9yBkHD1oipaJh0h0MWWtAzvqOznf8Ac7Kudr4TklqutcRVbZZnHdomOpw7geWBz2CbVctfabdBTQ1MNBRxNwAH6pCfn4qEu9R0NNC2AS1Mk7XOMwcThwwT6jluVnb+0NFqrxBRxCOkiMhaMAAg4x71WL3dampiZ01yfTwv/RFMBq/zb96YWjhG9XKGOe5VLYmH7oLSXY8cHlt3bp9dq2y8OPIp2GW4NBLXVILiSMYxnYe4JlbZ6kxda7bSW7rVTC8sxkz1JMZefBre9Va53uHqpgdAyDL8sDYwCBz3xv7sppd75eb7V/nN73MbnEbGhoYm5pOsnSIy+Qj3Y9yxtn9NJ170VTFVlzIJmxufgZLT9Mp3BapHue2Z7Hg7B7XKGpwyiqSZ2GRjB2mjcEeHkpmirzJGTBHHTw6chhBcXH0CrVsXj9k0fWms1vBaCXHX8wPBJVUkMbHiBjZG6yemLjk+7wymNxZKKh73sDSR22E4AB8cfgvKCbrL2xCocxzj2SSQB5Y5KYpfyH0/Tk4zp8tlx1CKMF78OdnADipueempom0k8bHSysD2VMYAGcbtxnc/vTVrGzMJzk+I7kspxFPpdZ7bRj8FwKboTraMhSTm4bpxnx2TqkpoX/xmQAM4xz8k9Lh04tNnpL1G2G15jrWwmSWOY9h7h/Nd3D3FM7aZLXcqdlaJYaWRwLuel3mByyCpCjkpqCZsw06m4czGxDgeX711xfxFVXelggcIwyLJJazDiTt+Ct2KXHiar79HTX+FlPUaonMBkdA4M6TPgR3KckulvuNPL0sFTG8t6M6ZN3jfc4+9jnuschLw9rwSSD91Xu1Oq5rW2Wepio6eGNzAcZe8uB1E+GMd3gr45Km3U4/A/EoUf1Dhz+s4v2T/APUhT06xxXP2d+z+4caTvfDNHT0EDw2adxy7OM4a3vO/fshC6Vm72ezWDgGkMNBS6qh4w57hmSY+Ln9w57D4Jm7j2WTpWRwsgdDlr3nLw9/c1vePUhCFfHGWdUtqGrONL9I2J9LKxz3ucXMZhrWBu3Mtye/9ytHCNRebtC6ou1TT9A85ZHHHl3xOw+CELbZqxmPTqxwUzC9rZgyUtJ0uI5f7C86mxUdTVxVU8bXGLdrdPv7/AKYz3oQubLGLQz4nudLQdD1mSf8AKDsxxkhpOcZdjfAys+uMkckgqGMGvdrA4Z05OfkhC5NtbYScQ8kEuMdI7nvk5KdUFU+2SCaJjSRt2hkY27u/mhCxaXw8uE0Nx6ScxNFRLGSA0YGoc1GcM1E4dIyPQGEkkAbg+SEItjJ9okp6KDXIaqne8vbsS7Ib54yF5UNNSyN6sy3sic+bRpY/skfzt9x6ZQhRivsxgbw02tfO2COICKTtlxJaN+4E5GxHJR1VFDbanoKtpwXaNTNwDv3d/JCFqyOm28k6mkEea9Ba5JJA1xaM7hCFRfkRtfTdDM5hcSRyUTUF4d2juM796EIxznrljTHgjGkgOLfEpxxPdfzfA4FsYzoia0HskjLiPX6lCF0fFkuz1zbFR+0pf9u/9IQhel1D/9k="/>
          <p:cNvSpPr>
            <a:spLocks noChangeAspect="1" noChangeArrowheads="1"/>
          </p:cNvSpPr>
          <p:nvPr/>
        </p:nvSpPr>
        <p:spPr bwMode="auto">
          <a:xfrm>
            <a:off x="1587501" y="-546100"/>
            <a:ext cx="1609725" cy="1123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1206" name="Picture 6" descr="http://www.asi.it/files/images/fer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3474" y="1396206"/>
            <a:ext cx="1968153" cy="1377708"/>
          </a:xfrm>
          <a:prstGeom prst="rect">
            <a:avLst/>
          </a:prstGeom>
          <a:noFill/>
        </p:spPr>
      </p:pic>
      <p:sp>
        <p:nvSpPr>
          <p:cNvPr id="29" name="文字方塊 8"/>
          <p:cNvSpPr txBox="1">
            <a:spLocks noChangeArrowheads="1"/>
          </p:cNvSpPr>
          <p:nvPr/>
        </p:nvSpPr>
        <p:spPr bwMode="auto">
          <a:xfrm>
            <a:off x="8399838" y="1416051"/>
            <a:ext cx="9361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CCFFFF"/>
                </a:solidFill>
                <a:latin typeface="Calibri" pitchFamily="34" charset="0"/>
                <a:cs typeface="Calibri" pitchFamily="34" charset="0"/>
              </a:rPr>
              <a:t>Fermi</a:t>
            </a:r>
            <a:endParaRPr lang="zh-TW" altLang="en-US" sz="1400" b="1" dirty="0">
              <a:solidFill>
                <a:srgbClr val="CC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7058" y="2861627"/>
            <a:ext cx="4405563" cy="350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向右箭號 21"/>
          <p:cNvSpPr/>
          <p:nvPr/>
        </p:nvSpPr>
        <p:spPr bwMode="auto">
          <a:xfrm>
            <a:off x="5766802" y="4337884"/>
            <a:ext cx="504056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6916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KFish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7288" y="685800"/>
            <a:ext cx="31607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k_bo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3581400"/>
            <a:ext cx="24717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sk_det_sche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690563"/>
            <a:ext cx="4572000" cy="324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3962400" y="2286000"/>
            <a:ext cx="38100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750" name="AutoShape 6"/>
          <p:cNvSpPr>
            <a:spLocks/>
          </p:cNvSpPr>
          <p:nvPr/>
        </p:nvSpPr>
        <p:spPr bwMode="auto">
          <a:xfrm>
            <a:off x="7162800" y="3276600"/>
            <a:ext cx="533400" cy="3352800"/>
          </a:xfrm>
          <a:prstGeom prst="leftBrace">
            <a:avLst>
              <a:gd name="adj1" fmla="val 52381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2400">
              <a:solidFill>
                <a:srgbClr val="FF00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617712" y="4139495"/>
            <a:ext cx="5486400" cy="178510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TW" sz="2000" b="1" dirty="0">
                <a:solidFill>
                  <a:srgbClr val="0000CC"/>
                </a:solidFill>
              </a:rPr>
              <a:t>※ Water Cerenkov detector: </a:t>
            </a:r>
            <a:r>
              <a:rPr lang="en-US" altLang="zh-TW" sz="2000" b="1" dirty="0">
                <a:solidFill>
                  <a:srgbClr val="FF0000"/>
                </a:solidFill>
              </a:rPr>
              <a:t>50k tons, </a:t>
            </a:r>
            <a:r>
              <a:rPr lang="en-US" altLang="zh-TW" sz="2000" b="1" dirty="0">
                <a:solidFill>
                  <a:srgbClr val="0000CC"/>
                </a:solidFill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</a:rPr>
              <a:t>viewed by 11,000</a:t>
            </a:r>
            <a:r>
              <a:rPr lang="en-US" altLang="zh-TW" sz="2000" b="1" baseline="30000" dirty="0">
                <a:solidFill>
                  <a:srgbClr val="FF0000"/>
                </a:solidFill>
              </a:rPr>
              <a:t>+</a:t>
            </a:r>
            <a:r>
              <a:rPr lang="en-US" altLang="zh-TW" sz="2000" b="1" dirty="0">
                <a:solidFill>
                  <a:srgbClr val="FF0000"/>
                </a:solidFill>
              </a:rPr>
              <a:t>  </a:t>
            </a:r>
            <a:r>
              <a:rPr lang="en-US" altLang="zh-TW" sz="2000" b="1" dirty="0">
                <a:solidFill>
                  <a:srgbClr val="FF0000"/>
                </a:solidFill>
                <a:sym typeface="Symbol" pitchFamily="18" charset="2"/>
              </a:rPr>
              <a:t></a:t>
            </a:r>
            <a:r>
              <a:rPr lang="en-US" altLang="zh-TW" sz="2000" b="1" dirty="0">
                <a:solidFill>
                  <a:srgbClr val="FF0000"/>
                </a:solidFill>
              </a:rPr>
              <a:t>=50 cm  PMTs  in 1000 m underground site in central Japan</a:t>
            </a:r>
          </a:p>
          <a:p>
            <a:pPr fontAlgn="ctr">
              <a:spcBef>
                <a:spcPct val="50000"/>
              </a:spcBef>
            </a:pPr>
            <a:r>
              <a:rPr lang="en-US" altLang="zh-TW" sz="2000" b="1" dirty="0">
                <a:solidFill>
                  <a:srgbClr val="0000CC"/>
                </a:solidFill>
              </a:rPr>
              <a:t>※ Physics:</a:t>
            </a:r>
            <a:r>
              <a:rPr lang="en-US" altLang="zh-TW" sz="2000" b="1" dirty="0">
                <a:solidFill>
                  <a:srgbClr val="FF0000"/>
                </a:solidFill>
              </a:rPr>
              <a:t> solar n, atmospheric </a:t>
            </a:r>
            <a:r>
              <a:rPr lang="en-US" altLang="zh-TW" sz="2000" b="1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zh-TW" sz="2000" b="1" dirty="0">
                <a:solidFill>
                  <a:srgbClr val="FF0000"/>
                </a:solidFill>
              </a:rPr>
              <a:t> , long baseline accelerator </a:t>
            </a:r>
            <a:r>
              <a:rPr lang="en-US" altLang="zh-TW" sz="2000" b="1" dirty="0">
                <a:solidFill>
                  <a:srgbClr val="FF0000"/>
                </a:solidFill>
                <a:latin typeface="Symbol" pitchFamily="18" charset="2"/>
              </a:rPr>
              <a:t>n, </a:t>
            </a:r>
            <a:r>
              <a:rPr lang="en-US" altLang="zh-TW" sz="2000" b="1" dirty="0">
                <a:solidFill>
                  <a:srgbClr val="FF0000"/>
                </a:solidFill>
              </a:rPr>
              <a:t>proton decays ..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946400" y="76200"/>
            <a:ext cx="6502400" cy="533400"/>
          </a:xfrm>
          <a:prstGeom prst="rect">
            <a:avLst/>
          </a:prstGeom>
          <a:solidFill>
            <a:srgbClr val="E7FE08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600" b="1">
                <a:solidFill>
                  <a:srgbClr val="0000CC"/>
                </a:solidFill>
                <a:latin typeface="Arial" pitchFamily="34" charset="0"/>
              </a:rPr>
              <a:t>Super-Kamionkande </a:t>
            </a:r>
            <a:r>
              <a:rPr lang="en-US" altLang="zh-TW" sz="4400">
                <a:solidFill>
                  <a:schemeClr val="tx2"/>
                </a:solidFill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0"/>
            <a:ext cx="80772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>
                <a:solidFill>
                  <a:srgbClr val="FFFF00"/>
                </a:solidFill>
                <a:latin typeface="Comic Sans MS" pitchFamily="66" charset="0"/>
              </a:rPr>
              <a:t>SK sub-GeV events from atmospheric</a:t>
            </a:r>
            <a:r>
              <a:rPr lang="en-US" altLang="zh-TW" sz="2400" b="1">
                <a:solidFill>
                  <a:srgbClr val="FFFF00"/>
                </a:solidFill>
              </a:rPr>
              <a:t> </a:t>
            </a:r>
            <a:r>
              <a:rPr lang="en-US" altLang="zh-TW" sz="2400" b="1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altLang="zh-TW" sz="2400" b="1">
                <a:solidFill>
                  <a:srgbClr val="FFFF00"/>
                </a:solidFill>
                <a:latin typeface="Comic Sans MS" pitchFamily="66" charset="0"/>
              </a:rPr>
              <a:t> interactions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70089" y="785814"/>
            <a:ext cx="3411537" cy="3286125"/>
            <a:chOff x="96" y="312"/>
            <a:chExt cx="2149" cy="2070"/>
          </a:xfrm>
        </p:grpSpPr>
        <p:pic>
          <p:nvPicPr>
            <p:cNvPr id="33803" name="Picture 4" descr="sk_ev_18_mu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312"/>
              <a:ext cx="2149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4" name="Text Box 5"/>
            <p:cNvSpPr txBox="1">
              <a:spLocks noChangeArrowheads="1"/>
            </p:cNvSpPr>
            <p:nvPr/>
          </p:nvSpPr>
          <p:spPr bwMode="auto">
            <a:xfrm>
              <a:off x="175" y="346"/>
              <a:ext cx="1344" cy="252"/>
            </a:xfrm>
            <a:prstGeom prst="rect">
              <a:avLst/>
            </a:prstGeom>
            <a:solidFill>
              <a:srgbClr val="E7FE08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000" b="1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altLang="zh-TW" sz="2000" b="1">
                  <a:solidFill>
                    <a:srgbClr val="FF0000"/>
                  </a:solidFill>
                </a:rPr>
                <a:t>-ring from </a:t>
              </a:r>
              <a:r>
                <a:rPr lang="en-US" altLang="zh-TW" sz="2000" b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altLang="zh-TW" sz="2000" b="1" baseline="-160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altLang="zh-TW" sz="2000" b="1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24689" y="487364"/>
            <a:ext cx="3348037" cy="3157537"/>
            <a:chOff x="3651" y="300"/>
            <a:chExt cx="2109" cy="1989"/>
          </a:xfrm>
        </p:grpSpPr>
        <p:pic>
          <p:nvPicPr>
            <p:cNvPr id="33801" name="Picture 7" descr="sk_ev_21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1" y="300"/>
              <a:ext cx="2109" cy="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2" name="Text Box 8"/>
            <p:cNvSpPr txBox="1">
              <a:spLocks noChangeArrowheads="1"/>
            </p:cNvSpPr>
            <p:nvPr/>
          </p:nvSpPr>
          <p:spPr bwMode="auto">
            <a:xfrm>
              <a:off x="3696" y="346"/>
              <a:ext cx="1344" cy="252"/>
            </a:xfrm>
            <a:prstGeom prst="rect">
              <a:avLst/>
            </a:prstGeom>
            <a:solidFill>
              <a:srgbClr val="E7FE08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000" b="1">
                  <a:solidFill>
                    <a:srgbClr val="FF0000"/>
                  </a:solidFill>
                </a:rPr>
                <a:t>e-ring from </a:t>
              </a:r>
              <a:r>
                <a:rPr lang="en-US" altLang="zh-TW" sz="2000" b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altLang="zh-TW" sz="2000" b="1" baseline="-16000">
                  <a:solidFill>
                    <a:srgbClr val="FF0000"/>
                  </a:solidFill>
                </a:rPr>
                <a:t>e</a:t>
              </a:r>
              <a:r>
                <a:rPr lang="en-US" altLang="zh-TW" sz="2000" b="1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881813" y="3571875"/>
            <a:ext cx="3429000" cy="3151188"/>
            <a:chOff x="1945" y="2296"/>
            <a:chExt cx="2160" cy="1985"/>
          </a:xfrm>
        </p:grpSpPr>
        <p:pic>
          <p:nvPicPr>
            <p:cNvPr id="33799" name="Picture 10" descr="k2k-pi0-unroll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45" y="2296"/>
              <a:ext cx="2160" cy="1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 Box 11"/>
            <p:cNvSpPr txBox="1">
              <a:spLocks noChangeArrowheads="1"/>
            </p:cNvSpPr>
            <p:nvPr/>
          </p:nvSpPr>
          <p:spPr bwMode="auto">
            <a:xfrm>
              <a:off x="2022" y="2341"/>
              <a:ext cx="1584" cy="233"/>
            </a:xfrm>
            <a:prstGeom prst="rect">
              <a:avLst/>
            </a:prstGeom>
            <a:solidFill>
              <a:srgbClr val="E7FE08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NC events with </a:t>
              </a:r>
              <a:r>
                <a:rPr lang="en-US" altLang="zh-TW" b="1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altLang="zh-TW" b="1" baseline="30000">
                  <a:solidFill>
                    <a:srgbClr val="FF0000"/>
                  </a:solidFill>
                </a:rPr>
                <a:t>0</a:t>
              </a:r>
              <a:r>
                <a:rPr lang="en-US" altLang="zh-TW" b="1">
                  <a:solidFill>
                    <a:srgbClr val="FF0000"/>
                  </a:solidFill>
                </a:rPr>
                <a:t> </a:t>
              </a:r>
              <a:r>
                <a:rPr lang="en-US" altLang="zh-TW" b="1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r>
                <a:rPr lang="en-US" altLang="zh-TW"/>
                <a:t> </a:t>
              </a:r>
              <a:r>
                <a:rPr lang="en-US" altLang="zh-TW" b="1">
                  <a:solidFill>
                    <a:srgbClr val="FF0000"/>
                  </a:solidFill>
                  <a:latin typeface="Symbol" pitchFamily="18" charset="2"/>
                </a:rPr>
                <a:t>2g</a:t>
              </a:r>
            </a:p>
          </p:txBody>
        </p:sp>
      </p:grpSp>
      <p:sp>
        <p:nvSpPr>
          <p:cNvPr id="33798" name="文字方塊 11"/>
          <p:cNvSpPr txBox="1">
            <a:spLocks noChangeArrowheads="1"/>
          </p:cNvSpPr>
          <p:nvPr/>
        </p:nvSpPr>
        <p:spPr bwMode="auto">
          <a:xfrm>
            <a:off x="1952626" y="4443414"/>
            <a:ext cx="4500563" cy="1570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</a:rPr>
              <a:t>WIMP Search : </a:t>
            </a:r>
            <a:r>
              <a:rPr lang="en-US" altLang="zh-TW" sz="2400" b="1">
                <a:solidFill>
                  <a:srgbClr val="3333FF"/>
                </a:solidFill>
                <a:latin typeface="Comic Sans MS" pitchFamily="66" charset="0"/>
              </a:rPr>
              <a:t>Look for </a:t>
            </a:r>
            <a:r>
              <a:rPr lang="en-US" altLang="zh-TW" sz="2400" b="1">
                <a:solidFill>
                  <a:srgbClr val="3333FF"/>
                </a:solidFill>
                <a:latin typeface="Symbol" pitchFamily="18" charset="2"/>
              </a:rPr>
              <a:t>n</a:t>
            </a:r>
            <a:r>
              <a:rPr lang="en-US" altLang="zh-TW" sz="2400" b="1">
                <a:solidFill>
                  <a:srgbClr val="3333FF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altLang="zh-TW" sz="2400" b="1">
                <a:solidFill>
                  <a:srgbClr val="3333FF"/>
                </a:solidFill>
                <a:latin typeface="Symbol" pitchFamily="18" charset="2"/>
              </a:rPr>
              <a:t>m </a:t>
            </a:r>
            <a:r>
              <a:rPr lang="en-US" altLang="zh-TW" sz="2400" b="1">
                <a:solidFill>
                  <a:srgbClr val="3333FF"/>
                </a:solidFill>
                <a:latin typeface="Comic Sans MS" pitchFamily="66" charset="0"/>
              </a:rPr>
              <a:t>events from the Sun’s (or Earth’s) direction</a:t>
            </a:r>
            <a:endParaRPr lang="zh-TW" altLang="en-US" sz="2400" b="1">
              <a:solidFill>
                <a:srgbClr val="3333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08200" y="142875"/>
            <a:ext cx="7772400" cy="660400"/>
          </a:xfrm>
          <a:solidFill>
            <a:schemeClr val="tx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ko-KR" sz="4000">
                <a:solidFill>
                  <a:srgbClr val="FFFF00"/>
                </a:solidFill>
                <a:latin typeface="Trebuchet MS" pitchFamily="34" charset="0"/>
                <a:ea typeface="Gulim" pitchFamily="34" charset="-127"/>
              </a:rPr>
              <a:t>WIMP</a:t>
            </a:r>
            <a:r>
              <a:rPr lang="it-IT" altLang="zh-TW" sz="4000">
                <a:solidFill>
                  <a:srgbClr val="FFFF00"/>
                </a:solidFill>
                <a:latin typeface="Trebuchet MS" pitchFamily="34" charset="0"/>
              </a:rPr>
              <a:t> Direct Detection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809751" y="3714751"/>
            <a:ext cx="8429625" cy="3108325"/>
          </a:xfrm>
          <a:prstGeom prst="rect">
            <a:avLst/>
          </a:prstGeom>
          <a:solidFill>
            <a:srgbClr val="FDFED2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Elastic</a:t>
            </a: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 recoil of non relativistic halo </a:t>
            </a:r>
            <a:r>
              <a:rPr lang="it-IT" altLang="ko-KR" sz="2400">
                <a:solidFill>
                  <a:srgbClr val="3333FF"/>
                </a:solidFill>
                <a:latin typeface="Trebuchet MS" pitchFamily="34" charset="0"/>
                <a:ea typeface="Gulim" pitchFamily="34" charset="-127"/>
              </a:rPr>
              <a:t>WIMP</a:t>
            </a: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s off the nuclei 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Both </a:t>
            </a: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Spin-Independent (~A</a:t>
            </a:r>
            <a:r>
              <a:rPr lang="it-IT" altLang="zh-TW" sz="2400" baseline="3000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) </a:t>
            </a: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and </a:t>
            </a: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Spin-Dependent [~(J+1/J) ] </a:t>
            </a: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Couplings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Recoil energy of the nucleus in the </a:t>
            </a: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keV range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Annual modulation </a:t>
            </a: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effect due to the rotation of the Earth around the Sun 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zh-TW" sz="2400">
                <a:solidFill>
                  <a:srgbClr val="FF0000"/>
                </a:solidFill>
                <a:latin typeface="Trebuchet MS" pitchFamily="34" charset="0"/>
              </a:rPr>
              <a:t>Directional </a:t>
            </a:r>
            <a:r>
              <a:rPr lang="it-IT" altLang="zh-TW" sz="2400">
                <a:solidFill>
                  <a:srgbClr val="3333FF"/>
                </a:solidFill>
                <a:latin typeface="Trebuchet MS" pitchFamily="34" charset="0"/>
              </a:rPr>
              <a:t>Recoils, experimentally  challenging</a:t>
            </a:r>
          </a:p>
        </p:txBody>
      </p:sp>
      <p:pic>
        <p:nvPicPr>
          <p:cNvPr id="2662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688" y="1857376"/>
            <a:ext cx="3162300" cy="1152525"/>
          </a:xfrm>
          <a:noFill/>
          <a:ln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148" y="1052736"/>
            <a:ext cx="5114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36"/>
          <p:cNvGrpSpPr>
            <a:grpSpLocks/>
          </p:cNvGrpSpPr>
          <p:nvPr/>
        </p:nvGrpSpPr>
        <p:grpSpPr bwMode="auto">
          <a:xfrm>
            <a:off x="6816081" y="1052736"/>
            <a:ext cx="3816425" cy="2520280"/>
            <a:chOff x="4500562" y="285728"/>
            <a:chExt cx="4643438" cy="2643206"/>
          </a:xfrm>
        </p:grpSpPr>
        <p:sp>
          <p:nvSpPr>
            <p:cNvPr id="7" name="矩形 22"/>
            <p:cNvSpPr>
              <a:spLocks noChangeArrowheads="1"/>
            </p:cNvSpPr>
            <p:nvPr/>
          </p:nvSpPr>
          <p:spPr bwMode="auto">
            <a:xfrm>
              <a:off x="4500562" y="285728"/>
              <a:ext cx="4643438" cy="2643206"/>
            </a:xfrm>
            <a:prstGeom prst="rect">
              <a:avLst/>
            </a:prstGeom>
            <a:solidFill>
              <a:srgbClr val="FDFED2"/>
            </a:solidFill>
            <a:ln w="9525" algn="ctr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zh-TW" altLang="en-US">
                <a:latin typeface="Symbol" pitchFamily="18" charset="2"/>
              </a:endParaRPr>
            </a:p>
          </p:txBody>
        </p:sp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500562" y="491605"/>
              <a:ext cx="4566354" cy="2209451"/>
              <a:chOff x="245" y="657"/>
              <a:chExt cx="3410" cy="1838"/>
            </a:xfrm>
          </p:grpSpPr>
          <p:pic>
            <p:nvPicPr>
              <p:cNvPr id="9" name="Picture 3" descr="revolutio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830" b="10336"/>
              <a:stretch>
                <a:fillRect/>
              </a:stretch>
            </p:blipFill>
            <p:spPr bwMode="auto">
              <a:xfrm>
                <a:off x="343" y="657"/>
                <a:ext cx="3312" cy="1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Line 4"/>
              <p:cNvSpPr>
                <a:spLocks noChangeShapeType="1"/>
              </p:cNvSpPr>
              <p:nvPr/>
            </p:nvSpPr>
            <p:spPr bwMode="auto">
              <a:xfrm>
                <a:off x="1767" y="1454"/>
                <a:ext cx="385" cy="30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 flipH="1" flipV="1">
                <a:off x="2927" y="926"/>
                <a:ext cx="320" cy="2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2797" y="674"/>
                <a:ext cx="841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it-IT" altLang="zh-TW" sz="12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December</a:t>
                </a:r>
                <a:endParaRPr lang="en-US" altLang="zh-TW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 rot="2566797">
                <a:off x="2543" y="1181"/>
                <a:ext cx="1015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TW" sz="16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 km/s</a:t>
                </a:r>
                <a:endParaRPr lang="en-US" altLang="zh-TW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 rot="2383081">
                <a:off x="1189" y="1733"/>
                <a:ext cx="1308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TW" sz="16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~ 232 km/s</a:t>
                </a:r>
                <a:endParaRPr lang="en-US" altLang="zh-TW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1161" y="1177"/>
                <a:ext cx="667" cy="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zh-TW" b="1" dirty="0">
                    <a:latin typeface="Calibri" pitchFamily="34" charset="0"/>
                    <a:cs typeface="Calibri" pitchFamily="34" charset="0"/>
                  </a:rPr>
                  <a:t>60°</a:t>
                </a:r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1767" y="1460"/>
                <a:ext cx="722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" name="Arc 11"/>
              <p:cNvSpPr>
                <a:spLocks/>
              </p:cNvSpPr>
              <p:nvPr/>
            </p:nvSpPr>
            <p:spPr bwMode="auto">
              <a:xfrm>
                <a:off x="1881" y="1420"/>
                <a:ext cx="174" cy="198"/>
              </a:xfrm>
              <a:custGeom>
                <a:avLst/>
                <a:gdLst>
                  <a:gd name="T0" fmla="*/ 0 w 21181"/>
                  <a:gd name="T1" fmla="*/ 0 h 19145"/>
                  <a:gd name="T2" fmla="*/ 0 w 21181"/>
                  <a:gd name="T3" fmla="*/ 0 h 19145"/>
                  <a:gd name="T4" fmla="*/ 0 w 21181"/>
                  <a:gd name="T5" fmla="*/ 0 h 19145"/>
                  <a:gd name="T6" fmla="*/ 0 60000 65536"/>
                  <a:gd name="T7" fmla="*/ 0 60000 65536"/>
                  <a:gd name="T8" fmla="*/ 0 60000 65536"/>
                  <a:gd name="T9" fmla="*/ 0 w 21181"/>
                  <a:gd name="T10" fmla="*/ 0 h 19145"/>
                  <a:gd name="T11" fmla="*/ 21181 w 21181"/>
                  <a:gd name="T12" fmla="*/ 19145 h 191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81" h="19145" fill="none" extrusionOk="0">
                    <a:moveTo>
                      <a:pt x="21180" y="4235"/>
                    </a:moveTo>
                    <a:cubicBezTo>
                      <a:pt x="19899" y="10640"/>
                      <a:pt x="15789" y="16121"/>
                      <a:pt x="10001" y="19145"/>
                    </a:cubicBezTo>
                  </a:path>
                  <a:path w="21181" h="19145" stroke="0" extrusionOk="0">
                    <a:moveTo>
                      <a:pt x="21180" y="4235"/>
                    </a:moveTo>
                    <a:cubicBezTo>
                      <a:pt x="19899" y="10640"/>
                      <a:pt x="15789" y="16121"/>
                      <a:pt x="10001" y="19145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245" y="1302"/>
                <a:ext cx="468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it-IT" altLang="zh-TW" sz="11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June</a:t>
                </a:r>
                <a:endParaRPr lang="en-US" altLang="zh-TW" sz="11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 rot="1876680">
                <a:off x="245" y="2200"/>
                <a:ext cx="1097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TW" sz="16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 km/s</a:t>
                </a:r>
                <a:endParaRPr lang="en-US" altLang="zh-TW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673" y="1768"/>
                <a:ext cx="357" cy="22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16"/>
          <p:cNvGrpSpPr>
            <a:grpSpLocks/>
          </p:cNvGrpSpPr>
          <p:nvPr/>
        </p:nvGrpSpPr>
        <p:grpSpPr bwMode="auto">
          <a:xfrm>
            <a:off x="1524000" y="785813"/>
            <a:ext cx="9144000" cy="5429250"/>
            <a:chOff x="-32" y="785794"/>
            <a:chExt cx="9144032" cy="5429288"/>
          </a:xfrm>
        </p:grpSpPr>
        <p:sp>
          <p:nvSpPr>
            <p:cNvPr id="28677" name="矩形 59"/>
            <p:cNvSpPr>
              <a:spLocks noChangeArrowheads="1"/>
            </p:cNvSpPr>
            <p:nvPr/>
          </p:nvSpPr>
          <p:spPr bwMode="auto">
            <a:xfrm>
              <a:off x="-32" y="785794"/>
              <a:ext cx="9144000" cy="5429288"/>
            </a:xfrm>
            <a:prstGeom prst="rect">
              <a:avLst/>
            </a:prstGeom>
            <a:solidFill>
              <a:srgbClr val="FDFED2"/>
            </a:solidFill>
            <a:ln w="9525" algn="ctr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zh-TW" altLang="en-US">
                <a:latin typeface="Symbol" pitchFamily="18" charset="2"/>
              </a:endParaRPr>
            </a:p>
          </p:txBody>
        </p:sp>
        <p:grpSp>
          <p:nvGrpSpPr>
            <p:cNvPr id="3" name="群組 60"/>
            <p:cNvGrpSpPr>
              <a:grpSpLocks/>
            </p:cNvGrpSpPr>
            <p:nvPr/>
          </p:nvGrpSpPr>
          <p:grpSpPr bwMode="auto">
            <a:xfrm>
              <a:off x="73036" y="850102"/>
              <a:ext cx="9070964" cy="5079228"/>
              <a:chOff x="73003" y="1391422"/>
              <a:chExt cx="9070996" cy="5079228"/>
            </a:xfrm>
          </p:grpSpPr>
          <p:sp>
            <p:nvSpPr>
              <p:cNvPr id="28679" name="Oval 1"/>
              <p:cNvSpPr>
                <a:spLocks/>
              </p:cNvSpPr>
              <p:nvPr/>
            </p:nvSpPr>
            <p:spPr bwMode="auto">
              <a:xfrm rot="839999">
                <a:off x="3929983" y="3701128"/>
                <a:ext cx="1156932" cy="644513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0" name="Rectangle 2"/>
              <p:cNvSpPr>
                <a:spLocks/>
              </p:cNvSpPr>
              <p:nvPr/>
            </p:nvSpPr>
            <p:spPr bwMode="auto">
              <a:xfrm>
                <a:off x="3175000" y="3812020"/>
                <a:ext cx="74362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>
                <a:spAutoFit/>
              </a:bodyPr>
              <a:lstStyle/>
              <a:p>
                <a:pPr marL="39688"/>
                <a:r>
                  <a:rPr lang="en-US" altLang="zh-TW">
                    <a:solidFill>
                      <a:srgbClr val="AB009D"/>
                    </a:solidFill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Target</a:t>
                </a:r>
              </a:p>
            </p:txBody>
          </p:sp>
          <p:sp>
            <p:nvSpPr>
              <p:cNvPr id="28681" name="AutoShape 4"/>
              <p:cNvSpPr>
                <a:spLocks/>
              </p:cNvSpPr>
              <p:nvPr/>
            </p:nvSpPr>
            <p:spPr bwMode="auto">
              <a:xfrm>
                <a:off x="3716338" y="5323623"/>
                <a:ext cx="2026625" cy="313590"/>
              </a:xfrm>
              <a:custGeom>
                <a:avLst/>
                <a:gdLst>
                  <a:gd name="T0" fmla="*/ 0 w 21600"/>
                  <a:gd name="T1" fmla="*/ 2147483647 h 20256"/>
                  <a:gd name="T2" fmla="*/ 2147483647 w 21600"/>
                  <a:gd name="T3" fmla="*/ 2147483647 h 20256"/>
                  <a:gd name="T4" fmla="*/ 2147483647 w 21600"/>
                  <a:gd name="T5" fmla="*/ 2147483647 h 2025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256"/>
                  <a:gd name="T11" fmla="*/ 21600 w 21600"/>
                  <a:gd name="T12" fmla="*/ 20256 h 20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256">
                    <a:moveTo>
                      <a:pt x="0" y="1727"/>
                    </a:moveTo>
                    <a:cubicBezTo>
                      <a:pt x="3197" y="192"/>
                      <a:pt x="6412" y="-1344"/>
                      <a:pt x="10018" y="1727"/>
                    </a:cubicBezTo>
                    <a:cubicBezTo>
                      <a:pt x="13623" y="4798"/>
                      <a:pt x="17603" y="12476"/>
                      <a:pt x="21600" y="20256"/>
                    </a:cubicBezTo>
                  </a:path>
                </a:pathLst>
              </a:custGeom>
              <a:noFill/>
              <a:ln w="25400">
                <a:solidFill>
                  <a:srgbClr val="00D121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2" name="Rectangle 5"/>
              <p:cNvSpPr>
                <a:spLocks/>
              </p:cNvSpPr>
              <p:nvPr/>
            </p:nvSpPr>
            <p:spPr bwMode="auto">
              <a:xfrm>
                <a:off x="5803900" y="5496860"/>
                <a:ext cx="1251082" cy="340378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CRESST II</a:t>
                </a:r>
              </a:p>
            </p:txBody>
          </p:sp>
          <p:sp>
            <p:nvSpPr>
              <p:cNvPr id="28683" name="AutoShape 6"/>
              <p:cNvSpPr>
                <a:spLocks/>
              </p:cNvSpPr>
              <p:nvPr/>
            </p:nvSpPr>
            <p:spPr bwMode="auto">
              <a:xfrm>
                <a:off x="6169025" y="4349751"/>
                <a:ext cx="140428" cy="1071561"/>
              </a:xfrm>
              <a:custGeom>
                <a:avLst/>
                <a:gdLst>
                  <a:gd name="T0" fmla="*/ 2147483647 w 20796"/>
                  <a:gd name="T1" fmla="*/ 0 h 21600"/>
                  <a:gd name="T2" fmla="*/ 0 w 20796"/>
                  <a:gd name="T3" fmla="*/ 2147483647 h 21600"/>
                  <a:gd name="T4" fmla="*/ 2147483647 w 20796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0796"/>
                  <a:gd name="T10" fmla="*/ 0 h 21600"/>
                  <a:gd name="T11" fmla="*/ 20796 w 2079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796" h="21600">
                    <a:moveTo>
                      <a:pt x="15626" y="0"/>
                    </a:moveTo>
                    <a:cubicBezTo>
                      <a:pt x="7353" y="3240"/>
                      <a:pt x="-804" y="6480"/>
                      <a:pt x="0" y="10069"/>
                    </a:cubicBezTo>
                    <a:cubicBezTo>
                      <a:pt x="805" y="13659"/>
                      <a:pt x="17349" y="19694"/>
                      <a:pt x="20796" y="2160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4" name="AutoShape 7"/>
              <p:cNvSpPr>
                <a:spLocks/>
              </p:cNvSpPr>
              <p:nvPr/>
            </p:nvSpPr>
            <p:spPr bwMode="auto">
              <a:xfrm>
                <a:off x="2132013" y="3362150"/>
                <a:ext cx="729253" cy="6193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0"/>
                    </a:moveTo>
                    <a:cubicBezTo>
                      <a:pt x="19525" y="4027"/>
                      <a:pt x="17484" y="8054"/>
                      <a:pt x="13878" y="11642"/>
                    </a:cubicBezTo>
                    <a:cubicBezTo>
                      <a:pt x="10273" y="15230"/>
                      <a:pt x="5136" y="18415"/>
                      <a:pt x="0" y="21600"/>
                    </a:cubicBezTo>
                  </a:path>
                </a:pathLst>
              </a:custGeom>
              <a:noFill/>
              <a:ln w="25400">
                <a:solidFill>
                  <a:srgbClr val="005FFF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5" name="AutoShape 8"/>
              <p:cNvSpPr>
                <a:spLocks/>
              </p:cNvSpPr>
              <p:nvPr/>
            </p:nvSpPr>
            <p:spPr bwMode="auto">
              <a:xfrm>
                <a:off x="2132013" y="4276725"/>
                <a:ext cx="1158527" cy="857249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21600"/>
                    </a:moveTo>
                    <a:cubicBezTo>
                      <a:pt x="20678" y="18900"/>
                      <a:pt x="19785" y="16200"/>
                      <a:pt x="16185" y="12587"/>
                    </a:cubicBezTo>
                    <a:cubicBezTo>
                      <a:pt x="12585" y="8974"/>
                      <a:pt x="6278" y="4487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00D121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6" name="AutoShape 9"/>
              <p:cNvSpPr>
                <a:spLocks/>
              </p:cNvSpPr>
              <p:nvPr/>
            </p:nvSpPr>
            <p:spPr bwMode="auto">
              <a:xfrm>
                <a:off x="3932237" y="2686062"/>
                <a:ext cx="1664385" cy="215888"/>
              </a:xfrm>
              <a:custGeom>
                <a:avLst/>
                <a:gdLst>
                  <a:gd name="T0" fmla="*/ 0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21600"/>
                    </a:moveTo>
                    <a:cubicBezTo>
                      <a:pt x="4371" y="21219"/>
                      <a:pt x="8742" y="20839"/>
                      <a:pt x="12348" y="17223"/>
                    </a:cubicBezTo>
                    <a:cubicBezTo>
                      <a:pt x="15953" y="13607"/>
                      <a:pt x="18777" y="6756"/>
                      <a:pt x="21600" y="0"/>
                    </a:cubicBezTo>
                  </a:path>
                </a:pathLst>
              </a:custGeom>
              <a:noFill/>
              <a:ln w="25400">
                <a:solidFill>
                  <a:srgbClr val="005FFF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5189537" y="1958415"/>
                <a:ext cx="1519171" cy="567297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CDMS II, EDELWEISS I</a:t>
                </a:r>
              </a:p>
            </p:txBody>
          </p:sp>
          <p:sp>
            <p:nvSpPr>
              <p:cNvPr id="28688" name="AutoShape 11"/>
              <p:cNvSpPr>
                <a:spLocks/>
              </p:cNvSpPr>
              <p:nvPr/>
            </p:nvSpPr>
            <p:spPr bwMode="auto">
              <a:xfrm>
                <a:off x="5875337" y="2766500"/>
                <a:ext cx="362239" cy="1216537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21600"/>
                    </a:moveTo>
                    <a:cubicBezTo>
                      <a:pt x="14749" y="18942"/>
                      <a:pt x="7993" y="16312"/>
                      <a:pt x="4377" y="12703"/>
                    </a:cubicBezTo>
                    <a:cubicBezTo>
                      <a:pt x="761" y="9093"/>
                      <a:pt x="381" y="4533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89" name="AutoShape 12"/>
              <p:cNvSpPr>
                <a:spLocks/>
              </p:cNvSpPr>
              <p:nvPr/>
            </p:nvSpPr>
            <p:spPr bwMode="auto">
              <a:xfrm rot="5400000">
                <a:off x="3433899" y="4199330"/>
                <a:ext cx="1142472" cy="869693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0"/>
                    </a:moveTo>
                    <a:cubicBezTo>
                      <a:pt x="4617" y="0"/>
                      <a:pt x="9235" y="5400"/>
                      <a:pt x="9235" y="10800"/>
                    </a:cubicBezTo>
                    <a:cubicBezTo>
                      <a:pt x="9235" y="16200"/>
                      <a:pt x="15417" y="21600"/>
                      <a:pt x="21600" y="21600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90" name="Rectangle 13"/>
              <p:cNvSpPr>
                <a:spLocks/>
              </p:cNvSpPr>
              <p:nvPr/>
            </p:nvSpPr>
            <p:spPr bwMode="auto">
              <a:xfrm>
                <a:off x="2868613" y="5149009"/>
                <a:ext cx="868098" cy="315165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>
                  <a:spcBef>
                    <a:spcPts val="350"/>
                  </a:spcBef>
                </a:pPr>
                <a:r>
                  <a:rPr lang="en-US" altLang="zh-TW" sz="1600" b="1">
                    <a:solidFill>
                      <a:srgbClr val="00D121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Light</a:t>
                </a:r>
              </a:p>
            </p:txBody>
          </p:sp>
          <p:sp>
            <p:nvSpPr>
              <p:cNvPr id="28691" name="Rectangle 14"/>
              <p:cNvSpPr>
                <a:spLocks/>
              </p:cNvSpPr>
              <p:nvPr/>
            </p:nvSpPr>
            <p:spPr bwMode="auto">
              <a:xfrm>
                <a:off x="3213100" y="5497420"/>
                <a:ext cx="1595768" cy="630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700"/>
                  </a:spcBef>
                </a:pPr>
                <a: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1% energy</a:t>
                </a:r>
                <a:b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</a:br>
                <a: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fastest</a:t>
                </a:r>
                <a:b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</a:br>
                <a: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no surface effects</a:t>
                </a:r>
              </a:p>
            </p:txBody>
          </p:sp>
          <p:sp>
            <p:nvSpPr>
              <p:cNvPr id="28692" name="AutoShape 16"/>
              <p:cNvSpPr>
                <a:spLocks/>
              </p:cNvSpPr>
              <p:nvPr/>
            </p:nvSpPr>
            <p:spPr bwMode="auto">
              <a:xfrm rot="16200000" flipH="1">
                <a:off x="4941732" y="3224752"/>
                <a:ext cx="480627" cy="1397893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198" y="0"/>
                    </a:moveTo>
                    <a:cubicBezTo>
                      <a:pt x="5099" y="0"/>
                      <a:pt x="0" y="2878"/>
                      <a:pt x="0" y="5757"/>
                    </a:cubicBezTo>
                    <a:cubicBezTo>
                      <a:pt x="0" y="8636"/>
                      <a:pt x="5400" y="11515"/>
                      <a:pt x="10800" y="11515"/>
                    </a:cubicBezTo>
                    <a:cubicBezTo>
                      <a:pt x="16200" y="11515"/>
                      <a:pt x="21600" y="16557"/>
                      <a:pt x="21600" y="21600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93" name="Rectangle 17"/>
              <p:cNvSpPr>
                <a:spLocks/>
              </p:cNvSpPr>
              <p:nvPr/>
            </p:nvSpPr>
            <p:spPr bwMode="auto">
              <a:xfrm>
                <a:off x="5970587" y="3983784"/>
                <a:ext cx="1557469" cy="315165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>
                  <a:spcBef>
                    <a:spcPts val="350"/>
                  </a:spcBef>
                </a:pPr>
                <a:r>
                  <a:rPr lang="en-US" altLang="zh-TW" sz="16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Phonons/heat</a:t>
                </a:r>
              </a:p>
            </p:txBody>
          </p:sp>
          <p:sp>
            <p:nvSpPr>
              <p:cNvPr id="28694" name="Rectangle 18"/>
              <p:cNvSpPr>
                <a:spLocks/>
              </p:cNvSpPr>
              <p:nvPr/>
            </p:nvSpPr>
            <p:spPr bwMode="auto">
              <a:xfrm>
                <a:off x="6380163" y="4332195"/>
                <a:ext cx="1225550" cy="630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700"/>
                  </a:spcBef>
                </a:pPr>
                <a: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100% energy</a:t>
                </a:r>
                <a:b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</a:br>
                <a: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slowest</a:t>
                </a:r>
                <a:b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</a:br>
                <a:r>
                  <a:rPr lang="en-US" altLang="zh-TW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cryogenics</a:t>
                </a:r>
              </a:p>
            </p:txBody>
          </p:sp>
          <p:sp>
            <p:nvSpPr>
              <p:cNvPr id="28696" name="AutoShape 20"/>
              <p:cNvSpPr>
                <a:spLocks/>
              </p:cNvSpPr>
              <p:nvPr/>
            </p:nvSpPr>
            <p:spPr bwMode="auto">
              <a:xfrm rot="5400000" flipH="1">
                <a:off x="3518992" y="3103323"/>
                <a:ext cx="972285" cy="869693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0"/>
                    </a:moveTo>
                    <a:cubicBezTo>
                      <a:pt x="5391" y="0"/>
                      <a:pt x="10782" y="5400"/>
                      <a:pt x="10782" y="10800"/>
                    </a:cubicBezTo>
                    <a:cubicBezTo>
                      <a:pt x="10782" y="16200"/>
                      <a:pt x="16191" y="21600"/>
                      <a:pt x="21600" y="21600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97" name="Rectangle 21"/>
              <p:cNvSpPr>
                <a:spLocks/>
              </p:cNvSpPr>
              <p:nvPr/>
            </p:nvSpPr>
            <p:spPr bwMode="auto">
              <a:xfrm>
                <a:off x="2422520" y="2787634"/>
                <a:ext cx="1442574" cy="212738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>
                  <a:spcBef>
                    <a:spcPts val="350"/>
                  </a:spcBef>
                </a:pPr>
                <a:r>
                  <a:rPr lang="en-US" altLang="zh-TW" sz="1600" b="1">
                    <a:solidFill>
                      <a:srgbClr val="005FFF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Ionization</a:t>
                </a:r>
              </a:p>
            </p:txBody>
          </p:sp>
          <p:sp>
            <p:nvSpPr>
              <p:cNvPr id="28698" name="Rectangle 22"/>
              <p:cNvSpPr>
                <a:spLocks/>
              </p:cNvSpPr>
              <p:nvPr/>
            </p:nvSpPr>
            <p:spPr bwMode="auto">
              <a:xfrm>
                <a:off x="2285984" y="3073912"/>
                <a:ext cx="1369167" cy="283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>
                  <a:spcBef>
                    <a:spcPts val="700"/>
                  </a:spcBef>
                </a:pPr>
                <a:r>
                  <a:rPr lang="en-US" altLang="zh-TW" sz="1600">
                    <a:latin typeface="Tahoma" pitchFamily="34" charset="0"/>
                    <a:cs typeface="Tahoma" pitchFamily="34" charset="0"/>
                    <a:sym typeface="Tahoma" pitchFamily="34" charset="0"/>
                  </a:rPr>
                  <a:t>10% energy</a:t>
                </a:r>
              </a:p>
            </p:txBody>
          </p:sp>
          <p:sp>
            <p:nvSpPr>
              <p:cNvPr id="28699" name="Rectangle 24"/>
              <p:cNvSpPr>
                <a:spLocks/>
              </p:cNvSpPr>
              <p:nvPr/>
            </p:nvSpPr>
            <p:spPr bwMode="auto">
              <a:xfrm>
                <a:off x="3643313" y="1535579"/>
                <a:ext cx="868098" cy="277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275"/>
                  </a:spcBef>
                </a:pPr>
                <a:r>
                  <a:rPr lang="en-US" altLang="zh-TW" b="1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WIMP</a:t>
                </a:r>
              </a:p>
            </p:txBody>
          </p:sp>
          <p:sp>
            <p:nvSpPr>
              <p:cNvPr id="28700" name="Line 25"/>
              <p:cNvSpPr>
                <a:spLocks noChangeShapeType="1"/>
              </p:cNvSpPr>
              <p:nvPr/>
            </p:nvSpPr>
            <p:spPr bwMode="auto">
              <a:xfrm>
                <a:off x="4435475" y="4069874"/>
                <a:ext cx="1072356" cy="207851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01" name="Line 26"/>
              <p:cNvSpPr>
                <a:spLocks noChangeShapeType="1"/>
              </p:cNvSpPr>
              <p:nvPr/>
            </p:nvSpPr>
            <p:spPr bwMode="auto">
              <a:xfrm>
                <a:off x="4075113" y="1837289"/>
                <a:ext cx="354260" cy="2217185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02" name="AutoShape 27"/>
              <p:cNvSpPr>
                <a:spLocks/>
              </p:cNvSpPr>
              <p:nvPr/>
            </p:nvSpPr>
            <p:spPr bwMode="auto">
              <a:xfrm>
                <a:off x="4291013" y="3912126"/>
                <a:ext cx="288833" cy="285224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2147483647 h 21600"/>
                  <a:gd name="T12" fmla="*/ 2147483647 w 21600"/>
                  <a:gd name="T13" fmla="*/ 2147483647 h 21600"/>
                  <a:gd name="T14" fmla="*/ 2147483647 w 21600"/>
                  <a:gd name="T15" fmla="*/ 2147483647 h 21600"/>
                  <a:gd name="T16" fmla="*/ 2147483647 w 21600"/>
                  <a:gd name="T17" fmla="*/ 2147483647 h 21600"/>
                  <a:gd name="T18" fmla="*/ 2147483647 w 21600"/>
                  <a:gd name="T19" fmla="*/ 2147483647 h 21600"/>
                  <a:gd name="T20" fmla="*/ 2147483647 w 21600"/>
                  <a:gd name="T21" fmla="*/ 2147483647 h 21600"/>
                  <a:gd name="T22" fmla="*/ 2147483647 w 21600"/>
                  <a:gd name="T23" fmla="*/ 2147483647 h 21600"/>
                  <a:gd name="T24" fmla="*/ 2147483647 w 21600"/>
                  <a:gd name="T25" fmla="*/ 2147483647 h 21600"/>
                  <a:gd name="T26" fmla="*/ 2147483647 w 21600"/>
                  <a:gd name="T27" fmla="*/ 2147483647 h 21600"/>
                  <a:gd name="T28" fmla="*/ 2147483647 w 21600"/>
                  <a:gd name="T29" fmla="*/ 2147483647 h 21600"/>
                  <a:gd name="T30" fmla="*/ 2147483647 w 21600"/>
                  <a:gd name="T31" fmla="*/ 2147483647 h 21600"/>
                  <a:gd name="T32" fmla="*/ 2147483647 w 21600"/>
                  <a:gd name="T33" fmla="*/ 2147483647 h 21600"/>
                  <a:gd name="T34" fmla="*/ 2147483647 w 21600"/>
                  <a:gd name="T35" fmla="*/ 2147483647 h 21600"/>
                  <a:gd name="T36" fmla="*/ 2147483647 w 21600"/>
                  <a:gd name="T37" fmla="*/ 2147483647 h 21600"/>
                  <a:gd name="T38" fmla="*/ 2147483647 w 21600"/>
                  <a:gd name="T39" fmla="*/ 2147483647 h 21600"/>
                  <a:gd name="T40" fmla="*/ 2147483647 w 21600"/>
                  <a:gd name="T41" fmla="*/ 2147483647 h 21600"/>
                  <a:gd name="T42" fmla="*/ 2147483647 w 21600"/>
                  <a:gd name="T43" fmla="*/ 2147483647 h 21600"/>
                  <a:gd name="T44" fmla="*/ 2147483647 w 21600"/>
                  <a:gd name="T45" fmla="*/ 2147483647 h 21600"/>
                  <a:gd name="T46" fmla="*/ 2147483647 w 21600"/>
                  <a:gd name="T47" fmla="*/ 0 h 21600"/>
                  <a:gd name="T48" fmla="*/ 2147483647 w 21600"/>
                  <a:gd name="T49" fmla="*/ 2147483647 h 216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600"/>
                  <a:gd name="T76" fmla="*/ 0 h 21600"/>
                  <a:gd name="T77" fmla="*/ 21600 w 21600"/>
                  <a:gd name="T78" fmla="*/ 21600 h 216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600" h="2160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  <a:moveTo>
                      <a:pt x="10800" y="5800"/>
                    </a:moveTo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DFFC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03" name="Rectangle 28"/>
              <p:cNvSpPr>
                <a:spLocks/>
              </p:cNvSpPr>
              <p:nvPr/>
            </p:nvSpPr>
            <p:spPr bwMode="auto">
              <a:xfrm>
                <a:off x="5486400" y="6098054"/>
                <a:ext cx="868098" cy="277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275"/>
                  </a:spcBef>
                </a:pPr>
                <a:r>
                  <a:rPr lang="en-US" altLang="zh-TW" b="1">
                    <a:solidFill>
                      <a:srgbClr val="FF99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WIMP</a:t>
                </a:r>
              </a:p>
            </p:txBody>
          </p:sp>
          <p:sp>
            <p:nvSpPr>
              <p:cNvPr id="28704" name="Rectangle 30"/>
              <p:cNvSpPr>
                <a:spLocks/>
              </p:cNvSpPr>
              <p:nvPr/>
            </p:nvSpPr>
            <p:spPr bwMode="auto">
              <a:xfrm>
                <a:off x="1573213" y="5568858"/>
                <a:ext cx="1595768" cy="844642"/>
              </a:xfrm>
              <a:prstGeom prst="rect">
                <a:avLst/>
              </a:prstGeom>
              <a:solidFill>
                <a:srgbClr val="FA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ZEPLIN-I,</a:t>
                </a:r>
              </a:p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DEAP, CLEAN, XMASS</a:t>
                </a:r>
              </a:p>
            </p:txBody>
          </p:sp>
          <p:sp>
            <p:nvSpPr>
              <p:cNvPr id="28705" name="Line 31"/>
              <p:cNvSpPr>
                <a:spLocks noChangeShapeType="1"/>
              </p:cNvSpPr>
              <p:nvPr/>
            </p:nvSpPr>
            <p:spPr bwMode="auto">
              <a:xfrm flipH="1">
                <a:off x="2133600" y="5360614"/>
                <a:ext cx="689372" cy="163886"/>
              </a:xfrm>
              <a:prstGeom prst="line">
                <a:avLst/>
              </a:prstGeom>
              <a:noFill/>
              <a:ln w="25400">
                <a:solidFill>
                  <a:srgbClr val="00D12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06" name="Rectangle 33"/>
              <p:cNvSpPr>
                <a:spLocks/>
              </p:cNvSpPr>
              <p:nvPr/>
            </p:nvSpPr>
            <p:spPr bwMode="auto">
              <a:xfrm>
                <a:off x="5935663" y="2572777"/>
                <a:ext cx="1583002" cy="567297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CDMS II, EDELWEISS II</a:t>
                </a:r>
              </a:p>
            </p:txBody>
          </p:sp>
          <p:sp>
            <p:nvSpPr>
              <p:cNvPr id="28707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7524749" y="4933134"/>
                <a:ext cx="45719" cy="117556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08" name="Line 36"/>
              <p:cNvSpPr>
                <a:spLocks noChangeShapeType="1"/>
              </p:cNvSpPr>
              <p:nvPr/>
            </p:nvSpPr>
            <p:spPr bwMode="auto">
              <a:xfrm flipV="1">
                <a:off x="7524749" y="6108699"/>
                <a:ext cx="1425021" cy="45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09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7526338" y="5060834"/>
                <a:ext cx="1275018" cy="1055803"/>
              </a:xfrm>
              <a:prstGeom prst="line">
                <a:avLst/>
              </a:prstGeom>
              <a:noFill/>
              <a:ln w="25400">
                <a:solidFill>
                  <a:srgbClr val="15009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10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7526338" y="5988902"/>
                <a:ext cx="1337253" cy="11503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11" name="Rectangle 39"/>
              <p:cNvSpPr>
                <a:spLocks/>
              </p:cNvSpPr>
              <p:nvPr/>
            </p:nvSpPr>
            <p:spPr bwMode="auto">
              <a:xfrm>
                <a:off x="7612063" y="6042026"/>
                <a:ext cx="1238316" cy="428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1150"/>
                  </a:spcBef>
                </a:pPr>
                <a:r>
                  <a:rPr lang="en-US" altLang="zh-TW" sz="2000" b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E</a:t>
                </a:r>
                <a:r>
                  <a:rPr lang="en-US" altLang="zh-TW" sz="2000" b="1" baseline="-250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phonons</a:t>
                </a:r>
              </a:p>
            </p:txBody>
          </p:sp>
          <p:sp>
            <p:nvSpPr>
              <p:cNvPr id="28712" name="Rectangle 40"/>
              <p:cNvSpPr>
                <a:spLocks/>
              </p:cNvSpPr>
              <p:nvPr/>
            </p:nvSpPr>
            <p:spPr bwMode="auto">
              <a:xfrm rot="-5400000">
                <a:off x="6737915" y="5321203"/>
                <a:ext cx="1134594" cy="434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1150"/>
                  </a:spcBef>
                </a:pPr>
                <a:r>
                  <a:rPr lang="en-US" altLang="zh-TW" sz="2000" b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E</a:t>
                </a:r>
                <a:r>
                  <a:rPr lang="en-US" altLang="zh-TW" sz="2000" b="1" baseline="-250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light</a:t>
                </a:r>
              </a:p>
            </p:txBody>
          </p:sp>
          <p:sp>
            <p:nvSpPr>
              <p:cNvPr id="28713" name="Rectangle 41"/>
              <p:cNvSpPr>
                <a:spLocks/>
              </p:cNvSpPr>
              <p:nvPr/>
            </p:nvSpPr>
            <p:spPr bwMode="auto">
              <a:xfrm rot="-2160000">
                <a:off x="7534396" y="5108950"/>
                <a:ext cx="1356403" cy="36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/>
                <a:r>
                  <a:rPr lang="en-US" altLang="zh-TW" b="1">
                    <a:solidFill>
                      <a:srgbClr val="15009D"/>
                    </a:solidFill>
                    <a:latin typeface="Arial Narrow" pitchFamily="34" charset="0"/>
                    <a:sym typeface="Arial Narrow" pitchFamily="34" charset="0"/>
                  </a:rPr>
                  <a:t>Background</a:t>
                </a:r>
              </a:p>
            </p:txBody>
          </p:sp>
          <p:sp>
            <p:nvSpPr>
              <p:cNvPr id="28714" name="Rectangle 42"/>
              <p:cNvSpPr>
                <a:spLocks/>
              </p:cNvSpPr>
              <p:nvPr/>
            </p:nvSpPr>
            <p:spPr bwMode="auto">
              <a:xfrm rot="-779999">
                <a:off x="8098022" y="5679502"/>
                <a:ext cx="6462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>
                <a:spAutoFit/>
              </a:bodyPr>
              <a:lstStyle/>
              <a:p>
                <a:pPr marL="39688"/>
                <a:r>
                  <a:rPr lang="en-US" altLang="zh-TW" b="1">
                    <a:solidFill>
                      <a:srgbClr val="FF0000"/>
                    </a:solidFill>
                    <a:latin typeface="Arial Narrow" pitchFamily="34" charset="0"/>
                    <a:sym typeface="Arial Narrow" pitchFamily="34" charset="0"/>
                  </a:rPr>
                  <a:t>Signal</a:t>
                </a:r>
              </a:p>
            </p:txBody>
          </p:sp>
          <p:sp>
            <p:nvSpPr>
              <p:cNvPr id="28715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7612062" y="1391422"/>
                <a:ext cx="45719" cy="117556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16" name="Line 44"/>
              <p:cNvSpPr>
                <a:spLocks noChangeShapeType="1"/>
              </p:cNvSpPr>
              <p:nvPr/>
            </p:nvSpPr>
            <p:spPr bwMode="auto">
              <a:xfrm flipV="1">
                <a:off x="7612063" y="2566987"/>
                <a:ext cx="1425020" cy="45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17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7613650" y="1519121"/>
                <a:ext cx="1275019" cy="1055803"/>
              </a:xfrm>
              <a:prstGeom prst="line">
                <a:avLst/>
              </a:prstGeom>
              <a:noFill/>
              <a:ln w="25400">
                <a:solidFill>
                  <a:srgbClr val="15009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18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7613650" y="2242309"/>
                <a:ext cx="1286189" cy="31674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19" name="Rectangle 47"/>
              <p:cNvSpPr>
                <a:spLocks/>
              </p:cNvSpPr>
              <p:nvPr/>
            </p:nvSpPr>
            <p:spPr bwMode="auto">
              <a:xfrm>
                <a:off x="7699375" y="2500314"/>
                <a:ext cx="1238316" cy="428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1150"/>
                  </a:spcBef>
                </a:pPr>
                <a:r>
                  <a:rPr lang="en-US" altLang="zh-TW" sz="2000" b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E</a:t>
                </a:r>
                <a:r>
                  <a:rPr lang="en-US" altLang="zh-TW" sz="2000" b="1" baseline="-250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phonons</a:t>
                </a:r>
              </a:p>
            </p:txBody>
          </p:sp>
          <p:sp>
            <p:nvSpPr>
              <p:cNvPr id="28720" name="Rectangle 48"/>
              <p:cNvSpPr>
                <a:spLocks/>
              </p:cNvSpPr>
              <p:nvPr/>
            </p:nvSpPr>
            <p:spPr bwMode="auto">
              <a:xfrm rot="-5400000">
                <a:off x="6825227" y="1779491"/>
                <a:ext cx="1134594" cy="434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1150"/>
                  </a:spcBef>
                </a:pPr>
                <a:r>
                  <a:rPr lang="en-US" altLang="zh-TW" sz="2000" b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E</a:t>
                </a:r>
                <a:r>
                  <a:rPr lang="en-US" altLang="zh-TW" sz="2000" b="1" baseline="-250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ionization</a:t>
                </a:r>
              </a:p>
            </p:txBody>
          </p:sp>
          <p:sp>
            <p:nvSpPr>
              <p:cNvPr id="28721" name="Rectangle 49"/>
              <p:cNvSpPr>
                <a:spLocks/>
              </p:cNvSpPr>
              <p:nvPr/>
            </p:nvSpPr>
            <p:spPr bwMode="auto">
              <a:xfrm rot="-2160000">
                <a:off x="7621709" y="1567236"/>
                <a:ext cx="1356403" cy="36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/>
                <a:r>
                  <a:rPr lang="en-US" altLang="zh-TW" b="1">
                    <a:solidFill>
                      <a:srgbClr val="15009D"/>
                    </a:solidFill>
                    <a:latin typeface="Arial Narrow" pitchFamily="34" charset="0"/>
                    <a:sym typeface="Arial Narrow" pitchFamily="34" charset="0"/>
                  </a:rPr>
                  <a:t>Background</a:t>
                </a:r>
              </a:p>
            </p:txBody>
          </p:sp>
          <p:sp>
            <p:nvSpPr>
              <p:cNvPr id="28722" name="Rectangle 50"/>
              <p:cNvSpPr>
                <a:spLocks/>
              </p:cNvSpPr>
              <p:nvPr/>
            </p:nvSpPr>
            <p:spPr bwMode="auto">
              <a:xfrm rot="-779999">
                <a:off x="8172634" y="1982214"/>
                <a:ext cx="64628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>
                <a:spAutoFit/>
              </a:bodyPr>
              <a:lstStyle/>
              <a:p>
                <a:pPr marL="39688"/>
                <a:r>
                  <a:rPr lang="en-US" altLang="zh-TW" b="1">
                    <a:solidFill>
                      <a:srgbClr val="FF0000"/>
                    </a:solidFill>
                    <a:latin typeface="Arial Narrow" pitchFamily="34" charset="0"/>
                    <a:sym typeface="Arial Narrow" pitchFamily="34" charset="0"/>
                  </a:rPr>
                  <a:t>Signal</a:t>
                </a:r>
              </a:p>
            </p:txBody>
          </p:sp>
          <p:sp>
            <p:nvSpPr>
              <p:cNvPr id="28723" name="Rectangle 51"/>
              <p:cNvSpPr>
                <a:spLocks/>
              </p:cNvSpPr>
              <p:nvPr/>
            </p:nvSpPr>
            <p:spPr bwMode="auto">
              <a:xfrm>
                <a:off x="323465" y="1954082"/>
                <a:ext cx="1724872" cy="792094"/>
              </a:xfrm>
              <a:prstGeom prst="rect">
                <a:avLst/>
              </a:prstGeom>
              <a:solidFill>
                <a:srgbClr val="FAFF00"/>
              </a:solidFill>
              <a:ln w="25400">
                <a:solidFill>
                  <a:srgbClr val="00FFFF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 dirty="0" err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HPGe</a:t>
                </a:r>
                <a:r>
                  <a:rPr lang="en-US" altLang="zh-TW" sz="1600" dirty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 </a:t>
                </a:r>
                <a:r>
                  <a:rPr lang="en-US" altLang="zh-TW" sz="1600" dirty="0" err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expts</a:t>
                </a:r>
                <a:r>
                  <a:rPr lang="en-US" altLang="zh-TW" sz="1600" dirty="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: TEXONO, CDEX, </a:t>
                </a:r>
                <a:r>
                  <a:rPr lang="en-US" altLang="zh-TW" sz="1600" dirty="0" err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CoGeNT</a:t>
                </a:r>
                <a:endParaRPr lang="en-US" altLang="zh-TW" sz="1600" dirty="0">
                  <a:latin typeface="Arial" pitchFamily="34" charset="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28724" name="Rectangle 52"/>
              <p:cNvSpPr>
                <a:spLocks/>
              </p:cNvSpPr>
              <p:nvPr/>
            </p:nvSpPr>
            <p:spPr bwMode="auto">
              <a:xfrm>
                <a:off x="73003" y="5576716"/>
                <a:ext cx="1434595" cy="617723"/>
              </a:xfrm>
              <a:prstGeom prst="rect">
                <a:avLst/>
              </a:prstGeom>
              <a:solidFill>
                <a:srgbClr val="FA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DAMA/LIBRA</a:t>
                </a:r>
              </a:p>
              <a:p>
                <a:pPr marL="39688" algn="ctr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KIMS</a:t>
                </a:r>
              </a:p>
            </p:txBody>
          </p:sp>
          <p:sp>
            <p:nvSpPr>
              <p:cNvPr id="28725" name="AutoShape 53"/>
              <p:cNvSpPr>
                <a:spLocks/>
              </p:cNvSpPr>
              <p:nvPr/>
            </p:nvSpPr>
            <p:spPr bwMode="auto">
              <a:xfrm rot="10800000" flipH="1">
                <a:off x="2144712" y="2497698"/>
                <a:ext cx="434049" cy="289952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0"/>
                    </a:moveTo>
                    <a:cubicBezTo>
                      <a:pt x="19525" y="4027"/>
                      <a:pt x="17484" y="8054"/>
                      <a:pt x="13878" y="11642"/>
                    </a:cubicBezTo>
                    <a:cubicBezTo>
                      <a:pt x="10273" y="15230"/>
                      <a:pt x="5136" y="18415"/>
                      <a:pt x="0" y="21600"/>
                    </a:cubicBezTo>
                  </a:path>
                </a:pathLst>
              </a:custGeom>
              <a:noFill/>
              <a:ln w="25400">
                <a:solidFill>
                  <a:srgbClr val="005FFF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26" name="AutoShape 54"/>
              <p:cNvSpPr>
                <a:spLocks/>
              </p:cNvSpPr>
              <p:nvPr/>
            </p:nvSpPr>
            <p:spPr bwMode="auto">
              <a:xfrm rot="7825564">
                <a:off x="7214235" y="3836313"/>
                <a:ext cx="352985" cy="8936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21600" y="21600"/>
                    </a:moveTo>
                    <a:cubicBezTo>
                      <a:pt x="14749" y="18942"/>
                      <a:pt x="7993" y="16312"/>
                      <a:pt x="4377" y="12703"/>
                    </a:cubicBezTo>
                    <a:cubicBezTo>
                      <a:pt x="761" y="9093"/>
                      <a:pt x="381" y="4533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 type="stealth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27" name="Rectangle 55"/>
              <p:cNvSpPr>
                <a:spLocks/>
              </p:cNvSpPr>
              <p:nvPr/>
            </p:nvSpPr>
            <p:spPr bwMode="auto">
              <a:xfrm>
                <a:off x="7612062" y="3643313"/>
                <a:ext cx="1531937" cy="1071561"/>
              </a:xfrm>
              <a:prstGeom prst="rect">
                <a:avLst/>
              </a:prstGeom>
              <a:solidFill>
                <a:srgbClr val="FA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Picasso, Simple, Coupp</a:t>
                </a:r>
              </a:p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(superheated)</a:t>
                </a:r>
              </a:p>
            </p:txBody>
          </p:sp>
          <p:sp>
            <p:nvSpPr>
              <p:cNvPr id="28728" name="Rectangle 56"/>
              <p:cNvSpPr>
                <a:spLocks/>
              </p:cNvSpPr>
              <p:nvPr/>
            </p:nvSpPr>
            <p:spPr bwMode="auto">
              <a:xfrm>
                <a:off x="136524" y="3761909"/>
                <a:ext cx="1914921" cy="794216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>
                  <a:spcBef>
                    <a:spcPts val="350"/>
                  </a:spcBef>
                </a:pPr>
                <a:r>
                  <a:rPr lang="en-US" altLang="zh-TW" sz="1600">
                    <a:latin typeface="Arial" pitchFamily="34" charset="0"/>
                    <a:cs typeface="Arial" pitchFamily="34" charset="0"/>
                    <a:sym typeface="Arial" pitchFamily="34" charset="0"/>
                  </a:rPr>
                  <a:t>ZEPLIN II/III/Max, XENON, LUX, WARP, ArDM</a:t>
                </a:r>
              </a:p>
            </p:txBody>
          </p:sp>
        </p:grpSp>
      </p:grpSp>
      <p:sp>
        <p:nvSpPr>
          <p:cNvPr id="115" name="Rectangle 3"/>
          <p:cNvSpPr txBox="1">
            <a:spLocks noChangeArrowheads="1"/>
          </p:cNvSpPr>
          <p:nvPr/>
        </p:nvSpPr>
        <p:spPr bwMode="auto">
          <a:xfrm>
            <a:off x="1666875" y="1"/>
            <a:ext cx="8929688" cy="714375"/>
          </a:xfrm>
          <a:prstGeom prst="rect">
            <a:avLst/>
          </a:prstGeom>
          <a:solidFill>
            <a:schemeClr val="tx1"/>
          </a:solidFill>
          <a:ln>
            <a:miter lim="800000"/>
            <a:headEnd/>
            <a:tailEnd/>
          </a:ln>
        </p:spPr>
        <p:txBody>
          <a:bodyPr rIns="231450"/>
          <a:lstStyle/>
          <a:p>
            <a:pPr algn="ctr" eaLnBrk="0" hangingPunct="0">
              <a:lnSpc>
                <a:spcPts val="4100"/>
              </a:lnSpc>
              <a:defRPr/>
            </a:pPr>
            <a:r>
              <a:rPr lang="en-US" altLang="zh-TW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Detector Techniques </a:t>
            </a:r>
            <a:r>
              <a:rPr lang="en-US" altLang="zh-TW" sz="28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altLang="zh-TW" b="1" kern="0" dirty="0">
                <a:solidFill>
                  <a:srgbClr val="CCFFFF"/>
                </a:solidFill>
                <a:latin typeface="Arial" pitchFamily="34" charset="0"/>
                <a:ea typeface="+mj-ea"/>
                <a:cs typeface="Arial" pitchFamily="34" charset="0"/>
                <a:sym typeface="Arial" pitchFamily="34" charset="0"/>
              </a:rPr>
              <a:t>Present Focus : Nuclear Vs Electron recoils</a:t>
            </a:r>
            <a:r>
              <a:rPr lang="en-US" altLang="zh-TW" b="1" kern="0" dirty="0">
                <a:solidFill>
                  <a:srgbClr val="CC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6" name="Rectangle 3"/>
          <p:cNvSpPr txBox="1">
            <a:spLocks noChangeArrowheads="1"/>
          </p:cNvSpPr>
          <p:nvPr/>
        </p:nvSpPr>
        <p:spPr bwMode="auto">
          <a:xfrm>
            <a:off x="1881188" y="6215064"/>
            <a:ext cx="8286750" cy="561975"/>
          </a:xfrm>
          <a:prstGeom prst="rect">
            <a:avLst/>
          </a:prstGeom>
          <a:solidFill>
            <a:srgbClr val="CCFFFF"/>
          </a:solidFill>
          <a:ln>
            <a:miter lim="800000"/>
            <a:headEnd/>
            <a:tailEnd/>
          </a:ln>
        </p:spPr>
        <p:txBody>
          <a:bodyPr rIns="231450"/>
          <a:lstStyle/>
          <a:p>
            <a:pPr eaLnBrk="0" hangingPunct="0">
              <a:lnSpc>
                <a:spcPts val="4100"/>
              </a:lnSpc>
              <a:defRPr/>
            </a:pPr>
            <a:r>
              <a:rPr lang="en-US" altLang="zh-TW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Arial" pitchFamily="34" charset="0"/>
                <a:sym typeface="Wingdings"/>
              </a:rPr>
              <a:t></a:t>
            </a:r>
            <a:r>
              <a:rPr lang="en-US" altLang="zh-TW" sz="2400" b="1" kern="0" dirty="0">
                <a:solidFill>
                  <a:srgbClr val="3333FF"/>
                </a:solidFill>
                <a:latin typeface="Comic Sans MS" pitchFamily="66" charset="0"/>
                <a:ea typeface="+mj-ea"/>
                <a:cs typeface="Arial" pitchFamily="34" charset="0"/>
                <a:sym typeface="Wingdings"/>
              </a:rPr>
              <a:t> </a:t>
            </a:r>
            <a:r>
              <a:rPr lang="en-US" altLang="zh-TW" sz="2400" b="1" kern="0" dirty="0">
                <a:solidFill>
                  <a:srgbClr val="3333FF"/>
                </a:solidFill>
                <a:latin typeface="Comic Sans MS" pitchFamily="66" charset="0"/>
                <a:ea typeface="+mj-ea"/>
                <a:cs typeface="Arial" pitchFamily="34" charset="0"/>
                <a:sym typeface="Arial" pitchFamily="34" charset="0"/>
              </a:rPr>
              <a:t>Future :  Lower Threshold ; Direction Sensitive</a:t>
            </a:r>
            <a:endParaRPr lang="en-US" altLang="zh-TW" sz="2400" b="1" kern="0" dirty="0">
              <a:solidFill>
                <a:srgbClr val="3333F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3A83C2A-44DE-410D-8402-BDE5DF83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5" y="2620052"/>
            <a:ext cx="5904656" cy="2214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070B71-5371-441C-A8BF-46A96C7A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44" y="597200"/>
            <a:ext cx="5550254" cy="172037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A34577-26CD-4C87-B8DF-EBDE5F439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2708920"/>
            <a:ext cx="3672408" cy="20674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08" y="598048"/>
            <a:ext cx="2088232" cy="859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422" y="563265"/>
            <a:ext cx="3316255" cy="928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988" y="1625795"/>
            <a:ext cx="1351241" cy="672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DB180F3-4DA7-4347-AEB5-ADAC6E12F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4017" y="4918995"/>
            <a:ext cx="5688632" cy="18609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橢圓 5"/>
          <p:cNvSpPr/>
          <p:nvPr/>
        </p:nvSpPr>
        <p:spPr bwMode="auto">
          <a:xfrm>
            <a:off x="2639616" y="725572"/>
            <a:ext cx="1368152" cy="80451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48028" y="1738048"/>
            <a:ext cx="88684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mass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0" y="36015"/>
            <a:ext cx="472784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Calibri" panose="020F0502020204030204" pitchFamily="34" charset="0"/>
                <a:cs typeface="Calibri" panose="020F0502020204030204" pitchFamily="34" charset="0"/>
              </a:rPr>
              <a:t>Nuclear Recoils : Kinematics and Rates …</a:t>
            </a:r>
            <a:endParaRPr lang="zh-TW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474677" y="1774908"/>
            <a:ext cx="1872208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Maximal E</a:t>
            </a:r>
            <a:r>
              <a:rPr lang="en-US" altLang="zh-TW" sz="14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US" altLang="zh-TW" sz="1400" b="1" dirty="0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~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½ m</a:t>
            </a:r>
            <a:r>
              <a:rPr lang="en-US" altLang="zh-TW" sz="1400" b="1" baseline="-25000" dirty="0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c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en-US" altLang="zh-TW" sz="1400" b="1" baseline="-25000" dirty="0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c</a:t>
            </a:r>
            <a:r>
              <a:rPr lang="en-US" altLang="zh-TW" sz="14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zh-TW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  </a:t>
            </a:r>
            <a:r>
              <a:rPr lang="en-US" altLang="zh-TW" sz="1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zh-TW" sz="1400" b="1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TW" sz="1400" b="1" dirty="0" err="1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~</a:t>
            </a:r>
            <a:r>
              <a:rPr lang="en-US" altLang="zh-TW" sz="1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zh-TW" sz="1400" b="1" baseline="-25000" dirty="0" err="1">
                <a:solidFill>
                  <a:srgbClr val="0000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c</a:t>
            </a:r>
            <a:endParaRPr lang="zh-TW" altLang="en-US" sz="1400" b="1" baseline="-25000" dirty="0">
              <a:solidFill>
                <a:srgbClr val="0000FF"/>
              </a:solidFill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15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27383"/>
            <a:ext cx="6912768" cy="36176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132856"/>
            <a:ext cx="5616129" cy="36656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3717032"/>
            <a:ext cx="5040560" cy="30379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7540128" y="3811779"/>
            <a:ext cx="18002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WIMP mass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143672" y="5949280"/>
            <a:ext cx="172806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Threshold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08315" y="116632"/>
            <a:ext cx="151241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Target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68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302D91-E257-4E2E-9988-6083B1315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116632"/>
            <a:ext cx="5472608" cy="41224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8240888-22EB-494E-B73F-1E7CA7DD3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4917493"/>
            <a:ext cx="4514127" cy="1394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605F3F4-9127-44D2-970F-24861FF9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481862"/>
            <a:ext cx="5216512" cy="28577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375928E-17CD-4F51-8538-AEE3372062DC}"/>
              </a:ext>
            </a:extLst>
          </p:cNvPr>
          <p:cNvSpPr txBox="1"/>
          <p:nvPr/>
        </p:nvSpPr>
        <p:spPr>
          <a:xfrm>
            <a:off x="1838000" y="692696"/>
            <a:ext cx="26432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zh-TW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A </a:t>
            </a:r>
            <a:r>
              <a:rPr lang="en-US" altLang="zh-TW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TW" sz="2400" b="1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 </a:t>
            </a:r>
            <a:r>
              <a:rPr lang="en-US" altLang="zh-TW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 A</a:t>
            </a:r>
            <a:r>
              <a:rPr lang="en-US" altLang="zh-TW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</a:t>
            </a:r>
            <a:r>
              <a:rPr lang="en-US" altLang="zh-TW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e</a:t>
            </a:r>
            <a:r>
              <a:rPr lang="en-US" altLang="zh-TW" sz="2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endParaRPr lang="en-US" altLang="zh-TW" sz="2400" b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DD087E-D313-4367-BCD6-33DF23028C2D}"/>
              </a:ext>
            </a:extLst>
          </p:cNvPr>
          <p:cNvSpPr txBox="1"/>
          <p:nvPr/>
        </p:nvSpPr>
        <p:spPr>
          <a:xfrm>
            <a:off x="119336" y="3704833"/>
            <a:ext cx="6696744" cy="310854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signature:  electron “recoils”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Observable Energy too low for elastic scattering with free electrons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Atomic physics inelastic processes provide larger signals </a:t>
            </a:r>
            <a:r>
              <a:rPr lang="en-US" altLang="zh-TW" sz="2800" b="1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½  m</a:t>
            </a:r>
            <a:r>
              <a:rPr lang="en-US" altLang="zh-TW" sz="2800" b="1" baseline="-25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zh-TW" sz="2800" b="1" baseline="-25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zh-TW" sz="2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probe m</a:t>
            </a:r>
            <a:r>
              <a:rPr lang="en-US" altLang="zh-TW" sz="2800" b="1" baseline="-25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&lt;0.1 GeV, require new detector techniques</a:t>
            </a:r>
            <a:r>
              <a:rPr lang="zh-TW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&lt;100</a:t>
            </a:r>
            <a:r>
              <a:rPr lang="zh-TW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eVee</a:t>
            </a:r>
            <a:endParaRPr lang="en-US" altLang="zh-TW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36015"/>
            <a:ext cx="25676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Electron “Recoils”</a:t>
            </a:r>
            <a:endParaRPr lang="zh-TW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9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0F2980-2F83-4034-91B1-07CDD3E3529F}"/>
              </a:ext>
            </a:extLst>
          </p:cNvPr>
          <p:cNvSpPr txBox="1"/>
          <p:nvPr/>
        </p:nvSpPr>
        <p:spPr>
          <a:xfrm>
            <a:off x="407368" y="72642"/>
            <a:ext cx="10801200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Chinese --  </a:t>
            </a:r>
          </a:p>
          <a:p>
            <a:pPr lvl="1"/>
            <a:r>
              <a:rPr lang="en-US" altLang="zh-TW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Knowledge  is</a:t>
            </a:r>
            <a:r>
              <a:rPr lang="en-US" altLang="zh-T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『</a:t>
            </a:r>
            <a:r>
              <a:rPr lang="zh-TW" altLang="en-US" sz="3600" b="1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學</a:t>
            </a:r>
            <a:r>
              <a:rPr lang="zh-TW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問</a:t>
            </a:r>
            <a:r>
              <a:rPr lang="en-US" altLang="zh-T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』    { Learn – </a:t>
            </a:r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(Questions) </a:t>
            </a:r>
            <a:r>
              <a:rPr lang="en-US" altLang="zh-T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}</a:t>
            </a:r>
            <a:r>
              <a:rPr lang="en-US" altLang="zh-TW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B2C2E0C-4753-4AF5-870C-F92E4F0721A3}"/>
              </a:ext>
            </a:extLst>
          </p:cNvPr>
          <p:cNvSpPr txBox="1"/>
          <p:nvPr/>
        </p:nvSpPr>
        <p:spPr>
          <a:xfrm>
            <a:off x="359007" y="1340768"/>
            <a:ext cx="11712624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3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 Natural Science Research is the Pursuit to Understand the </a:t>
            </a:r>
            <a:r>
              <a:rPr lang="en-US" altLang="zh-T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Alphabet</a:t>
            </a:r>
            <a:r>
              <a:rPr lang="en-US" altLang="zh-TW" sz="3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T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</a:t>
            </a:r>
            <a:r>
              <a:rPr lang="en-US" altLang="zh-TW" sz="3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Universe (Nature).</a:t>
            </a:r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3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Beyond – Use this </a:t>
            </a:r>
            <a:r>
              <a:rPr lang="en-US" altLang="zh-T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“Knowledge” </a:t>
            </a:r>
            <a:r>
              <a:rPr lang="en-US" altLang="zh-TW" sz="3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build Civilization……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666139-23CC-4FC5-9541-F24B6EE5673B}"/>
              </a:ext>
            </a:extLst>
          </p:cNvPr>
          <p:cNvSpPr txBox="1"/>
          <p:nvPr/>
        </p:nvSpPr>
        <p:spPr>
          <a:xfrm>
            <a:off x="120364" y="3068960"/>
            <a:ext cx="7847843" cy="35394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e.g. Fundamental Questions for Chess game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pieces ?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rules ?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intrinsic properties of the Chess pieces ?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they interact ?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Chess Board, and their properties?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Initial Configurations?</a:t>
            </a:r>
          </a:p>
        </p:txBody>
      </p:sp>
      <p:pic>
        <p:nvPicPr>
          <p:cNvPr id="44036" name="Picture 4" descr="https://upload.wikimedia.org/wikipedia/commons/thumb/c/c3/Chess_board_opening_staunton.jpg/290px-Chess_board_opening_staunton.jpg">
            <a:extLst>
              <a:ext uri="{FF2B5EF4-FFF2-40B4-BE49-F238E27FC236}">
                <a16:creationId xmlns:a16="http://schemas.microsoft.com/office/drawing/2014/main" id="{CB1BD593-D2AD-417A-B4FA-EEA90CDF0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021" y="3429000"/>
            <a:ext cx="3906610" cy="25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10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BE19CCD-32CA-477B-9D38-AF59CA29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95" y="260648"/>
            <a:ext cx="11510609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39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446ABD-691C-44DA-A889-8675CF561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4724"/>
            <a:ext cx="1112615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3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35C125-2986-4E63-9B5A-DABED0D885CB}"/>
              </a:ext>
            </a:extLst>
          </p:cNvPr>
          <p:cNvSpPr txBox="1"/>
          <p:nvPr/>
        </p:nvSpPr>
        <p:spPr>
          <a:xfrm>
            <a:off x="335360" y="44624"/>
            <a:ext cx="11724964" cy="6678751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Twists/Complications in Reality: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possible Particle Physics Interactions (“Effective Theory”);  Benchmark is “</a:t>
            </a:r>
            <a:r>
              <a:rPr lang="en-US" altLang="zh-TW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Spin-Independent</a:t>
            </a: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with A</a:t>
            </a:r>
            <a:r>
              <a:rPr lang="en-US" altLang="zh-TW" sz="2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dependence due to QM coherency.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many body response “</a:t>
            </a:r>
            <a:r>
              <a:rPr lang="en-US" altLang="zh-TW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Form Factors</a:t>
            </a: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“, incomplete coherency at large energy transfer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Atomic physics response:  esp. in  WIMP-electron scattering.</a:t>
            </a:r>
          </a:p>
          <a:p>
            <a:pPr lvl="1">
              <a:buClr>
                <a:srgbClr val="FF0000"/>
              </a:buClr>
            </a:pP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 </a:t>
            </a:r>
            <a:r>
              <a:rPr lang="en-US" altLang="zh-TW" sz="28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Inelastic processes: absorption, ionization, excitation, dissociation ….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response, 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ð"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for electron and nuclear recoils as they move through the detector media, e.g. as </a:t>
            </a:r>
            <a:r>
              <a:rPr lang="en-US" altLang="zh-TW" sz="2800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zh-TW" sz="28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NR Quenching Factor</a:t>
            </a:r>
            <a:r>
              <a:rPr lang="en-US" altLang="zh-TW" sz="2800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“channeling” in crystal scintillators, complications in semiconductors, superconductors, </a:t>
            </a:r>
            <a:r>
              <a:rPr lang="en-US" altLang="zh-TW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superfluids</a:t>
            </a: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ð"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in ionization (electron-holes), phonon and photons, &amp; their inter-relations.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 severe at the expected low event rate.</a:t>
            </a:r>
          </a:p>
        </p:txBody>
      </p:sp>
    </p:spTree>
    <p:extLst>
      <p:ext uri="{BB962C8B-B14F-4D97-AF65-F5344CB8AC3E}">
        <p14:creationId xmlns:p14="http://schemas.microsoft.com/office/powerpoint/2010/main" val="2482933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52B53F7-84BC-408C-83CB-FCBA6DFA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272" y="836712"/>
            <a:ext cx="7746828" cy="5818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9798D86-5D2E-470B-BAC4-3234912EE74A}"/>
              </a:ext>
            </a:extLst>
          </p:cNvPr>
          <p:cNvSpPr txBox="1"/>
          <p:nvPr/>
        </p:nvSpPr>
        <p:spPr>
          <a:xfrm>
            <a:off x="191344" y="548680"/>
            <a:ext cx="4176464" cy="304698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Quenching Factor: </a:t>
            </a:r>
            <a:r>
              <a:rPr lang="en-US" altLang="zh-TW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(Ge) response to nuclear recoil relative to electron recoils at the same energy deposition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55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4349" y="120456"/>
            <a:ext cx="9541060" cy="1200329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Migdal</a:t>
            </a:r>
            <a:r>
              <a:rPr lang="en-US" altLang="zh-TW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(&amp; Bremsstrahlung) Effects</a:t>
            </a:r>
            <a:r>
              <a:rPr lang="zh-TW" alt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zh-TW" alt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Order Inelastic Scattering in Nuclear Recoil</a:t>
            </a:r>
            <a:r>
              <a:rPr lang="en-US" altLang="zh-TW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TW" altLang="en-US" b="1" i="1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641912"/>
            <a:ext cx="2808312" cy="2424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875420" y="4200596"/>
            <a:ext cx="10873208" cy="2462213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Atomic electrons do not follow instantaneously the motion of recoiling nucleus in 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DM+N scattering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Finite time necessary for electrons to “catch up”, resulting in possible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ionization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excitation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 in that atom </a:t>
            </a:r>
            <a:r>
              <a:rPr lang="en-US" altLang="zh-TW" sz="2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inelastic processes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Energy loss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TW" sz="22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 with electromagnetic signatures, in addition to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TW" sz="22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 for nuclear recoil.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Small probability but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 total energy loss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 to above detector threshold for light DM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Energy boost esp. significant for 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zh-TW" sz="22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zh-TW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2200" b="1" dirty="0">
                <a:latin typeface="Calibri" panose="020F0502020204030204" pitchFamily="34" charset="0"/>
                <a:cs typeface="Calibri" panose="020F0502020204030204" pitchFamily="34" charset="0"/>
              </a:rPr>
              <a:t>with quenched signals. </a:t>
            </a:r>
            <a:endParaRPr lang="zh-TW" alt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312024" y="1392894"/>
            <a:ext cx="3777525" cy="2673800"/>
            <a:chOff x="4608004" y="761810"/>
            <a:chExt cx="3777525" cy="26738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8004" y="761810"/>
              <a:ext cx="3777525" cy="2673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文字方塊 7"/>
            <p:cNvSpPr txBox="1"/>
            <p:nvPr/>
          </p:nvSpPr>
          <p:spPr>
            <a:xfrm>
              <a:off x="6660232" y="1429764"/>
              <a:ext cx="1368152" cy="2880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 Ionization</a:t>
              </a:r>
              <a:endParaRPr lang="zh-TW" altLang="en-US" sz="1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306" y="1497694"/>
            <a:ext cx="3340573" cy="2580832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2457978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27549" y="58663"/>
            <a:ext cx="8208911" cy="646331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Up-scattering by Cosmic-Rays</a:t>
            </a:r>
            <a:endParaRPr lang="zh-TW" altLang="en-US" b="1" i="1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246" y="946490"/>
            <a:ext cx="3517302" cy="19529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群組 6"/>
          <p:cNvGrpSpPr/>
          <p:nvPr/>
        </p:nvGrpSpPr>
        <p:grpSpPr>
          <a:xfrm>
            <a:off x="6408710" y="3134755"/>
            <a:ext cx="3728792" cy="3600400"/>
            <a:chOff x="4788024" y="3174696"/>
            <a:chExt cx="3728792" cy="36004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3174696"/>
              <a:ext cx="3728792" cy="36004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文字方塊 4"/>
            <p:cNvSpPr txBox="1"/>
            <p:nvPr/>
          </p:nvSpPr>
          <p:spPr>
            <a:xfrm>
              <a:off x="5396889" y="4437112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MiniBooNE</a:t>
              </a:r>
              <a:endParaRPr lang="zh-TW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382406" y="5369173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XENON-1T</a:t>
              </a:r>
              <a:endParaRPr lang="zh-TW" alt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1703512" y="1191310"/>
            <a:ext cx="4608512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Cosmic-Ray DM scattering boosting DM-kinetic energy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400" b="1" dirty="0">
                <a:latin typeface="Calibri" panose="020F0502020204030204" pitchFamily="34" charset="0"/>
                <a:cs typeface="Calibri" panose="020F0502020204030204" pitchFamily="34" charset="0"/>
              </a:rPr>
              <a:t>DM-Detector interactions provide (much) larger deposited energy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 target mass neutrino detectors can place constraints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Can probe very low mass  </a:t>
            </a:r>
            <a:br>
              <a:rPr lang="en-US" altLang="zh-TW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TW" sz="2400" b="1" dirty="0" err="1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zh-TW" sz="2400" b="1" baseline="-25000" dirty="0" err="1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zh-TW" sz="2400" b="1" dirty="0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n-US" altLang="zh-TW" sz="2400" b="1" dirty="0" err="1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zh-TW" sz="2400" b="1" dirty="0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0948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E5FA31-CAA9-4ECA-A115-79A445E867F4}"/>
              </a:ext>
            </a:extLst>
          </p:cNvPr>
          <p:cNvSpPr txBox="1"/>
          <p:nvPr/>
        </p:nvSpPr>
        <p:spPr>
          <a:xfrm>
            <a:off x="407368" y="116632"/>
            <a:ext cx="10441160" cy="523220"/>
          </a:xfrm>
          <a:prstGeom prst="rect">
            <a:avLst/>
          </a:prstGeom>
          <a:solidFill>
            <a:srgbClr val="6600FF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 err="1">
                <a:solidFill>
                  <a:srgbClr val="FFFF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c</a:t>
            </a:r>
            <a:r>
              <a:rPr lang="en-US" altLang="zh-TW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TW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-Spin-Independent Constraints – Future </a:t>
            </a:r>
            <a:r>
              <a:rPr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 Schumann, TAUP-2021 ]</a:t>
            </a:r>
            <a:endParaRPr lang="zh-TW" altLang="en-US" sz="2400" b="1" i="1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E9B757-A3B0-452E-80DD-E89FC4E5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836712"/>
            <a:ext cx="8568952" cy="443053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C7B69895-D968-4A3A-981C-39081D52C99C}"/>
              </a:ext>
            </a:extLst>
          </p:cNvPr>
          <p:cNvSpPr txBox="1"/>
          <p:nvPr/>
        </p:nvSpPr>
        <p:spPr>
          <a:xfrm>
            <a:off x="1559496" y="5917381"/>
            <a:ext cx="4392488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b="1" i="1" dirty="0">
                <a:solidFill>
                  <a:srgbClr val="FFFF00"/>
                </a:solidFill>
                <a:latin typeface="Calibri" panose="020F0502020204030204" pitchFamily="34" charset="0"/>
              </a:rPr>
              <a:t>Semiconductor Experiments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</a:rPr>
              <a:t>Low Detector Threshold (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10-100 eV)</a:t>
            </a:r>
          </a:p>
          <a:p>
            <a:pPr lvl="1"/>
            <a:r>
              <a:rPr lang="en-US" altLang="zh-TW" b="1" i="1" dirty="0">
                <a:solidFill>
                  <a:srgbClr val="FFCC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…  and Beyond for Future!! </a:t>
            </a:r>
            <a:endParaRPr lang="zh-TW" altLang="en-US" b="1" i="1" dirty="0">
              <a:solidFill>
                <a:srgbClr val="FFCC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1AF0DBA-A313-4FCC-8071-47A999EDB0E7}"/>
              </a:ext>
            </a:extLst>
          </p:cNvPr>
          <p:cNvSpPr txBox="1"/>
          <p:nvPr/>
        </p:nvSpPr>
        <p:spPr>
          <a:xfrm>
            <a:off x="7184653" y="5918722"/>
            <a:ext cx="3451448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b="1" i="1" dirty="0">
                <a:solidFill>
                  <a:srgbClr val="FFFF00"/>
                </a:solidFill>
                <a:latin typeface="Calibri" panose="020F0502020204030204" pitchFamily="34" charset="0"/>
              </a:rPr>
              <a:t>Liquid Noble Gas Experiments</a:t>
            </a:r>
          </a:p>
          <a:p>
            <a:r>
              <a:rPr lang="en-US" altLang="zh-TW" b="1" i="1" dirty="0">
                <a:solidFill>
                  <a:srgbClr val="FFCC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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</a:rPr>
              <a:t>Large target mass (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ton) 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</a:rPr>
              <a:t>with low (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TW" b="1" i="1" dirty="0">
                <a:solidFill>
                  <a:srgbClr val="CCFFFF"/>
                </a:solidFill>
                <a:latin typeface="Calibri" panose="020F0502020204030204" pitchFamily="34" charset="0"/>
              </a:rPr>
              <a:t>0) Background</a:t>
            </a:r>
            <a:endParaRPr lang="zh-TW" altLang="en-US" b="1" i="1" dirty="0">
              <a:solidFill>
                <a:srgbClr val="CC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ight Arrow 3">
            <a:extLst>
              <a:ext uri="{FF2B5EF4-FFF2-40B4-BE49-F238E27FC236}">
                <a16:creationId xmlns:a16="http://schemas.microsoft.com/office/drawing/2014/main" id="{0A5D962C-FDAE-4835-86BA-0CCA085CDFA9}"/>
              </a:ext>
            </a:extLst>
          </p:cNvPr>
          <p:cNvSpPr/>
          <p:nvPr/>
        </p:nvSpPr>
        <p:spPr>
          <a:xfrm rot="16200000">
            <a:off x="7719351" y="5052350"/>
            <a:ext cx="1482979" cy="1668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BA7659E2-3BE4-42B0-ABD5-910E7A094F16}"/>
              </a:ext>
            </a:extLst>
          </p:cNvPr>
          <p:cNvGrpSpPr>
            <a:grpSpLocks/>
          </p:cNvGrpSpPr>
          <p:nvPr/>
        </p:nvGrpSpPr>
        <p:grpSpPr bwMode="auto">
          <a:xfrm>
            <a:off x="2893175" y="5517232"/>
            <a:ext cx="6048375" cy="381000"/>
            <a:chOff x="385" y="518"/>
            <a:chExt cx="3810" cy="240"/>
          </a:xfrm>
        </p:grpSpPr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4AB4C96A-83D8-40BC-B440-1EADB4FC48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" y="518"/>
              <a:ext cx="544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 dirty="0">
                  <a:solidFill>
                    <a:srgbClr val="FFFF00"/>
                  </a:solidFill>
                  <a:latin typeface="Comic Sans MS" pitchFamily="66" charset="0"/>
                </a:rPr>
                <a:t>mass</a:t>
              </a:r>
            </a:p>
          </p:txBody>
        </p:sp>
        <p:sp>
          <p:nvSpPr>
            <p:cNvPr id="11" name="Text Box 16">
              <a:extLst>
                <a:ext uri="{FF2B5EF4-FFF2-40B4-BE49-F238E27FC236}">
                  <a16:creationId xmlns:a16="http://schemas.microsoft.com/office/drawing/2014/main" id="{EDB28AEC-1255-4E2B-AF0F-B14895DDC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527"/>
              <a:ext cx="726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>
                  <a:solidFill>
                    <a:srgbClr val="FFFF00"/>
                  </a:solidFill>
                  <a:latin typeface="Comic Sans MS" pitchFamily="66" charset="0"/>
                </a:rPr>
                <a:t>quality</a:t>
              </a:r>
            </a:p>
          </p:txBody>
        </p:sp>
        <p:sp>
          <p:nvSpPr>
            <p:cNvPr id="12" name="Line 17">
              <a:extLst>
                <a:ext uri="{FF2B5EF4-FFF2-40B4-BE49-F238E27FC236}">
                  <a16:creationId xmlns:a16="http://schemas.microsoft.com/office/drawing/2014/main" id="{0769C76B-41CD-49AC-AB0F-5689218D4C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6" y="651"/>
              <a:ext cx="2495" cy="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4E039C1C-79B8-414C-B158-B73753E91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527"/>
              <a:ext cx="1951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 dirty="0">
                  <a:solidFill>
                    <a:srgbClr val="FFFF00"/>
                  </a:solidFill>
                  <a:latin typeface="Comic Sans MS" pitchFamily="66" charset="0"/>
                </a:rPr>
                <a:t>Detector requirements</a:t>
              </a:r>
            </a:p>
          </p:txBody>
        </p:sp>
      </p:grpSp>
      <p:sp>
        <p:nvSpPr>
          <p:cNvPr id="14" name="Right Arrow 6">
            <a:extLst>
              <a:ext uri="{FF2B5EF4-FFF2-40B4-BE49-F238E27FC236}">
                <a16:creationId xmlns:a16="http://schemas.microsoft.com/office/drawing/2014/main" id="{9111E7E8-8AEE-437D-9354-220E72A59BE7}"/>
              </a:ext>
            </a:extLst>
          </p:cNvPr>
          <p:cNvSpPr/>
          <p:nvPr/>
        </p:nvSpPr>
        <p:spPr>
          <a:xfrm rot="17231810">
            <a:off x="2554217" y="3873678"/>
            <a:ext cx="2996970" cy="1412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0397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25cr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5290" y="3573016"/>
            <a:ext cx="3245718" cy="263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21"/>
          <p:cNvSpPr txBox="1"/>
          <p:nvPr/>
        </p:nvSpPr>
        <p:spPr>
          <a:xfrm>
            <a:off x="6647032" y="3212976"/>
            <a:ext cx="5214938" cy="3539430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DAMA/LIBRA 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altLang="zh-TW" sz="2400" b="1" dirty="0" err="1">
                <a:solidFill>
                  <a:srgbClr val="3333FF"/>
                </a:solidFill>
              </a:rPr>
              <a:t>NaI</a:t>
            </a:r>
            <a:r>
              <a:rPr lang="en-US" altLang="zh-TW" sz="2400" b="1" dirty="0">
                <a:solidFill>
                  <a:srgbClr val="3333FF"/>
                </a:solidFill>
              </a:rPr>
              <a:t>(</a:t>
            </a:r>
            <a:r>
              <a:rPr lang="en-US" altLang="zh-TW" sz="2400" b="1" dirty="0" err="1">
                <a:solidFill>
                  <a:srgbClr val="3333FF"/>
                </a:solidFill>
              </a:rPr>
              <a:t>Tl</a:t>
            </a:r>
            <a:r>
              <a:rPr lang="en-US" altLang="zh-TW" sz="2400" b="1" dirty="0">
                <a:solidFill>
                  <a:srgbClr val="3333FF"/>
                </a:solidFill>
              </a:rPr>
              <a:t>) </a:t>
            </a:r>
            <a:r>
              <a:rPr lang="en-US" altLang="zh-TW" sz="2400" b="1" dirty="0" err="1">
                <a:solidFill>
                  <a:srgbClr val="3333FF"/>
                </a:solidFill>
              </a:rPr>
              <a:t>Scintillator</a:t>
            </a:r>
            <a:r>
              <a:rPr lang="en-US" altLang="zh-TW" sz="2400" b="1" dirty="0">
                <a:solidFill>
                  <a:srgbClr val="3333FF"/>
                </a:solidFill>
              </a:rPr>
              <a:t> at Gran </a:t>
            </a:r>
            <a:r>
              <a:rPr lang="en-US" altLang="zh-TW" sz="2400" b="1" dirty="0" err="1">
                <a:solidFill>
                  <a:srgbClr val="3333FF"/>
                </a:solidFill>
              </a:rPr>
              <a:t>Sasso</a:t>
            </a:r>
            <a:r>
              <a:rPr lang="en-US" altLang="zh-TW" sz="2400" b="1" dirty="0">
                <a:solidFill>
                  <a:srgbClr val="3333FF"/>
                </a:solidFill>
              </a:rPr>
              <a:t>   : total 0.29+0.87 ton-year data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altLang="zh-TW" sz="2400" b="1" dirty="0">
                <a:solidFill>
                  <a:srgbClr val="FF0000"/>
                </a:solidFill>
              </a:rPr>
              <a:t>Observe annual modulation in the 2-6 </a:t>
            </a:r>
            <a:r>
              <a:rPr lang="en-US" altLang="zh-TW" sz="2400" b="1" dirty="0" err="1">
                <a:solidFill>
                  <a:srgbClr val="FF0000"/>
                </a:solidFill>
              </a:rPr>
              <a:t>keV</a:t>
            </a:r>
            <a:r>
              <a:rPr lang="en-US" altLang="zh-TW" sz="2400" b="1" dirty="0">
                <a:solidFill>
                  <a:srgbClr val="FF0000"/>
                </a:solidFill>
              </a:rPr>
              <a:t> single-hit signal band, total 11 cycles, &gt; 8</a:t>
            </a:r>
            <a:r>
              <a:rPr lang="en-US" altLang="zh-TW" sz="2400" b="1" dirty="0">
                <a:solidFill>
                  <a:srgbClr val="FF0000"/>
                </a:solidFill>
                <a:latin typeface="Symbol" pitchFamily="18" charset="2"/>
              </a:rPr>
              <a:t>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altLang="zh-TW" sz="2400" b="1" dirty="0">
                <a:solidFill>
                  <a:srgbClr val="3333FF"/>
                </a:solidFill>
              </a:rPr>
              <a:t>No modulations at higher energy &amp; for multiple-hits  </a:t>
            </a:r>
            <a:endParaRPr lang="zh-TW" altLang="en-US" sz="2400" b="1" dirty="0">
              <a:solidFill>
                <a:srgbClr val="3333FF"/>
              </a:solidFill>
            </a:endParaRPr>
          </a:p>
        </p:txBody>
      </p:sp>
      <p:pic>
        <p:nvPicPr>
          <p:cNvPr id="29701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4665" y="620688"/>
            <a:ext cx="2214563" cy="2309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2937" y="764704"/>
            <a:ext cx="6145711" cy="1956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CBECC45-3AB1-4A62-BB83-E0653EDA9D72}"/>
              </a:ext>
            </a:extLst>
          </p:cNvPr>
          <p:cNvSpPr txBox="1"/>
          <p:nvPr/>
        </p:nvSpPr>
        <p:spPr>
          <a:xfrm>
            <a:off x="119336" y="159023"/>
            <a:ext cx="2981620" cy="255454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Brief Touch</a:t>
            </a:r>
            <a:r>
              <a:rPr lang="en-US" altLang="zh-TW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Selected Experiments:  Themes of Lecture II</a:t>
            </a:r>
            <a:endParaRPr lang="zh-TW" alt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814" y="142876"/>
            <a:ext cx="59213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6" y="1285875"/>
            <a:ext cx="28876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8" y="5001766"/>
            <a:ext cx="3816423" cy="14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936" y="5013176"/>
            <a:ext cx="2427362" cy="139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2809875" y="1228726"/>
            <a:ext cx="857250" cy="200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938338" y="1443039"/>
            <a:ext cx="857250" cy="200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3595688" y="1428751"/>
            <a:ext cx="4214812" cy="10001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2738438" y="1643064"/>
            <a:ext cx="45194" cy="37301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933056"/>
            <a:ext cx="2438400" cy="224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向右箭號 13"/>
          <p:cNvSpPr/>
          <p:nvPr/>
        </p:nvSpPr>
        <p:spPr>
          <a:xfrm>
            <a:off x="7896201" y="5517232"/>
            <a:ext cx="428625" cy="214312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5231905" y="5589240"/>
            <a:ext cx="428625" cy="214312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 rot="5176780">
            <a:off x="9188132" y="3308218"/>
            <a:ext cx="512480" cy="327477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670341"/>
            <a:ext cx="434928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938" y="4113076"/>
            <a:ext cx="4162719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2" y="44624"/>
            <a:ext cx="4248472" cy="5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569956" y="3829834"/>
            <a:ext cx="4067944" cy="369332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CCFFFF"/>
                </a:solidFill>
              </a:rPr>
              <a:t>Measure: photons &amp; ionization</a:t>
            </a:r>
            <a:endParaRPr lang="zh-TW" altLang="en-US" b="1" dirty="0">
              <a:solidFill>
                <a:srgbClr val="CCFFFF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856" y="5435066"/>
            <a:ext cx="1944216" cy="1378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1629" y="4039613"/>
            <a:ext cx="3079152" cy="2136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100" y="55352"/>
            <a:ext cx="3528392" cy="3660823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155900"/>
              </p:ext>
            </p:extLst>
          </p:nvPr>
        </p:nvGraphicFramePr>
        <p:xfrm>
          <a:off x="4652441" y="5157788"/>
          <a:ext cx="6988175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2" name="Photo Editor 影像" r:id="rId3" imgW="13133333" imgH="2771429" progId="MSPhotoEd.3">
                  <p:embed/>
                </p:oleObj>
              </mc:Choice>
              <mc:Fallback>
                <p:oleObj name="Photo Editor 影像" r:id="rId3" imgW="13133333" imgH="2771429" progId="MSPhotoEd.3">
                  <p:embed/>
                  <p:pic>
                    <p:nvPicPr>
                      <p:cNvPr id="1331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441" y="5157788"/>
                        <a:ext cx="6988175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148240" y="47244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原子核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557440" y="47244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原分子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823640" y="4724400"/>
            <a:ext cx="2667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「已瞭解」的萬物</a:t>
            </a:r>
          </a:p>
        </p:txBody>
      </p:sp>
      <p:pic>
        <p:nvPicPr>
          <p:cNvPr id="13322" name="Picture 10" descr="ACD Wall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40" y="5165726"/>
            <a:ext cx="1828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8574629" y="2405257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4800" b="1" dirty="0">
                <a:solidFill>
                  <a:srgbClr val="FF0000"/>
                </a:solidFill>
                <a:ea typeface="標楷體" panose="03000509000000000000" pitchFamily="65" charset="-120"/>
              </a:rPr>
              <a:t>+</a:t>
            </a:r>
          </a:p>
        </p:txBody>
      </p:sp>
      <p:sp>
        <p:nvSpPr>
          <p:cNvPr id="13325" name="AutoShape 13"/>
          <p:cNvSpPr>
            <a:spLocks/>
          </p:cNvSpPr>
          <p:nvPr/>
        </p:nvSpPr>
        <p:spPr bwMode="auto">
          <a:xfrm>
            <a:off x="4652440" y="5334000"/>
            <a:ext cx="228600" cy="1143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13326" name="AutoShape 14"/>
          <p:cNvCxnSpPr>
            <a:cxnSpLocks noChangeShapeType="1"/>
          </p:cNvCxnSpPr>
          <p:nvPr/>
        </p:nvCxnSpPr>
        <p:spPr bwMode="auto">
          <a:xfrm>
            <a:off x="11280254" y="2508251"/>
            <a:ext cx="339725" cy="3584575"/>
          </a:xfrm>
          <a:prstGeom prst="bentConnector3">
            <a:avLst>
              <a:gd name="adj1" fmla="val 167292"/>
            </a:avLst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8" name="Picture 16" descr="higg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932" y="2771446"/>
            <a:ext cx="6667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AutoShape 18"/>
          <p:cNvSpPr>
            <a:spLocks/>
          </p:cNvSpPr>
          <p:nvPr/>
        </p:nvSpPr>
        <p:spPr bwMode="auto">
          <a:xfrm>
            <a:off x="10848453" y="908051"/>
            <a:ext cx="431800" cy="3241675"/>
          </a:xfrm>
          <a:prstGeom prst="rightBrace">
            <a:avLst>
              <a:gd name="adj1" fmla="val 62561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" name="Rectangle 3077"/>
          <p:cNvSpPr>
            <a:spLocks noChangeArrowheads="1"/>
          </p:cNvSpPr>
          <p:nvPr/>
        </p:nvSpPr>
        <p:spPr bwMode="auto">
          <a:xfrm>
            <a:off x="167448" y="113973"/>
            <a:ext cx="2843808" cy="2304256"/>
          </a:xfrm>
          <a:prstGeom prst="rect">
            <a:avLst/>
          </a:prstGeom>
          <a:solidFill>
            <a:srgbClr val="E7FE08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600" b="1" dirty="0">
                <a:solidFill>
                  <a:srgbClr val="0000CC"/>
                </a:solidFill>
                <a:latin typeface="Calibri" pitchFamily="34" charset="0"/>
                <a:ea typeface="標楷體" pitchFamily="65" charset="-120"/>
              </a:rPr>
              <a:t>Composition of Our “Understood” Universe</a:t>
            </a:r>
            <a:endParaRPr lang="zh-TW" altLang="en-US" sz="3600" b="1" dirty="0">
              <a:solidFill>
                <a:srgbClr val="0000CC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214835" y="185155"/>
            <a:ext cx="449572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Calibri" panose="020F0502020204030204" pitchFamily="34" charset="0"/>
              </a:rPr>
              <a:t>Standard Model of Elementary Particles</a:t>
            </a:r>
            <a:endParaRPr lang="zh-TW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5" descr="http://www.kip.uni-heidelberg.de/~coulon/Lectures/SM/SM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5302" y="640945"/>
            <a:ext cx="3796639" cy="3492907"/>
          </a:xfrm>
          <a:prstGeom prst="rect">
            <a:avLst/>
          </a:prstGeom>
          <a:noFill/>
        </p:spPr>
      </p:pic>
      <p:sp>
        <p:nvSpPr>
          <p:cNvPr id="22" name="Text Box 3090"/>
          <p:cNvSpPr txBox="1">
            <a:spLocks noChangeArrowheads="1"/>
          </p:cNvSpPr>
          <p:nvPr/>
        </p:nvSpPr>
        <p:spPr bwMode="auto">
          <a:xfrm>
            <a:off x="5098100" y="4034752"/>
            <a:ext cx="2590067" cy="400110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000" b="1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+</a:t>
            </a:r>
            <a:r>
              <a:rPr lang="zh-TW" altLang="en-US" sz="2000" b="1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2000" b="1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Anti-Matter</a:t>
            </a:r>
            <a:r>
              <a:rPr lang="zh-TW" altLang="en-US" sz="2000" b="1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2000" b="1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lang="zh-TW" altLang="en-US" sz="2000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反物質</a:t>
            </a:r>
            <a:r>
              <a:rPr lang="en-US" altLang="zh-TW" sz="2000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 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8183040" y="3716338"/>
            <a:ext cx="2520950" cy="579646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1900"/>
              </a:lnSpc>
              <a:spcBef>
                <a:spcPct val="50000"/>
              </a:spcBef>
            </a:pPr>
            <a:r>
              <a:rPr lang="en-US" altLang="zh-TW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Higgs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[2012-CERN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2013-Nobel]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8205012" y="860096"/>
            <a:ext cx="143986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媒介粒子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3383164" y="2176657"/>
            <a:ext cx="1447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基本粒子</a:t>
            </a:r>
          </a:p>
        </p:txBody>
      </p:sp>
    </p:spTree>
    <p:extLst>
      <p:ext uri="{BB962C8B-B14F-4D97-AF65-F5344CB8AC3E}">
        <p14:creationId xmlns:p14="http://schemas.microsoft.com/office/powerpoint/2010/main" val="1708531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68" y="2063770"/>
            <a:ext cx="2537782" cy="2367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84590"/>
            <a:ext cx="3101464" cy="24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3593371" y="4554584"/>
            <a:ext cx="3384376" cy="2015936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marL="466725" indent="-457200"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SimSun" panose="02010600030101010101" pitchFamily="2" charset="-122"/>
                <a:cs typeface="方正兰亭黑_GBK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CN" sz="2000" b="1" dirty="0">
                <a:solidFill>
                  <a:srgbClr val="3333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As Ge-Array -- important stage towards large-scale Ge experiment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CN" sz="2000" b="1" dirty="0">
                <a:solidFill>
                  <a:srgbClr val="3333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Novel -- Directly immersed into liquid nitrogen for cooling;</a:t>
            </a:r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860961"/>
            <a:ext cx="2961397" cy="28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31" y="125025"/>
            <a:ext cx="2322586" cy="821901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57981" y="1276514"/>
            <a:ext cx="1152128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2000" b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CDEX-1</a:t>
            </a:r>
            <a:endParaRPr kumimoji="0" lang="en-US" altLang="zh-TW" sz="2000" b="1" dirty="0">
              <a:solidFill>
                <a:srgbClr val="CCFFCC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E70C01AF-0531-4D7C-AD2A-76BD65C56265}"/>
              </a:ext>
            </a:extLst>
          </p:cNvPr>
          <p:cNvGrpSpPr>
            <a:grpSpLocks/>
          </p:cNvGrpSpPr>
          <p:nvPr/>
        </p:nvGrpSpPr>
        <p:grpSpPr bwMode="auto">
          <a:xfrm>
            <a:off x="135286" y="62557"/>
            <a:ext cx="1029167" cy="907075"/>
            <a:chOff x="3878" y="436"/>
            <a:chExt cx="1723" cy="1657"/>
          </a:xfrm>
        </p:grpSpPr>
        <p:pic>
          <p:nvPicPr>
            <p:cNvPr id="18" name="Picture 14" descr="texono">
              <a:extLst>
                <a:ext uri="{FF2B5EF4-FFF2-40B4-BE49-F238E27FC236}">
                  <a16:creationId xmlns:a16="http://schemas.microsoft.com/office/drawing/2014/main" id="{DCEEF99F-7BED-440D-982C-E9287943B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78" y="436"/>
              <a:ext cx="1723" cy="1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5" descr="ks">
              <a:extLst>
                <a:ext uri="{FF2B5EF4-FFF2-40B4-BE49-F238E27FC236}">
                  <a16:creationId xmlns:a16="http://schemas.microsoft.com/office/drawing/2014/main" id="{07ADA31D-7E2D-4629-A726-62CAAD2FF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93" y="1862"/>
              <a:ext cx="405" cy="20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641B6C79-5D0E-49AD-92F5-4C651704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32" y="72801"/>
            <a:ext cx="4566300" cy="302997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D1AB79E-334E-4D7F-9AF9-9DC929C640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49" y="3203600"/>
            <a:ext cx="4249095" cy="3645024"/>
          </a:xfrm>
          <a:prstGeom prst="rect">
            <a:avLst/>
          </a:prstGeom>
        </p:spPr>
      </p:pic>
      <p:pic>
        <p:nvPicPr>
          <p:cNvPr id="22" name="Picture 5" descr="D:\工作\科研\暗物质\CDEX\HPGe\10kg PCGe detector\三单元高纯锗1订购\三单元高纯锗初设图\3 element.bmp">
            <a:extLst>
              <a:ext uri="{FF2B5EF4-FFF2-40B4-BE49-F238E27FC236}">
                <a16:creationId xmlns:a16="http://schemas.microsoft.com/office/drawing/2014/main" id="{FA8B2BBC-2009-4784-88A8-17D9575C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6" y="3924622"/>
            <a:ext cx="903568" cy="6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438A36D-E01C-4CBE-893D-334B06C6B5C1}"/>
              </a:ext>
            </a:extLst>
          </p:cNvPr>
          <p:cNvSpPr txBox="1"/>
          <p:nvPr/>
        </p:nvSpPr>
        <p:spPr>
          <a:xfrm>
            <a:off x="3708699" y="125025"/>
            <a:ext cx="3971477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Advancing 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sub-keV Ge </a:t>
            </a:r>
            <a:r>
              <a:rPr lang="en-US" altLang="zh-TW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ionization detectors;  Opened windows of 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 DM Searches</a:t>
            </a:r>
            <a:endParaRPr lang="zh-TW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42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1259022" y="119534"/>
            <a:ext cx="9517498" cy="107721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latin typeface="Papyrus" panose="03070502060502030205" pitchFamily="66" charset="0"/>
              </a:rPr>
              <a:t>Recall Lessons from History </a:t>
            </a:r>
          </a:p>
          <a:p>
            <a:pPr algn="ctr"/>
            <a:r>
              <a:rPr lang="en-US" altLang="zh-TW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十九世紀數據偏離標準模型的故事</a:t>
            </a:r>
            <a:r>
              <a:rPr lang="en-US" altLang="zh-TW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 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7734D77-697D-4283-BE58-42FA6A52A070}"/>
              </a:ext>
            </a:extLst>
          </p:cNvPr>
          <p:cNvGrpSpPr/>
          <p:nvPr/>
        </p:nvGrpSpPr>
        <p:grpSpPr>
          <a:xfrm>
            <a:off x="473213" y="1268760"/>
            <a:ext cx="11527443" cy="5619681"/>
            <a:chOff x="473213" y="1268760"/>
            <a:chExt cx="11527443" cy="5619681"/>
          </a:xfrm>
        </p:grpSpPr>
        <p:sp>
          <p:nvSpPr>
            <p:cNvPr id="4" name="矩形 3"/>
            <p:cNvSpPr/>
            <p:nvPr/>
          </p:nvSpPr>
          <p:spPr bwMode="auto">
            <a:xfrm>
              <a:off x="695400" y="1268760"/>
              <a:ext cx="11305256" cy="5469706"/>
            </a:xfrm>
            <a:prstGeom prst="rect">
              <a:avLst/>
            </a:prstGeom>
            <a:solidFill>
              <a:srgbClr val="FF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Symbol" pitchFamily="18" charset="2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767408" y="1340768"/>
              <a:ext cx="11233248" cy="55476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Wingdings" panose="05000000000000000000" pitchFamily="2" charset="2"/>
                <a:buChar char="O"/>
              </a:pPr>
              <a:r>
                <a:rPr lang="en-US" altLang="zh-TW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Anomalies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in </a:t>
              </a:r>
              <a:r>
                <a:rPr lang="en-US" altLang="zh-TW" sz="24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“Precision Measurements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” in Planetary Orbits </a:t>
              </a:r>
              <a:r>
                <a:rPr lang="en-US" altLang="zh-TW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Vs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Newton’s </a:t>
              </a:r>
              <a:r>
                <a:rPr lang="en-US" altLang="zh-TW" sz="24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“Standard Model” 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Theory of Gravitation in the 19</a:t>
              </a:r>
              <a:r>
                <a:rPr lang="en-US" altLang="zh-TW" sz="24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Century</a:t>
              </a:r>
            </a:p>
            <a:p>
              <a:pPr marL="914400" lvl="1" indent="-457200">
                <a:buClr>
                  <a:srgbClr val="FF0000"/>
                </a:buClr>
                <a:buFont typeface="Wingdings" panose="05000000000000000000" pitchFamily="2" charset="2"/>
                <a:buChar char="þ"/>
              </a:pPr>
              <a:r>
                <a:rPr lang="en-US" altLang="zh-TW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Irregularities of Uranus’s Orbit </a:t>
              </a:r>
            </a:p>
            <a:p>
              <a:pPr lvl="1">
                <a:buClr>
                  <a:srgbClr val="FF0000"/>
                </a:buClr>
              </a:pP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Solution </a:t>
              </a:r>
              <a:r>
                <a:rPr lang="en-US" altLang="zh-TW" sz="20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[Alphabet]</a:t>
              </a:r>
              <a:r>
                <a:rPr lang="en-US" altLang="zh-TW" sz="24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</a:p>
            <a:p>
              <a:pPr marL="1257300" lvl="2" indent="-342900">
                <a:buClr>
                  <a:srgbClr val="FF0000"/>
                </a:buClr>
                <a:buFont typeface="Wingdings" panose="05000000000000000000" pitchFamily="2" charset="2"/>
                <a:buChar char="ð"/>
              </a:pP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Prediction 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[1845, </a:t>
              </a:r>
              <a:r>
                <a:rPr lang="en-US" altLang="zh-TW" sz="2000" i="1" dirty="0" err="1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Verrier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, Adams]</a:t>
              </a:r>
              <a:r>
                <a:rPr lang="en-US" altLang="zh-TW" sz="28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zh-TW" sz="24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AND THEN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</a:p>
            <a:p>
              <a:pPr lvl="3">
                <a:buClr>
                  <a:srgbClr val="FF0000"/>
                </a:buClr>
              </a:pP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Observation 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[1846, Galle ….] </a:t>
              </a: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of Neptune</a:t>
              </a:r>
            </a:p>
            <a:p>
              <a:pPr marL="914400" lvl="1" indent="-457200">
                <a:buClr>
                  <a:srgbClr val="FF0000"/>
                </a:buClr>
                <a:buFont typeface="Wingdings" panose="05000000000000000000" pitchFamily="2" charset="2"/>
                <a:buChar char="þ"/>
              </a:pPr>
              <a:r>
                <a:rPr lang="en-US" altLang="zh-TW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Anomalous Perihelion Precession of Mercury</a:t>
              </a:r>
              <a:r>
                <a:rPr lang="en-US" altLang="zh-TW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[1859, </a:t>
              </a:r>
              <a:r>
                <a:rPr lang="en-US" altLang="zh-TW" sz="2000" i="1" dirty="0" err="1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Verrier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 </a:t>
              </a:r>
            </a:p>
            <a:p>
              <a:pPr lvl="1">
                <a:buClr>
                  <a:srgbClr val="FF0000"/>
                </a:buClr>
              </a:pP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Solution </a:t>
              </a:r>
              <a:r>
                <a:rPr lang="en-US" altLang="zh-TW" sz="20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[Grammar]</a:t>
              </a:r>
              <a:r>
                <a:rPr lang="en-US" altLang="zh-TW" sz="24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</a:p>
            <a:p>
              <a:pPr marL="1714500" lvl="3" indent="-342900">
                <a:buClr>
                  <a:srgbClr val="FF0000"/>
                </a:buClr>
                <a:buFont typeface="Wingdings" panose="05000000000000000000" pitchFamily="2" charset="2"/>
                <a:buChar char="ð"/>
              </a:pPr>
              <a:r>
                <a:rPr lang="en-US" altLang="zh-TW" sz="24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General Relativity 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[1915, Einstein] </a:t>
              </a:r>
            </a:p>
            <a:p>
              <a:pPr lvl="1">
                <a:buClr>
                  <a:srgbClr val="FF0000"/>
                </a:buClr>
              </a:pPr>
              <a:r>
                <a:rPr lang="en-US" altLang="zh-TW" sz="24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BUT </a:t>
              </a:r>
              <a:r>
                <a:rPr lang="en-US" altLang="zh-TW" sz="24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…. History was ….. </a:t>
              </a:r>
            </a:p>
            <a:p>
              <a:pPr lvl="1">
                <a:buClr>
                  <a:srgbClr val="FF0000"/>
                </a:buClr>
              </a:pPr>
              <a:r>
                <a:rPr lang="en-US" altLang="zh-TW" sz="24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     “Vulcan (Hypothetical Inner Planet) Theory” 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[~1860, Verrier]</a:t>
              </a:r>
              <a:r>
                <a:rPr lang="en-US" altLang="zh-TW" sz="20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    </a:t>
              </a:r>
            </a:p>
            <a:p>
              <a:pPr lvl="1">
                <a:buClr>
                  <a:srgbClr val="FF0000"/>
                </a:buClr>
              </a:pPr>
              <a:r>
                <a:rPr lang="en-US" altLang="zh-TW" sz="20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zh-TW" sz="2400" i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and …...  </a:t>
              </a:r>
              <a:r>
                <a:rPr lang="zh-TW" altLang="en-US" sz="2400" i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 </a:t>
              </a:r>
              <a:r>
                <a:rPr lang="en-US" altLang="zh-TW" sz="24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World-Wide Searches </a:t>
              </a:r>
              <a:r>
                <a:rPr lang="en-US" altLang="zh-TW" sz="24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… </a:t>
              </a:r>
            </a:p>
            <a:p>
              <a:pPr lvl="1">
                <a:buClr>
                  <a:srgbClr val="FF0000"/>
                </a:buClr>
              </a:pPr>
              <a:r>
                <a:rPr lang="zh-TW" altLang="en-US" sz="24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             </a:t>
              </a:r>
              <a:r>
                <a:rPr lang="en-US" altLang="zh-TW" sz="2400" b="1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+</a:t>
              </a:r>
              <a:r>
                <a:rPr lang="en-US" altLang="zh-TW" sz="24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zh-TW" altLang="en-US" sz="24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zh-TW" sz="24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Multi Observation Claims </a:t>
              </a:r>
              <a:r>
                <a:rPr lang="en-US" altLang="zh-TW" sz="2400" b="1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&amp;</a:t>
              </a:r>
              <a:r>
                <a:rPr lang="en-US" altLang="zh-TW" sz="2400" i="1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Refutations</a:t>
              </a:r>
              <a:r>
                <a:rPr lang="en-US" altLang="zh-TW" sz="24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zh-TW" sz="2000" i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[1859-1908 ] </a:t>
              </a:r>
            </a:p>
            <a:p>
              <a:pPr algn="ctr">
                <a:spcBef>
                  <a:spcPts val="600"/>
                </a:spcBef>
                <a:buClr>
                  <a:srgbClr val="FF0000"/>
                </a:buClr>
              </a:pPr>
              <a:r>
                <a:rPr lang="en-US" altLang="zh-TW" sz="2800" b="1" i="1" dirty="0">
                  <a:solidFill>
                    <a:srgbClr val="FF0000"/>
                  </a:solidFill>
                  <a:latin typeface="Papyrus" panose="03070502060502030205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[ </a:t>
              </a:r>
              <a:r>
                <a:rPr lang="en-US" altLang="zh-TW" sz="2800" b="1" i="1" dirty="0" err="1">
                  <a:latin typeface="Papyrus" panose="03070502060502030205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Sooooo</a:t>
              </a:r>
              <a:r>
                <a:rPr lang="en-US" altLang="zh-TW" sz="2800" b="1" i="1" dirty="0">
                  <a:latin typeface="Papyrus" panose="03070502060502030205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….  </a:t>
              </a:r>
              <a:r>
                <a:rPr lang="en-US" altLang="zh-TW" sz="2800" b="1" i="1" dirty="0">
                  <a:solidFill>
                    <a:srgbClr val="FF0000"/>
                  </a:solidFill>
                  <a:latin typeface="Papyrus" panose="03070502060502030205" pitchFamily="66" charset="0"/>
                  <a:cs typeface="Calibri" panose="020F0502020204030204" pitchFamily="34" charset="0"/>
                  <a:sym typeface="Wingdings" panose="05000000000000000000" pitchFamily="2" charset="2"/>
                </a:rPr>
                <a:t> Natural &amp; Human !!!  ]</a:t>
              </a:r>
              <a:endParaRPr lang="zh-TW" altLang="en-US" sz="2800" b="1" i="1" dirty="0">
                <a:solidFill>
                  <a:srgbClr val="FF0000"/>
                </a:solidFill>
                <a:latin typeface="Papyrus" panose="03070502060502030205" pitchFamily="66" charset="0"/>
                <a:cs typeface="Calibri" panose="020F0502020204030204" pitchFamily="34" charset="0"/>
              </a:endParaRP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2344" y="2077536"/>
              <a:ext cx="2115580" cy="211558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2643" y="4427069"/>
              <a:ext cx="2783997" cy="1830478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BD7CF08-91D9-4E47-9C72-2C61FF00D887}"/>
                </a:ext>
              </a:extLst>
            </p:cNvPr>
            <p:cNvSpPr txBox="1"/>
            <p:nvPr/>
          </p:nvSpPr>
          <p:spPr>
            <a:xfrm>
              <a:off x="5879976" y="2132856"/>
              <a:ext cx="165618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天皇星的軌跡</a:t>
              </a: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BD6B34F0-6848-4401-B748-79143AF1ECE2}"/>
                </a:ext>
              </a:extLst>
            </p:cNvPr>
            <p:cNvSpPr txBox="1"/>
            <p:nvPr/>
          </p:nvSpPr>
          <p:spPr>
            <a:xfrm>
              <a:off x="6168008" y="4077072"/>
              <a:ext cx="14167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水星的軌跡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C7EC51D-66A4-4850-B0F1-2C15B958D3B3}"/>
                </a:ext>
              </a:extLst>
            </p:cNvPr>
            <p:cNvSpPr txBox="1"/>
            <p:nvPr/>
          </p:nvSpPr>
          <p:spPr>
            <a:xfrm>
              <a:off x="7057229" y="3275692"/>
              <a:ext cx="165618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海皇星的發現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EC5E6411-01C6-44AA-9CFE-A1B16739122F}"/>
                </a:ext>
              </a:extLst>
            </p:cNvPr>
            <p:cNvSpPr txBox="1"/>
            <p:nvPr/>
          </p:nvSpPr>
          <p:spPr>
            <a:xfrm>
              <a:off x="7176120" y="4499828"/>
              <a:ext cx="165618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相對論的發現</a:t>
              </a: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4A65FB94-2246-4A52-A165-786818E43827}"/>
                </a:ext>
              </a:extLst>
            </p:cNvPr>
            <p:cNvSpPr txBox="1"/>
            <p:nvPr/>
          </p:nvSpPr>
          <p:spPr>
            <a:xfrm rot="18540499">
              <a:off x="40194" y="4422864"/>
              <a:ext cx="126614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不按牌理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C599193-5029-4CA7-A92E-77A46372A576}"/>
                </a:ext>
              </a:extLst>
            </p:cNvPr>
            <p:cNvSpPr txBox="1"/>
            <p:nvPr/>
          </p:nvSpPr>
          <p:spPr>
            <a:xfrm rot="18540499">
              <a:off x="134333" y="5560534"/>
              <a:ext cx="126614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按牌理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347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The Hunt for Vulcan: How Albert Einstein Destroyed a Planet and Deciphered the Universe (English Edition) par [Thomas Levenso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36104"/>
            <a:ext cx="3785032" cy="5805264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Vulcan: The planet that never was.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44" y="72009"/>
            <a:ext cx="3450896" cy="26642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Amazon.com: Hidden Universe Travel Guides: Star Trek: Vulcan (1)  (9781608875207): Ward, Dayton, Ramondelli, Livio, Markowski, Peter: 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74967"/>
            <a:ext cx="3610743" cy="54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Spock and T'Pr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284985"/>
            <a:ext cx="1685608" cy="19920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右箭號 1"/>
          <p:cNvSpPr/>
          <p:nvPr/>
        </p:nvSpPr>
        <p:spPr bwMode="auto">
          <a:xfrm>
            <a:off x="5756268" y="2801651"/>
            <a:ext cx="792088" cy="504056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764405" y="5628767"/>
            <a:ext cx="4716016" cy="1077218"/>
          </a:xfrm>
          <a:prstGeom prst="rect">
            <a:avLst/>
          </a:prstGeom>
          <a:solidFill>
            <a:srgbClr val="FDFED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3333FF"/>
                </a:solidFill>
                <a:latin typeface="Monotype Corsiva" panose="03010101010201010101" pitchFamily="66" charset="0"/>
              </a:rPr>
              <a:t>From </a:t>
            </a:r>
            <a:r>
              <a:rPr lang="en-US" altLang="zh-TW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Science History </a:t>
            </a:r>
            <a:r>
              <a:rPr lang="en-US" altLang="zh-TW" sz="3200" b="1" dirty="0">
                <a:solidFill>
                  <a:srgbClr val="3333FF"/>
                </a:solidFill>
                <a:latin typeface="Monotype Corsiva" panose="03010101010201010101" pitchFamily="66" charset="0"/>
              </a:rPr>
              <a:t>to </a:t>
            </a:r>
            <a:r>
              <a:rPr lang="en-US" altLang="zh-TW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</a:t>
            </a:r>
          </a:p>
          <a:p>
            <a:r>
              <a:rPr lang="en-US" altLang="zh-TW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Popular Culture </a:t>
            </a:r>
            <a:r>
              <a:rPr lang="en-US" altLang="zh-TW" sz="3200" b="1" dirty="0">
                <a:solidFill>
                  <a:srgbClr val="3333FF"/>
                </a:solidFill>
                <a:latin typeface="Monotype Corsiva" panose="03010101010201010101" pitchFamily="66" charset="0"/>
              </a:rPr>
              <a:t>……</a:t>
            </a:r>
            <a:endParaRPr lang="zh-TW" altLang="en-US" sz="3200" b="1" dirty="0">
              <a:solidFill>
                <a:srgbClr val="3333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58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橡樹"/>
          <p:cNvSpPr>
            <a:spLocks noChangeArrowheads="1"/>
          </p:cNvSpPr>
          <p:nvPr/>
        </p:nvSpPr>
        <p:spPr bwMode="auto">
          <a:xfrm>
            <a:off x="119336" y="162845"/>
            <a:ext cx="8268369" cy="59690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600" b="1" dirty="0">
                <a:solidFill>
                  <a:srgbClr val="FCF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TEXONO-CDEX  Collaboration </a:t>
            </a:r>
            <a:endParaRPr lang="en-US" altLang="zh-TW" sz="1600" b="1" i="1" dirty="0">
              <a:solidFill>
                <a:srgbClr val="FCF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143520" y="908720"/>
            <a:ext cx="8400752" cy="5211683"/>
            <a:chOff x="285750" y="1431925"/>
            <a:chExt cx="8400752" cy="5211684"/>
          </a:xfrm>
        </p:grpSpPr>
        <p:sp>
          <p:nvSpPr>
            <p:cNvPr id="30724" name="Text Box 6"/>
            <p:cNvSpPr txBox="1">
              <a:spLocks noChangeArrowheads="1"/>
            </p:cNvSpPr>
            <p:nvPr/>
          </p:nvSpPr>
          <p:spPr bwMode="auto">
            <a:xfrm>
              <a:off x="285750" y="1431925"/>
              <a:ext cx="8400752" cy="52116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4000"/>
                </a:lnSpc>
                <a:spcBef>
                  <a:spcPct val="50000"/>
                </a:spcBef>
                <a:buClr>
                  <a:srgbClr val="0000FF"/>
                </a:buClr>
                <a:defRPr/>
              </a:pPr>
              <a:r>
                <a:rPr lang="en-US" altLang="zh-TW" sz="4000" b="1" u="sng" dirty="0">
                  <a:solidFill>
                    <a:srgbClr val="009900"/>
                  </a:solidFill>
                  <a:latin typeface="Monotype Corsiva" pitchFamily="66" charset="0"/>
                </a:rPr>
                <a:t>TEXONO</a:t>
              </a:r>
              <a:r>
                <a:rPr lang="en-US" altLang="zh-TW" b="1" dirty="0">
                  <a:solidFill>
                    <a:srgbClr val="FF0000"/>
                  </a:solidFill>
                  <a:latin typeface="Monotype Corsiva" pitchFamily="66" charset="0"/>
                </a:rPr>
                <a:t>                                                                                    [</a:t>
              </a:r>
              <a:r>
                <a:rPr lang="en-US" altLang="zh-TW" sz="2000" b="1" dirty="0">
                  <a:solidFill>
                    <a:srgbClr val="FF0000"/>
                  </a:solidFill>
                  <a:latin typeface="Monotype Corsiva" pitchFamily="66" charset="0"/>
                </a:rPr>
                <a:t>since 1997] </a:t>
              </a:r>
              <a:r>
                <a:rPr lang="en-US" altLang="zh-TW" sz="4000" b="1" dirty="0">
                  <a:solidFill>
                    <a:srgbClr val="009900"/>
                  </a:solidFill>
                  <a:latin typeface="Monotype Corsiva" pitchFamily="66" charset="0"/>
                </a:rPr>
                <a:t>:</a:t>
              </a:r>
              <a:r>
                <a:rPr lang="en-US" altLang="zh-TW" sz="3600" b="1" dirty="0">
                  <a:solidFill>
                    <a:srgbClr val="009900"/>
                  </a:solidFill>
                  <a:latin typeface="Monotype Corsiva" pitchFamily="66" charset="0"/>
                </a:rPr>
                <a:t> </a:t>
              </a:r>
            </a:p>
            <a:p>
              <a:pPr marL="342900" indent="-342900">
                <a:spcBef>
                  <a:spcPct val="50000"/>
                </a:spcBef>
                <a:buClr>
                  <a:srgbClr val="FF0000"/>
                </a:buClr>
                <a:defRPr/>
              </a:pPr>
              <a:r>
                <a:rPr lang="en-US" altLang="zh-TW" sz="2800" b="1" dirty="0">
                  <a:solidFill>
                    <a:srgbClr val="FF0000"/>
                  </a:solidFill>
                  <a:sym typeface="Wingdings"/>
                </a:rPr>
                <a:t></a:t>
              </a:r>
              <a:r>
                <a:rPr lang="en-US" altLang="zh-TW" sz="2800" b="1" dirty="0">
                  <a:solidFill>
                    <a:srgbClr val="0000FF"/>
                  </a:solidFill>
                  <a:sym typeface="Wingdings"/>
                </a:rPr>
                <a:t> </a:t>
              </a:r>
              <a:r>
                <a:rPr lang="en-US" altLang="zh-TW" sz="2800" b="1" dirty="0"/>
                <a:t>Neutrino Physics at </a:t>
              </a:r>
              <a:r>
                <a:rPr lang="en-US" altLang="zh-TW" sz="2800" b="1" dirty="0" err="1">
                  <a:solidFill>
                    <a:srgbClr val="FF0000"/>
                  </a:solidFill>
                </a:rPr>
                <a:t>Kuo-Sheng</a:t>
              </a:r>
              <a:r>
                <a:rPr lang="en-US" altLang="zh-TW" sz="2800" b="1" dirty="0">
                  <a:solidFill>
                    <a:srgbClr val="FF0000"/>
                  </a:solidFill>
                </a:rPr>
                <a:t> Reactor Neutrino Laboratory (KSNL)</a:t>
              </a:r>
            </a:p>
            <a:p>
              <a:pPr marL="800100" lvl="1" indent="-342900">
                <a:lnSpc>
                  <a:spcPts val="2000"/>
                </a:lnSpc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zh-TW" sz="2800" b="1" dirty="0">
                  <a:solidFill>
                    <a:srgbClr val="0000FF"/>
                  </a:solidFill>
                </a:rPr>
                <a:t>Taiwan </a:t>
              </a:r>
              <a:r>
                <a:rPr lang="en-US" altLang="zh-TW" sz="2000" b="1" i="1" dirty="0">
                  <a:solidFill>
                    <a:srgbClr val="339933"/>
                  </a:solidFill>
                </a:rPr>
                <a:t>(</a:t>
              </a:r>
              <a:r>
                <a:rPr lang="en-US" altLang="zh-TW" sz="2000" b="1" i="1" u="sng" dirty="0">
                  <a:solidFill>
                    <a:srgbClr val="339933"/>
                  </a:solidFill>
                </a:rPr>
                <a:t>AS</a:t>
              </a:r>
              <a:r>
                <a:rPr lang="en-US" altLang="zh-TW" sz="2000" b="1" i="1" dirty="0">
                  <a:solidFill>
                    <a:srgbClr val="339933"/>
                  </a:solidFill>
                </a:rPr>
                <a:t>,NCU,NDHU,INER,KSNPS)</a:t>
              </a:r>
              <a:r>
                <a:rPr lang="en-US" altLang="zh-TW" sz="2000" b="1" i="1" dirty="0">
                  <a:solidFill>
                    <a:srgbClr val="0000FF"/>
                  </a:solidFill>
                </a:rPr>
                <a:t>  </a:t>
              </a:r>
            </a:p>
            <a:p>
              <a:pPr marL="800100" lvl="1" indent="-342900">
                <a:lnSpc>
                  <a:spcPts val="2000"/>
                </a:lnSpc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zh-TW" sz="2800" b="1" dirty="0">
                  <a:solidFill>
                    <a:srgbClr val="0000FF"/>
                  </a:solidFill>
                </a:rPr>
                <a:t>Turkey </a:t>
              </a:r>
              <a:r>
                <a:rPr lang="en-US" altLang="zh-TW" sz="2000" b="1" i="1" dirty="0">
                  <a:solidFill>
                    <a:srgbClr val="339933"/>
                  </a:solidFill>
                </a:rPr>
                <a:t>(METU,DEU)</a:t>
              </a:r>
              <a:r>
                <a:rPr lang="en-US" altLang="zh-TW" sz="2000" b="1" i="1" dirty="0">
                  <a:solidFill>
                    <a:srgbClr val="0000FF"/>
                  </a:solidFill>
                </a:rPr>
                <a:t> </a:t>
              </a:r>
            </a:p>
            <a:p>
              <a:pPr marL="800100" lvl="1" indent="-342900">
                <a:lnSpc>
                  <a:spcPts val="2000"/>
                </a:lnSpc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zh-TW" sz="2800" b="1" dirty="0">
                  <a:solidFill>
                    <a:srgbClr val="0000FF"/>
                  </a:solidFill>
                </a:rPr>
                <a:t>India </a:t>
              </a:r>
              <a:r>
                <a:rPr lang="en-US" altLang="zh-TW" sz="2000" b="1" i="1" dirty="0">
                  <a:solidFill>
                    <a:srgbClr val="339933"/>
                  </a:solidFill>
                </a:rPr>
                <a:t>(BHU,CUSB,GLAU,) </a:t>
              </a:r>
            </a:p>
            <a:p>
              <a:pPr marL="342900" indent="-342900">
                <a:lnSpc>
                  <a:spcPts val="2000"/>
                </a:lnSpc>
                <a:spcBef>
                  <a:spcPct val="50000"/>
                </a:spcBef>
                <a:buClr>
                  <a:srgbClr val="FF0000"/>
                </a:buClr>
                <a:defRPr/>
              </a:pPr>
              <a:r>
                <a:rPr lang="en-US" altLang="zh-TW" sz="4000" b="1" u="sng" dirty="0">
                  <a:solidFill>
                    <a:srgbClr val="009900"/>
                  </a:solidFill>
                  <a:latin typeface="Monotype Corsiva" pitchFamily="66" charset="0"/>
                </a:rPr>
                <a:t>CDEX </a:t>
              </a:r>
              <a:r>
                <a:rPr lang="en-US" altLang="zh-TW" sz="4000" b="1" dirty="0">
                  <a:solidFill>
                    <a:srgbClr val="009900"/>
                  </a:solidFill>
                  <a:latin typeface="Monotype Corsiva" pitchFamily="66" charset="0"/>
                </a:rPr>
                <a:t>                                   </a:t>
              </a:r>
              <a:r>
                <a:rPr lang="en-US" altLang="zh-TW" sz="2000" b="1" dirty="0">
                  <a:solidFill>
                    <a:srgbClr val="FF0000"/>
                  </a:solidFill>
                  <a:latin typeface="Monotype Corsiva" pitchFamily="66" charset="0"/>
                </a:rPr>
                <a:t>[birth 2009] </a:t>
              </a:r>
              <a:r>
                <a:rPr lang="en-US" altLang="zh-TW" sz="4000" b="1" dirty="0">
                  <a:solidFill>
                    <a:srgbClr val="009900"/>
                  </a:solidFill>
                  <a:latin typeface="Monotype Corsiva" pitchFamily="66" charset="0"/>
                </a:rPr>
                <a:t>:</a:t>
              </a:r>
            </a:p>
            <a:p>
              <a:pPr lvl="1" indent="-457200">
                <a:spcBef>
                  <a:spcPct val="50000"/>
                </a:spcBef>
                <a:buClr>
                  <a:srgbClr val="FF0000"/>
                </a:buClr>
                <a:buFont typeface="Wingdings" panose="05000000000000000000" pitchFamily="2" charset="2"/>
                <a:buChar char="¤"/>
                <a:defRPr/>
              </a:pPr>
              <a:r>
                <a:rPr lang="en-US" altLang="zh-TW" sz="2800" b="1" dirty="0">
                  <a:sym typeface="Wingdings"/>
                </a:rPr>
                <a:t>Dark Matter Searches</a:t>
              </a:r>
              <a:r>
                <a:rPr lang="en-US" altLang="zh-TW" sz="2800" b="1" dirty="0"/>
                <a:t> at </a:t>
              </a:r>
              <a:r>
                <a:rPr lang="en-US" altLang="zh-TW" sz="2800" b="1" dirty="0">
                  <a:solidFill>
                    <a:srgbClr val="FF0000"/>
                  </a:solidFill>
                </a:rPr>
                <a:t>China </a:t>
              </a:r>
              <a:r>
                <a:rPr lang="en-US" altLang="zh-TW" sz="2800" b="1" dirty="0" err="1">
                  <a:solidFill>
                    <a:srgbClr val="FF0000"/>
                  </a:solidFill>
                </a:rPr>
                <a:t>Jin</a:t>
              </a:r>
              <a:r>
                <a:rPr lang="en-US" altLang="zh-TW" sz="2800" b="1" dirty="0">
                  <a:solidFill>
                    <a:srgbClr val="FF0000"/>
                  </a:solidFill>
                </a:rPr>
                <a:t>-Ping Underground Laboratory (CJPL)</a:t>
              </a:r>
            </a:p>
            <a:p>
              <a:pPr marL="800100" lvl="2" indent="-342900">
                <a:lnSpc>
                  <a:spcPts val="2000"/>
                </a:lnSpc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zh-TW" sz="2800" b="1" dirty="0">
                  <a:solidFill>
                    <a:srgbClr val="0000FF"/>
                  </a:solidFill>
                </a:rPr>
                <a:t>China </a:t>
              </a:r>
              <a:r>
                <a:rPr lang="en-US" altLang="zh-TW" sz="2000" b="1" i="1" dirty="0">
                  <a:solidFill>
                    <a:srgbClr val="339933"/>
                  </a:solidFill>
                </a:rPr>
                <a:t>(</a:t>
              </a:r>
              <a:r>
                <a:rPr lang="en-US" altLang="zh-TW" sz="2000" b="1" i="1" u="sng" dirty="0">
                  <a:solidFill>
                    <a:srgbClr val="339933"/>
                  </a:solidFill>
                </a:rPr>
                <a:t>THU</a:t>
              </a:r>
              <a:r>
                <a:rPr lang="en-US" altLang="zh-TW" sz="2000" b="1" i="1" dirty="0">
                  <a:solidFill>
                    <a:srgbClr val="339933"/>
                  </a:solidFill>
                </a:rPr>
                <a:t>,CIAE,SCU,BNU,NKU,EHDC)</a:t>
              </a:r>
              <a:r>
                <a:rPr lang="en-US" altLang="zh-TW" sz="2000" b="1" i="1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4104" name="Text Box 7"/>
            <p:cNvSpPr txBox="1">
              <a:spLocks noChangeArrowheads="1"/>
            </p:cNvSpPr>
            <p:nvPr/>
          </p:nvSpPr>
          <p:spPr bwMode="auto">
            <a:xfrm>
              <a:off x="2423517" y="1526877"/>
              <a:ext cx="3876675" cy="46196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T</a:t>
              </a:r>
              <a:r>
                <a:rPr lang="en-US" altLang="zh-TW" sz="2400" b="1">
                  <a:latin typeface="Monotype Corsiva" pitchFamily="66" charset="0"/>
                </a:rPr>
                <a:t>aiwan </a:t>
              </a: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EX</a:t>
              </a:r>
              <a:r>
                <a:rPr lang="en-US" altLang="zh-TW" sz="2400" b="1">
                  <a:latin typeface="Monotype Corsiva" pitchFamily="66" charset="0"/>
                </a:rPr>
                <a:t>periment </a:t>
              </a: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O</a:t>
              </a:r>
              <a:r>
                <a:rPr lang="en-US" altLang="zh-TW" sz="2400" b="1">
                  <a:latin typeface="Monotype Corsiva" pitchFamily="66" charset="0"/>
                </a:rPr>
                <a:t>n </a:t>
              </a: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N</a:t>
              </a:r>
              <a:r>
                <a:rPr lang="en-US" altLang="zh-TW" sz="2400" b="1">
                  <a:latin typeface="Monotype Corsiva" pitchFamily="66" charset="0"/>
                </a:rPr>
                <a:t>eutrin</a:t>
              </a: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O</a:t>
              </a:r>
            </a:p>
          </p:txBody>
        </p:sp>
        <p:sp>
          <p:nvSpPr>
            <p:cNvPr id="4105" name="Text Box 7"/>
            <p:cNvSpPr txBox="1">
              <a:spLocks noChangeArrowheads="1"/>
            </p:cNvSpPr>
            <p:nvPr/>
          </p:nvSpPr>
          <p:spPr bwMode="auto">
            <a:xfrm>
              <a:off x="1835697" y="4581128"/>
              <a:ext cx="3754462" cy="46196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C</a:t>
              </a:r>
              <a:r>
                <a:rPr lang="en-US" altLang="zh-TW" sz="2400" b="1">
                  <a:latin typeface="Monotype Corsiva" pitchFamily="66" charset="0"/>
                </a:rPr>
                <a:t>hina </a:t>
              </a: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D</a:t>
              </a:r>
              <a:r>
                <a:rPr lang="en-US" altLang="zh-TW" sz="2400" b="1">
                  <a:latin typeface="Monotype Corsiva" pitchFamily="66" charset="0"/>
                </a:rPr>
                <a:t>ark Matter</a:t>
              </a:r>
              <a:r>
                <a:rPr lang="en-US" altLang="zh-TW" sz="2400" b="1">
                  <a:solidFill>
                    <a:srgbClr val="FF0000"/>
                  </a:solidFill>
                  <a:latin typeface="Monotype Corsiva" pitchFamily="66" charset="0"/>
                </a:rPr>
                <a:t> EX</a:t>
              </a:r>
              <a:r>
                <a:rPr lang="en-US" altLang="zh-TW" sz="2400" b="1">
                  <a:latin typeface="Monotype Corsiva" pitchFamily="66" charset="0"/>
                </a:rPr>
                <a:t>periment</a:t>
              </a:r>
              <a:endParaRPr lang="en-US" altLang="zh-TW" sz="2400" b="1">
                <a:solidFill>
                  <a:srgbClr val="FF000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16080" y="2404056"/>
            <a:ext cx="1571625" cy="1584325"/>
            <a:chOff x="3878" y="436"/>
            <a:chExt cx="1723" cy="1657"/>
          </a:xfrm>
        </p:grpSpPr>
        <p:pic>
          <p:nvPicPr>
            <p:cNvPr id="4101" name="Picture 14" descr="texon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78" y="436"/>
              <a:ext cx="1723" cy="1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Picture 15" descr="k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3" y="1862"/>
              <a:ext cx="405" cy="20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83432" y="6233057"/>
            <a:ext cx="10873208" cy="528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3400"/>
              </a:lnSpc>
              <a:spcBef>
                <a:spcPct val="50000"/>
              </a:spcBef>
            </a:pPr>
            <a:r>
              <a:rPr lang="en-US" altLang="zh-TW" sz="28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latin typeface="Monotype Corsiva" pitchFamily="66" charset="0"/>
                <a:sym typeface="Webdings"/>
              </a:rPr>
              <a:t></a:t>
            </a:r>
            <a:r>
              <a:rPr lang="en-US" altLang="zh-TW" sz="2800" b="1" dirty="0">
                <a:solidFill>
                  <a:srgbClr val="FF0000"/>
                </a:solidFill>
                <a:latin typeface="Monotype Corsiva" pitchFamily="66" charset="0"/>
              </a:rPr>
              <a:t>Research  Program:   </a:t>
            </a:r>
            <a:r>
              <a:rPr lang="en-US" altLang="zh-TW" sz="2000" b="1" dirty="0">
                <a:solidFill>
                  <a:schemeClr val="accent2"/>
                </a:solidFill>
                <a:latin typeface="Comic Sans MS" pitchFamily="66" charset="0"/>
              </a:rPr>
              <a:t>Low Energy Neutrino and Dark Matter Physics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3346" y="4258680"/>
            <a:ext cx="1391623" cy="50863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37" y="5048793"/>
            <a:ext cx="1380239" cy="49577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34" y="1431947"/>
            <a:ext cx="3363130" cy="2093377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9696400" y="10036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TEXONO 2019</a:t>
            </a:r>
            <a:endParaRPr lang="zh-TW" altLang="en-US" b="1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85" y="4057922"/>
            <a:ext cx="3457779" cy="1497191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9828236" y="555511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CDEX 2018</a:t>
            </a:r>
            <a:endParaRPr lang="zh-TW" altLang="en-US" b="1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6A1D2969-CFC1-493A-BB4D-B1E98D7D94E1}" type="slidenum">
              <a:rPr lang="en-US" altLang="zh-TW" smtClean="0"/>
              <a:pPr/>
              <a:t>54</a:t>
            </a:fld>
            <a:endParaRPr lang="en-US" altLang="zh-TW"/>
          </a:p>
        </p:txBody>
      </p:sp>
      <p:pic>
        <p:nvPicPr>
          <p:cNvPr id="4099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1"/>
            <a:ext cx="4267200" cy="30130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100" y="1052514"/>
            <a:ext cx="4787900" cy="3709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775326" y="5000626"/>
            <a:ext cx="4608513" cy="1655763"/>
            <a:chOff x="103" y="3762"/>
            <a:chExt cx="2404" cy="395"/>
          </a:xfrm>
        </p:grpSpPr>
        <p:sp>
          <p:nvSpPr>
            <p:cNvPr id="4107" name="AutoShape 19"/>
            <p:cNvSpPr>
              <a:spLocks noChangeArrowheads="1"/>
            </p:cNvSpPr>
            <p:nvPr/>
          </p:nvSpPr>
          <p:spPr bwMode="auto">
            <a:xfrm>
              <a:off x="103" y="3762"/>
              <a:ext cx="2404" cy="39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80"/>
                </a:gs>
                <a:gs pos="50000">
                  <a:srgbClr val="6666FF"/>
                </a:gs>
                <a:gs pos="100000">
                  <a:srgbClr val="00008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08" name="AutoShape 20"/>
            <p:cNvSpPr>
              <a:spLocks noChangeArrowheads="1"/>
            </p:cNvSpPr>
            <p:nvPr/>
          </p:nvSpPr>
          <p:spPr bwMode="auto">
            <a:xfrm>
              <a:off x="195" y="3788"/>
              <a:ext cx="2125" cy="349"/>
            </a:xfrm>
            <a:prstGeom prst="roundRect">
              <a:avLst>
                <a:gd name="adj" fmla="val 50000"/>
              </a:avLst>
            </a:prstGeom>
            <a:solidFill>
              <a:srgbClr val="7F7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FF0000"/>
                </a:buClr>
                <a:buFont typeface="Arial" charset="0"/>
                <a:buChar char="•"/>
              </a:pPr>
              <a:r>
                <a:rPr lang="en-US" altLang="zh-TW" sz="2000" b="1">
                  <a:cs typeface="Times New Roman" pitchFamily="18" charset="0"/>
                </a:rPr>
                <a:t> 28 m from core#1 @ 2.9 GW</a:t>
              </a:r>
            </a:p>
            <a:p>
              <a:pPr>
                <a:buClr>
                  <a:srgbClr val="FF0000"/>
                </a:buClr>
                <a:buFont typeface="Arial" charset="0"/>
                <a:buChar char="•"/>
              </a:pPr>
              <a:r>
                <a:rPr lang="en-US" altLang="zh-TW" sz="2000" b="1">
                  <a:cs typeface="Times New Roman" pitchFamily="18" charset="0"/>
                </a:rPr>
                <a:t> Shallow site : </a:t>
              </a:r>
              <a:r>
                <a:rPr lang="en-US" altLang="zh-TW" sz="2000" b="1">
                  <a:solidFill>
                    <a:srgbClr val="FF0000"/>
                  </a:solidFill>
                  <a:cs typeface="Times New Roman" pitchFamily="18" charset="0"/>
                </a:rPr>
                <a:t>~30</a:t>
              </a:r>
              <a:r>
                <a:rPr lang="en-US" altLang="zh-TW" sz="2000" b="1" i="1">
                  <a:solidFill>
                    <a:srgbClr val="FF0000"/>
                  </a:solidFill>
                  <a:cs typeface="Times New Roman" pitchFamily="18" charset="0"/>
                </a:rPr>
                <a:t> mwe</a:t>
              </a:r>
              <a:r>
                <a:rPr lang="en-US" altLang="zh-TW" sz="2000" b="1">
                  <a:solidFill>
                    <a:srgbClr val="FF0000"/>
                  </a:solidFill>
                  <a:cs typeface="Times New Roman" pitchFamily="18" charset="0"/>
                </a:rPr>
                <a:t> overburden </a:t>
              </a:r>
            </a:p>
            <a:p>
              <a:pPr>
                <a:buClr>
                  <a:srgbClr val="FF0000"/>
                </a:buClr>
                <a:buFont typeface="Arial" charset="0"/>
                <a:buChar char="•"/>
              </a:pPr>
              <a:r>
                <a:rPr lang="en-US" altLang="zh-TW" sz="2000" b="1">
                  <a:cs typeface="Times New Roman" pitchFamily="18" charset="0"/>
                </a:rPr>
                <a:t> ~10 m below ground level </a:t>
              </a:r>
            </a:p>
          </p:txBody>
        </p:sp>
      </p:grp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991545" y="44451"/>
            <a:ext cx="8459787" cy="646331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 dirty="0" err="1">
                <a:solidFill>
                  <a:srgbClr val="FFFF00"/>
                </a:solidFill>
                <a:latin typeface="Monotype Corsiva" pitchFamily="66" charset="0"/>
              </a:rPr>
              <a:t>Kuo</a:t>
            </a:r>
            <a:r>
              <a:rPr lang="en-US" altLang="zh-TW" sz="3600" b="1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en-US" altLang="zh-TW" sz="3600" b="1" dirty="0" err="1">
                <a:solidFill>
                  <a:srgbClr val="FFFF00"/>
                </a:solidFill>
                <a:latin typeface="Monotype Corsiva" pitchFamily="66" charset="0"/>
              </a:rPr>
              <a:t>Sheng</a:t>
            </a:r>
            <a:r>
              <a:rPr lang="en-US" altLang="zh-TW" sz="3600" b="1" dirty="0">
                <a:solidFill>
                  <a:srgbClr val="FFFF00"/>
                </a:solidFill>
                <a:latin typeface="Monotype Corsiva" pitchFamily="66" charset="0"/>
              </a:rPr>
              <a:t> Reactor Neutrino Laboratory  [KSNL] </a:t>
            </a:r>
            <a:r>
              <a:rPr lang="en-US" altLang="zh-TW" sz="3600" b="1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</a:p>
        </p:txBody>
      </p:sp>
      <p:grpSp>
        <p:nvGrpSpPr>
          <p:cNvPr id="3" name="群組 17"/>
          <p:cNvGrpSpPr/>
          <p:nvPr/>
        </p:nvGrpSpPr>
        <p:grpSpPr>
          <a:xfrm>
            <a:off x="1703513" y="3429001"/>
            <a:ext cx="3953649" cy="3380809"/>
            <a:chOff x="107504" y="3429000"/>
            <a:chExt cx="3953649" cy="3380809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504" y="3429000"/>
              <a:ext cx="3953649" cy="3380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3601377"/>
              <a:ext cx="1656184" cy="115655"/>
            </a:xfrm>
            <a:prstGeom prst="rect">
              <a:avLst/>
            </a:prstGeom>
            <a:noFill/>
            <a:ln w="28575">
              <a:solidFill>
                <a:srgbClr val="CCFFFF"/>
              </a:solidFill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509" y="6110341"/>
              <a:ext cx="3791951" cy="60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9512" y="5877272"/>
              <a:ext cx="2703060" cy="174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1411" y="3532907"/>
              <a:ext cx="750344" cy="3982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</p:grpSp>
      <p:sp>
        <p:nvSpPr>
          <p:cNvPr id="19" name="Line 10"/>
          <p:cNvSpPr>
            <a:spLocks noChangeShapeType="1"/>
          </p:cNvSpPr>
          <p:nvPr/>
        </p:nvSpPr>
        <p:spPr bwMode="auto">
          <a:xfrm flipV="1">
            <a:off x="2881313" y="1987550"/>
            <a:ext cx="912812" cy="2298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4008439" y="4365625"/>
            <a:ext cx="3311525" cy="50323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WINDOWS\Desktop\leps.files\fadc0_tpc.jpg"/>
          <p:cNvPicPr>
            <a:picLocks noChangeAspect="1" noChangeArrowheads="1"/>
          </p:cNvPicPr>
          <p:nvPr/>
        </p:nvPicPr>
        <p:blipFill>
          <a:blip r:link="rId2" cstate="print"/>
          <a:srcRect/>
          <a:stretch>
            <a:fillRect/>
          </a:stretch>
        </p:blipFill>
        <p:spPr bwMode="auto">
          <a:xfrm flipV="1">
            <a:off x="2971800" y="4972051"/>
            <a:ext cx="16081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258050" y="1200150"/>
            <a:ext cx="282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TW" altLang="zh-TW" sz="1400">
              <a:solidFill>
                <a:srgbClr val="990099"/>
              </a:solidFill>
            </a:endParaRPr>
          </a:p>
        </p:txBody>
      </p:sp>
      <p:pic>
        <p:nvPicPr>
          <p:cNvPr id="5125" name="Picture 5" descr="shieldA_sep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8" y="3357563"/>
            <a:ext cx="4445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316663" y="4687888"/>
            <a:ext cx="4316412" cy="14843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zh-TW" sz="2400" b="1">
                <a:solidFill>
                  <a:srgbClr val="FF0000"/>
                </a:solidFill>
              </a:rPr>
              <a:t>Configuration: </a:t>
            </a:r>
            <a:r>
              <a:rPr lang="en-US" altLang="zh-TW" sz="2000" b="1">
                <a:solidFill>
                  <a:srgbClr val="0000FF"/>
                </a:solidFill>
              </a:rPr>
              <a:t>Modest yet Unique</a:t>
            </a:r>
            <a:r>
              <a:rPr lang="en-US" altLang="zh-TW" sz="2400" b="1">
                <a:solidFill>
                  <a:srgbClr val="0000FF"/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zh-TW" sz="2400" b="1">
                <a:solidFill>
                  <a:srgbClr val="FF0000"/>
                </a:solidFill>
              </a:rPr>
              <a:t>Flexible Design:  </a:t>
            </a:r>
            <a:r>
              <a:rPr lang="en-US" altLang="zh-TW" sz="2000" b="1">
                <a:solidFill>
                  <a:srgbClr val="0000FF"/>
                </a:solidFill>
                <a:sym typeface="Wingdings" pitchFamily="2" charset="2"/>
              </a:rPr>
              <a:t>Allows </a:t>
            </a:r>
            <a:r>
              <a:rPr lang="en-US" altLang="zh-TW" sz="2000" b="1">
                <a:solidFill>
                  <a:srgbClr val="0000FF"/>
                </a:solidFill>
              </a:rPr>
              <a:t>different detectors conf.  for different physics</a:t>
            </a:r>
          </a:p>
          <a:p>
            <a:endParaRPr lang="en-US" altLang="zh-TW" sz="1400" baseline="300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71813" y="6165850"/>
            <a:ext cx="3048000" cy="45720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>
                <a:solidFill>
                  <a:srgbClr val="FF0000"/>
                </a:solidFill>
              </a:rPr>
              <a:t>Inner Target Volume</a:t>
            </a:r>
            <a:r>
              <a:rPr lang="en-US" altLang="zh-TW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454080" y="3110732"/>
            <a:ext cx="3962400" cy="830997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>
                <a:solidFill>
                  <a:srgbClr val="FF0000"/>
                </a:solidFill>
              </a:rPr>
              <a:t>Front View </a:t>
            </a:r>
            <a:r>
              <a:rPr lang="en-US" altLang="zh-TW" sz="2400" b="1">
                <a:solidFill>
                  <a:srgbClr val="FF0000"/>
                </a:solidFill>
                <a:latin typeface="Monotype Corsiva" pitchFamily="66" charset="0"/>
              </a:rPr>
              <a:t>(cosmic vetos,  shieldings, control room …..)</a:t>
            </a:r>
            <a:r>
              <a:rPr lang="en-US" altLang="zh-TW" sz="2400" b="1">
                <a:latin typeface="Monotype Corsiva" pitchFamily="66" charset="0"/>
              </a:rPr>
              <a:t> 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850" y="188914"/>
            <a:ext cx="3887788" cy="290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 descr="C:\Users\texono_one\Documents\TEXONO\科學月刊\Submitted Materials\五B___國聖微中子實驗室外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040" y="188640"/>
            <a:ext cx="3888432" cy="2822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9332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2"/>
          <p:cNvGrpSpPr/>
          <p:nvPr/>
        </p:nvGrpSpPr>
        <p:grpSpPr>
          <a:xfrm>
            <a:off x="2403376" y="908720"/>
            <a:ext cx="5060776" cy="1512168"/>
            <a:chOff x="2987824" y="116632"/>
            <a:chExt cx="5204792" cy="1738312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987824" y="116632"/>
              <a:ext cx="5204792" cy="1738312"/>
              <a:chOff x="2819399" y="1554480"/>
              <a:chExt cx="4556720" cy="1737360"/>
            </a:xfrm>
            <a:solidFill>
              <a:schemeClr val="bg1"/>
            </a:solidFill>
          </p:grpSpPr>
          <p:pic>
            <p:nvPicPr>
              <p:cNvPr id="8" name="Picture 5" descr="C:\Documents and Settings\Public\Desktop\AKS-Temp\nov-500g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99119" y="1600200"/>
                <a:ext cx="2018900" cy="16459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" name="Rectangle 12"/>
              <p:cNvSpPr>
                <a:spLocks noChangeArrowheads="1"/>
              </p:cNvSpPr>
              <p:nvPr/>
            </p:nvSpPr>
            <p:spPr bwMode="auto">
              <a:xfrm>
                <a:off x="2819399" y="1554480"/>
                <a:ext cx="4556720" cy="1737360"/>
              </a:xfrm>
              <a:prstGeom prst="rect">
                <a:avLst/>
              </a:prstGeom>
              <a:grpFill/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zh-TW"/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572941" y="215362"/>
              <a:ext cx="1188985" cy="67222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b="1" dirty="0">
                  <a:solidFill>
                    <a:srgbClr val="000066"/>
                  </a:solidFill>
                </a:rPr>
                <a:t>p- </a:t>
              </a:r>
              <a:r>
                <a:rPr kumimoji="1" lang="en-US" altLang="zh-TW" b="1" dirty="0" err="1">
                  <a:solidFill>
                    <a:srgbClr val="000066"/>
                  </a:solidFill>
                </a:rPr>
                <a:t>PCGe</a:t>
              </a:r>
              <a:endParaRPr kumimoji="1" lang="en-US" altLang="zh-TW" b="1" dirty="0">
                <a:solidFill>
                  <a:srgbClr val="000066"/>
                </a:solidFill>
              </a:endParaRPr>
            </a:p>
            <a:p>
              <a:pPr algn="ctr"/>
              <a:r>
                <a:rPr lang="en-US" altLang="zh-TW" sz="1400" b="1" i="1" dirty="0">
                  <a:solidFill>
                    <a:srgbClr val="FF0000"/>
                  </a:solidFill>
                </a:rPr>
                <a:t>[500g – 1 kg]</a:t>
              </a: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3027513" y="472232"/>
              <a:ext cx="2247028" cy="1350474"/>
              <a:chOff x="3200402" y="1243017"/>
              <a:chExt cx="2245763" cy="1350535"/>
            </a:xfrm>
          </p:grpSpPr>
          <p:sp>
            <p:nvSpPr>
              <p:cNvPr id="27" name="Flowchart: Magnetic Disk 50"/>
              <p:cNvSpPr/>
              <p:nvPr/>
            </p:nvSpPr>
            <p:spPr bwMode="auto">
              <a:xfrm rot="5400000">
                <a:off x="3258043" y="1185376"/>
                <a:ext cx="889040" cy="1004321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8" name="Straight Arrow Connector 51"/>
              <p:cNvCxnSpPr/>
              <p:nvPr/>
            </p:nvCxnSpPr>
            <p:spPr bwMode="auto">
              <a:xfrm>
                <a:off x="4123807" y="1698650"/>
                <a:ext cx="30938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7"/>
              <p:cNvSpPr txBox="1">
                <a:spLocks noChangeArrowheads="1"/>
              </p:cNvSpPr>
              <p:nvPr/>
            </p:nvSpPr>
            <p:spPr bwMode="auto">
              <a:xfrm>
                <a:off x="4398343" y="1629505"/>
                <a:ext cx="436968" cy="459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000" b="1" dirty="0">
                    <a:solidFill>
                      <a:srgbClr val="FF0000"/>
                    </a:solidFill>
                    <a:cs typeface="Times New Roman" pitchFamily="18" charset="0"/>
                  </a:rPr>
                  <a:t>p</a:t>
                </a:r>
                <a:r>
                  <a:rPr lang="en-US" altLang="zh-TW" sz="2000" b="1" baseline="30000" dirty="0">
                    <a:solidFill>
                      <a:srgbClr val="FF0000"/>
                    </a:solidFill>
                    <a:cs typeface="Times New Roman" pitchFamily="18" charset="0"/>
                  </a:rPr>
                  <a:t>+</a:t>
                </a:r>
                <a:endParaRPr lang="en-US" altLang="zh-TW" sz="1200" b="1" baseline="300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  <p:cxnSp>
            <p:nvCxnSpPr>
              <p:cNvPr id="32" name="Straight Connector 55"/>
              <p:cNvCxnSpPr/>
              <p:nvPr/>
            </p:nvCxnSpPr>
            <p:spPr bwMode="auto">
              <a:xfrm rot="5400000">
                <a:off x="3638247" y="2228899"/>
                <a:ext cx="190509" cy="0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56"/>
              <p:cNvSpPr/>
              <p:nvPr/>
            </p:nvSpPr>
            <p:spPr bwMode="auto">
              <a:xfrm>
                <a:off x="4017504" y="1670074"/>
                <a:ext cx="61878" cy="6509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TextBox 7"/>
              <p:cNvSpPr txBox="1">
                <a:spLocks noChangeArrowheads="1"/>
              </p:cNvSpPr>
              <p:nvPr/>
            </p:nvSpPr>
            <p:spPr bwMode="auto">
              <a:xfrm>
                <a:off x="3705872" y="2133585"/>
                <a:ext cx="1740293" cy="459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000" b="1" dirty="0">
                    <a:solidFill>
                      <a:schemeClr val="tx2"/>
                    </a:solidFill>
                  </a:rPr>
                  <a:t>n</a:t>
                </a:r>
                <a:r>
                  <a:rPr lang="en-US" altLang="zh-TW" sz="2000" b="1" baseline="30000" dirty="0">
                    <a:solidFill>
                      <a:schemeClr val="tx2"/>
                    </a:solidFill>
                    <a:cs typeface="Times New Roman" pitchFamily="18" charset="0"/>
                  </a:rPr>
                  <a:t>+</a:t>
                </a:r>
                <a:r>
                  <a:rPr lang="en-US" altLang="zh-TW" sz="1200" b="1" dirty="0">
                    <a:solidFill>
                      <a:schemeClr val="tx2"/>
                    </a:solidFill>
                    <a:cs typeface="Times New Roman" pitchFamily="18" charset="0"/>
                  </a:rPr>
                  <a:t>(~1mm Li diffused)</a:t>
                </a:r>
              </a:p>
            </p:txBody>
          </p:sp>
        </p:grpSp>
        <p:pic>
          <p:nvPicPr>
            <p:cNvPr id="35" name="Picture 2" descr="C:\Documents and Settings\Public\Desktop\AKS-Temp\nov-900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0859" y="162377"/>
              <a:ext cx="1969749" cy="164682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7" name="群組 43"/>
          <p:cNvGrpSpPr/>
          <p:nvPr/>
        </p:nvGrpSpPr>
        <p:grpSpPr>
          <a:xfrm>
            <a:off x="1703512" y="2535428"/>
            <a:ext cx="5976664" cy="1728192"/>
            <a:chOff x="2861940" y="2011710"/>
            <a:chExt cx="6172200" cy="1889123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861940" y="2011710"/>
              <a:ext cx="6172200" cy="1889123"/>
            </a:xfrm>
            <a:prstGeom prst="rect">
              <a:avLst/>
            </a:prstGeom>
            <a:solidFill>
              <a:schemeClr val="bg1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zh-TW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733063" y="2178000"/>
              <a:ext cx="1071405" cy="63923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b="1" dirty="0">
                  <a:solidFill>
                    <a:srgbClr val="000066"/>
                  </a:solidFill>
                </a:rPr>
                <a:t>n- </a:t>
              </a:r>
              <a:r>
                <a:rPr kumimoji="1" lang="en-US" altLang="zh-TW" b="1" dirty="0" err="1">
                  <a:solidFill>
                    <a:srgbClr val="000066"/>
                  </a:solidFill>
                </a:rPr>
                <a:t>PCGe</a:t>
              </a:r>
              <a:endParaRPr kumimoji="1" lang="en-US" altLang="zh-TW" b="1" dirty="0">
                <a:solidFill>
                  <a:srgbClr val="000066"/>
                </a:solidFill>
              </a:endParaRPr>
            </a:p>
            <a:p>
              <a:pPr algn="ctr"/>
              <a:r>
                <a:rPr lang="en-US" altLang="zh-TW" sz="1400" b="1" i="1" dirty="0">
                  <a:solidFill>
                    <a:srgbClr val="FF0000"/>
                  </a:solidFill>
                </a:rPr>
                <a:t>[500 g]</a:t>
              </a: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64314" y="2262337"/>
              <a:ext cx="2629116" cy="1631119"/>
              <a:chOff x="3199750" y="1261579"/>
              <a:chExt cx="2894808" cy="1924713"/>
            </a:xfrm>
          </p:grpSpPr>
          <p:sp>
            <p:nvSpPr>
              <p:cNvPr id="18" name="Flowchart: Magnetic Disk 23"/>
              <p:cNvSpPr/>
              <p:nvPr/>
            </p:nvSpPr>
            <p:spPr bwMode="auto">
              <a:xfrm rot="5400000">
                <a:off x="3220594" y="1241385"/>
                <a:ext cx="1277551" cy="1317939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9" name="Straight Arrow Connector 24"/>
              <p:cNvCxnSpPr/>
              <p:nvPr/>
            </p:nvCxnSpPr>
            <p:spPr bwMode="auto">
              <a:xfrm>
                <a:off x="4411716" y="1915339"/>
                <a:ext cx="407267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7"/>
              <p:cNvSpPr txBox="1">
                <a:spLocks noChangeArrowheads="1"/>
              </p:cNvSpPr>
              <p:nvPr/>
            </p:nvSpPr>
            <p:spPr bwMode="auto">
              <a:xfrm>
                <a:off x="4785986" y="1873514"/>
                <a:ext cx="538074" cy="595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n</a:t>
                </a:r>
                <a:r>
                  <a:rPr lang="en-US" altLang="zh-TW" sz="2400" b="1" baseline="30000" dirty="0">
                    <a:solidFill>
                      <a:srgbClr val="FF0000"/>
                    </a:solidFill>
                    <a:cs typeface="Times New Roman" pitchFamily="18" charset="0"/>
                  </a:rPr>
                  <a:t>+</a:t>
                </a:r>
                <a:endParaRPr lang="en-US" altLang="zh-TW" sz="1400" b="1" baseline="300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  <p:cxnSp>
            <p:nvCxnSpPr>
              <p:cNvPr id="23" name="Straight Connector 28"/>
              <p:cNvCxnSpPr/>
              <p:nvPr/>
            </p:nvCxnSpPr>
            <p:spPr bwMode="auto">
              <a:xfrm rot="5400000">
                <a:off x="3762763" y="2675938"/>
                <a:ext cx="275366" cy="1748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lowchart: Connector 29"/>
              <p:cNvSpPr/>
              <p:nvPr/>
            </p:nvSpPr>
            <p:spPr bwMode="auto">
              <a:xfrm>
                <a:off x="4273629" y="1874128"/>
                <a:ext cx="82153" cy="93662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TextBox 7"/>
              <p:cNvSpPr txBox="1">
                <a:spLocks noChangeArrowheads="1"/>
              </p:cNvSpPr>
              <p:nvPr/>
            </p:nvSpPr>
            <p:spPr bwMode="auto">
              <a:xfrm>
                <a:off x="3199750" y="2590800"/>
                <a:ext cx="2894808" cy="595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b="1">
                    <a:solidFill>
                      <a:schemeClr val="tx2"/>
                    </a:solidFill>
                  </a:rPr>
                  <a:t>p</a:t>
                </a:r>
                <a:r>
                  <a:rPr lang="en-US" altLang="zh-TW" sz="2400" b="1" baseline="30000">
                    <a:solidFill>
                      <a:schemeClr val="tx2"/>
                    </a:solidFill>
                    <a:cs typeface="Times New Roman" pitchFamily="18" charset="0"/>
                  </a:rPr>
                  <a:t>+</a:t>
                </a:r>
                <a:r>
                  <a:rPr lang="en-US" altLang="zh-TW" sz="1400" b="1">
                    <a:solidFill>
                      <a:schemeClr val="tx2"/>
                    </a:solidFill>
                    <a:cs typeface="Times New Roman" pitchFamily="18" charset="0"/>
                  </a:rPr>
                  <a:t>(~0.5 </a:t>
                </a:r>
                <a:r>
                  <a:rPr lang="el-GR" sz="1400" b="1">
                    <a:solidFill>
                      <a:schemeClr val="tx2"/>
                    </a:solidFill>
                    <a:cs typeface="Times New Roman" pitchFamily="18" charset="0"/>
                  </a:rPr>
                  <a:t>μ</a:t>
                </a:r>
                <a:r>
                  <a:rPr lang="en-US" altLang="zh-TW" sz="1400" b="1">
                    <a:solidFill>
                      <a:schemeClr val="tx2"/>
                    </a:solidFill>
                    <a:cs typeface="Times New Roman" pitchFamily="18" charset="0"/>
                  </a:rPr>
                  <a:t>m Boron implanted)</a:t>
                </a:r>
              </a:p>
            </p:txBody>
          </p:sp>
        </p:grpSp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8848" y="2060848"/>
              <a:ext cx="3093497" cy="1736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20"/>
            <p:cNvSpPr txBox="1">
              <a:spLocks noChangeArrowheads="1"/>
            </p:cNvSpPr>
            <p:nvPr/>
          </p:nvSpPr>
          <p:spPr bwMode="auto">
            <a:xfrm>
              <a:off x="8429128" y="3501008"/>
              <a:ext cx="561528" cy="26914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000" b="1" i="1" dirty="0">
                  <a:solidFill>
                    <a:srgbClr val="FF0000"/>
                  </a:solidFill>
                  <a:latin typeface="Comic Sans MS" pitchFamily="66" charset="0"/>
                </a:rPr>
                <a:t>500 g</a:t>
              </a:r>
            </a:p>
          </p:txBody>
        </p:sp>
      </p:grpSp>
      <p:grpSp>
        <p:nvGrpSpPr>
          <p:cNvPr id="12" name="群組 40"/>
          <p:cNvGrpSpPr/>
          <p:nvPr/>
        </p:nvGrpSpPr>
        <p:grpSpPr>
          <a:xfrm>
            <a:off x="7824192" y="147464"/>
            <a:ext cx="2771800" cy="4217640"/>
            <a:chOff x="0" y="1268761"/>
            <a:chExt cx="2771800" cy="4217640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268761"/>
              <a:ext cx="2771800" cy="4217640"/>
            </a:xfrm>
            <a:prstGeom prst="rect">
              <a:avLst/>
            </a:prstGeom>
            <a:solidFill>
              <a:schemeClr val="bg1"/>
            </a:solidFill>
            <a:ln w="222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zh-TW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673100" y="1306513"/>
              <a:ext cx="1460500" cy="3698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b="1" dirty="0">
                  <a:solidFill>
                    <a:srgbClr val="000066"/>
                  </a:solidFill>
                </a:rPr>
                <a:t>4x5g </a:t>
              </a:r>
              <a:r>
                <a:rPr kumimoji="1" lang="en-US" altLang="zh-TW" b="1" dirty="0" err="1">
                  <a:solidFill>
                    <a:srgbClr val="000066"/>
                  </a:solidFill>
                </a:rPr>
                <a:t>ULEGe</a:t>
              </a:r>
              <a:endParaRPr kumimoji="1" lang="en-US" altLang="zh-TW" b="1" dirty="0">
                <a:solidFill>
                  <a:srgbClr val="000066"/>
                </a:solidFill>
              </a:endParaRPr>
            </a:p>
          </p:txBody>
        </p:sp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549" y="1772816"/>
              <a:ext cx="2619243" cy="1595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" descr="C:\Documents and Settings\Public\Desktop\AKS-Temp\nov-20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773" y="3429000"/>
              <a:ext cx="2672135" cy="2024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Picture 2" descr="C:\Users\kiran\Documents\PSRoC\HPGe_NaI_syste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4581129"/>
            <a:ext cx="2933007" cy="2034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915988" y="44625"/>
            <a:ext cx="5188124" cy="830997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 dirty="0">
                <a:solidFill>
                  <a:srgbClr val="FFFF00"/>
                </a:solidFill>
                <a:latin typeface="Comic Sans MS" pitchFamily="66" charset="0"/>
              </a:rPr>
              <a:t>Baseline Hardware Design </a:t>
            </a:r>
            <a:r>
              <a:rPr lang="en-US" altLang="zh-TW" sz="2000" b="1" i="1" dirty="0">
                <a:solidFill>
                  <a:srgbClr val="CCFFFF"/>
                </a:solidFill>
                <a:latin typeface="Calibri" pitchFamily="34" charset="0"/>
              </a:rPr>
              <a:t>[Both TEXONO@KSNL &amp; CDEX-1@CJPL] </a:t>
            </a:r>
          </a:p>
        </p:txBody>
      </p:sp>
      <p:pic>
        <p:nvPicPr>
          <p:cNvPr id="46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34138" y="4534256"/>
            <a:ext cx="2661855" cy="206309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" name="Line 32"/>
          <p:cNvSpPr>
            <a:spLocks noChangeShapeType="1"/>
          </p:cNvSpPr>
          <p:nvPr/>
        </p:nvSpPr>
        <p:spPr bwMode="auto">
          <a:xfrm>
            <a:off x="5663580" y="3645024"/>
            <a:ext cx="772598" cy="1554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48" name="Line 32"/>
          <p:cNvSpPr>
            <a:spLocks noChangeShapeType="1"/>
          </p:cNvSpPr>
          <p:nvPr/>
        </p:nvSpPr>
        <p:spPr bwMode="auto">
          <a:xfrm flipV="1">
            <a:off x="7066440" y="5581094"/>
            <a:ext cx="1909880" cy="4438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424" y="4531902"/>
            <a:ext cx="3081470" cy="207648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675608" y="4581128"/>
            <a:ext cx="29082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Calibri" panose="020F0502020204030204" pitchFamily="34" charset="0"/>
              </a:rPr>
              <a:t>Electro-Cooled p-</a:t>
            </a:r>
            <a:r>
              <a:rPr lang="en-US" altLang="zh-TW" b="1" dirty="0" err="1">
                <a:latin typeface="Calibri" panose="020F0502020204030204" pitchFamily="34" charset="0"/>
              </a:rPr>
              <a:t>PCGe</a:t>
            </a:r>
            <a:r>
              <a:rPr lang="en-US" altLang="zh-TW" b="1" dirty="0">
                <a:latin typeface="Calibri" panose="020F0502020204030204" pitchFamily="34" charset="0"/>
              </a:rPr>
              <a:t> </a:t>
            </a:r>
            <a:r>
              <a:rPr lang="en-US" altLang="zh-TW" sz="1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[1430 g]</a:t>
            </a:r>
            <a:endParaRPr lang="zh-TW" altLang="en-US" sz="12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54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7288" y="852435"/>
            <a:ext cx="6120680" cy="3895469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19336" y="134518"/>
            <a:ext cx="2952328" cy="1569660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b="1" dirty="0">
                <a:solidFill>
                  <a:srgbClr val="0000CC"/>
                </a:solidFill>
                <a:latin typeface="Comic Sans MS" pitchFamily="66" charset="0"/>
              </a:rPr>
              <a:t>Neutrino Properties &amp; Interactions at Reactor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293445" y="143015"/>
            <a:ext cx="6048375" cy="381000"/>
            <a:chOff x="385" y="518"/>
            <a:chExt cx="3810" cy="240"/>
          </a:xfrm>
        </p:grpSpPr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3651" y="518"/>
              <a:ext cx="544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 dirty="0">
                  <a:solidFill>
                    <a:srgbClr val="FFFF00"/>
                  </a:solidFill>
                  <a:latin typeface="Comic Sans MS" pitchFamily="66" charset="0"/>
                </a:rPr>
                <a:t>mass</a:t>
              </a: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385" y="527"/>
              <a:ext cx="726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>
                  <a:solidFill>
                    <a:srgbClr val="FFFF00"/>
                  </a:solidFill>
                  <a:latin typeface="Comic Sans MS" pitchFamily="66" charset="0"/>
                </a:rPr>
                <a:t>quality</a:t>
              </a:r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 flipV="1">
              <a:off x="1156" y="651"/>
              <a:ext cx="2495" cy="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1383" y="527"/>
              <a:ext cx="1951" cy="2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 dirty="0">
                  <a:solidFill>
                    <a:srgbClr val="FFFF00"/>
                  </a:solidFill>
                  <a:latin typeface="Comic Sans MS" pitchFamily="66" charset="0"/>
                </a:rPr>
                <a:t>Detector requirements</a:t>
              </a:r>
            </a:p>
          </p:txBody>
        </p:sp>
      </p:grp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3453312" y="4253026"/>
            <a:ext cx="1008112" cy="40011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000" b="1" dirty="0">
                <a:solidFill>
                  <a:srgbClr val="3333FF"/>
                </a:solidFill>
                <a:latin typeface="Comic Sans MS" pitchFamily="66" charset="0"/>
              </a:rPr>
              <a:t>Threshold ~ 100 </a:t>
            </a:r>
            <a:r>
              <a:rPr lang="en-US" altLang="zh-TW" sz="1000" b="1" dirty="0" err="1">
                <a:solidFill>
                  <a:srgbClr val="3333FF"/>
                </a:solidFill>
                <a:latin typeface="Comic Sans MS" pitchFamily="66" charset="0"/>
              </a:rPr>
              <a:t>eV</a:t>
            </a:r>
            <a:endParaRPr lang="en-US" altLang="zh-TW" sz="1000" b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52345" y="601137"/>
            <a:ext cx="4617262" cy="338554"/>
          </a:xfrm>
          <a:prstGeom prst="rect">
            <a:avLst/>
          </a:prstGeom>
          <a:solidFill>
            <a:srgbClr val="0000FF"/>
          </a:solidFill>
          <a:ln w="38100" cmpd="thickThin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TW" sz="1600" b="1" dirty="0">
                <a:solidFill>
                  <a:srgbClr val="CCFFFF"/>
                </a:solidFill>
                <a:latin typeface="Calibri" pitchFamily="34" charset="0"/>
              </a:rPr>
              <a:t>Observable Spectra with Reactor Neutrino “Beam”</a:t>
            </a:r>
            <a:endParaRPr lang="zh-TW" altLang="en-US" sz="1600" b="1" dirty="0">
              <a:solidFill>
                <a:srgbClr val="CCFFFF"/>
              </a:solidFill>
              <a:latin typeface="Calibri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4610472" y="3501008"/>
            <a:ext cx="261392" cy="1411925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8040216" y="3996645"/>
            <a:ext cx="1596928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7968672" y="2621597"/>
            <a:ext cx="1533312" cy="52949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7388794" y="4205701"/>
            <a:ext cx="2248350" cy="746957"/>
          </a:xfrm>
          <a:prstGeom prst="line">
            <a:avLst/>
          </a:prstGeom>
          <a:noFill/>
          <a:ln w="38100">
            <a:solidFill>
              <a:srgbClr val="D60093"/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zh-TW" alt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87" y="1841918"/>
            <a:ext cx="2844673" cy="19347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1488" y="3902859"/>
            <a:ext cx="1958744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Reactor Neutrino Spectrum</a:t>
            </a:r>
            <a:endParaRPr lang="zh-TW" altLang="en-US" sz="1000" b="1" dirty="0">
              <a:solidFill>
                <a:srgbClr val="CC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24093E92-4EAA-4562-A1BB-194F4889BFB3}"/>
              </a:ext>
            </a:extLst>
          </p:cNvPr>
          <p:cNvSpPr/>
          <p:nvPr/>
        </p:nvSpPr>
        <p:spPr bwMode="auto">
          <a:xfrm rot="16200000">
            <a:off x="10156141" y="1876297"/>
            <a:ext cx="1152128" cy="288032"/>
          </a:xfrm>
          <a:prstGeom prst="rightArrow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7FABB34-AB9D-44C5-BA24-08A475274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496" y="2060849"/>
            <a:ext cx="2534168" cy="1215717"/>
          </a:xfrm>
          <a:prstGeom prst="rect">
            <a:avLst/>
          </a:prstGeom>
          <a:solidFill>
            <a:srgbClr val="99FF66"/>
          </a:solidFill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altLang="zh-TW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altLang="zh-TW" b="1" dirty="0">
                <a:solidFill>
                  <a:srgbClr val="006600"/>
                </a:solidFill>
                <a:latin typeface="Symbol" pitchFamily="18" charset="2"/>
              </a:rPr>
              <a:t>n</a:t>
            </a:r>
            <a:r>
              <a:rPr lang="en-US" altLang="zh-TW" b="1" dirty="0">
                <a:solidFill>
                  <a:srgbClr val="006600"/>
                </a:solidFill>
                <a:latin typeface="Calibri" pitchFamily="34" charset="0"/>
              </a:rPr>
              <a:t>-e  Scattering  SM 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  <a:sym typeface="Symbol"/>
              </a:rPr>
              <a:t>[PRD10] </a:t>
            </a:r>
            <a:r>
              <a:rPr lang="en-US" altLang="zh-TW" b="1" i="1" dirty="0">
                <a:solidFill>
                  <a:srgbClr val="006600"/>
                </a:solidFill>
                <a:latin typeface="Calibri" pitchFamily="34" charset="0"/>
                <a:sym typeface="Symbol"/>
              </a:rPr>
              <a:t>&amp; NSI/BSM 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  <a:sym typeface="Symbol"/>
              </a:rPr>
              <a:t>[PRD10,PRD12,PRD15,PRD17]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</a:rPr>
              <a:t>  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altLang="zh-TW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</a:t>
            </a:r>
            <a:r>
              <a:rPr lang="en-US" altLang="zh-TW" b="1" dirty="0">
                <a:solidFill>
                  <a:srgbClr val="006600"/>
                </a:solidFill>
                <a:latin typeface="Calibri" pitchFamily="34" charset="0"/>
                <a:sym typeface="Wingdings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200 kg </a:t>
            </a:r>
            <a:r>
              <a:rPr lang="en-US" altLang="zh-TW" b="1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CsI</a:t>
            </a:r>
            <a:r>
              <a:rPr lang="en-US" altLang="zh-TW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(</a:t>
            </a:r>
            <a:r>
              <a:rPr lang="en-US" altLang="zh-TW" b="1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Tl</a:t>
            </a:r>
            <a:r>
              <a:rPr lang="en-US" altLang="zh-TW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)</a:t>
            </a:r>
            <a:endParaRPr lang="en-US" altLang="zh-TW" b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D6C456C-13D4-4CA9-84D5-C248A2B46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288" y="161032"/>
            <a:ext cx="2310584" cy="1755800"/>
          </a:xfrm>
          <a:prstGeom prst="rect">
            <a:avLst/>
          </a:prstGeom>
        </p:spPr>
      </p:pic>
      <p:sp>
        <p:nvSpPr>
          <p:cNvPr id="27" name="箭號: 彎曲 26">
            <a:extLst>
              <a:ext uri="{FF2B5EF4-FFF2-40B4-BE49-F238E27FC236}">
                <a16:creationId xmlns:a16="http://schemas.microsoft.com/office/drawing/2014/main" id="{282262C7-67D1-4257-B70F-555FE2A708A4}"/>
              </a:ext>
            </a:extLst>
          </p:cNvPr>
          <p:cNvSpPr/>
          <p:nvPr/>
        </p:nvSpPr>
        <p:spPr bwMode="auto">
          <a:xfrm rot="10800000">
            <a:off x="5475539" y="4057163"/>
            <a:ext cx="5400681" cy="2084310"/>
          </a:xfrm>
          <a:prstGeom prst="bentArrow">
            <a:avLst>
              <a:gd name="adj1" fmla="val 13082"/>
              <a:gd name="adj2" fmla="val 2324"/>
              <a:gd name="adj3" fmla="val 25000"/>
              <a:gd name="adj4" fmla="val 43750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4B33A2CE-BF42-4CDA-8F12-6AA8AED55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934" y="3581435"/>
            <a:ext cx="2376264" cy="1015663"/>
          </a:xfrm>
          <a:prstGeom prst="rect">
            <a:avLst/>
          </a:prstGeom>
          <a:solidFill>
            <a:srgbClr val="99FF66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altLang="zh-TW" b="1" dirty="0">
                <a:solidFill>
                  <a:srgbClr val="006600"/>
                </a:solidFill>
                <a:latin typeface="Calibri" pitchFamily="34" charset="0"/>
              </a:rPr>
              <a:t>Magnetic Moments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</a:rPr>
              <a:t>[PRL03,PRD05,PRD07]   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altLang="zh-TW" b="1" dirty="0">
                <a:solidFill>
                  <a:srgbClr val="FF0000"/>
                </a:solidFill>
                <a:latin typeface="Monotype Corsiva" pitchFamily="66" charset="0"/>
                <a:sym typeface="Wingdings"/>
              </a:rPr>
              <a:t></a:t>
            </a:r>
            <a:r>
              <a:rPr lang="en-US" altLang="zh-TW" b="1" dirty="0">
                <a:solidFill>
                  <a:srgbClr val="006600"/>
                </a:solidFill>
                <a:latin typeface="Monotype Corsiva" pitchFamily="66" charset="0"/>
                <a:sym typeface="Wingdings"/>
              </a:rPr>
              <a:t> </a:t>
            </a:r>
            <a:r>
              <a:rPr lang="en-US" altLang="zh-TW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1 kg </a:t>
            </a:r>
            <a:r>
              <a:rPr lang="en-US" altLang="zh-TW" b="1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HPGe</a:t>
            </a:r>
            <a:endParaRPr lang="en-US" altLang="zh-TW" b="1" dirty="0">
              <a:solidFill>
                <a:srgbClr val="3333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3B49121D-9556-417D-AC7E-449B41797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70" y="4770471"/>
            <a:ext cx="2336756" cy="907941"/>
          </a:xfrm>
          <a:prstGeom prst="rect">
            <a:avLst/>
          </a:prstGeom>
          <a:solidFill>
            <a:srgbClr val="99FF66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altLang="zh-TW" b="1" dirty="0">
                <a:solidFill>
                  <a:srgbClr val="006600"/>
                </a:solidFill>
                <a:latin typeface="Calibri" pitchFamily="34" charset="0"/>
              </a:rPr>
              <a:t>Neutrino </a:t>
            </a:r>
            <a:r>
              <a:rPr lang="en-US" altLang="zh-TW" b="1" dirty="0" err="1">
                <a:solidFill>
                  <a:srgbClr val="006600"/>
                </a:solidFill>
                <a:latin typeface="Calibri" pitchFamily="34" charset="0"/>
              </a:rPr>
              <a:t>Milli</a:t>
            </a:r>
            <a:r>
              <a:rPr lang="en-US" altLang="zh-TW" b="1" dirty="0">
                <a:solidFill>
                  <a:srgbClr val="006600"/>
                </a:solidFill>
                <a:latin typeface="Calibri" pitchFamily="34" charset="0"/>
              </a:rPr>
              <a:t>-charge 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</a:rPr>
              <a:t>[PRD14]   </a:t>
            </a:r>
          </a:p>
          <a:p>
            <a:pPr>
              <a:spcBef>
                <a:spcPts val="600"/>
              </a:spcBef>
              <a:defRPr/>
            </a:pPr>
            <a:r>
              <a:rPr lang="en-US" altLang="zh-TW" sz="16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 </a:t>
            </a:r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 sub-</a:t>
            </a:r>
            <a:r>
              <a:rPr lang="en-US" altLang="zh-TW" sz="1600" b="1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keV</a:t>
            </a:r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  O(</a:t>
            </a:r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kg)   </a:t>
            </a:r>
            <a:r>
              <a:rPr lang="en-US" altLang="zh-TW" sz="1600" b="1" dirty="0" err="1">
                <a:solidFill>
                  <a:srgbClr val="3333FF"/>
                </a:solidFill>
                <a:latin typeface="Calibri" pitchFamily="34" charset="0"/>
                <a:cs typeface="Calibri" pitchFamily="34" charset="0"/>
              </a:rPr>
              <a:t>PCGe</a:t>
            </a:r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  <a:sym typeface="Wingdings"/>
              </a:rPr>
              <a:t> </a:t>
            </a:r>
            <a:endParaRPr lang="en-US" altLang="zh-TW" sz="16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9A93ECB7-7433-4C04-85E7-B31581F2E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96" y="4976011"/>
            <a:ext cx="6466008" cy="1706878"/>
          </a:xfrm>
          <a:prstGeom prst="rect">
            <a:avLst/>
          </a:prstGeom>
          <a:solidFill>
            <a:srgbClr val="99FF66"/>
          </a:solidFill>
          <a:ln w="38100" cap="rnd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TW" sz="2400" b="1" dirty="0" err="1">
                <a:solidFill>
                  <a:srgbClr val="006600"/>
                </a:solidFill>
                <a:latin typeface="Symbol" pitchFamily="18" charset="2"/>
              </a:rPr>
              <a:t>n</a:t>
            </a:r>
            <a:r>
              <a:rPr lang="en-US" altLang="zh-TW" sz="2400" b="1" dirty="0" err="1">
                <a:solidFill>
                  <a:srgbClr val="006600"/>
                </a:solidFill>
                <a:latin typeface="Calibri" pitchFamily="34" charset="0"/>
              </a:rPr>
              <a:t>N</a:t>
            </a:r>
            <a:r>
              <a:rPr lang="en-US" altLang="zh-TW" sz="2400" b="1" dirty="0">
                <a:solidFill>
                  <a:srgbClr val="006600"/>
                </a:solidFill>
                <a:latin typeface="Calibri" pitchFamily="34" charset="0"/>
              </a:rPr>
              <a:t> Coherent Scattering 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</a:rPr>
              <a:t>[Current Theme;PRD16,PRD21]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O"/>
              <a:defRPr/>
            </a:pPr>
            <a:r>
              <a:rPr lang="en-US" altLang="zh-TW" b="1" dirty="0">
                <a:solidFill>
                  <a:srgbClr val="3333FF"/>
                </a:solidFill>
                <a:latin typeface="Calibri" pitchFamily="34" charset="0"/>
                <a:cs typeface="Calibri" pitchFamily="34" charset="0"/>
                <a:sym typeface="Wingdings"/>
              </a:rPr>
              <a:t>Pioneered </a:t>
            </a: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/>
              </a:rPr>
              <a:t>sub-keV  O(</a:t>
            </a: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kg)  </a:t>
            </a:r>
            <a:r>
              <a:rPr lang="en-US" altLang="zh-TW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ULEGe</a:t>
            </a: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/ </a:t>
            </a:r>
            <a:r>
              <a:rPr lang="en-US" altLang="zh-TW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PCGe</a:t>
            </a: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sym typeface="Wingdings"/>
              </a:rPr>
              <a:t> </a:t>
            </a:r>
            <a:r>
              <a:rPr lang="en-US" altLang="zh-TW" sz="1400" b="1" dirty="0">
                <a:solidFill>
                  <a:srgbClr val="CC3399"/>
                </a:solidFill>
                <a:latin typeface="Calibri" pitchFamily="34" charset="0"/>
                <a:sym typeface="Wingdings"/>
              </a:rPr>
              <a:t>[MPLA08, NIMA16]  </a:t>
            </a:r>
            <a:endParaRPr lang="en-US" altLang="zh-TW" sz="1400" b="1" dirty="0">
              <a:solidFill>
                <a:srgbClr val="CC3399"/>
              </a:solidFill>
              <a:latin typeface="Calibri" pitchFamily="34" charset="0"/>
            </a:endParaRPr>
          </a:p>
          <a:p>
            <a:pPr marL="742950" lvl="1" indent="-285750">
              <a:lnSpc>
                <a:spcPts val="17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"/>
              <a:defRPr/>
            </a:pP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sym typeface="Wingdings"/>
              </a:rPr>
              <a:t>Light Dark Matter Searches @ KSNL 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  <a:sym typeface="Wingdings"/>
              </a:rPr>
              <a:t>[PRD09,PRL13,AP14,PRD19]</a:t>
            </a:r>
          </a:p>
          <a:p>
            <a:pPr marL="742950" lvl="1" indent="-285750">
              <a:lnSpc>
                <a:spcPts val="17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"/>
              <a:defRPr/>
            </a:pP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sym typeface="Wingdings"/>
              </a:rPr>
              <a:t>CDEX DM </a:t>
            </a:r>
            <a:r>
              <a:rPr lang="en-US" altLang="zh-TW" b="1" dirty="0" err="1">
                <a:solidFill>
                  <a:srgbClr val="0000FF"/>
                </a:solidFill>
                <a:latin typeface="Calibri" pitchFamily="34" charset="0"/>
                <a:sym typeface="Wingdings"/>
              </a:rPr>
              <a:t>Program@CJPL</a:t>
            </a:r>
            <a:r>
              <a:rPr lang="en-US" altLang="zh-TW" b="1" dirty="0">
                <a:solidFill>
                  <a:srgbClr val="0000FF"/>
                </a:solidFill>
                <a:latin typeface="Calibri" pitchFamily="34" charset="0"/>
                <a:sym typeface="Wingdings"/>
              </a:rPr>
              <a:t>  </a:t>
            </a:r>
            <a:r>
              <a:rPr lang="en-US" altLang="zh-TW" sz="1400" b="1" i="1" dirty="0">
                <a:solidFill>
                  <a:srgbClr val="D60093"/>
                </a:solidFill>
                <a:latin typeface="Calibri" pitchFamily="34" charset="0"/>
                <a:sym typeface="Wingdings"/>
              </a:rPr>
              <a:t>[PRD13………]</a:t>
            </a:r>
          </a:p>
          <a:p>
            <a:pPr marL="742950" lvl="1" indent="-285750">
              <a:lnSpc>
                <a:spcPts val="17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"/>
              <a:defRPr/>
            </a:pPr>
            <a:r>
              <a:rPr lang="en-US" altLang="zh-TW" b="1" dirty="0">
                <a:solidFill>
                  <a:srgbClr val="3333FF"/>
                </a:solidFill>
                <a:latin typeface="Calibri" pitchFamily="34" charset="0"/>
                <a:sym typeface="Wingdings"/>
              </a:rPr>
              <a:t>Theory Program </a:t>
            </a:r>
            <a:r>
              <a:rPr lang="en-US" altLang="zh-TW" sz="1400" i="1" dirty="0">
                <a:solidFill>
                  <a:srgbClr val="D60093"/>
                </a:solidFill>
                <a:latin typeface="Calibri" pitchFamily="34" charset="0"/>
                <a:sym typeface="Wingdings"/>
              </a:rPr>
              <a:t>[PLB14………]</a:t>
            </a:r>
          </a:p>
        </p:txBody>
      </p:sp>
      <p:pic>
        <p:nvPicPr>
          <p:cNvPr id="31" name="Picture 2" descr="C:\Documents and Settings\Public\Desktop\AKS-Temp\nov-900g.png">
            <a:extLst>
              <a:ext uri="{FF2B5EF4-FFF2-40B4-BE49-F238E27FC236}">
                <a16:creationId xmlns:a16="http://schemas.microsoft.com/office/drawing/2014/main" id="{E76D32C5-E35E-4EE9-BA67-73947BB0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8852" y="5013176"/>
            <a:ext cx="1931576" cy="14447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DB27C442-B73B-4CEC-B72E-2436AF529C00}"/>
              </a:ext>
            </a:extLst>
          </p:cNvPr>
          <p:cNvSpPr txBox="1"/>
          <p:nvPr/>
        </p:nvSpPr>
        <p:spPr>
          <a:xfrm>
            <a:off x="8040216" y="6505599"/>
            <a:ext cx="1224136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altLang="zh-TW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PCGe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01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 descr="橡樹"/>
          <p:cNvSpPr>
            <a:spLocks noChangeArrowheads="1"/>
          </p:cNvSpPr>
          <p:nvPr/>
        </p:nvSpPr>
        <p:spPr bwMode="auto">
          <a:xfrm>
            <a:off x="551384" y="116632"/>
            <a:ext cx="11125237" cy="576064"/>
          </a:xfrm>
          <a:prstGeom prst="rect">
            <a:avLst/>
          </a:prstGeom>
          <a:solidFill>
            <a:srgbClr val="3333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br>
              <a:rPr lang="en-US" altLang="zh-TW" sz="2800" b="1" dirty="0">
                <a:solidFill>
                  <a:srgbClr val="FCF600"/>
                </a:solidFill>
                <a:latin typeface="+mj-lt"/>
              </a:rPr>
            </a:br>
            <a:r>
              <a:rPr lang="en-US" altLang="zh-TW" sz="3600" b="1" dirty="0">
                <a:solidFill>
                  <a:srgbClr val="FCF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TEXONO  Theory </a:t>
            </a:r>
            <a:r>
              <a:rPr lang="en-US" altLang="zh-TW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en-US" altLang="zh-TW" b="1" i="1" dirty="0">
                <a:solidFill>
                  <a:srgbClr val="CCFFFF"/>
                </a:solidFill>
                <a:latin typeface="Calibri" pitchFamily="34" charset="0"/>
              </a:rPr>
              <a:t>[AS, NTU, NDHU, UCSB, DEU</a:t>
            </a:r>
            <a:r>
              <a:rPr lang="en-US" altLang="zh-TW" b="1" i="1">
                <a:solidFill>
                  <a:srgbClr val="CCFFFF"/>
                </a:solidFill>
                <a:latin typeface="Calibri" pitchFamily="34" charset="0"/>
              </a:rPr>
              <a:t>,  SCU </a:t>
            </a:r>
            <a:r>
              <a:rPr lang="en-US" altLang="zh-TW" b="1" i="1" dirty="0">
                <a:solidFill>
                  <a:srgbClr val="CCFFFF"/>
                </a:solidFill>
                <a:latin typeface="Calibri" pitchFamily="34" charset="0"/>
              </a:rPr>
              <a:t>…… ]</a:t>
            </a:r>
          </a:p>
          <a:p>
            <a:pPr algn="ctr"/>
            <a:r>
              <a:rPr lang="en-US" altLang="zh-TW" sz="3600" b="1" dirty="0">
                <a:solidFill>
                  <a:srgbClr val="FCF600"/>
                </a:solidFill>
              </a:rPr>
              <a:t>  </a:t>
            </a:r>
            <a:endParaRPr lang="en-US" altLang="zh-TW" sz="1600" b="1" i="1" dirty="0">
              <a:solidFill>
                <a:srgbClr val="FCF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400" y="834965"/>
            <a:ext cx="10678470" cy="3170099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Connecting the Dots:  </a:t>
            </a:r>
          </a:p>
          <a:p>
            <a:pPr marL="742950" lvl="1" indent="-285750">
              <a:buClr>
                <a:srgbClr val="FF0000"/>
              </a:buClr>
              <a:buFont typeface="Webdings" panose="05030102010509060703" pitchFamily="18" charset="2"/>
              <a:buChar char="@"/>
            </a:pPr>
            <a:r>
              <a:rPr lang="en-US" altLang="zh-TW" sz="2800" dirty="0">
                <a:latin typeface="Calibri" panose="020F0502020204030204" pitchFamily="34" charset="0"/>
              </a:rPr>
              <a:t>TEXONO &amp;</a:t>
            </a:r>
            <a:r>
              <a:rPr lang="zh-TW" altLang="en-US" sz="2800" dirty="0">
                <a:latin typeface="Calibri" panose="020F0502020204030204" pitchFamily="34" charset="0"/>
              </a:rPr>
              <a:t> </a:t>
            </a:r>
            <a:r>
              <a:rPr lang="en-US" altLang="zh-TW" sz="2800" dirty="0">
                <a:latin typeface="Calibri" panose="020F0502020204030204" pitchFamily="34" charset="0"/>
              </a:rPr>
              <a:t>CDEX  detector frontiers in low (sub-keV) energy </a:t>
            </a:r>
          </a:p>
          <a:p>
            <a:pPr lvl="2">
              <a:buClr>
                <a:srgbClr val="FF0000"/>
              </a:buClr>
            </a:pPr>
            <a:r>
              <a:rPr lang="en-US" altLang="zh-TW" sz="28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zh-TW" sz="2800" dirty="0">
                <a:solidFill>
                  <a:srgbClr val="3333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atomic physics range </a:t>
            </a:r>
          </a:p>
          <a:p>
            <a:pPr marL="742950" lvl="1" indent="-285750">
              <a:buClr>
                <a:srgbClr val="FF0000"/>
              </a:buClr>
              <a:buFont typeface="Webdings" panose="05030102010509060703" pitchFamily="18" charset="2"/>
              <a:buChar char="@"/>
            </a:pPr>
            <a:r>
              <a:rPr lang="en-US" altLang="zh-TW" sz="2800" dirty="0">
                <a:latin typeface="Calibri" panose="020F0502020204030204" pitchFamily="34" charset="0"/>
              </a:rPr>
              <a:t>Studies of  EW/BSM physics </a:t>
            </a: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Ä"/>
            </a:pPr>
            <a:r>
              <a:rPr lang="en-US" altLang="zh-TW" sz="2800" dirty="0">
                <a:solidFill>
                  <a:srgbClr val="3333FF"/>
                </a:solidFill>
                <a:latin typeface="Calibri" panose="020F0502020204030204" pitchFamily="34" charset="0"/>
              </a:rPr>
              <a:t>understanding of the detection many-body physics</a:t>
            </a:r>
            <a:endParaRPr lang="en-US" altLang="zh-TW" sz="2800" dirty="0">
              <a:solidFill>
                <a:srgbClr val="3333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1371600" lvl="2" indent="-457200">
              <a:buClr>
                <a:srgbClr val="FF0000"/>
              </a:buClr>
              <a:buFont typeface="Wingdings" panose="05000000000000000000" pitchFamily="2" charset="2"/>
              <a:buChar char="Ä"/>
            </a:pPr>
            <a:r>
              <a:rPr lang="en-US" altLang="zh-TW" sz="2800" dirty="0">
                <a:solidFill>
                  <a:srgbClr val="3333FF"/>
                </a:solidFill>
                <a:latin typeface="Calibri" panose="020F0502020204030204" pitchFamily="34" charset="0"/>
              </a:rPr>
              <a:t>state-of-the-art techniques in atomic, nuclear &amp; QCD physics</a:t>
            </a:r>
            <a:r>
              <a:rPr lang="en-US" altLang="zh-TW" sz="2800" dirty="0">
                <a:latin typeface="Calibri" panose="020F0502020204030204" pitchFamily="34" charset="0"/>
              </a:rPr>
              <a:t>. </a:t>
            </a:r>
          </a:p>
          <a:p>
            <a:pPr marL="742950" lvl="1" indent="-285750">
              <a:buClr>
                <a:srgbClr val="FF0000"/>
              </a:buClr>
              <a:buFont typeface="Webdings" panose="05030102010509060703" pitchFamily="18" charset="2"/>
              <a:buChar char="@"/>
            </a:pPr>
            <a:r>
              <a:rPr lang="en-US" altLang="zh-TW" sz="2800" i="1" dirty="0">
                <a:latin typeface="Monotype Corsiva" panose="03010101010201010101" pitchFamily="66" charset="0"/>
              </a:rPr>
              <a:t> i.e</a:t>
            </a:r>
            <a:r>
              <a:rPr lang="en-US" altLang="zh-TW" sz="28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en-US" altLang="zh-TW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n(</a:t>
            </a:r>
            <a:r>
              <a:rPr lang="en-US" altLang="zh-TW" sz="28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c,a</a:t>
            </a:r>
            <a:r>
              <a:rPr lang="en-US" altLang="zh-TW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)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A 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800" dirty="0">
                <a:latin typeface="Calibri" panose="020F0502020204030204" pitchFamily="34" charset="0"/>
                <a:sym typeface="Wingdings" panose="05000000000000000000" pitchFamily="2" charset="2"/>
              </a:rPr>
              <a:t>instead of   </a:t>
            </a:r>
            <a:r>
              <a:rPr lang="en-US" altLang="zh-TW" sz="2800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n(</a:t>
            </a:r>
            <a:r>
              <a:rPr lang="en-US" altLang="zh-TW" sz="2800" b="1" dirty="0" err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c,a</a:t>
            </a:r>
            <a:r>
              <a:rPr lang="en-US" altLang="zh-TW" sz="2800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)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N </a:t>
            </a:r>
            <a:r>
              <a:rPr lang="en-US" altLang="zh-TW" sz="2800" dirty="0">
                <a:latin typeface="Calibri" panose="020F0502020204030204" pitchFamily="34" charset="0"/>
                <a:sym typeface="Wingdings" panose="05000000000000000000" pitchFamily="2" charset="2"/>
              </a:rPr>
              <a:t>or </a:t>
            </a:r>
            <a:r>
              <a:rPr lang="en-US" altLang="zh-TW" sz="2800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n(</a:t>
            </a:r>
            <a:r>
              <a:rPr lang="en-US" altLang="zh-TW" sz="2800" b="1" dirty="0" err="1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c,a</a:t>
            </a:r>
            <a:r>
              <a:rPr lang="en-US" altLang="zh-TW" sz="2800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)</a:t>
            </a:r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e  </a:t>
            </a:r>
            <a:endParaRPr lang="zh-TW" alt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FD803E5-C755-4C2A-BA4F-8047993DE775}"/>
              </a:ext>
            </a:extLst>
          </p:cNvPr>
          <p:cNvSpPr txBox="1"/>
          <p:nvPr/>
        </p:nvSpPr>
        <p:spPr>
          <a:xfrm>
            <a:off x="143511" y="4149080"/>
            <a:ext cx="11929153" cy="2523768"/>
          </a:xfrm>
          <a:prstGeom prst="rect">
            <a:avLst/>
          </a:prstGeom>
          <a:solidFill>
            <a:srgbClr val="CCFFFF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Highlights:</a:t>
            </a:r>
          </a:p>
          <a:p>
            <a:pPr marL="457200" indent="-457200">
              <a:buClr>
                <a:srgbClr val="FF3300"/>
              </a:buClr>
              <a:buFont typeface="Wingdings" panose="05000000000000000000" pitchFamily="2" charset="2"/>
              <a:buChar char="p"/>
            </a:pPr>
            <a:r>
              <a:rPr lang="en-US" altLang="zh-TW" sz="2600" dirty="0">
                <a:latin typeface="Calibri" panose="020F0502020204030204" pitchFamily="34" charset="0"/>
                <a:cs typeface="Calibri" panose="020F0502020204030204" pitchFamily="34" charset="0"/>
              </a:rPr>
              <a:t>Identified Pole structures,  Cross-section enhancement, Smoking-gun signatures in:</a:t>
            </a:r>
          </a:p>
          <a:p>
            <a:pPr marL="914400" lvl="1" indent="-457200"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milli-charged </a:t>
            </a:r>
            <a:r>
              <a:rPr lang="en-US" altLang="zh-TW" sz="2600" dirty="0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interactions:   </a:t>
            </a:r>
            <a:r>
              <a:rPr lang="en-US" altLang="zh-TW" sz="2600" dirty="0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zh-TW" sz="2600" dirty="0" err="1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en-US" altLang="zh-TW" sz="2600" baseline="-25000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+ A  </a:t>
            </a:r>
            <a:r>
              <a:rPr lang="en-US" altLang="zh-TW" sz="2000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[PRD 14]</a:t>
            </a:r>
          </a:p>
          <a:p>
            <a:pPr marL="914400" lvl="1" indent="-457200"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DM-</a:t>
            </a:r>
            <a:r>
              <a:rPr lang="en-US" altLang="zh-TW" sz="2600" baseline="-25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(NR) transitive-</a:t>
            </a:r>
            <a:r>
              <a:rPr lang="en-US" altLang="zh-TW" sz="2600" dirty="0" err="1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zh-TW" sz="2600" baseline="-25000" dirty="0" err="1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interactions:  </a:t>
            </a:r>
            <a:r>
              <a:rPr lang="en-US" altLang="zh-TW" sz="2600" dirty="0" err="1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en-US" altLang="zh-TW" sz="2600" baseline="-25000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A 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n-US" altLang="zh-TW" sz="2600" dirty="0" err="1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lang="en-US" altLang="zh-TW" sz="2600" baseline="-25000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SM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A</a:t>
            </a:r>
            <a:r>
              <a:rPr lang="en-US" altLang="zh-TW" sz="2600" baseline="30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e</a:t>
            </a:r>
            <a:r>
              <a:rPr lang="en-US" altLang="zh-TW" sz="2600" baseline="30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[PRD15]</a:t>
            </a:r>
          </a:p>
          <a:p>
            <a:pPr marL="914400" lvl="1" indent="-457200"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DM-ALP (NR) Inverse </a:t>
            </a:r>
            <a:r>
              <a:rPr lang="en-US" altLang="zh-TW" sz="2600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Primikoff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scattering: </a:t>
            </a:r>
            <a:r>
              <a:rPr lang="en-US" altLang="zh-TW" sz="2600" dirty="0" err="1">
                <a:solidFill>
                  <a:srgbClr val="3333FF"/>
                </a:solidFill>
                <a:latin typeface="Monotype Corsiva" panose="03010101010201010101" pitchFamily="66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altLang="zh-TW" sz="2600" baseline="-25000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A 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en-US" altLang="zh-TW" sz="2600" dirty="0">
                <a:solidFill>
                  <a:srgbClr val="3333FF"/>
                </a:solidFill>
                <a:latin typeface="Symbol" panose="05050102010706020507" pitchFamily="18" charset="2"/>
                <a:cs typeface="Calibri" panose="020F0502020204030204" pitchFamily="34" charset="0"/>
                <a:sym typeface="Wingdings" panose="05000000000000000000" pitchFamily="2" charset="2"/>
              </a:rPr>
              <a:t>g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A</a:t>
            </a:r>
            <a:r>
              <a:rPr lang="en-US" altLang="zh-TW" sz="2600" baseline="30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e</a:t>
            </a:r>
            <a:r>
              <a:rPr lang="en-US" altLang="zh-TW" sz="2600" baseline="30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en-US" altLang="zh-TW" sz="2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[arXiv:2206.07878]</a:t>
            </a:r>
          </a:p>
          <a:p>
            <a:pPr marL="457200" indent="-457200">
              <a:buClr>
                <a:srgbClr val="FF3300"/>
              </a:buClr>
              <a:buFont typeface="Wingdings" panose="05000000000000000000" pitchFamily="2" charset="2"/>
              <a:buChar char="p"/>
            </a:pPr>
            <a:r>
              <a:rPr lang="en-US" altLang="zh-TW" sz="2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Identified universal parameter to quantify QM-coherency in </a:t>
            </a:r>
            <a:r>
              <a:rPr lang="en-US" altLang="zh-TW" sz="2600" dirty="0" err="1">
                <a:latin typeface="Symbol" panose="05050102010706020507" pitchFamily="18" charset="2"/>
                <a:cs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lang="en-US" altLang="zh-TW" sz="26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lang="en-US" altLang="zh-TW" sz="2600" baseline="-250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el</a:t>
            </a:r>
            <a:r>
              <a:rPr lang="en-US" altLang="zh-TW" sz="2600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[PRD16,PRD21] </a:t>
            </a:r>
          </a:p>
        </p:txBody>
      </p:sp>
    </p:spTree>
    <p:extLst>
      <p:ext uri="{BB962C8B-B14F-4D97-AF65-F5344CB8AC3E}">
        <p14:creationId xmlns:p14="http://schemas.microsoft.com/office/powerpoint/2010/main" val="2176651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文字方塊 7"/>
          <p:cNvSpPr txBox="1">
            <a:spLocks noChangeArrowheads="1"/>
          </p:cNvSpPr>
          <p:nvPr/>
        </p:nvSpPr>
        <p:spPr bwMode="auto">
          <a:xfrm>
            <a:off x="36272" y="4188163"/>
            <a:ext cx="6840760" cy="255454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itchFamily="2" charset="2"/>
              <a:buChar char=""/>
            </a:pPr>
            <a:r>
              <a:rPr kumimoji="0"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Merits: </a:t>
            </a:r>
            <a:r>
              <a:rPr kumimoji="0" lang="en-US" altLang="zh-TW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2400+ m rock overburden ; drive-in road tunnel access ; superb supporting infrastructures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"/>
            </a:pPr>
            <a:r>
              <a:rPr kumimoji="0"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CJPL-I (2010): </a:t>
            </a:r>
            <a:r>
              <a:rPr kumimoji="0" lang="en-US" altLang="zh-TW" sz="2400" b="1" i="1" dirty="0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6X6X40 m</a:t>
            </a:r>
            <a:r>
              <a:rPr kumimoji="0" lang="en-US" altLang="zh-TW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cavern 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"/>
            </a:pPr>
            <a:r>
              <a:rPr kumimoji="0" lang="en-US" altLang="zh-TW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CJPL-II (2018+) : </a:t>
            </a:r>
            <a:r>
              <a:rPr kumimoji="0" lang="en-US" altLang="zh-TW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 </a:t>
            </a:r>
            <a:r>
              <a:rPr kumimoji="0" lang="en-US" altLang="zh-TW" sz="2400" b="1" i="1" dirty="0">
                <a:solidFill>
                  <a:srgbClr val="66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4X(14X14X130 m)</a:t>
            </a:r>
            <a:r>
              <a:rPr kumimoji="0" lang="en-US" altLang="zh-TW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Halls ] + Pits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"/>
            </a:pPr>
            <a:r>
              <a:rPr kumimoji="0"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CDEX</a:t>
            </a:r>
            <a:r>
              <a:rPr kumimoji="0" lang="zh-TW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Matter Program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TW" sz="2000" b="1" i="1" dirty="0">
                <a:solidFill>
                  <a:srgbClr val="99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kumimoji="0" lang="en-US" altLang="zh-TW" sz="2000" b="1" i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kumimoji="0" lang="en-US" altLang="zh-TW" sz="2000" b="1" i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kumimoji="0" lang="en-US" altLang="zh-TW" sz="2000" b="1" i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 detectors   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TW" sz="2000" b="1" i="1" dirty="0">
                <a:solidFill>
                  <a:srgbClr val="99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well evolve back into </a:t>
            </a:r>
            <a:r>
              <a:rPr kumimoji="0" lang="en-US" altLang="zh-TW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</a:t>
            </a:r>
            <a:r>
              <a:rPr kumimoji="0" lang="en-US" altLang="zh-TW" sz="2000" b="1" i="1" dirty="0">
                <a:solidFill>
                  <a:srgbClr val="99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physics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23" y="12973"/>
            <a:ext cx="4715756" cy="48331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536" y="58168"/>
            <a:ext cx="4711308" cy="73043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16" name="群組 15"/>
          <p:cNvGrpSpPr/>
          <p:nvPr/>
        </p:nvGrpSpPr>
        <p:grpSpPr>
          <a:xfrm>
            <a:off x="258361" y="988479"/>
            <a:ext cx="2283154" cy="2882112"/>
            <a:chOff x="27779" y="42833"/>
            <a:chExt cx="2198745" cy="2810103"/>
          </a:xfrm>
        </p:grpSpPr>
        <p:pic>
          <p:nvPicPr>
            <p:cNvPr id="17" name="圖片 17" descr="JP-Map-English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79" y="42833"/>
              <a:ext cx="2198745" cy="2810103"/>
            </a:xfrm>
            <a:prstGeom prst="rect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91680" y="836712"/>
              <a:ext cx="407000" cy="144016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</p:pic>
      </p:grpSp>
      <p:sp>
        <p:nvSpPr>
          <p:cNvPr id="6" name="文字方塊 5"/>
          <p:cNvSpPr txBox="1"/>
          <p:nvPr/>
        </p:nvSpPr>
        <p:spPr>
          <a:xfrm>
            <a:off x="7824155" y="4188163"/>
            <a:ext cx="100811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CJPL-I</a:t>
            </a:r>
            <a:endParaRPr lang="zh-TW" altLang="en-US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822" y="1077508"/>
            <a:ext cx="4115894" cy="27040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2" descr="F:\20101001 Report\CJPL Sept 2010\錦屏水利工程第一營地-雅龍江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9523" y="5013176"/>
            <a:ext cx="2244801" cy="1683403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56" y="5061276"/>
            <a:ext cx="2520280" cy="1681432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304772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1034"/>
          <p:cNvSpPr>
            <a:spLocks/>
          </p:cNvSpPr>
          <p:nvPr/>
        </p:nvSpPr>
        <p:spPr bwMode="auto">
          <a:xfrm>
            <a:off x="7824192" y="3140969"/>
            <a:ext cx="553046" cy="2880320"/>
          </a:xfrm>
          <a:prstGeom prst="rightBrace">
            <a:avLst>
              <a:gd name="adj1" fmla="val 3104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 b="1"/>
          </a:p>
        </p:txBody>
      </p:sp>
      <p:sp>
        <p:nvSpPr>
          <p:cNvPr id="4101" name="Text Box 1036"/>
          <p:cNvSpPr txBox="1">
            <a:spLocks noChangeArrowheads="1"/>
          </p:cNvSpPr>
          <p:nvPr/>
        </p:nvSpPr>
        <p:spPr bwMode="auto">
          <a:xfrm>
            <a:off x="7391401" y="1916113"/>
            <a:ext cx="2449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grpSp>
        <p:nvGrpSpPr>
          <p:cNvPr id="2" name="群組 12"/>
          <p:cNvGrpSpPr>
            <a:grpSpLocks/>
          </p:cNvGrpSpPr>
          <p:nvPr/>
        </p:nvGrpSpPr>
        <p:grpSpPr bwMode="auto">
          <a:xfrm>
            <a:off x="8382000" y="2924945"/>
            <a:ext cx="2209800" cy="2409867"/>
            <a:chOff x="6934231" y="4005263"/>
            <a:chExt cx="2209769" cy="2410169"/>
          </a:xfrm>
        </p:grpSpPr>
        <p:sp>
          <p:nvSpPr>
            <p:cNvPr id="4108" name="Text Box 1033"/>
            <p:cNvSpPr txBox="1">
              <a:spLocks noChangeArrowheads="1"/>
            </p:cNvSpPr>
            <p:nvPr/>
          </p:nvSpPr>
          <p:spPr bwMode="auto">
            <a:xfrm>
              <a:off x="7058055" y="4138613"/>
              <a:ext cx="1871663" cy="95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800" b="1" dirty="0">
                  <a:solidFill>
                    <a:srgbClr val="FF0000"/>
                  </a:solidFill>
                  <a:ea typeface="標楷體" pitchFamily="65" charset="-120"/>
                </a:rPr>
                <a:t>Particle Physics</a:t>
              </a:r>
              <a:endParaRPr lang="zh-TW" altLang="en-US" sz="2800" b="1" dirty="0">
                <a:solidFill>
                  <a:srgbClr val="FF0000"/>
                </a:solidFill>
                <a:ea typeface="標楷體" pitchFamily="65" charset="-120"/>
              </a:endParaRPr>
            </a:p>
          </p:txBody>
        </p:sp>
        <p:sp>
          <p:nvSpPr>
            <p:cNvPr id="4109" name="Oval 1035"/>
            <p:cNvSpPr>
              <a:spLocks noChangeArrowheads="1"/>
            </p:cNvSpPr>
            <p:nvPr/>
          </p:nvSpPr>
          <p:spPr bwMode="auto">
            <a:xfrm>
              <a:off x="6934231" y="4005263"/>
              <a:ext cx="2066925" cy="11525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10" name="Text Box 1037"/>
            <p:cNvSpPr txBox="1">
              <a:spLocks noChangeArrowheads="1"/>
            </p:cNvSpPr>
            <p:nvPr/>
          </p:nvSpPr>
          <p:spPr bwMode="auto">
            <a:xfrm>
              <a:off x="6983412" y="5214953"/>
              <a:ext cx="2160588" cy="1200479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b="1" dirty="0">
                  <a:solidFill>
                    <a:srgbClr val="FF0000"/>
                  </a:solidFill>
                  <a:ea typeface="標楷體" pitchFamily="65" charset="-120"/>
                </a:rPr>
                <a:t>Physics at the Biggest and Smallest Scales are the SAME!</a:t>
              </a: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7" y="44623"/>
            <a:ext cx="4117060" cy="26788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 Box 1031"/>
          <p:cNvSpPr txBox="1">
            <a:spLocks noChangeArrowheads="1"/>
          </p:cNvSpPr>
          <p:nvPr/>
        </p:nvSpPr>
        <p:spPr bwMode="auto">
          <a:xfrm>
            <a:off x="8184232" y="5664150"/>
            <a:ext cx="2376488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b="1" dirty="0">
                <a:solidFill>
                  <a:srgbClr val="FFFF00"/>
                </a:solidFill>
                <a:ea typeface="標楷體" pitchFamily="65" charset="-120"/>
              </a:rPr>
              <a:t>Evolution of the Universe</a:t>
            </a:r>
            <a:endParaRPr lang="zh-TW" altLang="en-US" sz="3200" b="1" dirty="0">
              <a:solidFill>
                <a:srgbClr val="FFFF00"/>
              </a:solidFill>
              <a:ea typeface="標楷體" pitchFamily="65" charset="-120"/>
            </a:endParaRPr>
          </a:p>
        </p:txBody>
      </p:sp>
      <p:sp>
        <p:nvSpPr>
          <p:cNvPr id="18" name="向下箭號 11"/>
          <p:cNvSpPr>
            <a:spLocks noChangeArrowheads="1"/>
          </p:cNvSpPr>
          <p:nvPr/>
        </p:nvSpPr>
        <p:spPr bwMode="auto">
          <a:xfrm rot="10800000">
            <a:off x="6816081" y="1143000"/>
            <a:ext cx="214313" cy="5715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19" name="文字方塊 13"/>
          <p:cNvSpPr txBox="1">
            <a:spLocks noChangeArrowheads="1"/>
          </p:cNvSpPr>
          <p:nvPr/>
        </p:nvSpPr>
        <p:spPr bwMode="auto">
          <a:xfrm>
            <a:off x="6392020" y="4005064"/>
            <a:ext cx="1648197" cy="107721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</a:rPr>
              <a:t>Time </a:t>
            </a:r>
          </a:p>
          <a:p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</a:rPr>
              <a:t>Energy /T</a:t>
            </a:r>
            <a:r>
              <a:rPr lang="en-US" altLang="zh-TW" sz="1600" b="1" baseline="30000" dirty="0">
                <a:solidFill>
                  <a:srgbClr val="3333FF"/>
                </a:solidFill>
                <a:latin typeface="Calibri" pitchFamily="34" charset="0"/>
              </a:rPr>
              <a:t>o</a:t>
            </a:r>
          </a:p>
          <a:p>
            <a:r>
              <a:rPr lang="en-US" altLang="zh-TW" sz="1600" b="1" dirty="0">
                <a:solidFill>
                  <a:srgbClr val="FF0000"/>
                </a:solidFill>
                <a:latin typeface="Calibri" pitchFamily="34" charset="0"/>
                <a:sym typeface="Symbol"/>
              </a:rPr>
              <a:t></a:t>
            </a:r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  <a:sym typeface="Symbol"/>
              </a:rPr>
              <a:t> </a:t>
            </a:r>
          </a:p>
          <a:p>
            <a:r>
              <a:rPr lang="en-US" altLang="zh-TW" sz="1600" b="1" dirty="0">
                <a:solidFill>
                  <a:srgbClr val="3333FF"/>
                </a:solidFill>
                <a:latin typeface="Calibri" pitchFamily="34" charset="0"/>
                <a:sym typeface="Symbol"/>
              </a:rPr>
              <a:t>Structures Form</a:t>
            </a:r>
            <a:r>
              <a:rPr lang="en-US" altLang="zh-TW" sz="1600" b="1" baseline="30000" dirty="0">
                <a:solidFill>
                  <a:srgbClr val="3333FF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3" name="群組 20"/>
          <p:cNvGrpSpPr/>
          <p:nvPr/>
        </p:nvGrpSpPr>
        <p:grpSpPr>
          <a:xfrm>
            <a:off x="6816080" y="6093296"/>
            <a:ext cx="914400" cy="685800"/>
            <a:chOff x="7015163" y="6019800"/>
            <a:chExt cx="914400" cy="685800"/>
          </a:xfrm>
        </p:grpSpPr>
        <p:sp>
          <p:nvSpPr>
            <p:cNvPr id="22" name="Oval 1039"/>
            <p:cNvSpPr>
              <a:spLocks noChangeArrowheads="1"/>
            </p:cNvSpPr>
            <p:nvPr/>
          </p:nvSpPr>
          <p:spPr bwMode="auto">
            <a:xfrm>
              <a:off x="7015163" y="6019800"/>
              <a:ext cx="914400" cy="6858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" name="Text Box 1040"/>
            <p:cNvSpPr txBox="1">
              <a:spLocks noChangeArrowheads="1"/>
            </p:cNvSpPr>
            <p:nvPr/>
          </p:nvSpPr>
          <p:spPr bwMode="auto">
            <a:xfrm>
              <a:off x="7143750" y="6186488"/>
              <a:ext cx="7355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b="1" dirty="0">
                  <a:solidFill>
                    <a:srgbClr val="002060"/>
                  </a:solidFill>
                </a:rPr>
                <a:t>？？</a:t>
              </a:r>
            </a:p>
          </p:txBody>
        </p:sp>
      </p:grpSp>
      <p:sp>
        <p:nvSpPr>
          <p:cNvPr id="24" name="向下箭號 11"/>
          <p:cNvSpPr>
            <a:spLocks noChangeArrowheads="1"/>
          </p:cNvSpPr>
          <p:nvPr/>
        </p:nvSpPr>
        <p:spPr bwMode="auto">
          <a:xfrm rot="18406458" flipH="1">
            <a:off x="9509629" y="-243490"/>
            <a:ext cx="274867" cy="189012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zh-TW" altLang="en-US">
              <a:latin typeface="Symbol" pitchFamily="18" charset="2"/>
            </a:endParaRPr>
          </a:p>
        </p:txBody>
      </p:sp>
      <p:pic>
        <p:nvPicPr>
          <p:cNvPr id="64514" name="Picture 2" descr="History of the Univers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4651" y="-27384"/>
            <a:ext cx="4830504" cy="6885384"/>
          </a:xfrm>
          <a:prstGeom prst="rect">
            <a:avLst/>
          </a:prstGeom>
          <a:noFill/>
        </p:spPr>
      </p:pic>
      <p:sp>
        <p:nvSpPr>
          <p:cNvPr id="20" name="Line 1038"/>
          <p:cNvSpPr>
            <a:spLocks noChangeShapeType="1"/>
          </p:cNvSpPr>
          <p:nvPr/>
        </p:nvSpPr>
        <p:spPr bwMode="auto">
          <a:xfrm flipV="1">
            <a:off x="4871864" y="6525344"/>
            <a:ext cx="1944216" cy="136400"/>
          </a:xfrm>
          <a:prstGeom prst="line">
            <a:avLst/>
          </a:prstGeom>
          <a:noFill/>
          <a:ln w="38100">
            <a:solidFill>
              <a:srgbClr val="002060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" name="向下箭號 20"/>
          <p:cNvSpPr/>
          <p:nvPr/>
        </p:nvSpPr>
        <p:spPr bwMode="auto">
          <a:xfrm rot="10800000">
            <a:off x="7104112" y="3933056"/>
            <a:ext cx="216024" cy="360040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>
                <a:latin typeface="Symbol" pitchFamily="18" charset="2"/>
              </a:rPr>
              <a:t> </a:t>
            </a:r>
            <a:endParaRPr lang="zh-TW" altLang="en-US" dirty="0">
              <a:latin typeface="Symbol" pitchFamily="18" charset="2"/>
            </a:endParaRPr>
          </a:p>
        </p:txBody>
      </p:sp>
      <p:sp>
        <p:nvSpPr>
          <p:cNvPr id="26" name="向下箭號 25"/>
          <p:cNvSpPr/>
          <p:nvPr/>
        </p:nvSpPr>
        <p:spPr bwMode="auto">
          <a:xfrm>
            <a:off x="7392144" y="4293096"/>
            <a:ext cx="216024" cy="288032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4" y="1136765"/>
            <a:ext cx="3168916" cy="24069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14" y="1160685"/>
            <a:ext cx="2537782" cy="2367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5" y="1136766"/>
            <a:ext cx="3101464" cy="24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616224" y="3853031"/>
            <a:ext cx="2133918" cy="646331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SimSun" panose="02010600030101010101" pitchFamily="2" charset="-122"/>
                <a:cs typeface="方正兰亭黑_GBK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CN" b="1" dirty="0">
                <a:solidFill>
                  <a:srgbClr val="FFFF00"/>
                </a:solidFill>
                <a:latin typeface="+mn-lt"/>
                <a:ea typeface="方正兰亭黑_GBK"/>
              </a:rPr>
              <a:t>CDEX-10</a:t>
            </a:r>
            <a:endParaRPr kumimoji="0" lang="zh-CN" altLang="en-US" b="1" dirty="0">
              <a:solidFill>
                <a:srgbClr val="FFFF00"/>
              </a:solidFill>
              <a:latin typeface="+mn-lt"/>
              <a:ea typeface="方正兰亭细黑_GBK"/>
              <a:cs typeface="方正兰亭细黑_GBK"/>
            </a:endParaRPr>
          </a:p>
        </p:txBody>
      </p:sp>
      <p:pic>
        <p:nvPicPr>
          <p:cNvPr id="12" name="Picture 5" descr="D:\工作\科研\暗物质\CDEX\HPGe\10kg PCGe detector\三单元高纯锗1订购\三单元高纯锗初设图\3 element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57" y="4709974"/>
            <a:ext cx="22320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7305040" y="4176195"/>
            <a:ext cx="3384376" cy="2015936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marL="466725" indent="-457200"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SimSun" panose="02010600030101010101" pitchFamily="2" charset="-122"/>
                <a:cs typeface="方正兰亭黑_GBK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CN" sz="2000" b="1" dirty="0">
                <a:solidFill>
                  <a:srgbClr val="3333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As Ge-Array -- important stage towards large-scale Ge experiment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CN" sz="2000" b="1" dirty="0">
                <a:solidFill>
                  <a:srgbClr val="3333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Novel -- Directly immersed into liquid nitrogen for cooling;</a:t>
            </a:r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38" y="3975164"/>
            <a:ext cx="2961397" cy="28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右箭头 84"/>
          <p:cNvSpPr/>
          <p:nvPr/>
        </p:nvSpPr>
        <p:spPr>
          <a:xfrm>
            <a:off x="3434741" y="5441810"/>
            <a:ext cx="10287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cs typeface="方正兰亭黑_GBK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4" y="75311"/>
            <a:ext cx="2322586" cy="821901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631504" y="1228690"/>
            <a:ext cx="1152128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2000" b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CDEX-1</a:t>
            </a:r>
            <a:endParaRPr kumimoji="0" lang="en-US" altLang="zh-TW" sz="2000" b="1" dirty="0">
              <a:solidFill>
                <a:srgbClr val="CCFFCC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1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70713"/>
            <a:ext cx="4566300" cy="30299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3201512"/>
            <a:ext cx="4249095" cy="364502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988840"/>
            <a:ext cx="4159955" cy="40050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32696"/>
            <a:ext cx="2322586" cy="821901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495600" y="1102386"/>
            <a:ext cx="316835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b="1" i="1" dirty="0">
                <a:latin typeface="Calibri" panose="020F0502020204030204" pitchFamily="34" charset="0"/>
                <a:cs typeface="Calibri" panose="020F0502020204030204" pitchFamily="34" charset="0"/>
              </a:rPr>
              <a:t>Selected Recent Results ……</a:t>
            </a:r>
            <a:endParaRPr lang="zh-TW" alt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530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7408" y="548680"/>
            <a:ext cx="10729192" cy="5201424"/>
          </a:xfrm>
          <a:prstGeom prst="rect">
            <a:avLst/>
          </a:prstGeom>
          <a:solidFill>
            <a:srgbClr val="0000FF"/>
          </a:solidFill>
          <a:ln w="28575">
            <a:solidFill>
              <a:srgbClr val="CCFF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kumimoji="0" lang="en-US" altLang="zh-TW" sz="4400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CDEX Exotic BSM Analysis Results:</a:t>
            </a:r>
            <a:r>
              <a:rPr kumimoji="0" lang="zh-TW" altLang="en-US" sz="4400" b="1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en-US" altLang="zh-TW" sz="4400" b="1" dirty="0">
              <a:solidFill>
                <a:srgbClr val="FFFF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 err="1">
                <a:solidFill>
                  <a:srgbClr val="CCFFFF"/>
                </a:solidFill>
                <a:latin typeface="Symbol" panose="05050102010706020507" pitchFamily="18" charset="2"/>
                <a:ea typeface="+mj-ea"/>
                <a:cs typeface="Calibri" panose="020F0502020204030204" pitchFamily="34" charset="0"/>
              </a:rPr>
              <a:t>s</a:t>
            </a:r>
            <a:r>
              <a:rPr kumimoji="0" lang="en-US" altLang="zh-TW" sz="3600" b="1" baseline="-25000" dirty="0" err="1">
                <a:solidFill>
                  <a:srgbClr val="CCFFFF"/>
                </a:solidFill>
                <a:latin typeface="Symbol" panose="05050102010706020507" pitchFamily="18" charset="2"/>
                <a:ea typeface="+mj-ea"/>
                <a:cs typeface="Calibri" panose="020F0502020204030204" pitchFamily="34" charset="0"/>
              </a:rPr>
              <a:t>c</a:t>
            </a:r>
            <a:r>
              <a:rPr kumimoji="0" lang="en-US" altLang="zh-TW" sz="3600" b="1" baseline="-25000" dirty="0" err="1">
                <a:solidFill>
                  <a:srgbClr val="CC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SI</a:t>
            </a:r>
            <a:r>
              <a:rPr kumimoji="0" lang="zh-TW" altLang="en-US" sz="3600" b="1" dirty="0">
                <a:solidFill>
                  <a:srgbClr val="CC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zh-TW" sz="3600" b="1" dirty="0">
                <a:solidFill>
                  <a:srgbClr val="FFFF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[ </a:t>
            </a:r>
            <a:r>
              <a:rPr kumimoji="0" lang="en-US" altLang="zh-TW" sz="3600" b="1" dirty="0" err="1">
                <a:solidFill>
                  <a:srgbClr val="FFFF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Migdal</a:t>
            </a:r>
            <a:r>
              <a:rPr kumimoji="0" lang="en-US" altLang="zh-TW" sz="3600" b="1" dirty="0">
                <a:solidFill>
                  <a:srgbClr val="FFFF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&amp;  AM ]</a:t>
            </a:r>
            <a:r>
              <a:rPr kumimoji="0" lang="zh-TW" altLang="en-US" sz="3600" b="1" dirty="0">
                <a:solidFill>
                  <a:srgbClr val="FFFF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[PRL19]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Dark Photon Searches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[PRL20]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Axion-Like-Particles (ALP) &amp; Bosonic Vector DM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[PRD17,PRD20]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>
                <a:solidFill>
                  <a:srgbClr val="CCFF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c</a:t>
            </a: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 Effective Field Theory Constraints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[SCPMA21]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Shielding Effects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[PRD22]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Boosted Dark Matter by Cosmic-Rays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[PRD22]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kumimoji="0" lang="en-US" altLang="zh-TW" sz="3600" b="1" dirty="0">
                <a:solidFill>
                  <a:srgbClr val="CCFFFF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c</a:t>
            </a:r>
            <a:r>
              <a:rPr kumimoji="0" lang="en-US" altLang="zh-TW" sz="36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 scattering </a:t>
            </a:r>
            <a:r>
              <a:rPr kumimoji="0" lang="en-US" altLang="zh-TW" sz="24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[PRL22]</a:t>
            </a:r>
            <a:endParaRPr kumimoji="0" lang="en-US" altLang="zh-TW" sz="2400" b="1" i="1" dirty="0">
              <a:solidFill>
                <a:srgbClr val="FFFFCC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24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2"/>
          <p:cNvSpPr>
            <a:spLocks noChangeArrowheads="1"/>
          </p:cNvSpPr>
          <p:nvPr/>
        </p:nvSpPr>
        <p:spPr bwMode="auto">
          <a:xfrm>
            <a:off x="1524001" y="26796"/>
            <a:ext cx="1907704" cy="707886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1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CJPL-II</a:t>
            </a:r>
            <a:r>
              <a:rPr kumimoji="0" lang="en-US" altLang="zh-TW" sz="4000" b="1" dirty="0">
                <a:solidFill>
                  <a:srgbClr val="FFFF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91" y="2132856"/>
            <a:ext cx="7980299" cy="4680520"/>
          </a:xfrm>
          <a:prstGeom prst="rect">
            <a:avLst/>
          </a:prstGeom>
        </p:spPr>
      </p:pic>
      <p:pic>
        <p:nvPicPr>
          <p:cNvPr id="5" name="图片 3" descr="屏幕快照 2015-08-21 16.40.4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3820"/>
            <a:ext cx="3544034" cy="211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24"/>
          <p:cNvSpPr>
            <a:spLocks noChangeArrowheads="1"/>
          </p:cNvSpPr>
          <p:nvPr/>
        </p:nvSpPr>
        <p:spPr bwMode="auto">
          <a:xfrm>
            <a:off x="3917336" y="2176760"/>
            <a:ext cx="4320480" cy="1200329"/>
          </a:xfrm>
          <a:prstGeom prst="rect">
            <a:avLst/>
          </a:prstGeom>
          <a:solidFill>
            <a:srgbClr val="B3E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6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 2" panose="05020102010507070707" pitchFamily="18" charset="2"/>
              <a:buChar char="R"/>
            </a:pP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Four</a:t>
            </a:r>
            <a:r>
              <a:rPr lang="en-US" altLang="zh-CN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14m</a:t>
            </a:r>
            <a:r>
              <a:rPr lang="zh-CN" altLang="en-US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*</a:t>
            </a:r>
            <a:r>
              <a:rPr lang="en-US" altLang="zh-CN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14m</a:t>
            </a:r>
            <a:r>
              <a:rPr lang="zh-CN" altLang="en-US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*</a:t>
            </a:r>
            <a:r>
              <a:rPr lang="en-US" altLang="zh-CN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130m</a:t>
            </a:r>
            <a:r>
              <a:rPr lang="zh-CN" altLang="en-US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Main Halls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 2" panose="05020102010507070707" pitchFamily="18" charset="2"/>
              <a:buChar char="R"/>
            </a:pP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Two Pits: (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1</a:t>
            </a:r>
            <a:r>
              <a:rPr lang="en-US" altLang="zh-CN" sz="1800" b="1" i="1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) </a:t>
            </a:r>
            <a:r>
              <a:rPr lang="en-US" altLang="zh-CN" sz="1800" b="1" i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18(</a:t>
            </a:r>
            <a:r>
              <a:rPr lang="en-US" altLang="zh-CN" sz="1800" b="1" i="1" dirty="0">
                <a:solidFill>
                  <a:srgbClr val="FF0000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f</a:t>
            </a:r>
            <a:r>
              <a:rPr lang="en-US" altLang="zh-CN" sz="1800" b="1" i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)X18(H)m </a:t>
            </a: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; </a:t>
            </a:r>
          </a:p>
          <a:p>
            <a:pPr marL="0" indent="0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         (2) </a:t>
            </a:r>
            <a:r>
              <a:rPr lang="en-US" altLang="zh-CN" sz="1800" b="1" i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27(L)X16(w)X14(D)m</a:t>
            </a: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 2" panose="05020102010507070707" pitchFamily="18" charset="2"/>
              <a:buChar char="R"/>
            </a:pPr>
            <a:r>
              <a:rPr lang="en-US" altLang="zh-CN" sz="1800" b="1" dirty="0">
                <a:solidFill>
                  <a:srgbClr val="0000CC"/>
                </a:solidFill>
                <a:latin typeface="+mn-lt"/>
                <a:ea typeface="黑体" panose="02010609060101010101" pitchFamily="49" charset="-122"/>
              </a:rPr>
              <a:t>Total space</a:t>
            </a:r>
            <a:r>
              <a:rPr lang="en-US" altLang="zh-CN" sz="18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: ~300K m³</a:t>
            </a:r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6580868" y="1077853"/>
            <a:ext cx="3861000" cy="1077218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9pPr>
          </a:lstStyle>
          <a:p>
            <a:pPr marL="285750" indent="-285750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þ"/>
            </a:pPr>
            <a:r>
              <a:rPr kumimoji="0" lang="en-US" alt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~500m west to CJPL-I</a:t>
            </a:r>
          </a:p>
          <a:p>
            <a:pPr marL="285750" indent="-285750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þ"/>
            </a:pPr>
            <a:r>
              <a:rPr kumimoji="0" lang="en-US" alt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Construction started 2014</a:t>
            </a:r>
          </a:p>
          <a:p>
            <a:pPr marL="285750" indent="-285750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þ"/>
            </a:pPr>
            <a:r>
              <a:rPr kumimoji="0" lang="en-US" alt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Rock Excavation completed May 2016   </a:t>
            </a:r>
          </a:p>
          <a:p>
            <a:pPr marL="285750" indent="-285750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þ"/>
            </a:pPr>
            <a:r>
              <a:rPr kumimoji="0" lang="en-US" alt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To be Commissioned </a:t>
            </a:r>
            <a:r>
              <a:rPr kumimoji="0" lang="en-US" altLang="zh-TW" sz="1600" b="1" i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Soon…</a:t>
            </a:r>
            <a:r>
              <a:rPr kumimoji="0" lang="en-US" alt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</a:t>
            </a:r>
            <a:endParaRPr lang="zh-TW" altLang="en-US" sz="16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51784" y="620688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30" y="570461"/>
            <a:ext cx="3000987" cy="4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062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4" y="117601"/>
            <a:ext cx="8439227" cy="4665741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57870" y="32677"/>
            <a:ext cx="11797265" cy="1261884"/>
          </a:xfrm>
          <a:prstGeom prst="rect">
            <a:avLst/>
          </a:prstGeom>
          <a:solidFill>
            <a:srgbClr val="CC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800" b="1" dirty="0">
                <a:solidFill>
                  <a:srgbClr val="3333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Prospects of CDEX @ CJPL-II : Ge1T Project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kumimoji="0" lang="en-US" altLang="zh-TW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Next: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300-kg 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Symbol" panose="05050102010706020507" pitchFamily="18" charset="2"/>
                <a:ea typeface="宋体" panose="02010600030101010101" pitchFamily="2" charset="-122"/>
                <a:cs typeface="方正兰亭细黑_GBK" pitchFamily="2" charset="-122"/>
              </a:rPr>
              <a:t>0nbb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(towards IH) ; 50-kg DM  (@ 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Symbol" panose="05050102010706020507" pitchFamily="18" charset="2"/>
                <a:ea typeface="宋体" panose="02010600030101010101" pitchFamily="2" charset="-122"/>
                <a:cs typeface="方正兰亭细黑_GBK" pitchFamily="2" charset="-122"/>
              </a:rPr>
              <a:t>0nbb  </a:t>
            </a:r>
            <a:r>
              <a:rPr kumimoji="0" lang="en-US" altLang="zh-TW" sz="2400" b="1" i="1" dirty="0" err="1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bkg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spec) (2028)</a:t>
            </a:r>
            <a:r>
              <a:rPr kumimoji="0" lang="en-US" altLang="zh-TW" sz="2400" b="1" i="1" dirty="0">
                <a:solidFill>
                  <a:srgbClr val="CCFF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]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kumimoji="0" lang="en-US" altLang="zh-TW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Visions: 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Ge-1T (2033) 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  <a:sym typeface="Wingdings" panose="05000000000000000000" pitchFamily="2" charset="2"/>
              </a:rPr>
              <a:t> Ge-10T (2040) 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Symbol" panose="05050102010706020507" pitchFamily="18" charset="2"/>
                <a:ea typeface="宋体" panose="02010600030101010101" pitchFamily="2" charset="-122"/>
                <a:cs typeface="方正兰亭细黑_GBK" pitchFamily="2" charset="-122"/>
              </a:rPr>
              <a:t>0nbb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(towards NH)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36294" y="4017258"/>
            <a:ext cx="3223402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CJPL-II Hall-C (Half) + Pit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14m(H) X 14m(W) X 65m(L)</a:t>
            </a:r>
            <a:endParaRPr lang="zh-TW" altLang="en-US" sz="2000" b="1" i="1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4389859"/>
            <a:ext cx="3151883" cy="231956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6" y="1403304"/>
            <a:ext cx="2835365" cy="2877811"/>
          </a:xfrm>
          <a:prstGeom prst="rect">
            <a:avLst/>
          </a:prstGeom>
        </p:spPr>
      </p:pic>
      <p:sp>
        <p:nvSpPr>
          <p:cNvPr id="14" name="箭头: 右 24">
            <a:extLst>
              <a:ext uri="{FF2B5EF4-FFF2-40B4-BE49-F238E27FC236}">
                <a16:creationId xmlns:a16="http://schemas.microsoft.com/office/drawing/2014/main" id="{3DCD53C7-4FD3-4E99-85F1-7867C16D3630}"/>
              </a:ext>
            </a:extLst>
          </p:cNvPr>
          <p:cNvSpPr/>
          <p:nvPr/>
        </p:nvSpPr>
        <p:spPr>
          <a:xfrm>
            <a:off x="8252219" y="3387081"/>
            <a:ext cx="825609" cy="288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5" name="箭头: 右 24">
            <a:extLst>
              <a:ext uri="{FF2B5EF4-FFF2-40B4-BE49-F238E27FC236}">
                <a16:creationId xmlns:a16="http://schemas.microsoft.com/office/drawing/2014/main" id="{3DCD53C7-4FD3-4E99-85F1-7867C16D3630}"/>
              </a:ext>
            </a:extLst>
          </p:cNvPr>
          <p:cNvSpPr/>
          <p:nvPr/>
        </p:nvSpPr>
        <p:spPr>
          <a:xfrm rot="7015719">
            <a:off x="9780160" y="4092365"/>
            <a:ext cx="728978" cy="19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3FBAB8-7258-4CEF-A4B4-3C0EB35F2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600" y="4766573"/>
            <a:ext cx="3091979" cy="2046803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16AE414B-3D0B-45D4-A148-878F3451C2F8}"/>
              </a:ext>
            </a:extLst>
          </p:cNvPr>
          <p:cNvSpPr txBox="1"/>
          <p:nvPr/>
        </p:nvSpPr>
        <p:spPr>
          <a:xfrm>
            <a:off x="3803893" y="4802025"/>
            <a:ext cx="161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 &amp; Cryostat 2020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E1CCA873-F5C7-430B-ADDA-B434756AD7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35" y="4569738"/>
            <a:ext cx="2985774" cy="220450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986F4F9-550B-4663-A471-0AB329688580}"/>
              </a:ext>
            </a:extLst>
          </p:cNvPr>
          <p:cNvSpPr txBox="1"/>
          <p:nvPr/>
        </p:nvSpPr>
        <p:spPr>
          <a:xfrm>
            <a:off x="6876445" y="6392657"/>
            <a:ext cx="166152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Artist’s Conception</a:t>
            </a:r>
            <a:endParaRPr lang="zh-TW" altLang="en-US" sz="1400" b="1" dirty="0">
              <a:solidFill>
                <a:schemeClr val="bg1">
                  <a:lumMod val="9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603BDF3-17DB-4684-BF8A-6E5E9AA2D1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" y="4770533"/>
            <a:ext cx="2503743" cy="187780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A3B059-5B51-4922-8666-D985D4DB0567}"/>
              </a:ext>
            </a:extLst>
          </p:cNvPr>
          <p:cNvSpPr txBox="1"/>
          <p:nvPr/>
        </p:nvSpPr>
        <p:spPr>
          <a:xfrm>
            <a:off x="767408" y="632849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</a:t>
            </a:r>
            <a:r>
              <a:rPr lang="zh-TW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zh-TW" alt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lang="zh-TW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8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63190" y="75659"/>
            <a:ext cx="7632848" cy="584775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r>
              <a:rPr kumimoji="0"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Mastering Key Technologies towards Ge-1T</a:t>
            </a:r>
            <a:endParaRPr lang="zh-TW" alt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箭號: 彎曲 9">
            <a:extLst>
              <a:ext uri="{FF2B5EF4-FFF2-40B4-BE49-F238E27FC236}">
                <a16:creationId xmlns:a16="http://schemas.microsoft.com/office/drawing/2014/main" id="{2A765A67-E03F-45CF-ACD5-581A7BE37FDC}"/>
              </a:ext>
            </a:extLst>
          </p:cNvPr>
          <p:cNvSpPr/>
          <p:nvPr/>
        </p:nvSpPr>
        <p:spPr bwMode="auto">
          <a:xfrm rot="5400000">
            <a:off x="10003367" y="252798"/>
            <a:ext cx="290539" cy="2178448"/>
          </a:xfrm>
          <a:prstGeom prst="bentArrow">
            <a:avLst>
              <a:gd name="adj1" fmla="val 19700"/>
              <a:gd name="adj2" fmla="val 9850"/>
              <a:gd name="adj3" fmla="val 10490"/>
              <a:gd name="adj4" fmla="val 33134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21" name="箭號: 彎曲 20">
            <a:extLst>
              <a:ext uri="{FF2B5EF4-FFF2-40B4-BE49-F238E27FC236}">
                <a16:creationId xmlns:a16="http://schemas.microsoft.com/office/drawing/2014/main" id="{A807129A-39BF-4FF3-9401-0F5B99FDCFB0}"/>
              </a:ext>
            </a:extLst>
          </p:cNvPr>
          <p:cNvSpPr/>
          <p:nvPr/>
        </p:nvSpPr>
        <p:spPr bwMode="auto">
          <a:xfrm rot="5400000" flipH="1">
            <a:off x="7061368" y="300824"/>
            <a:ext cx="1008112" cy="3376031"/>
          </a:xfrm>
          <a:prstGeom prst="bentArrow">
            <a:avLst>
              <a:gd name="adj1" fmla="val 10534"/>
              <a:gd name="adj2" fmla="val 14001"/>
              <a:gd name="adj3" fmla="val 40137"/>
              <a:gd name="adj4" fmla="val 12784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22" name="箭號: 彎曲 21">
            <a:extLst>
              <a:ext uri="{FF2B5EF4-FFF2-40B4-BE49-F238E27FC236}">
                <a16:creationId xmlns:a16="http://schemas.microsoft.com/office/drawing/2014/main" id="{C0346FE4-A24F-44DA-8A18-8432EBDAF1B6}"/>
              </a:ext>
            </a:extLst>
          </p:cNvPr>
          <p:cNvSpPr/>
          <p:nvPr/>
        </p:nvSpPr>
        <p:spPr bwMode="auto">
          <a:xfrm rot="5400000">
            <a:off x="3611543" y="436597"/>
            <a:ext cx="584774" cy="3376030"/>
          </a:xfrm>
          <a:prstGeom prst="bentArrow">
            <a:avLst>
              <a:gd name="adj1" fmla="val 16699"/>
              <a:gd name="adj2" fmla="val 25000"/>
              <a:gd name="adj3" fmla="val 25000"/>
              <a:gd name="adj4" fmla="val 37524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pic>
        <p:nvPicPr>
          <p:cNvPr id="23" name="Picture 8" descr="E:\2013年\实验记录\拉晶实验\2013.05.28\IMG_1718.JPG">
            <a:extLst>
              <a:ext uri="{FF2B5EF4-FFF2-40B4-BE49-F238E27FC236}">
                <a16:creationId xmlns:a16="http://schemas.microsoft.com/office/drawing/2014/main" id="{3A2F1EEC-D154-47C0-9FAD-7EE84D13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31908"/>
          <a:stretch>
            <a:fillRect/>
          </a:stretch>
        </p:blipFill>
        <p:spPr bwMode="auto">
          <a:xfrm>
            <a:off x="4078359" y="772749"/>
            <a:ext cx="2017641" cy="12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1CE603CF-229C-4F73-AA1B-1B8C65F4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052736"/>
            <a:ext cx="1538558" cy="182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内容占位符 1">
            <a:extLst>
              <a:ext uri="{FF2B5EF4-FFF2-40B4-BE49-F238E27FC236}">
                <a16:creationId xmlns:a16="http://schemas.microsoft.com/office/drawing/2014/main" id="{3DA164D9-C7F4-4EBD-891A-D79A5A13DA69}"/>
              </a:ext>
            </a:extLst>
          </p:cNvPr>
          <p:cNvSpPr txBox="1">
            <a:spLocks/>
          </p:cNvSpPr>
          <p:nvPr/>
        </p:nvSpPr>
        <p:spPr bwMode="auto">
          <a:xfrm>
            <a:off x="100924" y="3789040"/>
            <a:ext cx="8718925" cy="3024979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SimSun" panose="02010600030101010101" pitchFamily="2" charset="-122"/>
                <a:cs typeface="方正兰亭黑_GBK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zh-TW" altLang="en-US" sz="2800" b="1" dirty="0">
                <a:solidFill>
                  <a:srgbClr val="3333FF"/>
                </a:solidFill>
              </a:rPr>
              <a:t> </a:t>
            </a:r>
            <a:r>
              <a:rPr kumimoji="0" lang="en-US" altLang="zh-TW" sz="2800" b="1" baseline="30000" dirty="0">
                <a:solidFill>
                  <a:srgbClr val="3333FF"/>
                </a:solidFill>
              </a:rPr>
              <a:t>76</a:t>
            </a:r>
            <a:r>
              <a:rPr kumimoji="0" lang="en-US" altLang="zh-CN" sz="2800" b="1" dirty="0">
                <a:solidFill>
                  <a:srgbClr val="3333FF"/>
                </a:solidFill>
              </a:rPr>
              <a:t>Ge enrichment </a:t>
            </a:r>
            <a:r>
              <a:rPr kumimoji="0" lang="en-US" altLang="zh-CN" sz="2800" b="1" i="1" dirty="0">
                <a:solidFill>
                  <a:srgbClr val="CC3399"/>
                </a:solidFill>
              </a:rPr>
              <a:t>(acquired: 200 kg @ CJPL)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CN" sz="2800" b="1" dirty="0">
                <a:solidFill>
                  <a:srgbClr val="3333FF"/>
                </a:solidFill>
              </a:rPr>
              <a:t> Ge purification and crystal growth;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zh-TW" altLang="en-US" sz="2800" b="1" dirty="0">
                <a:solidFill>
                  <a:srgbClr val="3333FF"/>
                </a:solidFill>
              </a:rPr>
              <a:t> </a:t>
            </a:r>
            <a:r>
              <a:rPr kumimoji="0" lang="en-US" altLang="zh-CN" sz="2800" b="1" dirty="0" err="1">
                <a:solidFill>
                  <a:srgbClr val="3333FF"/>
                </a:solidFill>
              </a:rPr>
              <a:t>HPGe</a:t>
            </a:r>
            <a:r>
              <a:rPr kumimoji="0" lang="en-US" altLang="zh-CN" sz="2800" b="1" dirty="0">
                <a:solidFill>
                  <a:srgbClr val="3333FF"/>
                </a:solidFill>
              </a:rPr>
              <a:t> detector fabrication;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zh-TW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zh-CN" sz="2800" b="1" dirty="0">
                <a:solidFill>
                  <a:srgbClr val="3333FF"/>
                </a:solidFill>
              </a:rPr>
              <a:t>Ultra-low background VFE-ASIC and FADC;</a:t>
            </a:r>
            <a:endParaRPr kumimoji="0" lang="en-US" altLang="zh-CN" sz="2800" b="1" dirty="0">
              <a:solidFill>
                <a:srgbClr val="3333FF"/>
              </a:solidFill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zh-TW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zh-CN" sz="2800" b="1" dirty="0">
                <a:solidFill>
                  <a:srgbClr val="3333FF"/>
                </a:solidFill>
              </a:rPr>
              <a:t>Ultra-pure Cu for structure and cables;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zh-TW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zh-CN" sz="2800" b="1" dirty="0">
                <a:solidFill>
                  <a:srgbClr val="3333FF"/>
                </a:solidFill>
              </a:rPr>
              <a:t>Large-volume cooling tank “cryostat”</a:t>
            </a:r>
          </a:p>
        </p:txBody>
      </p:sp>
      <p:pic>
        <p:nvPicPr>
          <p:cNvPr id="26" name="Picture 7" descr="Ge_puller5">
            <a:extLst>
              <a:ext uri="{FF2B5EF4-FFF2-40B4-BE49-F238E27FC236}">
                <a16:creationId xmlns:a16="http://schemas.microsoft.com/office/drawing/2014/main" id="{8CD20E80-9ABD-40A7-82B6-27AE538E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49" y="1642200"/>
            <a:ext cx="1416899" cy="190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58BE6E23-FA08-4A1A-9256-D1626B93E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131614"/>
            <a:ext cx="1657267" cy="15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66B3361-173A-4D26-8977-0E550D8F5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2204864"/>
            <a:ext cx="2178450" cy="1467400"/>
          </a:xfrm>
          <a:prstGeom prst="rect">
            <a:avLst/>
          </a:prstGeom>
        </p:spPr>
      </p:pic>
      <p:pic>
        <p:nvPicPr>
          <p:cNvPr id="30" name="图片 15">
            <a:extLst>
              <a:ext uri="{FF2B5EF4-FFF2-40B4-BE49-F238E27FC236}">
                <a16:creationId xmlns:a16="http://schemas.microsoft.com/office/drawing/2014/main" id="{6226B72A-CFD6-4D55-B184-8BC37ABB2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9051"/>
          <a:stretch/>
        </p:blipFill>
        <p:spPr>
          <a:xfrm>
            <a:off x="125283" y="947652"/>
            <a:ext cx="2290621" cy="129321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3DB4448-84D9-4CA4-A02D-9E6A7A237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32" y="3749273"/>
            <a:ext cx="2322667" cy="2948698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CC16F13-E43C-4A50-AABD-875818D043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248" y="656414"/>
            <a:ext cx="1105750" cy="1404434"/>
          </a:xfrm>
          <a:prstGeom prst="rect">
            <a:avLst/>
          </a:prstGeom>
        </p:spPr>
      </p:pic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55282109-FA02-4FFE-A51E-98EB2BD754D0}"/>
              </a:ext>
            </a:extLst>
          </p:cNvPr>
          <p:cNvCxnSpPr>
            <a:cxnSpLocks/>
          </p:cNvCxnSpPr>
          <p:nvPr/>
        </p:nvCxnSpPr>
        <p:spPr bwMode="auto">
          <a:xfrm>
            <a:off x="11280576" y="1602433"/>
            <a:ext cx="0" cy="21468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17" name="图片 1">
            <a:extLst>
              <a:ext uri="{FF2B5EF4-FFF2-40B4-BE49-F238E27FC236}">
                <a16:creationId xmlns:a16="http://schemas.microsoft.com/office/drawing/2014/main" id="{D455F3C7-12BE-481F-874B-E6E1583BC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2410596" cy="14044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83503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8" descr="Raphael_Sistine_Madon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274" y="71438"/>
            <a:ext cx="33419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16"/>
          <p:cNvSpPr txBox="1">
            <a:spLocks noChangeArrowheads="1"/>
          </p:cNvSpPr>
          <p:nvPr/>
        </p:nvSpPr>
        <p:spPr bwMode="auto">
          <a:xfrm>
            <a:off x="3143250" y="71438"/>
            <a:ext cx="5995988" cy="64611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600" b="1" dirty="0">
                <a:solidFill>
                  <a:srgbClr val="FFFF00"/>
                </a:solidFill>
                <a:latin typeface="Comic Sans MS" pitchFamily="66" charset="0"/>
              </a:rPr>
              <a:t>Prospects &amp; Outlook </a:t>
            </a:r>
          </a:p>
        </p:txBody>
      </p:sp>
      <p:sp>
        <p:nvSpPr>
          <p:cNvPr id="44036" name="文字方塊 5"/>
          <p:cNvSpPr txBox="1">
            <a:spLocks noChangeArrowheads="1"/>
          </p:cNvSpPr>
          <p:nvPr/>
        </p:nvSpPr>
        <p:spPr bwMode="auto">
          <a:xfrm>
            <a:off x="215754" y="2394749"/>
            <a:ext cx="11850978" cy="4319131"/>
          </a:xfrm>
          <a:prstGeom prst="rect">
            <a:avLst/>
          </a:prstGeom>
          <a:solidFill>
            <a:srgbClr val="FDFED2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3200" b="1" dirty="0">
                <a:solidFill>
                  <a:srgbClr val="FF0000"/>
                </a:solidFill>
                <a:latin typeface="Comic Sans MS" pitchFamily="66" charset="0"/>
              </a:rPr>
              <a:t>Missing Energy Density </a:t>
            </a:r>
            <a:r>
              <a:rPr lang="en-US" altLang="zh-TW" sz="3200" b="1" i="1" dirty="0">
                <a:solidFill>
                  <a:srgbClr val="CC00CC"/>
                </a:solidFill>
                <a:latin typeface="Comic Sans MS" pitchFamily="66" charset="0"/>
              </a:rPr>
              <a:t>[</a:t>
            </a:r>
            <a:r>
              <a:rPr lang="en-US" altLang="zh-TW" sz="3200" b="1" i="1" dirty="0">
                <a:solidFill>
                  <a:srgbClr val="CC00CC"/>
                </a:solidFill>
                <a:latin typeface="Symbol" panose="05050102010706020507" pitchFamily="18" charset="2"/>
              </a:rPr>
              <a:t>W</a:t>
            </a:r>
            <a:r>
              <a:rPr lang="en-US" altLang="zh-TW" sz="3200" b="1" i="1" baseline="-25000" dirty="0">
                <a:solidFill>
                  <a:srgbClr val="CC00CC"/>
                </a:solidFill>
                <a:latin typeface="Comic Sans MS" pitchFamily="66" charset="0"/>
              </a:rPr>
              <a:t>SM</a:t>
            </a:r>
            <a:r>
              <a:rPr lang="en-US" altLang="zh-TW" sz="3200" b="1" i="1" dirty="0">
                <a:solidFill>
                  <a:srgbClr val="CC00CC"/>
                </a:solidFill>
                <a:latin typeface="Comic Sans MS" pitchFamily="66" charset="0"/>
              </a:rPr>
              <a:t>&lt;</a:t>
            </a:r>
            <a:r>
              <a:rPr lang="en-US" altLang="zh-TW" sz="3200" b="1" i="1" dirty="0" err="1">
                <a:solidFill>
                  <a:srgbClr val="CC00CC"/>
                </a:solidFill>
                <a:latin typeface="Symbol" panose="05050102010706020507" pitchFamily="18" charset="2"/>
              </a:rPr>
              <a:t>W</a:t>
            </a:r>
            <a:r>
              <a:rPr lang="en-US" altLang="zh-TW" sz="3200" b="1" i="1" baseline="-25000" dirty="0" err="1">
                <a:solidFill>
                  <a:srgbClr val="CC00CC"/>
                </a:solidFill>
                <a:latin typeface="Comic Sans MS" pitchFamily="66" charset="0"/>
              </a:rPr>
              <a:t>Total</a:t>
            </a:r>
            <a:r>
              <a:rPr lang="en-US" altLang="zh-TW" sz="3200" b="1" i="1" dirty="0">
                <a:solidFill>
                  <a:srgbClr val="CC00CC"/>
                </a:solidFill>
                <a:latin typeface="Comic Sans MS" pitchFamily="66" charset="0"/>
              </a:rPr>
              <a:t>]</a:t>
            </a:r>
            <a:r>
              <a:rPr lang="zh-TW" altLang="en-US" sz="3200" b="1" i="1" dirty="0">
                <a:solidFill>
                  <a:srgbClr val="CC00CC"/>
                </a:solidFill>
                <a:latin typeface="Comic Sans MS" pitchFamily="66" charset="0"/>
              </a:rPr>
              <a:t> </a:t>
            </a:r>
            <a:r>
              <a:rPr lang="en-US" altLang="zh-TW" sz="3200" b="1" dirty="0">
                <a:solidFill>
                  <a:srgbClr val="FF0000"/>
                </a:solidFill>
                <a:latin typeface="Comic Sans MS" pitchFamily="66" charset="0"/>
              </a:rPr>
              <a:t>Problem </a:t>
            </a:r>
            <a:r>
              <a:rPr lang="en-US" altLang="zh-TW" sz="3200" b="1" dirty="0">
                <a:solidFill>
                  <a:srgbClr val="3333FF"/>
                </a:solidFill>
                <a:latin typeface="Comic Sans MS" pitchFamily="66" charset="0"/>
              </a:rPr>
              <a:t>is compelling. </a:t>
            </a:r>
          </a:p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3200" b="1" dirty="0">
                <a:solidFill>
                  <a:srgbClr val="FF0000"/>
                </a:solidFill>
                <a:latin typeface="Comic Sans MS" pitchFamily="66" charset="0"/>
              </a:rPr>
              <a:t>Solution…s </a:t>
            </a:r>
            <a:r>
              <a:rPr lang="en-US" altLang="zh-TW" sz="3200" b="1" dirty="0">
                <a:solidFill>
                  <a:srgbClr val="3333FF"/>
                </a:solidFill>
                <a:latin typeface="Comic Sans MS" pitchFamily="66" charset="0"/>
              </a:rPr>
              <a:t>are natural (best-efforts/intentions/comfort zones) extensions of our tools &amp; expertise. </a:t>
            </a:r>
          </a:p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3200" b="1" dirty="0">
                <a:solidFill>
                  <a:srgbClr val="3333FF"/>
                </a:solidFill>
                <a:latin typeface="Comic Sans MS" pitchFamily="66" charset="0"/>
              </a:rPr>
              <a:t>Intense (+ </a:t>
            </a:r>
            <a:r>
              <a:rPr lang="en-US" altLang="zh-TW" sz="3200" b="1" i="1" dirty="0">
                <a:solidFill>
                  <a:srgbClr val="FF0000"/>
                </a:solidFill>
                <a:latin typeface="Comic Sans MS" pitchFamily="66" charset="0"/>
              </a:rPr>
              <a:t>intellectually captivating &amp; engaging</a:t>
            </a:r>
            <a:r>
              <a:rPr lang="en-US" altLang="zh-TW" sz="3200" b="1" dirty="0">
                <a:solidFill>
                  <a:srgbClr val="3333FF"/>
                </a:solidFill>
                <a:latin typeface="Comic Sans MS" pitchFamily="66" charset="0"/>
              </a:rPr>
              <a:t>) world-wide activities on Dark Matter searches.</a:t>
            </a:r>
          </a:p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TW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Surprising development</a:t>
            </a:r>
            <a:r>
              <a:rPr lang="zh-TW" alt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zh-TW" sz="3200" b="1" dirty="0">
                <a:solidFill>
                  <a:srgbClr val="FF0000"/>
                </a:solidFill>
                <a:latin typeface="Comic Sans MS" pitchFamily="66" charset="0"/>
              </a:rPr>
              <a:t>likely – </a:t>
            </a:r>
            <a:r>
              <a:rPr lang="en-US" altLang="zh-TW" sz="3200" b="1" dirty="0">
                <a:solidFill>
                  <a:srgbClr val="3333FF"/>
                </a:solidFill>
                <a:latin typeface="Comic Sans MS" pitchFamily="66" charset="0"/>
              </a:rPr>
              <a:t>Science &amp; Appl. Tools</a:t>
            </a:r>
          </a:p>
          <a:p>
            <a:pPr algn="ctr">
              <a:spcBef>
                <a:spcPts val="200"/>
              </a:spcBef>
              <a:buClr>
                <a:srgbClr val="FF0000"/>
              </a:buClr>
            </a:pPr>
            <a:r>
              <a:rPr lang="en-US" altLang="zh-TW" sz="4400" b="1" dirty="0">
                <a:solidFill>
                  <a:srgbClr val="CC0099"/>
                </a:solidFill>
                <a:latin typeface="Monotype Corsiva" panose="03010101010201010101" pitchFamily="66" charset="0"/>
              </a:rPr>
              <a:t>Stay Tuned &amp; Get Prepared</a:t>
            </a:r>
            <a:endParaRPr lang="en-US" altLang="zh-TW" sz="4400" b="1" dirty="0">
              <a:solidFill>
                <a:srgbClr val="3333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626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Windows\emc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5121275" cy="5521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591944" y="2918554"/>
            <a:ext cx="633670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How Science Makes Progresses …</a:t>
            </a:r>
            <a:endParaRPr lang="en-US" altLang="zh-TW" sz="4000" b="1" dirty="0">
              <a:solidFill>
                <a:srgbClr val="FF0000"/>
              </a:solidFill>
            </a:endParaRPr>
          </a:p>
        </p:txBody>
      </p:sp>
      <p:cxnSp>
        <p:nvCxnSpPr>
          <p:cNvPr id="4" name="弧形接點 2">
            <a:extLst>
              <a:ext uri="{FF2B5EF4-FFF2-40B4-BE49-F238E27FC236}">
                <a16:creationId xmlns:a16="http://schemas.microsoft.com/office/drawing/2014/main" id="{74D8F3D7-0A55-4DA3-9B92-9AC85E284BA3}"/>
              </a:ext>
            </a:extLst>
          </p:cNvPr>
          <p:cNvCxnSpPr>
            <a:cxnSpLocks/>
          </p:cNvCxnSpPr>
          <p:nvPr/>
        </p:nvCxnSpPr>
        <p:spPr bwMode="auto">
          <a:xfrm>
            <a:off x="3944467" y="956370"/>
            <a:ext cx="1800200" cy="1656184"/>
          </a:xfrm>
          <a:prstGeom prst="curvedConnector3">
            <a:avLst>
              <a:gd name="adj1" fmla="val 978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C467FFEF-2575-4EBF-9651-5B7101B7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205944"/>
            <a:ext cx="2368217" cy="253332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2" name="向下箭號 1"/>
          <p:cNvSpPr/>
          <p:nvPr/>
        </p:nvSpPr>
        <p:spPr bwMode="auto">
          <a:xfrm>
            <a:off x="11295144" y="410649"/>
            <a:ext cx="144016" cy="2100945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FEF2EA-2336-44D3-9B38-D46497D6BF37}"/>
              </a:ext>
            </a:extLst>
          </p:cNvPr>
          <p:cNvSpPr txBox="1"/>
          <p:nvPr/>
        </p:nvSpPr>
        <p:spPr>
          <a:xfrm>
            <a:off x="5591944" y="4069780"/>
            <a:ext cx="648072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latin typeface="Monotype Corsiva" panose="03010101010201010101" pitchFamily="66" charset="0"/>
              </a:rPr>
              <a:t>To Ponder : </a:t>
            </a:r>
            <a:r>
              <a:rPr lang="en-US" altLang="zh-TW" sz="3200" b="1" dirty="0">
                <a:solidFill>
                  <a:srgbClr val="993366"/>
                </a:solidFill>
                <a:latin typeface="Monotype Corsiva" panose="03010101010201010101" pitchFamily="66" charset="0"/>
              </a:rPr>
              <a:t>Which is the Most Important Ingredient of the Scientific Enterprise ? </a:t>
            </a:r>
            <a:endParaRPr lang="zh-TW" altLang="en-US" sz="3200" b="1" dirty="0">
              <a:solidFill>
                <a:srgbClr val="9933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2" descr="What is Wordle and why is everyone obsessed with the online game?">
            <a:extLst>
              <a:ext uri="{FF2B5EF4-FFF2-40B4-BE49-F238E27FC236}">
                <a16:creationId xmlns:a16="http://schemas.microsoft.com/office/drawing/2014/main" id="{0DBB74D4-2E17-4B37-9E4E-2A22E276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851" y="211881"/>
            <a:ext cx="1449550" cy="748372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824572" y="5733256"/>
            <a:ext cx="9383996" cy="103105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O"/>
              <a:defRPr/>
            </a:pPr>
            <a:r>
              <a:rPr lang="en-US" altLang="zh-TW" sz="2800" b="1" dirty="0">
                <a:solidFill>
                  <a:srgbClr val="0000FF"/>
                </a:solidFill>
                <a:latin typeface="Papyrus" panose="03070502060502030205" pitchFamily="66" charset="0"/>
                <a:ea typeface="標楷體" panose="03000509000000000000" pitchFamily="65" charset="-120"/>
              </a:rPr>
              <a:t>Have Faith in the Power of Scientific Investigations</a:t>
            </a: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altLang="zh-TW" sz="2800" b="1" dirty="0">
                <a:solidFill>
                  <a:srgbClr val="0000FF"/>
                </a:solidFill>
                <a:latin typeface="Papyrus" panose="03070502060502030205" pitchFamily="66" charset="0"/>
                <a:ea typeface="標楷體" panose="03000509000000000000" pitchFamily="65" charset="-120"/>
              </a:rPr>
              <a:t>                       and the Prowess  of Scientific Investigators !</a:t>
            </a:r>
          </a:p>
        </p:txBody>
      </p:sp>
    </p:spTree>
    <p:extLst>
      <p:ext uri="{BB962C8B-B14F-4D97-AF65-F5344CB8AC3E}">
        <p14:creationId xmlns:p14="http://schemas.microsoft.com/office/powerpoint/2010/main" val="2799130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8" descr="Raphael_Sistine_Mado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63" y="299831"/>
            <a:ext cx="3567611" cy="2381740"/>
          </a:xfrm>
          <a:prstGeom prst="rect">
            <a:avLst/>
          </a:prstGeom>
          <a:noFill/>
          <a:ln w="38100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295650" y="9525"/>
            <a:ext cx="5456238" cy="971203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</a:pPr>
            <a:r>
              <a:rPr lang="zh-TW" altLang="en-US" sz="48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期待</a:t>
            </a:r>
            <a:r>
              <a:rPr lang="zh-TW" altLang="en-US" sz="4800" b="1" dirty="0">
                <a:solidFill>
                  <a:srgbClr val="CCEC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依然精彩</a:t>
            </a:r>
            <a:endParaRPr lang="en-US" altLang="zh-TW" sz="4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60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0" y="1691652"/>
            <a:ext cx="1545327" cy="19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67" y="2798053"/>
            <a:ext cx="2546611" cy="185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836904"/>
            <a:ext cx="1585697" cy="174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27" y="2797842"/>
            <a:ext cx="1895102" cy="1857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5"/>
          <p:cNvSpPr/>
          <p:nvPr/>
        </p:nvSpPr>
        <p:spPr>
          <a:xfrm>
            <a:off x="1634548" y="3563861"/>
            <a:ext cx="458788" cy="33337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Right Arrow 5"/>
          <p:cNvSpPr/>
          <p:nvPr/>
        </p:nvSpPr>
        <p:spPr>
          <a:xfrm>
            <a:off x="4404539" y="3597844"/>
            <a:ext cx="458788" cy="33337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ight Arrow 5">
            <a:extLst>
              <a:ext uri="{FF2B5EF4-FFF2-40B4-BE49-F238E27FC236}">
                <a16:creationId xmlns:a16="http://schemas.microsoft.com/office/drawing/2014/main" id="{A01ECBF4-FB6D-40B4-992A-5319B296BAC0}"/>
              </a:ext>
            </a:extLst>
          </p:cNvPr>
          <p:cNvSpPr/>
          <p:nvPr/>
        </p:nvSpPr>
        <p:spPr>
          <a:xfrm>
            <a:off x="6813689" y="3334235"/>
            <a:ext cx="640231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爆炸 1 13">
            <a:extLst>
              <a:ext uri="{FF2B5EF4-FFF2-40B4-BE49-F238E27FC236}">
                <a16:creationId xmlns:a16="http://schemas.microsoft.com/office/drawing/2014/main" id="{740142A5-9932-4067-82A7-A7FBB8D7AE3C}"/>
              </a:ext>
            </a:extLst>
          </p:cNvPr>
          <p:cNvSpPr/>
          <p:nvPr/>
        </p:nvSpPr>
        <p:spPr bwMode="auto">
          <a:xfrm>
            <a:off x="7572891" y="3094553"/>
            <a:ext cx="1656184" cy="1477419"/>
          </a:xfrm>
          <a:prstGeom prst="irregularSeal1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Symbol" pitchFamily="18" charset="2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4CA60F-BF8B-40BF-8E90-19AB456EF7B2}"/>
              </a:ext>
            </a:extLst>
          </p:cNvPr>
          <p:cNvSpPr txBox="1"/>
          <p:nvPr/>
        </p:nvSpPr>
        <p:spPr>
          <a:xfrm>
            <a:off x="7860923" y="3379950"/>
            <a:ext cx="875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</a:rPr>
              <a:t>!?!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9CBEC68-840B-4665-AC18-CA342CE03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47" y="620688"/>
            <a:ext cx="1449499" cy="1493807"/>
          </a:xfrm>
          <a:prstGeom prst="rect">
            <a:avLst/>
          </a:prstGeom>
        </p:spPr>
      </p:pic>
      <p:sp>
        <p:nvSpPr>
          <p:cNvPr id="27" name="Right Arrow 5">
            <a:extLst>
              <a:ext uri="{FF2B5EF4-FFF2-40B4-BE49-F238E27FC236}">
                <a16:creationId xmlns:a16="http://schemas.microsoft.com/office/drawing/2014/main" id="{38C4FA15-4543-45ED-86AC-48958C06C006}"/>
              </a:ext>
            </a:extLst>
          </p:cNvPr>
          <p:cNvSpPr/>
          <p:nvPr/>
        </p:nvSpPr>
        <p:spPr>
          <a:xfrm>
            <a:off x="6828434" y="3856493"/>
            <a:ext cx="640231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圖說文字 16">
            <a:extLst>
              <a:ext uri="{FF2B5EF4-FFF2-40B4-BE49-F238E27FC236}">
                <a16:creationId xmlns:a16="http://schemas.microsoft.com/office/drawing/2014/main" id="{F38E376A-4FB9-42B9-8331-F1088F487457}"/>
              </a:ext>
            </a:extLst>
          </p:cNvPr>
          <p:cNvSpPr/>
          <p:nvPr/>
        </p:nvSpPr>
        <p:spPr bwMode="auto">
          <a:xfrm>
            <a:off x="9349208" y="2632969"/>
            <a:ext cx="2722436" cy="2013084"/>
          </a:xfrm>
          <a:prstGeom prst="wedgeRoundRectCallout">
            <a:avLst>
              <a:gd name="adj1" fmla="val 3160"/>
              <a:gd name="adj2" fmla="val -68570"/>
              <a:gd name="adj3" fmla="val 16667"/>
            </a:avLst>
          </a:prstGeom>
          <a:solidFill>
            <a:srgbClr val="CCFFFF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743F7B1-7C47-40BB-BD82-C7E17D7B328D}"/>
              </a:ext>
            </a:extLst>
          </p:cNvPr>
          <p:cNvSpPr txBox="1"/>
          <p:nvPr/>
        </p:nvSpPr>
        <p:spPr>
          <a:xfrm>
            <a:off x="9517107" y="2817645"/>
            <a:ext cx="2651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3333FF"/>
                </a:solidFill>
                <a:latin typeface="Monotype Corsiva" panose="03010101010201010101" pitchFamily="66" charset="0"/>
              </a:rPr>
              <a:t>High on My Bucket List !</a:t>
            </a:r>
          </a:p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朝聞道</a:t>
            </a:r>
            <a:r>
              <a:rPr lang="zh-TW" altLang="en-US" sz="3600" b="1" dirty="0">
                <a:latin typeface="Monotype Corsiva" panose="03010101010201010101" pitchFamily="66" charset="0"/>
              </a:rPr>
              <a:t> </a:t>
            </a:r>
            <a:r>
              <a:rPr lang="en-US" altLang="zh-TW" sz="3600" b="1" dirty="0">
                <a:latin typeface="Monotype Corsiva" panose="03010101010201010101" pitchFamily="66" charset="0"/>
              </a:rPr>
              <a:t>…… </a:t>
            </a:r>
            <a:endParaRPr lang="zh-TW" altLang="en-US" sz="3600" b="1" dirty="0">
              <a:latin typeface="Monotype Corsiva" panose="03010101010201010101" pitchFamily="66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41C051C-9822-4E9D-824B-F109DF313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4797152"/>
            <a:ext cx="9865096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r>
              <a:rPr lang="en-US" altLang="zh-TW" sz="3200" b="1" dirty="0">
                <a:solidFill>
                  <a:srgbClr val="FFFF00"/>
                </a:solidFill>
                <a:latin typeface="Papyrus" panose="03070502060502030205" pitchFamily="66" charset="0"/>
              </a:rPr>
              <a:t>“ ……The Powerful Play Goes On, </a:t>
            </a:r>
          </a:p>
          <a:p>
            <a:pPr algn="r">
              <a:spcAft>
                <a:spcPts val="1800"/>
              </a:spcAft>
            </a:pPr>
            <a:r>
              <a:rPr lang="en-US" altLang="zh-TW" sz="3200" b="1" dirty="0">
                <a:solidFill>
                  <a:srgbClr val="FFFF00"/>
                </a:solidFill>
                <a:latin typeface="Papyrus" panose="03070502060502030205" pitchFamily="66" charset="0"/>
              </a:rPr>
              <a:t>        and You May Contribute a Verse .”</a:t>
            </a:r>
            <a:r>
              <a:rPr lang="zh-TW" altLang="en-US" sz="3200" b="1" dirty="0">
                <a:solidFill>
                  <a:srgbClr val="FFFF00"/>
                </a:solidFill>
                <a:latin typeface="Papyrus" panose="03070502060502030205" pitchFamily="66" charset="0"/>
              </a:rPr>
              <a:t> </a:t>
            </a:r>
            <a:r>
              <a:rPr lang="en-US" altLang="zh-TW" sz="2400" b="1" i="1" dirty="0">
                <a:solidFill>
                  <a:srgbClr val="FFCCFF"/>
                </a:solidFill>
                <a:latin typeface="Papyrus" panose="03070502060502030205" pitchFamily="66" charset="0"/>
              </a:rPr>
              <a:t>[Whitman]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FD741B9-B625-47F2-B800-2FA597486BB0}"/>
              </a:ext>
            </a:extLst>
          </p:cNvPr>
          <p:cNvSpPr/>
          <p:nvPr/>
        </p:nvSpPr>
        <p:spPr bwMode="auto">
          <a:xfrm>
            <a:off x="2207568" y="5802362"/>
            <a:ext cx="9864076" cy="10081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  <a:ea typeface="新細明體" pitchFamily="18" charset="-120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:a16="http://schemas.microsoft.com/office/drawing/2014/main" id="{5FA23A5A-DBAB-4CF4-A773-9119BF1C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872" y="6450434"/>
            <a:ext cx="437978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Symbol" panose="05050102010706020507" pitchFamily="18" charset="2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Search &amp; Enjoy .…. </a:t>
            </a:r>
            <a:r>
              <a:rPr lang="en-US" altLang="zh-TW" sz="1400" b="1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en-US" altLang="zh-TW" sz="1400" b="1" dirty="0" err="1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ipad</a:t>
            </a:r>
            <a:r>
              <a:rPr lang="en-US" altLang="zh-TW" sz="1400" b="1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 your verse 2014 TV</a:t>
            </a:r>
            <a:r>
              <a:rPr lang="zh-TW" altLang="en-US" sz="1400" b="1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 </a:t>
            </a:r>
            <a:r>
              <a:rPr lang="en-US" altLang="zh-TW" sz="1400" b="1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ad </a:t>
            </a:r>
            <a:r>
              <a:rPr lang="en-US" altLang="zh-TW" sz="1400" b="1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(1:31m)</a:t>
            </a:r>
            <a:endParaRPr lang="zh-TW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2E8BB9C-FF2B-48FD-9695-80993F320E35}"/>
              </a:ext>
            </a:extLst>
          </p:cNvPr>
          <p:cNvSpPr txBox="1"/>
          <p:nvPr/>
        </p:nvSpPr>
        <p:spPr>
          <a:xfrm>
            <a:off x="2279576" y="5820938"/>
            <a:ext cx="964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altLang="zh-TW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『…</a:t>
            </a:r>
            <a:r>
              <a:rPr lang="zh-TW" altLang="en-US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這撼人的戲劇持續上演，你可寫上其一詩句。</a:t>
            </a:r>
            <a:r>
              <a:rPr lang="en-US" altLang="zh-TW" sz="32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</a:p>
        </p:txBody>
      </p:sp>
    </p:spTree>
    <p:extLst>
      <p:ext uri="{BB962C8B-B14F-4D97-AF65-F5344CB8AC3E}">
        <p14:creationId xmlns:p14="http://schemas.microsoft.com/office/powerpoint/2010/main" val="283816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tter-pie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1285876"/>
            <a:ext cx="609600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76413" y="77789"/>
            <a:ext cx="6191250" cy="97472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>
                <a:latin typeface="Comic Sans MS" pitchFamily="66" charset="0"/>
                <a:ea typeface="標楷體" pitchFamily="65" charset="-120"/>
              </a:rPr>
              <a:t>Compositions of the Universe : </a:t>
            </a:r>
            <a:r>
              <a:rPr lang="en-US" altLang="zh-TW" sz="2800" b="1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</a:rPr>
              <a:t>We only Understand ~4% !!!????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362200" y="914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 sz="24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382000" y="3276600"/>
            <a:ext cx="236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  <a:sym typeface="Wingdings 3" pitchFamily="18" charset="2"/>
              </a:rPr>
              <a:t> </a:t>
            </a:r>
            <a:r>
              <a:rPr lang="en-US" altLang="zh-TW" sz="2400" b="1" u="sng">
                <a:solidFill>
                  <a:srgbClr val="FF00FF"/>
                </a:solidFill>
                <a:latin typeface="Comic Sans MS" pitchFamily="66" charset="0"/>
                <a:ea typeface="標楷體" pitchFamily="65" charset="-120"/>
              </a:rPr>
              <a:t>Standard Model Matter</a:t>
            </a:r>
            <a:r>
              <a:rPr lang="zh-TW" altLang="en-US" sz="2400" b="1">
                <a:solidFill>
                  <a:srgbClr val="FF00FF"/>
                </a:solidFill>
                <a:latin typeface="Comic Sans MS" pitchFamily="66" charset="0"/>
                <a:ea typeface="標楷體" pitchFamily="65" charset="-120"/>
              </a:rPr>
              <a:t>：</a:t>
            </a:r>
            <a:r>
              <a:rPr lang="en-US" altLang="zh-TW" sz="2400" b="1">
                <a:solidFill>
                  <a:srgbClr val="FF00FF"/>
                </a:solidFill>
                <a:latin typeface="Comic Sans MS" pitchFamily="66" charset="0"/>
                <a:ea typeface="標楷體" pitchFamily="65" charset="-120"/>
              </a:rPr>
              <a:t>Understood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024688" y="4929188"/>
            <a:ext cx="36004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  <a:ea typeface="標楷體" pitchFamily="65" charset="-120"/>
                <a:sym typeface="Wingdings 3" pitchFamily="18" charset="2"/>
              </a:rPr>
              <a:t> </a:t>
            </a:r>
            <a:r>
              <a:rPr lang="en-US" altLang="zh-TW" sz="2400" b="1" u="sng">
                <a:solidFill>
                  <a:srgbClr val="009900"/>
                </a:solidFill>
                <a:latin typeface="Comic Sans MS" pitchFamily="66" charset="0"/>
                <a:ea typeface="標楷體" pitchFamily="65" charset="-120"/>
              </a:rPr>
              <a:t>Dark Matter</a:t>
            </a:r>
            <a:r>
              <a:rPr lang="zh-TW" altLang="en-US" sz="2400" b="1">
                <a:solidFill>
                  <a:srgbClr val="009900"/>
                </a:solidFill>
                <a:latin typeface="Comic Sans MS" pitchFamily="66" charset="0"/>
                <a:ea typeface="標楷體" pitchFamily="65" charset="-120"/>
              </a:rPr>
              <a:t>：”</a:t>
            </a:r>
            <a:r>
              <a:rPr lang="en-US" altLang="zh-TW" sz="2400" b="1">
                <a:solidFill>
                  <a:srgbClr val="009900"/>
                </a:solidFill>
                <a:latin typeface="Comic Sans MS" pitchFamily="66" charset="0"/>
                <a:ea typeface="標楷體" pitchFamily="65" charset="-120"/>
              </a:rPr>
              <a:t>We know Nothing !” (but perhaps have reasonable guesses</a:t>
            </a:r>
            <a:r>
              <a:rPr lang="en-US" altLang="zh-TW" sz="2800" b="1">
                <a:solidFill>
                  <a:srgbClr val="009900"/>
                </a:solidFill>
                <a:ea typeface="標楷體" pitchFamily="65" charset="-120"/>
              </a:rPr>
              <a:t>) 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24000" y="1943100"/>
            <a:ext cx="3176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TW" sz="2400" b="1" u="sng">
                <a:solidFill>
                  <a:srgbClr val="990099"/>
                </a:solidFill>
                <a:latin typeface="Comic Sans MS" pitchFamily="66" charset="0"/>
                <a:ea typeface="標楷體" pitchFamily="65" charset="-120"/>
              </a:rPr>
              <a:t>Dark Energy</a:t>
            </a:r>
            <a:r>
              <a:rPr lang="zh-TW" altLang="en-US" sz="2400" b="1">
                <a:solidFill>
                  <a:srgbClr val="990099"/>
                </a:solidFill>
                <a:latin typeface="Comic Sans MS" pitchFamily="66" charset="0"/>
                <a:ea typeface="標楷體" pitchFamily="65" charset="-120"/>
              </a:rPr>
              <a:t>：”</a:t>
            </a:r>
            <a:r>
              <a:rPr lang="en-US" altLang="zh-TW" sz="2400" b="1">
                <a:solidFill>
                  <a:srgbClr val="990099"/>
                </a:solidFill>
                <a:latin typeface="Comic Sans MS" pitchFamily="66" charset="0"/>
                <a:ea typeface="標楷體" pitchFamily="65" charset="-120"/>
              </a:rPr>
              <a:t>We know less than Nothing !” </a:t>
            </a:r>
            <a:endParaRPr lang="en-US" altLang="zh-TW" sz="2400" b="1">
              <a:solidFill>
                <a:srgbClr val="FF0000"/>
              </a:solidFill>
              <a:latin typeface="Comic Sans MS" pitchFamily="66" charset="0"/>
              <a:ea typeface="標楷體" pitchFamily="65" charset="-120"/>
            </a:endParaRPr>
          </a:p>
        </p:txBody>
      </p:sp>
      <p:pic>
        <p:nvPicPr>
          <p:cNvPr id="5128" name="Picture 8" descr="frog-w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44450"/>
            <a:ext cx="2316162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1952626" y="1143000"/>
            <a:ext cx="6143625" cy="4587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altLang="zh-TW" sz="2800" b="1">
                <a:solidFill>
                  <a:srgbClr val="FF0000"/>
                </a:solidFill>
                <a:latin typeface="Monotype Corsiva" pitchFamily="66" charset="0"/>
              </a:rPr>
              <a:t>Or  ….  </a:t>
            </a:r>
            <a:r>
              <a:rPr lang="en-US" altLang="zh-TW" sz="2800" b="1">
                <a:solidFill>
                  <a:srgbClr val="3333FF"/>
                </a:solidFill>
                <a:latin typeface="Monotype Corsiva" pitchFamily="66" charset="0"/>
                <a:sym typeface="Webdings" pitchFamily="18" charset="2"/>
              </a:rPr>
              <a:t>The Ultimate Copernicus Principle  </a:t>
            </a:r>
            <a:r>
              <a:rPr lang="en-US" altLang="zh-TW" sz="2800" b="1">
                <a:solidFill>
                  <a:srgbClr val="FF0000"/>
                </a:solidFill>
                <a:latin typeface="Monotype Corsiva" pitchFamily="66" charset="0"/>
                <a:sym typeface="Webdings" pitchFamily="18" charset="2"/>
              </a:rPr>
              <a:t>!!</a:t>
            </a:r>
          </a:p>
        </p:txBody>
      </p:sp>
      <p:sp>
        <p:nvSpPr>
          <p:cNvPr id="5130" name="文字方塊 9"/>
          <p:cNvSpPr txBox="1">
            <a:spLocks noChangeArrowheads="1"/>
          </p:cNvSpPr>
          <p:nvPr/>
        </p:nvSpPr>
        <p:spPr bwMode="auto">
          <a:xfrm>
            <a:off x="1666876" y="5514975"/>
            <a:ext cx="4143375" cy="1200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</a:rPr>
              <a:t>Dark Matter: </a:t>
            </a:r>
            <a:r>
              <a:rPr lang="en-US" altLang="zh-TW" sz="2400" b="1">
                <a:latin typeface="Comic Sans MS" pitchFamily="66" charset="0"/>
              </a:rPr>
              <a:t>Obey Known Laws of Gravitation.</a:t>
            </a:r>
          </a:p>
          <a:p>
            <a:pPr marL="342900" indent="-342900"/>
            <a:r>
              <a:rPr lang="en-US" altLang="zh-TW" sz="2400" b="1">
                <a:solidFill>
                  <a:srgbClr val="FF0000"/>
                </a:solidFill>
                <a:latin typeface="Comic Sans MS" pitchFamily="66" charset="0"/>
              </a:rPr>
              <a:t>Dark Energy: </a:t>
            </a:r>
            <a:r>
              <a:rPr lang="en-US" altLang="zh-TW" sz="2400" b="1">
                <a:latin typeface="Comic Sans MS" pitchFamily="66" charset="0"/>
              </a:rPr>
              <a:t>Does NOT.</a:t>
            </a:r>
            <a:endParaRPr lang="zh-TW" altLang="en-US" sz="2400" b="1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39416" y="764704"/>
            <a:ext cx="10272464" cy="3770263"/>
          </a:xfrm>
          <a:prstGeom prst="rect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O"/>
            </a:pPr>
            <a: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  <a:t>Fundamental Conflict between the Universe comprehended via </a:t>
            </a:r>
            <a:b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  <a:t>       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Gravitation</a:t>
            </a:r>
            <a: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altLang="zh-TW" sz="2400" b="1" i="1" dirty="0">
                <a:solidFill>
                  <a:srgbClr val="800080"/>
                </a:solidFill>
                <a:latin typeface="Calibri" pitchFamily="34" charset="0"/>
                <a:cs typeface="Calibri" pitchFamily="34" charset="0"/>
                <a:sym typeface="Symbol"/>
              </a:rPr>
              <a:t>[General Relativity – Macroscopic]  </a:t>
            </a:r>
            <a: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  <a:t>Vs </a:t>
            </a:r>
            <a:b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US" altLang="zh-TW" sz="2400" dirty="0">
                <a:latin typeface="Calibri" pitchFamily="34" charset="0"/>
                <a:cs typeface="Calibri" pitchFamily="34" charset="0"/>
                <a:sym typeface="Symbol"/>
              </a:rPr>
              <a:t>       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Particle Physics </a:t>
            </a:r>
            <a:r>
              <a:rPr lang="en-US" altLang="zh-TW" sz="2400" b="1" i="1" dirty="0">
                <a:solidFill>
                  <a:srgbClr val="800080"/>
                </a:solidFill>
                <a:latin typeface="Calibri" pitchFamily="34" charset="0"/>
                <a:cs typeface="Calibri" pitchFamily="34" charset="0"/>
                <a:sym typeface="Symbol"/>
              </a:rPr>
              <a:t>[Standard Model – Microscopic]</a:t>
            </a: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微觀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粒子作用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與 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宏觀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重力現象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在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Calibri" pitchFamily="34" charset="0"/>
              <a:sym typeface="Symbol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</a:pPr>
            <a:r>
              <a:rPr lang="zh-TW" altLang="en-US" sz="2800" b="1" dirty="0">
                <a:solidFill>
                  <a:srgbClr val="9933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實驗數據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與 </a:t>
            </a:r>
            <a:r>
              <a:rPr lang="zh-TW" altLang="en-US" sz="2800" b="1" dirty="0">
                <a:solidFill>
                  <a:srgbClr val="9933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理論基礎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的 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矛盾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Symbol"/>
              </a:rPr>
              <a:t> </a:t>
            </a:r>
          </a:p>
          <a:p>
            <a:pPr marL="1828800" lvl="3" indent="-45720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Experimental Data (Observations)</a:t>
            </a:r>
          </a:p>
          <a:p>
            <a:pPr marL="1828800" lvl="3" indent="-45720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en-US" altLang="zh-TW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Theoretical Formulation 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 Mainstream Interpretation: </a:t>
            </a:r>
            <a:br>
              <a:rPr lang="en-US" altLang="zh-TW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zh-TW" alt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            </a:t>
            </a:r>
            <a:r>
              <a:rPr lang="en-US" altLang="zh-TW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~95% of the Energy Density of the Universe is not understood </a:t>
            </a:r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??</a:t>
            </a:r>
            <a:r>
              <a:rPr lang="en-US" altLang="zh-TW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927648" y="10090"/>
            <a:ext cx="6300700" cy="707886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altLang="zh-TW" sz="36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Grand Landscape</a:t>
            </a:r>
            <a:r>
              <a:rPr lang="zh-TW" altLang="en-US" sz="36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40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[</a:t>
            </a:r>
            <a:r>
              <a:rPr lang="zh-TW" altLang="en-US" sz="40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大視野</a:t>
            </a:r>
            <a:r>
              <a:rPr lang="en-US" altLang="zh-TW" sz="40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]</a:t>
            </a:r>
            <a:r>
              <a:rPr lang="zh-TW" altLang="en-US" sz="40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 </a:t>
            </a:r>
            <a:r>
              <a:rPr lang="en-US" altLang="zh-TW" sz="4000" b="1" dirty="0">
                <a:solidFill>
                  <a:srgbClr val="CC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97" y="4716532"/>
            <a:ext cx="1975073" cy="1975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55" y="4710947"/>
            <a:ext cx="2020242" cy="2020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568" y="4576834"/>
            <a:ext cx="2314780" cy="2176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4702352" y="5482460"/>
            <a:ext cx="360040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Right Arrow 10"/>
          <p:cNvSpPr/>
          <p:nvPr/>
        </p:nvSpPr>
        <p:spPr>
          <a:xfrm>
            <a:off x="7493283" y="5482460"/>
            <a:ext cx="360040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95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19" y="882954"/>
            <a:ext cx="4438927" cy="1764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34" y="765799"/>
            <a:ext cx="2246961" cy="201845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500357" y="1442211"/>
            <a:ext cx="664699" cy="3591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2528830" y="74267"/>
            <a:ext cx="7350364" cy="584775"/>
          </a:xfrm>
          <a:prstGeom prst="rect">
            <a:avLst/>
          </a:prstGeom>
          <a:solidFill>
            <a:srgbClr val="3333FF"/>
          </a:solidFill>
          <a:ln w="1270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latin typeface="Papyrus" panose="03070502060502030205" pitchFamily="66" charset="0"/>
              </a:rPr>
              <a:t>Dark Matter </a:t>
            </a:r>
            <a:r>
              <a:rPr lang="en-US" altLang="zh-TW" sz="3200" b="1" dirty="0" err="1">
                <a:solidFill>
                  <a:srgbClr val="FFFF00"/>
                </a:solidFill>
                <a:latin typeface="Papyrus" panose="03070502060502030205" pitchFamily="66" charset="0"/>
              </a:rPr>
              <a:t>ProblemS</a:t>
            </a:r>
            <a:r>
              <a:rPr lang="en-US" altLang="zh-TW" sz="3200" b="1" dirty="0">
                <a:solidFill>
                  <a:srgbClr val="FFFF00"/>
                </a:solidFill>
                <a:latin typeface="Papyrus" panose="03070502060502030205" pitchFamily="66" charset="0"/>
              </a:rPr>
              <a:t> are not NEW !!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13" y="5069413"/>
            <a:ext cx="3274821" cy="1671955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43" y="5069413"/>
            <a:ext cx="2582194" cy="16559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28" y="4959611"/>
            <a:ext cx="2705815" cy="1788589"/>
          </a:xfrm>
          <a:prstGeom prst="rect">
            <a:avLst/>
          </a:prstGeom>
        </p:spPr>
      </p:pic>
      <p:sp>
        <p:nvSpPr>
          <p:cNvPr id="23" name="Right Arrow 6"/>
          <p:cNvSpPr/>
          <p:nvPr/>
        </p:nvSpPr>
        <p:spPr>
          <a:xfrm>
            <a:off x="7691231" y="5743868"/>
            <a:ext cx="362816" cy="3070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ight Arrow 6"/>
          <p:cNvSpPr/>
          <p:nvPr/>
        </p:nvSpPr>
        <p:spPr>
          <a:xfrm>
            <a:off x="4858033" y="5853904"/>
            <a:ext cx="381056" cy="2352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38" y="2788284"/>
            <a:ext cx="2802284" cy="2103909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59" y="2925292"/>
            <a:ext cx="2549840" cy="19147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27" name="Right Arrow 6"/>
          <p:cNvSpPr/>
          <p:nvPr/>
        </p:nvSpPr>
        <p:spPr>
          <a:xfrm>
            <a:off x="5600408" y="3531802"/>
            <a:ext cx="560457" cy="3952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6680712" y="3424741"/>
            <a:ext cx="1156146" cy="83099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3333FF"/>
                </a:solidFill>
                <a:latin typeface="Calibri" pitchFamily="34" charset="0"/>
              </a:rPr>
              <a:t>Standard Model of Elementary Particles (2012)</a:t>
            </a:r>
          </a:p>
        </p:txBody>
      </p:sp>
    </p:spTree>
    <p:extLst>
      <p:ext uri="{BB962C8B-B14F-4D97-AF65-F5344CB8AC3E}">
        <p14:creationId xmlns:p14="http://schemas.microsoft.com/office/powerpoint/2010/main" val="51472879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Designs\Post Modern.pot</Template>
  <TotalTime>10481</TotalTime>
  <Words>3448</Words>
  <Application>Microsoft Office PowerPoint</Application>
  <PresentationFormat>寬螢幕</PresentationFormat>
  <Paragraphs>513</Paragraphs>
  <Slides>68</Slides>
  <Notes>10</Notes>
  <HiddenSlides>0</HiddenSlides>
  <MMClips>1</MMClips>
  <ScaleCrop>false</ScaleCrop>
  <HeadingPairs>
    <vt:vector size="8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95" baseType="lpstr">
      <vt:lpstr>Arial Unicode MS</vt:lpstr>
      <vt:lpstr>Gulim</vt:lpstr>
      <vt:lpstr>黑体</vt:lpstr>
      <vt:lpstr>SimSun</vt:lpstr>
      <vt:lpstr>SimSun</vt:lpstr>
      <vt:lpstr>Times Roman</vt:lpstr>
      <vt:lpstr>方正兰亭细黑_GBK</vt:lpstr>
      <vt:lpstr>方正兰亭黑_GBK</vt:lpstr>
      <vt:lpstr>新細明體</vt:lpstr>
      <vt:lpstr>標楷體</vt:lpstr>
      <vt:lpstr>Arial</vt:lpstr>
      <vt:lpstr>Arial Narrow</vt:lpstr>
      <vt:lpstr>Calibri</vt:lpstr>
      <vt:lpstr>Comic Sans MS</vt:lpstr>
      <vt:lpstr>Franklin Gothic Book</vt:lpstr>
      <vt:lpstr>Monotype Corsiva</vt:lpstr>
      <vt:lpstr>Papyrus</vt:lpstr>
      <vt:lpstr>Symbol</vt:lpstr>
      <vt:lpstr>Tahoma</vt:lpstr>
      <vt:lpstr>Times New Roman</vt:lpstr>
      <vt:lpstr>Trebuchet MS</vt:lpstr>
      <vt:lpstr>Webdings</vt:lpstr>
      <vt:lpstr>Wingdings</vt:lpstr>
      <vt:lpstr>Wingdings 2</vt:lpstr>
      <vt:lpstr>Wingdings 3</vt:lpstr>
      <vt:lpstr>預設簡報設計</vt:lpstr>
      <vt:lpstr>Photo Editor 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Dark matter in clusters</vt:lpstr>
      <vt:lpstr>PowerPoint 簡報</vt:lpstr>
      <vt:lpstr>PowerPoint 簡報</vt:lpstr>
      <vt:lpstr>Large-Scale Structures &amp; Cosmic Microwave Background sensitive to initial fluctuations &amp; their evolution - which depends on nature of DM @ cosmological scale.</vt:lpstr>
      <vt:lpstr>PowerPoint 簡報</vt:lpstr>
      <vt:lpstr>PowerPoint 簡報</vt:lpstr>
      <vt:lpstr>Origin of elements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WIMP Dark Matter Detection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WIMP Direct Detection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ASIoP Workshop, Nov04</dc:title>
  <dc:subject>Neutrino Physics + TEXONO</dc:subject>
  <dc:creator>王子敬</dc:creator>
  <cp:lastModifiedBy>htwong</cp:lastModifiedBy>
  <cp:revision>656</cp:revision>
  <dcterms:created xsi:type="dcterms:W3CDTF">2002-03-30T03:17:57Z</dcterms:created>
  <dcterms:modified xsi:type="dcterms:W3CDTF">2023-05-23T14:56:19Z</dcterms:modified>
</cp:coreProperties>
</file>