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53"/>
  </p:notesMasterIdLst>
  <p:sldIdLst>
    <p:sldId id="256" r:id="rId4"/>
    <p:sldId id="261" r:id="rId5"/>
    <p:sldId id="257" r:id="rId6"/>
    <p:sldId id="276" r:id="rId7"/>
    <p:sldId id="258" r:id="rId8"/>
    <p:sldId id="275" r:id="rId9"/>
    <p:sldId id="259" r:id="rId10"/>
    <p:sldId id="277" r:id="rId11"/>
    <p:sldId id="262" r:id="rId12"/>
    <p:sldId id="278" r:id="rId13"/>
    <p:sldId id="263" r:id="rId14"/>
    <p:sldId id="265" r:id="rId15"/>
    <p:sldId id="302" r:id="rId16"/>
    <p:sldId id="266" r:id="rId17"/>
    <p:sldId id="267" r:id="rId18"/>
    <p:sldId id="279" r:id="rId19"/>
    <p:sldId id="268" r:id="rId20"/>
    <p:sldId id="283" r:id="rId21"/>
    <p:sldId id="281" r:id="rId22"/>
    <p:sldId id="280" r:id="rId23"/>
    <p:sldId id="271" r:id="rId24"/>
    <p:sldId id="282" r:id="rId25"/>
    <p:sldId id="272" r:id="rId26"/>
    <p:sldId id="284" r:id="rId27"/>
    <p:sldId id="274" r:id="rId28"/>
    <p:sldId id="303" r:id="rId29"/>
    <p:sldId id="287" r:id="rId30"/>
    <p:sldId id="288" r:id="rId31"/>
    <p:sldId id="290" r:id="rId32"/>
    <p:sldId id="291" r:id="rId33"/>
    <p:sldId id="260" r:id="rId34"/>
    <p:sldId id="952" r:id="rId35"/>
    <p:sldId id="955" r:id="rId36"/>
    <p:sldId id="956" r:id="rId37"/>
    <p:sldId id="958" r:id="rId38"/>
    <p:sldId id="959" r:id="rId39"/>
    <p:sldId id="949" r:id="rId40"/>
    <p:sldId id="950" r:id="rId41"/>
    <p:sldId id="960" r:id="rId42"/>
    <p:sldId id="304" r:id="rId43"/>
    <p:sldId id="289" r:id="rId44"/>
    <p:sldId id="292" r:id="rId45"/>
    <p:sldId id="293" r:id="rId46"/>
    <p:sldId id="300" r:id="rId47"/>
    <p:sldId id="294" r:id="rId48"/>
    <p:sldId id="295" r:id="rId49"/>
    <p:sldId id="296" r:id="rId50"/>
    <p:sldId id="297" r:id="rId51"/>
    <p:sldId id="299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85BC"/>
    <a:srgbClr val="000000"/>
    <a:srgbClr val="C0C0C0"/>
    <a:srgbClr val="E2E9F6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1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20F3C2-A2BD-4EBA-B75F-741486FC1947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3D0ACE-B98F-407A-8C96-FA992B82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858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9C4EB-6523-45ED-BE7D-6DCABA05D1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45983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286A3A-D7BA-48B3-AA3B-31205D96B0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00600"/>
            <a:ext cx="9144000" cy="147386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1CD9BE-BE02-4DBE-BF1C-331D48B26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7EBBC5-F7FC-468C-B1E9-BA8A18993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8326D4-F714-4659-8EF3-24C6AF6D1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05E1E-59DE-42F2-A367-F8E375578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38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1D4F0-2B95-43FE-94BB-9698878DD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23E088-923E-467B-AF86-22BDD716A5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859E73-5A8B-4788-8C90-E313F0301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409E57-B2C3-4B90-8CF9-A8AB97191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4B4D49-D4A2-4D80-AF17-8F0DC1A8E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05E1E-59DE-42F2-A367-F8E375578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982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6E378B-918C-403B-9554-E513932CC7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6A1093-52AC-4B6B-9A9A-03E3C24BD3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D5C1F1-BC40-431F-8F7A-D1B47FA9F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D0F9F7-1C16-47D5-A8EF-C16FD546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E3B42A-D859-4DD6-9CA9-63F5EFAFA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05E1E-59DE-42F2-A367-F8E375578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5196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9C4EB-6523-45ED-BE7D-6DCABA05D1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45983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286A3A-D7BA-48B3-AA3B-31205D96B0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00600"/>
            <a:ext cx="9144000" cy="147386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1CD9BE-BE02-4DBE-BF1C-331D48B26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7EBBC5-F7FC-468C-B1E9-BA8A18993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8326D4-F714-4659-8EF3-24C6AF6D1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05E1E-59DE-42F2-A367-F8E375578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308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A6CFF-F965-44C3-AC72-23D9A353A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579" y="136526"/>
            <a:ext cx="10990847" cy="63349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D03AC-DC4A-4B18-B8FC-CC78A4522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579" y="1070811"/>
            <a:ext cx="10990847" cy="5336005"/>
          </a:xfrm>
        </p:spPr>
        <p:txBody>
          <a:bodyPr/>
          <a:lstStyle>
            <a:lvl1pPr>
              <a:def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11993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1pPr>
            <a:lvl2pPr>
              <a:def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011993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2pPr>
            <a:lvl3pPr>
              <a:def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rgbClr val="9411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3pPr>
            <a:lvl4pPr>
              <a:defRPr sz="1600">
                <a:solidFill>
                  <a:srgbClr val="941100"/>
                </a:solidFill>
              </a:defRPr>
            </a:lvl4pPr>
            <a:lvl5pPr>
              <a:defRPr sz="1600">
                <a:solidFill>
                  <a:srgbClr val="9411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C7DD37-BD09-4793-9C6E-D6842EF8B2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1580" y="6492874"/>
            <a:ext cx="2406316" cy="228601"/>
          </a:xfrm>
        </p:spPr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9195CF-9351-45B7-8E05-D9A0253F9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6811" y="6492874"/>
            <a:ext cx="5486399" cy="228601"/>
          </a:xfrm>
        </p:spPr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049F8-AC7A-499C-8BAA-9B69D5B3C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57610" y="6492874"/>
            <a:ext cx="1832809" cy="228601"/>
          </a:xfrm>
        </p:spPr>
        <p:txBody>
          <a:bodyPr/>
          <a:lstStyle/>
          <a:p>
            <a:fld id="{83105E1E-59DE-42F2-A367-F8E375578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9927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8D356-B0B5-4A40-84C7-AD8DAEE83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FC13F8-7FFE-4655-A52F-8B86B8F618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40A18-960D-4F31-B7BC-9AF2C24C2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A16AA-27BA-43D2-B631-5E3A9B0D0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062A0E-CDCE-41BA-93E7-2859C77D8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05E1E-59DE-42F2-A367-F8E375578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3644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AB1A8-71E4-41BB-9910-2AFD009FD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64BA8-E0CA-4C38-AD2F-2B9850B12A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3611" y="1100889"/>
            <a:ext cx="5406189" cy="5269832"/>
          </a:xfrm>
        </p:spPr>
        <p:txBody>
          <a:bodyPr/>
          <a:lstStyle>
            <a:lvl1pPr>
              <a:defRPr>
                <a:solidFill>
                  <a:srgbClr val="3A4683"/>
                </a:solidFill>
              </a:defRPr>
            </a:lvl1pPr>
            <a:lvl2pPr>
              <a:defRPr>
                <a:solidFill>
                  <a:srgbClr val="3A4683"/>
                </a:solidFill>
              </a:defRPr>
            </a:lvl2pPr>
            <a:lvl3pPr>
              <a:defRPr>
                <a:solidFill>
                  <a:srgbClr val="941100"/>
                </a:solidFill>
              </a:defRPr>
            </a:lvl3pPr>
            <a:lvl4pPr>
              <a:defRPr>
                <a:solidFill>
                  <a:srgbClr val="941100"/>
                </a:solidFill>
              </a:defRPr>
            </a:lvl4pPr>
            <a:lvl5pPr>
              <a:defRPr>
                <a:solidFill>
                  <a:srgbClr val="9411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69AAEB-FA65-43B2-A137-2058CB097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100889"/>
            <a:ext cx="5396161" cy="5269832"/>
          </a:xfrm>
        </p:spPr>
        <p:txBody>
          <a:bodyPr/>
          <a:lstStyle>
            <a:lvl2pPr>
              <a:defRPr>
                <a:solidFill>
                  <a:srgbClr val="3A4683"/>
                </a:solidFill>
              </a:defRPr>
            </a:lvl2pPr>
            <a:lvl3pPr>
              <a:defRPr>
                <a:solidFill>
                  <a:srgbClr val="941100"/>
                </a:solidFill>
              </a:defRPr>
            </a:lvl3pPr>
            <a:lvl4pPr>
              <a:defRPr>
                <a:solidFill>
                  <a:srgbClr val="941100"/>
                </a:solidFill>
              </a:defRPr>
            </a:lvl4pPr>
            <a:lvl5pPr>
              <a:defRPr>
                <a:solidFill>
                  <a:srgbClr val="9411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6471A1-02EF-4D16-8B71-C34D77CDE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8F3824-455F-473C-914B-1110C3E6D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BB9772-F058-42D3-9166-9D88F70FE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05E1E-59DE-42F2-A367-F8E375578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459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8007B-A8A2-4A0E-9974-46BC03882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69D542-9322-4ADB-8DED-0FA740D5F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C1445A-FC4E-4ECB-B532-4661FEB52F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BAC47B-7860-43C5-AE3D-B54D218FF8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E2DDFB-4D97-4089-9829-0D5145998E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397530-630C-4924-82CB-DB01E36DD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BF0FF5-C376-475A-9581-BAF8BD8DB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E50953-3525-4B97-9D0D-7A043907A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05E1E-59DE-42F2-A367-F8E375578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2284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0CB26-B7FE-4F8E-A05C-391014F8D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65F193-CC9E-4589-B31D-1907C83E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D1185E-AAA4-48A3-9496-3017A5139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470F17-BD88-4153-BF5C-D4062542D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05E1E-59DE-42F2-A367-F8E375578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4776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86DC8-30A8-4F7E-A65F-2404B9DE4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E94213-F6C2-4285-B5E9-BA1D17A48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7EEEEC-7434-4CAD-9ABF-D9FC8405A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05E1E-59DE-42F2-A367-F8E375578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4523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DF7D5-CE29-4B85-B1A2-43489576C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759A4-6C70-4226-BCC4-E526C0FFC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9F7704-8FC3-40CD-8A39-C242EE1CA6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9129F5-FD4D-44EE-9DD2-58C618DD7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178597-6063-4714-88E1-A5119D0D5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09AF35-B909-4395-8B5C-62BDC6030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05E1E-59DE-42F2-A367-F8E375578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695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4D7DE4F-18FE-FB72-8E11-D4A61A0CE293}"/>
              </a:ext>
            </a:extLst>
          </p:cNvPr>
          <p:cNvSpPr/>
          <p:nvPr userDrawn="1"/>
        </p:nvSpPr>
        <p:spPr>
          <a:xfrm>
            <a:off x="0" y="0"/>
            <a:ext cx="12192000" cy="1106906"/>
          </a:xfrm>
          <a:prstGeom prst="rect">
            <a:avLst/>
          </a:prstGeom>
          <a:solidFill>
            <a:srgbClr val="E2E9F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CA6CFF-F965-44C3-AC72-23D9A353A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579" y="304800"/>
            <a:ext cx="10990847" cy="637309"/>
          </a:xfrm>
        </p:spPr>
        <p:txBody>
          <a:bodyPr/>
          <a:lstStyle>
            <a:lvl1pPr algn="l">
              <a:defRPr b="1">
                <a:solidFill>
                  <a:srgbClr val="4C85B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D03AC-DC4A-4B18-B8FC-CC78A4522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579" y="1275346"/>
            <a:ext cx="10990847" cy="5119437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C7DD37-BD09-4793-9C6E-D6842EF8B2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1580" y="6492874"/>
            <a:ext cx="2406316" cy="228601"/>
          </a:xfrm>
        </p:spPr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9195CF-9351-45B7-8E05-D9A0253F9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6811" y="6492874"/>
            <a:ext cx="5486399" cy="228601"/>
          </a:xfrm>
        </p:spPr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049F8-AC7A-499C-8BAA-9B69D5B3C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57610" y="6492874"/>
            <a:ext cx="1832809" cy="228601"/>
          </a:xfrm>
        </p:spPr>
        <p:txBody>
          <a:bodyPr/>
          <a:lstStyle/>
          <a:p>
            <a:fld id="{83105E1E-59DE-42F2-A367-F8E37557828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ont, graphics, screenshot, graphic design&#10;&#10;Description automatically generated">
            <a:extLst>
              <a:ext uri="{FF2B5EF4-FFF2-40B4-BE49-F238E27FC236}">
                <a16:creationId xmlns:a16="http://schemas.microsoft.com/office/drawing/2014/main" id="{54670839-9886-2C52-3992-D5215196D9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73"/>
          <a:stretch/>
        </p:blipFill>
        <p:spPr>
          <a:xfrm>
            <a:off x="10674014" y="90779"/>
            <a:ext cx="925200" cy="92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8673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451B2-3472-4443-8C09-4866EE6E6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B49B3D-16C4-4FF9-B7B7-13F28B2152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4725D8-6AA8-42AC-8C70-3756E15F29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325712-8D25-4312-A16A-125FBB692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07F6DD-BC90-4BC0-9908-7B0F8265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57C24F-0104-4BBE-9BB3-4C02CC147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05E1E-59DE-42F2-A367-F8E375578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9961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1D4F0-2B95-43FE-94BB-9698878DD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23E088-923E-467B-AF86-22BDD716A5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859E73-5A8B-4788-8C90-E313F0301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409E57-B2C3-4B90-8CF9-A8AB97191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4B4D49-D4A2-4D80-AF17-8F0DC1A8E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05E1E-59DE-42F2-A367-F8E375578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4737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6E378B-918C-403B-9554-E513932CC7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6A1093-52AC-4B6B-9A9A-03E3C24BD3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D5C1F1-BC40-431F-8F7A-D1B47FA9F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D0F9F7-1C16-47D5-A8EF-C16FD546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E3B42A-D859-4DD6-9CA9-63F5EFAFA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05E1E-59DE-42F2-A367-F8E375578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4992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/>
        </p:nvSpPr>
        <p:spPr bwMode="auto">
          <a:xfrm>
            <a:off x="5869250" y="0"/>
            <a:ext cx="6322750" cy="6869726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b="0" i="0" dirty="0">
              <a:latin typeface="Lucida Grande" panose="020B0600040502020204" pitchFamily="34" charset="0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26D0B7-727E-CB40-996B-9B1F42AB5B5E}"/>
              </a:ext>
            </a:extLst>
          </p:cNvPr>
          <p:cNvSpPr/>
          <p:nvPr/>
        </p:nvSpPr>
        <p:spPr>
          <a:xfrm>
            <a:off x="5831654" y="5023769"/>
            <a:ext cx="5728912" cy="432014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b="0" i="0" dirty="0">
              <a:solidFill>
                <a:schemeClr val="tx1"/>
              </a:solidFill>
              <a:latin typeface="Lucida Grande" panose="020B0600040502020204" pitchFamily="34" charset="0"/>
            </a:endParaRPr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3EBE112D-ED03-D44F-9617-034C5B8AD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963" y="1648045"/>
            <a:ext cx="5626207" cy="33757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3377DB8-43FD-B04E-9646-6B427BD40CEB}"/>
              </a:ext>
            </a:extLst>
          </p:cNvPr>
          <p:cNvSpPr/>
          <p:nvPr/>
        </p:nvSpPr>
        <p:spPr>
          <a:xfrm>
            <a:off x="298357" y="894520"/>
            <a:ext cx="7783325" cy="4561263"/>
          </a:xfrm>
          <a:prstGeom prst="rect">
            <a:avLst/>
          </a:prstGeom>
          <a:solidFill>
            <a:srgbClr val="3277E0">
              <a:alpha val="27059"/>
            </a:srgbClr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b="0" i="0" dirty="0">
              <a:solidFill>
                <a:schemeClr val="bg1">
                  <a:lumMod val="75000"/>
                </a:schemeClr>
              </a:solidFill>
              <a:latin typeface="Lucida Grande" panose="020B06000405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CB63C5F-C05D-FF4D-A23A-76F6A9945C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2" t="1441" r="1489" b="1396"/>
          <a:stretch/>
        </p:blipFill>
        <p:spPr>
          <a:xfrm>
            <a:off x="7803155" y="894519"/>
            <a:ext cx="3767350" cy="456126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A4A5DF3-B048-1843-BA8F-EB235D42293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1079" y="1004156"/>
            <a:ext cx="7522568" cy="978729"/>
          </a:xfrm>
          <a:prstGeom prst="rect">
            <a:avLst/>
          </a:prstGeom>
        </p:spPr>
        <p:txBody>
          <a:bodyPr/>
          <a:lstStyle>
            <a:lvl1pPr algn="l">
              <a:defRPr sz="3200" b="0" i="0" baseline="0">
                <a:solidFill>
                  <a:schemeClr val="tx1"/>
                </a:solidFill>
                <a:latin typeface="Lucida Grande" panose="020B0600040502020204" pitchFamily="34" charset="0"/>
                <a:cs typeface="Euphemia UCAS" panose="020B0503040102020104" pitchFamily="34" charset="-79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A2F0925-C2CE-994C-86E7-6A6E48D9FE8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01079" y="4173198"/>
            <a:ext cx="5507832" cy="1156029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2000" b="0" i="0" baseline="0">
                <a:solidFill>
                  <a:schemeClr val="tx1"/>
                </a:solidFill>
                <a:latin typeface="Lucida Grande" panose="020B06000405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Speaker Name</a:t>
            </a:r>
          </a:p>
          <a:p>
            <a:pPr lvl="0"/>
            <a:r>
              <a:rPr lang="en-US" dirty="0"/>
              <a:t>Date</a:t>
            </a:r>
          </a:p>
          <a:p>
            <a:pPr lvl="0"/>
            <a:r>
              <a:rPr lang="en-US" dirty="0"/>
              <a:t>Meeting Name</a:t>
            </a:r>
          </a:p>
        </p:txBody>
      </p:sp>
    </p:spTree>
    <p:extLst>
      <p:ext uri="{BB962C8B-B14F-4D97-AF65-F5344CB8AC3E}">
        <p14:creationId xmlns:p14="http://schemas.microsoft.com/office/powerpoint/2010/main" val="16806464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F956745-84EA-3646-AF55-C68F56041DE0}"/>
              </a:ext>
            </a:extLst>
          </p:cNvPr>
          <p:cNvSpPr/>
          <p:nvPr/>
        </p:nvSpPr>
        <p:spPr>
          <a:xfrm>
            <a:off x="11921663" y="742482"/>
            <a:ext cx="274320" cy="6115518"/>
          </a:xfrm>
          <a:prstGeom prst="rect">
            <a:avLst/>
          </a:prstGeom>
          <a:solidFill>
            <a:srgbClr val="CBDAFB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b="0" i="0" dirty="0">
              <a:solidFill>
                <a:schemeClr val="tx1"/>
              </a:solidFill>
              <a:latin typeface="Lucida Grande" panose="020B0600040502020204" pitchFamily="34" charset="0"/>
              <a:cs typeface="Euphemia UCAS" panose="020B0503040102020104" pitchFamily="34" charset="-79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1915634" y="6682715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b="0" i="0" smtClean="0">
                <a:solidFill>
                  <a:schemeClr val="tx1"/>
                </a:solidFill>
                <a:latin typeface="Lucida Grande" panose="020B0600040502020204" pitchFamily="34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b="0" i="0" dirty="0">
              <a:solidFill>
                <a:schemeClr val="tx1"/>
              </a:solidFill>
              <a:latin typeface="Lucida Grande" panose="020B06000405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ACDA0B7-9534-0641-B5FC-9C85EFE5AE4F}"/>
              </a:ext>
            </a:extLst>
          </p:cNvPr>
          <p:cNvCxnSpPr>
            <a:cxnSpLocks/>
          </p:cNvCxnSpPr>
          <p:nvPr/>
        </p:nvCxnSpPr>
        <p:spPr>
          <a:xfrm flipH="1">
            <a:off x="1566" y="745314"/>
            <a:ext cx="12198989" cy="0"/>
          </a:xfrm>
          <a:prstGeom prst="line">
            <a:avLst/>
          </a:prstGeom>
          <a:ln w="19050">
            <a:solidFill>
              <a:srgbClr val="51B0F7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1BE87568-6C29-C642-9564-0DDFBF67B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959" y="122814"/>
            <a:ext cx="9602124" cy="535531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800" b="0" i="0" baseline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553D93-4218-B845-9EE8-D512A85B2E6C}"/>
              </a:ext>
            </a:extLst>
          </p:cNvPr>
          <p:cNvSpPr txBox="1"/>
          <p:nvPr/>
        </p:nvSpPr>
        <p:spPr>
          <a:xfrm rot="16200000">
            <a:off x="9419307" y="3642948"/>
            <a:ext cx="5259154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0" i="0" dirty="0">
                <a:solidFill>
                  <a:schemeClr val="bg1">
                    <a:lumMod val="50000"/>
                  </a:schemeClr>
                </a:solidFill>
                <a:latin typeface="Lucida Grande" panose="020B0600040502020204" pitchFamily="34" charset="0"/>
                <a:cs typeface="Euphemia UCAS" panose="020B0503040102020104" pitchFamily="34" charset="-79"/>
              </a:rPr>
              <a:t>Julieta </a:t>
            </a:r>
            <a:r>
              <a:rPr lang="en-US" sz="1400" b="0" i="0" dirty="0" err="1">
                <a:solidFill>
                  <a:schemeClr val="bg1">
                    <a:lumMod val="50000"/>
                  </a:schemeClr>
                </a:solidFill>
                <a:latin typeface="Lucida Grande" panose="020B0600040502020204" pitchFamily="34" charset="0"/>
                <a:cs typeface="Euphemia UCAS" panose="020B0503040102020104" pitchFamily="34" charset="-79"/>
              </a:rPr>
              <a:t>Gruszko</a:t>
            </a:r>
            <a:r>
              <a:rPr lang="en-US" sz="1400" b="0" i="0" dirty="0">
                <a:solidFill>
                  <a:schemeClr val="bg1">
                    <a:lumMod val="50000"/>
                  </a:schemeClr>
                </a:solidFill>
                <a:latin typeface="Lucida Grande" panose="020B0600040502020204" pitchFamily="34" charset="0"/>
                <a:cs typeface="Euphemia UCAS" panose="020B0503040102020104" pitchFamily="34" charset="-79"/>
              </a:rPr>
              <a:t> |  0</a:t>
            </a:r>
            <a:r>
              <a:rPr lang="el-GR" sz="1400" b="0" i="0" dirty="0" err="1">
                <a:solidFill>
                  <a:schemeClr val="bg1">
                    <a:lumMod val="50000"/>
                  </a:schemeClr>
                </a:solidFill>
                <a:latin typeface="Lucida Grande" panose="020B0600040502020204" pitchFamily="34" charset="0"/>
                <a:cs typeface="Euphemia UCAS" panose="020B0503040102020104" pitchFamily="34" charset="-79"/>
              </a:rPr>
              <a:t>νββ</a:t>
            </a:r>
            <a:r>
              <a:rPr lang="el-GR" sz="1400" b="0" i="0" dirty="0">
                <a:solidFill>
                  <a:schemeClr val="bg1">
                    <a:lumMod val="50000"/>
                  </a:schemeClr>
                </a:solidFill>
                <a:latin typeface="Lucida Grande" panose="020B0600040502020204" pitchFamily="34" charset="0"/>
                <a:cs typeface="Euphemia UCAS" panose="020B0503040102020104" pitchFamily="34" charset="-79"/>
              </a:rPr>
              <a:t> </a:t>
            </a:r>
            <a:r>
              <a:rPr lang="en-US" sz="1400" b="0" i="0" dirty="0">
                <a:solidFill>
                  <a:schemeClr val="bg1">
                    <a:lumMod val="50000"/>
                  </a:schemeClr>
                </a:solidFill>
                <a:latin typeface="Lucida Grande" panose="020B0600040502020204" pitchFamily="34" charset="0"/>
                <a:cs typeface="Euphemia UCAS" panose="020B0503040102020104" pitchFamily="34" charset="-79"/>
              </a:rPr>
              <a:t>in Ge |  Neutrino 2022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93827D2-C146-F04B-AC75-7CC2A86E74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066" y="1405111"/>
            <a:ext cx="11515499" cy="4047778"/>
          </a:xfrm>
          <a:prstGeom prst="rect">
            <a:avLst/>
          </a:prstGeom>
        </p:spPr>
        <p:txBody>
          <a:bodyPr/>
          <a:lstStyle>
            <a:lvl1pPr marL="288925" indent="-288925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b="0" i="0" kern="1200" dirty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87388" indent="-288925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031875" indent="-288925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770544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EB04F83-C978-8842-B76A-9BEEFFE21EF5}"/>
              </a:ext>
            </a:extLst>
          </p:cNvPr>
          <p:cNvSpPr/>
          <p:nvPr/>
        </p:nvSpPr>
        <p:spPr>
          <a:xfrm>
            <a:off x="11921663" y="742482"/>
            <a:ext cx="274320" cy="6115518"/>
          </a:xfrm>
          <a:prstGeom prst="rect">
            <a:avLst/>
          </a:prstGeom>
          <a:solidFill>
            <a:srgbClr val="CBDAFB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b="0" i="0" dirty="0">
              <a:solidFill>
                <a:schemeClr val="tx1"/>
              </a:solidFill>
              <a:latin typeface="Lucida Grande" panose="020B0600040502020204" pitchFamily="34" charset="0"/>
              <a:cs typeface="Euphemia UCAS" panose="020B0503040102020104" pitchFamily="34" charset="-79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79DC9B5-2B7F-E74A-BB54-F36B6804A37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1915634" y="6682715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b="0" i="0" smtClean="0">
                <a:solidFill>
                  <a:schemeClr val="tx1"/>
                </a:solidFill>
                <a:latin typeface="Lucida Grande" panose="020B0600040502020204" pitchFamily="34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b="0" i="0" dirty="0">
              <a:solidFill>
                <a:schemeClr val="tx1"/>
              </a:solidFill>
              <a:latin typeface="Lucida Grande" panose="020B06000405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A3E42D3-6E0F-0F43-81D9-8533D1BBABA2}"/>
              </a:ext>
            </a:extLst>
          </p:cNvPr>
          <p:cNvCxnSpPr>
            <a:cxnSpLocks/>
          </p:cNvCxnSpPr>
          <p:nvPr/>
        </p:nvCxnSpPr>
        <p:spPr>
          <a:xfrm flipH="1">
            <a:off x="1566" y="745314"/>
            <a:ext cx="12198989" cy="0"/>
          </a:xfrm>
          <a:prstGeom prst="line">
            <a:avLst/>
          </a:prstGeom>
          <a:ln w="19050">
            <a:solidFill>
              <a:srgbClr val="51B0F7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62687FD2-5C50-8345-ABD8-1DA9B2C10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959" y="179966"/>
            <a:ext cx="9602124" cy="535531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200" b="0" i="0" baseline="0">
                <a:latin typeface="Lucida Grande" panose="020B06000405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EFB90E-1EA7-3445-8E42-78372F02B471}"/>
              </a:ext>
            </a:extLst>
          </p:cNvPr>
          <p:cNvSpPr txBox="1"/>
          <p:nvPr/>
        </p:nvSpPr>
        <p:spPr>
          <a:xfrm rot="16200000">
            <a:off x="9419307" y="3642948"/>
            <a:ext cx="5259154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0" i="0" dirty="0">
                <a:solidFill>
                  <a:schemeClr val="bg1">
                    <a:lumMod val="50000"/>
                  </a:schemeClr>
                </a:solidFill>
                <a:latin typeface="Lucida Grande" panose="020B0600040502020204" pitchFamily="34" charset="0"/>
                <a:cs typeface="Euphemia UCAS" panose="020B0503040102020104" pitchFamily="34" charset="-79"/>
              </a:rPr>
              <a:t>Speaker Name  |  Talk Title  |  Date</a:t>
            </a:r>
          </a:p>
        </p:txBody>
      </p:sp>
    </p:spTree>
    <p:extLst>
      <p:ext uri="{BB962C8B-B14F-4D97-AF65-F5344CB8AC3E}">
        <p14:creationId xmlns:p14="http://schemas.microsoft.com/office/powerpoint/2010/main" val="37239556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3742AFC-9D0F-A644-B4BE-CE9449861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9642" y="1355299"/>
            <a:ext cx="5507832" cy="82119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2400" b="0" i="0" baseline="0">
                <a:solidFill>
                  <a:schemeClr val="tx1"/>
                </a:solidFill>
                <a:latin typeface="Lucida Grande" panose="020B06000405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719FCDB-88F2-4848-AB73-4392B5E75F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9642" y="2186014"/>
            <a:ext cx="5507832" cy="3373229"/>
          </a:xfrm>
          <a:prstGeom prst="rect">
            <a:avLst/>
          </a:prstGeom>
        </p:spPr>
        <p:txBody>
          <a:bodyPr/>
          <a:lstStyle>
            <a:lvl1pPr marL="230188" indent="-230188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entury Gothic" panose="020B0502020202020204" pitchFamily="34" charset="0"/>
              <a:buChar char="•"/>
              <a:defRPr sz="2000" b="0" i="0" baseline="0">
                <a:latin typeface="Lucida Grande" panose="020B0600040502020204" pitchFamily="34" charset="0"/>
              </a:defRPr>
            </a:lvl1pPr>
            <a:lvl2pPr marL="625475" indent="-279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="0" i="0">
                <a:latin typeface="Lucida Grande" panose="020B0600040502020204" pitchFamily="34" charset="0"/>
              </a:defRPr>
            </a:lvl2pPr>
            <a:lvl3pPr marL="914400" indent="-230188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Century Gothic" panose="020B0502020202020204" pitchFamily="34" charset="0"/>
              <a:buChar char="•"/>
              <a:defRPr sz="1600" b="0" i="0" baseline="0">
                <a:latin typeface="Lucida Grande" panose="020B06000405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D7DF8E3-9C4F-034A-AC44-B7217C834D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355299"/>
            <a:ext cx="5504688" cy="82119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2400" b="0" i="0" baseline="0">
                <a:solidFill>
                  <a:schemeClr val="tx1"/>
                </a:solidFill>
                <a:latin typeface="Lucida Grande" panose="020B06000405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B822CC8-444E-0D42-B616-876A20E050B9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096000" y="2186014"/>
            <a:ext cx="5507832" cy="3373229"/>
          </a:xfrm>
          <a:prstGeom prst="rect">
            <a:avLst/>
          </a:prstGeom>
        </p:spPr>
        <p:txBody>
          <a:bodyPr/>
          <a:lstStyle>
            <a:lvl1pPr marL="230188" indent="-230188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Font typeface="Century Gothic" panose="020B0502020202020204" pitchFamily="34" charset="0"/>
              <a:buChar char="•"/>
              <a:defRPr sz="2000" b="0" i="0" baseline="0">
                <a:latin typeface="Lucida Grande" panose="020B0600040502020204" pitchFamily="34" charset="0"/>
              </a:defRPr>
            </a:lvl1pPr>
            <a:lvl2pPr marL="625475" indent="-279400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="0" i="0">
                <a:latin typeface="Lucida Grande" panose="020B0600040502020204" pitchFamily="34" charset="0"/>
              </a:defRPr>
            </a:lvl2pPr>
            <a:lvl3pPr marL="914400" indent="-230188">
              <a:lnSpc>
                <a:spcPct val="100000"/>
              </a:lnSpc>
              <a:spcBef>
                <a:spcPts val="400"/>
              </a:spcBef>
              <a:buClr>
                <a:schemeClr val="tx1"/>
              </a:buClr>
              <a:buFont typeface="Century Gothic" panose="020B0502020202020204" pitchFamily="34" charset="0"/>
              <a:buChar char="•"/>
              <a:defRPr sz="1600" b="0" i="0" baseline="0">
                <a:latin typeface="Lucida Grande" panose="020B06000405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C03E84-A0F4-A74D-842D-1032883A9266}"/>
              </a:ext>
            </a:extLst>
          </p:cNvPr>
          <p:cNvSpPr/>
          <p:nvPr/>
        </p:nvSpPr>
        <p:spPr>
          <a:xfrm>
            <a:off x="11921663" y="742482"/>
            <a:ext cx="274320" cy="6115518"/>
          </a:xfrm>
          <a:prstGeom prst="rect">
            <a:avLst/>
          </a:prstGeom>
          <a:solidFill>
            <a:srgbClr val="CBDAFB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b="0" i="0" dirty="0">
              <a:solidFill>
                <a:schemeClr val="tx1"/>
              </a:solidFill>
              <a:latin typeface="Lucida Grande" panose="020B0600040502020204" pitchFamily="34" charset="0"/>
              <a:cs typeface="Euphemia UCAS" panose="020B0503040102020104" pitchFamily="34" charset="-79"/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C0CA7A51-A952-B349-9912-530AF0888BD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1915634" y="6682715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b="0" i="0" smtClean="0">
                <a:solidFill>
                  <a:schemeClr val="tx1"/>
                </a:solidFill>
                <a:latin typeface="Lucida Grande" panose="020B0600040502020204" pitchFamily="34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b="0" i="0" dirty="0">
              <a:solidFill>
                <a:schemeClr val="tx1"/>
              </a:solidFill>
              <a:latin typeface="Lucida Grande" panose="020B06000405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F02723D-9D47-CE42-BA55-8B4F2B7C7B95}"/>
              </a:ext>
            </a:extLst>
          </p:cNvPr>
          <p:cNvCxnSpPr>
            <a:cxnSpLocks/>
          </p:cNvCxnSpPr>
          <p:nvPr/>
        </p:nvCxnSpPr>
        <p:spPr>
          <a:xfrm flipH="1">
            <a:off x="1566" y="745314"/>
            <a:ext cx="12198989" cy="0"/>
          </a:xfrm>
          <a:prstGeom prst="line">
            <a:avLst/>
          </a:prstGeom>
          <a:ln w="19050">
            <a:solidFill>
              <a:srgbClr val="51B0F7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E167CB73-D4A8-094D-90E8-D89214C0D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959" y="179966"/>
            <a:ext cx="9602124" cy="535531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200" b="0" i="0" baseline="0">
                <a:latin typeface="Lucida Grande" panose="020B06000405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3D5119-3C1B-E345-9A71-E360CD2E27B6}"/>
              </a:ext>
            </a:extLst>
          </p:cNvPr>
          <p:cNvSpPr txBox="1"/>
          <p:nvPr/>
        </p:nvSpPr>
        <p:spPr>
          <a:xfrm rot="16200000">
            <a:off x="9419307" y="3642948"/>
            <a:ext cx="5259154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0" i="0" dirty="0">
                <a:solidFill>
                  <a:schemeClr val="bg1">
                    <a:lumMod val="50000"/>
                  </a:schemeClr>
                </a:solidFill>
                <a:latin typeface="Lucida Grande" panose="020B0600040502020204" pitchFamily="34" charset="0"/>
                <a:cs typeface="Euphemia UCAS" panose="020B0503040102020104" pitchFamily="34" charset="-79"/>
              </a:rPr>
              <a:t>Speaker Name  |  Talk Title  |  Date</a:t>
            </a:r>
          </a:p>
        </p:txBody>
      </p:sp>
    </p:spTree>
    <p:extLst>
      <p:ext uri="{BB962C8B-B14F-4D97-AF65-F5344CB8AC3E}">
        <p14:creationId xmlns:p14="http://schemas.microsoft.com/office/powerpoint/2010/main" val="21526171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75FA2-BE10-F944-90DD-B169155E27A4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64007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J-Col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8539488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18223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8D356-B0B5-4A40-84C7-AD8DAEE83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FC13F8-7FFE-4655-A52F-8B86B8F618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40A18-960D-4F31-B7BC-9AF2C24C2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A16AA-27BA-43D2-B631-5E3A9B0D0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062A0E-CDCE-41BA-93E7-2859C77D8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05E1E-59DE-42F2-A367-F8E375578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5378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A6CFF-F965-44C3-AC72-23D9A353A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579" y="136526"/>
            <a:ext cx="10990847" cy="63349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D03AC-DC4A-4B18-B8FC-CC78A4522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579" y="1070811"/>
            <a:ext cx="10990847" cy="5336005"/>
          </a:xfrm>
        </p:spPr>
        <p:txBody>
          <a:bodyPr/>
          <a:lstStyle>
            <a:lvl1pPr>
              <a:def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11993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1pPr>
            <a:lvl2pPr>
              <a:def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011993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2pPr>
            <a:lvl3pPr>
              <a:def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rgbClr val="9411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3pPr>
            <a:lvl4pPr>
              <a:defRPr sz="1600">
                <a:solidFill>
                  <a:srgbClr val="941100"/>
                </a:solidFill>
              </a:defRPr>
            </a:lvl4pPr>
            <a:lvl5pPr>
              <a:defRPr sz="1600">
                <a:solidFill>
                  <a:srgbClr val="9411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C7DD37-BD09-4793-9C6E-D6842EF8B2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1580" y="6492874"/>
            <a:ext cx="2406316" cy="228601"/>
          </a:xfrm>
        </p:spPr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9195CF-9351-45B7-8E05-D9A0253F9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6811" y="6492874"/>
            <a:ext cx="5486399" cy="228601"/>
          </a:xfrm>
        </p:spPr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049F8-AC7A-499C-8BAA-9B69D5B3C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57610" y="6492874"/>
            <a:ext cx="1832809" cy="228601"/>
          </a:xfrm>
        </p:spPr>
        <p:txBody>
          <a:bodyPr/>
          <a:lstStyle/>
          <a:p>
            <a:fld id="{83105E1E-59DE-42F2-A367-F8E375578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3300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F620A-4292-4D15-B6F9-4A1E80A30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044BB-8B7E-4F00-85BF-88F96AA30A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40542"/>
            <a:ext cx="5181600" cy="503642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81CA9A-4B8B-482C-B74D-E91AE1114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40542"/>
            <a:ext cx="5181600" cy="50364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10796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MJ-St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"/>
          <p:cNvSpPr/>
          <p:nvPr/>
        </p:nvSpPr>
        <p:spPr>
          <a:xfrm>
            <a:off x="451971" y="711139"/>
            <a:ext cx="11288058" cy="1"/>
          </a:xfrm>
          <a:prstGeom prst="line">
            <a:avLst/>
          </a:prstGeom>
          <a:ln w="38100">
            <a:solidFill>
              <a:srgbClr val="FFBF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sz="800"/>
          </a:p>
        </p:txBody>
      </p:sp>
      <p:sp>
        <p:nvSpPr>
          <p:cNvPr id="14" name="Title Text"/>
          <p:cNvSpPr>
            <a:spLocks noGrp="1"/>
          </p:cNvSpPr>
          <p:nvPr>
            <p:ph type="title"/>
          </p:nvPr>
        </p:nvSpPr>
        <p:spPr>
          <a:xfrm>
            <a:off x="1974949" y="24781"/>
            <a:ext cx="8242102" cy="625079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defTabSz="410766">
              <a:defRPr sz="3000">
                <a:solidFill>
                  <a:srgbClr val="01199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Body Level One…"/>
          <p:cNvSpPr>
            <a:spLocks noGrp="1"/>
          </p:cNvSpPr>
          <p:nvPr>
            <p:ph type="body" idx="1"/>
          </p:nvPr>
        </p:nvSpPr>
        <p:spPr>
          <a:xfrm>
            <a:off x="503238" y="772418"/>
            <a:ext cx="8786813" cy="53131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defTabSz="410766">
              <a:spcBef>
                <a:spcPts val="1050"/>
              </a:spcBef>
              <a:buSzTx/>
              <a:buFontTx/>
              <a:buNone/>
              <a:defRPr sz="1700">
                <a:solidFill>
                  <a:srgbClr val="011993"/>
                </a:solidFill>
                <a:latin typeface="+mj-lt"/>
                <a:ea typeface="+mj-ea"/>
                <a:cs typeface="+mj-cs"/>
                <a:sym typeface="Arial"/>
              </a:defRPr>
            </a:lvl1pPr>
            <a:lvl2pPr marL="0" indent="317500" defTabSz="410766">
              <a:spcBef>
                <a:spcPts val="350"/>
              </a:spcBef>
              <a:buSzTx/>
              <a:buFontTx/>
              <a:buNone/>
              <a:defRPr sz="1700">
                <a:solidFill>
                  <a:srgbClr val="941100"/>
                </a:solidFill>
                <a:latin typeface="+mj-lt"/>
                <a:ea typeface="+mj-ea"/>
                <a:cs typeface="+mj-cs"/>
                <a:sym typeface="Arial"/>
              </a:defRPr>
            </a:lvl2pPr>
            <a:lvl3pPr marL="0" indent="520700" defTabSz="410766">
              <a:spcBef>
                <a:spcPts val="0"/>
              </a:spcBef>
              <a:buClr>
                <a:srgbClr val="011993"/>
              </a:buClr>
              <a:buSzTx/>
              <a:buFontTx/>
              <a:buNone/>
              <a:defRPr sz="1600">
                <a:latin typeface="+mj-lt"/>
                <a:ea typeface="+mj-ea"/>
                <a:cs typeface="+mj-cs"/>
                <a:sym typeface="Arial"/>
              </a:defRPr>
            </a:lvl3pPr>
            <a:lvl4pPr marL="0" indent="825500" defTabSz="410766">
              <a:spcBef>
                <a:spcPts val="350"/>
              </a:spcBef>
              <a:buClr>
                <a:srgbClr val="011993"/>
              </a:buClr>
              <a:buSzTx/>
              <a:buFontTx/>
              <a:buNone/>
              <a:defRPr sz="1500">
                <a:latin typeface="+mj-lt"/>
                <a:ea typeface="+mj-ea"/>
                <a:cs typeface="+mj-cs"/>
                <a:sym typeface="Arial"/>
              </a:defRPr>
            </a:lvl4pPr>
            <a:lvl5pPr marL="0" indent="1047750" defTabSz="410766">
              <a:spcBef>
                <a:spcPts val="350"/>
              </a:spcBef>
              <a:buClr>
                <a:srgbClr val="011993"/>
              </a:buClr>
              <a:buSzTx/>
              <a:buFontTx/>
              <a:buNone/>
              <a:defRPr sz="1500">
                <a:latin typeface="+mj-lt"/>
                <a:ea typeface="+mj-ea"/>
                <a:cs typeface="+mj-cs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6" name="image6.png" descr="image6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1214243" y="13494"/>
            <a:ext cx="502665" cy="673054"/>
          </a:xfrm>
          <a:prstGeom prst="rect">
            <a:avLst/>
          </a:prstGeom>
          <a:ln w="12700"/>
        </p:spPr>
      </p:pic>
      <p:sp>
        <p:nvSpPr>
          <p:cNvPr id="17" name="Slide Number"/>
          <p:cNvSpPr>
            <a:spLocks noGrp="1"/>
          </p:cNvSpPr>
          <p:nvPr>
            <p:ph type="sldNum" sz="quarter" idx="2"/>
          </p:nvPr>
        </p:nvSpPr>
        <p:spPr>
          <a:xfrm>
            <a:off x="11392204" y="6458942"/>
            <a:ext cx="327013" cy="328935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9553215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AB1A8-71E4-41BB-9910-2AFD009FD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64BA8-E0CA-4C38-AD2F-2B9850B12A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3611" y="1100889"/>
            <a:ext cx="5406189" cy="52698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69AAEB-FA65-43B2-A137-2058CB097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100889"/>
            <a:ext cx="5396161" cy="52698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6471A1-02EF-4D16-8B71-C34D77CDE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8F3824-455F-473C-914B-1110C3E6D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BB9772-F058-42D3-9166-9D88F70FE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05E1E-59DE-42F2-A367-F8E375578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181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8007B-A8A2-4A0E-9974-46BC03882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69D542-9322-4ADB-8DED-0FA740D5F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C1445A-FC4E-4ECB-B532-4661FEB52F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BAC47B-7860-43C5-AE3D-B54D218FF8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E2DDFB-4D97-4089-9829-0D5145998E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397530-630C-4924-82CB-DB01E36DD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BF0FF5-C376-475A-9581-BAF8BD8DB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E50953-3525-4B97-9D0D-7A043907A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05E1E-59DE-42F2-A367-F8E375578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936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0CB26-B7FE-4F8E-A05C-391014F8D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65F193-CC9E-4589-B31D-1907C83E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D1185E-AAA4-48A3-9496-3017A5139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470F17-BD88-4153-BF5C-D4062542D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05E1E-59DE-42F2-A367-F8E375578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204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86DC8-30A8-4F7E-A65F-2404B9DE4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E94213-F6C2-4285-B5E9-BA1D17A48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7EEEEC-7434-4CAD-9ABF-D9FC8405A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05E1E-59DE-42F2-A367-F8E375578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007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DF7D5-CE29-4B85-B1A2-43489576C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759A4-6C70-4226-BCC4-E526C0FFC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9F7704-8FC3-40CD-8A39-C242EE1CA6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9129F5-FD4D-44EE-9DD2-58C618DD7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178597-6063-4714-88E1-A5119D0D5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09AF35-B909-4395-8B5C-62BDC6030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05E1E-59DE-42F2-A367-F8E375578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043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451B2-3472-4443-8C09-4866EE6E6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B49B3D-16C4-4FF9-B7B7-13F28B2152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4725D8-6AA8-42AC-8C70-3756E15F29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325712-8D25-4312-A16A-125FBB692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07F6DD-BC90-4BC0-9908-7B0F8265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57C24F-0104-4BBE-9BB3-4C02CC147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05E1E-59DE-42F2-A367-F8E375578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81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50C221-05A4-4A1F-9290-516F47B81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365125"/>
            <a:ext cx="10954751" cy="5372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CAA08E-182F-4358-BD6E-5E35FF443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3611" y="1143000"/>
            <a:ext cx="10954752" cy="5263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66785-7000-44FC-B080-4171CBD0A5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3612" y="6492875"/>
            <a:ext cx="137159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5/24/2023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9AD3CE-FD8C-4AB0-9CDE-93FFAF5275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48425" y="6492875"/>
            <a:ext cx="730316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I. Guinn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A7567-2B45-43CE-8358-57717C55D3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4808" y="6492875"/>
            <a:ext cx="135355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105E1E-59DE-42F2-A367-F8E375578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366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50C221-05A4-4A1F-9290-516F47B81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136526"/>
            <a:ext cx="10954751" cy="6395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CAA08E-182F-4358-BD6E-5E35FF443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3611" y="1143000"/>
            <a:ext cx="10954752" cy="5263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Click to edit Master text styles</a:t>
            </a:r>
          </a:p>
          <a:p>
            <a:pPr marL="228600" lvl="1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Second level</a:t>
            </a:r>
          </a:p>
          <a:p>
            <a:pPr marL="228600" lvl="2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</a:p>
          <a:p>
            <a:pPr marL="228600" lvl="3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  <a:p>
            <a:pPr marL="228600" lvl="4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66785-7000-44FC-B080-4171CBD0A5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3612" y="6492875"/>
            <a:ext cx="137159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5/24/2023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9AD3CE-FD8C-4AB0-9CDE-93FFAF5275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48425" y="6492875"/>
            <a:ext cx="730316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I. Guinn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A7567-2B45-43CE-8358-57717C55D3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14808" y="6492875"/>
            <a:ext cx="135355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105E1E-59DE-42F2-A367-F8E37557828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Line">
            <a:extLst>
              <a:ext uri="{FF2B5EF4-FFF2-40B4-BE49-F238E27FC236}">
                <a16:creationId xmlns:a16="http://schemas.microsoft.com/office/drawing/2014/main" id="{1227B0B8-0D22-4935-9AF6-4FFCD677D795}"/>
              </a:ext>
            </a:extLst>
          </p:cNvPr>
          <p:cNvSpPr/>
          <p:nvPr/>
        </p:nvSpPr>
        <p:spPr>
          <a:xfrm>
            <a:off x="330868" y="904279"/>
            <a:ext cx="11568364" cy="0"/>
          </a:xfrm>
          <a:prstGeom prst="line">
            <a:avLst/>
          </a:prstGeom>
          <a:ln w="38100">
            <a:solidFill>
              <a:srgbClr val="FFBF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pic>
        <p:nvPicPr>
          <p:cNvPr id="9" name="image6.png" descr="image6.png">
            <a:extLst>
              <a:ext uri="{FF2B5EF4-FFF2-40B4-BE49-F238E27FC236}">
                <a16:creationId xmlns:a16="http://schemas.microsoft.com/office/drawing/2014/main" id="{C3BAC56B-E1DD-42EF-80EB-6B35B99A1FC5}"/>
              </a:ext>
            </a:extLst>
          </p:cNvPr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11311008" y="77060"/>
            <a:ext cx="558822" cy="748248"/>
          </a:xfrm>
          <a:prstGeom prst="rect">
            <a:avLst/>
          </a:prstGeom>
          <a:ln w="12700"/>
        </p:spPr>
      </p:pic>
    </p:spTree>
    <p:extLst>
      <p:ext uri="{BB962C8B-B14F-4D97-AF65-F5344CB8AC3E}">
        <p14:creationId xmlns:p14="http://schemas.microsoft.com/office/powerpoint/2010/main" val="2542325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marL="0" marR="0" indent="0" algn="ctr" defTabSz="821531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lang="en-US" sz="3200" b="0" i="0" u="none" strike="noStrike" kern="1200" cap="none" spc="0" baseline="0" dirty="0">
          <a:solidFill>
            <a:srgbClr val="011993"/>
          </a:solidFill>
          <a:uFillTx/>
          <a:latin typeface="+mn-lt"/>
          <a:ea typeface="+mn-ea"/>
          <a:cs typeface="+mn-cs"/>
          <a:sym typeface="Helvetica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0" lang="en-US" sz="2400" b="0" i="0" u="none" strike="noStrike" kern="1200" cap="none" spc="0" normalizeH="0" baseline="0" dirty="0" smtClean="0">
          <a:ln>
            <a:noFill/>
          </a:ln>
          <a:solidFill>
            <a:srgbClr val="011993"/>
          </a:solidFill>
          <a:effectLst/>
          <a:uFillTx/>
          <a:latin typeface="+mj-lt"/>
          <a:ea typeface="+mj-ea"/>
          <a:cs typeface="+mj-cs"/>
          <a:sym typeface="Arial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en-US" sz="2000" b="0" i="0" u="none" strike="noStrike" kern="1200" cap="none" spc="0" normalizeH="0" baseline="0" dirty="0" smtClean="0">
          <a:ln>
            <a:noFill/>
          </a:ln>
          <a:solidFill>
            <a:srgbClr val="3A4683"/>
          </a:solidFill>
          <a:effectLst/>
          <a:uFillTx/>
          <a:latin typeface="+mj-lt"/>
          <a:ea typeface="+mj-ea"/>
          <a:cs typeface="+mj-cs"/>
          <a:sym typeface="Arial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941100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941100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941100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DCDD996-3955-3041-88A7-7C0E4F30BBC6}"/>
              </a:ext>
            </a:extLst>
          </p:cNvPr>
          <p:cNvSpPr/>
          <p:nvPr/>
        </p:nvSpPr>
        <p:spPr>
          <a:xfrm>
            <a:off x="11921663" y="742482"/>
            <a:ext cx="274320" cy="6115518"/>
          </a:xfrm>
          <a:prstGeom prst="rect">
            <a:avLst/>
          </a:prstGeom>
          <a:solidFill>
            <a:srgbClr val="CBDAFB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b="0" i="0" dirty="0">
              <a:solidFill>
                <a:schemeClr val="tx1"/>
              </a:solidFill>
              <a:latin typeface="Lucida Grande" panose="020B0600040502020204" pitchFamily="34" charset="0"/>
              <a:cs typeface="Euphemia UCAS" panose="020B0503040102020104" pitchFamily="34" charset="-79"/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EC9C75F8-8B4D-1E43-9AC6-719DBCC81B5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1915634" y="6682715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b="0" i="0" smtClean="0">
                <a:solidFill>
                  <a:schemeClr val="tx1"/>
                </a:solidFill>
                <a:latin typeface="Lucida Grande" panose="020B0600040502020204" pitchFamily="34" charset="0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b="0" i="0" dirty="0">
              <a:solidFill>
                <a:schemeClr val="tx1"/>
              </a:solidFill>
              <a:latin typeface="Lucida Grande" panose="020B06000405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64AE9FC-B972-9C4E-B02C-1546E056FD2C}"/>
              </a:ext>
            </a:extLst>
          </p:cNvPr>
          <p:cNvCxnSpPr>
            <a:cxnSpLocks/>
          </p:cNvCxnSpPr>
          <p:nvPr/>
        </p:nvCxnSpPr>
        <p:spPr>
          <a:xfrm flipH="1">
            <a:off x="1566" y="745314"/>
            <a:ext cx="12198989" cy="0"/>
          </a:xfrm>
          <a:prstGeom prst="line">
            <a:avLst/>
          </a:prstGeom>
          <a:ln w="19050">
            <a:solidFill>
              <a:srgbClr val="51B0F7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>
            <a:extLst>
              <a:ext uri="{FF2B5EF4-FFF2-40B4-BE49-F238E27FC236}">
                <a16:creationId xmlns:a16="http://schemas.microsoft.com/office/drawing/2014/main" id="{10719536-7B74-4A42-8164-59515F2C8092}"/>
              </a:ext>
            </a:extLst>
          </p:cNvPr>
          <p:cNvSpPr txBox="1">
            <a:spLocks/>
          </p:cNvSpPr>
          <p:nvPr/>
        </p:nvSpPr>
        <p:spPr>
          <a:xfrm>
            <a:off x="148959" y="179966"/>
            <a:ext cx="9602124" cy="53553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i="0" kern="1200" baseline="0">
                <a:solidFill>
                  <a:schemeClr val="tx1"/>
                </a:solidFill>
                <a:latin typeface="Euphemia" panose="020B05030401020201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b="0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Click to edit Master title style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623B349-7D35-F74A-B6CF-CD5EB4FE88FE}"/>
              </a:ext>
            </a:extLst>
          </p:cNvPr>
          <p:cNvSpPr txBox="1"/>
          <p:nvPr/>
        </p:nvSpPr>
        <p:spPr>
          <a:xfrm rot="16200000">
            <a:off x="9419307" y="3642948"/>
            <a:ext cx="5259154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0" i="0" dirty="0">
                <a:solidFill>
                  <a:schemeClr val="bg1">
                    <a:lumMod val="50000"/>
                  </a:schemeClr>
                </a:solidFill>
                <a:latin typeface="Lucida Grande" panose="020B0600040502020204" pitchFamily="34" charset="0"/>
                <a:cs typeface="Euphemia UCAS" panose="020B0503040102020104" pitchFamily="34" charset="-79"/>
              </a:rPr>
              <a:t>Julieta </a:t>
            </a:r>
            <a:r>
              <a:rPr lang="en-US" sz="1400" b="0" i="0" dirty="0" err="1">
                <a:solidFill>
                  <a:schemeClr val="bg1">
                    <a:lumMod val="50000"/>
                  </a:schemeClr>
                </a:solidFill>
                <a:latin typeface="Lucida Grande" panose="020B0600040502020204" pitchFamily="34" charset="0"/>
                <a:cs typeface="Euphemia UCAS" panose="020B0503040102020104" pitchFamily="34" charset="-79"/>
              </a:rPr>
              <a:t>Gruszko</a:t>
            </a:r>
            <a:r>
              <a:rPr lang="en-US" sz="1400" b="0" i="0" dirty="0">
                <a:solidFill>
                  <a:schemeClr val="bg1">
                    <a:lumMod val="50000"/>
                  </a:schemeClr>
                </a:solidFill>
                <a:latin typeface="Lucida Grande" panose="020B0600040502020204" pitchFamily="34" charset="0"/>
                <a:cs typeface="Euphemia UCAS" panose="020B0503040102020104" pitchFamily="34" charset="-79"/>
              </a:rPr>
              <a:t> |  0</a:t>
            </a:r>
            <a:r>
              <a:rPr lang="el-GR" sz="1400" b="0" i="0" dirty="0" err="1">
                <a:solidFill>
                  <a:schemeClr val="bg1">
                    <a:lumMod val="50000"/>
                  </a:schemeClr>
                </a:solidFill>
                <a:latin typeface="Lucida Grande" panose="020B0600040502020204" pitchFamily="34" charset="0"/>
                <a:cs typeface="Euphemia UCAS" panose="020B0503040102020104" pitchFamily="34" charset="-79"/>
              </a:rPr>
              <a:t>νββ</a:t>
            </a:r>
            <a:r>
              <a:rPr lang="en-US" sz="1400" b="0" i="0" dirty="0">
                <a:solidFill>
                  <a:schemeClr val="bg1">
                    <a:lumMod val="50000"/>
                  </a:schemeClr>
                </a:solidFill>
                <a:latin typeface="Lucida Grande" panose="020B0600040502020204" pitchFamily="34" charset="0"/>
                <a:cs typeface="Euphemia UCAS" panose="020B0503040102020104" pitchFamily="34" charset="-79"/>
              </a:rPr>
              <a:t> in Ge |  Neutrino 2022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36C5E5FC-F9CC-7843-8FB7-3F7A7C8F38CE}"/>
              </a:ext>
            </a:extLst>
          </p:cNvPr>
          <p:cNvSpPr txBox="1">
            <a:spLocks/>
          </p:cNvSpPr>
          <p:nvPr/>
        </p:nvSpPr>
        <p:spPr>
          <a:xfrm>
            <a:off x="312066" y="900113"/>
            <a:ext cx="11515499" cy="4552776"/>
          </a:xfrm>
          <a:prstGeom prst="rect">
            <a:avLst/>
          </a:prstGeom>
        </p:spPr>
        <p:txBody>
          <a:bodyPr/>
          <a:lstStyle>
            <a:lvl1pPr marL="288925" indent="-288925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b="0" i="0" kern="1200" dirty="0">
                <a:solidFill>
                  <a:schemeClr val="tx1"/>
                </a:solidFill>
                <a:latin typeface="Euphemia" panose="020B05030401020201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b="0" i="0" kern="1200">
                <a:solidFill>
                  <a:schemeClr val="tx1"/>
                </a:solidFill>
                <a:latin typeface="Euphemia" panose="020B0503040102020104" pitchFamily="34" charset="0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Euphemia" panose="020B05030401020201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Edit Master text styles</a:t>
            </a:r>
          </a:p>
          <a:p>
            <a:pPr lvl="1"/>
            <a:r>
              <a:rPr lang="en-US" b="0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Second level</a:t>
            </a:r>
          </a:p>
          <a:p>
            <a:pPr lvl="2"/>
            <a:r>
              <a:rPr lang="en-US" b="0" i="0" dirty="0">
                <a:latin typeface="Calibri Light" panose="020F0302020204030204" pitchFamily="34" charset="0"/>
                <a:cs typeface="Calibri Light" panose="020F0302020204030204" pitchFamily="34" charset="0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71253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hf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i="0" kern="1200">
          <a:solidFill>
            <a:schemeClr val="tx1"/>
          </a:solidFill>
          <a:latin typeface="Euphemia" panose="020B05030401020201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b="0" i="0" kern="1200">
          <a:solidFill>
            <a:schemeClr val="tx1"/>
          </a:solidFill>
          <a:latin typeface="Euphemia" panose="020B05030401020201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b="0" i="0" kern="1200">
          <a:solidFill>
            <a:schemeClr val="tx1"/>
          </a:solidFill>
          <a:latin typeface="Euphemia" panose="020B05030401020201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b="0" i="0" kern="1200">
          <a:solidFill>
            <a:schemeClr val="tx1"/>
          </a:solidFill>
          <a:latin typeface="Euphemia" panose="020B05030401020201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210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0.png"/><Relationship Id="rId3" Type="http://schemas.openxmlformats.org/officeDocument/2006/relationships/image" Target="../media/image20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21.jpg"/><Relationship Id="rId14" Type="http://schemas.openxmlformats.org/officeDocument/2006/relationships/image" Target="../media/image35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6.png"/><Relationship Id="rId7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4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em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5" Type="http://schemas.openxmlformats.org/officeDocument/2006/relationships/image" Target="../media/image54.png"/><Relationship Id="rId4" Type="http://schemas.openxmlformats.org/officeDocument/2006/relationships/image" Target="../media/image53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gif"/><Relationship Id="rId4" Type="http://schemas.openxmlformats.org/officeDocument/2006/relationships/image" Target="../media/image6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jpg"/><Relationship Id="rId7" Type="http://schemas.openxmlformats.org/officeDocument/2006/relationships/image" Target="../media/image7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jpg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emf"/><Relationship Id="rId3" Type="http://schemas.openxmlformats.org/officeDocument/2006/relationships/image" Target="../media/image96.png"/><Relationship Id="rId7" Type="http://schemas.openxmlformats.org/officeDocument/2006/relationships/image" Target="../media/image100.emf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emf"/><Relationship Id="rId5" Type="http://schemas.openxmlformats.org/officeDocument/2006/relationships/image" Target="../media/image98.jpeg"/><Relationship Id="rId10" Type="http://schemas.openxmlformats.org/officeDocument/2006/relationships/image" Target="../media/image103.jpeg"/><Relationship Id="rId4" Type="http://schemas.openxmlformats.org/officeDocument/2006/relationships/image" Target="../media/image97.jpeg"/><Relationship Id="rId9" Type="http://schemas.openxmlformats.org/officeDocument/2006/relationships/image" Target="../media/image10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emf"/><Relationship Id="rId4" Type="http://schemas.openxmlformats.org/officeDocument/2006/relationships/image" Target="../media/image8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5" Type="http://schemas.openxmlformats.org/officeDocument/2006/relationships/image" Target="../media/image180.png"/><Relationship Id="rId4" Type="http://schemas.openxmlformats.org/officeDocument/2006/relationships/image" Target="../media/image1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8BE25-FA8D-5292-14F2-F4093DEC56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122363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0070C0"/>
                </a:solidFill>
              </a:rPr>
              <a:t>Double Beta Decay in Germanium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E0057-81A2-A5CA-7279-A1855D56A7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80207"/>
            <a:ext cx="9144000" cy="1807698"/>
          </a:xfrm>
        </p:spPr>
        <p:txBody>
          <a:bodyPr>
            <a:normAutofit/>
          </a:bodyPr>
          <a:lstStyle/>
          <a:p>
            <a:r>
              <a:rPr lang="en-US" dirty="0"/>
              <a:t>Ian Guinn</a:t>
            </a:r>
          </a:p>
          <a:p>
            <a:r>
              <a:rPr lang="en-US" dirty="0"/>
              <a:t>May 24, 2023</a:t>
            </a:r>
          </a:p>
          <a:p>
            <a:r>
              <a:rPr lang="en-US" dirty="0"/>
              <a:t>PIRE-GEMADARC Summer School</a:t>
            </a:r>
          </a:p>
          <a:p>
            <a:r>
              <a:rPr lang="en-US" dirty="0"/>
              <a:t>Taipei, Taiwan</a:t>
            </a:r>
          </a:p>
        </p:txBody>
      </p:sp>
      <p:pic>
        <p:nvPicPr>
          <p:cNvPr id="5" name="Picture 4" descr="A picture containing font, graphics, screenshot, graphic design&#10;&#10;Description automatically generated">
            <a:extLst>
              <a:ext uri="{FF2B5EF4-FFF2-40B4-BE49-F238E27FC236}">
                <a16:creationId xmlns:a16="http://schemas.microsoft.com/office/drawing/2014/main" id="{FC431172-D093-D7F2-FD23-0EBA24E699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182" y="5690092"/>
            <a:ext cx="2613903" cy="850352"/>
          </a:xfrm>
          <a:prstGeom prst="rect">
            <a:avLst/>
          </a:prstGeom>
        </p:spPr>
      </p:pic>
      <p:pic>
        <p:nvPicPr>
          <p:cNvPr id="7" name="Picture 6" descr="A picture containing panorama, outdoor, tree, sky&#10;&#10;Description automatically generated">
            <a:extLst>
              <a:ext uri="{FF2B5EF4-FFF2-40B4-BE49-F238E27FC236}">
                <a16:creationId xmlns:a16="http://schemas.microsoft.com/office/drawing/2014/main" id="{D8F2F9A1-68C0-4767-100E-E37D48422E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985" y="1274902"/>
            <a:ext cx="9946029" cy="3152766"/>
          </a:xfrm>
          <a:prstGeom prst="rect">
            <a:avLst/>
          </a:prstGeom>
        </p:spPr>
      </p:pic>
      <p:pic>
        <p:nvPicPr>
          <p:cNvPr id="9" name="Picture 8" descr="A picture containing font, graphics, text, logo&#10;&#10;Description automatically generated">
            <a:extLst>
              <a:ext uri="{FF2B5EF4-FFF2-40B4-BE49-F238E27FC236}">
                <a16:creationId xmlns:a16="http://schemas.microsoft.com/office/drawing/2014/main" id="{11ABF453-336B-F425-73B5-304C615ED4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878" y="4633703"/>
            <a:ext cx="2834510" cy="850353"/>
          </a:xfrm>
          <a:prstGeom prst="rect">
            <a:avLst/>
          </a:prstGeom>
        </p:spPr>
      </p:pic>
      <p:pic>
        <p:nvPicPr>
          <p:cNvPr id="10" name="blue_cmyk.tif">
            <a:extLst>
              <a:ext uri="{FF2B5EF4-FFF2-40B4-BE49-F238E27FC236}">
                <a16:creationId xmlns:a16="http://schemas.microsoft.com/office/drawing/2014/main" id="{D964A1CC-75F9-0D3C-5275-394431DDDCE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1612" y="4638831"/>
            <a:ext cx="3200727" cy="89600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4658D6D9-4918-4156-8AF5-B30EC1DB80C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14292" y="5793521"/>
            <a:ext cx="1855366" cy="11887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27F373-3F25-10DD-E5D2-03C97F278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0A26A1-6C2B-8C56-476D-6C3612ADF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33A9961-347A-A84F-D3C1-9DF58A7BC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05E1E-59DE-42F2-A367-F8E37557828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407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26715-02BC-7818-22D8-6A8729A8D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Where does neutrino mass come from?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49F53F5-6482-01CC-33FD-959C3C33F5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In the 1930’s, Paul Dirac and Ettore </a:t>
                </a:r>
                <a:r>
                  <a:rPr lang="en-US" dirty="0" err="1"/>
                  <a:t>Majoana</a:t>
                </a:r>
                <a:r>
                  <a:rPr lang="en-US" dirty="0"/>
                  <a:t> proposed two different mechanisms for giving spin-1/2 particles mass: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Majorana mass: couple left-handed particle to right-handed anti-particle</a:t>
                </a:r>
              </a:p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𝑚𝑎𝑠𝑠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sup>
                              </m:sSubSup>
                            </m:e>
                          </m:acc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</m:e>
                          </m:acc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sup>
                          </m:sSub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</m:e>
                          </m:acc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b="1" dirty="0"/>
              </a:p>
              <a:p>
                <a:pPr marL="0" indent="0">
                  <a:buNone/>
                </a:pPr>
                <a:r>
                  <a:rPr lang="en-US" b="1" dirty="0"/>
                  <a:t>This violates lepton number and is only allowed for neutral particles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49F53F5-6482-01CC-33FD-959C3C33F5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87" t="-1667" b="-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Picture 2">
            <a:extLst>
              <a:ext uri="{FF2B5EF4-FFF2-40B4-BE49-F238E27FC236}">
                <a16:creationId xmlns:a16="http://schemas.microsoft.com/office/drawing/2014/main" id="{7C01932D-B076-945F-8D19-47D688FCF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94064" y="3178068"/>
            <a:ext cx="1461356" cy="191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9993564-2A62-85B3-678B-659E2A10E75A}"/>
              </a:ext>
            </a:extLst>
          </p:cNvPr>
          <p:cNvGrpSpPr/>
          <p:nvPr/>
        </p:nvGrpSpPr>
        <p:grpSpPr>
          <a:xfrm>
            <a:off x="4225587" y="3418349"/>
            <a:ext cx="4247264" cy="833429"/>
            <a:chOff x="3948339" y="3146607"/>
            <a:chExt cx="4247264" cy="83342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829956C-CA36-4AF8-72A6-29A87C2E2424}"/>
                </a:ext>
              </a:extLst>
            </p:cNvPr>
            <p:cNvGrpSpPr/>
            <p:nvPr/>
          </p:nvGrpSpPr>
          <p:grpSpPr>
            <a:xfrm>
              <a:off x="3948339" y="3563177"/>
              <a:ext cx="4247264" cy="416859"/>
              <a:chOff x="5882368" y="3892923"/>
              <a:chExt cx="4247264" cy="416859"/>
            </a:xfrm>
          </p:grpSpPr>
          <p:sp>
            <p:nvSpPr>
              <p:cNvPr id="9" name="Multiply 24">
                <a:extLst>
                  <a:ext uri="{FF2B5EF4-FFF2-40B4-BE49-F238E27FC236}">
                    <a16:creationId xmlns:a16="http://schemas.microsoft.com/office/drawing/2014/main" id="{E6197E85-5174-1F81-E221-0DBA26A177B2}"/>
                  </a:ext>
                </a:extLst>
              </p:cNvPr>
              <p:cNvSpPr/>
              <p:nvPr/>
            </p:nvSpPr>
            <p:spPr>
              <a:xfrm>
                <a:off x="7620000" y="3892923"/>
                <a:ext cx="605118" cy="416859"/>
              </a:xfrm>
              <a:prstGeom prst="mathMultiply">
                <a:avLst>
                  <a:gd name="adj1" fmla="val 0"/>
                </a:avLst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10" name="Line 3">
                <a:extLst>
                  <a:ext uri="{FF2B5EF4-FFF2-40B4-BE49-F238E27FC236}">
                    <a16:creationId xmlns:a16="http://schemas.microsoft.com/office/drawing/2014/main" id="{E2BA67CB-E607-8F4B-D2D9-EE5517EF49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82368" y="4088759"/>
                <a:ext cx="1113518" cy="0"/>
              </a:xfrm>
              <a:prstGeom prst="line">
                <a:avLst/>
              </a:prstGeom>
              <a:noFill/>
              <a:ln w="38100">
                <a:solidFill>
                  <a:srgbClr val="0070C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Line 3">
                <a:extLst>
                  <a:ext uri="{FF2B5EF4-FFF2-40B4-BE49-F238E27FC236}">
                    <a16:creationId xmlns:a16="http://schemas.microsoft.com/office/drawing/2014/main" id="{13374A87-907C-5260-8DBA-8774938739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099117" y="4100719"/>
                <a:ext cx="1030515" cy="0"/>
              </a:xfrm>
              <a:prstGeom prst="line">
                <a:avLst/>
              </a:prstGeom>
              <a:noFill/>
              <a:ln w="38100">
                <a:solidFill>
                  <a:srgbClr val="0070C0"/>
                </a:solidFill>
                <a:round/>
                <a:headEnd w="lg" len="lg"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27CBA4B8-2D66-A582-FCF0-3DAC66AE311D}"/>
                  </a:ext>
                </a:extLst>
              </p:cNvPr>
              <p:cNvCxnSpPr/>
              <p:nvPr/>
            </p:nvCxnSpPr>
            <p:spPr>
              <a:xfrm>
                <a:off x="6313714" y="4088759"/>
                <a:ext cx="3182711" cy="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6347BAAC-2F87-CFA2-267E-0D1ABD5E5F92}"/>
                    </a:ext>
                  </a:extLst>
                </p:cNvPr>
                <p:cNvSpPr txBox="1"/>
                <p:nvPr/>
              </p:nvSpPr>
              <p:spPr>
                <a:xfrm>
                  <a:off x="6714847" y="3187867"/>
                  <a:ext cx="570324" cy="4854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𝝂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𝑳</m:t>
                            </m:r>
                          </m:sub>
                          <m:sup>
                            <m:r>
                              <a:rPr lang="en-US" sz="24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𝑪</m:t>
                            </m:r>
                          </m:sup>
                        </m:sSubSup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14847" y="3187867"/>
                  <a:ext cx="570324" cy="485454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6383378-6491-1BEB-C0D4-334A8F6A8675}"/>
                    </a:ext>
                  </a:extLst>
                </p:cNvPr>
                <p:cNvSpPr txBox="1"/>
                <p:nvPr/>
              </p:nvSpPr>
              <p:spPr>
                <a:xfrm>
                  <a:off x="4751202" y="3178904"/>
                  <a:ext cx="57032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𝝂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𝑳</m:t>
                            </m:r>
                          </m:sub>
                        </m:sSub>
                      </m:oMath>
                    </m:oMathPara>
                  </a14:m>
                  <a:endParaRPr lang="en-US" sz="2400" b="1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1202" y="3178904"/>
                  <a:ext cx="570324" cy="461665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BABC4D91-33C0-BEB0-9557-834D15702FCB}"/>
                    </a:ext>
                  </a:extLst>
                </p:cNvPr>
                <p:cNvSpPr txBox="1"/>
                <p:nvPr/>
              </p:nvSpPr>
              <p:spPr>
                <a:xfrm>
                  <a:off x="5725796" y="3146607"/>
                  <a:ext cx="57032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𝑳</m:t>
                            </m:r>
                          </m:sub>
                        </m:sSub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13841D75-3A42-4677-AB14-959C4F0D4E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5796" y="3146607"/>
                  <a:ext cx="570324" cy="461665"/>
                </a:xfrm>
                <a:prstGeom prst="rect">
                  <a:avLst/>
                </a:prstGeom>
                <a:blipFill>
                  <a:blip r:embed="rId10"/>
                  <a:stretch>
                    <a:fillRect l="-3226" r="-2151"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F95AB46D-4CB2-F48F-C7C9-D9B004967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94AA3250-72EA-1ADF-0687-3CFA029DB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493B68F-A919-2483-B271-952853F9B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05E1E-59DE-42F2-A367-F8E37557828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357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81194-2327-34BE-A202-BE06789F4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See-Saw Mechanism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1169403-60A0-7C2F-DFC8-26481E9523E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The most popular, “minimal” mechanism for providing a Majorana Mass term:</a:t>
                </a:r>
              </a:p>
              <a:p>
                <a:r>
                  <a:rPr lang="en-US" dirty="0"/>
                  <a:t>Add a very heavy right-handed neutrino with both Majorana and Dirac mass terms: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𝑚𝑎𝑠𝑠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sup>
                              </m:sSubSup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𝐷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𝐷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𝑅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sub>
                              </m:sSub>
                            </m:num>
                            <m:den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One eigenstate is a mostly-left-handed neutrino with mass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sub>
                    </m:sSub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′=</m:t>
                    </m:r>
                    <m:f>
                      <m:f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𝑫</m:t>
                            </m:r>
                          </m:sub>
                          <m:sup>
                            <m:r>
                              <a:rPr lang="en-US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</m:num>
                      <m:den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sub>
                    </m:sSub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≫</m:t>
                    </m:r>
                    <m:sSubSup>
                      <m:sSub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𝑫</m:t>
                        </m:r>
                      </m:sub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r>
                  <a:rPr lang="en-US" dirty="0"/>
                  <a:t>, the generated mass could be much smaller than other SM Fermions!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1169403-60A0-7C2F-DFC8-26481E9523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87" t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7054729F-22A0-0749-76BF-2E557BBFF2B6}"/>
              </a:ext>
            </a:extLst>
          </p:cNvPr>
          <p:cNvGrpSpPr/>
          <p:nvPr/>
        </p:nvGrpSpPr>
        <p:grpSpPr>
          <a:xfrm>
            <a:off x="7493512" y="4510188"/>
            <a:ext cx="4263743" cy="1552814"/>
            <a:chOff x="7649029" y="4343085"/>
            <a:chExt cx="4263743" cy="1552814"/>
          </a:xfrm>
        </p:grpSpPr>
        <p:pic>
          <p:nvPicPr>
            <p:cNvPr id="5" name="Picture 2" descr="http://cache2.asset-cache.net/xt/470895848.jpg?v=1&amp;g=fs1%7C0%7CISI%7C95%7C848&amp;s=1">
              <a:extLst>
                <a:ext uri="{FF2B5EF4-FFF2-40B4-BE49-F238E27FC236}">
                  <a16:creationId xmlns:a16="http://schemas.microsoft.com/office/drawing/2014/main" id="{A8BA45F7-16BD-E4EB-5DDE-864F030DE8A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247"/>
            <a:stretch/>
          </p:blipFill>
          <p:spPr bwMode="auto">
            <a:xfrm>
              <a:off x="7649029" y="4453997"/>
              <a:ext cx="4263743" cy="1441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5B1CE7F9-46DE-221B-2576-4A8A38185F2C}"/>
                    </a:ext>
                  </a:extLst>
                </p:cNvPr>
                <p:cNvSpPr txBox="1"/>
                <p:nvPr/>
              </p:nvSpPr>
              <p:spPr>
                <a:xfrm>
                  <a:off x="7899225" y="4343085"/>
                  <a:ext cx="57032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𝝂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𝑳</m:t>
                            </m:r>
                          </m:sub>
                        </m:sSub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99225" y="4343085"/>
                  <a:ext cx="570324" cy="461665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E293D6E-801E-0CDA-22D0-9895CD9049AB}"/>
                    </a:ext>
                  </a:extLst>
                </p:cNvPr>
                <p:cNvSpPr txBox="1"/>
                <p:nvPr/>
              </p:nvSpPr>
              <p:spPr>
                <a:xfrm>
                  <a:off x="10888791" y="4573918"/>
                  <a:ext cx="570324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𝝂</m:t>
                            </m:r>
                          </m:e>
                          <m:sub>
                            <m:r>
                              <a:rPr lang="en-US" sz="4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𝑹</m:t>
                            </m:r>
                          </m:sub>
                        </m:sSub>
                      </m:oMath>
                    </m:oMathPara>
                  </a14:m>
                  <a:endParaRPr lang="en-US" sz="4800" b="1" dirty="0"/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88791" y="4573918"/>
                  <a:ext cx="570324" cy="830997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r="-276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BD982F5-42C8-C78C-6C16-0D362CD732F2}"/>
              </a:ext>
            </a:extLst>
          </p:cNvPr>
          <p:cNvGrpSpPr/>
          <p:nvPr/>
        </p:nvGrpSpPr>
        <p:grpSpPr>
          <a:xfrm>
            <a:off x="937560" y="4510188"/>
            <a:ext cx="6062285" cy="2112227"/>
            <a:chOff x="321707" y="4353636"/>
            <a:chExt cx="6062285" cy="211222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A1C0BA1-B170-1768-8727-2F176964F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707" y="4353636"/>
              <a:ext cx="6061465" cy="185677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0EAC105-F166-54AE-299B-DF0C958F6082}"/>
                </a:ext>
              </a:extLst>
            </p:cNvPr>
            <p:cNvSpPr txBox="1"/>
            <p:nvPr/>
          </p:nvSpPr>
          <p:spPr>
            <a:xfrm>
              <a:off x="3654439" y="6180886"/>
              <a:ext cx="2729553" cy="284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H. Murayama, Physics World (May 2002).</a:t>
              </a:r>
            </a:p>
          </p:txBody>
        </p:sp>
      </p:grp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285773F7-9738-0930-8F71-9A8D123B2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2FFB9AC-8812-6F09-9CF2-E0972F462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90347CF-2B72-3E74-EE79-26304AAD3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05E1E-59DE-42F2-A367-F8E37557828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338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50421-B538-21EF-5550-73DE3214E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Origin of Matter: </a:t>
            </a:r>
            <a:r>
              <a:rPr lang="en-US" dirty="0" err="1"/>
              <a:t>Leptogenesis</a:t>
            </a:r>
            <a:r>
              <a:rPr lang="en-US" dirty="0"/>
              <a:t>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D27079C-D9C0-670B-89E4-E2B067FA4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579" y="1373880"/>
            <a:ext cx="10990847" cy="529161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600" dirty="0"/>
              <a:t>Why is there an asymmetry between matter and anti-matter in the universe?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dirty="0"/>
              <a:t>To do this, we need to fulfill </a:t>
            </a:r>
            <a:br>
              <a:rPr lang="en-US" dirty="0"/>
            </a:br>
            <a:r>
              <a:rPr lang="en-US" dirty="0"/>
              <a:t>the Sakharov conditions: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Violation of lepton/baryon number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C and CP violation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Thermodynamic disequilibrium</a:t>
            </a: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The Standard Model is insufficient!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    Not enough CP violation to do this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    with quarks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600" dirty="0"/>
              <a:t>Could produce this via </a:t>
            </a:r>
            <a:r>
              <a:rPr lang="en-US" sz="2600" dirty="0" err="1"/>
              <a:t>Leptogenesis</a:t>
            </a:r>
            <a:endParaRPr lang="en-US" sz="2600" dirty="0"/>
          </a:p>
          <a:p>
            <a:pPr marL="0" indent="0">
              <a:buNone/>
            </a:pPr>
            <a:r>
              <a:rPr lang="en-US" sz="2200" dirty="0">
                <a:solidFill>
                  <a:srgbClr val="FF0000"/>
                </a:solidFill>
              </a:rPr>
              <a:t>A Majorana mass generating mechanism at high energy scales could cause </a:t>
            </a:r>
            <a:r>
              <a:rPr lang="en-US" sz="2200" dirty="0" err="1">
                <a:solidFill>
                  <a:srgbClr val="FF0000"/>
                </a:solidFill>
              </a:rPr>
              <a:t>leptogenesis</a:t>
            </a:r>
            <a:r>
              <a:rPr lang="en-US" sz="2200" dirty="0">
                <a:solidFill>
                  <a:srgbClr val="FF0000"/>
                </a:solidFill>
              </a:rPr>
              <a:t>!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B135FE0-5E41-56B1-9CC1-33320D030C4C}"/>
              </a:ext>
            </a:extLst>
          </p:cNvPr>
          <p:cNvGrpSpPr/>
          <p:nvPr/>
        </p:nvGrpSpPr>
        <p:grpSpPr>
          <a:xfrm>
            <a:off x="6172200" y="1882547"/>
            <a:ext cx="5871410" cy="3601573"/>
            <a:chOff x="6172200" y="1882547"/>
            <a:chExt cx="5871410" cy="360157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5AF777C-A86A-F5E3-2F8D-8662BC24835A}"/>
                </a:ext>
              </a:extLst>
            </p:cNvPr>
            <p:cNvSpPr txBox="1"/>
            <p:nvPr/>
          </p:nvSpPr>
          <p:spPr>
            <a:xfrm>
              <a:off x="9885220" y="5207121"/>
              <a:ext cx="21583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NASA, James Webb Telescope</a:t>
              </a:r>
            </a:p>
          </p:txBody>
        </p:sp>
        <p:pic>
          <p:nvPicPr>
            <p:cNvPr id="7" name="Picture 6" descr="A picture containing star, outdoor object, night sky&#10;&#10;Description automatically generated">
              <a:extLst>
                <a:ext uri="{FF2B5EF4-FFF2-40B4-BE49-F238E27FC236}">
                  <a16:creationId xmlns:a16="http://schemas.microsoft.com/office/drawing/2014/main" id="{CC13D8D8-2245-8E7C-FBA3-D6CBEB65F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2200" y="1882547"/>
              <a:ext cx="5701145" cy="3306664"/>
            </a:xfrm>
            <a:prstGeom prst="rect">
              <a:avLst/>
            </a:prstGeom>
          </p:spPr>
        </p:pic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1B6B45-9049-2857-A9E7-BCBC9A727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395B9D-5F78-1164-7A8D-B7B62E555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31A6F7-3D9A-9DCF-BD3B-3E6BDCBD5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05E1E-59DE-42F2-A367-F8E37557828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852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FEF78-27C4-4384-76A3-8CDBE55A1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B2D14-2961-626E-69F8-844DDE085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580" y="1533378"/>
            <a:ext cx="5011430" cy="4861405"/>
          </a:xfrm>
        </p:spPr>
        <p:txBody>
          <a:bodyPr/>
          <a:lstStyle/>
          <a:p>
            <a:r>
              <a:rPr lang="en-US" dirty="0">
                <a:solidFill>
                  <a:srgbClr val="C0C0C0"/>
                </a:solidFill>
              </a:rPr>
              <a:t>What is </a:t>
            </a:r>
            <a:r>
              <a:rPr lang="en-US" dirty="0" err="1">
                <a:solidFill>
                  <a:srgbClr val="C0C0C0"/>
                </a:solidFill>
              </a:rPr>
              <a:t>neutrinoless</a:t>
            </a:r>
            <a:r>
              <a:rPr lang="en-US" dirty="0">
                <a:solidFill>
                  <a:srgbClr val="C0C0C0"/>
                </a:solidFill>
              </a:rPr>
              <a:t> double-beta decay? Why is it interesting?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How do we search for </a:t>
            </a:r>
            <a:r>
              <a:rPr lang="en-US" dirty="0" err="1"/>
              <a:t>neutrinoless</a:t>
            </a:r>
            <a:r>
              <a:rPr lang="en-US" dirty="0"/>
              <a:t> double beta decay?</a:t>
            </a:r>
          </a:p>
          <a:p>
            <a:pPr marL="0" indent="0">
              <a:buNone/>
            </a:pPr>
            <a:endParaRPr lang="en-US" dirty="0">
              <a:solidFill>
                <a:srgbClr val="C0C0C0"/>
              </a:solidFill>
            </a:endParaRPr>
          </a:p>
          <a:p>
            <a:r>
              <a:rPr lang="en-US" dirty="0">
                <a:solidFill>
                  <a:srgbClr val="C0C0C0"/>
                </a:solidFill>
              </a:rPr>
              <a:t>Searching for 0</a:t>
            </a:r>
            <a:r>
              <a:rPr lang="el-GR" dirty="0">
                <a:solidFill>
                  <a:srgbClr val="C0C0C0"/>
                </a:solidFill>
              </a:rPr>
              <a:t>νββ</a:t>
            </a:r>
            <a:r>
              <a:rPr lang="en-US" dirty="0">
                <a:solidFill>
                  <a:srgbClr val="C0C0C0"/>
                </a:solidFill>
              </a:rPr>
              <a:t> in Germanium: the current experimental landscape</a:t>
            </a:r>
          </a:p>
          <a:p>
            <a:pPr marL="0" indent="0">
              <a:buNone/>
            </a:pPr>
            <a:endParaRPr lang="en-US" dirty="0">
              <a:solidFill>
                <a:srgbClr val="C0C0C0"/>
              </a:solidFill>
            </a:endParaRPr>
          </a:p>
          <a:p>
            <a:r>
              <a:rPr lang="en-US" dirty="0">
                <a:solidFill>
                  <a:srgbClr val="C0C0C0"/>
                </a:solidFill>
              </a:rPr>
              <a:t>A brief survey of low background experimental techniques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9BEA7-BD74-F02C-27A5-590ED6BF0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8BF475-ACC8-77DE-FFFC-720714EE1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96E2AC-F8CB-78C1-CDD8-BE44F13CA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05E1E-59DE-42F2-A367-F8E37557828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265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773C6-E373-E80A-3B9C-234748A09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half-life of 0</a:t>
            </a:r>
            <a:r>
              <a:rPr lang="el-GR" dirty="0"/>
              <a:t>νββ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BCE241FD-D480-F3B7-905D-DCFCEC0E98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03721"/>
                <a:ext cx="10515600" cy="457324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b="0" dirty="0"/>
                  <a:t>	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l-GR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𝜈𝛽𝛽</m:t>
                        </m:r>
                      </m:sup>
                    </m:sSub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b="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b="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3366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solidFill>
                              <a:srgbClr val="3366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3366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l-GR" b="0" i="1">
                            <a:solidFill>
                              <a:srgbClr val="3366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rgbClr val="3366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3366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>
                                <a:solidFill>
                                  <a:srgbClr val="33660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b="0" i="1">
                                <a:solidFill>
                                  <a:srgbClr val="3366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𝛽𝛽</m:t>
                            </m:r>
                          </m:sub>
                        </m:sSub>
                        <m:r>
                          <a:rPr lang="en-US" b="0" i="1">
                            <a:solidFill>
                              <a:srgbClr val="3366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>
                            <a:solidFill>
                              <a:srgbClr val="3366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</m:d>
                    <m:sSup>
                      <m:sSup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l-GR" b="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𝜈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𝛽𝛽</m:t>
                                        </m:r>
                                      </m:sub>
                                    </m:sSub>
                                  </m:e>
                                </m:d>
                              </m:num>
                              <m:den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Depends on:</a:t>
                </a:r>
              </a:p>
              <a:p>
                <a:r>
                  <a:rPr lang="en-US" dirty="0">
                    <a:solidFill>
                      <a:srgbClr val="336600"/>
                    </a:solidFill>
                  </a:rPr>
                  <a:t>Phase space factor: can be precisely calculated</a:t>
                </a:r>
              </a:p>
              <a:p>
                <a:r>
                  <a:rPr lang="en-US" dirty="0">
                    <a:solidFill>
                      <a:srgbClr val="0070C0"/>
                    </a:solidFill>
                  </a:rPr>
                  <a:t>Nuclear Matrix Element: Large uncertainty in calculations</a:t>
                </a:r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Effective neutrino mass: Unknown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𝛽𝛽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BCE241FD-D480-F3B7-905D-DCFCEC0E98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03721"/>
                <a:ext cx="10515600" cy="4573242"/>
              </a:xfrm>
              <a:blipFill>
                <a:blip r:embed="rId2"/>
                <a:stretch>
                  <a:fillRect l="-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3C3EA99E-5C59-160C-190C-4618BE8AF81C}"/>
              </a:ext>
            </a:extLst>
          </p:cNvPr>
          <p:cNvGrpSpPr/>
          <p:nvPr/>
        </p:nvGrpSpPr>
        <p:grpSpPr>
          <a:xfrm>
            <a:off x="5104285" y="4974368"/>
            <a:ext cx="4982132" cy="1323467"/>
            <a:chOff x="5104285" y="4974368"/>
            <a:chExt cx="4982132" cy="1323467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FE7A2323-F298-9A79-E80F-10DA22646D0A}"/>
                </a:ext>
              </a:extLst>
            </p:cNvPr>
            <p:cNvCxnSpPr/>
            <p:nvPr/>
          </p:nvCxnSpPr>
          <p:spPr>
            <a:xfrm flipH="1" flipV="1">
              <a:off x="6680950" y="5064714"/>
              <a:ext cx="635373" cy="523901"/>
            </a:xfrm>
            <a:prstGeom prst="straightConnector1">
              <a:avLst/>
            </a:prstGeom>
            <a:ln w="381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27F5F8F-74D1-AC3A-6B4F-C3F2E91EC5AF}"/>
                </a:ext>
              </a:extLst>
            </p:cNvPr>
            <p:cNvCxnSpPr/>
            <p:nvPr/>
          </p:nvCxnSpPr>
          <p:spPr>
            <a:xfrm flipV="1">
              <a:off x="8392088" y="4974368"/>
              <a:ext cx="564777" cy="614247"/>
            </a:xfrm>
            <a:prstGeom prst="straightConnector1">
              <a:avLst/>
            </a:prstGeom>
            <a:ln w="381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C446B41-EAAD-8F55-3E10-A0B12E39B821}"/>
                </a:ext>
              </a:extLst>
            </p:cNvPr>
            <p:cNvSpPr txBox="1"/>
            <p:nvPr/>
          </p:nvSpPr>
          <p:spPr>
            <a:xfrm>
              <a:off x="6604751" y="5589949"/>
              <a:ext cx="34816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Neutrino masses: scale and hierarchy unknown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5F75DD5-1159-FE99-4917-80B9E2006147}"/>
                </a:ext>
              </a:extLst>
            </p:cNvPr>
            <p:cNvCxnSpPr/>
            <p:nvPr/>
          </p:nvCxnSpPr>
          <p:spPr>
            <a:xfrm flipH="1" flipV="1">
              <a:off x="5104285" y="5064713"/>
              <a:ext cx="1500465" cy="523902"/>
            </a:xfrm>
            <a:prstGeom prst="straightConnector1">
              <a:avLst/>
            </a:prstGeom>
            <a:ln w="381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3603DFA-8AD5-BD24-E042-07FAC8E39D30}"/>
              </a:ext>
            </a:extLst>
          </p:cNvPr>
          <p:cNvGrpSpPr/>
          <p:nvPr/>
        </p:nvGrpSpPr>
        <p:grpSpPr>
          <a:xfrm>
            <a:off x="3581400" y="5065844"/>
            <a:ext cx="4630827" cy="1230657"/>
            <a:chOff x="3581400" y="5065844"/>
            <a:chExt cx="4630827" cy="123065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BB84F70-DD11-48C9-12DD-BCE6C116B1C7}"/>
                </a:ext>
              </a:extLst>
            </p:cNvPr>
            <p:cNvSpPr txBox="1"/>
            <p:nvPr/>
          </p:nvSpPr>
          <p:spPr>
            <a:xfrm>
              <a:off x="3581400" y="5588615"/>
              <a:ext cx="24417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Mixing Angles: measured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F6C9A01-1944-D183-8676-BF1D99E87B81}"/>
                </a:ext>
              </a:extLst>
            </p:cNvPr>
            <p:cNvCxnSpPr/>
            <p:nvPr/>
          </p:nvCxnSpPr>
          <p:spPr>
            <a:xfrm flipV="1">
              <a:off x="4250385" y="5140927"/>
              <a:ext cx="30819" cy="376349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BF59DD25-2F0C-EAE7-B2C5-73A0530DE109}"/>
                </a:ext>
              </a:extLst>
            </p:cNvPr>
            <p:cNvCxnSpPr/>
            <p:nvPr/>
          </p:nvCxnSpPr>
          <p:spPr>
            <a:xfrm flipV="1">
              <a:off x="5356969" y="5065844"/>
              <a:ext cx="500898" cy="448868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4EFCC1C-26D9-81F7-DCB9-819516F67123}"/>
                </a:ext>
              </a:extLst>
            </p:cNvPr>
            <p:cNvCxnSpPr/>
            <p:nvPr/>
          </p:nvCxnSpPr>
          <p:spPr>
            <a:xfrm flipV="1">
              <a:off x="5848349" y="5121529"/>
              <a:ext cx="2363878" cy="522291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6077DF57-A6F9-8811-6610-7FD8362AB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656" y="1445645"/>
            <a:ext cx="2649653" cy="2196603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C42B07-21D9-D9A7-22AE-779BA358C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BD2A93F2-39D6-32C8-3D45-B7EE9E96F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7137CEE6-C131-F6FC-5FFE-D4222AAA2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05E1E-59DE-42F2-A367-F8E37557828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50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3F4A3-B70F-E229-18A2-8E89403E2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Lobster Plot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DEFE42-985B-0AED-6E10-2349AA8627C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The allowed values of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𝛽𝛽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DEFE42-985B-0AED-6E10-2349AA8627C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125A75EE-1960-F3FA-3EFA-7E14C85721E8}"/>
              </a:ext>
            </a:extLst>
          </p:cNvPr>
          <p:cNvGrpSpPr/>
          <p:nvPr/>
        </p:nvGrpSpPr>
        <p:grpSpPr>
          <a:xfrm>
            <a:off x="1336388" y="1925949"/>
            <a:ext cx="6532612" cy="4468834"/>
            <a:chOff x="354905" y="1892440"/>
            <a:chExt cx="6532612" cy="4468834"/>
          </a:xfrm>
        </p:grpSpPr>
        <p:pic>
          <p:nvPicPr>
            <p:cNvPr id="5" name="Picture 4" descr="Screen Shot 2015-07-16 at 4.34.33 PM.png">
              <a:extLst>
                <a:ext uri="{FF2B5EF4-FFF2-40B4-BE49-F238E27FC236}">
                  <a16:creationId xmlns:a16="http://schemas.microsoft.com/office/drawing/2014/main" id="{325F17A9-7B10-8C92-A944-886900BC89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802"/>
            <a:stretch/>
          </p:blipFill>
          <p:spPr>
            <a:xfrm>
              <a:off x="354905" y="1892440"/>
              <a:ext cx="6493352" cy="446883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1DC9D6-0A2E-7B78-148F-CCA8BE706C79}"/>
                </a:ext>
              </a:extLst>
            </p:cNvPr>
            <p:cNvSpPr/>
            <p:nvPr/>
          </p:nvSpPr>
          <p:spPr>
            <a:xfrm rot="16200000">
              <a:off x="5622973" y="4642371"/>
              <a:ext cx="225209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dirty="0">
                  <a:solidFill>
                    <a:srgbClr val="7F7F7F"/>
                  </a:solidFill>
                  <a:latin typeface="Arial"/>
                  <a:cs typeface="Arial"/>
                </a:rPr>
                <a:t>Figure courtesy of A. Schubert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9F653CE-A96D-AC9D-912A-A5DE054F1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235" y="1850622"/>
            <a:ext cx="3577185" cy="31221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8A862B-759B-24DD-E559-B1DBF231C030}"/>
              </a:ext>
            </a:extLst>
          </p:cNvPr>
          <p:cNvSpPr txBox="1"/>
          <p:nvPr/>
        </p:nvSpPr>
        <p:spPr>
          <a:xfrm>
            <a:off x="8201465" y="5120640"/>
            <a:ext cx="31933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Recall: there are two “mass orderings” that are consistent with current experiments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7A0F33-B2D8-8B9C-8F07-DD7286E6A972}"/>
              </a:ext>
            </a:extLst>
          </p:cNvPr>
          <p:cNvSpPr txBox="1"/>
          <p:nvPr/>
        </p:nvSpPr>
        <p:spPr>
          <a:xfrm>
            <a:off x="2766374" y="2208627"/>
            <a:ext cx="3376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Exercise: Where do these shapes come from?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21C4EFC5-9226-F720-90E6-C9FA920CE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D88797F-C9C6-4FD3-1777-318AF4D61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BD766DB-03A1-E82D-679D-2D39E9987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05E1E-59DE-42F2-A367-F8E37557828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3541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3F4A3-B70F-E229-18A2-8E89403E2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Lobster Plot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DEFE42-985B-0AED-6E10-2349AA8627C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The allowed values of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𝛽𝛽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DEFE42-985B-0AED-6E10-2349AA8627C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125A75EE-1960-F3FA-3EFA-7E14C85721E8}"/>
              </a:ext>
            </a:extLst>
          </p:cNvPr>
          <p:cNvGrpSpPr/>
          <p:nvPr/>
        </p:nvGrpSpPr>
        <p:grpSpPr>
          <a:xfrm>
            <a:off x="1336388" y="1925949"/>
            <a:ext cx="6532612" cy="4468834"/>
            <a:chOff x="354905" y="1892440"/>
            <a:chExt cx="6532612" cy="4468834"/>
          </a:xfrm>
        </p:grpSpPr>
        <p:pic>
          <p:nvPicPr>
            <p:cNvPr id="5" name="Picture 4" descr="Screen Shot 2015-07-16 at 4.34.33 PM.png">
              <a:extLst>
                <a:ext uri="{FF2B5EF4-FFF2-40B4-BE49-F238E27FC236}">
                  <a16:creationId xmlns:a16="http://schemas.microsoft.com/office/drawing/2014/main" id="{325F17A9-7B10-8C92-A944-886900BC89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802"/>
            <a:stretch/>
          </p:blipFill>
          <p:spPr>
            <a:xfrm>
              <a:off x="354905" y="1892440"/>
              <a:ext cx="6493352" cy="446883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1DC9D6-0A2E-7B78-148F-CCA8BE706C79}"/>
                </a:ext>
              </a:extLst>
            </p:cNvPr>
            <p:cNvSpPr/>
            <p:nvPr/>
          </p:nvSpPr>
          <p:spPr>
            <a:xfrm rot="16200000">
              <a:off x="5622973" y="4642371"/>
              <a:ext cx="225209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dirty="0">
                  <a:solidFill>
                    <a:srgbClr val="7F7F7F"/>
                  </a:solidFill>
                  <a:latin typeface="Arial"/>
                  <a:cs typeface="Arial"/>
                </a:rPr>
                <a:t>Figure courtesy of A. Schubert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E4728AD-4145-B19C-A621-E9E1C918C934}"/>
              </a:ext>
            </a:extLst>
          </p:cNvPr>
          <p:cNvGrpSpPr/>
          <p:nvPr/>
        </p:nvGrpSpPr>
        <p:grpSpPr>
          <a:xfrm>
            <a:off x="8291885" y="2505854"/>
            <a:ext cx="3454589" cy="2482761"/>
            <a:chOff x="8680850" y="2491787"/>
            <a:chExt cx="3454589" cy="248276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96ED7EA-2366-1DAA-114C-2F32AEA5A65A}"/>
                </a:ext>
              </a:extLst>
            </p:cNvPr>
            <p:cNvGrpSpPr/>
            <p:nvPr/>
          </p:nvGrpSpPr>
          <p:grpSpPr>
            <a:xfrm>
              <a:off x="8680850" y="3108961"/>
              <a:ext cx="2867641" cy="1322363"/>
              <a:chOff x="8989255" y="3912357"/>
              <a:chExt cx="1125416" cy="518966"/>
            </a:xfrm>
          </p:grpSpPr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18A5DD7F-CDD4-FC99-3F07-C80DB0F575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89255" y="4431323"/>
                <a:ext cx="672904" cy="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B1FD44FD-ECC1-0E0C-EAD1-496B7BB2DA7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662159" y="4093698"/>
                <a:ext cx="452512" cy="337625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4D6CA064-3BC8-0736-A75C-6EBEDC684B8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970805" y="3912357"/>
                <a:ext cx="143866" cy="181341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5AD16FA-7F2D-73E7-6F07-15DCD0CB25B6}"/>
                    </a:ext>
                  </a:extLst>
                </p:cNvPr>
                <p:cNvSpPr txBox="1"/>
                <p:nvPr/>
              </p:nvSpPr>
              <p:spPr>
                <a:xfrm>
                  <a:off x="8848306" y="4504548"/>
                  <a:ext cx="1309118" cy="47000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4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b="1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𝑼</m:t>
                                    </m:r>
                                  </m:e>
                                  <m:sub>
                                    <m:r>
                                      <a:rPr lang="en-US" sz="2400" b="1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  <m:r>
                                      <a:rPr lang="en-US" sz="2400" b="1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24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sSub>
                          <m:sSubPr>
                            <m:ctrlPr>
                              <a:rPr lang="en-US" sz="24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n-US" sz="24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5AD16FA-7F2D-73E7-6F07-15DCD0CB25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48306" y="4504548"/>
                  <a:ext cx="1309118" cy="470000"/>
                </a:xfrm>
                <a:prstGeom prst="rect">
                  <a:avLst/>
                </a:prstGeom>
                <a:blipFill>
                  <a:blip r:embed="rId4"/>
                  <a:stretch>
                    <a:fillRect r="-8411" b="-38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549B432B-A044-D9B5-071C-6B5F30693AAC}"/>
                    </a:ext>
                  </a:extLst>
                </p:cNvPr>
                <p:cNvSpPr txBox="1"/>
                <p:nvPr/>
              </p:nvSpPr>
              <p:spPr>
                <a:xfrm rot="19341735">
                  <a:off x="10048797" y="3565406"/>
                  <a:ext cx="1309118" cy="47000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400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𝑼</m:t>
                                    </m:r>
                                  </m:e>
                                  <m:sub>
                                    <m:r>
                                      <a:rPr lang="en-US" sz="2400" b="1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  <m:r>
                                      <a:rPr lang="en-US" sz="24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sSub>
                          <m:sSubPr>
                            <m:ctrlPr>
                              <a:rPr lang="en-US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549B432B-A044-D9B5-071C-6B5F30693A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9341735">
                  <a:off x="10048797" y="3565406"/>
                  <a:ext cx="1309118" cy="470000"/>
                </a:xfrm>
                <a:prstGeom prst="rect">
                  <a:avLst/>
                </a:prstGeom>
                <a:blipFill>
                  <a:blip r:embed="rId5"/>
                  <a:stretch>
                    <a:fillRect r="-64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3D21872-9811-165F-C1F8-749427B1EBBB}"/>
                    </a:ext>
                  </a:extLst>
                </p:cNvPr>
                <p:cNvSpPr txBox="1"/>
                <p:nvPr/>
              </p:nvSpPr>
              <p:spPr>
                <a:xfrm>
                  <a:off x="10514773" y="4113409"/>
                  <a:ext cx="574088" cy="47000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𝜶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3D21872-9811-165F-C1F8-749427B1EB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14773" y="4113409"/>
                  <a:ext cx="574088" cy="470000"/>
                </a:xfrm>
                <a:prstGeom prst="rect">
                  <a:avLst/>
                </a:prstGeom>
                <a:blipFill>
                  <a:blip r:embed="rId6"/>
                  <a:stretch>
                    <a:fillRect b="-129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AA802FFD-BC5A-ECA5-9203-F5B02258F5E9}"/>
                    </a:ext>
                  </a:extLst>
                </p:cNvPr>
                <p:cNvSpPr txBox="1"/>
                <p:nvPr/>
              </p:nvSpPr>
              <p:spPr>
                <a:xfrm>
                  <a:off x="11561351" y="3106839"/>
                  <a:ext cx="574088" cy="47000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𝜶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AA802FFD-BC5A-ECA5-9203-F5B02258F5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61351" y="3106839"/>
                  <a:ext cx="574088" cy="47000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47B99D7B-7379-D17A-0AA1-09799D086D1E}"/>
                    </a:ext>
                  </a:extLst>
                </p:cNvPr>
                <p:cNvSpPr txBox="1"/>
                <p:nvPr/>
              </p:nvSpPr>
              <p:spPr>
                <a:xfrm>
                  <a:off x="10609049" y="2491787"/>
                  <a:ext cx="1309118" cy="47000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400" b="1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b="1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𝑼</m:t>
                                    </m:r>
                                  </m:e>
                                  <m:sub>
                                    <m:r>
                                      <a:rPr lang="en-US" sz="2400" b="1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  <m:r>
                                      <a:rPr lang="en-US" sz="2400" b="1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24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sSub>
                          <m:sSubPr>
                            <m:ctrlPr>
                              <a:rPr lang="en-US" sz="24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lang="en-US" sz="2400" b="1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47B99D7B-7379-D17A-0AA1-09799D086D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09049" y="2491787"/>
                  <a:ext cx="1309118" cy="470000"/>
                </a:xfrm>
                <a:prstGeom prst="rect">
                  <a:avLst/>
                </a:prstGeom>
                <a:blipFill>
                  <a:blip r:embed="rId8"/>
                  <a:stretch>
                    <a:fillRect r="-8411" b="-38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9E03839-99CD-4FB0-1BD7-0BD9E062DFF4}"/>
              </a:ext>
            </a:extLst>
          </p:cNvPr>
          <p:cNvSpPr txBox="1"/>
          <p:nvPr/>
        </p:nvSpPr>
        <p:spPr>
          <a:xfrm>
            <a:off x="8398412" y="4979963"/>
            <a:ext cx="31307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Trick: add these together in complex-polar coordinates to deduce properties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876044A-2C65-2F4A-1639-831C7A857D63}"/>
              </a:ext>
            </a:extLst>
          </p:cNvPr>
          <p:cNvGrpSpPr/>
          <p:nvPr/>
        </p:nvGrpSpPr>
        <p:grpSpPr>
          <a:xfrm>
            <a:off x="2381798" y="4351693"/>
            <a:ext cx="914400" cy="453873"/>
            <a:chOff x="8107349" y="6067170"/>
            <a:chExt cx="914400" cy="453873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FD5BA93-683F-3D33-9F3C-E68A55A07701}"/>
                </a:ext>
              </a:extLst>
            </p:cNvPr>
            <p:cNvSpPr/>
            <p:nvPr/>
          </p:nvSpPr>
          <p:spPr>
            <a:xfrm>
              <a:off x="8107349" y="6067170"/>
              <a:ext cx="914400" cy="453873"/>
            </a:xfrm>
            <a:prstGeom prst="rect">
              <a:avLst/>
            </a:prstGeom>
            <a:solidFill>
              <a:srgbClr val="C0C0C0">
                <a:alpha val="6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E19FA1A-4F7F-A6AE-85BC-5032976CF937}"/>
                </a:ext>
              </a:extLst>
            </p:cNvPr>
            <p:cNvGrpSpPr/>
            <p:nvPr/>
          </p:nvGrpSpPr>
          <p:grpSpPr>
            <a:xfrm>
              <a:off x="8192560" y="6096556"/>
              <a:ext cx="743977" cy="315523"/>
              <a:chOff x="10005940" y="4282268"/>
              <a:chExt cx="743977" cy="315523"/>
            </a:xfrm>
            <a:solidFill>
              <a:srgbClr val="C0C0C0">
                <a:alpha val="58824"/>
              </a:srgbClr>
            </a:solidFill>
          </p:grpSpPr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D8B84D59-7F8A-9A72-A44D-AEB346B1C2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05940" y="4597791"/>
                <a:ext cx="152953" cy="0"/>
              </a:xfrm>
              <a:prstGeom prst="straightConnector1">
                <a:avLst/>
              </a:prstGeom>
              <a:grpFill/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50ECB672-F612-15AF-D7EA-D6748EA7681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158893" y="4470299"/>
                <a:ext cx="169949" cy="127492"/>
              </a:xfrm>
              <a:prstGeom prst="straightConnector1">
                <a:avLst/>
              </a:prstGeom>
              <a:grpFill/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F9E11065-5451-E732-F81F-9F892CBBF69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328842" y="4282268"/>
                <a:ext cx="421075" cy="188030"/>
              </a:xfrm>
              <a:prstGeom prst="straightConnector1">
                <a:avLst/>
              </a:prstGeom>
              <a:grpFill/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6DC6DAC-DD67-F9F3-CD40-F71CB2EFAA72}"/>
              </a:ext>
            </a:extLst>
          </p:cNvPr>
          <p:cNvGrpSpPr/>
          <p:nvPr/>
        </p:nvGrpSpPr>
        <p:grpSpPr>
          <a:xfrm>
            <a:off x="4005332" y="5260857"/>
            <a:ext cx="623464" cy="453873"/>
            <a:chOff x="8107349" y="6067170"/>
            <a:chExt cx="623464" cy="453873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DEB2E58-9EAB-3155-9B6A-705AF1D5EB2D}"/>
                </a:ext>
              </a:extLst>
            </p:cNvPr>
            <p:cNvSpPr/>
            <p:nvPr/>
          </p:nvSpPr>
          <p:spPr>
            <a:xfrm>
              <a:off x="8107349" y="6067170"/>
              <a:ext cx="623464" cy="453873"/>
            </a:xfrm>
            <a:prstGeom prst="rect">
              <a:avLst/>
            </a:prstGeom>
            <a:solidFill>
              <a:srgbClr val="C0C0C0">
                <a:alpha val="5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88ECD439-C88B-4548-7D57-A156F4F38EFE}"/>
                </a:ext>
              </a:extLst>
            </p:cNvPr>
            <p:cNvGrpSpPr/>
            <p:nvPr/>
          </p:nvGrpSpPr>
          <p:grpSpPr>
            <a:xfrm>
              <a:off x="8192560" y="6081537"/>
              <a:ext cx="489343" cy="341981"/>
              <a:chOff x="10005940" y="4267249"/>
              <a:chExt cx="489343" cy="341981"/>
            </a:xfrm>
            <a:solidFill>
              <a:srgbClr val="C0C0C0">
                <a:alpha val="58824"/>
              </a:srgbClr>
            </a:solidFill>
          </p:grpSpPr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F4DC8223-BBDE-E64B-C11E-63B9118B8C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05940" y="4597791"/>
                <a:ext cx="489343" cy="0"/>
              </a:xfrm>
              <a:prstGeom prst="straightConnector1">
                <a:avLst/>
              </a:prstGeom>
              <a:grpFill/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7148E5DF-47C0-6903-12FD-21A50F031C7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0171286" y="4267249"/>
                <a:ext cx="254897" cy="327614"/>
              </a:xfrm>
              <a:prstGeom prst="straightConnector1">
                <a:avLst/>
              </a:prstGeom>
              <a:grpFill/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CC38EBA7-E2F1-3AA2-46AF-ACD5AD399B9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005940" y="4267249"/>
                <a:ext cx="165346" cy="341981"/>
              </a:xfrm>
              <a:prstGeom prst="straightConnector1">
                <a:avLst/>
              </a:prstGeom>
              <a:grpFill/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BBCD5DC-7C94-133C-D85F-0677A294CF29}"/>
              </a:ext>
            </a:extLst>
          </p:cNvPr>
          <p:cNvGrpSpPr/>
          <p:nvPr/>
        </p:nvGrpSpPr>
        <p:grpSpPr>
          <a:xfrm>
            <a:off x="3000448" y="2636813"/>
            <a:ext cx="606655" cy="542737"/>
            <a:chOff x="10005940" y="4055054"/>
            <a:chExt cx="606655" cy="542737"/>
          </a:xfrm>
          <a:solidFill>
            <a:srgbClr val="C0C0C0">
              <a:alpha val="58824"/>
            </a:srgbClr>
          </a:solidFill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4B5A5991-71BD-F53A-8A88-4C6F21A8BE32}"/>
                </a:ext>
              </a:extLst>
            </p:cNvPr>
            <p:cNvCxnSpPr>
              <a:cxnSpLocks/>
            </p:cNvCxnSpPr>
            <p:nvPr/>
          </p:nvCxnSpPr>
          <p:spPr>
            <a:xfrm>
              <a:off x="10005940" y="4597791"/>
              <a:ext cx="152953" cy="0"/>
            </a:xfrm>
            <a:prstGeom prst="straightConnector1">
              <a:avLst/>
            </a:prstGeom>
            <a:grpFill/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FCD2CA6E-EB23-38BB-6DCD-71F2815A1E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58893" y="4120510"/>
              <a:ext cx="219036" cy="477281"/>
            </a:xfrm>
            <a:prstGeom prst="straightConnector1">
              <a:avLst/>
            </a:prstGeom>
            <a:grpFill/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09B6A9B7-FDDA-084B-F960-12AE2BE9C1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77929" y="4055054"/>
              <a:ext cx="234666" cy="65456"/>
            </a:xfrm>
            <a:prstGeom prst="straightConnector1">
              <a:avLst/>
            </a:prstGeom>
            <a:grpFill/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8A58B84-6173-2887-098A-9318418DDAE0}"/>
              </a:ext>
            </a:extLst>
          </p:cNvPr>
          <p:cNvGrpSpPr/>
          <p:nvPr/>
        </p:nvGrpSpPr>
        <p:grpSpPr>
          <a:xfrm>
            <a:off x="5458265" y="2251066"/>
            <a:ext cx="1137897" cy="724788"/>
            <a:chOff x="9474698" y="4055054"/>
            <a:chExt cx="1137897" cy="724788"/>
          </a:xfrm>
          <a:solidFill>
            <a:srgbClr val="C0C0C0">
              <a:alpha val="58824"/>
            </a:srgbClr>
          </a:solidFill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8D19C4AD-C446-F976-D047-8677833647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74698" y="4383755"/>
              <a:ext cx="744629" cy="396087"/>
            </a:xfrm>
            <a:prstGeom prst="straightConnector1">
              <a:avLst/>
            </a:prstGeom>
            <a:grpFill/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D735D8B8-277A-4F3C-16AB-F4B1975B41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40606" y="4120510"/>
              <a:ext cx="137323" cy="263245"/>
            </a:xfrm>
            <a:prstGeom prst="straightConnector1">
              <a:avLst/>
            </a:prstGeom>
            <a:grpFill/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E67496B6-ECAF-0758-B37B-FE7BF3AAAD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77929" y="4055054"/>
              <a:ext cx="234666" cy="65456"/>
            </a:xfrm>
            <a:prstGeom prst="straightConnector1">
              <a:avLst/>
            </a:prstGeom>
            <a:grpFill/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B857E498-D8BC-0E93-971E-56DACF5C243F}"/>
              </a:ext>
            </a:extLst>
          </p:cNvPr>
          <p:cNvCxnSpPr/>
          <p:nvPr/>
        </p:nvCxnSpPr>
        <p:spPr>
          <a:xfrm flipV="1">
            <a:off x="8291885" y="3179550"/>
            <a:ext cx="2501060" cy="1220735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F4F200B4-62CC-7549-6B22-B62B0DFE8BFD}"/>
                  </a:ext>
                </a:extLst>
              </p:cNvPr>
              <p:cNvSpPr txBox="1"/>
              <p:nvPr/>
            </p:nvSpPr>
            <p:spPr>
              <a:xfrm>
                <a:off x="8622803" y="3120906"/>
                <a:ext cx="1206717" cy="5209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4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𝜷𝜷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F4F200B4-62CC-7549-6B22-B62B0DFE8B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2803" y="3120906"/>
                <a:ext cx="1206717" cy="52097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EE47BF-7D4F-6A0B-B30B-F115FCC68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212307-2E21-8876-A62F-C3D52BC4F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8614B4-9242-A1A2-2E98-AB8E2824F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05E1E-59DE-42F2-A367-F8E37557828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387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C6046-D16E-4D66-DB13-5D0D2CF56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Nuclear Matrix Elements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2D43F-309B-8743-8515-DF1A662A42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Great uncertainty in theory estimation of half-life from nuclear matrix elements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F43F81-9E70-1375-9A86-13972A371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289" y="1861201"/>
            <a:ext cx="7568419" cy="470202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8327A-7E28-4808-A3AD-927CB8E56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D52A-E61A-CA8E-DBE4-B24082500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45E651-5BF7-FB8D-123E-0DAA89022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05E1E-59DE-42F2-A367-F8E37557828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748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449C7-867A-B781-8108-46B34C2DF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Half-</a:t>
            </a:r>
            <a:r>
              <a:rPr lang="en-US" dirty="0" err="1"/>
              <a:t>lifes</a:t>
            </a:r>
            <a:r>
              <a:rPr lang="en-US" dirty="0"/>
              <a:t> are we looking at?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8BB12D5-8F2E-3EB1-43D1-D2539FD99AE3}"/>
              </a:ext>
            </a:extLst>
          </p:cNvPr>
          <p:cNvGrpSpPr/>
          <p:nvPr/>
        </p:nvGrpSpPr>
        <p:grpSpPr>
          <a:xfrm>
            <a:off x="1336388" y="1925949"/>
            <a:ext cx="6532612" cy="4468834"/>
            <a:chOff x="1336388" y="1925949"/>
            <a:chExt cx="6532612" cy="446883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FCBB22D-003E-EBCC-8E9B-8E4E38B9F9DD}"/>
                </a:ext>
              </a:extLst>
            </p:cNvPr>
            <p:cNvGrpSpPr/>
            <p:nvPr/>
          </p:nvGrpSpPr>
          <p:grpSpPr>
            <a:xfrm>
              <a:off x="1336388" y="1925949"/>
              <a:ext cx="6532612" cy="4468834"/>
              <a:chOff x="354905" y="1892440"/>
              <a:chExt cx="6532612" cy="4468834"/>
            </a:xfrm>
          </p:grpSpPr>
          <p:pic>
            <p:nvPicPr>
              <p:cNvPr id="5" name="Picture 4" descr="Screen Shot 2015-07-16 at 4.34.33 PM.png">
                <a:extLst>
                  <a:ext uri="{FF2B5EF4-FFF2-40B4-BE49-F238E27FC236}">
                    <a16:creationId xmlns:a16="http://schemas.microsoft.com/office/drawing/2014/main" id="{EE681C91-5589-AA06-848C-9B9FD1F239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802"/>
              <a:stretch/>
            </p:blipFill>
            <p:spPr>
              <a:xfrm>
                <a:off x="354905" y="1892440"/>
                <a:ext cx="6493352" cy="4468834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2B4D081-B473-A7C0-5FD6-E9A5D3E9EE9F}"/>
                  </a:ext>
                </a:extLst>
              </p:cNvPr>
              <p:cNvSpPr/>
              <p:nvPr/>
            </p:nvSpPr>
            <p:spPr>
              <a:xfrm rot="16200000">
                <a:off x="5622973" y="4642371"/>
                <a:ext cx="2252090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200" dirty="0">
                    <a:solidFill>
                      <a:srgbClr val="7F7F7F"/>
                    </a:solidFill>
                    <a:latin typeface="Arial"/>
                    <a:cs typeface="Arial"/>
                  </a:rPr>
                  <a:t>Figure courtesy of A. Schubert</a:t>
                </a: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9973A8F-4BC7-89BB-0609-37C2124B7EFE}"/>
                </a:ext>
              </a:extLst>
            </p:cNvPr>
            <p:cNvSpPr/>
            <p:nvPr/>
          </p:nvSpPr>
          <p:spPr>
            <a:xfrm>
              <a:off x="2096086" y="3763872"/>
              <a:ext cx="5514536" cy="396494"/>
            </a:xfrm>
            <a:prstGeom prst="rect">
              <a:avLst/>
            </a:prstGeom>
            <a:solidFill>
              <a:srgbClr val="FF5050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9520D59-CBB9-39A1-746C-A528AC07326D}"/>
                </a:ext>
              </a:extLst>
            </p:cNvPr>
            <p:cNvSpPr/>
            <p:nvPr/>
          </p:nvSpPr>
          <p:spPr>
            <a:xfrm>
              <a:off x="2096086" y="2887794"/>
              <a:ext cx="5514536" cy="396494"/>
            </a:xfrm>
            <a:prstGeom prst="rect">
              <a:avLst/>
            </a:prstGeom>
            <a:solidFill>
              <a:srgbClr val="FF5050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0BD088B-28F1-226D-8239-8254DCD31AA0}"/>
                  </a:ext>
                </a:extLst>
              </p:cNvPr>
              <p:cNvSpPr txBox="1"/>
              <p:nvPr/>
            </p:nvSpPr>
            <p:spPr>
              <a:xfrm>
                <a:off x="7730501" y="2655314"/>
                <a:ext cx="349475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26</m:t>
                        </m:r>
                      </m:sup>
                    </m:sSup>
                  </m:oMath>
                </a14:m>
                <a:r>
                  <a:rPr lang="en-US" sz="2400" dirty="0" err="1"/>
                  <a:t>yr</a:t>
                </a:r>
                <a:r>
                  <a:rPr lang="en-US" sz="2400" dirty="0"/>
                  <a:t> half-life in </a:t>
                </a:r>
                <a:r>
                  <a:rPr lang="en-US" sz="2400" baseline="30000" dirty="0"/>
                  <a:t>76</a:t>
                </a:r>
                <a:r>
                  <a:rPr lang="en-US" sz="2400" dirty="0"/>
                  <a:t>Ge (current best limits)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0BD088B-28F1-226D-8239-8254DCD31A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0501" y="2655314"/>
                <a:ext cx="3494752" cy="830997"/>
              </a:xfrm>
              <a:prstGeom prst="rect">
                <a:avLst/>
              </a:prstGeom>
              <a:blipFill>
                <a:blip r:embed="rId3"/>
                <a:stretch>
                  <a:fillRect l="-2618"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27B2FA7-2FBB-C3D3-31A9-421FB23ACE64}"/>
                  </a:ext>
                </a:extLst>
              </p:cNvPr>
              <p:cNvSpPr txBox="1"/>
              <p:nvPr/>
            </p:nvSpPr>
            <p:spPr>
              <a:xfrm>
                <a:off x="7829740" y="3546620"/>
                <a:ext cx="422447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28</m:t>
                        </m:r>
                      </m:sup>
                    </m:sSup>
                  </m:oMath>
                </a14:m>
                <a:r>
                  <a:rPr lang="en-US" sz="2400" dirty="0" err="1"/>
                  <a:t>yr</a:t>
                </a:r>
                <a:r>
                  <a:rPr lang="en-US" sz="2400" dirty="0"/>
                  <a:t> half-life in </a:t>
                </a:r>
                <a:r>
                  <a:rPr lang="en-US" sz="2400" baseline="30000" dirty="0"/>
                  <a:t>76</a:t>
                </a:r>
                <a:r>
                  <a:rPr lang="en-US" sz="2400" dirty="0"/>
                  <a:t>Ge</a:t>
                </a:r>
                <a:br>
                  <a:rPr lang="en-US" sz="2400" dirty="0"/>
                </a:br>
                <a:r>
                  <a:rPr lang="en-US" sz="2400" dirty="0"/>
                  <a:t>(goal for next-gen experiments)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27B2FA7-2FBB-C3D3-31A9-421FB23ACE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9740" y="3546620"/>
                <a:ext cx="4224477" cy="830997"/>
              </a:xfrm>
              <a:prstGeom prst="rect">
                <a:avLst/>
              </a:prstGeom>
              <a:blipFill>
                <a:blip r:embed="rId4"/>
                <a:stretch>
                  <a:fillRect l="-2165"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982A679-ED94-4B6C-8AF4-DBFEA77FE75E}"/>
                  </a:ext>
                </a:extLst>
              </p:cNvPr>
              <p:cNvSpPr txBox="1"/>
              <p:nvPr/>
            </p:nvSpPr>
            <p:spPr>
              <a:xfrm>
                <a:off x="8037812" y="4814379"/>
                <a:ext cx="3554613" cy="1042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Note: a half-life measurement corresponds to a range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𝛽𝛽</m:t>
                        </m:r>
                      </m:sub>
                    </m:sSub>
                  </m:oMath>
                </a14:m>
                <a:r>
                  <a:rPr lang="en-US" sz="2000" dirty="0"/>
                  <a:t>s due to NME uncertainties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982A679-ED94-4B6C-8AF4-DBFEA77FE7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7812" y="4814379"/>
                <a:ext cx="3554613" cy="1042978"/>
              </a:xfrm>
              <a:prstGeom prst="rect">
                <a:avLst/>
              </a:prstGeom>
              <a:blipFill>
                <a:blip r:embed="rId5"/>
                <a:stretch>
                  <a:fillRect l="-343" t="-3509" r="-1887" b="-9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6B687D-EC0F-0EDD-9E09-566BDE2A1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67BB1DB-9E07-DFC0-94E5-E0EA7C0B5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966F89B-5F81-108A-3CCF-3E7F0F5D4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05E1E-59DE-42F2-A367-F8E37557828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6605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2CD66-A1D0-FAC7-C1E5-BFE4825ED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 we measure a half-life?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5BDBC9-D3A0-53A7-D009-89A676820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61827F-9E63-C86E-E1BB-D318A953D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F21219-1144-B81A-EB46-19AE47F02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05E1E-59DE-42F2-A367-F8E37557828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296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FEF78-27C4-4384-76A3-8CDBE55A1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B2D14-2961-626E-69F8-844DDE085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580" y="1533378"/>
            <a:ext cx="5011430" cy="4861405"/>
          </a:xfrm>
        </p:spPr>
        <p:txBody>
          <a:bodyPr/>
          <a:lstStyle/>
          <a:p>
            <a:r>
              <a:rPr lang="en-US" dirty="0"/>
              <a:t>What is </a:t>
            </a:r>
            <a:r>
              <a:rPr lang="en-US" dirty="0" err="1"/>
              <a:t>neutrinoless</a:t>
            </a:r>
            <a:r>
              <a:rPr lang="en-US" dirty="0"/>
              <a:t> double-beta decay? Why is it interesting?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rgbClr val="C0C0C0"/>
                </a:solidFill>
              </a:rPr>
              <a:t>How do we search for </a:t>
            </a:r>
            <a:r>
              <a:rPr lang="en-US" dirty="0" err="1">
                <a:solidFill>
                  <a:srgbClr val="C0C0C0"/>
                </a:solidFill>
              </a:rPr>
              <a:t>neutrinoless</a:t>
            </a:r>
            <a:r>
              <a:rPr lang="en-US" dirty="0">
                <a:solidFill>
                  <a:srgbClr val="C0C0C0"/>
                </a:solidFill>
              </a:rPr>
              <a:t> double beta decay?</a:t>
            </a:r>
          </a:p>
          <a:p>
            <a:pPr marL="0" indent="0">
              <a:buNone/>
            </a:pPr>
            <a:endParaRPr lang="en-US" dirty="0">
              <a:solidFill>
                <a:srgbClr val="C0C0C0"/>
              </a:solidFill>
            </a:endParaRPr>
          </a:p>
          <a:p>
            <a:r>
              <a:rPr lang="en-US" dirty="0">
                <a:solidFill>
                  <a:srgbClr val="C0C0C0"/>
                </a:solidFill>
              </a:rPr>
              <a:t>Searching for 0</a:t>
            </a:r>
            <a:r>
              <a:rPr lang="el-GR" dirty="0">
                <a:solidFill>
                  <a:srgbClr val="C0C0C0"/>
                </a:solidFill>
              </a:rPr>
              <a:t>νββ</a:t>
            </a:r>
            <a:r>
              <a:rPr lang="en-US" dirty="0">
                <a:solidFill>
                  <a:srgbClr val="C0C0C0"/>
                </a:solidFill>
              </a:rPr>
              <a:t> in Germanium: the current experimental landscape</a:t>
            </a:r>
          </a:p>
          <a:p>
            <a:pPr marL="0" indent="0">
              <a:buNone/>
            </a:pPr>
            <a:endParaRPr lang="en-US" dirty="0">
              <a:solidFill>
                <a:srgbClr val="C0C0C0"/>
              </a:solidFill>
            </a:endParaRPr>
          </a:p>
          <a:p>
            <a:r>
              <a:rPr lang="en-US" dirty="0">
                <a:solidFill>
                  <a:srgbClr val="C0C0C0"/>
                </a:solidFill>
              </a:rPr>
              <a:t>A brief survey of low background experimental techniques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6CE9B-99AC-02F6-8190-2F1C8D0D0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FD2F7-6AC6-218B-F388-A80E975E9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DF697-8FA9-ECA8-8528-E05403847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05E1E-59DE-42F2-A367-F8E37557828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2110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2CD66-A1D0-FAC7-C1E5-BFE4825ED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 we measure a half-life?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89BEFC-A161-F964-69D6-4C045799186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1580" y="5190978"/>
                <a:ext cx="5644476" cy="120380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Method 1: count nuclei (or decay rate) at multiple times, and watch it decrease.</a:t>
                </a:r>
                <a:br>
                  <a:rPr lang="en-US" dirty="0"/>
                </a:br>
                <a:r>
                  <a:rPr lang="en-US" dirty="0">
                    <a:solidFill>
                      <a:srgbClr val="FF0000"/>
                    </a:solidFill>
                  </a:rPr>
                  <a:t>Problem: we can’t wait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28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 err="1">
                    <a:solidFill>
                      <a:srgbClr val="FF0000"/>
                    </a:solidFill>
                  </a:rPr>
                  <a:t>yrs</a:t>
                </a:r>
                <a:r>
                  <a:rPr lang="en-US" dirty="0">
                    <a:solidFill>
                      <a:srgbClr val="FF0000"/>
                    </a:solidFill>
                  </a:rPr>
                  <a:t> for this…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89BEFC-A161-F964-69D6-4C04579918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1580" y="5190978"/>
                <a:ext cx="5644476" cy="1203806"/>
              </a:xfrm>
              <a:blipFill>
                <a:blip r:embed="rId2"/>
                <a:stretch>
                  <a:fillRect l="-1728" t="-7107" b="-15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picture containing text, font, line, diagram&#10;&#10;Description automatically generated">
            <a:extLst>
              <a:ext uri="{FF2B5EF4-FFF2-40B4-BE49-F238E27FC236}">
                <a16:creationId xmlns:a16="http://schemas.microsoft.com/office/drawing/2014/main" id="{620DEE8E-7626-84C5-0399-A63C80B7C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18" y="1384261"/>
            <a:ext cx="4572000" cy="363931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41D81-78D5-6965-622B-700284820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5315A8-0EF7-906F-42BB-C9686963B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3EF488-6F1D-F408-1A73-DD6841B39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05E1E-59DE-42F2-A367-F8E37557828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3860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2CD66-A1D0-FAC7-C1E5-BFE4825ED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 we measure a half-life?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89BEFC-A161-F964-69D6-4C045799186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1580" y="5190978"/>
                <a:ext cx="5644476" cy="120380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Method 1: count nuclei (or decay rate) at multiple times, and watch it decrease.</a:t>
                </a:r>
                <a:br>
                  <a:rPr lang="en-US" dirty="0"/>
                </a:br>
                <a:r>
                  <a:rPr lang="en-US" dirty="0">
                    <a:solidFill>
                      <a:srgbClr val="FF0000"/>
                    </a:solidFill>
                  </a:rPr>
                  <a:t>Problem: we can’t wait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28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 err="1">
                    <a:solidFill>
                      <a:srgbClr val="FF0000"/>
                    </a:solidFill>
                  </a:rPr>
                  <a:t>yrs</a:t>
                </a:r>
                <a:r>
                  <a:rPr lang="en-US" dirty="0">
                    <a:solidFill>
                      <a:srgbClr val="FF0000"/>
                    </a:solidFill>
                  </a:rPr>
                  <a:t> for this…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689BEFC-A161-F964-69D6-4C04579918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1580" y="5190978"/>
                <a:ext cx="5644476" cy="1203806"/>
              </a:xfrm>
              <a:blipFill>
                <a:blip r:embed="rId2"/>
                <a:stretch>
                  <a:fillRect l="-1728" t="-7107" b="-15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picture containing text, font, line, diagram&#10;&#10;Description automatically generated">
            <a:extLst>
              <a:ext uri="{FF2B5EF4-FFF2-40B4-BE49-F238E27FC236}">
                <a16:creationId xmlns:a16="http://schemas.microsoft.com/office/drawing/2014/main" id="{620DEE8E-7626-84C5-0399-A63C80B7C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18" y="1384261"/>
            <a:ext cx="4572000" cy="36393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D4CF7666-D310-46E9-9236-E8D1935DE99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19976" y="3039928"/>
                <a:ext cx="4870444" cy="333682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/>
                  <a:t>Method 2: count individual decays, calculate decay rate, and use</a:t>
                </a:r>
              </a:p>
              <a:p>
                <a:pPr marL="0" indent="0">
                  <a:buNone/>
                </a:pP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den>
                              </m:f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m:rPr>
                              <m:sty m:val="p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ln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1/2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Need only know number of nuclei </a:t>
                </a:r>
                <a:r>
                  <a:rPr lang="en-US" i="1" dirty="0"/>
                  <a:t>N</a:t>
                </a:r>
                <a:r>
                  <a:rPr lang="en-US" dirty="0"/>
                  <a:t> and decay rate to measure </a:t>
                </a:r>
                <a:br>
                  <a:rPr lang="en-US" dirty="0"/>
                </a:br>
                <a:r>
                  <a:rPr lang="en-US" dirty="0"/>
                  <a:t>very-long-half-life processes!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D4CF7666-D310-46E9-9236-E8D1935DE9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9976" y="3039928"/>
                <a:ext cx="4870444" cy="3336825"/>
              </a:xfrm>
              <a:prstGeom prst="rect">
                <a:avLst/>
              </a:prstGeom>
              <a:blipFill>
                <a:blip r:embed="rId4"/>
                <a:stretch>
                  <a:fillRect l="-1877" t="-2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980CC0C5-7816-4577-2391-A591A12D47EB}"/>
              </a:ext>
            </a:extLst>
          </p:cNvPr>
          <p:cNvGrpSpPr/>
          <p:nvPr/>
        </p:nvGrpSpPr>
        <p:grpSpPr>
          <a:xfrm>
            <a:off x="6719976" y="1524776"/>
            <a:ext cx="4435704" cy="1082777"/>
            <a:chOff x="6719976" y="2250831"/>
            <a:chExt cx="4435704" cy="1082777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81B0C0B-E624-A17A-396D-C3E6DEBD1F9D}"/>
                </a:ext>
              </a:extLst>
            </p:cNvPr>
            <p:cNvCxnSpPr/>
            <p:nvPr/>
          </p:nvCxnSpPr>
          <p:spPr>
            <a:xfrm>
              <a:off x="6719976" y="2799472"/>
              <a:ext cx="420624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3240FDA-19B7-12DC-7F21-3F19A163FDEB}"/>
                </a:ext>
              </a:extLst>
            </p:cNvPr>
            <p:cNvSpPr txBox="1"/>
            <p:nvPr/>
          </p:nvSpPr>
          <p:spPr>
            <a:xfrm>
              <a:off x="10322817" y="2964276"/>
              <a:ext cx="8328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Time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DB43B63-FB12-98ED-64D1-F92A9616A7EB}"/>
                </a:ext>
              </a:extLst>
            </p:cNvPr>
            <p:cNvCxnSpPr/>
            <p:nvPr/>
          </p:nvCxnSpPr>
          <p:spPr>
            <a:xfrm>
              <a:off x="7160455" y="2250831"/>
              <a:ext cx="0" cy="54864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93CA7AD-0923-82F9-38AA-8CA2FA71BA2D}"/>
                </a:ext>
              </a:extLst>
            </p:cNvPr>
            <p:cNvCxnSpPr/>
            <p:nvPr/>
          </p:nvCxnSpPr>
          <p:spPr>
            <a:xfrm>
              <a:off x="8367932" y="2250831"/>
              <a:ext cx="0" cy="54864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45F8BE4-690A-6638-7A45-9C27413A9A11}"/>
                </a:ext>
              </a:extLst>
            </p:cNvPr>
            <p:cNvCxnSpPr/>
            <p:nvPr/>
          </p:nvCxnSpPr>
          <p:spPr>
            <a:xfrm>
              <a:off x="8677422" y="2250831"/>
              <a:ext cx="0" cy="54864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CE0EBD5-FBAA-F190-CF1D-F1CB6EC6F5C7}"/>
                </a:ext>
              </a:extLst>
            </p:cNvPr>
            <p:cNvCxnSpPr/>
            <p:nvPr/>
          </p:nvCxnSpPr>
          <p:spPr>
            <a:xfrm>
              <a:off x="9634024" y="2250831"/>
              <a:ext cx="0" cy="54864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CB1C8ED-B669-554C-40A0-019671389605}"/>
                </a:ext>
              </a:extLst>
            </p:cNvPr>
            <p:cNvCxnSpPr/>
            <p:nvPr/>
          </p:nvCxnSpPr>
          <p:spPr>
            <a:xfrm>
              <a:off x="6918960" y="2250831"/>
              <a:ext cx="0" cy="54864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8112BA1-78E9-D024-6E32-A0DAA89D3DE8}"/>
                </a:ext>
              </a:extLst>
            </p:cNvPr>
            <p:cNvCxnSpPr/>
            <p:nvPr/>
          </p:nvCxnSpPr>
          <p:spPr>
            <a:xfrm>
              <a:off x="10322817" y="2250831"/>
              <a:ext cx="0" cy="54864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725335-9AF8-4A02-1DAB-6EBEC8A0A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290BBF8-F1F4-0FA1-714A-23E17A775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954DCF6-7F6A-5C50-DB3D-8A9E9EB2C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05E1E-59DE-42F2-A367-F8E37557828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1981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511A1-33C9-DB0C-2B82-6984FCA03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many events do we expect to see?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25E7C1-6E72-11F5-C03D-D34072882F5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If we have a Ge detector with 25 kg of 76Ge, how many counts would we see on average in 1 year if the half-life were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26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yr</a:t>
                </a:r>
                <a:r>
                  <a:rPr lang="en-US" dirty="0"/>
                  <a:t> (assume perfect detection efficiency)?</a:t>
                </a:r>
              </a:p>
              <a:p>
                <a:pPr marL="0" indent="0">
                  <a:buNone/>
                </a:pPr>
                <a:endParaRPr lang="en-US" sz="1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25E7C1-6E72-11F5-C03D-D34072882F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87" t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B00992-4543-5A03-218C-0D316B6C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115B39-A649-F92D-6619-DFB1052EB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2D8BF-08C7-0ECF-E329-C2DB24FC1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05E1E-59DE-42F2-A367-F8E37557828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1987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511A1-33C9-DB0C-2B82-6984FCA03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many events do we expect to see?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25E7C1-6E72-11F5-C03D-D34072882F5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If we have a Ge detector with 25 kg of </a:t>
                </a:r>
                <a:r>
                  <a:rPr lang="en-US" baseline="30000" dirty="0"/>
                  <a:t>76</a:t>
                </a:r>
                <a:r>
                  <a:rPr lang="en-US" dirty="0"/>
                  <a:t>Ge, how many counts would we see on average in 1 year if the half-life were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26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yr</a:t>
                </a:r>
                <a:r>
                  <a:rPr lang="en-US" dirty="0"/>
                  <a:t> (assume perfect detection efficiency)?</a:t>
                </a:r>
              </a:p>
              <a:p>
                <a:pPr marL="0" indent="0">
                  <a:buNone/>
                </a:pPr>
                <a:endParaRPr lang="en-US" sz="1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𝑐𝑡𝑠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func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1/2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𝑑𝑒𝑡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76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𝐺𝑒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m:rPr>
                          <m:lit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: time of observation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1/2</m:t>
                        </m:r>
                      </m:sub>
                    </m:sSub>
                  </m:oMath>
                </a14:m>
                <a:r>
                  <a:rPr lang="en-US" b="0" dirty="0">
                    <a:latin typeface="Cambria Math" panose="02040503050406030204" pitchFamily="18" charset="0"/>
                  </a:rPr>
                  <a:t>: half-life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=6.022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23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: Avogadro’s number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𝑑𝑒𝑡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: mass of detector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         </m:t>
                    </m:r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76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: isotopic fraction of </a:t>
                </a:r>
                <a:r>
                  <a:rPr lang="en-US" baseline="30000" dirty="0">
                    <a:solidFill>
                      <a:srgbClr val="FF0000"/>
                    </a:solidFill>
                  </a:rPr>
                  <a:t>76</a:t>
                </a:r>
                <a:r>
                  <a:rPr lang="en-US" dirty="0">
                    <a:solidFill>
                      <a:srgbClr val="FF0000"/>
                    </a:solidFill>
                  </a:rPr>
                  <a:t>Ge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𝐺𝑒</m:t>
                        </m:r>
                      </m:sub>
                    </m:sSub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=75.92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g: molar mass of isotope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: detection efficiency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𝒅𝒆𝒕</m:t>
                        </m:r>
                      </m:sub>
                    </m:sSub>
                    <m:r>
                      <a:rPr lang="en-US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r>
                  <a:rPr lang="en-US" b="1" dirty="0">
                    <a:solidFill>
                      <a:srgbClr val="0070C0"/>
                    </a:solidFill>
                  </a:rPr>
                  <a:t>: “Exposure” of measurement</a:t>
                </a:r>
              </a:p>
              <a:p>
                <a:pPr marL="0" indent="0">
                  <a:buNone/>
                </a:pPr>
                <a:r>
                  <a:rPr lang="en-US" b="1" dirty="0"/>
                  <a:t>Answer: 1.4 </a:t>
                </a:r>
                <a:r>
                  <a:rPr lang="en-US" b="1" dirty="0" err="1"/>
                  <a:t>cts</a:t>
                </a:r>
                <a:r>
                  <a:rPr lang="en-US" b="1" dirty="0"/>
                  <a:t>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25E7C1-6E72-11F5-C03D-D34072882F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87" t="-1667" b="-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E9D44A8-4002-46C1-1521-3998BD174E3A}"/>
              </a:ext>
            </a:extLst>
          </p:cNvPr>
          <p:cNvCxnSpPr>
            <a:cxnSpLocks/>
          </p:cNvCxnSpPr>
          <p:nvPr/>
        </p:nvCxnSpPr>
        <p:spPr>
          <a:xfrm flipH="1" flipV="1">
            <a:off x="7469945" y="3123028"/>
            <a:ext cx="858129" cy="4721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70E50B9-1080-08E6-ADA7-E8706933007D}"/>
              </a:ext>
            </a:extLst>
          </p:cNvPr>
          <p:cNvSpPr txBox="1"/>
          <p:nvPr/>
        </p:nvSpPr>
        <p:spPr>
          <a:xfrm>
            <a:off x="8454683" y="3410474"/>
            <a:ext cx="2391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Number of nuclei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9D583B41-3AB8-5D07-6111-282E7352540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86836665"/>
                  </p:ext>
                </p:extLst>
              </p:nvPr>
            </p:nvGraphicFramePr>
            <p:xfrm>
              <a:off x="5969390" y="4775413"/>
              <a:ext cx="5870917" cy="15849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806577">
                      <a:extLst>
                        <a:ext uri="{9D8B030D-6E8A-4147-A177-3AD203B41FA5}">
                          <a16:colId xmlns:a16="http://schemas.microsoft.com/office/drawing/2014/main" val="955687062"/>
                        </a:ext>
                      </a:extLst>
                    </a:gridCol>
                    <a:gridCol w="2064340">
                      <a:extLst>
                        <a:ext uri="{9D8B030D-6E8A-4147-A177-3AD203B41FA5}">
                          <a16:colId xmlns:a16="http://schemas.microsoft.com/office/drawing/2014/main" val="23653543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Half-Life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Count Rate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30462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1.76×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21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2000" dirty="0"/>
                            <a:t> </a:t>
                          </a:r>
                          <a:r>
                            <a:rPr lang="en-US" sz="2000" dirty="0" err="1"/>
                            <a:t>yrs</a:t>
                          </a:r>
                          <a:r>
                            <a:rPr lang="en-US" sz="2000" dirty="0"/>
                            <a:t> (2</a:t>
                          </a:r>
                          <a:r>
                            <a:rPr lang="el-GR" sz="2000" dirty="0"/>
                            <a:t>νββ</a:t>
                          </a:r>
                          <a:r>
                            <a:rPr lang="en-US" sz="2000" dirty="0"/>
                            <a:t> HL in </a:t>
                          </a:r>
                          <a:r>
                            <a:rPr lang="en-US" sz="2000" baseline="30000" dirty="0"/>
                            <a:t>76</a:t>
                          </a:r>
                          <a:r>
                            <a:rPr lang="en-US" sz="2000" dirty="0"/>
                            <a:t>Ge)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3 </a:t>
                          </a:r>
                          <a:r>
                            <a:rPr lang="en-US" sz="2000" dirty="0" err="1"/>
                            <a:t>cts</a:t>
                          </a:r>
                          <a:r>
                            <a:rPr lang="en-US" sz="2000" dirty="0"/>
                            <a:t>/kg-d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709110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26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2000" dirty="0"/>
                            <a:t> </a:t>
                          </a:r>
                          <a:r>
                            <a:rPr lang="en-US" sz="2000" dirty="0" err="1"/>
                            <a:t>yrs</a:t>
                          </a:r>
                          <a:r>
                            <a:rPr lang="en-US" sz="2000" dirty="0"/>
                            <a:t> (best limits for 0</a:t>
                          </a:r>
                          <a:r>
                            <a:rPr lang="el-GR" sz="2000" dirty="0"/>
                            <a:t>νββ</a:t>
                          </a:r>
                          <a:r>
                            <a:rPr lang="en-US" sz="2000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5 </a:t>
                          </a:r>
                          <a:r>
                            <a:rPr lang="en-US" sz="2000" dirty="0" err="1"/>
                            <a:t>cts</a:t>
                          </a:r>
                          <a:r>
                            <a:rPr lang="en-US" sz="2000" dirty="0"/>
                            <a:t>/(100 kg-</a:t>
                          </a:r>
                          <a:r>
                            <a:rPr lang="en-US" sz="2000" dirty="0" err="1"/>
                            <a:t>yr</a:t>
                          </a:r>
                          <a:r>
                            <a:rPr lang="en-US" sz="2000" dirty="0"/>
                            <a:t>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162627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28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2000" dirty="0"/>
                            <a:t> </a:t>
                          </a:r>
                          <a:r>
                            <a:rPr lang="en-US" sz="2000" dirty="0" err="1"/>
                            <a:t>yrs</a:t>
                          </a:r>
                          <a:r>
                            <a:rPr lang="en-US" sz="2000" dirty="0"/>
                            <a:t> (next-get goal for 0</a:t>
                          </a:r>
                          <a:r>
                            <a:rPr lang="el-GR" sz="2000" dirty="0"/>
                            <a:t>νββ</a:t>
                          </a:r>
                          <a:r>
                            <a:rPr lang="en-US" sz="2000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0.5 </a:t>
                          </a:r>
                          <a:r>
                            <a:rPr lang="en-US" sz="2000" dirty="0" err="1"/>
                            <a:t>cts</a:t>
                          </a:r>
                          <a:r>
                            <a:rPr lang="en-US" sz="2000" dirty="0"/>
                            <a:t>/(t-</a:t>
                          </a:r>
                          <a:r>
                            <a:rPr lang="en-US" sz="2000" dirty="0" err="1"/>
                            <a:t>yr</a:t>
                          </a:r>
                          <a:r>
                            <a:rPr lang="en-US" sz="2000" dirty="0"/>
                            <a:t>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434967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9D583B41-3AB8-5D07-6111-282E7352540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86836665"/>
                  </p:ext>
                </p:extLst>
              </p:nvPr>
            </p:nvGraphicFramePr>
            <p:xfrm>
              <a:off x="5969390" y="4775413"/>
              <a:ext cx="5870917" cy="15849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806577">
                      <a:extLst>
                        <a:ext uri="{9D8B030D-6E8A-4147-A177-3AD203B41FA5}">
                          <a16:colId xmlns:a16="http://schemas.microsoft.com/office/drawing/2014/main" val="955687062"/>
                        </a:ext>
                      </a:extLst>
                    </a:gridCol>
                    <a:gridCol w="2064340">
                      <a:extLst>
                        <a:ext uri="{9D8B030D-6E8A-4147-A177-3AD203B41FA5}">
                          <a16:colId xmlns:a16="http://schemas.microsoft.com/office/drawing/2014/main" val="236535435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Half-Life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Count Rate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30462002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60" t="-106061" r="-54880" b="-22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3 </a:t>
                          </a:r>
                          <a:r>
                            <a:rPr lang="en-US" sz="2000" dirty="0" err="1"/>
                            <a:t>cts</a:t>
                          </a:r>
                          <a:r>
                            <a:rPr lang="en-US" sz="2000" dirty="0"/>
                            <a:t>/kg-d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70911024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60" t="-209231" r="-54880" b="-12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5 </a:t>
                          </a:r>
                          <a:r>
                            <a:rPr lang="en-US" sz="2000" dirty="0" err="1"/>
                            <a:t>cts</a:t>
                          </a:r>
                          <a:r>
                            <a:rPr lang="en-US" sz="2000" dirty="0"/>
                            <a:t>/(100 kg-</a:t>
                          </a:r>
                          <a:r>
                            <a:rPr lang="en-US" sz="2000" dirty="0" err="1"/>
                            <a:t>yr</a:t>
                          </a:r>
                          <a:r>
                            <a:rPr lang="en-US" sz="2000" dirty="0"/>
                            <a:t>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16262738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60" t="-309231" r="-54880" b="-2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0.5 </a:t>
                          </a:r>
                          <a:r>
                            <a:rPr lang="en-US" sz="2000" dirty="0" err="1"/>
                            <a:t>cts</a:t>
                          </a:r>
                          <a:r>
                            <a:rPr lang="en-US" sz="2000" dirty="0"/>
                            <a:t>/(t-</a:t>
                          </a:r>
                          <a:r>
                            <a:rPr lang="en-US" sz="2000" dirty="0" err="1"/>
                            <a:t>yr</a:t>
                          </a:r>
                          <a:r>
                            <a:rPr lang="en-US" sz="2000" dirty="0"/>
                            <a:t>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43496768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C68A6B3-B533-7784-BD7D-BFAFA4B6B471}"/>
              </a:ext>
            </a:extLst>
          </p:cNvPr>
          <p:cNvCxnSpPr>
            <a:cxnSpLocks/>
          </p:cNvCxnSpPr>
          <p:nvPr/>
        </p:nvCxnSpPr>
        <p:spPr>
          <a:xfrm flipH="1">
            <a:off x="7343336" y="3763580"/>
            <a:ext cx="984738" cy="714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52FB2F-311B-D24C-D757-AA90C7C7C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6930A6-3B7B-38DE-EC90-08A5517F0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1FB67D-FCCB-4EF4-EA38-350B8DA03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05E1E-59DE-42F2-A367-F8E37557828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86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16C89-0290-5233-E62E-0E4817890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 we detect </a:t>
            </a:r>
            <a:r>
              <a:rPr lang="en-US" sz="3600" dirty="0"/>
              <a:t>0</a:t>
            </a:r>
            <a:r>
              <a:rPr lang="el-GR" sz="3600" dirty="0"/>
              <a:t>νββ</a:t>
            </a:r>
            <a:r>
              <a:rPr lang="en-US" dirty="0"/>
              <a:t>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686C4-3202-C9D8-1CA9-9F82D206D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765" y="4892437"/>
            <a:ext cx="5521235" cy="14655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Above: Idealized </a:t>
            </a:r>
            <a:r>
              <a:rPr lang="en-US" sz="2400" dirty="0"/>
              <a:t>2</a:t>
            </a:r>
            <a:r>
              <a:rPr lang="el-GR" sz="2400" dirty="0"/>
              <a:t>νββ</a:t>
            </a:r>
            <a:r>
              <a:rPr lang="en-US" sz="2400" dirty="0"/>
              <a:t> and 0</a:t>
            </a:r>
            <a:r>
              <a:rPr lang="el-GR" sz="2400" dirty="0"/>
              <a:t>νββ</a:t>
            </a:r>
            <a:r>
              <a:rPr lang="en-US" sz="2400" dirty="0"/>
              <a:t> spectrum</a:t>
            </a:r>
          </a:p>
          <a:p>
            <a:pPr marL="0" indent="0">
              <a:buNone/>
            </a:pPr>
            <a:r>
              <a:rPr lang="en-US" dirty="0"/>
              <a:t>Right: Simulation of </a:t>
            </a:r>
            <a:r>
              <a:rPr lang="en-US" sz="2400" dirty="0"/>
              <a:t>0</a:t>
            </a:r>
            <a:r>
              <a:rPr lang="el-GR" sz="2400" dirty="0"/>
              <a:t>νββ</a:t>
            </a:r>
            <a:r>
              <a:rPr lang="en-US" sz="2400" dirty="0"/>
              <a:t> peak in one ton of </a:t>
            </a:r>
            <a:r>
              <a:rPr lang="en-US" sz="2400" baseline="30000" dirty="0"/>
              <a:t>76</a:t>
            </a:r>
            <a:r>
              <a:rPr lang="en-US" sz="2400" dirty="0"/>
              <a:t>Ge in the presence of backgrounds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C76C6E-C6A5-3273-BFF1-D783C4BF7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9301" y="1371713"/>
            <a:ext cx="4690984" cy="51211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0E4C60-4B04-B1F7-A696-CE5E2F988BA6}"/>
              </a:ext>
            </a:extLst>
          </p:cNvPr>
          <p:cNvSpPr txBox="1"/>
          <p:nvPr/>
        </p:nvSpPr>
        <p:spPr>
          <a:xfrm>
            <a:off x="9719134" y="4583499"/>
            <a:ext cx="19749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Backgrounds only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E84565-FFCF-0C41-3ADE-99506F40241B}"/>
              </a:ext>
            </a:extLst>
          </p:cNvPr>
          <p:cNvSpPr txBox="1"/>
          <p:nvPr/>
        </p:nvSpPr>
        <p:spPr>
          <a:xfrm>
            <a:off x="9719134" y="1850020"/>
            <a:ext cx="2411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Backgrounds plus peak with HL 10</a:t>
            </a:r>
            <a:r>
              <a:rPr lang="en-US" sz="2000" baseline="30000" dirty="0"/>
              <a:t>28</a:t>
            </a:r>
            <a:r>
              <a:rPr lang="en-US" sz="2000" dirty="0"/>
              <a:t> </a:t>
            </a:r>
            <a:r>
              <a:rPr lang="en-US" sz="2000" dirty="0" err="1"/>
              <a:t>yrs</a:t>
            </a:r>
            <a:endParaRPr lang="en-US" sz="2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CE249B2-6026-C8C5-124C-CAD688B9DCDC}"/>
              </a:ext>
            </a:extLst>
          </p:cNvPr>
          <p:cNvGrpSpPr/>
          <p:nvPr/>
        </p:nvGrpSpPr>
        <p:grpSpPr>
          <a:xfrm>
            <a:off x="484134" y="1650155"/>
            <a:ext cx="5611866" cy="2933344"/>
            <a:chOff x="10154779" y="2166218"/>
            <a:chExt cx="11183230" cy="561069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E670270-8ADB-145B-6858-716625C19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4779" y="2166218"/>
              <a:ext cx="11183230" cy="561069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007FE96-9653-5854-F733-F55715E03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56339" y="4891938"/>
              <a:ext cx="2000165" cy="202151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7CA4CA8-8453-967F-5459-2E53B29CA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34923" y="3596396"/>
              <a:ext cx="1994309" cy="172968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E3F172A-1BAF-A04D-7781-BAEDB98253F4}"/>
                </a:ext>
              </a:extLst>
            </p:cNvPr>
            <p:cNvSpPr txBox="1"/>
            <p:nvPr/>
          </p:nvSpPr>
          <p:spPr>
            <a:xfrm>
              <a:off x="13795608" y="3258303"/>
              <a:ext cx="609700" cy="689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e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C62BCD7-D1E4-FD0F-721C-BF5FAE252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4635" y="4076074"/>
              <a:ext cx="288574" cy="31057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664277E-CB0A-0462-0CDF-BE7F0B57C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8357" y="4430657"/>
              <a:ext cx="307963" cy="33143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AC4C19F-C9FF-F107-D2D9-7B066B0356BA}"/>
                </a:ext>
              </a:extLst>
            </p:cNvPr>
            <p:cNvSpPr txBox="1"/>
            <p:nvPr/>
          </p:nvSpPr>
          <p:spPr>
            <a:xfrm>
              <a:off x="13974786" y="4978075"/>
              <a:ext cx="87508" cy="689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23E942F-B0EC-0E5A-3DA2-F99CFFC93D18}"/>
                </a:ext>
              </a:extLst>
            </p:cNvPr>
            <p:cNvSpPr txBox="1"/>
            <p:nvPr/>
          </p:nvSpPr>
          <p:spPr>
            <a:xfrm>
              <a:off x="19028202" y="4596374"/>
              <a:ext cx="609700" cy="689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2DDE391-855D-7915-99D1-ED30B72E8B81}"/>
                </a:ext>
              </a:extLst>
            </p:cNvPr>
            <p:cNvSpPr txBox="1"/>
            <p:nvPr/>
          </p:nvSpPr>
          <p:spPr>
            <a:xfrm>
              <a:off x="19067821" y="6261689"/>
              <a:ext cx="609700" cy="689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931C3A9-AD2C-AA53-6514-E6867204572E}"/>
                </a:ext>
              </a:extLst>
            </p:cNvPr>
            <p:cNvSpPr txBox="1"/>
            <p:nvPr/>
          </p:nvSpPr>
          <p:spPr>
            <a:xfrm>
              <a:off x="18612207" y="5424198"/>
              <a:ext cx="460355" cy="689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accent3">
                      <a:lumMod val="50000"/>
                    </a:schemeClr>
                  </a:solidFill>
                </a:rPr>
                <a:t>x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9A63067-9207-D063-A727-9951B4704E78}"/>
                </a:ext>
              </a:extLst>
            </p:cNvPr>
            <p:cNvSpPr/>
            <p:nvPr/>
          </p:nvSpPr>
          <p:spPr>
            <a:xfrm>
              <a:off x="19217417" y="5594752"/>
              <a:ext cx="1269755" cy="6897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/>
                <a:t>0</a:t>
              </a:r>
              <a:r>
                <a:rPr lang="el-GR" sz="1600" dirty="0" err="1"/>
                <a:t>νββ</a:t>
              </a:r>
              <a:endParaRPr lang="en-US" sz="1600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DD87C87-0305-2E55-A960-0183094B3459}"/>
                </a:ext>
              </a:extLst>
            </p:cNvPr>
            <p:cNvSpPr/>
            <p:nvPr/>
          </p:nvSpPr>
          <p:spPr>
            <a:xfrm>
              <a:off x="12534923" y="3408012"/>
              <a:ext cx="1269755" cy="6897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/>
                <a:t>2</a:t>
              </a:r>
              <a:r>
                <a:rPr lang="el-GR" sz="1600" dirty="0" err="1"/>
                <a:t>νββ</a:t>
              </a:r>
              <a:endParaRPr lang="en-US" sz="1600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E7FAE46-988C-C75E-BC52-96256BB394B3}"/>
                </a:ext>
              </a:extLst>
            </p:cNvPr>
            <p:cNvSpPr/>
            <p:nvPr/>
          </p:nvSpPr>
          <p:spPr>
            <a:xfrm>
              <a:off x="10154779" y="5584531"/>
              <a:ext cx="333927" cy="2160976"/>
            </a:xfrm>
            <a:prstGeom prst="rect">
              <a:avLst/>
            </a:prstGeom>
            <a:solidFill>
              <a:schemeClr val="accent3">
                <a:lumOff val="44000"/>
              </a:schemeClr>
            </a:solidFill>
            <a:ln w="25400" cap="flat">
              <a:solidFill>
                <a:schemeClr val="bg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4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86CFC-90EE-8AB3-C173-508FA1A18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F6937-6E60-8338-F681-975389994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72D9CD-980C-0DDF-87A9-410997ED1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05E1E-59DE-42F2-A367-F8E37557828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0405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B9A6B-1034-2540-4693-884369349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Discovery Sensitivity vs Exposure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66313-D152-D126-D22B-02B3BB883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5705" y="1997612"/>
            <a:ext cx="3756721" cy="344658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To discover double-beta decay, we need:</a:t>
            </a:r>
          </a:p>
          <a:p>
            <a:r>
              <a:rPr lang="en-US" dirty="0"/>
              <a:t>Large exposure</a:t>
            </a:r>
          </a:p>
          <a:p>
            <a:pPr lvl="1"/>
            <a:r>
              <a:rPr lang="en-US" dirty="0"/>
              <a:t>Large mass</a:t>
            </a:r>
          </a:p>
          <a:p>
            <a:pPr lvl="1"/>
            <a:r>
              <a:rPr lang="en-US" dirty="0"/>
              <a:t>High detection efficiency</a:t>
            </a:r>
          </a:p>
          <a:p>
            <a:r>
              <a:rPr lang="en-US" dirty="0"/>
              <a:t>Nearly background free</a:t>
            </a:r>
          </a:p>
          <a:p>
            <a:pPr lvl="1"/>
            <a:r>
              <a:rPr lang="en-US" dirty="0"/>
              <a:t>Reduce backgrounds from environment</a:t>
            </a:r>
          </a:p>
          <a:p>
            <a:pPr lvl="1"/>
            <a:r>
              <a:rPr lang="en-US" dirty="0"/>
              <a:t>Distinguish signal from backgrounds with analysis</a:t>
            </a:r>
          </a:p>
        </p:txBody>
      </p:sp>
      <p:pic>
        <p:nvPicPr>
          <p:cNvPr id="4" name="geDL3sigVsExp.pdf" descr="geDL3sigVsExp.pdf">
            <a:extLst>
              <a:ext uri="{FF2B5EF4-FFF2-40B4-BE49-F238E27FC236}">
                <a16:creationId xmlns:a16="http://schemas.microsoft.com/office/drawing/2014/main" id="{F2B37278-943B-FF9E-0773-4DC0E9796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69" y="1144857"/>
            <a:ext cx="7439742" cy="528786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D0B06-CBF8-47F6-73DD-668D41EE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4FAC59-A560-EC29-203B-461EDE33B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ACD35A-8145-72FD-291C-0C557613F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05E1E-59DE-42F2-A367-F8E37557828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7538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FEF78-27C4-4384-76A3-8CDBE55A1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B2D14-2961-626E-69F8-844DDE085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580" y="1533378"/>
            <a:ext cx="5011430" cy="4861405"/>
          </a:xfrm>
        </p:spPr>
        <p:txBody>
          <a:bodyPr/>
          <a:lstStyle/>
          <a:p>
            <a:r>
              <a:rPr lang="en-US" dirty="0">
                <a:solidFill>
                  <a:srgbClr val="C0C0C0"/>
                </a:solidFill>
              </a:rPr>
              <a:t>What is </a:t>
            </a:r>
            <a:r>
              <a:rPr lang="en-US" dirty="0" err="1">
                <a:solidFill>
                  <a:srgbClr val="C0C0C0"/>
                </a:solidFill>
              </a:rPr>
              <a:t>neutrinoless</a:t>
            </a:r>
            <a:r>
              <a:rPr lang="en-US" dirty="0">
                <a:solidFill>
                  <a:srgbClr val="C0C0C0"/>
                </a:solidFill>
              </a:rPr>
              <a:t> double-beta decay? Why is it interesting?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rgbClr val="C0C0C0"/>
                </a:solidFill>
              </a:rPr>
              <a:t>How do we search for </a:t>
            </a:r>
            <a:r>
              <a:rPr lang="en-US" dirty="0" err="1">
                <a:solidFill>
                  <a:srgbClr val="C0C0C0"/>
                </a:solidFill>
              </a:rPr>
              <a:t>neutrinoless</a:t>
            </a:r>
            <a:r>
              <a:rPr lang="en-US" dirty="0">
                <a:solidFill>
                  <a:srgbClr val="C0C0C0"/>
                </a:solidFill>
              </a:rPr>
              <a:t> double beta decay?</a:t>
            </a:r>
          </a:p>
          <a:p>
            <a:pPr marL="0" indent="0">
              <a:buNone/>
            </a:pPr>
            <a:endParaRPr lang="en-US" dirty="0">
              <a:solidFill>
                <a:srgbClr val="C0C0C0"/>
              </a:solidFill>
            </a:endParaRPr>
          </a:p>
          <a:p>
            <a:r>
              <a:rPr lang="en-US" dirty="0"/>
              <a:t>Searching for 0</a:t>
            </a:r>
            <a:r>
              <a:rPr lang="el-GR" dirty="0"/>
              <a:t>νββ</a:t>
            </a:r>
            <a:r>
              <a:rPr lang="en-US" dirty="0"/>
              <a:t> in Germanium: the current experimental landscape</a:t>
            </a:r>
          </a:p>
          <a:p>
            <a:pPr marL="0" indent="0">
              <a:buNone/>
            </a:pPr>
            <a:endParaRPr lang="en-US" dirty="0">
              <a:solidFill>
                <a:srgbClr val="C0C0C0"/>
              </a:solidFill>
            </a:endParaRPr>
          </a:p>
          <a:p>
            <a:r>
              <a:rPr lang="en-US" dirty="0">
                <a:solidFill>
                  <a:srgbClr val="C0C0C0"/>
                </a:solidFill>
              </a:rPr>
              <a:t>A brief survey of low background experimental techniques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11643-83AA-32FE-D465-346F181A8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67EED-5B83-3AF1-235A-3786E8408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11D23E-39CA-3FD7-B6B8-5DDA42D11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05E1E-59DE-42F2-A367-F8E37557828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0289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09BB5-5879-E1EA-3E43-0F91D199F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Searching for </a:t>
            </a:r>
            <a:r>
              <a:rPr lang="en-US" sz="3600" dirty="0"/>
              <a:t>0</a:t>
            </a:r>
            <a:r>
              <a:rPr lang="el-GR" sz="3600" dirty="0"/>
              <a:t>νββ</a:t>
            </a:r>
            <a:r>
              <a:rPr lang="en-US" sz="3600" dirty="0"/>
              <a:t> in Germanium Detectors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6BFBA-C1B2-85A3-BE43-2C8395DD5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579" y="1533378"/>
            <a:ext cx="6150913" cy="24261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High Purity Germanium (</a:t>
            </a:r>
            <a:r>
              <a:rPr lang="en-US" dirty="0" err="1"/>
              <a:t>HPGe</a:t>
            </a:r>
            <a:r>
              <a:rPr lang="en-US" dirty="0"/>
              <a:t>) detectors have a long history of use in searching for </a:t>
            </a:r>
            <a:r>
              <a:rPr lang="en-US" sz="2400" dirty="0"/>
              <a:t>0</a:t>
            </a:r>
            <a:r>
              <a:rPr lang="el-GR" sz="2400" dirty="0"/>
              <a:t>νββ</a:t>
            </a:r>
            <a:r>
              <a:rPr lang="en-US" sz="2400" dirty="0"/>
              <a:t> in </a:t>
            </a:r>
            <a:r>
              <a:rPr lang="en-US" sz="2400" baseline="30000" dirty="0"/>
              <a:t>76</a:t>
            </a:r>
            <a:r>
              <a:rPr lang="en-US" sz="2400" dirty="0"/>
              <a:t>Ge</a:t>
            </a:r>
          </a:p>
          <a:p>
            <a:r>
              <a:rPr lang="en-US" sz="2000" dirty="0" err="1"/>
              <a:t>HPGe</a:t>
            </a:r>
            <a:r>
              <a:rPr lang="en-US" sz="2000" dirty="0"/>
              <a:t> detector acts as source and detector</a:t>
            </a:r>
          </a:p>
          <a:p>
            <a:r>
              <a:rPr lang="en-US" sz="2000" dirty="0"/>
              <a:t>Detectors can be isotopically enriched to &gt;90% in 76Ge</a:t>
            </a:r>
          </a:p>
          <a:p>
            <a:r>
              <a:rPr lang="en-US" sz="2000" dirty="0"/>
              <a:t>Well understood technology with excellent energy resolution and low intrinsic backgrounds</a:t>
            </a:r>
          </a:p>
        </p:txBody>
      </p:sp>
      <p:pic>
        <p:nvPicPr>
          <p:cNvPr id="4" name="2020-07-23 14.07.15.jpeg" descr="2020-07-23 14.07.15.jpeg">
            <a:extLst>
              <a:ext uri="{FF2B5EF4-FFF2-40B4-BE49-F238E27FC236}">
                <a16:creationId xmlns:a16="http://schemas.microsoft.com/office/drawing/2014/main" id="{E8B3B895-8D9E-07B3-781B-38917A2310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4810"/>
          <a:stretch>
            <a:fillRect/>
          </a:stretch>
        </p:blipFill>
        <p:spPr>
          <a:xfrm>
            <a:off x="7558123" y="4312457"/>
            <a:ext cx="2132694" cy="1903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Google Shape;152;p6">
            <a:extLst>
              <a:ext uri="{FF2B5EF4-FFF2-40B4-BE49-F238E27FC236}">
                <a16:creationId xmlns:a16="http://schemas.microsoft.com/office/drawing/2014/main" id="{E505C77F-E9E4-ADB8-508E-1CD41D643CE1}"/>
              </a:ext>
            </a:extLst>
          </p:cNvPr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8" b="6818"/>
          <a:stretch/>
        </p:blipFill>
        <p:spPr>
          <a:xfrm>
            <a:off x="5741354" y="4312457"/>
            <a:ext cx="1644287" cy="1903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AF81F1-7776-AA15-5560-302757EA0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3300" y="4313881"/>
            <a:ext cx="1699450" cy="19086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2BA242-1763-52C9-DAD2-18D763B253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87" b="18148"/>
          <a:stretch/>
        </p:blipFill>
        <p:spPr>
          <a:xfrm>
            <a:off x="6608975" y="1008960"/>
            <a:ext cx="5076118" cy="32352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2A889E-B9A6-D0F0-43CD-6D2B3D5885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0702"/>
          <a:stretch/>
        </p:blipFill>
        <p:spPr>
          <a:xfrm>
            <a:off x="533245" y="4314066"/>
            <a:ext cx="2882717" cy="19038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3B5024-BEB2-4B91-6451-A0315244C859}"/>
              </a:ext>
            </a:extLst>
          </p:cNvPr>
          <p:cNvSpPr txBox="1"/>
          <p:nvPr/>
        </p:nvSpPr>
        <p:spPr>
          <a:xfrm>
            <a:off x="575932" y="6139973"/>
            <a:ext cx="27973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Heidelberg-Moscow Experiment </a:t>
            </a:r>
            <a:b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(Prog. Part.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Nucl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Phys. </a:t>
            </a:r>
            <a:r>
              <a: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32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261 (1994))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81AD31-FE25-D51D-12A1-C91BCC54F2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8419" y="4312457"/>
            <a:ext cx="1985773" cy="19040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8432CC3-CFC2-0C75-8091-2CE76BF1E4C8}"/>
              </a:ext>
            </a:extLst>
          </p:cNvPr>
          <p:cNvSpPr txBox="1"/>
          <p:nvPr/>
        </p:nvSpPr>
        <p:spPr>
          <a:xfrm>
            <a:off x="3795481" y="6138550"/>
            <a:ext cx="16116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IGEX Experiment </a:t>
            </a:r>
            <a:b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(Front. Phys. </a:t>
            </a:r>
            <a:r>
              <a: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6 (2019))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CDCB70-DEDA-760C-1AA4-225726762DB4}"/>
              </a:ext>
            </a:extLst>
          </p:cNvPr>
          <p:cNvSpPr txBox="1"/>
          <p:nvPr/>
        </p:nvSpPr>
        <p:spPr>
          <a:xfrm>
            <a:off x="7711873" y="6187314"/>
            <a:ext cx="18211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</a:t>
            </a:r>
            <a:r>
              <a:rPr lang="en-US" sz="1100" cap="smal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Majorana Demonstrator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865C2D-8A83-7088-B22D-8AAC7A946AEC}"/>
              </a:ext>
            </a:extLst>
          </p:cNvPr>
          <p:cNvSpPr txBox="1"/>
          <p:nvPr/>
        </p:nvSpPr>
        <p:spPr>
          <a:xfrm>
            <a:off x="6177722" y="6220943"/>
            <a:ext cx="7715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cap="smal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GERDA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645F0D-0C4B-0D2C-9904-BD61A554CE2B}"/>
              </a:ext>
            </a:extLst>
          </p:cNvPr>
          <p:cNvSpPr txBox="1"/>
          <p:nvPr/>
        </p:nvSpPr>
        <p:spPr>
          <a:xfrm>
            <a:off x="10113706" y="6216352"/>
            <a:ext cx="11206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LEGEND-200</a:t>
            </a:r>
            <a:endParaRPr lang="en-US" sz="1100" cap="smal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D43FB837-28FC-FD16-0A3C-A5BE04A2F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AB0C5C74-FEB5-BF9E-3C78-198A72AF5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DB157FF2-229A-89CC-2B18-8990488FC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05E1E-59DE-42F2-A367-F8E37557828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5850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DBBFF-7DF4-66BA-071B-250808BE4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P-Type Point Contact Detectors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82A2E319-8058-9FD9-09B5-E24C9032A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579" y="1350949"/>
            <a:ext cx="7573879" cy="149012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Advantages of P-type Point-Contact detector geometries</a:t>
            </a:r>
          </a:p>
          <a:p>
            <a:r>
              <a:rPr lang="en-US" sz="2000" dirty="0">
                <a:solidFill>
                  <a:srgbClr val="C00000"/>
                </a:solidFill>
              </a:rPr>
              <a:t>Low capacitance for improved energy resolution and low thresholds</a:t>
            </a:r>
          </a:p>
          <a:p>
            <a:r>
              <a:rPr lang="en-US" sz="2000" dirty="0">
                <a:solidFill>
                  <a:srgbClr val="C00000"/>
                </a:solidFill>
              </a:rPr>
              <a:t>Pulse shape highly dependent on position of charge deposition</a:t>
            </a:r>
          </a:p>
          <a:p>
            <a:endParaRPr lang="en-US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4C26C0E-0CF4-A4ED-BA1A-126AF6C4862B}"/>
              </a:ext>
            </a:extLst>
          </p:cNvPr>
          <p:cNvGrpSpPr/>
          <p:nvPr/>
        </p:nvGrpSpPr>
        <p:grpSpPr>
          <a:xfrm>
            <a:off x="1081631" y="2737621"/>
            <a:ext cx="4082225" cy="4000403"/>
            <a:chOff x="3643237" y="944845"/>
            <a:chExt cx="4915328" cy="4816807"/>
          </a:xfrm>
        </p:grpSpPr>
        <p:sp>
          <p:nvSpPr>
            <p:cNvPr id="30" name="Google Shape;118;p16">
              <a:extLst>
                <a:ext uri="{FF2B5EF4-FFF2-40B4-BE49-F238E27FC236}">
                  <a16:creationId xmlns:a16="http://schemas.microsoft.com/office/drawing/2014/main" id="{1E88F3D7-D109-B7F7-6FA2-F8DD761CEB93}"/>
                </a:ext>
              </a:extLst>
            </p:cNvPr>
            <p:cNvSpPr txBox="1"/>
            <p:nvPr/>
          </p:nvSpPr>
          <p:spPr>
            <a:xfrm>
              <a:off x="5500412" y="4449992"/>
              <a:ext cx="2475599" cy="615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/>
              <a:r>
                <a:rPr lang="de" sz="2400" dirty="0" err="1">
                  <a:latin typeface="Calibri Light" panose="020F0302020204030204" pitchFamily="34" charset="0"/>
                  <a:ea typeface="Lato"/>
                  <a:cs typeface="Calibri Light" panose="020F0302020204030204" pitchFamily="34" charset="0"/>
                  <a:sym typeface="Lato"/>
                </a:rPr>
                <a:t>BeGe</a:t>
              </a:r>
              <a:endParaRPr sz="2400" dirty="0">
                <a:latin typeface="Calibri Light" panose="020F0302020204030204" pitchFamily="34" charset="0"/>
                <a:ea typeface="Lato"/>
                <a:cs typeface="Calibri Light" panose="020F0302020204030204" pitchFamily="34" charset="0"/>
                <a:sym typeface="Lato"/>
              </a:endParaRPr>
            </a:p>
          </p:txBody>
        </p:sp>
        <p:pic>
          <p:nvPicPr>
            <p:cNvPr id="31" name="Google Shape;126;p16">
              <a:extLst>
                <a:ext uri="{FF2B5EF4-FFF2-40B4-BE49-F238E27FC236}">
                  <a16:creationId xmlns:a16="http://schemas.microsoft.com/office/drawing/2014/main" id="{6EDC4393-37BD-C25C-57F4-10766B9DDFE6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6488" t="46771" r="70273" b="3814"/>
            <a:stretch/>
          </p:blipFill>
          <p:spPr>
            <a:xfrm>
              <a:off x="3643237" y="3915725"/>
              <a:ext cx="2549674" cy="184592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BA22425-4835-78D7-B6C9-335E94870423}"/>
                </a:ext>
              </a:extLst>
            </p:cNvPr>
            <p:cNvGrpSpPr/>
            <p:nvPr/>
          </p:nvGrpSpPr>
          <p:grpSpPr>
            <a:xfrm>
              <a:off x="3812277" y="944845"/>
              <a:ext cx="2380634" cy="2288921"/>
              <a:chOff x="5671664" y="3696051"/>
              <a:chExt cx="2016766" cy="1939070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579D3B5F-2472-CA0C-72ED-6F6A686084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9295" t="3253" r="17947" b="5904"/>
              <a:stretch/>
            </p:blipFill>
            <p:spPr>
              <a:xfrm>
                <a:off x="5671664" y="3696051"/>
                <a:ext cx="2016766" cy="1939070"/>
              </a:xfrm>
              <a:prstGeom prst="rect">
                <a:avLst/>
              </a:prstGeom>
            </p:spPr>
          </p:pic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1165F644-1CE9-DD07-1C5F-29287902AA90}"/>
                  </a:ext>
                </a:extLst>
              </p:cNvPr>
              <p:cNvSpPr/>
              <p:nvPr/>
            </p:nvSpPr>
            <p:spPr>
              <a:xfrm>
                <a:off x="5745948" y="3966894"/>
                <a:ext cx="1277411" cy="407420"/>
              </a:xfrm>
              <a:prstGeom prst="ellipse">
                <a:avLst/>
              </a:prstGeom>
              <a:solidFill>
                <a:srgbClr val="B1B2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CB25E7D8-E102-7F2A-CCBA-6F0EE22A83E9}"/>
                  </a:ext>
                </a:extLst>
              </p:cNvPr>
              <p:cNvSpPr/>
              <p:nvPr/>
            </p:nvSpPr>
            <p:spPr>
              <a:xfrm flipV="1">
                <a:off x="6617680" y="5231357"/>
                <a:ext cx="98007" cy="45719"/>
              </a:xfrm>
              <a:prstGeom prst="ellipse">
                <a:avLst/>
              </a:prstGeom>
              <a:solidFill>
                <a:srgbClr val="EB94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D3F390C-0FEC-128A-3F7A-456BC1F7966B}"/>
                </a:ext>
              </a:extLst>
            </p:cNvPr>
            <p:cNvSpPr/>
            <p:nvPr/>
          </p:nvSpPr>
          <p:spPr>
            <a:xfrm>
              <a:off x="6347596" y="1595048"/>
              <a:ext cx="66396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latin typeface="Calibri Light" panose="020F0302020204030204" pitchFamily="34" charset="0"/>
                  <a:ea typeface="Lato"/>
                  <a:cs typeface="Calibri Light" panose="020F0302020204030204" pitchFamily="34" charset="0"/>
                  <a:sym typeface="Lato"/>
                </a:rPr>
                <a:t>PPC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50B52BB-9F9A-A16C-CA06-9EECECA1CF6F}"/>
                </a:ext>
              </a:extLst>
            </p:cNvPr>
            <p:cNvSpPr txBox="1"/>
            <p:nvPr/>
          </p:nvSpPr>
          <p:spPr>
            <a:xfrm>
              <a:off x="3853808" y="3333742"/>
              <a:ext cx="4704757" cy="852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Small mass (&lt; 1 kg)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Excellent background rejection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EF068AF-0D4F-F974-E67D-08522AD98BBF}"/>
              </a:ext>
            </a:extLst>
          </p:cNvPr>
          <p:cNvGrpSpPr/>
          <p:nvPr/>
        </p:nvGrpSpPr>
        <p:grpSpPr>
          <a:xfrm>
            <a:off x="7542226" y="1839846"/>
            <a:ext cx="3760668" cy="4320022"/>
            <a:chOff x="7904959" y="1603016"/>
            <a:chExt cx="4533123" cy="5207371"/>
          </a:xfrm>
        </p:grpSpPr>
        <p:pic>
          <p:nvPicPr>
            <p:cNvPr id="39" name="Google Shape;117;p16">
              <a:extLst>
                <a:ext uri="{FF2B5EF4-FFF2-40B4-BE49-F238E27FC236}">
                  <a16:creationId xmlns:a16="http://schemas.microsoft.com/office/drawing/2014/main" id="{B7295E61-8BD7-3E74-A15C-77C745DCF3AE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72370" t="20321" r="4747"/>
            <a:stretch/>
          </p:blipFill>
          <p:spPr>
            <a:xfrm>
              <a:off x="8679234" y="1603016"/>
              <a:ext cx="2383945" cy="2826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" name="Google Shape;120;p16">
              <a:extLst>
                <a:ext uri="{FF2B5EF4-FFF2-40B4-BE49-F238E27FC236}">
                  <a16:creationId xmlns:a16="http://schemas.microsoft.com/office/drawing/2014/main" id="{C9462DE0-72FC-B556-E3CE-4C7927075C85}"/>
                </a:ext>
              </a:extLst>
            </p:cNvPr>
            <p:cNvSpPr txBox="1"/>
            <p:nvPr/>
          </p:nvSpPr>
          <p:spPr>
            <a:xfrm>
              <a:off x="8462525" y="4123273"/>
              <a:ext cx="2888157" cy="7419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/>
              <a:r>
                <a:rPr lang="de" sz="2400" dirty="0" err="1">
                  <a:latin typeface="Calibri Light" panose="020F0302020204030204" pitchFamily="34" charset="0"/>
                  <a:ea typeface="Lato"/>
                  <a:cs typeface="Calibri Light" panose="020F0302020204030204" pitchFamily="34" charset="0"/>
                  <a:sym typeface="Lato"/>
                </a:rPr>
                <a:t>Inverted-Coaxial</a:t>
              </a:r>
              <a:r>
                <a:rPr lang="de" sz="2400" dirty="0">
                  <a:latin typeface="Calibri Light" panose="020F0302020204030204" pitchFamily="34" charset="0"/>
                  <a:ea typeface="Lato"/>
                  <a:cs typeface="Calibri Light" panose="020F0302020204030204" pitchFamily="34" charset="0"/>
                  <a:sym typeface="Lato"/>
                </a:rPr>
                <a:t> </a:t>
              </a:r>
              <a:endParaRPr sz="2400" dirty="0">
                <a:latin typeface="Calibri Light" panose="020F0302020204030204" pitchFamily="34" charset="0"/>
                <a:ea typeface="Lato"/>
                <a:cs typeface="Calibri Light" panose="020F0302020204030204" pitchFamily="34" charset="0"/>
                <a:sym typeface="Lato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A1FB18D-C9D4-FDA2-5FBD-B4F2BB83F140}"/>
                </a:ext>
              </a:extLst>
            </p:cNvPr>
            <p:cNvSpPr txBox="1"/>
            <p:nvPr/>
          </p:nvSpPr>
          <p:spPr>
            <a:xfrm>
              <a:off x="7904959" y="5215109"/>
              <a:ext cx="4533123" cy="1595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Newly developed for LEGEND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Large mass (up to 4 kg)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Excellent background rejection</a:t>
              </a:r>
            </a:p>
            <a:p>
              <a:endParaRPr lang="en-US" sz="20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325BECAF-2AD1-8782-C827-A85FDE14F628}"/>
              </a:ext>
            </a:extLst>
          </p:cNvPr>
          <p:cNvSpPr/>
          <p:nvPr/>
        </p:nvSpPr>
        <p:spPr>
          <a:xfrm>
            <a:off x="8004781" y="4533765"/>
            <a:ext cx="2506014" cy="33855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Calibri Light" panose="020F0302020204030204" pitchFamily="34" charset="0"/>
                <a:ea typeface="Lato"/>
                <a:cs typeface="Calibri Light" panose="020F0302020204030204" pitchFamily="34" charset="0"/>
                <a:sym typeface="Lato"/>
              </a:rPr>
              <a:t>NIMA ,891, 106-110,  (2018)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E78FD49-DFE8-EB05-36D6-3602D47FAC2B}"/>
              </a:ext>
            </a:extLst>
          </p:cNvPr>
          <p:cNvSpPr/>
          <p:nvPr/>
        </p:nvSpPr>
        <p:spPr>
          <a:xfrm>
            <a:off x="3455431" y="3817780"/>
            <a:ext cx="2449217" cy="5847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3333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IEEE Trans. on </a:t>
            </a:r>
            <a:r>
              <a:rPr lang="en-US" sz="1600" dirty="0" err="1">
                <a:solidFill>
                  <a:srgbClr val="33333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Nuc</a:t>
            </a:r>
            <a:r>
              <a:rPr lang="en-US" sz="1600" dirty="0">
                <a:solidFill>
                  <a:srgbClr val="33333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 Sci., 36, 1, 926-930 (1989)</a:t>
            </a: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92548E3-C000-29DC-5B39-A86E7AE77732}"/>
              </a:ext>
            </a:extLst>
          </p:cNvPr>
          <p:cNvSpPr txBox="1"/>
          <p:nvPr/>
        </p:nvSpPr>
        <p:spPr>
          <a:xfrm>
            <a:off x="3343377" y="6220439"/>
            <a:ext cx="2506013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Eur. Phys. J. C 79, 978 (2019)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EBDDD9-FF8D-2C69-3046-577A307F8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2269E0-3642-6632-7E11-D387C3419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2FB1E5-6934-C1F2-75EC-263DADEE0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05E1E-59DE-42F2-A367-F8E37557828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236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B68D6-6470-5A73-5DB5-5DF07B955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P-Type Point Contact Detectors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FDA51-6D2D-F900-4A7D-AB8631422C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How do they work?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824F3CD-07A8-39E7-37EC-398988A03FB9}"/>
              </a:ext>
            </a:extLst>
          </p:cNvPr>
          <p:cNvGrpSpPr/>
          <p:nvPr/>
        </p:nvGrpSpPr>
        <p:grpSpPr>
          <a:xfrm>
            <a:off x="166793" y="1719891"/>
            <a:ext cx="4462048" cy="2809906"/>
            <a:chOff x="166793" y="1719891"/>
            <a:chExt cx="4462048" cy="280990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3AA7B18-EFE2-3762-DF34-1456A50F0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6793" y="1719891"/>
              <a:ext cx="4154580" cy="280990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668E327-F7C5-BFCD-0967-80574E581B2B}"/>
                </a:ext>
              </a:extLst>
            </p:cNvPr>
            <p:cNvSpPr txBox="1"/>
            <p:nvPr/>
          </p:nvSpPr>
          <p:spPr>
            <a:xfrm rot="16200000">
              <a:off x="3370341" y="2609059"/>
              <a:ext cx="21476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Weighting Potential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DA7E9DD-CE35-230A-1539-261F94017BAB}"/>
              </a:ext>
            </a:extLst>
          </p:cNvPr>
          <p:cNvSpPr txBox="1"/>
          <p:nvPr/>
        </p:nvSpPr>
        <p:spPr>
          <a:xfrm>
            <a:off x="464900" y="4700638"/>
            <a:ext cx="35583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Weighting potential is localized around point contact, producing a sharp rising edge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6D9356-C97A-4DF2-9F1D-CC2FBA9D407D}"/>
              </a:ext>
            </a:extLst>
          </p:cNvPr>
          <p:cNvSpPr txBox="1"/>
          <p:nvPr/>
        </p:nvSpPr>
        <p:spPr>
          <a:xfrm>
            <a:off x="4764355" y="4696314"/>
            <a:ext cx="34043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Low electric field in bulk produces long drift times that can be distinguished in time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D295F41-0D2C-EDE0-7D7A-AB4BABAD8890}"/>
              </a:ext>
            </a:extLst>
          </p:cNvPr>
          <p:cNvGrpSpPr/>
          <p:nvPr/>
        </p:nvGrpSpPr>
        <p:grpSpPr>
          <a:xfrm>
            <a:off x="4660586" y="1786712"/>
            <a:ext cx="4047883" cy="2711433"/>
            <a:chOff x="5359353" y="1719891"/>
            <a:chExt cx="4047883" cy="2711433"/>
          </a:xfrm>
        </p:grpSpPr>
        <p:pic>
          <p:nvPicPr>
            <p:cNvPr id="4" name="Google Shape;369;p17" descr="Picture 2">
              <a:extLst>
                <a:ext uri="{FF2B5EF4-FFF2-40B4-BE49-F238E27FC236}">
                  <a16:creationId xmlns:a16="http://schemas.microsoft.com/office/drawing/2014/main" id="{B7D02573-8513-B5AD-9071-9263A8755674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359353" y="1719892"/>
              <a:ext cx="4018862" cy="27114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299ACB6-08B8-CDFC-575B-F5569788D683}"/>
                </a:ext>
              </a:extLst>
            </p:cNvPr>
            <p:cNvSpPr txBox="1"/>
            <p:nvPr/>
          </p:nvSpPr>
          <p:spPr>
            <a:xfrm rot="16200000">
              <a:off x="8323938" y="2433857"/>
              <a:ext cx="179726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Drift Time (ns)</a:t>
              </a:r>
            </a:p>
          </p:txBody>
        </p:sp>
      </p:grpSp>
      <p:pic>
        <p:nvPicPr>
          <p:cNvPr id="15" name="Google Shape;263;p7">
            <a:extLst>
              <a:ext uri="{FF2B5EF4-FFF2-40B4-BE49-F238E27FC236}">
                <a16:creationId xmlns:a16="http://schemas.microsoft.com/office/drawing/2014/main" id="{E5F37CA2-7D64-BC15-C21C-B854EDEA32C3}"/>
              </a:ext>
            </a:extLst>
          </p:cNvPr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49814" y="4185732"/>
            <a:ext cx="3475393" cy="2316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65;p7">
            <a:extLst>
              <a:ext uri="{FF2B5EF4-FFF2-40B4-BE49-F238E27FC236}">
                <a16:creationId xmlns:a16="http://schemas.microsoft.com/office/drawing/2014/main" id="{6B862F44-265C-5D25-8F05-81CC48E54575}"/>
              </a:ext>
            </a:extLst>
          </p:cNvPr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2394" y="1943087"/>
            <a:ext cx="2886711" cy="192447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B1CF4-4342-2625-8CBD-4A4867DC5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2A22D92-BB22-2A7B-AC53-078F0D8E3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7FA425A-CA8A-2672-632A-C8FC9D5D7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05E1E-59DE-42F2-A367-F8E37557828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19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0E700-6E4D-BED9-FAA4-19A8F7FC3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Double-Beta Decay?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475EF8-B7F6-8BB3-4AD6-2C342D06D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580" y="1275346"/>
            <a:ext cx="5700746" cy="511943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Reminder: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-decay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Neutron decays into a proton, electron and anti-neutrino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Broad energy spectrum because of “missing” energy in neutrino</a:t>
            </a:r>
          </a:p>
        </p:txBody>
      </p:sp>
      <p:pic>
        <p:nvPicPr>
          <p:cNvPr id="5" name="Picture 4" descr="A picture containing sphere, circle&#10;&#10;Description automatically generated">
            <a:extLst>
              <a:ext uri="{FF2B5EF4-FFF2-40B4-BE49-F238E27FC236}">
                <a16:creationId xmlns:a16="http://schemas.microsoft.com/office/drawing/2014/main" id="{370111BD-4B77-00DC-EDF6-73F669812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588" y="1086880"/>
            <a:ext cx="2528751" cy="171876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852109E-8969-6C39-5DBA-522DF6527273}"/>
              </a:ext>
            </a:extLst>
          </p:cNvPr>
          <p:cNvGrpSpPr/>
          <p:nvPr/>
        </p:nvGrpSpPr>
        <p:grpSpPr>
          <a:xfrm>
            <a:off x="5856850" y="2805641"/>
            <a:ext cx="5060577" cy="3887646"/>
            <a:chOff x="6795246" y="2209165"/>
            <a:chExt cx="5396754" cy="4145904"/>
          </a:xfrm>
        </p:grpSpPr>
        <p:pic>
          <p:nvPicPr>
            <p:cNvPr id="8" name="Picture 2" descr="http://hyperphysics.phy-astr.gsu.edu/hbase/nuclear/imgnuc/betabi210.gif">
              <a:extLst>
                <a:ext uri="{FF2B5EF4-FFF2-40B4-BE49-F238E27FC236}">
                  <a16:creationId xmlns:a16="http://schemas.microsoft.com/office/drawing/2014/main" id="{579DDA75-9EB9-F9C0-B39C-BD5BA1D083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5246" y="2209165"/>
              <a:ext cx="5094074" cy="4057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225C534-6F63-A587-026F-4A51F3228B69}"/>
                </a:ext>
              </a:extLst>
            </p:cNvPr>
            <p:cNvSpPr txBox="1"/>
            <p:nvPr/>
          </p:nvSpPr>
          <p:spPr>
            <a:xfrm>
              <a:off x="7915835" y="6078070"/>
              <a:ext cx="42761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From </a:t>
              </a:r>
              <a: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G. J. </a:t>
              </a:r>
              <a:r>
                <a:rPr lang="en-US" sz="1200" i="1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Neary</a:t>
              </a:r>
              <a: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, Proc. Phys. Soc. (London), </a:t>
              </a:r>
              <a:r>
                <a:rPr lang="en-US" sz="1200" b="1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A175</a:t>
              </a:r>
              <a:r>
                <a:rPr lang="en-US" sz="120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, 71 (1940)</a:t>
              </a: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.</a:t>
              </a:r>
            </a:p>
          </p:txBody>
        </p:sp>
      </p:grpSp>
      <p:graphicFrame>
        <p:nvGraphicFramePr>
          <p:cNvPr id="11" name="Table 9">
            <a:extLst>
              <a:ext uri="{FF2B5EF4-FFF2-40B4-BE49-F238E27FC236}">
                <a16:creationId xmlns:a16="http://schemas.microsoft.com/office/drawing/2014/main" id="{DA69B754-4BAC-B9E8-33BD-18F01F3D72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9885090"/>
              </p:ext>
            </p:extLst>
          </p:nvPr>
        </p:nvGraphicFramePr>
        <p:xfrm>
          <a:off x="1525574" y="3835064"/>
          <a:ext cx="3206652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6652">
                  <a:extLst>
                    <a:ext uri="{9D8B030D-6E8A-4147-A177-3AD203B41FA5}">
                      <a16:colId xmlns:a16="http://schemas.microsoft.com/office/drawing/2014/main" val="26917981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Conserves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9107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Energy+momentum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39320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Angular Momentum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1417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Charge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84989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Lepton Number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4522422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8DC2B-B458-CEF9-2ABC-B772CA50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1617CD-8654-1258-6344-EB62ECA44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A3EB8F6-D656-CC50-2513-B18C4784B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05E1E-59DE-42F2-A367-F8E37557828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9350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988B0-760D-DB71-93CA-9C02C584D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P-Type Point Contact Detectors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028EFDA-CA5D-7283-80D3-D87D198309D1}"/>
              </a:ext>
            </a:extLst>
          </p:cNvPr>
          <p:cNvGrpSpPr/>
          <p:nvPr/>
        </p:nvGrpSpPr>
        <p:grpSpPr>
          <a:xfrm>
            <a:off x="758228" y="1551811"/>
            <a:ext cx="4428278" cy="2209809"/>
            <a:chOff x="558371" y="1003909"/>
            <a:chExt cx="4428278" cy="2209809"/>
          </a:xfrm>
        </p:grpSpPr>
        <p:pic>
          <p:nvPicPr>
            <p:cNvPr id="5" name="Grafik 9">
              <a:extLst>
                <a:ext uri="{FF2B5EF4-FFF2-40B4-BE49-F238E27FC236}">
                  <a16:creationId xmlns:a16="http://schemas.microsoft.com/office/drawing/2014/main" id="{FDE6E8D9-29D7-4170-A54A-772FBFB004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353" r="8151"/>
            <a:stretch/>
          </p:blipFill>
          <p:spPr>
            <a:xfrm>
              <a:off x="558372" y="1003909"/>
              <a:ext cx="4428277" cy="2209809"/>
            </a:xfrm>
            <a:prstGeom prst="rect">
              <a:avLst/>
            </a:prstGeom>
          </p:spPr>
        </p:pic>
        <p:sp>
          <p:nvSpPr>
            <p:cNvPr id="6" name="Textfeld 8">
              <a:extLst>
                <a:ext uri="{FF2B5EF4-FFF2-40B4-BE49-F238E27FC236}">
                  <a16:creationId xmlns:a16="http://schemas.microsoft.com/office/drawing/2014/main" id="{3CBED066-1E3E-BA41-A25B-AB7984885889}"/>
                </a:ext>
              </a:extLst>
            </p:cNvPr>
            <p:cNvSpPr txBox="1"/>
            <p:nvPr/>
          </p:nvSpPr>
          <p:spPr>
            <a:xfrm>
              <a:off x="558371" y="1046595"/>
              <a:ext cx="2082370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Arial" charset="0"/>
                </a:rPr>
                <a:t>Weighting Potential and Charge Drift</a:t>
              </a:r>
            </a:p>
          </p:txBody>
        </p:sp>
        <p:sp>
          <p:nvSpPr>
            <p:cNvPr id="7" name="Textfeld 18">
              <a:extLst>
                <a:ext uri="{FF2B5EF4-FFF2-40B4-BE49-F238E27FC236}">
                  <a16:creationId xmlns:a16="http://schemas.microsoft.com/office/drawing/2014/main" id="{DC3EC56B-A7FB-114D-ACD1-D39AC48EB73C}"/>
                </a:ext>
              </a:extLst>
            </p:cNvPr>
            <p:cNvSpPr txBox="1"/>
            <p:nvPr/>
          </p:nvSpPr>
          <p:spPr>
            <a:xfrm>
              <a:off x="2897331" y="1336361"/>
              <a:ext cx="1506642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Arial" charset="0"/>
                </a:rPr>
                <a:t>Acceptance Window</a:t>
              </a:r>
            </a:p>
          </p:txBody>
        </p:sp>
        <p:cxnSp>
          <p:nvCxnSpPr>
            <p:cNvPr id="8" name="Gerade Verbindung mit Pfeil 14">
              <a:extLst>
                <a:ext uri="{FF2B5EF4-FFF2-40B4-BE49-F238E27FC236}">
                  <a16:creationId xmlns:a16="http://schemas.microsoft.com/office/drawing/2014/main" id="{E3D926FC-BA58-ED36-C16F-40988DF841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78725" y="1519275"/>
              <a:ext cx="1" cy="426188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feld 19">
              <a:extLst>
                <a:ext uri="{FF2B5EF4-FFF2-40B4-BE49-F238E27FC236}">
                  <a16:creationId xmlns:a16="http://schemas.microsoft.com/office/drawing/2014/main" id="{0A792A72-ED9E-97D2-B2B3-44BD77A1A319}"/>
                </a:ext>
              </a:extLst>
            </p:cNvPr>
            <p:cNvSpPr txBox="1"/>
            <p:nvPr/>
          </p:nvSpPr>
          <p:spPr>
            <a:xfrm>
              <a:off x="4206119" y="1443013"/>
              <a:ext cx="75710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Arial" charset="0"/>
                </a:rPr>
                <a:t>Charge signal</a:t>
              </a:r>
            </a:p>
          </p:txBody>
        </p:sp>
        <p:sp>
          <p:nvSpPr>
            <p:cNvPr id="10" name="Textfeld 20">
              <a:extLst>
                <a:ext uri="{FF2B5EF4-FFF2-40B4-BE49-F238E27FC236}">
                  <a16:creationId xmlns:a16="http://schemas.microsoft.com/office/drawing/2014/main" id="{5F377033-6B89-1865-5365-1CFAC62CA787}"/>
                </a:ext>
              </a:extLst>
            </p:cNvPr>
            <p:cNvSpPr txBox="1"/>
            <p:nvPr/>
          </p:nvSpPr>
          <p:spPr>
            <a:xfrm>
              <a:off x="4222942" y="2213373"/>
              <a:ext cx="74028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EE9000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Arial" charset="0"/>
                </a:rPr>
                <a:t>Current signal</a:t>
              </a:r>
            </a:p>
          </p:txBody>
        </p:sp>
        <p:pic>
          <p:nvPicPr>
            <p:cNvPr id="11" name="Grafik 5">
              <a:extLst>
                <a:ext uri="{FF2B5EF4-FFF2-40B4-BE49-F238E27FC236}">
                  <a16:creationId xmlns:a16="http://schemas.microsoft.com/office/drawing/2014/main" id="{ED646E91-94D5-F5C8-DFB3-20662A7D6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8661" y="2391379"/>
              <a:ext cx="253997" cy="230907"/>
            </a:xfrm>
            <a:prstGeom prst="rect">
              <a:avLst/>
            </a:prstGeom>
          </p:spPr>
        </p:pic>
        <p:sp>
          <p:nvSpPr>
            <p:cNvPr id="12" name="Rechteck 42">
              <a:extLst>
                <a:ext uri="{FF2B5EF4-FFF2-40B4-BE49-F238E27FC236}">
                  <a16:creationId xmlns:a16="http://schemas.microsoft.com/office/drawing/2014/main" id="{56A6549C-8EDA-197E-1122-A80350F9B8A3}"/>
                </a:ext>
              </a:extLst>
            </p:cNvPr>
            <p:cNvSpPr/>
            <p:nvPr/>
          </p:nvSpPr>
          <p:spPr>
            <a:xfrm>
              <a:off x="2885402" y="2120376"/>
              <a:ext cx="140781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Arial" charset="0"/>
                </a:rPr>
                <a:t>accepted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13" name="Inhaltsplatzhalter 15">
            <a:extLst>
              <a:ext uri="{FF2B5EF4-FFF2-40B4-BE49-F238E27FC236}">
                <a16:creationId xmlns:a16="http://schemas.microsoft.com/office/drawing/2014/main" id="{FE5D747B-86E1-E5FF-ECF4-F71A0E7BBDA6}"/>
              </a:ext>
            </a:extLst>
          </p:cNvPr>
          <p:cNvSpPr txBox="1">
            <a:spLocks/>
          </p:cNvSpPr>
          <p:nvPr/>
        </p:nvSpPr>
        <p:spPr>
          <a:xfrm>
            <a:off x="648742" y="3806178"/>
            <a:ext cx="4413777" cy="835810"/>
          </a:xfrm>
          <a:prstGeom prst="rect">
            <a:avLst/>
          </a:prstGeom>
        </p:spPr>
        <p:txBody>
          <a:bodyPr>
            <a:noAutofit/>
          </a:bodyPr>
          <a:lstStyle>
            <a:lvl1pPr marL="288925" indent="-288925" algn="l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b="0" i="0" kern="1200" dirty="0">
                <a:solidFill>
                  <a:schemeClr val="tx1"/>
                </a:solidFill>
                <a:latin typeface="Lucida Grande" panose="020B06000405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b="0" i="0" kern="1200">
                <a:solidFill>
                  <a:schemeClr val="tx1"/>
                </a:solidFill>
                <a:latin typeface="Lucida Grande" panose="020B0600040502020204" pitchFamily="34" charset="0"/>
                <a:ea typeface="+mn-ea"/>
                <a:cs typeface="Lucida Grande" panose="020B0600040502020204" pitchFamily="34" charset="0"/>
              </a:defRPr>
            </a:lvl2pPr>
            <a:lvl3pPr marL="1031875" indent="-288925" algn="l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Lucida Grande" panose="020B0600040502020204" pitchFamily="34" charset="0"/>
                <a:ea typeface="+mn-ea"/>
                <a:cs typeface="Lucida Grande" panose="020B06000405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Century Gothic" panose="020B0502020202020204" pitchFamily="34" charset="0"/>
              <a:buNone/>
            </a:pP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Surface background on n+ contact</a:t>
            </a:r>
          </a:p>
        </p:txBody>
      </p:sp>
      <p:sp>
        <p:nvSpPr>
          <p:cNvPr id="14" name="Inhaltsplatzhalter 15">
            <a:extLst>
              <a:ext uri="{FF2B5EF4-FFF2-40B4-BE49-F238E27FC236}">
                <a16:creationId xmlns:a16="http://schemas.microsoft.com/office/drawing/2014/main" id="{22448FBF-4507-46D9-0AFE-EE859B0FFD42}"/>
              </a:ext>
            </a:extLst>
          </p:cNvPr>
          <p:cNvSpPr txBox="1">
            <a:spLocks/>
          </p:cNvSpPr>
          <p:nvPr/>
        </p:nvSpPr>
        <p:spPr>
          <a:xfrm>
            <a:off x="5758224" y="3820076"/>
            <a:ext cx="4097150" cy="4805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5750" indent="-2857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Surface background on p+ contact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CA96401-0BD8-46DF-97A1-112F1EB8C3B5}"/>
              </a:ext>
            </a:extLst>
          </p:cNvPr>
          <p:cNvGrpSpPr/>
          <p:nvPr/>
        </p:nvGrpSpPr>
        <p:grpSpPr>
          <a:xfrm>
            <a:off x="601579" y="4242214"/>
            <a:ext cx="4723046" cy="2336776"/>
            <a:chOff x="403624" y="4054556"/>
            <a:chExt cx="4723046" cy="2336776"/>
          </a:xfrm>
        </p:grpSpPr>
        <p:pic>
          <p:nvPicPr>
            <p:cNvPr id="16" name="Grafik 23">
              <a:extLst>
                <a:ext uri="{FF2B5EF4-FFF2-40B4-BE49-F238E27FC236}">
                  <a16:creationId xmlns:a16="http://schemas.microsoft.com/office/drawing/2014/main" id="{634D251B-0246-3CC4-7D26-42C7F76439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195" r="7590"/>
            <a:stretch/>
          </p:blipFill>
          <p:spPr>
            <a:xfrm>
              <a:off x="403624" y="4054556"/>
              <a:ext cx="4723046" cy="2336776"/>
            </a:xfrm>
            <a:prstGeom prst="rect">
              <a:avLst/>
            </a:prstGeom>
          </p:spPr>
        </p:pic>
        <p:cxnSp>
          <p:nvCxnSpPr>
            <p:cNvPr id="17" name="Gerade Verbindung mit Pfeil 24">
              <a:extLst>
                <a:ext uri="{FF2B5EF4-FFF2-40B4-BE49-F238E27FC236}">
                  <a16:creationId xmlns:a16="http://schemas.microsoft.com/office/drawing/2014/main" id="{3D222625-548D-7AB0-1439-70F33ADDFB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13754" y="4624773"/>
              <a:ext cx="1" cy="426188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feld 25">
              <a:extLst>
                <a:ext uri="{FF2B5EF4-FFF2-40B4-BE49-F238E27FC236}">
                  <a16:creationId xmlns:a16="http://schemas.microsoft.com/office/drawing/2014/main" id="{ACB90A09-8AE7-34F2-8167-D7CA7D73289A}"/>
                </a:ext>
              </a:extLst>
            </p:cNvPr>
            <p:cNvSpPr txBox="1"/>
            <p:nvPr/>
          </p:nvSpPr>
          <p:spPr>
            <a:xfrm>
              <a:off x="2714515" y="4361780"/>
              <a:ext cx="1681463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Arial" charset="0"/>
                </a:rPr>
                <a:t>Acceptance Window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Arial" charset="0"/>
              </a:endParaRPr>
            </a:p>
          </p:txBody>
        </p:sp>
        <p:sp>
          <p:nvSpPr>
            <p:cNvPr id="19" name="Textfeld 26">
              <a:extLst>
                <a:ext uri="{FF2B5EF4-FFF2-40B4-BE49-F238E27FC236}">
                  <a16:creationId xmlns:a16="http://schemas.microsoft.com/office/drawing/2014/main" id="{6114D670-4DC0-02AA-3EAD-B9B42597C99F}"/>
                </a:ext>
              </a:extLst>
            </p:cNvPr>
            <p:cNvSpPr txBox="1"/>
            <p:nvPr/>
          </p:nvSpPr>
          <p:spPr>
            <a:xfrm>
              <a:off x="497079" y="4113738"/>
              <a:ext cx="2082370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Arial" charset="0"/>
                </a:rPr>
                <a:t>Weighting Potential and Charge Drift</a:t>
              </a:r>
            </a:p>
          </p:txBody>
        </p:sp>
        <p:sp>
          <p:nvSpPr>
            <p:cNvPr id="20" name="Rechteck 29">
              <a:extLst>
                <a:ext uri="{FF2B5EF4-FFF2-40B4-BE49-F238E27FC236}">
                  <a16:creationId xmlns:a16="http://schemas.microsoft.com/office/drawing/2014/main" id="{2050A6FD-6B87-6D1C-0235-DA0D020DC425}"/>
                </a:ext>
              </a:extLst>
            </p:cNvPr>
            <p:cNvSpPr/>
            <p:nvPr/>
          </p:nvSpPr>
          <p:spPr>
            <a:xfrm rot="19273028">
              <a:off x="3757863" y="5333040"/>
              <a:ext cx="116581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Arial" charset="0"/>
                </a:rPr>
                <a:t>rejected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1" name="Textfeld 34">
              <a:extLst>
                <a:ext uri="{FF2B5EF4-FFF2-40B4-BE49-F238E27FC236}">
                  <a16:creationId xmlns:a16="http://schemas.microsoft.com/office/drawing/2014/main" id="{8FE339E5-AEE8-6DBB-91AF-7AC2DEC1B84F}"/>
                </a:ext>
              </a:extLst>
            </p:cNvPr>
            <p:cNvSpPr txBox="1"/>
            <p:nvPr/>
          </p:nvSpPr>
          <p:spPr>
            <a:xfrm>
              <a:off x="3002608" y="5590737"/>
              <a:ext cx="776117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EE9000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Arial" charset="0"/>
                </a:rPr>
                <a:t>Current signal</a:t>
              </a:r>
            </a:p>
          </p:txBody>
        </p:sp>
        <p:sp>
          <p:nvSpPr>
            <p:cNvPr id="22" name="Textfeld 35">
              <a:extLst>
                <a:ext uri="{FF2B5EF4-FFF2-40B4-BE49-F238E27FC236}">
                  <a16:creationId xmlns:a16="http://schemas.microsoft.com/office/drawing/2014/main" id="{6E428FD1-AE99-D591-F530-4CB8D4D8D8DA}"/>
                </a:ext>
              </a:extLst>
            </p:cNvPr>
            <p:cNvSpPr txBox="1"/>
            <p:nvPr/>
          </p:nvSpPr>
          <p:spPr>
            <a:xfrm>
              <a:off x="4237840" y="4490256"/>
              <a:ext cx="802103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Arial" charset="0"/>
                </a:rPr>
                <a:t>Charge signal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ECEFE651-EEC9-DC98-BD05-61440E077034}"/>
              </a:ext>
            </a:extLst>
          </p:cNvPr>
          <p:cNvSpPr/>
          <p:nvPr/>
        </p:nvSpPr>
        <p:spPr>
          <a:xfrm>
            <a:off x="10117480" y="2391607"/>
            <a:ext cx="1906433" cy="2031325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External </a:t>
            </a:r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α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β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, and </a:t>
            </a:r>
            <a:r>
              <a:rPr lang="el-GR" dirty="0">
                <a:latin typeface="Calibri Light" panose="020F0302020204030204" pitchFamily="34" charset="0"/>
                <a:cs typeface="Calibri Light" panose="020F0302020204030204" pitchFamily="34" charset="0"/>
              </a:rPr>
              <a:t>γ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backgrounds all create distinctive pulse shapes, allowing for highly efficient </a:t>
            </a:r>
            <a:r>
              <a:rPr lang="el-GR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ββ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decay event selection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53FB6F8-A466-D97B-B893-A254CB7E3EFA}"/>
              </a:ext>
            </a:extLst>
          </p:cNvPr>
          <p:cNvGrpSpPr/>
          <p:nvPr/>
        </p:nvGrpSpPr>
        <p:grpSpPr>
          <a:xfrm>
            <a:off x="5473809" y="1607066"/>
            <a:ext cx="4493798" cy="2123603"/>
            <a:chOff x="5300200" y="1055284"/>
            <a:chExt cx="4493798" cy="2123603"/>
          </a:xfrm>
        </p:grpSpPr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D0F5DFC2-CD41-52BA-C0A7-EF42DBF559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504" r="7213"/>
            <a:stretch/>
          </p:blipFill>
          <p:spPr>
            <a:xfrm>
              <a:off x="5300200" y="1055284"/>
              <a:ext cx="4493798" cy="2123603"/>
            </a:xfrm>
            <a:prstGeom prst="rect">
              <a:avLst/>
            </a:prstGeom>
          </p:spPr>
        </p:pic>
        <p:sp>
          <p:nvSpPr>
            <p:cNvPr id="26" name="Textfeld 21">
              <a:extLst>
                <a:ext uri="{FF2B5EF4-FFF2-40B4-BE49-F238E27FC236}">
                  <a16:creationId xmlns:a16="http://schemas.microsoft.com/office/drawing/2014/main" id="{0A776FD7-1BFA-E0D1-1ED9-BBA0C720BABC}"/>
                </a:ext>
              </a:extLst>
            </p:cNvPr>
            <p:cNvSpPr txBox="1"/>
            <p:nvPr/>
          </p:nvSpPr>
          <p:spPr>
            <a:xfrm>
              <a:off x="7501314" y="1315733"/>
              <a:ext cx="1681463" cy="20354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Arial" charset="0"/>
                </a:rPr>
                <a:t>Acceptance Window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Arial" charset="0"/>
              </a:endParaRPr>
            </a:p>
          </p:txBody>
        </p:sp>
        <p:cxnSp>
          <p:nvCxnSpPr>
            <p:cNvPr id="27" name="Gerade Verbindung mit Pfeil 22">
              <a:extLst>
                <a:ext uri="{FF2B5EF4-FFF2-40B4-BE49-F238E27FC236}">
                  <a16:creationId xmlns:a16="http://schemas.microsoft.com/office/drawing/2014/main" id="{FB7A3778-8C5C-4F81-852C-F3F32D89010E}"/>
                </a:ext>
              </a:extLst>
            </p:cNvPr>
            <p:cNvCxnSpPr>
              <a:cxnSpLocks/>
            </p:cNvCxnSpPr>
            <p:nvPr/>
          </p:nvCxnSpPr>
          <p:spPr>
            <a:xfrm>
              <a:off x="8224187" y="1503979"/>
              <a:ext cx="0" cy="400786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feld 25">
              <a:extLst>
                <a:ext uri="{FF2B5EF4-FFF2-40B4-BE49-F238E27FC236}">
                  <a16:creationId xmlns:a16="http://schemas.microsoft.com/office/drawing/2014/main" id="{E6EE7DF0-AE50-F572-FE3D-AE8B6B7C3002}"/>
                </a:ext>
              </a:extLst>
            </p:cNvPr>
            <p:cNvSpPr txBox="1"/>
            <p:nvPr/>
          </p:nvSpPr>
          <p:spPr>
            <a:xfrm>
              <a:off x="5338635" y="1076187"/>
              <a:ext cx="2082370" cy="19082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Arial" charset="0"/>
                </a:rPr>
                <a:t>Weighting Potential and Charge Drift</a:t>
              </a:r>
            </a:p>
          </p:txBody>
        </p:sp>
        <p:sp>
          <p:nvSpPr>
            <p:cNvPr id="29" name="Rechteck 12">
              <a:extLst>
                <a:ext uri="{FF2B5EF4-FFF2-40B4-BE49-F238E27FC236}">
                  <a16:creationId xmlns:a16="http://schemas.microsoft.com/office/drawing/2014/main" id="{F3B1BC11-43BC-300E-6FB4-3C51388162C6}"/>
                </a:ext>
              </a:extLst>
            </p:cNvPr>
            <p:cNvSpPr/>
            <p:nvPr/>
          </p:nvSpPr>
          <p:spPr>
            <a:xfrm rot="19273028">
              <a:off x="7495021" y="2145881"/>
              <a:ext cx="136944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Arial" charset="0"/>
                </a:rPr>
                <a:t>rejected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0" name="Textfeld 19">
              <a:extLst>
                <a:ext uri="{FF2B5EF4-FFF2-40B4-BE49-F238E27FC236}">
                  <a16:creationId xmlns:a16="http://schemas.microsoft.com/office/drawing/2014/main" id="{18BD1A60-BA20-8785-2335-C2EEBC4F72CD}"/>
                </a:ext>
              </a:extLst>
            </p:cNvPr>
            <p:cNvSpPr txBox="1"/>
            <p:nvPr/>
          </p:nvSpPr>
          <p:spPr>
            <a:xfrm>
              <a:off x="9036254" y="1487186"/>
              <a:ext cx="75710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Arial" charset="0"/>
                </a:rPr>
                <a:t>Charge signal</a:t>
              </a:r>
            </a:p>
          </p:txBody>
        </p:sp>
        <p:sp>
          <p:nvSpPr>
            <p:cNvPr id="31" name="Textfeld 20">
              <a:extLst>
                <a:ext uri="{FF2B5EF4-FFF2-40B4-BE49-F238E27FC236}">
                  <a16:creationId xmlns:a16="http://schemas.microsoft.com/office/drawing/2014/main" id="{779F89C5-3529-D2F8-6255-3B4D1817C6CA}"/>
                </a:ext>
              </a:extLst>
            </p:cNvPr>
            <p:cNvSpPr txBox="1"/>
            <p:nvPr/>
          </p:nvSpPr>
          <p:spPr>
            <a:xfrm>
              <a:off x="9039222" y="2089598"/>
              <a:ext cx="74028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EE9000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Arial" charset="0"/>
                </a:rPr>
                <a:t>Current signal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4EB1ADD-2A24-2CD5-53E8-9FD326B1016F}"/>
              </a:ext>
            </a:extLst>
          </p:cNvPr>
          <p:cNvGrpSpPr/>
          <p:nvPr/>
        </p:nvGrpSpPr>
        <p:grpSpPr>
          <a:xfrm>
            <a:off x="5512244" y="4416813"/>
            <a:ext cx="4733257" cy="2162178"/>
            <a:chOff x="5314289" y="4229155"/>
            <a:chExt cx="4733257" cy="2162178"/>
          </a:xfrm>
        </p:grpSpPr>
        <p:pic>
          <p:nvPicPr>
            <p:cNvPr id="33" name="Grafik 6">
              <a:extLst>
                <a:ext uri="{FF2B5EF4-FFF2-40B4-BE49-F238E27FC236}">
                  <a16:creationId xmlns:a16="http://schemas.microsoft.com/office/drawing/2014/main" id="{7045DBE5-3FA6-016D-713C-72B0DAAB2E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556" r="8401"/>
            <a:stretch/>
          </p:blipFill>
          <p:spPr>
            <a:xfrm>
              <a:off x="5318316" y="4229155"/>
              <a:ext cx="4413076" cy="2162178"/>
            </a:xfrm>
            <a:prstGeom prst="rect">
              <a:avLst/>
            </a:prstGeom>
          </p:spPr>
        </p:pic>
        <p:cxnSp>
          <p:nvCxnSpPr>
            <p:cNvPr id="34" name="Gerade Verbindung mit Pfeil 14">
              <a:extLst>
                <a:ext uri="{FF2B5EF4-FFF2-40B4-BE49-F238E27FC236}">
                  <a16:creationId xmlns:a16="http://schemas.microsoft.com/office/drawing/2014/main" id="{59F1DE74-8B69-6ABC-DD51-F873250641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06590" y="4729427"/>
              <a:ext cx="1" cy="426188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feld 19">
              <a:extLst>
                <a:ext uri="{FF2B5EF4-FFF2-40B4-BE49-F238E27FC236}">
                  <a16:creationId xmlns:a16="http://schemas.microsoft.com/office/drawing/2014/main" id="{28805F73-EF71-B48F-8B6D-FCAB06859481}"/>
                </a:ext>
              </a:extLst>
            </p:cNvPr>
            <p:cNvSpPr txBox="1"/>
            <p:nvPr/>
          </p:nvSpPr>
          <p:spPr>
            <a:xfrm>
              <a:off x="8366083" y="4694149"/>
              <a:ext cx="1681463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Arial" charset="0"/>
                </a:rPr>
                <a:t>Acceptance Window</a:t>
              </a:r>
            </a:p>
          </p:txBody>
        </p:sp>
        <p:sp>
          <p:nvSpPr>
            <p:cNvPr id="36" name="Textfeld 21">
              <a:extLst>
                <a:ext uri="{FF2B5EF4-FFF2-40B4-BE49-F238E27FC236}">
                  <a16:creationId xmlns:a16="http://schemas.microsoft.com/office/drawing/2014/main" id="{095A30C8-BDE2-1C26-3110-6CE9C2B57A22}"/>
                </a:ext>
              </a:extLst>
            </p:cNvPr>
            <p:cNvSpPr txBox="1"/>
            <p:nvPr/>
          </p:nvSpPr>
          <p:spPr>
            <a:xfrm>
              <a:off x="5314289" y="4254058"/>
              <a:ext cx="2082370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Arial" charset="0"/>
                </a:rPr>
                <a:t>Weighting Potential and Charge Drift</a:t>
              </a:r>
            </a:p>
          </p:txBody>
        </p:sp>
        <p:sp>
          <p:nvSpPr>
            <p:cNvPr id="37" name="Rechteck 28">
              <a:extLst>
                <a:ext uri="{FF2B5EF4-FFF2-40B4-BE49-F238E27FC236}">
                  <a16:creationId xmlns:a16="http://schemas.microsoft.com/office/drawing/2014/main" id="{28D17244-3DDB-74B2-BB01-3B06C2DE540A}"/>
                </a:ext>
              </a:extLst>
            </p:cNvPr>
            <p:cNvSpPr/>
            <p:nvPr/>
          </p:nvSpPr>
          <p:spPr>
            <a:xfrm rot="19273028">
              <a:off x="8200037" y="5432991"/>
              <a:ext cx="133202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Arial" charset="0"/>
                </a:rPr>
                <a:t>rejected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38" name="Textfeld 34">
              <a:extLst>
                <a:ext uri="{FF2B5EF4-FFF2-40B4-BE49-F238E27FC236}">
                  <a16:creationId xmlns:a16="http://schemas.microsoft.com/office/drawing/2014/main" id="{340AD941-4F67-5A89-A225-15CE4BB8F2A4}"/>
                </a:ext>
              </a:extLst>
            </p:cNvPr>
            <p:cNvSpPr txBox="1"/>
            <p:nvPr/>
          </p:nvSpPr>
          <p:spPr>
            <a:xfrm>
              <a:off x="7590372" y="5343270"/>
              <a:ext cx="776117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EE9000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Arial" charset="0"/>
                </a:rPr>
                <a:t>Current signal</a:t>
              </a:r>
            </a:p>
          </p:txBody>
        </p:sp>
        <p:sp>
          <p:nvSpPr>
            <p:cNvPr id="39" name="Textfeld 35">
              <a:extLst>
                <a:ext uri="{FF2B5EF4-FFF2-40B4-BE49-F238E27FC236}">
                  <a16:creationId xmlns:a16="http://schemas.microsoft.com/office/drawing/2014/main" id="{18CD1F83-5087-2AB3-F06E-86AD24F1FDFB}"/>
                </a:ext>
              </a:extLst>
            </p:cNvPr>
            <p:cNvSpPr txBox="1"/>
            <p:nvPr/>
          </p:nvSpPr>
          <p:spPr>
            <a:xfrm>
              <a:off x="7657962" y="4655583"/>
              <a:ext cx="802103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elvetica Light" panose="020B0403020202020204" pitchFamily="34" charset="0"/>
                  <a:ea typeface="+mn-ea"/>
                  <a:cs typeface="Arial" charset="0"/>
                </a:rPr>
                <a:t>Charge signal</a:t>
              </a:r>
            </a:p>
          </p:txBody>
        </p:sp>
      </p:grpSp>
      <p:sp>
        <p:nvSpPr>
          <p:cNvPr id="40" name="Inhaltsplatzhalter 15">
            <a:extLst>
              <a:ext uri="{FF2B5EF4-FFF2-40B4-BE49-F238E27FC236}">
                <a16:creationId xmlns:a16="http://schemas.microsoft.com/office/drawing/2014/main" id="{8AB45E3D-8288-450B-60B3-9C6DF9FF6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046" y="1183023"/>
            <a:ext cx="4300641" cy="4714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0</a:t>
            </a:r>
            <a:r>
              <a:rPr lang="el-GR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νββ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signal candidate (single-site)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AF6984D-7B81-0968-EB20-C7BBAD681834}"/>
              </a:ext>
            </a:extLst>
          </p:cNvPr>
          <p:cNvSpPr txBox="1"/>
          <p:nvPr/>
        </p:nvSpPr>
        <p:spPr>
          <a:xfrm>
            <a:off x="9966968" y="6043272"/>
            <a:ext cx="2215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Courtesy of the </a:t>
            </a:r>
            <a:r>
              <a:rPr lang="en-US" i="1" cap="small" dirty="0">
                <a:latin typeface="Calibri Light" panose="020F0302020204030204" pitchFamily="34" charset="0"/>
                <a:cs typeface="Calibri Light" panose="020F0302020204030204" pitchFamily="34" charset="0"/>
              </a:rPr>
              <a:t>LEGEND</a:t>
            </a:r>
            <a:r>
              <a:rPr lang="en-US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Collaboration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88308D-4402-EF86-97BB-EFD83A8BC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42" name="Footer Placeholder 41">
            <a:extLst>
              <a:ext uri="{FF2B5EF4-FFF2-40B4-BE49-F238E27FC236}">
                <a16:creationId xmlns:a16="http://schemas.microsoft.com/office/drawing/2014/main" id="{5637D41E-629B-04E4-9172-1CA7B5EDD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67B18033-AECF-5926-014F-D5A8C2E5F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05E1E-59DE-42F2-A367-F8E37557828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0737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165F2-5A90-7B3B-A244-1735F11A3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cap="small" dirty="0"/>
              <a:t>Majorana Demonstrator</a:t>
            </a:r>
          </a:p>
        </p:txBody>
      </p:sp>
      <p:sp>
        <p:nvSpPr>
          <p:cNvPr id="4" name="Google Shape;39;p2">
            <a:extLst>
              <a:ext uri="{FF2B5EF4-FFF2-40B4-BE49-F238E27FC236}">
                <a16:creationId xmlns:a16="http://schemas.microsoft.com/office/drawing/2014/main" id="{C9F107ED-D522-D364-2228-C7D854B9A570}"/>
              </a:ext>
            </a:extLst>
          </p:cNvPr>
          <p:cNvSpPr txBox="1">
            <a:spLocks/>
          </p:cNvSpPr>
          <p:nvPr/>
        </p:nvSpPr>
        <p:spPr>
          <a:xfrm>
            <a:off x="1202069" y="1018149"/>
            <a:ext cx="9724328" cy="65053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0" lang="en-US" sz="2400" b="0" i="0" u="none" strike="noStrike" kern="1200" cap="none" spc="0" normalizeH="0" baseline="0" dirty="0" smtClean="0">
                <a:ln>
                  <a:noFill/>
                </a:ln>
                <a:solidFill>
                  <a:srgbClr val="011993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rgbClr val="3A4683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941100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941100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941100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 panose="020B0604020202020204" pitchFamily="34" charset="0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Searching for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neutrinoless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double-beta decay of </a:t>
            </a:r>
            <a:r>
              <a:rPr kumimoji="0" lang="en-US" sz="17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76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Ge in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HPGe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detectors, probing additional physics beyond the standard model, and informing the design of the next-generation LEGEND experiment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11993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  <a:sym typeface="Arial"/>
            </a:endParaRPr>
          </a:p>
        </p:txBody>
      </p:sp>
      <p:sp>
        <p:nvSpPr>
          <p:cNvPr id="5" name="Google Shape;45;p2">
            <a:extLst>
              <a:ext uri="{FF2B5EF4-FFF2-40B4-BE49-F238E27FC236}">
                <a16:creationId xmlns:a16="http://schemas.microsoft.com/office/drawing/2014/main" id="{09F76728-A119-A2FD-AFA5-0599D17E57F2}"/>
              </a:ext>
            </a:extLst>
          </p:cNvPr>
          <p:cNvSpPr txBox="1"/>
          <p:nvPr/>
        </p:nvSpPr>
        <p:spPr>
          <a:xfrm>
            <a:off x="418187" y="2307386"/>
            <a:ext cx="5706100" cy="625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3" tIns="35713" rIns="35713" bIns="357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1100"/>
              </a:buClr>
              <a:buSzPts val="3200"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Excellent  Energy Resolution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2.5 keV FWHM @ 2039 keV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5" indent="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1100"/>
              </a:buClr>
              <a:buSzPts val="32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Analysis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Threshold: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1 keV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Google Shape;46;p2">
            <a:extLst>
              <a:ext uri="{FF2B5EF4-FFF2-40B4-BE49-F238E27FC236}">
                <a16:creationId xmlns:a16="http://schemas.microsoft.com/office/drawing/2014/main" id="{176FA7C4-794A-ABC2-5626-0B567BE39B52}"/>
              </a:ext>
            </a:extLst>
          </p:cNvPr>
          <p:cNvSpPr txBox="1"/>
          <p:nvPr/>
        </p:nvSpPr>
        <p:spPr>
          <a:xfrm>
            <a:off x="434291" y="1579880"/>
            <a:ext cx="6788651" cy="802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3" tIns="35713" rIns="35713" bIns="357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1100"/>
              </a:buClr>
              <a:buSzPts val="3200"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Source &amp; Detector: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Array of p-type, point contact detectors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114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1100"/>
              </a:buClr>
              <a:buSzPts val="3000"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30 kg of 88% enriched 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76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Ge crystals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- 14 kg of natural Ge crystals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2" indent="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1100"/>
              </a:buClr>
              <a:buSzPts val="3000"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Included 6.7 kg of 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76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Ge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inverted coaxial, point contact detectors in final run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47;p2">
            <a:extLst>
              <a:ext uri="{FF2B5EF4-FFF2-40B4-BE49-F238E27FC236}">
                <a16:creationId xmlns:a16="http://schemas.microsoft.com/office/drawing/2014/main" id="{551FFB72-2D29-601C-C7E3-B8C2887BD25F}"/>
              </a:ext>
            </a:extLst>
          </p:cNvPr>
          <p:cNvSpPr txBox="1"/>
          <p:nvPr/>
        </p:nvSpPr>
        <p:spPr>
          <a:xfrm>
            <a:off x="421383" y="2878152"/>
            <a:ext cx="6522418" cy="555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3" tIns="35713" rIns="35713" bIns="357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1100"/>
              </a:buClr>
              <a:buSzPts val="3200"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Low Background: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 modules within a compact graded shield and active muon veto using ultra-clean materials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48;p2">
            <a:extLst>
              <a:ext uri="{FF2B5EF4-FFF2-40B4-BE49-F238E27FC236}">
                <a16:creationId xmlns:a16="http://schemas.microsoft.com/office/drawing/2014/main" id="{FBF40642-5B0B-A5B7-A37F-90FAEA8283A8}"/>
              </a:ext>
            </a:extLst>
          </p:cNvPr>
          <p:cNvSpPr txBox="1"/>
          <p:nvPr/>
        </p:nvSpPr>
        <p:spPr>
          <a:xfrm>
            <a:off x="389616" y="3480354"/>
            <a:ext cx="11349234" cy="31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3" tIns="35713" rIns="35713" bIns="35713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Reached an exposure of ~65 kg-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yr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before removal of the enriched detectors for the LEGEND-200 experiment at LNGS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Google Shape;49;p2">
            <a:extLst>
              <a:ext uri="{FF2B5EF4-FFF2-40B4-BE49-F238E27FC236}">
                <a16:creationId xmlns:a16="http://schemas.microsoft.com/office/drawing/2014/main" id="{DF91BE13-3900-FB37-03B7-C07251A18F21}"/>
              </a:ext>
            </a:extLst>
          </p:cNvPr>
          <p:cNvSpPr txBox="1"/>
          <p:nvPr/>
        </p:nvSpPr>
        <p:spPr>
          <a:xfrm>
            <a:off x="172571" y="6432084"/>
            <a:ext cx="11288058" cy="302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13" tIns="35713" rIns="35713" bIns="35713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1993"/>
              </a:buClr>
              <a:buSzPts val="3000"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1199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Continuing to operate at the Sanford Underground Research Facility with natural detectors to search for decay of </a:t>
            </a:r>
            <a:r>
              <a:rPr kumimoji="0" lang="en-US" sz="1500" b="0" i="0" u="none" strike="noStrike" kern="1200" cap="none" spc="0" normalizeH="0" baseline="30000" noProof="0" dirty="0">
                <a:ln>
                  <a:noFill/>
                </a:ln>
                <a:solidFill>
                  <a:srgbClr val="01199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180m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11993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Ta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oogle Shape;50;p2" descr="2020-07-23 14.07.15.jpeg">
            <a:extLst>
              <a:ext uri="{FF2B5EF4-FFF2-40B4-BE49-F238E27FC236}">
                <a16:creationId xmlns:a16="http://schemas.microsoft.com/office/drawing/2014/main" id="{86C99728-7F49-8ABE-E326-533C47D5CDE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14810"/>
          <a:stretch/>
        </p:blipFill>
        <p:spPr>
          <a:xfrm>
            <a:off x="8214812" y="1659542"/>
            <a:ext cx="1982100" cy="1769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1;p2" descr="IMG_4702 (1).jpg">
            <a:extLst>
              <a:ext uri="{FF2B5EF4-FFF2-40B4-BE49-F238E27FC236}">
                <a16:creationId xmlns:a16="http://schemas.microsoft.com/office/drawing/2014/main" id="{4072E0B2-9347-F82E-AD69-BB1BF6CC491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21905" y="3850658"/>
            <a:ext cx="1925656" cy="2567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2;p2" descr="thumb_IMG_4667_1024.jpg">
            <a:extLst>
              <a:ext uri="{FF2B5EF4-FFF2-40B4-BE49-F238E27FC236}">
                <a16:creationId xmlns:a16="http://schemas.microsoft.com/office/drawing/2014/main" id="{188CF481-4378-7817-C086-585708A863D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0575"/>
          <a:stretch/>
        </p:blipFill>
        <p:spPr>
          <a:xfrm>
            <a:off x="846189" y="3836774"/>
            <a:ext cx="3061348" cy="2567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3;p2" descr="MJD-fig.jpg">
            <a:extLst>
              <a:ext uri="{FF2B5EF4-FFF2-40B4-BE49-F238E27FC236}">
                <a16:creationId xmlns:a16="http://schemas.microsoft.com/office/drawing/2014/main" id="{670C534D-5DCA-FDD9-AC6D-D659A04B802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56633" y="3818171"/>
            <a:ext cx="4302490" cy="2617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42;p2" descr="RGB_Color-Seal_Green-Mark_SC_Horizontal.jpg">
            <a:extLst>
              <a:ext uri="{FF2B5EF4-FFF2-40B4-BE49-F238E27FC236}">
                <a16:creationId xmlns:a16="http://schemas.microsoft.com/office/drawing/2014/main" id="{DF87FCED-1DE9-5F9A-847C-12B6BA4FC7C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5992" y="194131"/>
            <a:ext cx="2779958" cy="466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43;p2" descr="nsf1.jpg">
            <a:extLst>
              <a:ext uri="{FF2B5EF4-FFF2-40B4-BE49-F238E27FC236}">
                <a16:creationId xmlns:a16="http://schemas.microsoft.com/office/drawing/2014/main" id="{C7CFF865-680B-2789-3BB5-B330C07D0E8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51878" y="164241"/>
            <a:ext cx="599314" cy="602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44;p2" descr="image.png">
            <a:extLst>
              <a:ext uri="{FF2B5EF4-FFF2-40B4-BE49-F238E27FC236}">
                <a16:creationId xmlns:a16="http://schemas.microsoft.com/office/drawing/2014/main" id="{605BD9F3-676E-F4BA-574A-3DF4BAAD70B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068500" y="106221"/>
            <a:ext cx="776842" cy="68171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ED9E6905-733C-8B3E-01C5-C018ED93A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105E1E-59DE-42F2-A367-F8E3755782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4A9F44-67DC-DA41-40B7-902AEF645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A1525EF-203D-A37B-C534-C1D117944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</p:spTree>
    <p:extLst>
      <p:ext uri="{BB962C8B-B14F-4D97-AF65-F5344CB8AC3E}">
        <p14:creationId xmlns:p14="http://schemas.microsoft.com/office/powerpoint/2010/main" val="8000758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C97C103-563E-088B-1B9E-CA295E47BFCD}"/>
              </a:ext>
            </a:extLst>
          </p:cNvPr>
          <p:cNvGrpSpPr/>
          <p:nvPr/>
        </p:nvGrpSpPr>
        <p:grpSpPr>
          <a:xfrm>
            <a:off x="29950" y="1246633"/>
            <a:ext cx="8974939" cy="4293979"/>
            <a:chOff x="98723" y="1649365"/>
            <a:chExt cx="8875563" cy="4149857"/>
          </a:xfrm>
        </p:grpSpPr>
        <p:pic>
          <p:nvPicPr>
            <p:cNvPr id="7" name="Google Shape;532;p16" descr="MJD-2205-04.pdf">
              <a:extLst>
                <a:ext uri="{FF2B5EF4-FFF2-40B4-BE49-F238E27FC236}">
                  <a16:creationId xmlns:a16="http://schemas.microsoft.com/office/drawing/2014/main" id="{6F6F1043-CC94-6879-0101-048B55C6052D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1548"/>
            <a:stretch/>
          </p:blipFill>
          <p:spPr>
            <a:xfrm>
              <a:off x="98723" y="1649365"/>
              <a:ext cx="8875563" cy="41498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E83E891-FF96-1B00-9011-48CB43B88CAA}"/>
                </a:ext>
              </a:extLst>
            </p:cNvPr>
            <p:cNvSpPr/>
            <p:nvPr/>
          </p:nvSpPr>
          <p:spPr>
            <a:xfrm>
              <a:off x="3402800" y="3183467"/>
              <a:ext cx="515735" cy="2113280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F212594-6EC2-7236-C0D2-5C3E46DAF5D7}"/>
                </a:ext>
              </a:extLst>
            </p:cNvPr>
            <p:cNvCxnSpPr/>
            <p:nvPr/>
          </p:nvCxnSpPr>
          <p:spPr>
            <a:xfrm flipV="1">
              <a:off x="3918535" y="3095413"/>
              <a:ext cx="1053092" cy="27093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A25018E-33B1-C254-70B1-9BC500F64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/>
              <a:t>Majorana Demonstrator </a:t>
            </a:r>
            <a:r>
              <a:rPr lang="en-US" dirty="0"/>
              <a:t>Final Result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BF35C-7C70-E193-E6D9-2631D3CD5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579" y="1058778"/>
            <a:ext cx="11057021" cy="52550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Operating in a low background regime and benefiting from excellent energy resolution</a:t>
            </a:r>
          </a:p>
          <a:p>
            <a:endParaRPr lang="en-US" dirty="0"/>
          </a:p>
        </p:txBody>
      </p:sp>
      <p:sp>
        <p:nvSpPr>
          <p:cNvPr id="9" name="Google Shape;540;p16">
            <a:extLst>
              <a:ext uri="{FF2B5EF4-FFF2-40B4-BE49-F238E27FC236}">
                <a16:creationId xmlns:a16="http://schemas.microsoft.com/office/drawing/2014/main" id="{54D9CCF8-1AC9-A58F-67E9-E8C3440D5B01}"/>
              </a:ext>
            </a:extLst>
          </p:cNvPr>
          <p:cNvSpPr/>
          <p:nvPr/>
        </p:nvSpPr>
        <p:spPr>
          <a:xfrm>
            <a:off x="9004889" y="2002751"/>
            <a:ext cx="3250067" cy="3483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11993"/>
              </a:buClr>
              <a:buSzPts val="3400"/>
            </a:pPr>
            <a:r>
              <a:rPr lang="en-US" dirty="0">
                <a:solidFill>
                  <a:srgbClr val="011993"/>
                </a:solidFill>
                <a:latin typeface="+mj-lt"/>
                <a:ea typeface="+mj-ea"/>
                <a:cs typeface="+mj-cs"/>
                <a:sym typeface="Arial"/>
              </a:rPr>
              <a:t>Final enriched detector active exposure: </a:t>
            </a:r>
            <a:r>
              <a:rPr lang="en-US" sz="1700" dirty="0">
                <a:solidFill>
                  <a:srgbClr val="941100"/>
                </a:solidFill>
              </a:rPr>
              <a:t>64.5 ± 0.9 kg-</a:t>
            </a:r>
            <a:r>
              <a:rPr lang="en-US" sz="1700" dirty="0" err="1">
                <a:solidFill>
                  <a:srgbClr val="941100"/>
                </a:solidFill>
              </a:rPr>
              <a:t>yr</a:t>
            </a:r>
            <a:endParaRPr sz="1700" dirty="0">
              <a:solidFill>
                <a:srgbClr val="941100"/>
              </a:solidFill>
            </a:endParaRPr>
          </a:p>
          <a:p>
            <a:pPr>
              <a:spcBef>
                <a:spcPts val="1500"/>
              </a:spcBef>
              <a:buClr>
                <a:srgbClr val="011993"/>
              </a:buClr>
              <a:buSzPts val="3400"/>
            </a:pPr>
            <a:r>
              <a:rPr lang="en-US" dirty="0">
                <a:solidFill>
                  <a:srgbClr val="011993"/>
                </a:solidFill>
                <a:latin typeface="+mj-lt"/>
                <a:ea typeface="+mj-ea"/>
                <a:cs typeface="+mj-cs"/>
              </a:rPr>
              <a:t>Background index at 2039 keV in lowest background configuration</a:t>
            </a:r>
          </a:p>
          <a:p>
            <a:pPr algn="ctr">
              <a:spcBef>
                <a:spcPts val="1500"/>
              </a:spcBef>
              <a:buClr>
                <a:srgbClr val="011993"/>
              </a:buClr>
              <a:buSzPts val="3400"/>
            </a:pPr>
            <a:r>
              <a:rPr lang="en-US" sz="1700" dirty="0">
                <a:solidFill>
                  <a:srgbClr val="941100"/>
                </a:solidFill>
              </a:rPr>
              <a:t>15.7 ± 1.4 </a:t>
            </a:r>
            <a:r>
              <a:rPr lang="en-US" sz="1700" dirty="0" err="1">
                <a:solidFill>
                  <a:srgbClr val="941100"/>
                </a:solidFill>
              </a:rPr>
              <a:t>cts</a:t>
            </a:r>
            <a:r>
              <a:rPr lang="en-US" sz="1700" dirty="0">
                <a:solidFill>
                  <a:srgbClr val="941100"/>
                </a:solidFill>
              </a:rPr>
              <a:t>/(FWHM t </a:t>
            </a:r>
            <a:r>
              <a:rPr lang="en-US" sz="1700" dirty="0" err="1">
                <a:solidFill>
                  <a:srgbClr val="941100"/>
                </a:solidFill>
              </a:rPr>
              <a:t>yr</a:t>
            </a:r>
            <a:r>
              <a:rPr lang="en-US" sz="1700" dirty="0">
                <a:solidFill>
                  <a:srgbClr val="941100"/>
                </a:solidFill>
              </a:rPr>
              <a:t>)</a:t>
            </a:r>
            <a:endParaRPr lang="en-US" sz="1700" dirty="0">
              <a:solidFill>
                <a:srgbClr val="011993"/>
              </a:solidFill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rgbClr val="011993"/>
                </a:solidFill>
                <a:latin typeface="+mj-lt"/>
                <a:ea typeface="+mj-ea"/>
                <a:cs typeface="+mj-cs"/>
              </a:rPr>
              <a:t>Expect </a:t>
            </a:r>
            <a:r>
              <a:rPr lang="en-US" sz="1700" dirty="0">
                <a:solidFill>
                  <a:srgbClr val="941100"/>
                </a:solidFill>
              </a:rPr>
              <a:t>1.5 background counts </a:t>
            </a:r>
            <a:r>
              <a:rPr lang="en-US" dirty="0">
                <a:solidFill>
                  <a:srgbClr val="011993"/>
                </a:solidFill>
                <a:latin typeface="+mj-lt"/>
                <a:ea typeface="+mj-ea"/>
                <a:cs typeface="+mj-cs"/>
              </a:rPr>
              <a:t>in ROI; measured </a:t>
            </a:r>
            <a:r>
              <a:rPr lang="en-US" sz="1700" dirty="0">
                <a:solidFill>
                  <a:srgbClr val="941100"/>
                </a:solidFill>
              </a:rPr>
              <a:t>1 count</a:t>
            </a:r>
          </a:p>
          <a:p>
            <a:pPr>
              <a:spcBef>
                <a:spcPts val="1500"/>
              </a:spcBef>
              <a:buClr>
                <a:srgbClr val="011993"/>
              </a:buClr>
              <a:buSzPts val="3400"/>
            </a:pPr>
            <a:r>
              <a:rPr lang="en-US" dirty="0">
                <a:solidFill>
                  <a:srgbClr val="011993"/>
                </a:solidFill>
                <a:latin typeface="+mj-lt"/>
                <a:ea typeface="+mj-ea"/>
                <a:cs typeface="+mj-cs"/>
              </a:rPr>
              <a:t>Second lowest background index by any 0</a:t>
            </a:r>
            <a:r>
              <a:rPr lang="el-GR" dirty="0">
                <a:solidFill>
                  <a:srgbClr val="011993"/>
                </a:solidFill>
                <a:latin typeface="+mj-lt"/>
                <a:ea typeface="+mj-ea"/>
                <a:cs typeface="+mj-cs"/>
              </a:rPr>
              <a:t>νββ</a:t>
            </a:r>
            <a:r>
              <a:rPr lang="en-US" dirty="0">
                <a:solidFill>
                  <a:srgbClr val="011993"/>
                </a:solidFill>
                <a:latin typeface="+mj-lt"/>
                <a:ea typeface="+mj-ea"/>
                <a:cs typeface="+mj-cs"/>
              </a:rPr>
              <a:t> search to date!</a:t>
            </a:r>
            <a:endParaRPr dirty="0">
              <a:solidFill>
                <a:srgbClr val="011993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Google Shape;40;p2" descr="image6.png">
            <a:extLst>
              <a:ext uri="{FF2B5EF4-FFF2-40B4-BE49-F238E27FC236}">
                <a16:creationId xmlns:a16="http://schemas.microsoft.com/office/drawing/2014/main" id="{5DC7D0D3-1FBE-D97A-F6CC-06E2ED9D9A3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16569" y="131112"/>
            <a:ext cx="502665" cy="673054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74;p7">
            <a:extLst>
              <a:ext uri="{FF2B5EF4-FFF2-40B4-BE49-F238E27FC236}">
                <a16:creationId xmlns:a16="http://schemas.microsoft.com/office/drawing/2014/main" id="{2670339C-F6E5-0E82-2E06-4582D5D5E63F}"/>
              </a:ext>
            </a:extLst>
          </p:cNvPr>
          <p:cNvSpPr txBox="1"/>
          <p:nvPr/>
        </p:nvSpPr>
        <p:spPr>
          <a:xfrm>
            <a:off x="5643667" y="3753812"/>
            <a:ext cx="2290834" cy="379591"/>
          </a:xfrm>
          <a:prstGeom prst="rect">
            <a:avLst/>
          </a:prstGeom>
          <a:noFill/>
          <a:ln w="25400" cap="flat" cmpd="sng">
            <a:solidFill>
              <a:srgbClr val="0D4D7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r>
              <a:rPr lang="en-US" dirty="0"/>
              <a:t>PRL </a:t>
            </a:r>
            <a:r>
              <a:rPr lang="en-US" b="1" dirty="0"/>
              <a:t>130</a:t>
            </a:r>
            <a:r>
              <a:rPr lang="en-US" dirty="0"/>
              <a:t> 062501 (2022)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BE3C9C8-9FB0-B153-05E5-43D37EF8A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05E1E-59DE-42F2-A367-F8E375578280}" type="slidenum">
              <a:rPr lang="en-US" smtClean="0"/>
              <a:t>32</a:t>
            </a:fld>
            <a:endParaRPr lang="en-US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9F9AFAFD-1C4D-AD1D-59AC-403E8EF2F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56E003E6-A436-5BCD-684E-BA4F1176F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187D5F-7C44-9ADB-7EC8-FA6D9B83250F}"/>
              </a:ext>
            </a:extLst>
          </p:cNvPr>
          <p:cNvSpPr txBox="1"/>
          <p:nvPr/>
        </p:nvSpPr>
        <p:spPr>
          <a:xfrm>
            <a:off x="1117191" y="5845688"/>
            <a:ext cx="7092973" cy="42473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317500" marR="0" lvl="1" indent="0" algn="l" defTabSz="914400" rtl="0" eaLnBrk="1" fontAlgn="auto" latinLnBrk="0" hangingPunct="1">
              <a:lnSpc>
                <a:spcPct val="90000"/>
              </a:lnSpc>
              <a:spcBef>
                <a:spcPts val="3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11993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65 kg-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11993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yr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11993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 Exposure Limit: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T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1/2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 &gt; 8.3 × 10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25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yr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 (90% C.I.)</a:t>
            </a:r>
          </a:p>
        </p:txBody>
      </p:sp>
      <p:sp>
        <p:nvSpPr>
          <p:cNvPr id="10" name="Google Shape;558;p17">
            <a:extLst>
              <a:ext uri="{FF2B5EF4-FFF2-40B4-BE49-F238E27FC236}">
                <a16:creationId xmlns:a16="http://schemas.microsoft.com/office/drawing/2014/main" id="{3FAEA36A-120A-551C-76CC-4E5DBADE056E}"/>
              </a:ext>
            </a:extLst>
          </p:cNvPr>
          <p:cNvSpPr txBox="1"/>
          <p:nvPr/>
        </p:nvSpPr>
        <p:spPr>
          <a:xfrm>
            <a:off x="8922248" y="5858006"/>
            <a:ext cx="2359920" cy="400095"/>
          </a:xfrm>
          <a:prstGeom prst="rect">
            <a:avLst/>
          </a:prstGeom>
          <a:solidFill>
            <a:srgbClr val="D9D9D9"/>
          </a:solidFill>
          <a:ln w="38100" cap="flat" cmpd="sng">
            <a:solidFill>
              <a:srgbClr val="1A2A5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13" tIns="45713" rIns="45713" bIns="45713" anchor="t" anchorCtr="0">
            <a:spAutoFit/>
          </a:bodyPr>
          <a:lstStyle/>
          <a:p>
            <a:pPr>
              <a:buSzPts val="4800"/>
            </a:pPr>
            <a:r>
              <a:rPr lang="en-US" sz="2000" dirty="0"/>
              <a:t>m</a:t>
            </a:r>
            <a:r>
              <a:rPr lang="en-US" sz="2000" baseline="-25000" dirty="0"/>
              <a:t>ββ</a:t>
            </a:r>
            <a:r>
              <a:rPr lang="en-US" sz="2000" dirty="0"/>
              <a:t> &lt; 113 - 269 </a:t>
            </a:r>
            <a:r>
              <a:rPr lang="en-US" sz="2000" dirty="0" err="1"/>
              <a:t>meV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27098890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261C3-69B4-24F7-041C-1F2CD70CE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300" y="169012"/>
            <a:ext cx="10954751" cy="537243"/>
          </a:xfrm>
        </p:spPr>
        <p:txBody>
          <a:bodyPr>
            <a:normAutofit fontScale="90000"/>
          </a:bodyPr>
          <a:lstStyle/>
          <a:p>
            <a:r>
              <a:rPr lang="en-US" dirty="0"/>
              <a:t>GERDA</a:t>
            </a:r>
          </a:p>
        </p:txBody>
      </p:sp>
      <p:grpSp>
        <p:nvGrpSpPr>
          <p:cNvPr id="3" name="Google Shape;90;p15">
            <a:extLst>
              <a:ext uri="{FF2B5EF4-FFF2-40B4-BE49-F238E27FC236}">
                <a16:creationId xmlns:a16="http://schemas.microsoft.com/office/drawing/2014/main" id="{E87500B4-2C7B-E46C-0162-7C3E6724B191}"/>
              </a:ext>
            </a:extLst>
          </p:cNvPr>
          <p:cNvGrpSpPr/>
          <p:nvPr/>
        </p:nvGrpSpPr>
        <p:grpSpPr>
          <a:xfrm>
            <a:off x="1" y="768167"/>
            <a:ext cx="2785868" cy="6080567"/>
            <a:chOff x="-1" y="1117550"/>
            <a:chExt cx="2089401" cy="4560425"/>
          </a:xfrm>
        </p:grpSpPr>
        <p:pic>
          <p:nvPicPr>
            <p:cNvPr id="4" name="Google Shape;91;p15">
              <a:extLst>
                <a:ext uri="{FF2B5EF4-FFF2-40B4-BE49-F238E27FC236}">
                  <a16:creationId xmlns:a16="http://schemas.microsoft.com/office/drawing/2014/main" id="{B4C9FC29-E8CB-35DA-CC95-375DFA007986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t="28754" r="64156"/>
            <a:stretch/>
          </p:blipFill>
          <p:spPr>
            <a:xfrm>
              <a:off x="-1" y="1117550"/>
              <a:ext cx="2089400" cy="2768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92;p15">
              <a:extLst>
                <a:ext uri="{FF2B5EF4-FFF2-40B4-BE49-F238E27FC236}">
                  <a16:creationId xmlns:a16="http://schemas.microsoft.com/office/drawing/2014/main" id="{E8386F65-CCCF-5631-6301-8ACC03E7C6BB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t="91117" r="64156"/>
            <a:stretch/>
          </p:blipFill>
          <p:spPr>
            <a:xfrm rot="10800000">
              <a:off x="0" y="3886200"/>
              <a:ext cx="2089400" cy="17917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" name="Google Shape;94;p15">
            <a:extLst>
              <a:ext uri="{FF2B5EF4-FFF2-40B4-BE49-F238E27FC236}">
                <a16:creationId xmlns:a16="http://schemas.microsoft.com/office/drawing/2014/main" id="{0292D871-68E9-1125-456D-2E11097AA78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4388"/>
          <a:stretch/>
        </p:blipFill>
        <p:spPr>
          <a:xfrm>
            <a:off x="4943767" y="0"/>
            <a:ext cx="2012067" cy="6557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95;p15">
            <a:extLst>
              <a:ext uri="{FF2B5EF4-FFF2-40B4-BE49-F238E27FC236}">
                <a16:creationId xmlns:a16="http://schemas.microsoft.com/office/drawing/2014/main" id="{9E1AD987-7AAF-B403-4270-9627688750D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05918" y="0"/>
            <a:ext cx="2491583" cy="6557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6;p15">
            <a:extLst>
              <a:ext uri="{FF2B5EF4-FFF2-40B4-BE49-F238E27FC236}">
                <a16:creationId xmlns:a16="http://schemas.microsoft.com/office/drawing/2014/main" id="{D2888481-9B56-90DF-754E-B4BADB0E69F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36511" r="29859"/>
          <a:stretch/>
        </p:blipFill>
        <p:spPr>
          <a:xfrm>
            <a:off x="730533" y="0"/>
            <a:ext cx="4099968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Google Shape;97;p15">
            <a:extLst>
              <a:ext uri="{FF2B5EF4-FFF2-40B4-BE49-F238E27FC236}">
                <a16:creationId xmlns:a16="http://schemas.microsoft.com/office/drawing/2014/main" id="{749BAABC-CB07-38C0-C426-6D2E09ED1642}"/>
              </a:ext>
            </a:extLst>
          </p:cNvPr>
          <p:cNvCxnSpPr/>
          <p:nvPr/>
        </p:nvCxnSpPr>
        <p:spPr>
          <a:xfrm flipH="1">
            <a:off x="2822667" y="666367"/>
            <a:ext cx="2536000" cy="21196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Google Shape;98;p15">
            <a:extLst>
              <a:ext uri="{FF2B5EF4-FFF2-40B4-BE49-F238E27FC236}">
                <a16:creationId xmlns:a16="http://schemas.microsoft.com/office/drawing/2014/main" id="{7700796E-A0A9-88BF-6E35-C1DB3EAB90A2}"/>
              </a:ext>
            </a:extLst>
          </p:cNvPr>
          <p:cNvCxnSpPr/>
          <p:nvPr/>
        </p:nvCxnSpPr>
        <p:spPr>
          <a:xfrm rot="10800000">
            <a:off x="2785867" y="4405567"/>
            <a:ext cx="2572800" cy="16380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2" name="Google Shape;99;p15">
            <a:extLst>
              <a:ext uri="{FF2B5EF4-FFF2-40B4-BE49-F238E27FC236}">
                <a16:creationId xmlns:a16="http://schemas.microsoft.com/office/drawing/2014/main" id="{211BE965-B4B4-78A4-BE3A-190FA549217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857672" y="1"/>
            <a:ext cx="2334329" cy="65572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Google Shape;100;p15">
            <a:extLst>
              <a:ext uri="{FF2B5EF4-FFF2-40B4-BE49-F238E27FC236}">
                <a16:creationId xmlns:a16="http://schemas.microsoft.com/office/drawing/2014/main" id="{3386C207-988D-C85C-81EA-1E04A828D065}"/>
              </a:ext>
            </a:extLst>
          </p:cNvPr>
          <p:cNvCxnSpPr/>
          <p:nvPr/>
        </p:nvCxnSpPr>
        <p:spPr>
          <a:xfrm rot="10800000" flipH="1">
            <a:off x="8162967" y="166500"/>
            <a:ext cx="2508000" cy="11940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" name="Google Shape;101;p15">
            <a:extLst>
              <a:ext uri="{FF2B5EF4-FFF2-40B4-BE49-F238E27FC236}">
                <a16:creationId xmlns:a16="http://schemas.microsoft.com/office/drawing/2014/main" id="{25C11F3A-B636-4436-22DE-1237469ACA0D}"/>
              </a:ext>
            </a:extLst>
          </p:cNvPr>
          <p:cNvCxnSpPr/>
          <p:nvPr/>
        </p:nvCxnSpPr>
        <p:spPr>
          <a:xfrm>
            <a:off x="8301800" y="4183300"/>
            <a:ext cx="1925200" cy="20452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Google Shape;102;p15">
            <a:extLst>
              <a:ext uri="{FF2B5EF4-FFF2-40B4-BE49-F238E27FC236}">
                <a16:creationId xmlns:a16="http://schemas.microsoft.com/office/drawing/2014/main" id="{8FE3B380-45B2-41B7-8CD7-B6157261DC94}"/>
              </a:ext>
            </a:extLst>
          </p:cNvPr>
          <p:cNvSpPr/>
          <p:nvPr/>
        </p:nvSpPr>
        <p:spPr>
          <a:xfrm>
            <a:off x="6705933" y="3432084"/>
            <a:ext cx="592400" cy="305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6" name="Google Shape;103;p15">
            <a:extLst>
              <a:ext uri="{FF2B5EF4-FFF2-40B4-BE49-F238E27FC236}">
                <a16:creationId xmlns:a16="http://schemas.microsoft.com/office/drawing/2014/main" id="{737FD620-0C12-EF36-9F84-275DAA4EDDD1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34206" y="2968766"/>
            <a:ext cx="535865" cy="46023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04;p15">
            <a:extLst>
              <a:ext uri="{FF2B5EF4-FFF2-40B4-BE49-F238E27FC236}">
                <a16:creationId xmlns:a16="http://schemas.microsoft.com/office/drawing/2014/main" id="{A4C783C2-545B-F4A6-AC21-ABE62CE0A9D0}"/>
              </a:ext>
            </a:extLst>
          </p:cNvPr>
          <p:cNvSpPr txBox="1"/>
          <p:nvPr/>
        </p:nvSpPr>
        <p:spPr>
          <a:xfrm>
            <a:off x="5074984" y="6274801"/>
            <a:ext cx="1749600" cy="471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" sz="14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7x PMT</a:t>
            </a:r>
            <a:endParaRPr kumimoji="0" sz="14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" name="Google Shape;106;p15">
            <a:extLst>
              <a:ext uri="{FF2B5EF4-FFF2-40B4-BE49-F238E27FC236}">
                <a16:creationId xmlns:a16="http://schemas.microsoft.com/office/drawing/2014/main" id="{1467499B-1BEF-3D10-EB06-5ABD015CA403}"/>
              </a:ext>
            </a:extLst>
          </p:cNvPr>
          <p:cNvSpPr txBox="1"/>
          <p:nvPr/>
        </p:nvSpPr>
        <p:spPr>
          <a:xfrm rot="-5400000">
            <a:off x="3956267" y="3133194"/>
            <a:ext cx="2332800" cy="471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" sz="14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Fibershroud</a:t>
            </a:r>
            <a:endParaRPr kumimoji="0" sz="14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" name="Google Shape;107;p15">
            <a:extLst>
              <a:ext uri="{FF2B5EF4-FFF2-40B4-BE49-F238E27FC236}">
                <a16:creationId xmlns:a16="http://schemas.microsoft.com/office/drawing/2014/main" id="{AB987005-D550-B16D-5357-BA20869D0942}"/>
              </a:ext>
            </a:extLst>
          </p:cNvPr>
          <p:cNvSpPr txBox="1"/>
          <p:nvPr/>
        </p:nvSpPr>
        <p:spPr>
          <a:xfrm rot="-5400000">
            <a:off x="8777767" y="3193027"/>
            <a:ext cx="2332800" cy="471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" sz="14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HPGe detector array</a:t>
            </a:r>
            <a:endParaRPr kumimoji="0" sz="14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" name="Google Shape;108;p15">
            <a:extLst>
              <a:ext uri="{FF2B5EF4-FFF2-40B4-BE49-F238E27FC236}">
                <a16:creationId xmlns:a16="http://schemas.microsoft.com/office/drawing/2014/main" id="{F0FBA908-645C-3B23-DFF8-D5157841775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9" b="9501"/>
          <a:stretch/>
        </p:blipFill>
        <p:spPr>
          <a:xfrm flipH="1">
            <a:off x="75700" y="526401"/>
            <a:ext cx="320600" cy="24176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10;p15">
            <a:extLst>
              <a:ext uri="{FF2B5EF4-FFF2-40B4-BE49-F238E27FC236}">
                <a16:creationId xmlns:a16="http://schemas.microsoft.com/office/drawing/2014/main" id="{81DFE8F3-1683-0AF3-1EE1-B75D072A40D0}"/>
              </a:ext>
            </a:extLst>
          </p:cNvPr>
          <p:cNvSpPr txBox="1"/>
          <p:nvPr/>
        </p:nvSpPr>
        <p:spPr>
          <a:xfrm rot="-5400000">
            <a:off x="-1534600" y="3884633"/>
            <a:ext cx="3541200" cy="4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" sz="14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590 m³ instrumented water tank</a:t>
            </a:r>
            <a:endParaRPr kumimoji="0" sz="14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" name="Google Shape;111;p15">
            <a:extLst>
              <a:ext uri="{FF2B5EF4-FFF2-40B4-BE49-F238E27FC236}">
                <a16:creationId xmlns:a16="http://schemas.microsoft.com/office/drawing/2014/main" id="{B0662640-0437-9C42-431C-838ADD886444}"/>
              </a:ext>
            </a:extLst>
          </p:cNvPr>
          <p:cNvSpPr txBox="1"/>
          <p:nvPr/>
        </p:nvSpPr>
        <p:spPr>
          <a:xfrm rot="848193">
            <a:off x="3238027" y="988912"/>
            <a:ext cx="997405" cy="697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" sz="14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64 m³ LAr cryostat</a:t>
            </a:r>
            <a:endParaRPr kumimoji="0" sz="14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A5F7EC-881C-309A-31C5-E0832653C1C0}"/>
              </a:ext>
            </a:extLst>
          </p:cNvPr>
          <p:cNvSpPr txBox="1"/>
          <p:nvPr/>
        </p:nvSpPr>
        <p:spPr>
          <a:xfrm>
            <a:off x="7099120" y="6387069"/>
            <a:ext cx="4735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Courtesy of the GERDA Collaboration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3663311-5A1D-A3C5-A51C-1E951B5E5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26F08F52-F374-8037-D5B5-83B3515C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FA691774-DC32-33AF-638C-FA19124D1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05E1E-59DE-42F2-A367-F8E37557828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9693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05EB0-CD42-D348-C7F8-42A01C126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Final GERDA Result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699605F-55DC-4B92-F4D3-465D74D2C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433" y="1178070"/>
            <a:ext cx="5274672" cy="2496125"/>
          </a:xfrm>
          <a:prstGeom prst="rect">
            <a:avLst/>
          </a:prstGeom>
        </p:spPr>
      </p:pic>
      <p:sp>
        <p:nvSpPr>
          <p:cNvPr id="5" name="Google Shape;240;p22">
            <a:extLst>
              <a:ext uri="{FF2B5EF4-FFF2-40B4-BE49-F238E27FC236}">
                <a16:creationId xmlns:a16="http://schemas.microsoft.com/office/drawing/2014/main" id="{4DC64A8D-6F5A-2017-D544-EDB000FB7C62}"/>
              </a:ext>
            </a:extLst>
          </p:cNvPr>
          <p:cNvSpPr txBox="1"/>
          <p:nvPr/>
        </p:nvSpPr>
        <p:spPr>
          <a:xfrm>
            <a:off x="5813010" y="3803860"/>
            <a:ext cx="6378990" cy="1977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186262">
              <a:buClr>
                <a:schemeClr val="dk2"/>
              </a:buClr>
              <a:buSzPts val="1400"/>
            </a:pPr>
            <a:r>
              <a:rPr lang="de" sz="2000" dirty="0">
                <a:solidFill>
                  <a:schemeClr val="dk2"/>
                </a:solidFill>
                <a:latin typeface="Calibri Light" panose="020F0302020204030204" pitchFamily="34" charset="0"/>
                <a:ea typeface="Lato"/>
                <a:cs typeface="Calibri Light" panose="020F0302020204030204" pitchFamily="34" charset="0"/>
                <a:sym typeface="Lato"/>
              </a:rPr>
              <a:t>Background </a:t>
            </a:r>
            <a:r>
              <a:rPr lang="de" sz="2000" dirty="0" err="1">
                <a:solidFill>
                  <a:schemeClr val="dk2"/>
                </a:solidFill>
                <a:latin typeface="Calibri Light" panose="020F0302020204030204" pitchFamily="34" charset="0"/>
                <a:ea typeface="Lato"/>
                <a:cs typeface="Calibri Light" panose="020F0302020204030204" pitchFamily="34" charset="0"/>
                <a:sym typeface="Lato"/>
              </a:rPr>
              <a:t>index</a:t>
            </a:r>
            <a:r>
              <a:rPr lang="de" sz="2000" dirty="0">
                <a:solidFill>
                  <a:schemeClr val="dk2"/>
                </a:solidFill>
                <a:latin typeface="Calibri Light" panose="020F0302020204030204" pitchFamily="34" charset="0"/>
                <a:ea typeface="Lato"/>
                <a:cs typeface="Calibri Light" panose="020F0302020204030204" pitchFamily="34" charset="0"/>
                <a:sym typeface="Lato"/>
              </a:rPr>
              <a:t>: 5.2</a:t>
            </a:r>
            <a:r>
              <a:rPr lang="de" sz="2000" baseline="30000" dirty="0">
                <a:solidFill>
                  <a:schemeClr val="dk2"/>
                </a:solidFill>
                <a:latin typeface="Calibri Light" panose="020F0302020204030204" pitchFamily="34" charset="0"/>
                <a:ea typeface="Lato"/>
                <a:cs typeface="Calibri Light" panose="020F0302020204030204" pitchFamily="34" charset="0"/>
                <a:sym typeface="Lato"/>
              </a:rPr>
              <a:t>+1.6</a:t>
            </a:r>
            <a:r>
              <a:rPr lang="de" sz="2000" dirty="0">
                <a:solidFill>
                  <a:schemeClr val="dk2"/>
                </a:solidFill>
                <a:latin typeface="Calibri Light" panose="020F0302020204030204" pitchFamily="34" charset="0"/>
                <a:ea typeface="Lato"/>
                <a:cs typeface="Calibri Light" panose="020F0302020204030204" pitchFamily="34" charset="0"/>
                <a:sym typeface="Lato"/>
              </a:rPr>
              <a:t> ⋅10</a:t>
            </a:r>
            <a:r>
              <a:rPr lang="de" sz="2000" baseline="30000" dirty="0">
                <a:solidFill>
                  <a:schemeClr val="dk2"/>
                </a:solidFill>
                <a:latin typeface="Calibri Light" panose="020F0302020204030204" pitchFamily="34" charset="0"/>
                <a:ea typeface="Lato"/>
                <a:cs typeface="Calibri Light" panose="020F0302020204030204" pitchFamily="34" charset="0"/>
                <a:sym typeface="Lato"/>
              </a:rPr>
              <a:t>-4</a:t>
            </a:r>
            <a:r>
              <a:rPr lang="de" sz="2000" dirty="0">
                <a:solidFill>
                  <a:schemeClr val="dk2"/>
                </a:solidFill>
                <a:latin typeface="Calibri Light" panose="020F0302020204030204" pitchFamily="34" charset="0"/>
                <a:ea typeface="Lato"/>
                <a:cs typeface="Calibri Light" panose="020F0302020204030204" pitchFamily="34" charset="0"/>
                <a:sym typeface="Lato"/>
              </a:rPr>
              <a:t> </a:t>
            </a:r>
            <a:r>
              <a:rPr lang="de" sz="2000" dirty="0" err="1">
                <a:solidFill>
                  <a:schemeClr val="dk2"/>
                </a:solidFill>
                <a:latin typeface="Calibri Light" panose="020F0302020204030204" pitchFamily="34" charset="0"/>
                <a:ea typeface="Lato"/>
                <a:cs typeface="Calibri Light" panose="020F0302020204030204" pitchFamily="34" charset="0"/>
                <a:sym typeface="Lato"/>
              </a:rPr>
              <a:t>cts</a:t>
            </a:r>
            <a:r>
              <a:rPr lang="de" sz="2000" dirty="0">
                <a:solidFill>
                  <a:schemeClr val="dk2"/>
                </a:solidFill>
                <a:latin typeface="Calibri Light" panose="020F0302020204030204" pitchFamily="34" charset="0"/>
                <a:ea typeface="Lato"/>
                <a:cs typeface="Calibri Light" panose="020F0302020204030204" pitchFamily="34" charset="0"/>
                <a:sym typeface="Lato"/>
              </a:rPr>
              <a:t>/(</a:t>
            </a:r>
            <a:r>
              <a:rPr lang="de" sz="2000" dirty="0" err="1">
                <a:solidFill>
                  <a:schemeClr val="dk2"/>
                </a:solidFill>
                <a:latin typeface="Calibri Light" panose="020F0302020204030204" pitchFamily="34" charset="0"/>
                <a:ea typeface="Lato"/>
                <a:cs typeface="Calibri Light" panose="020F0302020204030204" pitchFamily="34" charset="0"/>
                <a:sym typeface="Lato"/>
              </a:rPr>
              <a:t>keV</a:t>
            </a:r>
            <a:r>
              <a:rPr lang="de" sz="2000" dirty="0">
                <a:solidFill>
                  <a:schemeClr val="dk2"/>
                </a:solidFill>
                <a:latin typeface="Calibri Light" panose="020F0302020204030204" pitchFamily="34" charset="0"/>
                <a:ea typeface="Lato"/>
                <a:cs typeface="Calibri Light" panose="020F0302020204030204" pitchFamily="34" charset="0"/>
                <a:sym typeface="Lato"/>
              </a:rPr>
              <a:t> kg </a:t>
            </a:r>
            <a:r>
              <a:rPr lang="de" sz="2000" dirty="0" err="1">
                <a:solidFill>
                  <a:schemeClr val="dk2"/>
                </a:solidFill>
                <a:latin typeface="Calibri Light" panose="020F0302020204030204" pitchFamily="34" charset="0"/>
                <a:ea typeface="Lato"/>
                <a:cs typeface="Calibri Light" panose="020F0302020204030204" pitchFamily="34" charset="0"/>
                <a:sym typeface="Lato"/>
              </a:rPr>
              <a:t>yr</a:t>
            </a:r>
            <a:r>
              <a:rPr lang="de" sz="2000" dirty="0">
                <a:solidFill>
                  <a:schemeClr val="dk2"/>
                </a:solidFill>
                <a:latin typeface="Calibri Light" panose="020F0302020204030204" pitchFamily="34" charset="0"/>
                <a:ea typeface="Lato"/>
                <a:cs typeface="Calibri Light" panose="020F0302020204030204" pitchFamily="34" charset="0"/>
                <a:sym typeface="Lato"/>
              </a:rPr>
              <a:t>), </a:t>
            </a:r>
            <a:endParaRPr sz="2000" dirty="0">
              <a:solidFill>
                <a:schemeClr val="dk2"/>
              </a:solidFill>
              <a:latin typeface="Calibri Light" panose="020F0302020204030204" pitchFamily="34" charset="0"/>
              <a:ea typeface="Lato"/>
              <a:cs typeface="Calibri Light" panose="020F0302020204030204" pitchFamily="34" charset="0"/>
              <a:sym typeface="Lato"/>
            </a:endParaRPr>
          </a:p>
          <a:p>
            <a:pPr marL="186262">
              <a:spcBef>
                <a:spcPts val="1333"/>
              </a:spcBef>
              <a:buClr>
                <a:schemeClr val="dk2"/>
              </a:buClr>
              <a:buSzPts val="1400"/>
            </a:pPr>
            <a:r>
              <a:rPr lang="de" sz="2000" dirty="0" err="1">
                <a:solidFill>
                  <a:schemeClr val="dk2"/>
                </a:solidFill>
                <a:latin typeface="Calibri Light" panose="020F0302020204030204" pitchFamily="34" charset="0"/>
                <a:ea typeface="Lato"/>
                <a:cs typeface="Calibri Light" panose="020F0302020204030204" pitchFamily="34" charset="0"/>
                <a:sym typeface="Lato"/>
              </a:rPr>
              <a:t>Energy</a:t>
            </a:r>
            <a:r>
              <a:rPr lang="de" sz="2000" dirty="0">
                <a:solidFill>
                  <a:schemeClr val="dk2"/>
                </a:solidFill>
                <a:latin typeface="Calibri Light" panose="020F0302020204030204" pitchFamily="34" charset="0"/>
                <a:ea typeface="Lato"/>
                <a:cs typeface="Calibri Light" panose="020F0302020204030204" pitchFamily="34" charset="0"/>
                <a:sym typeface="Lato"/>
              </a:rPr>
              <a:t> </a:t>
            </a:r>
            <a:r>
              <a:rPr lang="de" sz="2000" dirty="0" err="1">
                <a:solidFill>
                  <a:schemeClr val="dk2"/>
                </a:solidFill>
                <a:latin typeface="Calibri Light" panose="020F0302020204030204" pitchFamily="34" charset="0"/>
                <a:ea typeface="Lato"/>
                <a:cs typeface="Calibri Light" panose="020F0302020204030204" pitchFamily="34" charset="0"/>
                <a:sym typeface="Lato"/>
              </a:rPr>
              <a:t>resolution</a:t>
            </a:r>
            <a:r>
              <a:rPr lang="de" sz="2000" dirty="0">
                <a:solidFill>
                  <a:schemeClr val="dk2"/>
                </a:solidFill>
                <a:latin typeface="Calibri Light" panose="020F0302020204030204" pitchFamily="34" charset="0"/>
                <a:ea typeface="Lato"/>
                <a:cs typeface="Calibri Light" panose="020F0302020204030204" pitchFamily="34" charset="0"/>
                <a:sym typeface="Lato"/>
              </a:rPr>
              <a:t> ~3 </a:t>
            </a:r>
            <a:r>
              <a:rPr lang="de" sz="2000" dirty="0" err="1">
                <a:solidFill>
                  <a:schemeClr val="dk2"/>
                </a:solidFill>
                <a:latin typeface="Calibri Light" panose="020F0302020204030204" pitchFamily="34" charset="0"/>
                <a:ea typeface="Lato"/>
                <a:cs typeface="Calibri Light" panose="020F0302020204030204" pitchFamily="34" charset="0"/>
                <a:sym typeface="Lato"/>
              </a:rPr>
              <a:t>keV</a:t>
            </a:r>
            <a:r>
              <a:rPr lang="de" sz="2000" dirty="0">
                <a:solidFill>
                  <a:schemeClr val="dk2"/>
                </a:solidFill>
                <a:latin typeface="Calibri Light" panose="020F0302020204030204" pitchFamily="34" charset="0"/>
                <a:ea typeface="Lato"/>
                <a:cs typeface="Calibri Light" panose="020F0302020204030204" pitchFamily="34" charset="0"/>
                <a:sym typeface="Lato"/>
              </a:rPr>
              <a:t> (FWHM) </a:t>
            </a:r>
            <a:endParaRPr sz="2000" dirty="0">
              <a:solidFill>
                <a:schemeClr val="dk2"/>
              </a:solidFill>
              <a:latin typeface="Calibri Light" panose="020F0302020204030204" pitchFamily="34" charset="0"/>
              <a:ea typeface="Lato"/>
              <a:cs typeface="Calibri Light" panose="020F0302020204030204" pitchFamily="34" charset="0"/>
              <a:sym typeface="Lato"/>
            </a:endParaRPr>
          </a:p>
          <a:p>
            <a:pPr marL="186262">
              <a:spcBef>
                <a:spcPts val="1333"/>
              </a:spcBef>
              <a:buClr>
                <a:schemeClr val="dk2"/>
              </a:buClr>
              <a:buSzPts val="1400"/>
            </a:pPr>
            <a:r>
              <a:rPr lang="de" sz="2000" dirty="0" err="1">
                <a:solidFill>
                  <a:schemeClr val="dk2"/>
                </a:solidFill>
                <a:latin typeface="Calibri Light" panose="020F0302020204030204" pitchFamily="34" charset="0"/>
                <a:ea typeface="Lato"/>
                <a:cs typeface="Calibri Light" panose="020F0302020204030204" pitchFamily="34" charset="0"/>
                <a:sym typeface="Lato"/>
              </a:rPr>
              <a:t>Frequentist</a:t>
            </a:r>
            <a:r>
              <a:rPr lang="de" sz="2000" dirty="0">
                <a:solidFill>
                  <a:schemeClr val="dk2"/>
                </a:solidFill>
                <a:latin typeface="Calibri Light" panose="020F0302020204030204" pitchFamily="34" charset="0"/>
                <a:ea typeface="Lato"/>
                <a:cs typeface="Calibri Light" panose="020F0302020204030204" pitchFamily="34" charset="0"/>
                <a:sym typeface="Lato"/>
              </a:rPr>
              <a:t>: N</a:t>
            </a:r>
            <a:r>
              <a:rPr lang="de" sz="2000" baseline="30000" dirty="0">
                <a:solidFill>
                  <a:schemeClr val="dk2"/>
                </a:solidFill>
                <a:latin typeface="Calibri Light" panose="020F0302020204030204" pitchFamily="34" charset="0"/>
                <a:ea typeface="Lato"/>
                <a:cs typeface="Calibri Light" panose="020F0302020204030204" pitchFamily="34" charset="0"/>
                <a:sym typeface="Lato"/>
              </a:rPr>
              <a:t>0v</a:t>
            </a:r>
            <a:r>
              <a:rPr lang="de" sz="2000" dirty="0">
                <a:solidFill>
                  <a:schemeClr val="dk2"/>
                </a:solidFill>
                <a:latin typeface="Calibri Light" panose="020F0302020204030204" pitchFamily="34" charset="0"/>
                <a:ea typeface="Lato"/>
                <a:cs typeface="Calibri Light" panose="020F0302020204030204" pitchFamily="34" charset="0"/>
                <a:sym typeface="Lato"/>
              </a:rPr>
              <a:t> = 0 </a:t>
            </a:r>
            <a:r>
              <a:rPr lang="de" sz="2000" dirty="0" err="1">
                <a:solidFill>
                  <a:schemeClr val="dk2"/>
                </a:solidFill>
                <a:latin typeface="Calibri Light" panose="020F0302020204030204" pitchFamily="34" charset="0"/>
                <a:ea typeface="Lato"/>
                <a:cs typeface="Calibri Light" panose="020F0302020204030204" pitchFamily="34" charset="0"/>
                <a:sym typeface="Lato"/>
              </a:rPr>
              <a:t>best</a:t>
            </a:r>
            <a:r>
              <a:rPr lang="de" sz="2000" dirty="0">
                <a:solidFill>
                  <a:schemeClr val="dk2"/>
                </a:solidFill>
                <a:latin typeface="Calibri Light" panose="020F0302020204030204" pitchFamily="34" charset="0"/>
                <a:ea typeface="Lato"/>
                <a:cs typeface="Calibri Light" panose="020F0302020204030204" pitchFamily="34" charset="0"/>
                <a:sym typeface="Lato"/>
              </a:rPr>
              <a:t> fit, T</a:t>
            </a:r>
            <a:r>
              <a:rPr lang="de" sz="2000" baseline="-25000" dirty="0">
                <a:solidFill>
                  <a:schemeClr val="dk2"/>
                </a:solidFill>
                <a:latin typeface="Calibri Light" panose="020F0302020204030204" pitchFamily="34" charset="0"/>
                <a:ea typeface="Lato"/>
                <a:cs typeface="Calibri Light" panose="020F0302020204030204" pitchFamily="34" charset="0"/>
                <a:sym typeface="Lato"/>
              </a:rPr>
              <a:t>1/2</a:t>
            </a:r>
            <a:r>
              <a:rPr lang="de" sz="2000" dirty="0">
                <a:solidFill>
                  <a:schemeClr val="dk2"/>
                </a:solidFill>
                <a:latin typeface="Calibri Light" panose="020F0302020204030204" pitchFamily="34" charset="0"/>
                <a:ea typeface="Lato"/>
                <a:cs typeface="Calibri Light" panose="020F0302020204030204" pitchFamily="34" charset="0"/>
                <a:sym typeface="Lato"/>
              </a:rPr>
              <a:t> &gt; 1.8⋅10</a:t>
            </a:r>
            <a:r>
              <a:rPr lang="de" sz="2000" baseline="30000" dirty="0">
                <a:solidFill>
                  <a:schemeClr val="dk2"/>
                </a:solidFill>
                <a:latin typeface="Calibri Light" panose="020F0302020204030204" pitchFamily="34" charset="0"/>
                <a:ea typeface="Lato"/>
                <a:cs typeface="Calibri Light" panose="020F0302020204030204" pitchFamily="34" charset="0"/>
                <a:sym typeface="Lato"/>
              </a:rPr>
              <a:t>26</a:t>
            </a:r>
            <a:r>
              <a:rPr lang="de" sz="2000" dirty="0">
                <a:solidFill>
                  <a:schemeClr val="dk2"/>
                </a:solidFill>
                <a:latin typeface="Calibri Light" panose="020F0302020204030204" pitchFamily="34" charset="0"/>
                <a:ea typeface="Lato"/>
                <a:cs typeface="Calibri Light" panose="020F0302020204030204" pitchFamily="34" charset="0"/>
                <a:sym typeface="Lato"/>
              </a:rPr>
              <a:t> </a:t>
            </a:r>
            <a:r>
              <a:rPr lang="de" sz="2000" dirty="0" err="1">
                <a:solidFill>
                  <a:schemeClr val="dk2"/>
                </a:solidFill>
                <a:latin typeface="Calibri Light" panose="020F0302020204030204" pitchFamily="34" charset="0"/>
                <a:ea typeface="Lato"/>
                <a:cs typeface="Calibri Light" panose="020F0302020204030204" pitchFamily="34" charset="0"/>
                <a:sym typeface="Lato"/>
              </a:rPr>
              <a:t>yr</a:t>
            </a:r>
            <a:r>
              <a:rPr lang="de" sz="2000" dirty="0">
                <a:solidFill>
                  <a:schemeClr val="dk2"/>
                </a:solidFill>
                <a:latin typeface="Calibri Light" panose="020F0302020204030204" pitchFamily="34" charset="0"/>
                <a:ea typeface="Lato"/>
                <a:cs typeface="Calibri Light" panose="020F0302020204030204" pitchFamily="34" charset="0"/>
                <a:sym typeface="Lato"/>
              </a:rPr>
              <a:t> at 90% C.L.</a:t>
            </a:r>
          </a:p>
          <a:p>
            <a:pPr marL="186262">
              <a:spcBef>
                <a:spcPts val="1333"/>
              </a:spcBef>
              <a:buClr>
                <a:schemeClr val="dk2"/>
              </a:buClr>
              <a:buSzPts val="1400"/>
            </a:pPr>
            <a:r>
              <a:rPr lang="de" sz="2000" dirty="0" err="1">
                <a:solidFill>
                  <a:schemeClr val="dk2"/>
                </a:solidFill>
                <a:latin typeface="Calibri Light" panose="020F0302020204030204" pitchFamily="34" charset="0"/>
                <a:ea typeface="Lato"/>
                <a:cs typeface="Calibri Light" panose="020F0302020204030204" pitchFamily="34" charset="0"/>
                <a:sym typeface="Lato"/>
              </a:rPr>
              <a:t>Bayesian</a:t>
            </a:r>
            <a:r>
              <a:rPr lang="de" sz="2000" dirty="0">
                <a:solidFill>
                  <a:schemeClr val="dk2"/>
                </a:solidFill>
                <a:latin typeface="Calibri Light" panose="020F0302020204030204" pitchFamily="34" charset="0"/>
                <a:ea typeface="Lato"/>
                <a:cs typeface="Calibri Light" panose="020F0302020204030204" pitchFamily="34" charset="0"/>
                <a:sym typeface="Lato"/>
              </a:rPr>
              <a:t>: flat </a:t>
            </a:r>
            <a:r>
              <a:rPr lang="de" sz="2000" dirty="0" err="1">
                <a:solidFill>
                  <a:schemeClr val="dk2"/>
                </a:solidFill>
                <a:latin typeface="Calibri Light" panose="020F0302020204030204" pitchFamily="34" charset="0"/>
                <a:ea typeface="Lato"/>
                <a:cs typeface="Calibri Light" panose="020F0302020204030204" pitchFamily="34" charset="0"/>
                <a:sym typeface="Lato"/>
              </a:rPr>
              <a:t>prior</a:t>
            </a:r>
            <a:r>
              <a:rPr lang="de" sz="2000" dirty="0">
                <a:solidFill>
                  <a:schemeClr val="dk2"/>
                </a:solidFill>
                <a:latin typeface="Calibri Light" panose="020F0302020204030204" pitchFamily="34" charset="0"/>
                <a:ea typeface="Lato"/>
                <a:cs typeface="Calibri Light" panose="020F0302020204030204" pitchFamily="34" charset="0"/>
                <a:sym typeface="Lato"/>
              </a:rPr>
              <a:t> on rate, T</a:t>
            </a:r>
            <a:r>
              <a:rPr lang="de" sz="2000" baseline="-25000" dirty="0">
                <a:solidFill>
                  <a:schemeClr val="dk2"/>
                </a:solidFill>
                <a:latin typeface="Calibri Light" panose="020F0302020204030204" pitchFamily="34" charset="0"/>
                <a:ea typeface="Lato"/>
                <a:cs typeface="Calibri Light" panose="020F0302020204030204" pitchFamily="34" charset="0"/>
                <a:sym typeface="Lato"/>
              </a:rPr>
              <a:t>1/2</a:t>
            </a:r>
            <a:r>
              <a:rPr lang="de" sz="2000" dirty="0">
                <a:solidFill>
                  <a:schemeClr val="dk2"/>
                </a:solidFill>
                <a:latin typeface="Calibri Light" panose="020F0302020204030204" pitchFamily="34" charset="0"/>
                <a:ea typeface="Lato"/>
                <a:cs typeface="Calibri Light" panose="020F0302020204030204" pitchFamily="34" charset="0"/>
                <a:sym typeface="Lato"/>
              </a:rPr>
              <a:t> &gt; 1.4⋅10</a:t>
            </a:r>
            <a:r>
              <a:rPr lang="de" sz="2000" baseline="30000" dirty="0">
                <a:solidFill>
                  <a:schemeClr val="dk2"/>
                </a:solidFill>
                <a:latin typeface="Calibri Light" panose="020F0302020204030204" pitchFamily="34" charset="0"/>
                <a:ea typeface="Lato"/>
                <a:cs typeface="Calibri Light" panose="020F0302020204030204" pitchFamily="34" charset="0"/>
                <a:sym typeface="Lato"/>
              </a:rPr>
              <a:t>26</a:t>
            </a:r>
            <a:r>
              <a:rPr lang="de" sz="2000" dirty="0">
                <a:solidFill>
                  <a:schemeClr val="dk2"/>
                </a:solidFill>
                <a:latin typeface="Calibri Light" panose="020F0302020204030204" pitchFamily="34" charset="0"/>
                <a:ea typeface="Lato"/>
                <a:cs typeface="Calibri Light" panose="020F0302020204030204" pitchFamily="34" charset="0"/>
                <a:sym typeface="Lato"/>
              </a:rPr>
              <a:t> </a:t>
            </a:r>
            <a:r>
              <a:rPr lang="de" sz="2000" dirty="0" err="1">
                <a:solidFill>
                  <a:schemeClr val="dk2"/>
                </a:solidFill>
                <a:latin typeface="Calibri Light" panose="020F0302020204030204" pitchFamily="34" charset="0"/>
                <a:ea typeface="Lato"/>
                <a:cs typeface="Calibri Light" panose="020F0302020204030204" pitchFamily="34" charset="0"/>
                <a:sym typeface="Lato"/>
              </a:rPr>
              <a:t>yr</a:t>
            </a:r>
            <a:r>
              <a:rPr lang="de" sz="2000" dirty="0">
                <a:solidFill>
                  <a:schemeClr val="dk2"/>
                </a:solidFill>
                <a:latin typeface="Calibri Light" panose="020F0302020204030204" pitchFamily="34" charset="0"/>
                <a:ea typeface="Lato"/>
                <a:cs typeface="Calibri Light" panose="020F0302020204030204" pitchFamily="34" charset="0"/>
                <a:sym typeface="Lato"/>
              </a:rPr>
              <a:t> at 90% C.I. </a:t>
            </a:r>
            <a:endParaRPr sz="2000" dirty="0">
              <a:solidFill>
                <a:schemeClr val="dk2"/>
              </a:solidFill>
              <a:latin typeface="Calibri Light" panose="020F0302020204030204" pitchFamily="34" charset="0"/>
              <a:ea typeface="Lato"/>
              <a:cs typeface="Calibri Light" panose="020F0302020204030204" pitchFamily="34" charset="0"/>
              <a:sym typeface="Lato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2E4C16-3421-C7C4-59CC-FB69647FE97E}"/>
              </a:ext>
            </a:extLst>
          </p:cNvPr>
          <p:cNvSpPr/>
          <p:nvPr/>
        </p:nvSpPr>
        <p:spPr>
          <a:xfrm>
            <a:off x="7467931" y="1441326"/>
            <a:ext cx="2395207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PRL 125, 252502 (2020)</a:t>
            </a:r>
            <a:endParaRPr lang="en-US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722499-6F2E-D111-E679-5DD9D6148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69" y="3803860"/>
            <a:ext cx="5394836" cy="24217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A69575-4A50-4CD8-4E5D-F085857F12D0}"/>
              </a:ext>
            </a:extLst>
          </p:cNvPr>
          <p:cNvSpPr txBox="1"/>
          <p:nvPr/>
        </p:nvSpPr>
        <p:spPr>
          <a:xfrm>
            <a:off x="6752167" y="1810658"/>
            <a:ext cx="3826737" cy="1454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500"/>
              </a:spcBef>
              <a:buClr>
                <a:srgbClr val="011993"/>
              </a:buClr>
              <a:buSzPts val="3400"/>
            </a:pPr>
            <a:r>
              <a:rPr lang="en-US" sz="2800" dirty="0">
                <a:solidFill>
                  <a:srgbClr val="011993"/>
                </a:solidFill>
                <a:latin typeface="+mj-lt"/>
                <a:ea typeface="+mj-ea"/>
                <a:cs typeface="+mj-cs"/>
              </a:rPr>
              <a:t>Background free!</a:t>
            </a:r>
          </a:p>
          <a:p>
            <a:pPr>
              <a:spcBef>
                <a:spcPts val="1500"/>
              </a:spcBef>
              <a:buClr>
                <a:srgbClr val="011993"/>
              </a:buClr>
              <a:buSzPts val="3400"/>
            </a:pPr>
            <a:r>
              <a:rPr lang="en-US" sz="2400" dirty="0">
                <a:solidFill>
                  <a:srgbClr val="011993"/>
                </a:solidFill>
                <a:latin typeface="+mj-lt"/>
                <a:ea typeface="+mj-ea"/>
                <a:cs typeface="+mj-cs"/>
              </a:rPr>
              <a:t>Lowest background index of any experiment to date!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9AC6B9-F0EF-E188-F11D-278133950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47B964-5F0E-68A0-8ECB-054C40FE1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7B6751-06B6-C8AD-3F25-B126BB438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05E1E-59DE-42F2-A367-F8E37557828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8291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5865E-23B6-C9B6-479D-03F026AC7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LEGEND Experiment</a:t>
            </a:r>
          </a:p>
        </p:txBody>
      </p:sp>
      <p:pic>
        <p:nvPicPr>
          <p:cNvPr id="3" name="Picture 2" descr="Picture 9">
            <a:extLst>
              <a:ext uri="{FF2B5EF4-FFF2-40B4-BE49-F238E27FC236}">
                <a16:creationId xmlns:a16="http://schemas.microsoft.com/office/drawing/2014/main" id="{00917DEE-AE81-DE5D-07F1-B636783538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889" r="8889"/>
          <a:stretch>
            <a:fillRect/>
          </a:stretch>
        </p:blipFill>
        <p:spPr>
          <a:xfrm>
            <a:off x="240919" y="3838383"/>
            <a:ext cx="2087396" cy="285484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E4E050-450B-F9AF-88A4-D34A9BE90A1F}"/>
              </a:ext>
            </a:extLst>
          </p:cNvPr>
          <p:cNvSpPr txBox="1"/>
          <p:nvPr/>
        </p:nvSpPr>
        <p:spPr>
          <a:xfrm>
            <a:off x="2457146" y="4500065"/>
            <a:ext cx="3467574" cy="1931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wrap="square" lIns="34289" tIns="34289" rIns="34289" bIns="34289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marR="0" lvl="0" indent="-68580" algn="l" defTabSz="685775" rtl="0" eaLnBrk="1" fontAlgn="auto" latinLnBrk="0" hangingPunct="1">
              <a:lnSpc>
                <a:spcPct val="100000"/>
              </a:lnSpc>
              <a:spcBef>
                <a:spcPts val="422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Optima"/>
                <a:ea typeface="Optima"/>
                <a:cs typeface="Optima"/>
                <a:sym typeface="Optima"/>
              </a:defRPr>
            </a:pPr>
            <a:r>
              <a:rPr kumimoji="0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/>
                <a:cs typeface="Calibri"/>
                <a:sym typeface="Optima"/>
              </a:rPr>
              <a:t>First phase: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/>
                <a:cs typeface="Calibri"/>
                <a:sym typeface="Optima"/>
              </a:rPr>
              <a:t> 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Grande"/>
              <a:cs typeface="Calibri" panose="020F0502020204030204" pitchFamily="34" charset="0"/>
              <a:sym typeface="Optima"/>
            </a:endParaRP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/>
                <a:ea typeface="+mn-ea"/>
                <a:cs typeface="+mn-cs"/>
              </a:rPr>
              <a:t>(up to) 200 kg in upgrade of existing infrastructure at LNGS </a:t>
            </a:r>
          </a:p>
          <a:p>
            <a:pPr marL="93345" marR="0" lvl="0" indent="-93345" algn="l" defTabSz="685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>
                <a:latin typeface="Optima"/>
                <a:ea typeface="Optima"/>
                <a:cs typeface="Optima"/>
                <a:sym typeface="Optima"/>
              </a:defRPr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/>
                <a:cs typeface="Calibri"/>
                <a:sym typeface="Optima"/>
              </a:rPr>
              <a:t>BG goal: &lt;0.5 c /(FWMH t y)</a:t>
            </a:r>
          </a:p>
          <a:p>
            <a:pPr marL="93345" marR="0" lvl="0" indent="-93345" algn="l" defTabSz="685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>
                <a:latin typeface="Optima"/>
                <a:ea typeface="Optima"/>
                <a:cs typeface="Optima"/>
                <a:sym typeface="Optima"/>
              </a:defRPr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/>
                <a:cs typeface="Calibri"/>
                <a:sym typeface="Optima"/>
              </a:rPr>
              <a:t>Discovery sensitivity at a half-life of 10</a:t>
            </a:r>
            <a:r>
              <a:rPr kumimoji="0" lang="en-US" sz="1700" b="0" i="0" u="none" strike="noStrike" kern="1200" cap="none" spc="0" normalizeH="0" baseline="31999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/>
                <a:cs typeface="Calibri"/>
                <a:sym typeface="Optima"/>
              </a:rPr>
              <a:t>27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/>
                <a:cs typeface="Calibri"/>
                <a:sym typeface="Optima"/>
              </a:rPr>
              <a:t> years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Grande"/>
              <a:cs typeface="Calibri"/>
              <a:sym typeface="Optima"/>
            </a:endParaRPr>
          </a:p>
          <a:p>
            <a:pPr marL="93345" marR="0" lvl="0" indent="-93345" algn="l" defTabSz="685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>
                <a:latin typeface="Optima"/>
                <a:ea typeface="Optima"/>
                <a:cs typeface="Optima"/>
                <a:sym typeface="Optima"/>
              </a:defRPr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/>
                <a:cs typeface="Calibri"/>
                <a:sym typeface="Optima"/>
              </a:rPr>
              <a:t>Currently taking physics data</a:t>
            </a: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Grande"/>
              <a:cs typeface="Calibri"/>
              <a:sym typeface="Optima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5717E652-7382-F614-3AF6-8E8F485C78FD}"/>
              </a:ext>
            </a:extLst>
          </p:cNvPr>
          <p:cNvSpPr txBox="1"/>
          <p:nvPr/>
        </p:nvSpPr>
        <p:spPr>
          <a:xfrm>
            <a:off x="5010320" y="3765032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LEGEND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FEC28053-0F47-FB78-AD99-3385A980E172}"/>
              </a:ext>
            </a:extLst>
          </p:cNvPr>
          <p:cNvSpPr txBox="1"/>
          <p:nvPr/>
        </p:nvSpPr>
        <p:spPr>
          <a:xfrm>
            <a:off x="9119803" y="4174335"/>
            <a:ext cx="2761933" cy="2582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wrap="square" lIns="34289" tIns="34289" rIns="34289" bIns="34289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marR="0" lvl="0" indent="-68580" algn="l" defTabSz="685775" rtl="0" eaLnBrk="1" fontAlgn="auto" latinLnBrk="0" hangingPunct="1">
              <a:lnSpc>
                <a:spcPct val="100000"/>
              </a:lnSpc>
              <a:spcBef>
                <a:spcPts val="422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Optima"/>
                <a:ea typeface="Optima"/>
                <a:cs typeface="Optima"/>
                <a:sym typeface="Optima"/>
              </a:defRPr>
            </a:pPr>
            <a:r>
              <a:rPr kumimoji="0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/>
                <a:cs typeface="Calibri"/>
                <a:sym typeface="Optima"/>
              </a:rPr>
              <a:t>Subsequent stages: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Grande"/>
              <a:cs typeface="Calibri"/>
              <a:sym typeface="Optima"/>
            </a:endParaRP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/>
                <a:ea typeface="+mn-ea"/>
                <a:cs typeface="+mn-cs"/>
              </a:rPr>
              <a:t>1000 kg, staged via individual payloads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/>
                <a:ea typeface="+mn-ea"/>
                <a:cs typeface="+mn-cs"/>
              </a:rPr>
              <a:t>Timeline connected to review process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/>
                <a:ea typeface="+mn-ea"/>
                <a:cs typeface="+mn-cs"/>
              </a:rPr>
              <a:t>Background goal &lt;0.025 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/>
                <a:ea typeface="+mn-ea"/>
                <a:cs typeface="+mn-cs"/>
              </a:rPr>
              <a:t>cts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/>
                <a:ea typeface="+mn-ea"/>
                <a:cs typeface="+mn-cs"/>
              </a:rPr>
              <a:t>/(FWHM t 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/>
                <a:ea typeface="+mn-ea"/>
                <a:cs typeface="+mn-cs"/>
              </a:rPr>
              <a:t>yr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/>
                <a:ea typeface="+mn-ea"/>
                <a:cs typeface="+mn-cs"/>
              </a:rPr>
              <a:t>)</a:t>
            </a:r>
          </a:p>
          <a:p>
            <a:pPr marL="92075" marR="0" lvl="0" indent="-920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/>
                <a:ea typeface="+mn-ea"/>
                <a:cs typeface="+mn-cs"/>
              </a:rPr>
              <a:t>Location to be selected</a:t>
            </a:r>
          </a:p>
          <a:p>
            <a:pPr marL="68580" marR="0" lvl="0" indent="-68580" algn="l" defTabSz="685775" rtl="0" eaLnBrk="1" fontAlgn="auto" latinLnBrk="0" hangingPunct="1">
              <a:lnSpc>
                <a:spcPct val="100000"/>
              </a:lnSpc>
              <a:spcBef>
                <a:spcPts val="422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latin typeface="Optima"/>
                <a:ea typeface="Optima"/>
                <a:cs typeface="Optima"/>
                <a:sym typeface="Optima"/>
              </a:defRPr>
            </a:pPr>
            <a:endParaRPr kumimoji="0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ptim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7C4CF2-E1BB-49B1-4FFF-130FEE5F7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904" y="3819861"/>
            <a:ext cx="2558250" cy="2955905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AE44D0A2-9885-0DED-24EA-190260BAD95A}"/>
              </a:ext>
            </a:extLst>
          </p:cNvPr>
          <p:cNvSpPr txBox="1"/>
          <p:nvPr/>
        </p:nvSpPr>
        <p:spPr>
          <a:xfrm>
            <a:off x="132273" y="958427"/>
            <a:ext cx="1173297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>
                <a:latin typeface="Optima"/>
                <a:ea typeface="Optima"/>
                <a:cs typeface="Optima"/>
                <a:sym typeface="Optima"/>
              </a:defRPr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/>
                <a:cs typeface="Calibri"/>
                <a:sym typeface="Optima"/>
              </a:rPr>
              <a:t>Select best technologies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/>
                <a:cs typeface="Calibri"/>
                <a:sym typeface="Optima"/>
              </a:rPr>
              <a:t>, based on what has been learned from GERDA and the </a:t>
            </a:r>
            <a:r>
              <a:rPr kumimoji="0" lang="en-US" sz="16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/>
                <a:cs typeface="Calibri"/>
                <a:sym typeface="Optima"/>
              </a:rPr>
              <a:t>Majorana Demonstrator,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/>
                <a:cs typeface="Calibri"/>
                <a:sym typeface="Optima"/>
              </a:rPr>
              <a:t> as well as contributions from other groups and experiments.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DBB1F58-4DBC-F280-4ABE-5A21736EDE3B}"/>
              </a:ext>
            </a:extLst>
          </p:cNvPr>
          <p:cNvGrpSpPr/>
          <p:nvPr/>
        </p:nvGrpSpPr>
        <p:grpSpPr>
          <a:xfrm>
            <a:off x="148959" y="1642916"/>
            <a:ext cx="11769349" cy="1965318"/>
            <a:chOff x="156410" y="1986442"/>
            <a:chExt cx="11769349" cy="162623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F474FDE-3CBB-8B18-9E3A-9A6B61B853B3}"/>
                </a:ext>
              </a:extLst>
            </p:cNvPr>
            <p:cNvGrpSpPr/>
            <p:nvPr/>
          </p:nvGrpSpPr>
          <p:grpSpPr>
            <a:xfrm>
              <a:off x="156410" y="1986442"/>
              <a:ext cx="4826620" cy="1626230"/>
              <a:chOff x="156410" y="1986442"/>
              <a:chExt cx="4826620" cy="1626230"/>
            </a:xfrm>
          </p:grpSpPr>
          <p:sp>
            <p:nvSpPr>
              <p:cNvPr id="18" name="TextBox 11">
                <a:extLst>
                  <a:ext uri="{FF2B5EF4-FFF2-40B4-BE49-F238E27FC236}">
                    <a16:creationId xmlns:a16="http://schemas.microsoft.com/office/drawing/2014/main" id="{4B55AD51-3C2E-EFD8-36B8-C027B31AD7C7}"/>
                  </a:ext>
                </a:extLst>
              </p:cNvPr>
              <p:cNvSpPr txBox="1"/>
              <p:nvPr/>
            </p:nvSpPr>
            <p:spPr>
              <a:xfrm>
                <a:off x="1867288" y="1986442"/>
                <a:ext cx="12907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AJORANA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TextBox 12">
                <a:extLst>
                  <a:ext uri="{FF2B5EF4-FFF2-40B4-BE49-F238E27FC236}">
                    <a16:creationId xmlns:a16="http://schemas.microsoft.com/office/drawing/2014/main" id="{50A4FF71-AC14-C35B-660C-B99BF6E11593}"/>
                  </a:ext>
                </a:extLst>
              </p:cNvPr>
              <p:cNvSpPr txBox="1"/>
              <p:nvPr/>
            </p:nvSpPr>
            <p:spPr>
              <a:xfrm>
                <a:off x="172331" y="2202118"/>
                <a:ext cx="4810699" cy="1171013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a grande"/>
                    <a:ea typeface="+mn-ea"/>
                    <a:cs typeface="+mn-cs"/>
                  </a:rPr>
                  <a:t>-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Grande" panose="020B0600040502020204"/>
                    <a:ea typeface="+mn-ea"/>
                    <a:cs typeface="Calibri"/>
                  </a:rPr>
                  <a:t>Radiopurity of nearby parts (FETs, cables, Cu</a:t>
                </a:r>
                <a:b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Grande" panose="020B0600040502020204"/>
                    <a:ea typeface="+mn-ea"/>
                    <a:cs typeface="+mn-cs"/>
                  </a:rPr>
                </a:b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Grande" panose="020B0600040502020204"/>
                    <a:ea typeface="+mn-ea"/>
                    <a:cs typeface="Calibri"/>
                  </a:rPr>
                  <a:t>   mounts, etc.)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Grande" panose="020B0600040502020204"/>
                    <a:ea typeface="+mn-ea"/>
                    <a:cs typeface="+mn-cs"/>
                  </a:rPr>
                  <a:t>-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Grande" panose="020B0600040502020204"/>
                    <a:ea typeface="+mn-ea"/>
                    <a:cs typeface="Calibri"/>
                  </a:rPr>
                  <a:t>Low noise electronics improves PSD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Grande" panose="020B0600040502020204"/>
                    <a:ea typeface="+mn-ea"/>
                    <a:cs typeface="+mn-cs"/>
                  </a:rPr>
                  <a:t>- 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Grande" panose="020B0600040502020204"/>
                    <a:ea typeface="+mn-ea"/>
                    <a:cs typeface="Calibri"/>
                  </a:rPr>
                  <a:t>Low energy threshold (helps reject cosmogenic</a:t>
                </a:r>
                <a:b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Grande" panose="020B0600040502020204"/>
                    <a:ea typeface="+mn-ea"/>
                    <a:cs typeface="+mn-cs"/>
                  </a:rPr>
                </a:b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Grande" panose="020B0600040502020204"/>
                    <a:ea typeface="+mn-ea"/>
                    <a:cs typeface="Calibri"/>
                  </a:rPr>
                  <a:t>   background)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F1DB669-EA4C-0662-E393-7B3EA79854F8}"/>
                  </a:ext>
                </a:extLst>
              </p:cNvPr>
              <p:cNvSpPr/>
              <p:nvPr/>
            </p:nvSpPr>
            <p:spPr>
              <a:xfrm>
                <a:off x="156410" y="2053214"/>
                <a:ext cx="4712473" cy="1559458"/>
              </a:xfrm>
              <a:prstGeom prst="rect">
                <a:avLst/>
              </a:prstGeom>
              <a:noFill/>
              <a:ln w="254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DC19521-FAFA-1117-D680-BCF5CDD0C472}"/>
                </a:ext>
              </a:extLst>
            </p:cNvPr>
            <p:cNvGrpSpPr/>
            <p:nvPr/>
          </p:nvGrpSpPr>
          <p:grpSpPr>
            <a:xfrm>
              <a:off x="4964864" y="2007227"/>
              <a:ext cx="2286842" cy="1605446"/>
              <a:chOff x="4964864" y="2007227"/>
              <a:chExt cx="2286842" cy="1605446"/>
            </a:xfrm>
          </p:grpSpPr>
          <p:sp>
            <p:nvSpPr>
              <p:cNvPr id="15" name="TextBox 8">
                <a:extLst>
                  <a:ext uri="{FF2B5EF4-FFF2-40B4-BE49-F238E27FC236}">
                    <a16:creationId xmlns:a16="http://schemas.microsoft.com/office/drawing/2014/main" id="{FEDE7EB3-0D5E-34A5-20F8-2D3D75CC9A29}"/>
                  </a:ext>
                </a:extLst>
              </p:cNvPr>
              <p:cNvSpPr txBox="1"/>
              <p:nvPr/>
            </p:nvSpPr>
            <p:spPr>
              <a:xfrm>
                <a:off x="4998245" y="2254231"/>
                <a:ext cx="2253461" cy="5847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Grande"/>
                    <a:ea typeface="+mn-ea"/>
                    <a:cs typeface="+mn-cs"/>
                  </a:rPr>
                  <a:t>- 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Grande"/>
                    <a:ea typeface="+mn-ea"/>
                    <a:cs typeface="+mn-cs"/>
                  </a:rPr>
                  <a:t>LAr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Grande"/>
                    <a:ea typeface="+mn-ea"/>
                    <a:cs typeface="+mn-cs"/>
                  </a:rPr>
                  <a:t> veto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Grande"/>
                    <a:ea typeface="+mn-ea"/>
                    <a:cs typeface="+mn-cs"/>
                  </a:rPr>
                  <a:t>- Low-A shield, no Pb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Grande"/>
                  <a:ea typeface="+mn-ea"/>
                  <a:cs typeface="Calibri" panose="020F0502020204030204"/>
                </a:endParaRPr>
              </a:p>
            </p:txBody>
          </p:sp>
          <p:sp>
            <p:nvSpPr>
              <p:cNvPr id="16" name="TextBox 9">
                <a:extLst>
                  <a:ext uri="{FF2B5EF4-FFF2-40B4-BE49-F238E27FC236}">
                    <a16:creationId xmlns:a16="http://schemas.microsoft.com/office/drawing/2014/main" id="{0C52538D-17A6-A5C5-4AB8-E6DD1515E6D2}"/>
                  </a:ext>
                </a:extLst>
              </p:cNvPr>
              <p:cNvSpPr txBox="1"/>
              <p:nvPr/>
            </p:nvSpPr>
            <p:spPr>
              <a:xfrm>
                <a:off x="5620931" y="2007227"/>
                <a:ext cx="9754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GERDA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F83C8A5-2C1C-7132-4146-8BACFA65ADE0}"/>
                  </a:ext>
                </a:extLst>
              </p:cNvPr>
              <p:cNvSpPr/>
              <p:nvPr/>
            </p:nvSpPr>
            <p:spPr>
              <a:xfrm>
                <a:off x="4964864" y="2053215"/>
                <a:ext cx="2195957" cy="1559458"/>
              </a:xfrm>
              <a:prstGeom prst="rect">
                <a:avLst/>
              </a:prstGeom>
              <a:noFill/>
              <a:ln w="254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62F219C-8723-6F19-E17C-AF41CD38A4E4}"/>
                </a:ext>
              </a:extLst>
            </p:cNvPr>
            <p:cNvGrpSpPr/>
            <p:nvPr/>
          </p:nvGrpSpPr>
          <p:grpSpPr>
            <a:xfrm>
              <a:off x="7234938" y="2001999"/>
              <a:ext cx="4690821" cy="1589366"/>
              <a:chOff x="7234938" y="2001999"/>
              <a:chExt cx="4690821" cy="1589366"/>
            </a:xfrm>
          </p:grpSpPr>
          <p:sp>
            <p:nvSpPr>
              <p:cNvPr id="13" name="TextBox 5">
                <a:extLst>
                  <a:ext uri="{FF2B5EF4-FFF2-40B4-BE49-F238E27FC236}">
                    <a16:creationId xmlns:a16="http://schemas.microsoft.com/office/drawing/2014/main" id="{9B98C5D2-8307-797F-DA66-D28E1524B09F}"/>
                  </a:ext>
                </a:extLst>
              </p:cNvPr>
              <p:cNvSpPr txBox="1"/>
              <p:nvPr/>
            </p:nvSpPr>
            <p:spPr>
              <a:xfrm>
                <a:off x="9243643" y="2001999"/>
                <a:ext cx="7053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Both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483B6F6-2DE1-F71D-98DD-A351BB2DF50C}"/>
                  </a:ext>
                </a:extLst>
              </p:cNvPr>
              <p:cNvSpPr/>
              <p:nvPr/>
            </p:nvSpPr>
            <p:spPr>
              <a:xfrm>
                <a:off x="7234938" y="2053214"/>
                <a:ext cx="4690821" cy="1538151"/>
              </a:xfrm>
              <a:prstGeom prst="rect">
                <a:avLst/>
              </a:prstGeom>
              <a:noFill/>
              <a:ln w="254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71AE7F7B-FB12-1E0D-E73C-7AE31A02CFE6}"/>
              </a:ext>
            </a:extLst>
          </p:cNvPr>
          <p:cNvSpPr/>
          <p:nvPr/>
        </p:nvSpPr>
        <p:spPr>
          <a:xfrm>
            <a:off x="92329" y="3739042"/>
            <a:ext cx="11779374" cy="3052642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38F8BD-F31A-C955-701A-BB5B816B3F37}"/>
              </a:ext>
            </a:extLst>
          </p:cNvPr>
          <p:cNvSpPr txBox="1"/>
          <p:nvPr/>
        </p:nvSpPr>
        <p:spPr>
          <a:xfrm>
            <a:off x="7259469" y="1854420"/>
            <a:ext cx="465883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Char char="‒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/>
                <a:ea typeface="+mn-ea"/>
                <a:cs typeface="+mn-cs"/>
              </a:rPr>
              <a:t>Clean fabrication techniques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Char char="‒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/>
                <a:ea typeface="+mn-ea"/>
                <a:cs typeface="+mn-cs"/>
              </a:rPr>
              <a:t>Control of surface exposure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Char char="‒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/>
                <a:ea typeface="+mn-ea"/>
                <a:cs typeface="+mn-cs"/>
              </a:rPr>
              <a:t>Inherited point-contact detectors and  production of new point-contact detectors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Char char="‒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/>
                <a:ea typeface="+mn-ea"/>
                <a:cs typeface="+mn-cs"/>
              </a:rPr>
              <a:t>Lowest background and best resolution of 0nbb experiments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uphemia" panose="020B0503040102020104" pitchFamily="34" charset="0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341A821-EDE1-2DCF-F3C2-9EC1F133A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9268" y="-31521"/>
            <a:ext cx="2564524" cy="102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8085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6E15E-90E5-E26B-2100-6171CF641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LEGEND: Current Status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C65F36-BAC6-3B9A-94E7-6CE955F87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24" y="818840"/>
            <a:ext cx="3300954" cy="585919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97A0B43-D573-AECB-4CAA-29F886A6C021}"/>
              </a:ext>
            </a:extLst>
          </p:cNvPr>
          <p:cNvGrpSpPr/>
          <p:nvPr/>
        </p:nvGrpSpPr>
        <p:grpSpPr>
          <a:xfrm>
            <a:off x="3652778" y="1946261"/>
            <a:ext cx="7667347" cy="4731773"/>
            <a:chOff x="3652778" y="1946261"/>
            <a:chExt cx="7667347" cy="47317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32F415A-EDB4-3B74-9F9B-91B07D16C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52778" y="1946261"/>
              <a:ext cx="7667347" cy="473177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B1FBBA0-8B2D-3499-D3CF-F56077A42CD4}"/>
                </a:ext>
              </a:extLst>
            </p:cNvPr>
            <p:cNvSpPr txBox="1"/>
            <p:nvPr/>
          </p:nvSpPr>
          <p:spPr>
            <a:xfrm>
              <a:off x="6096000" y="2067951"/>
              <a:ext cx="34325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600"/>
                </a:spcBef>
              </a:pPr>
              <a:r>
                <a:rPr lang="en-US" sz="2400" baseline="30000" dirty="0">
                  <a:latin typeface="Euphemia" panose="020B0503040102020104" pitchFamily="34" charset="0"/>
                </a:rPr>
                <a:t>228</a:t>
              </a:r>
              <a:r>
                <a:rPr lang="en-US" sz="2400" dirty="0">
                  <a:latin typeface="Euphemia" panose="020B0503040102020104" pitchFamily="34" charset="0"/>
                </a:rPr>
                <a:t>Th Calibration Data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629A86F-1DE0-0E0C-6120-62CC24BA18E5}"/>
              </a:ext>
            </a:extLst>
          </p:cNvPr>
          <p:cNvSpPr txBox="1"/>
          <p:nvPr/>
        </p:nvSpPr>
        <p:spPr>
          <a:xfrm>
            <a:off x="4234376" y="915380"/>
            <a:ext cx="600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2400" dirty="0">
                <a:latin typeface="Euphemia" panose="020B0503040102020104" pitchFamily="34" charset="0"/>
              </a:rPr>
              <a:t>LEGEND-200 is currently taking data with 140 kg of </a:t>
            </a:r>
            <a:r>
              <a:rPr lang="en-US" sz="2400" dirty="0" err="1">
                <a:latin typeface="Euphemia" panose="020B0503040102020104" pitchFamily="34" charset="0"/>
              </a:rPr>
              <a:t>HPGe</a:t>
            </a:r>
            <a:r>
              <a:rPr lang="en-US" sz="2400" dirty="0">
                <a:latin typeface="Euphemia" panose="020B0503040102020104" pitchFamily="34" charset="0"/>
              </a:rPr>
              <a:t> detectors!</a:t>
            </a:r>
          </a:p>
        </p:txBody>
      </p:sp>
    </p:spTree>
    <p:extLst>
      <p:ext uri="{BB962C8B-B14F-4D97-AF65-F5344CB8AC3E}">
        <p14:creationId xmlns:p14="http://schemas.microsoft.com/office/powerpoint/2010/main" val="21748632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64" y="83917"/>
            <a:ext cx="8439227" cy="4665741"/>
          </a:xfrm>
          <a:prstGeom prst="rect">
            <a:avLst/>
          </a:prstGeom>
        </p:spPr>
      </p:pic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257871" y="32677"/>
            <a:ext cx="11496600" cy="1261884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rgbClr val="006666"/>
                </a:solidFill>
                <a:latin typeface="Arial" panose="020B0604020202020204" pitchFamily="34" charset="0"/>
                <a:ea typeface="方正兰亭黑_GBK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006666"/>
                </a:solidFill>
                <a:latin typeface="Arial" panose="020B0604020202020204" pitchFamily="34" charset="0"/>
                <a:ea typeface="方正兰亭细黑_GBK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006666"/>
                </a:solidFill>
                <a:latin typeface="Arial" panose="020B0604020202020204" pitchFamily="34" charset="0"/>
                <a:ea typeface="方正兰亭细黑_GBK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6666"/>
                </a:solidFill>
                <a:latin typeface="Arial" panose="020B0604020202020204" pitchFamily="34" charset="0"/>
                <a:ea typeface="方正兰亭细黑_GBK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6666"/>
                </a:solidFill>
                <a:latin typeface="Arial" panose="020B0604020202020204" pitchFamily="34" charset="0"/>
                <a:ea typeface="方正兰亭细黑_GBK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66"/>
                </a:solidFill>
                <a:latin typeface="Arial" panose="020B0604020202020204" pitchFamily="34" charset="0"/>
                <a:ea typeface="方正兰亭细黑_GBK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66"/>
                </a:solidFill>
                <a:latin typeface="Arial" panose="020B0604020202020204" pitchFamily="34" charset="0"/>
                <a:ea typeface="方正兰亭细黑_GBK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66"/>
                </a:solidFill>
                <a:latin typeface="Arial" panose="020B0604020202020204" pitchFamily="34" charset="0"/>
                <a:ea typeface="方正兰亭细黑_GBK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666"/>
                </a:solidFill>
                <a:latin typeface="Arial" panose="020B0604020202020204" pitchFamily="34" charset="0"/>
                <a:ea typeface="方正兰亭细黑_GBK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 sz="2800" b="1" dirty="0">
                <a:solidFill>
                  <a:srgbClr val="3333FF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方正兰亭细黑_GBK" pitchFamily="2" charset="-122"/>
              </a:rPr>
              <a:t>Future Prospects of CDEX @ CJPL-II : Ge1T Project</a:t>
            </a:r>
          </a:p>
          <a:p>
            <a:pPr marL="342900" indent="-342900">
              <a:spcBef>
                <a:spcPct val="0"/>
              </a:spcBef>
              <a:buClr>
                <a:srgbClr val="3333FF"/>
              </a:buClr>
              <a:buFont typeface="Wingdings" panose="05000000000000000000" pitchFamily="2" charset="2"/>
              <a:buChar char="Ø"/>
            </a:pPr>
            <a:r>
              <a:rPr kumimoji="0" lang="en-US" altLang="zh-TW" sz="2400" b="1" i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方正兰亭细黑_GBK" pitchFamily="2" charset="-122"/>
              </a:rPr>
              <a:t>Next:</a:t>
            </a:r>
            <a:r>
              <a:rPr kumimoji="0" lang="en-US" altLang="zh-TW" sz="2400" b="1" i="1" dirty="0">
                <a:solidFill>
                  <a:srgbClr val="CC00FF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方正兰亭细黑_GBK" pitchFamily="2" charset="-122"/>
              </a:rPr>
              <a:t> 300-kg </a:t>
            </a:r>
            <a:r>
              <a:rPr kumimoji="0" lang="en-US" altLang="zh-TW" sz="2400" b="1" i="1" dirty="0">
                <a:solidFill>
                  <a:srgbClr val="CC00FF"/>
                </a:solidFill>
                <a:latin typeface="Symbol" panose="05050102010706020507" pitchFamily="18" charset="2"/>
                <a:ea typeface="宋体" panose="02010600030101010101" pitchFamily="2" charset="-122"/>
                <a:cs typeface="方正兰亭细黑_GBK" pitchFamily="2" charset="-122"/>
              </a:rPr>
              <a:t>0nbb</a:t>
            </a:r>
            <a:r>
              <a:rPr kumimoji="0" lang="en-US" altLang="zh-TW" sz="2400" b="1" i="1" dirty="0">
                <a:solidFill>
                  <a:srgbClr val="CC00FF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方正兰亭细黑_GBK" pitchFamily="2" charset="-122"/>
              </a:rPr>
              <a:t> (towards IH) ; 50-kg DM  (@ </a:t>
            </a:r>
            <a:r>
              <a:rPr kumimoji="0" lang="en-US" altLang="zh-TW" sz="2400" b="1" i="1" dirty="0">
                <a:solidFill>
                  <a:srgbClr val="CC00FF"/>
                </a:solidFill>
                <a:latin typeface="Symbol" panose="05050102010706020507" pitchFamily="18" charset="2"/>
                <a:ea typeface="宋体" panose="02010600030101010101" pitchFamily="2" charset="-122"/>
                <a:cs typeface="方正兰亭细黑_GBK" pitchFamily="2" charset="-122"/>
              </a:rPr>
              <a:t>0nbb  </a:t>
            </a:r>
            <a:r>
              <a:rPr kumimoji="0" lang="en-US" altLang="zh-TW" sz="2400" b="1" i="1" dirty="0" err="1">
                <a:solidFill>
                  <a:srgbClr val="CC00FF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方正兰亭细黑_GBK" pitchFamily="2" charset="-122"/>
              </a:rPr>
              <a:t>bkg</a:t>
            </a:r>
            <a:r>
              <a:rPr kumimoji="0" lang="en-US" altLang="zh-TW" sz="2400" b="1" i="1" dirty="0">
                <a:solidFill>
                  <a:srgbClr val="CC00FF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方正兰亭细黑_GBK" pitchFamily="2" charset="-122"/>
              </a:rPr>
              <a:t> spec) (2028)</a:t>
            </a:r>
            <a:r>
              <a:rPr kumimoji="0" lang="en-US" altLang="zh-TW" sz="2400" b="1" i="1" dirty="0">
                <a:solidFill>
                  <a:srgbClr val="CCFFFF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方正兰亭细黑_GBK" pitchFamily="2" charset="-122"/>
              </a:rPr>
              <a:t>]</a:t>
            </a:r>
          </a:p>
          <a:p>
            <a:pPr marL="342900" indent="-342900">
              <a:spcBef>
                <a:spcPct val="0"/>
              </a:spcBef>
              <a:buClr>
                <a:srgbClr val="3333FF"/>
              </a:buClr>
              <a:buFont typeface="Wingdings" panose="05000000000000000000" pitchFamily="2" charset="2"/>
              <a:buChar char="Ø"/>
            </a:pPr>
            <a:r>
              <a:rPr kumimoji="0" lang="en-US" altLang="zh-TW" sz="2400" b="1" i="1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方正兰亭细黑_GBK" pitchFamily="2" charset="-122"/>
              </a:rPr>
              <a:t>Visions: </a:t>
            </a:r>
            <a:r>
              <a:rPr kumimoji="0" lang="en-US" altLang="zh-TW" sz="2400" b="1" i="1" dirty="0">
                <a:solidFill>
                  <a:srgbClr val="9900FF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方正兰亭细黑_GBK" pitchFamily="2" charset="-122"/>
              </a:rPr>
              <a:t>Ge-1T (2033) </a:t>
            </a:r>
            <a:r>
              <a:rPr kumimoji="0" lang="en-US" altLang="zh-TW" sz="2400" b="1" i="1" dirty="0">
                <a:solidFill>
                  <a:srgbClr val="9900FF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方正兰亭细黑_GBK" pitchFamily="2" charset="-122"/>
                <a:sym typeface="Wingdings" panose="05000000000000000000" pitchFamily="2" charset="2"/>
              </a:rPr>
              <a:t> Ge-10T (2040) </a:t>
            </a:r>
            <a:r>
              <a:rPr kumimoji="0" lang="en-US" altLang="zh-TW" sz="2400" b="1" i="1" dirty="0">
                <a:solidFill>
                  <a:srgbClr val="9900FF"/>
                </a:solidFill>
                <a:latin typeface="Symbol" panose="05050102010706020507" pitchFamily="18" charset="2"/>
                <a:ea typeface="宋体" panose="02010600030101010101" pitchFamily="2" charset="-122"/>
                <a:cs typeface="方正兰亭细黑_GBK" pitchFamily="2" charset="-122"/>
              </a:rPr>
              <a:t>0nbb</a:t>
            </a:r>
            <a:r>
              <a:rPr kumimoji="0" lang="en-US" altLang="zh-TW" sz="2400" b="1" i="1" dirty="0">
                <a:solidFill>
                  <a:srgbClr val="9900FF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方正兰亭细黑_GBK" pitchFamily="2" charset="-122"/>
              </a:rPr>
              <a:t> (towards NH) 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136294" y="3861049"/>
            <a:ext cx="3419872" cy="46166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TW" sz="2400" b="1" dirty="0">
                <a:solidFill>
                  <a:srgbClr val="CC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CJPL-II Hall-C Pit </a:t>
            </a:r>
            <a:r>
              <a:rPr lang="en-US" altLang="zh-TW" sz="1600" b="1" i="1" dirty="0">
                <a:solidFill>
                  <a:srgbClr val="FFC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(Foreseen) </a:t>
            </a:r>
            <a:endParaRPr lang="zh-TW" altLang="en-US" sz="1600" b="1" i="1" dirty="0">
              <a:solidFill>
                <a:srgbClr val="FFCC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内容占位符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64" t="6610" r="5835" b="10075"/>
          <a:stretch>
            <a:fillRect/>
          </a:stretch>
        </p:blipFill>
        <p:spPr bwMode="auto">
          <a:xfrm>
            <a:off x="3071664" y="4455678"/>
            <a:ext cx="2230982" cy="2304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4576648"/>
            <a:ext cx="3306028" cy="2183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7032104" y="6401649"/>
            <a:ext cx="1661527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>
                <a:solidFill>
                  <a:schemeClr val="bg1">
                    <a:lumMod val="95000"/>
                  </a:schemeClr>
                </a:solidFill>
                <a:latin typeface="Monotype Corsiva" panose="03010101010201010101" pitchFamily="66" charset="0"/>
              </a:rPr>
              <a:t>Artist’s Conception</a:t>
            </a:r>
            <a:endParaRPr lang="zh-TW" altLang="en-US" sz="1400" b="1" dirty="0">
              <a:solidFill>
                <a:schemeClr val="bg1">
                  <a:lumMod val="9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9336" y="4800898"/>
            <a:ext cx="2815846" cy="1981496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263352" y="4869160"/>
            <a:ext cx="1152128" cy="379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2019-11</a:t>
            </a:r>
            <a:endParaRPr lang="zh-TW" alt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0" y="4389859"/>
            <a:ext cx="3151883" cy="2319567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586" y="1403304"/>
            <a:ext cx="2835365" cy="2877811"/>
          </a:xfrm>
          <a:prstGeom prst="rect">
            <a:avLst/>
          </a:prstGeom>
        </p:spPr>
      </p:pic>
      <p:sp>
        <p:nvSpPr>
          <p:cNvPr id="14" name="箭头: 右 24">
            <a:extLst>
              <a:ext uri="{FF2B5EF4-FFF2-40B4-BE49-F238E27FC236}">
                <a16:creationId xmlns:a16="http://schemas.microsoft.com/office/drawing/2014/main" id="{3DCD53C7-4FD3-4E99-85F1-7867C16D3630}"/>
              </a:ext>
            </a:extLst>
          </p:cNvPr>
          <p:cNvSpPr/>
          <p:nvPr/>
        </p:nvSpPr>
        <p:spPr>
          <a:xfrm>
            <a:off x="8252219" y="3387081"/>
            <a:ext cx="825609" cy="2880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黑体"/>
              <a:cs typeface="+mn-cs"/>
            </a:endParaRPr>
          </a:p>
        </p:txBody>
      </p:sp>
      <p:sp>
        <p:nvSpPr>
          <p:cNvPr id="15" name="箭头: 右 24">
            <a:extLst>
              <a:ext uri="{FF2B5EF4-FFF2-40B4-BE49-F238E27FC236}">
                <a16:creationId xmlns:a16="http://schemas.microsoft.com/office/drawing/2014/main" id="{3DCD53C7-4FD3-4E99-85F1-7867C16D3630}"/>
              </a:ext>
            </a:extLst>
          </p:cNvPr>
          <p:cNvSpPr/>
          <p:nvPr/>
        </p:nvSpPr>
        <p:spPr>
          <a:xfrm rot="7015719">
            <a:off x="9780160" y="4092365"/>
            <a:ext cx="728978" cy="1935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黑体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03C9F-09AC-0957-9762-5CA9A38E9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59AE9E2D-8AC7-5862-9F8E-7299E22DF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57275749-5475-75FA-66DE-B9199B21A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05E1E-59DE-42F2-A367-F8E37557828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188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E:\2013年\实验记录\拉晶实验\2013.05.28\IMG_17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9" b="31908"/>
          <a:stretch>
            <a:fillRect/>
          </a:stretch>
        </p:blipFill>
        <p:spPr bwMode="auto">
          <a:xfrm>
            <a:off x="1971716" y="814298"/>
            <a:ext cx="2017641" cy="12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330" y="1348134"/>
            <a:ext cx="1538558" cy="1826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内容占位符 1"/>
          <p:cNvSpPr txBox="1">
            <a:spLocks/>
          </p:cNvSpPr>
          <p:nvPr/>
        </p:nvSpPr>
        <p:spPr bwMode="auto">
          <a:xfrm>
            <a:off x="100925" y="3789040"/>
            <a:ext cx="7706917" cy="3024979"/>
          </a:xfrm>
          <a:prstGeom prst="rect">
            <a:avLst/>
          </a:prstGeom>
          <a:solidFill>
            <a:srgbClr val="FFFFCC"/>
          </a:solidFill>
          <a:ln w="19050">
            <a:solidFill>
              <a:srgbClr val="FF0000"/>
            </a:solidFill>
          </a:ln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3600">
                <a:solidFill>
                  <a:srgbClr val="006666"/>
                </a:solidFill>
                <a:latin typeface="Arial" panose="020B0604020202020204" pitchFamily="34" charset="0"/>
                <a:ea typeface="SimSun" panose="02010600030101010101" pitchFamily="2" charset="-122"/>
                <a:cs typeface="方正兰亭黑_GBK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rgbClr val="006666"/>
                </a:solidFill>
                <a:latin typeface="Arial" panose="020B0604020202020204" pitchFamily="34" charset="0"/>
                <a:ea typeface="方正兰亭细黑_GBK"/>
                <a:cs typeface="方正兰亭细黑_GBK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rgbClr val="006666"/>
                </a:solidFill>
                <a:latin typeface="Arial" panose="020B0604020202020204" pitchFamily="34" charset="0"/>
                <a:ea typeface="方正兰亭细黑_GBK"/>
                <a:cs typeface="方正兰亭细黑_GBK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rgbClr val="006666"/>
                </a:solidFill>
                <a:latin typeface="Arial" panose="020B0604020202020204" pitchFamily="34" charset="0"/>
                <a:ea typeface="方正兰亭细黑_GBK"/>
                <a:cs typeface="方正兰亭细黑_GBK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rgbClr val="006666"/>
                </a:solidFill>
                <a:latin typeface="Arial" panose="020B0604020202020204" pitchFamily="34" charset="0"/>
                <a:ea typeface="方正兰亭细黑_GBK"/>
                <a:cs typeface="方正兰亭细黑_GBK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006666"/>
                </a:solidFill>
                <a:latin typeface="Arial" panose="020B0604020202020204" pitchFamily="34" charset="0"/>
                <a:ea typeface="方正兰亭细黑_GBK"/>
                <a:cs typeface="方正兰亭细黑_GBK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006666"/>
                </a:solidFill>
                <a:latin typeface="Arial" panose="020B0604020202020204" pitchFamily="34" charset="0"/>
                <a:ea typeface="方正兰亭细黑_GBK"/>
                <a:cs typeface="方正兰亭细黑_GBK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006666"/>
                </a:solidFill>
                <a:latin typeface="Arial" panose="020B0604020202020204" pitchFamily="34" charset="0"/>
                <a:ea typeface="方正兰亭细黑_GBK"/>
                <a:cs typeface="方正兰亭细黑_GBK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rgbClr val="006666"/>
                </a:solidFill>
                <a:latin typeface="Arial" panose="020B0604020202020204" pitchFamily="34" charset="0"/>
                <a:ea typeface="方正兰亭细黑_GBK"/>
                <a:cs typeface="方正兰亭细黑_GBK"/>
              </a:defRPr>
            </a:lvl9pPr>
          </a:lstStyle>
          <a:p>
            <a:pPr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þ"/>
            </a:pPr>
            <a:r>
              <a:rPr kumimoji="0" lang="zh-TW" altLang="en-US" sz="2800" b="1" dirty="0">
                <a:solidFill>
                  <a:srgbClr val="3333FF"/>
                </a:solidFill>
              </a:rPr>
              <a:t> </a:t>
            </a:r>
            <a:r>
              <a:rPr kumimoji="0" lang="en-US" altLang="zh-TW" sz="2800" b="1" baseline="30000" dirty="0">
                <a:solidFill>
                  <a:srgbClr val="3333FF"/>
                </a:solidFill>
              </a:rPr>
              <a:t>76</a:t>
            </a:r>
            <a:r>
              <a:rPr kumimoji="0" lang="en-US" altLang="zh-CN" sz="2800" b="1" dirty="0">
                <a:solidFill>
                  <a:srgbClr val="3333FF"/>
                </a:solidFill>
              </a:rPr>
              <a:t>Ge enrichment</a:t>
            </a:r>
          </a:p>
          <a:p>
            <a:pPr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þ"/>
            </a:pPr>
            <a:r>
              <a:rPr kumimoji="0" lang="en-US" altLang="zh-CN" sz="2800" b="1" dirty="0">
                <a:solidFill>
                  <a:srgbClr val="3333FF"/>
                </a:solidFill>
              </a:rPr>
              <a:t> Ge purification and crystal growth;</a:t>
            </a:r>
          </a:p>
          <a:p>
            <a:pPr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þ"/>
            </a:pPr>
            <a:r>
              <a:rPr kumimoji="0" lang="zh-TW" altLang="en-US" sz="2800" b="1" dirty="0">
                <a:solidFill>
                  <a:srgbClr val="3333FF"/>
                </a:solidFill>
              </a:rPr>
              <a:t> </a:t>
            </a:r>
            <a:r>
              <a:rPr kumimoji="0" lang="en-US" altLang="zh-CN" sz="2800" b="1" dirty="0" err="1">
                <a:solidFill>
                  <a:srgbClr val="3333FF"/>
                </a:solidFill>
              </a:rPr>
              <a:t>HPGe</a:t>
            </a:r>
            <a:r>
              <a:rPr kumimoji="0" lang="en-US" altLang="zh-CN" sz="2800" b="1" dirty="0">
                <a:solidFill>
                  <a:srgbClr val="3333FF"/>
                </a:solidFill>
              </a:rPr>
              <a:t> detector fabrication;</a:t>
            </a:r>
          </a:p>
          <a:p>
            <a:pPr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þ"/>
            </a:pPr>
            <a:r>
              <a:rPr lang="zh-TW" altLang="en-US" sz="2800" b="1" dirty="0">
                <a:solidFill>
                  <a:srgbClr val="3333FF"/>
                </a:solidFill>
              </a:rPr>
              <a:t> </a:t>
            </a:r>
            <a:r>
              <a:rPr lang="en-US" altLang="zh-CN" sz="2800" b="1" dirty="0">
                <a:solidFill>
                  <a:srgbClr val="3333FF"/>
                </a:solidFill>
              </a:rPr>
              <a:t>Ultra-low background VFE and FADC;</a:t>
            </a:r>
            <a:endParaRPr kumimoji="0" lang="en-US" altLang="zh-CN" sz="2800" b="1" dirty="0">
              <a:solidFill>
                <a:srgbClr val="3333FF"/>
              </a:solidFill>
            </a:endParaRPr>
          </a:p>
          <a:p>
            <a:pPr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þ"/>
            </a:pPr>
            <a:r>
              <a:rPr lang="zh-TW" altLang="en-US" sz="2800" b="1" dirty="0">
                <a:solidFill>
                  <a:srgbClr val="3333FF"/>
                </a:solidFill>
              </a:rPr>
              <a:t> </a:t>
            </a:r>
            <a:r>
              <a:rPr lang="en-US" altLang="zh-CN" sz="2800" b="1" dirty="0">
                <a:solidFill>
                  <a:srgbClr val="3333FF"/>
                </a:solidFill>
              </a:rPr>
              <a:t>Ultra-pure Cu for structure and cables;</a:t>
            </a:r>
          </a:p>
          <a:p>
            <a:pPr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þ"/>
            </a:pPr>
            <a:r>
              <a:rPr lang="zh-TW" altLang="en-US" sz="2800" b="1" dirty="0">
                <a:solidFill>
                  <a:srgbClr val="3333FF"/>
                </a:solidFill>
              </a:rPr>
              <a:t> </a:t>
            </a:r>
            <a:r>
              <a:rPr lang="en-US" altLang="zh-CN" sz="2800" b="1" dirty="0">
                <a:solidFill>
                  <a:srgbClr val="3333FF"/>
                </a:solidFill>
              </a:rPr>
              <a:t>Large-volume cooling tank “cryostat”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174994" y="107921"/>
            <a:ext cx="7632848" cy="584775"/>
          </a:xfrm>
          <a:prstGeom prst="rect">
            <a:avLst/>
          </a:prstGeom>
          <a:solidFill>
            <a:srgbClr val="3333FF"/>
          </a:solidFill>
        </p:spPr>
        <p:txBody>
          <a:bodyPr wrap="square" rtlCol="0">
            <a:spAutoFit/>
          </a:bodyPr>
          <a:lstStyle/>
          <a:p>
            <a:r>
              <a:rPr kumimoji="0" lang="en-US" altLang="zh-CN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Mastering Key Technologies towards Ge-1T</a:t>
            </a:r>
            <a:endParaRPr lang="zh-TW" altLang="en-US" sz="32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7" descr="Ge_puller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14" y="1155418"/>
            <a:ext cx="1389062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477" y="2138394"/>
            <a:ext cx="1657267" cy="1528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0899" y="111654"/>
            <a:ext cx="1715419" cy="3291433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9404" y="2204864"/>
            <a:ext cx="2178450" cy="1467400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0410" y="781061"/>
            <a:ext cx="1105750" cy="1404434"/>
          </a:xfrm>
          <a:prstGeom prst="rect">
            <a:avLst/>
          </a:prstGeom>
        </p:spPr>
      </p:pic>
      <p:pic>
        <p:nvPicPr>
          <p:cNvPr id="15" name="图片 24">
            <a:extLst>
              <a:ext uri="{FF2B5EF4-FFF2-40B4-BE49-F238E27FC236}">
                <a16:creationId xmlns:a16="http://schemas.microsoft.com/office/drawing/2014/main" id="{D0CC1264-91D2-4B3D-8785-E1C8276E1B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790" y="1335806"/>
            <a:ext cx="1489710" cy="1431925"/>
          </a:xfrm>
          <a:prstGeom prst="rect">
            <a:avLst/>
          </a:prstGeom>
          <a:noFill/>
        </p:spPr>
      </p:pic>
      <p:pic>
        <p:nvPicPr>
          <p:cNvPr id="20" name="图片 2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13001" r="14128" b="12450"/>
          <a:stretch/>
        </p:blipFill>
        <p:spPr>
          <a:xfrm flipH="1">
            <a:off x="8265790" y="3659704"/>
            <a:ext cx="3864363" cy="315431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224DFC-6214-0400-AA8A-F0AACC158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2622FC-95C2-B82D-D68D-FD022C735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C9127E-F567-C324-5F8B-D30EF3382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05E1E-59DE-42F2-A367-F8E37557828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3503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C89D5-ECE0-BF15-E376-C223D6143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Broader Experimental Landscape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50FF558A-75EB-1743-41D0-7CA763A33DC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596554" y="1710510"/>
                <a:ext cx="4192172" cy="501602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GERDA is the leading limit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𝛽𝛽</m:t>
                        </m:r>
                      </m:sub>
                    </m:sSub>
                  </m:oMath>
                </a14:m>
                <a:r>
                  <a:rPr lang="en-US" dirty="0"/>
                  <a:t>for </a:t>
                </a:r>
                <a:r>
                  <a:rPr lang="en-US" baseline="30000" dirty="0"/>
                  <a:t>76</a:t>
                </a:r>
                <a:r>
                  <a:rPr lang="en-US" dirty="0"/>
                  <a:t>Ge</a:t>
                </a:r>
                <a:endParaRPr lang="en-US" baseline="300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𝛽𝛽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m:rPr>
                          <m:nor/>
                        </m:rPr>
                        <a:rPr lang="en-US"/>
                        <m:t>(</m:t>
                      </m:r>
                      <m:r>
                        <m:rPr>
                          <m:nor/>
                        </m:rPr>
                        <a:rPr lang="en-US" b="0" i="0" smtClean="0"/>
                        <m:t>93</m:t>
                      </m:r>
                      <m:r>
                        <m:rPr>
                          <m:nor/>
                        </m:rPr>
                        <a:rPr lang="en-US"/>
                        <m:t> – </m:t>
                      </m:r>
                      <m:r>
                        <m:rPr>
                          <m:nor/>
                        </m:rPr>
                        <a:rPr lang="en-US" b="0" i="0" smtClean="0"/>
                        <m:t>222</m:t>
                      </m:r>
                      <m:r>
                        <m:rPr>
                          <m:nor/>
                        </m:rPr>
                        <a:rPr lang="en-US"/>
                        <m:t>) </m:t>
                      </m:r>
                      <m:r>
                        <m:rPr>
                          <m:nor/>
                        </m:rPr>
                        <a:rPr lang="en-US"/>
                        <m:t>meV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 err="1"/>
                  <a:t>KamLAND</a:t>
                </a:r>
                <a:r>
                  <a:rPr lang="en-US" dirty="0"/>
                  <a:t>-Zen 800 has the leading overall limit using </a:t>
                </a:r>
                <a:r>
                  <a:rPr lang="en-US" baseline="30000" dirty="0"/>
                  <a:t>136</a:t>
                </a:r>
                <a:r>
                  <a:rPr lang="en-US" dirty="0"/>
                  <a:t>Xe: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𝛽𝛽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m:rPr>
                          <m:nor/>
                        </m:rPr>
                        <a:rPr lang="en-US"/>
                        <m:t>(36 – 156) </m:t>
                      </m:r>
                      <m:r>
                        <m:rPr>
                          <m:nor/>
                        </m:rPr>
                        <a:rPr lang="en-US"/>
                        <m:t>meV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50FF558A-75EB-1743-41D0-7CA763A33DC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96554" y="1710510"/>
                <a:ext cx="4192172" cy="5016024"/>
              </a:xfrm>
              <a:blipFill>
                <a:blip r:embed="rId2"/>
                <a:stretch>
                  <a:fillRect l="-2180" t="-1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screenshot of a computer screen&#10;&#10;Description automatically generated with low confidence">
            <a:extLst>
              <a:ext uri="{FF2B5EF4-FFF2-40B4-BE49-F238E27FC236}">
                <a16:creationId xmlns:a16="http://schemas.microsoft.com/office/drawing/2014/main" id="{B2AA7BC7-7D4B-C973-BA73-CB1464B2B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74" y="1378757"/>
            <a:ext cx="6649500" cy="491261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AFDE237-5A98-A6DA-1284-5F055B6FEF8E}"/>
              </a:ext>
            </a:extLst>
          </p:cNvPr>
          <p:cNvCxnSpPr>
            <a:cxnSpLocks/>
          </p:cNvCxnSpPr>
          <p:nvPr/>
        </p:nvCxnSpPr>
        <p:spPr>
          <a:xfrm flipH="1">
            <a:off x="2574388" y="2475914"/>
            <a:ext cx="2588455" cy="0"/>
          </a:xfrm>
          <a:prstGeom prst="line">
            <a:avLst/>
          </a:prstGeom>
          <a:ln w="38100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47F764F-A2DD-4A77-67F4-E8D719475528}"/>
              </a:ext>
            </a:extLst>
          </p:cNvPr>
          <p:cNvCxnSpPr>
            <a:cxnSpLocks/>
          </p:cNvCxnSpPr>
          <p:nvPr/>
        </p:nvCxnSpPr>
        <p:spPr>
          <a:xfrm flipH="1">
            <a:off x="1336431" y="2980006"/>
            <a:ext cx="3826412" cy="0"/>
          </a:xfrm>
          <a:prstGeom prst="line">
            <a:avLst/>
          </a:prstGeom>
          <a:ln w="38100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3153F1D-0ABD-34DB-6C67-F4CEFFFA4CAF}"/>
              </a:ext>
            </a:extLst>
          </p:cNvPr>
          <p:cNvCxnSpPr>
            <a:cxnSpLocks/>
          </p:cNvCxnSpPr>
          <p:nvPr/>
        </p:nvCxnSpPr>
        <p:spPr>
          <a:xfrm flipH="1">
            <a:off x="1336431" y="3441895"/>
            <a:ext cx="3826412" cy="0"/>
          </a:xfrm>
          <a:prstGeom prst="line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7D49C51-2C64-3958-C8D2-76C4B2EC2E96}"/>
              </a:ext>
            </a:extLst>
          </p:cNvPr>
          <p:cNvCxnSpPr>
            <a:cxnSpLocks/>
          </p:cNvCxnSpPr>
          <p:nvPr/>
        </p:nvCxnSpPr>
        <p:spPr>
          <a:xfrm flipH="1">
            <a:off x="1336431" y="2581421"/>
            <a:ext cx="3826412" cy="0"/>
          </a:xfrm>
          <a:prstGeom prst="line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B8EA6FA-F942-FE23-A8AC-0455FD2F2833}"/>
              </a:ext>
            </a:extLst>
          </p:cNvPr>
          <p:cNvSpPr/>
          <p:nvPr/>
        </p:nvSpPr>
        <p:spPr>
          <a:xfrm>
            <a:off x="8420008" y="2980006"/>
            <a:ext cx="2395207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PRL 125, 252502 (2020)</a:t>
            </a:r>
            <a:endParaRPr lang="en-US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C5E1795-052F-2FB2-FB77-970D2546C1CE}"/>
              </a:ext>
            </a:extLst>
          </p:cNvPr>
          <p:cNvSpPr/>
          <p:nvPr/>
        </p:nvSpPr>
        <p:spPr>
          <a:xfrm>
            <a:off x="8420008" y="5490559"/>
            <a:ext cx="2395207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dirty="0"/>
              <a:t>PRL 130, 051801 (2023)</a:t>
            </a:r>
          </a:p>
        </p:txBody>
      </p:sp>
      <p:sp>
        <p:nvSpPr>
          <p:cNvPr id="24" name="Date Placeholder 23">
            <a:extLst>
              <a:ext uri="{FF2B5EF4-FFF2-40B4-BE49-F238E27FC236}">
                <a16:creationId xmlns:a16="http://schemas.microsoft.com/office/drawing/2014/main" id="{4BA44D0F-D09E-3057-8D9F-32ED70CF6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5E850DB2-95D9-6898-F162-A5F3C5FEF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223C292C-41D1-7E02-3B41-C351DFC51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05E1E-59DE-42F2-A367-F8E37557828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075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nspirehep.net/record/1215731/files/SM+H_LR.png">
            <a:extLst>
              <a:ext uri="{FF2B5EF4-FFF2-40B4-BE49-F238E27FC236}">
                <a16:creationId xmlns:a16="http://schemas.microsoft.com/office/drawing/2014/main" id="{5ADD83F6-7FB0-7448-9557-0B4E82536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344" y="1367367"/>
            <a:ext cx="6571958" cy="459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C5E356-15AE-7B03-2380-3B4AB31E0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-decay in the Standard Model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2BE4D1-4E0A-73A3-14C3-563FFA38E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579" y="1275346"/>
            <a:ext cx="5335437" cy="5119437"/>
          </a:xfrm>
        </p:spPr>
        <p:txBody>
          <a:bodyPr/>
          <a:lstStyle/>
          <a:p>
            <a:pPr marL="0" indent="0">
              <a:buNone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-decay is moderated by the W-Boson:</a:t>
            </a: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Charged-Current Interaction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Conserved Lepton-number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and Baryon-number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Maximally parity violating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 have never observed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 right-handed neutrino!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E03DD8-44F7-CE70-D059-FA5E8DCE64CA}"/>
              </a:ext>
            </a:extLst>
          </p:cNvPr>
          <p:cNvSpPr txBox="1"/>
          <p:nvPr/>
        </p:nvSpPr>
        <p:spPr>
          <a:xfrm>
            <a:off x="5937017" y="5859452"/>
            <a:ext cx="4615455" cy="535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Shaposhnikov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Neutrino physics within and beyond the three </a:t>
            </a:r>
            <a:r>
              <a:rPr lang="en-US" sz="12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flavour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oscillation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J.Phys.Conf.Ser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408 (2013) 012015.</a:t>
            </a:r>
          </a:p>
        </p:txBody>
      </p:sp>
      <p:pic>
        <p:nvPicPr>
          <p:cNvPr id="6" name="Picture 2" descr="http://www.schoolphysics.co.uk/age16-19/Nuclear%20physics/Nuclear%20structure/text/Feynman_diagrams/images/2.png">
            <a:extLst>
              <a:ext uri="{FF2B5EF4-FFF2-40B4-BE49-F238E27FC236}">
                <a16:creationId xmlns:a16="http://schemas.microsoft.com/office/drawing/2014/main" id="{21035D3B-08C9-9CFB-0B59-324429435C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18"/>
          <a:stretch/>
        </p:blipFill>
        <p:spPr bwMode="auto">
          <a:xfrm>
            <a:off x="1205963" y="1777559"/>
            <a:ext cx="2958074" cy="218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230AF5-F029-2277-07FA-93E8D96C7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2CD65D-DAA2-2BBA-5C19-C9DDCD768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25A680-5A55-E54F-011E-9BEE83C3C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05E1E-59DE-42F2-A367-F8E37557828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248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FEF78-27C4-4384-76A3-8CDBE55A1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B2D14-2961-626E-69F8-844DDE085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580" y="1533378"/>
            <a:ext cx="5011430" cy="4861405"/>
          </a:xfrm>
        </p:spPr>
        <p:txBody>
          <a:bodyPr/>
          <a:lstStyle/>
          <a:p>
            <a:r>
              <a:rPr lang="en-US" dirty="0">
                <a:solidFill>
                  <a:srgbClr val="C0C0C0"/>
                </a:solidFill>
              </a:rPr>
              <a:t>What is </a:t>
            </a:r>
            <a:r>
              <a:rPr lang="en-US" dirty="0" err="1">
                <a:solidFill>
                  <a:srgbClr val="C0C0C0"/>
                </a:solidFill>
              </a:rPr>
              <a:t>neutrinoless</a:t>
            </a:r>
            <a:r>
              <a:rPr lang="en-US" dirty="0">
                <a:solidFill>
                  <a:srgbClr val="C0C0C0"/>
                </a:solidFill>
              </a:rPr>
              <a:t> double-beta decay? Why is it interesting?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rgbClr val="C0C0C0"/>
                </a:solidFill>
              </a:rPr>
              <a:t>How do we search for </a:t>
            </a:r>
            <a:r>
              <a:rPr lang="en-US" dirty="0" err="1">
                <a:solidFill>
                  <a:srgbClr val="C0C0C0"/>
                </a:solidFill>
              </a:rPr>
              <a:t>neutrinoless</a:t>
            </a:r>
            <a:r>
              <a:rPr lang="en-US" dirty="0">
                <a:solidFill>
                  <a:srgbClr val="C0C0C0"/>
                </a:solidFill>
              </a:rPr>
              <a:t> double beta decay?</a:t>
            </a:r>
          </a:p>
          <a:p>
            <a:pPr marL="0" indent="0">
              <a:buNone/>
            </a:pPr>
            <a:endParaRPr lang="en-US" dirty="0">
              <a:solidFill>
                <a:srgbClr val="C0C0C0"/>
              </a:solidFill>
            </a:endParaRPr>
          </a:p>
          <a:p>
            <a:r>
              <a:rPr lang="en-US" dirty="0">
                <a:solidFill>
                  <a:srgbClr val="C0C0C0"/>
                </a:solidFill>
              </a:rPr>
              <a:t>Searching for 0</a:t>
            </a:r>
            <a:r>
              <a:rPr lang="el-GR" dirty="0">
                <a:solidFill>
                  <a:srgbClr val="C0C0C0"/>
                </a:solidFill>
              </a:rPr>
              <a:t>νββ</a:t>
            </a:r>
            <a:r>
              <a:rPr lang="en-US" dirty="0">
                <a:solidFill>
                  <a:srgbClr val="C0C0C0"/>
                </a:solidFill>
              </a:rPr>
              <a:t> in Germanium: the current experimental landscape</a:t>
            </a:r>
          </a:p>
          <a:p>
            <a:pPr marL="0" indent="0">
              <a:buNone/>
            </a:pPr>
            <a:endParaRPr lang="en-US" dirty="0">
              <a:solidFill>
                <a:srgbClr val="C0C0C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A brief survey of low background experimental techniques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DA218B-C890-B226-E983-C309D7C89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7C7483-129E-0E63-87DB-16C46F467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6B876-E9E6-0C79-4D52-EA1A55AD5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05E1E-59DE-42F2-A367-F8E37557828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616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FF349-5DEA-9369-B218-F1533B1A9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 of Backgrounds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F228E-4409-D6DD-12FC-E39E71767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579" y="5922075"/>
            <a:ext cx="10990847" cy="47270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We have strategies to reduce and discriminate each of these!</a:t>
            </a:r>
          </a:p>
        </p:txBody>
      </p:sp>
      <p:pic>
        <p:nvPicPr>
          <p:cNvPr id="4" name="Google Shape;117;p16">
            <a:extLst>
              <a:ext uri="{FF2B5EF4-FFF2-40B4-BE49-F238E27FC236}">
                <a16:creationId xmlns:a16="http://schemas.microsoft.com/office/drawing/2014/main" id="{2592F28E-BD22-C39D-C622-0896E0EE72EB}"/>
              </a:ext>
            </a:extLst>
          </p:cNvPr>
          <p:cNvPicPr preferRelativeResize="0"/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l="72370" t="24612" r="4747"/>
          <a:stretch/>
        </p:blipFill>
        <p:spPr>
          <a:xfrm>
            <a:off x="4478203" y="1898077"/>
            <a:ext cx="3376420" cy="37874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64FBC93-04A4-EA82-66F8-F2AC1C9BFDE3}"/>
              </a:ext>
            </a:extLst>
          </p:cNvPr>
          <p:cNvGrpSpPr/>
          <p:nvPr/>
        </p:nvGrpSpPr>
        <p:grpSpPr>
          <a:xfrm>
            <a:off x="1127931" y="4470829"/>
            <a:ext cx="5003276" cy="1288423"/>
            <a:chOff x="1040097" y="4791207"/>
            <a:chExt cx="5003276" cy="1288423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1DCE5BBA-194F-F7E9-0AE8-A9EB3FA5E4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73212" y="4791207"/>
              <a:ext cx="418825" cy="184666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32E64A16-006B-0581-A152-1D9F86BE0E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07419" y="5381146"/>
              <a:ext cx="135954" cy="418076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8DE624F-93BD-BAFC-AE0F-C07B0FEF639A}"/>
                </a:ext>
              </a:extLst>
            </p:cNvPr>
            <p:cNvSpPr txBox="1"/>
            <p:nvPr/>
          </p:nvSpPr>
          <p:spPr>
            <a:xfrm>
              <a:off x="3936971" y="4797787"/>
              <a:ext cx="37716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l-GR" b="1" dirty="0">
                  <a:solidFill>
                    <a:srgbClr val="00B050"/>
                  </a:solidFill>
                </a:rPr>
                <a:t>β</a:t>
              </a:r>
              <a:endParaRPr lang="en-US" b="1" dirty="0">
                <a:solidFill>
                  <a:srgbClr val="00B05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A93AF8-A4BC-496D-B0E7-AEF724524A80}"/>
                </a:ext>
              </a:extLst>
            </p:cNvPr>
            <p:cNvSpPr txBox="1"/>
            <p:nvPr/>
          </p:nvSpPr>
          <p:spPr>
            <a:xfrm>
              <a:off x="5606675" y="5663602"/>
              <a:ext cx="37716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l-GR" b="1" dirty="0">
                  <a:solidFill>
                    <a:srgbClr val="00B050"/>
                  </a:solidFill>
                </a:rPr>
                <a:t>α</a:t>
              </a:r>
              <a:endParaRPr lang="en-US" b="1" dirty="0">
                <a:solidFill>
                  <a:srgbClr val="00B05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449CD46-EFCA-AC1B-9F84-87B89B029DB9}"/>
                </a:ext>
              </a:extLst>
            </p:cNvPr>
            <p:cNvSpPr txBox="1"/>
            <p:nvPr/>
          </p:nvSpPr>
          <p:spPr>
            <a:xfrm>
              <a:off x="1040097" y="5156300"/>
              <a:ext cx="3527837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00B050"/>
                  </a:solidFill>
                </a:rPr>
                <a:t>Radon daughters can plate out on surfaces, later depositing alpha and beta particles into surfaces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B0C7DA-22C2-8622-A955-E2C57E4F74D2}"/>
              </a:ext>
            </a:extLst>
          </p:cNvPr>
          <p:cNvGrpSpPr/>
          <p:nvPr/>
        </p:nvGrpSpPr>
        <p:grpSpPr>
          <a:xfrm>
            <a:off x="1092524" y="1573816"/>
            <a:ext cx="4782353" cy="1714774"/>
            <a:chOff x="740766" y="2077018"/>
            <a:chExt cx="4782353" cy="1714774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7F5E708-4469-1649-B5DB-07F731D399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73746" y="3419139"/>
              <a:ext cx="798932" cy="187987"/>
            </a:xfrm>
            <a:prstGeom prst="straightConnector1">
              <a:avLst/>
            </a:prstGeom>
            <a:ln w="381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8AAF284-ECD9-94FF-944B-8F98ACFCA7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92037" y="2077018"/>
              <a:ext cx="731082" cy="1336353"/>
            </a:xfrm>
            <a:prstGeom prst="straightConnector1">
              <a:avLst/>
            </a:prstGeom>
            <a:ln w="38100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414A2B9-4FFD-9B9C-48EA-3C4ECD0C600D}"/>
                </a:ext>
              </a:extLst>
            </p:cNvPr>
            <p:cNvSpPr txBox="1"/>
            <p:nvPr/>
          </p:nvSpPr>
          <p:spPr>
            <a:xfrm>
              <a:off x="3655406" y="3422460"/>
              <a:ext cx="3771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b="1" dirty="0">
                  <a:solidFill>
                    <a:schemeClr val="accent2">
                      <a:lumMod val="75000"/>
                    </a:schemeClr>
                  </a:solidFill>
                </a:rPr>
                <a:t>γ</a:t>
              </a:r>
              <a:endParaRPr lang="en-US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CD4DA54-3EEF-0ED7-C8C6-E7F1FA3E1021}"/>
                </a:ext>
              </a:extLst>
            </p:cNvPr>
            <p:cNvSpPr txBox="1"/>
            <p:nvPr/>
          </p:nvSpPr>
          <p:spPr>
            <a:xfrm>
              <a:off x="740766" y="2455843"/>
              <a:ext cx="352783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</a:rPr>
                <a:t>Radioactive decays in the environment produce gammas that penetrate into the detector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4B37915-4918-897E-D93B-9FE3B4FF9257}"/>
              </a:ext>
            </a:extLst>
          </p:cNvPr>
          <p:cNvGrpSpPr/>
          <p:nvPr/>
        </p:nvGrpSpPr>
        <p:grpSpPr>
          <a:xfrm>
            <a:off x="6537415" y="-301721"/>
            <a:ext cx="5365900" cy="4561994"/>
            <a:chOff x="6537415" y="-301721"/>
            <a:chExt cx="5365900" cy="4561994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7BEEE0ED-C7E3-CBED-4CFA-4FE923212FC3}"/>
                </a:ext>
              </a:extLst>
            </p:cNvPr>
            <p:cNvCxnSpPr>
              <a:cxnSpLocks/>
            </p:cNvCxnSpPr>
            <p:nvPr/>
          </p:nvCxnSpPr>
          <p:spPr>
            <a:xfrm>
              <a:off x="6537415" y="-301721"/>
              <a:ext cx="2551167" cy="4561994"/>
            </a:xfrm>
            <a:prstGeom prst="straightConnector1">
              <a:avLst/>
            </a:prstGeom>
            <a:ln w="57150">
              <a:solidFill>
                <a:srgbClr val="0066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8A1E52D-3654-DE83-B59A-B37646772906}"/>
                </a:ext>
              </a:extLst>
            </p:cNvPr>
            <p:cNvSpPr txBox="1"/>
            <p:nvPr/>
          </p:nvSpPr>
          <p:spPr>
            <a:xfrm>
              <a:off x="7130143" y="1342089"/>
              <a:ext cx="37716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l-GR" b="1" dirty="0">
                  <a:solidFill>
                    <a:srgbClr val="0066FF"/>
                  </a:solidFill>
                </a:rPr>
                <a:t>μ</a:t>
              </a:r>
              <a:endParaRPr lang="en-US" b="1" dirty="0">
                <a:solidFill>
                  <a:srgbClr val="0066FF"/>
                </a:solidFill>
              </a:endParaRP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66D523B-13EB-7BDA-9604-0FC28CBD49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66317" y="2923268"/>
              <a:ext cx="1294851" cy="365322"/>
            </a:xfrm>
            <a:prstGeom prst="straightConnector1">
              <a:avLst/>
            </a:prstGeom>
            <a:ln w="57150">
              <a:solidFill>
                <a:srgbClr val="0066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152CC0E-1427-1A38-01FA-350BA5FE0B49}"/>
                </a:ext>
              </a:extLst>
            </p:cNvPr>
            <p:cNvSpPr txBox="1"/>
            <p:nvPr/>
          </p:nvSpPr>
          <p:spPr>
            <a:xfrm>
              <a:off x="7665139" y="3039280"/>
              <a:ext cx="37716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66FF"/>
                  </a:solidFill>
                </a:rPr>
                <a:t>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4EC460C-3B95-16C2-1546-934B76E39030}"/>
                </a:ext>
              </a:extLst>
            </p:cNvPr>
            <p:cNvSpPr txBox="1"/>
            <p:nvPr/>
          </p:nvSpPr>
          <p:spPr>
            <a:xfrm>
              <a:off x="8027965" y="1648906"/>
              <a:ext cx="38753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66FF"/>
                  </a:solidFill>
                </a:rPr>
                <a:t>Cosmic ray muons, and particles produced as they pass through matter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FD6DE5B-FC2C-2EBE-EAA5-61932393F420}"/>
              </a:ext>
            </a:extLst>
          </p:cNvPr>
          <p:cNvGrpSpPr/>
          <p:nvPr/>
        </p:nvGrpSpPr>
        <p:grpSpPr>
          <a:xfrm>
            <a:off x="7258627" y="4431489"/>
            <a:ext cx="4410034" cy="1195571"/>
            <a:chOff x="7188798" y="4725855"/>
            <a:chExt cx="4410034" cy="1195571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EB23362B-65BC-4D4B-E504-C48FE07AD3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88798" y="4725855"/>
              <a:ext cx="139658" cy="14386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1E3E1FE-F4C0-9B26-9AB5-C2C14E044856}"/>
                </a:ext>
              </a:extLst>
            </p:cNvPr>
            <p:cNvSpPr txBox="1"/>
            <p:nvPr/>
          </p:nvSpPr>
          <p:spPr>
            <a:xfrm>
              <a:off x="7207727" y="4791207"/>
              <a:ext cx="4092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b="1" dirty="0">
                  <a:solidFill>
                    <a:srgbClr val="FF0000"/>
                  </a:solidFill>
                </a:rPr>
                <a:t>β</a:t>
              </a:r>
              <a:r>
                <a:rPr lang="en-US" b="1" baseline="30000" dirty="0">
                  <a:solidFill>
                    <a:srgbClr val="FF0000"/>
                  </a:solidFill>
                </a:rPr>
                <a:t>+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74287FB-A9E3-C01B-D881-BF2159EDD11F}"/>
                </a:ext>
              </a:extLst>
            </p:cNvPr>
            <p:cNvSpPr txBox="1"/>
            <p:nvPr/>
          </p:nvSpPr>
          <p:spPr>
            <a:xfrm>
              <a:off x="7723482" y="4998096"/>
              <a:ext cx="38753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Decays of isotopes produced </a:t>
              </a:r>
              <a:r>
                <a:rPr lang="en-US" b="1" dirty="0" err="1">
                  <a:solidFill>
                    <a:srgbClr val="FF0000"/>
                  </a:solidFill>
                </a:rPr>
                <a:t>cosmogenically</a:t>
              </a:r>
              <a:r>
                <a:rPr lang="en-US" b="1" dirty="0">
                  <a:solidFill>
                    <a:srgbClr val="FF0000"/>
                  </a:solidFill>
                </a:rPr>
                <a:t> in detectors and surrounding components</a:t>
              </a:r>
            </a:p>
          </p:txBody>
        </p:sp>
      </p:grp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099E5E80-0D53-1582-E57B-D1B6408FF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64B603D1-93B4-0F07-27CA-696CD7E13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3FAA3003-9B24-BFDA-CC51-9D582E58C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05E1E-59DE-42F2-A367-F8E37557828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4143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17E36-18D5-543E-6A6F-503E97AE8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Reducing Environmental Gammas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BF539-6C6D-FAEC-EA28-04953098E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579" y="1275346"/>
            <a:ext cx="5616341" cy="511943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Use ultra-clean materials:</a:t>
            </a:r>
          </a:p>
          <a:p>
            <a:r>
              <a:rPr lang="en-US" dirty="0"/>
              <a:t>Underground electroformed copper</a:t>
            </a:r>
          </a:p>
          <a:p>
            <a:r>
              <a:rPr lang="en-US" dirty="0"/>
              <a:t>Low-mass, low-background electronic components</a:t>
            </a:r>
          </a:p>
        </p:txBody>
      </p:sp>
      <p:pic>
        <p:nvPicPr>
          <p:cNvPr id="4" name="IMG_0542.JPG" descr="IMG_0542.JPG">
            <a:extLst>
              <a:ext uri="{FF2B5EF4-FFF2-40B4-BE49-F238E27FC236}">
                <a16:creationId xmlns:a16="http://schemas.microsoft.com/office/drawing/2014/main" id="{AC691D13-2EB0-1C60-8B35-AD951F32D0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25" r="11989"/>
          <a:stretch>
            <a:fillRect/>
          </a:stretch>
        </p:blipFill>
        <p:spPr>
          <a:xfrm>
            <a:off x="1257381" y="3429000"/>
            <a:ext cx="2858140" cy="2534259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Google Shape;177;p8" descr="image65.jpeg">
            <a:extLst>
              <a:ext uri="{FF2B5EF4-FFF2-40B4-BE49-F238E27FC236}">
                <a16:creationId xmlns:a16="http://schemas.microsoft.com/office/drawing/2014/main" id="{8F78D9E2-3037-2D29-BEB1-F572D5C9601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0200" r="5367"/>
          <a:stretch/>
        </p:blipFill>
        <p:spPr>
          <a:xfrm rot="5400000">
            <a:off x="7401499" y="947228"/>
            <a:ext cx="2283545" cy="362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F535136E-532B-CBA5-08E2-1DA4968B0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3172" y="4300252"/>
            <a:ext cx="3621099" cy="203616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021A6C-8570-E029-B1EE-EACBBECF028F}"/>
              </a:ext>
            </a:extLst>
          </p:cNvPr>
          <p:cNvSpPr txBox="1"/>
          <p:nvPr/>
        </p:nvSpPr>
        <p:spPr>
          <a:xfrm>
            <a:off x="9108981" y="5818979"/>
            <a:ext cx="2968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Courtesy of the </a:t>
            </a:r>
            <a:r>
              <a:rPr lang="en-US" i="1" cap="small" dirty="0">
                <a:latin typeface="Calibri Light" panose="020F0302020204030204" pitchFamily="34" charset="0"/>
                <a:cs typeface="Calibri Light" panose="020F0302020204030204" pitchFamily="34" charset="0"/>
              </a:rPr>
              <a:t>Majorana</a:t>
            </a:r>
            <a:r>
              <a:rPr lang="en-US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Collaboration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52A98DF-F4A1-B410-2AA9-070AEDCB9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772B3E8-451A-3671-3BCC-1C4DB6F87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3A576FD-2C13-67B8-E67D-0D7DE18C9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05E1E-59DE-42F2-A367-F8E37557828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775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15F23-B262-C005-44F1-AF3AA90E8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Discriminating Environmental Gammas</a:t>
            </a:r>
          </a:p>
        </p:txBody>
      </p:sp>
      <p:sp>
        <p:nvSpPr>
          <p:cNvPr id="76" name="Content Placeholder 2">
            <a:extLst>
              <a:ext uri="{FF2B5EF4-FFF2-40B4-BE49-F238E27FC236}">
                <a16:creationId xmlns:a16="http://schemas.microsoft.com/office/drawing/2014/main" id="{882A30C5-DD57-4997-A2C9-C8B90DBB2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579" y="1336431"/>
            <a:ext cx="10990847" cy="507038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0νββ is localized within ~1 mm (i.e. single-site). Many backgrounds are multi-site</a:t>
            </a:r>
          </a:p>
          <a:p>
            <a:r>
              <a:rPr lang="en-US" sz="1800" dirty="0">
                <a:solidFill>
                  <a:srgbClr val="C00000"/>
                </a:solidFill>
              </a:rPr>
              <a:t>Reject by comparing current amplitude</a:t>
            </a:r>
            <a:br>
              <a:rPr lang="en-US" sz="1800" dirty="0">
                <a:solidFill>
                  <a:srgbClr val="C00000"/>
                </a:solidFill>
              </a:rPr>
            </a:br>
            <a:r>
              <a:rPr lang="en-US" sz="1800" dirty="0">
                <a:solidFill>
                  <a:srgbClr val="C00000"/>
                </a:solidFill>
              </a:rPr>
              <a:t>to pulse height (</a:t>
            </a:r>
            <a:r>
              <a:rPr lang="en-US" sz="1800" dirty="0" err="1">
                <a:solidFill>
                  <a:srgbClr val="C00000"/>
                </a:solidFill>
              </a:rPr>
              <a:t>AvsE</a:t>
            </a:r>
            <a:r>
              <a:rPr lang="en-US" sz="1800" dirty="0">
                <a:solidFill>
                  <a:srgbClr val="C00000"/>
                </a:solidFill>
              </a:rPr>
              <a:t>)</a:t>
            </a:r>
          </a:p>
          <a:p>
            <a:r>
              <a:rPr lang="en-US" sz="1800" dirty="0">
                <a:solidFill>
                  <a:srgbClr val="C00000"/>
                </a:solidFill>
              </a:rPr>
              <a:t>Tuned on </a:t>
            </a:r>
            <a:r>
              <a:rPr lang="en-US" sz="1800" baseline="30000" dirty="0">
                <a:solidFill>
                  <a:srgbClr val="C00000"/>
                </a:solidFill>
              </a:rPr>
              <a:t>228</a:t>
            </a:r>
            <a:r>
              <a:rPr lang="en-US" sz="1800" dirty="0">
                <a:solidFill>
                  <a:srgbClr val="C00000"/>
                </a:solidFill>
              </a:rPr>
              <a:t>Th calibration data to accept 90% of </a:t>
            </a:r>
            <a:br>
              <a:rPr lang="en-US" sz="1800" dirty="0">
                <a:solidFill>
                  <a:srgbClr val="C00000"/>
                </a:solidFill>
              </a:rPr>
            </a:br>
            <a:r>
              <a:rPr lang="en-US" sz="1800" dirty="0">
                <a:solidFill>
                  <a:srgbClr val="C00000"/>
                </a:solidFill>
              </a:rPr>
              <a:t>single-site DEP events. Rejects &gt;50% of the </a:t>
            </a:r>
            <a:br>
              <a:rPr lang="en-US" sz="1800" dirty="0">
                <a:solidFill>
                  <a:srgbClr val="C00000"/>
                </a:solidFill>
              </a:rPr>
            </a:br>
            <a:r>
              <a:rPr lang="en-US" sz="1800" dirty="0">
                <a:solidFill>
                  <a:srgbClr val="C00000"/>
                </a:solidFill>
              </a:rPr>
              <a:t>Compton continuum near Q</a:t>
            </a:r>
            <a:r>
              <a:rPr lang="en-US" sz="1800" baseline="-25000" dirty="0">
                <a:solidFill>
                  <a:srgbClr val="C00000"/>
                </a:solidFill>
              </a:rPr>
              <a:t>ββ</a:t>
            </a:r>
            <a:endParaRPr lang="en-US" sz="1800" dirty="0">
              <a:solidFill>
                <a:srgbClr val="C00000"/>
              </a:solidFill>
            </a:endParaRPr>
          </a:p>
          <a:p>
            <a:pPr lvl="1"/>
            <a:endParaRPr lang="en-US" sz="1800" dirty="0">
              <a:solidFill>
                <a:srgbClr val="C00000"/>
              </a:solidFill>
            </a:endParaRP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00F4D08-139D-2607-F558-F542207D0B00}"/>
              </a:ext>
            </a:extLst>
          </p:cNvPr>
          <p:cNvGrpSpPr/>
          <p:nvPr/>
        </p:nvGrpSpPr>
        <p:grpSpPr>
          <a:xfrm>
            <a:off x="5945782" y="2106085"/>
            <a:ext cx="6246218" cy="3597579"/>
            <a:chOff x="5719187" y="1595104"/>
            <a:chExt cx="6246218" cy="3597579"/>
          </a:xfrm>
        </p:grpSpPr>
        <p:grpSp>
          <p:nvGrpSpPr>
            <p:cNvPr id="78" name="Google Shape;284;p8">
              <a:extLst>
                <a:ext uri="{FF2B5EF4-FFF2-40B4-BE49-F238E27FC236}">
                  <a16:creationId xmlns:a16="http://schemas.microsoft.com/office/drawing/2014/main" id="{D9B06993-A462-FF5D-73C0-E872146E470F}"/>
                </a:ext>
              </a:extLst>
            </p:cNvPr>
            <p:cNvGrpSpPr/>
            <p:nvPr/>
          </p:nvGrpSpPr>
          <p:grpSpPr>
            <a:xfrm>
              <a:off x="5719187" y="2106972"/>
              <a:ext cx="3558979" cy="3085711"/>
              <a:chOff x="7" y="93"/>
              <a:chExt cx="7117956" cy="6171420"/>
            </a:xfrm>
          </p:grpSpPr>
          <p:sp>
            <p:nvSpPr>
              <p:cNvPr id="95" name="Google Shape;285;p8">
                <a:extLst>
                  <a:ext uri="{FF2B5EF4-FFF2-40B4-BE49-F238E27FC236}">
                    <a16:creationId xmlns:a16="http://schemas.microsoft.com/office/drawing/2014/main" id="{CF6049A9-654B-9722-7875-464A4B6BD589}"/>
                  </a:ext>
                </a:extLst>
              </p:cNvPr>
              <p:cNvSpPr/>
              <p:nvPr/>
            </p:nvSpPr>
            <p:spPr>
              <a:xfrm>
                <a:off x="3153300" y="717153"/>
                <a:ext cx="2453023" cy="492893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0E58C4"/>
              </a:solidFill>
              <a:ln>
                <a:noFill/>
              </a:ln>
            </p:spPr>
            <p:txBody>
              <a:bodyPr spcFirstLastPara="1" wrap="square" lIns="182875" tIns="182875" rIns="182875" bIns="182875" anchor="ctr" anchorCtr="0">
                <a:noAutofit/>
              </a:bodyPr>
              <a:lstStyle/>
              <a:p>
                <a:pPr algn="ctr">
                  <a:buClr>
                    <a:srgbClr val="FFFFFF"/>
                  </a:buClr>
                  <a:buSzPts val="3600"/>
                </a:pPr>
                <a:endParaRPr sz="180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grpSp>
            <p:nvGrpSpPr>
              <p:cNvPr id="96" name="Google Shape;286;p8">
                <a:extLst>
                  <a:ext uri="{FF2B5EF4-FFF2-40B4-BE49-F238E27FC236}">
                    <a16:creationId xmlns:a16="http://schemas.microsoft.com/office/drawing/2014/main" id="{80B93203-12CD-F334-59B3-8A8154BF33F1}"/>
                  </a:ext>
                </a:extLst>
              </p:cNvPr>
              <p:cNvGrpSpPr/>
              <p:nvPr/>
            </p:nvGrpSpPr>
            <p:grpSpPr>
              <a:xfrm>
                <a:off x="7" y="93"/>
                <a:ext cx="7117956" cy="6171420"/>
                <a:chOff x="7" y="93"/>
                <a:chExt cx="7117954" cy="6171419"/>
              </a:xfrm>
            </p:grpSpPr>
            <p:sp>
              <p:nvSpPr>
                <p:cNvPr id="97" name="Google Shape;287;p8">
                  <a:extLst>
                    <a:ext uri="{FF2B5EF4-FFF2-40B4-BE49-F238E27FC236}">
                      <a16:creationId xmlns:a16="http://schemas.microsoft.com/office/drawing/2014/main" id="{2DFA1C1F-4EFB-A8D4-8F8C-E29EE2235325}"/>
                    </a:ext>
                  </a:extLst>
                </p:cNvPr>
                <p:cNvSpPr/>
                <p:nvPr/>
              </p:nvSpPr>
              <p:spPr>
                <a:xfrm>
                  <a:off x="1429359" y="988186"/>
                  <a:ext cx="4555421" cy="3787461"/>
                </a:xfrm>
                <a:prstGeom prst="rect">
                  <a:avLst/>
                </a:prstGeom>
                <a:solidFill>
                  <a:srgbClr val="0E58C4"/>
                </a:solidFill>
                <a:ln>
                  <a:noFill/>
                </a:ln>
              </p:spPr>
              <p:txBody>
                <a:bodyPr spcFirstLastPara="1" wrap="square" lIns="182875" tIns="182875" rIns="182875" bIns="182875" anchor="ctr" anchorCtr="0">
                  <a:noAutofit/>
                </a:bodyPr>
                <a:lstStyle/>
                <a:p>
                  <a:pPr algn="ctr">
                    <a:buClr>
                      <a:srgbClr val="FFFFFF"/>
                    </a:buClr>
                    <a:buSzPts val="3600"/>
                  </a:pPr>
                  <a:endParaRPr sz="1800">
                    <a:solidFill>
                      <a:srgbClr val="FFFFF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sp>
              <p:nvSpPr>
                <p:cNvPr id="98" name="Google Shape;288;p8">
                  <a:extLst>
                    <a:ext uri="{FF2B5EF4-FFF2-40B4-BE49-F238E27FC236}">
                      <a16:creationId xmlns:a16="http://schemas.microsoft.com/office/drawing/2014/main" id="{D2A49330-A350-794F-DDB1-9D8656257590}"/>
                    </a:ext>
                  </a:extLst>
                </p:cNvPr>
                <p:cNvSpPr/>
                <p:nvPr/>
              </p:nvSpPr>
              <p:spPr>
                <a:xfrm rot="10800000">
                  <a:off x="1782545" y="4539344"/>
                  <a:ext cx="4326926" cy="51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406" extrusionOk="0">
                      <a:moveTo>
                        <a:pt x="6889" y="21406"/>
                      </a:moveTo>
                      <a:cubicBezTo>
                        <a:pt x="5738" y="21392"/>
                        <a:pt x="4589" y="20788"/>
                        <a:pt x="3447" y="19598"/>
                      </a:cubicBezTo>
                      <a:cubicBezTo>
                        <a:pt x="2285" y="18387"/>
                        <a:pt x="1134" y="16572"/>
                        <a:pt x="0" y="14162"/>
                      </a:cubicBezTo>
                      <a:cubicBezTo>
                        <a:pt x="1664" y="9161"/>
                        <a:pt x="3385" y="5575"/>
                        <a:pt x="5136" y="3461"/>
                      </a:cubicBezTo>
                      <a:cubicBezTo>
                        <a:pt x="6511" y="1800"/>
                        <a:pt x="7899" y="1063"/>
                        <a:pt x="9287" y="540"/>
                      </a:cubicBezTo>
                      <a:cubicBezTo>
                        <a:pt x="10459" y="99"/>
                        <a:pt x="11640" y="-194"/>
                        <a:pt x="12816" y="152"/>
                      </a:cubicBezTo>
                      <a:cubicBezTo>
                        <a:pt x="14150" y="543"/>
                        <a:pt x="15503" y="1635"/>
                        <a:pt x="16840" y="2270"/>
                      </a:cubicBezTo>
                      <a:cubicBezTo>
                        <a:pt x="17746" y="2701"/>
                        <a:pt x="18665" y="2893"/>
                        <a:pt x="19526" y="5323"/>
                      </a:cubicBezTo>
                      <a:cubicBezTo>
                        <a:pt x="20334" y="7604"/>
                        <a:pt x="21041" y="11698"/>
                        <a:pt x="21600" y="17044"/>
                      </a:cubicBezTo>
                      <a:lnTo>
                        <a:pt x="11557" y="14223"/>
                      </a:lnTo>
                      <a:lnTo>
                        <a:pt x="6889" y="2140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0" cap="flat" cmpd="sng">
                  <a:solidFill>
                    <a:srgbClr val="000000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  <p:txBody>
                <a:bodyPr spcFirstLastPara="1" wrap="square" lIns="182875" tIns="182875" rIns="182875" bIns="182875" anchor="ctr" anchorCtr="0">
                  <a:noAutofit/>
                </a:bodyPr>
                <a:lstStyle/>
                <a:p>
                  <a:pPr algn="ctr">
                    <a:buSzPts val="4800"/>
                  </a:pPr>
                  <a:endParaRPr sz="2400"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  <p:pic>
              <p:nvPicPr>
                <p:cNvPr id="99" name="Google Shape;289;p8" descr="Google Shape;675;p35">
                  <a:extLst>
                    <a:ext uri="{FF2B5EF4-FFF2-40B4-BE49-F238E27FC236}">
                      <a16:creationId xmlns:a16="http://schemas.microsoft.com/office/drawing/2014/main" id="{1EC8C826-AC65-F067-56AC-31CDAC7C5E6F}"/>
                    </a:ext>
                  </a:extLst>
                </p:cNvPr>
                <p:cNvPicPr preferRelativeResize="0"/>
                <p:nvPr/>
              </p:nvPicPr>
              <p:blipFill rotWithShape="1">
                <a:blip r:embed="rId2">
                  <a:alphaModFix/>
                </a:blip>
                <a:srcRect l="24808" t="13919" r="7032" b="9605"/>
                <a:stretch/>
              </p:blipFill>
              <p:spPr>
                <a:xfrm rot="10800000">
                  <a:off x="7" y="93"/>
                  <a:ext cx="7117954" cy="6171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552" extrusionOk="0">
                      <a:moveTo>
                        <a:pt x="9165" y="1"/>
                      </a:moveTo>
                      <a:cubicBezTo>
                        <a:pt x="8697" y="-4"/>
                        <a:pt x="8092" y="27"/>
                        <a:pt x="7996" y="74"/>
                      </a:cubicBezTo>
                      <a:cubicBezTo>
                        <a:pt x="7940" y="102"/>
                        <a:pt x="7913" y="178"/>
                        <a:pt x="7913" y="306"/>
                      </a:cubicBezTo>
                      <a:cubicBezTo>
                        <a:pt x="7913" y="437"/>
                        <a:pt x="7885" y="503"/>
                        <a:pt x="7827" y="525"/>
                      </a:cubicBezTo>
                      <a:cubicBezTo>
                        <a:pt x="7781" y="543"/>
                        <a:pt x="7608" y="626"/>
                        <a:pt x="7444" y="712"/>
                      </a:cubicBezTo>
                      <a:lnTo>
                        <a:pt x="7212" y="834"/>
                      </a:lnTo>
                      <a:cubicBezTo>
                        <a:pt x="7148" y="904"/>
                        <a:pt x="7144" y="1006"/>
                        <a:pt x="7144" y="1451"/>
                      </a:cubicBezTo>
                      <a:cubicBezTo>
                        <a:pt x="7144" y="1696"/>
                        <a:pt x="7139" y="1842"/>
                        <a:pt x="7125" y="1940"/>
                      </a:cubicBezTo>
                      <a:lnTo>
                        <a:pt x="7120" y="2116"/>
                      </a:lnTo>
                      <a:lnTo>
                        <a:pt x="7033" y="2116"/>
                      </a:lnTo>
                      <a:cubicBezTo>
                        <a:pt x="6991" y="2138"/>
                        <a:pt x="6950" y="2135"/>
                        <a:pt x="6917" y="2113"/>
                      </a:cubicBezTo>
                      <a:cubicBezTo>
                        <a:pt x="6851" y="2102"/>
                        <a:pt x="6825" y="2070"/>
                        <a:pt x="6815" y="1987"/>
                      </a:cubicBezTo>
                      <a:cubicBezTo>
                        <a:pt x="6801" y="1869"/>
                        <a:pt x="6783" y="1859"/>
                        <a:pt x="6624" y="1890"/>
                      </a:cubicBezTo>
                      <a:cubicBezTo>
                        <a:pt x="6238" y="1966"/>
                        <a:pt x="5224" y="2088"/>
                        <a:pt x="3792" y="2231"/>
                      </a:cubicBezTo>
                      <a:cubicBezTo>
                        <a:pt x="2321" y="2377"/>
                        <a:pt x="2283" y="2378"/>
                        <a:pt x="2218" y="2277"/>
                      </a:cubicBezTo>
                      <a:cubicBezTo>
                        <a:pt x="2160" y="2185"/>
                        <a:pt x="2073" y="2170"/>
                        <a:pt x="1428" y="2152"/>
                      </a:cubicBezTo>
                      <a:cubicBezTo>
                        <a:pt x="969" y="2139"/>
                        <a:pt x="604" y="2157"/>
                        <a:pt x="440" y="2199"/>
                      </a:cubicBezTo>
                      <a:cubicBezTo>
                        <a:pt x="321" y="2230"/>
                        <a:pt x="257" y="2246"/>
                        <a:pt x="225" y="2274"/>
                      </a:cubicBezTo>
                      <a:cubicBezTo>
                        <a:pt x="210" y="2291"/>
                        <a:pt x="203" y="2314"/>
                        <a:pt x="198" y="2345"/>
                      </a:cubicBezTo>
                      <a:cubicBezTo>
                        <a:pt x="198" y="2368"/>
                        <a:pt x="200" y="2395"/>
                        <a:pt x="204" y="2431"/>
                      </a:cubicBezTo>
                      <a:cubicBezTo>
                        <a:pt x="218" y="2536"/>
                        <a:pt x="204" y="2591"/>
                        <a:pt x="151" y="2645"/>
                      </a:cubicBezTo>
                      <a:cubicBezTo>
                        <a:pt x="146" y="2651"/>
                        <a:pt x="139" y="2658"/>
                        <a:pt x="132" y="2662"/>
                      </a:cubicBezTo>
                      <a:cubicBezTo>
                        <a:pt x="125" y="2668"/>
                        <a:pt x="122" y="2673"/>
                        <a:pt x="114" y="2679"/>
                      </a:cubicBezTo>
                      <a:cubicBezTo>
                        <a:pt x="43" y="2732"/>
                        <a:pt x="17" y="2782"/>
                        <a:pt x="7" y="3007"/>
                      </a:cubicBezTo>
                      <a:cubicBezTo>
                        <a:pt x="6" y="3131"/>
                        <a:pt x="8" y="3291"/>
                        <a:pt x="12" y="3545"/>
                      </a:cubicBezTo>
                      <a:lnTo>
                        <a:pt x="24" y="4353"/>
                      </a:lnTo>
                      <a:lnTo>
                        <a:pt x="194" y="4385"/>
                      </a:lnTo>
                      <a:cubicBezTo>
                        <a:pt x="300" y="4405"/>
                        <a:pt x="399" y="4446"/>
                        <a:pt x="416" y="4478"/>
                      </a:cubicBezTo>
                      <a:cubicBezTo>
                        <a:pt x="433" y="4510"/>
                        <a:pt x="465" y="6270"/>
                        <a:pt x="484" y="8389"/>
                      </a:cubicBezTo>
                      <a:cubicBezTo>
                        <a:pt x="507" y="10865"/>
                        <a:pt x="535" y="12263"/>
                        <a:pt x="566" y="12307"/>
                      </a:cubicBezTo>
                      <a:cubicBezTo>
                        <a:pt x="632" y="12398"/>
                        <a:pt x="685" y="15780"/>
                        <a:pt x="637" y="16841"/>
                      </a:cubicBezTo>
                      <a:lnTo>
                        <a:pt x="600" y="17668"/>
                      </a:lnTo>
                      <a:lnTo>
                        <a:pt x="479" y="17688"/>
                      </a:lnTo>
                      <a:cubicBezTo>
                        <a:pt x="472" y="17689"/>
                        <a:pt x="457" y="17692"/>
                        <a:pt x="448" y="17693"/>
                      </a:cubicBezTo>
                      <a:cubicBezTo>
                        <a:pt x="377" y="17706"/>
                        <a:pt x="267" y="17731"/>
                        <a:pt x="179" y="17757"/>
                      </a:cubicBezTo>
                      <a:cubicBezTo>
                        <a:pt x="109" y="17778"/>
                        <a:pt x="68" y="17796"/>
                        <a:pt x="41" y="17821"/>
                      </a:cubicBezTo>
                      <a:cubicBezTo>
                        <a:pt x="16" y="17860"/>
                        <a:pt x="4" y="17908"/>
                        <a:pt x="2" y="17964"/>
                      </a:cubicBezTo>
                      <a:cubicBezTo>
                        <a:pt x="2" y="17966"/>
                        <a:pt x="0" y="17969"/>
                        <a:pt x="0" y="17972"/>
                      </a:cubicBezTo>
                      <a:cubicBezTo>
                        <a:pt x="0" y="17972"/>
                        <a:pt x="0" y="17974"/>
                        <a:pt x="0" y="17975"/>
                      </a:cubicBezTo>
                      <a:cubicBezTo>
                        <a:pt x="0" y="18038"/>
                        <a:pt x="8" y="18080"/>
                        <a:pt x="29" y="18115"/>
                      </a:cubicBezTo>
                      <a:cubicBezTo>
                        <a:pt x="49" y="18142"/>
                        <a:pt x="81" y="18159"/>
                        <a:pt x="132" y="18173"/>
                      </a:cubicBezTo>
                      <a:cubicBezTo>
                        <a:pt x="381" y="18242"/>
                        <a:pt x="385" y="18252"/>
                        <a:pt x="385" y="19264"/>
                      </a:cubicBezTo>
                      <a:lnTo>
                        <a:pt x="385" y="19618"/>
                      </a:lnTo>
                      <a:lnTo>
                        <a:pt x="407" y="20220"/>
                      </a:lnTo>
                      <a:lnTo>
                        <a:pt x="540" y="20264"/>
                      </a:lnTo>
                      <a:lnTo>
                        <a:pt x="695" y="20317"/>
                      </a:lnTo>
                      <a:lnTo>
                        <a:pt x="724" y="20785"/>
                      </a:lnTo>
                      <a:cubicBezTo>
                        <a:pt x="743" y="21118"/>
                        <a:pt x="764" y="21303"/>
                        <a:pt x="806" y="21404"/>
                      </a:cubicBezTo>
                      <a:cubicBezTo>
                        <a:pt x="813" y="21419"/>
                        <a:pt x="821" y="21434"/>
                        <a:pt x="829" y="21445"/>
                      </a:cubicBezTo>
                      <a:cubicBezTo>
                        <a:pt x="847" y="21469"/>
                        <a:pt x="862" y="21490"/>
                        <a:pt x="883" y="21505"/>
                      </a:cubicBezTo>
                      <a:cubicBezTo>
                        <a:pt x="897" y="21512"/>
                        <a:pt x="913" y="21517"/>
                        <a:pt x="929" y="21520"/>
                      </a:cubicBezTo>
                      <a:cubicBezTo>
                        <a:pt x="1266" y="21596"/>
                        <a:pt x="1965" y="21530"/>
                        <a:pt x="1965" y="21423"/>
                      </a:cubicBezTo>
                      <a:cubicBezTo>
                        <a:pt x="1965" y="21387"/>
                        <a:pt x="1993" y="21328"/>
                        <a:pt x="2026" y="21289"/>
                      </a:cubicBezTo>
                      <a:cubicBezTo>
                        <a:pt x="2064" y="21245"/>
                        <a:pt x="2086" y="21058"/>
                        <a:pt x="2086" y="20777"/>
                      </a:cubicBezTo>
                      <a:cubicBezTo>
                        <a:pt x="2086" y="20319"/>
                        <a:pt x="2097" y="20289"/>
                        <a:pt x="2314" y="20212"/>
                      </a:cubicBezTo>
                      <a:cubicBezTo>
                        <a:pt x="2384" y="20187"/>
                        <a:pt x="2398" y="20114"/>
                        <a:pt x="2398" y="19743"/>
                      </a:cubicBezTo>
                      <a:cubicBezTo>
                        <a:pt x="2398" y="19653"/>
                        <a:pt x="2401" y="19569"/>
                        <a:pt x="2406" y="19495"/>
                      </a:cubicBezTo>
                      <a:cubicBezTo>
                        <a:pt x="2412" y="19376"/>
                        <a:pt x="2423" y="19288"/>
                        <a:pt x="2435" y="19279"/>
                      </a:cubicBezTo>
                      <a:cubicBezTo>
                        <a:pt x="2435" y="19279"/>
                        <a:pt x="2441" y="19276"/>
                        <a:pt x="2442" y="19275"/>
                      </a:cubicBezTo>
                      <a:cubicBezTo>
                        <a:pt x="2443" y="19274"/>
                        <a:pt x="2443" y="19271"/>
                        <a:pt x="2444" y="19271"/>
                      </a:cubicBezTo>
                      <a:cubicBezTo>
                        <a:pt x="2470" y="19252"/>
                        <a:pt x="2776" y="19275"/>
                        <a:pt x="3126" y="19323"/>
                      </a:cubicBezTo>
                      <a:cubicBezTo>
                        <a:pt x="3476" y="19370"/>
                        <a:pt x="4313" y="19447"/>
                        <a:pt x="4986" y="19495"/>
                      </a:cubicBezTo>
                      <a:lnTo>
                        <a:pt x="6036" y="19571"/>
                      </a:lnTo>
                      <a:cubicBezTo>
                        <a:pt x="6134" y="19569"/>
                        <a:pt x="6304" y="19545"/>
                        <a:pt x="6496" y="19508"/>
                      </a:cubicBezTo>
                      <a:lnTo>
                        <a:pt x="6892" y="19401"/>
                      </a:lnTo>
                      <a:lnTo>
                        <a:pt x="7573" y="19216"/>
                      </a:lnTo>
                      <a:lnTo>
                        <a:pt x="7575" y="19155"/>
                      </a:lnTo>
                      <a:lnTo>
                        <a:pt x="7575" y="19039"/>
                      </a:lnTo>
                      <a:cubicBezTo>
                        <a:pt x="7575" y="18961"/>
                        <a:pt x="7591" y="18885"/>
                        <a:pt x="7611" y="18846"/>
                      </a:cubicBezTo>
                      <a:cubicBezTo>
                        <a:pt x="7263" y="18928"/>
                        <a:pt x="7219" y="18928"/>
                        <a:pt x="7127" y="18838"/>
                      </a:cubicBezTo>
                      <a:cubicBezTo>
                        <a:pt x="7080" y="18792"/>
                        <a:pt x="7013" y="18685"/>
                        <a:pt x="6976" y="18604"/>
                      </a:cubicBezTo>
                      <a:cubicBezTo>
                        <a:pt x="6939" y="18523"/>
                        <a:pt x="6894" y="18434"/>
                        <a:pt x="6880" y="18404"/>
                      </a:cubicBezTo>
                      <a:cubicBezTo>
                        <a:pt x="6801" y="18240"/>
                        <a:pt x="6775" y="17921"/>
                        <a:pt x="6750" y="16799"/>
                      </a:cubicBezTo>
                      <a:cubicBezTo>
                        <a:pt x="6706" y="14875"/>
                        <a:pt x="6669" y="10069"/>
                        <a:pt x="6682" y="8255"/>
                      </a:cubicBezTo>
                      <a:cubicBezTo>
                        <a:pt x="6695" y="6508"/>
                        <a:pt x="6706" y="6372"/>
                        <a:pt x="6859" y="6044"/>
                      </a:cubicBezTo>
                      <a:cubicBezTo>
                        <a:pt x="6887" y="5983"/>
                        <a:pt x="6910" y="5916"/>
                        <a:pt x="6911" y="5896"/>
                      </a:cubicBezTo>
                      <a:cubicBezTo>
                        <a:pt x="6911" y="5876"/>
                        <a:pt x="6952" y="5802"/>
                        <a:pt x="7002" y="5733"/>
                      </a:cubicBezTo>
                      <a:cubicBezTo>
                        <a:pt x="7073" y="5635"/>
                        <a:pt x="7138" y="5597"/>
                        <a:pt x="7362" y="5523"/>
                      </a:cubicBezTo>
                      <a:cubicBezTo>
                        <a:pt x="7279" y="5539"/>
                        <a:pt x="7198" y="5551"/>
                        <a:pt x="7137" y="5556"/>
                      </a:cubicBezTo>
                      <a:cubicBezTo>
                        <a:pt x="6889" y="5577"/>
                        <a:pt x="5631" y="5502"/>
                        <a:pt x="5530" y="5460"/>
                      </a:cubicBezTo>
                      <a:cubicBezTo>
                        <a:pt x="5410" y="5411"/>
                        <a:pt x="5552" y="5345"/>
                        <a:pt x="5845" y="5316"/>
                      </a:cubicBezTo>
                      <a:cubicBezTo>
                        <a:pt x="6359" y="5264"/>
                        <a:pt x="6314" y="5315"/>
                        <a:pt x="6314" y="4756"/>
                      </a:cubicBezTo>
                      <a:cubicBezTo>
                        <a:pt x="6314" y="4392"/>
                        <a:pt x="6329" y="4248"/>
                        <a:pt x="6375" y="4199"/>
                      </a:cubicBezTo>
                      <a:cubicBezTo>
                        <a:pt x="6416" y="4154"/>
                        <a:pt x="6602" y="4125"/>
                        <a:pt x="6945" y="4105"/>
                      </a:cubicBezTo>
                      <a:cubicBezTo>
                        <a:pt x="7225" y="4089"/>
                        <a:pt x="7680" y="4061"/>
                        <a:pt x="7954" y="4044"/>
                      </a:cubicBezTo>
                      <a:cubicBezTo>
                        <a:pt x="8066" y="4037"/>
                        <a:pt x="8152" y="4032"/>
                        <a:pt x="8221" y="4030"/>
                      </a:cubicBezTo>
                      <a:cubicBezTo>
                        <a:pt x="8431" y="4023"/>
                        <a:pt x="8477" y="4040"/>
                        <a:pt x="8536" y="4101"/>
                      </a:cubicBezTo>
                      <a:cubicBezTo>
                        <a:pt x="8613" y="4181"/>
                        <a:pt x="8685" y="4190"/>
                        <a:pt x="9172" y="4177"/>
                      </a:cubicBezTo>
                      <a:cubicBezTo>
                        <a:pt x="9790" y="4161"/>
                        <a:pt x="9848" y="4185"/>
                        <a:pt x="9848" y="4450"/>
                      </a:cubicBezTo>
                      <a:cubicBezTo>
                        <a:pt x="9848" y="4666"/>
                        <a:pt x="9782" y="4806"/>
                        <a:pt x="9681" y="4806"/>
                      </a:cubicBezTo>
                      <a:cubicBezTo>
                        <a:pt x="9637" y="4806"/>
                        <a:pt x="9593" y="4829"/>
                        <a:pt x="9584" y="4859"/>
                      </a:cubicBezTo>
                      <a:cubicBezTo>
                        <a:pt x="9579" y="4874"/>
                        <a:pt x="9495" y="4910"/>
                        <a:pt x="9378" y="4952"/>
                      </a:cubicBezTo>
                      <a:cubicBezTo>
                        <a:pt x="9382" y="4951"/>
                        <a:pt x="9389" y="4950"/>
                        <a:pt x="9393" y="4949"/>
                      </a:cubicBezTo>
                      <a:cubicBezTo>
                        <a:pt x="9463" y="4929"/>
                        <a:pt x="9579" y="4909"/>
                        <a:pt x="9649" y="4906"/>
                      </a:cubicBezTo>
                      <a:lnTo>
                        <a:pt x="9777" y="4902"/>
                      </a:lnTo>
                      <a:lnTo>
                        <a:pt x="9787" y="5110"/>
                      </a:lnTo>
                      <a:cubicBezTo>
                        <a:pt x="9796" y="5293"/>
                        <a:pt x="9805" y="5323"/>
                        <a:pt x="9867" y="5333"/>
                      </a:cubicBezTo>
                      <a:lnTo>
                        <a:pt x="9937" y="5344"/>
                      </a:lnTo>
                      <a:lnTo>
                        <a:pt x="9959" y="7074"/>
                      </a:lnTo>
                      <a:cubicBezTo>
                        <a:pt x="9970" y="8026"/>
                        <a:pt x="9988" y="9676"/>
                        <a:pt x="9999" y="10740"/>
                      </a:cubicBezTo>
                      <a:cubicBezTo>
                        <a:pt x="10026" y="13358"/>
                        <a:pt x="10046" y="15183"/>
                        <a:pt x="10068" y="16747"/>
                      </a:cubicBezTo>
                      <a:cubicBezTo>
                        <a:pt x="10085" y="17985"/>
                        <a:pt x="10085" y="18057"/>
                        <a:pt x="10029" y="18115"/>
                      </a:cubicBezTo>
                      <a:cubicBezTo>
                        <a:pt x="10018" y="18127"/>
                        <a:pt x="9982" y="18144"/>
                        <a:pt x="9937" y="18165"/>
                      </a:cubicBezTo>
                      <a:cubicBezTo>
                        <a:pt x="9990" y="18154"/>
                        <a:pt x="10059" y="18146"/>
                        <a:pt x="10136" y="18142"/>
                      </a:cubicBezTo>
                      <a:cubicBezTo>
                        <a:pt x="10115" y="18137"/>
                        <a:pt x="10098" y="18133"/>
                        <a:pt x="10097" y="18128"/>
                      </a:cubicBezTo>
                      <a:cubicBezTo>
                        <a:pt x="10085" y="18083"/>
                        <a:pt x="10055" y="15653"/>
                        <a:pt x="10032" y="12931"/>
                      </a:cubicBezTo>
                      <a:cubicBezTo>
                        <a:pt x="10022" y="11836"/>
                        <a:pt x="9998" y="9705"/>
                        <a:pt x="9980" y="8191"/>
                      </a:cubicBezTo>
                      <a:cubicBezTo>
                        <a:pt x="9961" y="6677"/>
                        <a:pt x="9953" y="5415"/>
                        <a:pt x="9964" y="5383"/>
                      </a:cubicBezTo>
                      <a:cubicBezTo>
                        <a:pt x="9977" y="5343"/>
                        <a:pt x="10028" y="5325"/>
                        <a:pt x="10138" y="5325"/>
                      </a:cubicBezTo>
                      <a:lnTo>
                        <a:pt x="10295" y="5325"/>
                      </a:lnTo>
                      <a:lnTo>
                        <a:pt x="10294" y="5077"/>
                      </a:lnTo>
                      <a:lnTo>
                        <a:pt x="10291" y="4828"/>
                      </a:lnTo>
                      <a:lnTo>
                        <a:pt x="10395" y="4831"/>
                      </a:lnTo>
                      <a:cubicBezTo>
                        <a:pt x="10397" y="4825"/>
                        <a:pt x="10403" y="4819"/>
                        <a:pt x="10409" y="4815"/>
                      </a:cubicBezTo>
                      <a:cubicBezTo>
                        <a:pt x="10309" y="4806"/>
                        <a:pt x="10229" y="4797"/>
                        <a:pt x="10208" y="4790"/>
                      </a:cubicBezTo>
                      <a:lnTo>
                        <a:pt x="10039" y="4733"/>
                      </a:lnTo>
                      <a:lnTo>
                        <a:pt x="10039" y="4464"/>
                      </a:lnTo>
                      <a:cubicBezTo>
                        <a:pt x="10039" y="4211"/>
                        <a:pt x="10044" y="4197"/>
                        <a:pt x="10150" y="4183"/>
                      </a:cubicBezTo>
                      <a:cubicBezTo>
                        <a:pt x="10222" y="4173"/>
                        <a:pt x="10271" y="4128"/>
                        <a:pt x="10286" y="4062"/>
                      </a:cubicBezTo>
                      <a:cubicBezTo>
                        <a:pt x="10303" y="3985"/>
                        <a:pt x="10308" y="3967"/>
                        <a:pt x="10896" y="3976"/>
                      </a:cubicBezTo>
                      <a:cubicBezTo>
                        <a:pt x="11091" y="3979"/>
                        <a:pt x="11352" y="3986"/>
                        <a:pt x="11699" y="3994"/>
                      </a:cubicBezTo>
                      <a:cubicBezTo>
                        <a:pt x="13296" y="4030"/>
                        <a:pt x="14283" y="4099"/>
                        <a:pt x="14369" y="4180"/>
                      </a:cubicBezTo>
                      <a:cubicBezTo>
                        <a:pt x="14412" y="4222"/>
                        <a:pt x="14423" y="4334"/>
                        <a:pt x="14415" y="4605"/>
                      </a:cubicBezTo>
                      <a:lnTo>
                        <a:pt x="14402" y="4977"/>
                      </a:lnTo>
                      <a:lnTo>
                        <a:pt x="14378" y="4977"/>
                      </a:lnTo>
                      <a:cubicBezTo>
                        <a:pt x="14383" y="4981"/>
                        <a:pt x="14388" y="4986"/>
                        <a:pt x="14388" y="4991"/>
                      </a:cubicBezTo>
                      <a:cubicBezTo>
                        <a:pt x="14388" y="4998"/>
                        <a:pt x="14382" y="5002"/>
                        <a:pt x="14373" y="5006"/>
                      </a:cubicBezTo>
                      <a:cubicBezTo>
                        <a:pt x="14392" y="5007"/>
                        <a:pt x="14406" y="5010"/>
                        <a:pt x="14424" y="5010"/>
                      </a:cubicBezTo>
                      <a:cubicBezTo>
                        <a:pt x="14653" y="5019"/>
                        <a:pt x="15117" y="5036"/>
                        <a:pt x="15451" y="5049"/>
                      </a:cubicBezTo>
                      <a:cubicBezTo>
                        <a:pt x="16007" y="5071"/>
                        <a:pt x="16078" y="5081"/>
                        <a:pt x="16278" y="5171"/>
                      </a:cubicBezTo>
                      <a:cubicBezTo>
                        <a:pt x="16665" y="5344"/>
                        <a:pt x="17011" y="5839"/>
                        <a:pt x="17096" y="6338"/>
                      </a:cubicBezTo>
                      <a:cubicBezTo>
                        <a:pt x="17153" y="6670"/>
                        <a:pt x="17167" y="7226"/>
                        <a:pt x="17182" y="9764"/>
                      </a:cubicBezTo>
                      <a:cubicBezTo>
                        <a:pt x="17191" y="11142"/>
                        <a:pt x="17211" y="13305"/>
                        <a:pt x="17225" y="14571"/>
                      </a:cubicBezTo>
                      <a:cubicBezTo>
                        <a:pt x="17249" y="16701"/>
                        <a:pt x="17240" y="17162"/>
                        <a:pt x="17181" y="17409"/>
                      </a:cubicBezTo>
                      <a:cubicBezTo>
                        <a:pt x="17128" y="17631"/>
                        <a:pt x="16891" y="18051"/>
                        <a:pt x="16840" y="18015"/>
                      </a:cubicBezTo>
                      <a:cubicBezTo>
                        <a:pt x="16824" y="18004"/>
                        <a:pt x="16810" y="18010"/>
                        <a:pt x="16810" y="18029"/>
                      </a:cubicBezTo>
                      <a:cubicBezTo>
                        <a:pt x="16810" y="18084"/>
                        <a:pt x="16577" y="18253"/>
                        <a:pt x="16392" y="18331"/>
                      </a:cubicBezTo>
                      <a:cubicBezTo>
                        <a:pt x="16237" y="18396"/>
                        <a:pt x="15991" y="18408"/>
                        <a:pt x="15404" y="18381"/>
                      </a:cubicBezTo>
                      <a:lnTo>
                        <a:pt x="15461" y="18388"/>
                      </a:lnTo>
                      <a:lnTo>
                        <a:pt x="15477" y="18560"/>
                      </a:lnTo>
                      <a:lnTo>
                        <a:pt x="15477" y="18562"/>
                      </a:lnTo>
                      <a:cubicBezTo>
                        <a:pt x="15486" y="18670"/>
                        <a:pt x="15496" y="18712"/>
                        <a:pt x="15563" y="18736"/>
                      </a:cubicBezTo>
                      <a:lnTo>
                        <a:pt x="16005" y="18766"/>
                      </a:lnTo>
                      <a:cubicBezTo>
                        <a:pt x="16287" y="18784"/>
                        <a:pt x="16960" y="18814"/>
                        <a:pt x="17500" y="18833"/>
                      </a:cubicBezTo>
                      <a:cubicBezTo>
                        <a:pt x="18333" y="18861"/>
                        <a:pt x="18516" y="18852"/>
                        <a:pt x="18696" y="18777"/>
                      </a:cubicBezTo>
                      <a:cubicBezTo>
                        <a:pt x="18830" y="18721"/>
                        <a:pt x="18926" y="18707"/>
                        <a:pt x="18955" y="18741"/>
                      </a:cubicBezTo>
                      <a:cubicBezTo>
                        <a:pt x="18973" y="18762"/>
                        <a:pt x="18979" y="18790"/>
                        <a:pt x="18979" y="18819"/>
                      </a:cubicBezTo>
                      <a:cubicBezTo>
                        <a:pt x="18984" y="18829"/>
                        <a:pt x="18987" y="18841"/>
                        <a:pt x="18987" y="18855"/>
                      </a:cubicBezTo>
                      <a:cubicBezTo>
                        <a:pt x="18987" y="18870"/>
                        <a:pt x="18973" y="18891"/>
                        <a:pt x="18952" y="18910"/>
                      </a:cubicBezTo>
                      <a:cubicBezTo>
                        <a:pt x="18928" y="18954"/>
                        <a:pt x="18891" y="18992"/>
                        <a:pt x="18843" y="19006"/>
                      </a:cubicBezTo>
                      <a:cubicBezTo>
                        <a:pt x="18760" y="19031"/>
                        <a:pt x="18747" y="19082"/>
                        <a:pt x="18747" y="19415"/>
                      </a:cubicBezTo>
                      <a:cubicBezTo>
                        <a:pt x="18747" y="19774"/>
                        <a:pt x="18754" y="19793"/>
                        <a:pt x="18858" y="19793"/>
                      </a:cubicBezTo>
                      <a:cubicBezTo>
                        <a:pt x="18934" y="19793"/>
                        <a:pt x="18983" y="19813"/>
                        <a:pt x="19018" y="19867"/>
                      </a:cubicBezTo>
                      <a:lnTo>
                        <a:pt x="19059" y="19880"/>
                      </a:lnTo>
                      <a:lnTo>
                        <a:pt x="19061" y="19988"/>
                      </a:lnTo>
                      <a:cubicBezTo>
                        <a:pt x="19077" y="20075"/>
                        <a:pt x="19085" y="20198"/>
                        <a:pt x="19085" y="20370"/>
                      </a:cubicBezTo>
                      <a:cubicBezTo>
                        <a:pt x="19086" y="20479"/>
                        <a:pt x="19091" y="20568"/>
                        <a:pt x="19099" y="20647"/>
                      </a:cubicBezTo>
                      <a:cubicBezTo>
                        <a:pt x="19106" y="20705"/>
                        <a:pt x="19113" y="20763"/>
                        <a:pt x="19124" y="20810"/>
                      </a:cubicBezTo>
                      <a:cubicBezTo>
                        <a:pt x="19125" y="20812"/>
                        <a:pt x="19124" y="20813"/>
                        <a:pt x="19124" y="20816"/>
                      </a:cubicBezTo>
                      <a:cubicBezTo>
                        <a:pt x="19172" y="20991"/>
                        <a:pt x="19269" y="21060"/>
                        <a:pt x="19457" y="21095"/>
                      </a:cubicBezTo>
                      <a:cubicBezTo>
                        <a:pt x="19654" y="21130"/>
                        <a:pt x="20171" y="21090"/>
                        <a:pt x="20313" y="21038"/>
                      </a:cubicBezTo>
                      <a:cubicBezTo>
                        <a:pt x="20327" y="21028"/>
                        <a:pt x="20339" y="21014"/>
                        <a:pt x="20351" y="20999"/>
                      </a:cubicBezTo>
                      <a:cubicBezTo>
                        <a:pt x="20345" y="20973"/>
                        <a:pt x="20366" y="20931"/>
                        <a:pt x="20402" y="20896"/>
                      </a:cubicBezTo>
                      <a:cubicBezTo>
                        <a:pt x="20409" y="20890"/>
                        <a:pt x="20413" y="20883"/>
                        <a:pt x="20419" y="20874"/>
                      </a:cubicBezTo>
                      <a:cubicBezTo>
                        <a:pt x="20456" y="20760"/>
                        <a:pt x="20472" y="20592"/>
                        <a:pt x="20472" y="20356"/>
                      </a:cubicBezTo>
                      <a:cubicBezTo>
                        <a:pt x="20472" y="20350"/>
                        <a:pt x="20472" y="20345"/>
                        <a:pt x="20472" y="20339"/>
                      </a:cubicBezTo>
                      <a:cubicBezTo>
                        <a:pt x="20472" y="20337"/>
                        <a:pt x="20472" y="20336"/>
                        <a:pt x="20472" y="20334"/>
                      </a:cubicBezTo>
                      <a:lnTo>
                        <a:pt x="20472" y="19844"/>
                      </a:lnTo>
                      <a:lnTo>
                        <a:pt x="20615" y="19785"/>
                      </a:lnTo>
                      <a:lnTo>
                        <a:pt x="20751" y="19732"/>
                      </a:lnTo>
                      <a:cubicBezTo>
                        <a:pt x="20754" y="19724"/>
                        <a:pt x="20755" y="19718"/>
                        <a:pt x="20758" y="19707"/>
                      </a:cubicBezTo>
                      <a:lnTo>
                        <a:pt x="20773" y="18727"/>
                      </a:lnTo>
                      <a:lnTo>
                        <a:pt x="20783" y="17724"/>
                      </a:lnTo>
                      <a:lnTo>
                        <a:pt x="20951" y="17696"/>
                      </a:lnTo>
                      <a:cubicBezTo>
                        <a:pt x="20999" y="17688"/>
                        <a:pt x="21036" y="17676"/>
                        <a:pt x="21065" y="17660"/>
                      </a:cubicBezTo>
                      <a:cubicBezTo>
                        <a:pt x="21103" y="17623"/>
                        <a:pt x="21126" y="17580"/>
                        <a:pt x="21138" y="17535"/>
                      </a:cubicBezTo>
                      <a:cubicBezTo>
                        <a:pt x="21139" y="17489"/>
                        <a:pt x="21130" y="17430"/>
                        <a:pt x="21106" y="17356"/>
                      </a:cubicBezTo>
                      <a:cubicBezTo>
                        <a:pt x="21104" y="17353"/>
                        <a:pt x="21101" y="17351"/>
                        <a:pt x="21099" y="17348"/>
                      </a:cubicBezTo>
                      <a:cubicBezTo>
                        <a:pt x="21077" y="17322"/>
                        <a:pt x="21060" y="17269"/>
                        <a:pt x="21053" y="17214"/>
                      </a:cubicBezTo>
                      <a:cubicBezTo>
                        <a:pt x="21036" y="17172"/>
                        <a:pt x="21017" y="17128"/>
                        <a:pt x="20995" y="17078"/>
                      </a:cubicBezTo>
                      <a:cubicBezTo>
                        <a:pt x="20983" y="17052"/>
                        <a:pt x="20975" y="16888"/>
                        <a:pt x="20967" y="16647"/>
                      </a:cubicBezTo>
                      <a:cubicBezTo>
                        <a:pt x="20967" y="16637"/>
                        <a:pt x="20964" y="16624"/>
                        <a:pt x="20963" y="16614"/>
                      </a:cubicBezTo>
                      <a:cubicBezTo>
                        <a:pt x="20956" y="16394"/>
                        <a:pt x="20951" y="16091"/>
                        <a:pt x="20951" y="15721"/>
                      </a:cubicBezTo>
                      <a:cubicBezTo>
                        <a:pt x="20951" y="15720"/>
                        <a:pt x="20951" y="15721"/>
                        <a:pt x="20951" y="15720"/>
                      </a:cubicBezTo>
                      <a:lnTo>
                        <a:pt x="20951" y="15717"/>
                      </a:lnTo>
                      <a:lnTo>
                        <a:pt x="20951" y="14460"/>
                      </a:lnTo>
                      <a:lnTo>
                        <a:pt x="20944" y="14457"/>
                      </a:lnTo>
                      <a:lnTo>
                        <a:pt x="20705" y="14463"/>
                      </a:lnTo>
                      <a:cubicBezTo>
                        <a:pt x="20495" y="14469"/>
                        <a:pt x="20455" y="14454"/>
                        <a:pt x="20433" y="14360"/>
                      </a:cubicBezTo>
                      <a:cubicBezTo>
                        <a:pt x="20392" y="14177"/>
                        <a:pt x="20377" y="12822"/>
                        <a:pt x="20397" y="12173"/>
                      </a:cubicBezTo>
                      <a:cubicBezTo>
                        <a:pt x="20398" y="12102"/>
                        <a:pt x="20401" y="12049"/>
                        <a:pt x="20404" y="12004"/>
                      </a:cubicBezTo>
                      <a:cubicBezTo>
                        <a:pt x="20410" y="11909"/>
                        <a:pt x="20417" y="11836"/>
                        <a:pt x="20425" y="11825"/>
                      </a:cubicBezTo>
                      <a:cubicBezTo>
                        <a:pt x="20461" y="11774"/>
                        <a:pt x="20474" y="11072"/>
                        <a:pt x="20470" y="9535"/>
                      </a:cubicBezTo>
                      <a:cubicBezTo>
                        <a:pt x="20466" y="8317"/>
                        <a:pt x="20477" y="7305"/>
                        <a:pt x="20492" y="7289"/>
                      </a:cubicBezTo>
                      <a:cubicBezTo>
                        <a:pt x="20506" y="7272"/>
                        <a:pt x="20707" y="7207"/>
                        <a:pt x="20939" y="7143"/>
                      </a:cubicBezTo>
                      <a:cubicBezTo>
                        <a:pt x="21171" y="7079"/>
                        <a:pt x="21416" y="6975"/>
                        <a:pt x="21481" y="6914"/>
                      </a:cubicBezTo>
                      <a:lnTo>
                        <a:pt x="21600" y="6806"/>
                      </a:lnTo>
                      <a:lnTo>
                        <a:pt x="21586" y="5162"/>
                      </a:lnTo>
                      <a:lnTo>
                        <a:pt x="21574" y="3896"/>
                      </a:lnTo>
                      <a:lnTo>
                        <a:pt x="21564" y="3527"/>
                      </a:lnTo>
                      <a:lnTo>
                        <a:pt x="21464" y="3523"/>
                      </a:lnTo>
                      <a:lnTo>
                        <a:pt x="21239" y="3523"/>
                      </a:lnTo>
                      <a:cubicBezTo>
                        <a:pt x="21120" y="3523"/>
                        <a:pt x="21030" y="3515"/>
                        <a:pt x="20967" y="3501"/>
                      </a:cubicBezTo>
                      <a:lnTo>
                        <a:pt x="20881" y="3498"/>
                      </a:lnTo>
                      <a:lnTo>
                        <a:pt x="20879" y="3462"/>
                      </a:lnTo>
                      <a:cubicBezTo>
                        <a:pt x="20877" y="3460"/>
                        <a:pt x="20875" y="3457"/>
                        <a:pt x="20874" y="3455"/>
                      </a:cubicBezTo>
                      <a:cubicBezTo>
                        <a:pt x="20853" y="3417"/>
                        <a:pt x="20827" y="3137"/>
                        <a:pt x="20816" y="2834"/>
                      </a:cubicBezTo>
                      <a:cubicBezTo>
                        <a:pt x="20800" y="2373"/>
                        <a:pt x="20783" y="2271"/>
                        <a:pt x="20708" y="2210"/>
                      </a:cubicBezTo>
                      <a:cubicBezTo>
                        <a:pt x="20666" y="2176"/>
                        <a:pt x="20636" y="2119"/>
                        <a:pt x="20624" y="2044"/>
                      </a:cubicBezTo>
                      <a:cubicBezTo>
                        <a:pt x="20623" y="2042"/>
                        <a:pt x="20623" y="2039"/>
                        <a:pt x="20622" y="2037"/>
                      </a:cubicBezTo>
                      <a:cubicBezTo>
                        <a:pt x="20618" y="2011"/>
                        <a:pt x="20617" y="1984"/>
                        <a:pt x="20617" y="1954"/>
                      </a:cubicBezTo>
                      <a:cubicBezTo>
                        <a:pt x="20617" y="1953"/>
                        <a:pt x="20617" y="1952"/>
                        <a:pt x="20617" y="1951"/>
                      </a:cubicBezTo>
                      <a:cubicBezTo>
                        <a:pt x="20617" y="1948"/>
                        <a:pt x="20615" y="1946"/>
                        <a:pt x="20615" y="1944"/>
                      </a:cubicBezTo>
                      <a:cubicBezTo>
                        <a:pt x="20614" y="1876"/>
                        <a:pt x="20605" y="1824"/>
                        <a:pt x="20586" y="1788"/>
                      </a:cubicBezTo>
                      <a:cubicBezTo>
                        <a:pt x="20559" y="1758"/>
                        <a:pt x="20507" y="1745"/>
                        <a:pt x="20413" y="1725"/>
                      </a:cubicBezTo>
                      <a:cubicBezTo>
                        <a:pt x="20196" y="1679"/>
                        <a:pt x="19018" y="1686"/>
                        <a:pt x="18882" y="1735"/>
                      </a:cubicBezTo>
                      <a:cubicBezTo>
                        <a:pt x="18838" y="1751"/>
                        <a:pt x="18794" y="1818"/>
                        <a:pt x="18785" y="1885"/>
                      </a:cubicBezTo>
                      <a:cubicBezTo>
                        <a:pt x="18783" y="1901"/>
                        <a:pt x="18782" y="1914"/>
                        <a:pt x="18778" y="1926"/>
                      </a:cubicBezTo>
                      <a:lnTo>
                        <a:pt x="18771" y="1994"/>
                      </a:lnTo>
                      <a:lnTo>
                        <a:pt x="18563" y="1990"/>
                      </a:lnTo>
                      <a:cubicBezTo>
                        <a:pt x="18431" y="1996"/>
                        <a:pt x="18232" y="1993"/>
                        <a:pt x="17851" y="1984"/>
                      </a:cubicBezTo>
                      <a:lnTo>
                        <a:pt x="16931" y="1965"/>
                      </a:lnTo>
                      <a:lnTo>
                        <a:pt x="16917" y="2202"/>
                      </a:lnTo>
                      <a:cubicBezTo>
                        <a:pt x="16901" y="2449"/>
                        <a:pt x="16803" y="2560"/>
                        <a:pt x="16755" y="2384"/>
                      </a:cubicBezTo>
                      <a:cubicBezTo>
                        <a:pt x="16740" y="2328"/>
                        <a:pt x="16706" y="2238"/>
                        <a:pt x="16681" y="2185"/>
                      </a:cubicBezTo>
                      <a:cubicBezTo>
                        <a:pt x="16657" y="2132"/>
                        <a:pt x="16636" y="2018"/>
                        <a:pt x="16636" y="1929"/>
                      </a:cubicBezTo>
                      <a:cubicBezTo>
                        <a:pt x="16636" y="1792"/>
                        <a:pt x="16616" y="1763"/>
                        <a:pt x="16506" y="1749"/>
                      </a:cubicBezTo>
                      <a:cubicBezTo>
                        <a:pt x="16463" y="1743"/>
                        <a:pt x="16434" y="1737"/>
                        <a:pt x="16414" y="1721"/>
                      </a:cubicBezTo>
                      <a:cubicBezTo>
                        <a:pt x="16409" y="1717"/>
                        <a:pt x="16405" y="1712"/>
                        <a:pt x="16401" y="1707"/>
                      </a:cubicBezTo>
                      <a:cubicBezTo>
                        <a:pt x="16398" y="1703"/>
                        <a:pt x="16395" y="1697"/>
                        <a:pt x="16392" y="1692"/>
                      </a:cubicBezTo>
                      <a:cubicBezTo>
                        <a:pt x="16371" y="1656"/>
                        <a:pt x="16364" y="1593"/>
                        <a:pt x="16357" y="1476"/>
                      </a:cubicBezTo>
                      <a:lnTo>
                        <a:pt x="16345" y="1222"/>
                      </a:lnTo>
                      <a:lnTo>
                        <a:pt x="16256" y="1207"/>
                      </a:lnTo>
                      <a:lnTo>
                        <a:pt x="15806" y="1207"/>
                      </a:lnTo>
                      <a:lnTo>
                        <a:pt x="15374" y="1207"/>
                      </a:lnTo>
                      <a:lnTo>
                        <a:pt x="15269" y="1218"/>
                      </a:lnTo>
                      <a:lnTo>
                        <a:pt x="15286" y="1423"/>
                      </a:lnTo>
                      <a:cubicBezTo>
                        <a:pt x="15296" y="1544"/>
                        <a:pt x="15280" y="1652"/>
                        <a:pt x="15249" y="1673"/>
                      </a:cubicBezTo>
                      <a:cubicBezTo>
                        <a:pt x="15248" y="1674"/>
                        <a:pt x="15227" y="1674"/>
                        <a:pt x="15223" y="1675"/>
                      </a:cubicBezTo>
                      <a:cubicBezTo>
                        <a:pt x="15223" y="1675"/>
                        <a:pt x="15222" y="1675"/>
                        <a:pt x="15221" y="1675"/>
                      </a:cubicBezTo>
                      <a:cubicBezTo>
                        <a:pt x="15129" y="1692"/>
                        <a:pt x="14448" y="1681"/>
                        <a:pt x="13628" y="1648"/>
                      </a:cubicBezTo>
                      <a:cubicBezTo>
                        <a:pt x="11718" y="1572"/>
                        <a:pt x="11642" y="1554"/>
                        <a:pt x="11268" y="1100"/>
                      </a:cubicBezTo>
                      <a:cubicBezTo>
                        <a:pt x="11007" y="783"/>
                        <a:pt x="11000" y="780"/>
                        <a:pt x="10525" y="657"/>
                      </a:cubicBezTo>
                      <a:cubicBezTo>
                        <a:pt x="10262" y="588"/>
                        <a:pt x="10019" y="521"/>
                        <a:pt x="9986" y="511"/>
                      </a:cubicBezTo>
                      <a:cubicBezTo>
                        <a:pt x="9951" y="500"/>
                        <a:pt x="9925" y="402"/>
                        <a:pt x="9925" y="274"/>
                      </a:cubicBezTo>
                      <a:lnTo>
                        <a:pt x="9925" y="174"/>
                      </a:lnTo>
                      <a:cubicBezTo>
                        <a:pt x="9915" y="107"/>
                        <a:pt x="9895" y="72"/>
                        <a:pt x="9843" y="50"/>
                      </a:cubicBezTo>
                      <a:lnTo>
                        <a:pt x="9565" y="19"/>
                      </a:lnTo>
                      <a:cubicBezTo>
                        <a:pt x="9463" y="8"/>
                        <a:pt x="9321" y="3"/>
                        <a:pt x="9165" y="1"/>
                      </a:cubicBezTo>
                      <a:close/>
                      <a:moveTo>
                        <a:pt x="14255" y="4980"/>
                      </a:moveTo>
                      <a:lnTo>
                        <a:pt x="14088" y="4981"/>
                      </a:lnTo>
                      <a:cubicBezTo>
                        <a:pt x="14077" y="4984"/>
                        <a:pt x="14064" y="4986"/>
                        <a:pt x="14048" y="4988"/>
                      </a:cubicBezTo>
                      <a:cubicBezTo>
                        <a:pt x="14116" y="4992"/>
                        <a:pt x="14178" y="4998"/>
                        <a:pt x="14250" y="5002"/>
                      </a:cubicBezTo>
                      <a:cubicBezTo>
                        <a:pt x="14247" y="4994"/>
                        <a:pt x="14250" y="4987"/>
                        <a:pt x="14255" y="4980"/>
                      </a:cubicBezTo>
                      <a:close/>
                      <a:moveTo>
                        <a:pt x="9843" y="18201"/>
                      </a:moveTo>
                      <a:cubicBezTo>
                        <a:pt x="9677" y="18265"/>
                        <a:pt x="9460" y="18333"/>
                        <a:pt x="9419" y="18323"/>
                      </a:cubicBezTo>
                      <a:cubicBezTo>
                        <a:pt x="9405" y="18319"/>
                        <a:pt x="9368" y="18329"/>
                        <a:pt x="9337" y="18342"/>
                      </a:cubicBezTo>
                      <a:cubicBezTo>
                        <a:pt x="9199" y="18402"/>
                        <a:pt x="9167" y="18414"/>
                        <a:pt x="9122" y="18420"/>
                      </a:cubicBezTo>
                      <a:cubicBezTo>
                        <a:pt x="9011" y="18436"/>
                        <a:pt x="8459" y="18595"/>
                        <a:pt x="8408" y="18626"/>
                      </a:cubicBezTo>
                      <a:cubicBezTo>
                        <a:pt x="8398" y="18632"/>
                        <a:pt x="8385" y="18638"/>
                        <a:pt x="8371" y="18643"/>
                      </a:cubicBezTo>
                      <a:cubicBezTo>
                        <a:pt x="8381" y="18680"/>
                        <a:pt x="8390" y="18764"/>
                        <a:pt x="8391" y="18857"/>
                      </a:cubicBezTo>
                      <a:cubicBezTo>
                        <a:pt x="8391" y="18862"/>
                        <a:pt x="8391" y="18869"/>
                        <a:pt x="8391" y="18874"/>
                      </a:cubicBezTo>
                      <a:cubicBezTo>
                        <a:pt x="8391" y="18938"/>
                        <a:pt x="8404" y="19023"/>
                        <a:pt x="8424" y="19103"/>
                      </a:cubicBezTo>
                      <a:cubicBezTo>
                        <a:pt x="8444" y="19157"/>
                        <a:pt x="8473" y="19208"/>
                        <a:pt x="8517" y="19261"/>
                      </a:cubicBezTo>
                      <a:cubicBezTo>
                        <a:pt x="8606" y="19373"/>
                        <a:pt x="8637" y="19405"/>
                        <a:pt x="8817" y="19406"/>
                      </a:cubicBezTo>
                      <a:lnTo>
                        <a:pt x="8860" y="19406"/>
                      </a:lnTo>
                      <a:cubicBezTo>
                        <a:pt x="8926" y="19405"/>
                        <a:pt x="9003" y="19403"/>
                        <a:pt x="9112" y="19398"/>
                      </a:cubicBezTo>
                      <a:cubicBezTo>
                        <a:pt x="9540" y="19378"/>
                        <a:pt x="9588" y="19363"/>
                        <a:pt x="9678" y="19239"/>
                      </a:cubicBezTo>
                      <a:cubicBezTo>
                        <a:pt x="9710" y="19195"/>
                        <a:pt x="9731" y="19149"/>
                        <a:pt x="9746" y="19092"/>
                      </a:cubicBezTo>
                      <a:cubicBezTo>
                        <a:pt x="9765" y="19001"/>
                        <a:pt x="9774" y="18884"/>
                        <a:pt x="9777" y="18749"/>
                      </a:cubicBezTo>
                      <a:cubicBezTo>
                        <a:pt x="9778" y="18726"/>
                        <a:pt x="9781" y="18713"/>
                        <a:pt x="9781" y="18688"/>
                      </a:cubicBezTo>
                      <a:cubicBezTo>
                        <a:pt x="9781" y="18650"/>
                        <a:pt x="9781" y="18616"/>
                        <a:pt x="9782" y="18582"/>
                      </a:cubicBezTo>
                      <a:cubicBezTo>
                        <a:pt x="9784" y="18410"/>
                        <a:pt x="9789" y="18313"/>
                        <a:pt x="9814" y="18262"/>
                      </a:cubicBezTo>
                      <a:cubicBezTo>
                        <a:pt x="9821" y="18233"/>
                        <a:pt x="9829" y="18216"/>
                        <a:pt x="9838" y="18206"/>
                      </a:cubicBezTo>
                      <a:cubicBezTo>
                        <a:pt x="9839" y="18205"/>
                        <a:pt x="9842" y="18202"/>
                        <a:pt x="9843" y="18201"/>
                      </a:cubicBezTo>
                      <a:close/>
                    </a:path>
                  </a:pathLst>
                </a:custGeom>
                <a:noFill/>
                <a:ln>
                  <a:noFill/>
                </a:ln>
              </p:spPr>
            </p:pic>
            <p:sp>
              <p:nvSpPr>
                <p:cNvPr id="100" name="Google Shape;290;p8">
                  <a:extLst>
                    <a:ext uri="{FF2B5EF4-FFF2-40B4-BE49-F238E27FC236}">
                      <a16:creationId xmlns:a16="http://schemas.microsoft.com/office/drawing/2014/main" id="{9A023973-BAA5-A860-7A7D-5769BD482B07}"/>
                    </a:ext>
                  </a:extLst>
                </p:cNvPr>
                <p:cNvSpPr/>
                <p:nvPr/>
              </p:nvSpPr>
              <p:spPr>
                <a:xfrm rot="10800000">
                  <a:off x="1428222" y="852787"/>
                  <a:ext cx="3501256" cy="3787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71" h="21600" extrusionOk="0">
                      <a:moveTo>
                        <a:pt x="1543" y="573"/>
                      </a:moveTo>
                      <a:cubicBezTo>
                        <a:pt x="1293" y="561"/>
                        <a:pt x="1046" y="624"/>
                        <a:pt x="839" y="751"/>
                      </a:cubicBezTo>
                      <a:cubicBezTo>
                        <a:pt x="253" y="1111"/>
                        <a:pt x="144" y="1808"/>
                        <a:pt x="79" y="2460"/>
                      </a:cubicBezTo>
                      <a:cubicBezTo>
                        <a:pt x="53" y="2726"/>
                        <a:pt x="27" y="2991"/>
                        <a:pt x="0" y="3257"/>
                      </a:cubicBezTo>
                      <a:lnTo>
                        <a:pt x="273" y="19589"/>
                      </a:lnTo>
                      <a:cubicBezTo>
                        <a:pt x="307" y="19851"/>
                        <a:pt x="365" y="20109"/>
                        <a:pt x="448" y="20362"/>
                      </a:cubicBezTo>
                      <a:cubicBezTo>
                        <a:pt x="591" y="20801"/>
                        <a:pt x="806" y="21218"/>
                        <a:pt x="1084" y="21600"/>
                      </a:cubicBezTo>
                      <a:lnTo>
                        <a:pt x="7139" y="20580"/>
                      </a:lnTo>
                      <a:lnTo>
                        <a:pt x="18812" y="21011"/>
                      </a:lnTo>
                      <a:cubicBezTo>
                        <a:pt x="19691" y="21078"/>
                        <a:pt x="20546" y="20727"/>
                        <a:pt x="21074" y="20082"/>
                      </a:cubicBezTo>
                      <a:cubicBezTo>
                        <a:pt x="21425" y="19653"/>
                        <a:pt x="21600" y="19125"/>
                        <a:pt x="21567" y="18591"/>
                      </a:cubicBezTo>
                      <a:lnTo>
                        <a:pt x="21480" y="2950"/>
                      </a:lnTo>
                      <a:cubicBezTo>
                        <a:pt x="21502" y="2672"/>
                        <a:pt x="21483" y="2391"/>
                        <a:pt x="21422" y="2118"/>
                      </a:cubicBezTo>
                      <a:cubicBezTo>
                        <a:pt x="21220" y="1216"/>
                        <a:pt x="20593" y="441"/>
                        <a:pt x="19708" y="0"/>
                      </a:cubicBezTo>
                    </a:path>
                  </a:pathLst>
                </a:custGeom>
                <a:noFill/>
                <a:ln w="57150" cap="flat" cmpd="sng">
                  <a:solidFill>
                    <a:srgbClr val="B31A02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  <p:txBody>
                <a:bodyPr spcFirstLastPara="1" wrap="square" lIns="182875" tIns="182875" rIns="182875" bIns="182875" anchor="ctr" anchorCtr="0">
                  <a:noAutofit/>
                </a:bodyPr>
                <a:lstStyle/>
                <a:p>
                  <a:pPr algn="ctr">
                    <a:buSzPts val="4800"/>
                  </a:pPr>
                  <a:endParaRPr sz="2400">
                    <a:latin typeface="Helvetica Neue Light"/>
                    <a:ea typeface="Helvetica Neue Light"/>
                    <a:cs typeface="Helvetica Neue Light"/>
                    <a:sym typeface="Helvetica Neue Light"/>
                  </a:endParaRPr>
                </a:p>
              </p:txBody>
            </p:sp>
            <p:sp>
              <p:nvSpPr>
                <p:cNvPr id="101" name="Google Shape;291;p8">
                  <a:extLst>
                    <a:ext uri="{FF2B5EF4-FFF2-40B4-BE49-F238E27FC236}">
                      <a16:creationId xmlns:a16="http://schemas.microsoft.com/office/drawing/2014/main" id="{055A90DC-FED7-F8E9-C703-FA4DF1739D6A}"/>
                    </a:ext>
                  </a:extLst>
                </p:cNvPr>
                <p:cNvSpPr/>
                <p:nvPr/>
              </p:nvSpPr>
              <p:spPr>
                <a:xfrm>
                  <a:off x="3672257" y="4640452"/>
                  <a:ext cx="339861" cy="160301"/>
                </a:xfrm>
                <a:prstGeom prst="ellipse">
                  <a:avLst/>
                </a:prstGeom>
                <a:solidFill>
                  <a:srgbClr val="FF00FF"/>
                </a:solidFill>
                <a:ln w="12700" cap="flat" cmpd="sng">
                  <a:solidFill>
                    <a:srgbClr val="FF00F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75" tIns="182875" rIns="182875" bIns="182875" anchor="ctr" anchorCtr="0">
                  <a:noAutofit/>
                </a:bodyPr>
                <a:lstStyle/>
                <a:p>
                  <a:pPr algn="ctr">
                    <a:buClr>
                      <a:srgbClr val="FFFFFF"/>
                    </a:buClr>
                    <a:buSzPts val="3600"/>
                  </a:pPr>
                  <a:endParaRPr sz="1800">
                    <a:solidFill>
                      <a:srgbClr val="FFFFFF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  <p:cxnSp>
              <p:nvCxnSpPr>
                <p:cNvPr id="102" name="Google Shape;292;p8">
                  <a:extLst>
                    <a:ext uri="{FF2B5EF4-FFF2-40B4-BE49-F238E27FC236}">
                      <a16:creationId xmlns:a16="http://schemas.microsoft.com/office/drawing/2014/main" id="{6CA6A5A5-B9C6-44E6-2F6C-241B989F81D5}"/>
                    </a:ext>
                  </a:extLst>
                </p:cNvPr>
                <p:cNvCxnSpPr/>
                <p:nvPr/>
              </p:nvCxnSpPr>
              <p:spPr>
                <a:xfrm>
                  <a:off x="3844728" y="4707504"/>
                  <a:ext cx="1" cy="759779"/>
                </a:xfrm>
                <a:prstGeom prst="straightConnector1">
                  <a:avLst/>
                </a:prstGeom>
                <a:noFill/>
                <a:ln w="101600" cap="flat" cmpd="sng">
                  <a:solidFill>
                    <a:srgbClr val="8D3A11"/>
                  </a:solidFill>
                  <a:prstDash val="solid"/>
                  <a:miter lim="400000"/>
                  <a:headEnd type="none" w="sm" len="sm"/>
                  <a:tailEnd type="none" w="sm" len="sm"/>
                </a:ln>
              </p:spPr>
            </p:cxnSp>
          </p:grpSp>
        </p:grpSp>
        <p:grpSp>
          <p:nvGrpSpPr>
            <p:cNvPr id="79" name="Google Shape;317;p8">
              <a:extLst>
                <a:ext uri="{FF2B5EF4-FFF2-40B4-BE49-F238E27FC236}">
                  <a16:creationId xmlns:a16="http://schemas.microsoft.com/office/drawing/2014/main" id="{DFAE6E5A-5CB1-70C3-670E-F9891C284FD6}"/>
                </a:ext>
              </a:extLst>
            </p:cNvPr>
            <p:cNvGrpSpPr/>
            <p:nvPr/>
          </p:nvGrpSpPr>
          <p:grpSpPr>
            <a:xfrm>
              <a:off x="7785161" y="1981703"/>
              <a:ext cx="4180244" cy="1029627"/>
              <a:chOff x="0" y="0"/>
              <a:chExt cx="8360486" cy="2059251"/>
            </a:xfrm>
          </p:grpSpPr>
          <p:sp>
            <p:nvSpPr>
              <p:cNvPr id="87" name="Google Shape;318;p8">
                <a:extLst>
                  <a:ext uri="{FF2B5EF4-FFF2-40B4-BE49-F238E27FC236}">
                    <a16:creationId xmlns:a16="http://schemas.microsoft.com/office/drawing/2014/main" id="{70AAF806-EA78-607D-C2EE-BEC8C754BB84}"/>
                  </a:ext>
                </a:extLst>
              </p:cNvPr>
              <p:cNvSpPr/>
              <p:nvPr/>
            </p:nvSpPr>
            <p:spPr>
              <a:xfrm>
                <a:off x="0" y="1782338"/>
                <a:ext cx="332013" cy="276913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0800" y="5800"/>
                    </a:moveTo>
                    <a:lnTo>
                      <a:pt x="14522" y="0"/>
                    </a:lnTo>
                    <a:lnTo>
                      <a:pt x="14155" y="5325"/>
                    </a:lnTo>
                    <a:lnTo>
                      <a:pt x="18380" y="4457"/>
                    </a:lnTo>
                    <a:lnTo>
                      <a:pt x="16702" y="7315"/>
                    </a:lnTo>
                    <a:lnTo>
                      <a:pt x="21097" y="8137"/>
                    </a:lnTo>
                    <a:lnTo>
                      <a:pt x="17607" y="10475"/>
                    </a:lnTo>
                    <a:lnTo>
                      <a:pt x="21600" y="13290"/>
                    </a:lnTo>
                    <a:lnTo>
                      <a:pt x="16837" y="12942"/>
                    </a:lnTo>
                    <a:lnTo>
                      <a:pt x="18145" y="18095"/>
                    </a:lnTo>
                    <a:lnTo>
                      <a:pt x="14020" y="14457"/>
                    </a:lnTo>
                    <a:lnTo>
                      <a:pt x="13247" y="19737"/>
                    </a:lnTo>
                    <a:lnTo>
                      <a:pt x="10532" y="14935"/>
                    </a:lnTo>
                    <a:lnTo>
                      <a:pt x="8485" y="21600"/>
                    </a:lnTo>
                    <a:lnTo>
                      <a:pt x="7715" y="15627"/>
                    </a:lnTo>
                    <a:lnTo>
                      <a:pt x="4762" y="17617"/>
                    </a:lnTo>
                    <a:lnTo>
                      <a:pt x="5667" y="13937"/>
                    </a:lnTo>
                    <a:lnTo>
                      <a:pt x="135" y="14587"/>
                    </a:lnTo>
                    <a:lnTo>
                      <a:pt x="3722" y="11775"/>
                    </a:lnTo>
                    <a:lnTo>
                      <a:pt x="0" y="8615"/>
                    </a:lnTo>
                    <a:lnTo>
                      <a:pt x="4627" y="7617"/>
                    </a:lnTo>
                    <a:lnTo>
                      <a:pt x="370" y="2295"/>
                    </a:lnTo>
                    <a:lnTo>
                      <a:pt x="7312" y="6320"/>
                    </a:lnTo>
                    <a:lnTo>
                      <a:pt x="8352" y="2295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182875" tIns="182875" rIns="182875" bIns="182875" anchor="ctr" anchorCtr="0">
                <a:noAutofit/>
              </a:bodyPr>
              <a:lstStyle/>
              <a:p>
                <a:pPr algn="ctr">
                  <a:buClr>
                    <a:srgbClr val="FFFFFF"/>
                  </a:buClr>
                  <a:buSzPts val="3600"/>
                </a:pPr>
                <a:endParaRPr sz="180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pic>
            <p:nvPicPr>
              <p:cNvPr id="88" name="Google Shape;319;p8" descr="Picture 60">
                <a:extLst>
                  <a:ext uri="{FF2B5EF4-FFF2-40B4-BE49-F238E27FC236}">
                    <a16:creationId xmlns:a16="http://schemas.microsoft.com/office/drawing/2014/main" id="{3B6821DC-71B4-3DDD-17A2-625AD593CA26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712401" y="275570"/>
                <a:ext cx="1417216" cy="1492289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89" name="Google Shape;320;p8">
                <a:extLst>
                  <a:ext uri="{FF2B5EF4-FFF2-40B4-BE49-F238E27FC236}">
                    <a16:creationId xmlns:a16="http://schemas.microsoft.com/office/drawing/2014/main" id="{78AC7DB8-C054-6CA0-2638-C67DAC76C635}"/>
                  </a:ext>
                </a:extLst>
              </p:cNvPr>
              <p:cNvCxnSpPr/>
              <p:nvPr/>
            </p:nvCxnSpPr>
            <p:spPr>
              <a:xfrm rot="10800000" flipH="1">
                <a:off x="247078" y="574974"/>
                <a:ext cx="4289055" cy="1304443"/>
              </a:xfrm>
              <a:prstGeom prst="straightConnector1">
                <a:avLst/>
              </a:prstGeom>
              <a:noFill/>
              <a:ln w="25400" cap="flat" cmpd="sng">
                <a:solidFill>
                  <a:srgbClr val="011993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90" name="Google Shape;321;p8">
                <a:extLst>
                  <a:ext uri="{FF2B5EF4-FFF2-40B4-BE49-F238E27FC236}">
                    <a16:creationId xmlns:a16="http://schemas.microsoft.com/office/drawing/2014/main" id="{08EBB3DD-97E8-4F07-D9D5-540A2DDFE0F6}"/>
                  </a:ext>
                </a:extLst>
              </p:cNvPr>
              <p:cNvCxnSpPr/>
              <p:nvPr/>
            </p:nvCxnSpPr>
            <p:spPr>
              <a:xfrm rot="10800000" flipH="1">
                <a:off x="247077" y="1616755"/>
                <a:ext cx="4378201" cy="403763"/>
              </a:xfrm>
              <a:prstGeom prst="straightConnector1">
                <a:avLst/>
              </a:prstGeom>
              <a:noFill/>
              <a:ln w="25400" cap="flat" cmpd="sng">
                <a:solidFill>
                  <a:srgbClr val="011993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91" name="Google Shape;322;p8">
                <a:extLst>
                  <a:ext uri="{FF2B5EF4-FFF2-40B4-BE49-F238E27FC236}">
                    <a16:creationId xmlns:a16="http://schemas.microsoft.com/office/drawing/2014/main" id="{BECCD3D2-FBAC-C8D1-8034-E39B153F86C9}"/>
                  </a:ext>
                </a:extLst>
              </p:cNvPr>
              <p:cNvSpPr/>
              <p:nvPr/>
            </p:nvSpPr>
            <p:spPr>
              <a:xfrm>
                <a:off x="4443500" y="0"/>
                <a:ext cx="2168605" cy="2043433"/>
              </a:xfrm>
              <a:prstGeom prst="ellipse">
                <a:avLst/>
              </a:prstGeom>
              <a:noFill/>
              <a:ln w="25400" cap="flat" cmpd="sng">
                <a:solidFill>
                  <a:srgbClr val="01199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75" tIns="182875" rIns="182875" bIns="182875" anchor="ctr" anchorCtr="0">
                <a:noAutofit/>
              </a:bodyPr>
              <a:lstStyle/>
              <a:p>
                <a:pPr algn="ctr">
                  <a:buClr>
                    <a:srgbClr val="FFFFFF"/>
                  </a:buClr>
                  <a:buSzPts val="3600"/>
                </a:pPr>
                <a:endParaRPr sz="180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92" name="Google Shape;323;p8">
                <a:extLst>
                  <a:ext uri="{FF2B5EF4-FFF2-40B4-BE49-F238E27FC236}">
                    <a16:creationId xmlns:a16="http://schemas.microsoft.com/office/drawing/2014/main" id="{3D0217DA-6F37-63A4-17FB-5C23E86F0276}"/>
                  </a:ext>
                </a:extLst>
              </p:cNvPr>
              <p:cNvSpPr txBox="1"/>
              <p:nvPr/>
            </p:nvSpPr>
            <p:spPr>
              <a:xfrm>
                <a:off x="6001717" y="1182146"/>
                <a:ext cx="387764" cy="7386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13" tIns="45713" rIns="45713" bIns="45713" anchor="t" anchorCtr="0">
                <a:spAutoFit/>
              </a:bodyPr>
              <a:lstStyle/>
              <a:p>
                <a:pPr>
                  <a:buClr>
                    <a:srgbClr val="9AC604"/>
                  </a:buClr>
                  <a:buSzPts val="3600"/>
                </a:pPr>
                <a:r>
                  <a:rPr lang="en-US" sz="1800" b="1">
                    <a:solidFill>
                      <a:srgbClr val="9AC604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e</a:t>
                </a:r>
                <a:endParaRPr sz="518"/>
              </a:p>
            </p:txBody>
          </p:sp>
          <p:sp>
            <p:nvSpPr>
              <p:cNvPr id="93" name="Google Shape;324;p8">
                <a:extLst>
                  <a:ext uri="{FF2B5EF4-FFF2-40B4-BE49-F238E27FC236}">
                    <a16:creationId xmlns:a16="http://schemas.microsoft.com/office/drawing/2014/main" id="{4F4E6DE0-CD2F-5B31-F81E-B7921CA4A239}"/>
                  </a:ext>
                </a:extLst>
              </p:cNvPr>
              <p:cNvSpPr txBox="1"/>
              <p:nvPr/>
            </p:nvSpPr>
            <p:spPr>
              <a:xfrm>
                <a:off x="6051351" y="250444"/>
                <a:ext cx="387764" cy="7386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13" tIns="45713" rIns="45713" bIns="45713" anchor="t" anchorCtr="0">
                <a:spAutoFit/>
              </a:bodyPr>
              <a:lstStyle/>
              <a:p>
                <a:pPr>
                  <a:buClr>
                    <a:srgbClr val="9AC604"/>
                  </a:buClr>
                  <a:buSzPts val="3600"/>
                </a:pPr>
                <a:r>
                  <a:rPr lang="en-US" sz="1800" b="1">
                    <a:solidFill>
                      <a:srgbClr val="9AC604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e</a:t>
                </a:r>
                <a:endParaRPr sz="518"/>
              </a:p>
            </p:txBody>
          </p:sp>
          <p:sp>
            <p:nvSpPr>
              <p:cNvPr id="94" name="Google Shape;325;p8">
                <a:extLst>
                  <a:ext uri="{FF2B5EF4-FFF2-40B4-BE49-F238E27FC236}">
                    <a16:creationId xmlns:a16="http://schemas.microsoft.com/office/drawing/2014/main" id="{0DB4ABD2-AF85-A093-851E-D8A6AC50F4EF}"/>
                  </a:ext>
                </a:extLst>
              </p:cNvPr>
              <p:cNvSpPr txBox="1"/>
              <p:nvPr/>
            </p:nvSpPr>
            <p:spPr>
              <a:xfrm>
                <a:off x="6734432" y="667399"/>
                <a:ext cx="1626054" cy="7386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13" tIns="45713" rIns="45713" bIns="45713" anchor="t" anchorCtr="0">
                <a:spAutoFit/>
              </a:bodyPr>
              <a:lstStyle/>
              <a:p>
                <a:pPr>
                  <a:buClr>
                    <a:srgbClr val="011993"/>
                  </a:buClr>
                  <a:buSzPts val="3600"/>
                </a:pPr>
                <a:r>
                  <a:rPr lang="en-US" sz="1800">
                    <a:solidFill>
                      <a:srgbClr val="011993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~1mm</a:t>
                </a:r>
                <a:endParaRPr sz="518"/>
              </a:p>
            </p:txBody>
          </p:sp>
        </p:grpSp>
        <p:sp>
          <p:nvSpPr>
            <p:cNvPr id="80" name="Google Shape;293;p8">
              <a:extLst>
                <a:ext uri="{FF2B5EF4-FFF2-40B4-BE49-F238E27FC236}">
                  <a16:creationId xmlns:a16="http://schemas.microsoft.com/office/drawing/2014/main" id="{9A61F226-93D3-91F1-614D-348894347C32}"/>
                </a:ext>
              </a:extLst>
            </p:cNvPr>
            <p:cNvSpPr txBox="1"/>
            <p:nvPr/>
          </p:nvSpPr>
          <p:spPr>
            <a:xfrm>
              <a:off x="6600884" y="1595104"/>
              <a:ext cx="2368553" cy="5847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45713" rIns="45713" bIns="45713" anchor="t" anchorCtr="0">
              <a:spAutoFit/>
            </a:bodyPr>
            <a:lstStyle/>
            <a:p>
              <a:pPr algn="r">
                <a:buClr>
                  <a:srgbClr val="7030A0"/>
                </a:buClr>
                <a:buSzPts val="3200"/>
              </a:pPr>
              <a:r>
                <a:rPr lang="en-US" sz="1600" dirty="0">
                  <a:solidFill>
                    <a:srgbClr val="7030A0"/>
                  </a:solidFill>
                </a:rPr>
                <a:t>Multi-site events in active volume: </a:t>
              </a:r>
              <a:r>
                <a:rPr lang="en-US" sz="1600" b="1" dirty="0" err="1">
                  <a:solidFill>
                    <a:srgbClr val="7030A0"/>
                  </a:solidFill>
                </a:rPr>
                <a:t>AvsE</a:t>
              </a:r>
              <a:r>
                <a:rPr lang="en-US" sz="1600" b="1" dirty="0">
                  <a:solidFill>
                    <a:srgbClr val="7030A0"/>
                  </a:solidFill>
                </a:rPr>
                <a:t> cut</a:t>
              </a:r>
              <a:endParaRPr sz="518" dirty="0"/>
            </a:p>
          </p:txBody>
        </p:sp>
        <p:grpSp>
          <p:nvGrpSpPr>
            <p:cNvPr id="81" name="Google Shape;297;p8">
              <a:extLst>
                <a:ext uri="{FF2B5EF4-FFF2-40B4-BE49-F238E27FC236}">
                  <a16:creationId xmlns:a16="http://schemas.microsoft.com/office/drawing/2014/main" id="{DA81EF29-0730-85F5-AD52-DE5691EAEFC8}"/>
                </a:ext>
              </a:extLst>
            </p:cNvPr>
            <p:cNvGrpSpPr/>
            <p:nvPr/>
          </p:nvGrpSpPr>
          <p:grpSpPr>
            <a:xfrm>
              <a:off x="6715998" y="2315382"/>
              <a:ext cx="477108" cy="1354309"/>
              <a:chOff x="0" y="-260577"/>
              <a:chExt cx="954213" cy="2708616"/>
            </a:xfrm>
          </p:grpSpPr>
          <p:sp>
            <p:nvSpPr>
              <p:cNvPr id="83" name="Google Shape;298;p8">
                <a:extLst>
                  <a:ext uri="{FF2B5EF4-FFF2-40B4-BE49-F238E27FC236}">
                    <a16:creationId xmlns:a16="http://schemas.microsoft.com/office/drawing/2014/main" id="{E451C3B7-FEF5-8A42-78E4-3D5F03879B83}"/>
                  </a:ext>
                </a:extLst>
              </p:cNvPr>
              <p:cNvSpPr/>
              <p:nvPr/>
            </p:nvSpPr>
            <p:spPr>
              <a:xfrm>
                <a:off x="0" y="748913"/>
                <a:ext cx="433494" cy="361554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0800" y="5800"/>
                    </a:moveTo>
                    <a:lnTo>
                      <a:pt x="14522" y="0"/>
                    </a:lnTo>
                    <a:lnTo>
                      <a:pt x="14155" y="5325"/>
                    </a:lnTo>
                    <a:lnTo>
                      <a:pt x="18380" y="4457"/>
                    </a:lnTo>
                    <a:lnTo>
                      <a:pt x="16702" y="7315"/>
                    </a:lnTo>
                    <a:lnTo>
                      <a:pt x="21097" y="8137"/>
                    </a:lnTo>
                    <a:lnTo>
                      <a:pt x="17607" y="10475"/>
                    </a:lnTo>
                    <a:lnTo>
                      <a:pt x="21600" y="13290"/>
                    </a:lnTo>
                    <a:lnTo>
                      <a:pt x="16837" y="12942"/>
                    </a:lnTo>
                    <a:lnTo>
                      <a:pt x="18145" y="18095"/>
                    </a:lnTo>
                    <a:lnTo>
                      <a:pt x="14020" y="14457"/>
                    </a:lnTo>
                    <a:lnTo>
                      <a:pt x="13247" y="19737"/>
                    </a:lnTo>
                    <a:lnTo>
                      <a:pt x="10532" y="14935"/>
                    </a:lnTo>
                    <a:lnTo>
                      <a:pt x="8485" y="21600"/>
                    </a:lnTo>
                    <a:lnTo>
                      <a:pt x="7715" y="15627"/>
                    </a:lnTo>
                    <a:lnTo>
                      <a:pt x="4762" y="17617"/>
                    </a:lnTo>
                    <a:lnTo>
                      <a:pt x="5667" y="13937"/>
                    </a:lnTo>
                    <a:lnTo>
                      <a:pt x="135" y="14587"/>
                    </a:lnTo>
                    <a:lnTo>
                      <a:pt x="3722" y="11775"/>
                    </a:lnTo>
                    <a:lnTo>
                      <a:pt x="0" y="8615"/>
                    </a:lnTo>
                    <a:lnTo>
                      <a:pt x="4627" y="7617"/>
                    </a:lnTo>
                    <a:lnTo>
                      <a:pt x="370" y="2295"/>
                    </a:lnTo>
                    <a:lnTo>
                      <a:pt x="7312" y="6320"/>
                    </a:lnTo>
                    <a:lnTo>
                      <a:pt x="8352" y="2295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182875" tIns="182875" rIns="182875" bIns="182875" anchor="ctr" anchorCtr="0">
                <a:noAutofit/>
              </a:bodyPr>
              <a:lstStyle/>
              <a:p>
                <a:pPr algn="ctr">
                  <a:buClr>
                    <a:srgbClr val="FFFFFF"/>
                  </a:buClr>
                  <a:buSzPts val="3600"/>
                </a:pPr>
                <a:endParaRPr sz="180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84" name="Google Shape;299;p8">
                <a:extLst>
                  <a:ext uri="{FF2B5EF4-FFF2-40B4-BE49-F238E27FC236}">
                    <a16:creationId xmlns:a16="http://schemas.microsoft.com/office/drawing/2014/main" id="{56C7AD61-D29C-B8F6-F80C-8B068A7AE6FE}"/>
                  </a:ext>
                </a:extLst>
              </p:cNvPr>
              <p:cNvSpPr/>
              <p:nvPr/>
            </p:nvSpPr>
            <p:spPr>
              <a:xfrm>
                <a:off x="520718" y="2086486"/>
                <a:ext cx="433495" cy="361553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0800" y="5800"/>
                    </a:moveTo>
                    <a:lnTo>
                      <a:pt x="14522" y="0"/>
                    </a:lnTo>
                    <a:lnTo>
                      <a:pt x="14155" y="5325"/>
                    </a:lnTo>
                    <a:lnTo>
                      <a:pt x="18380" y="4457"/>
                    </a:lnTo>
                    <a:lnTo>
                      <a:pt x="16702" y="7315"/>
                    </a:lnTo>
                    <a:lnTo>
                      <a:pt x="21097" y="8137"/>
                    </a:lnTo>
                    <a:lnTo>
                      <a:pt x="17607" y="10475"/>
                    </a:lnTo>
                    <a:lnTo>
                      <a:pt x="21600" y="13290"/>
                    </a:lnTo>
                    <a:lnTo>
                      <a:pt x="16837" y="12942"/>
                    </a:lnTo>
                    <a:lnTo>
                      <a:pt x="18145" y="18095"/>
                    </a:lnTo>
                    <a:lnTo>
                      <a:pt x="14020" y="14457"/>
                    </a:lnTo>
                    <a:lnTo>
                      <a:pt x="13247" y="19737"/>
                    </a:lnTo>
                    <a:lnTo>
                      <a:pt x="10532" y="14935"/>
                    </a:lnTo>
                    <a:lnTo>
                      <a:pt x="8485" y="21600"/>
                    </a:lnTo>
                    <a:lnTo>
                      <a:pt x="7715" y="15627"/>
                    </a:lnTo>
                    <a:lnTo>
                      <a:pt x="4762" y="17617"/>
                    </a:lnTo>
                    <a:lnTo>
                      <a:pt x="5667" y="13937"/>
                    </a:lnTo>
                    <a:lnTo>
                      <a:pt x="135" y="14587"/>
                    </a:lnTo>
                    <a:lnTo>
                      <a:pt x="3722" y="11775"/>
                    </a:lnTo>
                    <a:lnTo>
                      <a:pt x="0" y="8615"/>
                    </a:lnTo>
                    <a:lnTo>
                      <a:pt x="4627" y="7617"/>
                    </a:lnTo>
                    <a:lnTo>
                      <a:pt x="370" y="2295"/>
                    </a:lnTo>
                    <a:lnTo>
                      <a:pt x="7312" y="6320"/>
                    </a:lnTo>
                    <a:lnTo>
                      <a:pt x="8352" y="2295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182875" tIns="182875" rIns="182875" bIns="182875" anchor="ctr" anchorCtr="0">
                <a:noAutofit/>
              </a:bodyPr>
              <a:lstStyle/>
              <a:p>
                <a:pPr algn="ctr">
                  <a:buClr>
                    <a:srgbClr val="FFFFFF"/>
                  </a:buClr>
                  <a:buSzPts val="3600"/>
                </a:pPr>
                <a:endParaRPr sz="180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cxnSp>
            <p:nvCxnSpPr>
              <p:cNvPr id="85" name="Google Shape;300;p8">
                <a:extLst>
                  <a:ext uri="{FF2B5EF4-FFF2-40B4-BE49-F238E27FC236}">
                    <a16:creationId xmlns:a16="http://schemas.microsoft.com/office/drawing/2014/main" id="{2DD98018-17DD-6641-B585-F89E240E454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9935" y="-260577"/>
                <a:ext cx="587860" cy="1074251"/>
              </a:xfrm>
              <a:prstGeom prst="straightConnector1">
                <a:avLst/>
              </a:prstGeom>
              <a:noFill/>
              <a:ln w="76200" cap="flat" cmpd="sng">
                <a:solidFill>
                  <a:srgbClr val="FFFF00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cxnSp>
            <p:nvCxnSpPr>
              <p:cNvPr id="86" name="Google Shape;301;p8">
                <a:extLst>
                  <a:ext uri="{FF2B5EF4-FFF2-40B4-BE49-F238E27FC236}">
                    <a16:creationId xmlns:a16="http://schemas.microsoft.com/office/drawing/2014/main" id="{E752284B-76BD-8942-246E-9A5B3774CD6C}"/>
                  </a:ext>
                </a:extLst>
              </p:cNvPr>
              <p:cNvCxnSpPr/>
              <p:nvPr/>
            </p:nvCxnSpPr>
            <p:spPr>
              <a:xfrm>
                <a:off x="189814" y="1238063"/>
                <a:ext cx="450520" cy="837926"/>
              </a:xfrm>
              <a:prstGeom prst="straightConnector1">
                <a:avLst/>
              </a:prstGeom>
              <a:noFill/>
              <a:ln w="76200" cap="flat" cmpd="sng">
                <a:solidFill>
                  <a:srgbClr val="FFFF00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</p:grpSp>
        <p:sp>
          <p:nvSpPr>
            <p:cNvPr id="82" name="Google Shape;309;p8">
              <a:extLst>
                <a:ext uri="{FF2B5EF4-FFF2-40B4-BE49-F238E27FC236}">
                  <a16:creationId xmlns:a16="http://schemas.microsoft.com/office/drawing/2014/main" id="{0D1CD603-46DF-5F34-2EE2-E09A1AD6FBDC}"/>
                </a:ext>
              </a:extLst>
            </p:cNvPr>
            <p:cNvSpPr txBox="1"/>
            <p:nvPr/>
          </p:nvSpPr>
          <p:spPr>
            <a:xfrm>
              <a:off x="7152322" y="1984553"/>
              <a:ext cx="281094" cy="3693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45713" rIns="45713" bIns="45713" anchor="t" anchorCtr="0">
              <a:spAutoFit/>
            </a:bodyPr>
            <a:lstStyle/>
            <a:p>
              <a:pPr>
                <a:buClr>
                  <a:srgbClr val="7030A2"/>
                </a:buClr>
                <a:buSzPts val="3600"/>
              </a:pPr>
              <a:r>
                <a:rPr lang="en-US" sz="1800" b="1" dirty="0">
                  <a:solidFill>
                    <a:srgbClr val="7030A2"/>
                  </a:solidFill>
                </a:rPr>
                <a:t>γ</a:t>
              </a:r>
              <a:endParaRPr sz="518" dirty="0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A83DC297-0BFE-332C-CC22-1FD9B1C6D3AA}"/>
              </a:ext>
            </a:extLst>
          </p:cNvPr>
          <p:cNvGrpSpPr/>
          <p:nvPr/>
        </p:nvGrpSpPr>
        <p:grpSpPr>
          <a:xfrm>
            <a:off x="289225" y="3268417"/>
            <a:ext cx="5238294" cy="3516853"/>
            <a:chOff x="36292" y="2734934"/>
            <a:chExt cx="5544690" cy="3722559"/>
          </a:xfrm>
        </p:grpSpPr>
        <p:grpSp>
          <p:nvGrpSpPr>
            <p:cNvPr id="104" name="Google Shape;376;p10">
              <a:extLst>
                <a:ext uri="{FF2B5EF4-FFF2-40B4-BE49-F238E27FC236}">
                  <a16:creationId xmlns:a16="http://schemas.microsoft.com/office/drawing/2014/main" id="{49E620CA-D6EC-173E-05E8-A5C43D8B66A2}"/>
                </a:ext>
              </a:extLst>
            </p:cNvPr>
            <p:cNvGrpSpPr/>
            <p:nvPr/>
          </p:nvGrpSpPr>
          <p:grpSpPr>
            <a:xfrm>
              <a:off x="36292" y="2734934"/>
              <a:ext cx="5544690" cy="3722559"/>
              <a:chOff x="0" y="0"/>
              <a:chExt cx="11089377" cy="7445115"/>
            </a:xfrm>
          </p:grpSpPr>
          <p:pic>
            <p:nvPicPr>
              <p:cNvPr id="109" name="Google Shape;377;p10" descr="Image">
                <a:extLst>
                  <a:ext uri="{FF2B5EF4-FFF2-40B4-BE49-F238E27FC236}">
                    <a16:creationId xmlns:a16="http://schemas.microsoft.com/office/drawing/2014/main" id="{9A5D85D6-FE3D-9C02-9C85-198F9BC9E282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0" y="0"/>
                <a:ext cx="11089377" cy="744511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0" name="Google Shape;378;p10">
                <a:extLst>
                  <a:ext uri="{FF2B5EF4-FFF2-40B4-BE49-F238E27FC236}">
                    <a16:creationId xmlns:a16="http://schemas.microsoft.com/office/drawing/2014/main" id="{AFF178B3-4936-7999-A84C-C030A9E49577}"/>
                  </a:ext>
                </a:extLst>
              </p:cNvPr>
              <p:cNvSpPr txBox="1"/>
              <p:nvPr/>
            </p:nvSpPr>
            <p:spPr>
              <a:xfrm>
                <a:off x="1769790" y="1489715"/>
                <a:ext cx="4668141" cy="14776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13" tIns="45713" rIns="45713" bIns="45713" anchor="t" anchorCtr="0">
                <a:noAutofit/>
              </a:bodyPr>
              <a:lstStyle/>
              <a:p>
                <a:pPr algn="ctr">
                  <a:lnSpc>
                    <a:spcPct val="130000"/>
                  </a:lnSpc>
                  <a:buSzPts val="2800"/>
                </a:pPr>
                <a:r>
                  <a:rPr lang="en-US" sz="1400" b="1" dirty="0">
                    <a:latin typeface="Belleza"/>
                    <a:ea typeface="Belleza"/>
                    <a:cs typeface="Belleza"/>
                    <a:sym typeface="Belleza"/>
                  </a:rPr>
                  <a:t>Single-Site (0νββ-like)</a:t>
                </a:r>
                <a:endParaRPr sz="518" dirty="0"/>
              </a:p>
              <a:p>
                <a:pPr algn="ctr">
                  <a:lnSpc>
                    <a:spcPct val="130000"/>
                  </a:lnSpc>
                  <a:buClr>
                    <a:srgbClr val="0433FF"/>
                  </a:buClr>
                  <a:buSzPts val="2800"/>
                </a:pPr>
                <a:r>
                  <a:rPr lang="en-US" sz="1400" b="1" dirty="0">
                    <a:solidFill>
                      <a:srgbClr val="0433FF"/>
                    </a:solidFill>
                    <a:latin typeface="Belleza"/>
                    <a:ea typeface="Belleza"/>
                    <a:cs typeface="Belleza"/>
                    <a:sym typeface="Belleza"/>
                  </a:rPr>
                  <a:t>accepted</a:t>
                </a:r>
                <a:endParaRPr sz="518" dirty="0"/>
              </a:p>
            </p:txBody>
          </p:sp>
          <p:sp>
            <p:nvSpPr>
              <p:cNvPr id="111" name="Google Shape;379;p10">
                <a:extLst>
                  <a:ext uri="{FF2B5EF4-FFF2-40B4-BE49-F238E27FC236}">
                    <a16:creationId xmlns:a16="http://schemas.microsoft.com/office/drawing/2014/main" id="{CE2B40A8-D39B-AD2A-707F-8B336AE2C803}"/>
                  </a:ext>
                </a:extLst>
              </p:cNvPr>
              <p:cNvSpPr txBox="1"/>
              <p:nvPr/>
            </p:nvSpPr>
            <p:spPr>
              <a:xfrm>
                <a:off x="1827180" y="4584178"/>
                <a:ext cx="3749195" cy="14776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13" tIns="45713" rIns="45713" bIns="45713" anchor="t" anchorCtr="0">
                <a:noAutofit/>
              </a:bodyPr>
              <a:lstStyle/>
              <a:p>
                <a:pPr algn="ctr">
                  <a:lnSpc>
                    <a:spcPct val="130000"/>
                  </a:lnSpc>
                  <a:buSzPts val="2800"/>
                </a:pPr>
                <a:r>
                  <a:rPr lang="en-US" sz="1400" b="1" dirty="0">
                    <a:latin typeface="Belleza"/>
                    <a:ea typeface="Belleza"/>
                    <a:cs typeface="Belleza"/>
                    <a:sym typeface="Belleza"/>
                  </a:rPr>
                  <a:t>Multi-Site (γ-like)</a:t>
                </a:r>
                <a:endParaRPr sz="518" dirty="0"/>
              </a:p>
              <a:p>
                <a:pPr algn="ctr">
                  <a:lnSpc>
                    <a:spcPct val="130000"/>
                  </a:lnSpc>
                  <a:buClr>
                    <a:srgbClr val="B6161B"/>
                  </a:buClr>
                  <a:buSzPts val="2800"/>
                </a:pPr>
                <a:r>
                  <a:rPr lang="en-US" sz="1400" b="1" dirty="0">
                    <a:solidFill>
                      <a:srgbClr val="B6161B"/>
                    </a:solidFill>
                    <a:latin typeface="Belleza"/>
                    <a:ea typeface="Belleza"/>
                    <a:cs typeface="Belleza"/>
                    <a:sym typeface="Belleza"/>
                  </a:rPr>
                  <a:t>rejected</a:t>
                </a:r>
                <a:endParaRPr sz="518" dirty="0"/>
              </a:p>
            </p:txBody>
          </p:sp>
        </p:grp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2266ECF6-F634-C614-FFFE-4C4CAF40DA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8613" y="4738409"/>
              <a:ext cx="4131734" cy="0"/>
            </a:xfrm>
            <a:prstGeom prst="line">
              <a:avLst/>
            </a:prstGeom>
            <a:ln w="38100"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29B7D11E-1984-84A8-A7BD-DF2BA6A23C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8613" y="3136516"/>
              <a:ext cx="4131734" cy="0"/>
            </a:xfrm>
            <a:prstGeom prst="line">
              <a:avLst/>
            </a:prstGeom>
            <a:ln w="38100">
              <a:solidFill>
                <a:srgbClr val="00B0F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Google Shape;378;p10">
              <a:extLst>
                <a:ext uri="{FF2B5EF4-FFF2-40B4-BE49-F238E27FC236}">
                  <a16:creationId xmlns:a16="http://schemas.microsoft.com/office/drawing/2014/main" id="{745E9B32-359B-64F7-42A0-A09B41FA9B91}"/>
                </a:ext>
              </a:extLst>
            </p:cNvPr>
            <p:cNvSpPr txBox="1"/>
            <p:nvPr/>
          </p:nvSpPr>
          <p:spPr>
            <a:xfrm>
              <a:off x="826312" y="3079490"/>
              <a:ext cx="2334071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45713" rIns="45713" bIns="45713" anchor="t" anchorCtr="0">
              <a:noAutofit/>
            </a:bodyPr>
            <a:lstStyle/>
            <a:p>
              <a:pPr algn="ctr">
                <a:lnSpc>
                  <a:spcPct val="130000"/>
                </a:lnSpc>
                <a:buSzPts val="2800"/>
              </a:pPr>
              <a:r>
                <a:rPr lang="en-US" sz="1400" b="1" dirty="0">
                  <a:solidFill>
                    <a:srgbClr val="00B0F0"/>
                  </a:solidFill>
                  <a:latin typeface="Belleza"/>
                  <a:ea typeface="Belleza"/>
                  <a:cs typeface="Belleza"/>
                  <a:sym typeface="Belleza"/>
                </a:rPr>
                <a:t>Current Amplitude (A)</a:t>
              </a:r>
              <a:endParaRPr sz="518" dirty="0">
                <a:solidFill>
                  <a:srgbClr val="00B0F0"/>
                </a:solidFill>
              </a:endParaRPr>
            </a:p>
          </p:txBody>
        </p:sp>
        <p:sp>
          <p:nvSpPr>
            <p:cNvPr id="108" name="Google Shape;378;p10">
              <a:extLst>
                <a:ext uri="{FF2B5EF4-FFF2-40B4-BE49-F238E27FC236}">
                  <a16:creationId xmlns:a16="http://schemas.microsoft.com/office/drawing/2014/main" id="{46DA04B1-8278-914E-E551-739559846109}"/>
                </a:ext>
              </a:extLst>
            </p:cNvPr>
            <p:cNvSpPr txBox="1"/>
            <p:nvPr/>
          </p:nvSpPr>
          <p:spPr>
            <a:xfrm>
              <a:off x="688648" y="4393337"/>
              <a:ext cx="2334071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45713" rIns="45713" bIns="45713" anchor="t" anchorCtr="0">
              <a:noAutofit/>
            </a:bodyPr>
            <a:lstStyle/>
            <a:p>
              <a:pPr algn="ctr">
                <a:lnSpc>
                  <a:spcPct val="130000"/>
                </a:lnSpc>
                <a:buSzPts val="2800"/>
              </a:pPr>
              <a:r>
                <a:rPr lang="en-US" sz="1400" b="1" dirty="0">
                  <a:solidFill>
                    <a:srgbClr val="00B0F0"/>
                  </a:solidFill>
                  <a:latin typeface="Belleza"/>
                  <a:ea typeface="Belleza"/>
                  <a:cs typeface="Belleza"/>
                  <a:sym typeface="Belleza"/>
                </a:rPr>
                <a:t>Current Amplitude (A)</a:t>
              </a:r>
              <a:endParaRPr sz="518" dirty="0">
                <a:solidFill>
                  <a:srgbClr val="00B0F0"/>
                </a:solidFill>
              </a:endParaRPr>
            </a:p>
          </p:txBody>
        </p:sp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id="{EE66728F-6030-397D-0F36-886C2D307A3F}"/>
              </a:ext>
            </a:extLst>
          </p:cNvPr>
          <p:cNvSpPr txBox="1"/>
          <p:nvPr/>
        </p:nvSpPr>
        <p:spPr>
          <a:xfrm>
            <a:off x="9108981" y="5818979"/>
            <a:ext cx="2968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Courtesy of the </a:t>
            </a:r>
            <a:r>
              <a:rPr lang="en-US" i="1" cap="small" dirty="0">
                <a:latin typeface="Calibri Light" panose="020F0302020204030204" pitchFamily="34" charset="0"/>
                <a:cs typeface="Calibri Light" panose="020F0302020204030204" pitchFamily="34" charset="0"/>
              </a:rPr>
              <a:t>Majorana</a:t>
            </a:r>
            <a:r>
              <a:rPr lang="en-US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Collaboration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A308DE-01C2-81FE-3AE4-4C7787314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D20CCC-4BF9-4C27-4F28-3CD0ECAB6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7C6C1D-CC8E-A89C-BE32-B1F88EF0E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05E1E-59DE-42F2-A367-F8E37557828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1412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D8506-69A6-9E12-9A81-F9CEDAE09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Shielding for Environmental Gammas</a:t>
            </a:r>
          </a:p>
        </p:txBody>
      </p:sp>
      <p:pic>
        <p:nvPicPr>
          <p:cNvPr id="42" name="Content Placeholder 4">
            <a:extLst>
              <a:ext uri="{FF2B5EF4-FFF2-40B4-BE49-F238E27FC236}">
                <a16:creationId xmlns:a16="http://schemas.microsoft.com/office/drawing/2014/main" id="{7DDB946B-153B-5213-4528-664107F151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1419" y="1826658"/>
            <a:ext cx="5560957" cy="5031342"/>
          </a:xfrm>
        </p:spPr>
      </p:pic>
      <p:sp>
        <p:nvSpPr>
          <p:cNvPr id="43" name="Textfeld 2">
            <a:extLst>
              <a:ext uri="{FF2B5EF4-FFF2-40B4-BE49-F238E27FC236}">
                <a16:creationId xmlns:a16="http://schemas.microsoft.com/office/drawing/2014/main" id="{B1C49D89-586A-2F55-95D6-9ED00C456BEE}"/>
              </a:ext>
            </a:extLst>
          </p:cNvPr>
          <p:cNvSpPr txBox="1"/>
          <p:nvPr/>
        </p:nvSpPr>
        <p:spPr>
          <a:xfrm>
            <a:off x="652892" y="4308381"/>
            <a:ext cx="24581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Compton events with energy deposition in the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LAr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Arial" charset="0"/>
            </a:endParaRPr>
          </a:p>
        </p:txBody>
      </p:sp>
      <p:sp>
        <p:nvSpPr>
          <p:cNvPr id="44" name="Textfeld 10">
            <a:extLst>
              <a:ext uri="{FF2B5EF4-FFF2-40B4-BE49-F238E27FC236}">
                <a16:creationId xmlns:a16="http://schemas.microsoft.com/office/drawing/2014/main" id="{60CC6BA8-3277-BECA-850A-FA3CAFC4D98D}"/>
              </a:ext>
            </a:extLst>
          </p:cNvPr>
          <p:cNvSpPr txBox="1"/>
          <p:nvPr/>
        </p:nvSpPr>
        <p:spPr>
          <a:xfrm>
            <a:off x="462263" y="5681555"/>
            <a:ext cx="28906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Pure 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ymbol" pitchFamily="2" charset="2"/>
                <a:ea typeface="+mn-ea"/>
                <a:cs typeface="Arial" charset="0"/>
              </a:rPr>
              <a:t>nbb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 spectrum after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LAr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Arial" charset="0"/>
              </a:rPr>
              <a:t> signal suppression </a:t>
            </a:r>
          </a:p>
        </p:txBody>
      </p:sp>
      <p:cxnSp>
        <p:nvCxnSpPr>
          <p:cNvPr id="45" name="Gerade Verbindung mit Pfeil 6">
            <a:extLst>
              <a:ext uri="{FF2B5EF4-FFF2-40B4-BE49-F238E27FC236}">
                <a16:creationId xmlns:a16="http://schemas.microsoft.com/office/drawing/2014/main" id="{CAD35578-72F1-2D2D-953A-469AEB6B5128}"/>
              </a:ext>
            </a:extLst>
          </p:cNvPr>
          <p:cNvCxnSpPr>
            <a:cxnSpLocks/>
          </p:cNvCxnSpPr>
          <p:nvPr/>
        </p:nvCxnSpPr>
        <p:spPr>
          <a:xfrm>
            <a:off x="2920381" y="5001143"/>
            <a:ext cx="519764" cy="188257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mit Pfeil 6">
            <a:extLst>
              <a:ext uri="{FF2B5EF4-FFF2-40B4-BE49-F238E27FC236}">
                <a16:creationId xmlns:a16="http://schemas.microsoft.com/office/drawing/2014/main" id="{1F7F1D0D-3B88-506B-DEA9-4BDE6CDE52E7}"/>
              </a:ext>
            </a:extLst>
          </p:cNvPr>
          <p:cNvCxnSpPr>
            <a:cxnSpLocks/>
          </p:cNvCxnSpPr>
          <p:nvPr/>
        </p:nvCxnSpPr>
        <p:spPr>
          <a:xfrm>
            <a:off x="2920381" y="6234478"/>
            <a:ext cx="437187" cy="1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Grafik 5">
            <a:extLst>
              <a:ext uri="{FF2B5EF4-FFF2-40B4-BE49-F238E27FC236}">
                <a16:creationId xmlns:a16="http://schemas.microsoft.com/office/drawing/2014/main" id="{292D7F6F-76B5-B257-3F5A-71B05EA4E9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1309"/>
          <a:stretch/>
        </p:blipFill>
        <p:spPr>
          <a:xfrm>
            <a:off x="462263" y="1694993"/>
            <a:ext cx="2348350" cy="2560571"/>
          </a:xfrm>
          <a:prstGeom prst="rect">
            <a:avLst/>
          </a:prstGeom>
        </p:spPr>
      </p:pic>
      <p:pic>
        <p:nvPicPr>
          <p:cNvPr id="48" name="Picture 2" descr="page20image41455680">
            <a:extLst>
              <a:ext uri="{FF2B5EF4-FFF2-40B4-BE49-F238E27FC236}">
                <a16:creationId xmlns:a16="http://schemas.microsoft.com/office/drawing/2014/main" id="{908A1938-9843-D74B-7111-D02652D46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71619" y="2152739"/>
            <a:ext cx="2433999" cy="324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478E2D27-766B-A33B-C23B-9C63C5B42773}"/>
              </a:ext>
            </a:extLst>
          </p:cNvPr>
          <p:cNvSpPr txBox="1"/>
          <p:nvPr/>
        </p:nvSpPr>
        <p:spPr>
          <a:xfrm>
            <a:off x="9108981" y="5818979"/>
            <a:ext cx="2968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Courtesy of the GERDA Collaboration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F933C29-FC7E-508D-B66E-6787857644B6}"/>
              </a:ext>
            </a:extLst>
          </p:cNvPr>
          <p:cNvSpPr txBox="1"/>
          <p:nvPr/>
        </p:nvSpPr>
        <p:spPr>
          <a:xfrm>
            <a:off x="731820" y="1222690"/>
            <a:ext cx="9861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Submerge detectors in liquid Argon and use scintillation light to veto events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A36537-9C98-C5D2-C90D-2ED717FE4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82ED27-E0DE-42B9-B982-FDBD7019E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7A7527-F4BA-CD85-44BC-84DB726F6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05E1E-59DE-42F2-A367-F8E37557828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4901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4FF8A-1E3E-948A-EAE5-F6F15D686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Reducing Surface Particles</a:t>
            </a:r>
          </a:p>
        </p:txBody>
      </p:sp>
      <p:pic>
        <p:nvPicPr>
          <p:cNvPr id="4" name="20221022_173224">
            <a:hlinkClick r:id="" action="ppaction://media"/>
            <a:extLst>
              <a:ext uri="{FF2B5EF4-FFF2-40B4-BE49-F238E27FC236}">
                <a16:creationId xmlns:a16="http://schemas.microsoft.com/office/drawing/2014/main" id="{15599999-E789-282D-844C-FBC3FF4C9DE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32849" y="1124701"/>
            <a:ext cx="3203015" cy="569444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E3285B-1114-EC68-F841-B9EDF5295FF3}"/>
              </a:ext>
            </a:extLst>
          </p:cNvPr>
          <p:cNvSpPr txBox="1"/>
          <p:nvPr/>
        </p:nvSpPr>
        <p:spPr>
          <a:xfrm>
            <a:off x="601579" y="1762010"/>
            <a:ext cx="357652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 prevent contamination of detector surfaces, we keep them in Nitrogen purged environments</a:t>
            </a:r>
          </a:p>
          <a:p>
            <a:endParaRPr lang="en-US" sz="2400" dirty="0"/>
          </a:p>
          <a:p>
            <a:r>
              <a:rPr lang="en-US" sz="2400" dirty="0"/>
              <a:t>Right: a LEGEND scientist is building a string of detectors in a glove box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92FF3B-87A8-448D-CCF8-B3ACD0C4B205}"/>
              </a:ext>
            </a:extLst>
          </p:cNvPr>
          <p:cNvSpPr txBox="1"/>
          <p:nvPr/>
        </p:nvSpPr>
        <p:spPr>
          <a:xfrm>
            <a:off x="9108981" y="5818979"/>
            <a:ext cx="2968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Courtesy of the LEGEND Collaboration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51ED0E-7B2B-F195-B2B6-A0EE47751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EA1A60C-8B89-8AFD-C05D-3582E1EC9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3C85CD5-F47C-F1B2-78C3-088B0A1E9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05E1E-59DE-42F2-A367-F8E37557828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00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DD6CB-D246-26AF-9DB2-CC21A774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Discriminating Surface Particles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4D94CF8-0082-79AD-7D58-F0A17008BBA4}"/>
              </a:ext>
            </a:extLst>
          </p:cNvPr>
          <p:cNvGrpSpPr/>
          <p:nvPr/>
        </p:nvGrpSpPr>
        <p:grpSpPr>
          <a:xfrm>
            <a:off x="2717722" y="2011680"/>
            <a:ext cx="6756556" cy="4709121"/>
            <a:chOff x="1148064" y="2544163"/>
            <a:chExt cx="5566698" cy="3879825"/>
          </a:xfrm>
        </p:grpSpPr>
        <p:pic>
          <p:nvPicPr>
            <p:cNvPr id="5" name="Google Shape;329;p8" descr="Google Shape;336;p9">
              <a:extLst>
                <a:ext uri="{FF2B5EF4-FFF2-40B4-BE49-F238E27FC236}">
                  <a16:creationId xmlns:a16="http://schemas.microsoft.com/office/drawing/2014/main" id="{90F61719-F001-5AB8-1BCC-B06411322971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t="8262" r="6946"/>
            <a:stretch/>
          </p:blipFill>
          <p:spPr>
            <a:xfrm>
              <a:off x="1148064" y="2544163"/>
              <a:ext cx="5566698" cy="3879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Google Shape;330;p8">
              <a:extLst>
                <a:ext uri="{FF2B5EF4-FFF2-40B4-BE49-F238E27FC236}">
                  <a16:creationId xmlns:a16="http://schemas.microsoft.com/office/drawing/2014/main" id="{E34981BE-92DE-9AAF-E843-2C55083A699F}"/>
                </a:ext>
              </a:extLst>
            </p:cNvPr>
            <p:cNvSpPr/>
            <p:nvPr/>
          </p:nvSpPr>
          <p:spPr>
            <a:xfrm>
              <a:off x="4690246" y="3986402"/>
              <a:ext cx="1357851" cy="329676"/>
            </a:xfrm>
            <a:prstGeom prst="rect">
              <a:avLst/>
            </a:prstGeom>
            <a:noFill/>
            <a:ln w="38100" cap="flat" cmpd="sng">
              <a:solidFill>
                <a:srgbClr val="00882B"/>
              </a:solidFill>
              <a:prstDash val="sysDash"/>
              <a:miter lim="400000"/>
              <a:headEnd type="none" w="sm" len="sm"/>
              <a:tailEnd type="none" w="sm" len="sm"/>
            </a:ln>
          </p:spPr>
          <p:txBody>
            <a:bodyPr spcFirstLastPara="1" wrap="square" lIns="182875" tIns="182875" rIns="182875" bIns="182875" anchor="ctr" anchorCtr="0">
              <a:noAutofit/>
            </a:bodyPr>
            <a:lstStyle/>
            <a:p>
              <a:pPr algn="ctr">
                <a:buClr>
                  <a:srgbClr val="FFFFFF"/>
                </a:buClr>
                <a:buSzPts val="11200"/>
              </a:pPr>
              <a:endParaRPr sz="24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7" name="Google Shape;332;p8">
              <a:extLst>
                <a:ext uri="{FF2B5EF4-FFF2-40B4-BE49-F238E27FC236}">
                  <a16:creationId xmlns:a16="http://schemas.microsoft.com/office/drawing/2014/main" id="{1F8C421B-A9EF-F18B-32DD-47859B13521C}"/>
                </a:ext>
              </a:extLst>
            </p:cNvPr>
            <p:cNvSpPr/>
            <p:nvPr/>
          </p:nvSpPr>
          <p:spPr>
            <a:xfrm>
              <a:off x="4604718" y="2878890"/>
              <a:ext cx="1934750" cy="823757"/>
            </a:xfrm>
            <a:custGeom>
              <a:avLst/>
              <a:gdLst/>
              <a:ahLst/>
              <a:cxnLst/>
              <a:rect l="l" t="t" r="r" b="b"/>
              <a:pathLst>
                <a:path w="21600" h="1200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71425" tIns="71425" rIns="71425" bIns="71425" anchor="ctr" anchorCtr="0">
              <a:spAutoFit/>
            </a:bodyPr>
            <a:lstStyle/>
            <a:p>
              <a:pPr>
                <a:buSzPts val="2800"/>
              </a:pPr>
              <a:r>
                <a:rPr lang="en-US" sz="2400" dirty="0">
                  <a:latin typeface="Calibri"/>
                  <a:ea typeface="Calibri"/>
                  <a:cs typeface="Calibri"/>
                  <a:sym typeface="Calibri"/>
                </a:rPr>
                <a:t>Bulk event</a:t>
              </a:r>
              <a:endParaRPr sz="2400" dirty="0"/>
            </a:p>
            <a:p>
              <a:pPr>
                <a:buSzPts val="2800"/>
              </a:pPr>
              <a:r>
                <a:rPr lang="en-US" sz="2400" dirty="0">
                  <a:latin typeface="Calibri"/>
                  <a:ea typeface="Calibri"/>
                  <a:cs typeface="Calibri"/>
                  <a:sym typeface="Calibri"/>
                </a:rPr>
                <a:t>Surface α event</a:t>
              </a:r>
              <a:endParaRPr sz="2400" dirty="0"/>
            </a:p>
          </p:txBody>
        </p:sp>
        <p:cxnSp>
          <p:nvCxnSpPr>
            <p:cNvPr id="8" name="Google Shape;333;p8">
              <a:extLst>
                <a:ext uri="{FF2B5EF4-FFF2-40B4-BE49-F238E27FC236}">
                  <a16:creationId xmlns:a16="http://schemas.microsoft.com/office/drawing/2014/main" id="{D51A801E-84D2-9A4A-EBFE-7577449AD907}"/>
                </a:ext>
              </a:extLst>
            </p:cNvPr>
            <p:cNvCxnSpPr/>
            <p:nvPr/>
          </p:nvCxnSpPr>
          <p:spPr>
            <a:xfrm>
              <a:off x="4219640" y="3142456"/>
              <a:ext cx="323994" cy="1"/>
            </a:xfrm>
            <a:prstGeom prst="straightConnector1">
              <a:avLst/>
            </a:prstGeom>
            <a:noFill/>
            <a:ln w="101600" cap="flat" cmpd="sng">
              <a:solidFill>
                <a:srgbClr val="0010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" name="Google Shape;334;p8">
              <a:extLst>
                <a:ext uri="{FF2B5EF4-FFF2-40B4-BE49-F238E27FC236}">
                  <a16:creationId xmlns:a16="http://schemas.microsoft.com/office/drawing/2014/main" id="{ADBAD8E0-05C3-7D01-3537-4ED63935DB39}"/>
                </a:ext>
              </a:extLst>
            </p:cNvPr>
            <p:cNvCxnSpPr/>
            <p:nvPr/>
          </p:nvCxnSpPr>
          <p:spPr>
            <a:xfrm>
              <a:off x="4219638" y="3446895"/>
              <a:ext cx="323994" cy="1"/>
            </a:xfrm>
            <a:prstGeom prst="straightConnector1">
              <a:avLst/>
            </a:prstGeom>
            <a:noFill/>
            <a:ln w="101600" cap="flat" cmpd="sng">
              <a:solidFill>
                <a:srgbClr val="FF5656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0" name="Google Shape;335;p8">
              <a:extLst>
                <a:ext uri="{FF2B5EF4-FFF2-40B4-BE49-F238E27FC236}">
                  <a16:creationId xmlns:a16="http://schemas.microsoft.com/office/drawing/2014/main" id="{9617AE86-7DD1-8CBA-BCFD-76E6BEACD445}"/>
                </a:ext>
              </a:extLst>
            </p:cNvPr>
            <p:cNvSpPr/>
            <p:nvPr/>
          </p:nvSpPr>
          <p:spPr>
            <a:xfrm>
              <a:off x="3222686" y="2784722"/>
              <a:ext cx="217631" cy="3040781"/>
            </a:xfrm>
            <a:prstGeom prst="rect">
              <a:avLst/>
            </a:prstGeom>
            <a:noFill/>
            <a:ln w="38100" cap="flat" cmpd="sng">
              <a:solidFill>
                <a:srgbClr val="4A66AC"/>
              </a:solidFill>
              <a:prstDash val="sysDash"/>
              <a:miter lim="400000"/>
              <a:headEnd type="none" w="sm" len="sm"/>
              <a:tailEnd type="none" w="sm" len="sm"/>
            </a:ln>
          </p:spPr>
          <p:txBody>
            <a:bodyPr spcFirstLastPara="1" wrap="square" lIns="182875" tIns="182875" rIns="182875" bIns="182875" anchor="ctr" anchorCtr="0">
              <a:noAutofit/>
            </a:bodyPr>
            <a:lstStyle/>
            <a:p>
              <a:pPr algn="ctr">
                <a:buClr>
                  <a:srgbClr val="4A66AC"/>
                </a:buClr>
                <a:buSzPts val="3600"/>
              </a:pPr>
              <a:endParaRPr sz="2400" dirty="0">
                <a:solidFill>
                  <a:srgbClr val="4A66AC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1" name="Google Shape;336;p8">
              <a:extLst>
                <a:ext uri="{FF2B5EF4-FFF2-40B4-BE49-F238E27FC236}">
                  <a16:creationId xmlns:a16="http://schemas.microsoft.com/office/drawing/2014/main" id="{3BC33B0B-58CF-62D5-8FEF-0C01CB85A699}"/>
                </a:ext>
              </a:extLst>
            </p:cNvPr>
            <p:cNvSpPr txBox="1"/>
            <p:nvPr/>
          </p:nvSpPr>
          <p:spPr>
            <a:xfrm>
              <a:off x="4543633" y="4331855"/>
              <a:ext cx="1862406" cy="11060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45713" rIns="45713" bIns="45713" anchor="t" anchorCtr="0">
              <a:spAutoFit/>
            </a:bodyPr>
            <a:lstStyle/>
            <a:p>
              <a:pPr algn="ctr">
                <a:buClr>
                  <a:srgbClr val="00B050"/>
                </a:buClr>
                <a:buSzPts val="3200"/>
              </a:pPr>
              <a:r>
                <a:rPr lang="en-US" sz="2400" b="1" dirty="0">
                  <a:solidFill>
                    <a:srgbClr val="00B050"/>
                  </a:solidFill>
                </a:rPr>
                <a:t>Delayed Charge Collection</a:t>
              </a:r>
              <a:endParaRPr sz="2400" b="1" dirty="0"/>
            </a:p>
          </p:txBody>
        </p:sp>
        <p:sp>
          <p:nvSpPr>
            <p:cNvPr id="12" name="Google Shape;337;p8">
              <a:extLst>
                <a:ext uri="{FF2B5EF4-FFF2-40B4-BE49-F238E27FC236}">
                  <a16:creationId xmlns:a16="http://schemas.microsoft.com/office/drawing/2014/main" id="{01F7ABE2-B962-82C7-0B41-1A591A7BE3A2}"/>
                </a:ext>
              </a:extLst>
            </p:cNvPr>
            <p:cNvSpPr txBox="1"/>
            <p:nvPr/>
          </p:nvSpPr>
          <p:spPr>
            <a:xfrm rot="16200000">
              <a:off x="1953076" y="3999718"/>
              <a:ext cx="1861997" cy="4408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45713" rIns="45713" bIns="45713" anchor="t" anchorCtr="0">
              <a:spAutoFit/>
            </a:bodyPr>
            <a:lstStyle/>
            <a:p>
              <a:pPr>
                <a:buClr>
                  <a:srgbClr val="4A66AC"/>
                </a:buClr>
                <a:buSzPts val="3200"/>
              </a:pPr>
              <a:r>
                <a:rPr lang="en-US" sz="2400" b="1" dirty="0">
                  <a:solidFill>
                    <a:srgbClr val="4A66AC"/>
                  </a:solidFill>
                </a:rPr>
                <a:t>Fast drift time</a:t>
              </a:r>
              <a:endParaRPr sz="2400" b="1" dirty="0"/>
            </a:p>
          </p:txBody>
        </p:sp>
        <p:sp>
          <p:nvSpPr>
            <p:cNvPr id="13" name="Google Shape;338;p8">
              <a:extLst>
                <a:ext uri="{FF2B5EF4-FFF2-40B4-BE49-F238E27FC236}">
                  <a16:creationId xmlns:a16="http://schemas.microsoft.com/office/drawing/2014/main" id="{1A81A02B-2138-3EAC-1FFE-693EA53F4C88}"/>
                </a:ext>
              </a:extLst>
            </p:cNvPr>
            <p:cNvSpPr/>
            <p:nvPr/>
          </p:nvSpPr>
          <p:spPr>
            <a:xfrm rot="2769120" flipH="1">
              <a:off x="4280841" y="4115567"/>
              <a:ext cx="275751" cy="599632"/>
            </a:xfrm>
            <a:prstGeom prst="rect">
              <a:avLst/>
            </a:prstGeom>
            <a:noFill/>
            <a:ln w="38100" cap="flat" cmpd="sng">
              <a:solidFill>
                <a:srgbClr val="C00000"/>
              </a:solidFill>
              <a:prstDash val="sysDash"/>
              <a:miter lim="400000"/>
              <a:headEnd type="none" w="sm" len="sm"/>
              <a:tailEnd type="none" w="sm" len="sm"/>
            </a:ln>
          </p:spPr>
          <p:txBody>
            <a:bodyPr spcFirstLastPara="1" wrap="square" lIns="182875" tIns="182875" rIns="182875" bIns="182875" anchor="ctr" anchorCtr="0">
              <a:noAutofit/>
            </a:bodyPr>
            <a:lstStyle/>
            <a:p>
              <a:pPr algn="ctr">
                <a:buClr>
                  <a:srgbClr val="C00000"/>
                </a:buClr>
                <a:buSzPts val="3600"/>
              </a:pPr>
              <a:endParaRPr sz="240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4" name="Google Shape;336;p8">
              <a:extLst>
                <a:ext uri="{FF2B5EF4-FFF2-40B4-BE49-F238E27FC236}">
                  <a16:creationId xmlns:a16="http://schemas.microsoft.com/office/drawing/2014/main" id="{7B8C87A7-C643-E0B2-79A7-DEA505EDF298}"/>
                </a:ext>
              </a:extLst>
            </p:cNvPr>
            <p:cNvSpPr txBox="1"/>
            <p:nvPr/>
          </p:nvSpPr>
          <p:spPr>
            <a:xfrm>
              <a:off x="3851244" y="5152369"/>
              <a:ext cx="1951389" cy="7657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13" tIns="45713" rIns="45713" bIns="45713" anchor="t" anchorCtr="0">
              <a:spAutoFit/>
            </a:bodyPr>
            <a:lstStyle/>
            <a:p>
              <a:pPr>
                <a:buClr>
                  <a:srgbClr val="00B050"/>
                </a:buClr>
                <a:buSzPts val="3200"/>
              </a:pPr>
              <a:r>
                <a:rPr lang="en-US" sz="2400" b="1" dirty="0">
                  <a:solidFill>
                    <a:srgbClr val="C00000"/>
                  </a:solidFill>
                </a:rPr>
                <a:t>Slow Component</a:t>
              </a:r>
              <a:endParaRPr sz="24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78752B0-2286-283B-81A2-F63A82FA2E3D}"/>
              </a:ext>
            </a:extLst>
          </p:cNvPr>
          <p:cNvSpPr txBox="1"/>
          <p:nvPr/>
        </p:nvSpPr>
        <p:spPr>
          <a:xfrm>
            <a:off x="9191071" y="6110394"/>
            <a:ext cx="2968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Courtesy of the </a:t>
            </a:r>
            <a:r>
              <a:rPr lang="en-US" i="1" cap="small" dirty="0">
                <a:latin typeface="Calibri Light" panose="020F0302020204030204" pitchFamily="34" charset="0"/>
                <a:cs typeface="Calibri Light" panose="020F0302020204030204" pitchFamily="34" charset="0"/>
              </a:rPr>
              <a:t>Majorana</a:t>
            </a:r>
            <a:r>
              <a:rPr lang="en-US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Collaboration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AB0C617-34D1-F88C-E91D-12A44267F8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747" y="1475623"/>
            <a:ext cx="10638506" cy="51285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Events at the surfaces of detectors can be distinguished by their pulse-shapes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44266A-D74A-C994-6113-760F9D29E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93E8A035-39E7-FA46-7AA1-CCDEFE847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BED75298-1193-1F6F-5B8B-D48298EB3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05E1E-59DE-42F2-A367-F8E37557828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808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01B1B-A2BE-7A3F-37D9-E9432E3B7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Reducing Muon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39EF5-4420-B3F8-00B0-0D693105C2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Build experiments in underground labs</a:t>
            </a:r>
          </a:p>
          <a:p>
            <a:pPr marL="457200" lvl="1" indent="0">
              <a:buNone/>
            </a:pPr>
            <a:r>
              <a:rPr lang="en-US" sz="1600" dirty="0"/>
              <a:t>Top right: Sanford Underground Research Facility</a:t>
            </a:r>
          </a:p>
          <a:p>
            <a:pPr marL="457200" lvl="1" indent="0">
              <a:buNone/>
            </a:pPr>
            <a:r>
              <a:rPr lang="en-US" sz="1600" dirty="0"/>
              <a:t>Bottom left: Gran </a:t>
            </a:r>
            <a:r>
              <a:rPr lang="en-US" sz="1600" dirty="0" err="1"/>
              <a:t>Sasso</a:t>
            </a:r>
            <a:r>
              <a:rPr lang="en-US" sz="1600" dirty="0"/>
              <a:t> National Laboratory</a:t>
            </a:r>
          </a:p>
          <a:p>
            <a:pPr marL="457200" lvl="1" indent="0">
              <a:buNone/>
            </a:pPr>
            <a:r>
              <a:rPr lang="en-US" sz="1600" dirty="0"/>
              <a:t>Bottom right: China Jinping Underground Laboratory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2D5EB2A-66D5-D707-188A-37C54688F1E3}"/>
              </a:ext>
            </a:extLst>
          </p:cNvPr>
          <p:cNvGrpSpPr/>
          <p:nvPr/>
        </p:nvGrpSpPr>
        <p:grpSpPr>
          <a:xfrm>
            <a:off x="1400270" y="2611978"/>
            <a:ext cx="3834710" cy="4058507"/>
            <a:chOff x="924435" y="1009901"/>
            <a:chExt cx="4793851" cy="4751507"/>
          </a:xfrm>
        </p:grpSpPr>
        <p:pic>
          <p:nvPicPr>
            <p:cNvPr id="5" name="Content Placeholder 4">
              <a:extLst>
                <a:ext uri="{FF2B5EF4-FFF2-40B4-BE49-F238E27FC236}">
                  <a16:creationId xmlns:a16="http://schemas.microsoft.com/office/drawing/2014/main" id="{C829D64E-0BCD-6EA0-77D6-C743A8A29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7897" y="1009901"/>
              <a:ext cx="4730389" cy="475150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848B639-9901-2A7F-3FF8-21B106D29EE8}"/>
                </a:ext>
              </a:extLst>
            </p:cNvPr>
            <p:cNvSpPr txBox="1"/>
            <p:nvPr/>
          </p:nvSpPr>
          <p:spPr>
            <a:xfrm>
              <a:off x="1381913" y="1794425"/>
              <a:ext cx="3489962" cy="468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600"/>
                </a:spcBef>
              </a:pPr>
              <a:r>
                <a:rPr lang="en-US" sz="2000" b="1" dirty="0">
                  <a:latin typeface="Euphemia" panose="020B0503040102020104" pitchFamily="34" charset="0"/>
                </a:rPr>
                <a:t>Gran </a:t>
              </a:r>
              <a:r>
                <a:rPr lang="en-US" sz="2000" b="1" dirty="0" err="1">
                  <a:latin typeface="Euphemia" panose="020B0503040102020104" pitchFamily="34" charset="0"/>
                </a:rPr>
                <a:t>Sasso</a:t>
              </a:r>
              <a:r>
                <a:rPr lang="en-US" sz="2000" b="1" dirty="0">
                  <a:latin typeface="Euphemia" panose="020B0503040102020104" pitchFamily="34" charset="0"/>
                </a:rPr>
                <a:t> Mountain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DB6F0A0-A6E9-B228-D798-2EC6B6491A01}"/>
                </a:ext>
              </a:extLst>
            </p:cNvPr>
            <p:cNvSpPr txBox="1"/>
            <p:nvPr/>
          </p:nvSpPr>
          <p:spPr>
            <a:xfrm rot="1570183">
              <a:off x="924435" y="4959439"/>
              <a:ext cx="3224464" cy="436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600"/>
                </a:spcBef>
              </a:pPr>
              <a:r>
                <a:rPr lang="en-US" sz="2000" b="1" dirty="0">
                  <a:solidFill>
                    <a:srgbClr val="FFFF00"/>
                  </a:solidFill>
                  <a:latin typeface="Euphemia" panose="020B0503040102020104" pitchFamily="34" charset="0"/>
                </a:rPr>
                <a:t>Highway Tunnel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ED112FF-6828-9EBB-4853-C0993B151B3A}"/>
                </a:ext>
              </a:extLst>
            </p:cNvPr>
            <p:cNvSpPr txBox="1"/>
            <p:nvPr/>
          </p:nvSpPr>
          <p:spPr>
            <a:xfrm>
              <a:off x="3864652" y="3445736"/>
              <a:ext cx="1376034" cy="468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600"/>
                </a:spcBef>
              </a:pPr>
              <a:r>
                <a:rPr lang="en-US" sz="2000" b="1" dirty="0">
                  <a:solidFill>
                    <a:srgbClr val="FFFF00"/>
                  </a:solidFill>
                  <a:latin typeface="Euphemia" panose="020B0503040102020104" pitchFamily="34" charset="0"/>
                </a:rPr>
                <a:t>LNGS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6A028F1-5737-9FEE-26F7-5AA849D1775E}"/>
                </a:ext>
              </a:extLst>
            </p:cNvPr>
            <p:cNvSpPr txBox="1"/>
            <p:nvPr/>
          </p:nvSpPr>
          <p:spPr>
            <a:xfrm>
              <a:off x="2311069" y="3522666"/>
              <a:ext cx="1414345" cy="436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600"/>
                </a:spcBef>
              </a:pPr>
              <a:r>
                <a:rPr lang="en-US" sz="2000" b="1" dirty="0">
                  <a:solidFill>
                    <a:schemeClr val="bg2"/>
                  </a:solidFill>
                  <a:latin typeface="Euphemia" panose="020B0503040102020104" pitchFamily="34" charset="0"/>
                </a:rPr>
                <a:t>LEGEND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D763E3F9-49B2-3BA5-757A-427C68ABB227}"/>
                </a:ext>
              </a:extLst>
            </p:cNvPr>
            <p:cNvCxnSpPr/>
            <p:nvPr/>
          </p:nvCxnSpPr>
          <p:spPr>
            <a:xfrm>
              <a:off x="3018242" y="3965000"/>
              <a:ext cx="274973" cy="215114"/>
            </a:xfrm>
            <a:prstGeom prst="straightConnector1">
              <a:avLst/>
            </a:prstGeom>
            <a:ln w="57150">
              <a:solidFill>
                <a:schemeClr val="bg2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 descr="A picture containing text, LEGO, box&#10;&#10;Description automatically generated">
            <a:extLst>
              <a:ext uri="{FF2B5EF4-FFF2-40B4-BE49-F238E27FC236}">
                <a16:creationId xmlns:a16="http://schemas.microsoft.com/office/drawing/2014/main" id="{2270841F-4A32-4F37-1ED3-51E02C38A5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345" y="1262595"/>
            <a:ext cx="4553202" cy="27848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7DE04B-FCE1-854D-2823-DB1E790D20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3345" y="4019731"/>
            <a:ext cx="4553202" cy="2670496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96578B58-4803-FE90-F79D-066AC60D9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88E17E52-97F9-F8C1-A618-5BA06CC7E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6C62DD7-7D8B-EAF2-5704-98BA43D5D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05E1E-59DE-42F2-A367-F8E37557828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4823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23059-49B7-38A5-AC42-7DAAC6E90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Vetoing Muon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40AFA-DC40-F86C-5C0C-B393F38B3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579" y="1275346"/>
            <a:ext cx="5494421" cy="511943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Muon associated events can be vetoed by surrounding our experiments with muon detectors</a:t>
            </a:r>
          </a:p>
        </p:txBody>
      </p:sp>
      <p:grpSp>
        <p:nvGrpSpPr>
          <p:cNvPr id="4" name="Google Shape;90;p15">
            <a:extLst>
              <a:ext uri="{FF2B5EF4-FFF2-40B4-BE49-F238E27FC236}">
                <a16:creationId xmlns:a16="http://schemas.microsoft.com/office/drawing/2014/main" id="{76E97244-61DC-7C1F-573B-BBB1851B8310}"/>
              </a:ext>
            </a:extLst>
          </p:cNvPr>
          <p:cNvGrpSpPr/>
          <p:nvPr/>
        </p:nvGrpSpPr>
        <p:grpSpPr>
          <a:xfrm>
            <a:off x="6400801" y="1130681"/>
            <a:ext cx="3435706" cy="5718053"/>
            <a:chOff x="-1" y="1117550"/>
            <a:chExt cx="2089401" cy="4560425"/>
          </a:xfrm>
        </p:grpSpPr>
        <p:pic>
          <p:nvPicPr>
            <p:cNvPr id="5" name="Google Shape;91;p15">
              <a:extLst>
                <a:ext uri="{FF2B5EF4-FFF2-40B4-BE49-F238E27FC236}">
                  <a16:creationId xmlns:a16="http://schemas.microsoft.com/office/drawing/2014/main" id="{6205AEF3-898A-04DF-C537-74D6F8620E6F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t="28754" r="64156"/>
            <a:stretch/>
          </p:blipFill>
          <p:spPr>
            <a:xfrm>
              <a:off x="-1" y="1117550"/>
              <a:ext cx="2089400" cy="2768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92;p15">
              <a:extLst>
                <a:ext uri="{FF2B5EF4-FFF2-40B4-BE49-F238E27FC236}">
                  <a16:creationId xmlns:a16="http://schemas.microsoft.com/office/drawing/2014/main" id="{BAEF06DD-8AED-25C5-7040-E7556BA9E840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t="91117" r="64156"/>
            <a:stretch/>
          </p:blipFill>
          <p:spPr>
            <a:xfrm rot="10800000">
              <a:off x="0" y="3886200"/>
              <a:ext cx="2089400" cy="17917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" name="Google Shape;96;p15">
            <a:extLst>
              <a:ext uri="{FF2B5EF4-FFF2-40B4-BE49-F238E27FC236}">
                <a16:creationId xmlns:a16="http://schemas.microsoft.com/office/drawing/2014/main" id="{A0A79A83-EC3E-D3A7-1624-8F361018D37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6511" r="29859"/>
          <a:stretch/>
        </p:blipFill>
        <p:spPr>
          <a:xfrm>
            <a:off x="7947259" y="408862"/>
            <a:ext cx="3855535" cy="6449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08;p15">
            <a:extLst>
              <a:ext uri="{FF2B5EF4-FFF2-40B4-BE49-F238E27FC236}">
                <a16:creationId xmlns:a16="http://schemas.microsoft.com/office/drawing/2014/main" id="{2745BCD0-0718-21C0-136A-245037D2C40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9" b="9501"/>
          <a:stretch/>
        </p:blipFill>
        <p:spPr>
          <a:xfrm flipH="1">
            <a:off x="7502437" y="881374"/>
            <a:ext cx="301486" cy="22735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10;p15">
            <a:extLst>
              <a:ext uri="{FF2B5EF4-FFF2-40B4-BE49-F238E27FC236}">
                <a16:creationId xmlns:a16="http://schemas.microsoft.com/office/drawing/2014/main" id="{717ADB09-2F13-6CA2-BFEF-58C333058CA9}"/>
              </a:ext>
            </a:extLst>
          </p:cNvPr>
          <p:cNvSpPr txBox="1"/>
          <p:nvPr/>
        </p:nvSpPr>
        <p:spPr>
          <a:xfrm rot="-5400000">
            <a:off x="4529170" y="3207740"/>
            <a:ext cx="4305968" cy="443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de" sz="20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590 m³ instrumented water tank</a:t>
            </a:r>
            <a:endParaRPr sz="20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00B991-4ED1-320B-1C29-A5F33E4C95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1880" y="2786176"/>
            <a:ext cx="4101302" cy="3631910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BAD7AB90-9D27-7F95-8FE2-95B975CBD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F83242C2-8B41-0F0B-B23E-865C8DB83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675EEAC-AACB-BCAC-AC62-5C0FBF69D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05E1E-59DE-42F2-A367-F8E37557828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4943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B70E2-D3C4-C4CD-427D-94E9BD085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1D2D1-A5B7-3A09-9D92-0A7D3A8B0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4C85BC"/>
                </a:solidFill>
              </a:rPr>
              <a:t>Discovery of </a:t>
            </a:r>
            <a:r>
              <a:rPr lang="en-US" sz="2800" dirty="0" err="1">
                <a:solidFill>
                  <a:srgbClr val="4C85BC"/>
                </a:solidFill>
              </a:rPr>
              <a:t>Neutrinoless</a:t>
            </a:r>
            <a:r>
              <a:rPr lang="en-US" sz="2800" dirty="0">
                <a:solidFill>
                  <a:srgbClr val="4C85BC"/>
                </a:solidFill>
              </a:rPr>
              <a:t> Double-Beta Decay would revolutionize our understanding of physics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do so will require a background free measurement of ~1 ton of material for ~10 years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4C85BC"/>
                </a:solidFill>
              </a:rPr>
              <a:t>Germanium detectors can search for </a:t>
            </a:r>
            <a:r>
              <a:rPr lang="en-US" sz="2800" dirty="0">
                <a:solidFill>
                  <a:srgbClr val="4C85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l-GR" sz="2800" dirty="0">
                <a:solidFill>
                  <a:srgbClr val="4C85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νββ</a:t>
            </a:r>
            <a:r>
              <a:rPr lang="en-US" sz="2800" dirty="0">
                <a:solidFill>
                  <a:srgbClr val="4C85B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using many demonstrated techniques for achieving ultra-low backgrounds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Thanks for listening!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418A6-95B3-F7A5-84C6-3672E6A3E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D5813-4DC3-F1CF-14C6-49689BFA4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D79FB4-1A59-6D06-FED8-045D35147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05E1E-59DE-42F2-A367-F8E37557828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554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6AC86-B7DA-E7BB-ACF4-6C5035EE2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Double-Beta Decay?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3475E9-4E5B-58EA-00EA-5526801A0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579" y="1275346"/>
            <a:ext cx="5799221" cy="5119437"/>
          </a:xfrm>
        </p:spPr>
        <p:txBody>
          <a:bodyPr/>
          <a:lstStyle/>
          <a:p>
            <a:pPr marL="0" indent="0">
              <a:buNone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ββ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-decay:</a:t>
            </a:r>
          </a:p>
          <a:p>
            <a:r>
              <a:rPr lang="en-US" dirty="0"/>
              <a:t>2 neutrons decay into 2 protons, </a:t>
            </a:r>
            <a:br>
              <a:rPr lang="en-US" dirty="0"/>
            </a:br>
            <a:r>
              <a:rPr lang="en-US" dirty="0"/>
              <a:t>2 electrons and 2 anti-neutrinos</a:t>
            </a:r>
          </a:p>
          <a:p>
            <a:r>
              <a:rPr lang="en-US" dirty="0"/>
              <a:t>Broad energy spectrum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DE9E39-1B30-2F30-9487-916032F70A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910"/>
          <a:stretch/>
        </p:blipFill>
        <p:spPr>
          <a:xfrm>
            <a:off x="6554282" y="1106906"/>
            <a:ext cx="1721774" cy="20583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6C7FE2-F552-2BDE-EE59-154FFE9BC3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804" y="1404492"/>
            <a:ext cx="2634917" cy="180003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BEFBB6C-A678-D0AB-1CEA-D3471E13530A}"/>
              </a:ext>
            </a:extLst>
          </p:cNvPr>
          <p:cNvGrpSpPr/>
          <p:nvPr/>
        </p:nvGrpSpPr>
        <p:grpSpPr>
          <a:xfrm>
            <a:off x="6278580" y="3204525"/>
            <a:ext cx="4596301" cy="3416615"/>
            <a:chOff x="5924829" y="2620439"/>
            <a:chExt cx="5288099" cy="393085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D1B2099-9C32-CA9B-1104-23CA8DCD61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8100"/>
            <a:stretch/>
          </p:blipFill>
          <p:spPr>
            <a:xfrm>
              <a:off x="5924829" y="2620439"/>
              <a:ext cx="5288099" cy="3930857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CB05D07-226A-07AF-1A1B-AC0E9A39057F}"/>
                </a:ext>
              </a:extLst>
            </p:cNvPr>
            <p:cNvSpPr/>
            <p:nvPr/>
          </p:nvSpPr>
          <p:spPr>
            <a:xfrm>
              <a:off x="9035715" y="3305675"/>
              <a:ext cx="1967164" cy="4842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980FE18-3EC6-6EE6-0435-6094C9EDF92D}"/>
                </a:ext>
              </a:extLst>
            </p:cNvPr>
            <p:cNvSpPr/>
            <p:nvPr/>
          </p:nvSpPr>
          <p:spPr>
            <a:xfrm>
              <a:off x="10834438" y="5351608"/>
              <a:ext cx="96251" cy="7865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5" name="Table 9">
            <a:extLst>
              <a:ext uri="{FF2B5EF4-FFF2-40B4-BE49-F238E27FC236}">
                <a16:creationId xmlns:a16="http://schemas.microsoft.com/office/drawing/2014/main" id="{592D2478-300A-0DEC-ABCF-AB552E5B38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3482795"/>
              </p:ext>
            </p:extLst>
          </p:nvPr>
        </p:nvGraphicFramePr>
        <p:xfrm>
          <a:off x="1525574" y="3835064"/>
          <a:ext cx="3206652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6652">
                  <a:extLst>
                    <a:ext uri="{9D8B030D-6E8A-4147-A177-3AD203B41FA5}">
                      <a16:colId xmlns:a16="http://schemas.microsoft.com/office/drawing/2014/main" val="26917981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Conserves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9107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Energy+momentum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39320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Angular Momentum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1417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Charge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84989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Lepton Number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4522422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5AB62C-0CF5-76DB-67AC-CD46A874C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97DB2EA-6A90-9044-43A1-4C177DC49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15E8096-772E-30D8-139A-18439D062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05E1E-59DE-42F2-A367-F8E37557828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29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BB2F7-43C9-9360-D340-3B39CE99B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Double-Beta Decay?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39141-9FC7-EDDC-F3DF-F1A8A25F5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579" y="1275346"/>
            <a:ext cx="5418645" cy="5119437"/>
          </a:xfrm>
        </p:spPr>
        <p:txBody>
          <a:bodyPr/>
          <a:lstStyle/>
          <a:p>
            <a:pPr marL="0" indent="0">
              <a:buNone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ββ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dirty="0"/>
              <a:t>decay is seen in even-even nuclei when single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-decay is energetically forbidden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Predicted by Maria Goeppert-Mayer in 1935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First evidence in 1950 from geochemical measurements; not directly observed until 1987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Typical half-lives are </a:t>
            </a:r>
            <a:r>
              <a:rPr lang="en-US" sz="2000" dirty="0"/>
              <a:t>10</a:t>
            </a:r>
            <a:r>
              <a:rPr lang="en-US" sz="2000" baseline="30000" dirty="0"/>
              <a:t>18</a:t>
            </a:r>
            <a:r>
              <a:rPr lang="en-US" sz="2000" dirty="0"/>
              <a:t> - 10</a:t>
            </a:r>
            <a:r>
              <a:rPr lang="en-US" sz="2000" baseline="30000" dirty="0"/>
              <a:t>24</a:t>
            </a:r>
            <a:r>
              <a:rPr lang="en-US" sz="2000" dirty="0"/>
              <a:t> </a:t>
            </a:r>
            <a:r>
              <a:rPr lang="en-US" sz="2000" dirty="0" err="1"/>
              <a:t>yrs</a:t>
            </a:r>
            <a:endParaRPr lang="en-US" sz="2000" dirty="0"/>
          </a:p>
          <a:p>
            <a:r>
              <a:rPr lang="en-US" sz="2000" dirty="0"/>
              <a:t>Related process of double-electron capture first directly observed in 2019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600B2DB-65C7-00E4-69DD-CD45560E2733}"/>
              </a:ext>
            </a:extLst>
          </p:cNvPr>
          <p:cNvGrpSpPr/>
          <p:nvPr/>
        </p:nvGrpSpPr>
        <p:grpSpPr>
          <a:xfrm>
            <a:off x="6020224" y="1667432"/>
            <a:ext cx="5953760" cy="4335263"/>
            <a:chOff x="5177770" y="2140600"/>
            <a:chExt cx="5817072" cy="423573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8F49BE1-9245-AF1E-1A6A-4A2F41F01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77770" y="2140600"/>
              <a:ext cx="5802370" cy="4235733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D5FFAB7-1DC7-4F34-5579-1BA01D631DDB}"/>
                </a:ext>
              </a:extLst>
            </p:cNvPr>
            <p:cNvSpPr/>
            <p:nvPr/>
          </p:nvSpPr>
          <p:spPr>
            <a:xfrm>
              <a:off x="7005850" y="4638473"/>
              <a:ext cx="2295101" cy="898167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0CAAF98-3E0E-E457-E37A-0321556F5DCF}"/>
                </a:ext>
              </a:extLst>
            </p:cNvPr>
            <p:cNvSpPr txBox="1"/>
            <p:nvPr/>
          </p:nvSpPr>
          <p:spPr>
            <a:xfrm>
              <a:off x="7432913" y="5841242"/>
              <a:ext cx="3376115" cy="4271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Proton Number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62A0777-655D-876E-1310-5F0BE60E6F7D}"/>
                </a:ext>
              </a:extLst>
            </p:cNvPr>
            <p:cNvSpPr txBox="1"/>
            <p:nvPr/>
          </p:nvSpPr>
          <p:spPr>
            <a:xfrm rot="16200000">
              <a:off x="9198397" y="3901508"/>
              <a:ext cx="3352321" cy="240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J</a:t>
              </a:r>
              <a:r>
                <a:rPr lang="en-US" sz="8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. Menendez, (http://www.hindawi.com/journals/ahep/2012/857016/)</a:t>
              </a:r>
            </a:p>
          </p:txBody>
        </p:sp>
      </p:grp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364D17A-2CA7-452C-F49E-695FF5E9F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BCA2F93-3B71-8F3E-E80D-F930213DE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B52C23B-3063-1472-3673-32D1091D1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05E1E-59DE-42F2-A367-F8E37557828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372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B8C2F-A3B8-B9C1-9455-26A51F635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Neutrinoless</a:t>
            </a:r>
            <a:r>
              <a:rPr lang="en-US" dirty="0"/>
              <a:t> Double-Beta Decay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F1E40-D4B7-C6F3-CADD-54C40057F7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νββ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dirty="0"/>
              <a:t>decay:</a:t>
            </a:r>
          </a:p>
          <a:p>
            <a:r>
              <a:rPr lang="en-US" dirty="0"/>
              <a:t>2 neutrons decay into 2 protons, </a:t>
            </a:r>
            <a:br>
              <a:rPr lang="en-US" dirty="0"/>
            </a:br>
            <a:r>
              <a:rPr lang="en-US" dirty="0"/>
              <a:t>2 electrons and 2 anti-neutrinos</a:t>
            </a:r>
          </a:p>
          <a:p>
            <a:r>
              <a:rPr lang="en-US" dirty="0"/>
              <a:t>Broad energy spectrum</a:t>
            </a:r>
          </a:p>
          <a:p>
            <a:r>
              <a:rPr lang="en-US" dirty="0"/>
              <a:t>Predicted by </a:t>
            </a:r>
            <a:r>
              <a:rPr lang="en-US" dirty="0" err="1"/>
              <a:t>Furrie</a:t>
            </a:r>
            <a:r>
              <a:rPr lang="en-US" dirty="0"/>
              <a:t> in 1937, if</a:t>
            </a:r>
            <a:br>
              <a:rPr lang="en-US" dirty="0"/>
            </a:br>
            <a:r>
              <a:rPr lang="en-US" dirty="0"/>
              <a:t>the neutrino is a </a:t>
            </a:r>
            <a:r>
              <a:rPr lang="en-US" b="1" dirty="0"/>
              <a:t>Majorana fermion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Table 9">
            <a:extLst>
              <a:ext uri="{FF2B5EF4-FFF2-40B4-BE49-F238E27FC236}">
                <a16:creationId xmlns:a16="http://schemas.microsoft.com/office/drawing/2014/main" id="{E90F1B99-50ED-140C-957C-BAE818931D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3332804"/>
              </p:ext>
            </p:extLst>
          </p:nvPr>
        </p:nvGraphicFramePr>
        <p:xfrm>
          <a:off x="1525574" y="3835064"/>
          <a:ext cx="3206652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6652">
                  <a:extLst>
                    <a:ext uri="{9D8B030D-6E8A-4147-A177-3AD203B41FA5}">
                      <a16:colId xmlns:a16="http://schemas.microsoft.com/office/drawing/2014/main" val="26917981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Conserves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9107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Energy+momentum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39320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Angular Momentum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1417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Charge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84989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strike="sngStrike" dirty="0">
                          <a:solidFill>
                            <a:srgbClr val="FF0000"/>
                          </a:solidFill>
                        </a:rPr>
                        <a:t>Lepton Number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452242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6BECCC7-39C8-8637-189B-F4054D5F3E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100"/>
          <a:stretch/>
        </p:blipFill>
        <p:spPr>
          <a:xfrm>
            <a:off x="6278580" y="3204525"/>
            <a:ext cx="4596301" cy="34166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6FF79A-BF18-F7C6-BE09-19A509340D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1"/>
          <a:stretch/>
        </p:blipFill>
        <p:spPr>
          <a:xfrm>
            <a:off x="6475736" y="1259062"/>
            <a:ext cx="1556916" cy="1861243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F1FDBD-75B3-4468-9C08-F0B44214C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E8CBCB6-6F80-0D4B-309E-54B85E8C6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893510D-3675-58B9-CB0B-874D02C3A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05E1E-59DE-42F2-A367-F8E37557828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117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F3A59-51E3-D080-9C59-4223EC2C4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What’s a Majorana Fermion?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F285D-502A-7EE8-4AA8-2017FDD864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First: a thought experiment to demonstrate the relationship between mass and helicity for spin-1/2 particles: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 particle physics terms, this means that massive spin-1/2 particles must have a coupling between their left-handed and right-handed components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EA474D7-9133-C0C2-12B3-5C69B7C499BD}"/>
                  </a:ext>
                </a:extLst>
              </p:cNvPr>
              <p:cNvSpPr txBox="1"/>
              <p:nvPr/>
            </p:nvSpPr>
            <p:spPr>
              <a:xfrm>
                <a:off x="1740019" y="3177522"/>
                <a:ext cx="8871858" cy="12003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0070C0"/>
                    </a:solidFill>
                  </a:rPr>
                  <a:t>Momentum:</a:t>
                </a:r>
                <a:r>
                  <a:rPr lang="en-US" sz="2400" dirty="0">
                    <a:solidFill>
                      <a:srgbClr val="0070C0"/>
                    </a:solidFill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				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24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  <m:sup>
                        <m:r>
                          <a:rPr lang="en-US" sz="2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acc>
                      <m:accPr>
                        <m:chr m:val="⃗"/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endParaRPr lang="en-US" sz="2400" dirty="0"/>
              </a:p>
              <a:p>
                <a:r>
                  <a:rPr lang="en-US" sz="2400" b="1" dirty="0">
                    <a:solidFill>
                      <a:srgbClr val="FF0000"/>
                    </a:solidFill>
                  </a:rPr>
                  <a:t>Spin:               </a:t>
                </a:r>
                <a:r>
                  <a:rPr lang="en-US" sz="2400" dirty="0">
                    <a:solidFill>
                      <a:srgbClr val="FF0000"/>
                    </a:solidFill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acc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				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2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acc>
                      </m:e>
                      <m:sup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acc>
                  </m:oMath>
                </a14:m>
                <a:endParaRPr lang="en-US" sz="2400" dirty="0"/>
              </a:p>
              <a:p>
                <a:r>
                  <a:rPr lang="en-US" sz="2400" b="1" dirty="0">
                    <a:solidFill>
                      <a:schemeClr val="tx1"/>
                    </a:solidFill>
                  </a:rPr>
                  <a:t>Helicity:      </a:t>
                </a:r>
                <a:r>
                  <a:rPr lang="en-US" sz="2400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sgn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acc>
                          <m:accPr>
                            <m:chr m:val="⃗"/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		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′=−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EA474D7-9133-C0C2-12B3-5C69B7C499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0019" y="3177522"/>
                <a:ext cx="8871858" cy="1200329"/>
              </a:xfrm>
              <a:prstGeom prst="rect">
                <a:avLst/>
              </a:prstGeom>
              <a:blipFill>
                <a:blip r:embed="rId2"/>
                <a:stretch>
                  <a:fillRect l="-1030" t="-7614" b="-1066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ight Arrow 30">
            <a:extLst>
              <a:ext uri="{FF2B5EF4-FFF2-40B4-BE49-F238E27FC236}">
                <a16:creationId xmlns:a16="http://schemas.microsoft.com/office/drawing/2014/main" id="{BF6006FE-69BD-D561-ADED-7D0DC4D8576E}"/>
              </a:ext>
            </a:extLst>
          </p:cNvPr>
          <p:cNvSpPr/>
          <p:nvPr/>
        </p:nvSpPr>
        <p:spPr>
          <a:xfrm>
            <a:off x="5372220" y="2508650"/>
            <a:ext cx="2144485" cy="846024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D8B5F5-2DF8-522A-2B0B-3329107211A2}"/>
              </a:ext>
            </a:extLst>
          </p:cNvPr>
          <p:cNvSpPr txBox="1"/>
          <p:nvPr/>
        </p:nvSpPr>
        <p:spPr>
          <a:xfrm>
            <a:off x="5673391" y="2746996"/>
            <a:ext cx="1516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Lorentz Boost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FDF2B5C-FBC8-F964-CDF3-99F16C83F542}"/>
              </a:ext>
            </a:extLst>
          </p:cNvPr>
          <p:cNvGrpSpPr/>
          <p:nvPr/>
        </p:nvGrpSpPr>
        <p:grpSpPr>
          <a:xfrm>
            <a:off x="2309706" y="2362897"/>
            <a:ext cx="2583543" cy="649752"/>
            <a:chOff x="2014285" y="3727463"/>
            <a:chExt cx="2583543" cy="649752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03786DBD-5E98-4CC5-DED3-DCB119871B3D}"/>
                </a:ext>
              </a:extLst>
            </p:cNvPr>
            <p:cNvCxnSpPr/>
            <p:nvPr/>
          </p:nvCxnSpPr>
          <p:spPr>
            <a:xfrm>
              <a:off x="2014285" y="4107542"/>
              <a:ext cx="2583543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ircular Arrow 6">
              <a:extLst>
                <a:ext uri="{FF2B5EF4-FFF2-40B4-BE49-F238E27FC236}">
                  <a16:creationId xmlns:a16="http://schemas.microsoft.com/office/drawing/2014/main" id="{C2A40A33-B029-E5BA-32FE-30DC3DBFFF48}"/>
                </a:ext>
              </a:extLst>
            </p:cNvPr>
            <p:cNvSpPr/>
            <p:nvPr/>
          </p:nvSpPr>
          <p:spPr>
            <a:xfrm>
              <a:off x="2846613" y="3727463"/>
              <a:ext cx="448557" cy="649752"/>
            </a:xfrm>
            <a:prstGeom prst="circularArrow">
              <a:avLst>
                <a:gd name="adj1" fmla="val 20987"/>
                <a:gd name="adj2" fmla="val 1273512"/>
                <a:gd name="adj3" fmla="val 20030188"/>
                <a:gd name="adj4" fmla="val 2541873"/>
                <a:gd name="adj5" fmla="val 182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929ECCD-0BDB-DECA-A21E-8BD94720F7DB}"/>
              </a:ext>
            </a:extLst>
          </p:cNvPr>
          <p:cNvGrpSpPr/>
          <p:nvPr/>
        </p:nvGrpSpPr>
        <p:grpSpPr>
          <a:xfrm>
            <a:off x="7687247" y="2362897"/>
            <a:ext cx="2449287" cy="649752"/>
            <a:chOff x="7391826" y="3727463"/>
            <a:chExt cx="2449287" cy="649752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7C5CB65-06BD-67A2-9C52-9607361F7095}"/>
                </a:ext>
              </a:extLst>
            </p:cNvPr>
            <p:cNvCxnSpPr/>
            <p:nvPr/>
          </p:nvCxnSpPr>
          <p:spPr>
            <a:xfrm flipH="1">
              <a:off x="7391826" y="4104575"/>
              <a:ext cx="2449287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ircular Arrow 17">
              <a:extLst>
                <a:ext uri="{FF2B5EF4-FFF2-40B4-BE49-F238E27FC236}">
                  <a16:creationId xmlns:a16="http://schemas.microsoft.com/office/drawing/2014/main" id="{F44F6341-B07B-AF79-7DB2-469A09956947}"/>
                </a:ext>
              </a:extLst>
            </p:cNvPr>
            <p:cNvSpPr/>
            <p:nvPr/>
          </p:nvSpPr>
          <p:spPr>
            <a:xfrm>
              <a:off x="8402864" y="3727463"/>
              <a:ext cx="448557" cy="649752"/>
            </a:xfrm>
            <a:prstGeom prst="circularArrow">
              <a:avLst>
                <a:gd name="adj1" fmla="val 20987"/>
                <a:gd name="adj2" fmla="val 1273512"/>
                <a:gd name="adj3" fmla="val 20030188"/>
                <a:gd name="adj4" fmla="val 2541873"/>
                <a:gd name="adj5" fmla="val 182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E8757BE9-FA53-3D26-8F73-2DEB60795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02A8C2A-647D-C65D-6BFD-A7578C310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48416E9-94E3-08CF-DF5C-7D2CE5882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05E1E-59DE-42F2-A367-F8E37557828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368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26715-02BC-7818-22D8-6A8729A8D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Where does neutrino mass come from?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49F53F5-6482-01CC-33FD-959C3C33F5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In the 1930’s, Paul Dirac and Ettore </a:t>
                </a:r>
                <a:r>
                  <a:rPr lang="en-US" dirty="0" err="1"/>
                  <a:t>Majoana</a:t>
                </a:r>
                <a:r>
                  <a:rPr lang="en-US" dirty="0"/>
                  <a:t> proposed two different mechanisms for giving spin-1/2 particles mass: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Dirac mass: couple left-handed particle to right-handed particle</a:t>
                </a:r>
              </a:p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𝑚𝑎𝑠𝑠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</m:e>
                      </m:acc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e>
                      </m:acc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Generated by the Higgs mechanism.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49F53F5-6482-01CC-33FD-959C3C33F5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87" t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Picture 2" descr="https://upload.wikimedia.org/wikipedia/commons/c/cf/Dirac_4.jpg">
            <a:extLst>
              <a:ext uri="{FF2B5EF4-FFF2-40B4-BE49-F238E27FC236}">
                <a16:creationId xmlns:a16="http://schemas.microsoft.com/office/drawing/2014/main" id="{7C01932D-B076-945F-8D19-47D688FCF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064" y="3058940"/>
            <a:ext cx="1461356" cy="215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92C6F6B6-FB6A-5EF1-CCB9-408B11E594B8}"/>
              </a:ext>
            </a:extLst>
          </p:cNvPr>
          <p:cNvGrpSpPr/>
          <p:nvPr/>
        </p:nvGrpSpPr>
        <p:grpSpPr>
          <a:xfrm>
            <a:off x="4232620" y="3042895"/>
            <a:ext cx="4430721" cy="1472834"/>
            <a:chOff x="4232620" y="3042895"/>
            <a:chExt cx="4430721" cy="1472834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E3892B06-4442-9BA9-A2F4-8F135C977383}"/>
                </a:ext>
              </a:extLst>
            </p:cNvPr>
            <p:cNvGrpSpPr/>
            <p:nvPr/>
          </p:nvGrpSpPr>
          <p:grpSpPr>
            <a:xfrm>
              <a:off x="4232620" y="3042895"/>
              <a:ext cx="4205061" cy="792169"/>
              <a:chOff x="3993469" y="2982059"/>
              <a:chExt cx="4205061" cy="792169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10A3CCAC-8C34-9C3E-B11C-36FAE10030BA}"/>
                  </a:ext>
                </a:extLst>
              </p:cNvPr>
              <p:cNvGrpSpPr/>
              <p:nvPr/>
            </p:nvGrpSpPr>
            <p:grpSpPr>
              <a:xfrm>
                <a:off x="3993469" y="3357369"/>
                <a:ext cx="4205061" cy="416859"/>
                <a:chOff x="5882368" y="3892923"/>
                <a:chExt cx="4205061" cy="416859"/>
              </a:xfrm>
            </p:grpSpPr>
            <p:sp>
              <p:nvSpPr>
                <p:cNvPr id="49" name="Multiply 10">
                  <a:extLst>
                    <a:ext uri="{FF2B5EF4-FFF2-40B4-BE49-F238E27FC236}">
                      <a16:creationId xmlns:a16="http://schemas.microsoft.com/office/drawing/2014/main" id="{8A7484AB-387F-C094-271D-A8D7FB7C63C2}"/>
                    </a:ext>
                  </a:extLst>
                </p:cNvPr>
                <p:cNvSpPr/>
                <p:nvPr/>
              </p:nvSpPr>
              <p:spPr>
                <a:xfrm>
                  <a:off x="7620000" y="3892923"/>
                  <a:ext cx="605118" cy="416859"/>
                </a:xfrm>
                <a:prstGeom prst="mathMultiply">
                  <a:avLst>
                    <a:gd name="adj1" fmla="val 0"/>
                  </a:avLst>
                </a:prstGeom>
                <a:noFill/>
                <a:ln w="38100">
                  <a:solidFill>
                    <a:srgbClr val="336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Line 3">
                  <a:extLst>
                    <a:ext uri="{FF2B5EF4-FFF2-40B4-BE49-F238E27FC236}">
                      <a16:creationId xmlns:a16="http://schemas.microsoft.com/office/drawing/2014/main" id="{339060C6-934F-194D-DEA0-8CA0723493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882368" y="4088759"/>
                  <a:ext cx="1113518" cy="0"/>
                </a:xfrm>
                <a:prstGeom prst="line">
                  <a:avLst/>
                </a:prstGeom>
                <a:noFill/>
                <a:ln w="38100">
                  <a:solidFill>
                    <a:srgbClr val="0070C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" name="Line 3">
                  <a:extLst>
                    <a:ext uri="{FF2B5EF4-FFF2-40B4-BE49-F238E27FC236}">
                      <a16:creationId xmlns:a16="http://schemas.microsoft.com/office/drawing/2014/main" id="{9DDFF1E6-96E8-1756-6511-34518BCC0C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784812" y="4088759"/>
                  <a:ext cx="2165805" cy="0"/>
                </a:xfrm>
                <a:prstGeom prst="line">
                  <a:avLst/>
                </a:prstGeom>
                <a:noFill/>
                <a:ln w="38100">
                  <a:solidFill>
                    <a:srgbClr val="0070C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433ED616-8AFE-F5A6-20B3-AA06B79CC60A}"/>
                    </a:ext>
                  </a:extLst>
                </p:cNvPr>
                <p:cNvCxnSpPr/>
                <p:nvPr/>
              </p:nvCxnSpPr>
              <p:spPr>
                <a:xfrm>
                  <a:off x="8723086" y="4088759"/>
                  <a:ext cx="1364343" cy="0"/>
                </a:xfrm>
                <a:prstGeom prst="line">
                  <a:avLst/>
                </a:pr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B84125D7-E705-EF0D-9BF3-2CEAFAB4737A}"/>
                      </a:ext>
                    </a:extLst>
                  </p:cNvPr>
                  <p:cNvSpPr txBox="1"/>
                  <p:nvPr/>
                </p:nvSpPr>
                <p:spPr>
                  <a:xfrm>
                    <a:off x="6759977" y="2982059"/>
                    <a:ext cx="570324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𝝂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𝑹</m:t>
                              </m:r>
                            </m:sub>
                          </m:sSub>
                        </m:oMath>
                      </m:oMathPara>
                    </a14:m>
                    <a:endParaRPr lang="en-US" sz="2400" b="1" dirty="0"/>
                  </a:p>
                </p:txBody>
              </p:sp>
            </mc:Choice>
            <mc:Fallback xmlns="">
              <p:sp>
                <p:nvSpPr>
                  <p:cNvPr id="9" name="TextBox 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59977" y="2982059"/>
                    <a:ext cx="570324" cy="461665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b="-263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78E660E8-7DC1-4928-D8F4-7BDBDF160AAD}"/>
                      </a:ext>
                    </a:extLst>
                  </p:cNvPr>
                  <p:cNvSpPr txBox="1"/>
                  <p:nvPr/>
                </p:nvSpPr>
                <p:spPr>
                  <a:xfrm>
                    <a:off x="4796332" y="2998104"/>
                    <a:ext cx="570324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𝝂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𝑳</m:t>
                              </m:r>
                            </m:sub>
                          </m:sSub>
                        </m:oMath>
                      </m:oMathPara>
                    </a14:m>
                    <a:endParaRPr lang="en-US" sz="2400" b="1" dirty="0"/>
                  </a:p>
                </p:txBody>
              </p:sp>
            </mc:Choice>
            <mc:Fallback xmlns="">
              <p:sp>
                <p:nvSpPr>
                  <p:cNvPr id="10" name="TextBox 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96332" y="2998104"/>
                    <a:ext cx="570324" cy="461665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b="-131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CCE0EF56-1CF8-A75F-0653-AE6E6DB2367A}"/>
                      </a:ext>
                    </a:extLst>
                  </p:cNvPr>
                  <p:cNvSpPr txBox="1"/>
                  <p:nvPr/>
                </p:nvSpPr>
                <p:spPr>
                  <a:xfrm>
                    <a:off x="5771014" y="2982059"/>
                    <a:ext cx="570324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rgbClr val="3366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rgbClr val="3366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rgbClr val="3366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𝑫</m:t>
                              </m:r>
                            </m:sub>
                          </m:sSub>
                        </m:oMath>
                      </m:oMathPara>
                    </a14:m>
                    <a:endParaRPr lang="en-US" sz="2400" b="1" dirty="0">
                      <a:solidFill>
                        <a:srgbClr val="3366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9" name="TextBox 1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71014" y="2982059"/>
                    <a:ext cx="570324" cy="461665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r="-9677" b="-263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42706CD-5DAF-0265-A85D-205BC316B2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74190" y="3643532"/>
              <a:ext cx="0" cy="872197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BF5DFCC-8785-EFFB-20F4-7D788B7998ED}"/>
                </a:ext>
              </a:extLst>
            </p:cNvPr>
            <p:cNvSpPr txBox="1"/>
            <p:nvPr/>
          </p:nvSpPr>
          <p:spPr>
            <a:xfrm>
              <a:off x="6475563" y="3979541"/>
              <a:ext cx="21877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accent6">
                      <a:lumMod val="75000"/>
                    </a:schemeClr>
                  </a:solidFill>
                </a:rPr>
                <a:t>H (Higgs Boson)</a:t>
              </a: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EF7B6-5464-4A3F-94C8-CF5613B7C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5/24/2023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9DDE8-2C85-F62C-AE65-CC972035B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Guinn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C8B3C3-CB07-B731-81AC-8D6CD6FF5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05E1E-59DE-42F2-A367-F8E37557828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839611"/>
      </p:ext>
    </p:extLst>
  </p:cSld>
  <p:clrMapOvr>
    <a:masterClrMapping/>
  </p:clrMapOvr>
</p:sld>
</file>

<file path=ppt/theme/theme1.xml><?xml version="1.0" encoding="utf-8"?>
<a:theme xmlns:a="http://schemas.openxmlformats.org/drawingml/2006/main" name="MyBasic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BasicTheme" id="{C862ABB2-32D9-42E0-A68C-4F855DDC1FD1}" vid="{F66CFC70-DB37-4D5A-8023-2D9AFC856E7F}"/>
    </a:ext>
  </a:extLst>
</a:theme>
</file>

<file path=ppt/theme/theme2.xml><?xml version="1.0" encoding="utf-8"?>
<a:theme xmlns:a="http://schemas.openxmlformats.org/drawingml/2006/main" name="MJD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JDTheme" id="{C5891B8B-8C22-4408-9619-92B16D9C6A4F}" vid="{43303D75-9FBD-4E44-B250-E8115D64AE16}"/>
    </a:ext>
  </a:extLst>
</a:theme>
</file>

<file path=ppt/theme/theme3.xml><?xml version="1.0" encoding="utf-8"?>
<a:theme xmlns:a="http://schemas.openxmlformats.org/drawingml/2006/main" name="ORNL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spcBef>
            <a:spcPts val="600"/>
          </a:spcBef>
          <a:defRPr sz="2400" dirty="0" err="1" smtClean="0">
            <a:latin typeface="Euphemia" panose="020B05030401020201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LEGEND_Template" id="{274983F0-3D6D-CB42-94F7-65657441A517}" vid="{D856A434-4457-C845-B9CA-AAE8932D935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MyBasicTheme</Template>
  <TotalTime>3514</TotalTime>
  <Words>3067</Words>
  <Application>Microsoft Office PowerPoint</Application>
  <PresentationFormat>Widescreen</PresentationFormat>
  <Paragraphs>584</Paragraphs>
  <Slides>49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49</vt:i4>
      </vt:variant>
    </vt:vector>
  </HeadingPairs>
  <TitlesOfParts>
    <vt:vector size="70" baseType="lpstr">
      <vt:lpstr>Arial</vt:lpstr>
      <vt:lpstr>Arial Black</vt:lpstr>
      <vt:lpstr>Belleza</vt:lpstr>
      <vt:lpstr>Calibri</vt:lpstr>
      <vt:lpstr>Calibri Light</vt:lpstr>
      <vt:lpstr>Cambria Math</vt:lpstr>
      <vt:lpstr>Century Gothic</vt:lpstr>
      <vt:lpstr>Comic Sans MS</vt:lpstr>
      <vt:lpstr>Euphemia</vt:lpstr>
      <vt:lpstr>Gill Sans</vt:lpstr>
      <vt:lpstr>Helvetica Light</vt:lpstr>
      <vt:lpstr>Helvetica Neue Light</vt:lpstr>
      <vt:lpstr>Lato</vt:lpstr>
      <vt:lpstr>Lucia grande</vt:lpstr>
      <vt:lpstr>Lucida Grande</vt:lpstr>
      <vt:lpstr>Monotype Corsiva</vt:lpstr>
      <vt:lpstr>Symbol</vt:lpstr>
      <vt:lpstr>Wingdings</vt:lpstr>
      <vt:lpstr>MyBasicTheme</vt:lpstr>
      <vt:lpstr>MJDTheme</vt:lpstr>
      <vt:lpstr>ORNL</vt:lpstr>
      <vt:lpstr>Double Beta Decay in Germanium</vt:lpstr>
      <vt:lpstr>Outline</vt:lpstr>
      <vt:lpstr>What is Double-Beta Decay?</vt:lpstr>
      <vt:lpstr>β-decay in the Standard Model</vt:lpstr>
      <vt:lpstr>What is Double-Beta Decay?</vt:lpstr>
      <vt:lpstr>What is Double-Beta Decay?</vt:lpstr>
      <vt:lpstr>Neutrinoless Double-Beta Decay</vt:lpstr>
      <vt:lpstr>What’s a Majorana Fermion?</vt:lpstr>
      <vt:lpstr>Where does neutrino mass come from?</vt:lpstr>
      <vt:lpstr>Where does neutrino mass come from?</vt:lpstr>
      <vt:lpstr>See-Saw Mechanism</vt:lpstr>
      <vt:lpstr>The Origin of Matter: Leptogenesis?</vt:lpstr>
      <vt:lpstr>Outline</vt:lpstr>
      <vt:lpstr>The half-life of 0νββ</vt:lpstr>
      <vt:lpstr>The Lobster Plot</vt:lpstr>
      <vt:lpstr>The Lobster Plot</vt:lpstr>
      <vt:lpstr>Nuclear Matrix Elements</vt:lpstr>
      <vt:lpstr>What Half-lifes are we looking at?</vt:lpstr>
      <vt:lpstr>How do we measure a half-life?</vt:lpstr>
      <vt:lpstr>How do we measure a half-life?</vt:lpstr>
      <vt:lpstr>How do we measure a half-life?</vt:lpstr>
      <vt:lpstr>How many events do we expect to see?</vt:lpstr>
      <vt:lpstr>How many events do we expect to see?</vt:lpstr>
      <vt:lpstr>How do we detect 0νββ events</vt:lpstr>
      <vt:lpstr>Discovery Sensitivity vs Exposure</vt:lpstr>
      <vt:lpstr>Outline</vt:lpstr>
      <vt:lpstr>Searching for 0νββ in Germanium Detectors</vt:lpstr>
      <vt:lpstr>P-Type Point Contact Detectors</vt:lpstr>
      <vt:lpstr>P-Type Point Contact Detectors</vt:lpstr>
      <vt:lpstr>P-Type Point Contact Detectors</vt:lpstr>
      <vt:lpstr>The Majorana Demonstrator</vt:lpstr>
      <vt:lpstr>Majorana Demonstrator Final Result</vt:lpstr>
      <vt:lpstr>GERDA</vt:lpstr>
      <vt:lpstr>Final GERDA Result</vt:lpstr>
      <vt:lpstr>The LEGEND Experiment</vt:lpstr>
      <vt:lpstr>LEGEND: Current Status</vt:lpstr>
      <vt:lpstr>PowerPoint Presentation</vt:lpstr>
      <vt:lpstr>PowerPoint Presentation</vt:lpstr>
      <vt:lpstr>The Broader Experimental Landscape</vt:lpstr>
      <vt:lpstr>Outline</vt:lpstr>
      <vt:lpstr>Sources of Backgrounds</vt:lpstr>
      <vt:lpstr>Reducing Environmental Gammas</vt:lpstr>
      <vt:lpstr>Discriminating Environmental Gammas</vt:lpstr>
      <vt:lpstr>Active Shielding for Environmental Gammas</vt:lpstr>
      <vt:lpstr>Reducing Surface Particles</vt:lpstr>
      <vt:lpstr>Discriminating Surface Particles</vt:lpstr>
      <vt:lpstr>Reducing Muon Events</vt:lpstr>
      <vt:lpstr>Vetoing Muon Events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Double Beta Decay experiments in Germanium</dc:title>
  <dc:creator>Guinn, Ian Stuart</dc:creator>
  <cp:lastModifiedBy>Guinn, Ian Stuart</cp:lastModifiedBy>
  <cp:revision>8</cp:revision>
  <dcterms:created xsi:type="dcterms:W3CDTF">2023-05-20T23:57:16Z</dcterms:created>
  <dcterms:modified xsi:type="dcterms:W3CDTF">2023-05-24T16:54:43Z</dcterms:modified>
</cp:coreProperties>
</file>