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7" r:id="rId2"/>
    <p:sldId id="402" r:id="rId3"/>
    <p:sldId id="423" r:id="rId4"/>
    <p:sldId id="303" r:id="rId5"/>
    <p:sldId id="475" r:id="rId6"/>
    <p:sldId id="345" r:id="rId7"/>
    <p:sldId id="305" r:id="rId8"/>
    <p:sldId id="306" r:id="rId9"/>
    <p:sldId id="348" r:id="rId10"/>
    <p:sldId id="429" r:id="rId11"/>
    <p:sldId id="347" r:id="rId12"/>
    <p:sldId id="314" r:id="rId13"/>
    <p:sldId id="476" r:id="rId14"/>
    <p:sldId id="477" r:id="rId15"/>
    <p:sldId id="479" r:id="rId16"/>
    <p:sldId id="480" r:id="rId17"/>
    <p:sldId id="481" r:id="rId18"/>
    <p:sldId id="482" r:id="rId19"/>
    <p:sldId id="483" r:id="rId20"/>
    <p:sldId id="418" r:id="rId21"/>
    <p:sldId id="478" r:id="rId22"/>
    <p:sldId id="485" r:id="rId2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9"/>
    <p:restoredTop sz="92923"/>
  </p:normalViewPr>
  <p:slideViewPr>
    <p:cSldViewPr>
      <p:cViewPr varScale="1">
        <p:scale>
          <a:sx n="104" d="100"/>
          <a:sy n="104" d="100"/>
        </p:scale>
        <p:origin x="103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6BA4B7-5A62-944B-8FA0-A3C92489A97A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C5B48D-5FD4-6643-97D6-9F284D7FA0C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060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altLang="zh-TW">
                <a:latin typeface="Times" charset="0"/>
              </a:rPr>
              <a:t>Pulsars: location of emission sites </a:t>
            </a:r>
          </a:p>
          <a:p>
            <a:r>
              <a:rPr kumimoji="0" lang="en-US" altLang="zh-TW">
                <a:latin typeface="Times" charset="0"/>
              </a:rPr>
              <a:t>The rate for detecting GRB with polarized signal is ~0.04 bursts/day. </a:t>
            </a:r>
          </a:p>
          <a:p>
            <a:r>
              <a:rPr kumimoji="0" lang="en-US" altLang="zh-TW">
                <a:latin typeface="Times" charset="0"/>
              </a:rPr>
              <a:t>The 3σ MDP of 2009 balloon flight was estimated as 124% for a 28 ksec observation. </a:t>
            </a:r>
          </a:p>
          <a:p>
            <a:r>
              <a:rPr kumimoji="0" lang="en-US" altLang="zh-TW">
                <a:latin typeface="Times" charset="0"/>
              </a:rPr>
              <a:t>GRB: The nature of the jets and the role of magnetic fields in gamma-ray bursts (GRBs) remains unclear </a:t>
            </a:r>
          </a:p>
          <a:p>
            <a:r>
              <a:rPr kumimoji="0" lang="en-US" altLang="zh-TW">
                <a:latin typeface="Times" charset="0"/>
              </a:rPr>
              <a:t>          How does the inner engine work and what are the γ-ray emission processes : Synchrotron / Inverse Compton  </a:t>
            </a:r>
          </a:p>
          <a:p>
            <a:pPr marL="0" lvl="2"/>
            <a:r>
              <a:rPr kumimoji="0" lang="en-US" altLang="zh-TW">
                <a:latin typeface="Times" charset="0"/>
              </a:rPr>
              <a:t>          </a:t>
            </a:r>
            <a:r>
              <a:rPr kumimoji="0" lang="en-US" altLang="zh-TW" sz="2400">
                <a:latin typeface="Times" charset="0"/>
                <a:sym typeface="Wingdings" charset="2"/>
              </a:rPr>
              <a:t> hadron related emission via pion production and decay </a:t>
            </a:r>
            <a:r>
              <a:rPr kumimoji="0" lang="zh-TW" altLang="en-US">
                <a:latin typeface="Times" charset="0"/>
                <a:sym typeface="Wingdings" charset="2"/>
              </a:rPr>
              <a:t>  </a:t>
            </a:r>
            <a:endParaRPr kumimoji="0" lang="en-US" altLang="zh-TW">
              <a:latin typeface="Times" charset="0"/>
              <a:sym typeface="Wingdings" charset="2"/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988F02C4-A14A-6E46-9C2B-8BA5364600FC}" type="slidenum">
              <a:rPr lang="zh-TW" altLang="en-US" sz="1200">
                <a:latin typeface="Times" charset="0"/>
                <a:sym typeface="Times" charset="0"/>
              </a:rPr>
              <a:pPr/>
              <a:t>4</a:t>
            </a:fld>
            <a:endParaRPr lang="en-US" altLang="zh-TW" sz="1200">
              <a:latin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3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defTabSz="9112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defTabSz="911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F86258A0-6D1B-2341-8083-00B57D4E8DAF}" type="slidenum">
              <a:rPr lang="zh-TW" altLang="en-US" sz="1200">
                <a:latin typeface="Times" charset="0"/>
                <a:sym typeface="Times" charset="0"/>
              </a:rPr>
              <a:pPr/>
              <a:t>7</a:t>
            </a:fld>
            <a:endParaRPr lang="en-US" altLang="zh-TW" sz="1200">
              <a:latin typeface="Times" charset="0"/>
              <a:sym typeface="Times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altLang="zh-TW">
                <a:latin typeface="Times" charset="0"/>
              </a:rPr>
              <a:t>1. X and Y positions: determined by the orthogonal strips </a:t>
            </a:r>
          </a:p>
          <a:p>
            <a:r>
              <a:rPr kumimoji="0" lang="en-US" altLang="zh-TW">
                <a:latin typeface="Times" charset="0"/>
              </a:rPr>
              <a:t>2. Z positions: obtained by using the Collection Time Difference (CTD) </a:t>
            </a:r>
          </a:p>
        </p:txBody>
      </p:sp>
    </p:spTree>
    <p:extLst>
      <p:ext uri="{BB962C8B-B14F-4D97-AF65-F5344CB8AC3E}">
        <p14:creationId xmlns:p14="http://schemas.microsoft.com/office/powerpoint/2010/main" val="134010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AE0E7259-D649-CF4B-9749-BB9F2816ADFC}" type="slidenum">
              <a:rPr lang="zh-TW" altLang="en-US">
                <a:latin typeface="Times" charset="0"/>
                <a:sym typeface="Times" charset="0"/>
              </a:rPr>
              <a:pPr/>
              <a:t>10</a:t>
            </a:fld>
            <a:endParaRPr lang="en-US" altLang="zh-TW">
              <a:latin typeface="Times" charset="0"/>
              <a:sym typeface="Times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14338" indent="-414338" algn="just">
              <a:spcBef>
                <a:spcPct val="15000"/>
              </a:spcBef>
            </a:pPr>
            <a:endParaRPr kumimoji="0" lang="en-US" altLang="zh-TW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5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6753E-BB0B-A648-8DD2-93C12D3AC667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121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5EEC3B-C47E-BB41-8E13-902D31E24311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B1692-DC86-AF48-820D-108A2A0847B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54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EF2DDE-5A06-FC4A-992B-6D5F7DBAD422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600DF-F862-1D46-8DE4-7A4262C3CBB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50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DF63AF-C3F5-9047-AB60-D4F8989542C1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937DE-34F6-C442-B11A-7A8E9F05401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95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8B142A-5BFB-E949-8F4E-863550773F8D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8B490-A063-184A-8F69-11A1B8476F9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69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E6FA5F-FF7B-F148-BF51-B2C3DEA27D02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D2E3E-A6C5-AF41-A3E0-E429A5527DC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32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7C8F47-69A8-4240-A5B0-CB3A896768A1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4083F-7A84-B342-98D4-40F66531118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4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42AB64-4B2E-1B40-97E2-C45580D730F0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93B8D-2037-BE47-9E1D-191B84872C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8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EEE06E-40D3-E149-939A-C3D24CA690C7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814E3-DCFF-DD42-ABC3-549964F6D7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16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B436BA-D26B-5041-B1D7-3C08FEA82873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C2C74-F6BA-5148-B10F-B32BCC3B92D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5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0D8E3-95DC-A045-8535-7D07C648DD22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71EE4-2389-E841-8846-CAD2E863935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26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B8FCF7-2BE7-724E-9F6C-DD42D71EB5D5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52D4D-362B-C746-8158-E5254CC8B99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3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BC47EC9-1710-5940-952E-3F78F469FBC5}" type="datetimeFigureOut">
              <a:rPr lang="zh-TW" altLang="en-US"/>
              <a:pPr/>
              <a:t>2023/5/26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A9DDD58-BA3C-0144-A530-1FFDC8C1F8F0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oglauer/megalib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cositool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5243" y="270378"/>
            <a:ext cx="842493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" altLang="zh-TW" sz="4400" b="1" i="0" dirty="0">
                <a:solidFill>
                  <a:srgbClr val="FFFF00"/>
                </a:solidFill>
                <a:effectLst/>
                <a:latin typeface="+mn-lt"/>
              </a:rPr>
              <a:t>Compton Imaging with </a:t>
            </a:r>
          </a:p>
          <a:p>
            <a:pPr algn="ctr">
              <a:spcBef>
                <a:spcPct val="50000"/>
              </a:spcBef>
            </a:pPr>
            <a:r>
              <a:rPr lang="en" altLang="zh-TW" sz="4400" b="1" i="0" dirty="0">
                <a:solidFill>
                  <a:srgbClr val="FFFF00"/>
                </a:solidFill>
                <a:effectLst/>
                <a:latin typeface="+mn-lt"/>
              </a:rPr>
              <a:t>Germanium Cross-strip Detectors </a:t>
            </a:r>
          </a:p>
          <a:p>
            <a:pPr algn="ctr">
              <a:spcBef>
                <a:spcPct val="50000"/>
              </a:spcBef>
            </a:pPr>
            <a:r>
              <a:rPr lang="en" altLang="zh-TW" sz="4400" b="1" i="0" dirty="0">
                <a:solidFill>
                  <a:srgbClr val="FFFF00"/>
                </a:solidFill>
                <a:effectLst/>
                <a:latin typeface="+mn-lt"/>
              </a:rPr>
              <a:t>in Astronomical Observations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87624" y="3574546"/>
            <a:ext cx="64801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0" lang="en-US" altLang="zh-TW" sz="2800" b="1" dirty="0">
                <a:solidFill>
                  <a:srgbClr val="FFFF00"/>
                </a:solidFill>
                <a:latin typeface="+mn-lt"/>
                <a:cs typeface="新細明體" charset="0"/>
              </a:rPr>
              <a:t>Hsiang-</a:t>
            </a:r>
            <a:r>
              <a:rPr kumimoji="0" lang="en-US" altLang="zh-TW" sz="2800" b="1" dirty="0" err="1">
                <a:solidFill>
                  <a:srgbClr val="FFFF00"/>
                </a:solidFill>
                <a:latin typeface="+mn-lt"/>
                <a:cs typeface="新細明體" charset="0"/>
              </a:rPr>
              <a:t>Kuang</a:t>
            </a:r>
            <a:r>
              <a:rPr kumimoji="0" lang="en-US" altLang="zh-TW" sz="2800" b="1" dirty="0">
                <a:solidFill>
                  <a:srgbClr val="FFFF00"/>
                </a:solidFill>
                <a:latin typeface="+mn-lt"/>
                <a:cs typeface="新細明體" charset="0"/>
              </a:rPr>
              <a:t> Chang</a:t>
            </a:r>
          </a:p>
          <a:p>
            <a:pPr algn="ctr" eaLnBrk="0" hangingPunct="0">
              <a:defRPr/>
            </a:pPr>
            <a:endParaRPr kumimoji="0" lang="en-US" altLang="zh-TW" sz="2800" b="1" dirty="0">
              <a:solidFill>
                <a:srgbClr val="FFFF00"/>
              </a:solidFill>
              <a:latin typeface="+mn-lt"/>
              <a:cs typeface="新細明體" charset="0"/>
            </a:endParaRPr>
          </a:p>
          <a:p>
            <a:pPr algn="ctr" eaLnBrk="0" hangingPunct="0">
              <a:defRPr/>
            </a:pPr>
            <a:r>
              <a:rPr kumimoji="0" lang="en-US" altLang="zh-TW" sz="2800" b="1" dirty="0">
                <a:solidFill>
                  <a:srgbClr val="FFFF00"/>
                </a:solidFill>
                <a:latin typeface="+mn-lt"/>
                <a:cs typeface="新細明體" charset="0"/>
              </a:rPr>
              <a:t>Institute of Astronomy</a:t>
            </a:r>
          </a:p>
          <a:p>
            <a:pPr algn="ctr" eaLnBrk="0" hangingPunct="0">
              <a:defRPr/>
            </a:pPr>
            <a:r>
              <a:rPr kumimoji="0" lang="en-US" altLang="zh-TW" sz="2800" b="1" dirty="0">
                <a:solidFill>
                  <a:srgbClr val="FFFF00"/>
                </a:solidFill>
                <a:latin typeface="+mn-lt"/>
                <a:cs typeface="新細明體" charset="0"/>
              </a:rPr>
              <a:t>National </a:t>
            </a:r>
            <a:r>
              <a:rPr kumimoji="0" lang="en-US" altLang="zh-TW" sz="2800" b="1" dirty="0" err="1">
                <a:solidFill>
                  <a:srgbClr val="FFFF00"/>
                </a:solidFill>
                <a:latin typeface="+mn-lt"/>
                <a:cs typeface="新細明體" charset="0"/>
              </a:rPr>
              <a:t>Tsing</a:t>
            </a:r>
            <a:r>
              <a:rPr kumimoji="0" lang="en-US" altLang="zh-TW" sz="2800" b="1" dirty="0">
                <a:solidFill>
                  <a:srgbClr val="FFFF00"/>
                </a:solidFill>
                <a:latin typeface="+mn-lt"/>
                <a:cs typeface="新細明體" charset="0"/>
              </a:rPr>
              <a:t> </a:t>
            </a:r>
            <a:r>
              <a:rPr kumimoji="0" lang="en-US" altLang="zh-TW" sz="2800" b="1" dirty="0" err="1">
                <a:solidFill>
                  <a:srgbClr val="FFFF00"/>
                </a:solidFill>
                <a:latin typeface="+mn-lt"/>
                <a:cs typeface="新細明體" charset="0"/>
              </a:rPr>
              <a:t>Hua</a:t>
            </a:r>
            <a:r>
              <a:rPr kumimoji="0" lang="en-US" altLang="zh-TW" sz="2800" b="1" dirty="0">
                <a:solidFill>
                  <a:srgbClr val="FFFF00"/>
                </a:solidFill>
                <a:latin typeface="+mn-lt"/>
                <a:cs typeface="新細明體" charset="0"/>
              </a:rPr>
              <a:t> University</a:t>
            </a:r>
          </a:p>
          <a:p>
            <a:pPr algn="ctr" eaLnBrk="0" hangingPunct="0">
              <a:defRPr/>
            </a:pPr>
            <a:endParaRPr kumimoji="0" lang="en-US" altLang="zh-TW" sz="2800" b="1" i="1" dirty="0">
              <a:solidFill>
                <a:srgbClr val="FFFF00"/>
              </a:solidFill>
              <a:latin typeface="Times" charset="0"/>
              <a:cs typeface="新細明體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29" y="5495979"/>
            <a:ext cx="2087178" cy="130648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688" y="6287018"/>
            <a:ext cx="7125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400" b="1" i="0" dirty="0">
                <a:solidFill>
                  <a:srgbClr val="FFFF00"/>
                </a:solidFill>
                <a:effectLst/>
                <a:latin typeface="Roboto Light" panose="020F0302020204030204" pitchFamily="34" charset="0"/>
              </a:rPr>
              <a:t>The PG2023 summer school</a:t>
            </a:r>
            <a:r>
              <a:rPr kumimoji="1" lang="en-US" altLang="zh-TW" sz="1400" dirty="0">
                <a:solidFill>
                  <a:srgbClr val="FFFF00"/>
                </a:solidFill>
              </a:rPr>
              <a:t>, Institute of Physics, Academia </a:t>
            </a:r>
            <a:r>
              <a:rPr kumimoji="1" lang="en-US" altLang="zh-TW" sz="1400" dirty="0" err="1">
                <a:solidFill>
                  <a:srgbClr val="FFFF00"/>
                </a:solidFill>
              </a:rPr>
              <a:t>Sinica</a:t>
            </a:r>
            <a:r>
              <a:rPr kumimoji="1" lang="en-US" altLang="zh-TW" sz="1400" dirty="0">
                <a:solidFill>
                  <a:srgbClr val="FFFF00"/>
                </a:solidFill>
              </a:rPr>
              <a:t>, </a:t>
            </a:r>
            <a:r>
              <a:rPr lang="en-US" altLang="zh-TW" sz="1400" dirty="0">
                <a:solidFill>
                  <a:srgbClr val="FFFF00"/>
                </a:solidFill>
              </a:rPr>
              <a:t>May 24-31</a:t>
            </a:r>
            <a:r>
              <a:rPr kumimoji="1" lang="en-US" altLang="zh-TW" sz="1400" dirty="0">
                <a:solidFill>
                  <a:srgbClr val="FFFF00"/>
                </a:solidFill>
              </a:rPr>
              <a:t>, 2023</a:t>
            </a:r>
            <a:endParaRPr kumimoji="1" lang="zh-TW" alt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字方塊 2"/>
          <p:cNvSpPr txBox="1">
            <a:spLocks noChangeArrowheads="1"/>
          </p:cNvSpPr>
          <p:nvPr/>
        </p:nvSpPr>
        <p:spPr bwMode="auto">
          <a:xfrm>
            <a:off x="107950" y="0"/>
            <a:ext cx="3702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FF0000"/>
                </a:solidFill>
                <a:latin typeface="Comic Sans MS" charset="0"/>
              </a:rPr>
              <a:t>The COSI GeD array</a:t>
            </a:r>
            <a:endParaRPr lang="zh-TW" altLang="en-US" sz="280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5"/>
          <a:stretch>
            <a:fillRect/>
          </a:stretch>
        </p:blipFill>
        <p:spPr bwMode="auto">
          <a:xfrm>
            <a:off x="4500563" y="3141663"/>
            <a:ext cx="45751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圖片 1" descr="IoA_logo(白底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750"/>
            <a:ext cx="109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5400"/>
            <a:ext cx="4984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5290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92150"/>
            <a:ext cx="36353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52901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98013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863014"/>
              </p:ext>
            </p:extLst>
          </p:nvPr>
        </p:nvGraphicFramePr>
        <p:xfrm>
          <a:off x="179388" y="1844675"/>
          <a:ext cx="8856662" cy="2944816"/>
        </p:xfrm>
        <a:graphic>
          <a:graphicData uri="http://schemas.openxmlformats.org/drawingml/2006/table">
            <a:tbl>
              <a:tblPr/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Launch date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Launch location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Primary target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Duration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# of GeDs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June 1, 2005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Ft. Sumner, NM, USA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background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8.5 hours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May 17, 2009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Ft. Sumner, NM, USA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Crab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38.5 hours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10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April 29, 2010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Alice Springs, Australia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Galactic center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crashed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10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Dec. 29, 2014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McMurdo, Antarctica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GRB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44 hours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12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May 17,  2016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Wanaka, New Zealand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Galactic center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47 days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12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Spring 2020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Wanaka, New Zealand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Galactic center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cancelled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charset="0"/>
                          <a:ea typeface="新細明體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charset="0"/>
                          <a:ea typeface="新細明體" charset="0"/>
                        </a:rPr>
                        <a:t>12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新細明體" charset="0"/>
                      </a:endParaRPr>
                    </a:p>
                  </a:txBody>
                  <a:tcPr marL="91437" marR="91437" marT="45740" marB="457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3843" name="文字方塊 2"/>
          <p:cNvSpPr txBox="1">
            <a:spLocks noChangeArrowheads="1"/>
          </p:cNvSpPr>
          <p:nvPr/>
        </p:nvSpPr>
        <p:spPr bwMode="auto">
          <a:xfrm>
            <a:off x="179388" y="1052513"/>
            <a:ext cx="4752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/>
              <a:t>COSI stratospheric balloon flights </a:t>
            </a:r>
            <a:endParaRPr lang="zh-TW" altLang="en-US"/>
          </a:p>
        </p:txBody>
      </p:sp>
      <p:pic>
        <p:nvPicPr>
          <p:cNvPr id="33844" name="圖片 1" descr="IoA_logo(白底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09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5" name="Picture 1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60350"/>
            <a:ext cx="4984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BC6380FD-DF09-1B06-D5E7-9E23199F4DF4}"/>
              </a:ext>
            </a:extLst>
          </p:cNvPr>
          <p:cNvSpPr/>
          <p:nvPr/>
        </p:nvSpPr>
        <p:spPr>
          <a:xfrm>
            <a:off x="170437" y="5234273"/>
            <a:ext cx="8874563" cy="983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S</a:t>
            </a:r>
            <a:r>
              <a:rPr kumimoji="1" lang="en-US" altLang="zh-TW" sz="2800" dirty="0">
                <a:solidFill>
                  <a:srgbClr val="FF0000"/>
                </a:solidFill>
              </a:rPr>
              <a:t>elected in 2021 as NASA’s next SMEX to launch in 202</a:t>
            </a:r>
            <a:r>
              <a:rPr lang="en-US" altLang="zh-TW" sz="2800" dirty="0">
                <a:solidFill>
                  <a:srgbClr val="FF0000"/>
                </a:solidFill>
              </a:rPr>
              <a:t>7</a:t>
            </a:r>
            <a:r>
              <a:rPr kumimoji="1" lang="en-US" altLang="zh-TW" sz="2800" dirty="0">
                <a:solidFill>
                  <a:srgbClr val="FF0000"/>
                </a:solidFill>
              </a:rPr>
              <a:t>!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138125" y="1799783"/>
            <a:ext cx="8874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This is a next-generation Compton telescope in MeV (0.2-5 MeV) gamma-ray astronomy, led by UC Berkeley (PI: John </a:t>
            </a:r>
            <a:r>
              <a:rPr kumimoji="1" lang="en-US" altLang="zh-TW" dirty="0" err="1"/>
              <a:t>Tomsick</a:t>
            </a:r>
            <a:r>
              <a:rPr kumimoji="1" lang="en-US" altLang="zh-TW" dirty="0"/>
              <a:t>). </a:t>
            </a:r>
            <a:r>
              <a:rPr kumimoji="1" lang="en-US" altLang="zh-TW" dirty="0">
                <a:solidFill>
                  <a:srgbClr val="0432FF"/>
                </a:solidFill>
              </a:rPr>
              <a:t>NTHU</a:t>
            </a:r>
            <a:r>
              <a:rPr kumimoji="1" lang="en-US" altLang="zh-TW" dirty="0"/>
              <a:t> has been a member of the COSI team since 2006.</a:t>
            </a:r>
            <a:endParaRPr kumimoji="1"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1331640" y="128434"/>
            <a:ext cx="6043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+mn-lt"/>
                <a:ea typeface="Chalkboard" charset="0"/>
                <a:cs typeface="Chalkboard" charset="0"/>
              </a:rPr>
              <a:t>The Compton Spectrometer and Imager (COSI) </a:t>
            </a:r>
          </a:p>
          <a:p>
            <a:endParaRPr kumimoji="1" lang="zh-TW" altLang="en-US" sz="2400" dirty="0"/>
          </a:p>
        </p:txBody>
      </p:sp>
      <p:sp>
        <p:nvSpPr>
          <p:cNvPr id="5" name="圓角矩形 4"/>
          <p:cNvSpPr/>
          <p:nvPr/>
        </p:nvSpPr>
        <p:spPr>
          <a:xfrm>
            <a:off x="107503" y="734084"/>
            <a:ext cx="8874563" cy="983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800" dirty="0">
                <a:solidFill>
                  <a:srgbClr val="FF0000"/>
                </a:solidFill>
              </a:rPr>
              <a:t>COSI was selected as NASA’s next SMEX to launch in 202</a:t>
            </a:r>
            <a:r>
              <a:rPr lang="en-US" altLang="zh-TW" sz="2800" dirty="0">
                <a:solidFill>
                  <a:srgbClr val="FF0000"/>
                </a:solidFill>
              </a:rPr>
              <a:t>7</a:t>
            </a:r>
            <a:r>
              <a:rPr kumimoji="1" lang="en-US" altLang="zh-TW" sz="2800" dirty="0">
                <a:solidFill>
                  <a:srgbClr val="FF0000"/>
                </a:solidFill>
              </a:rPr>
              <a:t>!</a:t>
            </a:r>
            <a:endParaRPr kumimoji="1"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EA5DC34-B8F9-DF39-7AB7-AF1C69BBAC29}"/>
              </a:ext>
            </a:extLst>
          </p:cNvPr>
          <p:cNvSpPr txBox="1"/>
          <p:nvPr/>
        </p:nvSpPr>
        <p:spPr>
          <a:xfrm>
            <a:off x="-171373" y="6399929"/>
            <a:ext cx="26703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</a:t>
            </a:r>
            <a:r>
              <a:rPr lang="en-US" sz="1400" dirty="0" err="1"/>
              <a:t>Tomsick</a:t>
            </a:r>
            <a:r>
              <a:rPr lang="en-US" sz="1400" dirty="0"/>
              <a:t> et al. 2021)</a:t>
            </a:r>
            <a:endParaRPr lang="en-TW" sz="1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D2D1002-EBD3-4CFC-15DD-E1B4919E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5957891" cy="32396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2D3E3C-B8EB-C1EF-F649-FD0A0382F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926289"/>
            <a:ext cx="3936631" cy="375955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A1511120-9BD1-4562-06EF-CBB2D7EB4332}"/>
              </a:ext>
            </a:extLst>
          </p:cNvPr>
          <p:cNvSpPr txBox="1"/>
          <p:nvPr/>
        </p:nvSpPr>
        <p:spPr>
          <a:xfrm>
            <a:off x="7668344" y="6399929"/>
            <a:ext cx="1633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(Credit: COSI)</a:t>
            </a:r>
            <a:endParaRPr lang="en-TW" sz="1400" dirty="0"/>
          </a:p>
        </p:txBody>
      </p:sp>
    </p:spTree>
    <p:extLst>
      <p:ext uri="{BB962C8B-B14F-4D97-AF65-F5344CB8AC3E}">
        <p14:creationId xmlns:p14="http://schemas.microsoft.com/office/powerpoint/2010/main" val="113557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1EF53C-9E2D-2EA0-B838-03FAFB7BA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523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A69AA51-D7B4-4064-FD8A-8EAD0E5334CD}"/>
              </a:ext>
            </a:extLst>
          </p:cNvPr>
          <p:cNvSpPr txBox="1"/>
          <p:nvPr/>
        </p:nvSpPr>
        <p:spPr>
          <a:xfrm>
            <a:off x="4716016" y="260648"/>
            <a:ext cx="44279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* </a:t>
            </a:r>
            <a:r>
              <a:rPr kumimoji="1" lang="en-US" altLang="zh-TW" sz="2000" dirty="0">
                <a:solidFill>
                  <a:srgbClr val="FF0000"/>
                </a:solidFill>
              </a:rPr>
              <a:t>COSI data analysis pipeline </a:t>
            </a:r>
            <a:r>
              <a:rPr kumimoji="1" lang="en" altLang="zh-TW" sz="2000" dirty="0"/>
              <a:t>was structured in </a:t>
            </a:r>
            <a:r>
              <a:rPr kumimoji="1" lang="en" altLang="zh-TW" sz="2000" dirty="0" err="1"/>
              <a:t>MEGAlib</a:t>
            </a:r>
            <a:r>
              <a:rPr kumimoji="1" lang="en" altLang="zh-TW" sz="2000" dirty="0"/>
              <a:t> (</a:t>
            </a:r>
            <a:r>
              <a:rPr kumimoji="1" lang="en" altLang="zh-TW" sz="2000" dirty="0" err="1"/>
              <a:t>Zoglauer</a:t>
            </a:r>
            <a:r>
              <a:rPr kumimoji="1" lang="en" altLang="zh-TW" sz="2000" dirty="0"/>
              <a:t> et al. 2006), a Geant4-based toolkit for MeV astronomy. </a:t>
            </a:r>
          </a:p>
          <a:p>
            <a:r>
              <a:rPr kumimoji="1" lang="en" altLang="zh-TW" sz="2000" dirty="0"/>
              <a:t>(</a:t>
            </a:r>
            <a:r>
              <a:rPr lang="en" altLang="zh-TW" sz="2000" dirty="0">
                <a:effectLst/>
                <a:latin typeface="+mn-lt"/>
                <a:hlinkClick r:id="rId3"/>
              </a:rPr>
              <a:t>https://github.com/zoglauer/megalib</a:t>
            </a:r>
            <a:r>
              <a:rPr kumimoji="1" lang="en" altLang="zh-TW" sz="2000" dirty="0"/>
              <a:t>)</a:t>
            </a:r>
          </a:p>
          <a:p>
            <a:r>
              <a:rPr kumimoji="1" lang="en" altLang="zh-TW" sz="2400" dirty="0"/>
              <a:t>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06A9B1-D20C-4687-C4FD-978FE0A13D54}"/>
              </a:ext>
            </a:extLst>
          </p:cNvPr>
          <p:cNvSpPr txBox="1"/>
          <p:nvPr/>
        </p:nvSpPr>
        <p:spPr>
          <a:xfrm>
            <a:off x="4716016" y="2261196"/>
            <a:ext cx="43204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* Now, a huge effort is going on to create more user-friendly tools for analyzing COSI-SMEX data.</a:t>
            </a:r>
          </a:p>
          <a:p>
            <a:r>
              <a:rPr kumimoji="1" lang="en" altLang="zh-TW" sz="2000" dirty="0"/>
              <a:t>(</a:t>
            </a:r>
            <a:r>
              <a:rPr kumimoji="1" lang="en" altLang="zh-TW" sz="2000" dirty="0">
                <a:hlinkClick r:id="rId4"/>
              </a:rPr>
              <a:t>https://github.com/cositools</a:t>
            </a:r>
            <a:r>
              <a:rPr kumimoji="1" lang="en" altLang="zh-TW" sz="2000" dirty="0"/>
              <a:t>)</a:t>
            </a:r>
          </a:p>
          <a:p>
            <a:endParaRPr kumimoji="1" lang="zh-TW" altLang="en-US" sz="2000" dirty="0"/>
          </a:p>
          <a:p>
            <a:endParaRPr kumimoji="1"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739FEE7-D62E-A246-949A-21642D39E38C}"/>
              </a:ext>
            </a:extLst>
          </p:cNvPr>
          <p:cNvSpPr txBox="1"/>
          <p:nvPr/>
        </p:nvSpPr>
        <p:spPr>
          <a:xfrm>
            <a:off x="5627929" y="407707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* Most of the issues are common to different Compton telescopes (cameras). More specific to strip detectors are </a:t>
            </a:r>
            <a:r>
              <a:rPr kumimoji="1" lang="en-US" altLang="zh-TW" sz="2000" dirty="0">
                <a:solidFill>
                  <a:srgbClr val="FF0000"/>
                </a:solidFill>
              </a:rPr>
              <a:t>crosstalk</a:t>
            </a:r>
            <a:r>
              <a:rPr kumimoji="1" lang="en-US" altLang="zh-TW" sz="2000" dirty="0"/>
              <a:t> and </a:t>
            </a:r>
            <a:r>
              <a:rPr kumimoji="1" lang="en-US" altLang="zh-TW" sz="2000" dirty="0">
                <a:solidFill>
                  <a:srgbClr val="FF0000"/>
                </a:solidFill>
              </a:rPr>
              <a:t>strip-pairing</a:t>
            </a:r>
            <a:r>
              <a:rPr kumimoji="1" lang="en-US" altLang="zh-TW" sz="2000" dirty="0"/>
              <a:t>.</a:t>
            </a:r>
            <a:endParaRPr kumimoji="1"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493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98A5E9-08AF-5D2A-F6C7-DD152787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2" y="1081647"/>
            <a:ext cx="2664296" cy="24014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F3A30D-510C-D34A-8C55-946C3C789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59" y="989515"/>
            <a:ext cx="3729012" cy="265550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F19BAB8-99AD-DA34-F770-4B2056D70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9" y="3786792"/>
            <a:ext cx="2609202" cy="28247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236FF38-B4C1-4D4F-02D7-FA465926F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33" y="3786792"/>
            <a:ext cx="3745338" cy="2594536"/>
          </a:xfrm>
          <a:prstGeom prst="rect">
            <a:avLst/>
          </a:prstGeom>
        </p:spPr>
      </p:pic>
      <p:sp>
        <p:nvSpPr>
          <p:cNvPr id="12" name="TextBox 20">
            <a:extLst>
              <a:ext uri="{FF2B5EF4-FFF2-40B4-BE49-F238E27FC236}">
                <a16:creationId xmlns:a16="http://schemas.microsoft.com/office/drawing/2014/main" id="{467FBB0D-8B8F-E44E-38BB-6A54995EAED6}"/>
              </a:ext>
            </a:extLst>
          </p:cNvPr>
          <p:cNvSpPr txBox="1"/>
          <p:nvPr/>
        </p:nvSpPr>
        <p:spPr>
          <a:xfrm>
            <a:off x="383503" y="107506"/>
            <a:ext cx="83769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cross-talk effect: </a:t>
            </a:r>
            <a:r>
              <a:rPr lang="en" altLang="zh-TW" sz="1800" dirty="0">
                <a:effectLst/>
                <a:latin typeface="CharisSIL"/>
              </a:rPr>
              <a:t>The energy recorded by a strip electrode in close proximity to another triggered strip is enhanced by the charge deposited on the neighboring strip. </a:t>
            </a:r>
            <a:endParaRPr lang="en" altLang="zh-TW" sz="1400" dirty="0"/>
          </a:p>
          <a:p>
            <a:pPr algn="ctr"/>
            <a:endParaRPr lang="en-TW" sz="1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C17BE2-235F-AAF1-C670-975997AE7754}"/>
              </a:ext>
            </a:extLst>
          </p:cNvPr>
          <p:cNvSpPr txBox="1"/>
          <p:nvPr/>
        </p:nvSpPr>
        <p:spPr>
          <a:xfrm>
            <a:off x="7183835" y="6447043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(</a:t>
            </a:r>
            <a:r>
              <a:rPr lang="en-US" altLang="zh-TW" sz="1400" dirty="0" err="1"/>
              <a:t>Beechert</a:t>
            </a:r>
            <a:r>
              <a:rPr lang="en-US" altLang="zh-TW" sz="1400" dirty="0"/>
              <a:t> et. al. 2022)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6849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EAE313A-0F52-DE00-26D8-FD48D21DD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" y="764704"/>
            <a:ext cx="9144000" cy="403988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8F9F0B6-ED60-28C1-75DD-CD5E8E36DCA3}"/>
              </a:ext>
            </a:extLst>
          </p:cNvPr>
          <p:cNvSpPr txBox="1"/>
          <p:nvPr/>
        </p:nvSpPr>
        <p:spPr>
          <a:xfrm>
            <a:off x="863588" y="515719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Strip-pairing is based on the measured energies. More hits in the same layer will make the decision more unreliable. </a:t>
            </a:r>
            <a:endParaRPr kumimoji="1" lang="zh-TW" altLang="en-US" sz="1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84359A8-A2C5-80BA-A867-4234BAF0FDA2}"/>
              </a:ext>
            </a:extLst>
          </p:cNvPr>
          <p:cNvSpPr txBox="1"/>
          <p:nvPr/>
        </p:nvSpPr>
        <p:spPr>
          <a:xfrm>
            <a:off x="6948264" y="6381328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(</a:t>
            </a:r>
            <a:r>
              <a:rPr lang="en-US" altLang="zh-TW" sz="1400" dirty="0" err="1"/>
              <a:t>Beechert</a:t>
            </a:r>
            <a:r>
              <a:rPr lang="en-US" altLang="zh-TW" sz="1400" dirty="0"/>
              <a:t> et. al. 2022)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2116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bp_anim">
            <a:extLst>
              <a:ext uri="{FF2B5EF4-FFF2-40B4-BE49-F238E27FC236}">
                <a16:creationId xmlns:a16="http://schemas.microsoft.com/office/drawing/2014/main" id="{2A7006A6-4468-A015-760C-85AA09983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88610"/>
            <a:ext cx="46069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lmem_anim">
            <a:extLst>
              <a:ext uri="{FF2B5EF4-FFF2-40B4-BE49-F238E27FC236}">
                <a16:creationId xmlns:a16="http://schemas.microsoft.com/office/drawing/2014/main" id="{37E7733F-8FB1-4E74-9A0C-BC135ED70A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2718792"/>
            <a:ext cx="46037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C3472BF-765E-CA9A-F6A3-79A64539DDC0}"/>
              </a:ext>
            </a:extLst>
          </p:cNvPr>
          <p:cNvSpPr txBox="1"/>
          <p:nvPr/>
        </p:nvSpPr>
        <p:spPr>
          <a:xfrm>
            <a:off x="107504" y="548680"/>
            <a:ext cx="4320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With data in physical units, one can do </a:t>
            </a:r>
            <a:r>
              <a:rPr kumimoji="1" lang="en-US" altLang="zh-TW" sz="2000" dirty="0">
                <a:solidFill>
                  <a:srgbClr val="FF0000"/>
                </a:solidFill>
              </a:rPr>
              <a:t>Compton event reconstruction</a:t>
            </a:r>
          </a:p>
          <a:p>
            <a:r>
              <a:rPr lang="en-US" altLang="zh-TW" sz="2000" dirty="0"/>
              <a:t>(</a:t>
            </a:r>
            <a:r>
              <a:rPr kumimoji="1" lang="en-US" altLang="zh-TW" sz="2000" dirty="0"/>
              <a:t>e.g., Boggs &amp; Jean (2000)) and </a:t>
            </a:r>
          </a:p>
          <a:p>
            <a:r>
              <a:rPr lang="en-US" altLang="zh-TW" sz="2000" dirty="0">
                <a:solidFill>
                  <a:srgbClr val="FF0000"/>
                </a:solidFill>
              </a:rPr>
              <a:t>e</a:t>
            </a:r>
            <a:r>
              <a:rPr kumimoji="1" lang="en-US" altLang="zh-TW" sz="2000" dirty="0">
                <a:solidFill>
                  <a:srgbClr val="FF0000"/>
                </a:solidFill>
              </a:rPr>
              <a:t>vent selection </a:t>
            </a:r>
            <a:r>
              <a:rPr lang="en" altLang="zh-TW" sz="2000" dirty="0">
                <a:solidFill>
                  <a:srgbClr val="7030A0"/>
                </a:solidFill>
                <a:effectLst/>
                <a:latin typeface="AdvOTf9433e2d"/>
              </a:rPr>
              <a:t>to reduce background, increase signal, and optimize imaging, spectral, or polarization performance. </a:t>
            </a:r>
            <a:endParaRPr lang="en" altLang="zh-TW" sz="2000" dirty="0">
              <a:solidFill>
                <a:srgbClr val="7030A0"/>
              </a:solidFill>
            </a:endParaRPr>
          </a:p>
          <a:p>
            <a:endParaRPr kumimoji="1" lang="en-US" altLang="zh-TW" sz="2000" dirty="0"/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criteria may include: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energy</a:t>
            </a:r>
          </a:p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angle</a:t>
            </a:r>
          </a:p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 (angular resolution measure)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distance between the first two hits</a:t>
            </a:r>
          </a:p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distances between any two hits</a:t>
            </a:r>
          </a:p>
          <a:p>
            <a:endParaRPr kumimoji="1" lang="en-US" altLang="zh-TW" dirty="0"/>
          </a:p>
          <a:p>
            <a:endParaRPr lang="en-US" altLang="zh-TW" dirty="0"/>
          </a:p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579A45-E942-4D9A-BD4C-45BFA803A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7" y="4698005"/>
            <a:ext cx="2369010" cy="20550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C4B1A4D-2E77-0808-FA11-4F20996D0CEF}"/>
              </a:ext>
            </a:extLst>
          </p:cNvPr>
          <p:cNvSpPr txBox="1"/>
          <p:nvPr/>
        </p:nvSpPr>
        <p:spPr>
          <a:xfrm>
            <a:off x="3635896" y="5448509"/>
            <a:ext cx="4984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dirty="0">
                <a:solidFill>
                  <a:srgbClr val="FF0000"/>
                </a:solidFill>
              </a:rPr>
              <a:t>For imaging, further processing is needed.</a:t>
            </a:r>
            <a:endParaRPr kumimoji="1"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6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5959644-0C82-8E35-D8F0-A1D1D996A798}"/>
              </a:ext>
            </a:extLst>
          </p:cNvPr>
          <p:cNvSpPr txBox="1"/>
          <p:nvPr/>
        </p:nvSpPr>
        <p:spPr>
          <a:xfrm>
            <a:off x="153111" y="305398"/>
            <a:ext cx="934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/>
              <a:t>Maximum Likelihood Expectation Maximization (MLEM) </a:t>
            </a:r>
            <a:endParaRPr kumimoji="1"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B0B8997-66EA-76D9-1F47-2653F2EB0B64}"/>
                  </a:ext>
                </a:extLst>
              </p:cNvPr>
              <p:cNvSpPr txBox="1"/>
              <p:nvPr/>
            </p:nvSpPr>
            <p:spPr>
              <a:xfrm>
                <a:off x="899592" y="1124744"/>
                <a:ext cx="2088232" cy="494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zh-TW" alt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kumimoji="1"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⃡"/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1" lang="en-US" altLang="zh-TW" sz="2800" dirty="0"/>
                  <a:t> x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TW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acc>
                  </m:oMath>
                </a14:m>
                <a:r>
                  <a:rPr kumimoji="1" lang="en-US" altLang="zh-TW" sz="2800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TW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kumimoji="1"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zh-TW" altLang="en-US" sz="2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B0B8997-66EA-76D9-1F47-2653F2EB0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124744"/>
                <a:ext cx="2088232" cy="494751"/>
              </a:xfrm>
              <a:prstGeom prst="rect">
                <a:avLst/>
              </a:prstGeom>
              <a:blipFill>
                <a:blip r:embed="rId2"/>
                <a:stretch>
                  <a:fillRect l="-6667" t="-35000" r="-7273" b="-4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9BD8D8D9-971D-D9DD-2EC9-5065FC789F17}"/>
                  </a:ext>
                </a:extLst>
              </p:cNvPr>
              <p:cNvSpPr txBox="1"/>
              <p:nvPr/>
            </p:nvSpPr>
            <p:spPr>
              <a:xfrm>
                <a:off x="827584" y="2364731"/>
                <a:ext cx="473783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kumimoji="1" lang="zh-TW" altLang="en-US" sz="2800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9BD8D8D9-971D-D9DD-2EC9-5065FC789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364731"/>
                <a:ext cx="473783" cy="465577"/>
              </a:xfrm>
              <a:prstGeom prst="rect">
                <a:avLst/>
              </a:prstGeom>
              <a:blipFill>
                <a:blip r:embed="rId3"/>
                <a:stretch>
                  <a:fillRect l="-13158" r="-7895" b="-270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376CA34-88BB-6BB4-F41A-9D424F70DA4F}"/>
                  </a:ext>
                </a:extLst>
              </p:cNvPr>
              <p:cNvSpPr txBox="1"/>
              <p:nvPr/>
            </p:nvSpPr>
            <p:spPr>
              <a:xfrm>
                <a:off x="827584" y="1809854"/>
                <a:ext cx="4040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TW" altLang="en-US" sz="2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376CA34-88BB-6BB4-F41A-9D424F70D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809854"/>
                <a:ext cx="404021" cy="430887"/>
              </a:xfrm>
              <a:prstGeom prst="rect">
                <a:avLst/>
              </a:prstGeom>
              <a:blipFill>
                <a:blip r:embed="rId4"/>
                <a:stretch>
                  <a:fillRect l="-18750" r="-6250" b="-2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8637DB4-C81B-BCA3-264B-39AFA6CFDC31}"/>
                  </a:ext>
                </a:extLst>
              </p:cNvPr>
              <p:cNvSpPr txBox="1"/>
              <p:nvPr/>
            </p:nvSpPr>
            <p:spPr>
              <a:xfrm>
                <a:off x="827584" y="3272699"/>
                <a:ext cx="400622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1" lang="zh-TW" altLang="en-US" sz="2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8637DB4-C81B-BCA3-264B-39AFA6CF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272699"/>
                <a:ext cx="400622" cy="465577"/>
              </a:xfrm>
              <a:prstGeom prst="rect">
                <a:avLst/>
              </a:prstGeom>
              <a:blipFill>
                <a:blip r:embed="rId5"/>
                <a:stretch>
                  <a:fillRect l="-18750" r="-9375" b="-236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2062484-44A6-47C7-2DB4-0744CA0CA691}"/>
                  </a:ext>
                </a:extLst>
              </p:cNvPr>
              <p:cNvSpPr txBox="1"/>
              <p:nvPr/>
            </p:nvSpPr>
            <p:spPr>
              <a:xfrm>
                <a:off x="827584" y="3965223"/>
                <a:ext cx="3970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TW" altLang="en-US" sz="28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A2062484-44A6-47C7-2DB4-0744CA0CA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965223"/>
                <a:ext cx="397096" cy="430887"/>
              </a:xfrm>
              <a:prstGeom prst="rect">
                <a:avLst/>
              </a:prstGeom>
              <a:blipFill>
                <a:blip r:embed="rId6"/>
                <a:stretch>
                  <a:fillRect l="-18750" r="-3125" b="-1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D04804F4-2040-6DEC-70F6-B075B66CB854}"/>
              </a:ext>
            </a:extLst>
          </p:cNvPr>
          <p:cNvSpPr txBox="1"/>
          <p:nvPr/>
        </p:nvSpPr>
        <p:spPr>
          <a:xfrm>
            <a:off x="1231604" y="1915621"/>
            <a:ext cx="4996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: the measured value in data space bin</a:t>
            </a:r>
            <a:r>
              <a:rPr kumimoji="1" lang="en-US" altLang="zh-TW" sz="2000" i="1" dirty="0"/>
              <a:t> </a:t>
            </a:r>
            <a:r>
              <a:rPr kumimoji="1" lang="en-US" altLang="zh-TW" sz="2000" i="1" dirty="0" err="1"/>
              <a:t>i</a:t>
            </a:r>
            <a:endParaRPr kumimoji="1" lang="zh-TW" altLang="en-US" sz="2000" i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BB58900-3105-55AF-F48D-E91F282F7DAC}"/>
              </a:ext>
            </a:extLst>
          </p:cNvPr>
          <p:cNvSpPr txBox="1"/>
          <p:nvPr/>
        </p:nvSpPr>
        <p:spPr>
          <a:xfrm>
            <a:off x="1231605" y="2446529"/>
            <a:ext cx="7571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dirty="0"/>
              <a:t>: the probability that a photon from image space bin </a:t>
            </a:r>
            <a:r>
              <a:rPr kumimoji="1" lang="en-US" altLang="zh-TW" sz="2000" i="1" dirty="0"/>
              <a:t>j </a:t>
            </a:r>
          </a:p>
          <a:p>
            <a:r>
              <a:rPr lang="en-US" altLang="zh-TW" sz="2000" i="1" dirty="0"/>
              <a:t>  </a:t>
            </a:r>
            <a:r>
              <a:rPr kumimoji="1" lang="en-US" altLang="zh-TW" sz="2000" dirty="0"/>
              <a:t>to be measured in data space bin</a:t>
            </a:r>
            <a:r>
              <a:rPr kumimoji="1" lang="en-US" altLang="zh-TW" sz="2000" i="1" dirty="0"/>
              <a:t> </a:t>
            </a:r>
            <a:r>
              <a:rPr kumimoji="1" lang="en-US" altLang="zh-TW" sz="2000" i="1" dirty="0" err="1"/>
              <a:t>i</a:t>
            </a:r>
            <a:r>
              <a:rPr kumimoji="1" lang="en-US" altLang="zh-TW" sz="2000" i="1" dirty="0"/>
              <a:t> </a:t>
            </a:r>
            <a:r>
              <a:rPr kumimoji="1" lang="en-US" altLang="zh-TW" sz="2000" dirty="0"/>
              <a:t>(transition matrix, response)</a:t>
            </a:r>
            <a:endParaRPr kumimoji="1" lang="zh-TW" altLang="en-US" sz="2000" i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E17A57B-746E-444E-5D9E-4EBF599C0F30}"/>
              </a:ext>
            </a:extLst>
          </p:cNvPr>
          <p:cNvSpPr txBox="1"/>
          <p:nvPr/>
        </p:nvSpPr>
        <p:spPr>
          <a:xfrm>
            <a:off x="1231604" y="3327744"/>
            <a:ext cx="4996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: the content in image space bin</a:t>
            </a:r>
            <a:r>
              <a:rPr kumimoji="1" lang="en-US" altLang="zh-TW" sz="2000" i="1" dirty="0"/>
              <a:t> j</a:t>
            </a:r>
            <a:endParaRPr kumimoji="1" lang="zh-TW" altLang="en-US" sz="2000" i="1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8974654-F89B-2657-A305-16555C4FE706}"/>
              </a:ext>
            </a:extLst>
          </p:cNvPr>
          <p:cNvSpPr txBox="1"/>
          <p:nvPr/>
        </p:nvSpPr>
        <p:spPr>
          <a:xfrm>
            <a:off x="1231604" y="4025235"/>
            <a:ext cx="7660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/>
              <a:t>: the </a:t>
            </a:r>
            <a:r>
              <a:rPr lang="en-US" altLang="zh-TW" sz="2000" dirty="0"/>
              <a:t>‘background’ contribution</a:t>
            </a:r>
            <a:r>
              <a:rPr kumimoji="1" lang="en-US" altLang="zh-TW" sz="2000" dirty="0"/>
              <a:t> in data space bin</a:t>
            </a:r>
            <a:r>
              <a:rPr kumimoji="1" lang="en-US" altLang="zh-TW" sz="2000" i="1" dirty="0"/>
              <a:t> </a:t>
            </a:r>
            <a:r>
              <a:rPr lang="en-US" altLang="zh-TW" sz="2000" i="1" dirty="0" err="1"/>
              <a:t>i</a:t>
            </a:r>
            <a:r>
              <a:rPr kumimoji="1" lang="en-US" altLang="zh-TW" sz="2000" i="1" dirty="0"/>
              <a:t>, usually small </a:t>
            </a:r>
            <a:endParaRPr kumimoji="1" lang="zh-TW" alt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2AEA673-2ABC-D97A-A06C-8842AF827D05}"/>
                  </a:ext>
                </a:extLst>
              </p:cNvPr>
              <p:cNvSpPr txBox="1"/>
              <p:nvPr/>
            </p:nvSpPr>
            <p:spPr>
              <a:xfrm>
                <a:off x="251520" y="4535128"/>
                <a:ext cx="7848872" cy="65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/>
                  <a:t>The likelihood (probability) that a measured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kumimoji="1" lang="en-US" altLang="zh-TW" dirty="0"/>
                  <a:t> is generated by an image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TW" dirty="0"/>
                  <a:t> </a:t>
                </a:r>
                <a:r>
                  <a:rPr kumimoji="1" lang="en-US" altLang="zh-TW" sz="1600" dirty="0"/>
                  <a:t>(assuming a very small ‘background’) </a:t>
                </a:r>
                <a:endParaRPr kumimoji="1" lang="zh-TW" altLang="en-US" sz="16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2AEA673-2ABC-D97A-A06C-8842AF827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535128"/>
                <a:ext cx="7848872" cy="656590"/>
              </a:xfrm>
              <a:prstGeom prst="rect">
                <a:avLst/>
              </a:prstGeom>
              <a:blipFill>
                <a:blip r:embed="rId7"/>
                <a:stretch>
                  <a:fillRect l="-646" t="-7692" b="-1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8698E1B-C507-1A4D-1A5E-7AAC49F21F79}"/>
                  </a:ext>
                </a:extLst>
              </p:cNvPr>
              <p:cNvSpPr txBox="1"/>
              <p:nvPr/>
            </p:nvSpPr>
            <p:spPr>
              <a:xfrm>
                <a:off x="539552" y="5393389"/>
                <a:ext cx="5279650" cy="8969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</m:t>
                          </m:r>
                          <m:acc>
                            <m:accPr>
                              <m:chr m:val="⃗"/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e>
                      </m:d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sSup>
                                    <m:sSupPr>
                                      <m:ctrlP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TW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8698E1B-C507-1A4D-1A5E-7AAC49F21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93389"/>
                <a:ext cx="5279650" cy="896977"/>
              </a:xfrm>
              <a:prstGeom prst="rect">
                <a:avLst/>
              </a:prstGeom>
              <a:blipFill>
                <a:blip r:embed="rId8"/>
                <a:stretch>
                  <a:fillRect t="-147222" b="-20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4A7A11B-D645-458D-8C1D-E1F953E50080}"/>
                  </a:ext>
                </a:extLst>
              </p:cNvPr>
              <p:cNvSpPr txBox="1"/>
              <p:nvPr/>
            </p:nvSpPr>
            <p:spPr>
              <a:xfrm>
                <a:off x="6372200" y="5288782"/>
                <a:ext cx="204857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4A7A11B-D645-458D-8C1D-E1F953E50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5288782"/>
                <a:ext cx="2048574" cy="896207"/>
              </a:xfrm>
              <a:prstGeom prst="rect">
                <a:avLst/>
              </a:prstGeom>
              <a:blipFill>
                <a:blip r:embed="rId9"/>
                <a:stretch>
                  <a:fillRect l="-20370" t="-147222" r="-4938" b="-20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08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6CBD3474-670D-3A90-3ABB-22A8F901A582}"/>
                  </a:ext>
                </a:extLst>
              </p:cNvPr>
              <p:cNvSpPr txBox="1"/>
              <p:nvPr/>
            </p:nvSpPr>
            <p:spPr>
              <a:xfrm>
                <a:off x="683568" y="836712"/>
                <a:ext cx="5072607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TW" sz="24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TW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zh-TW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!</m:t>
                                  </m:r>
                                </m:e>
                              </m:func>
                            </m:e>
                          </m:func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6CBD3474-670D-3A90-3ABB-22A8F901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836712"/>
                <a:ext cx="5072607" cy="896207"/>
              </a:xfrm>
              <a:prstGeom prst="rect">
                <a:avLst/>
              </a:prstGeom>
              <a:blipFill>
                <a:blip r:embed="rId2"/>
                <a:stretch>
                  <a:fillRect l="-748" t="-147222" r="-1496" b="-202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2690C208-5C09-D52D-B20E-BAC8DC0ADD80}"/>
              </a:ext>
            </a:extLst>
          </p:cNvPr>
          <p:cNvSpPr txBox="1"/>
          <p:nvPr/>
        </p:nvSpPr>
        <p:spPr>
          <a:xfrm>
            <a:off x="611560" y="247086"/>
            <a:ext cx="6467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To maximize the likelihood, one may consider:</a:t>
            </a:r>
            <a:endParaRPr kumimoji="1"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0BC6F534-89B5-65B7-124E-82FED5A55F27}"/>
                  </a:ext>
                </a:extLst>
              </p:cNvPr>
              <p:cNvSpPr txBox="1"/>
              <p:nvPr/>
            </p:nvSpPr>
            <p:spPr>
              <a:xfrm>
                <a:off x="683568" y="1988840"/>
                <a:ext cx="1382751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kumimoji="1"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TW" sz="24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kumimoji="1"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</m:func>
                        </m:num>
                        <m:den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0BC6F534-89B5-65B7-124E-82FED5A55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988840"/>
                <a:ext cx="1382751" cy="806503"/>
              </a:xfrm>
              <a:prstGeom prst="rect">
                <a:avLst/>
              </a:prstGeom>
              <a:blipFill>
                <a:blip r:embed="rId3"/>
                <a:stretch>
                  <a:fillRect l="-4545" r="-4545"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FEF18D4-BC5B-365A-228B-50DBCE2093CA}"/>
                  </a:ext>
                </a:extLst>
              </p:cNvPr>
              <p:cNvSpPr txBox="1"/>
              <p:nvPr/>
            </p:nvSpPr>
            <p:spPr>
              <a:xfrm>
                <a:off x="6300192" y="861585"/>
                <a:ext cx="204857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7FEF18D4-BC5B-365A-228B-50DBCE209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861585"/>
                <a:ext cx="2048574" cy="896207"/>
              </a:xfrm>
              <a:prstGeom prst="rect">
                <a:avLst/>
              </a:prstGeom>
              <a:blipFill>
                <a:blip r:embed="rId4"/>
                <a:stretch>
                  <a:fillRect l="-19632" t="-147222" r="-4294" b="-202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向右箭號 5">
            <a:extLst>
              <a:ext uri="{FF2B5EF4-FFF2-40B4-BE49-F238E27FC236}">
                <a16:creationId xmlns:a16="http://schemas.microsoft.com/office/drawing/2014/main" id="{7B48CBA8-8675-F324-14CA-979FE49F62AB}"/>
              </a:ext>
            </a:extLst>
          </p:cNvPr>
          <p:cNvSpPr/>
          <p:nvPr/>
        </p:nvSpPr>
        <p:spPr>
          <a:xfrm>
            <a:off x="2411760" y="21497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FBED36-B832-F44F-82D4-F1E4ADACE55D}"/>
                  </a:ext>
                </a:extLst>
              </p:cNvPr>
              <p:cNvSpPr txBox="1"/>
              <p:nvPr/>
            </p:nvSpPr>
            <p:spPr>
              <a:xfrm>
                <a:off x="3923928" y="1943987"/>
                <a:ext cx="2690095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1"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kumimoji="1"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zh-TW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1" lang="en-US" altLang="zh-TW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TW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kumimoji="1"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1"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FBED36-B832-F44F-82D4-F1E4ADACE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943987"/>
                <a:ext cx="2690095" cy="896207"/>
              </a:xfrm>
              <a:prstGeom prst="rect">
                <a:avLst/>
              </a:prstGeom>
              <a:blipFill>
                <a:blip r:embed="rId5"/>
                <a:stretch>
                  <a:fillRect l="-41981" t="-149296" r="-1887" b="-2056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024FEAE0-0843-B946-B274-D4E3BE402048}"/>
              </a:ext>
            </a:extLst>
          </p:cNvPr>
          <p:cNvSpPr txBox="1"/>
          <p:nvPr/>
        </p:nvSpPr>
        <p:spPr>
          <a:xfrm>
            <a:off x="611560" y="3062766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Defining: </a:t>
            </a:r>
            <a:endParaRPr kumimoji="1"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7DFF9AD-EA7B-76D2-C1FB-D44CF4D7A4F3}"/>
                  </a:ext>
                </a:extLst>
              </p:cNvPr>
              <p:cNvSpPr txBox="1"/>
              <p:nvPr/>
            </p:nvSpPr>
            <p:spPr>
              <a:xfrm>
                <a:off x="2411760" y="3062766"/>
                <a:ext cx="1800200" cy="74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47DFF9AD-EA7B-76D2-C1FB-D44CF4D7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062766"/>
                <a:ext cx="1800200" cy="740203"/>
              </a:xfrm>
              <a:prstGeom prst="rect">
                <a:avLst/>
              </a:prstGeom>
              <a:blipFill>
                <a:blip r:embed="rId6"/>
                <a:stretch>
                  <a:fillRect l="-1408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4ABBB61-FF1E-AF17-3F5F-F0282DF1B4C2}"/>
                  </a:ext>
                </a:extLst>
              </p:cNvPr>
              <p:cNvSpPr txBox="1"/>
              <p:nvPr/>
            </p:nvSpPr>
            <p:spPr>
              <a:xfrm>
                <a:off x="4731888" y="2968155"/>
                <a:ext cx="1500604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4ABBB61-FF1E-AF17-3F5F-F0282DF1B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888" y="2968155"/>
                <a:ext cx="1500604" cy="896207"/>
              </a:xfrm>
              <a:prstGeom prst="rect">
                <a:avLst/>
              </a:prstGeom>
              <a:blipFill>
                <a:blip r:embed="rId7"/>
                <a:stretch>
                  <a:fillRect l="-32773" t="-147222" r="-23529" b="-20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向右箭號 10">
            <a:extLst>
              <a:ext uri="{FF2B5EF4-FFF2-40B4-BE49-F238E27FC236}">
                <a16:creationId xmlns:a16="http://schemas.microsoft.com/office/drawing/2014/main" id="{8E6F69FD-487A-7385-5AFA-6D8016225865}"/>
              </a:ext>
            </a:extLst>
          </p:cNvPr>
          <p:cNvSpPr/>
          <p:nvPr/>
        </p:nvSpPr>
        <p:spPr>
          <a:xfrm>
            <a:off x="1360352" y="41251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BEC31BC-5916-EC9F-EC67-4F4670150A1D}"/>
                  </a:ext>
                </a:extLst>
              </p:cNvPr>
              <p:cNvSpPr txBox="1"/>
              <p:nvPr/>
            </p:nvSpPr>
            <p:spPr>
              <a:xfrm>
                <a:off x="2898681" y="4075430"/>
                <a:ext cx="2181559" cy="608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TW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kumimoji="1"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BEC31BC-5916-EC9F-EC67-4F4670150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681" y="4075430"/>
                <a:ext cx="2181559" cy="608756"/>
              </a:xfrm>
              <a:prstGeom prst="rect">
                <a:avLst/>
              </a:prstGeom>
              <a:blipFill>
                <a:blip r:embed="rId8"/>
                <a:stretch>
                  <a:fillRect l="-11628" t="-93750" r="-4070" b="-131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F91298E-1B28-7D6D-B351-FF460191567C}"/>
                  </a:ext>
                </a:extLst>
              </p:cNvPr>
              <p:cNvSpPr txBox="1"/>
              <p:nvPr/>
            </p:nvSpPr>
            <p:spPr>
              <a:xfrm>
                <a:off x="6599912" y="3855241"/>
                <a:ext cx="1438599" cy="828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F91298E-1B28-7D6D-B351-FF4601915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912" y="3855241"/>
                <a:ext cx="1438599" cy="828945"/>
              </a:xfrm>
              <a:prstGeom prst="rect">
                <a:avLst/>
              </a:prstGeom>
              <a:blipFill>
                <a:blip r:embed="rId9"/>
                <a:stretch>
                  <a:fillRect l="-4348" t="-78788" r="-1739" b="-5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向右箭號 13">
            <a:extLst>
              <a:ext uri="{FF2B5EF4-FFF2-40B4-BE49-F238E27FC236}">
                <a16:creationId xmlns:a16="http://schemas.microsoft.com/office/drawing/2014/main" id="{B1A48F20-DF17-6A82-1DF8-2B7E81A7BEC2}"/>
              </a:ext>
            </a:extLst>
          </p:cNvPr>
          <p:cNvSpPr/>
          <p:nvPr/>
        </p:nvSpPr>
        <p:spPr>
          <a:xfrm>
            <a:off x="5350872" y="40516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553BF356-F632-64CB-D4F9-449BFAB50DB0}"/>
              </a:ext>
            </a:extLst>
          </p:cNvPr>
          <p:cNvSpPr/>
          <p:nvPr/>
        </p:nvSpPr>
        <p:spPr>
          <a:xfrm>
            <a:off x="683568" y="54043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85840A8-2F3B-4B8E-593B-FFEA756873CE}"/>
                  </a:ext>
                </a:extLst>
              </p:cNvPr>
              <p:cNvSpPr txBox="1"/>
              <p:nvPr/>
            </p:nvSpPr>
            <p:spPr>
              <a:xfrm>
                <a:off x="2036902" y="5125082"/>
                <a:ext cx="3987117" cy="1043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kumimoji="1"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1"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𝑖𝑘</m:t>
                                          </m:r>
                                        </m:sub>
                                      </m:sSub>
                                    </m:e>
                                  </m:nary>
                                  <m:sSubSup>
                                    <m:sSub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sz="24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85840A8-2F3B-4B8E-593B-FFEA75687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902" y="5125082"/>
                <a:ext cx="3987117" cy="1043106"/>
              </a:xfrm>
              <a:prstGeom prst="rect">
                <a:avLst/>
              </a:prstGeom>
              <a:blipFill>
                <a:blip r:embed="rId10"/>
                <a:stretch>
                  <a:fillRect l="-1270" t="-113253" b="-1759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AD56294C-3EBC-B69E-0F79-C6ED36FE7353}"/>
                  </a:ext>
                </a:extLst>
              </p:cNvPr>
              <p:cNvSpPr txBox="1"/>
              <p:nvPr/>
            </p:nvSpPr>
            <p:spPr>
              <a:xfrm>
                <a:off x="6255631" y="4767668"/>
                <a:ext cx="2888369" cy="1776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/>
                  <a:t># The detector response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 is the key issue</a:t>
                </a:r>
                <a:r>
                  <a:rPr lang="en-US" altLang="zh-TW" dirty="0"/>
                  <a:t>.</a:t>
                </a:r>
              </a:p>
              <a:p>
                <a:endParaRPr kumimoji="1" lang="en-US" altLang="zh-TW" dirty="0"/>
              </a:p>
              <a:p>
                <a:r>
                  <a:rPr lang="en-US" altLang="zh-TW" dirty="0"/>
                  <a:t># A list-mode (LM) MLEM can be implemented.</a:t>
                </a:r>
                <a:r>
                  <a:rPr kumimoji="1" lang="en-US" altLang="zh-TW" dirty="0"/>
                  <a:t> </a:t>
                </a:r>
              </a:p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AD56294C-3EBC-B69E-0F79-C6ED36FE7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631" y="4767668"/>
                <a:ext cx="2888369" cy="1776640"/>
              </a:xfrm>
              <a:prstGeom prst="rect">
                <a:avLst/>
              </a:prstGeom>
              <a:blipFill>
                <a:blip r:embed="rId11"/>
                <a:stretch>
                  <a:fillRect l="-1754" t="-14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5F6213-7AA0-3D60-07E1-CAA3F23607A0}"/>
              </a:ext>
            </a:extLst>
          </p:cNvPr>
          <p:cNvSpPr txBox="1"/>
          <p:nvPr/>
        </p:nvSpPr>
        <p:spPr>
          <a:xfrm>
            <a:off x="1543321" y="6429901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(See, e.g., </a:t>
            </a:r>
            <a:r>
              <a:rPr kumimoji="1" lang="en-US" altLang="zh-TW" dirty="0" err="1"/>
              <a:t>Wilderman</a:t>
            </a:r>
            <a:r>
              <a:rPr kumimoji="1" lang="en-US" altLang="zh-TW" dirty="0"/>
              <a:t> et al. 1998; Lowell et al. 2017)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480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8C8566-56CC-2EB7-AEA8-0D891870F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975"/>
            <a:ext cx="6980312" cy="547383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2BB25D0-6F29-B09D-10B8-F3F987D4BB7C}"/>
              </a:ext>
            </a:extLst>
          </p:cNvPr>
          <p:cNvSpPr txBox="1"/>
          <p:nvPr/>
        </p:nvSpPr>
        <p:spPr>
          <a:xfrm>
            <a:off x="465312" y="573325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800" dirty="0">
                <a:effectLst/>
                <a:latin typeface="AdvOTf9433e2d"/>
              </a:rPr>
              <a:t>COSI image of GRB 160530A in Galactic coordinates using 0 iterations </a:t>
            </a:r>
            <a:r>
              <a:rPr lang="en" altLang="zh-TW" sz="1800" dirty="0">
                <a:effectLst/>
                <a:latin typeface="AdvOTb0c9bf5d"/>
              </a:rPr>
              <a:t>(</a:t>
            </a:r>
            <a:r>
              <a:rPr lang="en" altLang="zh-TW" sz="1800" dirty="0">
                <a:effectLst/>
                <a:latin typeface="AdvOTf9433e2d"/>
              </a:rPr>
              <a:t>top</a:t>
            </a:r>
            <a:r>
              <a:rPr lang="en" altLang="zh-TW" sz="1800" dirty="0">
                <a:effectLst/>
                <a:latin typeface="AdvOTb0c9bf5d"/>
              </a:rPr>
              <a:t>) </a:t>
            </a:r>
            <a:r>
              <a:rPr lang="en" altLang="zh-TW" sz="1800" dirty="0">
                <a:effectLst/>
                <a:latin typeface="AdvOTf9433e2d"/>
              </a:rPr>
              <a:t>and 10 iterations </a:t>
            </a:r>
            <a:r>
              <a:rPr lang="en" altLang="zh-TW" sz="1800" dirty="0">
                <a:effectLst/>
                <a:latin typeface="AdvOTb0c9bf5d"/>
              </a:rPr>
              <a:t>(</a:t>
            </a:r>
            <a:r>
              <a:rPr lang="en" altLang="zh-TW" sz="1800" dirty="0">
                <a:effectLst/>
                <a:latin typeface="AdvOTf9433e2d"/>
              </a:rPr>
              <a:t>bottom</a:t>
            </a:r>
            <a:r>
              <a:rPr lang="en" altLang="zh-TW" sz="1800" dirty="0">
                <a:effectLst/>
                <a:latin typeface="AdvOTb0c9bf5d"/>
              </a:rPr>
              <a:t>) </a:t>
            </a:r>
            <a:r>
              <a:rPr lang="en" altLang="zh-TW" sz="1800" dirty="0">
                <a:effectLst/>
                <a:latin typeface="AdvOTf9433e2d"/>
              </a:rPr>
              <a:t>of the LM-MLEM image deconvolution algorithm. (Lowell et al. 2017)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716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 txBox="1">
            <a:spLocks/>
          </p:cNvSpPr>
          <p:nvPr/>
        </p:nvSpPr>
        <p:spPr bwMode="auto">
          <a:xfrm>
            <a:off x="33338" y="188913"/>
            <a:ext cx="9110662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0" hangingPunct="0"/>
            <a:r>
              <a:rPr lang="en-US" altLang="zh-TW" sz="2800">
                <a:latin typeface="Helvetica" charset="0"/>
              </a:rPr>
              <a:t>Observatories throughout the Electromagnetic Spectrum   </a:t>
            </a:r>
            <a:endParaRPr lang="zh-TW" altLang="en-US" sz="2800">
              <a:latin typeface="Helvetica" charset="0"/>
            </a:endParaRPr>
          </a:p>
        </p:txBody>
      </p:sp>
      <p:sp>
        <p:nvSpPr>
          <p:cNvPr id="5" name="5 角星形 4"/>
          <p:cNvSpPr/>
          <p:nvPr/>
        </p:nvSpPr>
        <p:spPr>
          <a:xfrm>
            <a:off x="1403648" y="1916832"/>
            <a:ext cx="504825" cy="4826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A901E29-33E7-5355-8328-3DB337DD003B}"/>
              </a:ext>
            </a:extLst>
          </p:cNvPr>
          <p:cNvSpPr txBox="1"/>
          <p:nvPr/>
        </p:nvSpPr>
        <p:spPr>
          <a:xfrm>
            <a:off x="7505219" y="644791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(Credit: NASA)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Box 5"/>
          <p:cNvSpPr txBox="1">
            <a:spLocks noChangeArrowheads="1"/>
          </p:cNvSpPr>
          <p:nvPr/>
        </p:nvSpPr>
        <p:spPr bwMode="auto">
          <a:xfrm>
            <a:off x="0" y="-100013"/>
            <a:ext cx="8712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4400" dirty="0">
                <a:latin typeface="Times New Roman" charset="0"/>
              </a:rPr>
              <a:t> </a:t>
            </a:r>
            <a:r>
              <a:rPr lang="en-US" altLang="zh-TW" sz="3600" dirty="0"/>
              <a:t>COSI 2016 flight results</a:t>
            </a:r>
            <a:endParaRPr lang="zh-TW" altLang="en-US" sz="3600" dirty="0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65175"/>
            <a:ext cx="33829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21163"/>
            <a:ext cx="24749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2592387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417671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/>
          <a:stretch>
            <a:fillRect/>
          </a:stretch>
        </p:blipFill>
        <p:spPr bwMode="auto">
          <a:xfrm>
            <a:off x="179388" y="4149725"/>
            <a:ext cx="26638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Box 10"/>
          <p:cNvSpPr txBox="1">
            <a:spLocks noChangeArrowheads="1"/>
          </p:cNvSpPr>
          <p:nvPr/>
        </p:nvSpPr>
        <p:spPr bwMode="auto">
          <a:xfrm>
            <a:off x="2987675" y="2997200"/>
            <a:ext cx="1439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 b="1">
                <a:latin typeface="Times New Roman" charset="0"/>
              </a:rPr>
              <a:t>GRB 160530A</a:t>
            </a:r>
            <a:endParaRPr lang="zh-TW" altLang="en-US" sz="1400" b="1">
              <a:latin typeface="Times New Roman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26009" y="980599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FF00"/>
                </a:solidFill>
              </a:rPr>
              <a:t>Upper limit to the polarization degree </a:t>
            </a:r>
          </a:p>
          <a:p>
            <a:r>
              <a:rPr kumimoji="1" lang="en-US" altLang="zh-TW" dirty="0">
                <a:solidFill>
                  <a:srgbClr val="FFFF00"/>
                </a:solidFill>
              </a:rPr>
              <a:t>~ 46% (90% c. l.)</a:t>
            </a:r>
          </a:p>
          <a:p>
            <a:r>
              <a:rPr lang="en-US" altLang="zh-TW" dirty="0">
                <a:solidFill>
                  <a:srgbClr val="FFFF00"/>
                </a:solidFill>
              </a:rPr>
              <a:t>(Lowell et al. 2017, </a:t>
            </a:r>
            <a:r>
              <a:rPr lang="en-US" altLang="zh-TW" dirty="0" err="1">
                <a:solidFill>
                  <a:srgbClr val="FFFF00"/>
                </a:solidFill>
              </a:rPr>
              <a:t>ApJ</a:t>
            </a:r>
            <a:r>
              <a:rPr lang="en-US" altLang="zh-TW" dirty="0">
                <a:solidFill>
                  <a:srgbClr val="FFFF00"/>
                </a:solidFill>
              </a:rPr>
              <a:t> 848, 119)</a:t>
            </a:r>
            <a:endParaRPr kumimoji="1" lang="zh-TW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917329C-4E4B-4657-5353-9BA860CED64F}"/>
              </a:ext>
            </a:extLst>
          </p:cNvPr>
          <p:cNvSpPr txBox="1"/>
          <p:nvPr/>
        </p:nvSpPr>
        <p:spPr>
          <a:xfrm>
            <a:off x="467544" y="620688"/>
            <a:ext cx="85007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2400" dirty="0">
                <a:effectLst/>
                <a:latin typeface="AdvOTf9433e2d"/>
              </a:rPr>
              <a:t>Some remarks:</a:t>
            </a:r>
          </a:p>
          <a:p>
            <a:endParaRPr lang="en" altLang="zh-TW" sz="2400" dirty="0">
              <a:latin typeface="AdvOTf9433e2d"/>
            </a:endParaRPr>
          </a:p>
          <a:p>
            <a:r>
              <a:rPr lang="en" altLang="zh-TW" sz="2400" dirty="0">
                <a:effectLst/>
                <a:latin typeface="AdvOTf9433e2d"/>
              </a:rPr>
              <a:t># The Compton Spectrometer and Imager (COSI), a NASA-SMEX mission to launch in 2027, is a next-generation Compton telescope using an array of 3D-tracking cross-strip </a:t>
            </a:r>
            <a:r>
              <a:rPr lang="en" altLang="zh-TW" sz="2400" dirty="0" err="1">
                <a:effectLst/>
                <a:latin typeface="AdvOTf9433e2d"/>
              </a:rPr>
              <a:t>HPGeDs</a:t>
            </a:r>
            <a:r>
              <a:rPr lang="en" altLang="zh-TW" sz="2400" dirty="0">
                <a:effectLst/>
                <a:latin typeface="AdvOTf9433e2d"/>
              </a:rPr>
              <a:t>.</a:t>
            </a:r>
          </a:p>
          <a:p>
            <a:endParaRPr lang="en" altLang="zh-TW" sz="2400" dirty="0">
              <a:latin typeface="AdvOTf9433e2d"/>
            </a:endParaRPr>
          </a:p>
          <a:p>
            <a:r>
              <a:rPr lang="en" altLang="zh-TW" sz="2400" dirty="0">
                <a:effectLst/>
                <a:latin typeface="AdvOTf9433e2d"/>
              </a:rPr>
              <a:t># There are </a:t>
            </a:r>
            <a:r>
              <a:rPr lang="en" altLang="zh-TW" sz="2400" dirty="0">
                <a:latin typeface="AdvOTf9433e2d"/>
              </a:rPr>
              <a:t>a lot of Compton imaging processing </a:t>
            </a:r>
            <a:r>
              <a:rPr lang="en" altLang="zh-TW" sz="2400" dirty="0">
                <a:effectLst/>
                <a:latin typeface="AdvOTf9433e2d"/>
              </a:rPr>
              <a:t>methods. The (LM)MLEM is a basic one.</a:t>
            </a:r>
          </a:p>
          <a:p>
            <a:endParaRPr lang="en" altLang="zh-TW" sz="2400" dirty="0">
              <a:latin typeface="AdvOTf9433e2d"/>
            </a:endParaRPr>
          </a:p>
          <a:p>
            <a:r>
              <a:rPr lang="en" altLang="zh-TW" sz="2400" dirty="0">
                <a:effectLst/>
                <a:latin typeface="AdvOTf9433e2d"/>
              </a:rPr>
              <a:t># The angular resolution of Compton telescopes is ultimately restricted to </a:t>
            </a:r>
            <a:r>
              <a:rPr lang="en" altLang="zh-TW" sz="2400" dirty="0">
                <a:latin typeface="AdvTTab7e17fd+22"/>
              </a:rPr>
              <a:t>about degrees or so, </a:t>
            </a:r>
            <a:r>
              <a:rPr lang="en" altLang="zh-TW" sz="2400" dirty="0">
                <a:latin typeface="AdvOTf9433e2d"/>
              </a:rPr>
              <a:t>because of</a:t>
            </a:r>
            <a:r>
              <a:rPr lang="en" altLang="zh-TW" sz="2400" dirty="0">
                <a:effectLst/>
                <a:latin typeface="AdvOTf9433e2d"/>
              </a:rPr>
              <a:t> Doppler broadening due to the intrinsic motion of electrons in the detector material </a:t>
            </a:r>
            <a:r>
              <a:rPr lang="en" altLang="zh-TW" sz="2400" dirty="0">
                <a:effectLst/>
                <a:latin typeface="AdvOTb0c9bf5d"/>
              </a:rPr>
              <a:t>(</a:t>
            </a:r>
            <a:r>
              <a:rPr lang="en" altLang="zh-TW" sz="2400" dirty="0" err="1">
                <a:effectLst/>
                <a:latin typeface="AdvOTf9433e2d"/>
              </a:rPr>
              <a:t>Zoglauer</a:t>
            </a:r>
            <a:r>
              <a:rPr lang="en" altLang="zh-TW" sz="2400" dirty="0">
                <a:effectLst/>
                <a:latin typeface="AdvOTf9433e2d"/>
              </a:rPr>
              <a:t> &amp; </a:t>
            </a:r>
            <a:r>
              <a:rPr lang="en" altLang="zh-TW" sz="2400" dirty="0" err="1">
                <a:effectLst/>
                <a:latin typeface="AdvOTf9433e2d"/>
              </a:rPr>
              <a:t>Kanbach</a:t>
            </a:r>
            <a:r>
              <a:rPr lang="en" altLang="zh-TW" sz="2400" dirty="0">
                <a:effectLst/>
                <a:latin typeface="AdvOTf9433e2d"/>
              </a:rPr>
              <a:t> 2003</a:t>
            </a:r>
            <a:r>
              <a:rPr lang="en" altLang="zh-TW" sz="2400" dirty="0">
                <a:effectLst/>
                <a:latin typeface="AdvOTb0c9bf5d"/>
              </a:rPr>
              <a:t>)</a:t>
            </a:r>
            <a:r>
              <a:rPr lang="en" altLang="zh-TW" sz="2400" dirty="0">
                <a:effectLst/>
                <a:latin typeface="AdvOTf9433e2d"/>
              </a:rPr>
              <a:t>.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2538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A954EB4-6EF3-2A41-0E4D-A52FABB9D4B6}"/>
              </a:ext>
            </a:extLst>
          </p:cNvPr>
          <p:cNvSpPr txBox="1"/>
          <p:nvPr/>
        </p:nvSpPr>
        <p:spPr>
          <a:xfrm>
            <a:off x="123501" y="3861048"/>
            <a:ext cx="896448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2000" dirty="0">
                <a:effectLst/>
                <a:latin typeface="NimbusRomNo9L"/>
              </a:rPr>
              <a:t>References:</a:t>
            </a:r>
          </a:p>
          <a:p>
            <a:endParaRPr lang="en" altLang="zh-TW" sz="2000" dirty="0">
              <a:effectLst/>
              <a:latin typeface="NimbusRomNo9L"/>
            </a:endParaRPr>
          </a:p>
          <a:p>
            <a:r>
              <a:rPr lang="en" altLang="zh-TW" sz="2000" dirty="0">
                <a:effectLst/>
                <a:latin typeface="AdvOTf9433e2d"/>
              </a:rPr>
              <a:t>Bandstra, M. S., </a:t>
            </a:r>
            <a:r>
              <a:rPr lang="en" altLang="zh-TW" sz="2000" dirty="0" err="1">
                <a:effectLst/>
                <a:latin typeface="AdvOTf9433e2d"/>
              </a:rPr>
              <a:t>Bellm</a:t>
            </a:r>
            <a:r>
              <a:rPr lang="en" altLang="zh-TW" sz="2000" dirty="0">
                <a:effectLst/>
                <a:latin typeface="AdvOTf9433e2d"/>
              </a:rPr>
              <a:t>, E. C., Boggs, S. E., et al. 2011, </a:t>
            </a:r>
            <a:r>
              <a:rPr lang="en" altLang="zh-TW" sz="2000" dirty="0" err="1">
                <a:effectLst/>
                <a:latin typeface="AdvOTf9433e2d"/>
              </a:rPr>
              <a:t>ApJ</a:t>
            </a:r>
            <a:r>
              <a:rPr lang="en" altLang="zh-TW" sz="2000" dirty="0">
                <a:effectLst/>
                <a:latin typeface="AdvOTf9433e2d"/>
              </a:rPr>
              <a:t>, 738, 8 </a:t>
            </a:r>
            <a:endParaRPr lang="en" altLang="zh-TW" sz="2000" dirty="0">
              <a:effectLst/>
              <a:latin typeface="NimbusRomNo9L"/>
            </a:endParaRPr>
          </a:p>
          <a:p>
            <a:r>
              <a:rPr lang="en" altLang="zh-TW" sz="2000" dirty="0" err="1">
                <a:effectLst/>
                <a:latin typeface="NimbusRomNo9L"/>
              </a:rPr>
              <a:t>Beechert</a:t>
            </a:r>
            <a:r>
              <a:rPr lang="en" altLang="zh-TW" sz="2000" dirty="0">
                <a:effectLst/>
                <a:latin typeface="NimbusRomNo9L"/>
              </a:rPr>
              <a:t> J., et al., 2022, NIMA 1031, 166510</a:t>
            </a:r>
          </a:p>
          <a:p>
            <a:r>
              <a:rPr lang="en" altLang="zh-TW" sz="2000" dirty="0">
                <a:effectLst/>
                <a:latin typeface="AdvOTf9433e2d"/>
              </a:rPr>
              <a:t>Boggs S. E.,  Jean P., 2000, A&amp;AS, 145, 311</a:t>
            </a:r>
          </a:p>
          <a:p>
            <a:r>
              <a:rPr lang="en" altLang="zh-TW" sz="2000" dirty="0">
                <a:latin typeface="AdvOTf9433e2d"/>
              </a:rPr>
              <a:t>Lowell A. W., et al, 2017, </a:t>
            </a:r>
            <a:r>
              <a:rPr lang="en" altLang="zh-TW" sz="2000" dirty="0" err="1">
                <a:latin typeface="AdvOTf9433e2d"/>
              </a:rPr>
              <a:t>ApJ</a:t>
            </a:r>
            <a:r>
              <a:rPr lang="en" altLang="zh-TW" sz="2000" dirty="0">
                <a:latin typeface="AdvOTf9433e2d"/>
              </a:rPr>
              <a:t> 848: 119 </a:t>
            </a:r>
            <a:endParaRPr lang="en" altLang="zh-TW" sz="2000" dirty="0">
              <a:effectLst/>
              <a:latin typeface="AdvOTf9433e2d"/>
            </a:endParaRPr>
          </a:p>
          <a:p>
            <a:r>
              <a:rPr lang="en" altLang="zh-TW" sz="2000" dirty="0" err="1">
                <a:effectLst/>
                <a:latin typeface="AdvOTf9433e2d"/>
              </a:rPr>
              <a:t>Wilderman</a:t>
            </a:r>
            <a:r>
              <a:rPr lang="en" altLang="zh-TW" sz="2000" dirty="0">
                <a:effectLst/>
                <a:latin typeface="AdvOTf9433e2d"/>
              </a:rPr>
              <a:t> S. J., et al., 1998, Nuclear Science </a:t>
            </a:r>
            <a:r>
              <a:rPr lang="en" altLang="zh-TW" sz="2000" dirty="0" err="1">
                <a:effectLst/>
                <a:latin typeface="AdvOTf9433e2d"/>
              </a:rPr>
              <a:t>Symp</a:t>
            </a:r>
            <a:r>
              <a:rPr lang="en" altLang="zh-TW" sz="2000" dirty="0">
                <a:effectLst/>
                <a:latin typeface="AdvOTf9433e2d"/>
              </a:rPr>
              <a:t>. Conf. Record. 1998 IEEE, 3, 1716 </a:t>
            </a:r>
            <a:endParaRPr lang="en" altLang="zh-TW" sz="2000" dirty="0">
              <a:effectLst/>
              <a:latin typeface="NimbusRomNo9L"/>
            </a:endParaRPr>
          </a:p>
          <a:p>
            <a:r>
              <a:rPr lang="en" altLang="zh-TW" sz="2000" dirty="0" err="1">
                <a:effectLst/>
                <a:latin typeface="NimbusRomNo9L"/>
              </a:rPr>
              <a:t>Zoglauer</a:t>
            </a:r>
            <a:r>
              <a:rPr lang="en" altLang="zh-TW" sz="2000" dirty="0">
                <a:latin typeface="NimbusRomNo9L"/>
              </a:rPr>
              <a:t> A., </a:t>
            </a:r>
            <a:r>
              <a:rPr lang="en" altLang="zh-TW" sz="2000" dirty="0" err="1">
                <a:effectLst/>
                <a:latin typeface="NimbusRomNo9L"/>
              </a:rPr>
              <a:t>Andritschke</a:t>
            </a:r>
            <a:r>
              <a:rPr lang="en" altLang="zh-TW" sz="2000" dirty="0">
                <a:effectLst/>
                <a:latin typeface="NimbusRomNo9L"/>
              </a:rPr>
              <a:t> R., </a:t>
            </a:r>
            <a:r>
              <a:rPr lang="en" altLang="zh-TW" sz="2000" dirty="0" err="1">
                <a:effectLst/>
                <a:latin typeface="NimbusRomNo9L"/>
              </a:rPr>
              <a:t>Schopper</a:t>
            </a:r>
            <a:r>
              <a:rPr lang="en" altLang="zh-TW" sz="2000" dirty="0">
                <a:effectLst/>
                <a:latin typeface="NimbusRomNo9L"/>
              </a:rPr>
              <a:t> F., 2006, New Astronomy Reviews 50, 629–632</a:t>
            </a:r>
          </a:p>
          <a:p>
            <a:r>
              <a:rPr lang="en" altLang="zh-TW" sz="2000" dirty="0" err="1">
                <a:effectLst/>
                <a:latin typeface="AdvOTf9433e2d"/>
              </a:rPr>
              <a:t>Zoglauer</a:t>
            </a:r>
            <a:r>
              <a:rPr lang="en" altLang="zh-TW" sz="2000" dirty="0">
                <a:effectLst/>
                <a:latin typeface="AdvOTf9433e2d"/>
              </a:rPr>
              <a:t> A., </a:t>
            </a:r>
            <a:r>
              <a:rPr lang="en" altLang="zh-TW" sz="2000" dirty="0" err="1">
                <a:effectLst/>
                <a:latin typeface="AdvOTf9433e2d"/>
              </a:rPr>
              <a:t>Kanbach</a:t>
            </a:r>
            <a:r>
              <a:rPr lang="en" altLang="zh-TW" sz="2000" dirty="0">
                <a:effectLst/>
                <a:latin typeface="AdvOTf9433e2d"/>
              </a:rPr>
              <a:t> G., 2003, Proc. SPIE, 4851, 1302 </a:t>
            </a:r>
            <a:endParaRPr lang="en" altLang="zh-TW" sz="2000" dirty="0"/>
          </a:p>
          <a:p>
            <a:r>
              <a:rPr lang="en" altLang="zh-TW" sz="2000" dirty="0">
                <a:effectLst/>
                <a:latin typeface="NimbusRomNo9L"/>
              </a:rPr>
              <a:t> </a:t>
            </a:r>
            <a:endParaRPr lang="en" altLang="zh-TW" sz="2000" dirty="0">
              <a:effectLst/>
            </a:endParaRPr>
          </a:p>
          <a:p>
            <a:br>
              <a:rPr lang="en" altLang="zh-TW" sz="1800" dirty="0">
                <a:solidFill>
                  <a:srgbClr val="0000FF"/>
                </a:solidFill>
                <a:effectLst/>
                <a:latin typeface="AdvOTf9433e2d"/>
              </a:rPr>
            </a:br>
            <a:endParaRPr lang="en" altLang="zh-TW" dirty="0"/>
          </a:p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959410-2C5E-57B1-AE04-33D9A196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01498"/>
            <a:ext cx="3936631" cy="37595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E8ED046-747D-5076-3E68-0569F65A0C46}"/>
              </a:ext>
            </a:extLst>
          </p:cNvPr>
          <p:cNvSpPr txBox="1"/>
          <p:nvPr/>
        </p:nvSpPr>
        <p:spPr>
          <a:xfrm>
            <a:off x="1907704" y="3777805"/>
            <a:ext cx="5182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dirty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Thanks for listening!</a:t>
            </a:r>
            <a:endParaRPr kumimoji="1" lang="zh-TW" altLang="en-US" sz="3200" dirty="0">
              <a:solidFill>
                <a:srgbClr val="FF0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5" name="圖片 1" descr="wanaka-hangtestgroup.jpg">
            <a:extLst>
              <a:ext uri="{FF2B5EF4-FFF2-40B4-BE49-F238E27FC236}">
                <a16:creationId xmlns:a16="http://schemas.microsoft.com/office/drawing/2014/main" id="{81EE63C5-5A57-4048-F5D0-5EC5DFD3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8" y="50670"/>
            <a:ext cx="2514270" cy="377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3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39552" y="548680"/>
            <a:ext cx="4899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200" dirty="0">
                <a:cs typeface="新細明體" charset="0"/>
              </a:rPr>
              <a:t>Detection of MeV Photons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743954"/>
            <a:ext cx="4499992" cy="292380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440933" y="4793952"/>
            <a:ext cx="3539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</a:t>
            </a:r>
            <a:r>
              <a:rPr kumimoji="1" lang="en-US" altLang="zh-TW" sz="1400" dirty="0" err="1"/>
              <a:t>Bandstra</a:t>
            </a:r>
            <a:r>
              <a:rPr kumimoji="1" lang="en-US" altLang="zh-TW" sz="1400" dirty="0"/>
              <a:t> 2010, PhD thesis, UC Berkeley)</a:t>
            </a:r>
            <a:endParaRPr kumimoji="1" lang="zh-TW" altLang="en-US" sz="1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7" y="1808650"/>
            <a:ext cx="4541911" cy="292380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31840" y="4793952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(Evans 1955)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983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58775" y="1018383"/>
            <a:ext cx="6265863" cy="5299075"/>
          </a:xfrm>
        </p:spPr>
        <p:txBody>
          <a:bodyPr rIns="116994"/>
          <a:lstStyle/>
          <a:p>
            <a:pPr>
              <a:defRPr/>
            </a:pPr>
            <a:r>
              <a:rPr kumimoji="0" lang="en-US" altLang="zh-TW" sz="2400" dirty="0">
                <a:latin typeface="Comic Sans MS"/>
                <a:cs typeface="Comic Sans MS"/>
              </a:rPr>
              <a:t>Line emission </a:t>
            </a:r>
          </a:p>
          <a:p>
            <a:pPr marL="264523" lvl="1" indent="0">
              <a:buFontTx/>
              <a:buNone/>
              <a:defRPr/>
            </a:pPr>
            <a:r>
              <a:rPr kumimoji="0" lang="en-US" altLang="zh-TW" sz="2000" dirty="0">
                <a:latin typeface="Comic Sans MS"/>
                <a:cs typeface="Comic Sans MS"/>
              </a:rPr>
              <a:t>positron astrophysics:</a:t>
            </a:r>
          </a:p>
          <a:p>
            <a:pPr marL="264523" lvl="1" indent="0">
              <a:buFontTx/>
              <a:buNone/>
              <a:defRPr/>
            </a:pPr>
            <a:r>
              <a:rPr kumimoji="0" lang="en-US" altLang="zh-TW" sz="2000" dirty="0">
                <a:latin typeface="Comic Sans MS"/>
                <a:cs typeface="Comic Sans MS"/>
              </a:rPr>
              <a:t>  </a:t>
            </a:r>
            <a:r>
              <a:rPr kumimoji="0" lang="en-US" altLang="zh-TW" sz="2000" dirty="0">
                <a:latin typeface="Comic Sans MS"/>
                <a:cs typeface="Comic Sans MS"/>
                <a:sym typeface="Wingdings" charset="0"/>
              </a:rPr>
              <a:t>the </a:t>
            </a:r>
            <a:r>
              <a:rPr kumimoji="0" lang="en-US" altLang="zh-TW" sz="2000" dirty="0">
                <a:latin typeface="Comic Sans MS"/>
                <a:cs typeface="Comic Sans MS"/>
              </a:rPr>
              <a:t>511 </a:t>
            </a:r>
            <a:r>
              <a:rPr kumimoji="0" lang="en-US" altLang="zh-TW" sz="2000" dirty="0" err="1">
                <a:latin typeface="Comic Sans MS"/>
                <a:cs typeface="Comic Sans MS"/>
              </a:rPr>
              <a:t>keV</a:t>
            </a:r>
            <a:r>
              <a:rPr kumimoji="0" lang="en-US" altLang="zh-TW" sz="2000" dirty="0">
                <a:latin typeface="Comic Sans MS"/>
                <a:cs typeface="Comic Sans MS"/>
              </a:rPr>
              <a:t> line  from the galactic center </a:t>
            </a:r>
          </a:p>
          <a:p>
            <a:pPr marL="264523" lvl="1" indent="0">
              <a:buFontTx/>
              <a:buNone/>
              <a:defRPr/>
            </a:pPr>
            <a:r>
              <a:rPr kumimoji="0" lang="en-US" altLang="zh-TW" sz="2000" dirty="0" err="1">
                <a:latin typeface="Comic Sans MS"/>
                <a:cs typeface="Comic Sans MS"/>
              </a:rPr>
              <a:t>nucleosynthesis</a:t>
            </a:r>
            <a:r>
              <a:rPr kumimoji="0" lang="en-US" altLang="zh-TW" sz="2000" dirty="0">
                <a:latin typeface="Comic Sans MS"/>
                <a:cs typeface="Comic Sans MS"/>
              </a:rPr>
              <a:t> gamma-ray lines:</a:t>
            </a:r>
          </a:p>
          <a:p>
            <a:pPr marL="264523" lvl="1" indent="0">
              <a:buFontTx/>
              <a:buNone/>
              <a:defRPr/>
            </a:pPr>
            <a:r>
              <a:rPr kumimoji="0" lang="en-US" altLang="zh-TW" sz="2000" dirty="0">
                <a:latin typeface="Comic Sans MS"/>
                <a:cs typeface="Comic Sans MS"/>
              </a:rPr>
              <a:t> </a:t>
            </a:r>
            <a:r>
              <a:rPr kumimoji="0" lang="en-US" altLang="zh-TW" sz="1800" baseline="32000" dirty="0">
                <a:latin typeface="Comic Sans MS"/>
                <a:cs typeface="Comic Sans MS"/>
              </a:rPr>
              <a:t>26</a:t>
            </a:r>
            <a:r>
              <a:rPr kumimoji="0" lang="en-US" altLang="zh-TW" sz="1800" dirty="0">
                <a:latin typeface="Comic Sans MS"/>
                <a:cs typeface="Comic Sans MS"/>
              </a:rPr>
              <a:t>Al (1809 </a:t>
            </a:r>
            <a:r>
              <a:rPr kumimoji="0" lang="en-US" altLang="zh-TW" sz="1800" dirty="0" err="1">
                <a:latin typeface="Comic Sans MS"/>
                <a:cs typeface="Comic Sans MS"/>
              </a:rPr>
              <a:t>keV</a:t>
            </a:r>
            <a:r>
              <a:rPr kumimoji="0" lang="en-US" altLang="zh-TW" sz="1800" dirty="0">
                <a:latin typeface="Comic Sans MS"/>
                <a:cs typeface="Comic Sans MS"/>
              </a:rPr>
              <a:t>), </a:t>
            </a:r>
            <a:r>
              <a:rPr kumimoji="0" lang="en-US" altLang="zh-TW" sz="1800" baseline="32000" dirty="0">
                <a:latin typeface="Comic Sans MS"/>
                <a:cs typeface="Comic Sans MS"/>
              </a:rPr>
              <a:t>56</a:t>
            </a:r>
            <a:r>
              <a:rPr kumimoji="0" lang="en-US" altLang="zh-TW" sz="1800" dirty="0">
                <a:latin typeface="Comic Sans MS"/>
                <a:cs typeface="Comic Sans MS"/>
              </a:rPr>
              <a:t>Co (847,1238 </a:t>
            </a:r>
            <a:r>
              <a:rPr kumimoji="0" lang="en-US" altLang="zh-TW" sz="1800" dirty="0" err="1">
                <a:latin typeface="Comic Sans MS"/>
                <a:cs typeface="Comic Sans MS"/>
              </a:rPr>
              <a:t>keV</a:t>
            </a:r>
            <a:r>
              <a:rPr kumimoji="0" lang="en-US" altLang="zh-TW" sz="1800" dirty="0">
                <a:latin typeface="Comic Sans MS"/>
                <a:cs typeface="Comic Sans MS"/>
              </a:rPr>
              <a:t>), </a:t>
            </a:r>
            <a:r>
              <a:rPr kumimoji="0" lang="en-US" altLang="zh-TW" sz="1800" baseline="32000" dirty="0">
                <a:latin typeface="Comic Sans MS"/>
                <a:cs typeface="Comic Sans MS"/>
              </a:rPr>
              <a:t>44</a:t>
            </a:r>
            <a:r>
              <a:rPr kumimoji="0" lang="en-US" altLang="zh-TW" sz="1800" dirty="0">
                <a:latin typeface="Comic Sans MS"/>
                <a:cs typeface="Comic Sans MS"/>
              </a:rPr>
              <a:t>Ti (1157 </a:t>
            </a:r>
            <a:r>
              <a:rPr kumimoji="0" lang="en-US" altLang="zh-TW" sz="1800" dirty="0" err="1">
                <a:latin typeface="Comic Sans MS"/>
                <a:cs typeface="Comic Sans MS"/>
              </a:rPr>
              <a:t>keV</a:t>
            </a:r>
            <a:r>
              <a:rPr kumimoji="0" lang="en-US" altLang="zh-TW" sz="1800" dirty="0">
                <a:latin typeface="Comic Sans MS"/>
                <a:cs typeface="Comic Sans MS"/>
              </a:rPr>
              <a:t>)</a:t>
            </a:r>
          </a:p>
          <a:p>
            <a:pPr marL="264523" lvl="1" indent="0">
              <a:buFontTx/>
              <a:buNone/>
              <a:defRPr/>
            </a:pPr>
            <a:r>
              <a:rPr kumimoji="0" lang="en-US" altLang="zh-TW" sz="1800" dirty="0">
                <a:latin typeface="Comic Sans MS"/>
                <a:cs typeface="Comic Sans MS"/>
              </a:rPr>
              <a:t> </a:t>
            </a:r>
          </a:p>
          <a:p>
            <a:pPr>
              <a:defRPr/>
            </a:pPr>
            <a:r>
              <a:rPr kumimoji="0" lang="en-US" altLang="zh-TW" sz="2400" dirty="0">
                <a:latin typeface="Comic Sans MS"/>
                <a:cs typeface="Comic Sans MS"/>
              </a:rPr>
              <a:t>Continuum emission</a:t>
            </a:r>
          </a:p>
          <a:p>
            <a:pPr marL="0" indent="0">
              <a:buFontTx/>
              <a:buNone/>
              <a:defRPr/>
            </a:pPr>
            <a:r>
              <a:rPr kumimoji="0" lang="en-US" altLang="zh-TW" sz="2400" dirty="0">
                <a:latin typeface="Comic Sans MS"/>
                <a:cs typeface="Comic Sans MS"/>
              </a:rPr>
              <a:t>  </a:t>
            </a:r>
            <a:r>
              <a:rPr kumimoji="0" lang="en-US" altLang="zh-TW" sz="2000" dirty="0">
                <a:latin typeface="Comic Sans MS"/>
                <a:cs typeface="Comic Sans MS"/>
              </a:rPr>
              <a:t>neutron stars, BH binaries, AGN </a:t>
            </a:r>
          </a:p>
          <a:p>
            <a:pPr marL="0" indent="0">
              <a:buFontTx/>
              <a:buNone/>
              <a:defRPr/>
            </a:pPr>
            <a:r>
              <a:rPr kumimoji="0" lang="en-US" altLang="zh-TW" sz="2000" dirty="0">
                <a:latin typeface="Comic Sans MS"/>
                <a:cs typeface="Comic Sans MS"/>
              </a:rPr>
              <a:t>   Gamma Ray Bursts (GRBs)</a:t>
            </a:r>
            <a:endParaRPr kumimoji="0" lang="en-US" altLang="zh-TW" sz="2400" dirty="0">
              <a:latin typeface="Comic Sans MS"/>
              <a:cs typeface="Comic Sans MS"/>
            </a:endParaRPr>
          </a:p>
          <a:p>
            <a:pPr marL="0" indent="0">
              <a:buFontTx/>
              <a:buNone/>
              <a:defRPr/>
            </a:pPr>
            <a:endParaRPr kumimoji="0" lang="en-US" altLang="zh-TW" sz="2400" dirty="0">
              <a:latin typeface="Comic Sans MS"/>
              <a:cs typeface="Comic Sans MS"/>
            </a:endParaRPr>
          </a:p>
          <a:p>
            <a:pPr>
              <a:defRPr/>
            </a:pPr>
            <a:r>
              <a:rPr kumimoji="0" lang="en-US" altLang="zh-TW" sz="2400" dirty="0">
                <a:latin typeface="Comic Sans MS"/>
                <a:cs typeface="Comic Sans MS"/>
              </a:rPr>
              <a:t>Polarization measurements</a:t>
            </a:r>
          </a:p>
          <a:p>
            <a:pPr marL="264523" lvl="1" indent="0">
              <a:buFontTx/>
              <a:buNone/>
              <a:defRPr/>
            </a:pPr>
            <a:r>
              <a:rPr kumimoji="0" lang="en-US" altLang="zh-TW" sz="2000" dirty="0">
                <a:latin typeface="Comic Sans MS"/>
                <a:cs typeface="Comic Sans MS"/>
              </a:rPr>
              <a:t>pulsars and </a:t>
            </a:r>
            <a:r>
              <a:rPr kumimoji="0" lang="en-US" altLang="zh-TW" sz="2000" dirty="0" err="1">
                <a:latin typeface="Comic Sans MS"/>
                <a:cs typeface="Comic Sans MS"/>
              </a:rPr>
              <a:t>PWNe</a:t>
            </a:r>
            <a:r>
              <a:rPr kumimoji="0" lang="en-US" altLang="zh-TW" sz="2000" dirty="0">
                <a:latin typeface="Comic Sans MS"/>
                <a:cs typeface="Comic Sans MS"/>
              </a:rPr>
              <a:t>, BH binaries, GRBs</a:t>
            </a:r>
          </a:p>
          <a:p>
            <a:pPr>
              <a:defRPr/>
            </a:pPr>
            <a:endParaRPr kumimoji="0" lang="en-US" altLang="zh-TW" sz="2400" dirty="0">
              <a:latin typeface="Comic Sans MS"/>
              <a:cs typeface="Comic Sans MS"/>
            </a:endParaRPr>
          </a:p>
        </p:txBody>
      </p:sp>
      <p:sp>
        <p:nvSpPr>
          <p:cNvPr id="20482" name="Rectangle 9"/>
          <p:cNvSpPr>
            <a:spLocks/>
          </p:cNvSpPr>
          <p:nvPr/>
        </p:nvSpPr>
        <p:spPr bwMode="auto">
          <a:xfrm>
            <a:off x="6615113" y="2811463"/>
            <a:ext cx="21780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>
                <a:latin typeface="Times New Roman" charset="0"/>
              </a:rPr>
              <a:t>COMPTEL </a:t>
            </a:r>
            <a:r>
              <a:rPr lang="en-US" altLang="zh-TW" sz="1400" baseline="32000">
                <a:latin typeface="Times New Roman" charset="0"/>
              </a:rPr>
              <a:t>26</a:t>
            </a:r>
            <a:r>
              <a:rPr lang="en-US" altLang="zh-TW" sz="1400">
                <a:latin typeface="Times New Roman" charset="0"/>
              </a:rPr>
              <a:t>Al all-sky map</a:t>
            </a:r>
          </a:p>
        </p:txBody>
      </p:sp>
      <p:pic>
        <p:nvPicPr>
          <p:cNvPr id="20484" name="Picture 4" descr="GC511-SPI2008X_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90625"/>
            <a:ext cx="25908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文字方塊 2"/>
          <p:cNvSpPr txBox="1">
            <a:spLocks noChangeArrowheads="1"/>
          </p:cNvSpPr>
          <p:nvPr/>
        </p:nvSpPr>
        <p:spPr bwMode="auto">
          <a:xfrm>
            <a:off x="28575" y="188913"/>
            <a:ext cx="348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dirty="0">
                <a:solidFill>
                  <a:srgbClr val="FF0000"/>
                </a:solidFill>
                <a:latin typeface="Comic Sans MS" charset="0"/>
              </a:rPr>
              <a:t>The MeV Universe: </a:t>
            </a:r>
          </a:p>
        </p:txBody>
      </p:sp>
      <p:pic>
        <p:nvPicPr>
          <p:cNvPr id="20486" name="圖片 1" descr="IoA_logo(白底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65" y="185083"/>
            <a:ext cx="109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05350"/>
            <a:ext cx="2690812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/>
          <a:stretch>
            <a:fillRect/>
          </a:stretch>
        </p:blipFill>
        <p:spPr bwMode="auto">
          <a:xfrm>
            <a:off x="6516688" y="2708275"/>
            <a:ext cx="24828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9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20939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300788" y="5157788"/>
            <a:ext cx="647700" cy="15113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3997325" y="1091207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800" dirty="0">
                <a:solidFill>
                  <a:srgbClr val="0000FF"/>
                </a:solidFill>
              </a:rPr>
              <a:t>Implications on </a:t>
            </a:r>
            <a:r>
              <a:rPr lang="en-US" altLang="zh-TW" sz="1800" b="1" i="1" dirty="0">
                <a:solidFill>
                  <a:srgbClr val="0000FF"/>
                </a:solidFill>
              </a:rPr>
              <a:t>SN </a:t>
            </a:r>
            <a:r>
              <a:rPr lang="en-US" altLang="zh-TW" sz="1800" b="1" i="1" dirty="0" err="1">
                <a:solidFill>
                  <a:srgbClr val="0000FF"/>
                </a:solidFill>
              </a:rPr>
              <a:t>Ia</a:t>
            </a:r>
            <a:r>
              <a:rPr lang="en-US" altLang="zh-TW" sz="1800" b="1" i="1" dirty="0">
                <a:solidFill>
                  <a:srgbClr val="0000FF"/>
                </a:solidFill>
              </a:rPr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and </a:t>
            </a:r>
            <a:r>
              <a:rPr lang="en-US" altLang="zh-TW" sz="1800" b="1" i="1" dirty="0">
                <a:solidFill>
                  <a:srgbClr val="0000FF"/>
                </a:solidFill>
              </a:rPr>
              <a:t>cosmology</a:t>
            </a:r>
            <a:endParaRPr lang="zh-TW" altLang="en-US" sz="1800" b="1" i="1" dirty="0">
              <a:solidFill>
                <a:srgbClr val="0000FF"/>
              </a:solidFill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348831" y="5951736"/>
            <a:ext cx="208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800">
                <a:solidFill>
                  <a:srgbClr val="0000FF"/>
                </a:solidFill>
              </a:rPr>
              <a:t>EM counterparts to GW sources</a:t>
            </a:r>
            <a:endParaRPr lang="zh-TW" altLang="en-US" sz="1800" dirty="0">
              <a:solidFill>
                <a:srgbClr val="0000FF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851275" y="892274"/>
            <a:ext cx="2592388" cy="100806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962276" y="5781281"/>
            <a:ext cx="2592387" cy="100806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8" name="直線箭頭接點 7"/>
          <p:cNvCxnSpPr/>
          <p:nvPr/>
        </p:nvCxnSpPr>
        <p:spPr>
          <a:xfrm flipH="1">
            <a:off x="4824413" y="1939975"/>
            <a:ext cx="215106" cy="51707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橢圓 18"/>
          <p:cNvSpPr/>
          <p:nvPr/>
        </p:nvSpPr>
        <p:spPr>
          <a:xfrm>
            <a:off x="234950" y="2255442"/>
            <a:ext cx="6408738" cy="100806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466725" y="4021734"/>
            <a:ext cx="3384550" cy="6477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1" name="直線箭頭接點 20"/>
          <p:cNvCxnSpPr/>
          <p:nvPr/>
        </p:nvCxnSpPr>
        <p:spPr>
          <a:xfrm flipH="1" flipV="1">
            <a:off x="2771800" y="4538069"/>
            <a:ext cx="1362856" cy="124321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16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A76B52F-FDF6-ED77-C916-0F57DF84B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" r="3286" b="8627"/>
          <a:stretch/>
        </p:blipFill>
        <p:spPr>
          <a:xfrm>
            <a:off x="-12160" y="476672"/>
            <a:ext cx="4307840" cy="3289429"/>
          </a:xfrm>
          <a:prstGeom prst="rect">
            <a:avLst/>
          </a:prstGeom>
        </p:spPr>
      </p:pic>
      <p:pic>
        <p:nvPicPr>
          <p:cNvPr id="3" name="圖片 4">
            <a:extLst>
              <a:ext uri="{FF2B5EF4-FFF2-40B4-BE49-F238E27FC236}">
                <a16:creationId xmlns:a16="http://schemas.microsoft.com/office/drawing/2014/main" id="{EB66B171-3F9C-D5E4-40F0-FC72576E8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72" y="764704"/>
            <a:ext cx="1594020" cy="3123261"/>
          </a:xfrm>
          <a:prstGeom prst="rect">
            <a:avLst/>
          </a:prstGeom>
        </p:spPr>
      </p:pic>
      <p:pic>
        <p:nvPicPr>
          <p:cNvPr id="4" name="圖片 5">
            <a:extLst>
              <a:ext uri="{FF2B5EF4-FFF2-40B4-BE49-F238E27FC236}">
                <a16:creationId xmlns:a16="http://schemas.microsoft.com/office/drawing/2014/main" id="{87AAC3FA-A6EB-D1E9-7F47-156BE05C3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5" b="97628" l="26075" r="76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3" r="18376"/>
          <a:stretch/>
        </p:blipFill>
        <p:spPr>
          <a:xfrm>
            <a:off x="6300192" y="662934"/>
            <a:ext cx="2648608" cy="33268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7A2E2E8D-8A8E-8B5D-F151-DEB975464E19}"/>
              </a:ext>
            </a:extLst>
          </p:cNvPr>
          <p:cNvSpPr txBox="1"/>
          <p:nvPr/>
        </p:nvSpPr>
        <p:spPr>
          <a:xfrm>
            <a:off x="195200" y="3989734"/>
            <a:ext cx="3580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(Credit: COMPTEL Collaboration)</a:t>
            </a:r>
            <a:endParaRPr lang="en-TW"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B4EB2D9-5C0B-BB28-C7AD-8B1889EA8BFA}"/>
              </a:ext>
            </a:extLst>
          </p:cNvPr>
          <p:cNvSpPr txBox="1"/>
          <p:nvPr/>
        </p:nvSpPr>
        <p:spPr>
          <a:xfrm>
            <a:off x="4307872" y="3992684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(Credit: ESA)</a:t>
            </a:r>
            <a:endParaRPr kumimoji="1" lang="zh-TW" altLang="en-US" sz="1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AE12B31-3900-15D5-B67E-B6DB10AA7254}"/>
              </a:ext>
            </a:extLst>
          </p:cNvPr>
          <p:cNvSpPr txBox="1"/>
          <p:nvPr/>
        </p:nvSpPr>
        <p:spPr>
          <a:xfrm>
            <a:off x="6852490" y="3989734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/>
              <a:t>(Credit: ESA)</a:t>
            </a:r>
            <a:endParaRPr kumimoji="1" lang="zh-TW" altLang="en-US" sz="1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67FADF1-75D0-3659-DB2C-B287F388689F}"/>
              </a:ext>
            </a:extLst>
          </p:cNvPr>
          <p:cNvSpPr txBox="1"/>
          <p:nvPr/>
        </p:nvSpPr>
        <p:spPr>
          <a:xfrm>
            <a:off x="611560" y="4653136"/>
            <a:ext cx="2347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7030A0"/>
                </a:solidFill>
              </a:rPr>
              <a:t>COMPTEL of CGRO</a:t>
            </a:r>
          </a:p>
          <a:p>
            <a:r>
              <a:rPr lang="en-US" altLang="zh-TW" dirty="0"/>
              <a:t>(1991-2000)</a:t>
            </a:r>
            <a:endParaRPr kumimoji="1"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8DD677D-6EA0-A6FC-5573-AB2A497CD019}"/>
              </a:ext>
            </a:extLst>
          </p:cNvPr>
          <p:cNvSpPr txBox="1"/>
          <p:nvPr/>
        </p:nvSpPr>
        <p:spPr>
          <a:xfrm>
            <a:off x="4089219" y="4606969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7030A0"/>
                </a:solidFill>
              </a:rPr>
              <a:t>SPI of INTEGRAL</a:t>
            </a:r>
          </a:p>
          <a:p>
            <a:r>
              <a:rPr lang="en-US" altLang="zh-TW" dirty="0"/>
              <a:t>(2002 - )</a:t>
            </a:r>
            <a:endParaRPr kumimoji="1"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C6573D0-8DC1-6842-F50B-7BD880A031B9}"/>
              </a:ext>
            </a:extLst>
          </p:cNvPr>
          <p:cNvSpPr txBox="1"/>
          <p:nvPr/>
        </p:nvSpPr>
        <p:spPr>
          <a:xfrm>
            <a:off x="6608833" y="4606969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7030A0"/>
                </a:solidFill>
              </a:rPr>
              <a:t>IBIS of INTEGRAL</a:t>
            </a:r>
          </a:p>
          <a:p>
            <a:r>
              <a:rPr lang="en-US" altLang="zh-TW" dirty="0"/>
              <a:t>(2002 - )</a:t>
            </a:r>
            <a:endParaRPr kumimoji="1"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950B3D-7CEF-0866-2C98-A935D72920D9}"/>
              </a:ext>
            </a:extLst>
          </p:cNvPr>
          <p:cNvSpPr txBox="1"/>
          <p:nvPr/>
        </p:nvSpPr>
        <p:spPr>
          <a:xfrm>
            <a:off x="396001" y="5593537"/>
            <a:ext cx="3380093" cy="855107"/>
          </a:xfrm>
          <a:prstGeom prst="roundRect">
            <a:avLst>
              <a:gd name="adj" fmla="val 561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FF3469"/>
                </a:solidFill>
              </a:rPr>
              <a:t>Coded mask &amp;</a:t>
            </a:r>
            <a:r>
              <a:rPr kumimoji="1" lang="zh-TW" altLang="en-US" sz="2400" b="1" dirty="0">
                <a:solidFill>
                  <a:srgbClr val="FF3469"/>
                </a:solidFill>
              </a:rPr>
              <a:t> </a:t>
            </a:r>
            <a:br>
              <a:rPr kumimoji="1" lang="en-US" altLang="zh-TW" sz="2400" b="1" dirty="0">
                <a:solidFill>
                  <a:srgbClr val="FF3469"/>
                </a:solidFill>
              </a:rPr>
            </a:br>
            <a:r>
              <a:rPr kumimoji="1" lang="en-US" altLang="zh-TW" sz="2400" b="1" dirty="0">
                <a:solidFill>
                  <a:srgbClr val="FF3469"/>
                </a:solidFill>
              </a:rPr>
              <a:t>Compton telescope</a:t>
            </a:r>
            <a:endParaRPr kumimoji="1" lang="zh-TW" altLang="en-US" sz="2400" b="1" dirty="0">
              <a:solidFill>
                <a:srgbClr val="FF3469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376959-1AEA-4917-12AE-149DC280ABB7}"/>
              </a:ext>
            </a:extLst>
          </p:cNvPr>
          <p:cNvSpPr txBox="1"/>
          <p:nvPr/>
        </p:nvSpPr>
        <p:spPr>
          <a:xfrm>
            <a:off x="3945883" y="5759480"/>
            <a:ext cx="4999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7030A0"/>
                </a:solidFill>
              </a:rPr>
              <a:t>These are all huge and heavy.</a:t>
            </a:r>
            <a:endParaRPr kumimoji="1" lang="zh-TW" altLang="en-US" sz="2800" dirty="0">
              <a:solidFill>
                <a:srgbClr val="7030A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66C24E-B5FB-9D29-273D-1064265DEFD4}"/>
              </a:ext>
            </a:extLst>
          </p:cNvPr>
          <p:cNvSpPr txBox="1"/>
          <p:nvPr/>
        </p:nvSpPr>
        <p:spPr>
          <a:xfrm>
            <a:off x="4664" y="4300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In the past and currently …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803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F353D536-F42A-DE88-39A5-49A144779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" t="2896" r="4449" b="2277"/>
          <a:stretch/>
        </p:blipFill>
        <p:spPr>
          <a:xfrm>
            <a:off x="1619672" y="1349393"/>
            <a:ext cx="5760640" cy="5053722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6BDCB357-BD51-BBFF-FB60-B81C00B1E2A1}"/>
              </a:ext>
            </a:extLst>
          </p:cNvPr>
          <p:cNvSpPr txBox="1"/>
          <p:nvPr/>
        </p:nvSpPr>
        <p:spPr>
          <a:xfrm>
            <a:off x="6588224" y="6403115"/>
            <a:ext cx="2445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Beechert</a:t>
            </a:r>
            <a:r>
              <a:rPr lang="en-US" dirty="0"/>
              <a:t> et. al. 2022)</a:t>
            </a:r>
            <a:endParaRPr lang="en-TW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4944E97-A922-5B39-CE92-F0420A980173}"/>
              </a:ext>
            </a:extLst>
          </p:cNvPr>
          <p:cNvSpPr txBox="1"/>
          <p:nvPr/>
        </p:nvSpPr>
        <p:spPr>
          <a:xfrm>
            <a:off x="251520" y="204970"/>
            <a:ext cx="7859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The Compton Spectrometer and Imager (</a:t>
            </a:r>
            <a:r>
              <a:rPr kumimoji="1" lang="en-US" altLang="zh-TW" sz="2800" dirty="0">
                <a:solidFill>
                  <a:srgbClr val="FF0000"/>
                </a:solidFill>
              </a:rPr>
              <a:t>COSI) </a:t>
            </a:r>
          </a:p>
          <a:p>
            <a:r>
              <a:rPr kumimoji="1" lang="en-US" altLang="zh-TW" sz="2800" dirty="0"/>
              <a:t>An array of 3-D-tracking cross-strip </a:t>
            </a:r>
            <a:r>
              <a:rPr kumimoji="1" lang="en-US" altLang="zh-TW" sz="2800" dirty="0" err="1"/>
              <a:t>HPGeD</a:t>
            </a:r>
            <a:endParaRPr kumimoji="1" lang="zh-TW" alt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8"/>
          <p:cNvSpPr>
            <a:spLocks/>
          </p:cNvSpPr>
          <p:nvPr/>
        </p:nvSpPr>
        <p:spPr bwMode="auto">
          <a:xfrm>
            <a:off x="506413" y="998538"/>
            <a:ext cx="80645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7905">
              <a:spcBef>
                <a:spcPts val="387"/>
              </a:spcBef>
              <a:buClr>
                <a:srgbClr val="333399"/>
              </a:buClr>
              <a:buSzPct val="100000"/>
              <a:defRPr/>
            </a:pPr>
            <a:r>
              <a:rPr lang="en-US" altLang="zh-TW" sz="2100" dirty="0">
                <a:latin typeface="Times New Roman" charset="0"/>
                <a:cs typeface="Times New Roman" charset="0"/>
              </a:rPr>
              <a:t>X and Y positions: determined by orthogonal strips</a:t>
            </a:r>
            <a:endParaRPr lang="en-US" altLang="zh-TW" sz="2100" dirty="0">
              <a:latin typeface="Times New Roman" charset="0"/>
              <a:cs typeface="Times New Roman" charset="0"/>
              <a:sym typeface="Helvetica" charset="0"/>
            </a:endParaRPr>
          </a:p>
          <a:p>
            <a:pPr marL="268998" indent="-241093">
              <a:lnSpc>
                <a:spcPct val="80000"/>
              </a:lnSpc>
              <a:spcBef>
                <a:spcPts val="562"/>
              </a:spcBef>
              <a:buClr>
                <a:srgbClr val="333399"/>
              </a:buClr>
              <a:buSzPct val="100000"/>
              <a:defRPr/>
            </a:pPr>
            <a:r>
              <a:rPr lang="en-US" altLang="zh-TW" sz="2100" dirty="0">
                <a:latin typeface="Times New Roman" charset="0"/>
                <a:cs typeface="Times New Roman" charset="0"/>
                <a:sym typeface="Arial" charset="0"/>
              </a:rPr>
              <a:t> </a:t>
            </a:r>
            <a:r>
              <a:rPr lang="en-US" altLang="zh-TW" sz="2100" dirty="0">
                <a:latin typeface="Times New Roman" charset="0"/>
                <a:cs typeface="Times New Roman" charset="0"/>
                <a:sym typeface="Wingdings" charset="0"/>
              </a:rPr>
              <a:t> S</a:t>
            </a:r>
            <a:r>
              <a:rPr lang="en-US" altLang="zh-TW" sz="2100" dirty="0">
                <a:latin typeface="Times New Roman" charset="0"/>
                <a:cs typeface="Times New Roman" charset="0"/>
                <a:sym typeface="Arial" charset="0"/>
              </a:rPr>
              <a:t>trip pitch: 2 mm (0.25 mm gap)  </a:t>
            </a:r>
            <a:endParaRPr lang="en-US" altLang="zh-TW" sz="2100" dirty="0">
              <a:solidFill>
                <a:srgbClr val="00B0F0"/>
              </a:solidFill>
              <a:latin typeface="Times New Roman" charset="0"/>
              <a:cs typeface="Times New Roman" charset="0"/>
            </a:endParaRPr>
          </a:p>
          <a:p>
            <a:pPr marL="27905">
              <a:spcBef>
                <a:spcPts val="387"/>
              </a:spcBef>
              <a:buClr>
                <a:srgbClr val="333399"/>
              </a:buClr>
              <a:buSzPct val="100000"/>
              <a:defRPr/>
            </a:pPr>
            <a:endParaRPr lang="en-US" altLang="zh-TW" sz="2100" dirty="0">
              <a:latin typeface="Times New Roman" charset="0"/>
              <a:cs typeface="Times New Roman" charset="0"/>
            </a:endParaRPr>
          </a:p>
          <a:p>
            <a:pPr marL="27905">
              <a:spcBef>
                <a:spcPts val="387"/>
              </a:spcBef>
              <a:buClr>
                <a:srgbClr val="333399"/>
              </a:buClr>
              <a:buSzPct val="100000"/>
              <a:defRPr/>
            </a:pPr>
            <a:r>
              <a:rPr lang="en-US" altLang="zh-TW" sz="2100" dirty="0">
                <a:latin typeface="Times New Roman" charset="0"/>
                <a:cs typeface="Times New Roman" charset="0"/>
              </a:rPr>
              <a:t>Z position: </a:t>
            </a:r>
            <a:r>
              <a:rPr lang="en-US" altLang="zh-TW" sz="2100" dirty="0">
                <a:latin typeface="Times New Roman" charset="0"/>
                <a:cs typeface="Times New Roman" charset="0"/>
                <a:sym typeface="Helvetica" charset="0"/>
              </a:rPr>
              <a:t>calculated by time difference between X &amp; Y strips</a:t>
            </a:r>
          </a:p>
          <a:p>
            <a:pPr marL="268998" indent="-241093">
              <a:spcBef>
                <a:spcPts val="387"/>
              </a:spcBef>
              <a:buClr>
                <a:srgbClr val="333399"/>
              </a:buClr>
              <a:buSzPct val="100000"/>
              <a:defRPr/>
            </a:pPr>
            <a:r>
              <a:rPr lang="en-US" altLang="zh-TW" sz="2100" dirty="0">
                <a:latin typeface="Times New Roman" charset="0"/>
                <a:cs typeface="Times New Roman" charset="0"/>
                <a:sym typeface="Wingdings" charset="0"/>
              </a:rPr>
              <a:t>  </a:t>
            </a:r>
            <a:r>
              <a:rPr lang="en-US" altLang="zh-TW" sz="2100" dirty="0">
                <a:latin typeface="Times New Roman" charset="0"/>
                <a:cs typeface="Times New Roman" charset="0"/>
                <a:sym typeface="Helvetica" charset="0"/>
              </a:rPr>
              <a:t>Depth resolution: 0.5 mm</a:t>
            </a:r>
          </a:p>
        </p:txBody>
      </p:sp>
      <p:pic>
        <p:nvPicPr>
          <p:cNvPr id="26626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3478213"/>
            <a:ext cx="31877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7" name="Picture 5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783013"/>
            <a:ext cx="191135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54"/>
          <p:cNvSpPr>
            <a:spLocks/>
          </p:cNvSpPr>
          <p:nvPr/>
        </p:nvSpPr>
        <p:spPr bwMode="auto">
          <a:xfrm>
            <a:off x="484188" y="4551363"/>
            <a:ext cx="207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4200">
                <a:sym typeface="Arial" charset="0"/>
              </a:rPr>
              <a:t>-</a:t>
            </a:r>
          </a:p>
        </p:txBody>
      </p:sp>
      <p:sp>
        <p:nvSpPr>
          <p:cNvPr id="26629" name="Rectangle 55"/>
          <p:cNvSpPr>
            <a:spLocks/>
          </p:cNvSpPr>
          <p:nvPr/>
        </p:nvSpPr>
        <p:spPr bwMode="auto">
          <a:xfrm>
            <a:off x="2425700" y="4551363"/>
            <a:ext cx="344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4200">
                <a:sym typeface="Arial" charset="0"/>
              </a:rPr>
              <a:t>+</a:t>
            </a:r>
          </a:p>
        </p:txBody>
      </p:sp>
      <p:sp>
        <p:nvSpPr>
          <p:cNvPr id="26630" name="Line 56"/>
          <p:cNvSpPr>
            <a:spLocks noChangeShapeType="1"/>
          </p:cNvSpPr>
          <p:nvPr/>
        </p:nvSpPr>
        <p:spPr bwMode="auto">
          <a:xfrm rot="10800000" flipH="1">
            <a:off x="1792288" y="5018088"/>
            <a:ext cx="423862" cy="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26631" name="Line 57"/>
          <p:cNvSpPr>
            <a:spLocks noChangeShapeType="1"/>
          </p:cNvSpPr>
          <p:nvPr/>
        </p:nvSpPr>
        <p:spPr bwMode="auto">
          <a:xfrm flipH="1">
            <a:off x="996950" y="5014913"/>
            <a:ext cx="339725" cy="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26632" name="Freeform 58"/>
          <p:cNvSpPr>
            <a:spLocks/>
          </p:cNvSpPr>
          <p:nvPr/>
        </p:nvSpPr>
        <p:spPr bwMode="auto">
          <a:xfrm rot="-5400000">
            <a:off x="1177131" y="5158582"/>
            <a:ext cx="276225" cy="5445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720"/>
                </a:lnTo>
                <a:cubicBezTo>
                  <a:pt x="10800" y="10714"/>
                  <a:pt x="5965" y="11520"/>
                  <a:pt x="0" y="11520"/>
                </a:cubicBezTo>
                <a:cubicBezTo>
                  <a:pt x="5965" y="11520"/>
                  <a:pt x="10800" y="12326"/>
                  <a:pt x="10800" y="1332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26633" name="Rectangle 59"/>
          <p:cNvSpPr>
            <a:spLocks/>
          </p:cNvSpPr>
          <p:nvPr/>
        </p:nvSpPr>
        <p:spPr bwMode="auto">
          <a:xfrm>
            <a:off x="1076325" y="5567363"/>
            <a:ext cx="644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800">
                <a:solidFill>
                  <a:srgbClr val="800080"/>
                </a:solidFill>
                <a:latin typeface="Arial Bold" charset="0"/>
                <a:sym typeface="Arial Bold" charset="0"/>
              </a:rPr>
              <a:t>Depth</a:t>
            </a:r>
          </a:p>
        </p:txBody>
      </p:sp>
      <p:sp>
        <p:nvSpPr>
          <p:cNvPr id="26634" name="Rectangle 60"/>
          <p:cNvSpPr>
            <a:spLocks/>
          </p:cNvSpPr>
          <p:nvPr/>
        </p:nvSpPr>
        <p:spPr bwMode="auto">
          <a:xfrm>
            <a:off x="1560513" y="4524375"/>
            <a:ext cx="157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800">
                <a:solidFill>
                  <a:srgbClr val="00279F"/>
                </a:solidFill>
                <a:latin typeface="Arial Bold" charset="0"/>
                <a:sym typeface="Arial Bold" charset="0"/>
              </a:rPr>
              <a:t>e</a:t>
            </a:r>
          </a:p>
        </p:txBody>
      </p:sp>
      <p:sp>
        <p:nvSpPr>
          <p:cNvPr id="26635" name="Rectangle 61"/>
          <p:cNvSpPr>
            <a:spLocks/>
          </p:cNvSpPr>
          <p:nvPr/>
        </p:nvSpPr>
        <p:spPr bwMode="auto">
          <a:xfrm>
            <a:off x="1274763" y="4524375"/>
            <a:ext cx="157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800">
                <a:solidFill>
                  <a:srgbClr val="FF0000"/>
                </a:solidFill>
                <a:latin typeface="Arial Bold" charset="0"/>
                <a:sym typeface="Arial Bold" charset="0"/>
              </a:rPr>
              <a:t>h</a:t>
            </a:r>
          </a:p>
        </p:txBody>
      </p:sp>
      <p:sp>
        <p:nvSpPr>
          <p:cNvPr id="26636" name="Rectangle 62"/>
          <p:cNvSpPr>
            <a:spLocks/>
          </p:cNvSpPr>
          <p:nvPr/>
        </p:nvSpPr>
        <p:spPr bwMode="auto">
          <a:xfrm>
            <a:off x="863600" y="3497263"/>
            <a:ext cx="13477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600">
                <a:latin typeface="Arial Bold" charset="0"/>
                <a:sym typeface="Arial Bold" charset="0"/>
              </a:rPr>
              <a:t>Edge-On View</a:t>
            </a:r>
          </a:p>
        </p:txBody>
      </p:sp>
      <p:sp>
        <p:nvSpPr>
          <p:cNvPr id="26637" name="Oval 63"/>
          <p:cNvSpPr>
            <a:spLocks/>
          </p:cNvSpPr>
          <p:nvPr/>
        </p:nvSpPr>
        <p:spPr bwMode="auto">
          <a:xfrm>
            <a:off x="1336675" y="4889500"/>
            <a:ext cx="241300" cy="2682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38" name="Oval 64"/>
          <p:cNvSpPr>
            <a:spLocks/>
          </p:cNvSpPr>
          <p:nvPr/>
        </p:nvSpPr>
        <p:spPr bwMode="auto">
          <a:xfrm>
            <a:off x="1550988" y="4889500"/>
            <a:ext cx="241300" cy="26828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39" name="Rectangle 67"/>
          <p:cNvSpPr>
            <a:spLocks/>
          </p:cNvSpPr>
          <p:nvPr/>
        </p:nvSpPr>
        <p:spPr bwMode="auto">
          <a:xfrm>
            <a:off x="7797800" y="3568700"/>
            <a:ext cx="709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6988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2000">
                <a:sym typeface="Arial" charset="0"/>
              </a:rPr>
              <a:t>mirror</a:t>
            </a:r>
          </a:p>
        </p:txBody>
      </p:sp>
      <p:sp>
        <p:nvSpPr>
          <p:cNvPr id="26640" name="Line 68"/>
          <p:cNvSpPr>
            <a:spLocks noChangeShapeType="1"/>
          </p:cNvSpPr>
          <p:nvPr/>
        </p:nvSpPr>
        <p:spPr bwMode="auto">
          <a:xfrm flipV="1">
            <a:off x="6026150" y="5503863"/>
            <a:ext cx="0" cy="6080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zh-TW" altLang="en-US"/>
          </a:p>
        </p:txBody>
      </p:sp>
      <p:sp>
        <p:nvSpPr>
          <p:cNvPr id="26641" name="Line 69"/>
          <p:cNvSpPr>
            <a:spLocks noChangeShapeType="1"/>
          </p:cNvSpPr>
          <p:nvPr/>
        </p:nvSpPr>
        <p:spPr bwMode="auto">
          <a:xfrm flipV="1">
            <a:off x="6015038" y="5959475"/>
            <a:ext cx="517525" cy="1412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zh-TW" altLang="en-US"/>
          </a:p>
        </p:txBody>
      </p:sp>
      <p:sp>
        <p:nvSpPr>
          <p:cNvPr id="26642" name="Line 70"/>
          <p:cNvSpPr>
            <a:spLocks noChangeShapeType="1"/>
          </p:cNvSpPr>
          <p:nvPr/>
        </p:nvSpPr>
        <p:spPr bwMode="auto">
          <a:xfrm flipH="1" flipV="1">
            <a:off x="5773738" y="5705475"/>
            <a:ext cx="252412" cy="406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zh-TW" altLang="en-US"/>
          </a:p>
        </p:txBody>
      </p:sp>
      <p:sp>
        <p:nvSpPr>
          <p:cNvPr id="26643" name="Rectangle 71"/>
          <p:cNvSpPr>
            <a:spLocks/>
          </p:cNvSpPr>
          <p:nvPr/>
        </p:nvSpPr>
        <p:spPr bwMode="auto">
          <a:xfrm>
            <a:off x="6048375" y="5453063"/>
            <a:ext cx="2587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>
                <a:solidFill>
                  <a:srgbClr val="0000CC"/>
                </a:solidFill>
                <a:sym typeface="Helvetica" charset="0"/>
              </a:rPr>
              <a:t>X</a:t>
            </a:r>
            <a:endParaRPr lang="zh-TW" altLang="en-US" sz="1400">
              <a:solidFill>
                <a:srgbClr val="0000CC"/>
              </a:solidFill>
              <a:sym typeface="Helvetica" charset="0"/>
            </a:endParaRPr>
          </a:p>
        </p:txBody>
      </p:sp>
      <p:sp>
        <p:nvSpPr>
          <p:cNvPr id="26644" name="Rectangle 72"/>
          <p:cNvSpPr>
            <a:spLocks/>
          </p:cNvSpPr>
          <p:nvPr/>
        </p:nvSpPr>
        <p:spPr bwMode="auto">
          <a:xfrm>
            <a:off x="6375400" y="5691188"/>
            <a:ext cx="2587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>
                <a:solidFill>
                  <a:srgbClr val="0000CC"/>
                </a:solidFill>
                <a:sym typeface="Helvetica" charset="0"/>
              </a:rPr>
              <a:t>Y</a:t>
            </a:r>
            <a:endParaRPr lang="zh-TW" altLang="en-US" sz="1400">
              <a:solidFill>
                <a:srgbClr val="0000CC"/>
              </a:solidFill>
              <a:sym typeface="Helvetica" charset="0"/>
            </a:endParaRPr>
          </a:p>
        </p:txBody>
      </p:sp>
      <p:sp>
        <p:nvSpPr>
          <p:cNvPr id="26645" name="Rectangle 73"/>
          <p:cNvSpPr>
            <a:spLocks/>
          </p:cNvSpPr>
          <p:nvPr/>
        </p:nvSpPr>
        <p:spPr bwMode="auto">
          <a:xfrm>
            <a:off x="5735638" y="5478463"/>
            <a:ext cx="2397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>
                <a:solidFill>
                  <a:srgbClr val="0000CC"/>
                </a:solidFill>
                <a:sym typeface="Helvetica" charset="0"/>
              </a:rPr>
              <a:t>Z</a:t>
            </a:r>
            <a:endParaRPr lang="zh-TW" altLang="en-US" sz="1400">
              <a:solidFill>
                <a:srgbClr val="0000CC"/>
              </a:solidFill>
              <a:sym typeface="Helvetica" charset="0"/>
            </a:endParaRPr>
          </a:p>
        </p:txBody>
      </p:sp>
      <p:sp>
        <p:nvSpPr>
          <p:cNvPr id="26646" name="Line 74"/>
          <p:cNvSpPr>
            <a:spLocks noChangeShapeType="1"/>
          </p:cNvSpPr>
          <p:nvPr/>
        </p:nvSpPr>
        <p:spPr bwMode="auto">
          <a:xfrm rot="10800000">
            <a:off x="2335213" y="3821113"/>
            <a:ext cx="4762" cy="2279650"/>
          </a:xfrm>
          <a:prstGeom prst="line">
            <a:avLst/>
          </a:prstGeom>
          <a:noFill/>
          <a:ln w="1143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26647" name="Rectangle 75"/>
          <p:cNvSpPr>
            <a:spLocks/>
          </p:cNvSpPr>
          <p:nvPr/>
        </p:nvSpPr>
        <p:spPr bwMode="auto">
          <a:xfrm>
            <a:off x="801688" y="4935538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48" name="Rectangle 76"/>
          <p:cNvSpPr>
            <a:spLocks/>
          </p:cNvSpPr>
          <p:nvPr/>
        </p:nvSpPr>
        <p:spPr bwMode="auto">
          <a:xfrm>
            <a:off x="801688" y="4738688"/>
            <a:ext cx="101600" cy="1508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49" name="Rectangle 77"/>
          <p:cNvSpPr>
            <a:spLocks/>
          </p:cNvSpPr>
          <p:nvPr/>
        </p:nvSpPr>
        <p:spPr bwMode="auto">
          <a:xfrm>
            <a:off x="801688" y="5329238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0" name="Rectangle 78"/>
          <p:cNvSpPr>
            <a:spLocks/>
          </p:cNvSpPr>
          <p:nvPr/>
        </p:nvSpPr>
        <p:spPr bwMode="auto">
          <a:xfrm>
            <a:off x="801688" y="5132388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1" name="Rectangle 79"/>
          <p:cNvSpPr>
            <a:spLocks/>
          </p:cNvSpPr>
          <p:nvPr/>
        </p:nvSpPr>
        <p:spPr bwMode="auto">
          <a:xfrm>
            <a:off x="801688" y="4141788"/>
            <a:ext cx="101600" cy="1508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2" name="Rectangle 80"/>
          <p:cNvSpPr>
            <a:spLocks/>
          </p:cNvSpPr>
          <p:nvPr/>
        </p:nvSpPr>
        <p:spPr bwMode="auto">
          <a:xfrm>
            <a:off x="801688" y="3943350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3" name="Rectangle 81"/>
          <p:cNvSpPr>
            <a:spLocks/>
          </p:cNvSpPr>
          <p:nvPr/>
        </p:nvSpPr>
        <p:spPr bwMode="auto">
          <a:xfrm>
            <a:off x="801688" y="4535488"/>
            <a:ext cx="101600" cy="1508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4" name="Rectangle 82"/>
          <p:cNvSpPr>
            <a:spLocks/>
          </p:cNvSpPr>
          <p:nvPr/>
        </p:nvSpPr>
        <p:spPr bwMode="auto">
          <a:xfrm>
            <a:off x="801688" y="4337050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5" name="Rectangle 83"/>
          <p:cNvSpPr>
            <a:spLocks/>
          </p:cNvSpPr>
          <p:nvPr/>
        </p:nvSpPr>
        <p:spPr bwMode="auto">
          <a:xfrm>
            <a:off x="801688" y="5727700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6" name="Rectangle 84"/>
          <p:cNvSpPr>
            <a:spLocks/>
          </p:cNvSpPr>
          <p:nvPr/>
        </p:nvSpPr>
        <p:spPr bwMode="auto">
          <a:xfrm>
            <a:off x="801688" y="5530850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6657" name="Rectangle 85"/>
          <p:cNvSpPr>
            <a:spLocks/>
          </p:cNvSpPr>
          <p:nvPr/>
        </p:nvSpPr>
        <p:spPr bwMode="auto">
          <a:xfrm>
            <a:off x="801688" y="5924550"/>
            <a:ext cx="101600" cy="1524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pic>
        <p:nvPicPr>
          <p:cNvPr id="26658" name="Picture 8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3175000"/>
            <a:ext cx="25955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9" name="文字方塊 2"/>
          <p:cNvSpPr txBox="1">
            <a:spLocks noChangeArrowheads="1"/>
          </p:cNvSpPr>
          <p:nvPr/>
        </p:nvSpPr>
        <p:spPr bwMode="auto">
          <a:xfrm>
            <a:off x="395288" y="260350"/>
            <a:ext cx="5759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dirty="0">
                <a:solidFill>
                  <a:srgbClr val="FF0000"/>
                </a:solidFill>
                <a:latin typeface="+mn-lt"/>
              </a:rPr>
              <a:t>COSI scattering position measurement</a:t>
            </a:r>
            <a:endParaRPr lang="zh-TW" alt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6660" name="圖片 1" descr="IoA_logo(白底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0350"/>
            <a:ext cx="1095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61" name="Picture 1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60350"/>
            <a:ext cx="4984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SSL0313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25"/>
            <a:ext cx="9144000" cy="780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04813"/>
            <a:ext cx="90519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1288</Words>
  <Application>Microsoft Macintosh PowerPoint</Application>
  <PresentationFormat>如螢幕大小 (4:3)</PresentationFormat>
  <Paragraphs>193</Paragraphs>
  <Slides>22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8" baseType="lpstr">
      <vt:lpstr>AdvOTb0c9bf5d</vt:lpstr>
      <vt:lpstr>AdvOTf9433e2d</vt:lpstr>
      <vt:lpstr>AdvTTab7e17fd+22</vt:lpstr>
      <vt:lpstr>CharisSIL</vt:lpstr>
      <vt:lpstr>NimbusRomNo9L</vt:lpstr>
      <vt:lpstr>Arial</vt:lpstr>
      <vt:lpstr>Arial Bold</vt:lpstr>
      <vt:lpstr>Calibri</vt:lpstr>
      <vt:lpstr>Cambria Math</vt:lpstr>
      <vt:lpstr>Chalkduster</vt:lpstr>
      <vt:lpstr>Comic Sans MS</vt:lpstr>
      <vt:lpstr>Helvetica</vt:lpstr>
      <vt:lpstr>Roboto Light</vt:lpstr>
      <vt:lpstr>Times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User</cp:lastModifiedBy>
  <cp:revision>86</cp:revision>
  <dcterms:created xsi:type="dcterms:W3CDTF">2018-05-07T01:31:41Z</dcterms:created>
  <dcterms:modified xsi:type="dcterms:W3CDTF">2023-05-26T01:51:08Z</dcterms:modified>
</cp:coreProperties>
</file>