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57" r:id="rId3"/>
    <p:sldId id="258" r:id="rId4"/>
    <p:sldId id="280" r:id="rId5"/>
    <p:sldId id="281" r:id="rId6"/>
    <p:sldId id="259" r:id="rId7"/>
    <p:sldId id="261" r:id="rId8"/>
    <p:sldId id="262" r:id="rId9"/>
    <p:sldId id="263" r:id="rId10"/>
    <p:sldId id="264" r:id="rId11"/>
    <p:sldId id="265" r:id="rId12"/>
    <p:sldId id="266" r:id="rId13"/>
    <p:sldId id="267" r:id="rId14"/>
    <p:sldId id="268" r:id="rId15"/>
    <p:sldId id="260" r:id="rId16"/>
    <p:sldId id="269" r:id="rId17"/>
    <p:sldId id="270" r:id="rId18"/>
    <p:sldId id="271" r:id="rId19"/>
    <p:sldId id="272" r:id="rId20"/>
    <p:sldId id="274" r:id="rId21"/>
    <p:sldId id="275" r:id="rId22"/>
    <p:sldId id="273" r:id="rId23"/>
    <p:sldId id="277" r:id="rId24"/>
    <p:sldId id="278" r:id="rId25"/>
    <p:sldId id="276" r:id="rId26"/>
    <p:sldId id="279"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varScale="1">
        <p:scale>
          <a:sx n="77" d="100"/>
          <a:sy n="77" d="100"/>
        </p:scale>
        <p:origin x="723" y="5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963F1-1706-4715-9549-DF9417EE5C91}" type="datetimeFigureOut">
              <a:rPr lang="zh-CN" altLang="en-US" smtClean="0"/>
              <a:t>2023/6/5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11F4CB-E8B7-40A2-8B0E-17511287AE11}" type="slidenum">
              <a:rPr lang="zh-CN" altLang="en-US" smtClean="0"/>
              <a:t>‹#›</a:t>
            </a:fld>
            <a:endParaRPr lang="zh-CN" altLang="en-US"/>
          </a:p>
        </p:txBody>
      </p:sp>
    </p:spTree>
    <p:extLst>
      <p:ext uri="{BB962C8B-B14F-4D97-AF65-F5344CB8AC3E}">
        <p14:creationId xmlns:p14="http://schemas.microsoft.com/office/powerpoint/2010/main" val="512730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D857EC-307E-2696-6850-E131599DF241}"/>
              </a:ext>
            </a:extLst>
          </p:cNvPr>
          <p:cNvSpPr>
            <a:spLocks noGrp="1"/>
          </p:cNvSpPr>
          <p:nvPr>
            <p:ph type="ctrTitle"/>
          </p:nvPr>
        </p:nvSpPr>
        <p:spPr>
          <a:xfrm>
            <a:off x="1524000" y="1041400"/>
            <a:ext cx="9144000" cy="2387600"/>
          </a:xfrm>
        </p:spPr>
        <p:txBody>
          <a:bodyPr anchor="b"/>
          <a:lstStyle>
            <a:lvl1pPr algn="ctr">
              <a:defRPr sz="6000">
                <a:solidFill>
                  <a:srgbClr val="660874"/>
                </a:solidFill>
              </a:defRPr>
            </a:lvl1pPr>
          </a:lstStyle>
          <a:p>
            <a:r>
              <a:rPr lang="zh-CN" altLang="en-US"/>
              <a:t>单击此处编辑母版标题样式</a:t>
            </a:r>
            <a:endParaRPr lang="zh-CN" altLang="en-US" dirty="0"/>
          </a:p>
        </p:txBody>
      </p:sp>
      <p:sp>
        <p:nvSpPr>
          <p:cNvPr id="3" name="副标题 2">
            <a:extLst>
              <a:ext uri="{FF2B5EF4-FFF2-40B4-BE49-F238E27FC236}">
                <a16:creationId xmlns:a16="http://schemas.microsoft.com/office/drawing/2014/main" id="{C03362FB-2884-7C9F-75F2-A35FDB0E984E}"/>
              </a:ext>
            </a:extLst>
          </p:cNvPr>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dirty="0"/>
              <a:t>XU Rui</a:t>
            </a:r>
          </a:p>
          <a:p>
            <a:r>
              <a:rPr lang="en-US" altLang="zh-CN" dirty="0"/>
              <a:t>DEP, THU</a:t>
            </a:r>
          </a:p>
          <a:p>
            <a:endParaRPr lang="zh-CN" altLang="en-US" dirty="0"/>
          </a:p>
        </p:txBody>
      </p:sp>
      <p:sp>
        <p:nvSpPr>
          <p:cNvPr id="4" name="日期占位符 3">
            <a:extLst>
              <a:ext uri="{FF2B5EF4-FFF2-40B4-BE49-F238E27FC236}">
                <a16:creationId xmlns:a16="http://schemas.microsoft.com/office/drawing/2014/main" id="{06B4BC6A-B813-1A0D-57F4-1783CBD708CE}"/>
              </a:ext>
            </a:extLst>
          </p:cNvPr>
          <p:cNvSpPr>
            <a:spLocks noGrp="1"/>
          </p:cNvSpPr>
          <p:nvPr>
            <p:ph type="dt" sz="half" idx="10"/>
          </p:nvPr>
        </p:nvSpPr>
        <p:spPr/>
        <p:txBody>
          <a:bodyPr/>
          <a:lstStyle/>
          <a:p>
            <a:fld id="{F0797913-4448-4971-9EC8-B117C80B5864}" type="datetime1">
              <a:rPr lang="zh-CN" altLang="en-US" smtClean="0"/>
              <a:t>2023/6/5</a:t>
            </a:fld>
            <a:endParaRPr lang="zh-CN" altLang="en-US"/>
          </a:p>
        </p:txBody>
      </p:sp>
      <p:sp>
        <p:nvSpPr>
          <p:cNvPr id="5" name="页脚占位符 4">
            <a:extLst>
              <a:ext uri="{FF2B5EF4-FFF2-40B4-BE49-F238E27FC236}">
                <a16:creationId xmlns:a16="http://schemas.microsoft.com/office/drawing/2014/main" id="{3254426E-407C-66D9-07B0-A6FC3F9EB38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0DAF98E-7CFF-47F2-6C65-B0D12CD55666}"/>
              </a:ext>
            </a:extLst>
          </p:cNvPr>
          <p:cNvSpPr>
            <a:spLocks noGrp="1"/>
          </p:cNvSpPr>
          <p:nvPr>
            <p:ph type="sldNum" sz="quarter" idx="12"/>
          </p:nvPr>
        </p:nvSpPr>
        <p:spPr/>
        <p:txBody>
          <a:bodyPr/>
          <a:lstStyle/>
          <a:p>
            <a:fld id="{94157C3A-662D-4A13-A097-5BF2FBABE0F8}" type="slidenum">
              <a:rPr lang="zh-CN" altLang="en-US" smtClean="0"/>
              <a:t>‹#›</a:t>
            </a:fld>
            <a:endParaRPr lang="zh-CN" altLang="en-US"/>
          </a:p>
        </p:txBody>
      </p:sp>
      <p:cxnSp>
        <p:nvCxnSpPr>
          <p:cNvPr id="10" name="直接连接符 9">
            <a:extLst>
              <a:ext uri="{FF2B5EF4-FFF2-40B4-BE49-F238E27FC236}">
                <a16:creationId xmlns:a16="http://schemas.microsoft.com/office/drawing/2014/main" id="{CF149D35-4B07-AFFB-4A2A-929A1166DACB}"/>
              </a:ext>
            </a:extLst>
          </p:cNvPr>
          <p:cNvCxnSpPr/>
          <p:nvPr/>
        </p:nvCxnSpPr>
        <p:spPr>
          <a:xfrm>
            <a:off x="1400629" y="3512457"/>
            <a:ext cx="9368971" cy="0"/>
          </a:xfrm>
          <a:prstGeom prst="line">
            <a:avLst/>
          </a:prstGeom>
          <a:ln w="25400">
            <a:solidFill>
              <a:srgbClr val="660874"/>
            </a:solidFill>
          </a:ln>
        </p:spPr>
        <p:style>
          <a:lnRef idx="1">
            <a:schemeClr val="accent1"/>
          </a:lnRef>
          <a:fillRef idx="0">
            <a:schemeClr val="accent1"/>
          </a:fillRef>
          <a:effectRef idx="0">
            <a:schemeClr val="accent1"/>
          </a:effectRef>
          <a:fontRef idx="minor">
            <a:schemeClr val="tx1"/>
          </a:fontRef>
        </p:style>
      </p:cxnSp>
      <p:pic>
        <p:nvPicPr>
          <p:cNvPr id="11" name="图片 10">
            <a:extLst>
              <a:ext uri="{FF2B5EF4-FFF2-40B4-BE49-F238E27FC236}">
                <a16:creationId xmlns:a16="http://schemas.microsoft.com/office/drawing/2014/main" id="{500800CC-D487-7740-CA04-6342477F7E6B}"/>
              </a:ext>
            </a:extLst>
          </p:cNvPr>
          <p:cNvPicPr>
            <a:picLocks noChangeAspect="1"/>
          </p:cNvPicPr>
          <p:nvPr/>
        </p:nvPicPr>
        <p:blipFill>
          <a:blip r:embed="rId2"/>
          <a:stretch>
            <a:fillRect/>
          </a:stretch>
        </p:blipFill>
        <p:spPr>
          <a:xfrm>
            <a:off x="9674687" y="136525"/>
            <a:ext cx="2334970" cy="707197"/>
          </a:xfrm>
          <a:prstGeom prst="rect">
            <a:avLst/>
          </a:prstGeom>
        </p:spPr>
      </p:pic>
    </p:spTree>
    <p:extLst>
      <p:ext uri="{BB962C8B-B14F-4D97-AF65-F5344CB8AC3E}">
        <p14:creationId xmlns:p14="http://schemas.microsoft.com/office/powerpoint/2010/main" val="1988862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8E7577-019E-CBEF-55E9-4A7E90FCD92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97A7DDFC-F759-FB2D-56FB-C34A7F0863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p>
        </p:txBody>
      </p:sp>
      <p:sp>
        <p:nvSpPr>
          <p:cNvPr id="4" name="文本占位符 3">
            <a:extLst>
              <a:ext uri="{FF2B5EF4-FFF2-40B4-BE49-F238E27FC236}">
                <a16:creationId xmlns:a16="http://schemas.microsoft.com/office/drawing/2014/main" id="{8C229D29-A027-DFAF-5218-A6562F0F9E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3116BC2D-0C22-852C-6FC1-045256AAD9BF}"/>
              </a:ext>
            </a:extLst>
          </p:cNvPr>
          <p:cNvSpPr>
            <a:spLocks noGrp="1"/>
          </p:cNvSpPr>
          <p:nvPr>
            <p:ph type="dt" sz="half" idx="10"/>
          </p:nvPr>
        </p:nvSpPr>
        <p:spPr/>
        <p:txBody>
          <a:bodyPr/>
          <a:lstStyle/>
          <a:p>
            <a:fld id="{670C13CC-BFEA-40C9-BE0A-424B794A9D62}" type="datetime1">
              <a:rPr lang="zh-CN" altLang="en-US" smtClean="0"/>
              <a:t>2023/6/5</a:t>
            </a:fld>
            <a:endParaRPr lang="zh-CN" altLang="en-US"/>
          </a:p>
        </p:txBody>
      </p:sp>
      <p:sp>
        <p:nvSpPr>
          <p:cNvPr id="6" name="页脚占位符 5">
            <a:extLst>
              <a:ext uri="{FF2B5EF4-FFF2-40B4-BE49-F238E27FC236}">
                <a16:creationId xmlns:a16="http://schemas.microsoft.com/office/drawing/2014/main" id="{C885A44A-A0CC-AF56-CC4A-C0BBD3149A6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9DEB2AE-4DEB-32ED-7523-028C91C6D3C6}"/>
              </a:ext>
            </a:extLst>
          </p:cNvPr>
          <p:cNvSpPr>
            <a:spLocks noGrp="1"/>
          </p:cNvSpPr>
          <p:nvPr>
            <p:ph type="sldNum" sz="quarter" idx="12"/>
          </p:nvPr>
        </p:nvSpPr>
        <p:spPr/>
        <p:txBody>
          <a:bodyPr/>
          <a:lstStyle/>
          <a:p>
            <a:fld id="{94157C3A-662D-4A13-A097-5BF2FBABE0F8}" type="slidenum">
              <a:rPr lang="zh-CN" altLang="en-US" smtClean="0"/>
              <a:t>‹#›</a:t>
            </a:fld>
            <a:endParaRPr lang="zh-CN" altLang="en-US"/>
          </a:p>
        </p:txBody>
      </p:sp>
    </p:spTree>
    <p:extLst>
      <p:ext uri="{BB962C8B-B14F-4D97-AF65-F5344CB8AC3E}">
        <p14:creationId xmlns:p14="http://schemas.microsoft.com/office/powerpoint/2010/main" val="2251386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D7FFDFF-25A2-CEB0-D09E-C70CD9257C13}"/>
              </a:ext>
            </a:extLst>
          </p:cNvPr>
          <p:cNvSpPr>
            <a:spLocks noGrp="1"/>
          </p:cNvSpPr>
          <p:nvPr>
            <p:ph type="title" hasCustomPrompt="1"/>
          </p:nvPr>
        </p:nvSpPr>
        <p:spPr>
          <a:xfrm>
            <a:off x="638629" y="18256"/>
            <a:ext cx="11096171" cy="925171"/>
          </a:xfrm>
        </p:spPr>
        <p:txBody>
          <a:bodyPr/>
          <a:lstStyle>
            <a:lvl1pPr>
              <a:defRPr b="1">
                <a:solidFill>
                  <a:srgbClr val="660874"/>
                </a:solidFill>
              </a:defRPr>
            </a:lvl1pPr>
          </a:lstStyle>
          <a:p>
            <a:r>
              <a:rPr lang="en-US" altLang="zh-CN" dirty="0"/>
              <a:t>Content</a:t>
            </a:r>
            <a:endParaRPr lang="zh-CN" altLang="en-US" dirty="0"/>
          </a:p>
        </p:txBody>
      </p:sp>
      <p:sp>
        <p:nvSpPr>
          <p:cNvPr id="3" name="日期占位符 2">
            <a:extLst>
              <a:ext uri="{FF2B5EF4-FFF2-40B4-BE49-F238E27FC236}">
                <a16:creationId xmlns:a16="http://schemas.microsoft.com/office/drawing/2014/main" id="{FF674030-F16F-98D9-FD16-E3098DD008F9}"/>
              </a:ext>
            </a:extLst>
          </p:cNvPr>
          <p:cNvSpPr>
            <a:spLocks noGrp="1"/>
          </p:cNvSpPr>
          <p:nvPr>
            <p:ph type="dt" sz="half" idx="10"/>
          </p:nvPr>
        </p:nvSpPr>
        <p:spPr/>
        <p:txBody>
          <a:bodyPr/>
          <a:lstStyle/>
          <a:p>
            <a:fld id="{39B39A19-4E19-441C-BE71-7408897DFCC1}" type="datetime1">
              <a:rPr lang="zh-CN" altLang="en-US" smtClean="0"/>
              <a:t>2023/6/5</a:t>
            </a:fld>
            <a:endParaRPr lang="zh-CN" altLang="en-US"/>
          </a:p>
        </p:txBody>
      </p:sp>
      <p:sp>
        <p:nvSpPr>
          <p:cNvPr id="4" name="页脚占位符 3">
            <a:extLst>
              <a:ext uri="{FF2B5EF4-FFF2-40B4-BE49-F238E27FC236}">
                <a16:creationId xmlns:a16="http://schemas.microsoft.com/office/drawing/2014/main" id="{94906BF1-0A1F-64BC-7D85-69481E2CFBF8}"/>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70B2FD1E-2BBF-2F30-AD5D-7684294759C1}"/>
              </a:ext>
            </a:extLst>
          </p:cNvPr>
          <p:cNvSpPr>
            <a:spLocks noGrp="1"/>
          </p:cNvSpPr>
          <p:nvPr>
            <p:ph type="sldNum" sz="quarter" idx="12"/>
          </p:nvPr>
        </p:nvSpPr>
        <p:spPr/>
        <p:txBody>
          <a:bodyPr/>
          <a:lstStyle/>
          <a:p>
            <a:fld id="{94157C3A-662D-4A13-A097-5BF2FBABE0F8}" type="slidenum">
              <a:rPr lang="zh-CN" altLang="en-US" smtClean="0"/>
              <a:t>‹#›</a:t>
            </a:fld>
            <a:endParaRPr lang="zh-CN" altLang="en-US"/>
          </a:p>
        </p:txBody>
      </p:sp>
      <p:cxnSp>
        <p:nvCxnSpPr>
          <p:cNvPr id="6" name="直接连接符 5">
            <a:extLst>
              <a:ext uri="{FF2B5EF4-FFF2-40B4-BE49-F238E27FC236}">
                <a16:creationId xmlns:a16="http://schemas.microsoft.com/office/drawing/2014/main" id="{2928F159-C7B9-662F-51FB-8B2E22020860}"/>
              </a:ext>
            </a:extLst>
          </p:cNvPr>
          <p:cNvCxnSpPr>
            <a:cxnSpLocks/>
          </p:cNvCxnSpPr>
          <p:nvPr/>
        </p:nvCxnSpPr>
        <p:spPr>
          <a:xfrm>
            <a:off x="0" y="1013958"/>
            <a:ext cx="12192000" cy="0"/>
          </a:xfrm>
          <a:prstGeom prst="line">
            <a:avLst/>
          </a:prstGeom>
          <a:ln w="63500">
            <a:solidFill>
              <a:srgbClr val="660874"/>
            </a:solidFill>
          </a:ln>
        </p:spPr>
        <p:style>
          <a:lnRef idx="1">
            <a:schemeClr val="accent1"/>
          </a:lnRef>
          <a:fillRef idx="0">
            <a:schemeClr val="accent1"/>
          </a:fillRef>
          <a:effectRef idx="0">
            <a:schemeClr val="accent1"/>
          </a:effectRef>
          <a:fontRef idx="minor">
            <a:schemeClr val="tx1"/>
          </a:fontRef>
        </p:style>
      </p:cxnSp>
      <p:sp>
        <p:nvSpPr>
          <p:cNvPr id="7" name="文本框 6">
            <a:extLst>
              <a:ext uri="{FF2B5EF4-FFF2-40B4-BE49-F238E27FC236}">
                <a16:creationId xmlns:a16="http://schemas.microsoft.com/office/drawing/2014/main" id="{3212EC8D-8DD4-C431-202E-8C68AB23B498}"/>
              </a:ext>
            </a:extLst>
          </p:cNvPr>
          <p:cNvSpPr txBox="1"/>
          <p:nvPr/>
        </p:nvSpPr>
        <p:spPr>
          <a:xfrm>
            <a:off x="638629" y="1400629"/>
            <a:ext cx="11096171" cy="646331"/>
          </a:xfrm>
          <a:prstGeom prst="rect">
            <a:avLst/>
          </a:prstGeom>
          <a:noFill/>
        </p:spPr>
        <p:txBody>
          <a:bodyPr wrap="square" rtlCol="0">
            <a:spAutoFit/>
          </a:bodyPr>
          <a:lstStyle/>
          <a:p>
            <a:pPr>
              <a:spcBef>
                <a:spcPts val="1000"/>
              </a:spcBef>
            </a:pPr>
            <a:endParaRPr lang="zh-CN" altLang="en-US" sz="3600" dirty="0"/>
          </a:p>
        </p:txBody>
      </p:sp>
    </p:spTree>
    <p:extLst>
      <p:ext uri="{BB962C8B-B14F-4D97-AF65-F5344CB8AC3E}">
        <p14:creationId xmlns:p14="http://schemas.microsoft.com/office/powerpoint/2010/main" val="2301108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4ACDA8D-0412-54E0-15CF-1E52FD0B585C}"/>
              </a:ext>
            </a:extLst>
          </p:cNvPr>
          <p:cNvSpPr>
            <a:spLocks noGrp="1"/>
          </p:cNvSpPr>
          <p:nvPr>
            <p:ph type="title"/>
          </p:nvPr>
        </p:nvSpPr>
        <p:spPr>
          <a:xfrm>
            <a:off x="838200" y="768350"/>
            <a:ext cx="10515600" cy="2852737"/>
          </a:xfrm>
        </p:spPr>
        <p:txBody>
          <a:bodyPr anchor="b">
            <a:normAutofit/>
          </a:bodyPr>
          <a:lstStyle>
            <a:lvl1pPr algn="ctr">
              <a:defRPr sz="4800">
                <a:solidFill>
                  <a:srgbClr val="660874"/>
                </a:solidFill>
              </a:defRPr>
            </a:lvl1pPr>
          </a:lstStyle>
          <a:p>
            <a:r>
              <a:rPr lang="zh-CN" altLang="en-US"/>
              <a:t>单击此处编辑母版标题样式</a:t>
            </a:r>
            <a:endParaRPr lang="zh-CN" altLang="en-US" dirty="0"/>
          </a:p>
        </p:txBody>
      </p:sp>
      <p:sp>
        <p:nvSpPr>
          <p:cNvPr id="3" name="文本占位符 2">
            <a:extLst>
              <a:ext uri="{FF2B5EF4-FFF2-40B4-BE49-F238E27FC236}">
                <a16:creationId xmlns:a16="http://schemas.microsoft.com/office/drawing/2014/main" id="{716FEDA4-9577-740D-ADFD-3FFC958B8F93}"/>
              </a:ext>
            </a:extLst>
          </p:cNvPr>
          <p:cNvSpPr>
            <a:spLocks noGrp="1"/>
          </p:cNvSpPr>
          <p:nvPr>
            <p:ph type="body" idx="1"/>
          </p:nvPr>
        </p:nvSpPr>
        <p:spPr>
          <a:xfrm>
            <a:off x="838200" y="4045177"/>
            <a:ext cx="10515600"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02B331B4-9079-E565-033D-41805878AD89}"/>
              </a:ext>
            </a:extLst>
          </p:cNvPr>
          <p:cNvSpPr>
            <a:spLocks noGrp="1"/>
          </p:cNvSpPr>
          <p:nvPr>
            <p:ph type="dt" sz="half" idx="10"/>
          </p:nvPr>
        </p:nvSpPr>
        <p:spPr/>
        <p:txBody>
          <a:bodyPr/>
          <a:lstStyle/>
          <a:p>
            <a:fld id="{82EB493A-D199-4BEF-834E-6154B42A97FF}" type="datetime1">
              <a:rPr lang="zh-CN" altLang="en-US" smtClean="0"/>
              <a:t>2023/6/5</a:t>
            </a:fld>
            <a:endParaRPr lang="zh-CN" altLang="en-US"/>
          </a:p>
        </p:txBody>
      </p:sp>
      <p:sp>
        <p:nvSpPr>
          <p:cNvPr id="5" name="页脚占位符 4">
            <a:extLst>
              <a:ext uri="{FF2B5EF4-FFF2-40B4-BE49-F238E27FC236}">
                <a16:creationId xmlns:a16="http://schemas.microsoft.com/office/drawing/2014/main" id="{37CDA2A8-DC50-B205-3CA0-16E9BD98586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FB740BE-34DD-48EC-1C55-67E16827296A}"/>
              </a:ext>
            </a:extLst>
          </p:cNvPr>
          <p:cNvSpPr>
            <a:spLocks noGrp="1"/>
          </p:cNvSpPr>
          <p:nvPr>
            <p:ph type="sldNum" sz="quarter" idx="12"/>
          </p:nvPr>
        </p:nvSpPr>
        <p:spPr/>
        <p:txBody>
          <a:bodyPr/>
          <a:lstStyle/>
          <a:p>
            <a:fld id="{94157C3A-662D-4A13-A097-5BF2FBABE0F8}" type="slidenum">
              <a:rPr lang="zh-CN" altLang="en-US" smtClean="0"/>
              <a:t>‹#›</a:t>
            </a:fld>
            <a:endParaRPr lang="zh-CN" altLang="en-US"/>
          </a:p>
        </p:txBody>
      </p:sp>
    </p:spTree>
    <p:extLst>
      <p:ext uri="{BB962C8B-B14F-4D97-AF65-F5344CB8AC3E}">
        <p14:creationId xmlns:p14="http://schemas.microsoft.com/office/powerpoint/2010/main" val="539852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2AB7EF4-AFAB-9E99-AC14-2276D085037D}"/>
              </a:ext>
            </a:extLst>
          </p:cNvPr>
          <p:cNvSpPr>
            <a:spLocks noGrp="1"/>
          </p:cNvSpPr>
          <p:nvPr>
            <p:ph type="title"/>
          </p:nvPr>
        </p:nvSpPr>
        <p:spPr>
          <a:xfrm>
            <a:off x="1" y="18256"/>
            <a:ext cx="12192000" cy="910657"/>
          </a:xfrm>
          <a:solidFill>
            <a:srgbClr val="660874">
              <a:alpha val="99000"/>
            </a:srgbClr>
          </a:solidFill>
        </p:spPr>
        <p:txBody>
          <a:bodyPr>
            <a:normAutofit/>
          </a:bodyPr>
          <a:lstStyle>
            <a:lvl1pPr marL="180000">
              <a:defRPr sz="4000">
                <a:solidFill>
                  <a:schemeClr val="bg1"/>
                </a:solidFill>
              </a:defRPr>
            </a:lvl1pPr>
          </a:lstStyle>
          <a:p>
            <a:r>
              <a:rPr lang="zh-CN" altLang="en-US"/>
              <a:t>单击此处编辑母版标题样式</a:t>
            </a:r>
            <a:endParaRPr lang="zh-CN" altLang="en-US" dirty="0"/>
          </a:p>
        </p:txBody>
      </p:sp>
      <p:sp>
        <p:nvSpPr>
          <p:cNvPr id="3" name="内容占位符 2">
            <a:extLst>
              <a:ext uri="{FF2B5EF4-FFF2-40B4-BE49-F238E27FC236}">
                <a16:creationId xmlns:a16="http://schemas.microsoft.com/office/drawing/2014/main" id="{2571BB2E-39E0-C564-980E-C42DB4DD395A}"/>
              </a:ext>
            </a:extLst>
          </p:cNvPr>
          <p:cNvSpPr>
            <a:spLocks noGrp="1"/>
          </p:cNvSpPr>
          <p:nvPr>
            <p:ph idx="1"/>
          </p:nvPr>
        </p:nvSpPr>
        <p:spPr>
          <a:xfrm>
            <a:off x="268514" y="1161143"/>
            <a:ext cx="11676743" cy="5052099"/>
          </a:xfrm>
        </p:spPr>
        <p:txBody>
          <a:bodyPr/>
          <a:lstStyle>
            <a:lvl1pPr>
              <a:defRPr sz="2400"/>
            </a:lvl1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zh-CN" altLang="en-US" dirty="0"/>
          </a:p>
        </p:txBody>
      </p:sp>
      <p:sp>
        <p:nvSpPr>
          <p:cNvPr id="4" name="日期占位符 3">
            <a:extLst>
              <a:ext uri="{FF2B5EF4-FFF2-40B4-BE49-F238E27FC236}">
                <a16:creationId xmlns:a16="http://schemas.microsoft.com/office/drawing/2014/main" id="{3732E82B-6344-A4AB-6330-553CC2FD75DC}"/>
              </a:ext>
            </a:extLst>
          </p:cNvPr>
          <p:cNvSpPr>
            <a:spLocks noGrp="1"/>
          </p:cNvSpPr>
          <p:nvPr>
            <p:ph type="dt" sz="half" idx="10"/>
          </p:nvPr>
        </p:nvSpPr>
        <p:spPr/>
        <p:txBody>
          <a:bodyPr/>
          <a:lstStyle/>
          <a:p>
            <a:fld id="{F3F72BB3-2524-4CD8-A317-E81ED9BAB0F6}" type="datetime1">
              <a:rPr lang="zh-CN" altLang="en-US" smtClean="0"/>
              <a:t>2023/6/5</a:t>
            </a:fld>
            <a:endParaRPr lang="zh-CN" altLang="en-US"/>
          </a:p>
        </p:txBody>
      </p:sp>
      <p:sp>
        <p:nvSpPr>
          <p:cNvPr id="5" name="页脚占位符 4">
            <a:extLst>
              <a:ext uri="{FF2B5EF4-FFF2-40B4-BE49-F238E27FC236}">
                <a16:creationId xmlns:a16="http://schemas.microsoft.com/office/drawing/2014/main" id="{38C9D6D0-5C05-7AE2-C1C3-3E5F70DF281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AEBD6DF-29F6-19CA-7A74-CBF0C2BBD9F2}"/>
              </a:ext>
            </a:extLst>
          </p:cNvPr>
          <p:cNvSpPr>
            <a:spLocks noGrp="1"/>
          </p:cNvSpPr>
          <p:nvPr>
            <p:ph type="sldNum" sz="quarter" idx="12"/>
          </p:nvPr>
        </p:nvSpPr>
        <p:spPr/>
        <p:txBody>
          <a:bodyPr/>
          <a:lstStyle/>
          <a:p>
            <a:fld id="{94157C3A-662D-4A13-A097-5BF2FBABE0F8}" type="slidenum">
              <a:rPr lang="zh-CN" altLang="en-US" smtClean="0"/>
              <a:t>‹#›</a:t>
            </a:fld>
            <a:endParaRPr lang="zh-CN" altLang="en-US"/>
          </a:p>
        </p:txBody>
      </p:sp>
      <p:cxnSp>
        <p:nvCxnSpPr>
          <p:cNvPr id="8" name="直接连接符 7">
            <a:extLst>
              <a:ext uri="{FF2B5EF4-FFF2-40B4-BE49-F238E27FC236}">
                <a16:creationId xmlns:a16="http://schemas.microsoft.com/office/drawing/2014/main" id="{51117EE2-2F2D-30A9-0FF4-7A5655271728}"/>
              </a:ext>
            </a:extLst>
          </p:cNvPr>
          <p:cNvCxnSpPr>
            <a:cxnSpLocks/>
          </p:cNvCxnSpPr>
          <p:nvPr/>
        </p:nvCxnSpPr>
        <p:spPr>
          <a:xfrm>
            <a:off x="0" y="1013958"/>
            <a:ext cx="12192000" cy="0"/>
          </a:xfrm>
          <a:prstGeom prst="line">
            <a:avLst/>
          </a:prstGeom>
          <a:ln w="63500">
            <a:solidFill>
              <a:srgbClr val="66087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0143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2AB7EF4-AFAB-9E99-AC14-2276D085037D}"/>
              </a:ext>
            </a:extLst>
          </p:cNvPr>
          <p:cNvSpPr>
            <a:spLocks noGrp="1"/>
          </p:cNvSpPr>
          <p:nvPr>
            <p:ph type="title"/>
          </p:nvPr>
        </p:nvSpPr>
        <p:spPr>
          <a:xfrm>
            <a:off x="1" y="18256"/>
            <a:ext cx="12192000" cy="910657"/>
          </a:xfrm>
          <a:noFill/>
        </p:spPr>
        <p:txBody>
          <a:bodyPr>
            <a:normAutofit/>
          </a:bodyPr>
          <a:lstStyle>
            <a:lvl1pPr marL="180000">
              <a:defRPr sz="4000">
                <a:solidFill>
                  <a:schemeClr val="tx1"/>
                </a:solidFill>
              </a:defRPr>
            </a:lvl1pPr>
          </a:lstStyle>
          <a:p>
            <a:r>
              <a:rPr lang="zh-CN" altLang="en-US"/>
              <a:t>单击此处编辑母版标题样式</a:t>
            </a:r>
            <a:endParaRPr lang="zh-CN" altLang="en-US" dirty="0"/>
          </a:p>
        </p:txBody>
      </p:sp>
      <p:sp>
        <p:nvSpPr>
          <p:cNvPr id="3" name="内容占位符 2">
            <a:extLst>
              <a:ext uri="{FF2B5EF4-FFF2-40B4-BE49-F238E27FC236}">
                <a16:creationId xmlns:a16="http://schemas.microsoft.com/office/drawing/2014/main" id="{2571BB2E-39E0-C564-980E-C42DB4DD395A}"/>
              </a:ext>
            </a:extLst>
          </p:cNvPr>
          <p:cNvSpPr>
            <a:spLocks noGrp="1"/>
          </p:cNvSpPr>
          <p:nvPr>
            <p:ph idx="1"/>
          </p:nvPr>
        </p:nvSpPr>
        <p:spPr>
          <a:xfrm>
            <a:off x="268514" y="1161143"/>
            <a:ext cx="11676743" cy="5052099"/>
          </a:xfrm>
        </p:spPr>
        <p:txBody>
          <a:bodyPr/>
          <a:lstStyle>
            <a:lvl1pPr>
              <a:defRPr sz="2400"/>
            </a:lvl1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zh-CN" altLang="en-US" dirty="0"/>
          </a:p>
        </p:txBody>
      </p:sp>
      <p:sp>
        <p:nvSpPr>
          <p:cNvPr id="4" name="日期占位符 3">
            <a:extLst>
              <a:ext uri="{FF2B5EF4-FFF2-40B4-BE49-F238E27FC236}">
                <a16:creationId xmlns:a16="http://schemas.microsoft.com/office/drawing/2014/main" id="{3732E82B-6344-A4AB-6330-553CC2FD75DC}"/>
              </a:ext>
            </a:extLst>
          </p:cNvPr>
          <p:cNvSpPr>
            <a:spLocks noGrp="1"/>
          </p:cNvSpPr>
          <p:nvPr>
            <p:ph type="dt" sz="half" idx="10"/>
          </p:nvPr>
        </p:nvSpPr>
        <p:spPr/>
        <p:txBody>
          <a:bodyPr/>
          <a:lstStyle/>
          <a:p>
            <a:fld id="{DE4167DF-824F-4B0F-9A03-B082BB192D74}" type="datetime1">
              <a:rPr lang="zh-CN" altLang="en-US" smtClean="0"/>
              <a:t>2023/6/5</a:t>
            </a:fld>
            <a:endParaRPr lang="zh-CN" altLang="en-US"/>
          </a:p>
        </p:txBody>
      </p:sp>
      <p:sp>
        <p:nvSpPr>
          <p:cNvPr id="5" name="页脚占位符 4">
            <a:extLst>
              <a:ext uri="{FF2B5EF4-FFF2-40B4-BE49-F238E27FC236}">
                <a16:creationId xmlns:a16="http://schemas.microsoft.com/office/drawing/2014/main" id="{38C9D6D0-5C05-7AE2-C1C3-3E5F70DF281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AEBD6DF-29F6-19CA-7A74-CBF0C2BBD9F2}"/>
              </a:ext>
            </a:extLst>
          </p:cNvPr>
          <p:cNvSpPr>
            <a:spLocks noGrp="1"/>
          </p:cNvSpPr>
          <p:nvPr>
            <p:ph type="sldNum" sz="quarter" idx="12"/>
          </p:nvPr>
        </p:nvSpPr>
        <p:spPr/>
        <p:txBody>
          <a:bodyPr/>
          <a:lstStyle/>
          <a:p>
            <a:fld id="{94157C3A-662D-4A13-A097-5BF2FBABE0F8}" type="slidenum">
              <a:rPr lang="zh-CN" altLang="en-US" smtClean="0"/>
              <a:t>‹#›</a:t>
            </a:fld>
            <a:endParaRPr lang="zh-CN" altLang="en-US"/>
          </a:p>
        </p:txBody>
      </p:sp>
      <p:cxnSp>
        <p:nvCxnSpPr>
          <p:cNvPr id="8" name="直接连接符 7">
            <a:extLst>
              <a:ext uri="{FF2B5EF4-FFF2-40B4-BE49-F238E27FC236}">
                <a16:creationId xmlns:a16="http://schemas.microsoft.com/office/drawing/2014/main" id="{51117EE2-2F2D-30A9-0FF4-7A5655271728}"/>
              </a:ext>
            </a:extLst>
          </p:cNvPr>
          <p:cNvCxnSpPr>
            <a:cxnSpLocks/>
          </p:cNvCxnSpPr>
          <p:nvPr/>
        </p:nvCxnSpPr>
        <p:spPr>
          <a:xfrm>
            <a:off x="0" y="1035730"/>
            <a:ext cx="12192000" cy="0"/>
          </a:xfrm>
          <a:prstGeom prst="line">
            <a:avLst/>
          </a:prstGeom>
          <a:ln w="63500">
            <a:solidFill>
              <a:srgbClr val="66087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1123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1_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CF6FF3A-51ED-2052-3A73-4540E72579E3}"/>
              </a:ext>
            </a:extLst>
          </p:cNvPr>
          <p:cNvSpPr>
            <a:spLocks noGrp="1"/>
          </p:cNvSpPr>
          <p:nvPr>
            <p:ph type="title"/>
          </p:nvPr>
        </p:nvSpPr>
        <p:spPr>
          <a:xfrm>
            <a:off x="0" y="18256"/>
            <a:ext cx="12191999" cy="867114"/>
          </a:xfrm>
          <a:solidFill>
            <a:srgbClr val="660874"/>
          </a:solidFill>
        </p:spPr>
        <p:txBody>
          <a:bodyPr/>
          <a:lstStyle>
            <a:lvl1pPr marL="432000">
              <a:lnSpc>
                <a:spcPct val="100000"/>
              </a:lnSpc>
              <a:defRPr>
                <a:solidFill>
                  <a:schemeClr val="bg1"/>
                </a:solidFill>
              </a:defRPr>
            </a:lvl1pPr>
          </a:lstStyle>
          <a:p>
            <a:r>
              <a:rPr lang="zh-CN" altLang="en-US"/>
              <a:t>单击此处编辑母版标题样式</a:t>
            </a:r>
            <a:endParaRPr lang="zh-CN" altLang="en-US" dirty="0"/>
          </a:p>
        </p:txBody>
      </p:sp>
      <p:sp>
        <p:nvSpPr>
          <p:cNvPr id="3" name="内容占位符 2">
            <a:extLst>
              <a:ext uri="{FF2B5EF4-FFF2-40B4-BE49-F238E27FC236}">
                <a16:creationId xmlns:a16="http://schemas.microsoft.com/office/drawing/2014/main" id="{DE226700-C9C9-3304-692D-DC8D33120B9D}"/>
              </a:ext>
            </a:extLst>
          </p:cNvPr>
          <p:cNvSpPr>
            <a:spLocks noGrp="1"/>
          </p:cNvSpPr>
          <p:nvPr>
            <p:ph sz="half" idx="1"/>
          </p:nvPr>
        </p:nvSpPr>
        <p:spPr>
          <a:xfrm>
            <a:off x="551543" y="1270001"/>
            <a:ext cx="5468257" cy="4906962"/>
          </a:xfrm>
        </p:spPr>
        <p:txBody>
          <a:bodyPr/>
          <a:lstStyle>
            <a:lvl1pPr>
              <a:defRPr sz="2400"/>
            </a:lvl1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zh-CN" altLang="en-US" dirty="0"/>
          </a:p>
        </p:txBody>
      </p:sp>
      <p:sp>
        <p:nvSpPr>
          <p:cNvPr id="4" name="内容占位符 3">
            <a:extLst>
              <a:ext uri="{FF2B5EF4-FFF2-40B4-BE49-F238E27FC236}">
                <a16:creationId xmlns:a16="http://schemas.microsoft.com/office/drawing/2014/main" id="{4A23DF07-E3E7-A6F9-4431-4B3E62C1FAD3}"/>
              </a:ext>
            </a:extLst>
          </p:cNvPr>
          <p:cNvSpPr>
            <a:spLocks noGrp="1"/>
          </p:cNvSpPr>
          <p:nvPr>
            <p:ph sz="half" idx="2"/>
          </p:nvPr>
        </p:nvSpPr>
        <p:spPr>
          <a:xfrm>
            <a:off x="6172200" y="1270001"/>
            <a:ext cx="5562600" cy="4906962"/>
          </a:xfrm>
        </p:spPr>
        <p:txBody>
          <a:bodyPr/>
          <a:lstStyle>
            <a:lvl1pPr>
              <a:defRPr sz="2400"/>
            </a:lvl1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zh-CN" altLang="en-US" dirty="0"/>
          </a:p>
        </p:txBody>
      </p:sp>
      <p:sp>
        <p:nvSpPr>
          <p:cNvPr id="5" name="日期占位符 4">
            <a:extLst>
              <a:ext uri="{FF2B5EF4-FFF2-40B4-BE49-F238E27FC236}">
                <a16:creationId xmlns:a16="http://schemas.microsoft.com/office/drawing/2014/main" id="{D34778B4-2A54-0DAF-782F-CB947BEBAE73}"/>
              </a:ext>
            </a:extLst>
          </p:cNvPr>
          <p:cNvSpPr>
            <a:spLocks noGrp="1"/>
          </p:cNvSpPr>
          <p:nvPr>
            <p:ph type="dt" sz="half" idx="10"/>
          </p:nvPr>
        </p:nvSpPr>
        <p:spPr/>
        <p:txBody>
          <a:bodyPr/>
          <a:lstStyle/>
          <a:p>
            <a:fld id="{C858598E-60A5-48E3-B779-50D23D309291}" type="datetime1">
              <a:rPr lang="zh-CN" altLang="en-US" smtClean="0"/>
              <a:t>2023/6/5</a:t>
            </a:fld>
            <a:endParaRPr lang="zh-CN" altLang="en-US"/>
          </a:p>
        </p:txBody>
      </p:sp>
      <p:sp>
        <p:nvSpPr>
          <p:cNvPr id="6" name="页脚占位符 5">
            <a:extLst>
              <a:ext uri="{FF2B5EF4-FFF2-40B4-BE49-F238E27FC236}">
                <a16:creationId xmlns:a16="http://schemas.microsoft.com/office/drawing/2014/main" id="{F34B2C3B-EC11-257C-044B-88375CA9938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29EF5FF-A11C-4FB9-685D-0A980FAAF59B}"/>
              </a:ext>
            </a:extLst>
          </p:cNvPr>
          <p:cNvSpPr>
            <a:spLocks noGrp="1"/>
          </p:cNvSpPr>
          <p:nvPr>
            <p:ph type="sldNum" sz="quarter" idx="12"/>
          </p:nvPr>
        </p:nvSpPr>
        <p:spPr/>
        <p:txBody>
          <a:bodyPr/>
          <a:lstStyle/>
          <a:p>
            <a:fld id="{94157C3A-662D-4A13-A097-5BF2FBABE0F8}" type="slidenum">
              <a:rPr lang="zh-CN" altLang="en-US" smtClean="0"/>
              <a:t>‹#›</a:t>
            </a:fld>
            <a:endParaRPr lang="zh-CN" altLang="en-US"/>
          </a:p>
        </p:txBody>
      </p:sp>
      <p:cxnSp>
        <p:nvCxnSpPr>
          <p:cNvPr id="8" name="直接连接符 7">
            <a:extLst>
              <a:ext uri="{FF2B5EF4-FFF2-40B4-BE49-F238E27FC236}">
                <a16:creationId xmlns:a16="http://schemas.microsoft.com/office/drawing/2014/main" id="{7FD7FCFE-42C6-B7E4-6F7B-138933D7D0AA}"/>
              </a:ext>
            </a:extLst>
          </p:cNvPr>
          <p:cNvCxnSpPr>
            <a:cxnSpLocks/>
          </p:cNvCxnSpPr>
          <p:nvPr/>
        </p:nvCxnSpPr>
        <p:spPr>
          <a:xfrm>
            <a:off x="0" y="1013958"/>
            <a:ext cx="12192000" cy="0"/>
          </a:xfrm>
          <a:prstGeom prst="line">
            <a:avLst/>
          </a:prstGeom>
          <a:ln w="63500">
            <a:solidFill>
              <a:srgbClr val="66087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5909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CF6FF3A-51ED-2052-3A73-4540E72579E3}"/>
              </a:ext>
            </a:extLst>
          </p:cNvPr>
          <p:cNvSpPr>
            <a:spLocks noGrp="1"/>
          </p:cNvSpPr>
          <p:nvPr>
            <p:ph type="title"/>
          </p:nvPr>
        </p:nvSpPr>
        <p:spPr>
          <a:xfrm>
            <a:off x="551543" y="18256"/>
            <a:ext cx="11183257" cy="867114"/>
          </a:xfrm>
        </p:spPr>
        <p:txBody>
          <a:bodyPr/>
          <a:lstStyle/>
          <a:p>
            <a:r>
              <a:rPr lang="zh-CN" altLang="en-US"/>
              <a:t>单击此处编辑母版标题样式</a:t>
            </a:r>
            <a:endParaRPr lang="zh-CN" altLang="en-US" dirty="0"/>
          </a:p>
        </p:txBody>
      </p:sp>
      <p:sp>
        <p:nvSpPr>
          <p:cNvPr id="3" name="内容占位符 2">
            <a:extLst>
              <a:ext uri="{FF2B5EF4-FFF2-40B4-BE49-F238E27FC236}">
                <a16:creationId xmlns:a16="http://schemas.microsoft.com/office/drawing/2014/main" id="{DE226700-C9C9-3304-692D-DC8D33120B9D}"/>
              </a:ext>
            </a:extLst>
          </p:cNvPr>
          <p:cNvSpPr>
            <a:spLocks noGrp="1"/>
          </p:cNvSpPr>
          <p:nvPr>
            <p:ph sz="half" idx="1"/>
          </p:nvPr>
        </p:nvSpPr>
        <p:spPr>
          <a:xfrm>
            <a:off x="551543" y="1270001"/>
            <a:ext cx="5468257" cy="4906962"/>
          </a:xfrm>
        </p:spPr>
        <p:txBody>
          <a:bodyPr/>
          <a:lstStyle>
            <a:lvl1pPr>
              <a:defRPr sz="2400"/>
            </a:lvl1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zh-CN" altLang="en-US" dirty="0"/>
          </a:p>
        </p:txBody>
      </p:sp>
      <p:sp>
        <p:nvSpPr>
          <p:cNvPr id="4" name="内容占位符 3">
            <a:extLst>
              <a:ext uri="{FF2B5EF4-FFF2-40B4-BE49-F238E27FC236}">
                <a16:creationId xmlns:a16="http://schemas.microsoft.com/office/drawing/2014/main" id="{4A23DF07-E3E7-A6F9-4431-4B3E62C1FAD3}"/>
              </a:ext>
            </a:extLst>
          </p:cNvPr>
          <p:cNvSpPr>
            <a:spLocks noGrp="1"/>
          </p:cNvSpPr>
          <p:nvPr>
            <p:ph sz="half" idx="2"/>
          </p:nvPr>
        </p:nvSpPr>
        <p:spPr>
          <a:xfrm>
            <a:off x="6172200" y="1270001"/>
            <a:ext cx="5562600" cy="4906962"/>
          </a:xfrm>
        </p:spPr>
        <p:txBody>
          <a:bodyPr/>
          <a:lstStyle>
            <a:lvl1pPr>
              <a:defRPr sz="2400"/>
            </a:lvl1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zh-CN" altLang="en-US" dirty="0"/>
          </a:p>
        </p:txBody>
      </p:sp>
      <p:sp>
        <p:nvSpPr>
          <p:cNvPr id="5" name="日期占位符 4">
            <a:extLst>
              <a:ext uri="{FF2B5EF4-FFF2-40B4-BE49-F238E27FC236}">
                <a16:creationId xmlns:a16="http://schemas.microsoft.com/office/drawing/2014/main" id="{D34778B4-2A54-0DAF-782F-CB947BEBAE73}"/>
              </a:ext>
            </a:extLst>
          </p:cNvPr>
          <p:cNvSpPr>
            <a:spLocks noGrp="1"/>
          </p:cNvSpPr>
          <p:nvPr>
            <p:ph type="dt" sz="half" idx="10"/>
          </p:nvPr>
        </p:nvSpPr>
        <p:spPr/>
        <p:txBody>
          <a:bodyPr/>
          <a:lstStyle/>
          <a:p>
            <a:fld id="{E34B3697-47A2-40F4-8747-8AD251EB970C}" type="datetime1">
              <a:rPr lang="zh-CN" altLang="en-US" smtClean="0"/>
              <a:t>2023/6/5</a:t>
            </a:fld>
            <a:endParaRPr lang="zh-CN" altLang="en-US"/>
          </a:p>
        </p:txBody>
      </p:sp>
      <p:sp>
        <p:nvSpPr>
          <p:cNvPr id="6" name="页脚占位符 5">
            <a:extLst>
              <a:ext uri="{FF2B5EF4-FFF2-40B4-BE49-F238E27FC236}">
                <a16:creationId xmlns:a16="http://schemas.microsoft.com/office/drawing/2014/main" id="{F34B2C3B-EC11-257C-044B-88375CA9938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29EF5FF-A11C-4FB9-685D-0A980FAAF59B}"/>
              </a:ext>
            </a:extLst>
          </p:cNvPr>
          <p:cNvSpPr>
            <a:spLocks noGrp="1"/>
          </p:cNvSpPr>
          <p:nvPr>
            <p:ph type="sldNum" sz="quarter" idx="12"/>
          </p:nvPr>
        </p:nvSpPr>
        <p:spPr/>
        <p:txBody>
          <a:bodyPr/>
          <a:lstStyle/>
          <a:p>
            <a:fld id="{94157C3A-662D-4A13-A097-5BF2FBABE0F8}" type="slidenum">
              <a:rPr lang="zh-CN" altLang="en-US" smtClean="0"/>
              <a:t>‹#›</a:t>
            </a:fld>
            <a:endParaRPr lang="zh-CN" altLang="en-US"/>
          </a:p>
        </p:txBody>
      </p:sp>
      <p:cxnSp>
        <p:nvCxnSpPr>
          <p:cNvPr id="8" name="直接连接符 7">
            <a:extLst>
              <a:ext uri="{FF2B5EF4-FFF2-40B4-BE49-F238E27FC236}">
                <a16:creationId xmlns:a16="http://schemas.microsoft.com/office/drawing/2014/main" id="{7FD7FCFE-42C6-B7E4-6F7B-138933D7D0AA}"/>
              </a:ext>
            </a:extLst>
          </p:cNvPr>
          <p:cNvCxnSpPr>
            <a:cxnSpLocks/>
          </p:cNvCxnSpPr>
          <p:nvPr/>
        </p:nvCxnSpPr>
        <p:spPr>
          <a:xfrm>
            <a:off x="0" y="1013958"/>
            <a:ext cx="12192000" cy="0"/>
          </a:xfrm>
          <a:prstGeom prst="line">
            <a:avLst/>
          </a:prstGeom>
          <a:ln w="63500">
            <a:solidFill>
              <a:srgbClr val="66087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3601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F08860C-3CBD-D490-F415-EE932D86997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7A5F5C0D-618B-AA92-2C75-01BF95A976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81DF8825-F037-88F2-7159-5089CC20C45D}"/>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176CF080-BD70-9628-1465-CFD85D9F64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0DB0B881-F34E-06A4-9ED7-BBAE2CB07602}"/>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16E6C5A0-B899-FE96-2412-41572D08D323}"/>
              </a:ext>
            </a:extLst>
          </p:cNvPr>
          <p:cNvSpPr>
            <a:spLocks noGrp="1"/>
          </p:cNvSpPr>
          <p:nvPr>
            <p:ph type="dt" sz="half" idx="10"/>
          </p:nvPr>
        </p:nvSpPr>
        <p:spPr/>
        <p:txBody>
          <a:bodyPr/>
          <a:lstStyle/>
          <a:p>
            <a:fld id="{961AE3E7-9D3D-49E0-8279-60EEBCECBAE1}" type="datetime1">
              <a:rPr lang="zh-CN" altLang="en-US" smtClean="0"/>
              <a:t>2023/6/5</a:t>
            </a:fld>
            <a:endParaRPr lang="zh-CN" altLang="en-US"/>
          </a:p>
        </p:txBody>
      </p:sp>
      <p:sp>
        <p:nvSpPr>
          <p:cNvPr id="8" name="页脚占位符 7">
            <a:extLst>
              <a:ext uri="{FF2B5EF4-FFF2-40B4-BE49-F238E27FC236}">
                <a16:creationId xmlns:a16="http://schemas.microsoft.com/office/drawing/2014/main" id="{3024BA64-7C98-E3D8-C58B-78A3F0E3BD3D}"/>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C8002D1-DE62-8F41-A915-F97BF440156A}"/>
              </a:ext>
            </a:extLst>
          </p:cNvPr>
          <p:cNvSpPr>
            <a:spLocks noGrp="1"/>
          </p:cNvSpPr>
          <p:nvPr>
            <p:ph type="sldNum" sz="quarter" idx="12"/>
          </p:nvPr>
        </p:nvSpPr>
        <p:spPr/>
        <p:txBody>
          <a:bodyPr/>
          <a:lstStyle/>
          <a:p>
            <a:fld id="{94157C3A-662D-4A13-A097-5BF2FBABE0F8}" type="slidenum">
              <a:rPr lang="zh-CN" altLang="en-US" smtClean="0"/>
              <a:t>‹#›</a:t>
            </a:fld>
            <a:endParaRPr lang="zh-CN" altLang="en-US"/>
          </a:p>
        </p:txBody>
      </p:sp>
    </p:spTree>
    <p:extLst>
      <p:ext uri="{BB962C8B-B14F-4D97-AF65-F5344CB8AC3E}">
        <p14:creationId xmlns:p14="http://schemas.microsoft.com/office/powerpoint/2010/main" val="2596194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4A9DB0F-6A0A-C488-04F4-06539D4ACFF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5DAC58A0-F762-CBA5-5BB6-E4A4D169E7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7F70C070-04F5-00B2-26A0-582DAA6734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DAA2A9F-F9E9-78EF-7CE7-A9E6AA941168}"/>
              </a:ext>
            </a:extLst>
          </p:cNvPr>
          <p:cNvSpPr>
            <a:spLocks noGrp="1"/>
          </p:cNvSpPr>
          <p:nvPr>
            <p:ph type="dt" sz="half" idx="10"/>
          </p:nvPr>
        </p:nvSpPr>
        <p:spPr/>
        <p:txBody>
          <a:bodyPr/>
          <a:lstStyle/>
          <a:p>
            <a:fld id="{56B64189-0A64-42FC-B7BC-AF43008899BE}" type="datetime1">
              <a:rPr lang="zh-CN" altLang="en-US" smtClean="0"/>
              <a:t>2023/6/5</a:t>
            </a:fld>
            <a:endParaRPr lang="zh-CN" altLang="en-US"/>
          </a:p>
        </p:txBody>
      </p:sp>
      <p:sp>
        <p:nvSpPr>
          <p:cNvPr id="6" name="页脚占位符 5">
            <a:extLst>
              <a:ext uri="{FF2B5EF4-FFF2-40B4-BE49-F238E27FC236}">
                <a16:creationId xmlns:a16="http://schemas.microsoft.com/office/drawing/2014/main" id="{FB1DD74C-C46B-3B7C-FC18-C901957F2FA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DAA8D3A-9008-A652-51EE-ED99F36B6807}"/>
              </a:ext>
            </a:extLst>
          </p:cNvPr>
          <p:cNvSpPr>
            <a:spLocks noGrp="1"/>
          </p:cNvSpPr>
          <p:nvPr>
            <p:ph type="sldNum" sz="quarter" idx="12"/>
          </p:nvPr>
        </p:nvSpPr>
        <p:spPr/>
        <p:txBody>
          <a:bodyPr/>
          <a:lstStyle/>
          <a:p>
            <a:fld id="{94157C3A-662D-4A13-A097-5BF2FBABE0F8}" type="slidenum">
              <a:rPr lang="zh-CN" altLang="en-US" smtClean="0"/>
              <a:t>‹#›</a:t>
            </a:fld>
            <a:endParaRPr lang="zh-CN" altLang="en-US"/>
          </a:p>
        </p:txBody>
      </p:sp>
    </p:spTree>
    <p:extLst>
      <p:ext uri="{BB962C8B-B14F-4D97-AF65-F5344CB8AC3E}">
        <p14:creationId xmlns:p14="http://schemas.microsoft.com/office/powerpoint/2010/main" val="2077531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5E3E221-906F-C4EB-2D9E-F8ADF1DA21FE}"/>
              </a:ext>
            </a:extLst>
          </p:cNvPr>
          <p:cNvSpPr>
            <a:spLocks noGrp="1"/>
          </p:cNvSpPr>
          <p:nvPr>
            <p:ph type="title"/>
          </p:nvPr>
        </p:nvSpPr>
        <p:spPr>
          <a:xfrm>
            <a:off x="638629" y="18256"/>
            <a:ext cx="11096171" cy="1142888"/>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FCDB15F1-BCAF-354A-F96B-512AFC594A74}"/>
              </a:ext>
            </a:extLst>
          </p:cNvPr>
          <p:cNvSpPr>
            <a:spLocks noGrp="1"/>
          </p:cNvSpPr>
          <p:nvPr>
            <p:ph type="body" idx="1"/>
          </p:nvPr>
        </p:nvSpPr>
        <p:spPr>
          <a:xfrm>
            <a:off x="638629" y="1364344"/>
            <a:ext cx="11096171" cy="4812619"/>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a:extLst>
              <a:ext uri="{FF2B5EF4-FFF2-40B4-BE49-F238E27FC236}">
                <a16:creationId xmlns:a16="http://schemas.microsoft.com/office/drawing/2014/main" id="{CA37D4FE-11D9-8F9D-99C4-EA626753C677}"/>
              </a:ext>
            </a:extLst>
          </p:cNvPr>
          <p:cNvSpPr>
            <a:spLocks noGrp="1"/>
          </p:cNvSpPr>
          <p:nvPr>
            <p:ph type="dt" sz="half" idx="2"/>
          </p:nvPr>
        </p:nvSpPr>
        <p:spPr>
          <a:xfrm>
            <a:off x="838200" y="6416252"/>
            <a:ext cx="2743200" cy="365125"/>
          </a:xfrm>
          <a:prstGeom prst="rect">
            <a:avLst/>
          </a:prstGeom>
        </p:spPr>
        <p:txBody>
          <a:bodyPr vert="horz" lIns="91440" tIns="45720" rIns="91440" bIns="45720" rtlCol="0" anchor="ctr"/>
          <a:lstStyle>
            <a:lvl1pPr algn="l">
              <a:defRPr sz="1400">
                <a:solidFill>
                  <a:schemeClr val="tx1"/>
                </a:solidFill>
                <a:latin typeface="微软雅黑 Light" panose="020B0502040204020203" pitchFamily="34" charset="-122"/>
                <a:ea typeface="微软雅黑 Light" panose="020B0502040204020203" pitchFamily="34" charset="-122"/>
              </a:defRPr>
            </a:lvl1pPr>
          </a:lstStyle>
          <a:p>
            <a:fld id="{14720A12-CDBE-4D15-B892-D4EE837D77DC}" type="datetime1">
              <a:rPr lang="zh-CN" altLang="en-US" smtClean="0"/>
              <a:t>2023/6/5</a:t>
            </a:fld>
            <a:endParaRPr lang="zh-CN" altLang="en-US"/>
          </a:p>
        </p:txBody>
      </p:sp>
      <p:sp>
        <p:nvSpPr>
          <p:cNvPr id="5" name="页脚占位符 4">
            <a:extLst>
              <a:ext uri="{FF2B5EF4-FFF2-40B4-BE49-F238E27FC236}">
                <a16:creationId xmlns:a16="http://schemas.microsoft.com/office/drawing/2014/main" id="{A0B6D922-2773-F445-0990-FB1716C0C8DB}"/>
              </a:ext>
            </a:extLst>
          </p:cNvPr>
          <p:cNvSpPr>
            <a:spLocks noGrp="1"/>
          </p:cNvSpPr>
          <p:nvPr>
            <p:ph type="ftr" sz="quarter" idx="3"/>
          </p:nvPr>
        </p:nvSpPr>
        <p:spPr>
          <a:xfrm>
            <a:off x="4038600" y="6423644"/>
            <a:ext cx="4114800" cy="365125"/>
          </a:xfrm>
          <a:prstGeom prst="rect">
            <a:avLst/>
          </a:prstGeom>
        </p:spPr>
        <p:txBody>
          <a:bodyPr vert="horz" lIns="91440" tIns="45720" rIns="91440" bIns="45720" rtlCol="0" anchor="ctr"/>
          <a:lstStyle>
            <a:lvl1pPr algn="ctr">
              <a:defRPr sz="1400">
                <a:solidFill>
                  <a:srgbClr val="660874"/>
                </a:solidFill>
                <a:latin typeface="Arial Black" panose="020B0A04020102020204" pitchFamily="34" charset="0"/>
              </a:defRPr>
            </a:lvl1pPr>
          </a:lstStyle>
          <a:p>
            <a:endParaRPr lang="zh-CN" altLang="en-US"/>
          </a:p>
        </p:txBody>
      </p:sp>
      <p:sp>
        <p:nvSpPr>
          <p:cNvPr id="6" name="灯片编号占位符 5">
            <a:extLst>
              <a:ext uri="{FF2B5EF4-FFF2-40B4-BE49-F238E27FC236}">
                <a16:creationId xmlns:a16="http://schemas.microsoft.com/office/drawing/2014/main" id="{8056C35D-EF61-02AC-94AA-8828F510899B}"/>
              </a:ext>
            </a:extLst>
          </p:cNvPr>
          <p:cNvSpPr>
            <a:spLocks noGrp="1"/>
          </p:cNvSpPr>
          <p:nvPr>
            <p:ph type="sldNum" sz="quarter" idx="4"/>
          </p:nvPr>
        </p:nvSpPr>
        <p:spPr>
          <a:xfrm>
            <a:off x="8610600" y="6416252"/>
            <a:ext cx="2743200" cy="365125"/>
          </a:xfrm>
          <a:prstGeom prst="rect">
            <a:avLst/>
          </a:prstGeom>
        </p:spPr>
        <p:txBody>
          <a:bodyPr vert="horz" lIns="91440" tIns="45720" rIns="91440" bIns="45720" rtlCol="0" anchor="ctr"/>
          <a:lstStyle>
            <a:lvl1pPr algn="r">
              <a:defRPr sz="1400">
                <a:solidFill>
                  <a:schemeClr val="tx1"/>
                </a:solidFill>
                <a:latin typeface="微软雅黑 Light" panose="020B0502040204020203" pitchFamily="34" charset="-122"/>
                <a:ea typeface="微软雅黑 Light" panose="020B0502040204020203" pitchFamily="34" charset="-122"/>
              </a:defRPr>
            </a:lvl1pPr>
          </a:lstStyle>
          <a:p>
            <a:fld id="{94157C3A-662D-4A13-A097-5BF2FBABE0F8}" type="slidenum">
              <a:rPr lang="zh-CN" altLang="en-US" smtClean="0"/>
              <a:t>‹#›</a:t>
            </a:fld>
            <a:endParaRPr lang="zh-CN" altLang="en-US"/>
          </a:p>
        </p:txBody>
      </p:sp>
      <p:cxnSp>
        <p:nvCxnSpPr>
          <p:cNvPr id="7" name="直接连接符 6">
            <a:extLst>
              <a:ext uri="{FF2B5EF4-FFF2-40B4-BE49-F238E27FC236}">
                <a16:creationId xmlns:a16="http://schemas.microsoft.com/office/drawing/2014/main" id="{7B2B6423-9BAE-F3D3-0EA8-1FEF1A2C9E18}"/>
              </a:ext>
            </a:extLst>
          </p:cNvPr>
          <p:cNvCxnSpPr/>
          <p:nvPr/>
        </p:nvCxnSpPr>
        <p:spPr>
          <a:xfrm>
            <a:off x="0" y="6392743"/>
            <a:ext cx="12192000" cy="0"/>
          </a:xfrm>
          <a:prstGeom prst="line">
            <a:avLst/>
          </a:prstGeom>
          <a:ln w="22225">
            <a:solidFill>
              <a:srgbClr val="66087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8860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ftr="0" dt="0"/>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6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0.png"/><Relationship Id="rId1" Type="http://schemas.openxmlformats.org/officeDocument/2006/relationships/slideLayout" Target="../slideLayouts/slideLayout4.xml"/><Relationship Id="rId5" Type="http://schemas.openxmlformats.org/officeDocument/2006/relationships/image" Target="../media/image150.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0.png"/><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DBDD37F-754C-DCBA-861C-F841DE99D785}"/>
              </a:ext>
            </a:extLst>
          </p:cNvPr>
          <p:cNvSpPr>
            <a:spLocks noGrp="1"/>
          </p:cNvSpPr>
          <p:nvPr>
            <p:ph type="ctrTitle"/>
          </p:nvPr>
        </p:nvSpPr>
        <p:spPr/>
        <p:txBody>
          <a:bodyPr>
            <a:normAutofit/>
          </a:bodyPr>
          <a:lstStyle/>
          <a:p>
            <a:r>
              <a:rPr lang="en-US" altLang="zh-CN" sz="4800" b="1" dirty="0">
                <a:latin typeface="黑体" panose="02010609060101010101" pitchFamily="49" charset="-122"/>
                <a:ea typeface="黑体" panose="02010609060101010101" pitchFamily="49" charset="-122"/>
              </a:rPr>
              <a:t>Boosted dark matter searches with the CDEX-10 Experiment </a:t>
            </a:r>
            <a:endParaRPr lang="zh-CN" altLang="en-US" sz="4800" b="1" dirty="0">
              <a:latin typeface="黑体" panose="02010609060101010101" pitchFamily="49" charset="-122"/>
              <a:ea typeface="黑体" panose="02010609060101010101" pitchFamily="49" charset="-122"/>
            </a:endParaRPr>
          </a:p>
        </p:txBody>
      </p:sp>
      <p:sp>
        <p:nvSpPr>
          <p:cNvPr id="3" name="副标题 2">
            <a:extLst>
              <a:ext uri="{FF2B5EF4-FFF2-40B4-BE49-F238E27FC236}">
                <a16:creationId xmlns:a16="http://schemas.microsoft.com/office/drawing/2014/main" id="{4C59D5B2-F8F6-9BFF-0DB1-1DF4C106C62B}"/>
              </a:ext>
            </a:extLst>
          </p:cNvPr>
          <p:cNvSpPr>
            <a:spLocks noGrp="1"/>
          </p:cNvSpPr>
          <p:nvPr>
            <p:ph type="subTitle" idx="1"/>
          </p:nvPr>
        </p:nvSpPr>
        <p:spPr/>
        <p:txBody>
          <a:bodyPr/>
          <a:lstStyle/>
          <a:p>
            <a:r>
              <a:rPr lang="en-US" altLang="zh-CN" dirty="0"/>
              <a:t>XU</a:t>
            </a:r>
            <a:r>
              <a:rPr lang="zh-CN" altLang="en-US" dirty="0"/>
              <a:t> </a:t>
            </a:r>
            <a:r>
              <a:rPr lang="en-US" altLang="zh-CN" dirty="0"/>
              <a:t>Rui</a:t>
            </a:r>
            <a:r>
              <a:rPr lang="zh-CN" altLang="en-US" dirty="0"/>
              <a:t>  </a:t>
            </a:r>
            <a:r>
              <a:rPr lang="en-US" altLang="zh-CN" dirty="0"/>
              <a:t>Tsinghua University</a:t>
            </a:r>
          </a:p>
          <a:p>
            <a:r>
              <a:rPr lang="en-US" altLang="zh-CN"/>
              <a:t>2023/06/01</a:t>
            </a:r>
            <a:endParaRPr lang="zh-CN" altLang="en-US" dirty="0"/>
          </a:p>
        </p:txBody>
      </p:sp>
      <p:sp>
        <p:nvSpPr>
          <p:cNvPr id="4" name="灯片编号占位符 3">
            <a:extLst>
              <a:ext uri="{FF2B5EF4-FFF2-40B4-BE49-F238E27FC236}">
                <a16:creationId xmlns:a16="http://schemas.microsoft.com/office/drawing/2014/main" id="{5CCFD272-F4B5-35A9-6657-F93A0673C499}"/>
              </a:ext>
            </a:extLst>
          </p:cNvPr>
          <p:cNvSpPr>
            <a:spLocks noGrp="1"/>
          </p:cNvSpPr>
          <p:nvPr>
            <p:ph type="sldNum" sz="quarter" idx="12"/>
          </p:nvPr>
        </p:nvSpPr>
        <p:spPr/>
        <p:txBody>
          <a:bodyPr/>
          <a:lstStyle/>
          <a:p>
            <a:fld id="{94157C3A-662D-4A13-A097-5BF2FBABE0F8}" type="slidenum">
              <a:rPr lang="zh-CN" altLang="en-US" smtClean="0"/>
              <a:t>1</a:t>
            </a:fld>
            <a:endParaRPr lang="zh-CN" altLang="en-US"/>
          </a:p>
        </p:txBody>
      </p:sp>
      <p:pic>
        <p:nvPicPr>
          <p:cNvPr id="6" name="图片 5" descr="徽标&#10;&#10;中度可信度描述已自动生成">
            <a:extLst>
              <a:ext uri="{FF2B5EF4-FFF2-40B4-BE49-F238E27FC236}">
                <a16:creationId xmlns:a16="http://schemas.microsoft.com/office/drawing/2014/main" id="{FE1D0AF1-8B5A-02FD-54A3-6AB7B8D3CD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586"/>
            <a:ext cx="1970567" cy="910688"/>
          </a:xfrm>
          <a:prstGeom prst="rect">
            <a:avLst/>
          </a:prstGeom>
        </p:spPr>
      </p:pic>
    </p:spTree>
    <p:extLst>
      <p:ext uri="{BB962C8B-B14F-4D97-AF65-F5344CB8AC3E}">
        <p14:creationId xmlns:p14="http://schemas.microsoft.com/office/powerpoint/2010/main" val="1513381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DE1001D-BD64-1689-0808-EA6D047D4012}"/>
              </a:ext>
            </a:extLst>
          </p:cNvPr>
          <p:cNvSpPr>
            <a:spLocks noGrp="1"/>
          </p:cNvSpPr>
          <p:nvPr>
            <p:ph type="title"/>
          </p:nvPr>
        </p:nvSpPr>
        <p:spPr/>
        <p:txBody>
          <a:bodyPr/>
          <a:lstStyle/>
          <a:p>
            <a:r>
              <a:rPr lang="en-US" altLang="zh-CN" dirty="0"/>
              <a:t>Cosmic ray inputs: GALPROP</a:t>
            </a:r>
            <a:endParaRPr lang="zh-CN" altLang="en-US" dirty="0"/>
          </a:p>
        </p:txBody>
      </p:sp>
      <p:sp>
        <p:nvSpPr>
          <p:cNvPr id="3" name="内容占位符 2">
            <a:extLst>
              <a:ext uri="{FF2B5EF4-FFF2-40B4-BE49-F238E27FC236}">
                <a16:creationId xmlns:a16="http://schemas.microsoft.com/office/drawing/2014/main" id="{4D6A06B7-E619-60E1-F698-927F79480628}"/>
              </a:ext>
            </a:extLst>
          </p:cNvPr>
          <p:cNvSpPr>
            <a:spLocks noGrp="1"/>
          </p:cNvSpPr>
          <p:nvPr>
            <p:ph sz="half" idx="1"/>
          </p:nvPr>
        </p:nvSpPr>
        <p:spPr/>
        <p:txBody>
          <a:bodyPr/>
          <a:lstStyle/>
          <a:p>
            <a:r>
              <a:rPr lang="en-US" altLang="zh-CN" i="1" dirty="0"/>
              <a:t>Voyager I</a:t>
            </a:r>
            <a:r>
              <a:rPr lang="en-US" altLang="zh-CN" dirty="0"/>
              <a:t> measured CR spectra away from the Earth down to a few MeV, which is not affected by solar modulation;</a:t>
            </a:r>
          </a:p>
          <a:p>
            <a:endParaRPr lang="en-US" altLang="zh-CN" dirty="0"/>
          </a:p>
          <a:p>
            <a:r>
              <a:rPr lang="en-US" altLang="zh-CN" dirty="0"/>
              <a:t> The </a:t>
            </a:r>
            <a:r>
              <a:rPr lang="en-US" altLang="zh-CN" i="1" dirty="0"/>
              <a:t>GALPROP </a:t>
            </a:r>
            <a:r>
              <a:rPr lang="en-US" altLang="zh-CN" dirty="0"/>
              <a:t>simulation package can model the CR propagation in the Galaxy, which was adopted to generate required CR data in this analysis.</a:t>
            </a:r>
            <a:endParaRPr lang="en-US" altLang="zh-CN" i="1" dirty="0"/>
          </a:p>
          <a:p>
            <a:endParaRPr lang="zh-CN" altLang="en-US" dirty="0"/>
          </a:p>
        </p:txBody>
      </p:sp>
      <p:sp>
        <p:nvSpPr>
          <p:cNvPr id="5" name="灯片编号占位符 4">
            <a:extLst>
              <a:ext uri="{FF2B5EF4-FFF2-40B4-BE49-F238E27FC236}">
                <a16:creationId xmlns:a16="http://schemas.microsoft.com/office/drawing/2014/main" id="{6DF92810-9358-7A61-6BC4-16D26FA3A1D8}"/>
              </a:ext>
            </a:extLst>
          </p:cNvPr>
          <p:cNvSpPr>
            <a:spLocks noGrp="1"/>
          </p:cNvSpPr>
          <p:nvPr>
            <p:ph type="sldNum" sz="quarter" idx="12"/>
          </p:nvPr>
        </p:nvSpPr>
        <p:spPr/>
        <p:txBody>
          <a:bodyPr/>
          <a:lstStyle/>
          <a:p>
            <a:fld id="{94157C3A-662D-4A13-A097-5BF2FBABE0F8}" type="slidenum">
              <a:rPr lang="zh-CN" altLang="en-US" smtClean="0"/>
              <a:t>10</a:t>
            </a:fld>
            <a:endParaRPr lang="zh-CN" altLang="en-US"/>
          </a:p>
        </p:txBody>
      </p:sp>
      <p:pic>
        <p:nvPicPr>
          <p:cNvPr id="6" name="内容占位符 5">
            <a:extLst>
              <a:ext uri="{FF2B5EF4-FFF2-40B4-BE49-F238E27FC236}">
                <a16:creationId xmlns:a16="http://schemas.microsoft.com/office/drawing/2014/main" id="{C1B8E616-F1E3-1ADE-A2A1-B39CF144E86F}"/>
              </a:ext>
            </a:extLst>
          </p:cNvPr>
          <p:cNvPicPr>
            <a:picLocks noGrp="1" noChangeAspect="1"/>
          </p:cNvPicPr>
          <p:nvPr>
            <p:ph sz="half" idx="2"/>
          </p:nvPr>
        </p:nvPicPr>
        <p:blipFill rotWithShape="1">
          <a:blip r:embed="rId2"/>
          <a:srcRect t="2199"/>
          <a:stretch/>
        </p:blipFill>
        <p:spPr>
          <a:xfrm>
            <a:off x="6592715" y="1206685"/>
            <a:ext cx="4839057" cy="4215195"/>
          </a:xfrm>
          <a:prstGeom prst="rect">
            <a:avLst/>
          </a:prstGeom>
        </p:spPr>
      </p:pic>
      <p:sp>
        <p:nvSpPr>
          <p:cNvPr id="7" name="文本框 6">
            <a:extLst>
              <a:ext uri="{FF2B5EF4-FFF2-40B4-BE49-F238E27FC236}">
                <a16:creationId xmlns:a16="http://schemas.microsoft.com/office/drawing/2014/main" id="{3AA0FF72-9105-0212-63DE-0C9621A173B7}"/>
              </a:ext>
            </a:extLst>
          </p:cNvPr>
          <p:cNvSpPr txBox="1"/>
          <p:nvPr/>
        </p:nvSpPr>
        <p:spPr>
          <a:xfrm>
            <a:off x="6592715" y="5421880"/>
            <a:ext cx="5468257" cy="1200329"/>
          </a:xfrm>
          <a:prstGeom prst="rect">
            <a:avLst/>
          </a:prstGeom>
          <a:noFill/>
        </p:spPr>
        <p:txBody>
          <a:bodyPr wrap="square" rtlCol="0">
            <a:spAutoFit/>
          </a:bodyPr>
          <a:lstStyle/>
          <a:p>
            <a:r>
              <a:rPr lang="en-US" altLang="zh-CN" dirty="0"/>
              <a:t>CR electron intensity measured by AMS, PAMELA and Voyager and fitted by GALPROP; from M. J. Boschini et al., </a:t>
            </a:r>
            <a:r>
              <a:rPr lang="en-US" altLang="zh-CN" dirty="0" err="1"/>
              <a:t>Astrophys</a:t>
            </a:r>
            <a:r>
              <a:rPr lang="en-US" altLang="zh-CN" dirty="0"/>
              <a:t>. J. 858, 61 (2018)</a:t>
            </a:r>
            <a:endParaRPr lang="zh-CN" altLang="en-US" dirty="0"/>
          </a:p>
          <a:p>
            <a:endParaRPr lang="zh-CN" altLang="en-US" dirty="0"/>
          </a:p>
        </p:txBody>
      </p:sp>
    </p:spTree>
    <p:extLst>
      <p:ext uri="{BB962C8B-B14F-4D97-AF65-F5344CB8AC3E}">
        <p14:creationId xmlns:p14="http://schemas.microsoft.com/office/powerpoint/2010/main" val="1754390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20A0D5F-14D5-0E25-29D8-E4E57A0A3EC8}"/>
              </a:ext>
            </a:extLst>
          </p:cNvPr>
          <p:cNvSpPr>
            <a:spLocks noGrp="1"/>
          </p:cNvSpPr>
          <p:nvPr>
            <p:ph type="title"/>
          </p:nvPr>
        </p:nvSpPr>
        <p:spPr/>
        <p:txBody>
          <a:bodyPr/>
          <a:lstStyle/>
          <a:p>
            <a:r>
              <a:rPr lang="en-US" altLang="zh-CN" dirty="0"/>
              <a:t>Cosmic ray inputs: Comparation </a:t>
            </a:r>
            <a:endParaRPr lang="zh-CN" altLang="en-US" dirty="0"/>
          </a:p>
        </p:txBody>
      </p:sp>
      <p:sp>
        <p:nvSpPr>
          <p:cNvPr id="5" name="灯片编号占位符 4">
            <a:extLst>
              <a:ext uri="{FF2B5EF4-FFF2-40B4-BE49-F238E27FC236}">
                <a16:creationId xmlns:a16="http://schemas.microsoft.com/office/drawing/2014/main" id="{0C8BEA33-4379-1D9C-3AA4-933A1B2AC00E}"/>
              </a:ext>
            </a:extLst>
          </p:cNvPr>
          <p:cNvSpPr>
            <a:spLocks noGrp="1"/>
          </p:cNvSpPr>
          <p:nvPr>
            <p:ph type="sldNum" sz="quarter" idx="12"/>
          </p:nvPr>
        </p:nvSpPr>
        <p:spPr/>
        <p:txBody>
          <a:bodyPr/>
          <a:lstStyle/>
          <a:p>
            <a:fld id="{94157C3A-662D-4A13-A097-5BF2FBABE0F8}" type="slidenum">
              <a:rPr lang="zh-CN" altLang="en-US" smtClean="0"/>
              <a:t>11</a:t>
            </a:fld>
            <a:endParaRPr lang="zh-CN" altLang="en-US"/>
          </a:p>
        </p:txBody>
      </p:sp>
      <p:pic>
        <p:nvPicPr>
          <p:cNvPr id="6" name="内容占位符 5">
            <a:extLst>
              <a:ext uri="{FF2B5EF4-FFF2-40B4-BE49-F238E27FC236}">
                <a16:creationId xmlns:a16="http://schemas.microsoft.com/office/drawing/2014/main" id="{E8ABA648-21D1-F368-3BDA-52AB37C5DE1C}"/>
              </a:ext>
            </a:extLst>
          </p:cNvPr>
          <p:cNvPicPr>
            <a:picLocks noGrp="1" noChangeAspect="1"/>
          </p:cNvPicPr>
          <p:nvPr>
            <p:ph sz="half" idx="1"/>
          </p:nvPr>
        </p:nvPicPr>
        <p:blipFill>
          <a:blip r:embed="rId2"/>
          <a:stretch>
            <a:fillRect/>
          </a:stretch>
        </p:blipFill>
        <p:spPr>
          <a:xfrm>
            <a:off x="457200" y="1286726"/>
            <a:ext cx="5468937" cy="3994552"/>
          </a:xfrm>
          <a:prstGeom prst="rect">
            <a:avLst/>
          </a:prstGeom>
        </p:spPr>
      </p:pic>
      <p:pic>
        <p:nvPicPr>
          <p:cNvPr id="7" name="内容占位符 10">
            <a:extLst>
              <a:ext uri="{FF2B5EF4-FFF2-40B4-BE49-F238E27FC236}">
                <a16:creationId xmlns:a16="http://schemas.microsoft.com/office/drawing/2014/main" id="{962C673C-BA97-61E4-D1A8-DC78D4BF99BD}"/>
              </a:ext>
            </a:extLst>
          </p:cNvPr>
          <p:cNvPicPr>
            <a:picLocks noGrp="1" noChangeAspect="1"/>
          </p:cNvPicPr>
          <p:nvPr>
            <p:ph sz="half" idx="2"/>
          </p:nvPr>
        </p:nvPicPr>
        <p:blipFill>
          <a:blip r:embed="rId3"/>
          <a:stretch>
            <a:fillRect/>
          </a:stretch>
        </p:blipFill>
        <p:spPr>
          <a:xfrm>
            <a:off x="6219663" y="1286726"/>
            <a:ext cx="5550451" cy="4164288"/>
          </a:xfrm>
        </p:spPr>
      </p:pic>
      <p:sp>
        <p:nvSpPr>
          <p:cNvPr id="8" name="文本框 7">
            <a:extLst>
              <a:ext uri="{FF2B5EF4-FFF2-40B4-BE49-F238E27FC236}">
                <a16:creationId xmlns:a16="http://schemas.microsoft.com/office/drawing/2014/main" id="{41E35697-9C6B-73A8-5695-090FD6659DDE}"/>
              </a:ext>
            </a:extLst>
          </p:cNvPr>
          <p:cNvSpPr txBox="1"/>
          <p:nvPr/>
        </p:nvSpPr>
        <p:spPr>
          <a:xfrm>
            <a:off x="255181" y="5398485"/>
            <a:ext cx="12057321" cy="1292662"/>
          </a:xfrm>
          <a:prstGeom prst="rect">
            <a:avLst/>
          </a:prstGeom>
          <a:noFill/>
        </p:spPr>
        <p:txBody>
          <a:bodyPr wrap="square" rtlCol="0">
            <a:spAutoFit/>
          </a:bodyPr>
          <a:lstStyle/>
          <a:p>
            <a:r>
              <a:rPr lang="en-US" altLang="zh-CN" sz="2000" dirty="0">
                <a:cs typeface="Times New Roman" panose="02020603050405020304" pitchFamily="18" charset="0"/>
              </a:rPr>
              <a:t>The local differential intensities of (a) proton and (b) helium, generated by GALPROP, are shown as red lines. The intensities calculated using the fitting formula are shown as blue lines. The dashed line represents the extrapolation in form CRDM study (PRL 122, 171801 (2019)).</a:t>
            </a:r>
            <a:endParaRPr lang="zh-CN" altLang="en-US" sz="2000" dirty="0">
              <a:cs typeface="Times New Roman" panose="02020603050405020304" pitchFamily="18" charset="0"/>
            </a:endParaRPr>
          </a:p>
          <a:p>
            <a:endParaRPr lang="zh-CN" altLang="en-US" dirty="0"/>
          </a:p>
        </p:txBody>
      </p:sp>
    </p:spTree>
    <p:extLst>
      <p:ext uri="{BB962C8B-B14F-4D97-AF65-F5344CB8AC3E}">
        <p14:creationId xmlns:p14="http://schemas.microsoft.com/office/powerpoint/2010/main" val="2788589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97517D-489F-96AA-8640-B050F595C6B8}"/>
              </a:ext>
            </a:extLst>
          </p:cNvPr>
          <p:cNvSpPr>
            <a:spLocks noGrp="1"/>
          </p:cNvSpPr>
          <p:nvPr>
            <p:ph type="title"/>
          </p:nvPr>
        </p:nvSpPr>
        <p:spPr/>
        <p:txBody>
          <a:bodyPr/>
          <a:lstStyle/>
          <a:p>
            <a:r>
              <a:rPr lang="en-US" altLang="zh-CN" dirty="0"/>
              <a:t>Cosmic ray inputs: Spatial Distribution</a:t>
            </a:r>
            <a:endParaRPr lang="zh-CN" altLang="en-US" dirty="0"/>
          </a:p>
        </p:txBody>
      </p:sp>
      <p:sp>
        <p:nvSpPr>
          <p:cNvPr id="5" name="灯片编号占位符 4">
            <a:extLst>
              <a:ext uri="{FF2B5EF4-FFF2-40B4-BE49-F238E27FC236}">
                <a16:creationId xmlns:a16="http://schemas.microsoft.com/office/drawing/2014/main" id="{6FBD71BA-D3DD-8821-A438-EB366AC2B932}"/>
              </a:ext>
            </a:extLst>
          </p:cNvPr>
          <p:cNvSpPr>
            <a:spLocks noGrp="1"/>
          </p:cNvSpPr>
          <p:nvPr>
            <p:ph type="sldNum" sz="quarter" idx="12"/>
          </p:nvPr>
        </p:nvSpPr>
        <p:spPr/>
        <p:txBody>
          <a:bodyPr/>
          <a:lstStyle/>
          <a:p>
            <a:fld id="{94157C3A-662D-4A13-A097-5BF2FBABE0F8}" type="slidenum">
              <a:rPr lang="zh-CN" altLang="en-US" smtClean="0"/>
              <a:t>12</a:t>
            </a:fld>
            <a:endParaRPr lang="zh-CN" altLang="en-US"/>
          </a:p>
        </p:txBody>
      </p:sp>
      <p:pic>
        <p:nvPicPr>
          <p:cNvPr id="6" name="内容占位符 8">
            <a:extLst>
              <a:ext uri="{FF2B5EF4-FFF2-40B4-BE49-F238E27FC236}">
                <a16:creationId xmlns:a16="http://schemas.microsoft.com/office/drawing/2014/main" id="{52D59CE5-0F6A-8E5D-A5C9-A56250B9B8D6}"/>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t="2362"/>
          <a:stretch/>
        </p:blipFill>
        <p:spPr>
          <a:xfrm>
            <a:off x="366566" y="1778573"/>
            <a:ext cx="5805634" cy="3119915"/>
          </a:xfrm>
        </p:spPr>
      </p:pic>
      <p:pic>
        <p:nvPicPr>
          <p:cNvPr id="7" name="内容占位符 6">
            <a:extLst>
              <a:ext uri="{FF2B5EF4-FFF2-40B4-BE49-F238E27FC236}">
                <a16:creationId xmlns:a16="http://schemas.microsoft.com/office/drawing/2014/main" id="{54E374F7-8E4B-F617-337D-47591B83D17D}"/>
              </a:ext>
            </a:extLst>
          </p:cNvPr>
          <p:cNvPicPr>
            <a:picLocks noGrp="1" noChangeAspect="1"/>
          </p:cNvPicPr>
          <p:nvPr>
            <p:ph sz="half" idx="2"/>
          </p:nvPr>
        </p:nvPicPr>
        <p:blipFill rotWithShape="1">
          <a:blip r:embed="rId3"/>
          <a:srcRect t="1119"/>
          <a:stretch/>
        </p:blipFill>
        <p:spPr>
          <a:xfrm>
            <a:off x="6262834" y="1438939"/>
            <a:ext cx="5562600" cy="3646347"/>
          </a:xfrm>
          <a:prstGeom prst="rect">
            <a:avLst/>
          </a:prstGeom>
        </p:spPr>
      </p:pic>
      <p:sp>
        <p:nvSpPr>
          <p:cNvPr id="8" name="文本框 7">
            <a:extLst>
              <a:ext uri="{FF2B5EF4-FFF2-40B4-BE49-F238E27FC236}">
                <a16:creationId xmlns:a16="http://schemas.microsoft.com/office/drawing/2014/main" id="{5D3A6C96-0ABA-E752-5934-BC2969A149F0}"/>
              </a:ext>
            </a:extLst>
          </p:cNvPr>
          <p:cNvSpPr txBox="1"/>
          <p:nvPr/>
        </p:nvSpPr>
        <p:spPr>
          <a:xfrm>
            <a:off x="1298943" y="5299248"/>
            <a:ext cx="10120423" cy="1107996"/>
          </a:xfrm>
          <a:prstGeom prst="rect">
            <a:avLst/>
          </a:prstGeom>
          <a:noFill/>
        </p:spPr>
        <p:txBody>
          <a:bodyPr wrap="square" rtlCol="0">
            <a:spAutoFit/>
          </a:bodyPr>
          <a:lstStyle/>
          <a:p>
            <a:r>
              <a:rPr lang="en-US" altLang="zh-CN" sz="2400" dirty="0">
                <a:cs typeface="Times New Roman" panose="02020603050405020304" pitchFamily="18" charset="0"/>
              </a:rPr>
              <a:t>Left: A heat map of the proton intensity in the Galaxy;</a:t>
            </a:r>
          </a:p>
          <a:p>
            <a:r>
              <a:rPr lang="en-US" altLang="zh-CN" sz="2400" dirty="0">
                <a:cs typeface="Times New Roman" panose="02020603050405020304" pitchFamily="18" charset="0"/>
              </a:rPr>
              <a:t>Right: The helium intensity at different distances from the Galactic center</a:t>
            </a:r>
            <a:r>
              <a:rPr lang="en-US" altLang="zh-CN" sz="2000" dirty="0">
                <a:latin typeface="+mn-ea"/>
                <a:cs typeface="Times New Roman" panose="02020603050405020304" pitchFamily="18" charset="0"/>
              </a:rPr>
              <a:t>;</a:t>
            </a:r>
            <a:endParaRPr lang="zh-CN" altLang="en-US" sz="2000" dirty="0">
              <a:latin typeface="+mn-ea"/>
              <a:cs typeface="Times New Roman" panose="02020603050405020304" pitchFamily="18" charset="0"/>
            </a:endParaRPr>
          </a:p>
          <a:p>
            <a:endParaRPr lang="zh-CN" altLang="en-US" dirty="0"/>
          </a:p>
        </p:txBody>
      </p:sp>
    </p:spTree>
    <p:extLst>
      <p:ext uri="{BB962C8B-B14F-4D97-AF65-F5344CB8AC3E}">
        <p14:creationId xmlns:p14="http://schemas.microsoft.com/office/powerpoint/2010/main" val="37330705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E654652-A684-54A1-2BCE-089506B0E68A}"/>
              </a:ext>
            </a:extLst>
          </p:cNvPr>
          <p:cNvSpPr>
            <a:spLocks noGrp="1"/>
          </p:cNvSpPr>
          <p:nvPr>
            <p:ph type="title"/>
          </p:nvPr>
        </p:nvSpPr>
        <p:spPr/>
        <p:txBody>
          <a:bodyPr/>
          <a:lstStyle/>
          <a:p>
            <a:r>
              <a:rPr lang="en-US" altLang="zh-CN" dirty="0"/>
              <a:t>Cosmic ray inputs: CR species</a:t>
            </a:r>
            <a:endParaRPr lang="zh-CN" altLang="en-US" dirty="0"/>
          </a:p>
        </p:txBody>
      </p:sp>
      <p:sp>
        <p:nvSpPr>
          <p:cNvPr id="3" name="内容占位符 2">
            <a:extLst>
              <a:ext uri="{FF2B5EF4-FFF2-40B4-BE49-F238E27FC236}">
                <a16:creationId xmlns:a16="http://schemas.microsoft.com/office/drawing/2014/main" id="{E14E48D9-48F5-7E0A-00F4-E8F3E88DFC8C}"/>
              </a:ext>
            </a:extLst>
          </p:cNvPr>
          <p:cNvSpPr>
            <a:spLocks noGrp="1"/>
          </p:cNvSpPr>
          <p:nvPr>
            <p:ph sz="half" idx="1"/>
          </p:nvPr>
        </p:nvSpPr>
        <p:spPr>
          <a:xfrm>
            <a:off x="487749" y="1408529"/>
            <a:ext cx="5468257" cy="4906962"/>
          </a:xfrm>
        </p:spPr>
        <p:txBody>
          <a:bodyPr/>
          <a:lstStyle/>
          <a:p>
            <a:r>
              <a:rPr lang="en-US" altLang="zh-CN" dirty="0"/>
              <a:t>CR nuclear species from H to Ni are considered, while former studies only considered proton and helium;</a:t>
            </a:r>
          </a:p>
          <a:p>
            <a:endParaRPr lang="en-US" altLang="zh-CN" dirty="0"/>
          </a:p>
          <a:p>
            <a:r>
              <a:rPr lang="en-US" altLang="zh-CN" dirty="0"/>
              <a:t> CR electrons is not considered here and left for future analysis;</a:t>
            </a:r>
          </a:p>
          <a:p>
            <a:endParaRPr lang="zh-CN" altLang="en-US" dirty="0"/>
          </a:p>
        </p:txBody>
      </p:sp>
      <p:sp>
        <p:nvSpPr>
          <p:cNvPr id="5" name="灯片编号占位符 4">
            <a:extLst>
              <a:ext uri="{FF2B5EF4-FFF2-40B4-BE49-F238E27FC236}">
                <a16:creationId xmlns:a16="http://schemas.microsoft.com/office/drawing/2014/main" id="{651F57F0-8434-161C-4FB8-B0E64981AC66}"/>
              </a:ext>
            </a:extLst>
          </p:cNvPr>
          <p:cNvSpPr>
            <a:spLocks noGrp="1"/>
          </p:cNvSpPr>
          <p:nvPr>
            <p:ph type="sldNum" sz="quarter" idx="12"/>
          </p:nvPr>
        </p:nvSpPr>
        <p:spPr/>
        <p:txBody>
          <a:bodyPr/>
          <a:lstStyle/>
          <a:p>
            <a:fld id="{94157C3A-662D-4A13-A097-5BF2FBABE0F8}" type="slidenum">
              <a:rPr lang="zh-CN" altLang="en-US" smtClean="0"/>
              <a:t>13</a:t>
            </a:fld>
            <a:endParaRPr lang="zh-CN" altLang="en-US"/>
          </a:p>
        </p:txBody>
      </p:sp>
      <p:pic>
        <p:nvPicPr>
          <p:cNvPr id="6" name="内容占位符 8">
            <a:extLst>
              <a:ext uri="{FF2B5EF4-FFF2-40B4-BE49-F238E27FC236}">
                <a16:creationId xmlns:a16="http://schemas.microsoft.com/office/drawing/2014/main" id="{11483E05-2893-A616-35EA-3CFBBA78FFCF}"/>
              </a:ext>
            </a:extLst>
          </p:cNvPr>
          <p:cNvPicPr>
            <a:picLocks noGrp="1" noChangeAspect="1"/>
          </p:cNvPicPr>
          <p:nvPr>
            <p:ph sz="half" idx="2"/>
          </p:nvPr>
        </p:nvPicPr>
        <p:blipFill>
          <a:blip r:embed="rId2"/>
          <a:stretch>
            <a:fillRect/>
          </a:stretch>
        </p:blipFill>
        <p:spPr>
          <a:xfrm>
            <a:off x="6235996" y="1496820"/>
            <a:ext cx="5562600" cy="3864360"/>
          </a:xfrm>
        </p:spPr>
      </p:pic>
    </p:spTree>
    <p:extLst>
      <p:ext uri="{BB962C8B-B14F-4D97-AF65-F5344CB8AC3E}">
        <p14:creationId xmlns:p14="http://schemas.microsoft.com/office/powerpoint/2010/main" val="3128428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FD01EB9-B3D2-1818-31BF-AB69AA4978CF}"/>
              </a:ext>
            </a:extLst>
          </p:cNvPr>
          <p:cNvSpPr>
            <a:spLocks noGrp="1"/>
          </p:cNvSpPr>
          <p:nvPr>
            <p:ph type="title"/>
          </p:nvPr>
        </p:nvSpPr>
        <p:spPr/>
        <p:txBody>
          <a:bodyPr/>
          <a:lstStyle/>
          <a:p>
            <a:r>
              <a:rPr lang="en-US" altLang="zh-CN" b="1" dirty="0"/>
              <a:t>CRDM flux in space</a:t>
            </a:r>
            <a:endParaRPr lang="zh-CN" altLang="en-US" b="1" dirty="0"/>
          </a:p>
        </p:txBody>
      </p:sp>
      <p:sp>
        <p:nvSpPr>
          <p:cNvPr id="3" name="文本占位符 2">
            <a:extLst>
              <a:ext uri="{FF2B5EF4-FFF2-40B4-BE49-F238E27FC236}">
                <a16:creationId xmlns:a16="http://schemas.microsoft.com/office/drawing/2014/main" id="{4954A6DA-C1EE-814C-D152-894EF6E95A81}"/>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CA475EEC-ADCB-53AF-7A7F-4D42FAD60A03}"/>
              </a:ext>
            </a:extLst>
          </p:cNvPr>
          <p:cNvSpPr>
            <a:spLocks noGrp="1"/>
          </p:cNvSpPr>
          <p:nvPr>
            <p:ph type="sldNum" sz="quarter" idx="12"/>
          </p:nvPr>
        </p:nvSpPr>
        <p:spPr/>
        <p:txBody>
          <a:bodyPr/>
          <a:lstStyle/>
          <a:p>
            <a:fld id="{94157C3A-662D-4A13-A097-5BF2FBABE0F8}" type="slidenum">
              <a:rPr lang="zh-CN" altLang="en-US" smtClean="0"/>
              <a:t>14</a:t>
            </a:fld>
            <a:endParaRPr lang="zh-CN" altLang="en-US"/>
          </a:p>
        </p:txBody>
      </p:sp>
    </p:spTree>
    <p:extLst>
      <p:ext uri="{BB962C8B-B14F-4D97-AF65-F5344CB8AC3E}">
        <p14:creationId xmlns:p14="http://schemas.microsoft.com/office/powerpoint/2010/main" val="1011106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6D4D4C6-CE38-D2EC-4018-B56B6BF1FFF7}"/>
              </a:ext>
            </a:extLst>
          </p:cNvPr>
          <p:cNvSpPr>
            <a:spLocks noGrp="1"/>
          </p:cNvSpPr>
          <p:nvPr>
            <p:ph type="title"/>
          </p:nvPr>
        </p:nvSpPr>
        <p:spPr/>
        <p:txBody>
          <a:bodyPr/>
          <a:lstStyle/>
          <a:p>
            <a:r>
              <a:rPr lang="en-US" altLang="zh-CN" dirty="0"/>
              <a:t>CRDM flux in space: Formula</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8BF697B5-0136-11C0-F076-D631148CEB53}"/>
                  </a:ext>
                </a:extLst>
              </p:cNvPr>
              <p:cNvSpPr>
                <a:spLocks noGrp="1"/>
              </p:cNvSpPr>
              <p:nvPr>
                <p:ph idx="1"/>
              </p:nvPr>
            </p:nvSpPr>
            <p:spPr/>
            <p:txBody>
              <a:bodyPr/>
              <a:lstStyle/>
              <a:p>
                <a:r>
                  <a:rPr lang="en-US" altLang="zh-CN" dirty="0"/>
                  <a:t>The CR-induced DM flux is obtained by integrating over all CR nucleus species </a:t>
                </a:r>
                <a14:m>
                  <m:oMath xmlns:m="http://schemas.openxmlformats.org/officeDocument/2006/math">
                    <m:r>
                      <a:rPr lang="en-US" altLang="zh-CN" i="1" dirty="0" smtClean="0">
                        <a:latin typeface="Cambria Math" panose="02040503050406030204" pitchFamily="18" charset="0"/>
                      </a:rPr>
                      <m:t>𝑖</m:t>
                    </m:r>
                  </m:oMath>
                </a14:m>
                <a:r>
                  <a:rPr lang="en-US" altLang="zh-CN" i="1" dirty="0"/>
                  <a:t> </a:t>
                </a:r>
                <a:r>
                  <a:rPr lang="en-US" altLang="zh-CN" dirty="0"/>
                  <a:t>and energies </a:t>
                </a:r>
                <a14:m>
                  <m:oMath xmlns:m="http://schemas.openxmlformats.org/officeDocument/2006/math">
                    <m:r>
                      <a:rPr lang="en-US" altLang="zh-CN" i="1" dirty="0" smtClean="0">
                        <a:latin typeface="Cambria Math" panose="02040503050406030204" pitchFamily="18" charset="0"/>
                      </a:rPr>
                      <m:t>𝑇</m:t>
                    </m:r>
                    <m:r>
                      <a:rPr lang="en-US" altLang="zh-CN" i="1" baseline="-25000" dirty="0" err="1" smtClean="0">
                        <a:latin typeface="Cambria Math" panose="02040503050406030204" pitchFamily="18" charset="0"/>
                      </a:rPr>
                      <m:t>𝑖</m:t>
                    </m:r>
                  </m:oMath>
                </a14:m>
                <a:r>
                  <a:rPr lang="en-US" altLang="zh-CN" dirty="0"/>
                  <a:t> along the line of sight (LOS): </a:t>
                </a:r>
                <a:endParaRPr lang="zh-CN" altLang="en-US" dirty="0"/>
              </a:p>
            </p:txBody>
          </p:sp>
        </mc:Choice>
        <mc:Fallback xmlns="">
          <p:sp>
            <p:nvSpPr>
              <p:cNvPr id="3" name="内容占位符 2">
                <a:extLst>
                  <a:ext uri="{FF2B5EF4-FFF2-40B4-BE49-F238E27FC236}">
                    <a16:creationId xmlns:a16="http://schemas.microsoft.com/office/drawing/2014/main" id="{8BF697B5-0136-11C0-F076-D631148CEB53}"/>
                  </a:ext>
                </a:extLst>
              </p:cNvPr>
              <p:cNvSpPr>
                <a:spLocks noGrp="1" noRot="1" noChangeAspect="1" noMove="1" noResize="1" noEditPoints="1" noAdjustHandles="1" noChangeArrowheads="1" noChangeShapeType="1" noTextEdit="1"/>
              </p:cNvSpPr>
              <p:nvPr>
                <p:ph idx="1"/>
              </p:nvPr>
            </p:nvSpPr>
            <p:spPr>
              <a:blipFill>
                <a:blip r:embed="rId2"/>
                <a:stretch>
                  <a:fillRect l="-678" t="-241"/>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FCE74DA3-0696-0C8F-0051-30097933A173}"/>
              </a:ext>
            </a:extLst>
          </p:cNvPr>
          <p:cNvSpPr>
            <a:spLocks noGrp="1"/>
          </p:cNvSpPr>
          <p:nvPr>
            <p:ph type="sldNum" sz="quarter" idx="12"/>
          </p:nvPr>
        </p:nvSpPr>
        <p:spPr/>
        <p:txBody>
          <a:bodyPr/>
          <a:lstStyle/>
          <a:p>
            <a:fld id="{94157C3A-662D-4A13-A097-5BF2FBABE0F8}" type="slidenum">
              <a:rPr lang="zh-CN" altLang="en-US" smtClean="0"/>
              <a:t>15</a:t>
            </a:fld>
            <a:endParaRPr lang="zh-CN" altLang="en-US"/>
          </a:p>
        </p:txBody>
      </p:sp>
      <p:pic>
        <p:nvPicPr>
          <p:cNvPr id="5" name="图片 4">
            <a:extLst>
              <a:ext uri="{FF2B5EF4-FFF2-40B4-BE49-F238E27FC236}">
                <a16:creationId xmlns:a16="http://schemas.microsoft.com/office/drawing/2014/main" id="{277F8B8D-AE43-6F3F-2EE3-E1407C7FC879}"/>
              </a:ext>
            </a:extLst>
          </p:cNvPr>
          <p:cNvPicPr>
            <a:picLocks noChangeAspect="1"/>
          </p:cNvPicPr>
          <p:nvPr/>
        </p:nvPicPr>
        <p:blipFill>
          <a:blip r:embed="rId3"/>
          <a:stretch>
            <a:fillRect/>
          </a:stretch>
        </p:blipFill>
        <p:spPr>
          <a:xfrm>
            <a:off x="1049714" y="2441134"/>
            <a:ext cx="6608637" cy="1079086"/>
          </a:xfrm>
          <a:prstGeom prst="rect">
            <a:avLst/>
          </a:prstGeom>
        </p:spPr>
      </p:pic>
      <p:pic>
        <p:nvPicPr>
          <p:cNvPr id="6" name="图片 5">
            <a:extLst>
              <a:ext uri="{FF2B5EF4-FFF2-40B4-BE49-F238E27FC236}">
                <a16:creationId xmlns:a16="http://schemas.microsoft.com/office/drawing/2014/main" id="{CF4EEE51-BBA5-D19B-AAA3-012D6351BFEB}"/>
              </a:ext>
            </a:extLst>
          </p:cNvPr>
          <p:cNvPicPr>
            <a:picLocks noChangeAspect="1"/>
          </p:cNvPicPr>
          <p:nvPr/>
        </p:nvPicPr>
        <p:blipFill>
          <a:blip r:embed="rId4"/>
          <a:stretch>
            <a:fillRect/>
          </a:stretch>
        </p:blipFill>
        <p:spPr>
          <a:xfrm>
            <a:off x="7880498" y="2526370"/>
            <a:ext cx="3327225" cy="908613"/>
          </a:xfrm>
          <a:prstGeom prst="rect">
            <a:avLst/>
          </a:prstGeom>
        </p:spPr>
      </p:pic>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CA956B7B-945A-D6E2-0A3F-C92C9B4C9391}"/>
                  </a:ext>
                </a:extLst>
              </p:cNvPr>
              <p:cNvSpPr txBox="1"/>
              <p:nvPr/>
            </p:nvSpPr>
            <p:spPr>
              <a:xfrm>
                <a:off x="1127051" y="3856075"/>
                <a:ext cx="10675089" cy="1267783"/>
              </a:xfrm>
              <a:prstGeom prst="rect">
                <a:avLst/>
              </a:prstGeom>
              <a:noFill/>
            </p:spPr>
            <p:txBody>
              <a:bodyPr wrap="square" rtlCol="0">
                <a:spAutoFit/>
              </a:bodyPr>
              <a:lstStyle/>
              <a:p>
                <a14:m>
                  <m:oMath xmlns:m="http://schemas.openxmlformats.org/officeDocument/2006/math">
                    <m:r>
                      <a:rPr lang="en-US" altLang="zh-CN" sz="2400" i="1" dirty="0" smtClean="0">
                        <a:latin typeface="Cambria Math" panose="02040503050406030204" pitchFamily="18" charset="0"/>
                      </a:rPr>
                      <m:t>𝑇</m:t>
                    </m:r>
                  </m:oMath>
                </a14:m>
                <a:r>
                  <a:rPr lang="en-US" altLang="zh-CN" sz="2400" dirty="0"/>
                  <a:t>: kinetic energy </a:t>
                </a:r>
                <a14:m>
                  <m:oMath xmlns:m="http://schemas.openxmlformats.org/officeDocument/2006/math">
                    <m:r>
                      <a:rPr lang="en-US" altLang="zh-CN" sz="2400" b="0" i="0" smtClean="0">
                        <a:latin typeface="Cambria Math" panose="02040503050406030204" pitchFamily="18" charset="0"/>
                      </a:rPr>
                      <m:t>    </m:t>
                    </m:r>
                    <m:r>
                      <a:rPr lang="zh-CN" altLang="en-US" sz="2400" i="1" smtClean="0">
                        <a:latin typeface="Cambria Math" panose="02040503050406030204" pitchFamily="18" charset="0"/>
                      </a:rPr>
                      <m:t>𝜇</m:t>
                    </m:r>
                  </m:oMath>
                </a14:m>
                <a:r>
                  <a:rPr lang="en-US" altLang="zh-CN" sz="2400" dirty="0"/>
                  <a:t>: reduced mass </a:t>
                </a:r>
                <a14:m>
                  <m:oMath xmlns:m="http://schemas.openxmlformats.org/officeDocument/2006/math">
                    <m:r>
                      <a:rPr lang="en-US" altLang="zh-CN" sz="2400" b="0" i="0" dirty="0" smtClean="0">
                        <a:latin typeface="Cambria Math" panose="02040503050406030204" pitchFamily="18" charset="0"/>
                      </a:rPr>
                      <m:t>     </m:t>
                    </m:r>
                    <m:r>
                      <a:rPr lang="en-US" altLang="zh-CN" sz="2400" i="1" dirty="0" smtClean="0">
                        <a:latin typeface="Cambria Math" panose="02040503050406030204" pitchFamily="18" charset="0"/>
                      </a:rPr>
                      <m:t>𝐴</m:t>
                    </m:r>
                  </m:oMath>
                </a14:m>
                <a:r>
                  <a:rPr lang="en-US" altLang="zh-CN" sz="2400" dirty="0"/>
                  <a:t>: atomic number </a:t>
                </a:r>
              </a:p>
              <a:p>
                <a14:m>
                  <m:oMath xmlns:m="http://schemas.openxmlformats.org/officeDocument/2006/math">
                    <m:sSub>
                      <m:sSubPr>
                        <m:ctrlPr>
                          <a:rPr lang="en-US" altLang="zh-CN" sz="2400" i="1" smtClean="0">
                            <a:latin typeface="Cambria Math" panose="02040503050406030204" pitchFamily="18" charset="0"/>
                          </a:rPr>
                        </m:ctrlPr>
                      </m:sSubPr>
                      <m:e>
                        <m:r>
                          <a:rPr lang="zh-CN" altLang="en-US" sz="2400" i="1">
                            <a:latin typeface="Cambria Math" panose="02040503050406030204" pitchFamily="18" charset="0"/>
                          </a:rPr>
                          <m:t>𝜎</m:t>
                        </m:r>
                      </m:e>
                      <m:sub>
                        <m:r>
                          <a:rPr lang="zh-CN" altLang="en-US" sz="2400" i="1" smtClean="0">
                            <a:latin typeface="Cambria Math" panose="02040503050406030204" pitchFamily="18" charset="0"/>
                          </a:rPr>
                          <m:t>𝜒</m:t>
                        </m:r>
                        <m:r>
                          <a:rPr lang="en-US" altLang="zh-CN" sz="2400" b="0" i="1" smtClean="0">
                            <a:latin typeface="Cambria Math" panose="02040503050406030204" pitchFamily="18" charset="0"/>
                          </a:rPr>
                          <m:t>𝑖</m:t>
                        </m:r>
                      </m:sub>
                    </m:sSub>
                  </m:oMath>
                </a14:m>
                <a:r>
                  <a:rPr lang="en-US" altLang="zh-CN" sz="2400" dirty="0"/>
                  <a:t>: the zero-momentum transfer DM-nucleus elastic scattering cross section</a:t>
                </a:r>
              </a:p>
              <a:p>
                <a14:m>
                  <m:oMath xmlns:m="http://schemas.openxmlformats.org/officeDocument/2006/math">
                    <m:r>
                      <a:rPr lang="en-US" altLang="zh-CN" sz="2400" i="1" dirty="0" smtClean="0">
                        <a:latin typeface="Cambria Math" panose="02040503050406030204" pitchFamily="18" charset="0"/>
                      </a:rPr>
                      <m:t>𝐺</m:t>
                    </m:r>
                    <m:r>
                      <a:rPr lang="en-US" altLang="zh-CN" sz="2400" i="1" dirty="0" smtClean="0">
                        <a:latin typeface="Cambria Math" panose="02040503050406030204" pitchFamily="18" charset="0"/>
                      </a:rPr>
                      <m:t>(</m:t>
                    </m:r>
                    <m:sSup>
                      <m:sSupPr>
                        <m:ctrlPr>
                          <a:rPr lang="en-US" altLang="zh-CN" sz="2400" i="1" dirty="0" smtClean="0">
                            <a:latin typeface="Cambria Math" panose="02040503050406030204" pitchFamily="18" charset="0"/>
                          </a:rPr>
                        </m:ctrlPr>
                      </m:sSupPr>
                      <m:e>
                        <m:r>
                          <a:rPr lang="en-US" altLang="zh-CN" sz="2400" b="0" i="1" dirty="0" smtClean="0">
                            <a:latin typeface="Cambria Math" panose="02040503050406030204" pitchFamily="18" charset="0"/>
                          </a:rPr>
                          <m:t>𝑄</m:t>
                        </m:r>
                      </m:e>
                      <m:sup>
                        <m:r>
                          <a:rPr lang="en-US" altLang="zh-CN" sz="2400" b="0" i="1" dirty="0" smtClean="0">
                            <a:latin typeface="Cambria Math" panose="02040503050406030204" pitchFamily="18" charset="0"/>
                          </a:rPr>
                          <m:t>2</m:t>
                        </m:r>
                      </m:sup>
                    </m:sSup>
                    <m:r>
                      <a:rPr lang="en-US" altLang="zh-CN" sz="2400" i="1" dirty="0" smtClean="0">
                        <a:latin typeface="Cambria Math" panose="02040503050406030204" pitchFamily="18" charset="0"/>
                      </a:rPr>
                      <m:t>)</m:t>
                    </m:r>
                  </m:oMath>
                </a14:m>
                <a:r>
                  <a:rPr lang="en-US" altLang="zh-CN" sz="2400" dirty="0"/>
                  <a:t>: form factor of the momentum transfer </a:t>
                </a:r>
                <a14:m>
                  <m:oMath xmlns:m="http://schemas.openxmlformats.org/officeDocument/2006/math">
                    <m:r>
                      <a:rPr lang="en-US" altLang="zh-CN" sz="2400" i="1" dirty="0" smtClean="0">
                        <a:latin typeface="Cambria Math" panose="02040503050406030204" pitchFamily="18" charset="0"/>
                      </a:rPr>
                      <m:t>𝑄</m:t>
                    </m:r>
                    <m:r>
                      <a:rPr lang="en-US" altLang="zh-CN" sz="2400" i="1" dirty="0" smtClean="0">
                        <a:latin typeface="Cambria Math" panose="02040503050406030204" pitchFamily="18" charset="0"/>
                      </a:rPr>
                      <m:t>=</m:t>
                    </m:r>
                    <m:rad>
                      <m:radPr>
                        <m:degHide m:val="on"/>
                        <m:ctrlPr>
                          <a:rPr lang="en-US" altLang="zh-CN" sz="2400" i="1" dirty="0" smtClean="0">
                            <a:latin typeface="Cambria Math" panose="02040503050406030204" pitchFamily="18" charset="0"/>
                          </a:rPr>
                        </m:ctrlPr>
                      </m:radPr>
                      <m:deg/>
                      <m:e>
                        <m:r>
                          <a:rPr lang="en-US" altLang="zh-CN" sz="2400" b="0" i="1" dirty="0" smtClean="0">
                            <a:latin typeface="Cambria Math" panose="02040503050406030204" pitchFamily="18" charset="0"/>
                          </a:rPr>
                          <m:t>2</m:t>
                        </m:r>
                        <m:r>
                          <a:rPr lang="en-US" altLang="zh-CN" sz="2400" b="0" i="1" dirty="0" smtClean="0">
                            <a:latin typeface="Cambria Math" panose="02040503050406030204" pitchFamily="18" charset="0"/>
                          </a:rPr>
                          <m:t>𝑚𝑇</m:t>
                        </m:r>
                      </m:e>
                    </m:rad>
                  </m:oMath>
                </a14:m>
                <a:endParaRPr lang="zh-CN" altLang="en-US" sz="2400" dirty="0"/>
              </a:p>
            </p:txBody>
          </p:sp>
        </mc:Choice>
        <mc:Fallback xmlns="">
          <p:sp>
            <p:nvSpPr>
              <p:cNvPr id="7" name="文本框 6">
                <a:extLst>
                  <a:ext uri="{FF2B5EF4-FFF2-40B4-BE49-F238E27FC236}">
                    <a16:creationId xmlns:a16="http://schemas.microsoft.com/office/drawing/2014/main" id="{CA956B7B-945A-D6E2-0A3F-C92C9B4C9391}"/>
                  </a:ext>
                </a:extLst>
              </p:cNvPr>
              <p:cNvSpPr txBox="1">
                <a:spLocks noRot="1" noChangeAspect="1" noMove="1" noResize="1" noEditPoints="1" noAdjustHandles="1" noChangeArrowheads="1" noChangeShapeType="1" noTextEdit="1"/>
              </p:cNvSpPr>
              <p:nvPr/>
            </p:nvSpPr>
            <p:spPr>
              <a:xfrm>
                <a:off x="1127051" y="3856075"/>
                <a:ext cx="10675089" cy="1267783"/>
              </a:xfrm>
              <a:prstGeom prst="rect">
                <a:avLst/>
              </a:prstGeom>
              <a:blipFill>
                <a:blip r:embed="rId5"/>
                <a:stretch>
                  <a:fillRect l="-171" t="-3365" b="-1057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596047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94761D5-CCC0-08AC-92C2-08650FF319E2}"/>
              </a:ext>
            </a:extLst>
          </p:cNvPr>
          <p:cNvSpPr>
            <a:spLocks noGrp="1"/>
          </p:cNvSpPr>
          <p:nvPr>
            <p:ph type="title"/>
          </p:nvPr>
        </p:nvSpPr>
        <p:spPr/>
        <p:txBody>
          <a:bodyPr/>
          <a:lstStyle/>
          <a:p>
            <a:r>
              <a:rPr lang="en-US" altLang="zh-CN" dirty="0"/>
              <a:t>CRDM flux in space: Results</a:t>
            </a:r>
            <a:endParaRPr lang="zh-CN" altLang="en-US" dirty="0"/>
          </a:p>
        </p:txBody>
      </p:sp>
      <p:sp>
        <p:nvSpPr>
          <p:cNvPr id="4" name="灯片编号占位符 3">
            <a:extLst>
              <a:ext uri="{FF2B5EF4-FFF2-40B4-BE49-F238E27FC236}">
                <a16:creationId xmlns:a16="http://schemas.microsoft.com/office/drawing/2014/main" id="{0FFA27D5-1B0C-8F91-71D2-A6F2BBE5EC4D}"/>
              </a:ext>
            </a:extLst>
          </p:cNvPr>
          <p:cNvSpPr>
            <a:spLocks noGrp="1"/>
          </p:cNvSpPr>
          <p:nvPr>
            <p:ph type="sldNum" sz="quarter" idx="12"/>
          </p:nvPr>
        </p:nvSpPr>
        <p:spPr/>
        <p:txBody>
          <a:bodyPr/>
          <a:lstStyle/>
          <a:p>
            <a:fld id="{94157C3A-662D-4A13-A097-5BF2FBABE0F8}" type="slidenum">
              <a:rPr lang="zh-CN" altLang="en-US" smtClean="0"/>
              <a:t>16</a:t>
            </a:fld>
            <a:endParaRPr lang="zh-CN" altLang="en-US"/>
          </a:p>
        </p:txBody>
      </p:sp>
      <p:pic>
        <p:nvPicPr>
          <p:cNvPr id="5" name="内容占位符 8">
            <a:extLst>
              <a:ext uri="{FF2B5EF4-FFF2-40B4-BE49-F238E27FC236}">
                <a16:creationId xmlns:a16="http://schemas.microsoft.com/office/drawing/2014/main" id="{E8AB6EF0-BAC2-3141-F60E-A015CA31AF5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2502195" y="1077431"/>
            <a:ext cx="6507357" cy="4274628"/>
          </a:xfrm>
        </p:spPr>
      </p:pic>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F2BA956E-A243-25FF-ED0A-12B80C77B179}"/>
                  </a:ext>
                </a:extLst>
              </p:cNvPr>
              <p:cNvSpPr txBox="1"/>
              <p:nvPr/>
            </p:nvSpPr>
            <p:spPr>
              <a:xfrm>
                <a:off x="2984204" y="5352059"/>
                <a:ext cx="7414438" cy="923330"/>
              </a:xfrm>
              <a:prstGeom prst="rect">
                <a:avLst/>
              </a:prstGeom>
              <a:noFill/>
            </p:spPr>
            <p:txBody>
              <a:bodyPr wrap="square" rtlCol="0">
                <a:spAutoFit/>
              </a:bodyPr>
              <a:lstStyle/>
              <a:p>
                <a:r>
                  <a:rPr lang="en-US" altLang="zh-CN" dirty="0"/>
                  <a:t>The CRDM fluxes scaled by </a:t>
                </a:r>
                <a14:m>
                  <m:oMath xmlns:m="http://schemas.openxmlformats.org/officeDocument/2006/math">
                    <m:r>
                      <a:rPr lang="en-US" altLang="zh-CN" i="1" dirty="0" smtClean="0">
                        <a:latin typeface="Cambria Math" panose="02040503050406030204" pitchFamily="18" charset="0"/>
                      </a:rPr>
                      <m:t>𝑇</m:t>
                    </m:r>
                    <m:r>
                      <a:rPr lang="en-US" altLang="zh-CN" i="1" baseline="-25000" dirty="0" smtClean="0">
                        <a:latin typeface="Cambria Math" panose="02040503050406030204" pitchFamily="18" charset="0"/>
                      </a:rPr>
                      <m:t>𝜒</m:t>
                    </m:r>
                  </m:oMath>
                </a14:m>
                <a:r>
                  <a:rPr lang="en-US" altLang="zh-CN" dirty="0"/>
                  <a:t> for different DM masses.</a:t>
                </a:r>
              </a:p>
              <a:p>
                <a:r>
                  <a:rPr lang="en-US" altLang="zh-CN" dirty="0"/>
                  <a:t>Solid: all species; dashed: only proton and helium.</a:t>
                </a:r>
              </a:p>
              <a:p>
                <a:r>
                  <a:rPr lang="en-US" altLang="zh-CN" dirty="0"/>
                  <a:t>Blue: SHM for DM mass 1 GeV, scaled by 10</a:t>
                </a:r>
                <a:r>
                  <a:rPr lang="en-US" altLang="zh-CN" baseline="30000" dirty="0"/>
                  <a:t>-10</a:t>
                </a:r>
                <a:endParaRPr lang="zh-CN" altLang="en-US" baseline="30000" dirty="0"/>
              </a:p>
            </p:txBody>
          </p:sp>
        </mc:Choice>
        <mc:Fallback xmlns="">
          <p:sp>
            <p:nvSpPr>
              <p:cNvPr id="6" name="文本框 5">
                <a:extLst>
                  <a:ext uri="{FF2B5EF4-FFF2-40B4-BE49-F238E27FC236}">
                    <a16:creationId xmlns:a16="http://schemas.microsoft.com/office/drawing/2014/main" id="{F2BA956E-A243-25FF-ED0A-12B80C77B179}"/>
                  </a:ext>
                </a:extLst>
              </p:cNvPr>
              <p:cNvSpPr txBox="1">
                <a:spLocks noRot="1" noChangeAspect="1" noMove="1" noResize="1" noEditPoints="1" noAdjustHandles="1" noChangeArrowheads="1" noChangeShapeType="1" noTextEdit="1"/>
              </p:cNvSpPr>
              <p:nvPr/>
            </p:nvSpPr>
            <p:spPr>
              <a:xfrm>
                <a:off x="2984204" y="5352059"/>
                <a:ext cx="7414438" cy="923330"/>
              </a:xfrm>
              <a:prstGeom prst="rect">
                <a:avLst/>
              </a:prstGeom>
              <a:blipFill>
                <a:blip r:embed="rId3"/>
                <a:stretch>
                  <a:fillRect l="-740" t="-3974" b="-993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8185071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a:extLst>
                  <a:ext uri="{FF2B5EF4-FFF2-40B4-BE49-F238E27FC236}">
                    <a16:creationId xmlns:a16="http://schemas.microsoft.com/office/drawing/2014/main" id="{87FAA356-AA28-E943-CF64-720E721197DE}"/>
                  </a:ext>
                </a:extLst>
              </p:cNvPr>
              <p:cNvSpPr>
                <a:spLocks noGrp="1"/>
              </p:cNvSpPr>
              <p:nvPr>
                <p:ph type="title"/>
              </p:nvPr>
            </p:nvSpPr>
            <p:spPr/>
            <p:txBody>
              <a:bodyPr>
                <a:normAutofit/>
              </a:bodyPr>
              <a:lstStyle/>
              <a:p>
                <a:r>
                  <a:rPr lang="en-US" altLang="zh-CN" dirty="0"/>
                  <a:t>CRDM flux in space: Discussion on </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𝐷</m:t>
                        </m:r>
                      </m:e>
                      <m:sub>
                        <m:r>
                          <a:rPr lang="en-US" altLang="zh-CN" b="0" i="1" smtClean="0">
                            <a:latin typeface="Cambria Math" panose="02040503050406030204" pitchFamily="18" charset="0"/>
                          </a:rPr>
                          <m:t>𝑒𝑓𝑓</m:t>
                        </m:r>
                      </m:sub>
                    </m:sSub>
                  </m:oMath>
                </a14:m>
                <a:endParaRPr lang="zh-CN" altLang="en-US" dirty="0"/>
              </a:p>
            </p:txBody>
          </p:sp>
        </mc:Choice>
        <mc:Fallback xmlns="">
          <p:sp>
            <p:nvSpPr>
              <p:cNvPr id="2" name="标题 1">
                <a:extLst>
                  <a:ext uri="{FF2B5EF4-FFF2-40B4-BE49-F238E27FC236}">
                    <a16:creationId xmlns:a16="http://schemas.microsoft.com/office/drawing/2014/main" id="{87FAA356-AA28-E943-CF64-720E721197DE}"/>
                  </a:ext>
                </a:extLst>
              </p:cNvPr>
              <p:cNvSpPr>
                <a:spLocks noGrp="1" noRot="1" noChangeAspect="1" noMove="1" noResize="1" noEditPoints="1" noAdjustHandles="1" noChangeArrowheads="1" noChangeShapeType="1" noTextEdit="1"/>
              </p:cNvSpPr>
              <p:nvPr>
                <p:ph type="title"/>
              </p:nvPr>
            </p:nvSpPr>
            <p:spPr>
              <a:blipFill>
                <a:blip r:embed="rId2"/>
                <a:stretch>
                  <a:fillRect t="-6338" b="-1760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7471416D-CCF3-729C-78ED-16A485136E39}"/>
                  </a:ext>
                </a:extLst>
              </p:cNvPr>
              <p:cNvSpPr>
                <a:spLocks noGrp="1"/>
              </p:cNvSpPr>
              <p:nvPr>
                <p:ph sz="half" idx="1"/>
              </p:nvPr>
            </p:nvSpPr>
            <p:spPr/>
            <p:txBody>
              <a:bodyPr/>
              <a:lstStyle/>
              <a:p>
                <a:r>
                  <a:rPr lang="en-US" altLang="zh-CN" dirty="0"/>
                  <a:t>The CRDM flux can be rewritten as:</a:t>
                </a:r>
              </a:p>
              <a:p>
                <a:endParaRPr lang="en-US" altLang="zh-CN" dirty="0"/>
              </a:p>
              <a:p>
                <a:endParaRPr lang="en-US" altLang="zh-CN" dirty="0"/>
              </a:p>
              <a:p>
                <a:pPr marL="0" indent="0">
                  <a:buNone/>
                </a:pPr>
                <a:endParaRPr lang="en-US" altLang="zh-CN" dirty="0"/>
              </a:p>
              <a:p>
                <a:pPr marL="0" indent="0">
                  <a:buNone/>
                </a:pPr>
                <a:r>
                  <a:rPr lang="en-US" altLang="zh-CN" dirty="0"/>
                  <a:t>where the spatial integration are represented by </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𝐷</m:t>
                        </m:r>
                      </m:e>
                      <m:sub>
                        <m:r>
                          <a:rPr lang="en-US" altLang="zh-CN" b="0" i="1" smtClean="0">
                            <a:latin typeface="Cambria Math" panose="02040503050406030204" pitchFamily="18" charset="0"/>
                          </a:rPr>
                          <m:t>𝑒𝑓𝑓</m:t>
                        </m:r>
                      </m:sub>
                    </m:sSub>
                  </m:oMath>
                </a14:m>
                <a:endParaRPr lang="zh-CN" altLang="en-US" dirty="0"/>
              </a:p>
            </p:txBody>
          </p:sp>
        </mc:Choice>
        <mc:Fallback xmlns="">
          <p:sp>
            <p:nvSpPr>
              <p:cNvPr id="3" name="内容占位符 2">
                <a:extLst>
                  <a:ext uri="{FF2B5EF4-FFF2-40B4-BE49-F238E27FC236}">
                    <a16:creationId xmlns:a16="http://schemas.microsoft.com/office/drawing/2014/main" id="{7471416D-CCF3-729C-78ED-16A485136E39}"/>
                  </a:ext>
                </a:extLst>
              </p:cNvPr>
              <p:cNvSpPr>
                <a:spLocks noGrp="1" noRot="1" noChangeAspect="1" noMove="1" noResize="1" noEditPoints="1" noAdjustHandles="1" noChangeArrowheads="1" noChangeShapeType="1" noTextEdit="1"/>
              </p:cNvSpPr>
              <p:nvPr>
                <p:ph sz="half" idx="1"/>
              </p:nvPr>
            </p:nvSpPr>
            <p:spPr>
              <a:blipFill>
                <a:blip r:embed="rId3"/>
                <a:stretch>
                  <a:fillRect l="-1670" t="-24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内容占位符 3">
                <a:extLst>
                  <a:ext uri="{FF2B5EF4-FFF2-40B4-BE49-F238E27FC236}">
                    <a16:creationId xmlns:a16="http://schemas.microsoft.com/office/drawing/2014/main" id="{F0126B7C-6A1C-BCFB-B26C-FA08317FA8C8}"/>
                  </a:ext>
                </a:extLst>
              </p:cNvPr>
              <p:cNvSpPr>
                <a:spLocks noGrp="1"/>
              </p:cNvSpPr>
              <p:nvPr>
                <p:ph sz="half" idx="2"/>
              </p:nvPr>
            </p:nvSpPr>
            <p:spPr>
              <a:xfrm>
                <a:off x="6193414" y="1270001"/>
                <a:ext cx="5562600" cy="4906962"/>
              </a:xfrm>
            </p:spPr>
            <p:txBody>
              <a:bodyPr/>
              <a:lstStyle/>
              <a:p>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𝐷</m:t>
                        </m:r>
                      </m:e>
                      <m:sub>
                        <m:r>
                          <a:rPr lang="en-US" altLang="zh-CN" b="0" i="1" smtClean="0">
                            <a:latin typeface="Cambria Math" panose="02040503050406030204" pitchFamily="18" charset="0"/>
                          </a:rPr>
                          <m:t>𝑒𝑓𝑓</m:t>
                        </m:r>
                      </m:sub>
                    </m:sSub>
                  </m:oMath>
                </a14:m>
                <a:r>
                  <a:rPr lang="zh-CN" altLang="en-US" dirty="0"/>
                  <a:t> </a:t>
                </a:r>
                <a:r>
                  <a:rPr lang="en-US" altLang="zh-CN" dirty="0"/>
                  <a:t>can be calculated by:</a:t>
                </a:r>
              </a:p>
              <a:p>
                <a:endParaRPr lang="en-US" altLang="zh-CN" dirty="0"/>
              </a:p>
              <a:p>
                <a:pPr marL="0" indent="0">
                  <a:buNone/>
                </a:pPr>
                <a:endParaRPr lang="en-US" altLang="zh-CN" dirty="0"/>
              </a:p>
              <a:p>
                <a:r>
                  <a:rPr lang="en-US" altLang="zh-CN" dirty="0"/>
                  <a:t>Homogeneous assumption:</a:t>
                </a:r>
              </a:p>
              <a:p>
                <a:endParaRPr lang="en-US" altLang="zh-CN" dirty="0"/>
              </a:p>
              <a:p>
                <a:pPr marL="0" indent="0">
                  <a:buNone/>
                </a:pPr>
                <a:endParaRPr lang="en-US" altLang="zh-CN" dirty="0"/>
              </a:p>
              <a:p>
                <a:pPr marL="0" indent="0">
                  <a:buNone/>
                </a:pPr>
                <a:r>
                  <a:rPr lang="en-US" altLang="zh-CN" dirty="0"/>
                  <a:t>(Depends on the Galactic model)</a:t>
                </a:r>
              </a:p>
              <a:p>
                <a:endParaRPr lang="zh-CN" altLang="en-US" dirty="0"/>
              </a:p>
            </p:txBody>
          </p:sp>
        </mc:Choice>
        <mc:Fallback xmlns="">
          <p:sp>
            <p:nvSpPr>
              <p:cNvPr id="4" name="内容占位符 3">
                <a:extLst>
                  <a:ext uri="{FF2B5EF4-FFF2-40B4-BE49-F238E27FC236}">
                    <a16:creationId xmlns:a16="http://schemas.microsoft.com/office/drawing/2014/main" id="{F0126B7C-6A1C-BCFB-B26C-FA08317FA8C8}"/>
                  </a:ext>
                </a:extLst>
              </p:cNvPr>
              <p:cNvSpPr>
                <a:spLocks noGrp="1" noRot="1" noChangeAspect="1" noMove="1" noResize="1" noEditPoints="1" noAdjustHandles="1" noChangeArrowheads="1" noChangeShapeType="1" noTextEdit="1"/>
              </p:cNvSpPr>
              <p:nvPr>
                <p:ph sz="half" idx="2"/>
              </p:nvPr>
            </p:nvSpPr>
            <p:spPr>
              <a:xfrm>
                <a:off x="6193414" y="1270001"/>
                <a:ext cx="5562600" cy="4906962"/>
              </a:xfrm>
              <a:blipFill>
                <a:blip r:embed="rId4"/>
                <a:stretch>
                  <a:fillRect l="-1754"/>
                </a:stretch>
              </a:blipFill>
            </p:spPr>
            <p:txBody>
              <a:bodyPr/>
              <a:lstStyle/>
              <a:p>
                <a:r>
                  <a:rPr lang="zh-CN" altLang="en-US">
                    <a:noFill/>
                  </a:rPr>
                  <a:t> </a:t>
                </a:r>
              </a:p>
            </p:txBody>
          </p:sp>
        </mc:Fallback>
      </mc:AlternateContent>
      <p:sp>
        <p:nvSpPr>
          <p:cNvPr id="5" name="灯片编号占位符 4">
            <a:extLst>
              <a:ext uri="{FF2B5EF4-FFF2-40B4-BE49-F238E27FC236}">
                <a16:creationId xmlns:a16="http://schemas.microsoft.com/office/drawing/2014/main" id="{D8321E31-2579-7E36-83DE-189866A61870}"/>
              </a:ext>
            </a:extLst>
          </p:cNvPr>
          <p:cNvSpPr>
            <a:spLocks noGrp="1"/>
          </p:cNvSpPr>
          <p:nvPr>
            <p:ph type="sldNum" sz="quarter" idx="12"/>
          </p:nvPr>
        </p:nvSpPr>
        <p:spPr/>
        <p:txBody>
          <a:bodyPr/>
          <a:lstStyle/>
          <a:p>
            <a:fld id="{94157C3A-662D-4A13-A097-5BF2FBABE0F8}" type="slidenum">
              <a:rPr lang="zh-CN" altLang="en-US" smtClean="0"/>
              <a:t>17</a:t>
            </a:fld>
            <a:endParaRPr lang="zh-CN" altLang="en-US"/>
          </a:p>
        </p:txBody>
      </p:sp>
      <p:pic>
        <p:nvPicPr>
          <p:cNvPr id="6" name="图片 5">
            <a:extLst>
              <a:ext uri="{FF2B5EF4-FFF2-40B4-BE49-F238E27FC236}">
                <a16:creationId xmlns:a16="http://schemas.microsoft.com/office/drawing/2014/main" id="{737B4741-D2D2-5015-87DF-61B1469D0BF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18831" y="2223706"/>
            <a:ext cx="5121027" cy="932380"/>
          </a:xfrm>
          <a:prstGeom prst="rect">
            <a:avLst/>
          </a:prstGeom>
        </p:spPr>
      </p:pic>
      <p:pic>
        <p:nvPicPr>
          <p:cNvPr id="7" name="图片 6">
            <a:extLst>
              <a:ext uri="{FF2B5EF4-FFF2-40B4-BE49-F238E27FC236}">
                <a16:creationId xmlns:a16="http://schemas.microsoft.com/office/drawing/2014/main" id="{0CD724FF-4144-66D2-3930-80DCCA7C5BFE}"/>
              </a:ext>
            </a:extLst>
          </p:cNvPr>
          <p:cNvPicPr>
            <a:picLocks noChangeAspect="1"/>
          </p:cNvPicPr>
          <p:nvPr/>
        </p:nvPicPr>
        <p:blipFill>
          <a:blip r:embed="rId6"/>
          <a:stretch>
            <a:fillRect/>
          </a:stretch>
        </p:blipFill>
        <p:spPr>
          <a:xfrm>
            <a:off x="6172200" y="1747880"/>
            <a:ext cx="5700254" cy="1219306"/>
          </a:xfrm>
          <a:prstGeom prst="rect">
            <a:avLst/>
          </a:prstGeom>
        </p:spPr>
      </p:pic>
      <p:pic>
        <p:nvPicPr>
          <p:cNvPr id="8" name="图片 7">
            <a:extLst>
              <a:ext uri="{FF2B5EF4-FFF2-40B4-BE49-F238E27FC236}">
                <a16:creationId xmlns:a16="http://schemas.microsoft.com/office/drawing/2014/main" id="{CB54DEE0-2B35-74B4-D529-0A58A9AE0174}"/>
              </a:ext>
            </a:extLst>
          </p:cNvPr>
          <p:cNvPicPr>
            <a:picLocks noChangeAspect="1"/>
          </p:cNvPicPr>
          <p:nvPr/>
        </p:nvPicPr>
        <p:blipFill>
          <a:blip r:embed="rId7"/>
          <a:stretch>
            <a:fillRect/>
          </a:stretch>
        </p:blipFill>
        <p:spPr>
          <a:xfrm>
            <a:off x="6876137" y="3483700"/>
            <a:ext cx="3468925" cy="713294"/>
          </a:xfrm>
          <a:prstGeom prst="rect">
            <a:avLst/>
          </a:prstGeom>
        </p:spPr>
      </p:pic>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25031B59-EA7E-F4CD-18F6-4A405AF6D04C}"/>
                  </a:ext>
                </a:extLst>
              </p:cNvPr>
              <p:cNvSpPr txBox="1"/>
              <p:nvPr/>
            </p:nvSpPr>
            <p:spPr>
              <a:xfrm>
                <a:off x="1101301" y="5426803"/>
                <a:ext cx="9824061" cy="496674"/>
              </a:xfrm>
              <a:prstGeom prst="rect">
                <a:avLst/>
              </a:prstGeom>
              <a:noFill/>
            </p:spPr>
            <p:txBody>
              <a:bodyPr wrap="square" rtlCol="0">
                <a:spAutoFit/>
              </a:bodyPr>
              <a:lstStyle/>
              <a:p>
                <a14:m>
                  <m:oMath xmlns:m="http://schemas.openxmlformats.org/officeDocument/2006/math">
                    <m:sSub>
                      <m:sSubPr>
                        <m:ctrlPr>
                          <a:rPr lang="en-US" altLang="zh-CN" sz="2400" b="1" i="1" smtClean="0">
                            <a:latin typeface="Cambria Math" panose="02040503050406030204" pitchFamily="18" charset="0"/>
                          </a:rPr>
                        </m:ctrlPr>
                      </m:sSubPr>
                      <m:e>
                        <m:r>
                          <a:rPr lang="en-US" altLang="zh-CN" sz="2400" b="1" i="1" smtClean="0">
                            <a:latin typeface="Cambria Math" panose="02040503050406030204" pitchFamily="18" charset="0"/>
                          </a:rPr>
                          <m:t>𝑫</m:t>
                        </m:r>
                      </m:e>
                      <m:sub>
                        <m:r>
                          <a:rPr lang="en-US" altLang="zh-CN" sz="2400" b="1" i="1" smtClean="0">
                            <a:latin typeface="Cambria Math" panose="02040503050406030204" pitchFamily="18" charset="0"/>
                          </a:rPr>
                          <m:t>𝒆𝒇𝒇</m:t>
                        </m:r>
                      </m:sub>
                    </m:sSub>
                  </m:oMath>
                </a14:m>
                <a:r>
                  <a:rPr lang="zh-CN" altLang="en-US" sz="2400" b="1" dirty="0"/>
                  <a:t> </a:t>
                </a:r>
                <a:r>
                  <a:rPr lang="en-US" altLang="zh-CN" sz="2400" b="1" dirty="0"/>
                  <a:t>varies from 1-10 kpc, becomes a major source of uncertainty.</a:t>
                </a:r>
                <a:endParaRPr lang="zh-CN" altLang="en-US" b="1" dirty="0"/>
              </a:p>
            </p:txBody>
          </p:sp>
        </mc:Choice>
        <mc:Fallback xmlns="">
          <p:sp>
            <p:nvSpPr>
              <p:cNvPr id="9" name="文本框 8">
                <a:extLst>
                  <a:ext uri="{FF2B5EF4-FFF2-40B4-BE49-F238E27FC236}">
                    <a16:creationId xmlns:a16="http://schemas.microsoft.com/office/drawing/2014/main" id="{25031B59-EA7E-F4CD-18F6-4A405AF6D04C}"/>
                  </a:ext>
                </a:extLst>
              </p:cNvPr>
              <p:cNvSpPr txBox="1">
                <a:spLocks noRot="1" noChangeAspect="1" noMove="1" noResize="1" noEditPoints="1" noAdjustHandles="1" noChangeArrowheads="1" noChangeShapeType="1" noTextEdit="1"/>
              </p:cNvSpPr>
              <p:nvPr/>
            </p:nvSpPr>
            <p:spPr>
              <a:xfrm>
                <a:off x="1101301" y="5426803"/>
                <a:ext cx="9824061" cy="496674"/>
              </a:xfrm>
              <a:prstGeom prst="rect">
                <a:avLst/>
              </a:prstGeom>
              <a:blipFill>
                <a:blip r:embed="rId8"/>
                <a:stretch>
                  <a:fillRect l="-186" t="-9756" b="-1951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667896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a:extLst>
                  <a:ext uri="{FF2B5EF4-FFF2-40B4-BE49-F238E27FC236}">
                    <a16:creationId xmlns:a16="http://schemas.microsoft.com/office/drawing/2014/main" id="{6CE51204-EDC6-30DA-F059-9E31EBC42967}"/>
                  </a:ext>
                </a:extLst>
              </p:cNvPr>
              <p:cNvSpPr>
                <a:spLocks noGrp="1"/>
              </p:cNvSpPr>
              <p:nvPr>
                <p:ph type="title"/>
              </p:nvPr>
            </p:nvSpPr>
            <p:spPr/>
            <p:txBody>
              <a:bodyPr/>
              <a:lstStyle/>
              <a:p>
                <a:r>
                  <a:rPr lang="en-US" altLang="zh-CN" dirty="0"/>
                  <a:t>CRDM flux in space: Discussion on </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𝐷</m:t>
                        </m:r>
                      </m:e>
                      <m:sub>
                        <m:r>
                          <a:rPr lang="en-US" altLang="zh-CN" b="0" i="1" smtClean="0">
                            <a:latin typeface="Cambria Math" panose="02040503050406030204" pitchFamily="18" charset="0"/>
                          </a:rPr>
                          <m:t>𝑒𝑓𝑓</m:t>
                        </m:r>
                      </m:sub>
                    </m:sSub>
                  </m:oMath>
                </a14:m>
                <a:endParaRPr lang="zh-CN" altLang="en-US" dirty="0"/>
              </a:p>
            </p:txBody>
          </p:sp>
        </mc:Choice>
        <mc:Fallback xmlns="">
          <p:sp>
            <p:nvSpPr>
              <p:cNvPr id="2" name="标题 1">
                <a:extLst>
                  <a:ext uri="{FF2B5EF4-FFF2-40B4-BE49-F238E27FC236}">
                    <a16:creationId xmlns:a16="http://schemas.microsoft.com/office/drawing/2014/main" id="{6CE51204-EDC6-30DA-F059-9E31EBC42967}"/>
                  </a:ext>
                </a:extLst>
              </p:cNvPr>
              <p:cNvSpPr>
                <a:spLocks noGrp="1" noRot="1" noChangeAspect="1" noMove="1" noResize="1" noEditPoints="1" noAdjustHandles="1" noChangeArrowheads="1" noChangeShapeType="1" noTextEdit="1"/>
              </p:cNvSpPr>
              <p:nvPr>
                <p:ph type="title"/>
              </p:nvPr>
            </p:nvSpPr>
            <p:spPr>
              <a:blipFill>
                <a:blip r:embed="rId2"/>
                <a:stretch>
                  <a:fillRect l="-300" t="-6711" b="-11409"/>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90E50CFB-4A4E-E1B1-2D6F-DA74CD2F08F8}"/>
              </a:ext>
            </a:extLst>
          </p:cNvPr>
          <p:cNvSpPr>
            <a:spLocks noGrp="1"/>
          </p:cNvSpPr>
          <p:nvPr>
            <p:ph type="sldNum" sz="quarter" idx="12"/>
          </p:nvPr>
        </p:nvSpPr>
        <p:spPr/>
        <p:txBody>
          <a:bodyPr/>
          <a:lstStyle/>
          <a:p>
            <a:fld id="{94157C3A-662D-4A13-A097-5BF2FBABE0F8}" type="slidenum">
              <a:rPr lang="zh-CN" altLang="en-US" smtClean="0"/>
              <a:t>18</a:t>
            </a:fld>
            <a:endParaRPr lang="zh-CN" altLang="en-US"/>
          </a:p>
        </p:txBody>
      </p:sp>
      <p:pic>
        <p:nvPicPr>
          <p:cNvPr id="5" name="内容占位符 8">
            <a:extLst>
              <a:ext uri="{FF2B5EF4-FFF2-40B4-BE49-F238E27FC236}">
                <a16:creationId xmlns:a16="http://schemas.microsoft.com/office/drawing/2014/main" id="{82682BC5-9DFA-55E8-BBB3-6AE4E5424365}"/>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2850367" y="1162155"/>
            <a:ext cx="6491266" cy="4533690"/>
          </a:xfrm>
        </p:spPr>
      </p:pic>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420AAE03-28D0-989F-72F5-19F78FBB09C1}"/>
                  </a:ext>
                </a:extLst>
              </p:cNvPr>
              <p:cNvSpPr txBox="1"/>
              <p:nvPr/>
            </p:nvSpPr>
            <p:spPr>
              <a:xfrm>
                <a:off x="1862470" y="5716721"/>
                <a:ext cx="9491330" cy="424732"/>
              </a:xfrm>
              <a:prstGeom prst="rect">
                <a:avLst/>
              </a:prstGeom>
              <a:noFill/>
            </p:spPr>
            <p:txBody>
              <a:bodyPr wrap="square" rtlCol="0">
                <a:spAutoFit/>
              </a:bodyPr>
              <a:lstStyle/>
              <a:p>
                <a14:m>
                  <m:oMath xmlns:m="http://schemas.openxmlformats.org/officeDocument/2006/math">
                    <m:sSub>
                      <m:sSubPr>
                        <m:ctrlPr>
                          <a:rPr lang="en-US" altLang="zh-CN" sz="2000" i="1" smtClean="0">
                            <a:latin typeface="Cambria Math" panose="02040503050406030204" pitchFamily="18" charset="0"/>
                          </a:rPr>
                        </m:ctrlPr>
                      </m:sSubPr>
                      <m:e>
                        <m:r>
                          <a:rPr lang="en-US" altLang="zh-CN" sz="2000" b="0" i="1" smtClean="0">
                            <a:latin typeface="Cambria Math" panose="02040503050406030204" pitchFamily="18" charset="0"/>
                          </a:rPr>
                          <m:t>𝐷</m:t>
                        </m:r>
                      </m:e>
                      <m:sub>
                        <m:r>
                          <a:rPr lang="en-US" altLang="zh-CN" sz="2000" b="0" i="1" smtClean="0">
                            <a:latin typeface="Cambria Math" panose="02040503050406030204" pitchFamily="18" charset="0"/>
                          </a:rPr>
                          <m:t>𝑒𝑓𝑓</m:t>
                        </m:r>
                      </m:sub>
                    </m:sSub>
                  </m:oMath>
                </a14:m>
                <a:r>
                  <a:rPr lang="zh-CN" altLang="en-US" sz="2000" dirty="0"/>
                  <a:t> </a:t>
                </a:r>
                <a:r>
                  <a:rPr lang="en-US" altLang="zh-CN" sz="2000" dirty="0"/>
                  <a:t>as a function of kinetic energy for different DM masses from 1 MeV to 1 GeV.</a:t>
                </a:r>
                <a:endParaRPr lang="zh-CN" altLang="en-US" sz="2000" dirty="0"/>
              </a:p>
            </p:txBody>
          </p:sp>
        </mc:Choice>
        <mc:Fallback xmlns="">
          <p:sp>
            <p:nvSpPr>
              <p:cNvPr id="6" name="文本框 5">
                <a:extLst>
                  <a:ext uri="{FF2B5EF4-FFF2-40B4-BE49-F238E27FC236}">
                    <a16:creationId xmlns:a16="http://schemas.microsoft.com/office/drawing/2014/main" id="{420AAE03-28D0-989F-72F5-19F78FBB09C1}"/>
                  </a:ext>
                </a:extLst>
              </p:cNvPr>
              <p:cNvSpPr txBox="1">
                <a:spLocks noRot="1" noChangeAspect="1" noMove="1" noResize="1" noEditPoints="1" noAdjustHandles="1" noChangeArrowheads="1" noChangeShapeType="1" noTextEdit="1"/>
              </p:cNvSpPr>
              <p:nvPr/>
            </p:nvSpPr>
            <p:spPr>
              <a:xfrm>
                <a:off x="1862470" y="5716721"/>
                <a:ext cx="9491330" cy="424732"/>
              </a:xfrm>
              <a:prstGeom prst="rect">
                <a:avLst/>
              </a:prstGeom>
              <a:blipFill>
                <a:blip r:embed="rId4"/>
                <a:stretch>
                  <a:fillRect t="-8696" b="-2029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3027064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1211783-B384-8160-DE8D-8586586A39E9}"/>
              </a:ext>
            </a:extLst>
          </p:cNvPr>
          <p:cNvSpPr>
            <a:spLocks noGrp="1"/>
          </p:cNvSpPr>
          <p:nvPr>
            <p:ph type="title"/>
          </p:nvPr>
        </p:nvSpPr>
        <p:spPr>
          <a:xfrm>
            <a:off x="838199" y="768350"/>
            <a:ext cx="10694581" cy="2852737"/>
          </a:xfrm>
        </p:spPr>
        <p:txBody>
          <a:bodyPr/>
          <a:lstStyle/>
          <a:p>
            <a:r>
              <a:rPr lang="en-US" altLang="zh-CN" b="1" dirty="0"/>
              <a:t>Earth shielding and recoil spectrum </a:t>
            </a:r>
            <a:endParaRPr lang="zh-CN" altLang="en-US" b="1" dirty="0"/>
          </a:p>
        </p:txBody>
      </p:sp>
      <p:sp>
        <p:nvSpPr>
          <p:cNvPr id="3" name="文本占位符 2">
            <a:extLst>
              <a:ext uri="{FF2B5EF4-FFF2-40B4-BE49-F238E27FC236}">
                <a16:creationId xmlns:a16="http://schemas.microsoft.com/office/drawing/2014/main" id="{F893AF09-C4D1-E5FC-58DE-5B229F660209}"/>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89A510C2-5D23-4D67-8F98-5A68AAD7F0AF}"/>
              </a:ext>
            </a:extLst>
          </p:cNvPr>
          <p:cNvSpPr>
            <a:spLocks noGrp="1"/>
          </p:cNvSpPr>
          <p:nvPr>
            <p:ph type="sldNum" sz="quarter" idx="12"/>
          </p:nvPr>
        </p:nvSpPr>
        <p:spPr/>
        <p:txBody>
          <a:bodyPr/>
          <a:lstStyle/>
          <a:p>
            <a:fld id="{94157C3A-662D-4A13-A097-5BF2FBABE0F8}" type="slidenum">
              <a:rPr lang="zh-CN" altLang="en-US" smtClean="0"/>
              <a:t>19</a:t>
            </a:fld>
            <a:endParaRPr lang="zh-CN" altLang="en-US"/>
          </a:p>
        </p:txBody>
      </p:sp>
    </p:spTree>
    <p:extLst>
      <p:ext uri="{BB962C8B-B14F-4D97-AF65-F5344CB8AC3E}">
        <p14:creationId xmlns:p14="http://schemas.microsoft.com/office/powerpoint/2010/main" val="2784856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C0490B-E026-6F30-2ADF-79676B4385ED}"/>
              </a:ext>
            </a:extLst>
          </p:cNvPr>
          <p:cNvSpPr>
            <a:spLocks noGrp="1"/>
          </p:cNvSpPr>
          <p:nvPr>
            <p:ph type="title"/>
          </p:nvPr>
        </p:nvSpPr>
        <p:spPr>
          <a:xfrm>
            <a:off x="1283671" y="60786"/>
            <a:ext cx="11096171" cy="925171"/>
          </a:xfrm>
        </p:spPr>
        <p:txBody>
          <a:bodyPr/>
          <a:lstStyle/>
          <a:p>
            <a:r>
              <a:rPr lang="en-US" altLang="zh-CN" dirty="0"/>
              <a:t>Content</a:t>
            </a:r>
            <a:endParaRPr lang="zh-CN" altLang="en-US" dirty="0"/>
          </a:p>
        </p:txBody>
      </p:sp>
      <p:sp>
        <p:nvSpPr>
          <p:cNvPr id="3" name="文本框 2">
            <a:extLst>
              <a:ext uri="{FF2B5EF4-FFF2-40B4-BE49-F238E27FC236}">
                <a16:creationId xmlns:a16="http://schemas.microsoft.com/office/drawing/2014/main" id="{D6F71153-2B9D-9CA2-9561-E66361A8C9CA}"/>
              </a:ext>
            </a:extLst>
          </p:cNvPr>
          <p:cNvSpPr txBox="1"/>
          <p:nvPr/>
        </p:nvSpPr>
        <p:spPr>
          <a:xfrm>
            <a:off x="1283671" y="1318437"/>
            <a:ext cx="8122599" cy="4801314"/>
          </a:xfrm>
          <a:prstGeom prst="rect">
            <a:avLst/>
          </a:prstGeom>
          <a:noFill/>
        </p:spPr>
        <p:txBody>
          <a:bodyPr wrap="square" rtlCol="0">
            <a:spAutoFit/>
          </a:bodyPr>
          <a:lstStyle/>
          <a:p>
            <a:pPr marL="342900" indent="-342900" algn="just">
              <a:buAutoNum type="arabicPeriod"/>
            </a:pPr>
            <a:r>
              <a:rPr lang="en-US" altLang="zh-CN" sz="3200" b="1" dirty="0">
                <a:latin typeface="Times New Roman" panose="02020603050405020304" pitchFamily="18" charset="0"/>
                <a:cs typeface="Times New Roman" panose="02020603050405020304" pitchFamily="18" charset="0"/>
              </a:rPr>
              <a:t>Introduction</a:t>
            </a:r>
          </a:p>
          <a:p>
            <a:pPr marL="342900" indent="-342900" algn="just">
              <a:buAutoNum type="arabicPeriod"/>
            </a:pPr>
            <a:endParaRPr lang="en-US" altLang="zh-CN" sz="3200" b="1" dirty="0">
              <a:latin typeface="Times New Roman" panose="02020603050405020304" pitchFamily="18" charset="0"/>
              <a:cs typeface="Times New Roman" panose="02020603050405020304" pitchFamily="18" charset="0"/>
            </a:endParaRPr>
          </a:p>
          <a:p>
            <a:pPr marL="342900" indent="-342900" algn="just">
              <a:buAutoNum type="arabicPeriod"/>
            </a:pPr>
            <a:r>
              <a:rPr lang="en-US" altLang="zh-CN" sz="3200" b="1" dirty="0">
                <a:latin typeface="Times New Roman" panose="02020603050405020304" pitchFamily="18" charset="0"/>
                <a:cs typeface="Times New Roman" panose="02020603050405020304" pitchFamily="18" charset="0"/>
              </a:rPr>
              <a:t>Cosmic ray inputs</a:t>
            </a:r>
          </a:p>
          <a:p>
            <a:pPr marL="342900" indent="-342900" algn="just">
              <a:buAutoNum type="arabicPeriod"/>
            </a:pPr>
            <a:endParaRPr lang="en-US" altLang="zh-CN" sz="3200" b="1" dirty="0">
              <a:latin typeface="Times New Roman" panose="02020603050405020304" pitchFamily="18" charset="0"/>
              <a:cs typeface="Times New Roman" panose="02020603050405020304" pitchFamily="18" charset="0"/>
            </a:endParaRPr>
          </a:p>
          <a:p>
            <a:pPr marL="342900" indent="-342900" algn="just">
              <a:buAutoNum type="arabicPeriod"/>
            </a:pPr>
            <a:r>
              <a:rPr lang="en-US" altLang="zh-CN" sz="3200" b="1" dirty="0">
                <a:latin typeface="Times New Roman" panose="02020603050405020304" pitchFamily="18" charset="0"/>
                <a:cs typeface="Times New Roman" panose="02020603050405020304" pitchFamily="18" charset="0"/>
              </a:rPr>
              <a:t>CRDM flux in space</a:t>
            </a:r>
          </a:p>
          <a:p>
            <a:pPr marL="342900" indent="-342900" algn="just">
              <a:buAutoNum type="arabicPeriod"/>
            </a:pPr>
            <a:endParaRPr lang="en-US" altLang="zh-CN" sz="3200" b="1" dirty="0">
              <a:latin typeface="Times New Roman" panose="02020603050405020304" pitchFamily="18" charset="0"/>
              <a:cs typeface="Times New Roman" panose="02020603050405020304" pitchFamily="18" charset="0"/>
            </a:endParaRPr>
          </a:p>
          <a:p>
            <a:pPr marL="342900" indent="-342900" algn="just">
              <a:buAutoNum type="arabicPeriod"/>
            </a:pPr>
            <a:r>
              <a:rPr lang="en-US" altLang="zh-CN" sz="3200" b="1" dirty="0">
                <a:latin typeface="Times New Roman" panose="02020603050405020304" pitchFamily="18" charset="0"/>
                <a:cs typeface="Times New Roman" panose="02020603050405020304" pitchFamily="18" charset="0"/>
              </a:rPr>
              <a:t>Earth shielding and recoil spectrum</a:t>
            </a:r>
          </a:p>
          <a:p>
            <a:pPr marL="342900" indent="-342900" algn="just">
              <a:buAutoNum type="arabicPeriod"/>
            </a:pPr>
            <a:endParaRPr lang="en-US" altLang="zh-CN" sz="3200" b="1" dirty="0">
              <a:latin typeface="Times New Roman" panose="02020603050405020304" pitchFamily="18" charset="0"/>
              <a:cs typeface="Times New Roman" panose="02020603050405020304" pitchFamily="18" charset="0"/>
            </a:endParaRPr>
          </a:p>
          <a:p>
            <a:pPr marL="342900" indent="-342900" algn="just">
              <a:buAutoNum type="arabicPeriod"/>
            </a:pPr>
            <a:r>
              <a:rPr lang="en-US" altLang="zh-CN" sz="3200" b="1" dirty="0">
                <a:latin typeface="Times New Roman" panose="02020603050405020304" pitchFamily="18" charset="0"/>
                <a:cs typeface="Times New Roman" panose="02020603050405020304" pitchFamily="18" charset="0"/>
              </a:rPr>
              <a:t>Results and discussion</a:t>
            </a:r>
            <a:endParaRPr lang="zh-CN" altLang="en-US" sz="3200" b="1" dirty="0">
              <a:latin typeface="Times New Roman" panose="02020603050405020304" pitchFamily="18" charset="0"/>
              <a:cs typeface="Times New Roman" panose="02020603050405020304" pitchFamily="18" charset="0"/>
            </a:endParaRPr>
          </a:p>
          <a:p>
            <a:endParaRPr lang="zh-CN" altLang="en-US" dirty="0"/>
          </a:p>
        </p:txBody>
      </p:sp>
      <p:sp>
        <p:nvSpPr>
          <p:cNvPr id="4" name="灯片编号占位符 3">
            <a:extLst>
              <a:ext uri="{FF2B5EF4-FFF2-40B4-BE49-F238E27FC236}">
                <a16:creationId xmlns:a16="http://schemas.microsoft.com/office/drawing/2014/main" id="{A8F08F45-9E96-AA8E-A54F-5F8BEBE17069}"/>
              </a:ext>
            </a:extLst>
          </p:cNvPr>
          <p:cNvSpPr>
            <a:spLocks noGrp="1"/>
          </p:cNvSpPr>
          <p:nvPr>
            <p:ph type="sldNum" sz="quarter" idx="12"/>
          </p:nvPr>
        </p:nvSpPr>
        <p:spPr/>
        <p:txBody>
          <a:bodyPr/>
          <a:lstStyle/>
          <a:p>
            <a:fld id="{94157C3A-662D-4A13-A097-5BF2FBABE0F8}" type="slidenum">
              <a:rPr lang="zh-CN" altLang="en-US" smtClean="0"/>
              <a:t>2</a:t>
            </a:fld>
            <a:endParaRPr lang="zh-CN" altLang="en-US"/>
          </a:p>
        </p:txBody>
      </p:sp>
    </p:spTree>
    <p:extLst>
      <p:ext uri="{BB962C8B-B14F-4D97-AF65-F5344CB8AC3E}">
        <p14:creationId xmlns:p14="http://schemas.microsoft.com/office/powerpoint/2010/main" val="17596509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EC46E34-06F5-0E39-26CE-B8A8E396CE4B}"/>
              </a:ext>
            </a:extLst>
          </p:cNvPr>
          <p:cNvSpPr>
            <a:spLocks noGrp="1"/>
          </p:cNvSpPr>
          <p:nvPr>
            <p:ph type="title"/>
          </p:nvPr>
        </p:nvSpPr>
        <p:spPr/>
        <p:txBody>
          <a:bodyPr/>
          <a:lstStyle/>
          <a:p>
            <a:r>
              <a:rPr lang="en-US" altLang="zh-CN" dirty="0"/>
              <a:t>Earth shielding effect</a:t>
            </a:r>
            <a:endParaRPr lang="zh-CN" altLang="en-US" dirty="0"/>
          </a:p>
        </p:txBody>
      </p:sp>
      <p:sp>
        <p:nvSpPr>
          <p:cNvPr id="3" name="内容占位符 2">
            <a:extLst>
              <a:ext uri="{FF2B5EF4-FFF2-40B4-BE49-F238E27FC236}">
                <a16:creationId xmlns:a16="http://schemas.microsoft.com/office/drawing/2014/main" id="{2377AAAB-A689-B3F4-8E04-E2675776E7E4}"/>
              </a:ext>
            </a:extLst>
          </p:cNvPr>
          <p:cNvSpPr>
            <a:spLocks noGrp="1"/>
          </p:cNvSpPr>
          <p:nvPr>
            <p:ph sz="half" idx="1"/>
          </p:nvPr>
        </p:nvSpPr>
        <p:spPr/>
        <p:txBody>
          <a:bodyPr>
            <a:normAutofit lnSpcReduction="10000"/>
          </a:bodyPr>
          <a:lstStyle/>
          <a:p>
            <a:r>
              <a:rPr lang="en-US" altLang="zh-CN" dirty="0"/>
              <a:t>DM particles lose energy and change direction while go through the rock overburden before reach the laboratory.</a:t>
            </a:r>
          </a:p>
          <a:p>
            <a:endParaRPr lang="en-US" altLang="zh-CN" dirty="0"/>
          </a:p>
          <a:p>
            <a:r>
              <a:rPr lang="en-US" altLang="zh-CN" dirty="0"/>
              <a:t>Monte-Carlo simulation package CJPL_ESS is adopted to evaluate the Earth shielding effect.</a:t>
            </a:r>
          </a:p>
          <a:p>
            <a:endParaRPr lang="en-US" altLang="zh-CN" dirty="0"/>
          </a:p>
          <a:p>
            <a:r>
              <a:rPr lang="en-US" altLang="zh-CN" dirty="0"/>
              <a:t>CJPL_ESS includes: mountain topology &amp; form factor effect</a:t>
            </a:r>
          </a:p>
          <a:p>
            <a:endParaRPr lang="zh-CN" altLang="en-US" dirty="0"/>
          </a:p>
        </p:txBody>
      </p:sp>
      <p:sp>
        <p:nvSpPr>
          <p:cNvPr id="5" name="灯片编号占位符 4">
            <a:extLst>
              <a:ext uri="{FF2B5EF4-FFF2-40B4-BE49-F238E27FC236}">
                <a16:creationId xmlns:a16="http://schemas.microsoft.com/office/drawing/2014/main" id="{314B1943-AA7F-D4F5-4D46-60EE7483C360}"/>
              </a:ext>
            </a:extLst>
          </p:cNvPr>
          <p:cNvSpPr>
            <a:spLocks noGrp="1"/>
          </p:cNvSpPr>
          <p:nvPr>
            <p:ph type="sldNum" sz="quarter" idx="12"/>
          </p:nvPr>
        </p:nvSpPr>
        <p:spPr/>
        <p:txBody>
          <a:bodyPr/>
          <a:lstStyle/>
          <a:p>
            <a:fld id="{94157C3A-662D-4A13-A097-5BF2FBABE0F8}" type="slidenum">
              <a:rPr lang="zh-CN" altLang="en-US" smtClean="0"/>
              <a:t>20</a:t>
            </a:fld>
            <a:endParaRPr lang="zh-CN" altLang="en-US"/>
          </a:p>
        </p:txBody>
      </p:sp>
      <p:pic>
        <p:nvPicPr>
          <p:cNvPr id="6" name="内容占位符 8">
            <a:extLst>
              <a:ext uri="{FF2B5EF4-FFF2-40B4-BE49-F238E27FC236}">
                <a16:creationId xmlns:a16="http://schemas.microsoft.com/office/drawing/2014/main" id="{B77A4ED3-830F-F23B-8671-4BA690E2041E}"/>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p:blipFill>
        <p:spPr>
          <a:xfrm>
            <a:off x="6264349" y="1270001"/>
            <a:ext cx="5562600" cy="3672693"/>
          </a:xfrm>
        </p:spPr>
      </p:pic>
      <p:sp>
        <p:nvSpPr>
          <p:cNvPr id="7" name="文本框 6">
            <a:extLst>
              <a:ext uri="{FF2B5EF4-FFF2-40B4-BE49-F238E27FC236}">
                <a16:creationId xmlns:a16="http://schemas.microsoft.com/office/drawing/2014/main" id="{D3D3956D-5E97-A31A-90CF-80BC56E5CE90}"/>
              </a:ext>
            </a:extLst>
          </p:cNvPr>
          <p:cNvSpPr txBox="1"/>
          <p:nvPr/>
        </p:nvSpPr>
        <p:spPr>
          <a:xfrm>
            <a:off x="5812465" y="5327325"/>
            <a:ext cx="6762307" cy="646331"/>
          </a:xfrm>
          <a:prstGeom prst="rect">
            <a:avLst/>
          </a:prstGeom>
          <a:noFill/>
        </p:spPr>
        <p:txBody>
          <a:bodyPr wrap="square" rtlCol="0">
            <a:spAutoFit/>
          </a:bodyPr>
          <a:lstStyle/>
          <a:p>
            <a:r>
              <a:rPr lang="en-US" altLang="zh-CN" dirty="0"/>
              <a:t>The topographic map of Jinping mountain used in CJPL_ESS.</a:t>
            </a:r>
            <a:endParaRPr lang="zh-CN" altLang="en-US" dirty="0"/>
          </a:p>
          <a:p>
            <a:endParaRPr lang="zh-CN" altLang="en-US" dirty="0"/>
          </a:p>
        </p:txBody>
      </p:sp>
    </p:spTree>
    <p:extLst>
      <p:ext uri="{BB962C8B-B14F-4D97-AF65-F5344CB8AC3E}">
        <p14:creationId xmlns:p14="http://schemas.microsoft.com/office/powerpoint/2010/main" val="17538007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19520A1-9C97-21AA-0740-013C4F972E51}"/>
              </a:ext>
            </a:extLst>
          </p:cNvPr>
          <p:cNvSpPr>
            <a:spLocks noGrp="1"/>
          </p:cNvSpPr>
          <p:nvPr>
            <p:ph type="title"/>
          </p:nvPr>
        </p:nvSpPr>
        <p:spPr/>
        <p:txBody>
          <a:bodyPr/>
          <a:lstStyle/>
          <a:p>
            <a:r>
              <a:rPr lang="en-US" altLang="zh-CN" dirty="0"/>
              <a:t>Earth shielding effect: CDEX10 data</a:t>
            </a:r>
            <a:endParaRPr lang="zh-CN" altLang="en-US" dirty="0"/>
          </a:p>
        </p:txBody>
      </p:sp>
      <p:sp>
        <p:nvSpPr>
          <p:cNvPr id="3" name="内容占位符 2">
            <a:extLst>
              <a:ext uri="{FF2B5EF4-FFF2-40B4-BE49-F238E27FC236}">
                <a16:creationId xmlns:a16="http://schemas.microsoft.com/office/drawing/2014/main" id="{0348493C-2116-6713-B722-87CEEBF9B85A}"/>
              </a:ext>
            </a:extLst>
          </p:cNvPr>
          <p:cNvSpPr>
            <a:spLocks noGrp="1"/>
          </p:cNvSpPr>
          <p:nvPr>
            <p:ph sz="half" idx="1"/>
          </p:nvPr>
        </p:nvSpPr>
        <p:spPr>
          <a:xfrm>
            <a:off x="326909" y="1275098"/>
            <a:ext cx="5714578" cy="4906962"/>
          </a:xfrm>
        </p:spPr>
        <p:txBody>
          <a:bodyPr>
            <a:normAutofit fontScale="92500" lnSpcReduction="10000"/>
          </a:bodyPr>
          <a:lstStyle/>
          <a:p>
            <a:r>
              <a:rPr lang="en-US" altLang="zh-CN" dirty="0"/>
              <a:t>The 205.4 kg day CDEX10 data was used in this analysis.</a:t>
            </a:r>
          </a:p>
          <a:p>
            <a:r>
              <a:rPr lang="en-US" altLang="zh-CN" dirty="0"/>
              <a:t> The spectrum went through a series of physics event selections and efficiency corrections.</a:t>
            </a:r>
          </a:p>
          <a:p>
            <a:r>
              <a:rPr lang="en-US" altLang="zh-CN" dirty="0"/>
              <a:t> The characteristic X-ray peaks from internal </a:t>
            </a:r>
            <a:r>
              <a:rPr lang="en-US" altLang="zh-CN" dirty="0" err="1"/>
              <a:t>cosmogenetic</a:t>
            </a:r>
            <a:r>
              <a:rPr lang="en-US" altLang="zh-CN" dirty="0"/>
              <a:t> radionuclides are identified and subtracted.</a:t>
            </a:r>
          </a:p>
          <a:p>
            <a:r>
              <a:rPr lang="en-US" altLang="zh-CN" dirty="0"/>
              <a:t>Right:</a:t>
            </a:r>
          </a:p>
          <a:p>
            <a:pPr marL="0" indent="0">
              <a:buNone/>
            </a:pPr>
            <a:r>
              <a:rPr lang="en-US" altLang="zh-CN" dirty="0"/>
              <a:t>The CDEX10 data with error bars; the fitted K-shell X-ray peaks with a flat background;</a:t>
            </a:r>
            <a:r>
              <a:rPr lang="zh-CN" altLang="en-US" dirty="0"/>
              <a:t> </a:t>
            </a:r>
            <a:r>
              <a:rPr lang="en-US" altLang="zh-CN" dirty="0"/>
              <a:t>Inset</a:t>
            </a:r>
            <a:r>
              <a:rPr lang="zh-CN" altLang="en-US" dirty="0"/>
              <a:t> </a:t>
            </a:r>
            <a:r>
              <a:rPr lang="en-US" altLang="zh-CN" dirty="0"/>
              <a:t>shows the K-X and M-X peaks.</a:t>
            </a:r>
          </a:p>
        </p:txBody>
      </p:sp>
      <p:pic>
        <p:nvPicPr>
          <p:cNvPr id="7" name="内容占位符 6">
            <a:extLst>
              <a:ext uri="{FF2B5EF4-FFF2-40B4-BE49-F238E27FC236}">
                <a16:creationId xmlns:a16="http://schemas.microsoft.com/office/drawing/2014/main" id="{48D1AE04-D811-8307-6879-0E6A5BFB3E30}"/>
              </a:ext>
            </a:extLst>
          </p:cNvPr>
          <p:cNvPicPr>
            <a:picLocks noGrp="1" noChangeAspect="1"/>
          </p:cNvPicPr>
          <p:nvPr>
            <p:ph sz="half" idx="2"/>
          </p:nvPr>
        </p:nvPicPr>
        <p:blipFill>
          <a:blip r:embed="rId2"/>
          <a:stretch>
            <a:fillRect/>
          </a:stretch>
        </p:blipFill>
        <p:spPr>
          <a:xfrm>
            <a:off x="6041487" y="1517104"/>
            <a:ext cx="6073914" cy="4422951"/>
          </a:xfrm>
        </p:spPr>
      </p:pic>
      <p:sp>
        <p:nvSpPr>
          <p:cNvPr id="5" name="灯片编号占位符 4">
            <a:extLst>
              <a:ext uri="{FF2B5EF4-FFF2-40B4-BE49-F238E27FC236}">
                <a16:creationId xmlns:a16="http://schemas.microsoft.com/office/drawing/2014/main" id="{EC810E2B-6FF7-60C6-3EE6-C2E9C79A545A}"/>
              </a:ext>
            </a:extLst>
          </p:cNvPr>
          <p:cNvSpPr>
            <a:spLocks noGrp="1"/>
          </p:cNvSpPr>
          <p:nvPr>
            <p:ph type="sldNum" sz="quarter" idx="12"/>
          </p:nvPr>
        </p:nvSpPr>
        <p:spPr/>
        <p:txBody>
          <a:bodyPr/>
          <a:lstStyle/>
          <a:p>
            <a:fld id="{94157C3A-662D-4A13-A097-5BF2FBABE0F8}" type="slidenum">
              <a:rPr lang="zh-CN" altLang="en-US" smtClean="0"/>
              <a:t>21</a:t>
            </a:fld>
            <a:endParaRPr lang="zh-CN" altLang="en-US"/>
          </a:p>
        </p:txBody>
      </p:sp>
    </p:spTree>
    <p:extLst>
      <p:ext uri="{BB962C8B-B14F-4D97-AF65-F5344CB8AC3E}">
        <p14:creationId xmlns:p14="http://schemas.microsoft.com/office/powerpoint/2010/main" val="16585395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FAE38E-C333-1FE1-6281-649F09E172AA}"/>
              </a:ext>
            </a:extLst>
          </p:cNvPr>
          <p:cNvSpPr>
            <a:spLocks noGrp="1"/>
          </p:cNvSpPr>
          <p:nvPr>
            <p:ph type="title"/>
          </p:nvPr>
        </p:nvSpPr>
        <p:spPr/>
        <p:txBody>
          <a:bodyPr/>
          <a:lstStyle/>
          <a:p>
            <a:r>
              <a:rPr lang="en-US" altLang="zh-CN" dirty="0"/>
              <a:t>Earth shielding effect: CDEX10 data</a:t>
            </a:r>
            <a:endParaRPr lang="zh-CN" altLang="en-US" dirty="0"/>
          </a:p>
        </p:txBody>
      </p:sp>
      <p:sp>
        <p:nvSpPr>
          <p:cNvPr id="4" name="灯片编号占位符 3">
            <a:extLst>
              <a:ext uri="{FF2B5EF4-FFF2-40B4-BE49-F238E27FC236}">
                <a16:creationId xmlns:a16="http://schemas.microsoft.com/office/drawing/2014/main" id="{8CD27080-A694-88EB-CF31-5014E33BAA23}"/>
              </a:ext>
            </a:extLst>
          </p:cNvPr>
          <p:cNvSpPr>
            <a:spLocks noGrp="1"/>
          </p:cNvSpPr>
          <p:nvPr>
            <p:ph type="sldNum" sz="quarter" idx="12"/>
          </p:nvPr>
        </p:nvSpPr>
        <p:spPr/>
        <p:txBody>
          <a:bodyPr/>
          <a:lstStyle/>
          <a:p>
            <a:fld id="{94157C3A-662D-4A13-A097-5BF2FBABE0F8}" type="slidenum">
              <a:rPr lang="zh-CN" altLang="en-US" smtClean="0"/>
              <a:t>22</a:t>
            </a:fld>
            <a:endParaRPr lang="zh-CN" altLang="en-US"/>
          </a:p>
        </p:txBody>
      </p:sp>
      <p:pic>
        <p:nvPicPr>
          <p:cNvPr id="5" name="内容占位符 8">
            <a:extLst>
              <a:ext uri="{FF2B5EF4-FFF2-40B4-BE49-F238E27FC236}">
                <a16:creationId xmlns:a16="http://schemas.microsoft.com/office/drawing/2014/main" id="{311372D8-A2D3-A12F-0747-5058131B6B8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4786"/>
          <a:stretch/>
        </p:blipFill>
        <p:spPr>
          <a:xfrm>
            <a:off x="3242308" y="1121276"/>
            <a:ext cx="6093078" cy="4272345"/>
          </a:xfrm>
        </p:spPr>
      </p:pic>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C22F0E0B-69BD-49F6-F2F2-4EE8AAC84457}"/>
                  </a:ext>
                </a:extLst>
              </p:cNvPr>
              <p:cNvSpPr txBox="1"/>
              <p:nvPr/>
            </p:nvSpPr>
            <p:spPr>
              <a:xfrm>
                <a:off x="1869247" y="5364637"/>
                <a:ext cx="8839200" cy="685252"/>
              </a:xfrm>
              <a:prstGeom prst="rect">
                <a:avLst/>
              </a:prstGeom>
              <a:noFill/>
            </p:spPr>
            <p:txBody>
              <a:bodyPr wrap="square" rtlCol="0">
                <a:spAutoFit/>
              </a:bodyPr>
              <a:lstStyle/>
              <a:p>
                <a:r>
                  <a:rPr lang="en-US" altLang="zh-CN" dirty="0"/>
                  <a:t>Residual spectrum from 0.16-2.56 keV, together with the expected CRDM spectrum.</a:t>
                </a:r>
              </a:p>
              <a:p>
                <a:r>
                  <a:rPr lang="en-US" altLang="zh-CN" dirty="0"/>
                  <a:t>Solid: with the energy resolution </a:t>
                </a:r>
                <a14:m>
                  <m:oMath xmlns:m="http://schemas.openxmlformats.org/officeDocument/2006/math">
                    <m:r>
                      <a:rPr lang="zh-CN" altLang="en-US" i="1" smtClean="0">
                        <a:latin typeface="Cambria Math" panose="02040503050406030204" pitchFamily="18" charset="0"/>
                      </a:rPr>
                      <m:t>𝜎</m:t>
                    </m:r>
                    <m:r>
                      <a:rPr lang="en-US" altLang="zh-CN" b="0" i="1" smtClean="0">
                        <a:latin typeface="Cambria Math" panose="02040503050406030204" pitchFamily="18" charset="0"/>
                      </a:rPr>
                      <m:t>=35.8+16.6</m:t>
                    </m:r>
                    <m:rad>
                      <m:radPr>
                        <m:degHide m:val="on"/>
                        <m:ctrlPr>
                          <a:rPr lang="en-US" altLang="zh-CN" b="0" i="1" smtClean="0">
                            <a:latin typeface="Cambria Math" panose="02040503050406030204" pitchFamily="18" charset="0"/>
                          </a:rPr>
                        </m:ctrlPr>
                      </m:radPr>
                      <m:deg/>
                      <m:e>
                        <m:r>
                          <a:rPr lang="en-US" altLang="zh-CN" b="0" i="1" smtClean="0">
                            <a:latin typeface="Cambria Math" panose="02040503050406030204" pitchFamily="18" charset="0"/>
                          </a:rPr>
                          <m:t>𝐸</m:t>
                        </m:r>
                      </m:e>
                    </m:rad>
                    <m:r>
                      <a:rPr lang="en-US" altLang="zh-CN" b="0" i="1" smtClean="0">
                        <a:latin typeface="Cambria Math" panose="02040503050406030204" pitchFamily="18" charset="0"/>
                      </a:rPr>
                      <m:t> (</m:t>
                    </m:r>
                    <m:r>
                      <a:rPr lang="en-US" altLang="zh-CN" b="0" i="1" smtClean="0">
                        <a:latin typeface="Cambria Math" panose="02040503050406030204" pitchFamily="18" charset="0"/>
                      </a:rPr>
                      <m:t>𝑒𝑉</m:t>
                    </m:r>
                    <m:r>
                      <a:rPr lang="en-US" altLang="zh-CN" b="0" i="1" smtClean="0">
                        <a:latin typeface="Cambria Math" panose="02040503050406030204" pitchFamily="18" charset="0"/>
                      </a:rPr>
                      <m:t>)</m:t>
                    </m:r>
                  </m:oMath>
                </a14:m>
                <a:r>
                  <a:rPr lang="en-US" altLang="zh-CN" dirty="0"/>
                  <a:t>;  dashed: without resolution.</a:t>
                </a:r>
                <a:endParaRPr lang="zh-CN" altLang="en-US" dirty="0"/>
              </a:p>
            </p:txBody>
          </p:sp>
        </mc:Choice>
        <mc:Fallback xmlns="">
          <p:sp>
            <p:nvSpPr>
              <p:cNvPr id="6" name="文本框 5">
                <a:extLst>
                  <a:ext uri="{FF2B5EF4-FFF2-40B4-BE49-F238E27FC236}">
                    <a16:creationId xmlns:a16="http://schemas.microsoft.com/office/drawing/2014/main" id="{C22F0E0B-69BD-49F6-F2F2-4EE8AAC84457}"/>
                  </a:ext>
                </a:extLst>
              </p:cNvPr>
              <p:cNvSpPr txBox="1">
                <a:spLocks noRot="1" noChangeAspect="1" noMove="1" noResize="1" noEditPoints="1" noAdjustHandles="1" noChangeArrowheads="1" noChangeShapeType="1" noTextEdit="1"/>
              </p:cNvSpPr>
              <p:nvPr/>
            </p:nvSpPr>
            <p:spPr>
              <a:xfrm>
                <a:off x="1869247" y="5364637"/>
                <a:ext cx="8839200" cy="685252"/>
              </a:xfrm>
              <a:prstGeom prst="rect">
                <a:avLst/>
              </a:prstGeom>
              <a:blipFill>
                <a:blip r:embed="rId3"/>
                <a:stretch>
                  <a:fillRect l="-621" t="-4464" b="-1250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5185278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967AC4-A01E-B90E-CE6D-4F9FFFEC6F41}"/>
              </a:ext>
            </a:extLst>
          </p:cNvPr>
          <p:cNvSpPr>
            <a:spLocks noGrp="1"/>
          </p:cNvSpPr>
          <p:nvPr>
            <p:ph type="title"/>
          </p:nvPr>
        </p:nvSpPr>
        <p:spPr/>
        <p:txBody>
          <a:bodyPr/>
          <a:lstStyle/>
          <a:p>
            <a:r>
              <a:rPr lang="en-US" altLang="zh-CN" b="1" dirty="0"/>
              <a:t>Results and discussion</a:t>
            </a:r>
            <a:endParaRPr lang="zh-CN" altLang="en-US" b="1" dirty="0"/>
          </a:p>
        </p:txBody>
      </p:sp>
      <p:sp>
        <p:nvSpPr>
          <p:cNvPr id="3" name="文本占位符 2">
            <a:extLst>
              <a:ext uri="{FF2B5EF4-FFF2-40B4-BE49-F238E27FC236}">
                <a16:creationId xmlns:a16="http://schemas.microsoft.com/office/drawing/2014/main" id="{2E025B8A-375B-8592-9A34-399A51C4253E}"/>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D75070D3-2C35-A7C2-E981-A2A2E667547D}"/>
              </a:ext>
            </a:extLst>
          </p:cNvPr>
          <p:cNvSpPr>
            <a:spLocks noGrp="1"/>
          </p:cNvSpPr>
          <p:nvPr>
            <p:ph type="sldNum" sz="quarter" idx="12"/>
          </p:nvPr>
        </p:nvSpPr>
        <p:spPr/>
        <p:txBody>
          <a:bodyPr/>
          <a:lstStyle/>
          <a:p>
            <a:fld id="{94157C3A-662D-4A13-A097-5BF2FBABE0F8}" type="slidenum">
              <a:rPr lang="zh-CN" altLang="en-US" smtClean="0"/>
              <a:t>23</a:t>
            </a:fld>
            <a:endParaRPr lang="zh-CN" altLang="en-US"/>
          </a:p>
        </p:txBody>
      </p:sp>
    </p:spTree>
    <p:extLst>
      <p:ext uri="{BB962C8B-B14F-4D97-AF65-F5344CB8AC3E}">
        <p14:creationId xmlns:p14="http://schemas.microsoft.com/office/powerpoint/2010/main" val="14611617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1CD2AF6-1E9E-E81D-5114-C3D9D408B96F}"/>
              </a:ext>
            </a:extLst>
          </p:cNvPr>
          <p:cNvSpPr>
            <a:spLocks noGrp="1"/>
          </p:cNvSpPr>
          <p:nvPr>
            <p:ph type="title"/>
          </p:nvPr>
        </p:nvSpPr>
        <p:spPr/>
        <p:txBody>
          <a:bodyPr/>
          <a:lstStyle/>
          <a:p>
            <a:r>
              <a:rPr lang="en-US" altLang="zh-CN" dirty="0"/>
              <a:t>The exclusion region</a:t>
            </a:r>
            <a:endParaRPr lang="zh-CN" altLang="en-US" dirty="0"/>
          </a:p>
        </p:txBody>
      </p:sp>
      <p:sp>
        <p:nvSpPr>
          <p:cNvPr id="4" name="灯片编号占位符 3">
            <a:extLst>
              <a:ext uri="{FF2B5EF4-FFF2-40B4-BE49-F238E27FC236}">
                <a16:creationId xmlns:a16="http://schemas.microsoft.com/office/drawing/2014/main" id="{FAD989ED-A1FA-2B47-FEF5-F7FD9730D8CF}"/>
              </a:ext>
            </a:extLst>
          </p:cNvPr>
          <p:cNvSpPr>
            <a:spLocks noGrp="1"/>
          </p:cNvSpPr>
          <p:nvPr>
            <p:ph type="sldNum" sz="quarter" idx="12"/>
          </p:nvPr>
        </p:nvSpPr>
        <p:spPr/>
        <p:txBody>
          <a:bodyPr/>
          <a:lstStyle/>
          <a:p>
            <a:fld id="{94157C3A-662D-4A13-A097-5BF2FBABE0F8}" type="slidenum">
              <a:rPr lang="zh-CN" altLang="en-US" smtClean="0"/>
              <a:t>24</a:t>
            </a:fld>
            <a:endParaRPr lang="zh-CN" altLang="en-US"/>
          </a:p>
        </p:txBody>
      </p:sp>
      <p:pic>
        <p:nvPicPr>
          <p:cNvPr id="5" name="内容占位符 8">
            <a:extLst>
              <a:ext uri="{FF2B5EF4-FFF2-40B4-BE49-F238E27FC236}">
                <a16:creationId xmlns:a16="http://schemas.microsoft.com/office/drawing/2014/main" id="{18675B6A-6286-C68C-1655-639D31AE34D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6638" b="3177"/>
          <a:stretch/>
        </p:blipFill>
        <p:spPr>
          <a:xfrm>
            <a:off x="2375812" y="1063592"/>
            <a:ext cx="6923684" cy="4483912"/>
          </a:xfrm>
        </p:spPr>
      </p:pic>
      <p:sp>
        <p:nvSpPr>
          <p:cNvPr id="6" name="文本框 5">
            <a:extLst>
              <a:ext uri="{FF2B5EF4-FFF2-40B4-BE49-F238E27FC236}">
                <a16:creationId xmlns:a16="http://schemas.microsoft.com/office/drawing/2014/main" id="{4D885725-3F6F-952A-DDBB-4122F5D5E725}"/>
              </a:ext>
            </a:extLst>
          </p:cNvPr>
          <p:cNvSpPr txBox="1"/>
          <p:nvPr/>
        </p:nvSpPr>
        <p:spPr>
          <a:xfrm>
            <a:off x="1474379" y="5547504"/>
            <a:ext cx="10448261" cy="923330"/>
          </a:xfrm>
          <a:prstGeom prst="rect">
            <a:avLst/>
          </a:prstGeom>
          <a:noFill/>
        </p:spPr>
        <p:txBody>
          <a:bodyPr wrap="square" rtlCol="0">
            <a:spAutoFit/>
          </a:bodyPr>
          <a:lstStyle/>
          <a:p>
            <a:r>
              <a:rPr lang="en-US" altLang="zh-CN" sz="1800" dirty="0"/>
              <a:t>Red contour: the exclusion region adopting the CRDM scenario using CDEX10 data.</a:t>
            </a:r>
          </a:p>
          <a:p>
            <a:r>
              <a:rPr lang="en-US" altLang="zh-CN" dirty="0"/>
              <a:t>The CRDM analysis from PROSPECT, </a:t>
            </a:r>
            <a:r>
              <a:rPr lang="en-US" altLang="zh-CN" dirty="0" err="1"/>
              <a:t>KamLAND</a:t>
            </a:r>
            <a:r>
              <a:rPr lang="en-US" altLang="zh-CN" dirty="0"/>
              <a:t>, XENON1T and </a:t>
            </a:r>
            <a:r>
              <a:rPr lang="en-US" altLang="zh-CN" dirty="0" err="1"/>
              <a:t>PandaX</a:t>
            </a:r>
            <a:r>
              <a:rPr lang="en-US" altLang="zh-CN" dirty="0"/>
              <a:t> are shown, together with the CDEX Migdal analysis, other DD experiments results and the cosmology and CMB constraints.</a:t>
            </a:r>
            <a:endParaRPr lang="zh-CN" altLang="en-US" dirty="0"/>
          </a:p>
        </p:txBody>
      </p:sp>
    </p:spTree>
    <p:extLst>
      <p:ext uri="{BB962C8B-B14F-4D97-AF65-F5344CB8AC3E}">
        <p14:creationId xmlns:p14="http://schemas.microsoft.com/office/powerpoint/2010/main" val="42431804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0F5FDC0-C0FF-6C21-5739-0BFFA6A56686}"/>
              </a:ext>
            </a:extLst>
          </p:cNvPr>
          <p:cNvSpPr>
            <a:spLocks noGrp="1"/>
          </p:cNvSpPr>
          <p:nvPr>
            <p:ph type="title"/>
          </p:nvPr>
        </p:nvSpPr>
        <p:spPr/>
        <p:txBody>
          <a:bodyPr/>
          <a:lstStyle/>
          <a:p>
            <a:r>
              <a:rPr lang="en-US" altLang="zh-CN" dirty="0"/>
              <a:t>Summary and future works</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9CD4F755-5DEF-A563-939F-C99ABFF3740E}"/>
                  </a:ext>
                </a:extLst>
              </p:cNvPr>
              <p:cNvSpPr>
                <a:spLocks noGrp="1"/>
              </p:cNvSpPr>
              <p:nvPr>
                <p:ph sz="half" idx="1"/>
              </p:nvPr>
            </p:nvSpPr>
            <p:spPr>
              <a:xfrm>
                <a:off x="551543" y="1270001"/>
                <a:ext cx="5468257" cy="4329813"/>
              </a:xfrm>
            </p:spPr>
            <p:txBody>
              <a:bodyPr>
                <a:normAutofit fontScale="32500" lnSpcReduction="20000"/>
              </a:bodyPr>
              <a:lstStyle/>
              <a:p>
                <a:pPr marL="0" indent="0" algn="ctr">
                  <a:buNone/>
                </a:pPr>
                <a:r>
                  <a:rPr lang="en-US" altLang="zh-CN" sz="5900" b="1" dirty="0"/>
                  <a:t>Features</a:t>
                </a:r>
              </a:p>
              <a:p>
                <a:r>
                  <a:rPr lang="en-US" altLang="zh-CN" sz="6000" dirty="0"/>
                  <a:t>Considered: more CR species &amp; CR spatial distribution.</a:t>
                </a:r>
              </a:p>
              <a:p>
                <a:endParaRPr lang="en-US" altLang="zh-CN" sz="6000" dirty="0"/>
              </a:p>
              <a:p>
                <a:r>
                  <a:rPr lang="en-US" altLang="zh-CN" sz="6000" dirty="0"/>
                  <a:t>Discussed: the effective distance </a:t>
                </a:r>
                <a14:m>
                  <m:oMath xmlns:m="http://schemas.openxmlformats.org/officeDocument/2006/math">
                    <m:sSub>
                      <m:sSubPr>
                        <m:ctrlPr>
                          <a:rPr lang="en-US" altLang="zh-CN" sz="6000" i="1" smtClean="0">
                            <a:latin typeface="Cambria Math" panose="02040503050406030204" pitchFamily="18" charset="0"/>
                          </a:rPr>
                        </m:ctrlPr>
                      </m:sSubPr>
                      <m:e>
                        <m:r>
                          <a:rPr lang="en-US" altLang="zh-CN" sz="6000" b="0" i="1" smtClean="0">
                            <a:latin typeface="Cambria Math" panose="02040503050406030204" pitchFamily="18" charset="0"/>
                          </a:rPr>
                          <m:t>𝐷</m:t>
                        </m:r>
                      </m:e>
                      <m:sub>
                        <m:r>
                          <a:rPr lang="en-US" altLang="zh-CN" sz="6000" b="0" i="1" smtClean="0">
                            <a:latin typeface="Cambria Math" panose="02040503050406030204" pitchFamily="18" charset="0"/>
                          </a:rPr>
                          <m:t>𝑒𝑓𝑓</m:t>
                        </m:r>
                      </m:sub>
                    </m:sSub>
                  </m:oMath>
                </a14:m>
                <a:r>
                  <a:rPr lang="en-US" altLang="zh-CN" sz="6000" dirty="0"/>
                  <a:t>.</a:t>
                </a:r>
              </a:p>
              <a:p>
                <a:endParaRPr lang="en-US" altLang="zh-CN" sz="6000" dirty="0"/>
              </a:p>
              <a:p>
                <a:r>
                  <a:rPr lang="en-US" altLang="zh-CN" sz="6000" dirty="0"/>
                  <a:t> Earth shielding effects evaluated with the CJPL_ESS.</a:t>
                </a:r>
              </a:p>
              <a:p>
                <a:endParaRPr lang="en-US" altLang="zh-CN" sz="6000" dirty="0"/>
              </a:p>
              <a:p>
                <a:r>
                  <a:rPr lang="en-US" altLang="zh-CN" sz="6000" dirty="0">
                    <a:solidFill>
                      <a:schemeClr val="tx1"/>
                    </a:solidFill>
                  </a:rPr>
                  <a:t>The newest 205.4 kg day CDEX10 dataset is used</a:t>
                </a:r>
                <a:endParaRPr lang="en-US" altLang="zh-CN" sz="6000" dirty="0"/>
              </a:p>
              <a:p>
                <a:endParaRPr lang="zh-CN" altLang="en-US" dirty="0"/>
              </a:p>
            </p:txBody>
          </p:sp>
        </mc:Choice>
        <mc:Fallback xmlns="">
          <p:sp>
            <p:nvSpPr>
              <p:cNvPr id="3" name="内容占位符 2">
                <a:extLst>
                  <a:ext uri="{FF2B5EF4-FFF2-40B4-BE49-F238E27FC236}">
                    <a16:creationId xmlns:a16="http://schemas.microsoft.com/office/drawing/2014/main" id="{9CD4F755-5DEF-A563-939F-C99ABFF3740E}"/>
                  </a:ext>
                </a:extLst>
              </p:cNvPr>
              <p:cNvSpPr>
                <a:spLocks noGrp="1" noRot="1" noChangeAspect="1" noMove="1" noResize="1" noEditPoints="1" noAdjustHandles="1" noChangeArrowheads="1" noChangeShapeType="1" noTextEdit="1"/>
              </p:cNvSpPr>
              <p:nvPr>
                <p:ph sz="half" idx="1"/>
              </p:nvPr>
            </p:nvSpPr>
            <p:spPr>
              <a:xfrm>
                <a:off x="551543" y="1270001"/>
                <a:ext cx="5468257" cy="4329813"/>
              </a:xfrm>
              <a:blipFill>
                <a:blip r:embed="rId2"/>
                <a:stretch>
                  <a:fillRect l="-1002" t="-844" r="-2339"/>
                </a:stretch>
              </a:blipFill>
            </p:spPr>
            <p:txBody>
              <a:bodyPr/>
              <a:lstStyle/>
              <a:p>
                <a:r>
                  <a:rPr lang="zh-CN" altLang="en-US">
                    <a:noFill/>
                  </a:rPr>
                  <a:t> </a:t>
                </a:r>
              </a:p>
            </p:txBody>
          </p:sp>
        </mc:Fallback>
      </mc:AlternateContent>
      <p:sp>
        <p:nvSpPr>
          <p:cNvPr id="5" name="灯片编号占位符 4">
            <a:extLst>
              <a:ext uri="{FF2B5EF4-FFF2-40B4-BE49-F238E27FC236}">
                <a16:creationId xmlns:a16="http://schemas.microsoft.com/office/drawing/2014/main" id="{D8F268E2-9B6F-F0C2-A4A7-936FACC2EF43}"/>
              </a:ext>
            </a:extLst>
          </p:cNvPr>
          <p:cNvSpPr>
            <a:spLocks noGrp="1"/>
          </p:cNvSpPr>
          <p:nvPr>
            <p:ph type="sldNum" sz="quarter" idx="12"/>
          </p:nvPr>
        </p:nvSpPr>
        <p:spPr/>
        <p:txBody>
          <a:bodyPr/>
          <a:lstStyle/>
          <a:p>
            <a:fld id="{94157C3A-662D-4A13-A097-5BF2FBABE0F8}" type="slidenum">
              <a:rPr lang="zh-CN" altLang="en-US" smtClean="0"/>
              <a:t>25</a:t>
            </a:fld>
            <a:endParaRPr lang="zh-CN" altLang="en-US"/>
          </a:p>
        </p:txBody>
      </p:sp>
      <p:sp>
        <p:nvSpPr>
          <p:cNvPr id="8" name="内容占位符 7">
            <a:extLst>
              <a:ext uri="{FF2B5EF4-FFF2-40B4-BE49-F238E27FC236}">
                <a16:creationId xmlns:a16="http://schemas.microsoft.com/office/drawing/2014/main" id="{4486B300-B338-8210-A055-5E2252878303}"/>
              </a:ext>
            </a:extLst>
          </p:cNvPr>
          <p:cNvSpPr>
            <a:spLocks noGrp="1"/>
          </p:cNvSpPr>
          <p:nvPr>
            <p:ph sz="half" idx="2"/>
          </p:nvPr>
        </p:nvSpPr>
        <p:spPr/>
        <p:txBody>
          <a:bodyPr>
            <a:normAutofit fontScale="32500" lnSpcReduction="20000"/>
          </a:bodyPr>
          <a:lstStyle/>
          <a:p>
            <a:pPr marL="0" marR="0" lvl="0" indent="0" algn="ctr" defTabSz="914400" rtl="0" eaLnBrk="1" fontAlgn="auto" latinLnBrk="0" hangingPunct="1">
              <a:lnSpc>
                <a:spcPct val="120000"/>
              </a:lnSpc>
              <a:spcBef>
                <a:spcPts val="600"/>
              </a:spcBef>
              <a:spcAft>
                <a:spcPts val="0"/>
              </a:spcAft>
              <a:buClrTx/>
              <a:buSzTx/>
              <a:buFont typeface="Arial" panose="020B0604020202020204" pitchFamily="34" charset="0"/>
              <a:buNone/>
              <a:tabLst/>
              <a:defRPr/>
            </a:pPr>
            <a:r>
              <a:rPr lang="en-US" altLang="zh-CN" sz="5900" b="1" dirty="0">
                <a:solidFill>
                  <a:prstClr val="black"/>
                </a:solidFill>
                <a:latin typeface="Arial"/>
                <a:ea typeface="微软雅黑"/>
              </a:rPr>
              <a:t>Future works</a:t>
            </a:r>
          </a:p>
          <a:p>
            <a:r>
              <a:rPr lang="en-US" altLang="zh-CN" sz="6000" dirty="0"/>
              <a:t>CR electrons;</a:t>
            </a:r>
          </a:p>
          <a:p>
            <a:endParaRPr lang="en-US" altLang="zh-CN" sz="6000" dirty="0"/>
          </a:p>
          <a:p>
            <a:r>
              <a:rPr lang="en-US" altLang="zh-CN" sz="6000" dirty="0"/>
              <a:t>Inelastic scattering process and model dependent analysis;</a:t>
            </a:r>
          </a:p>
          <a:p>
            <a:endParaRPr lang="en-US" altLang="zh-CN" sz="6000" dirty="0"/>
          </a:p>
          <a:p>
            <a:r>
              <a:rPr lang="en-US" altLang="zh-CN" sz="6000" dirty="0"/>
              <a:t>Modulation of the spectrum;</a:t>
            </a:r>
          </a:p>
          <a:p>
            <a:endParaRPr lang="en-US" altLang="zh-CN" sz="6000" dirty="0"/>
          </a:p>
          <a:p>
            <a:r>
              <a:rPr lang="en-US" altLang="zh-CN" sz="6000" dirty="0"/>
              <a:t>Other boosting sources, e.g. blazar</a:t>
            </a:r>
          </a:p>
          <a:p>
            <a:endParaRPr lang="en-US" altLang="zh-CN" sz="6000" dirty="0"/>
          </a:p>
          <a:p>
            <a:r>
              <a:rPr lang="en-US" altLang="zh-CN" sz="6000" dirty="0"/>
              <a:t>……</a:t>
            </a:r>
          </a:p>
          <a:p>
            <a:pPr marL="0" marR="0" lvl="0" indent="0" algn="just" defTabSz="914400" rtl="0" eaLnBrk="1" fontAlgn="auto" latinLnBrk="0" hangingPunct="1">
              <a:lnSpc>
                <a:spcPct val="120000"/>
              </a:lnSpc>
              <a:spcBef>
                <a:spcPts val="600"/>
              </a:spcBef>
              <a:spcAft>
                <a:spcPts val="0"/>
              </a:spcAft>
              <a:buClrTx/>
              <a:buSzTx/>
              <a:buFont typeface="Arial" panose="020B0604020202020204" pitchFamily="34" charset="0"/>
              <a:buNone/>
              <a:tabLst/>
              <a:defRPr/>
            </a:pPr>
            <a:endParaRPr kumimoji="0" lang="en-US" altLang="zh-CN" sz="5100" i="0" u="none" strike="noStrike" kern="1200" cap="none" spc="0" normalizeH="0" baseline="0" noProof="0" dirty="0">
              <a:ln>
                <a:noFill/>
              </a:ln>
              <a:solidFill>
                <a:prstClr val="black"/>
              </a:solidFill>
              <a:effectLst/>
              <a:uLnTx/>
              <a:uFillTx/>
              <a:latin typeface="Arial"/>
              <a:ea typeface="微软雅黑"/>
              <a:cs typeface="+mn-cs"/>
            </a:endParaRPr>
          </a:p>
          <a:p>
            <a:endParaRPr lang="en-US" altLang="zh-CN" dirty="0"/>
          </a:p>
          <a:p>
            <a:endParaRPr lang="zh-CN" altLang="en-US" dirty="0"/>
          </a:p>
        </p:txBody>
      </p:sp>
    </p:spTree>
    <p:extLst>
      <p:ext uri="{BB962C8B-B14F-4D97-AF65-F5344CB8AC3E}">
        <p14:creationId xmlns:p14="http://schemas.microsoft.com/office/powerpoint/2010/main" val="10204443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91E4EBE-489B-23D7-8B41-8C93D9B174DD}"/>
              </a:ext>
            </a:extLst>
          </p:cNvPr>
          <p:cNvSpPr>
            <a:spLocks noGrp="1"/>
          </p:cNvSpPr>
          <p:nvPr>
            <p:ph type="title"/>
          </p:nvPr>
        </p:nvSpPr>
        <p:spPr/>
        <p:txBody>
          <a:bodyPr/>
          <a:lstStyle/>
          <a:p>
            <a:r>
              <a:rPr lang="en-US" altLang="zh-CN" b="1" dirty="0"/>
              <a:t>Thanks for listening!</a:t>
            </a:r>
            <a:br>
              <a:rPr lang="en-US" altLang="zh-CN" dirty="0"/>
            </a:br>
            <a:endParaRPr lang="zh-CN" altLang="en-US" dirty="0"/>
          </a:p>
        </p:txBody>
      </p:sp>
      <p:sp>
        <p:nvSpPr>
          <p:cNvPr id="3" name="文本占位符 2">
            <a:extLst>
              <a:ext uri="{FF2B5EF4-FFF2-40B4-BE49-F238E27FC236}">
                <a16:creationId xmlns:a16="http://schemas.microsoft.com/office/drawing/2014/main" id="{D2A3792C-8A27-B4F7-9D92-8105F8F37BF5}"/>
              </a:ext>
            </a:extLst>
          </p:cNvPr>
          <p:cNvSpPr>
            <a:spLocks noGrp="1"/>
          </p:cNvSpPr>
          <p:nvPr>
            <p:ph type="body" idx="1"/>
          </p:nvPr>
        </p:nvSpPr>
        <p:spPr/>
        <p:txBody>
          <a:bodyPr>
            <a:normAutofit/>
          </a:bodyPr>
          <a:lstStyle/>
          <a:p>
            <a:r>
              <a:rPr lang="en-US" altLang="zh-CN" sz="4400" b="1" dirty="0">
                <a:solidFill>
                  <a:srgbClr val="7030A0"/>
                </a:solidFill>
                <a:latin typeface="+mj-lt"/>
              </a:rPr>
              <a:t>Q &amp; A</a:t>
            </a:r>
            <a:endParaRPr lang="zh-CN" altLang="en-US" sz="4400" b="1" dirty="0">
              <a:solidFill>
                <a:srgbClr val="7030A0"/>
              </a:solidFill>
              <a:latin typeface="+mj-lt"/>
            </a:endParaRPr>
          </a:p>
        </p:txBody>
      </p:sp>
      <p:sp>
        <p:nvSpPr>
          <p:cNvPr id="4" name="灯片编号占位符 3">
            <a:extLst>
              <a:ext uri="{FF2B5EF4-FFF2-40B4-BE49-F238E27FC236}">
                <a16:creationId xmlns:a16="http://schemas.microsoft.com/office/drawing/2014/main" id="{7AACC5E4-B6D9-49A0-B680-62ACEEEE803F}"/>
              </a:ext>
            </a:extLst>
          </p:cNvPr>
          <p:cNvSpPr>
            <a:spLocks noGrp="1"/>
          </p:cNvSpPr>
          <p:nvPr>
            <p:ph type="sldNum" sz="quarter" idx="12"/>
          </p:nvPr>
        </p:nvSpPr>
        <p:spPr/>
        <p:txBody>
          <a:bodyPr/>
          <a:lstStyle/>
          <a:p>
            <a:fld id="{94157C3A-662D-4A13-A097-5BF2FBABE0F8}" type="slidenum">
              <a:rPr lang="zh-CN" altLang="en-US" smtClean="0"/>
              <a:t>26</a:t>
            </a:fld>
            <a:endParaRPr lang="zh-CN" altLang="en-US"/>
          </a:p>
        </p:txBody>
      </p:sp>
    </p:spTree>
    <p:extLst>
      <p:ext uri="{BB962C8B-B14F-4D97-AF65-F5344CB8AC3E}">
        <p14:creationId xmlns:p14="http://schemas.microsoft.com/office/powerpoint/2010/main" val="4069912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E336152-64A3-47A9-7FDD-933D40881736}"/>
              </a:ext>
            </a:extLst>
          </p:cNvPr>
          <p:cNvSpPr>
            <a:spLocks noGrp="1"/>
          </p:cNvSpPr>
          <p:nvPr>
            <p:ph type="title"/>
          </p:nvPr>
        </p:nvSpPr>
        <p:spPr/>
        <p:txBody>
          <a:bodyPr/>
          <a:lstStyle/>
          <a:p>
            <a:r>
              <a:rPr lang="en-US" altLang="zh-CN" b="1" dirty="0"/>
              <a:t>Introduction</a:t>
            </a:r>
            <a:endParaRPr lang="zh-CN" altLang="en-US" b="1" dirty="0"/>
          </a:p>
        </p:txBody>
      </p:sp>
      <p:sp>
        <p:nvSpPr>
          <p:cNvPr id="3" name="文本占位符 2">
            <a:extLst>
              <a:ext uri="{FF2B5EF4-FFF2-40B4-BE49-F238E27FC236}">
                <a16:creationId xmlns:a16="http://schemas.microsoft.com/office/drawing/2014/main" id="{D1BD26A7-E021-B3C4-BD95-4391E3A7B367}"/>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46256402-9615-DCC0-4BAB-3F6F553BAAC4}"/>
              </a:ext>
            </a:extLst>
          </p:cNvPr>
          <p:cNvSpPr>
            <a:spLocks noGrp="1"/>
          </p:cNvSpPr>
          <p:nvPr>
            <p:ph type="sldNum" sz="quarter" idx="12"/>
          </p:nvPr>
        </p:nvSpPr>
        <p:spPr/>
        <p:txBody>
          <a:bodyPr/>
          <a:lstStyle/>
          <a:p>
            <a:fld id="{94157C3A-662D-4A13-A097-5BF2FBABE0F8}" type="slidenum">
              <a:rPr lang="zh-CN" altLang="en-US" smtClean="0"/>
              <a:t>3</a:t>
            </a:fld>
            <a:endParaRPr lang="zh-CN" altLang="en-US"/>
          </a:p>
        </p:txBody>
      </p:sp>
    </p:spTree>
    <p:extLst>
      <p:ext uri="{BB962C8B-B14F-4D97-AF65-F5344CB8AC3E}">
        <p14:creationId xmlns:p14="http://schemas.microsoft.com/office/powerpoint/2010/main" val="2313811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CE0F4E0-DACE-2725-5CD2-701E544CDDEC}"/>
              </a:ext>
            </a:extLst>
          </p:cNvPr>
          <p:cNvSpPr>
            <a:spLocks noGrp="1"/>
          </p:cNvSpPr>
          <p:nvPr>
            <p:ph type="title"/>
          </p:nvPr>
        </p:nvSpPr>
        <p:spPr/>
        <p:txBody>
          <a:bodyPr/>
          <a:lstStyle/>
          <a:p>
            <a:r>
              <a:rPr lang="en-US" altLang="zh-CN" dirty="0"/>
              <a:t>Introduction: Evidence of the existence of DM</a:t>
            </a:r>
            <a:endParaRPr lang="zh-CN" altLang="en-US" dirty="0"/>
          </a:p>
        </p:txBody>
      </p:sp>
      <p:sp>
        <p:nvSpPr>
          <p:cNvPr id="3" name="内容占位符 2">
            <a:extLst>
              <a:ext uri="{FF2B5EF4-FFF2-40B4-BE49-F238E27FC236}">
                <a16:creationId xmlns:a16="http://schemas.microsoft.com/office/drawing/2014/main" id="{7B9D565A-5CF6-3600-EA89-E00DEA4F926C}"/>
              </a:ext>
            </a:extLst>
          </p:cNvPr>
          <p:cNvSpPr>
            <a:spLocks noGrp="1"/>
          </p:cNvSpPr>
          <p:nvPr>
            <p:ph idx="1"/>
          </p:nvPr>
        </p:nvSpPr>
        <p:spPr/>
        <p:txBody>
          <a:bodyPr/>
          <a:lstStyle/>
          <a:p>
            <a:r>
              <a:rPr lang="en-US" altLang="zh-CN" dirty="0"/>
              <a:t>Various astronomical observations support the existence of DM;</a:t>
            </a:r>
          </a:p>
          <a:p>
            <a:r>
              <a:rPr lang="en-US" altLang="zh-CN" dirty="0"/>
              <a:t>Including the Galactic rotation curve, gravitational lensing, the collision of the Bullet Cluster etc.</a:t>
            </a:r>
          </a:p>
          <a:p>
            <a:r>
              <a:rPr lang="en-US" altLang="zh-CN" dirty="0"/>
              <a:t>The DM accounts for 26.8% of the total mass of the Universe, while the ordinary matter only takes up 4.9%</a:t>
            </a:r>
            <a:endParaRPr lang="zh-CN" altLang="en-US" dirty="0"/>
          </a:p>
        </p:txBody>
      </p:sp>
      <p:sp>
        <p:nvSpPr>
          <p:cNvPr id="4" name="灯片编号占位符 3">
            <a:extLst>
              <a:ext uri="{FF2B5EF4-FFF2-40B4-BE49-F238E27FC236}">
                <a16:creationId xmlns:a16="http://schemas.microsoft.com/office/drawing/2014/main" id="{DF3B2792-45E1-0B34-2297-80E29FBE9F58}"/>
              </a:ext>
            </a:extLst>
          </p:cNvPr>
          <p:cNvSpPr>
            <a:spLocks noGrp="1"/>
          </p:cNvSpPr>
          <p:nvPr>
            <p:ph type="sldNum" sz="quarter" idx="12"/>
          </p:nvPr>
        </p:nvSpPr>
        <p:spPr/>
        <p:txBody>
          <a:bodyPr/>
          <a:lstStyle/>
          <a:p>
            <a:fld id="{94157C3A-662D-4A13-A097-5BF2FBABE0F8}" type="slidenum">
              <a:rPr lang="zh-CN" altLang="en-US" smtClean="0"/>
              <a:t>4</a:t>
            </a:fld>
            <a:endParaRPr lang="zh-CN" altLang="en-US"/>
          </a:p>
        </p:txBody>
      </p:sp>
      <p:pic>
        <p:nvPicPr>
          <p:cNvPr id="8" name="图片 7" descr="图示&#10;&#10;描述已自动生成">
            <a:extLst>
              <a:ext uri="{FF2B5EF4-FFF2-40B4-BE49-F238E27FC236}">
                <a16:creationId xmlns:a16="http://schemas.microsoft.com/office/drawing/2014/main" id="{EE428C3C-AD1C-FE53-F869-E5A359EB36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6786" y="3548890"/>
            <a:ext cx="3521641" cy="2333304"/>
          </a:xfrm>
          <a:prstGeom prst="rect">
            <a:avLst/>
          </a:prstGeom>
        </p:spPr>
      </p:pic>
      <p:pic>
        <p:nvPicPr>
          <p:cNvPr id="10" name="图片 9" descr="图表, 饼图&#10;&#10;描述已自动生成">
            <a:extLst>
              <a:ext uri="{FF2B5EF4-FFF2-40B4-BE49-F238E27FC236}">
                <a16:creationId xmlns:a16="http://schemas.microsoft.com/office/drawing/2014/main" id="{C4B962AC-4BF2-F6F4-4C6F-D4C82A1A06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5577" y="3436829"/>
            <a:ext cx="2888448" cy="2445365"/>
          </a:xfrm>
          <a:prstGeom prst="rect">
            <a:avLst/>
          </a:prstGeom>
        </p:spPr>
      </p:pic>
      <p:sp>
        <p:nvSpPr>
          <p:cNvPr id="11" name="文本框 10">
            <a:extLst>
              <a:ext uri="{FF2B5EF4-FFF2-40B4-BE49-F238E27FC236}">
                <a16:creationId xmlns:a16="http://schemas.microsoft.com/office/drawing/2014/main" id="{43E5DA08-EDA5-6213-1407-2493F9F8EE62}"/>
              </a:ext>
            </a:extLst>
          </p:cNvPr>
          <p:cNvSpPr txBox="1"/>
          <p:nvPr/>
        </p:nvSpPr>
        <p:spPr>
          <a:xfrm>
            <a:off x="1974750" y="5945415"/>
            <a:ext cx="3076353" cy="369332"/>
          </a:xfrm>
          <a:prstGeom prst="rect">
            <a:avLst/>
          </a:prstGeom>
          <a:noFill/>
        </p:spPr>
        <p:txBody>
          <a:bodyPr wrap="square" rtlCol="0">
            <a:spAutoFit/>
          </a:bodyPr>
          <a:lstStyle/>
          <a:p>
            <a:r>
              <a:rPr lang="en-US" altLang="zh-CN" dirty="0"/>
              <a:t>The Galactic rotation curve</a:t>
            </a:r>
            <a:endParaRPr lang="zh-CN" altLang="en-US" dirty="0"/>
          </a:p>
        </p:txBody>
      </p:sp>
      <p:sp>
        <p:nvSpPr>
          <p:cNvPr id="12" name="文本框 11">
            <a:extLst>
              <a:ext uri="{FF2B5EF4-FFF2-40B4-BE49-F238E27FC236}">
                <a16:creationId xmlns:a16="http://schemas.microsoft.com/office/drawing/2014/main" id="{47ABF946-CBC2-A888-FFA7-800F7679C2C1}"/>
              </a:ext>
            </a:extLst>
          </p:cNvPr>
          <p:cNvSpPr txBox="1"/>
          <p:nvPr/>
        </p:nvSpPr>
        <p:spPr>
          <a:xfrm>
            <a:off x="6783575" y="5780583"/>
            <a:ext cx="5507666" cy="646331"/>
          </a:xfrm>
          <a:prstGeom prst="rect">
            <a:avLst/>
          </a:prstGeom>
          <a:noFill/>
        </p:spPr>
        <p:txBody>
          <a:bodyPr wrap="square" rtlCol="0">
            <a:spAutoFit/>
          </a:bodyPr>
          <a:lstStyle/>
          <a:p>
            <a:r>
              <a:rPr lang="en-US" altLang="zh-CN" dirty="0"/>
              <a:t>The composition of the Universe detected by the Planck telescope</a:t>
            </a:r>
            <a:endParaRPr lang="zh-CN" altLang="en-US" dirty="0"/>
          </a:p>
        </p:txBody>
      </p:sp>
    </p:spTree>
    <p:extLst>
      <p:ext uri="{BB962C8B-B14F-4D97-AF65-F5344CB8AC3E}">
        <p14:creationId xmlns:p14="http://schemas.microsoft.com/office/powerpoint/2010/main" val="2397243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105E75B-DECA-69E2-AF87-FA8778B806C7}"/>
              </a:ext>
            </a:extLst>
          </p:cNvPr>
          <p:cNvSpPr>
            <a:spLocks noGrp="1"/>
          </p:cNvSpPr>
          <p:nvPr>
            <p:ph type="title"/>
          </p:nvPr>
        </p:nvSpPr>
        <p:spPr/>
        <p:txBody>
          <a:bodyPr/>
          <a:lstStyle/>
          <a:p>
            <a:r>
              <a:rPr lang="en-US" altLang="zh-CN" dirty="0"/>
              <a:t>Introduction: CJPL laboratory and CDEX experiment</a:t>
            </a:r>
            <a:endParaRPr lang="zh-CN" altLang="en-US" dirty="0"/>
          </a:p>
        </p:txBody>
      </p:sp>
      <p:sp>
        <p:nvSpPr>
          <p:cNvPr id="3" name="内容占位符 2">
            <a:extLst>
              <a:ext uri="{FF2B5EF4-FFF2-40B4-BE49-F238E27FC236}">
                <a16:creationId xmlns:a16="http://schemas.microsoft.com/office/drawing/2014/main" id="{1F66BBE2-DBCD-2417-919E-2F3E87A65E12}"/>
              </a:ext>
            </a:extLst>
          </p:cNvPr>
          <p:cNvSpPr>
            <a:spLocks noGrp="1"/>
          </p:cNvSpPr>
          <p:nvPr>
            <p:ph idx="1"/>
          </p:nvPr>
        </p:nvSpPr>
        <p:spPr/>
        <p:txBody>
          <a:bodyPr/>
          <a:lstStyle/>
          <a:p>
            <a:r>
              <a:rPr lang="en-US" altLang="zh-CN" dirty="0"/>
              <a:t>The China Jinping Laboratory (CJPL) locates in Liangshan, Sichuan province with a rock overburden of 2400m;</a:t>
            </a:r>
          </a:p>
          <a:p>
            <a:r>
              <a:rPr lang="en-US" altLang="zh-CN" dirty="0"/>
              <a:t>The China Dark Matter Experiment (CDEX) runs high-purity germanium detectors in the CJPL;</a:t>
            </a:r>
            <a:endParaRPr lang="zh-CN" altLang="en-US" dirty="0"/>
          </a:p>
        </p:txBody>
      </p:sp>
      <p:sp>
        <p:nvSpPr>
          <p:cNvPr id="4" name="灯片编号占位符 3">
            <a:extLst>
              <a:ext uri="{FF2B5EF4-FFF2-40B4-BE49-F238E27FC236}">
                <a16:creationId xmlns:a16="http://schemas.microsoft.com/office/drawing/2014/main" id="{278C5E44-1AC0-84B5-70AF-2FE79D673C15}"/>
              </a:ext>
            </a:extLst>
          </p:cNvPr>
          <p:cNvSpPr>
            <a:spLocks noGrp="1"/>
          </p:cNvSpPr>
          <p:nvPr>
            <p:ph type="sldNum" sz="quarter" idx="12"/>
          </p:nvPr>
        </p:nvSpPr>
        <p:spPr/>
        <p:txBody>
          <a:bodyPr/>
          <a:lstStyle/>
          <a:p>
            <a:fld id="{94157C3A-662D-4A13-A097-5BF2FBABE0F8}" type="slidenum">
              <a:rPr lang="zh-CN" altLang="en-US" smtClean="0"/>
              <a:t>5</a:t>
            </a:fld>
            <a:endParaRPr lang="zh-CN" altLang="en-US"/>
          </a:p>
        </p:txBody>
      </p:sp>
      <p:pic>
        <p:nvPicPr>
          <p:cNvPr id="6" name="图片 5">
            <a:extLst>
              <a:ext uri="{FF2B5EF4-FFF2-40B4-BE49-F238E27FC236}">
                <a16:creationId xmlns:a16="http://schemas.microsoft.com/office/drawing/2014/main" id="{E5C802DC-1AE9-29CD-C17D-8CFF22E0090B}"/>
              </a:ext>
            </a:extLst>
          </p:cNvPr>
          <p:cNvPicPr>
            <a:picLocks noChangeAspect="1"/>
          </p:cNvPicPr>
          <p:nvPr/>
        </p:nvPicPr>
        <p:blipFill>
          <a:blip r:embed="rId2"/>
          <a:stretch>
            <a:fillRect/>
          </a:stretch>
        </p:blipFill>
        <p:spPr>
          <a:xfrm>
            <a:off x="409775" y="3135349"/>
            <a:ext cx="6684003" cy="3227699"/>
          </a:xfrm>
          <a:prstGeom prst="rect">
            <a:avLst/>
          </a:prstGeom>
        </p:spPr>
      </p:pic>
      <p:pic>
        <p:nvPicPr>
          <p:cNvPr id="8" name="图片 7">
            <a:extLst>
              <a:ext uri="{FF2B5EF4-FFF2-40B4-BE49-F238E27FC236}">
                <a16:creationId xmlns:a16="http://schemas.microsoft.com/office/drawing/2014/main" id="{954F031F-EB98-709E-4F3F-BA9EFA5B65C7}"/>
              </a:ext>
            </a:extLst>
          </p:cNvPr>
          <p:cNvPicPr>
            <a:picLocks noChangeAspect="1"/>
          </p:cNvPicPr>
          <p:nvPr/>
        </p:nvPicPr>
        <p:blipFill>
          <a:blip r:embed="rId3"/>
          <a:stretch>
            <a:fillRect/>
          </a:stretch>
        </p:blipFill>
        <p:spPr>
          <a:xfrm>
            <a:off x="8041650" y="3135349"/>
            <a:ext cx="3390771" cy="3227699"/>
          </a:xfrm>
          <a:prstGeom prst="rect">
            <a:avLst/>
          </a:prstGeom>
        </p:spPr>
      </p:pic>
    </p:spTree>
    <p:extLst>
      <p:ext uri="{BB962C8B-B14F-4D97-AF65-F5344CB8AC3E}">
        <p14:creationId xmlns:p14="http://schemas.microsoft.com/office/powerpoint/2010/main" val="1174452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6C72FC0-3059-1F16-F67C-410149BA0F4E}"/>
              </a:ext>
            </a:extLst>
          </p:cNvPr>
          <p:cNvSpPr>
            <a:spLocks noGrp="1"/>
          </p:cNvSpPr>
          <p:nvPr>
            <p:ph type="title"/>
          </p:nvPr>
        </p:nvSpPr>
        <p:spPr/>
        <p:txBody>
          <a:bodyPr/>
          <a:lstStyle/>
          <a:p>
            <a:r>
              <a:rPr lang="en-US" altLang="zh-CN" dirty="0"/>
              <a:t>Introduction: current status of DD experiments</a:t>
            </a:r>
            <a:endParaRPr lang="zh-CN" altLang="en-US" dirty="0"/>
          </a:p>
        </p:txBody>
      </p:sp>
      <p:sp>
        <p:nvSpPr>
          <p:cNvPr id="3" name="内容占位符 2">
            <a:extLst>
              <a:ext uri="{FF2B5EF4-FFF2-40B4-BE49-F238E27FC236}">
                <a16:creationId xmlns:a16="http://schemas.microsoft.com/office/drawing/2014/main" id="{8C555FB5-9C94-D8FD-7927-B0875E481DC0}"/>
              </a:ext>
            </a:extLst>
          </p:cNvPr>
          <p:cNvSpPr>
            <a:spLocks noGrp="1"/>
          </p:cNvSpPr>
          <p:nvPr>
            <p:ph idx="1"/>
          </p:nvPr>
        </p:nvSpPr>
        <p:spPr>
          <a:xfrm>
            <a:off x="268515" y="1161143"/>
            <a:ext cx="8017792" cy="5052099"/>
          </a:xfrm>
        </p:spPr>
        <p:txBody>
          <a:bodyPr/>
          <a:lstStyle/>
          <a:p>
            <a:r>
              <a:rPr lang="en-US" altLang="zh-CN" dirty="0"/>
              <a:t>None results from DM direct detection (DD) experiments;</a:t>
            </a:r>
          </a:p>
          <a:p>
            <a:endParaRPr lang="en-US" altLang="zh-CN" dirty="0"/>
          </a:p>
          <a:p>
            <a:r>
              <a:rPr lang="en-US" altLang="zh-CN" dirty="0"/>
              <a:t>Large unexplored region in sub-GeV range;</a:t>
            </a:r>
          </a:p>
          <a:p>
            <a:pPr marL="0" indent="0">
              <a:buNone/>
            </a:pPr>
            <a:endParaRPr lang="en-US" altLang="zh-CN" dirty="0"/>
          </a:p>
          <a:p>
            <a:pPr marL="0" indent="0">
              <a:buNone/>
            </a:pPr>
            <a:endParaRPr lang="en-US" altLang="zh-CN" dirty="0"/>
          </a:p>
          <a:p>
            <a:pPr marL="0" marR="0" lvl="0" indent="0" algn="just" defTabSz="514350" rtl="0" eaLnBrk="1" fontAlgn="auto" latinLnBrk="0" hangingPunct="1">
              <a:lnSpc>
                <a:spcPct val="90000"/>
              </a:lnSpc>
              <a:spcBef>
                <a:spcPts val="563"/>
              </a:spcBef>
              <a:spcAft>
                <a:spcPts val="0"/>
              </a:spcAft>
              <a:buClr>
                <a:srgbClr val="7030A0"/>
              </a:buClr>
              <a:buSzTx/>
              <a:buFont typeface="Arial" panose="020B0604020202020204" pitchFamily="34" charset="0"/>
              <a:buNone/>
              <a:tabLst/>
              <a:defRPr/>
            </a:pP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黑体" panose="02010609060101010101" pitchFamily="49" charset="-122"/>
                <a:cs typeface="Times New Roman" panose="02020603050405020304" pitchFamily="18" charset="0"/>
              </a:rPr>
              <a:t>Right: Exclusion regions for DM-proton scattering from cosmology, colliders</a:t>
            </a:r>
            <a:r>
              <a:rPr lang="en-US" altLang="zh-CN" sz="20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a:t>
            </a:r>
            <a:r>
              <a:rPr lang="zh-CN" altLang="en-US" sz="20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黑体" panose="02010609060101010101" pitchFamily="49" charset="-122"/>
                <a:cs typeface="Times New Roman" panose="02020603050405020304" pitchFamily="18" charset="0"/>
              </a:rPr>
              <a:t>CRs, and various direct detection experiments. (From PRD 99, 063004 (2019))</a:t>
            </a:r>
          </a:p>
          <a:p>
            <a:endParaRPr lang="zh-CN" altLang="en-US" dirty="0"/>
          </a:p>
        </p:txBody>
      </p:sp>
      <p:pic>
        <p:nvPicPr>
          <p:cNvPr id="4" name="内容占位符 4">
            <a:extLst>
              <a:ext uri="{FF2B5EF4-FFF2-40B4-BE49-F238E27FC236}">
                <a16:creationId xmlns:a16="http://schemas.microsoft.com/office/drawing/2014/main" id="{83834EEC-44A2-A247-1020-F10082C2A1E8}"/>
              </a:ext>
            </a:extLst>
          </p:cNvPr>
          <p:cNvPicPr>
            <a:picLocks noChangeAspect="1"/>
          </p:cNvPicPr>
          <p:nvPr/>
        </p:nvPicPr>
        <p:blipFill rotWithShape="1">
          <a:blip r:embed="rId2"/>
          <a:srcRect r="4536"/>
          <a:stretch/>
        </p:blipFill>
        <p:spPr>
          <a:xfrm>
            <a:off x="8286307" y="1055751"/>
            <a:ext cx="3857424" cy="5262882"/>
          </a:xfrm>
          <a:prstGeom prst="rect">
            <a:avLst/>
          </a:prstGeom>
        </p:spPr>
      </p:pic>
      <p:sp>
        <p:nvSpPr>
          <p:cNvPr id="5" name="灯片编号占位符 4">
            <a:extLst>
              <a:ext uri="{FF2B5EF4-FFF2-40B4-BE49-F238E27FC236}">
                <a16:creationId xmlns:a16="http://schemas.microsoft.com/office/drawing/2014/main" id="{298A1635-5CAC-B57F-AF93-846BC364C55A}"/>
              </a:ext>
            </a:extLst>
          </p:cNvPr>
          <p:cNvSpPr>
            <a:spLocks noGrp="1"/>
          </p:cNvSpPr>
          <p:nvPr>
            <p:ph type="sldNum" sz="quarter" idx="12"/>
          </p:nvPr>
        </p:nvSpPr>
        <p:spPr/>
        <p:txBody>
          <a:bodyPr/>
          <a:lstStyle/>
          <a:p>
            <a:fld id="{94157C3A-662D-4A13-A097-5BF2FBABE0F8}" type="slidenum">
              <a:rPr lang="zh-CN" altLang="en-US" smtClean="0"/>
              <a:t>6</a:t>
            </a:fld>
            <a:endParaRPr lang="zh-CN" altLang="en-US"/>
          </a:p>
        </p:txBody>
      </p:sp>
    </p:spTree>
    <p:extLst>
      <p:ext uri="{BB962C8B-B14F-4D97-AF65-F5344CB8AC3E}">
        <p14:creationId xmlns:p14="http://schemas.microsoft.com/office/powerpoint/2010/main" val="2856390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D2C60F3-A7E2-1A56-7C2D-1C41DD14B6EB}"/>
              </a:ext>
            </a:extLst>
          </p:cNvPr>
          <p:cNvSpPr>
            <a:spLocks noGrp="1"/>
          </p:cNvSpPr>
          <p:nvPr>
            <p:ph type="title"/>
          </p:nvPr>
        </p:nvSpPr>
        <p:spPr/>
        <p:txBody>
          <a:bodyPr/>
          <a:lstStyle/>
          <a:p>
            <a:r>
              <a:rPr lang="en-US" altLang="zh-CN" dirty="0"/>
              <a:t>Introduction: mechanism </a:t>
            </a:r>
            <a:r>
              <a:rPr lang="en-US" altLang="zh-CN"/>
              <a:t>of boosting DM</a:t>
            </a:r>
            <a:endParaRPr lang="zh-CN" altLang="en-US" dirty="0"/>
          </a:p>
        </p:txBody>
      </p:sp>
      <p:sp>
        <p:nvSpPr>
          <p:cNvPr id="3" name="内容占位符 2">
            <a:extLst>
              <a:ext uri="{FF2B5EF4-FFF2-40B4-BE49-F238E27FC236}">
                <a16:creationId xmlns:a16="http://schemas.microsoft.com/office/drawing/2014/main" id="{E91E33B2-1B72-4E8B-3ED5-BF92DFB91FAE}"/>
              </a:ext>
            </a:extLst>
          </p:cNvPr>
          <p:cNvSpPr>
            <a:spLocks noGrp="1"/>
          </p:cNvSpPr>
          <p:nvPr>
            <p:ph sz="half" idx="1"/>
          </p:nvPr>
        </p:nvSpPr>
        <p:spPr/>
        <p:txBody>
          <a:bodyPr/>
          <a:lstStyle/>
          <a:p>
            <a:r>
              <a:rPr lang="en-US" altLang="zh-CN" dirty="0"/>
              <a:t>In the Standard Halo Model (SHM), low mass (&lt;1 GeV) DM particles cannot transfer sufficient energy to the detectors;</a:t>
            </a:r>
          </a:p>
          <a:p>
            <a:endParaRPr lang="en-US" altLang="zh-CN" dirty="0"/>
          </a:p>
          <a:p>
            <a:r>
              <a:rPr lang="en-US" altLang="zh-CN" dirty="0"/>
              <a:t>DM can be boosted to relativistic momenta via elastic scattering by cosmic ray particles;</a:t>
            </a:r>
          </a:p>
          <a:p>
            <a:endParaRPr lang="zh-CN" altLang="en-US" dirty="0"/>
          </a:p>
        </p:txBody>
      </p:sp>
      <p:pic>
        <p:nvPicPr>
          <p:cNvPr id="6" name="内容占位符 5">
            <a:extLst>
              <a:ext uri="{FF2B5EF4-FFF2-40B4-BE49-F238E27FC236}">
                <a16:creationId xmlns:a16="http://schemas.microsoft.com/office/drawing/2014/main" id="{E42868F6-9009-0227-6B74-CB5460BC7B77}"/>
              </a:ext>
            </a:extLst>
          </p:cNvPr>
          <p:cNvPicPr>
            <a:picLocks noGrp="1" noChangeAspect="1"/>
          </p:cNvPicPr>
          <p:nvPr>
            <p:ph sz="half" idx="2"/>
          </p:nvPr>
        </p:nvPicPr>
        <p:blipFill>
          <a:blip r:embed="rId2"/>
          <a:stretch>
            <a:fillRect/>
          </a:stretch>
        </p:blipFill>
        <p:spPr>
          <a:xfrm>
            <a:off x="5640183" y="1644503"/>
            <a:ext cx="6048121" cy="2431664"/>
          </a:xfrm>
          <a:prstGeom prst="rect">
            <a:avLst/>
          </a:prstGeom>
        </p:spPr>
      </p:pic>
      <p:sp>
        <p:nvSpPr>
          <p:cNvPr id="5" name="灯片编号占位符 4">
            <a:extLst>
              <a:ext uri="{FF2B5EF4-FFF2-40B4-BE49-F238E27FC236}">
                <a16:creationId xmlns:a16="http://schemas.microsoft.com/office/drawing/2014/main" id="{E8D34470-5DBC-C08F-51BC-91FB2A772F23}"/>
              </a:ext>
            </a:extLst>
          </p:cNvPr>
          <p:cNvSpPr>
            <a:spLocks noGrp="1"/>
          </p:cNvSpPr>
          <p:nvPr>
            <p:ph type="sldNum" sz="quarter" idx="12"/>
          </p:nvPr>
        </p:nvSpPr>
        <p:spPr/>
        <p:txBody>
          <a:bodyPr/>
          <a:lstStyle/>
          <a:p>
            <a:fld id="{94157C3A-662D-4A13-A097-5BF2FBABE0F8}" type="slidenum">
              <a:rPr lang="zh-CN" altLang="en-US" smtClean="0"/>
              <a:t>7</a:t>
            </a:fld>
            <a:endParaRPr lang="zh-CN" altLang="en-US"/>
          </a:p>
        </p:txBody>
      </p:sp>
      <p:sp>
        <p:nvSpPr>
          <p:cNvPr id="7" name="文本框 6">
            <a:extLst>
              <a:ext uri="{FF2B5EF4-FFF2-40B4-BE49-F238E27FC236}">
                <a16:creationId xmlns:a16="http://schemas.microsoft.com/office/drawing/2014/main" id="{96D1E376-8BF7-7A80-CDD0-E76431CF79FC}"/>
              </a:ext>
            </a:extLst>
          </p:cNvPr>
          <p:cNvSpPr txBox="1"/>
          <p:nvPr/>
        </p:nvSpPr>
        <p:spPr>
          <a:xfrm>
            <a:off x="6790660" y="4522381"/>
            <a:ext cx="4563140" cy="923330"/>
          </a:xfrm>
          <a:prstGeom prst="rect">
            <a:avLst/>
          </a:prstGeom>
          <a:noFill/>
        </p:spPr>
        <p:txBody>
          <a:bodyPr wrap="square" rtlCol="0">
            <a:spAutoFit/>
          </a:bodyPr>
          <a:lstStyle/>
          <a:p>
            <a:r>
              <a:rPr lang="en-US" altLang="zh-CN" dirty="0"/>
              <a:t>A sketch for the boosted DM scenario. </a:t>
            </a:r>
            <a:r>
              <a:rPr lang="en-US" altLang="zh-CN" b="0" i="1" dirty="0">
                <a:effectLst/>
                <a:latin typeface="-apple-system"/>
              </a:rPr>
              <a:t>From </a:t>
            </a:r>
            <a:r>
              <a:rPr lang="en-US" altLang="zh-CN" b="0" i="1" dirty="0" err="1">
                <a:effectLst/>
                <a:latin typeface="-apple-system"/>
              </a:rPr>
              <a:t>Chin.Phys.C</a:t>
            </a:r>
            <a:r>
              <a:rPr lang="en-US" altLang="zh-CN" b="0" i="0" dirty="0">
                <a:effectLst/>
                <a:latin typeface="-apple-system"/>
              </a:rPr>
              <a:t> 46 (2022) 8, 085103</a:t>
            </a:r>
            <a:endParaRPr lang="zh-CN" altLang="en-US" dirty="0"/>
          </a:p>
          <a:p>
            <a:endParaRPr lang="zh-CN" altLang="en-US" dirty="0"/>
          </a:p>
        </p:txBody>
      </p:sp>
    </p:spTree>
    <p:extLst>
      <p:ext uri="{BB962C8B-B14F-4D97-AF65-F5344CB8AC3E}">
        <p14:creationId xmlns:p14="http://schemas.microsoft.com/office/powerpoint/2010/main" val="97508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C8879F-173C-CD59-4336-2B8874DD85BB}"/>
              </a:ext>
            </a:extLst>
          </p:cNvPr>
          <p:cNvSpPr>
            <a:spLocks noGrp="1"/>
          </p:cNvSpPr>
          <p:nvPr>
            <p:ph type="title"/>
          </p:nvPr>
        </p:nvSpPr>
        <p:spPr/>
        <p:txBody>
          <a:bodyPr/>
          <a:lstStyle/>
          <a:p>
            <a:r>
              <a:rPr lang="en-US" altLang="zh-CN" b="1" dirty="0"/>
              <a:t>Cosmic ray inputs</a:t>
            </a:r>
            <a:endParaRPr lang="zh-CN" altLang="en-US" b="1" dirty="0"/>
          </a:p>
        </p:txBody>
      </p:sp>
      <p:sp>
        <p:nvSpPr>
          <p:cNvPr id="3" name="文本占位符 2">
            <a:extLst>
              <a:ext uri="{FF2B5EF4-FFF2-40B4-BE49-F238E27FC236}">
                <a16:creationId xmlns:a16="http://schemas.microsoft.com/office/drawing/2014/main" id="{20317FB9-8283-7531-8867-9598FC183A8A}"/>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62950DF7-B6FD-4665-8376-6108D12DE38E}"/>
              </a:ext>
            </a:extLst>
          </p:cNvPr>
          <p:cNvSpPr>
            <a:spLocks noGrp="1"/>
          </p:cNvSpPr>
          <p:nvPr>
            <p:ph type="sldNum" sz="quarter" idx="12"/>
          </p:nvPr>
        </p:nvSpPr>
        <p:spPr/>
        <p:txBody>
          <a:bodyPr/>
          <a:lstStyle/>
          <a:p>
            <a:fld id="{94157C3A-662D-4A13-A097-5BF2FBABE0F8}" type="slidenum">
              <a:rPr lang="zh-CN" altLang="en-US" smtClean="0"/>
              <a:t>8</a:t>
            </a:fld>
            <a:endParaRPr lang="zh-CN" altLang="en-US"/>
          </a:p>
        </p:txBody>
      </p:sp>
    </p:spTree>
    <p:extLst>
      <p:ext uri="{BB962C8B-B14F-4D97-AF65-F5344CB8AC3E}">
        <p14:creationId xmlns:p14="http://schemas.microsoft.com/office/powerpoint/2010/main" val="3054558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7B3B3FC-4DD0-35AA-F5CE-0E9968A2DB32}"/>
              </a:ext>
            </a:extLst>
          </p:cNvPr>
          <p:cNvSpPr>
            <a:spLocks noGrp="1"/>
          </p:cNvSpPr>
          <p:nvPr>
            <p:ph type="title"/>
          </p:nvPr>
        </p:nvSpPr>
        <p:spPr/>
        <p:txBody>
          <a:bodyPr/>
          <a:lstStyle/>
          <a:p>
            <a:r>
              <a:rPr lang="en-US" altLang="zh-CN" dirty="0"/>
              <a:t>Cosmic ray inputs: Fitting Formula</a:t>
            </a:r>
            <a:endParaRPr lang="zh-CN" altLang="en-US" dirty="0"/>
          </a:p>
        </p:txBody>
      </p:sp>
      <p:sp>
        <p:nvSpPr>
          <p:cNvPr id="3" name="内容占位符 2">
            <a:extLst>
              <a:ext uri="{FF2B5EF4-FFF2-40B4-BE49-F238E27FC236}">
                <a16:creationId xmlns:a16="http://schemas.microsoft.com/office/drawing/2014/main" id="{9170765A-7CF3-8DDC-679E-7649F3B700D3}"/>
              </a:ext>
            </a:extLst>
          </p:cNvPr>
          <p:cNvSpPr>
            <a:spLocks noGrp="1"/>
          </p:cNvSpPr>
          <p:nvPr>
            <p:ph sz="half" idx="1"/>
          </p:nvPr>
        </p:nvSpPr>
        <p:spPr/>
        <p:txBody>
          <a:bodyPr/>
          <a:lstStyle/>
          <a:p>
            <a:r>
              <a:rPr lang="en-US" altLang="zh-CN" dirty="0"/>
              <a:t>CR spectra near Earth were measured by space-based experiments (AMS, PAMELA etc.), which peaks at ~1GeV due to solar modulation;</a:t>
            </a:r>
          </a:p>
          <a:p>
            <a:endParaRPr lang="en-US" altLang="zh-CN" dirty="0"/>
          </a:p>
          <a:p>
            <a:r>
              <a:rPr lang="en-US" altLang="zh-CN" dirty="0"/>
              <a:t> Proton and helium flux can be described by the fitting formula; (Used in previous CRDM studies)</a:t>
            </a:r>
          </a:p>
          <a:p>
            <a:endParaRPr lang="zh-CN" altLang="en-US" dirty="0"/>
          </a:p>
        </p:txBody>
      </p:sp>
      <p:sp>
        <p:nvSpPr>
          <p:cNvPr id="5" name="灯片编号占位符 4">
            <a:extLst>
              <a:ext uri="{FF2B5EF4-FFF2-40B4-BE49-F238E27FC236}">
                <a16:creationId xmlns:a16="http://schemas.microsoft.com/office/drawing/2014/main" id="{49560670-5174-6529-B85A-9842240B4D30}"/>
              </a:ext>
            </a:extLst>
          </p:cNvPr>
          <p:cNvSpPr>
            <a:spLocks noGrp="1"/>
          </p:cNvSpPr>
          <p:nvPr>
            <p:ph type="sldNum" sz="quarter" idx="12"/>
          </p:nvPr>
        </p:nvSpPr>
        <p:spPr/>
        <p:txBody>
          <a:bodyPr/>
          <a:lstStyle/>
          <a:p>
            <a:fld id="{94157C3A-662D-4A13-A097-5BF2FBABE0F8}" type="slidenum">
              <a:rPr lang="zh-CN" altLang="en-US" smtClean="0"/>
              <a:t>9</a:t>
            </a:fld>
            <a:endParaRPr lang="zh-CN" altLang="en-US"/>
          </a:p>
        </p:txBody>
      </p:sp>
      <p:pic>
        <p:nvPicPr>
          <p:cNvPr id="6" name="内容占位符 5">
            <a:extLst>
              <a:ext uri="{FF2B5EF4-FFF2-40B4-BE49-F238E27FC236}">
                <a16:creationId xmlns:a16="http://schemas.microsoft.com/office/drawing/2014/main" id="{4684300D-DCC1-4E25-D91B-8A1C7846486F}"/>
              </a:ext>
            </a:extLst>
          </p:cNvPr>
          <p:cNvPicPr>
            <a:picLocks noGrp="1" noChangeAspect="1"/>
          </p:cNvPicPr>
          <p:nvPr>
            <p:ph sz="half" idx="2"/>
          </p:nvPr>
        </p:nvPicPr>
        <p:blipFill>
          <a:blip r:embed="rId2"/>
          <a:stretch>
            <a:fillRect/>
          </a:stretch>
        </p:blipFill>
        <p:spPr>
          <a:xfrm>
            <a:off x="5929868" y="1167968"/>
            <a:ext cx="6240426" cy="1794432"/>
          </a:xfrm>
          <a:prstGeom prst="rect">
            <a:avLst/>
          </a:prstGeom>
        </p:spPr>
      </p:pic>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7F3D3C45-3D38-F63B-5FFD-331B6F20F057}"/>
                  </a:ext>
                </a:extLst>
              </p:cNvPr>
              <p:cNvSpPr txBox="1"/>
              <p:nvPr/>
            </p:nvSpPr>
            <p:spPr>
              <a:xfrm>
                <a:off x="6172202" y="3765996"/>
                <a:ext cx="5755758" cy="1015663"/>
              </a:xfrm>
              <a:prstGeom prst="rect">
                <a:avLst/>
              </a:prstGeom>
              <a:noFill/>
            </p:spPr>
            <p:txBody>
              <a:bodyPr wrap="square" rtlCol="0">
                <a:spAutoFit/>
              </a:bodyPr>
              <a:lstStyle/>
              <a:p>
                <a14:m>
                  <m:oMath xmlns:m="http://schemas.openxmlformats.org/officeDocument/2006/math">
                    <m:r>
                      <a:rPr lang="en-US" altLang="zh-CN" sz="2000" i="1" dirty="0" smtClean="0">
                        <a:latin typeface="Cambria Math" panose="02040503050406030204" pitchFamily="18" charset="0"/>
                      </a:rPr>
                      <m:t>𝑅</m:t>
                    </m:r>
                  </m:oMath>
                </a14:m>
                <a:r>
                  <a:rPr lang="en-US" altLang="zh-CN" sz="2000" dirty="0"/>
                  <a:t>: rigidity (p/q)  </a:t>
                </a:r>
                <a14:m>
                  <m:oMath xmlns:m="http://schemas.openxmlformats.org/officeDocument/2006/math">
                    <m:r>
                      <a:rPr lang="en-US" altLang="zh-CN" sz="2000" i="1" dirty="0" smtClean="0">
                        <a:latin typeface="Cambria Math" panose="02040503050406030204" pitchFamily="18" charset="0"/>
                      </a:rPr>
                      <m:t>𝐼</m:t>
                    </m:r>
                  </m:oMath>
                </a14:m>
                <a:r>
                  <a:rPr lang="en-US" altLang="zh-CN" sz="2000" dirty="0"/>
                  <a:t>: intensity.</a:t>
                </a:r>
              </a:p>
              <a:p>
                <a14:m>
                  <m:oMath xmlns:m="http://schemas.openxmlformats.org/officeDocument/2006/math">
                    <m:r>
                      <a:rPr lang="en-US" altLang="zh-CN" sz="2000" b="0" i="1" smtClean="0">
                        <a:latin typeface="Cambria Math" panose="02040503050406030204" pitchFamily="18" charset="0"/>
                      </a:rPr>
                      <m:t>𝑎</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𝑔</m:t>
                    </m:r>
                  </m:oMath>
                </a14:m>
                <a:r>
                  <a:rPr lang="zh-CN" altLang="en-US" sz="2000" dirty="0"/>
                  <a:t> </a:t>
                </a:r>
                <a:r>
                  <a:rPr lang="en-US" altLang="zh-CN" sz="2000" dirty="0"/>
                  <a:t>are fitting parameters from M. J. Boschini et al., </a:t>
                </a:r>
                <a:r>
                  <a:rPr lang="en-US" altLang="zh-CN" sz="2000" dirty="0" err="1"/>
                  <a:t>Astrophys</a:t>
                </a:r>
                <a:r>
                  <a:rPr lang="en-US" altLang="zh-CN" sz="2000" dirty="0"/>
                  <a:t>. J. 840, 115 (2017).</a:t>
                </a:r>
                <a:endParaRPr lang="zh-CN" altLang="en-US" sz="2000" dirty="0"/>
              </a:p>
            </p:txBody>
          </p:sp>
        </mc:Choice>
        <mc:Fallback xmlns="">
          <p:sp>
            <p:nvSpPr>
              <p:cNvPr id="7" name="文本框 6">
                <a:extLst>
                  <a:ext uri="{FF2B5EF4-FFF2-40B4-BE49-F238E27FC236}">
                    <a16:creationId xmlns:a16="http://schemas.microsoft.com/office/drawing/2014/main" id="{7F3D3C45-3D38-F63B-5FFD-331B6F20F057}"/>
                  </a:ext>
                </a:extLst>
              </p:cNvPr>
              <p:cNvSpPr txBox="1">
                <a:spLocks noRot="1" noChangeAspect="1" noMove="1" noResize="1" noEditPoints="1" noAdjustHandles="1" noChangeArrowheads="1" noChangeShapeType="1" noTextEdit="1"/>
              </p:cNvSpPr>
              <p:nvPr/>
            </p:nvSpPr>
            <p:spPr>
              <a:xfrm>
                <a:off x="6172202" y="3765996"/>
                <a:ext cx="5755758" cy="1015663"/>
              </a:xfrm>
              <a:prstGeom prst="rect">
                <a:avLst/>
              </a:prstGeom>
              <a:blipFill>
                <a:blip r:embed="rId3"/>
                <a:stretch>
                  <a:fillRect l="-1165" t="-3012" b="-1084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895279052"/>
      </p:ext>
    </p:extLst>
  </p:cSld>
  <p:clrMapOvr>
    <a:masterClrMapping/>
  </p:clrMapOvr>
</p:sld>
</file>

<file path=ppt/theme/theme1.xml><?xml version="1.0" encoding="utf-8"?>
<a:theme xmlns:a="http://schemas.openxmlformats.org/drawingml/2006/main" name="CDEX">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学术">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DEX" id="{5CBE0AD3-F882-403A-AA7E-B6785FE4EB76}" vid="{8CEC7EF3-66C4-47DB-B13A-140446F27390}"/>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CDEX</Template>
  <TotalTime>239</TotalTime>
  <Words>1096</Words>
  <Application>Microsoft Office PowerPoint</Application>
  <PresentationFormat>宽屏</PresentationFormat>
  <Paragraphs>151</Paragraphs>
  <Slides>26</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26</vt:i4>
      </vt:variant>
    </vt:vector>
  </HeadingPairs>
  <TitlesOfParts>
    <vt:vector size="36" baseType="lpstr">
      <vt:lpstr>-apple-system</vt:lpstr>
      <vt:lpstr>等线</vt:lpstr>
      <vt:lpstr>黑体</vt:lpstr>
      <vt:lpstr>微软雅黑</vt:lpstr>
      <vt:lpstr>微软雅黑 Light</vt:lpstr>
      <vt:lpstr>Arial</vt:lpstr>
      <vt:lpstr>Arial Black</vt:lpstr>
      <vt:lpstr>Cambria Math</vt:lpstr>
      <vt:lpstr>Times New Roman</vt:lpstr>
      <vt:lpstr>CDEX</vt:lpstr>
      <vt:lpstr>Boosted dark matter searches with the CDEX-10 Experiment </vt:lpstr>
      <vt:lpstr>Content</vt:lpstr>
      <vt:lpstr>Introduction</vt:lpstr>
      <vt:lpstr>Introduction: Evidence of the existence of DM</vt:lpstr>
      <vt:lpstr>Introduction: CJPL laboratory and CDEX experiment</vt:lpstr>
      <vt:lpstr>Introduction: current status of DD experiments</vt:lpstr>
      <vt:lpstr>Introduction: mechanism of boosting DM</vt:lpstr>
      <vt:lpstr>Cosmic ray inputs</vt:lpstr>
      <vt:lpstr>Cosmic ray inputs: Fitting Formula</vt:lpstr>
      <vt:lpstr>Cosmic ray inputs: GALPROP</vt:lpstr>
      <vt:lpstr>Cosmic ray inputs: Comparation </vt:lpstr>
      <vt:lpstr>Cosmic ray inputs: Spatial Distribution</vt:lpstr>
      <vt:lpstr>Cosmic ray inputs: CR species</vt:lpstr>
      <vt:lpstr>CRDM flux in space</vt:lpstr>
      <vt:lpstr>CRDM flux in space: Formula</vt:lpstr>
      <vt:lpstr>CRDM flux in space: Results</vt:lpstr>
      <vt:lpstr>CRDM flux in space: Discussion on D_eff</vt:lpstr>
      <vt:lpstr>CRDM flux in space: Discussion on D_eff</vt:lpstr>
      <vt:lpstr>Earth shielding and recoil spectrum </vt:lpstr>
      <vt:lpstr>Earth shielding effect</vt:lpstr>
      <vt:lpstr>Earth shielding effect: CDEX10 data</vt:lpstr>
      <vt:lpstr>Earth shielding effect: CDEX10 data</vt:lpstr>
      <vt:lpstr>Results and discussion</vt:lpstr>
      <vt:lpstr>The exclusion region</vt:lpstr>
      <vt:lpstr>Summary and future works</vt:lpstr>
      <vt:lpstr>Thanks for listening!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基于CDEX-10实验的 宇宙线加速暗物质分析 及地球屏蔽研究</dc:title>
  <dc:creator>Xu Rui</dc:creator>
  <cp:lastModifiedBy>Xu Rui</cp:lastModifiedBy>
  <cp:revision>8</cp:revision>
  <dcterms:created xsi:type="dcterms:W3CDTF">2023-04-17T11:23:03Z</dcterms:created>
  <dcterms:modified xsi:type="dcterms:W3CDTF">2023-06-05T05:53:00Z</dcterms:modified>
</cp:coreProperties>
</file>