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5" r:id="rId2"/>
    <p:sldId id="267" r:id="rId3"/>
    <p:sldId id="272" r:id="rId4"/>
    <p:sldId id="268" r:id="rId5"/>
    <p:sldId id="294" r:id="rId6"/>
    <p:sldId id="295" r:id="rId7"/>
    <p:sldId id="296" r:id="rId8"/>
    <p:sldId id="291" r:id="rId9"/>
    <p:sldId id="293" r:id="rId10"/>
    <p:sldId id="273" r:id="rId11"/>
    <p:sldId id="288" r:id="rId12"/>
    <p:sldId id="287" r:id="rId13"/>
    <p:sldId id="274" r:id="rId14"/>
    <p:sldId id="289" r:id="rId15"/>
    <p:sldId id="270" r:id="rId16"/>
    <p:sldId id="326" r:id="rId17"/>
    <p:sldId id="327" r:id="rId18"/>
    <p:sldId id="315" r:id="rId19"/>
    <p:sldId id="280" r:id="rId20"/>
    <p:sldId id="3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442688-BFB7-8843-AED7-8DB0DB6464C0}" v="20" dt="2023-05-30T08:39:32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BDFE3-4D98-A541-9D07-B0A725DF3AF0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E4DDD-BB12-3445-B3F5-E13D0A58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6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Spectral distortion plot: amplitude of the different processes would not be same, the 2vbb would dominate the spectrum, but the plot illustrates how different processes would change the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6E4DDD-BB12-3445-B3F5-E13D0A5846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 simulations cannot predict what events are getting through the analysis cuts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Having the right simulations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 develop future generation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models to simulate Beta and Gamma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5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5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BC1C-DC27-3EEC-E610-89B401D28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71F5E-14A2-F1E8-FC1A-C505A8B61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1C200-9603-5C92-2EE8-9292D8EA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AB81A-B26C-1315-DA78-608CE102C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7984-01BA-82B7-A9DE-FE60B417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4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7FB9-85E8-75CB-C75E-631E37B6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0B565-2D5D-ECE2-C0F7-ABD6CB90A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A4D31-E373-55CB-DFF3-F9A46ABB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A078-1B89-306A-02D6-E58EE551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6EE2C-953D-71E5-B05F-E22AFC76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8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02EC3-EED9-E272-7B76-81AA96958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33405-49EE-9B3C-A4FB-EF63ED8DD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E64BB-457D-0274-4CE2-9E20BB1F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4A07-D5F4-2E85-D8BC-841BD569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598D-D096-743C-84B6-B2D2AACC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5869250" y="0"/>
            <a:ext cx="6322750" cy="6869726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b="0" i="0">
              <a:latin typeface="Lucida Grande" panose="020B06000405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26D0B7-727E-CB40-996B-9B1F42AB5B5E}"/>
              </a:ext>
            </a:extLst>
          </p:cNvPr>
          <p:cNvSpPr/>
          <p:nvPr userDrawn="1"/>
        </p:nvSpPr>
        <p:spPr>
          <a:xfrm>
            <a:off x="5831654" y="5023769"/>
            <a:ext cx="5728912" cy="43201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b="0" i="0">
              <a:solidFill>
                <a:schemeClr val="tx1"/>
              </a:solidFill>
              <a:latin typeface="Lucida Grande" panose="020B0600040502020204" pitchFamily="34" charset="0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BE112D-ED03-D44F-9617-034C5B8AD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5963" y="1648045"/>
            <a:ext cx="5626207" cy="337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377DB8-43FD-B04E-9646-6B427BD40CEB}"/>
              </a:ext>
            </a:extLst>
          </p:cNvPr>
          <p:cNvSpPr/>
          <p:nvPr userDrawn="1"/>
        </p:nvSpPr>
        <p:spPr>
          <a:xfrm>
            <a:off x="298357" y="894520"/>
            <a:ext cx="7783325" cy="4561263"/>
          </a:xfrm>
          <a:prstGeom prst="rect">
            <a:avLst/>
          </a:prstGeom>
          <a:solidFill>
            <a:srgbClr val="3277E0">
              <a:alpha val="27059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b="0" i="0">
              <a:solidFill>
                <a:schemeClr val="bg1">
                  <a:lumMod val="75000"/>
                </a:schemeClr>
              </a:solidFill>
              <a:latin typeface="Lucida Grande" panose="020B06000405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B63C5F-C05D-FF4D-A23A-76F6A9945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22" t="1441" r="1489" b="1396"/>
          <a:stretch/>
        </p:blipFill>
        <p:spPr>
          <a:xfrm>
            <a:off x="7803155" y="894519"/>
            <a:ext cx="3767350" cy="4561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4A5DF3-B048-1843-BA8F-EB235D4229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079" y="1004156"/>
            <a:ext cx="7522568" cy="978729"/>
          </a:xfrm>
          <a:prstGeom prst="rect">
            <a:avLst/>
          </a:prstGeom>
        </p:spPr>
        <p:txBody>
          <a:bodyPr/>
          <a:lstStyle>
            <a:lvl1pPr algn="l">
              <a:defRPr sz="3200" b="0" i="0" baseline="0">
                <a:solidFill>
                  <a:schemeClr val="tx1"/>
                </a:solidFill>
                <a:latin typeface="Lucida Grande" panose="020B0600040502020204" pitchFamily="34" charset="0"/>
                <a:cs typeface="Euphemia UCAS" panose="020B0503040102020104" pitchFamily="34" charset="-79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2F0925-C2CE-994C-86E7-6A6E48D9FE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1079" y="4173198"/>
            <a:ext cx="5507832" cy="115602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000" b="0" i="0" baseline="0">
                <a:solidFill>
                  <a:schemeClr val="tx1"/>
                </a:solidFill>
                <a:latin typeface="Lucida Grande" panose="020B06000405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Kevin Bhimani</a:t>
            </a:r>
          </a:p>
          <a:p>
            <a:pPr lvl="0"/>
            <a:r>
              <a:rPr lang="en-US" dirty="0"/>
              <a:t>October 14, 2021</a:t>
            </a:r>
          </a:p>
          <a:p>
            <a:pPr lvl="0"/>
            <a:r>
              <a:rPr lang="en-US" dirty="0"/>
              <a:t>DNP 2021 Fall Meeting</a:t>
            </a:r>
          </a:p>
        </p:txBody>
      </p:sp>
    </p:spTree>
    <p:extLst>
      <p:ext uri="{BB962C8B-B14F-4D97-AF65-F5344CB8AC3E}">
        <p14:creationId xmlns:p14="http://schemas.microsoft.com/office/powerpoint/2010/main" val="2058991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956745-84EA-3646-AF55-C68F56041DE0}"/>
              </a:ext>
            </a:extLst>
          </p:cNvPr>
          <p:cNvSpPr/>
          <p:nvPr userDrawn="1"/>
        </p:nvSpPr>
        <p:spPr>
          <a:xfrm>
            <a:off x="11921663" y="742482"/>
            <a:ext cx="274320" cy="6115518"/>
          </a:xfrm>
          <a:prstGeom prst="rect">
            <a:avLst/>
          </a:prstGeom>
          <a:solidFill>
            <a:srgbClr val="CBDAF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0" i="0">
              <a:solidFill>
                <a:schemeClr val="tx1"/>
              </a:solidFill>
              <a:latin typeface="Lucida Grande" panose="020B0600040502020204" pitchFamily="34" charset="0"/>
              <a:cs typeface="Euphemia UCAS" panose="020B0503040102020104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02A0CA-601D-884D-A56F-0C3237721E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7481" y="133098"/>
            <a:ext cx="2336798" cy="629138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915634" y="668271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i="0" smtClean="0">
                <a:solidFill>
                  <a:schemeClr val="tx1"/>
                </a:solidFill>
                <a:latin typeface="Lucida Grande" panose="020B0600040502020204" pitchFamily="34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i="0">
              <a:solidFill>
                <a:schemeClr val="tx1"/>
              </a:solidFill>
              <a:latin typeface="Lucida Grande" panose="020B06000405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CDA0B7-9534-0641-B5FC-9C85EFE5AE4F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6" y="745314"/>
            <a:ext cx="12198989" cy="0"/>
          </a:xfrm>
          <a:prstGeom prst="line">
            <a:avLst/>
          </a:prstGeom>
          <a:ln w="1905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BE87568-6C29-C642-9564-0DDFBF67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9" y="179966"/>
            <a:ext cx="960212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 i="0" baseline="0">
                <a:latin typeface="Lucida Grande" panose="020B06000405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53D93-4218-B845-9EE8-D512A85B2E6C}"/>
              </a:ext>
            </a:extLst>
          </p:cNvPr>
          <p:cNvSpPr txBox="1"/>
          <p:nvPr userDrawn="1"/>
        </p:nvSpPr>
        <p:spPr>
          <a:xfrm rot="16200000">
            <a:off x="9419307" y="3642948"/>
            <a:ext cx="52591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Kevin Bhimani | UNC Chapel Hill  |  06/01/2023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3827D2-C146-F04B-AC75-7CC2A86E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66" y="1405111"/>
            <a:ext cx="11515499" cy="404777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b="0" i="0" kern="1200" dirty="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+mn-cs"/>
              </a:defRPr>
            </a:lvl1pPr>
            <a:lvl2pPr marL="687388" indent="-288925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b="0" i="0">
                <a:latin typeface="Lucida Grande" panose="020B0600040502020204" pitchFamily="34" charset="0"/>
                <a:cs typeface="Lucida Grande" panose="020B0600040502020204" pitchFamily="34" charset="0"/>
              </a:defRPr>
            </a:lvl2pPr>
            <a:lvl3pPr marL="1031875" indent="-288925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b="0" i="0">
                <a:latin typeface="Lucida Grande" panose="020B0600040502020204" pitchFamily="34" charset="0"/>
                <a:cs typeface="Lucida Grande" panose="020B06000405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980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0117-8288-3858-3576-5A52D8DAD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94342-33E7-F568-AEB4-7E473CFA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A189-B302-4DBB-3D1E-D7841A5F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2B01-5D65-8F97-3882-F8AA0697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584A-9E44-4987-FCDD-BBCA3B97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6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3DC3-AF74-9EAC-9452-EB442570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43FB9-5819-625B-B4D8-96EED2707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4E88F-990C-9D7F-82B1-45442998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F883-0B28-93E4-F18D-44680E4E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B1373-11E7-E330-3047-375D72B2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CE59-D879-8245-68C9-B38C974B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D9126-64C1-6018-0496-C17237742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2B6B2-C9FB-6970-41E8-4FBA1A125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1D861-BDB8-0082-4A19-D57ED58F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DF646-D77F-DEC7-D1FB-204803FC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4F44B-F0AE-5C17-C781-3894272E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9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7A87-EDEA-91F0-09D7-06034810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80BD-9FC4-7A39-A5B7-D49547C47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EE9DD-8434-8826-5219-EEDF06AD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26B29-D373-099F-A7D6-4D0B4904D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080D2-8296-EF22-3760-583DA71DB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AF694-0318-ADCC-5266-13033EA6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D6702-9754-FC1E-DB5B-A764BFB6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C58C3-435F-D66C-CCF7-02340F1E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3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B653-7623-A402-9327-02395242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162AB-CADE-D09F-1A11-CA29F383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ADE06-DA0C-4E0E-D7D9-5DAABCFF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1F327-8A7C-C32E-9335-21900ECC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1AB6D-7407-3DFB-4D50-37C788FA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3F1F1-8639-554F-D15F-D0844129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B6145-6836-B855-9D61-6571EDDC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57E6-B572-6E12-7F1F-F487AD0D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EB29-13BC-27E7-2C2B-B2E667C5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CAE46-C244-B500-43A2-321004BCE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33895-1BD2-6280-8EC9-5BACE5A2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B2DAD-58E5-28FD-5BDD-0973E8C6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D6754-E1E3-C566-8D55-B65037DD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E8DC-93E8-9717-C95A-C8E2716A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5FC6B-7CD3-415C-74B5-8D876ABC4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6F0F1-5919-066B-ACA8-269F284B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BE6F2-DD85-E3C4-2B61-C0A890DAB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A7727-7CD3-6D0E-98DB-5DEC9540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35CDA-E4CB-CC4F-4E87-DD5FE5B0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932FD-9EF9-73FA-AA62-43BD8BBD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A7152-31B2-8E84-D2AF-7473D84D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F233-52AC-FF9B-7F35-5ECF08794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73306-5946-8F42-BF53-72ADDAEDBDB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883-D101-2402-037A-E8A2A9AB7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628CA-5C72-8B15-932C-C0ADD0CF2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CF4B3-3675-2F44-9516-E96C67446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CB2E-BF25-5F48-8852-2C4557765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cs typeface="Lucida Grande" panose="020B0600040502020204" pitchFamily="34" charset="0"/>
              </a:rPr>
              <a:t>Surface Event Pulse Shape Simulations for the LEGEND Experiment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AB111A-15AD-B548-9AC6-2099900B6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079" y="4297101"/>
            <a:ext cx="5507832" cy="115602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Kevin H. Bhimani</a:t>
            </a:r>
          </a:p>
          <a:p>
            <a:pPr lvl="0"/>
            <a:r>
              <a:rPr lang="en-US" dirty="0"/>
              <a:t>June 1, 2023</a:t>
            </a:r>
          </a:p>
          <a:p>
            <a:pPr algn="l"/>
            <a:r>
              <a:rPr lang="en-US" dirty="0"/>
              <a:t>PIRE GEMADARC Collaboration Meeting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EE612F-A3C6-1E4F-9AD8-92DDD341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9" y="6105668"/>
            <a:ext cx="2654722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29FEF-81A7-6E46-A6A0-9488D3B1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620" y="6105666"/>
            <a:ext cx="2222785" cy="7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F2BB-1948-3B42-8C68-7F1229F4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Waveform Simulations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79584F-A6DB-3A4D-91F3-DDC386FEEB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99" y="3429000"/>
            <a:ext cx="4008784" cy="32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B4AFA7-5F3C-2445-9130-387955D7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5" y="3406837"/>
            <a:ext cx="4132542" cy="325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3593D-D5C3-F040-930F-81CCDBB1B90B}"/>
              </a:ext>
            </a:extLst>
          </p:cNvPr>
          <p:cNvSpPr txBox="1"/>
          <p:nvPr/>
        </p:nvSpPr>
        <p:spPr>
          <a:xfrm>
            <a:off x="130175" y="946768"/>
            <a:ext cx="105850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Pulse shape simulations so far have used point charges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Diffusion can be approximated with a Gaussian convolution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Charge trapping and rerelease effect is not accurately modeled in current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Alpha interactions produce a large and dense charge cloud, where diffusion and self-repulsion effects are significant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Self repulsion could also push the charge onto the passivated surface, leading to delayed charge component</a:t>
            </a:r>
          </a:p>
        </p:txBody>
      </p:sp>
    </p:spTree>
    <p:extLst>
      <p:ext uri="{BB962C8B-B14F-4D97-AF65-F5344CB8AC3E}">
        <p14:creationId xmlns:p14="http://schemas.microsoft.com/office/powerpoint/2010/main" val="106497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0576-F413-994B-BAC5-0178B1DD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 Drift simulations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40113A-5ECE-0E41-8E87-C9209482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59" y="891765"/>
            <a:ext cx="6553662" cy="143139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cs typeface="Lucida Grande" panose="020B0600040502020204" pitchFamily="34" charset="0"/>
              </a:rPr>
              <a:t>Incorporates diffusion and self repulsion: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Initially developed by David Radford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Keeps track of charge density at each point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Electric potential is recalculated at each time step</a:t>
            </a:r>
          </a:p>
          <a:p>
            <a:pPr marL="0" indent="0">
              <a:buNone/>
            </a:pPr>
            <a:endParaRPr lang="en-US" sz="1800" dirty="0">
              <a:cs typeface="Lucida Grande" panose="020B06000405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6445D-6FB5-2C4C-880C-39360D92F75D}"/>
              </a:ext>
            </a:extLst>
          </p:cNvPr>
          <p:cNvSpPr/>
          <p:nvPr/>
        </p:nvSpPr>
        <p:spPr>
          <a:xfrm>
            <a:off x="9579421" y="1583859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Electric potential using relaxation algorithm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8982A-D439-CE46-AB47-7F1F7E963392}"/>
              </a:ext>
            </a:extLst>
          </p:cNvPr>
          <p:cNvSpPr/>
          <p:nvPr/>
        </p:nvSpPr>
        <p:spPr>
          <a:xfrm>
            <a:off x="8074757" y="1693329"/>
            <a:ext cx="871248" cy="5084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setup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4579E9-8655-FD46-A849-EFFEC060DABE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8946005" y="1947576"/>
            <a:ext cx="633416" cy="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9669091-940D-EA40-9343-BE5F24846122}"/>
              </a:ext>
            </a:extLst>
          </p:cNvPr>
          <p:cNvSpPr/>
          <p:nvPr/>
        </p:nvSpPr>
        <p:spPr>
          <a:xfrm>
            <a:off x="9579421" y="2730318"/>
            <a:ext cx="1963805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weighting potential and the capacitance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41EC7C-2A64-D145-9BE8-2132F59165B1}"/>
              </a:ext>
            </a:extLst>
          </p:cNvPr>
          <p:cNvSpPr/>
          <p:nvPr/>
        </p:nvSpPr>
        <p:spPr>
          <a:xfrm>
            <a:off x="7336037" y="2730318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signal using Shockley–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BD24B7-BF1C-DD45-AE1F-92EACA0274FB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10561324" y="2311293"/>
            <a:ext cx="0" cy="419025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65B298-8CDB-3F47-B7B2-DF1BD7977D26}"/>
              </a:ext>
            </a:extLst>
          </p:cNvPr>
          <p:cNvCxnSpPr>
            <a:cxnSpLocks/>
            <a:stCxn id="20" idx="1"/>
            <a:endCxn id="25" idx="3"/>
          </p:cNvCxnSpPr>
          <p:nvPr/>
        </p:nvCxnSpPr>
        <p:spPr>
          <a:xfrm flipH="1">
            <a:off x="9299843" y="3094035"/>
            <a:ext cx="279578" cy="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1FA1AF8-2C0C-7B4E-B1BA-9E74EA744C5C}"/>
              </a:ext>
            </a:extLst>
          </p:cNvPr>
          <p:cNvSpPr/>
          <p:nvPr/>
        </p:nvSpPr>
        <p:spPr>
          <a:xfrm>
            <a:off x="516652" y="4311732"/>
            <a:ext cx="871248" cy="5084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setup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D2FC0C2-4EB4-8943-9B69-227856BF57AE}"/>
              </a:ext>
            </a:extLst>
          </p:cNvPr>
          <p:cNvSpPr/>
          <p:nvPr/>
        </p:nvSpPr>
        <p:spPr>
          <a:xfrm>
            <a:off x="1702758" y="4201712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Electric potential using relaxation algorithm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B9BD18-D95D-5842-A88B-8A13EFAB44B5}"/>
              </a:ext>
            </a:extLst>
          </p:cNvPr>
          <p:cNvSpPr/>
          <p:nvPr/>
        </p:nvSpPr>
        <p:spPr>
          <a:xfrm>
            <a:off x="3981422" y="4213076"/>
            <a:ext cx="1963805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weighting potential and the capacitance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CF550D-66F7-624A-BC66-EF543840F13E}"/>
              </a:ext>
            </a:extLst>
          </p:cNvPr>
          <p:cNvSpPr/>
          <p:nvPr/>
        </p:nvSpPr>
        <p:spPr>
          <a:xfrm>
            <a:off x="5268922" y="5170046"/>
            <a:ext cx="1963805" cy="5636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Save snapshots of charge densities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6BF0A9-171E-5F48-A63D-1B91BD44669F}"/>
              </a:ext>
            </a:extLst>
          </p:cNvPr>
          <p:cNvSpPr/>
          <p:nvPr/>
        </p:nvSpPr>
        <p:spPr>
          <a:xfrm>
            <a:off x="7615615" y="5088147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signal using Shockley–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</a:p>
        </p:txBody>
      </p:sp>
      <p:sp>
        <p:nvSpPr>
          <p:cNvPr id="63" name="Alternate Process 62">
            <a:extLst>
              <a:ext uri="{FF2B5EF4-FFF2-40B4-BE49-F238E27FC236}">
                <a16:creationId xmlns:a16="http://schemas.microsoft.com/office/drawing/2014/main" id="{3E690201-05E9-9742-AE1D-C9E9746A8E60}"/>
              </a:ext>
            </a:extLst>
          </p:cNvPr>
          <p:cNvSpPr/>
          <p:nvPr/>
        </p:nvSpPr>
        <p:spPr>
          <a:xfrm>
            <a:off x="1243269" y="5884124"/>
            <a:ext cx="1974650" cy="488064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Update charge densities</a:t>
            </a:r>
          </a:p>
        </p:txBody>
      </p:sp>
      <p:sp>
        <p:nvSpPr>
          <p:cNvPr id="69" name="Alternate Process 68">
            <a:extLst>
              <a:ext uri="{FF2B5EF4-FFF2-40B4-BE49-F238E27FC236}">
                <a16:creationId xmlns:a16="http://schemas.microsoft.com/office/drawing/2014/main" id="{55EFBCFD-6756-F94E-AFEE-953F34493804}"/>
              </a:ext>
            </a:extLst>
          </p:cNvPr>
          <p:cNvSpPr/>
          <p:nvPr/>
        </p:nvSpPr>
        <p:spPr>
          <a:xfrm>
            <a:off x="3585479" y="5962571"/>
            <a:ext cx="1416181" cy="713687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Recalculate the electric potential</a:t>
            </a:r>
          </a:p>
        </p:txBody>
      </p:sp>
      <p:sp>
        <p:nvSpPr>
          <p:cNvPr id="70" name="Alternate Process 69">
            <a:extLst>
              <a:ext uri="{FF2B5EF4-FFF2-40B4-BE49-F238E27FC236}">
                <a16:creationId xmlns:a16="http://schemas.microsoft.com/office/drawing/2014/main" id="{FE033A2A-C08A-3C4C-AA3C-6BA8E34127A3}"/>
              </a:ext>
            </a:extLst>
          </p:cNvPr>
          <p:cNvSpPr/>
          <p:nvPr/>
        </p:nvSpPr>
        <p:spPr>
          <a:xfrm>
            <a:off x="5287280" y="6037595"/>
            <a:ext cx="2169570" cy="563637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Track charge diffusion and drift in the field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181722D-3A7C-9D47-BDC0-9D332CB311BF}"/>
              </a:ext>
            </a:extLst>
          </p:cNvPr>
          <p:cNvCxnSpPr>
            <a:cxnSpLocks/>
            <a:stCxn id="44" idx="2"/>
            <a:endCxn id="2076" idx="0"/>
          </p:cNvCxnSpPr>
          <p:nvPr/>
        </p:nvCxnSpPr>
        <p:spPr>
          <a:xfrm flipH="1">
            <a:off x="4233516" y="4940510"/>
            <a:ext cx="729809" cy="332179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367984F-B5F4-1E43-94A0-4AFCD4CDB1B3}"/>
              </a:ext>
            </a:extLst>
          </p:cNvPr>
          <p:cNvCxnSpPr>
            <a:cxnSpLocks/>
            <a:stCxn id="63" idx="3"/>
            <a:endCxn id="69" idx="1"/>
          </p:cNvCxnSpPr>
          <p:nvPr/>
        </p:nvCxnSpPr>
        <p:spPr>
          <a:xfrm>
            <a:off x="3217919" y="6128156"/>
            <a:ext cx="367560" cy="191259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A707FE5-4E73-754B-A283-C27D85E07446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3666564" y="4565429"/>
            <a:ext cx="314858" cy="11364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5C45D10-E18E-224F-BB85-89F73D1467BC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 flipV="1">
            <a:off x="1387900" y="4565429"/>
            <a:ext cx="314858" cy="550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Process 2075">
            <a:extLst>
              <a:ext uri="{FF2B5EF4-FFF2-40B4-BE49-F238E27FC236}">
                <a16:creationId xmlns:a16="http://schemas.microsoft.com/office/drawing/2014/main" id="{EC23B392-8700-4E45-B895-684265843B7D}"/>
              </a:ext>
            </a:extLst>
          </p:cNvPr>
          <p:cNvSpPr/>
          <p:nvPr/>
        </p:nvSpPr>
        <p:spPr>
          <a:xfrm>
            <a:off x="3611741" y="5272689"/>
            <a:ext cx="1243550" cy="365218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Step over time steps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10" name="Elbow Connector 2109">
            <a:extLst>
              <a:ext uri="{FF2B5EF4-FFF2-40B4-BE49-F238E27FC236}">
                <a16:creationId xmlns:a16="http://schemas.microsoft.com/office/drawing/2014/main" id="{568E0CE8-4A63-CA49-907C-4606AC65748F}"/>
              </a:ext>
            </a:extLst>
          </p:cNvPr>
          <p:cNvCxnSpPr>
            <a:stCxn id="2076" idx="1"/>
            <a:endCxn id="63" idx="0"/>
          </p:cNvCxnSpPr>
          <p:nvPr/>
        </p:nvCxnSpPr>
        <p:spPr>
          <a:xfrm rot="10800000" flipV="1">
            <a:off x="2230595" y="5455298"/>
            <a:ext cx="1381147" cy="428826"/>
          </a:xfrm>
          <a:prstGeom prst="bentConnector2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3" name="Straight Arrow Connector 2122">
            <a:extLst>
              <a:ext uri="{FF2B5EF4-FFF2-40B4-BE49-F238E27FC236}">
                <a16:creationId xmlns:a16="http://schemas.microsoft.com/office/drawing/2014/main" id="{001BCAAD-566E-E544-866C-4F9671A0D001}"/>
              </a:ext>
            </a:extLst>
          </p:cNvPr>
          <p:cNvCxnSpPr>
            <a:stCxn id="69" idx="3"/>
            <a:endCxn id="70" idx="1"/>
          </p:cNvCxnSpPr>
          <p:nvPr/>
        </p:nvCxnSpPr>
        <p:spPr>
          <a:xfrm flipV="1">
            <a:off x="5001660" y="6319414"/>
            <a:ext cx="285620" cy="1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Elbow Connector 2142">
            <a:extLst>
              <a:ext uri="{FF2B5EF4-FFF2-40B4-BE49-F238E27FC236}">
                <a16:creationId xmlns:a16="http://schemas.microsoft.com/office/drawing/2014/main" id="{BC70C057-B34F-0042-9001-D064201967A9}"/>
              </a:ext>
            </a:extLst>
          </p:cNvPr>
          <p:cNvCxnSpPr>
            <a:cxnSpLocks/>
            <a:stCxn id="70" idx="0"/>
            <a:endCxn id="2076" idx="2"/>
          </p:cNvCxnSpPr>
          <p:nvPr/>
        </p:nvCxnSpPr>
        <p:spPr>
          <a:xfrm rot="16200000" flipV="1">
            <a:off x="5102947" y="4768476"/>
            <a:ext cx="399688" cy="2138549"/>
          </a:xfrm>
          <a:prstGeom prst="bentConnector3">
            <a:avLst>
              <a:gd name="adj1" fmla="val 50000"/>
            </a:avLst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5" name="Straight Arrow Connector 2144">
            <a:extLst>
              <a:ext uri="{FF2B5EF4-FFF2-40B4-BE49-F238E27FC236}">
                <a16:creationId xmlns:a16="http://schemas.microsoft.com/office/drawing/2014/main" id="{C9835F74-4887-B344-9F83-092157593C68}"/>
              </a:ext>
            </a:extLst>
          </p:cNvPr>
          <p:cNvCxnSpPr>
            <a:stCxn id="2076" idx="3"/>
            <a:endCxn id="46" idx="1"/>
          </p:cNvCxnSpPr>
          <p:nvPr/>
        </p:nvCxnSpPr>
        <p:spPr>
          <a:xfrm flipV="1">
            <a:off x="4855291" y="5451865"/>
            <a:ext cx="413631" cy="3433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7" name="Straight Arrow Connector 2146">
            <a:extLst>
              <a:ext uri="{FF2B5EF4-FFF2-40B4-BE49-F238E27FC236}">
                <a16:creationId xmlns:a16="http://schemas.microsoft.com/office/drawing/2014/main" id="{398AB079-2B1E-1E4C-B625-12FE6D0204EE}"/>
              </a:ext>
            </a:extLst>
          </p:cNvPr>
          <p:cNvCxnSpPr>
            <a:stCxn id="46" idx="3"/>
            <a:endCxn id="48" idx="1"/>
          </p:cNvCxnSpPr>
          <p:nvPr/>
        </p:nvCxnSpPr>
        <p:spPr>
          <a:xfrm flipV="1">
            <a:off x="7232727" y="5451864"/>
            <a:ext cx="382888" cy="1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3" name="TextBox 2162">
            <a:extLst>
              <a:ext uri="{FF2B5EF4-FFF2-40B4-BE49-F238E27FC236}">
                <a16:creationId xmlns:a16="http://schemas.microsoft.com/office/drawing/2014/main" id="{1798DEED-161C-6442-A470-95DDBE5F97E9}"/>
              </a:ext>
            </a:extLst>
          </p:cNvPr>
          <p:cNvSpPr txBox="1"/>
          <p:nvPr/>
        </p:nvSpPr>
        <p:spPr>
          <a:xfrm>
            <a:off x="9009757" y="1087404"/>
            <a:ext cx="113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8" name="TextBox 2167">
            <a:extLst>
              <a:ext uri="{FF2B5EF4-FFF2-40B4-BE49-F238E27FC236}">
                <a16:creationId xmlns:a16="http://schemas.microsoft.com/office/drawing/2014/main" id="{6961A0C6-52A8-E746-90D4-9E791798B480}"/>
              </a:ext>
            </a:extLst>
          </p:cNvPr>
          <p:cNvSpPr txBox="1"/>
          <p:nvPr/>
        </p:nvSpPr>
        <p:spPr>
          <a:xfrm>
            <a:off x="3300016" y="3576286"/>
            <a:ext cx="104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 Drift</a:t>
            </a:r>
          </a:p>
        </p:txBody>
      </p:sp>
    </p:spTree>
    <p:extLst>
      <p:ext uri="{BB962C8B-B14F-4D97-AF65-F5344CB8AC3E}">
        <p14:creationId xmlns:p14="http://schemas.microsoft.com/office/powerpoint/2010/main" val="284137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graph of a graph of a graph of a graph of a graph of a graph of a graph of a graph of a graph of a graph of a graph of a graph of&#10;&#10;Description automatically generated with low confidence">
            <a:extLst>
              <a:ext uri="{FF2B5EF4-FFF2-40B4-BE49-F238E27FC236}">
                <a16:creationId xmlns:a16="http://schemas.microsoft.com/office/drawing/2014/main" id="{29746827-0237-1562-2998-6620A33E2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8"/>
          <a:stretch/>
        </p:blipFill>
        <p:spPr>
          <a:xfrm>
            <a:off x="5403829" y="1616149"/>
            <a:ext cx="6177437" cy="5066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490C5-9206-B841-BBAB-C6BEBE53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 Drift simulation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A7AEC-BE49-474F-9318-952940E9DA6D}"/>
              </a:ext>
            </a:extLst>
          </p:cNvPr>
          <p:cNvSpPr txBox="1"/>
          <p:nvPr/>
        </p:nvSpPr>
        <p:spPr>
          <a:xfrm>
            <a:off x="10966647" y="1794098"/>
            <a:ext cx="166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91ABF-6430-2342-98D9-DCAB8ABE8895}"/>
              </a:ext>
            </a:extLst>
          </p:cNvPr>
          <p:cNvSpPr txBox="1"/>
          <p:nvPr/>
        </p:nvSpPr>
        <p:spPr>
          <a:xfrm>
            <a:off x="5203362" y="259506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80D43-4719-6240-969D-14492401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609" y="3363309"/>
            <a:ext cx="809328" cy="2724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8FC49-FEDE-144D-A53C-918FBC4A8C1E}"/>
              </a:ext>
            </a:extLst>
          </p:cNvPr>
          <p:cNvSpPr txBox="1"/>
          <p:nvPr/>
        </p:nvSpPr>
        <p:spPr>
          <a:xfrm>
            <a:off x="6409896" y="3259723"/>
            <a:ext cx="187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Projected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014C4-78E7-BB43-B2BC-F9DB0EDAD080}"/>
              </a:ext>
            </a:extLst>
          </p:cNvPr>
          <p:cNvSpPr txBox="1"/>
          <p:nvPr/>
        </p:nvSpPr>
        <p:spPr>
          <a:xfrm>
            <a:off x="148959" y="1261340"/>
            <a:ext cx="535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Self repulsion pushes charges onto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Produces waveform that better models the data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1AC042-3C8F-287E-F736-6EBC88AFF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9" y="2179117"/>
            <a:ext cx="4997199" cy="4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0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3BECD05B-B0B3-974D-BF16-C717AD04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62" y="872097"/>
            <a:ext cx="4265385" cy="34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45D666B-A6E0-3357-3AF5-0C889A41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48" y="2571588"/>
            <a:ext cx="5222687" cy="3917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A57DD-5ADC-1D4E-A166-F562013A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Parallel calculations on GPU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4EA10-73DD-AE44-8961-B4A28C01AE4D}"/>
              </a:ext>
            </a:extLst>
          </p:cNvPr>
          <p:cNvSpPr txBox="1"/>
          <p:nvPr/>
        </p:nvSpPr>
        <p:spPr>
          <a:xfrm>
            <a:off x="0" y="972273"/>
            <a:ext cx="78481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On CPU, O(n</a:t>
            </a:r>
            <a:r>
              <a:rPr lang="en-US" baseline="30000" dirty="0">
                <a:latin typeface="Lucida Grande" panose="020B0600040502020204" pitchFamily="34" charset="0"/>
                <a:cs typeface="Lucida Grande" panose="020B0600040502020204" pitchFamily="34" charset="0"/>
              </a:rPr>
              <a:t>2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) calculations must be completed for each time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Expected range of alpha in Ge is 17.6- 20.0 micron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A single waveform takes about an hour to produce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CA06D-5F06-4B46-AF6E-30743F40B5A5}"/>
              </a:ext>
            </a:extLst>
          </p:cNvPr>
          <p:cNvSpPr txBox="1"/>
          <p:nvPr/>
        </p:nvSpPr>
        <p:spPr>
          <a:xfrm>
            <a:off x="5243480" y="4304103"/>
            <a:ext cx="66137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GPU-based calculation dramatically speeds up intrinsically parallel calculations: identical calculations are performed at each position in the 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Different approach to numerical relaxation was needed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Used supercomputing cluster at UNC to run on Tesla V100-SXM2 GPUs</a:t>
            </a:r>
          </a:p>
        </p:txBody>
      </p:sp>
    </p:spTree>
    <p:extLst>
      <p:ext uri="{BB962C8B-B14F-4D97-AF65-F5344CB8AC3E}">
        <p14:creationId xmlns:p14="http://schemas.microsoft.com/office/powerpoint/2010/main" val="136586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F03028-ED53-D2E1-275C-B23C4921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 Drift simulations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54B24D9-7FE7-0190-7AC9-4D3856083E50}"/>
              </a:ext>
            </a:extLst>
          </p:cNvPr>
          <p:cNvSpPr txBox="1">
            <a:spLocks/>
          </p:cNvSpPr>
          <p:nvPr/>
        </p:nvSpPr>
        <p:spPr>
          <a:xfrm>
            <a:off x="148959" y="891765"/>
            <a:ext cx="6553662" cy="1431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b="0" i="0" kern="1200" dirty="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+mn-cs"/>
              </a:defRPr>
            </a:lvl1pPr>
            <a:lvl2pPr marL="687388" indent="-2889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b="0" i="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2pPr>
            <a:lvl3pPr marL="1031875" indent="-2889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1800" dirty="0">
                <a:cs typeface="Lucida Grande" panose="020B0600040502020204" pitchFamily="34" charset="0"/>
              </a:rPr>
              <a:t>Incorporates diffusion and self repulsion: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Initially developed by David Radford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Keeps track of charge density at each point</a:t>
            </a:r>
          </a:p>
          <a:p>
            <a:r>
              <a:rPr lang="en-US" sz="1800" dirty="0">
                <a:cs typeface="Lucida Grande" panose="020B0600040502020204" pitchFamily="34" charset="0"/>
              </a:rPr>
              <a:t>Electric potential is recalculated at each time step</a:t>
            </a:r>
          </a:p>
          <a:p>
            <a:pPr marL="0" indent="0">
              <a:buFont typeface="Century Gothic" panose="020B0502020202020204" pitchFamily="34" charset="0"/>
              <a:buNone/>
            </a:pPr>
            <a:endParaRPr lang="en-US" sz="1800" dirty="0">
              <a:cs typeface="Lucida Grande" panose="020B06000405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A235D2-FDF0-6ECD-5481-33878D35C721}"/>
              </a:ext>
            </a:extLst>
          </p:cNvPr>
          <p:cNvSpPr/>
          <p:nvPr/>
        </p:nvSpPr>
        <p:spPr>
          <a:xfrm>
            <a:off x="9579421" y="1583859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Electric potential using relaxation algorithm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D9A5-A07C-7EF4-DA3D-623F4FB05385}"/>
              </a:ext>
            </a:extLst>
          </p:cNvPr>
          <p:cNvSpPr/>
          <p:nvPr/>
        </p:nvSpPr>
        <p:spPr>
          <a:xfrm>
            <a:off x="8074757" y="1693329"/>
            <a:ext cx="871248" cy="5084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setup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A7879-F73F-2CCF-A013-E193F74F703E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>
            <a:off x="8946005" y="1947576"/>
            <a:ext cx="633416" cy="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5671048-4AD1-A8B6-41AE-23CFC9AD0CF1}"/>
              </a:ext>
            </a:extLst>
          </p:cNvPr>
          <p:cNvSpPr/>
          <p:nvPr/>
        </p:nvSpPr>
        <p:spPr>
          <a:xfrm>
            <a:off x="9579421" y="2730318"/>
            <a:ext cx="1963805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weighting potential and the capacitance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F99239-05D2-D0E9-2D65-D5E5E44D3EB8}"/>
              </a:ext>
            </a:extLst>
          </p:cNvPr>
          <p:cNvSpPr/>
          <p:nvPr/>
        </p:nvSpPr>
        <p:spPr>
          <a:xfrm>
            <a:off x="7336037" y="2730318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signal using Shockley–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662F11-0387-93BC-2058-13F7C978D794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10561324" y="2311293"/>
            <a:ext cx="0" cy="419025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4E1D97-8161-923A-DD5C-BE6CB2AC209A}"/>
              </a:ext>
            </a:extLst>
          </p:cNvPr>
          <p:cNvCxnSpPr>
            <a:cxnSpLocks/>
            <a:stCxn id="17" idx="1"/>
            <a:endCxn id="18" idx="3"/>
          </p:cNvCxnSpPr>
          <p:nvPr/>
        </p:nvCxnSpPr>
        <p:spPr>
          <a:xfrm flipH="1">
            <a:off x="9299843" y="3094035"/>
            <a:ext cx="279578" cy="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4CCF3C7-E60A-148D-126B-D0DB27F43658}"/>
              </a:ext>
            </a:extLst>
          </p:cNvPr>
          <p:cNvSpPr/>
          <p:nvPr/>
        </p:nvSpPr>
        <p:spPr>
          <a:xfrm>
            <a:off x="516652" y="4311732"/>
            <a:ext cx="871248" cy="5084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setup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C05BB0-0669-C15B-672A-874CE1FAA5AF}"/>
              </a:ext>
            </a:extLst>
          </p:cNvPr>
          <p:cNvSpPr/>
          <p:nvPr/>
        </p:nvSpPr>
        <p:spPr>
          <a:xfrm>
            <a:off x="1702758" y="4201712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Electric potential using relaxation algorithm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94A099-59C8-6FC9-FA7A-3AFC892881C5}"/>
              </a:ext>
            </a:extLst>
          </p:cNvPr>
          <p:cNvSpPr/>
          <p:nvPr/>
        </p:nvSpPr>
        <p:spPr>
          <a:xfrm>
            <a:off x="3981422" y="4213076"/>
            <a:ext cx="1963805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weighting potential and the capacitance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D2C6B2-5F41-6DA5-3EE2-D9348C2393E5}"/>
              </a:ext>
            </a:extLst>
          </p:cNvPr>
          <p:cNvSpPr/>
          <p:nvPr/>
        </p:nvSpPr>
        <p:spPr>
          <a:xfrm>
            <a:off x="5268922" y="5170046"/>
            <a:ext cx="1963805" cy="5636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Save snapshots of charge densities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E9E863-2B4E-5AEE-B595-F3E8AC77DBA7}"/>
              </a:ext>
            </a:extLst>
          </p:cNvPr>
          <p:cNvSpPr/>
          <p:nvPr/>
        </p:nvSpPr>
        <p:spPr>
          <a:xfrm>
            <a:off x="7615615" y="5088147"/>
            <a:ext cx="1963806" cy="727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Calculate the signal using Shockley–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</a:p>
        </p:txBody>
      </p:sp>
      <p:sp>
        <p:nvSpPr>
          <p:cNvPr id="29" name="Alternate Process 28">
            <a:extLst>
              <a:ext uri="{FF2B5EF4-FFF2-40B4-BE49-F238E27FC236}">
                <a16:creationId xmlns:a16="http://schemas.microsoft.com/office/drawing/2014/main" id="{72C17FAB-0605-9343-21F9-07920CA08454}"/>
              </a:ext>
            </a:extLst>
          </p:cNvPr>
          <p:cNvSpPr/>
          <p:nvPr/>
        </p:nvSpPr>
        <p:spPr>
          <a:xfrm>
            <a:off x="1243269" y="5884124"/>
            <a:ext cx="1974650" cy="488064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Update charge densities</a:t>
            </a:r>
          </a:p>
        </p:txBody>
      </p:sp>
      <p:sp>
        <p:nvSpPr>
          <p:cNvPr id="31" name="Alternate Process 30">
            <a:extLst>
              <a:ext uri="{FF2B5EF4-FFF2-40B4-BE49-F238E27FC236}">
                <a16:creationId xmlns:a16="http://schemas.microsoft.com/office/drawing/2014/main" id="{AE223598-BD29-10B7-9B20-B3D789BDB954}"/>
              </a:ext>
            </a:extLst>
          </p:cNvPr>
          <p:cNvSpPr/>
          <p:nvPr/>
        </p:nvSpPr>
        <p:spPr>
          <a:xfrm>
            <a:off x="3585479" y="5962571"/>
            <a:ext cx="1416181" cy="713687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Recalculate the electric potential</a:t>
            </a:r>
          </a:p>
        </p:txBody>
      </p:sp>
      <p:sp>
        <p:nvSpPr>
          <p:cNvPr id="32" name="Alternate Process 31">
            <a:extLst>
              <a:ext uri="{FF2B5EF4-FFF2-40B4-BE49-F238E27FC236}">
                <a16:creationId xmlns:a16="http://schemas.microsoft.com/office/drawing/2014/main" id="{E1FDB7DE-4B6C-C240-DC17-AAE5AF15B4FC}"/>
              </a:ext>
            </a:extLst>
          </p:cNvPr>
          <p:cNvSpPr/>
          <p:nvPr/>
        </p:nvSpPr>
        <p:spPr>
          <a:xfrm>
            <a:off x="5287280" y="6037595"/>
            <a:ext cx="2169570" cy="563637"/>
          </a:xfrm>
          <a:prstGeom prst="flowChartAlternateProcess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Track charge diffusion and drift in the field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6DA140-50E4-A3C4-658F-A8E8CF065411}"/>
              </a:ext>
            </a:extLst>
          </p:cNvPr>
          <p:cNvCxnSpPr>
            <a:cxnSpLocks/>
            <a:stCxn id="24" idx="2"/>
            <a:endCxn id="37" idx="0"/>
          </p:cNvCxnSpPr>
          <p:nvPr/>
        </p:nvCxnSpPr>
        <p:spPr>
          <a:xfrm flipH="1">
            <a:off x="4233516" y="4940510"/>
            <a:ext cx="729809" cy="332179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D661C8-9D84-5F51-6870-0BBBDA13D86D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>
            <a:off x="3217919" y="6128156"/>
            <a:ext cx="367560" cy="191259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C159F6-206A-F177-D584-229A2AD348F1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3666564" y="4565429"/>
            <a:ext cx="314858" cy="11364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522F76-C5A3-91F9-C82D-8C4952BF6802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1387900" y="4565429"/>
            <a:ext cx="314858" cy="550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cess 36">
            <a:extLst>
              <a:ext uri="{FF2B5EF4-FFF2-40B4-BE49-F238E27FC236}">
                <a16:creationId xmlns:a16="http://schemas.microsoft.com/office/drawing/2014/main" id="{7C7987F8-A7D1-F26E-5097-5834FD2A69C1}"/>
              </a:ext>
            </a:extLst>
          </p:cNvPr>
          <p:cNvSpPr/>
          <p:nvPr/>
        </p:nvSpPr>
        <p:spPr>
          <a:xfrm>
            <a:off x="3611741" y="5272689"/>
            <a:ext cx="1243550" cy="365218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Step over time steps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CDC9BE03-F8B1-13D2-1189-B8A627CDA5A6}"/>
              </a:ext>
            </a:extLst>
          </p:cNvPr>
          <p:cNvCxnSpPr>
            <a:stCxn id="37" idx="1"/>
            <a:endCxn id="29" idx="0"/>
          </p:cNvCxnSpPr>
          <p:nvPr/>
        </p:nvCxnSpPr>
        <p:spPr>
          <a:xfrm rot="10800000" flipV="1">
            <a:off x="2230595" y="5455298"/>
            <a:ext cx="1381147" cy="428826"/>
          </a:xfrm>
          <a:prstGeom prst="bentConnector2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9F421B-4244-0C63-64C6-FE61A40EC882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 flipV="1">
            <a:off x="5001660" y="6319414"/>
            <a:ext cx="285620" cy="1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42392903-D95A-AD74-9D37-9A2F3D8FD683}"/>
              </a:ext>
            </a:extLst>
          </p:cNvPr>
          <p:cNvCxnSpPr>
            <a:cxnSpLocks/>
            <a:stCxn id="32" idx="0"/>
            <a:endCxn id="37" idx="2"/>
          </p:cNvCxnSpPr>
          <p:nvPr/>
        </p:nvCxnSpPr>
        <p:spPr>
          <a:xfrm rot="16200000" flipV="1">
            <a:off x="5102947" y="4768476"/>
            <a:ext cx="399688" cy="2138549"/>
          </a:xfrm>
          <a:prstGeom prst="bentConnector3">
            <a:avLst>
              <a:gd name="adj1" fmla="val 50000"/>
            </a:avLst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FAB2B3-84B3-8FCC-5990-9FF3EDAB64FC}"/>
              </a:ext>
            </a:extLst>
          </p:cNvPr>
          <p:cNvCxnSpPr>
            <a:stCxn id="37" idx="3"/>
            <a:endCxn id="26" idx="1"/>
          </p:cNvCxnSpPr>
          <p:nvPr/>
        </p:nvCxnSpPr>
        <p:spPr>
          <a:xfrm flipV="1">
            <a:off x="4855291" y="5451865"/>
            <a:ext cx="413631" cy="3433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05469E-BA3E-8DF7-6CF9-9B2A661DBB5D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 flipV="1">
            <a:off x="7232727" y="5451864"/>
            <a:ext cx="382888" cy="1"/>
          </a:xfrm>
          <a:prstGeom prst="straightConnector1">
            <a:avLst/>
          </a:prstGeom>
          <a:ln w="25400">
            <a:solidFill>
              <a:srgbClr val="C9745C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872674E-407D-7CED-1D1D-96E352C49F9E}"/>
              </a:ext>
            </a:extLst>
          </p:cNvPr>
          <p:cNvSpPr txBox="1"/>
          <p:nvPr/>
        </p:nvSpPr>
        <p:spPr>
          <a:xfrm>
            <a:off x="9009757" y="1087404"/>
            <a:ext cx="113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349B86-A535-A3EE-71B3-E4A8BBE530BA}"/>
              </a:ext>
            </a:extLst>
          </p:cNvPr>
          <p:cNvSpPr txBox="1"/>
          <p:nvPr/>
        </p:nvSpPr>
        <p:spPr>
          <a:xfrm>
            <a:off x="3300016" y="3576286"/>
            <a:ext cx="104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 Drift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9F764DA-CF9B-7AE9-DC84-21655191800E}"/>
              </a:ext>
            </a:extLst>
          </p:cNvPr>
          <p:cNvSpPr/>
          <p:nvPr/>
        </p:nvSpPr>
        <p:spPr>
          <a:xfrm>
            <a:off x="1094198" y="5018041"/>
            <a:ext cx="8656885" cy="171056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37095-093A-1B6F-27DA-5B5C6A84F8CB}"/>
              </a:ext>
            </a:extLst>
          </p:cNvPr>
          <p:cNvSpPr txBox="1"/>
          <p:nvPr/>
        </p:nvSpPr>
        <p:spPr>
          <a:xfrm>
            <a:off x="6702621" y="4572298"/>
            <a:ext cx="27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Calculations on GPUs</a:t>
            </a:r>
          </a:p>
        </p:txBody>
      </p:sp>
    </p:spTree>
    <p:extLst>
      <p:ext uri="{BB962C8B-B14F-4D97-AF65-F5344CB8AC3E}">
        <p14:creationId xmlns:p14="http://schemas.microsoft.com/office/powerpoint/2010/main" val="369650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1584-D933-DE45-823A-A7ACE81D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4C004-2E87-3C4F-A09D-4E96E4D29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66" y="1060304"/>
            <a:ext cx="11515499" cy="2154618"/>
          </a:xfrm>
        </p:spPr>
        <p:txBody>
          <a:bodyPr>
            <a:normAutofit/>
          </a:bodyPr>
          <a:lstStyle/>
          <a:p>
            <a:r>
              <a:rPr lang="en-US" sz="2000" dirty="0">
                <a:cs typeface="Lucida Grande" panose="020B0600040502020204" pitchFamily="34" charset="0"/>
              </a:rPr>
              <a:t>GPU accurately reproduces CPU results: &lt; 0.69% difference in waveforms</a:t>
            </a:r>
          </a:p>
          <a:p>
            <a:r>
              <a:rPr lang="en-US" sz="2000" dirty="0">
                <a:cs typeface="Lucida Grande" panose="020B0600040502020204" pitchFamily="34" charset="0"/>
              </a:rPr>
              <a:t>GPU approach speeds up waveform simulations: </a:t>
            </a:r>
          </a:p>
          <a:p>
            <a:pPr lvl="1"/>
            <a:r>
              <a:rPr lang="en-US" sz="1800" dirty="0"/>
              <a:t>GPU and CPU algorithms converge in approximately the same number of iterations</a:t>
            </a:r>
          </a:p>
          <a:p>
            <a:pPr lvl="1"/>
            <a:r>
              <a:rPr lang="en-US" sz="1800" dirty="0"/>
              <a:t>GPU calculation time does not depend on grid size </a:t>
            </a:r>
          </a:p>
          <a:p>
            <a:pPr lvl="1"/>
            <a:r>
              <a:rPr lang="en-US" sz="1800" dirty="0"/>
              <a:t>100x speed up for a 13-micron grid</a:t>
            </a:r>
          </a:p>
          <a:p>
            <a:r>
              <a:rPr lang="en-US" sz="2000" dirty="0">
                <a:cs typeface="Lucida Grande" panose="020B0600040502020204" pitchFamily="34" charset="0"/>
              </a:rPr>
              <a:t>GPU approach allows us to use EH drift for alphas simulations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38D355-5734-CA4B-BFBD-05699124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710" y="3214922"/>
            <a:ext cx="4551855" cy="36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CA84F18-3817-E541-8CBE-BE2B145C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922"/>
            <a:ext cx="4781541" cy="36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9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1584-D933-DE45-823A-A7ACE81D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pic>
        <p:nvPicPr>
          <p:cNvPr id="4" name="Picture 3" descr="A drawing of a cylinder&#10;&#10;Description automatically generated with low confidence">
            <a:extLst>
              <a:ext uri="{FF2B5EF4-FFF2-40B4-BE49-F238E27FC236}">
                <a16:creationId xmlns:a16="http://schemas.microsoft.com/office/drawing/2014/main" id="{C11308D2-AE84-705B-912A-10EE2DA2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08" y="1288967"/>
            <a:ext cx="3367149" cy="3367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7FA8D-FC59-D309-CAEE-29BF2176D817}"/>
              </a:ext>
            </a:extLst>
          </p:cNvPr>
          <p:cNvSpPr txBox="1"/>
          <p:nvPr/>
        </p:nvSpPr>
        <p:spPr>
          <a:xfrm>
            <a:off x="249385" y="1005536"/>
            <a:ext cx="8341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Built a test library for a Majorana PPC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6000 ns run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Charge collection measured at 6000ns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Demonstrates the effect of surface charge and surface drift on the surface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37D-D9D4-72AE-32C9-C3A735B36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34" y="2482864"/>
            <a:ext cx="5486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5705-08CD-7018-475A-A1B31D4F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71E41-4A08-5AFB-2AFA-C43832A2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275"/>
            <a:ext cx="5750977" cy="3926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DDCF5-FB7C-DFEC-8477-6D18418F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979" y="1819275"/>
            <a:ext cx="5955082" cy="39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7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84456-F801-4B45-A9A5-1F1D3124A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0911"/>
            <a:ext cx="11748967" cy="404777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1800" dirty="0"/>
              <a:t>Build a library of waveforms using GPU powered simulations</a:t>
            </a:r>
          </a:p>
          <a:p>
            <a:pPr marL="285750" indent="-285750"/>
            <a:r>
              <a:rPr lang="en-US" sz="1800" dirty="0"/>
              <a:t>Integrate into LEGEND simulations workflow </a:t>
            </a:r>
          </a:p>
          <a:p>
            <a:pPr marL="742950" lvl="1" indent="-285750"/>
            <a:r>
              <a:rPr lang="en-US" sz="1600" dirty="0"/>
              <a:t>Location and impact energy from GEANT4 simulations</a:t>
            </a:r>
          </a:p>
          <a:p>
            <a:pPr marL="742950" lvl="1" indent="-285750"/>
            <a:r>
              <a:rPr lang="en-US" sz="1600" dirty="0" err="1"/>
              <a:t>MaGe</a:t>
            </a:r>
            <a:r>
              <a:rPr lang="en-US" sz="1600" dirty="0"/>
              <a:t>-post-proc pulls waveforms from library</a:t>
            </a:r>
          </a:p>
          <a:p>
            <a:pPr marL="742950" lvl="1" indent="-285750"/>
            <a:r>
              <a:rPr lang="en-US" sz="1600" dirty="0"/>
              <a:t>Build a background model for Alphas based on the library</a:t>
            </a:r>
          </a:p>
          <a:p>
            <a:pPr marL="285750" indent="-285750"/>
            <a:r>
              <a:rPr lang="en-US" sz="1800" dirty="0"/>
              <a:t>Calculate the pulse-shape background rejection efficiency using simulations</a:t>
            </a:r>
          </a:p>
          <a:p>
            <a:pPr marL="742950" lvl="1" indent="-285750"/>
            <a:r>
              <a:rPr lang="en-US" sz="1600" dirty="0"/>
              <a:t>Apply cuts to simulated waveforms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D90E7-1010-A97F-8D76-E6B29D85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Build a background spectrum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79048-2F16-6DA7-AB9B-7AAA8F96B16D}"/>
              </a:ext>
            </a:extLst>
          </p:cNvPr>
          <p:cNvSpPr txBox="1"/>
          <p:nvPr/>
        </p:nvSpPr>
        <p:spPr>
          <a:xfrm>
            <a:off x="4476204" y="6167540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ucida Grande" panose="020B0600040502020204" pitchFamily="34" charset="0"/>
                <a:cs typeface="Lucida Grande" panose="020B0600040502020204" pitchFamily="34" charset="0"/>
              </a:rPr>
              <a:t>MJD background model</a:t>
            </a:r>
          </a:p>
        </p:txBody>
      </p:sp>
      <p:pic>
        <p:nvPicPr>
          <p:cNvPr id="6" name="Content Placeholder 31" descr="Text&#10;&#10;Description automatically generated">
            <a:extLst>
              <a:ext uri="{FF2B5EF4-FFF2-40B4-BE49-F238E27FC236}">
                <a16:creationId xmlns:a16="http://schemas.microsoft.com/office/drawing/2014/main" id="{2E3008EA-D880-C71A-A4C6-0F0F2045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62" y="5003090"/>
            <a:ext cx="2016589" cy="1095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D2CCC-5A3B-6B91-09C0-635F59816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" t="2912"/>
          <a:stretch/>
        </p:blipFill>
        <p:spPr>
          <a:xfrm>
            <a:off x="443033" y="3955954"/>
            <a:ext cx="9229725" cy="2205470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972C43D-1FC0-2D07-3B55-32F02A668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42" y="4075675"/>
            <a:ext cx="1053270" cy="9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2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CEB0-7883-9445-895C-873B84EC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F77E8-ADBD-5342-8619-AB14B528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59" y="1086133"/>
            <a:ext cx="11515499" cy="4500837"/>
          </a:xfrm>
        </p:spPr>
        <p:txBody>
          <a:bodyPr>
            <a:normAutofit/>
          </a:bodyPr>
          <a:lstStyle/>
          <a:p>
            <a:r>
              <a:rPr lang="en-US" sz="1800" dirty="0"/>
              <a:t>LEGEND collaboration build upon best techniques from current generation experiments</a:t>
            </a:r>
          </a:p>
          <a:p>
            <a:r>
              <a:rPr lang="en-US" sz="1800" dirty="0"/>
              <a:t>Surface events are the largest contributor to LEGEND-200 backgrounds, and a source of uncertainty</a:t>
            </a:r>
          </a:p>
          <a:p>
            <a:r>
              <a:rPr lang="en-US" sz="1800" dirty="0"/>
              <a:t>Modeling alpha events requires an accurate model of surface charge collection</a:t>
            </a:r>
          </a:p>
          <a:p>
            <a:r>
              <a:rPr lang="en-US" sz="1800" dirty="0"/>
              <a:t>New waveform simulation technique that models the entire charge cloud more accurately reproduces observed behavior of alphas, but is computationally intensive</a:t>
            </a:r>
          </a:p>
          <a:p>
            <a:r>
              <a:rPr lang="en-US" sz="1800" dirty="0"/>
              <a:t>GPU-based simulations show significant speed-up, and can reach needed level of detail</a:t>
            </a:r>
          </a:p>
          <a:p>
            <a:r>
              <a:rPr lang="en-US" sz="1800" dirty="0"/>
              <a:t>GPU-powered simulations will be used to create a background model component for Alphas</a:t>
            </a:r>
          </a:p>
          <a:p>
            <a:endParaRPr lang="en-US" sz="1800" dirty="0"/>
          </a:p>
        </p:txBody>
      </p:sp>
      <p:pic>
        <p:nvPicPr>
          <p:cNvPr id="7" name="Picture 6" descr="A graph of a graph of a graph of a graph of a graph of a graph of a graph of a graph of a graph of a graph of a graph of a graph of a graph of&#10;&#10;Description automatically generated with low confidence">
            <a:extLst>
              <a:ext uri="{FF2B5EF4-FFF2-40B4-BE49-F238E27FC236}">
                <a16:creationId xmlns:a16="http://schemas.microsoft.com/office/drawing/2014/main" id="{FF894934-7209-8289-C40D-1BCDE174F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4" t="11873" b="60135"/>
          <a:stretch/>
        </p:blipFill>
        <p:spPr>
          <a:xfrm>
            <a:off x="1198605" y="4067502"/>
            <a:ext cx="8971005" cy="24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6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0325-2CB3-D544-89E7-1C95A88E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6857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 b="0">
                <a:latin typeface="Optima"/>
                <a:ea typeface="Optima"/>
                <a:cs typeface="Optima"/>
                <a:sym typeface="Optima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LEGEND (arXiv:1709.01980)</a:t>
            </a:r>
          </a:p>
        </p:txBody>
      </p: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EEBA576A-0B11-CD49-A1F7-F938C4BD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9" r="8889"/>
          <a:stretch>
            <a:fillRect/>
          </a:stretch>
        </p:blipFill>
        <p:spPr>
          <a:xfrm>
            <a:off x="204699" y="3424380"/>
            <a:ext cx="1872615" cy="256109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ission: “The collaboration aims to develop a phased, Ge-76 based double-beta decay experimental program with discovery potential at a half-life beyond 1028 years, using existing resources as appropriate to expedite physics results.”…">
            <a:extLst>
              <a:ext uri="{FF2B5EF4-FFF2-40B4-BE49-F238E27FC236}">
                <a16:creationId xmlns:a16="http://schemas.microsoft.com/office/drawing/2014/main" id="{72099DD5-540D-644A-8CC4-DA313ACEFCC9}"/>
              </a:ext>
            </a:extLst>
          </p:cNvPr>
          <p:cNvSpPr txBox="1"/>
          <p:nvPr/>
        </p:nvSpPr>
        <p:spPr>
          <a:xfrm>
            <a:off x="156410" y="872522"/>
            <a:ext cx="11691033" cy="56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Mission: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 “The collaboration aims to develop a phased,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Ge-76 based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double-beta decay experimental program with discovery potential at a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half-life beyond 10</a:t>
            </a:r>
            <a:r>
              <a:rPr kumimoji="0" sz="1600" b="1" i="0" u="none" strike="noStrike" kern="1200" cap="none" spc="0" normalizeH="0" baseline="3199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28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 years, using existing resources as appropriate to expedite physics results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.”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ptima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91A8B41-F9C6-664E-B0F8-4B0022F2F2ED}"/>
              </a:ext>
            </a:extLst>
          </p:cNvPr>
          <p:cNvSpPr txBox="1"/>
          <p:nvPr/>
        </p:nvSpPr>
        <p:spPr>
          <a:xfrm>
            <a:off x="2067278" y="3935413"/>
            <a:ext cx="3823160" cy="179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69054" marR="0" lvl="0" indent="-69054" algn="l" defTabSz="68577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Optima"/>
                <a:ea typeface="Optima"/>
                <a:cs typeface="Optima"/>
                <a:sym typeface="Optima"/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First phase: 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 kg in upgraded infrastructure at LNGS 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taking data with 140 kg 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758" marR="0" lvl="0" indent="-93758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BG goal: &lt;0.6 c /(FWMH t y)</a:t>
            </a:r>
          </a:p>
          <a:p>
            <a:pPr marL="93758" marR="0" lvl="0" indent="-93758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Discovery sensitivity at a half-life of 10</a:t>
            </a:r>
            <a:r>
              <a:rPr kumimoji="0" lang="en-US" sz="1600" b="0" i="0" u="none" strike="noStrike" kern="1200" cap="none" spc="0" normalizeH="0" baseline="3199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27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 years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pti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8CFA4-8CF3-9D42-BA96-F0A11CD352FA}"/>
              </a:ext>
            </a:extLst>
          </p:cNvPr>
          <p:cNvSpPr txBox="1"/>
          <p:nvPr/>
        </p:nvSpPr>
        <p:spPr>
          <a:xfrm>
            <a:off x="8180940" y="3935413"/>
            <a:ext cx="3719592" cy="203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69054" marR="0" lvl="0" indent="-69054" algn="l" defTabSz="68577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Optima"/>
                <a:ea typeface="Optima"/>
                <a:cs typeface="Optima"/>
                <a:sym typeface="Optima"/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Subsequent stages: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ptima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1000 kg, staged via individual payloads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Background goal &lt;0.03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/(FWHM t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2075" indent="-92075"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Discovery sensitivity at a half-life &gt; 10</a:t>
            </a:r>
            <a:r>
              <a:rPr kumimoji="0" lang="en-US" sz="1600" b="0" i="0" u="none" strike="noStrike" kern="1200" cap="none" spc="0" normalizeH="0" baseline="3199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28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 years</a:t>
            </a:r>
          </a:p>
          <a:p>
            <a:pPr marL="92075" indent="-92075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Will probe the entire inverted hierarchy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ptim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FD68F-89F6-5A4C-BC68-2D7A38332295}"/>
              </a:ext>
            </a:extLst>
          </p:cNvPr>
          <p:cNvSpPr txBox="1"/>
          <p:nvPr/>
        </p:nvSpPr>
        <p:spPr>
          <a:xfrm>
            <a:off x="146385" y="1477271"/>
            <a:ext cx="11779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Select best technologies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, based on what has been learned from GERDA and the </a:t>
            </a: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Majorana Demonstrator,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 as well as contributions from other groups and experiments.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B4BF16-5773-FD40-BD41-591B1DF43FA8}"/>
              </a:ext>
            </a:extLst>
          </p:cNvPr>
          <p:cNvGrpSpPr/>
          <p:nvPr/>
        </p:nvGrpSpPr>
        <p:grpSpPr>
          <a:xfrm>
            <a:off x="146385" y="2062045"/>
            <a:ext cx="11754147" cy="1103999"/>
            <a:chOff x="125217" y="2175805"/>
            <a:chExt cx="11824512" cy="16827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744D93-7EED-824B-9F27-EAE3A04BAD75}"/>
                </a:ext>
              </a:extLst>
            </p:cNvPr>
            <p:cNvGrpSpPr/>
            <p:nvPr/>
          </p:nvGrpSpPr>
          <p:grpSpPr>
            <a:xfrm>
              <a:off x="125217" y="2175805"/>
              <a:ext cx="4869362" cy="1682754"/>
              <a:chOff x="125217" y="2175805"/>
              <a:chExt cx="4869362" cy="168275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19807D-E84D-B44F-987D-7875FF6286CC}"/>
                  </a:ext>
                </a:extLst>
              </p:cNvPr>
              <p:cNvSpPr txBox="1"/>
              <p:nvPr/>
            </p:nvSpPr>
            <p:spPr>
              <a:xfrm>
                <a:off x="1672042" y="2175805"/>
                <a:ext cx="1365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MAJORANA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919C3A-348B-1949-BE18-90918E17F99E}"/>
                  </a:ext>
                </a:extLst>
              </p:cNvPr>
              <p:cNvSpPr txBox="1"/>
              <p:nvPr/>
            </p:nvSpPr>
            <p:spPr>
              <a:xfrm>
                <a:off x="183880" y="2596143"/>
                <a:ext cx="4810699" cy="891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- Radiopure nearby parts </a:t>
                </a:r>
              </a:p>
              <a:p>
                <a:r>
                  <a:rPr lang="en-US" sz="1600" dirty="0"/>
                  <a:t>- Low noise / low threshold electronics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53E8E6F-A802-894E-8C60-A97488EC800E}"/>
                  </a:ext>
                </a:extLst>
              </p:cNvPr>
              <p:cNvSpPr/>
              <p:nvPr/>
            </p:nvSpPr>
            <p:spPr>
              <a:xfrm>
                <a:off x="125217" y="2218849"/>
                <a:ext cx="4733641" cy="163971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630F2F-8314-FB4B-80A7-B29061932B36}"/>
                </a:ext>
              </a:extLst>
            </p:cNvPr>
            <p:cNvGrpSpPr/>
            <p:nvPr/>
          </p:nvGrpSpPr>
          <p:grpSpPr>
            <a:xfrm>
              <a:off x="4917523" y="2218850"/>
              <a:ext cx="2581630" cy="1639710"/>
              <a:chOff x="4917523" y="2218850"/>
              <a:chExt cx="2581630" cy="163971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2084C-B55B-154B-80BD-55E9741282C5}"/>
                  </a:ext>
                </a:extLst>
              </p:cNvPr>
              <p:cNvSpPr txBox="1"/>
              <p:nvPr/>
            </p:nvSpPr>
            <p:spPr>
              <a:xfrm>
                <a:off x="4994579" y="2668153"/>
                <a:ext cx="2504574" cy="5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LAr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veto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 Low-A shield, no Pb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049ABF-9A9A-1C40-A43E-FD1EE8600D0D}"/>
                  </a:ext>
                </a:extLst>
              </p:cNvPr>
              <p:cNvSpPr txBox="1"/>
              <p:nvPr/>
            </p:nvSpPr>
            <p:spPr>
              <a:xfrm>
                <a:off x="5608311" y="2253371"/>
                <a:ext cx="9754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GERDA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1B1DAAC-C9CD-F243-9024-80EE32787481}"/>
                  </a:ext>
                </a:extLst>
              </p:cNvPr>
              <p:cNvSpPr/>
              <p:nvPr/>
            </p:nvSpPr>
            <p:spPr>
              <a:xfrm>
                <a:off x="4917523" y="2218850"/>
                <a:ext cx="2233274" cy="1639710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113E75-8F7B-AE46-99C2-876A51F3AB81}"/>
                </a:ext>
              </a:extLst>
            </p:cNvPr>
            <p:cNvGrpSpPr/>
            <p:nvPr/>
          </p:nvGrpSpPr>
          <p:grpSpPr>
            <a:xfrm>
              <a:off x="7246776" y="2218848"/>
              <a:ext cx="4702953" cy="1639713"/>
              <a:chOff x="7246776" y="2218848"/>
              <a:chExt cx="4702953" cy="16397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B73E40-9959-4E41-8DD0-3FC7D393E428}"/>
                  </a:ext>
                </a:extLst>
              </p:cNvPr>
              <p:cNvSpPr txBox="1"/>
              <p:nvPr/>
            </p:nvSpPr>
            <p:spPr>
              <a:xfrm>
                <a:off x="9217627" y="2252712"/>
                <a:ext cx="7053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54B5C0-FC2E-C846-8B38-B95CEF548518}"/>
                  </a:ext>
                </a:extLst>
              </p:cNvPr>
              <p:cNvSpPr txBox="1"/>
              <p:nvPr/>
            </p:nvSpPr>
            <p:spPr>
              <a:xfrm>
                <a:off x="7258908" y="2591925"/>
                <a:ext cx="4690821" cy="126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/>
                  <a:t>- Clean fabrication techniques surface exposure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/>
                  <a:t>- Control Development of large point-contact detectors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96EB8E-BA22-C44B-B819-BEA2D79B07E6}"/>
                  </a:ext>
                </a:extLst>
              </p:cNvPr>
              <p:cNvSpPr/>
              <p:nvPr/>
            </p:nvSpPr>
            <p:spPr>
              <a:xfrm>
                <a:off x="7246776" y="2218848"/>
                <a:ext cx="4690821" cy="1639711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FCFE364-381C-2147-9CBA-B3C051402593}"/>
              </a:ext>
            </a:extLst>
          </p:cNvPr>
          <p:cNvSpPr/>
          <p:nvPr/>
        </p:nvSpPr>
        <p:spPr>
          <a:xfrm>
            <a:off x="68069" y="834918"/>
            <a:ext cx="11779374" cy="59929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5730E0-8F45-9E4F-BBD4-CBEAF200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438" y="3410806"/>
            <a:ext cx="2290502" cy="26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A0758-DBB8-A939-4A39-349CF3E38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" r="785"/>
          <a:stretch/>
        </p:blipFill>
        <p:spPr>
          <a:xfrm>
            <a:off x="0" y="765544"/>
            <a:ext cx="12195970" cy="5869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725304-E83A-F8FA-16A0-59A484FD443A}"/>
              </a:ext>
            </a:extLst>
          </p:cNvPr>
          <p:cNvSpPr txBox="1"/>
          <p:nvPr/>
        </p:nvSpPr>
        <p:spPr>
          <a:xfrm>
            <a:off x="95694" y="144941"/>
            <a:ext cx="969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2258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37AA-7417-EE4C-8834-5D3CA7F2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 Contact Ge Detectors for LEGEND-200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85F0E7-5074-434A-8BD4-814A9A58BDA9}"/>
              </a:ext>
            </a:extLst>
          </p:cNvPr>
          <p:cNvSpPr txBox="1"/>
          <p:nvPr/>
        </p:nvSpPr>
        <p:spPr>
          <a:xfrm>
            <a:off x="148960" y="891835"/>
            <a:ext cx="559693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6032" indent="-258128"/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Three detector geometries used in LEGEND-200:</a:t>
            </a:r>
          </a:p>
          <a:p>
            <a:pPr marL="740854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GERDA </a:t>
            </a:r>
            <a:r>
              <a:rPr lang="en-US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BEGes</a:t>
            </a: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740854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Majorana PPCs </a:t>
            </a:r>
          </a:p>
          <a:p>
            <a:pPr marL="740854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New Inverted-Coaxial Point Contact detectors (ICPC)</a:t>
            </a:r>
          </a:p>
          <a:p>
            <a:pPr marL="740854" lvl="1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740854" lvl="1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n</a:t>
            </a:r>
            <a:r>
              <a:rPr lang="en-US" baseline="30000" dirty="0">
                <a:latin typeface="Lucida Grande" panose="020B0600040502020204" pitchFamily="34" charset="0"/>
                <a:cs typeface="Lucida Grande" panose="020B0600040502020204" pitchFamily="34" charset="0"/>
              </a:rPr>
              <a:t>+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contact: Lithium atoms diffusion into the outer crystal surface</a:t>
            </a:r>
          </a:p>
          <a:p>
            <a:pPr marL="283654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</a:t>
            </a:r>
            <a:r>
              <a:rPr lang="en-US" baseline="30000" dirty="0">
                <a:latin typeface="Lucida Grande" panose="020B0600040502020204" pitchFamily="34" charset="0"/>
                <a:cs typeface="Lucida Grande" panose="020B0600040502020204" pitchFamily="34" charset="0"/>
              </a:rPr>
              <a:t>+</a:t>
            </a: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 contact: Boron implantation onto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Contacts isolated using passivation region in between</a:t>
            </a:r>
          </a:p>
          <a:p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E457BB-9F7E-8043-AE3E-60D3381FC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9" t="7951" r="8598" b="3502"/>
          <a:stretch/>
        </p:blipFill>
        <p:spPr>
          <a:xfrm>
            <a:off x="8565198" y="1464732"/>
            <a:ext cx="3289852" cy="3801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EF1A57-A1D2-6C4D-984C-CE552D1CB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3" t="13004" r="10861" b="865"/>
          <a:stretch/>
        </p:blipFill>
        <p:spPr>
          <a:xfrm>
            <a:off x="5555135" y="2987604"/>
            <a:ext cx="2922816" cy="2279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BC5EB-1D76-A045-8A1E-3F7920B88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0" r="9817" b="22399"/>
          <a:stretch/>
        </p:blipFill>
        <p:spPr>
          <a:xfrm>
            <a:off x="5642382" y="1112067"/>
            <a:ext cx="2935337" cy="1639997"/>
          </a:xfrm>
          <a:prstGeom prst="rect">
            <a:avLst/>
          </a:prstGeom>
        </p:spPr>
      </p:pic>
      <p:sp>
        <p:nvSpPr>
          <p:cNvPr id="18" name="ZoneTexte 8">
            <a:extLst>
              <a:ext uri="{FF2B5EF4-FFF2-40B4-BE49-F238E27FC236}">
                <a16:creationId xmlns:a16="http://schemas.microsoft.com/office/drawing/2014/main" id="{BAB2A1F0-0210-E444-823A-15DB33E77304}"/>
              </a:ext>
            </a:extLst>
          </p:cNvPr>
          <p:cNvSpPr txBox="1"/>
          <p:nvPr/>
        </p:nvSpPr>
        <p:spPr>
          <a:xfrm>
            <a:off x="6212968" y="1683357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BEGe</a:t>
            </a: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2A72E742-F1DC-524C-AE38-ECE670E5BDF6}"/>
              </a:ext>
            </a:extLst>
          </p:cNvPr>
          <p:cNvSpPr txBox="1"/>
          <p:nvPr/>
        </p:nvSpPr>
        <p:spPr>
          <a:xfrm>
            <a:off x="6297610" y="3224205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PPC</a:t>
            </a:r>
          </a:p>
        </p:txBody>
      </p:sp>
      <p:sp>
        <p:nvSpPr>
          <p:cNvPr id="20" name="ZoneTexte 10">
            <a:extLst>
              <a:ext uri="{FF2B5EF4-FFF2-40B4-BE49-F238E27FC236}">
                <a16:creationId xmlns:a16="http://schemas.microsoft.com/office/drawing/2014/main" id="{7831A937-800E-154E-969F-0ACEDE297DFE}"/>
              </a:ext>
            </a:extLst>
          </p:cNvPr>
          <p:cNvSpPr txBox="1"/>
          <p:nvPr/>
        </p:nvSpPr>
        <p:spPr>
          <a:xfrm>
            <a:off x="8918528" y="186802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ICPC</a:t>
            </a:r>
          </a:p>
        </p:txBody>
      </p:sp>
    </p:spTree>
    <p:extLst>
      <p:ext uri="{BB962C8B-B14F-4D97-AF65-F5344CB8AC3E}">
        <p14:creationId xmlns:p14="http://schemas.microsoft.com/office/powerpoint/2010/main" val="60213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483F-C3CA-884B-A346-9F010108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LEGEND 200 background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BFB7C6-C381-6ABD-04B0-BCCBF8E9E1D6}"/>
              </a:ext>
            </a:extLst>
          </p:cNvPr>
          <p:cNvSpPr txBox="1"/>
          <p:nvPr/>
        </p:nvSpPr>
        <p:spPr>
          <a:xfrm>
            <a:off x="2987604" y="5533373"/>
            <a:ext cx="393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LEGEND-200 background Goal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97957-1F8D-50F7-41F9-A7744F062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8" t="7940" b="3615"/>
          <a:stretch/>
        </p:blipFill>
        <p:spPr>
          <a:xfrm rot="5400000">
            <a:off x="1275883" y="149136"/>
            <a:ext cx="3678083" cy="62298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ED25C-EF7B-61CF-ABB6-3AD47234BDE0}"/>
              </a:ext>
            </a:extLst>
          </p:cNvPr>
          <p:cNvCxnSpPr>
            <a:cxnSpLocks/>
          </p:cNvCxnSpPr>
          <p:nvPr/>
        </p:nvCxnSpPr>
        <p:spPr>
          <a:xfrm flipV="1">
            <a:off x="5394587" y="2811875"/>
            <a:ext cx="0" cy="273437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1029E9-60CC-05F9-DE77-AC0B16BF2DAC}"/>
              </a:ext>
            </a:extLst>
          </p:cNvPr>
          <p:cNvCxnSpPr/>
          <p:nvPr/>
        </p:nvCxnSpPr>
        <p:spPr>
          <a:xfrm flipH="1">
            <a:off x="4861367" y="3321935"/>
            <a:ext cx="1608881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AF0826-8C36-6C44-7D32-E37F2A82E74E}"/>
              </a:ext>
            </a:extLst>
          </p:cNvPr>
          <p:cNvCxnSpPr/>
          <p:nvPr/>
        </p:nvCxnSpPr>
        <p:spPr>
          <a:xfrm flipH="1">
            <a:off x="4861367" y="4053069"/>
            <a:ext cx="1608881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083B3D-F188-7582-2464-F131D69F5C66}"/>
                  </a:ext>
                </a:extLst>
              </p:cNvPr>
              <p:cNvSpPr txBox="1"/>
              <p:nvPr/>
            </p:nvSpPr>
            <p:spPr>
              <a:xfrm>
                <a:off x="6447872" y="2942078"/>
                <a:ext cx="166617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baseline="30000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42</a:t>
                </a:r>
                <a:r>
                  <a:rPr lang="en-US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K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-decays</a:t>
                </a:r>
              </a:p>
              <a:p>
                <a:pPr lvl="0"/>
                <a:r>
                  <a:rPr lang="en-US" sz="1600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cosmogenic </a:t>
                </a:r>
                <a:r>
                  <a:rPr lang="en-US" sz="1600" baseline="30000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42</a:t>
                </a:r>
                <a:r>
                  <a:rPr lang="en-US" sz="1600" dirty="0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Ar in </a:t>
                </a:r>
                <a:r>
                  <a:rPr lang="en-US" sz="1600" dirty="0" err="1">
                    <a:solidFill>
                      <a:srgbClr val="7030A0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LAr</a:t>
                </a:r>
                <a:endParaRPr lang="en-US" sz="1600" dirty="0">
                  <a:solidFill>
                    <a:srgbClr val="7030A0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083B3D-F188-7582-2464-F131D69F5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72" y="2942078"/>
                <a:ext cx="1666171" cy="861774"/>
              </a:xfrm>
              <a:prstGeom prst="rect">
                <a:avLst/>
              </a:prstGeom>
              <a:blipFill>
                <a:blip r:embed="rId4"/>
                <a:stretch>
                  <a:fillRect l="-2273" t="-2899" r="-758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2CFD6-F3A6-93AE-F01E-63540AF035FC}"/>
                  </a:ext>
                </a:extLst>
              </p:cNvPr>
              <p:cNvSpPr txBox="1"/>
              <p:nvPr/>
            </p:nvSpPr>
            <p:spPr>
              <a:xfrm>
                <a:off x="6434507" y="3789590"/>
                <a:ext cx="212459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-emitters</a:t>
                </a:r>
              </a:p>
              <a:p>
                <a:r>
                  <a:rPr lang="en-US" sz="1600" baseline="30000" dirty="0">
                    <a:solidFill>
                      <a:schemeClr val="tx1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222</a:t>
                </a:r>
                <a:r>
                  <a:rPr lang="en-US" sz="1600" dirty="0">
                    <a:solidFill>
                      <a:schemeClr val="tx1"/>
                    </a:solidFill>
                    <a:latin typeface="Lucida Grande" panose="020B0600040502020204" pitchFamily="34" charset="0"/>
                    <a:cs typeface="Lucida Grande" panose="020B0600040502020204" pitchFamily="34" charset="0"/>
                  </a:rPr>
                  <a:t>Rn deposition before deployment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2CFD6-F3A6-93AE-F01E-63540AF03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07" y="3789590"/>
                <a:ext cx="2124591" cy="861774"/>
              </a:xfrm>
              <a:prstGeom prst="rect">
                <a:avLst/>
              </a:prstGeom>
              <a:blipFill>
                <a:blip r:embed="rId5"/>
                <a:stretch>
                  <a:fillRect l="-1190" t="-2899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88BCC49-ACDA-3553-BFBB-F617A8BDB933}"/>
              </a:ext>
            </a:extLst>
          </p:cNvPr>
          <p:cNvSpPr txBox="1"/>
          <p:nvPr/>
        </p:nvSpPr>
        <p:spPr>
          <a:xfrm>
            <a:off x="8451204" y="1350847"/>
            <a:ext cx="35118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Grey bands indicate uncertainties in assays and background rejection</a:t>
            </a:r>
          </a:p>
          <a:p>
            <a:endParaRPr lang="en-US" baseline="30000" dirty="0">
              <a:solidFill>
                <a:schemeClr val="accent1">
                  <a:lumMod val="75000"/>
                </a:schemeClr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solidFill>
                <a:schemeClr val="accent1">
                  <a:lumMod val="75000"/>
                </a:schemeClr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238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U, 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232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Th: Internal contamination in the array</a:t>
            </a:r>
          </a:p>
          <a:p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rgbClr val="FF3F9C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60</a:t>
            </a:r>
            <a:r>
              <a:rPr lang="en-US" dirty="0">
                <a:solidFill>
                  <a:srgbClr val="FF3F9C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Co and </a:t>
            </a:r>
            <a:r>
              <a:rPr lang="en-US" baseline="30000" dirty="0">
                <a:solidFill>
                  <a:srgbClr val="FF3F9C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68</a:t>
            </a:r>
            <a:r>
              <a:rPr lang="en-US" dirty="0">
                <a:solidFill>
                  <a:srgbClr val="FF3F9C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Ge: Cosmogenic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16AD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Muon-Induced Background</a:t>
            </a:r>
          </a:p>
          <a:p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16AD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5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5349-F73B-877F-5DF3-CD203B4F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background</a:t>
            </a:r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BB5F0E-CF5A-ACCE-3A28-E99544D09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56" y="939801"/>
            <a:ext cx="10577147" cy="2515383"/>
          </a:xfrm>
        </p:spPr>
        <p:txBody>
          <a:bodyPr>
            <a:normAutofit/>
          </a:bodyPr>
          <a:lstStyle/>
          <a:p>
            <a:r>
              <a:rPr lang="en-US" sz="1800" dirty="0">
                <a:cs typeface="Lucida Grande" panose="020B0600040502020204" pitchFamily="34" charset="0"/>
              </a:rPr>
              <a:t>Passivated surface is particularly susceptible to alpha and beta backgrounds</a:t>
            </a:r>
          </a:p>
          <a:p>
            <a:pPr lvl="1"/>
            <a:r>
              <a:rPr lang="en-US" sz="1800" dirty="0"/>
              <a:t>n</a:t>
            </a:r>
            <a:r>
              <a:rPr lang="en-US" sz="1800" baseline="30000" dirty="0"/>
              <a:t>+ </a:t>
            </a:r>
            <a:r>
              <a:rPr lang="en-US" sz="1800" dirty="0"/>
              <a:t>contact is too thick for alphas to penetrate</a:t>
            </a:r>
          </a:p>
          <a:p>
            <a:pPr lvl="1"/>
            <a:r>
              <a:rPr lang="en-US" sz="1800" dirty="0"/>
              <a:t>p+ backgrounds possible, but easy to understand and reject using pulse shape</a:t>
            </a:r>
          </a:p>
          <a:p>
            <a:pPr lvl="1"/>
            <a:endParaRPr lang="en-US" sz="1800" dirty="0"/>
          </a:p>
          <a:p>
            <a:r>
              <a:rPr lang="en-US" sz="1800" dirty="0">
                <a:cs typeface="Lucida Grande" panose="020B0600040502020204" pitchFamily="34" charset="0"/>
              </a:rPr>
              <a:t>Background model uncertainty driven by uncertainty in pulse shape rejection</a:t>
            </a:r>
          </a:p>
          <a:p>
            <a:pPr lvl="1"/>
            <a:r>
              <a:rPr lang="en-US" sz="1800" dirty="0"/>
              <a:t>Surface event pulse shape discrimination is determined from data</a:t>
            </a:r>
          </a:p>
        </p:txBody>
      </p:sp>
      <p:pic>
        <p:nvPicPr>
          <p:cNvPr id="15" name="Picture 1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F70D512D-1AB7-F7E7-ED67-0562D862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0" b="16041"/>
          <a:stretch/>
        </p:blipFill>
        <p:spPr>
          <a:xfrm>
            <a:off x="3273056" y="3887769"/>
            <a:ext cx="1998789" cy="2400407"/>
          </a:xfrm>
          <a:prstGeom prst="rect">
            <a:avLst/>
          </a:prstGeom>
        </p:spPr>
      </p:pic>
      <p:pic>
        <p:nvPicPr>
          <p:cNvPr id="16" name="Picture 15" descr="2014-07-08_14.32.13.jpg">
            <a:extLst>
              <a:ext uri="{FF2B5EF4-FFF2-40B4-BE49-F238E27FC236}">
                <a16:creationId xmlns:a16="http://schemas.microsoft.com/office/drawing/2014/main" id="{70C798EC-1E12-D0D4-7201-F2C4F227A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13027" r="12420" b="10289"/>
          <a:stretch/>
        </p:blipFill>
        <p:spPr>
          <a:xfrm>
            <a:off x="5505048" y="3999602"/>
            <a:ext cx="3045443" cy="24004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C9A818-11E3-1E09-3B90-CC5487734F6D}"/>
              </a:ext>
            </a:extLst>
          </p:cNvPr>
          <p:cNvSpPr txBox="1"/>
          <p:nvPr/>
        </p:nvSpPr>
        <p:spPr>
          <a:xfrm>
            <a:off x="4221879" y="3455184"/>
            <a:ext cx="246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Passivated surface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9EF703-AD26-0E59-5EB3-2A36FF1AD627}"/>
              </a:ext>
            </a:extLst>
          </p:cNvPr>
          <p:cNvCxnSpPr>
            <a:cxnSpLocks/>
          </p:cNvCxnSpPr>
          <p:nvPr/>
        </p:nvCxnSpPr>
        <p:spPr>
          <a:xfrm>
            <a:off x="5572689" y="3799812"/>
            <a:ext cx="988792" cy="849428"/>
          </a:xfrm>
          <a:prstGeom prst="straightConnector1">
            <a:avLst/>
          </a:prstGeom>
          <a:ln w="41275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B46201-096C-1C53-CE47-0BD68D24F940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31140" y="3824516"/>
            <a:ext cx="620877" cy="1722344"/>
          </a:xfrm>
          <a:prstGeom prst="straightConnector1">
            <a:avLst/>
          </a:prstGeom>
          <a:ln w="41275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0E7D7C-00B6-2C0C-D24A-6240B7FDB815}"/>
              </a:ext>
            </a:extLst>
          </p:cNvPr>
          <p:cNvSpPr txBox="1"/>
          <p:nvPr/>
        </p:nvSpPr>
        <p:spPr>
          <a:xfrm>
            <a:off x="3529813" y="6433673"/>
            <a:ext cx="174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ICPC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D297D-A19F-A8A4-8A2B-3F72860ECF46}"/>
              </a:ext>
            </a:extLst>
          </p:cNvPr>
          <p:cNvSpPr txBox="1"/>
          <p:nvPr/>
        </p:nvSpPr>
        <p:spPr>
          <a:xfrm>
            <a:off x="6147686" y="6498947"/>
            <a:ext cx="1842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PPC detector</a:t>
            </a:r>
          </a:p>
        </p:txBody>
      </p:sp>
    </p:spTree>
    <p:extLst>
      <p:ext uri="{BB962C8B-B14F-4D97-AF65-F5344CB8AC3E}">
        <p14:creationId xmlns:p14="http://schemas.microsoft.com/office/powerpoint/2010/main" val="357006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D382-E0F1-9E1C-3490-89335BD7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collection on Passivated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A3930-6754-322C-B5B5-7A30E2F98961}"/>
              </a:ext>
            </a:extLst>
          </p:cNvPr>
          <p:cNvSpPr txBox="1"/>
          <p:nvPr/>
        </p:nvSpPr>
        <p:spPr>
          <a:xfrm>
            <a:off x="182079" y="884535"/>
            <a:ext cx="6637405" cy="248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Slow charge collection on the passivated surface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Charges experience trapping and slow re-release and/or reduced drift speed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Degrades alpha events energies into ROI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MJD - Cut with a parameter related to slope of tail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GERDA - Cut using a risetime parameter</a:t>
            </a:r>
          </a:p>
        </p:txBody>
      </p:sp>
      <p:pic>
        <p:nvPicPr>
          <p:cNvPr id="5" name="MJD-1806-10.pdf" descr="MJD-1806-10.pdf">
            <a:extLst>
              <a:ext uri="{FF2B5EF4-FFF2-40B4-BE49-F238E27FC236}">
                <a16:creationId xmlns:a16="http://schemas.microsoft.com/office/drawing/2014/main" id="{2311B802-0406-F2F9-EC55-A3DC59FD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" t="7658" r="8188"/>
          <a:stretch/>
        </p:blipFill>
        <p:spPr>
          <a:xfrm>
            <a:off x="664736" y="3312012"/>
            <a:ext cx="6154748" cy="301147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0B94-6AD6-27BE-28B6-1818A0C4A41A}"/>
              </a:ext>
            </a:extLst>
          </p:cNvPr>
          <p:cNvSpPr txBox="1"/>
          <p:nvPr/>
        </p:nvSpPr>
        <p:spPr>
          <a:xfrm>
            <a:off x="3141567" y="4366373"/>
            <a:ext cx="1373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alphas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06DDCB-7F7D-41FE-C0B4-54383F592C33}"/>
              </a:ext>
            </a:extLst>
          </p:cNvPr>
          <p:cNvCxnSpPr>
            <a:cxnSpLocks/>
          </p:cNvCxnSpPr>
          <p:nvPr/>
        </p:nvCxnSpPr>
        <p:spPr>
          <a:xfrm flipH="1">
            <a:off x="3412936" y="4672967"/>
            <a:ext cx="329174" cy="300631"/>
          </a:xfrm>
          <a:prstGeom prst="straightConnector1">
            <a:avLst/>
          </a:prstGeom>
          <a:ln w="34925">
            <a:solidFill>
              <a:srgbClr val="92D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8DBB0F-5D32-B5AD-4579-4569E750F92C}"/>
              </a:ext>
            </a:extLst>
          </p:cNvPr>
          <p:cNvCxnSpPr>
            <a:cxnSpLocks/>
          </p:cNvCxnSpPr>
          <p:nvPr/>
        </p:nvCxnSpPr>
        <p:spPr>
          <a:xfrm>
            <a:off x="3771776" y="4672967"/>
            <a:ext cx="113279" cy="546894"/>
          </a:xfrm>
          <a:prstGeom prst="straightConnector1">
            <a:avLst/>
          </a:prstGeom>
          <a:ln w="34925">
            <a:solidFill>
              <a:srgbClr val="92D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27CC4C-6720-9686-FFE2-E12D28FDE02E}"/>
              </a:ext>
            </a:extLst>
          </p:cNvPr>
          <p:cNvSpPr txBox="1"/>
          <p:nvPr/>
        </p:nvSpPr>
        <p:spPr>
          <a:xfrm>
            <a:off x="1531375" y="6169603"/>
            <a:ext cx="470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latin typeface="Lucida Grande" panose="020B0600040502020204" pitchFamily="34" charset="0"/>
                <a:cs typeface="Lucida Grande" panose="020B0600040502020204" pitchFamily="34" charset="0"/>
              </a:rPr>
              <a:t>MAJORANA spectrum before and after alpha cuts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EEE54-EE88-0D82-41E6-67C35A35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8432" y="399758"/>
            <a:ext cx="3735765" cy="517892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29A2A07-E847-8A68-6E27-25E7D28838CB}"/>
              </a:ext>
            </a:extLst>
          </p:cNvPr>
          <p:cNvSpPr/>
          <p:nvPr/>
        </p:nvSpPr>
        <p:spPr>
          <a:xfrm>
            <a:off x="8485692" y="1551844"/>
            <a:ext cx="1462759" cy="420685"/>
          </a:xfrm>
          <a:prstGeom prst="roundRect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B08F1A-935D-8E91-790D-7BACFA1CF3E6}"/>
              </a:ext>
            </a:extLst>
          </p:cNvPr>
          <p:cNvCxnSpPr>
            <a:cxnSpLocks/>
          </p:cNvCxnSpPr>
          <p:nvPr/>
        </p:nvCxnSpPr>
        <p:spPr>
          <a:xfrm>
            <a:off x="9217072" y="1981791"/>
            <a:ext cx="271115" cy="3959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17A7D4-A2D4-B2E3-E28A-6477DDECEDF4}"/>
              </a:ext>
            </a:extLst>
          </p:cNvPr>
          <p:cNvSpPr txBox="1"/>
          <p:nvPr/>
        </p:nvSpPr>
        <p:spPr>
          <a:xfrm>
            <a:off x="7588552" y="2978586"/>
            <a:ext cx="131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Surface Alpha 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F7ED6-42A2-B0CF-10B6-3FC824B1C398}"/>
              </a:ext>
            </a:extLst>
          </p:cNvPr>
          <p:cNvSpPr txBox="1"/>
          <p:nvPr/>
        </p:nvSpPr>
        <p:spPr>
          <a:xfrm>
            <a:off x="8811393" y="3669163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Bulk Event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D9FA3-B9AB-2D66-BD69-9AE1710EAEB1}"/>
              </a:ext>
            </a:extLst>
          </p:cNvPr>
          <p:cNvSpPr txBox="1"/>
          <p:nvPr/>
        </p:nvSpPr>
        <p:spPr>
          <a:xfrm>
            <a:off x="7561810" y="4758838"/>
            <a:ext cx="374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ucida Grande" panose="020B0600040502020204" pitchFamily="34" charset="0"/>
                <a:cs typeface="Lucida Grande" panose="020B0600040502020204" pitchFamily="34" charset="0"/>
              </a:rPr>
              <a:t>Known alpha waveform in a PPC detector</a:t>
            </a:r>
          </a:p>
        </p:txBody>
      </p:sp>
    </p:spTree>
    <p:extLst>
      <p:ext uri="{BB962C8B-B14F-4D97-AF65-F5344CB8AC3E}">
        <p14:creationId xmlns:p14="http://schemas.microsoft.com/office/powerpoint/2010/main" val="213298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1125-1287-A364-97D0-30FE4E0E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Charge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532ED-CE39-4244-A4A4-5D3CF5F8AA51}"/>
              </a:ext>
            </a:extLst>
          </p:cNvPr>
          <p:cNvSpPr txBox="1"/>
          <p:nvPr/>
        </p:nvSpPr>
        <p:spPr>
          <a:xfrm>
            <a:off x="132459" y="1018646"/>
            <a:ext cx="11540641" cy="128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Surface charges on passivated surfaces impact fraction of charge collected and drift times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Dedicated alpha scans gave conflicting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Simulations can help model the passivated surface and reduce uncertainty</a:t>
            </a:r>
          </a:p>
        </p:txBody>
      </p:sp>
      <p:pic>
        <p:nvPicPr>
          <p:cNvPr id="5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FBC0073-7312-197D-EFBA-BD3F3CC2A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0" y="2593990"/>
            <a:ext cx="4629495" cy="3474339"/>
          </a:xfrm>
          <a:prstGeom prst="rect">
            <a:avLst/>
          </a:prstGeom>
        </p:spPr>
      </p:pic>
      <p:pic>
        <p:nvPicPr>
          <p:cNvPr id="6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4FC54260-E62C-D017-864F-06F10E1BB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042" y="2509407"/>
            <a:ext cx="4629495" cy="36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5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E091-4CA6-C5FE-A450-AD2F709B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Beyond standard model (BSM) searches with L1000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B32CB-D09F-E65A-A65B-5F8B64E694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908211"/>
            <a:ext cx="1141926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Enriched detectors with limited cosmogenic exposure enable BSM searches</a:t>
            </a:r>
          </a:p>
          <a:p>
            <a:r>
              <a:rPr lang="en-US" sz="1800" dirty="0"/>
              <a:t>LEGEND 1000 with its use of UGLA will have a robust BSM program</a:t>
            </a:r>
          </a:p>
          <a:p>
            <a:r>
              <a:rPr lang="en-US" sz="1800" dirty="0"/>
              <a:t>The physics will encompass a wide range of energies from keV scale to 10’s of MeV</a:t>
            </a:r>
          </a:p>
          <a:p>
            <a:r>
              <a:rPr lang="en-US" sz="1800" dirty="0"/>
              <a:t>External backgrounds at low-energy are primarily surface events</a:t>
            </a:r>
          </a:p>
          <a:p>
            <a:r>
              <a:rPr lang="en-US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BSM searches require an accurate model of the passivated surface and n</a:t>
            </a:r>
            <a:r>
              <a:rPr lang="en-US" sz="1800" baseline="30000" dirty="0">
                <a:latin typeface="Lucida Grande" panose="020B0600040502020204" pitchFamily="34" charset="0"/>
                <a:cs typeface="Lucida Grande" panose="020B0600040502020204" pitchFamily="34" charset="0"/>
              </a:rPr>
              <a:t>+</a:t>
            </a:r>
            <a:r>
              <a:rPr lang="en-US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 dead layer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3C8CE-E00F-FD9D-F47D-E6BE5F71F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1450" y="1565969"/>
            <a:ext cx="3810741" cy="6773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A5A1FB-D5A1-5E4D-D6B4-3AAAAEE926AF}"/>
              </a:ext>
            </a:extLst>
          </p:cNvPr>
          <p:cNvSpPr txBox="1"/>
          <p:nvPr/>
        </p:nvSpPr>
        <p:spPr>
          <a:xfrm>
            <a:off x="7814930" y="6390168"/>
            <a:ext cx="21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Waters Masters 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F1265-7B66-7ED8-7020-CE4BC01DE8D3}"/>
              </a:ext>
            </a:extLst>
          </p:cNvPr>
          <p:cNvSpPr txBox="1"/>
          <p:nvPr/>
        </p:nvSpPr>
        <p:spPr>
          <a:xfrm>
            <a:off x="2767913" y="3546389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49967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E091-4CA6-C5FE-A450-AD2F709B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standard model searches with L1000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CEB32CB-D09F-E65A-A65B-5F8B64E69470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48959" y="1025170"/>
                <a:ext cx="11748873" cy="2026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US" sz="1800" dirty="0"/>
                  <a:t>Self-repulsion plays a major role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sz="1800" dirty="0"/>
                  <a:t>Simulations can provide a better model for gamma and beta events from 222Rn decay chains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sz="1800" dirty="0"/>
                  <a:t>Surface simulations crucial in 2nbb spectral distortions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sz="1600" dirty="0"/>
                  <a:t>Distortion depends on 39Ar beta background, a passivated surface effect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sz="1600" dirty="0"/>
                  <a:t>Internal events of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νββ</m:t>
                    </m:r>
                  </m:oMath>
                </a14:m>
                <a:r>
                  <a:rPr lang="en-US" sz="1600" dirty="0"/>
                  <a:t> events and Tritium close to surface can be affected by surface effects</a:t>
                </a:r>
              </a:p>
              <a:p>
                <a:pPr>
                  <a:buFont typeface="Wingdings" pitchFamily="2" charset="2"/>
                  <a:buChar char="§"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CEB32CB-D09F-E65A-A65B-5F8B64E6947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959" y="1025170"/>
                <a:ext cx="11748873" cy="2026196"/>
              </a:xfrm>
              <a:prstGeom prst="rect">
                <a:avLst/>
              </a:prstGeom>
              <a:blipFill>
                <a:blip r:embed="rId3"/>
                <a:stretch>
                  <a:fillRect l="-216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84C934FC-300D-741C-0554-67D553210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6656"/>
            <a:ext cx="5218177" cy="3913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F8315-7BE3-A03A-E1DC-7D834CE97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738" y="2944368"/>
            <a:ext cx="5487239" cy="3913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71FDB-83CC-6ADA-C1CD-49DD41F2720C}"/>
              </a:ext>
            </a:extLst>
          </p:cNvPr>
          <p:cNvSpPr txBox="1"/>
          <p:nvPr/>
        </p:nvSpPr>
        <p:spPr>
          <a:xfrm>
            <a:off x="616688" y="6493368"/>
            <a:ext cx="3958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 collected for a Majorana PPC detector</a:t>
            </a:r>
          </a:p>
        </p:txBody>
      </p:sp>
    </p:spTree>
    <p:extLst>
      <p:ext uri="{BB962C8B-B14F-4D97-AF65-F5344CB8AC3E}">
        <p14:creationId xmlns:p14="http://schemas.microsoft.com/office/powerpoint/2010/main" val="508159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1288</Words>
  <Application>Microsoft Macintosh PowerPoint</Application>
  <PresentationFormat>Widescreen</PresentationFormat>
  <Paragraphs>197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Century Gothic</vt:lpstr>
      <vt:lpstr>Lucida Grande</vt:lpstr>
      <vt:lpstr>Wingdings</vt:lpstr>
      <vt:lpstr>Office Theme</vt:lpstr>
      <vt:lpstr>Surface Event Pulse Shape Simulations for the LEGEND Experiment</vt:lpstr>
      <vt:lpstr>LEGEND (arXiv:1709.01980)</vt:lpstr>
      <vt:lpstr>Point Contact Ge Detectors for LEGEND-200</vt:lpstr>
      <vt:lpstr>LEGEND 200 background model</vt:lpstr>
      <vt:lpstr>Surface background</vt:lpstr>
      <vt:lpstr>Charge collection on Passivated surface</vt:lpstr>
      <vt:lpstr>Surface Charge Effects</vt:lpstr>
      <vt:lpstr>Beyond standard model (BSM) searches with L1000</vt:lpstr>
      <vt:lpstr>Beyond standard model searches with L1000</vt:lpstr>
      <vt:lpstr>Waveform Simulations</vt:lpstr>
      <vt:lpstr>EH Drift simulations</vt:lpstr>
      <vt:lpstr>EH Drift simulation results</vt:lpstr>
      <vt:lpstr>Parallel calculations on GPU</vt:lpstr>
      <vt:lpstr>EH Drift simulations</vt:lpstr>
      <vt:lpstr>GPU performance</vt:lpstr>
      <vt:lpstr>Preliminary results</vt:lpstr>
      <vt:lpstr>PowerPoint Presentation</vt:lpstr>
      <vt:lpstr>Next steps: Build a background spectrum</vt:lpstr>
      <vt:lpstr>Conclusion and 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Event Pulse Shape Simulations for the LEGEND Experiment</dc:title>
  <dc:creator>Bhimani, Kevin Hargovindbhai</dc:creator>
  <cp:lastModifiedBy>Bhimani, Kevin Hargovindbhai</cp:lastModifiedBy>
  <cp:revision>10</cp:revision>
  <dcterms:created xsi:type="dcterms:W3CDTF">2023-05-29T08:37:53Z</dcterms:created>
  <dcterms:modified xsi:type="dcterms:W3CDTF">2023-06-01T02:46:16Z</dcterms:modified>
</cp:coreProperties>
</file>