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33"/>
  </p:notesMasterIdLst>
  <p:handoutMasterIdLst>
    <p:handoutMasterId r:id="rId34"/>
  </p:handoutMasterIdLst>
  <p:sldIdLst>
    <p:sldId id="386" r:id="rId3"/>
    <p:sldId id="384" r:id="rId4"/>
    <p:sldId id="297" r:id="rId5"/>
    <p:sldId id="490" r:id="rId6"/>
    <p:sldId id="487" r:id="rId7"/>
    <p:sldId id="441" r:id="rId8"/>
    <p:sldId id="342" r:id="rId9"/>
    <p:sldId id="346" r:id="rId10"/>
    <p:sldId id="347" r:id="rId11"/>
    <p:sldId id="493" r:id="rId12"/>
    <p:sldId id="348" r:id="rId13"/>
    <p:sldId id="349" r:id="rId14"/>
    <p:sldId id="350" r:id="rId15"/>
    <p:sldId id="504" r:id="rId16"/>
    <p:sldId id="351" r:id="rId17"/>
    <p:sldId id="477" r:id="rId18"/>
    <p:sldId id="516" r:id="rId19"/>
    <p:sldId id="501" r:id="rId20"/>
    <p:sldId id="485" r:id="rId21"/>
    <p:sldId id="483" r:id="rId22"/>
    <p:sldId id="352" r:id="rId23"/>
    <p:sldId id="482" r:id="rId24"/>
    <p:sldId id="353" r:id="rId25"/>
    <p:sldId id="496" r:id="rId26"/>
    <p:sldId id="497" r:id="rId27"/>
    <p:sldId id="498" r:id="rId28"/>
    <p:sldId id="480" r:id="rId29"/>
    <p:sldId id="355" r:id="rId30"/>
    <p:sldId id="357" r:id="rId31"/>
    <p:sldId id="358" r:id="rId3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E00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29" autoAdjust="0"/>
    <p:restoredTop sz="85973" autoAdjust="0"/>
  </p:normalViewPr>
  <p:slideViewPr>
    <p:cSldViewPr snapToGrid="0">
      <p:cViewPr varScale="1">
        <p:scale>
          <a:sx n="76" d="100"/>
          <a:sy n="76" d="100"/>
        </p:scale>
        <p:origin x="965" y="43"/>
      </p:cViewPr>
      <p:guideLst>
        <p:guide orient="horz" pos="2160"/>
        <p:guide pos="3840"/>
      </p:guideLst>
    </p:cSldViewPr>
  </p:slideViewPr>
  <p:notesTextViewPr>
    <p:cViewPr>
      <p:scale>
        <a:sx n="1" d="1"/>
        <a:sy n="1" d="1"/>
      </p:scale>
      <p:origin x="0" y="0"/>
    </p:cViewPr>
  </p:notesTextViewPr>
  <p:sorterViewPr>
    <p:cViewPr varScale="1">
      <p:scale>
        <a:sx n="1" d="1"/>
        <a:sy n="1" d="1"/>
      </p:scale>
      <p:origin x="0" y="-7224"/>
    </p:cViewPr>
  </p:sorterViewPr>
  <p:notesViewPr>
    <p:cSldViewPr snapToGrid="0">
      <p:cViewPr varScale="1">
        <p:scale>
          <a:sx n="54" d="100"/>
          <a:sy n="54" d="100"/>
        </p:scale>
        <p:origin x="3552" y="6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6575" cy="512763"/>
          </a:xfrm>
          <a:prstGeom prst="rect">
            <a:avLst/>
          </a:prstGeom>
        </p:spPr>
        <p:txBody>
          <a:bodyPr vert="horz" lIns="91428" tIns="45714" rIns="91428" bIns="45714" rtlCol="0"/>
          <a:lstStyle>
            <a:lvl1pPr algn="l">
              <a:defRPr sz="1200"/>
            </a:lvl1pPr>
          </a:lstStyle>
          <a:p>
            <a:endParaRPr lang="zh-TW" altLang="en-US"/>
          </a:p>
        </p:txBody>
      </p:sp>
      <p:sp>
        <p:nvSpPr>
          <p:cNvPr id="3" name="日期版面配置區 2"/>
          <p:cNvSpPr>
            <a:spLocks noGrp="1"/>
          </p:cNvSpPr>
          <p:nvPr>
            <p:ph type="dt" sz="quarter" idx="1"/>
          </p:nvPr>
        </p:nvSpPr>
        <p:spPr>
          <a:xfrm>
            <a:off x="4021138" y="1"/>
            <a:ext cx="3076575" cy="512763"/>
          </a:xfrm>
          <a:prstGeom prst="rect">
            <a:avLst/>
          </a:prstGeom>
        </p:spPr>
        <p:txBody>
          <a:bodyPr vert="horz" lIns="91428" tIns="45714" rIns="91428" bIns="45714" rtlCol="0"/>
          <a:lstStyle>
            <a:lvl1pPr algn="r">
              <a:defRPr sz="1200"/>
            </a:lvl1pPr>
          </a:lstStyle>
          <a:p>
            <a:fld id="{E80FC867-142B-4695-9626-CDBAFA0F41FE}" type="datetimeFigureOut">
              <a:rPr lang="zh-TW" altLang="en-US" smtClean="0"/>
              <a:t>2023/5/27</a:t>
            </a:fld>
            <a:endParaRPr lang="zh-TW" altLang="en-US"/>
          </a:p>
        </p:txBody>
      </p:sp>
      <p:sp>
        <p:nvSpPr>
          <p:cNvPr id="4" name="頁尾版面配置區 3"/>
          <p:cNvSpPr>
            <a:spLocks noGrp="1"/>
          </p:cNvSpPr>
          <p:nvPr>
            <p:ph type="ftr" sz="quarter" idx="2"/>
          </p:nvPr>
        </p:nvSpPr>
        <p:spPr>
          <a:xfrm>
            <a:off x="0" y="9721851"/>
            <a:ext cx="3076575" cy="512763"/>
          </a:xfrm>
          <a:prstGeom prst="rect">
            <a:avLst/>
          </a:prstGeom>
        </p:spPr>
        <p:txBody>
          <a:bodyPr vert="horz" lIns="91428" tIns="45714" rIns="91428" bIns="45714"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1138" y="9721851"/>
            <a:ext cx="3076575" cy="512763"/>
          </a:xfrm>
          <a:prstGeom prst="rect">
            <a:avLst/>
          </a:prstGeom>
        </p:spPr>
        <p:txBody>
          <a:bodyPr vert="horz" lIns="91428" tIns="45714" rIns="91428" bIns="45714" rtlCol="0" anchor="b"/>
          <a:lstStyle>
            <a:lvl1pPr algn="r">
              <a:defRPr sz="1200"/>
            </a:lvl1pPr>
          </a:lstStyle>
          <a:p>
            <a:fld id="{7E68AB54-B3B3-447E-AD8B-21DD6FA7E118}" type="slidenum">
              <a:rPr lang="zh-TW" altLang="en-US" smtClean="0"/>
              <a:t>‹#›</a:t>
            </a:fld>
            <a:endParaRPr lang="zh-TW" altLang="en-US"/>
          </a:p>
        </p:txBody>
      </p:sp>
    </p:spTree>
    <p:extLst>
      <p:ext uri="{BB962C8B-B14F-4D97-AF65-F5344CB8AC3E}">
        <p14:creationId xmlns:p14="http://schemas.microsoft.com/office/powerpoint/2010/main" val="2042447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9036" tIns="49518" rIns="99036" bIns="49518" rtlCol="0"/>
          <a:lstStyle>
            <a:lvl1pPr algn="l">
              <a:defRPr sz="1300"/>
            </a:lvl1pPr>
          </a:lstStyle>
          <a:p>
            <a:endParaRPr lang="en-US"/>
          </a:p>
        </p:txBody>
      </p:sp>
      <p:sp>
        <p:nvSpPr>
          <p:cNvPr id="3" name="Date Placeholder 2"/>
          <p:cNvSpPr>
            <a:spLocks noGrp="1"/>
          </p:cNvSpPr>
          <p:nvPr>
            <p:ph type="dt" idx="1"/>
          </p:nvPr>
        </p:nvSpPr>
        <p:spPr>
          <a:xfrm>
            <a:off x="4021295" y="0"/>
            <a:ext cx="3076363" cy="513508"/>
          </a:xfrm>
          <a:prstGeom prst="rect">
            <a:avLst/>
          </a:prstGeom>
        </p:spPr>
        <p:txBody>
          <a:bodyPr vert="horz" lIns="99036" tIns="49518" rIns="99036" bIns="49518" rtlCol="0"/>
          <a:lstStyle>
            <a:lvl1pPr algn="r">
              <a:defRPr sz="1300"/>
            </a:lvl1pPr>
          </a:lstStyle>
          <a:p>
            <a:fld id="{22254D36-9FFF-4A32-9D9B-BA70860FCAD9}" type="datetimeFigureOut">
              <a:rPr lang="en-US" smtClean="0"/>
              <a:t>5/27/2023</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6" tIns="49518" rIns="99036" bIns="49518" rtlCol="0" anchor="ctr"/>
          <a:lstStyle/>
          <a:p>
            <a:endParaRPr lang="en-US"/>
          </a:p>
        </p:txBody>
      </p:sp>
      <p:sp>
        <p:nvSpPr>
          <p:cNvPr id="5" name="Notes Placeholder 4"/>
          <p:cNvSpPr>
            <a:spLocks noGrp="1"/>
          </p:cNvSpPr>
          <p:nvPr>
            <p:ph type="body" sz="quarter" idx="3"/>
          </p:nvPr>
        </p:nvSpPr>
        <p:spPr>
          <a:xfrm>
            <a:off x="709930" y="4925408"/>
            <a:ext cx="5679440" cy="4029879"/>
          </a:xfrm>
          <a:prstGeom prst="rect">
            <a:avLst/>
          </a:prstGeom>
        </p:spPr>
        <p:txBody>
          <a:bodyPr vert="horz" lIns="99036" tIns="49518" rIns="99036" bIns="495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7"/>
            <a:ext cx="3076363" cy="513507"/>
          </a:xfrm>
          <a:prstGeom prst="rect">
            <a:avLst/>
          </a:prstGeom>
        </p:spPr>
        <p:txBody>
          <a:bodyPr vert="horz" lIns="99036" tIns="49518" rIns="99036" bIns="49518" rtlCol="0" anchor="b"/>
          <a:lstStyle>
            <a:lvl1pPr algn="l">
              <a:defRPr sz="1300"/>
            </a:lvl1pPr>
          </a:lstStyle>
          <a:p>
            <a:endParaRPr lang="en-US"/>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9036" tIns="49518" rIns="99036" bIns="49518" rtlCol="0" anchor="b"/>
          <a:lstStyle>
            <a:lvl1pPr algn="r">
              <a:defRPr sz="1300"/>
            </a:lvl1pPr>
          </a:lstStyle>
          <a:p>
            <a:fld id="{720E87A2-B162-45FE-B26F-FF298C791F0B}" type="slidenum">
              <a:rPr lang="en-US" smtClean="0"/>
              <a:t>‹#›</a:t>
            </a:fld>
            <a:endParaRPr lang="en-US"/>
          </a:p>
        </p:txBody>
      </p:sp>
    </p:spTree>
    <p:extLst>
      <p:ext uri="{BB962C8B-B14F-4D97-AF65-F5344CB8AC3E}">
        <p14:creationId xmlns:p14="http://schemas.microsoft.com/office/powerpoint/2010/main" val="306185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20E87A2-B162-45FE-B26F-FF298C791F0B}" type="slidenum">
              <a:rPr lang="en-US" smtClean="0"/>
              <a:t>1</a:t>
            </a:fld>
            <a:endParaRPr lang="en-US"/>
          </a:p>
        </p:txBody>
      </p:sp>
    </p:spTree>
    <p:extLst>
      <p:ext uri="{BB962C8B-B14F-4D97-AF65-F5344CB8AC3E}">
        <p14:creationId xmlns:p14="http://schemas.microsoft.com/office/powerpoint/2010/main" val="262400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a:extLst>
              <a:ext uri="{FF2B5EF4-FFF2-40B4-BE49-F238E27FC236}">
                <a16:creationId xmlns:a16="http://schemas.microsoft.com/office/drawing/2014/main" id="{D9D8399E-2992-47D9-A655-75F57A0AB74A}"/>
              </a:ext>
            </a:extLst>
          </p:cNvPr>
          <p:cNvSpPr>
            <a:spLocks noGrp="1" noRot="1" noChangeAspect="1" noTextEdit="1"/>
          </p:cNvSpPr>
          <p:nvPr>
            <p:ph type="sldImg"/>
          </p:nvPr>
        </p:nvSpPr>
        <p:spPr bwMode="auto">
          <a:xfrm>
            <a:off x="479425" y="1279525"/>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a:extLst>
              <a:ext uri="{FF2B5EF4-FFF2-40B4-BE49-F238E27FC236}">
                <a16:creationId xmlns:a16="http://schemas.microsoft.com/office/drawing/2014/main" id="{9D725846-0449-49DA-9C5F-7CD92AC1D2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74756" name="投影片編號版面配置區 3">
            <a:extLst>
              <a:ext uri="{FF2B5EF4-FFF2-40B4-BE49-F238E27FC236}">
                <a16:creationId xmlns:a16="http://schemas.microsoft.com/office/drawing/2014/main" id="{C18F8298-E0C7-49F0-A6C9-CF1538B7317A}"/>
              </a:ext>
            </a:extLst>
          </p:cNvPr>
          <p:cNvSpPr txBox="1">
            <a:spLocks noGrp="1"/>
          </p:cNvSpPr>
          <p:nvPr/>
        </p:nvSpPr>
        <p:spPr bwMode="auto">
          <a:xfrm>
            <a:off x="4021295" y="9721107"/>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3" tIns="49502" rIns="99003" bIns="49502" anchor="b"/>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r" eaLnBrk="1" hangingPunct="1"/>
            <a:fld id="{D1D71E88-0A7F-4643-8B88-9E076F1D2CF9}" type="slidenum">
              <a:rPr kumimoji="0" lang="zh-TW" altLang="en-US" sz="1300"/>
              <a:pPr algn="r" eaLnBrk="1" hangingPunct="1"/>
              <a:t>7</a:t>
            </a:fld>
            <a:endParaRPr kumimoji="0" lang="en-US" altLang="zh-TW" sz="1300" dirty="0"/>
          </a:p>
        </p:txBody>
      </p:sp>
    </p:spTree>
    <p:extLst>
      <p:ext uri="{BB962C8B-B14F-4D97-AF65-F5344CB8AC3E}">
        <p14:creationId xmlns:p14="http://schemas.microsoft.com/office/powerpoint/2010/main" val="396231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0E87A2-B162-45FE-B26F-FF298C791F0B}" type="slidenum">
              <a:rPr lang="en-US" smtClean="0"/>
              <a:t>12</a:t>
            </a:fld>
            <a:endParaRPr lang="en-US"/>
          </a:p>
        </p:txBody>
      </p:sp>
    </p:spTree>
    <p:extLst>
      <p:ext uri="{BB962C8B-B14F-4D97-AF65-F5344CB8AC3E}">
        <p14:creationId xmlns:p14="http://schemas.microsoft.com/office/powerpoint/2010/main" val="2175542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 [Vit19] G. </a:t>
            </a:r>
            <a:r>
              <a:rPr lang="en-US" altLang="zh-TW" dirty="0" err="1" smtClean="0"/>
              <a:t>Raffelt</a:t>
            </a:r>
            <a:r>
              <a:rPr lang="en-US" altLang="zh-TW" dirty="0" smtClean="0"/>
              <a:t> and collaborators revisited in great detail the different components in the light of the new discoveries and published this new version of the Grand Unified Neutrino Spectrum, much more precise quantitatively. CNB is for cosmic neutrino background, BBN for big bang nucleosynthesis, DSNB for diffuse supernova neutrino background, </a:t>
            </a:r>
            <a:r>
              <a:rPr lang="en-US" altLang="zh-TW" dirty="0" err="1" smtClean="0"/>
              <a:t>cosmogenic</a:t>
            </a:r>
            <a:r>
              <a:rPr lang="en-US" altLang="zh-TW" dirty="0" smtClean="0"/>
              <a:t> for neutrinos coming from the interaction of ultra high-energy cosmic-rays with the cosmic microwave background CMB.</a:t>
            </a:r>
            <a:endParaRPr lang="zh-TW" altLang="en-US" dirty="0"/>
          </a:p>
        </p:txBody>
      </p:sp>
      <p:sp>
        <p:nvSpPr>
          <p:cNvPr id="4" name="投影片編號版面配置區 3"/>
          <p:cNvSpPr>
            <a:spLocks noGrp="1"/>
          </p:cNvSpPr>
          <p:nvPr>
            <p:ph type="sldNum" sz="quarter" idx="10"/>
          </p:nvPr>
        </p:nvSpPr>
        <p:spPr/>
        <p:txBody>
          <a:bodyPr/>
          <a:lstStyle/>
          <a:p>
            <a:fld id="{720E87A2-B162-45FE-B26F-FF298C791F0B}" type="slidenum">
              <a:rPr lang="en-US" smtClean="0"/>
              <a:t>17</a:t>
            </a:fld>
            <a:endParaRPr lang="en-US"/>
          </a:p>
        </p:txBody>
      </p:sp>
    </p:spTree>
    <p:extLst>
      <p:ext uri="{BB962C8B-B14F-4D97-AF65-F5344CB8AC3E}">
        <p14:creationId xmlns:p14="http://schemas.microsoft.com/office/powerpoint/2010/main" val="114516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0E87A2-B162-45FE-B26F-FF298C791F0B}" type="slidenum">
              <a:rPr lang="en-US" smtClean="0"/>
              <a:t>18</a:t>
            </a:fld>
            <a:endParaRPr lang="en-US"/>
          </a:p>
        </p:txBody>
      </p:sp>
    </p:spTree>
    <p:extLst>
      <p:ext uri="{BB962C8B-B14F-4D97-AF65-F5344CB8AC3E}">
        <p14:creationId xmlns:p14="http://schemas.microsoft.com/office/powerpoint/2010/main" val="168966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Raymond Davis Jr. (October 14, 1914 – May 31, 2006) was an American chemist and physicist. He is best known as the leader of the </a:t>
            </a:r>
            <a:r>
              <a:rPr lang="en-US" altLang="zh-TW" dirty="0" err="1" smtClean="0"/>
              <a:t>Homestake</a:t>
            </a:r>
            <a:r>
              <a:rPr lang="en-US" altLang="zh-TW" dirty="0" smtClean="0"/>
              <a:t> experiment in the 1960s-1980s, which was the first experiment to detect neutrinos emitted from the Sun; for this he shared the 2002 Nobel Prize in Physics.</a:t>
            </a:r>
          </a:p>
          <a:p>
            <a:endParaRPr lang="en-US" altLang="zh-TW" dirty="0" smtClean="0"/>
          </a:p>
          <a:p>
            <a:r>
              <a:rPr lang="en-US" altLang="zh-TW" dirty="0" smtClean="0"/>
              <a:t>John Norris </a:t>
            </a:r>
            <a:r>
              <a:rPr lang="en-US" altLang="zh-TW" dirty="0" err="1" smtClean="0"/>
              <a:t>Bahcall</a:t>
            </a:r>
            <a:r>
              <a:rPr lang="en-US" altLang="zh-TW" dirty="0" smtClean="0"/>
              <a:t> (December 30, 1934 – August 17, 2005) was an American astrophysicist and the Richard Black Professor for Astrophysics at the Institute for Advanced Study. He was known for a wide range of contributions to solar, galactic and extragalactic astrophysics, including the solar neutrino problem, the development of the Hubble Space Telescope and for his leadership and development of the Institute for Advanced Study in Princeton.</a:t>
            </a:r>
          </a:p>
          <a:p>
            <a:endParaRPr lang="en-US" altLang="zh-TW" dirty="0" smtClean="0"/>
          </a:p>
          <a:p>
            <a:r>
              <a:rPr lang="en-US" altLang="zh-TW" dirty="0" smtClean="0"/>
              <a:t>Bruno </a:t>
            </a:r>
            <a:r>
              <a:rPr lang="en-US" altLang="zh-TW" dirty="0" err="1" smtClean="0"/>
              <a:t>Pontecorvo</a:t>
            </a:r>
            <a:r>
              <a:rPr lang="en-US" altLang="zh-TW" dirty="0" smtClean="0"/>
              <a:t>, (born August 22, 1913, Marina di Pisa, Italy—died September 25, 1993, </a:t>
            </a:r>
            <a:r>
              <a:rPr lang="en-US" altLang="zh-TW" dirty="0" err="1" smtClean="0"/>
              <a:t>Dubna</a:t>
            </a:r>
            <a:r>
              <a:rPr lang="en-US" altLang="zh-TW" dirty="0" smtClean="0"/>
              <a:t>, Russia), Italian-born nuclear physicist who defected to the Soviet Union after having done atomic research in the United States, Canada, and the United Kingdom from 1943 to 1950.</a:t>
            </a:r>
          </a:p>
          <a:p>
            <a:endParaRPr lang="en-US" altLang="zh-TW" dirty="0" smtClean="0"/>
          </a:p>
          <a:p>
            <a:r>
              <a:rPr lang="en-US" altLang="zh-TW" dirty="0" smtClean="0"/>
              <a:t>Vladimir </a:t>
            </a:r>
            <a:r>
              <a:rPr lang="en-US" altLang="zh-TW" dirty="0" err="1" smtClean="0"/>
              <a:t>Naumovich</a:t>
            </a:r>
            <a:r>
              <a:rPr lang="en-US" altLang="zh-TW" dirty="0" smtClean="0"/>
              <a:t> </a:t>
            </a:r>
            <a:r>
              <a:rPr lang="en-US" altLang="zh-TW" dirty="0" err="1" smtClean="0"/>
              <a:t>Gribov</a:t>
            </a:r>
            <a:r>
              <a:rPr lang="en-US" altLang="zh-TW" dirty="0" smtClean="0"/>
              <a:t> (Russian </a:t>
            </a:r>
            <a:r>
              <a:rPr lang="az-Cyrl-AZ" altLang="zh-TW" dirty="0" smtClean="0"/>
              <a:t>Влади́мир Нау́мович Гри́бов; </a:t>
            </a:r>
            <a:r>
              <a:rPr lang="en-US" altLang="zh-TW" dirty="0" smtClean="0"/>
              <a:t>March 25, 1930, Leningrad – August 13, 1997, Budapest) was a prominent Russian theoretical physicist, who worked on high-energy physics, quantum field theory and the </a:t>
            </a:r>
            <a:r>
              <a:rPr lang="en-US" altLang="zh-TW" dirty="0" err="1" smtClean="0"/>
              <a:t>Regge</a:t>
            </a:r>
            <a:r>
              <a:rPr lang="en-US" altLang="zh-TW" dirty="0" smtClean="0"/>
              <a:t> theory of the strong interactions.[1]</a:t>
            </a:r>
          </a:p>
          <a:p>
            <a:endParaRPr lang="en-US" altLang="zh-TW" dirty="0" smtClean="0"/>
          </a:p>
          <a:p>
            <a:r>
              <a:rPr lang="en-US" altLang="zh-TW" dirty="0" smtClean="0"/>
              <a:t>His best known contributions are the </a:t>
            </a:r>
            <a:r>
              <a:rPr lang="en-US" altLang="zh-TW" dirty="0" err="1" smtClean="0"/>
              <a:t>pomeron</a:t>
            </a:r>
            <a:r>
              <a:rPr lang="en-US" altLang="zh-TW" dirty="0" smtClean="0"/>
              <a:t>,[2] the DGLAP equations, and the </a:t>
            </a:r>
            <a:r>
              <a:rPr lang="en-US" altLang="zh-TW" dirty="0" err="1" smtClean="0"/>
              <a:t>Gribov</a:t>
            </a:r>
            <a:r>
              <a:rPr lang="en-US" altLang="zh-TW" dirty="0" smtClean="0"/>
              <a:t> copies.</a:t>
            </a:r>
            <a:endParaRPr lang="zh-TW" altLang="en-US" dirty="0"/>
          </a:p>
        </p:txBody>
      </p:sp>
      <p:sp>
        <p:nvSpPr>
          <p:cNvPr id="4" name="投影片編號版面配置區 3"/>
          <p:cNvSpPr>
            <a:spLocks noGrp="1"/>
          </p:cNvSpPr>
          <p:nvPr>
            <p:ph type="sldNum" sz="quarter" idx="10"/>
          </p:nvPr>
        </p:nvSpPr>
        <p:spPr/>
        <p:txBody>
          <a:bodyPr/>
          <a:lstStyle/>
          <a:p>
            <a:fld id="{720E87A2-B162-45FE-B26F-FF298C791F0B}" type="slidenum">
              <a:rPr lang="en-US" smtClean="0"/>
              <a:t>19</a:t>
            </a:fld>
            <a:endParaRPr lang="en-US"/>
          </a:p>
        </p:txBody>
      </p:sp>
    </p:spTree>
    <p:extLst>
      <p:ext uri="{BB962C8B-B14F-4D97-AF65-F5344CB8AC3E}">
        <p14:creationId xmlns:p14="http://schemas.microsoft.com/office/powerpoint/2010/main" val="280814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a:extLst>
              <a:ext uri="{FF2B5EF4-FFF2-40B4-BE49-F238E27FC236}">
                <a16:creationId xmlns:a16="http://schemas.microsoft.com/office/drawing/2014/main" id="{C87229FB-148C-4752-969A-D1F1047C43BE}"/>
              </a:ext>
            </a:extLst>
          </p:cNvPr>
          <p:cNvSpPr>
            <a:spLocks noGrp="1" noRot="1" noChangeAspect="1" noTextEdit="1"/>
          </p:cNvSpPr>
          <p:nvPr>
            <p:ph type="sldImg"/>
          </p:nvPr>
        </p:nvSpPr>
        <p:spPr bwMode="auto">
          <a:xfrm>
            <a:off x="-141288" y="860425"/>
            <a:ext cx="7631113" cy="4294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a:extLst>
              <a:ext uri="{FF2B5EF4-FFF2-40B4-BE49-F238E27FC236}">
                <a16:creationId xmlns:a16="http://schemas.microsoft.com/office/drawing/2014/main" id="{8A1A0164-BBA9-46C5-95BE-197F90602651}"/>
              </a:ext>
            </a:extLst>
          </p:cNvPr>
          <p:cNvSpPr>
            <a:spLocks noGrp="1"/>
          </p:cNvSpPr>
          <p:nvPr>
            <p:ph type="body" idx="1"/>
          </p:nvPr>
        </p:nvSpPr>
        <p:spPr bwMode="auto">
          <a:xfrm>
            <a:off x="734582" y="5440693"/>
            <a:ext cx="5878286" cy="51546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40" tIns="53621" rIns="107240" bIns="53621" numCol="1" anchor="t" anchorCtr="0" compatLnSpc="1">
            <a:prstTxWarp prst="textNoShape">
              <a:avLst/>
            </a:prstTxWarp>
          </a:bodyPr>
          <a:lstStyle/>
          <a:p>
            <a:pPr>
              <a:spcBef>
                <a:spcPct val="0"/>
              </a:spcBef>
            </a:pPr>
            <a:endParaRPr lang="zh-TW" altLang="en-US">
              <a:latin typeface="Arial" panose="020B0604020202020204" pitchFamily="34" charset="0"/>
            </a:endParaRPr>
          </a:p>
        </p:txBody>
      </p:sp>
      <p:sp>
        <p:nvSpPr>
          <p:cNvPr id="75780" name="投影片編號版面配置區 3">
            <a:extLst>
              <a:ext uri="{FF2B5EF4-FFF2-40B4-BE49-F238E27FC236}">
                <a16:creationId xmlns:a16="http://schemas.microsoft.com/office/drawing/2014/main" id="{97840644-85FD-4FBD-9B8B-51A41AABF944}"/>
              </a:ext>
            </a:extLst>
          </p:cNvPr>
          <p:cNvSpPr txBox="1">
            <a:spLocks noGrp="1"/>
          </p:cNvSpPr>
          <p:nvPr/>
        </p:nvSpPr>
        <p:spPr bwMode="auto">
          <a:xfrm>
            <a:off x="4162624" y="10881385"/>
            <a:ext cx="3184825" cy="57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40" tIns="53621" rIns="107240" bIns="53621" anchor="b"/>
          <a:lstStyle>
            <a:lvl1pPr defTabSz="990600"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defTabSz="99060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defTabSz="990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defTabSz="990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defTabSz="990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defTabSz="990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defTabSz="990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defTabSz="990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defTabSz="990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r" eaLnBrk="1" hangingPunct="1"/>
            <a:fld id="{A04E7EA4-D1D3-48D9-97CC-48E532E622B4}" type="slidenum">
              <a:rPr kumimoji="0" lang="zh-TW" altLang="en-US" sz="1400"/>
              <a:pPr algn="r" eaLnBrk="1" hangingPunct="1"/>
              <a:t>23</a:t>
            </a:fld>
            <a:endParaRPr kumimoji="0" lang="en-US" altLang="zh-TW" sz="1400"/>
          </a:p>
        </p:txBody>
      </p:sp>
    </p:spTree>
    <p:extLst>
      <p:ext uri="{BB962C8B-B14F-4D97-AF65-F5344CB8AC3E}">
        <p14:creationId xmlns:p14="http://schemas.microsoft.com/office/powerpoint/2010/main" val="401723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50C451-0ECD-4A08-8ECD-1E3176C20E3B}"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6436-A403-4B6E-A1A1-7690F48E578F}" type="slidenum">
              <a:rPr lang="en-US" smtClean="0"/>
              <a:t>‹#›</a:t>
            </a:fld>
            <a:endParaRPr lang="en-US"/>
          </a:p>
        </p:txBody>
      </p:sp>
    </p:spTree>
    <p:extLst>
      <p:ext uri="{BB962C8B-B14F-4D97-AF65-F5344CB8AC3E}">
        <p14:creationId xmlns:p14="http://schemas.microsoft.com/office/powerpoint/2010/main" val="161667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50C451-0ECD-4A08-8ECD-1E3176C20E3B}"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6436-A403-4B6E-A1A1-7690F48E578F}" type="slidenum">
              <a:rPr lang="en-US" smtClean="0"/>
              <a:t>‹#›</a:t>
            </a:fld>
            <a:endParaRPr lang="en-US"/>
          </a:p>
        </p:txBody>
      </p:sp>
    </p:spTree>
    <p:extLst>
      <p:ext uri="{BB962C8B-B14F-4D97-AF65-F5344CB8AC3E}">
        <p14:creationId xmlns:p14="http://schemas.microsoft.com/office/powerpoint/2010/main" val="2331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50C451-0ECD-4A08-8ECD-1E3176C20E3B}"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6436-A403-4B6E-A1A1-7690F48E578F}" type="slidenum">
              <a:rPr lang="en-US" smtClean="0"/>
              <a:t>‹#›</a:t>
            </a:fld>
            <a:endParaRPr lang="en-US"/>
          </a:p>
        </p:txBody>
      </p:sp>
    </p:spTree>
    <p:extLst>
      <p:ext uri="{BB962C8B-B14F-4D97-AF65-F5344CB8AC3E}">
        <p14:creationId xmlns:p14="http://schemas.microsoft.com/office/powerpoint/2010/main" val="182649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152400"/>
            <a:ext cx="103632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914400" y="1447800"/>
            <a:ext cx="5080000" cy="472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6197600" y="1447800"/>
            <a:ext cx="5080000" cy="2286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197600" y="3886200"/>
            <a:ext cx="5080000" cy="2286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5">
            <a:extLst>
              <a:ext uri="{FF2B5EF4-FFF2-40B4-BE49-F238E27FC236}">
                <a16:creationId xmlns:a16="http://schemas.microsoft.com/office/drawing/2014/main" id="{7A01106A-4006-4063-8961-0491902347AB}"/>
              </a:ext>
            </a:extLst>
          </p:cNvPr>
          <p:cNvSpPr>
            <a:spLocks noGrp="1"/>
          </p:cNvSpPr>
          <p:nvPr>
            <p:ph type="dt" sz="half" idx="10"/>
          </p:nvPr>
        </p:nvSpPr>
        <p:spPr>
          <a:xfrm>
            <a:off x="914400" y="6400800"/>
            <a:ext cx="2540000" cy="45720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A9306D1-B41D-41AE-BBA6-B84BB55CC0E6}" type="datetimeFigureOut">
              <a:rPr lang="en-US" altLang="zh-TW"/>
              <a:pPr>
                <a:defRPr/>
              </a:pPr>
              <a:t>5/27/2023</a:t>
            </a:fld>
            <a:r>
              <a:rPr lang="en-US" altLang="zh-TW"/>
              <a:t>June 18th, 2001</a:t>
            </a:r>
          </a:p>
        </p:txBody>
      </p:sp>
      <p:sp>
        <p:nvSpPr>
          <p:cNvPr id="7" name="頁尾版面配置區 6">
            <a:extLst>
              <a:ext uri="{FF2B5EF4-FFF2-40B4-BE49-F238E27FC236}">
                <a16:creationId xmlns:a16="http://schemas.microsoft.com/office/drawing/2014/main" id="{56EA9242-CA6F-46B7-990D-3D4A8B02DFB2}"/>
              </a:ext>
            </a:extLst>
          </p:cNvPr>
          <p:cNvSpPr>
            <a:spLocks noGrp="1"/>
          </p:cNvSpPr>
          <p:nvPr>
            <p:ph type="ftr" sz="quarter" idx="11"/>
          </p:nvPr>
        </p:nvSpPr>
        <p:spPr>
          <a:xfrm>
            <a:off x="4165600" y="6400800"/>
            <a:ext cx="3860800" cy="457200"/>
          </a:xfrm>
        </p:spPr>
        <p:txBody>
          <a:bodyPr wrap="square" numCol="1" anchor="t" anchorCtr="0" compatLnSpc="1">
            <a:prstTxWarp prst="textNoShape">
              <a:avLst/>
            </a:prstTxWarp>
          </a:bodyPr>
          <a:lstStyle>
            <a:lvl1pPr>
              <a:defRPr/>
            </a:lvl1pPr>
          </a:lstStyle>
          <a:p>
            <a:pPr>
              <a:defRPr/>
            </a:pPr>
            <a:r>
              <a:rPr lang="en-US" altLang="zh-TW"/>
              <a:t>Tony Noble  CAP Victoria</a:t>
            </a:r>
          </a:p>
        </p:txBody>
      </p:sp>
      <p:sp>
        <p:nvSpPr>
          <p:cNvPr id="8" name="投影片編號版面配置區 7">
            <a:extLst>
              <a:ext uri="{FF2B5EF4-FFF2-40B4-BE49-F238E27FC236}">
                <a16:creationId xmlns:a16="http://schemas.microsoft.com/office/drawing/2014/main" id="{2A692328-9CEC-4A7E-B913-527621A763AB}"/>
              </a:ext>
            </a:extLst>
          </p:cNvPr>
          <p:cNvSpPr>
            <a:spLocks noGrp="1"/>
          </p:cNvSpPr>
          <p:nvPr>
            <p:ph type="sldNum" sz="quarter" idx="12"/>
          </p:nvPr>
        </p:nvSpPr>
        <p:spPr>
          <a:xfrm>
            <a:off x="8737600" y="6400800"/>
            <a:ext cx="2540000" cy="457200"/>
          </a:xfrm>
        </p:spPr>
        <p:txBody>
          <a:bodyPr/>
          <a:lstStyle>
            <a:lvl1pPr>
              <a:defRPr/>
            </a:lvl1pPr>
          </a:lstStyle>
          <a:p>
            <a:fld id="{65C0166F-0432-4D48-9C89-678A9CD53D5A}" type="slidenum">
              <a:rPr lang="en-US" altLang="zh-TW"/>
              <a:pPr/>
              <a:t>‹#›</a:t>
            </a:fld>
            <a:endParaRPr lang="en-US" altLang="zh-TW"/>
          </a:p>
        </p:txBody>
      </p:sp>
    </p:spTree>
    <p:extLst>
      <p:ext uri="{BB962C8B-B14F-4D97-AF65-F5344CB8AC3E}">
        <p14:creationId xmlns:p14="http://schemas.microsoft.com/office/powerpoint/2010/main" val="16603753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50C451-0ECD-4A08-8ECD-1E3176C20E3B}" type="datetimeFigureOut">
              <a:rPr lang="en-US" smtClean="0">
                <a:solidFill>
                  <a:prstClr val="black">
                    <a:tint val="75000"/>
                  </a:prstClr>
                </a:solidFill>
              </a:rPr>
              <a:pPr/>
              <a:t>5/27/2023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9465735" y="6559562"/>
            <a:ext cx="2743200" cy="365125"/>
          </a:xfrm>
        </p:spPr>
        <p:txBody>
          <a:bodyPr/>
          <a:lstStyle/>
          <a:p>
            <a:fld id="{3CB86436-A403-4B6E-A1A1-7690F48E57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74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50C451-0ECD-4A08-8ECD-1E3176C20E3B}" type="datetimeFigureOut">
              <a:rPr lang="en-US" smtClean="0">
                <a:solidFill>
                  <a:prstClr val="black">
                    <a:tint val="75000"/>
                  </a:prstClr>
                </a:solidFill>
              </a:rPr>
              <a:pPr/>
              <a:t>5/27/2023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86436-A403-4B6E-A1A1-7690F48E57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50C451-0ECD-4A08-8ECD-1E3176C20E3B}" type="datetimeFigureOut">
              <a:rPr lang="en-US" smtClean="0">
                <a:solidFill>
                  <a:prstClr val="black">
                    <a:tint val="75000"/>
                  </a:prstClr>
                </a:solidFill>
              </a:rPr>
              <a:pPr/>
              <a:t>5/27/2023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86436-A403-4B6E-A1A1-7690F48E57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67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50C451-0ECD-4A08-8ECD-1E3176C20E3B}" type="datetimeFigureOut">
              <a:rPr lang="en-US" smtClean="0">
                <a:solidFill>
                  <a:prstClr val="black">
                    <a:tint val="75000"/>
                  </a:prstClr>
                </a:solidFill>
              </a:rPr>
              <a:pPr/>
              <a:t>5/27/2023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B86436-A403-4B6E-A1A1-7690F48E57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10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50C451-0ECD-4A08-8ECD-1E3176C20E3B}" type="datetimeFigureOut">
              <a:rPr lang="en-US" smtClean="0">
                <a:solidFill>
                  <a:prstClr val="black">
                    <a:tint val="75000"/>
                  </a:prstClr>
                </a:solidFill>
              </a:rPr>
              <a:pPr/>
              <a:t>5/27/2023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B86436-A403-4B6E-A1A1-7690F48E57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34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50C451-0ECD-4A08-8ECD-1E3176C20E3B}" type="datetimeFigureOut">
              <a:rPr lang="en-US" smtClean="0">
                <a:solidFill>
                  <a:prstClr val="black">
                    <a:tint val="75000"/>
                  </a:prstClr>
                </a:solidFill>
              </a:rPr>
              <a:pPr/>
              <a:t>5/27/2023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B86436-A403-4B6E-A1A1-7690F48E57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486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0C451-0ECD-4A08-8ECD-1E3176C20E3B}" type="datetimeFigureOut">
              <a:rPr lang="en-US" smtClean="0">
                <a:solidFill>
                  <a:prstClr val="black">
                    <a:tint val="75000"/>
                  </a:prstClr>
                </a:solidFill>
              </a:rPr>
              <a:pPr/>
              <a:t>5/27/2023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B86436-A403-4B6E-A1A1-7690F48E57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96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50C451-0ECD-4A08-8ECD-1E3176C20E3B}"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6436-A403-4B6E-A1A1-7690F48E578F}" type="slidenum">
              <a:rPr lang="en-US" smtClean="0"/>
              <a:t>‹#›</a:t>
            </a:fld>
            <a:endParaRPr lang="en-US"/>
          </a:p>
        </p:txBody>
      </p:sp>
    </p:spTree>
    <p:extLst>
      <p:ext uri="{BB962C8B-B14F-4D97-AF65-F5344CB8AC3E}">
        <p14:creationId xmlns:p14="http://schemas.microsoft.com/office/powerpoint/2010/main" val="4040103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50C451-0ECD-4A08-8ECD-1E3176C20E3B}" type="datetimeFigureOut">
              <a:rPr lang="en-US" smtClean="0">
                <a:solidFill>
                  <a:prstClr val="black">
                    <a:tint val="75000"/>
                  </a:prstClr>
                </a:solidFill>
              </a:rPr>
              <a:pPr/>
              <a:t>5/27/2023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B86436-A403-4B6E-A1A1-7690F48E57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427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0" y="987426"/>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50C451-0ECD-4A08-8ECD-1E3176C20E3B}" type="datetimeFigureOut">
              <a:rPr lang="en-US" smtClean="0">
                <a:solidFill>
                  <a:prstClr val="black">
                    <a:tint val="75000"/>
                  </a:prstClr>
                </a:solidFill>
              </a:rPr>
              <a:pPr/>
              <a:t>5/27/2023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B86436-A403-4B6E-A1A1-7690F48E57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291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50C451-0ECD-4A08-8ECD-1E3176C20E3B}" type="datetimeFigureOut">
              <a:rPr lang="en-US" smtClean="0">
                <a:solidFill>
                  <a:prstClr val="black">
                    <a:tint val="75000"/>
                  </a:prstClr>
                </a:solidFill>
              </a:rPr>
              <a:pPr/>
              <a:t>5/27/2023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86436-A403-4B6E-A1A1-7690F48E57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094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50C451-0ECD-4A08-8ECD-1E3176C20E3B}" type="datetimeFigureOut">
              <a:rPr lang="en-US" smtClean="0">
                <a:solidFill>
                  <a:prstClr val="black">
                    <a:tint val="75000"/>
                  </a:prstClr>
                </a:solidFill>
              </a:rPr>
              <a:pPr/>
              <a:t>5/27/2023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86436-A403-4B6E-A1A1-7690F48E57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724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STRI Eng Content (blank)">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571464" y="214290"/>
            <a:ext cx="11049077" cy="571504"/>
          </a:xfrm>
          <a:prstGeom prst="rect">
            <a:avLst/>
          </a:prstGeom>
          <a:noFill/>
          <a:ln w="9525">
            <a:noFill/>
            <a:miter lim="800000"/>
            <a:headEnd/>
            <a:tailEnd/>
          </a:ln>
          <a:effectLst/>
        </p:spPr>
        <p:txBody>
          <a:bodyPr/>
          <a:lstStyle/>
          <a:p>
            <a:pPr lvl="0"/>
            <a:r>
              <a:rPr lang="en-US" altLang="zh-TW"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60D8394-60FF-410F-9047-7DACE11166CC}" type="slidenum">
              <a:rPr lang="en-US" altLang="zh-TW">
                <a:solidFill>
                  <a:prstClr val="black">
                    <a:tint val="75000"/>
                  </a:prstClr>
                </a:solidFill>
              </a:rPr>
              <a:pPr>
                <a:defRPr/>
              </a:pPr>
              <a:t>‹#›</a:t>
            </a:fld>
            <a:endParaRPr lang="en-US" altLang="zh-TW" dirty="0">
              <a:solidFill>
                <a:prstClr val="black">
                  <a:tint val="75000"/>
                </a:prstClr>
              </a:solidFill>
            </a:endParaRPr>
          </a:p>
        </p:txBody>
      </p:sp>
    </p:spTree>
    <p:extLst>
      <p:ext uri="{BB962C8B-B14F-4D97-AF65-F5344CB8AC3E}">
        <p14:creationId xmlns:p14="http://schemas.microsoft.com/office/powerpoint/2010/main" val="2320188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152400"/>
            <a:ext cx="103632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914400" y="1447800"/>
            <a:ext cx="5080000" cy="472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6197600" y="1447800"/>
            <a:ext cx="5080000" cy="2286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197600" y="3886200"/>
            <a:ext cx="5080000" cy="2286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5">
            <a:extLst>
              <a:ext uri="{FF2B5EF4-FFF2-40B4-BE49-F238E27FC236}">
                <a16:creationId xmlns:a16="http://schemas.microsoft.com/office/drawing/2014/main" id="{7A01106A-4006-4063-8961-0491902347AB}"/>
              </a:ext>
            </a:extLst>
          </p:cNvPr>
          <p:cNvSpPr>
            <a:spLocks noGrp="1"/>
          </p:cNvSpPr>
          <p:nvPr>
            <p:ph type="dt" sz="half" idx="10"/>
          </p:nvPr>
        </p:nvSpPr>
        <p:spPr>
          <a:xfrm>
            <a:off x="914400" y="6400800"/>
            <a:ext cx="2540000" cy="45720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A9306D1-B41D-41AE-BBA6-B84BB55CC0E6}" type="datetimeFigureOut">
              <a:rPr lang="en-US" altLang="zh-TW"/>
              <a:pPr>
                <a:defRPr/>
              </a:pPr>
              <a:t>5/27/2023</a:t>
            </a:fld>
            <a:r>
              <a:rPr lang="en-US" altLang="zh-TW"/>
              <a:t>June 18th, 2001</a:t>
            </a:r>
          </a:p>
        </p:txBody>
      </p:sp>
      <p:sp>
        <p:nvSpPr>
          <p:cNvPr id="7" name="頁尾版面配置區 6">
            <a:extLst>
              <a:ext uri="{FF2B5EF4-FFF2-40B4-BE49-F238E27FC236}">
                <a16:creationId xmlns:a16="http://schemas.microsoft.com/office/drawing/2014/main" id="{56EA9242-CA6F-46B7-990D-3D4A8B02DFB2}"/>
              </a:ext>
            </a:extLst>
          </p:cNvPr>
          <p:cNvSpPr>
            <a:spLocks noGrp="1"/>
          </p:cNvSpPr>
          <p:nvPr>
            <p:ph type="ftr" sz="quarter" idx="11"/>
          </p:nvPr>
        </p:nvSpPr>
        <p:spPr>
          <a:xfrm>
            <a:off x="4165600" y="6400800"/>
            <a:ext cx="3860800" cy="457200"/>
          </a:xfrm>
        </p:spPr>
        <p:txBody>
          <a:bodyPr wrap="square" numCol="1" anchor="t" anchorCtr="0" compatLnSpc="1">
            <a:prstTxWarp prst="textNoShape">
              <a:avLst/>
            </a:prstTxWarp>
          </a:bodyPr>
          <a:lstStyle>
            <a:lvl1pPr>
              <a:defRPr/>
            </a:lvl1pPr>
          </a:lstStyle>
          <a:p>
            <a:pPr>
              <a:defRPr/>
            </a:pPr>
            <a:r>
              <a:rPr lang="en-US" altLang="zh-TW">
                <a:solidFill>
                  <a:prstClr val="black">
                    <a:tint val="75000"/>
                  </a:prstClr>
                </a:solidFill>
              </a:rPr>
              <a:t>Tony Noble  CAP Victoria</a:t>
            </a:r>
          </a:p>
        </p:txBody>
      </p:sp>
      <p:sp>
        <p:nvSpPr>
          <p:cNvPr id="8" name="投影片編號版面配置區 7">
            <a:extLst>
              <a:ext uri="{FF2B5EF4-FFF2-40B4-BE49-F238E27FC236}">
                <a16:creationId xmlns:a16="http://schemas.microsoft.com/office/drawing/2014/main" id="{2A692328-9CEC-4A7E-B913-527621A763AB}"/>
              </a:ext>
            </a:extLst>
          </p:cNvPr>
          <p:cNvSpPr>
            <a:spLocks noGrp="1"/>
          </p:cNvSpPr>
          <p:nvPr>
            <p:ph type="sldNum" sz="quarter" idx="12"/>
          </p:nvPr>
        </p:nvSpPr>
        <p:spPr>
          <a:xfrm>
            <a:off x="8737600" y="6400800"/>
            <a:ext cx="2540000" cy="457200"/>
          </a:xfrm>
        </p:spPr>
        <p:txBody>
          <a:bodyPr/>
          <a:lstStyle>
            <a:lvl1pPr>
              <a:defRPr/>
            </a:lvl1pPr>
          </a:lstStyle>
          <a:p>
            <a:fld id="{65C0166F-0432-4D48-9C89-678A9CD53D5A}" type="slidenum">
              <a:rPr lang="en-US" altLang="zh-TW">
                <a:solidFill>
                  <a:prstClr val="black">
                    <a:tint val="75000"/>
                  </a:prstClr>
                </a:solidFill>
              </a:rPr>
              <a:pPr/>
              <a:t>‹#›</a:t>
            </a:fld>
            <a:endParaRPr lang="en-US" altLang="zh-TW">
              <a:solidFill>
                <a:prstClr val="black">
                  <a:tint val="75000"/>
                </a:prstClr>
              </a:solidFill>
            </a:endParaRPr>
          </a:p>
        </p:txBody>
      </p:sp>
    </p:spTree>
    <p:extLst>
      <p:ext uri="{BB962C8B-B14F-4D97-AF65-F5344CB8AC3E}">
        <p14:creationId xmlns:p14="http://schemas.microsoft.com/office/powerpoint/2010/main" val="37915809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50C451-0ECD-4A08-8ECD-1E3176C20E3B}"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6436-A403-4B6E-A1A1-7690F48E578F}" type="slidenum">
              <a:rPr lang="en-US" smtClean="0"/>
              <a:t>‹#›</a:t>
            </a:fld>
            <a:endParaRPr lang="en-US"/>
          </a:p>
        </p:txBody>
      </p:sp>
    </p:spTree>
    <p:extLst>
      <p:ext uri="{BB962C8B-B14F-4D97-AF65-F5344CB8AC3E}">
        <p14:creationId xmlns:p14="http://schemas.microsoft.com/office/powerpoint/2010/main" val="11391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50C451-0ECD-4A08-8ECD-1E3176C20E3B}"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6436-A403-4B6E-A1A1-7690F48E578F}" type="slidenum">
              <a:rPr lang="en-US" smtClean="0"/>
              <a:t>‹#›</a:t>
            </a:fld>
            <a:endParaRPr lang="en-US"/>
          </a:p>
        </p:txBody>
      </p:sp>
    </p:spTree>
    <p:extLst>
      <p:ext uri="{BB962C8B-B14F-4D97-AF65-F5344CB8AC3E}">
        <p14:creationId xmlns:p14="http://schemas.microsoft.com/office/powerpoint/2010/main" val="236920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50C451-0ECD-4A08-8ECD-1E3176C20E3B}" type="datetimeFigureOut">
              <a:rPr lang="en-US" smtClean="0"/>
              <a:t>5/27/2023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86436-A403-4B6E-A1A1-7690F48E578F}" type="slidenum">
              <a:rPr lang="en-US" smtClean="0"/>
              <a:t>‹#›</a:t>
            </a:fld>
            <a:endParaRPr lang="en-US"/>
          </a:p>
        </p:txBody>
      </p:sp>
    </p:spTree>
    <p:extLst>
      <p:ext uri="{BB962C8B-B14F-4D97-AF65-F5344CB8AC3E}">
        <p14:creationId xmlns:p14="http://schemas.microsoft.com/office/powerpoint/2010/main" val="276675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50C451-0ECD-4A08-8ECD-1E3176C20E3B}" type="datetimeFigureOut">
              <a:rPr lang="en-US" smtClean="0"/>
              <a:t>5/27/2023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86436-A403-4B6E-A1A1-7690F48E578F}" type="slidenum">
              <a:rPr lang="en-US" smtClean="0"/>
              <a:t>‹#›</a:t>
            </a:fld>
            <a:endParaRPr lang="en-US"/>
          </a:p>
        </p:txBody>
      </p:sp>
    </p:spTree>
    <p:extLst>
      <p:ext uri="{BB962C8B-B14F-4D97-AF65-F5344CB8AC3E}">
        <p14:creationId xmlns:p14="http://schemas.microsoft.com/office/powerpoint/2010/main" val="29843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0C451-0ECD-4A08-8ECD-1E3176C20E3B}" type="datetimeFigureOut">
              <a:rPr lang="en-US" smtClean="0"/>
              <a:t>5/27/2023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86436-A403-4B6E-A1A1-7690F48E578F}" type="slidenum">
              <a:rPr lang="en-US" smtClean="0"/>
              <a:t>‹#›</a:t>
            </a:fld>
            <a:endParaRPr lang="en-US"/>
          </a:p>
        </p:txBody>
      </p:sp>
    </p:spTree>
    <p:extLst>
      <p:ext uri="{BB962C8B-B14F-4D97-AF65-F5344CB8AC3E}">
        <p14:creationId xmlns:p14="http://schemas.microsoft.com/office/powerpoint/2010/main" val="339967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50C451-0ECD-4A08-8ECD-1E3176C20E3B}"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6436-A403-4B6E-A1A1-7690F48E578F}" type="slidenum">
              <a:rPr lang="en-US" smtClean="0"/>
              <a:t>‹#›</a:t>
            </a:fld>
            <a:endParaRPr lang="en-US"/>
          </a:p>
        </p:txBody>
      </p:sp>
    </p:spTree>
    <p:extLst>
      <p:ext uri="{BB962C8B-B14F-4D97-AF65-F5344CB8AC3E}">
        <p14:creationId xmlns:p14="http://schemas.microsoft.com/office/powerpoint/2010/main" val="275319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0" y="987426"/>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50C451-0ECD-4A08-8ECD-1E3176C20E3B}"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6436-A403-4B6E-A1A1-7690F48E578F}" type="slidenum">
              <a:rPr lang="en-US" smtClean="0"/>
              <a:t>‹#›</a:t>
            </a:fld>
            <a:endParaRPr lang="en-US"/>
          </a:p>
        </p:txBody>
      </p:sp>
    </p:spTree>
    <p:extLst>
      <p:ext uri="{BB962C8B-B14F-4D97-AF65-F5344CB8AC3E}">
        <p14:creationId xmlns:p14="http://schemas.microsoft.com/office/powerpoint/2010/main" val="315931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3"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199"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0C451-0ECD-4A08-8ECD-1E3176C20E3B}" type="datetimeFigureOut">
              <a:rPr lang="en-US" smtClean="0"/>
              <a:t>5/27/2023</a:t>
            </a:fld>
            <a:endParaRPr lang="en-US"/>
          </a:p>
        </p:txBody>
      </p:sp>
      <p:sp>
        <p:nvSpPr>
          <p:cNvPr id="5" name="Footer Placeholder 4"/>
          <p:cNvSpPr>
            <a:spLocks noGrp="1"/>
          </p:cNvSpPr>
          <p:nvPr>
            <p:ph type="ftr" sz="quarter" idx="3"/>
          </p:nvPr>
        </p:nvSpPr>
        <p:spPr>
          <a:xfrm>
            <a:off x="4038603"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86436-A403-4B6E-A1A1-7690F48E578F}" type="slidenum">
              <a:rPr lang="en-US" smtClean="0"/>
              <a:t>‹#›</a:t>
            </a:fld>
            <a:endParaRPr lang="en-US"/>
          </a:p>
        </p:txBody>
      </p:sp>
    </p:spTree>
    <p:extLst>
      <p:ext uri="{BB962C8B-B14F-4D97-AF65-F5344CB8AC3E}">
        <p14:creationId xmlns:p14="http://schemas.microsoft.com/office/powerpoint/2010/main" val="222066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3"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199"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0C451-0ECD-4A08-8ECD-1E3176C20E3B}" type="datetimeFigureOut">
              <a:rPr lang="en-US" smtClean="0">
                <a:solidFill>
                  <a:prstClr val="black">
                    <a:tint val="75000"/>
                  </a:prstClr>
                </a:solidFill>
              </a:rPr>
              <a:pPr/>
              <a:t>5/27/2023</a:t>
            </a:fld>
            <a:endParaRPr lang="en-US">
              <a:solidFill>
                <a:prstClr val="black">
                  <a:tint val="75000"/>
                </a:prstClr>
              </a:solidFill>
            </a:endParaRPr>
          </a:p>
        </p:txBody>
      </p:sp>
      <p:sp>
        <p:nvSpPr>
          <p:cNvPr id="5" name="Footer Placeholder 4"/>
          <p:cNvSpPr>
            <a:spLocks noGrp="1"/>
          </p:cNvSpPr>
          <p:nvPr>
            <p:ph type="ftr" sz="quarter" idx="3"/>
          </p:nvPr>
        </p:nvSpPr>
        <p:spPr>
          <a:xfrm>
            <a:off x="4038603"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86436-A403-4B6E-A1A1-7690F48E57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1571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en.wikipedia.org/wiki/Fundamental_interac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3.jpeg"/><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10" Type="http://schemas.openxmlformats.org/officeDocument/2006/relationships/image" Target="../media/image14.png"/><Relationship Id="rId4" Type="http://schemas.openxmlformats.org/officeDocument/2006/relationships/oleObject" Target="../embeddings/oleObject1.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03688"/>
            <a:ext cx="12191999" cy="839735"/>
          </a:xfrm>
        </p:spPr>
        <p:txBody>
          <a:bodyPr>
            <a:normAutofit fontScale="90000"/>
          </a:bodyPr>
          <a:lstStyle/>
          <a:p>
            <a:r>
              <a:rPr kumimoji="1" lang="en-US" altLang="zh-TW" sz="5300" b="1" dirty="0">
                <a:solidFill>
                  <a:srgbClr val="A50021"/>
                </a:solidFill>
                <a:latin typeface="Arial" panose="020B0604020202020204" pitchFamily="34" charset="0"/>
                <a:ea typeface="標楷體" panose="03000509000000000000" pitchFamily="65" charset="-120"/>
                <a:cs typeface="Arial" panose="020B0604020202020204" pitchFamily="34" charset="0"/>
              </a:rPr>
              <a:t>From Neutrino to Semiconductor</a:t>
            </a:r>
            <a:r>
              <a:rPr lang="en-US" altLang="zh-TW" sz="5400" b="1" dirty="0" smtClean="0">
                <a:latin typeface="Arial" panose="020B0604020202020204" pitchFamily="34" charset="0"/>
                <a:ea typeface="標楷體" panose="03000509000000000000" pitchFamily="65" charset="-120"/>
                <a:cs typeface="Arial" panose="020B0604020202020204" pitchFamily="34" charset="0"/>
              </a:rPr>
              <a:t/>
            </a:r>
            <a:br>
              <a:rPr lang="en-US" altLang="zh-TW" sz="5400" b="1" dirty="0" smtClean="0">
                <a:latin typeface="Arial" panose="020B0604020202020204" pitchFamily="34" charset="0"/>
                <a:ea typeface="標楷體" panose="03000509000000000000" pitchFamily="65" charset="-120"/>
                <a:cs typeface="Arial" panose="020B0604020202020204" pitchFamily="34" charset="0"/>
              </a:rPr>
            </a:br>
            <a:r>
              <a:rPr lang="en-US" altLang="zh-TW" sz="3600" dirty="0" smtClean="0">
                <a:solidFill>
                  <a:srgbClr val="0033CC"/>
                </a:solidFill>
                <a:latin typeface="Arial" panose="020B0604020202020204" pitchFamily="34" charset="0"/>
                <a:cs typeface="Arial" panose="020B0604020202020204" pitchFamily="34" charset="0"/>
              </a:rPr>
              <a:t>A </a:t>
            </a:r>
            <a:r>
              <a:rPr lang="en-US" altLang="zh-TW" sz="3600" dirty="0">
                <a:solidFill>
                  <a:srgbClr val="0033CC"/>
                </a:solidFill>
                <a:latin typeface="Arial" panose="020B0604020202020204" pitchFamily="34" charset="0"/>
                <a:cs typeface="Arial" panose="020B0604020202020204" pitchFamily="34" charset="0"/>
              </a:rPr>
              <a:t>journey of Learning and Research that Started from </a:t>
            </a:r>
            <a:r>
              <a:rPr lang="en-US" altLang="zh-TW" sz="3600" dirty="0" smtClean="0">
                <a:solidFill>
                  <a:srgbClr val="0033CC"/>
                </a:solidFill>
                <a:latin typeface="Arial" panose="020B0604020202020204" pitchFamily="34" charset="0"/>
                <a:cs typeface="Arial" panose="020B0604020202020204" pitchFamily="34" charset="0"/>
              </a:rPr>
              <a:t>Physics</a:t>
            </a:r>
            <a:endParaRPr lang="en-US" sz="3600" b="1" dirty="0">
              <a:solidFill>
                <a:srgbClr val="0033CC"/>
              </a:solidFill>
              <a:latin typeface="Arial" panose="020B0604020202020204" pitchFamily="34" charset="0"/>
              <a:ea typeface="標楷體" panose="03000509000000000000" pitchFamily="65" charset="-120"/>
              <a:cs typeface="Arial" panose="020B0604020202020204" pitchFamily="34" charset="0"/>
            </a:endParaRPr>
          </a:p>
        </p:txBody>
      </p:sp>
      <p:sp>
        <p:nvSpPr>
          <p:cNvPr id="3" name="Subtitle 2"/>
          <p:cNvSpPr>
            <a:spLocks noGrp="1"/>
          </p:cNvSpPr>
          <p:nvPr>
            <p:ph type="subTitle" idx="1"/>
          </p:nvPr>
        </p:nvSpPr>
        <p:spPr>
          <a:xfrm>
            <a:off x="714449" y="4281138"/>
            <a:ext cx="10515600" cy="2731204"/>
          </a:xfrm>
        </p:spPr>
        <p:txBody>
          <a:bodyPr>
            <a:noAutofit/>
          </a:bodyPr>
          <a:lstStyle/>
          <a:p>
            <a:endParaRPr lang="en-US" dirty="0"/>
          </a:p>
          <a:p>
            <a:endParaRPr lang="en-US" dirty="0"/>
          </a:p>
          <a:p>
            <a:r>
              <a:rPr lang="en-US" altLang="zh-TW" sz="2800" b="1" dirty="0">
                <a:latin typeface="Arial" panose="020B0604020202020204" pitchFamily="34" charset="0"/>
                <a:ea typeface="標楷體" panose="03000509000000000000" pitchFamily="65" charset="-120"/>
                <a:cs typeface="Arial" panose="020B0604020202020204" pitchFamily="34" charset="0"/>
              </a:rPr>
              <a:t>KC </a:t>
            </a:r>
            <a:r>
              <a:rPr lang="en-US" altLang="zh-TW" sz="2800" b="1" dirty="0" smtClean="0">
                <a:latin typeface="Arial" panose="020B0604020202020204" pitchFamily="34" charset="0"/>
                <a:ea typeface="標楷體" panose="03000509000000000000" pitchFamily="65" charset="-120"/>
                <a:cs typeface="Arial" panose="020B0604020202020204" pitchFamily="34" charset="0"/>
              </a:rPr>
              <a:t>Wang</a:t>
            </a:r>
            <a:r>
              <a:rPr lang="zh-TW" altLang="en-US" sz="2800" b="1" dirty="0" smtClean="0">
                <a:latin typeface="標楷體" panose="03000509000000000000" pitchFamily="65" charset="-120"/>
                <a:ea typeface="標楷體" panose="03000509000000000000" pitchFamily="65" charset="-120"/>
                <a:cs typeface="+mj-cs"/>
              </a:rPr>
              <a:t> </a:t>
            </a:r>
            <a:r>
              <a:rPr lang="en-US" altLang="zh-TW" sz="2800" b="1" dirty="0" smtClean="0">
                <a:latin typeface="標楷體" panose="03000509000000000000" pitchFamily="65" charset="-120"/>
                <a:ea typeface="標楷體" panose="03000509000000000000" pitchFamily="65" charset="-120"/>
                <a:cs typeface="+mj-cs"/>
              </a:rPr>
              <a:t>(</a:t>
            </a:r>
            <a:r>
              <a:rPr lang="zh-TW" altLang="en-US" sz="2800" b="1" dirty="0">
                <a:latin typeface="標楷體" panose="03000509000000000000" pitchFamily="65" charset="-120"/>
                <a:ea typeface="標楷體" panose="03000509000000000000" pitchFamily="65" charset="-120"/>
              </a:rPr>
              <a:t>王克中</a:t>
            </a:r>
            <a:r>
              <a:rPr lang="en-US" sz="2800" b="1" dirty="0" smtClean="0">
                <a:latin typeface="標楷體" panose="03000509000000000000" pitchFamily="65" charset="-120"/>
                <a:ea typeface="標楷體" panose="03000509000000000000" pitchFamily="65" charset="-120"/>
                <a:cs typeface="+mj-cs"/>
              </a:rPr>
              <a:t>)</a:t>
            </a:r>
          </a:p>
          <a:p>
            <a:pPr lvl="0" eaLnBrk="0" fontAlgn="base" hangingPunct="0">
              <a:spcBef>
                <a:spcPct val="50000"/>
              </a:spcBef>
              <a:spcAft>
                <a:spcPts val="600"/>
              </a:spcAft>
            </a:pPr>
            <a:r>
              <a:rPr lang="en-US" altLang="zh-TW" sz="2800" b="1" kern="0" dirty="0" err="1" smtClean="0">
                <a:solidFill>
                  <a:srgbClr val="000000"/>
                </a:solidFill>
                <a:latin typeface="Arial" panose="020B0604020202020204" pitchFamily="34" charset="0"/>
                <a:ea typeface="標楷體" pitchFamily="65" charset="-120"/>
                <a:cs typeface="Arial" panose="020B0604020202020204" pitchFamily="34" charset="0"/>
              </a:rPr>
              <a:t>Macronix</a:t>
            </a:r>
            <a:r>
              <a:rPr lang="en-US" altLang="zh-TW" sz="2800" b="1" kern="0" dirty="0" smtClean="0">
                <a:solidFill>
                  <a:srgbClr val="000000"/>
                </a:solidFill>
                <a:latin typeface="Arial" panose="020B0604020202020204" pitchFamily="34" charset="0"/>
                <a:ea typeface="標楷體" pitchFamily="65" charset="-120"/>
                <a:cs typeface="Arial" panose="020B0604020202020204" pitchFamily="34" charset="0"/>
              </a:rPr>
              <a:t> </a:t>
            </a:r>
            <a:r>
              <a:rPr lang="en-US" altLang="zh-TW" b="1" kern="0" dirty="0" smtClean="0">
                <a:solidFill>
                  <a:srgbClr val="000000"/>
                </a:solidFill>
                <a:latin typeface="Arial" panose="020B0604020202020204" pitchFamily="34" charset="0"/>
                <a:ea typeface="標楷體" pitchFamily="65" charset="-120"/>
                <a:cs typeface="Arial" panose="020B0604020202020204" pitchFamily="34" charset="0"/>
              </a:rPr>
              <a:t>(</a:t>
            </a:r>
            <a:r>
              <a:rPr lang="zh-TW" altLang="en-US" sz="2800" b="1" kern="0" dirty="0">
                <a:solidFill>
                  <a:srgbClr val="000000"/>
                </a:solidFill>
                <a:latin typeface="標楷體" pitchFamily="65" charset="-120"/>
                <a:ea typeface="標楷體" pitchFamily="65" charset="-120"/>
              </a:rPr>
              <a:t>旺宏</a:t>
            </a:r>
            <a:r>
              <a:rPr lang="zh-TW" altLang="en-US" sz="2800" b="1" kern="0" dirty="0" smtClean="0">
                <a:solidFill>
                  <a:srgbClr val="000000"/>
                </a:solidFill>
                <a:latin typeface="標楷體" pitchFamily="65" charset="-120"/>
                <a:ea typeface="標楷體" pitchFamily="65" charset="-120"/>
              </a:rPr>
              <a:t>電子</a:t>
            </a:r>
            <a:r>
              <a:rPr lang="en-US" altLang="zh-TW" b="1" kern="0" dirty="0" smtClean="0">
                <a:solidFill>
                  <a:srgbClr val="000000"/>
                </a:solidFill>
                <a:latin typeface="Arial" panose="020B0604020202020204" pitchFamily="34" charset="0"/>
                <a:ea typeface="標楷體" pitchFamily="65" charset="-120"/>
                <a:cs typeface="Arial" panose="020B0604020202020204" pitchFamily="34" charset="0"/>
              </a:rPr>
              <a:t>)</a:t>
            </a:r>
            <a:endParaRPr lang="en-US" sz="1800" b="1" dirty="0">
              <a:latin typeface="標楷體" panose="03000509000000000000" pitchFamily="65" charset="-120"/>
              <a:ea typeface="標楷體" panose="03000509000000000000" pitchFamily="65" charset="-120"/>
              <a:cs typeface="+mj-cs"/>
            </a:endParaRPr>
          </a:p>
          <a:p>
            <a:pPr lvl="0"/>
            <a:r>
              <a:rPr lang="en-US" altLang="zh-TW" b="1" dirty="0" smtClean="0">
                <a:latin typeface="Arial" panose="020B0604020202020204" pitchFamily="34" charset="0"/>
                <a:cs typeface="Arial" panose="020B0604020202020204" pitchFamily="34" charset="0"/>
              </a:rPr>
              <a:t>Joint AS IOP </a:t>
            </a:r>
            <a:r>
              <a:rPr lang="en-US" altLang="zh-TW" b="1" dirty="0">
                <a:latin typeface="Arial" panose="020B0604020202020204" pitchFamily="34" charset="0"/>
                <a:cs typeface="Arial" panose="020B0604020202020204" pitchFamily="34" charset="0"/>
              </a:rPr>
              <a:t>C</a:t>
            </a:r>
            <a:r>
              <a:rPr lang="en-US" altLang="zh-TW" b="1" dirty="0" smtClean="0">
                <a:latin typeface="Arial" panose="020B0604020202020204" pitchFamily="34" charset="0"/>
                <a:cs typeface="Arial" panose="020B0604020202020204" pitchFamily="34" charset="0"/>
              </a:rPr>
              <a:t>olloquium </a:t>
            </a:r>
            <a:r>
              <a:rPr lang="en-US" altLang="zh-TW" b="1" dirty="0">
                <a:latin typeface="Arial" panose="020B0604020202020204" pitchFamily="34" charset="0"/>
                <a:cs typeface="Arial" panose="020B0604020202020204" pitchFamily="34" charset="0"/>
              </a:rPr>
              <a:t>and PG2023 </a:t>
            </a:r>
            <a:r>
              <a:rPr lang="en-US" altLang="zh-TW" b="1" dirty="0" smtClean="0">
                <a:latin typeface="Arial" panose="020B0604020202020204" pitchFamily="34" charset="0"/>
                <a:cs typeface="Arial" panose="020B0604020202020204" pitchFamily="34" charset="0"/>
              </a:rPr>
              <a:t>General Talk on 6/1/2023</a:t>
            </a:r>
            <a:endParaRPr lang="en-US" sz="2800" b="1" dirty="0">
              <a:latin typeface="Arial" panose="020B0604020202020204" pitchFamily="34" charset="0"/>
              <a:cs typeface="Arial" panose="020B0604020202020204" pitchFamily="34"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227" y="2734544"/>
            <a:ext cx="3457301" cy="204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C:\Users\KENHSIEH\AppData\Local\Temp\gxokqueq.1k2.png">
            <a:extLst>
              <a:ext uri="{FF2B5EF4-FFF2-40B4-BE49-F238E27FC236}">
                <a16:creationId xmlns:a16="http://schemas.microsoft.com/office/drawing/2014/main" id="{93B1B8AF-9C14-4BE9-90D8-420EAE094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316" y="2734544"/>
            <a:ext cx="3395184" cy="204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230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63218"/>
            <a:ext cx="12192000" cy="1325563"/>
          </a:xfrm>
        </p:spPr>
        <p:txBody>
          <a:bodyPr>
            <a:normAutofit/>
          </a:bodyPr>
          <a:lstStyle/>
          <a:p>
            <a:pPr algn="ctr"/>
            <a:r>
              <a:rPr kumimoji="1" lang="en-US" altLang="zh-TW" sz="3200" b="1" dirty="0">
                <a:solidFill>
                  <a:srgbClr val="A50021"/>
                </a:solidFill>
                <a:latin typeface="Arial" panose="020B0604020202020204" pitchFamily="34" charset="0"/>
                <a:ea typeface="標楷體" panose="03000509000000000000" pitchFamily="65" charset="-120"/>
                <a:cs typeface="Arial" panose="020B0604020202020204" pitchFamily="34" charset="0"/>
              </a:rPr>
              <a:t>Herbert H. Chen </a:t>
            </a:r>
            <a:r>
              <a:rPr kumimoji="1" lang="en-US" altLang="zh-TW" sz="3200" b="1" dirty="0" smtClean="0">
                <a:solidFill>
                  <a:srgbClr val="A50021"/>
                </a:solidFill>
                <a:latin typeface="Arial" panose="020B0604020202020204" pitchFamily="34" charset="0"/>
                <a:ea typeface="標楷體" panose="03000509000000000000" pitchFamily="65" charset="-120"/>
                <a:cs typeface="Arial" panose="020B0604020202020204" pitchFamily="34" charset="0"/>
              </a:rPr>
              <a:t>(</a:t>
            </a:r>
            <a:r>
              <a:rPr kumimoji="1" lang="zh-TW" altLang="en-US" sz="3200" b="1" dirty="0" smtClean="0">
                <a:solidFill>
                  <a:srgbClr val="A50021"/>
                </a:solidFill>
                <a:latin typeface="Arial" panose="020B0604020202020204" pitchFamily="34" charset="0"/>
                <a:ea typeface="標楷體" panose="03000509000000000000" pitchFamily="65" charset="-120"/>
                <a:cs typeface="Arial" panose="020B0604020202020204" pitchFamily="34" charset="0"/>
              </a:rPr>
              <a:t>陳華生</a:t>
            </a:r>
            <a:r>
              <a:rPr kumimoji="1" lang="en-US" altLang="zh-TW" sz="3200" b="1" dirty="0" smtClean="0">
                <a:solidFill>
                  <a:srgbClr val="A50021"/>
                </a:solidFill>
                <a:latin typeface="Arial" panose="020B0604020202020204" pitchFamily="34" charset="0"/>
                <a:ea typeface="標楷體" panose="03000509000000000000" pitchFamily="65" charset="-120"/>
                <a:cs typeface="Arial" panose="020B0604020202020204" pitchFamily="34" charset="0"/>
              </a:rPr>
              <a:t>) – </a:t>
            </a:r>
            <a:r>
              <a:rPr kumimoji="1" lang="en-US" altLang="zh-TW" sz="3200" b="1" dirty="0">
                <a:solidFill>
                  <a:srgbClr val="A50021"/>
                </a:solidFill>
                <a:latin typeface="Arial" panose="020B0604020202020204" pitchFamily="34" charset="0"/>
                <a:ea typeface="標楷體" panose="03000509000000000000" pitchFamily="65" charset="-120"/>
                <a:cs typeface="Arial" panose="020B0604020202020204" pitchFamily="34" charset="0"/>
              </a:rPr>
              <a:t>An Exceptional Neutrino Physicist</a:t>
            </a:r>
            <a:endParaRPr kumimoji="1" lang="zh-TW" altLang="en-US" sz="3200" b="1" dirty="0">
              <a:solidFill>
                <a:srgbClr val="A50021"/>
              </a:solidFill>
              <a:latin typeface="Arial" panose="020B0604020202020204" pitchFamily="34" charset="0"/>
              <a:ea typeface="標楷體" panose="03000509000000000000" pitchFamily="65" charset="-120"/>
              <a:cs typeface="Arial" panose="020B0604020202020204" pitchFamily="34" charset="0"/>
            </a:endParaRPr>
          </a:p>
        </p:txBody>
      </p:sp>
      <p:pic>
        <p:nvPicPr>
          <p:cNvPr id="3" name="Picture 10" descr="herb2">
            <a:extLst>
              <a:ext uri="{FF2B5EF4-FFF2-40B4-BE49-F238E27FC236}">
                <a16:creationId xmlns:a16="http://schemas.microsoft.com/office/drawing/2014/main" id="{74E7F294-C90A-42DF-A35D-30000016B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521"/>
          <a:stretch>
            <a:fillRect/>
          </a:stretch>
        </p:blipFill>
        <p:spPr>
          <a:xfrm>
            <a:off x="8280668" y="1321944"/>
            <a:ext cx="3535279" cy="3468447"/>
          </a:xfrm>
          <a:prstGeom prst="rect">
            <a:avLst/>
          </a:prstGeom>
        </p:spPr>
      </p:pic>
      <p:sp>
        <p:nvSpPr>
          <p:cNvPr id="6" name="文字方塊 5"/>
          <p:cNvSpPr txBox="1"/>
          <p:nvPr/>
        </p:nvSpPr>
        <p:spPr>
          <a:xfrm>
            <a:off x="59374" y="1353597"/>
            <a:ext cx="8100778" cy="3785652"/>
          </a:xfrm>
          <a:prstGeom prst="rect">
            <a:avLst/>
          </a:prstGeom>
          <a:noFill/>
        </p:spPr>
        <p:txBody>
          <a:bodyPr wrap="square" rtlCol="0">
            <a:spAutoFit/>
          </a:bodyPr>
          <a:lstStyle/>
          <a:p>
            <a:pPr marL="285750" indent="-285750">
              <a:buSzPct val="75000"/>
              <a:buFont typeface="Wingdings" panose="05000000000000000000" pitchFamily="2" charset="2"/>
              <a:buChar char="l"/>
            </a:pPr>
            <a:r>
              <a:rPr lang="en-US" altLang="zh-TW" sz="2000" b="1" dirty="0" smtClean="0">
                <a:latin typeface="Arial" panose="020B0604020202020204" pitchFamily="34" charset="0"/>
                <a:cs typeface="Arial" panose="020B0604020202020204" pitchFamily="34" charset="0"/>
              </a:rPr>
              <a:t>Born in Chunking, China in 1942 and immigrated to US in 1955</a:t>
            </a:r>
          </a:p>
          <a:p>
            <a:pPr marL="285750" indent="-285750">
              <a:buSzPct val="75000"/>
              <a:buFont typeface="Wingdings" panose="05000000000000000000" pitchFamily="2" charset="2"/>
              <a:buChar char="l"/>
            </a:pPr>
            <a:r>
              <a:rPr lang="en-US" altLang="zh-TW" sz="2000" b="1" dirty="0" smtClean="0">
                <a:latin typeface="Arial" panose="020B0604020202020204" pitchFamily="34" charset="0"/>
                <a:cs typeface="Arial" panose="020B0604020202020204" pitchFamily="34" charset="0"/>
              </a:rPr>
              <a:t>B.S. from Caltech and Ph.D. from Princeton U. </a:t>
            </a:r>
          </a:p>
          <a:p>
            <a:pPr marL="285750" indent="-285750">
              <a:buSzPct val="75000"/>
              <a:buFont typeface="Wingdings" panose="05000000000000000000" pitchFamily="2" charset="2"/>
              <a:buChar char="l"/>
            </a:pPr>
            <a:r>
              <a:rPr lang="en-US" altLang="zh-TW" sz="2000" b="1" dirty="0" smtClean="0">
                <a:latin typeface="Arial" panose="020B0604020202020204" pitchFamily="34" charset="0"/>
                <a:cs typeface="Arial" panose="020B0604020202020204" pitchFamily="34" charset="0"/>
              </a:rPr>
              <a:t>Joined UC Irvine in 1968, Associate Prof. in 1974, Prof. in 1980</a:t>
            </a:r>
          </a:p>
          <a:p>
            <a:pPr marL="285750" indent="-285750">
              <a:buSzPct val="75000"/>
              <a:buFont typeface="Wingdings" panose="05000000000000000000" pitchFamily="2" charset="2"/>
              <a:buChar char="l"/>
            </a:pPr>
            <a:r>
              <a:rPr lang="en-US" altLang="zh-TW" sz="2000" b="1" dirty="0" smtClean="0">
                <a:latin typeface="Arial" panose="020B0604020202020204" pitchFamily="34" charset="0"/>
                <a:cs typeface="Arial" panose="020B0604020202020204" pitchFamily="34" charset="0"/>
              </a:rPr>
              <a:t>Led UCI-LANL </a:t>
            </a:r>
            <a:r>
              <a:rPr lang="en-US" altLang="zh-TW" sz="2000" b="1" dirty="0">
                <a:latin typeface="Symbol" panose="05050102010706020507" pitchFamily="18" charset="2"/>
              </a:rPr>
              <a:t>n</a:t>
            </a:r>
            <a:r>
              <a:rPr lang="en-US" altLang="zh-TW" sz="2000" b="1" baseline="-25000" dirty="0"/>
              <a:t>e</a:t>
            </a:r>
            <a:r>
              <a:rPr lang="en-US" altLang="zh-TW" sz="2000" b="1" dirty="0"/>
              <a:t> - e </a:t>
            </a:r>
            <a:r>
              <a:rPr lang="en-US" altLang="zh-TW" sz="2000" b="1" dirty="0">
                <a:latin typeface="Arial" panose="020B0604020202020204" pitchFamily="34" charset="0"/>
                <a:cs typeface="Arial" panose="020B0604020202020204" pitchFamily="34" charset="0"/>
              </a:rPr>
              <a:t>e</a:t>
            </a:r>
            <a:r>
              <a:rPr lang="en-US" altLang="zh-TW" sz="2000" b="1" dirty="0" smtClean="0">
                <a:latin typeface="Arial" panose="020B0604020202020204" pitchFamily="34" charset="0"/>
                <a:cs typeface="Arial" panose="020B0604020202020204" pitchFamily="34" charset="0"/>
              </a:rPr>
              <a:t>lastic </a:t>
            </a:r>
            <a:r>
              <a:rPr lang="en-US" altLang="zh-TW" sz="2000" b="1" dirty="0">
                <a:latin typeface="Arial" panose="020B0604020202020204" pitchFamily="34" charset="0"/>
                <a:cs typeface="Arial" panose="020B0604020202020204" pitchFamily="34" charset="0"/>
              </a:rPr>
              <a:t>s</a:t>
            </a:r>
            <a:r>
              <a:rPr lang="en-US" altLang="zh-TW" sz="2000" b="1" dirty="0" smtClean="0">
                <a:latin typeface="Arial" panose="020B0604020202020204" pitchFamily="34" charset="0"/>
                <a:cs typeface="Arial" panose="020B0604020202020204" pitchFamily="34" charset="0"/>
              </a:rPr>
              <a:t>cattering </a:t>
            </a:r>
            <a:r>
              <a:rPr lang="en-US" altLang="zh-TW" sz="2000" b="1" dirty="0">
                <a:latin typeface="Arial" panose="020B0604020202020204" pitchFamily="34" charset="0"/>
                <a:cs typeface="Arial" panose="020B0604020202020204" pitchFamily="34" charset="0"/>
              </a:rPr>
              <a:t>e</a:t>
            </a:r>
            <a:r>
              <a:rPr lang="en-US" altLang="zh-TW" sz="2000" b="1" dirty="0" smtClean="0">
                <a:latin typeface="Arial" panose="020B0604020202020204" pitchFamily="34" charset="0"/>
                <a:cs typeface="Arial" panose="020B0604020202020204" pitchFamily="34" charset="0"/>
              </a:rPr>
              <a:t>xperiment</a:t>
            </a:r>
          </a:p>
          <a:p>
            <a:pPr marL="285750" indent="-285750">
              <a:buSzPct val="75000"/>
              <a:buFont typeface="Wingdings" panose="05000000000000000000" pitchFamily="2" charset="2"/>
              <a:buChar char="l"/>
            </a:pPr>
            <a:r>
              <a:rPr lang="en-US" altLang="zh-TW" sz="2000" b="1" dirty="0" smtClean="0">
                <a:solidFill>
                  <a:srgbClr val="C00000"/>
                </a:solidFill>
                <a:latin typeface="Arial" panose="020B0604020202020204" pitchFamily="34" charset="0"/>
                <a:cs typeface="Arial" panose="020B0604020202020204" pitchFamily="34" charset="0"/>
              </a:rPr>
              <a:t>Designed and initiated Sudbury Neutrino Observatory (SNO) experiment</a:t>
            </a:r>
          </a:p>
          <a:p>
            <a:pPr marL="285750" indent="-285750">
              <a:buSzPct val="75000"/>
              <a:buFont typeface="Wingdings" panose="05000000000000000000" pitchFamily="2" charset="2"/>
              <a:buChar char="l"/>
            </a:pPr>
            <a:r>
              <a:rPr lang="en-US" altLang="zh-TW" sz="2000" b="1" dirty="0" smtClean="0">
                <a:latin typeface="Arial" panose="020B0604020202020204" pitchFamily="34" charset="0"/>
                <a:cs typeface="Arial" panose="020B0604020202020204" pitchFamily="34" charset="0"/>
              </a:rPr>
              <a:t>Pioneered development of Liquid Argon TPC</a:t>
            </a:r>
          </a:p>
          <a:p>
            <a:pPr marL="285750" indent="-285750">
              <a:buSzPct val="75000"/>
              <a:buFont typeface="Wingdings" panose="05000000000000000000" pitchFamily="2" charset="2"/>
              <a:buChar char="l"/>
            </a:pPr>
            <a:r>
              <a:rPr lang="en-US" altLang="zh-TW" sz="2000" b="1" dirty="0" smtClean="0">
                <a:latin typeface="Arial" panose="020B0604020202020204" pitchFamily="34" charset="0"/>
                <a:cs typeface="Arial" panose="020B0604020202020204" pitchFamily="34" charset="0"/>
              </a:rPr>
              <a:t>Chaired an NSF committee on “Computing for Particle Physics  by Network” which led to NSFNET that soon merged with ARPANET which eventually became Internet</a:t>
            </a:r>
          </a:p>
          <a:p>
            <a:pPr marL="285750" indent="-285750">
              <a:buSzPct val="75000"/>
              <a:buFont typeface="Wingdings" panose="05000000000000000000" pitchFamily="2" charset="2"/>
              <a:buChar char="l"/>
            </a:pPr>
            <a:r>
              <a:rPr lang="en-US" altLang="zh-TW" sz="2000" b="1" dirty="0" smtClean="0">
                <a:latin typeface="Arial" panose="020B0604020202020204" pitchFamily="34" charset="0"/>
                <a:cs typeface="Arial" panose="020B0604020202020204" pitchFamily="34" charset="0"/>
              </a:rPr>
              <a:t>Passed away in 1988</a:t>
            </a:r>
          </a:p>
          <a:p>
            <a:endParaRPr lang="zh-TW" altLang="en-US" sz="2000" b="1" dirty="0">
              <a:latin typeface="Arial" panose="020B0604020202020204" pitchFamily="34" charset="0"/>
              <a:cs typeface="Arial" panose="020B0604020202020204" pitchFamily="34" charset="0"/>
            </a:endParaRPr>
          </a:p>
        </p:txBody>
      </p:sp>
      <p:sp>
        <p:nvSpPr>
          <p:cNvPr id="7" name="文字方塊 6"/>
          <p:cNvSpPr txBox="1"/>
          <p:nvPr/>
        </p:nvSpPr>
        <p:spPr>
          <a:xfrm>
            <a:off x="3313216" y="6353299"/>
            <a:ext cx="5153890" cy="369332"/>
          </a:xfrm>
          <a:prstGeom prst="rect">
            <a:avLst/>
          </a:prstGeom>
          <a:noFill/>
        </p:spPr>
        <p:txBody>
          <a:bodyPr wrap="square" rtlCol="0">
            <a:spAutoFit/>
          </a:bodyPr>
          <a:lstStyle/>
          <a:p>
            <a:r>
              <a:rPr lang="en-US" altLang="zh-TW"/>
              <a:t>https://en.wikipedia.org/wiki/Herbert_H._Chen</a:t>
            </a:r>
            <a:endParaRPr lang="zh-TW" altLang="en-US" dirty="0"/>
          </a:p>
        </p:txBody>
      </p:sp>
      <p:sp>
        <p:nvSpPr>
          <p:cNvPr id="8"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10</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3326065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5">
            <a:extLst>
              <a:ext uri="{FF2B5EF4-FFF2-40B4-BE49-F238E27FC236}">
                <a16:creationId xmlns:a16="http://schemas.microsoft.com/office/drawing/2014/main" id="{DB97A525-D871-4842-ABD8-E554E580E40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76491" y="1174754"/>
            <a:ext cx="7413625" cy="5516563"/>
          </a:xfrm>
        </p:spPr>
      </p:pic>
      <p:sp>
        <p:nvSpPr>
          <p:cNvPr id="40963" name="Rectangle 2">
            <a:extLst>
              <a:ext uri="{FF2B5EF4-FFF2-40B4-BE49-F238E27FC236}">
                <a16:creationId xmlns:a16="http://schemas.microsoft.com/office/drawing/2014/main" id="{C9F47C03-30CF-4F4F-924C-F7E422EF201B}"/>
              </a:ext>
            </a:extLst>
          </p:cNvPr>
          <p:cNvSpPr>
            <a:spLocks noGrp="1" noChangeArrowheads="1"/>
          </p:cNvSpPr>
          <p:nvPr>
            <p:ph type="title"/>
          </p:nvPr>
        </p:nvSpPr>
        <p:spPr>
          <a:xfrm>
            <a:off x="1981200" y="-30160"/>
            <a:ext cx="8229600" cy="1143001"/>
          </a:xfrm>
        </p:spPr>
        <p:txBody>
          <a:bodyPr/>
          <a:lstStyle/>
          <a:p>
            <a:r>
              <a:rPr lang="en-US" altLang="zh-TW" b="1" dirty="0">
                <a:solidFill>
                  <a:srgbClr val="9E0000"/>
                </a:solidFill>
                <a:latin typeface="Symbol" panose="05050102010706020507" pitchFamily="18" charset="2"/>
              </a:rPr>
              <a:t>n</a:t>
            </a:r>
            <a:r>
              <a:rPr lang="en-US" altLang="zh-TW" b="1" baseline="-25000" dirty="0">
                <a:solidFill>
                  <a:srgbClr val="9E0000"/>
                </a:solidFill>
              </a:rPr>
              <a:t>e</a:t>
            </a:r>
            <a:r>
              <a:rPr lang="en-US" altLang="zh-TW" b="1" dirty="0">
                <a:solidFill>
                  <a:srgbClr val="9E0000"/>
                </a:solidFill>
              </a:rPr>
              <a:t> - e </a:t>
            </a:r>
            <a:r>
              <a:rPr kumimoji="1" lang="en-US"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Elastic Scattering Experiment</a:t>
            </a:r>
          </a:p>
        </p:txBody>
      </p:sp>
      <p:sp>
        <p:nvSpPr>
          <p:cNvPr id="4"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11</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6680343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250px-Los_Alamos_Neutron_Science_Center_01">
            <a:extLst>
              <a:ext uri="{FF2B5EF4-FFF2-40B4-BE49-F238E27FC236}">
                <a16:creationId xmlns:a16="http://schemas.microsoft.com/office/drawing/2014/main" id="{49E7E747-96B7-431B-AFE7-5FA852E62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7938"/>
            <a:ext cx="4775200" cy="662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419100" y="323850"/>
            <a:ext cx="3248025" cy="4062651"/>
          </a:xfrm>
          <a:prstGeom prst="rect">
            <a:avLst/>
          </a:prstGeom>
          <a:noFill/>
        </p:spPr>
        <p:txBody>
          <a:bodyPr wrap="square" rtlCol="0">
            <a:spAutoFit/>
          </a:bodyPr>
          <a:lstStyle/>
          <a:p>
            <a:r>
              <a:rPr lang="en-US" altLang="zh-TW" sz="2400" b="1" dirty="0" smtClean="0">
                <a:solidFill>
                  <a:srgbClr val="9E0000"/>
                </a:solidFill>
                <a:latin typeface="Arial" panose="020B0604020202020204" pitchFamily="34" charset="0"/>
                <a:cs typeface="Arial" panose="020B0604020202020204" pitchFamily="34" charset="0"/>
              </a:rPr>
              <a:t>Los Alamos Meson Physics Facility (LAMPF)</a:t>
            </a:r>
          </a:p>
          <a:p>
            <a:endParaRPr lang="en-US" altLang="zh-TW"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TW" dirty="0" smtClean="0">
                <a:latin typeface="Arial" panose="020B0604020202020204" pitchFamily="34" charset="0"/>
                <a:cs typeface="Arial" panose="020B0604020202020204" pitchFamily="34" charset="0"/>
              </a:rPr>
              <a:t>Opened in 1972</a:t>
            </a:r>
          </a:p>
          <a:p>
            <a:pPr marL="285750" indent="-285750">
              <a:buFont typeface="Arial" panose="020B0604020202020204" pitchFamily="34" charset="0"/>
              <a:buChar char="•"/>
            </a:pPr>
            <a:endParaRPr lang="en-US" altLang="zh-TW"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TW" dirty="0" smtClean="0">
                <a:latin typeface="Arial" panose="020B0604020202020204" pitchFamily="34" charset="0"/>
                <a:cs typeface="Arial" panose="020B0604020202020204" pitchFamily="34" charset="0"/>
              </a:rPr>
              <a:t>Has an 800-m long, 800 MeV, 1mA proton linear accelerator</a:t>
            </a:r>
          </a:p>
          <a:p>
            <a:r>
              <a:rPr lang="en-US" altLang="zh-TW"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zh-TW" dirty="0" smtClean="0">
                <a:latin typeface="Arial" panose="020B0604020202020204" pitchFamily="34" charset="0"/>
                <a:cs typeface="Arial" panose="020B0604020202020204" pitchFamily="34" charset="0"/>
              </a:rPr>
              <a:t>Now, it is Los Alamos Neutron Science Center (LANSCE)_</a:t>
            </a:r>
            <a:endParaRPr lang="zh-TW" altLang="en-US" dirty="0">
              <a:latin typeface="Arial" panose="020B0604020202020204" pitchFamily="34" charset="0"/>
              <a:cs typeface="Arial" panose="020B0604020202020204" pitchFamily="34" charset="0"/>
            </a:endParaRPr>
          </a:p>
        </p:txBody>
      </p:sp>
      <p:sp>
        <p:nvSpPr>
          <p:cNvPr id="3" name="矩形 2"/>
          <p:cNvSpPr/>
          <p:nvPr/>
        </p:nvSpPr>
        <p:spPr>
          <a:xfrm>
            <a:off x="7626940" y="6527284"/>
            <a:ext cx="4163127" cy="369332"/>
          </a:xfrm>
          <a:prstGeom prst="rect">
            <a:avLst/>
          </a:prstGeom>
        </p:spPr>
        <p:txBody>
          <a:bodyPr wrap="none">
            <a:spAutoFit/>
          </a:bodyPr>
          <a:lstStyle/>
          <a:p>
            <a:r>
              <a:rPr lang="en-US" altLang="zh-TW" dirty="0"/>
              <a:t>https://lansce.lanl.gov/facilities/index.php</a:t>
            </a:r>
            <a:endParaRPr lang="zh-TW" altLang="en-US" dirty="0"/>
          </a:p>
        </p:txBody>
      </p:sp>
      <p:sp>
        <p:nvSpPr>
          <p:cNvPr id="5"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12</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6966645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a:extLst>
              <a:ext uri="{FF2B5EF4-FFF2-40B4-BE49-F238E27FC236}">
                <a16:creationId xmlns:a16="http://schemas.microsoft.com/office/drawing/2014/main" id="{C63DF98A-DA0D-41D3-A3D2-1CA916D538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762" y="695327"/>
            <a:ext cx="7008563" cy="616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9F47C03-30CF-4F4F-924C-F7E422EF201B}"/>
              </a:ext>
            </a:extLst>
          </p:cNvPr>
          <p:cNvSpPr>
            <a:spLocks noGrp="1" noChangeArrowheads="1"/>
          </p:cNvSpPr>
          <p:nvPr>
            <p:ph type="title"/>
          </p:nvPr>
        </p:nvSpPr>
        <p:spPr>
          <a:xfrm>
            <a:off x="50800" y="-30160"/>
            <a:ext cx="12052300" cy="1143001"/>
          </a:xfrm>
        </p:spPr>
        <p:txBody>
          <a:bodyPr>
            <a:normAutofit/>
          </a:bodyPr>
          <a:lstStyle/>
          <a:p>
            <a:r>
              <a:rPr kumimoji="1" lang="en-US" altLang="zh-TW" sz="3300" b="1" dirty="0" smtClean="0">
                <a:solidFill>
                  <a:srgbClr val="A50021"/>
                </a:solidFill>
                <a:latin typeface="Arial" panose="020B0604020202020204" pitchFamily="34" charset="0"/>
                <a:ea typeface="標楷體" panose="03000509000000000000" pitchFamily="65" charset="-120"/>
                <a:cs typeface="Arial" panose="020B0604020202020204" pitchFamily="34" charset="0"/>
              </a:rPr>
              <a:t>LAMPF Beam-Stop Neutrino Source and Experimental Area</a:t>
            </a:r>
            <a:endParaRPr kumimoji="1" lang="en-US" altLang="zh-TW" sz="3300" b="1" dirty="0">
              <a:solidFill>
                <a:srgbClr val="A50021"/>
              </a:solidFill>
              <a:latin typeface="Arial" panose="020B0604020202020204" pitchFamily="34" charset="0"/>
              <a:ea typeface="標楷體" panose="03000509000000000000" pitchFamily="65" charset="-120"/>
              <a:cs typeface="Arial" panose="020B0604020202020204" pitchFamily="34" charset="0"/>
            </a:endParaRPr>
          </a:p>
        </p:txBody>
      </p:sp>
      <p:sp>
        <p:nvSpPr>
          <p:cNvPr id="4" name="文字方塊 3"/>
          <p:cNvSpPr txBox="1"/>
          <p:nvPr/>
        </p:nvSpPr>
        <p:spPr>
          <a:xfrm>
            <a:off x="9766300" y="6477004"/>
            <a:ext cx="1473200" cy="307777"/>
          </a:xfrm>
          <a:prstGeom prst="rect">
            <a:avLst/>
          </a:prstGeom>
          <a:noFill/>
        </p:spPr>
        <p:txBody>
          <a:bodyPr wrap="square" rtlCol="0">
            <a:spAutoFit/>
          </a:bodyPr>
          <a:lstStyle/>
          <a:p>
            <a:r>
              <a:rPr lang="en-US" altLang="zh-TW" sz="1400" dirty="0" smtClean="0">
                <a:latin typeface="Arial" panose="020B0604020202020204" pitchFamily="34" charset="0"/>
                <a:cs typeface="Arial" panose="020B0604020202020204" pitchFamily="34" charset="0"/>
              </a:rPr>
              <a:t>Source: LAMPF </a:t>
            </a:r>
            <a:endParaRPr lang="zh-TW" altLang="en-US" sz="1400" dirty="0">
              <a:latin typeface="Arial" panose="020B0604020202020204" pitchFamily="34" charset="0"/>
              <a:cs typeface="Arial" panose="020B0604020202020204" pitchFamily="34" charset="0"/>
            </a:endParaRPr>
          </a:p>
        </p:txBody>
      </p:sp>
      <p:sp>
        <p:nvSpPr>
          <p:cNvPr id="6"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13</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33929546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allen1993.pdf - Adobe Reade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2578100" y="847234"/>
            <a:ext cx="6756953" cy="5515466"/>
          </a:xfrm>
        </p:spPr>
      </p:pic>
      <p:sp>
        <p:nvSpPr>
          <p:cNvPr id="6" name="Rectangle 2">
            <a:extLst>
              <a:ext uri="{FF2B5EF4-FFF2-40B4-BE49-F238E27FC236}">
                <a16:creationId xmlns:a16="http://schemas.microsoft.com/office/drawing/2014/main" id="{C9F47C03-30CF-4F4F-924C-F7E422EF201B}"/>
              </a:ext>
            </a:extLst>
          </p:cNvPr>
          <p:cNvSpPr>
            <a:spLocks noGrp="1" noChangeArrowheads="1"/>
          </p:cNvSpPr>
          <p:nvPr>
            <p:ph type="title"/>
          </p:nvPr>
        </p:nvSpPr>
        <p:spPr>
          <a:xfrm>
            <a:off x="1130300" y="228600"/>
            <a:ext cx="10261600" cy="561591"/>
          </a:xfrm>
        </p:spPr>
        <p:txBody>
          <a:bodyPr>
            <a:noAutofit/>
          </a:bodyPr>
          <a:lstStyle/>
          <a:p>
            <a:r>
              <a:rPr lang="en-US" altLang="zh-TW" sz="4000" b="1" dirty="0">
                <a:solidFill>
                  <a:srgbClr val="9E0000"/>
                </a:solidFill>
                <a:latin typeface="Arial" panose="020B0604020202020204" pitchFamily="34" charset="0"/>
                <a:ea typeface="標楷體" panose="03000509000000000000" pitchFamily="65" charset="-120"/>
                <a:cs typeface="Arial" panose="020B0604020202020204" pitchFamily="34" charset="0"/>
              </a:rPr>
              <a:t>E</a:t>
            </a:r>
            <a:r>
              <a:rPr lang="en-US" altLang="zh-TW" sz="4000" b="1" dirty="0" smtClean="0">
                <a:solidFill>
                  <a:srgbClr val="9E0000"/>
                </a:solidFill>
                <a:latin typeface="Arial" panose="020B0604020202020204" pitchFamily="34" charset="0"/>
                <a:ea typeface="標楷體" panose="03000509000000000000" pitchFamily="65" charset="-120"/>
                <a:cs typeface="Arial" panose="020B0604020202020204" pitchFamily="34" charset="0"/>
              </a:rPr>
              <a:t>nergy Spectrum of Neutrinos at LAMPF</a:t>
            </a:r>
            <a:endParaRPr kumimoji="1" lang="en-US" altLang="zh-TW" sz="4000" b="1" dirty="0">
              <a:solidFill>
                <a:srgbClr val="A50021"/>
              </a:solidFill>
              <a:latin typeface="Arial" panose="020B0604020202020204" pitchFamily="34" charset="0"/>
              <a:ea typeface="標楷體" panose="03000509000000000000" pitchFamily="65" charset="-120"/>
              <a:cs typeface="Arial" panose="020B0604020202020204" pitchFamily="34" charset="0"/>
            </a:endParaRPr>
          </a:p>
        </p:txBody>
      </p:sp>
      <p:sp>
        <p:nvSpPr>
          <p:cNvPr id="7" name="文字方塊 6"/>
          <p:cNvSpPr txBox="1"/>
          <p:nvPr/>
        </p:nvSpPr>
        <p:spPr>
          <a:xfrm>
            <a:off x="6571270" y="6488668"/>
            <a:ext cx="5346700" cy="369332"/>
          </a:xfrm>
          <a:prstGeom prst="rect">
            <a:avLst/>
          </a:prstGeom>
          <a:noFill/>
        </p:spPr>
        <p:txBody>
          <a:bodyPr wrap="square" rtlCol="0">
            <a:spAutoFit/>
          </a:bodyPr>
          <a:lstStyle/>
          <a:p>
            <a:r>
              <a:rPr lang="en-US" altLang="zh-TW" dirty="0" smtClean="0"/>
              <a:t>R.C. Allen, et al., Physical Review D, Vol. 47, No. 1, 1993</a:t>
            </a:r>
            <a:endParaRPr lang="zh-TW" altLang="en-US" dirty="0"/>
          </a:p>
        </p:txBody>
      </p:sp>
      <p:sp>
        <p:nvSpPr>
          <p:cNvPr id="8"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14</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1766296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1">
            <a:extLst>
              <a:ext uri="{FF2B5EF4-FFF2-40B4-BE49-F238E27FC236}">
                <a16:creationId xmlns:a16="http://schemas.microsoft.com/office/drawing/2014/main" id="{B1FAEDDA-4D45-428B-859B-00053EAE0E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2438"/>
            <a:ext cx="5367337"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9F47C03-30CF-4F4F-924C-F7E422EF201B}"/>
              </a:ext>
            </a:extLst>
          </p:cNvPr>
          <p:cNvSpPr>
            <a:spLocks noGrp="1" noChangeArrowheads="1"/>
          </p:cNvSpPr>
          <p:nvPr>
            <p:ph type="title"/>
          </p:nvPr>
        </p:nvSpPr>
        <p:spPr>
          <a:xfrm>
            <a:off x="1016000" y="-246063"/>
            <a:ext cx="10258251" cy="1143001"/>
          </a:xfrm>
        </p:spPr>
        <p:txBody>
          <a:bodyPr/>
          <a:lstStyle/>
          <a:p>
            <a:r>
              <a:rPr kumimoji="1" lang="en-US" altLang="zh-TW" sz="3600" b="1" dirty="0" smtClean="0">
                <a:solidFill>
                  <a:srgbClr val="A50021"/>
                </a:solidFill>
                <a:latin typeface="Arial" panose="020B0604020202020204" pitchFamily="34" charset="0"/>
                <a:ea typeface="標楷體" panose="03000509000000000000" pitchFamily="65" charset="-120"/>
                <a:cs typeface="Arial" panose="020B0604020202020204" pitchFamily="34" charset="0"/>
              </a:rPr>
              <a:t>Neutrino-Electron Elastic </a:t>
            </a:r>
            <a:r>
              <a:rPr kumimoji="1" lang="en-US"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Scattering </a:t>
            </a:r>
            <a:r>
              <a:rPr kumimoji="1" lang="en-US" altLang="zh-TW" sz="3600" b="1" dirty="0" smtClean="0">
                <a:solidFill>
                  <a:srgbClr val="A50021"/>
                </a:solidFill>
                <a:latin typeface="Arial" panose="020B0604020202020204" pitchFamily="34" charset="0"/>
                <a:ea typeface="標楷體" panose="03000509000000000000" pitchFamily="65" charset="-120"/>
                <a:cs typeface="Arial" panose="020B0604020202020204" pitchFamily="34" charset="0"/>
              </a:rPr>
              <a:t>Detector</a:t>
            </a:r>
            <a:endParaRPr kumimoji="1" lang="en-US"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endParaRPr>
          </a:p>
        </p:txBody>
      </p:sp>
      <p:pic>
        <p:nvPicPr>
          <p:cNvPr id="8" name="圖片版面配置區 4" descr="4603_001.pdf - Adobe Read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632700" y="791751"/>
            <a:ext cx="4559300" cy="5242882"/>
          </a:xfrm>
          <a:prstGeom prst="rect">
            <a:avLst/>
          </a:prstGeom>
        </p:spPr>
      </p:pic>
      <p:pic>
        <p:nvPicPr>
          <p:cNvPr id="9" name="圖片版面配置區 4" descr="4603_001.pdf - Adobe Read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157422" y="1038770"/>
            <a:ext cx="4173778" cy="4676230"/>
          </a:xfrm>
          <a:prstGeom prst="rect">
            <a:avLst/>
          </a:prstGeom>
        </p:spPr>
      </p:pic>
      <p:sp>
        <p:nvSpPr>
          <p:cNvPr id="3" name="文字方塊 2"/>
          <p:cNvSpPr txBox="1"/>
          <p:nvPr/>
        </p:nvSpPr>
        <p:spPr>
          <a:xfrm>
            <a:off x="5537200" y="5907633"/>
            <a:ext cx="1219200" cy="369332"/>
          </a:xfrm>
          <a:prstGeom prst="rect">
            <a:avLst/>
          </a:prstGeom>
          <a:noFill/>
        </p:spPr>
        <p:txBody>
          <a:bodyPr wrap="square" rtlCol="0">
            <a:spAutoFit/>
          </a:bodyPr>
          <a:lstStyle/>
          <a:p>
            <a:r>
              <a:rPr lang="en-US" altLang="zh-TW" b="1" dirty="0" smtClean="0">
                <a:solidFill>
                  <a:srgbClr val="9E0000"/>
                </a:solidFill>
                <a:latin typeface="Arial" panose="020B0604020202020204" pitchFamily="34" charset="0"/>
                <a:cs typeface="Arial" panose="020B0604020202020204" pitchFamily="34" charset="0"/>
              </a:rPr>
              <a:t>End View</a:t>
            </a:r>
            <a:endParaRPr lang="zh-TW" altLang="en-US" b="1" dirty="0">
              <a:solidFill>
                <a:srgbClr val="9E0000"/>
              </a:solidFill>
              <a:latin typeface="Arial" panose="020B0604020202020204" pitchFamily="34" charset="0"/>
              <a:cs typeface="Arial" panose="020B0604020202020204" pitchFamily="34" charset="0"/>
            </a:endParaRPr>
          </a:p>
        </p:txBody>
      </p:sp>
      <p:sp>
        <p:nvSpPr>
          <p:cNvPr id="10" name="文字方塊 9"/>
          <p:cNvSpPr txBox="1"/>
          <p:nvPr/>
        </p:nvSpPr>
        <p:spPr>
          <a:xfrm>
            <a:off x="9474200" y="6060033"/>
            <a:ext cx="1219200" cy="369332"/>
          </a:xfrm>
          <a:prstGeom prst="rect">
            <a:avLst/>
          </a:prstGeom>
          <a:noFill/>
        </p:spPr>
        <p:txBody>
          <a:bodyPr wrap="square" rtlCol="0">
            <a:spAutoFit/>
          </a:bodyPr>
          <a:lstStyle/>
          <a:p>
            <a:r>
              <a:rPr lang="en-US" altLang="zh-TW" b="1" dirty="0" smtClean="0">
                <a:solidFill>
                  <a:srgbClr val="9E0000"/>
                </a:solidFill>
                <a:latin typeface="Arial" panose="020B0604020202020204" pitchFamily="34" charset="0"/>
                <a:cs typeface="Arial" panose="020B0604020202020204" pitchFamily="34" charset="0"/>
              </a:rPr>
              <a:t>Top View</a:t>
            </a:r>
            <a:endParaRPr lang="zh-TW" altLang="en-US" b="1" dirty="0">
              <a:solidFill>
                <a:srgbClr val="9E0000"/>
              </a:solidFill>
              <a:latin typeface="Arial" panose="020B0604020202020204" pitchFamily="34" charset="0"/>
              <a:cs typeface="Arial" panose="020B0604020202020204" pitchFamily="34" charset="0"/>
            </a:endParaRPr>
          </a:p>
        </p:txBody>
      </p:sp>
      <p:sp>
        <p:nvSpPr>
          <p:cNvPr id="4" name="文字方塊 3"/>
          <p:cNvSpPr txBox="1"/>
          <p:nvPr/>
        </p:nvSpPr>
        <p:spPr>
          <a:xfrm>
            <a:off x="5073285" y="6550223"/>
            <a:ext cx="7150100" cy="307777"/>
          </a:xfrm>
          <a:prstGeom prst="rect">
            <a:avLst/>
          </a:prstGeom>
          <a:noFill/>
        </p:spPr>
        <p:txBody>
          <a:bodyPr wrap="square" rtlCol="0">
            <a:spAutoFit/>
          </a:bodyPr>
          <a:lstStyle/>
          <a:p>
            <a:r>
              <a:rPr lang="en-US" altLang="zh-TW" sz="1400" dirty="0" smtClean="0">
                <a:latin typeface="Arial" panose="020B0604020202020204" pitchFamily="34" charset="0"/>
                <a:cs typeface="Arial" panose="020B0604020202020204" pitchFamily="34" charset="0"/>
              </a:rPr>
              <a:t>K. C. Wang and H. H. Chen, IEEE Tran. on Nuclear Science, Vol. NS-28, No. 1, 1981</a:t>
            </a:r>
            <a:endParaRPr lang="zh-TW" altLang="en-US" sz="1400" dirty="0">
              <a:latin typeface="Arial" panose="020B0604020202020204" pitchFamily="34" charset="0"/>
              <a:cs typeface="Arial" panose="020B0604020202020204" pitchFamily="34" charset="0"/>
            </a:endParaRPr>
          </a:p>
        </p:txBody>
      </p:sp>
      <p:sp>
        <p:nvSpPr>
          <p:cNvPr id="12" name="文字方塊 11"/>
          <p:cNvSpPr txBox="1"/>
          <p:nvPr/>
        </p:nvSpPr>
        <p:spPr>
          <a:xfrm>
            <a:off x="266700" y="6602511"/>
            <a:ext cx="4826000" cy="307777"/>
          </a:xfrm>
          <a:prstGeom prst="rect">
            <a:avLst/>
          </a:prstGeom>
          <a:noFill/>
        </p:spPr>
        <p:txBody>
          <a:bodyPr wrap="square" rtlCol="0">
            <a:spAutoFit/>
          </a:bodyPr>
          <a:lstStyle/>
          <a:p>
            <a:r>
              <a:rPr lang="en-US" altLang="zh-TW" sz="1400" dirty="0" smtClean="0">
                <a:latin typeface="Arial" panose="020B0604020202020204" pitchFamily="34" charset="0"/>
                <a:cs typeface="Arial" panose="020B0604020202020204" pitchFamily="34" charset="0"/>
              </a:rPr>
              <a:t>Source: UCI-LANL Neutrino Collaboration</a:t>
            </a:r>
            <a:endParaRPr lang="zh-TW" altLang="en-US" sz="1400" dirty="0">
              <a:latin typeface="Arial" panose="020B0604020202020204" pitchFamily="34" charset="0"/>
              <a:cs typeface="Arial" panose="020B0604020202020204" pitchFamily="34" charset="0"/>
            </a:endParaRPr>
          </a:p>
        </p:txBody>
      </p:sp>
      <p:sp>
        <p:nvSpPr>
          <p:cNvPr id="11"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15</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65963695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spcAft>
                <a:spcPts val="0"/>
              </a:spcAft>
            </a:pPr>
            <a:r>
              <a:rPr kumimoji="1" lang="en-US"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Key</a:t>
            </a:r>
            <a:r>
              <a:rPr lang="en-US" altLang="zh-TW" kern="0" dirty="0" smtClean="0">
                <a:solidFill>
                  <a:srgbClr val="C00000"/>
                </a:solidFill>
                <a:latin typeface="Arial" panose="020B0604020202020204" pitchFamily="34" charset="0"/>
                <a:ea typeface="Segoe UI Symbol" panose="020B0502040204020203" pitchFamily="34" charset="0"/>
                <a:cs typeface="Arial" panose="020B0604020202020204" pitchFamily="34" charset="0"/>
              </a:rPr>
              <a:t> </a:t>
            </a:r>
            <a:r>
              <a:rPr lang="en-US" altLang="zh-TW" kern="0" dirty="0" err="1" smtClean="0">
                <a:solidFill>
                  <a:srgbClr val="9E0000"/>
                </a:solidFill>
                <a:latin typeface="Symbol" panose="05050102010706020507" pitchFamily="18" charset="2"/>
                <a:ea typeface="Segoe UI Symbol" panose="020B0502040204020203" pitchFamily="34" charset="0"/>
                <a:cs typeface="Arial" panose="020B0604020202020204" pitchFamily="34" charset="0"/>
              </a:rPr>
              <a:t>u</a:t>
            </a:r>
            <a:r>
              <a:rPr lang="en-US" altLang="zh-TW" kern="0" baseline="-25000" dirty="0" err="1" smtClean="0">
                <a:solidFill>
                  <a:srgbClr val="9E0000"/>
                </a:solidFill>
                <a:latin typeface="Arial" panose="020B0604020202020204" pitchFamily="34" charset="0"/>
                <a:cs typeface="Arial" panose="020B0604020202020204" pitchFamily="34" charset="0"/>
              </a:rPr>
              <a:t>e</a:t>
            </a:r>
            <a:r>
              <a:rPr lang="en-US" altLang="zh-TW" kern="0" baseline="-25000" dirty="0" smtClean="0">
                <a:solidFill>
                  <a:srgbClr val="9E0000"/>
                </a:solidFill>
                <a:latin typeface="Arial" panose="020B0604020202020204" pitchFamily="34" charset="0"/>
                <a:cs typeface="Arial" panose="020B0604020202020204" pitchFamily="34" charset="0"/>
              </a:rPr>
              <a:t> </a:t>
            </a:r>
            <a:r>
              <a:rPr lang="en-US" altLang="zh-TW" kern="0" dirty="0">
                <a:solidFill>
                  <a:srgbClr val="9E0000"/>
                </a:solidFill>
                <a:latin typeface="Arial" panose="020B0604020202020204" pitchFamily="34" charset="0"/>
                <a:cs typeface="Arial" panose="020B0604020202020204" pitchFamily="34" charset="0"/>
              </a:rPr>
              <a:t>e </a:t>
            </a:r>
            <a:r>
              <a:rPr lang="en-US" altLang="zh-TW" sz="3200" kern="0" dirty="0">
                <a:solidFill>
                  <a:srgbClr val="9E0000"/>
                </a:solidFill>
                <a:latin typeface="Arial" panose="020B0604020202020204" pitchFamily="34" charset="0"/>
                <a:cs typeface="Arial" panose="020B0604020202020204" pitchFamily="34" charset="0"/>
                <a:sym typeface="Wingdings" panose="05000000000000000000" pitchFamily="2" charset="2"/>
              </a:rPr>
              <a:t></a:t>
            </a:r>
            <a:r>
              <a:rPr lang="en-US" altLang="zh-TW" kern="0" dirty="0">
                <a:solidFill>
                  <a:srgbClr val="9E0000"/>
                </a:solidFill>
                <a:latin typeface="Arial" panose="020B0604020202020204" pitchFamily="34" charset="0"/>
                <a:cs typeface="Arial" panose="020B0604020202020204" pitchFamily="34" charset="0"/>
              </a:rPr>
              <a:t> </a:t>
            </a:r>
            <a:r>
              <a:rPr lang="en-US" altLang="zh-TW" kern="0" dirty="0" err="1" smtClean="0">
                <a:solidFill>
                  <a:srgbClr val="9E0000"/>
                </a:solidFill>
                <a:latin typeface="Symbol" panose="05050102010706020507" pitchFamily="18" charset="2"/>
                <a:cs typeface="Arial" panose="020B0604020202020204" pitchFamily="34" charset="0"/>
              </a:rPr>
              <a:t>u</a:t>
            </a:r>
            <a:r>
              <a:rPr lang="en-US" altLang="zh-TW" kern="0" baseline="-25000" dirty="0" err="1" smtClean="0">
                <a:solidFill>
                  <a:srgbClr val="9E0000"/>
                </a:solidFill>
                <a:latin typeface="Arial" panose="020B0604020202020204" pitchFamily="34" charset="0"/>
                <a:cs typeface="Arial" panose="020B0604020202020204" pitchFamily="34" charset="0"/>
              </a:rPr>
              <a:t>e</a:t>
            </a:r>
            <a:r>
              <a:rPr lang="en-US" altLang="zh-TW" kern="0" baseline="-25000" dirty="0" smtClean="0">
                <a:solidFill>
                  <a:srgbClr val="9E0000"/>
                </a:solidFill>
                <a:latin typeface="Arial" panose="020B0604020202020204" pitchFamily="34" charset="0"/>
                <a:cs typeface="Arial" panose="020B0604020202020204" pitchFamily="34" charset="0"/>
              </a:rPr>
              <a:t> </a:t>
            </a:r>
            <a:r>
              <a:rPr lang="en-US" altLang="zh-TW" kern="0" dirty="0" smtClean="0">
                <a:solidFill>
                  <a:srgbClr val="9E0000"/>
                </a:solidFill>
                <a:latin typeface="Arial" panose="020B0604020202020204" pitchFamily="34" charset="0"/>
                <a:cs typeface="Arial" panose="020B0604020202020204" pitchFamily="34" charset="0"/>
              </a:rPr>
              <a:t>e </a:t>
            </a:r>
            <a:r>
              <a:rPr kumimoji="1" lang="en-US"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Results</a:t>
            </a:r>
            <a:endParaRPr kumimoji="1" lang="zh-TW" altLang="en-US" sz="3600" b="1" dirty="0">
              <a:solidFill>
                <a:srgbClr val="A50021"/>
              </a:solidFill>
              <a:latin typeface="Arial" panose="020B0604020202020204" pitchFamily="34" charset="0"/>
              <a:ea typeface="標楷體" panose="03000509000000000000" pitchFamily="65" charset="-120"/>
              <a:cs typeface="Arial" panose="020B0604020202020204" pitchFamily="34" charset="0"/>
            </a:endParaRPr>
          </a:p>
        </p:txBody>
      </p:sp>
      <p:sp>
        <p:nvSpPr>
          <p:cNvPr id="3" name="內容版面配置區 2"/>
          <p:cNvSpPr>
            <a:spLocks noGrp="1"/>
          </p:cNvSpPr>
          <p:nvPr>
            <p:ph idx="1"/>
          </p:nvPr>
        </p:nvSpPr>
        <p:spPr>
          <a:xfrm>
            <a:off x="838203" y="1690689"/>
            <a:ext cx="10515600" cy="4351338"/>
          </a:xfrm>
        </p:spPr>
        <p:txBody>
          <a:bodyPr>
            <a:normAutofit/>
          </a:bodyPr>
          <a:lstStyle/>
          <a:p>
            <a:r>
              <a:rPr lang="en-US" altLang="zh-TW" dirty="0" smtClean="0">
                <a:latin typeface="Arial" panose="020B0604020202020204" pitchFamily="34" charset="0"/>
                <a:cs typeface="Arial" panose="020B0604020202020204" pitchFamily="34" charset="0"/>
              </a:rPr>
              <a:t>Observed  236 ± 35 </a:t>
            </a:r>
            <a:r>
              <a:rPr lang="en-US" altLang="zh-TW" kern="0" dirty="0" err="1">
                <a:latin typeface="Symbol" panose="05050102010706020507" pitchFamily="18" charset="2"/>
                <a:ea typeface="Segoe UI Symbol" panose="020B0502040204020203" pitchFamily="34" charset="0"/>
                <a:cs typeface="Arial" panose="020B0604020202020204" pitchFamily="34" charset="0"/>
              </a:rPr>
              <a:t>u</a:t>
            </a:r>
            <a:r>
              <a:rPr lang="en-US" altLang="zh-TW" kern="0" baseline="-25000" dirty="0" err="1">
                <a:latin typeface="Arial" panose="020B0604020202020204" pitchFamily="34" charset="0"/>
                <a:cs typeface="Arial" panose="020B0604020202020204" pitchFamily="34" charset="0"/>
              </a:rPr>
              <a:t>e</a:t>
            </a:r>
            <a:r>
              <a:rPr lang="en-US" altLang="zh-TW" kern="0" baseline="-25000" dirty="0">
                <a:latin typeface="Arial" panose="020B0604020202020204" pitchFamily="34" charset="0"/>
                <a:cs typeface="Arial" panose="020B0604020202020204" pitchFamily="34" charset="0"/>
              </a:rPr>
              <a:t> </a:t>
            </a:r>
            <a:r>
              <a:rPr lang="en-US" altLang="zh-TW" kern="0" dirty="0">
                <a:latin typeface="Arial" panose="020B0604020202020204" pitchFamily="34" charset="0"/>
                <a:cs typeface="Arial" panose="020B0604020202020204" pitchFamily="34" charset="0"/>
              </a:rPr>
              <a:t>e </a:t>
            </a:r>
            <a:r>
              <a:rPr lang="en-US" altLang="zh-TW" sz="1800" kern="0" dirty="0">
                <a:latin typeface="Arial" panose="020B0604020202020204" pitchFamily="34" charset="0"/>
                <a:cs typeface="Arial" panose="020B0604020202020204" pitchFamily="34" charset="0"/>
                <a:sym typeface="Wingdings" panose="05000000000000000000" pitchFamily="2" charset="2"/>
              </a:rPr>
              <a:t></a:t>
            </a:r>
            <a:r>
              <a:rPr lang="en-US" altLang="zh-TW" kern="0" dirty="0">
                <a:latin typeface="Arial" panose="020B0604020202020204" pitchFamily="34" charset="0"/>
                <a:cs typeface="Arial" panose="020B0604020202020204" pitchFamily="34" charset="0"/>
              </a:rPr>
              <a:t> </a:t>
            </a:r>
            <a:r>
              <a:rPr lang="en-US" altLang="zh-TW" kern="0" dirty="0" err="1">
                <a:latin typeface="Symbol" panose="05050102010706020507" pitchFamily="18" charset="2"/>
                <a:cs typeface="Arial" panose="020B0604020202020204" pitchFamily="34" charset="0"/>
              </a:rPr>
              <a:t>u</a:t>
            </a:r>
            <a:r>
              <a:rPr lang="en-US" altLang="zh-TW" kern="0" baseline="-25000" dirty="0" err="1">
                <a:latin typeface="Arial" panose="020B0604020202020204" pitchFamily="34" charset="0"/>
                <a:cs typeface="Arial" panose="020B0604020202020204" pitchFamily="34" charset="0"/>
              </a:rPr>
              <a:t>e</a:t>
            </a:r>
            <a:r>
              <a:rPr lang="en-US" altLang="zh-TW" kern="0" baseline="-25000" dirty="0">
                <a:latin typeface="Arial" panose="020B0604020202020204" pitchFamily="34" charset="0"/>
                <a:cs typeface="Arial" panose="020B0604020202020204" pitchFamily="34" charset="0"/>
              </a:rPr>
              <a:t> </a:t>
            </a:r>
            <a:r>
              <a:rPr lang="en-US" altLang="zh-TW" kern="0" dirty="0">
                <a:latin typeface="Arial" panose="020B0604020202020204" pitchFamily="34" charset="0"/>
                <a:cs typeface="Arial" panose="020B0604020202020204" pitchFamily="34" charset="0"/>
              </a:rPr>
              <a:t>e </a:t>
            </a:r>
            <a:r>
              <a:rPr lang="en-US" altLang="zh-TW" dirty="0" smtClean="0">
                <a:latin typeface="Arial" panose="020B0604020202020204" pitchFamily="34" charset="0"/>
                <a:cs typeface="Arial" panose="020B0604020202020204" pitchFamily="34" charset="0"/>
              </a:rPr>
              <a:t>events</a:t>
            </a:r>
          </a:p>
          <a:p>
            <a:r>
              <a:rPr lang="en-US" altLang="zh-TW" dirty="0" smtClean="0">
                <a:latin typeface="Arial" panose="020B0604020202020204" pitchFamily="34" charset="0"/>
                <a:cs typeface="Arial" panose="020B0604020202020204" pitchFamily="34" charset="0"/>
              </a:rPr>
              <a:t>Determined total elastic scattering cross-section to be 10.0±1.5(stat)±0.9(</a:t>
            </a:r>
            <a:r>
              <a:rPr lang="en-US" altLang="zh-TW" dirty="0" err="1" smtClean="0">
                <a:latin typeface="Arial" panose="020B0604020202020204" pitchFamily="34" charset="0"/>
                <a:cs typeface="Arial" panose="020B0604020202020204" pitchFamily="34" charset="0"/>
              </a:rPr>
              <a:t>syst</a:t>
            </a:r>
            <a:r>
              <a:rPr lang="en-US" altLang="zh-TW" dirty="0" smtClean="0">
                <a:latin typeface="Arial" panose="020B0604020202020204" pitchFamily="34" charset="0"/>
                <a:cs typeface="Arial" panose="020B0604020202020204" pitchFamily="34" charset="0"/>
              </a:rPr>
              <a:t>)×10</a:t>
            </a:r>
            <a:r>
              <a:rPr lang="en-US" altLang="zh-TW" baseline="30000" dirty="0" smtClean="0">
                <a:latin typeface="Arial" panose="020B0604020202020204" pitchFamily="34" charset="0"/>
                <a:cs typeface="Arial" panose="020B0604020202020204" pitchFamily="34" charset="0"/>
              </a:rPr>
              <a:t>−45</a:t>
            </a:r>
            <a:r>
              <a:rPr lang="en-US" altLang="zh-TW" dirty="0" smtClean="0">
                <a:latin typeface="Arial" panose="020B0604020202020204" pitchFamily="34" charset="0"/>
                <a:cs typeface="Arial" panose="020B0604020202020204" pitchFamily="34" charset="0"/>
              </a:rPr>
              <a:t> cm</a:t>
            </a:r>
            <a:r>
              <a:rPr lang="en-US" altLang="zh-TW" baseline="30000" dirty="0" smtClean="0">
                <a:latin typeface="Arial" panose="020B0604020202020204" pitchFamily="34" charset="0"/>
                <a:cs typeface="Arial" panose="020B0604020202020204" pitchFamily="34" charset="0"/>
              </a:rPr>
              <a:t>2</a:t>
            </a:r>
            <a:r>
              <a:rPr lang="en-US" altLang="zh-TW" dirty="0" smtClean="0">
                <a:latin typeface="Arial" panose="020B0604020202020204" pitchFamily="34" charset="0"/>
                <a:cs typeface="Arial" panose="020B0604020202020204" pitchFamily="34" charset="0"/>
              </a:rPr>
              <a:t>×[</a:t>
            </a:r>
            <a:r>
              <a:rPr lang="en-US" altLang="zh-TW" dirty="0" err="1" smtClean="0">
                <a:latin typeface="Arial" panose="020B0604020202020204" pitchFamily="34" charset="0"/>
                <a:cs typeface="Arial" panose="020B0604020202020204" pitchFamily="34" charset="0"/>
              </a:rPr>
              <a:t>E</a:t>
            </a:r>
            <a:r>
              <a:rPr lang="en-US" altLang="zh-TW" baseline="-25000" dirty="0" err="1" smtClean="0">
                <a:latin typeface="Symbol" panose="05050102010706020507" pitchFamily="18" charset="2"/>
                <a:ea typeface="Segoe UI Symbol" panose="020B0502040204020203" pitchFamily="34" charset="0"/>
                <a:cs typeface="Arial" panose="020B0604020202020204" pitchFamily="34" charset="0"/>
              </a:rPr>
              <a:t>u</a:t>
            </a:r>
            <a:r>
              <a:rPr lang="el-GR" altLang="zh-TW" dirty="0" smtClean="0">
                <a:latin typeface="Arial" panose="020B0604020202020204" pitchFamily="34" charset="0"/>
                <a:cs typeface="Arial" panose="020B0604020202020204" pitchFamily="34" charset="0"/>
              </a:rPr>
              <a:t> (</a:t>
            </a:r>
            <a:r>
              <a:rPr lang="en-US" altLang="zh-TW" dirty="0" smtClean="0">
                <a:latin typeface="Arial" panose="020B0604020202020204" pitchFamily="34" charset="0"/>
                <a:cs typeface="Arial" panose="020B0604020202020204" pitchFamily="34" charset="0"/>
              </a:rPr>
              <a:t>MeV)]</a:t>
            </a:r>
            <a:endParaRPr lang="en-US" altLang="zh-TW" i="1" dirty="0" smtClean="0">
              <a:latin typeface="Times New Roman" panose="02020603050405020304" pitchFamily="18" charset="0"/>
            </a:endParaRPr>
          </a:p>
          <a:p>
            <a:r>
              <a:rPr lang="en-US" altLang="zh-TW" dirty="0" smtClean="0">
                <a:solidFill>
                  <a:srgbClr val="222222"/>
                </a:solidFill>
                <a:latin typeface="Arial" panose="020B0604020202020204" pitchFamily="34" charset="0"/>
                <a:cs typeface="Arial" panose="020B0604020202020204" pitchFamily="34" charset="0"/>
              </a:rPr>
              <a:t>The results showed that the interference of weak charged and neutral currents was destructive with a strength </a:t>
            </a:r>
            <a:r>
              <a:rPr lang="en-US" altLang="zh-TW" dirty="0">
                <a:solidFill>
                  <a:srgbClr val="222222"/>
                </a:solidFill>
                <a:latin typeface="Arial" panose="020B0604020202020204" pitchFamily="34" charset="0"/>
                <a:cs typeface="Arial" panose="020B0604020202020204" pitchFamily="34" charset="0"/>
              </a:rPr>
              <a:t>of </a:t>
            </a:r>
            <a:r>
              <a:rPr lang="en-US" altLang="zh-TW" dirty="0" smtClean="0">
                <a:solidFill>
                  <a:srgbClr val="222222"/>
                </a:solidFill>
                <a:latin typeface="Arial" panose="020B0604020202020204" pitchFamily="34" charset="0"/>
                <a:cs typeface="Arial" panose="020B0604020202020204" pitchFamily="34" charset="0"/>
              </a:rPr>
              <a:t>I</a:t>
            </a:r>
            <a:r>
              <a:rPr lang="en-US" altLang="zh-TW" dirty="0">
                <a:solidFill>
                  <a:srgbClr val="222222"/>
                </a:solidFill>
                <a:latin typeface="Arial" panose="020B0604020202020204" pitchFamily="34" charset="0"/>
                <a:cs typeface="Arial" panose="020B0604020202020204" pitchFamily="34" charset="0"/>
              </a:rPr>
              <a:t>=−</a:t>
            </a:r>
            <a:r>
              <a:rPr lang="en-US" altLang="zh-TW" dirty="0" smtClean="0">
                <a:solidFill>
                  <a:srgbClr val="222222"/>
                </a:solidFill>
                <a:latin typeface="Arial" panose="020B0604020202020204" pitchFamily="34" charset="0"/>
                <a:cs typeface="Arial" panose="020B0604020202020204" pitchFamily="34" charset="0"/>
              </a:rPr>
              <a:t>1.07±0.21</a:t>
            </a:r>
          </a:p>
          <a:p>
            <a:r>
              <a:rPr lang="en-US" altLang="zh-TW" dirty="0" smtClean="0">
                <a:solidFill>
                  <a:srgbClr val="222222"/>
                </a:solidFill>
                <a:latin typeface="Arial" panose="020B0604020202020204" pitchFamily="34" charset="0"/>
                <a:cs typeface="Arial" panose="020B0604020202020204" pitchFamily="34" charset="0"/>
              </a:rPr>
              <a:t>It agreed </a:t>
            </a:r>
            <a:r>
              <a:rPr lang="en-US" altLang="zh-TW" dirty="0">
                <a:solidFill>
                  <a:srgbClr val="222222"/>
                </a:solidFill>
                <a:latin typeface="Arial" panose="020B0604020202020204" pitchFamily="34" charset="0"/>
                <a:cs typeface="Arial" panose="020B0604020202020204" pitchFamily="34" charset="0"/>
              </a:rPr>
              <a:t>well with the standard model (</a:t>
            </a:r>
            <a:r>
              <a:rPr lang="en-US" altLang="zh-TW" dirty="0" smtClean="0">
                <a:solidFill>
                  <a:srgbClr val="222222"/>
                </a:solidFill>
                <a:latin typeface="Arial" panose="020B0604020202020204" pitchFamily="34" charset="0"/>
                <a:cs typeface="Arial" panose="020B0604020202020204" pitchFamily="34" charset="0"/>
              </a:rPr>
              <a:t>SM) prediction</a:t>
            </a:r>
            <a:r>
              <a:rPr lang="en-US" altLang="zh-TW" dirty="0">
                <a:solidFill>
                  <a:srgbClr val="222222"/>
                </a:solidFill>
                <a:latin typeface="Arial" panose="020B0604020202020204" pitchFamily="34" charset="0"/>
                <a:cs typeface="Arial" panose="020B0604020202020204" pitchFamily="34" charset="0"/>
              </a:rPr>
              <a:t> </a:t>
            </a:r>
            <a:r>
              <a:rPr lang="en-US" altLang="zh-TW" dirty="0" smtClean="0">
                <a:solidFill>
                  <a:srgbClr val="222222"/>
                </a:solidFill>
                <a:latin typeface="Arial" panose="020B0604020202020204" pitchFamily="34" charset="0"/>
                <a:cs typeface="Arial" panose="020B0604020202020204" pitchFamily="34" charset="0"/>
              </a:rPr>
              <a:t>of I</a:t>
            </a:r>
            <a:r>
              <a:rPr lang="en-US" altLang="zh-TW" dirty="0">
                <a:solidFill>
                  <a:srgbClr val="222222"/>
                </a:solidFill>
                <a:latin typeface="Arial" panose="020B0604020202020204" pitchFamily="34" charset="0"/>
                <a:cs typeface="Arial" panose="020B0604020202020204" pitchFamily="34" charset="0"/>
              </a:rPr>
              <a:t>=−</a:t>
            </a:r>
            <a:r>
              <a:rPr lang="en-US" altLang="zh-TW" dirty="0" smtClean="0">
                <a:solidFill>
                  <a:srgbClr val="222222"/>
                </a:solidFill>
                <a:latin typeface="Arial" panose="020B0604020202020204" pitchFamily="34" charset="0"/>
                <a:cs typeface="Arial" panose="020B0604020202020204" pitchFamily="34" charset="0"/>
              </a:rPr>
              <a:t>1.08</a:t>
            </a:r>
            <a:r>
              <a:rPr lang="en-US" altLang="zh-TW" dirty="0" smtClean="0"/>
              <a:t/>
            </a:r>
            <a:br>
              <a:rPr lang="en-US" altLang="zh-TW" dirty="0" smtClean="0"/>
            </a:br>
            <a:endParaRPr lang="en-US" altLang="zh-TW" dirty="0">
              <a:latin typeface="Times New Roman" panose="02020603050405020304" pitchFamily="18" charset="0"/>
            </a:endParaRPr>
          </a:p>
        </p:txBody>
      </p:sp>
      <p:sp>
        <p:nvSpPr>
          <p:cNvPr id="5" name="文字方塊 4"/>
          <p:cNvSpPr txBox="1"/>
          <p:nvPr/>
        </p:nvSpPr>
        <p:spPr>
          <a:xfrm>
            <a:off x="1139459" y="6301562"/>
            <a:ext cx="10030046" cy="369332"/>
          </a:xfrm>
          <a:prstGeom prst="rect">
            <a:avLst/>
          </a:prstGeom>
          <a:noFill/>
        </p:spPr>
        <p:txBody>
          <a:bodyPr wrap="square" rtlCol="0">
            <a:spAutoFit/>
          </a:bodyPr>
          <a:lstStyle/>
          <a:p>
            <a:r>
              <a:rPr lang="en-US" altLang="zh-TW" dirty="0" smtClean="0"/>
              <a:t>Ref: Physical Review D,  </a:t>
            </a:r>
            <a:r>
              <a:rPr lang="en-US" altLang="zh-TW" dirty="0"/>
              <a:t>Vol. 47, No. 1, pp. 11-28, 1993.</a:t>
            </a:r>
            <a:endParaRPr lang="zh-TW" altLang="en-US" dirty="0"/>
          </a:p>
        </p:txBody>
      </p:sp>
      <p:sp>
        <p:nvSpPr>
          <p:cNvPr id="6"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16</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3442411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Introduction to Neutrino Sources"/>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601788" y="936626"/>
            <a:ext cx="9003125" cy="5275043"/>
          </a:xfrm>
        </p:spPr>
      </p:pic>
      <p:sp>
        <p:nvSpPr>
          <p:cNvPr id="3" name="Rectangle 2">
            <a:extLst>
              <a:ext uri="{FF2B5EF4-FFF2-40B4-BE49-F238E27FC236}">
                <a16:creationId xmlns:a16="http://schemas.microsoft.com/office/drawing/2014/main" id="{C9F47C03-30CF-4F4F-924C-F7E422EF201B}"/>
              </a:ext>
            </a:extLst>
          </p:cNvPr>
          <p:cNvSpPr>
            <a:spLocks noGrp="1" noChangeArrowheads="1"/>
          </p:cNvSpPr>
          <p:nvPr>
            <p:ph type="title"/>
          </p:nvPr>
        </p:nvSpPr>
        <p:spPr>
          <a:xfrm>
            <a:off x="1931988" y="-38101"/>
            <a:ext cx="10261600" cy="1143001"/>
          </a:xfrm>
        </p:spPr>
        <p:txBody>
          <a:bodyPr/>
          <a:lstStyle/>
          <a:p>
            <a:r>
              <a:rPr kumimoji="1" lang="en-US" altLang="zh-TW" sz="3600" b="1" dirty="0" err="1" smtClean="0">
                <a:solidFill>
                  <a:srgbClr val="A50021"/>
                </a:solidFill>
                <a:latin typeface="Arial" panose="020B0604020202020204" pitchFamily="34" charset="0"/>
                <a:ea typeface="標楷體" panose="03000509000000000000" pitchFamily="65" charset="-120"/>
                <a:cs typeface="Arial" panose="020B0604020202020204" pitchFamily="34" charset="0"/>
              </a:rPr>
              <a:t>Neurtino</a:t>
            </a:r>
            <a:r>
              <a:rPr kumimoji="1" lang="en-US" altLang="zh-TW" sz="3600" b="1" dirty="0" smtClean="0">
                <a:solidFill>
                  <a:srgbClr val="A50021"/>
                </a:solidFill>
                <a:latin typeface="Arial" panose="020B0604020202020204" pitchFamily="34" charset="0"/>
                <a:ea typeface="標楷體" panose="03000509000000000000" pitchFamily="65" charset="-120"/>
                <a:cs typeface="Arial" panose="020B0604020202020204" pitchFamily="34" charset="0"/>
              </a:rPr>
              <a:t> Sources and Flux on Earth</a:t>
            </a:r>
            <a:br>
              <a:rPr kumimoji="1" lang="en-US" altLang="zh-TW" sz="3600" b="1" dirty="0" smtClean="0">
                <a:solidFill>
                  <a:srgbClr val="A50021"/>
                </a:solidFill>
                <a:latin typeface="Arial" panose="020B0604020202020204" pitchFamily="34" charset="0"/>
                <a:ea typeface="標楷體" panose="03000509000000000000" pitchFamily="65" charset="-120"/>
                <a:cs typeface="Arial" panose="020B0604020202020204" pitchFamily="34" charset="0"/>
              </a:rPr>
            </a:br>
            <a:r>
              <a:rPr kumimoji="1" lang="en-US" altLang="zh-TW" sz="2800" b="1" dirty="0" smtClean="0">
                <a:latin typeface="Arial" panose="020B0604020202020204" pitchFamily="34" charset="0"/>
                <a:ea typeface="標楷體" panose="03000509000000000000" pitchFamily="65" charset="-120"/>
                <a:cs typeface="Arial" panose="020B0604020202020204" pitchFamily="34" charset="0"/>
              </a:rPr>
              <a:t>- Grand Unified Neutrino Spectrum</a:t>
            </a:r>
            <a:endParaRPr kumimoji="1" lang="en-US" altLang="zh-TW" sz="2800" b="1" dirty="0">
              <a:latin typeface="Arial" panose="020B0604020202020204" pitchFamily="34" charset="0"/>
              <a:ea typeface="標楷體" panose="03000509000000000000" pitchFamily="65" charset="-120"/>
              <a:cs typeface="Arial" panose="020B0604020202020204" pitchFamily="34" charset="0"/>
            </a:endParaRPr>
          </a:p>
        </p:txBody>
      </p:sp>
      <p:sp>
        <p:nvSpPr>
          <p:cNvPr id="4" name="文字方塊 3"/>
          <p:cNvSpPr txBox="1"/>
          <p:nvPr/>
        </p:nvSpPr>
        <p:spPr>
          <a:xfrm>
            <a:off x="2311400" y="6211669"/>
            <a:ext cx="9334499" cy="646331"/>
          </a:xfrm>
          <a:prstGeom prst="rect">
            <a:avLst/>
          </a:prstGeom>
          <a:noFill/>
        </p:spPr>
        <p:txBody>
          <a:bodyPr wrap="square" rtlCol="0">
            <a:spAutoFit/>
          </a:bodyPr>
          <a:lstStyle/>
          <a:p>
            <a:r>
              <a:rPr lang="it-IT" altLang="zh-TW" dirty="0"/>
              <a:t>E. Vitagliano, I. </a:t>
            </a:r>
            <a:r>
              <a:rPr lang="it-IT" altLang="zh-TW" dirty="0" err="1"/>
              <a:t>Tamborra</a:t>
            </a:r>
            <a:r>
              <a:rPr lang="it-IT" altLang="zh-TW" dirty="0"/>
              <a:t>, G. </a:t>
            </a:r>
            <a:r>
              <a:rPr lang="it-IT" altLang="zh-TW" dirty="0" err="1" smtClean="0"/>
              <a:t>Raffelt</a:t>
            </a:r>
            <a:r>
              <a:rPr lang="it-IT" altLang="zh-TW" dirty="0" smtClean="0"/>
              <a:t>,</a:t>
            </a:r>
            <a:r>
              <a:rPr lang="da-DK" altLang="zh-TW" dirty="0"/>
              <a:t> </a:t>
            </a:r>
            <a:r>
              <a:rPr lang="da-DK" altLang="zh-TW" dirty="0" smtClean="0"/>
              <a:t>Rev</a:t>
            </a:r>
            <a:r>
              <a:rPr lang="da-DK" altLang="zh-TW" dirty="0"/>
              <a:t>. Mod. Phys. 92 (2020) 45006; arXiv:1910.11878</a:t>
            </a:r>
            <a:r>
              <a:rPr lang="it-IT" altLang="zh-TW" dirty="0" smtClean="0"/>
              <a:t> </a:t>
            </a:r>
          </a:p>
          <a:p>
            <a:r>
              <a:rPr lang="en-US" altLang="zh-TW" dirty="0" smtClean="0"/>
              <a:t>https://neutrino-history.in2p3.fr/introduction-to-neutrino-sources/</a:t>
            </a:r>
          </a:p>
        </p:txBody>
      </p:sp>
      <p:sp>
        <p:nvSpPr>
          <p:cNvPr id="6"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17</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2806211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10_McDonald_1.pdf - Adobe Reade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802798" y="190500"/>
            <a:ext cx="8293702" cy="6207689"/>
          </a:xfrm>
        </p:spPr>
      </p:pic>
      <p:sp>
        <p:nvSpPr>
          <p:cNvPr id="3" name="文字方塊 2"/>
          <p:cNvSpPr txBox="1"/>
          <p:nvPr/>
        </p:nvSpPr>
        <p:spPr>
          <a:xfrm>
            <a:off x="5637503" y="6488668"/>
            <a:ext cx="6427177" cy="369332"/>
          </a:xfrm>
          <a:prstGeom prst="rect">
            <a:avLst/>
          </a:prstGeom>
          <a:noFill/>
        </p:spPr>
        <p:txBody>
          <a:bodyPr wrap="square" rtlCol="0">
            <a:spAutoFit/>
          </a:bodyPr>
          <a:lstStyle/>
          <a:p>
            <a:r>
              <a:rPr lang="en-US" altLang="zh-TW" dirty="0" smtClean="0"/>
              <a:t>Source: Art McDonald, Queen’s University, for SNO Collaboration</a:t>
            </a:r>
            <a:endParaRPr lang="zh-TW" altLang="en-US" dirty="0"/>
          </a:p>
        </p:txBody>
      </p:sp>
      <p:sp>
        <p:nvSpPr>
          <p:cNvPr id="4"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18</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795627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10_McDonald_1.pdf - Adobe Reade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824525" y="0"/>
            <a:ext cx="8701279" cy="6365631"/>
          </a:xfrm>
        </p:spPr>
      </p:pic>
      <p:sp>
        <p:nvSpPr>
          <p:cNvPr id="3" name="文字方塊 2"/>
          <p:cNvSpPr txBox="1"/>
          <p:nvPr/>
        </p:nvSpPr>
        <p:spPr>
          <a:xfrm>
            <a:off x="5748036" y="6488668"/>
            <a:ext cx="6427177" cy="369332"/>
          </a:xfrm>
          <a:prstGeom prst="rect">
            <a:avLst/>
          </a:prstGeom>
          <a:noFill/>
        </p:spPr>
        <p:txBody>
          <a:bodyPr wrap="square" rtlCol="0">
            <a:spAutoFit/>
          </a:bodyPr>
          <a:lstStyle/>
          <a:p>
            <a:r>
              <a:rPr lang="en-US" altLang="zh-TW" dirty="0" smtClean="0"/>
              <a:t>Source: Art McDonald, Queen’s University, for SNO Collaboration</a:t>
            </a:r>
            <a:endParaRPr lang="zh-TW" altLang="en-US" dirty="0"/>
          </a:p>
        </p:txBody>
      </p:sp>
      <p:pic>
        <p:nvPicPr>
          <p:cNvPr id="6" name="圖片版面配置區 4" descr="Vladimir Gribov 244 - Vladimir Gribov - Wikipedi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981421" y="2684067"/>
            <a:ext cx="1927313" cy="1840781"/>
          </a:xfrm>
          <a:prstGeom prst="rect">
            <a:avLst/>
          </a:prstGeom>
        </p:spPr>
      </p:pic>
      <p:pic>
        <p:nvPicPr>
          <p:cNvPr id="7" name="圖片版面配置區 4" descr="photo of Bruno Pontecorvo - Google 搜尋"/>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962310" y="733179"/>
            <a:ext cx="1752752" cy="1950889"/>
          </a:xfrm>
          <a:prstGeom prst="rect">
            <a:avLst/>
          </a:prstGeom>
        </p:spPr>
      </p:pic>
      <p:sp>
        <p:nvSpPr>
          <p:cNvPr id="2" name="矩形 1"/>
          <p:cNvSpPr/>
          <p:nvPr/>
        </p:nvSpPr>
        <p:spPr>
          <a:xfrm>
            <a:off x="7581900" y="733179"/>
            <a:ext cx="380410" cy="383882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9734550" y="771279"/>
            <a:ext cx="457200" cy="383882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p:cNvSpPr txBox="1"/>
          <p:nvPr/>
        </p:nvSpPr>
        <p:spPr>
          <a:xfrm>
            <a:off x="7649081" y="4657254"/>
            <a:ext cx="675769" cy="369332"/>
          </a:xfrm>
          <a:prstGeom prst="rect">
            <a:avLst/>
          </a:prstGeom>
          <a:solidFill>
            <a:srgbClr val="FFFFCC"/>
          </a:solidFill>
          <a:ln w="9525">
            <a:noFill/>
          </a:ln>
        </p:spPr>
        <p:txBody>
          <a:bodyPr wrap="square" rtlCol="0">
            <a:spAutoFit/>
          </a:bodyPr>
          <a:lstStyle/>
          <a:p>
            <a:r>
              <a:rPr lang="en-US" altLang="zh-TW" dirty="0" smtClean="0"/>
              <a:t>1969:</a:t>
            </a:r>
            <a:endParaRPr lang="zh-TW" altLang="en-US" dirty="0"/>
          </a:p>
        </p:txBody>
      </p:sp>
      <p:sp>
        <p:nvSpPr>
          <p:cNvPr id="10"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19</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758284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9E8F53-6450-4417-A17D-60E74C431C11}"/>
              </a:ext>
            </a:extLst>
          </p:cNvPr>
          <p:cNvPicPr>
            <a:picLocks noChangeAspect="1"/>
          </p:cNvPicPr>
          <p:nvPr/>
        </p:nvPicPr>
        <p:blipFill rotWithShape="1">
          <a:blip r:embed="rId2"/>
          <a:srcRect l="34508" t="42310" r="10377" b="14665"/>
          <a:stretch/>
        </p:blipFill>
        <p:spPr>
          <a:xfrm>
            <a:off x="38935" y="1310640"/>
            <a:ext cx="12113116" cy="5318760"/>
          </a:xfrm>
          <a:prstGeom prst="rect">
            <a:avLst/>
          </a:prstGeom>
        </p:spPr>
      </p:pic>
      <p:sp>
        <p:nvSpPr>
          <p:cNvPr id="6" name="Arc 5">
            <a:extLst>
              <a:ext uri="{FF2B5EF4-FFF2-40B4-BE49-F238E27FC236}">
                <a16:creationId xmlns:a16="http://schemas.microsoft.com/office/drawing/2014/main" id="{5782298D-0C8B-4A04-8A7A-B8CFA55847A0}"/>
              </a:ext>
            </a:extLst>
          </p:cNvPr>
          <p:cNvSpPr/>
          <p:nvPr/>
        </p:nvSpPr>
        <p:spPr>
          <a:xfrm rot="21444881">
            <a:off x="1816206" y="3720302"/>
            <a:ext cx="9601332" cy="3439483"/>
          </a:xfrm>
          <a:prstGeom prst="arc">
            <a:avLst>
              <a:gd name="adj1" fmla="val 10752254"/>
              <a:gd name="adj2" fmla="val 21115387"/>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Arc 7">
            <a:extLst>
              <a:ext uri="{FF2B5EF4-FFF2-40B4-BE49-F238E27FC236}">
                <a16:creationId xmlns:a16="http://schemas.microsoft.com/office/drawing/2014/main" id="{76194DD4-3989-4AD5-B71B-13F9F54D1778}"/>
              </a:ext>
            </a:extLst>
          </p:cNvPr>
          <p:cNvSpPr/>
          <p:nvPr/>
        </p:nvSpPr>
        <p:spPr>
          <a:xfrm rot="20746714">
            <a:off x="1258342" y="5559488"/>
            <a:ext cx="584164" cy="541354"/>
          </a:xfrm>
          <a:prstGeom prst="arc">
            <a:avLst>
              <a:gd name="adj1" fmla="val 10752254"/>
              <a:gd name="adj2" fmla="val 21115387"/>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Arc 6">
            <a:extLst>
              <a:ext uri="{FF2B5EF4-FFF2-40B4-BE49-F238E27FC236}">
                <a16:creationId xmlns:a16="http://schemas.microsoft.com/office/drawing/2014/main" id="{9B8314C0-DBC0-4A29-B285-30D88405A9CD}"/>
              </a:ext>
            </a:extLst>
          </p:cNvPr>
          <p:cNvSpPr/>
          <p:nvPr/>
        </p:nvSpPr>
        <p:spPr>
          <a:xfrm rot="10459956">
            <a:off x="362947" y="3443788"/>
            <a:ext cx="10935673" cy="2600815"/>
          </a:xfrm>
          <a:prstGeom prst="arc">
            <a:avLst>
              <a:gd name="adj1" fmla="val 11044819"/>
              <a:gd name="adj2" fmla="val 21115387"/>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86E4D659-48D2-4398-8FA8-75EA59E7B396}"/>
              </a:ext>
            </a:extLst>
          </p:cNvPr>
          <p:cNvSpPr txBox="1"/>
          <p:nvPr/>
        </p:nvSpPr>
        <p:spPr>
          <a:xfrm>
            <a:off x="5628909" y="3424666"/>
            <a:ext cx="652743" cy="369332"/>
          </a:xfrm>
          <a:prstGeom prst="rect">
            <a:avLst/>
          </a:prstGeom>
          <a:noFill/>
        </p:spPr>
        <p:txBody>
          <a:bodyPr wrap="none" rtlCol="0">
            <a:spAutoFit/>
          </a:bodyPr>
          <a:lstStyle/>
          <a:p>
            <a:r>
              <a:rPr lang="en-US" b="1" dirty="0">
                <a:solidFill>
                  <a:srgbClr val="FF0000"/>
                </a:solidFill>
              </a:rPr>
              <a:t>1974</a:t>
            </a:r>
          </a:p>
        </p:txBody>
      </p:sp>
      <p:sp>
        <p:nvSpPr>
          <p:cNvPr id="10" name="TextBox 9">
            <a:extLst>
              <a:ext uri="{FF2B5EF4-FFF2-40B4-BE49-F238E27FC236}">
                <a16:creationId xmlns:a16="http://schemas.microsoft.com/office/drawing/2014/main" id="{319D0112-C481-4DE5-B07C-26E8E7815E48}"/>
              </a:ext>
            </a:extLst>
          </p:cNvPr>
          <p:cNvSpPr txBox="1"/>
          <p:nvPr/>
        </p:nvSpPr>
        <p:spPr>
          <a:xfrm>
            <a:off x="5781309" y="5678995"/>
            <a:ext cx="652743" cy="369332"/>
          </a:xfrm>
          <a:prstGeom prst="rect">
            <a:avLst/>
          </a:prstGeom>
          <a:noFill/>
        </p:spPr>
        <p:txBody>
          <a:bodyPr wrap="none" rtlCol="0">
            <a:spAutoFit/>
          </a:bodyPr>
          <a:lstStyle/>
          <a:p>
            <a:r>
              <a:rPr lang="en-US" b="1" dirty="0">
                <a:solidFill>
                  <a:srgbClr val="FFFF00"/>
                </a:solidFill>
              </a:rPr>
              <a:t>2009</a:t>
            </a:r>
          </a:p>
        </p:txBody>
      </p:sp>
      <p:sp>
        <p:nvSpPr>
          <p:cNvPr id="11" name="TextBox 10">
            <a:extLst>
              <a:ext uri="{FF2B5EF4-FFF2-40B4-BE49-F238E27FC236}">
                <a16:creationId xmlns:a16="http://schemas.microsoft.com/office/drawing/2014/main" id="{3FB4C302-BE99-4BE9-8DAB-242544D61157}"/>
              </a:ext>
            </a:extLst>
          </p:cNvPr>
          <p:cNvSpPr txBox="1"/>
          <p:nvPr/>
        </p:nvSpPr>
        <p:spPr>
          <a:xfrm>
            <a:off x="1141423" y="5255376"/>
            <a:ext cx="652743" cy="369332"/>
          </a:xfrm>
          <a:prstGeom prst="rect">
            <a:avLst/>
          </a:prstGeom>
          <a:noFill/>
        </p:spPr>
        <p:txBody>
          <a:bodyPr wrap="none" rtlCol="0">
            <a:spAutoFit/>
          </a:bodyPr>
          <a:lstStyle/>
          <a:p>
            <a:r>
              <a:rPr lang="en-US" b="1" dirty="0">
                <a:solidFill>
                  <a:srgbClr val="0070C0"/>
                </a:solidFill>
              </a:rPr>
              <a:t>2015</a:t>
            </a:r>
          </a:p>
        </p:txBody>
      </p:sp>
      <p:sp>
        <p:nvSpPr>
          <p:cNvPr id="12" name="TextBox 11">
            <a:extLst>
              <a:ext uri="{FF2B5EF4-FFF2-40B4-BE49-F238E27FC236}">
                <a16:creationId xmlns:a16="http://schemas.microsoft.com/office/drawing/2014/main" id="{3D0998DD-0460-4AAE-9161-C2B03E6E727A}"/>
              </a:ext>
            </a:extLst>
          </p:cNvPr>
          <p:cNvSpPr txBox="1"/>
          <p:nvPr/>
        </p:nvSpPr>
        <p:spPr>
          <a:xfrm>
            <a:off x="862345" y="5630313"/>
            <a:ext cx="457176" cy="369332"/>
          </a:xfrm>
          <a:prstGeom prst="rect">
            <a:avLst/>
          </a:prstGeom>
          <a:noFill/>
        </p:spPr>
        <p:txBody>
          <a:bodyPr wrap="none" rtlCol="0">
            <a:spAutoFit/>
          </a:bodyPr>
          <a:lstStyle/>
          <a:p>
            <a:r>
              <a:rPr lang="en-US" b="1" dirty="0"/>
              <a:t>HK</a:t>
            </a:r>
          </a:p>
        </p:txBody>
      </p:sp>
      <p:sp>
        <p:nvSpPr>
          <p:cNvPr id="13" name="TextBox 12">
            <a:extLst>
              <a:ext uri="{FF2B5EF4-FFF2-40B4-BE49-F238E27FC236}">
                <a16:creationId xmlns:a16="http://schemas.microsoft.com/office/drawing/2014/main" id="{E598E179-C97C-4FCE-A38F-ADD41A15EFD0}"/>
              </a:ext>
            </a:extLst>
          </p:cNvPr>
          <p:cNvSpPr txBox="1"/>
          <p:nvPr/>
        </p:nvSpPr>
        <p:spPr>
          <a:xfrm>
            <a:off x="3620201" y="283952"/>
            <a:ext cx="4950586" cy="646331"/>
          </a:xfrm>
          <a:prstGeom prst="rect">
            <a:avLst/>
          </a:prstGeom>
          <a:noFill/>
        </p:spPr>
        <p:txBody>
          <a:bodyPr wrap="none" rtlCol="0">
            <a:spAutoFit/>
          </a:bodyPr>
          <a:lstStyle/>
          <a:p>
            <a:pPr algn="ctr">
              <a:lnSpc>
                <a:spcPct val="90000"/>
              </a:lnSpc>
              <a:spcBef>
                <a:spcPct val="0"/>
              </a:spcBef>
            </a:pPr>
            <a:r>
              <a:rPr kumimoji="1" lang="en-US" sz="4000" b="1" dirty="0">
                <a:solidFill>
                  <a:srgbClr val="A50021"/>
                </a:solidFill>
                <a:latin typeface="Arial" panose="020B0604020202020204" pitchFamily="34" charset="0"/>
                <a:ea typeface="標楷體" panose="03000509000000000000" pitchFamily="65" charset="-120"/>
                <a:cs typeface="Arial" panose="020B0604020202020204" pitchFamily="34" charset="0"/>
              </a:rPr>
              <a:t>A Fulfilling Journey</a:t>
            </a:r>
          </a:p>
        </p:txBody>
      </p:sp>
      <p:sp>
        <p:nvSpPr>
          <p:cNvPr id="14" name="TextBox 8">
            <a:extLst>
              <a:ext uri="{FF2B5EF4-FFF2-40B4-BE49-F238E27FC236}">
                <a16:creationId xmlns:a16="http://schemas.microsoft.com/office/drawing/2014/main" id="{86E4D659-48D2-4398-8FA8-75EA59E7B396}"/>
              </a:ext>
            </a:extLst>
          </p:cNvPr>
          <p:cNvSpPr txBox="1"/>
          <p:nvPr/>
        </p:nvSpPr>
        <p:spPr>
          <a:xfrm>
            <a:off x="1833917" y="5496027"/>
            <a:ext cx="652743" cy="369332"/>
          </a:xfrm>
          <a:prstGeom prst="rect">
            <a:avLst/>
          </a:prstGeom>
          <a:noFill/>
        </p:spPr>
        <p:txBody>
          <a:bodyPr wrap="none" rtlCol="0">
            <a:spAutoFit/>
          </a:bodyPr>
          <a:lstStyle/>
          <a:p>
            <a:r>
              <a:rPr lang="en-US" b="1" dirty="0" smtClean="0"/>
              <a:t>1951</a:t>
            </a:r>
            <a:endParaRPr lang="en-US" b="1" dirty="0"/>
          </a:p>
        </p:txBody>
      </p:sp>
      <p:sp>
        <p:nvSpPr>
          <p:cNvPr id="15"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2</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758384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10_McDonald_1.pdf - Adobe Reade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934309" y="0"/>
            <a:ext cx="8713177" cy="6345641"/>
          </a:xfrm>
        </p:spPr>
      </p:pic>
      <p:sp>
        <p:nvSpPr>
          <p:cNvPr id="7" name="文字方塊 6"/>
          <p:cNvSpPr txBox="1"/>
          <p:nvPr/>
        </p:nvSpPr>
        <p:spPr>
          <a:xfrm>
            <a:off x="5687744" y="6488668"/>
            <a:ext cx="6427177" cy="369332"/>
          </a:xfrm>
          <a:prstGeom prst="rect">
            <a:avLst/>
          </a:prstGeom>
          <a:noFill/>
        </p:spPr>
        <p:txBody>
          <a:bodyPr wrap="square" rtlCol="0">
            <a:spAutoFit/>
          </a:bodyPr>
          <a:lstStyle/>
          <a:p>
            <a:r>
              <a:rPr lang="en-US" altLang="zh-TW" dirty="0" smtClean="0"/>
              <a:t>Source: Art McDonald, Queen’s University, for SNO Collaboration</a:t>
            </a:r>
            <a:endParaRPr lang="zh-TW" altLang="en-US" dirty="0"/>
          </a:p>
        </p:txBody>
      </p:sp>
      <p:sp>
        <p:nvSpPr>
          <p:cNvPr id="4"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20</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2033689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a:extLst>
              <a:ext uri="{FF2B5EF4-FFF2-40B4-BE49-F238E27FC236}">
                <a16:creationId xmlns:a16="http://schemas.microsoft.com/office/drawing/2014/main" id="{9E76D11F-7929-4289-B900-A342AD38A166}"/>
              </a:ext>
            </a:extLst>
          </p:cNvPr>
          <p:cNvSpPr>
            <a:spLocks noGrp="1" noChangeArrowheads="1"/>
          </p:cNvSpPr>
          <p:nvPr>
            <p:ph type="title"/>
          </p:nvPr>
        </p:nvSpPr>
        <p:spPr>
          <a:xfrm>
            <a:off x="983847" y="103187"/>
            <a:ext cx="11094271" cy="1143000"/>
          </a:xfrm>
        </p:spPr>
        <p:txBody>
          <a:bodyPr>
            <a:normAutofit/>
          </a:bodyPr>
          <a:lstStyle/>
          <a:p>
            <a:pPr>
              <a:defRPr/>
            </a:pPr>
            <a:r>
              <a:rPr kumimoji="1" lang="en-GB"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Herb Chen’s Idea (1984): </a:t>
            </a:r>
            <a:r>
              <a:rPr kumimoji="1" lang="en-GB" altLang="zh-TW" sz="3600" b="1" dirty="0" smtClean="0">
                <a:solidFill>
                  <a:srgbClr val="A50021"/>
                </a:solidFill>
                <a:latin typeface="Arial" panose="020B0604020202020204" pitchFamily="34" charset="0"/>
                <a:ea typeface="標楷體" panose="03000509000000000000" pitchFamily="65" charset="-120"/>
                <a:cs typeface="Arial" panose="020B0604020202020204" pitchFamily="34" charset="0"/>
              </a:rPr>
              <a:t>Using </a:t>
            </a:r>
            <a:r>
              <a:rPr kumimoji="1" lang="en-GB"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Heavy Water </a:t>
            </a:r>
          </a:p>
        </p:txBody>
      </p:sp>
      <p:grpSp>
        <p:nvGrpSpPr>
          <p:cNvPr id="45060" name="Group 4">
            <a:extLst>
              <a:ext uri="{FF2B5EF4-FFF2-40B4-BE49-F238E27FC236}">
                <a16:creationId xmlns:a16="http://schemas.microsoft.com/office/drawing/2014/main" id="{B13646BF-129F-4F40-84AE-8D8B7042F811}"/>
              </a:ext>
            </a:extLst>
          </p:cNvPr>
          <p:cNvGrpSpPr>
            <a:grpSpLocks/>
          </p:cNvGrpSpPr>
          <p:nvPr/>
        </p:nvGrpSpPr>
        <p:grpSpPr bwMode="auto">
          <a:xfrm>
            <a:off x="7921614" y="454027"/>
            <a:ext cx="523875" cy="584202"/>
            <a:chOff x="3818" y="910"/>
            <a:chExt cx="330" cy="368"/>
          </a:xfrm>
        </p:grpSpPr>
        <p:sp>
          <p:nvSpPr>
            <p:cNvPr id="45067" name="Rectangle 5">
              <a:extLst>
                <a:ext uri="{FF2B5EF4-FFF2-40B4-BE49-F238E27FC236}">
                  <a16:creationId xmlns:a16="http://schemas.microsoft.com/office/drawing/2014/main" id="{A357D7BC-EF70-4E54-98DD-7C26E33E32A3}"/>
                </a:ext>
              </a:extLst>
            </p:cNvPr>
            <p:cNvSpPr>
              <a:spLocks noChangeArrowheads="1"/>
            </p:cNvSpPr>
            <p:nvPr/>
          </p:nvSpPr>
          <p:spPr bwMode="auto">
            <a:xfrm rot="10800000" flipH="1">
              <a:off x="3818" y="910"/>
              <a:ext cx="11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endParaRPr lang="en-GB" altLang="zh-TW" sz="3200">
                <a:latin typeface="Symbol" panose="05050102010706020507" pitchFamily="18" charset="2"/>
              </a:endParaRPr>
            </a:p>
          </p:txBody>
        </p:sp>
        <p:sp>
          <p:nvSpPr>
            <p:cNvPr id="45068" name="Rectangle 6">
              <a:extLst>
                <a:ext uri="{FF2B5EF4-FFF2-40B4-BE49-F238E27FC236}">
                  <a16:creationId xmlns:a16="http://schemas.microsoft.com/office/drawing/2014/main" id="{05B680EC-516E-438E-9C7A-492708E4F6E9}"/>
                </a:ext>
              </a:extLst>
            </p:cNvPr>
            <p:cNvSpPr>
              <a:spLocks noChangeArrowheads="1"/>
            </p:cNvSpPr>
            <p:nvPr/>
          </p:nvSpPr>
          <p:spPr bwMode="auto">
            <a:xfrm>
              <a:off x="4032" y="964"/>
              <a:ext cx="1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endParaRPr lang="zh-TW" altLang="zh-TW"/>
            </a:p>
          </p:txBody>
        </p:sp>
      </p:grpSp>
      <p:pic>
        <p:nvPicPr>
          <p:cNvPr id="14" name="圖片版面配置區 4" descr="chen1985.pdf - Adobe Read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169858" y="3786574"/>
            <a:ext cx="7497819" cy="2627634"/>
          </a:xfrm>
          <a:prstGeom prst="rect">
            <a:avLst/>
          </a:prstGeom>
        </p:spPr>
      </p:pic>
      <p:sp>
        <p:nvSpPr>
          <p:cNvPr id="13" name="投影片編號版面配置區 2"/>
          <p:cNvSpPr txBox="1">
            <a:spLocks/>
          </p:cNvSpPr>
          <p:nvPr/>
        </p:nvSpPr>
        <p:spPr>
          <a:xfrm>
            <a:off x="11787436"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21</a:t>
            </a:fld>
            <a:endParaRPr lang="en-US" altLang="zh-TW" sz="1600" b="1" dirty="0">
              <a:solidFill>
                <a:srgbClr val="000000">
                  <a:lumMod val="85000"/>
                  <a:lumOff val="15000"/>
                </a:srgbClr>
              </a:solidFill>
              <a:latin typeface="Avenir Next LT Pro" panose="02020404030301010803"/>
            </a:endParaRPr>
          </a:p>
        </p:txBody>
      </p:sp>
      <p:pic>
        <p:nvPicPr>
          <p:cNvPr id="5" name="圖片 4"/>
          <p:cNvPicPr>
            <a:picLocks noChangeAspect="1"/>
          </p:cNvPicPr>
          <p:nvPr/>
        </p:nvPicPr>
        <p:blipFill>
          <a:blip r:embed="rId3"/>
          <a:stretch>
            <a:fillRect/>
          </a:stretch>
        </p:blipFill>
        <p:spPr>
          <a:xfrm>
            <a:off x="4322284" y="1627480"/>
            <a:ext cx="3590925" cy="1828800"/>
          </a:xfrm>
          <a:prstGeom prst="rect">
            <a:avLst/>
          </a:prstGeom>
        </p:spPr>
      </p:pic>
      <p:pic>
        <p:nvPicPr>
          <p:cNvPr id="6" name="圖片 5"/>
          <p:cNvPicPr>
            <a:picLocks noChangeAspect="1"/>
          </p:cNvPicPr>
          <p:nvPr/>
        </p:nvPicPr>
        <p:blipFill>
          <a:blip r:embed="rId4"/>
          <a:stretch>
            <a:fillRect/>
          </a:stretch>
        </p:blipFill>
        <p:spPr>
          <a:xfrm>
            <a:off x="132890" y="1627480"/>
            <a:ext cx="4067175" cy="1876425"/>
          </a:xfrm>
          <a:prstGeom prst="rect">
            <a:avLst/>
          </a:prstGeom>
        </p:spPr>
      </p:pic>
      <p:pic>
        <p:nvPicPr>
          <p:cNvPr id="8" name="圖片 7"/>
          <p:cNvPicPr>
            <a:picLocks noChangeAspect="1"/>
          </p:cNvPicPr>
          <p:nvPr/>
        </p:nvPicPr>
        <p:blipFill>
          <a:blip r:embed="rId5"/>
          <a:stretch>
            <a:fillRect/>
          </a:stretch>
        </p:blipFill>
        <p:spPr>
          <a:xfrm>
            <a:off x="8095716" y="1608430"/>
            <a:ext cx="4029075" cy="1847850"/>
          </a:xfrm>
          <a:prstGeom prst="rect">
            <a:avLst/>
          </a:prstGeom>
        </p:spPr>
      </p:pic>
      <p:sp>
        <p:nvSpPr>
          <p:cNvPr id="9" name="矩形 8"/>
          <p:cNvSpPr/>
          <p:nvPr/>
        </p:nvSpPr>
        <p:spPr>
          <a:xfrm>
            <a:off x="3597310" y="4300695"/>
            <a:ext cx="4508454" cy="301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8123527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10_McDonald_1.pdf - Adobe Reade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675057" y="99402"/>
            <a:ext cx="8567982" cy="6445784"/>
          </a:xfrm>
        </p:spPr>
      </p:pic>
      <p:sp>
        <p:nvSpPr>
          <p:cNvPr id="7" name="文字方塊 6"/>
          <p:cNvSpPr txBox="1"/>
          <p:nvPr/>
        </p:nvSpPr>
        <p:spPr>
          <a:xfrm>
            <a:off x="5687744" y="6488668"/>
            <a:ext cx="6427177" cy="369332"/>
          </a:xfrm>
          <a:prstGeom prst="rect">
            <a:avLst/>
          </a:prstGeom>
          <a:noFill/>
        </p:spPr>
        <p:txBody>
          <a:bodyPr wrap="square" rtlCol="0">
            <a:spAutoFit/>
          </a:bodyPr>
          <a:lstStyle/>
          <a:p>
            <a:r>
              <a:rPr lang="en-US" altLang="zh-TW" dirty="0" smtClean="0"/>
              <a:t>Source: Art McDonald, Queen’s University, for SNO Collaboration</a:t>
            </a:r>
            <a:endParaRPr lang="zh-TW" altLang="en-US" dirty="0"/>
          </a:p>
        </p:txBody>
      </p:sp>
      <p:sp>
        <p:nvSpPr>
          <p:cNvPr id="4"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22</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3058218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a:extLst>
              <a:ext uri="{FF2B5EF4-FFF2-40B4-BE49-F238E27FC236}">
                <a16:creationId xmlns:a16="http://schemas.microsoft.com/office/drawing/2014/main" id="{C9B0006D-DDE4-4085-94E5-61DF1AF305BF}"/>
              </a:ext>
            </a:extLst>
          </p:cNvPr>
          <p:cNvSpPr>
            <a:spLocks noGrp="1"/>
          </p:cNvSpPr>
          <p:nvPr>
            <p:ph type="title" idx="4294967295"/>
          </p:nvPr>
        </p:nvSpPr>
        <p:spPr>
          <a:xfrm>
            <a:off x="1981200" y="-28575"/>
            <a:ext cx="8229600" cy="1296988"/>
          </a:xfrm>
        </p:spPr>
        <p:txBody>
          <a:bodyPr>
            <a:normAutofit/>
          </a:bodyPr>
          <a:lstStyle/>
          <a:p>
            <a:r>
              <a:rPr kumimoji="1" lang="en-US"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Sudbury Neutrino Observatory</a:t>
            </a:r>
            <a:endParaRPr kumimoji="1" lang="zh-TW" altLang="en-US" sz="3600" b="1" dirty="0">
              <a:solidFill>
                <a:srgbClr val="A50021"/>
              </a:solidFill>
              <a:latin typeface="Arial" panose="020B0604020202020204" pitchFamily="34" charset="0"/>
              <a:ea typeface="標楷體" panose="03000509000000000000" pitchFamily="65" charset="-120"/>
              <a:cs typeface="Arial" panose="020B0604020202020204" pitchFamily="34" charset="0"/>
            </a:endParaRPr>
          </a:p>
        </p:txBody>
      </p:sp>
      <p:pic>
        <p:nvPicPr>
          <p:cNvPr id="46083" name="Picture 3">
            <a:extLst>
              <a:ext uri="{FF2B5EF4-FFF2-40B4-BE49-F238E27FC236}">
                <a16:creationId xmlns:a16="http://schemas.microsoft.com/office/drawing/2014/main" id="{22F70B1B-D03C-4285-9D0D-BE9E430AF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77" t="12415" r="14543" b="9462"/>
          <a:stretch>
            <a:fillRect/>
          </a:stretch>
        </p:blipFill>
        <p:spPr bwMode="auto">
          <a:xfrm>
            <a:off x="2063749" y="1246188"/>
            <a:ext cx="8135939"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718" y="6167219"/>
            <a:ext cx="6096000" cy="646331"/>
          </a:xfrm>
          <a:prstGeom prst="rect">
            <a:avLst/>
          </a:prstGeom>
        </p:spPr>
        <p:txBody>
          <a:bodyPr>
            <a:spAutoFit/>
          </a:bodyPr>
          <a:lstStyle/>
          <a:p>
            <a:r>
              <a:rPr lang="en-US" altLang="zh-TW" dirty="0"/>
              <a:t>https://www.nobelprize.org/uploads/2018/06/fig_fy_en_15_sudburyneutrinoobservatory.pdf</a:t>
            </a:r>
            <a:endParaRPr lang="zh-TW" altLang="en-US" dirty="0"/>
          </a:p>
        </p:txBody>
      </p:sp>
      <p:sp>
        <p:nvSpPr>
          <p:cNvPr id="5"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23</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68567556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10_McDonald_1.pdf - Adobe Reade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958723" y="0"/>
            <a:ext cx="8447779" cy="6412832"/>
          </a:xfrm>
        </p:spPr>
      </p:pic>
      <p:sp>
        <p:nvSpPr>
          <p:cNvPr id="3" name="文字方塊 2"/>
          <p:cNvSpPr txBox="1"/>
          <p:nvPr/>
        </p:nvSpPr>
        <p:spPr>
          <a:xfrm>
            <a:off x="5617403" y="6488668"/>
            <a:ext cx="6427177" cy="369332"/>
          </a:xfrm>
          <a:prstGeom prst="rect">
            <a:avLst/>
          </a:prstGeom>
          <a:noFill/>
        </p:spPr>
        <p:txBody>
          <a:bodyPr wrap="square" rtlCol="0">
            <a:spAutoFit/>
          </a:bodyPr>
          <a:lstStyle/>
          <a:p>
            <a:r>
              <a:rPr lang="en-US" altLang="zh-TW" dirty="0" smtClean="0"/>
              <a:t>Source: Art McDonald, Queen’s University, for SNO Collaboration</a:t>
            </a:r>
            <a:endParaRPr lang="zh-TW" altLang="en-US" dirty="0"/>
          </a:p>
        </p:txBody>
      </p:sp>
      <p:sp>
        <p:nvSpPr>
          <p:cNvPr id="4"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24</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181213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10_McDonald_1.pdf - Adobe Reade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718092" y="0"/>
            <a:ext cx="8714071" cy="6569242"/>
          </a:xfrm>
        </p:spPr>
      </p:pic>
      <p:sp>
        <p:nvSpPr>
          <p:cNvPr id="3" name="文字方塊 2"/>
          <p:cNvSpPr txBox="1"/>
          <p:nvPr/>
        </p:nvSpPr>
        <p:spPr>
          <a:xfrm>
            <a:off x="5737989" y="6488668"/>
            <a:ext cx="6427177" cy="369332"/>
          </a:xfrm>
          <a:prstGeom prst="rect">
            <a:avLst/>
          </a:prstGeom>
          <a:noFill/>
        </p:spPr>
        <p:txBody>
          <a:bodyPr wrap="square" rtlCol="0">
            <a:spAutoFit/>
          </a:bodyPr>
          <a:lstStyle/>
          <a:p>
            <a:r>
              <a:rPr lang="en-US" altLang="zh-TW" dirty="0" smtClean="0"/>
              <a:t>Source: Art McDonald, Queen’s University, for SNO Collaboration</a:t>
            </a:r>
            <a:endParaRPr lang="zh-TW" altLang="en-US" dirty="0"/>
          </a:p>
        </p:txBody>
      </p:sp>
      <p:sp>
        <p:nvSpPr>
          <p:cNvPr id="4"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25</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491405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10_McDonald_1.pdf - Adobe Reade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513556" y="0"/>
            <a:ext cx="8424528" cy="6448004"/>
          </a:xfrm>
        </p:spPr>
      </p:pic>
      <p:sp>
        <p:nvSpPr>
          <p:cNvPr id="3" name="文字方塊 2"/>
          <p:cNvSpPr txBox="1"/>
          <p:nvPr/>
        </p:nvSpPr>
        <p:spPr>
          <a:xfrm>
            <a:off x="5758087" y="6488668"/>
            <a:ext cx="6427177" cy="369332"/>
          </a:xfrm>
          <a:prstGeom prst="rect">
            <a:avLst/>
          </a:prstGeom>
          <a:noFill/>
        </p:spPr>
        <p:txBody>
          <a:bodyPr wrap="square" rtlCol="0">
            <a:spAutoFit/>
          </a:bodyPr>
          <a:lstStyle/>
          <a:p>
            <a:r>
              <a:rPr lang="en-US" altLang="zh-TW" dirty="0" smtClean="0"/>
              <a:t>Source: Art McDonald, Queen’s University, for SNO Collaboration</a:t>
            </a:r>
            <a:endParaRPr lang="zh-TW" altLang="en-US" dirty="0"/>
          </a:p>
        </p:txBody>
      </p:sp>
      <p:sp>
        <p:nvSpPr>
          <p:cNvPr id="4"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26</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4225341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10_McDonald_1.pdf - Adobe Reade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776047" y="69111"/>
            <a:ext cx="8634045" cy="6448885"/>
          </a:xfrm>
        </p:spPr>
      </p:pic>
      <p:sp>
        <p:nvSpPr>
          <p:cNvPr id="7" name="文字方塊 6"/>
          <p:cNvSpPr txBox="1"/>
          <p:nvPr/>
        </p:nvSpPr>
        <p:spPr>
          <a:xfrm>
            <a:off x="5707840" y="6488668"/>
            <a:ext cx="6427177" cy="369332"/>
          </a:xfrm>
          <a:prstGeom prst="rect">
            <a:avLst/>
          </a:prstGeom>
          <a:noFill/>
        </p:spPr>
        <p:txBody>
          <a:bodyPr wrap="square" rtlCol="0">
            <a:spAutoFit/>
          </a:bodyPr>
          <a:lstStyle/>
          <a:p>
            <a:r>
              <a:rPr lang="en-US" altLang="zh-TW" dirty="0" smtClean="0"/>
              <a:t>Source: Art McDonald, Queen’s University, for SNO Collaboration</a:t>
            </a:r>
            <a:endParaRPr lang="zh-TW" altLang="en-US" dirty="0"/>
          </a:p>
        </p:txBody>
      </p:sp>
      <p:sp>
        <p:nvSpPr>
          <p:cNvPr id="4"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27</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879156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a:extLst>
              <a:ext uri="{FF2B5EF4-FFF2-40B4-BE49-F238E27FC236}">
                <a16:creationId xmlns:a16="http://schemas.microsoft.com/office/drawing/2014/main" id="{0C7A8431-54B8-45B0-8535-29473A1D70AF}"/>
              </a:ext>
            </a:extLst>
          </p:cNvPr>
          <p:cNvSpPr txBox="1">
            <a:spLocks noChangeArrowheads="1"/>
          </p:cNvSpPr>
          <p:nvPr/>
        </p:nvSpPr>
        <p:spPr bwMode="auto">
          <a:xfrm>
            <a:off x="1708154" y="5448304"/>
            <a:ext cx="8850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000" u="sng" dirty="0">
                <a:solidFill>
                  <a:schemeClr val="hlink"/>
                </a:solidFill>
                <a:latin typeface="Arial" panose="020B0604020202020204" pitchFamily="34" charset="0"/>
              </a:rPr>
              <a:t>Final SNO results (2013):</a:t>
            </a:r>
            <a:r>
              <a:rPr lang="en-US" altLang="zh-TW" sz="2000" dirty="0">
                <a:solidFill>
                  <a:schemeClr val="hlink"/>
                </a:solidFill>
                <a:latin typeface="Arial" panose="020B0604020202020204" pitchFamily="34" charset="0"/>
              </a:rPr>
              <a:t> Total </a:t>
            </a:r>
            <a:r>
              <a:rPr lang="en-US" altLang="zh-TW" sz="2000" dirty="0">
                <a:solidFill>
                  <a:schemeClr val="hlink"/>
                </a:solidFill>
                <a:latin typeface="Symbol" panose="05050102010706020507" pitchFamily="18" charset="2"/>
              </a:rPr>
              <a:t>n</a:t>
            </a:r>
            <a:r>
              <a:rPr lang="en-US" altLang="zh-TW" sz="2000" dirty="0">
                <a:solidFill>
                  <a:schemeClr val="hlink"/>
                </a:solidFill>
                <a:latin typeface="Arial" panose="020B0604020202020204" pitchFamily="34" charset="0"/>
              </a:rPr>
              <a:t> flux = 5.25  0.16 (stat)      (sys) x10</a:t>
            </a:r>
            <a:r>
              <a:rPr lang="en-US" altLang="zh-TW" sz="2000" baseline="30000" dirty="0">
                <a:solidFill>
                  <a:schemeClr val="hlink"/>
                </a:solidFill>
                <a:latin typeface="Arial" panose="020B0604020202020204" pitchFamily="34" charset="0"/>
              </a:rPr>
              <a:t>6</a:t>
            </a:r>
            <a:r>
              <a:rPr lang="en-US" altLang="zh-TW" sz="2000" dirty="0">
                <a:solidFill>
                  <a:schemeClr val="hlink"/>
                </a:solidFill>
                <a:latin typeface="Arial" panose="020B0604020202020204" pitchFamily="34" charset="0"/>
              </a:rPr>
              <a:t>cm</a:t>
            </a:r>
            <a:r>
              <a:rPr lang="en-US" altLang="zh-TW" sz="2000" baseline="30000" dirty="0">
                <a:solidFill>
                  <a:schemeClr val="hlink"/>
                </a:solidFill>
                <a:latin typeface="Arial" panose="020B0604020202020204" pitchFamily="34" charset="0"/>
              </a:rPr>
              <a:t>-2</a:t>
            </a:r>
            <a:r>
              <a:rPr lang="en-US" altLang="zh-TW" sz="2000" dirty="0">
                <a:solidFill>
                  <a:schemeClr val="hlink"/>
                </a:solidFill>
                <a:latin typeface="Arial" panose="020B0604020202020204" pitchFamily="34" charset="0"/>
              </a:rPr>
              <a:t> s</a:t>
            </a:r>
            <a:r>
              <a:rPr lang="en-US" altLang="zh-TW" sz="2000" baseline="30000" dirty="0">
                <a:solidFill>
                  <a:schemeClr val="hlink"/>
                </a:solidFill>
                <a:latin typeface="Arial" panose="020B0604020202020204" pitchFamily="34" charset="0"/>
              </a:rPr>
              <a:t>-1</a:t>
            </a:r>
          </a:p>
          <a:p>
            <a:pPr eaLnBrk="1" hangingPunct="1"/>
            <a:r>
              <a:rPr lang="en-US" altLang="zh-TW" sz="2000" dirty="0">
                <a:solidFill>
                  <a:schemeClr val="hlink"/>
                </a:solidFill>
                <a:latin typeface="Arial" panose="020B0604020202020204" pitchFamily="34" charset="0"/>
              </a:rPr>
              <a:t>In very good agreement with theory</a:t>
            </a:r>
          </a:p>
          <a:p>
            <a:pPr eaLnBrk="1" hangingPunct="1"/>
            <a:endParaRPr lang="en-US" altLang="zh-TW" sz="800" dirty="0">
              <a:solidFill>
                <a:schemeClr val="hlink"/>
              </a:solidFill>
              <a:latin typeface="Arial" panose="020B0604020202020204" pitchFamily="34" charset="0"/>
            </a:endParaRPr>
          </a:p>
        </p:txBody>
      </p:sp>
      <p:sp>
        <p:nvSpPr>
          <p:cNvPr id="48131" name="Rectangle 3">
            <a:extLst>
              <a:ext uri="{FF2B5EF4-FFF2-40B4-BE49-F238E27FC236}">
                <a16:creationId xmlns:a16="http://schemas.microsoft.com/office/drawing/2014/main" id="{10A41C0A-06BA-4DCA-8C04-B7DA4962741C}"/>
              </a:ext>
            </a:extLst>
          </p:cNvPr>
          <p:cNvSpPr>
            <a:spLocks noGrp="1" noChangeArrowheads="1"/>
          </p:cNvSpPr>
          <p:nvPr>
            <p:ph type="title"/>
          </p:nvPr>
        </p:nvSpPr>
        <p:spPr>
          <a:xfrm>
            <a:off x="1524000" y="41275"/>
            <a:ext cx="9144000" cy="825500"/>
          </a:xfrm>
          <a:solidFill>
            <a:schemeClr val="bg1"/>
          </a:solidFill>
          <a:ln w="19050">
            <a:solidFill>
              <a:schemeClr val="bg1"/>
            </a:solidFill>
            <a:miter lim="800000"/>
            <a:headEnd/>
            <a:tailEnd/>
          </a:ln>
        </p:spPr>
        <p:txBody>
          <a:bodyPr vert="horz" lIns="90488" tIns="44450" rIns="90488" bIns="44450" rtlCol="0" anchor="ctr">
            <a:normAutofit fontScale="90000"/>
          </a:bodyPr>
          <a:lstStyle/>
          <a:p>
            <a:pPr eaLnBrk="1" hangingPunct="1"/>
            <a:r>
              <a:rPr kumimoji="1" lang="fr-FR" altLang="zh-TW" sz="3600" b="1" dirty="0" err="1">
                <a:solidFill>
                  <a:srgbClr val="A50021"/>
                </a:solidFill>
                <a:latin typeface="Arial" panose="020B0604020202020204" pitchFamily="34" charset="0"/>
                <a:ea typeface="標楷體" panose="03000509000000000000" pitchFamily="65" charset="-120"/>
                <a:cs typeface="Arial" panose="020B0604020202020204" pitchFamily="34" charset="0"/>
              </a:rPr>
              <a:t>Experimental</a:t>
            </a:r>
            <a:r>
              <a:rPr kumimoji="1" lang="fr-FR"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 </a:t>
            </a:r>
            <a:r>
              <a:rPr kumimoji="1" lang="fr-FR" altLang="zh-TW" sz="3600" b="1" dirty="0" err="1">
                <a:solidFill>
                  <a:srgbClr val="A50021"/>
                </a:solidFill>
                <a:latin typeface="Arial" panose="020B0604020202020204" pitchFamily="34" charset="0"/>
                <a:ea typeface="標楷體" panose="03000509000000000000" pitchFamily="65" charset="-120"/>
                <a:cs typeface="Arial" panose="020B0604020202020204" pitchFamily="34" charset="0"/>
              </a:rPr>
              <a:t>Results</a:t>
            </a:r>
            <a:r>
              <a:rPr kumimoji="1" lang="fr-FR"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 of Solar </a:t>
            </a:r>
            <a:r>
              <a:rPr lang="fr-FR" altLang="zh-TW" sz="3600" b="1" dirty="0">
                <a:solidFill>
                  <a:srgbClr val="9E0000"/>
                </a:solidFill>
                <a:latin typeface="Symbol" panose="05050102010706020507" pitchFamily="18" charset="2"/>
                <a:ea typeface="標楷體" panose="03000509000000000000" pitchFamily="65" charset="-120"/>
              </a:rPr>
              <a:t>n</a:t>
            </a:r>
            <a:r>
              <a:rPr lang="fr-FR" altLang="zh-TW" sz="3600" b="1" dirty="0">
                <a:ea typeface="標楷體" panose="03000509000000000000" pitchFamily="65" charset="-120"/>
              </a:rPr>
              <a:t> </a:t>
            </a:r>
            <a:r>
              <a:rPr kumimoji="1" lang="fr-FR" altLang="zh-TW" sz="3600" b="1" dirty="0" err="1">
                <a:solidFill>
                  <a:srgbClr val="A50021"/>
                </a:solidFill>
                <a:latin typeface="Arial" panose="020B0604020202020204" pitchFamily="34" charset="0"/>
                <a:ea typeface="標楷體" panose="03000509000000000000" pitchFamily="65" charset="-120"/>
                <a:cs typeface="Arial" panose="020B0604020202020204" pitchFamily="34" charset="0"/>
              </a:rPr>
              <a:t>Experiments</a:t>
            </a:r>
            <a:endParaRPr kumimoji="1" lang="fr-FR"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endParaRPr>
          </a:p>
        </p:txBody>
      </p:sp>
      <p:pic>
        <p:nvPicPr>
          <p:cNvPr id="48132" name="Image 4" descr="Bahcall_05.jpg">
            <a:extLst>
              <a:ext uri="{FF2B5EF4-FFF2-40B4-BE49-F238E27FC236}">
                <a16:creationId xmlns:a16="http://schemas.microsoft.com/office/drawing/2014/main" id="{4E5C21C8-3976-44EB-9843-9FE38E3F53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3741" y="933454"/>
            <a:ext cx="593566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8" name="Rectangle 4">
            <a:extLst>
              <a:ext uri="{FF2B5EF4-FFF2-40B4-BE49-F238E27FC236}">
                <a16:creationId xmlns:a16="http://schemas.microsoft.com/office/drawing/2014/main" id="{92BFF56E-0E65-4B84-A34C-8442F8D93597}"/>
              </a:ext>
            </a:extLst>
          </p:cNvPr>
          <p:cNvSpPr>
            <a:spLocks noChangeArrowheads="1"/>
          </p:cNvSpPr>
          <p:nvPr/>
        </p:nvSpPr>
        <p:spPr bwMode="auto">
          <a:xfrm>
            <a:off x="6675444" y="1631956"/>
            <a:ext cx="2230434" cy="3230563"/>
          </a:xfrm>
          <a:prstGeom prst="rect">
            <a:avLst/>
          </a:prstGeom>
          <a:noFill/>
          <a:ln w="76200" cmpd="tri">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endParaRPr lang="fr-FR" altLang="zh-TW">
              <a:solidFill>
                <a:srgbClr val="00CC00"/>
              </a:solidFill>
              <a:latin typeface="Comic Sans MS" panose="030F0702030302020204" pitchFamily="66" charset="0"/>
            </a:endParaRPr>
          </a:p>
        </p:txBody>
      </p:sp>
      <p:sp>
        <p:nvSpPr>
          <p:cNvPr id="48134" name="Text Box 7">
            <a:extLst>
              <a:ext uri="{FF2B5EF4-FFF2-40B4-BE49-F238E27FC236}">
                <a16:creationId xmlns:a16="http://schemas.microsoft.com/office/drawing/2014/main" id="{C40E7EBE-9168-4038-8275-188453C98AD8}"/>
              </a:ext>
            </a:extLst>
          </p:cNvPr>
          <p:cNvSpPr txBox="1">
            <a:spLocks noChangeArrowheads="1"/>
          </p:cNvSpPr>
          <p:nvPr/>
        </p:nvSpPr>
        <p:spPr bwMode="auto">
          <a:xfrm>
            <a:off x="2184403" y="27987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p>
        </p:txBody>
      </p:sp>
      <p:sp>
        <p:nvSpPr>
          <p:cNvPr id="48135" name="Text Box 8">
            <a:extLst>
              <a:ext uri="{FF2B5EF4-FFF2-40B4-BE49-F238E27FC236}">
                <a16:creationId xmlns:a16="http://schemas.microsoft.com/office/drawing/2014/main" id="{A0B80B6C-299A-4995-AB3E-574A93863BFF}"/>
              </a:ext>
            </a:extLst>
          </p:cNvPr>
          <p:cNvSpPr txBox="1">
            <a:spLocks noChangeArrowheads="1"/>
          </p:cNvSpPr>
          <p:nvPr/>
        </p:nvSpPr>
        <p:spPr bwMode="auto">
          <a:xfrm>
            <a:off x="6675443" y="5418142"/>
            <a:ext cx="268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200">
                <a:solidFill>
                  <a:schemeClr val="hlink"/>
                </a:solidFill>
                <a:latin typeface="Arial" panose="020B0604020202020204" pitchFamily="34" charset="0"/>
              </a:rPr>
              <a:t>+</a:t>
            </a:r>
          </a:p>
          <a:p>
            <a:pPr eaLnBrk="1" hangingPunct="1"/>
            <a:r>
              <a:rPr lang="en-US" altLang="zh-TW" sz="1200">
                <a:solidFill>
                  <a:schemeClr val="hlink"/>
                </a:solidFill>
                <a:latin typeface="Arial" panose="020B0604020202020204" pitchFamily="34" charset="0"/>
              </a:rPr>
              <a:t>-</a:t>
            </a:r>
          </a:p>
        </p:txBody>
      </p:sp>
      <p:sp>
        <p:nvSpPr>
          <p:cNvPr id="48136" name="Text Box 9">
            <a:extLst>
              <a:ext uri="{FF2B5EF4-FFF2-40B4-BE49-F238E27FC236}">
                <a16:creationId xmlns:a16="http://schemas.microsoft.com/office/drawing/2014/main" id="{A3EDD38A-74AC-4AA2-9F1A-35DAC210EF6E}"/>
              </a:ext>
            </a:extLst>
          </p:cNvPr>
          <p:cNvSpPr txBox="1">
            <a:spLocks noChangeArrowheads="1"/>
          </p:cNvSpPr>
          <p:nvPr/>
        </p:nvSpPr>
        <p:spPr bwMode="auto">
          <a:xfrm>
            <a:off x="7921629" y="5410204"/>
            <a:ext cx="649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200">
                <a:solidFill>
                  <a:schemeClr val="hlink"/>
                </a:solidFill>
                <a:latin typeface="Arial" panose="020B0604020202020204" pitchFamily="34" charset="0"/>
              </a:rPr>
              <a:t>+ 0.11 </a:t>
            </a:r>
          </a:p>
          <a:p>
            <a:pPr eaLnBrk="1" hangingPunct="1"/>
            <a:r>
              <a:rPr lang="en-US" altLang="zh-TW" sz="1200">
                <a:solidFill>
                  <a:schemeClr val="hlink"/>
                </a:solidFill>
                <a:latin typeface="Arial" panose="020B0604020202020204" pitchFamily="34" charset="0"/>
              </a:rPr>
              <a:t> - 0.12</a:t>
            </a:r>
          </a:p>
        </p:txBody>
      </p:sp>
      <p:sp>
        <p:nvSpPr>
          <p:cNvPr id="9"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28</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2626772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188"/>
                                        </p:tgtEl>
                                        <p:attrNameLst>
                                          <p:attrName>style.visibility</p:attrName>
                                        </p:attrNameLst>
                                      </p:cBhvr>
                                      <p:to>
                                        <p:strVal val="visible"/>
                                      </p:to>
                                    </p:set>
                                    <p:anim calcmode="lin" valueType="num">
                                      <p:cBhvr additive="base">
                                        <p:cTn id="7" dur="500" fill="hold"/>
                                        <p:tgtEl>
                                          <p:spTgt spid="221188"/>
                                        </p:tgtEl>
                                        <p:attrNameLst>
                                          <p:attrName>ppt_x</p:attrName>
                                        </p:attrNameLst>
                                      </p:cBhvr>
                                      <p:tavLst>
                                        <p:tav tm="0">
                                          <p:val>
                                            <p:strVal val="#ppt_x"/>
                                          </p:val>
                                        </p:tav>
                                        <p:tav tm="100000">
                                          <p:val>
                                            <p:strVal val="#ppt_x"/>
                                          </p:val>
                                        </p:tav>
                                      </p:tavLst>
                                    </p:anim>
                                    <p:anim calcmode="lin" valueType="num">
                                      <p:cBhvr additive="base">
                                        <p:cTn id="8" dur="500" fill="hold"/>
                                        <p:tgtEl>
                                          <p:spTgt spid="221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534F9CAB-9DBE-4E84-84D5-EF12AA28F5F0}"/>
              </a:ext>
            </a:extLst>
          </p:cNvPr>
          <p:cNvSpPr txBox="1"/>
          <p:nvPr/>
        </p:nvSpPr>
        <p:spPr>
          <a:xfrm>
            <a:off x="1203767" y="720727"/>
            <a:ext cx="9595413" cy="1200329"/>
          </a:xfrm>
          <a:prstGeom prst="rect">
            <a:avLst/>
          </a:prstGeom>
          <a:noFill/>
        </p:spPr>
        <p:txBody>
          <a:bodyPr wrap="square">
            <a:spAutoFit/>
          </a:bodyPr>
          <a:lstStyle/>
          <a:p>
            <a:pPr>
              <a:defRPr/>
            </a:pPr>
            <a:r>
              <a:rPr lang="en-US" altLang="zh-TW" sz="2400" b="1" dirty="0" smtClean="0">
                <a:latin typeface="Arial" panose="020B0604020202020204" pitchFamily="34" charset="0"/>
                <a:ea typeface="標楷體" panose="03000509000000000000" pitchFamily="65" charset="-120"/>
                <a:cs typeface="Arial" panose="020B0604020202020204" pitchFamily="34" charset="0"/>
              </a:rPr>
              <a:t>Arthur</a:t>
            </a:r>
            <a:r>
              <a:rPr lang="zh-TW" altLang="en-US" sz="2400" b="1" dirty="0" smtClean="0">
                <a:latin typeface="Arial" panose="020B0604020202020204" pitchFamily="34" charset="0"/>
                <a:ea typeface="標楷體" panose="03000509000000000000" pitchFamily="65" charset="-120"/>
                <a:cs typeface="Arial" panose="020B0604020202020204" pitchFamily="34" charset="0"/>
              </a:rPr>
              <a:t> </a:t>
            </a:r>
            <a:r>
              <a:rPr lang="en-US" altLang="zh-TW" sz="2400" b="1" dirty="0">
                <a:latin typeface="Arial" panose="020B0604020202020204" pitchFamily="34" charset="0"/>
                <a:ea typeface="標楷體" panose="03000509000000000000" pitchFamily="65" charset="-120"/>
                <a:cs typeface="Arial" panose="020B0604020202020204" pitchFamily="34" charset="0"/>
              </a:rPr>
              <a:t>B. </a:t>
            </a:r>
            <a:r>
              <a:rPr lang="en-US" altLang="zh-TW" sz="2400" b="1" dirty="0" smtClean="0">
                <a:latin typeface="Arial" panose="020B0604020202020204" pitchFamily="34" charset="0"/>
                <a:ea typeface="標楷體" panose="03000509000000000000" pitchFamily="65" charset="-120"/>
                <a:cs typeface="Arial" panose="020B0604020202020204" pitchFamily="34" charset="0"/>
              </a:rPr>
              <a:t>McDonald and </a:t>
            </a:r>
            <a:r>
              <a:rPr lang="en-US" altLang="zh-TW" sz="2400" b="1" dirty="0" err="1" smtClean="0">
                <a:latin typeface="Arial" panose="020B0604020202020204" pitchFamily="34" charset="0"/>
                <a:cs typeface="Arial" panose="020B0604020202020204" pitchFamily="34" charset="0"/>
              </a:rPr>
              <a:t>Takaaki</a:t>
            </a:r>
            <a:r>
              <a:rPr lang="en-US" altLang="zh-TW" sz="2400" b="1" dirty="0" smtClean="0">
                <a:latin typeface="Arial" panose="020B0604020202020204" pitchFamily="34" charset="0"/>
                <a:cs typeface="Arial" panose="020B0604020202020204" pitchFamily="34" charset="0"/>
              </a:rPr>
              <a:t> </a:t>
            </a:r>
            <a:r>
              <a:rPr lang="en-US" altLang="zh-TW" sz="2400" b="1" dirty="0" err="1" smtClean="0">
                <a:latin typeface="Arial" panose="020B0604020202020204" pitchFamily="34" charset="0"/>
                <a:cs typeface="Arial" panose="020B0604020202020204" pitchFamily="34" charset="0"/>
              </a:rPr>
              <a:t>Kajita</a:t>
            </a:r>
            <a:r>
              <a:rPr lang="en-US" altLang="zh-TW" sz="2400" b="1" dirty="0">
                <a:latin typeface="Arial" panose="020B0604020202020204" pitchFamily="34" charset="0"/>
                <a:cs typeface="Arial" panose="020B0604020202020204" pitchFamily="34" charset="0"/>
              </a:rPr>
              <a:t> </a:t>
            </a:r>
            <a:r>
              <a:rPr lang="en-US" altLang="zh-TW" sz="2400" b="1" dirty="0" smtClean="0">
                <a:latin typeface="Arial" panose="020B0604020202020204" pitchFamily="34" charset="0"/>
                <a:ea typeface="標楷體" panose="03000509000000000000" pitchFamily="65" charset="-120"/>
                <a:cs typeface="Arial" panose="020B0604020202020204" pitchFamily="34" charset="0"/>
              </a:rPr>
              <a:t>were awarded Nobel Prize in Physics in 2015 for </a:t>
            </a:r>
            <a:r>
              <a:rPr lang="en-US" altLang="zh-TW" sz="2400" b="1" dirty="0">
                <a:latin typeface="Arial" panose="020B0604020202020204" pitchFamily="34" charset="0"/>
                <a:cs typeface="Arial" panose="020B0604020202020204" pitchFamily="34" charset="0"/>
              </a:rPr>
              <a:t>"for the discovery of neutrino oscillations, which shows that neutrinos have mass"</a:t>
            </a:r>
            <a:endParaRPr lang="en-US" altLang="zh-TW" sz="2400" b="1" dirty="0">
              <a:latin typeface="Arial" panose="020B0604020202020204" pitchFamily="34" charset="0"/>
              <a:ea typeface="標楷體" panose="03000509000000000000" pitchFamily="65" charset="-120"/>
              <a:cs typeface="Arial" panose="020B0604020202020204" pitchFamily="34" charset="0"/>
            </a:endParaRPr>
          </a:p>
        </p:txBody>
      </p:sp>
      <p:pic>
        <p:nvPicPr>
          <p:cNvPr id="50179" name="Picture 2">
            <a:extLst>
              <a:ext uri="{FF2B5EF4-FFF2-40B4-BE49-F238E27FC236}">
                <a16:creationId xmlns:a16="http://schemas.microsoft.com/office/drawing/2014/main" id="{04C99EA8-5642-4507-811B-04E40C68F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167" y="2419350"/>
            <a:ext cx="380523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矩形 2">
            <a:extLst>
              <a:ext uri="{FF2B5EF4-FFF2-40B4-BE49-F238E27FC236}">
                <a16:creationId xmlns:a16="http://schemas.microsoft.com/office/drawing/2014/main" id="{862BCDC7-9B28-4FA8-88E6-08963C4F686D}"/>
              </a:ext>
            </a:extLst>
          </p:cNvPr>
          <p:cNvSpPr>
            <a:spLocks noChangeArrowheads="1"/>
          </p:cNvSpPr>
          <p:nvPr/>
        </p:nvSpPr>
        <p:spPr bwMode="auto">
          <a:xfrm>
            <a:off x="2867030" y="4725988"/>
            <a:ext cx="2106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a:ea typeface="標楷體" panose="03000509000000000000" pitchFamily="65" charset="-120"/>
              </a:rPr>
              <a:t>Arthur</a:t>
            </a:r>
            <a:r>
              <a:rPr lang="zh-TW" altLang="en-US">
                <a:ea typeface="標楷體" panose="03000509000000000000" pitchFamily="65" charset="-120"/>
              </a:rPr>
              <a:t> </a:t>
            </a:r>
            <a:r>
              <a:rPr lang="en-US" altLang="zh-TW">
                <a:ea typeface="標楷體" panose="03000509000000000000" pitchFamily="65" charset="-120"/>
              </a:rPr>
              <a:t>B. McDonald </a:t>
            </a:r>
            <a:endParaRPr lang="zh-TW" altLang="en-US"/>
          </a:p>
        </p:txBody>
      </p:sp>
      <p:pic>
        <p:nvPicPr>
          <p:cNvPr id="50181" name="Picture 3">
            <a:extLst>
              <a:ext uri="{FF2B5EF4-FFF2-40B4-BE49-F238E27FC236}">
                <a16:creationId xmlns:a16="http://schemas.microsoft.com/office/drawing/2014/main" id="{C17A3B9C-2F3A-44A4-A684-832D81887E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7276" y="2419351"/>
            <a:ext cx="37734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矩形 3">
            <a:extLst>
              <a:ext uri="{FF2B5EF4-FFF2-40B4-BE49-F238E27FC236}">
                <a16:creationId xmlns:a16="http://schemas.microsoft.com/office/drawing/2014/main" id="{11239167-79A5-48C8-AC78-AA1B11A855A1}"/>
              </a:ext>
            </a:extLst>
          </p:cNvPr>
          <p:cNvSpPr>
            <a:spLocks noChangeArrowheads="1"/>
          </p:cNvSpPr>
          <p:nvPr/>
        </p:nvSpPr>
        <p:spPr bwMode="auto">
          <a:xfrm>
            <a:off x="7566648" y="4587488"/>
            <a:ext cx="14929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err="1"/>
              <a:t>Takaaki</a:t>
            </a:r>
            <a:r>
              <a:rPr lang="en-US" altLang="zh-TW" dirty="0"/>
              <a:t> </a:t>
            </a:r>
            <a:r>
              <a:rPr lang="en-US" altLang="zh-TW" dirty="0" err="1"/>
              <a:t>Kajita</a:t>
            </a:r>
            <a:r>
              <a:rPr lang="en-US" altLang="zh-TW" dirty="0"/>
              <a:t> </a:t>
            </a:r>
            <a:endParaRPr lang="en-US" altLang="zh-TW" dirty="0" smtClean="0"/>
          </a:p>
          <a:p>
            <a:pPr eaLnBrk="1" hangingPunct="1"/>
            <a:r>
              <a:rPr lang="en-US" altLang="zh-TW" dirty="0" smtClean="0"/>
              <a:t> </a:t>
            </a:r>
            <a:endParaRPr lang="zh-TW" altLang="en-US" dirty="0"/>
          </a:p>
        </p:txBody>
      </p:sp>
      <p:sp>
        <p:nvSpPr>
          <p:cNvPr id="7"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29</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897949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3" y="365126"/>
            <a:ext cx="7837964" cy="1325563"/>
          </a:xfrm>
        </p:spPr>
        <p:txBody>
          <a:bodyPr>
            <a:normAutofit/>
          </a:bodyPr>
          <a:lstStyle/>
          <a:p>
            <a:pPr algn="ctr"/>
            <a:r>
              <a:rPr kumimoji="1" lang="en-US" altLang="zh-TW" b="1" dirty="0">
                <a:solidFill>
                  <a:srgbClr val="A50021"/>
                </a:solidFill>
                <a:latin typeface="Arial" panose="020B0604020202020204" pitchFamily="34" charset="0"/>
                <a:ea typeface="標楷體" panose="03000509000000000000" pitchFamily="65" charset="-120"/>
                <a:cs typeface="Arial" panose="020B0604020202020204" pitchFamily="34" charset="0"/>
              </a:rPr>
              <a:t>Outline</a:t>
            </a:r>
            <a:endParaRPr kumimoji="1" lang="en-US" b="1" dirty="0">
              <a:solidFill>
                <a:srgbClr val="A50021"/>
              </a:solidFill>
              <a:latin typeface="Arial" panose="020B0604020202020204" pitchFamily="34" charset="0"/>
              <a:ea typeface="標楷體" panose="03000509000000000000" pitchFamily="65" charset="-120"/>
              <a:cs typeface="Arial" panose="020B0604020202020204" pitchFamily="34" charset="0"/>
            </a:endParaRPr>
          </a:p>
        </p:txBody>
      </p:sp>
      <p:sp>
        <p:nvSpPr>
          <p:cNvPr id="3" name="Content Placeholder 2"/>
          <p:cNvSpPr>
            <a:spLocks noGrp="1"/>
          </p:cNvSpPr>
          <p:nvPr>
            <p:ph idx="1"/>
          </p:nvPr>
        </p:nvSpPr>
        <p:spPr>
          <a:xfrm>
            <a:off x="1906623" y="1825625"/>
            <a:ext cx="9570031" cy="4351338"/>
          </a:xfrm>
        </p:spPr>
        <p:txBody>
          <a:bodyPr>
            <a:normAutofit/>
          </a:bodyPr>
          <a:lstStyle/>
          <a:p>
            <a:r>
              <a:rPr lang="en-US" b="1" dirty="0">
                <a:latin typeface="Arial" panose="020B0604020202020204" pitchFamily="34" charset="0"/>
                <a:ea typeface="標楷體" panose="03000509000000000000" pitchFamily="65" charset="-120"/>
                <a:cs typeface="Arial" panose="020B0604020202020204" pitchFamily="34" charset="0"/>
              </a:rPr>
              <a:t> </a:t>
            </a:r>
            <a:r>
              <a:rPr lang="en-US" altLang="zh-TW" b="1" dirty="0" smtClean="0">
                <a:latin typeface="Arial" panose="020B0604020202020204" pitchFamily="34" charset="0"/>
                <a:ea typeface="標楷體" panose="03000509000000000000" pitchFamily="65" charset="-120"/>
                <a:cs typeface="Arial" panose="020B0604020202020204" pitchFamily="34" charset="0"/>
              </a:rPr>
              <a:t>Introduction</a:t>
            </a:r>
            <a:endParaRPr lang="en-US" altLang="zh-TW" b="1" dirty="0">
              <a:latin typeface="Arial" panose="020B0604020202020204" pitchFamily="34" charset="0"/>
              <a:ea typeface="標楷體" panose="03000509000000000000" pitchFamily="65" charset="-120"/>
              <a:cs typeface="Arial" panose="020B0604020202020204" pitchFamily="34" charset="0"/>
            </a:endParaRPr>
          </a:p>
          <a:p>
            <a:r>
              <a:rPr lang="en-US" b="1" dirty="0">
                <a:latin typeface="Arial" panose="020B0604020202020204" pitchFamily="34" charset="0"/>
                <a:ea typeface="標楷體" panose="03000509000000000000" pitchFamily="65" charset="-120"/>
                <a:cs typeface="Arial" panose="020B0604020202020204" pitchFamily="34" charset="0"/>
              </a:rPr>
              <a:t> </a:t>
            </a:r>
            <a:r>
              <a:rPr lang="en-US" altLang="zh-TW" b="1" dirty="0" smtClean="0">
                <a:latin typeface="Arial" panose="020B0604020202020204" pitchFamily="34" charset="0"/>
                <a:ea typeface="標楷體" panose="03000509000000000000" pitchFamily="65" charset="-120"/>
                <a:cs typeface="Arial" panose="020B0604020202020204" pitchFamily="34" charset="0"/>
              </a:rPr>
              <a:t>Experience Sharing</a:t>
            </a:r>
            <a:endParaRPr lang="en-US" altLang="zh-TW" b="1" dirty="0">
              <a:latin typeface="Arial" panose="020B0604020202020204" pitchFamily="34" charset="0"/>
              <a:ea typeface="標楷體" panose="03000509000000000000" pitchFamily="65" charset="-120"/>
              <a:cs typeface="Arial" panose="020B0604020202020204" pitchFamily="34" charset="0"/>
            </a:endParaRPr>
          </a:p>
          <a:p>
            <a:pPr lvl="1">
              <a:buFont typeface="Calibri" panose="020F0502020204030204" pitchFamily="34" charset="0"/>
              <a:buChar char="‒"/>
            </a:pPr>
            <a:r>
              <a:rPr lang="en-US" altLang="zh-TW" b="1" dirty="0" smtClean="0">
                <a:latin typeface="Arial" panose="020B0604020202020204" pitchFamily="34" charset="0"/>
                <a:ea typeface="標楷體" panose="03000509000000000000" pitchFamily="65" charset="-120"/>
                <a:cs typeface="Arial" panose="020B0604020202020204" pitchFamily="34" charset="0"/>
              </a:rPr>
              <a:t>Some Stories of Neutrino</a:t>
            </a:r>
            <a:endParaRPr lang="en-US" altLang="zh-TW" b="1" dirty="0">
              <a:latin typeface="Arial" panose="020B0604020202020204" pitchFamily="34" charset="0"/>
              <a:ea typeface="標楷體" panose="03000509000000000000" pitchFamily="65" charset="-120"/>
              <a:cs typeface="Arial" panose="020B0604020202020204" pitchFamily="34" charset="0"/>
            </a:endParaRPr>
          </a:p>
          <a:p>
            <a:pPr lvl="1">
              <a:buFont typeface="Calibri" panose="020F0502020204030204" pitchFamily="34" charset="0"/>
              <a:buChar char="‒"/>
            </a:pPr>
            <a:r>
              <a:rPr lang="en-US" altLang="zh-TW" b="1" dirty="0" smtClean="0">
                <a:latin typeface="Arial" panose="020B0604020202020204" pitchFamily="34" charset="0"/>
                <a:ea typeface="標楷體" panose="03000509000000000000" pitchFamily="65" charset="-120"/>
                <a:cs typeface="Arial" panose="020B0604020202020204" pitchFamily="34" charset="0"/>
              </a:rPr>
              <a:t>GaAs Heterojunction Bipolar Transistor (HBT) and ICs</a:t>
            </a:r>
            <a:endParaRPr lang="en-US" altLang="zh-TW" b="1" dirty="0">
              <a:latin typeface="Arial" panose="020B0604020202020204" pitchFamily="34" charset="0"/>
              <a:ea typeface="標楷體" panose="03000509000000000000" pitchFamily="65" charset="-120"/>
              <a:cs typeface="Arial" panose="020B0604020202020204" pitchFamily="34" charset="0"/>
            </a:endParaRPr>
          </a:p>
          <a:p>
            <a:pPr lvl="1">
              <a:buFont typeface="Calibri" panose="020F0502020204030204" pitchFamily="34" charset="0"/>
              <a:buChar char="‒"/>
            </a:pPr>
            <a:r>
              <a:rPr lang="en-US" altLang="zh-TW" b="1" dirty="0" smtClean="0">
                <a:latin typeface="Arial" panose="020B0604020202020204" pitchFamily="34" charset="0"/>
                <a:ea typeface="標楷體" panose="03000509000000000000" pitchFamily="65" charset="-120"/>
                <a:cs typeface="Arial" panose="020B0604020202020204" pitchFamily="34" charset="0"/>
              </a:rPr>
              <a:t>Semiconductor Memories</a:t>
            </a:r>
            <a:endParaRPr lang="en-US" altLang="zh-TW" b="1" dirty="0">
              <a:latin typeface="Arial" panose="020B0604020202020204" pitchFamily="34" charset="0"/>
              <a:ea typeface="標楷體" panose="03000509000000000000" pitchFamily="65" charset="-120"/>
              <a:cs typeface="Arial" panose="020B0604020202020204" pitchFamily="34" charset="0"/>
            </a:endParaRPr>
          </a:p>
          <a:p>
            <a:r>
              <a:rPr lang="zh-TW" altLang="en-US" b="1" dirty="0" smtClean="0">
                <a:latin typeface="Arial" panose="020B0604020202020204" pitchFamily="34" charset="0"/>
                <a:ea typeface="標楷體" panose="03000509000000000000" pitchFamily="65" charset="-120"/>
                <a:cs typeface="Arial" panose="020B0604020202020204" pitchFamily="34" charset="0"/>
              </a:rPr>
              <a:t> </a:t>
            </a:r>
            <a:r>
              <a:rPr lang="en-US" altLang="zh-TW" b="1" dirty="0" smtClean="0">
                <a:latin typeface="Arial" panose="020B0604020202020204" pitchFamily="34" charset="0"/>
                <a:ea typeface="標楷體" panose="03000509000000000000" pitchFamily="65" charset="-120"/>
                <a:cs typeface="Arial" panose="020B0604020202020204" pitchFamily="34" charset="0"/>
              </a:rPr>
              <a:t>Conclusion Remarks</a:t>
            </a:r>
            <a:endParaRPr lang="en-US" b="1" dirty="0">
              <a:latin typeface="Arial" panose="020B0604020202020204" pitchFamily="34" charset="0"/>
              <a:ea typeface="標楷體" panose="03000509000000000000" pitchFamily="65" charset="-12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3</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3146362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18BDBAA-DCEF-4FE0-AA04-DD7C2B883C8B}"/>
              </a:ext>
            </a:extLst>
          </p:cNvPr>
          <p:cNvSpPr>
            <a:spLocks noGrp="1" noChangeArrowheads="1"/>
          </p:cNvSpPr>
          <p:nvPr>
            <p:ph type="title"/>
          </p:nvPr>
        </p:nvSpPr>
        <p:spPr>
          <a:xfrm>
            <a:off x="1200727" y="387350"/>
            <a:ext cx="10637912" cy="1143000"/>
          </a:xfrm>
        </p:spPr>
        <p:txBody>
          <a:bodyPr>
            <a:noAutofit/>
          </a:bodyPr>
          <a:lstStyle/>
          <a:p>
            <a:r>
              <a:rPr kumimoji="1" lang="en-US"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6 Neutrino Experiments Won Nobel Prizes</a:t>
            </a:r>
          </a:p>
        </p:txBody>
      </p:sp>
      <p:sp>
        <p:nvSpPr>
          <p:cNvPr id="17410" name="Rectangle 3">
            <a:extLst>
              <a:ext uri="{FF2B5EF4-FFF2-40B4-BE49-F238E27FC236}">
                <a16:creationId xmlns:a16="http://schemas.microsoft.com/office/drawing/2014/main" id="{BE1FA175-AB49-47D9-9D21-5CEEA2D8FBD0}"/>
              </a:ext>
            </a:extLst>
          </p:cNvPr>
          <p:cNvSpPr>
            <a:spLocks noGrp="1" noChangeArrowheads="1"/>
          </p:cNvSpPr>
          <p:nvPr>
            <p:ph type="body" idx="1"/>
          </p:nvPr>
        </p:nvSpPr>
        <p:spPr>
          <a:xfrm>
            <a:off x="1524003" y="1530350"/>
            <a:ext cx="9037637" cy="3956050"/>
          </a:xfrm>
        </p:spPr>
        <p:txBody>
          <a:bodyPr/>
          <a:lstStyle/>
          <a:p>
            <a:pPr marL="457200" indent="-457200">
              <a:buNone/>
              <a:defRPr/>
            </a:pPr>
            <a:endParaRPr lang="en-US" altLang="zh-TW" sz="2400" b="1" dirty="0"/>
          </a:p>
          <a:p>
            <a:pPr marL="914400" lvl="1" indent="-457200">
              <a:buFont typeface="+mj-lt"/>
              <a:buAutoNum type="arabicPeriod"/>
              <a:defRPr/>
            </a:pPr>
            <a:r>
              <a:rPr lang="en-US" altLang="zh-TW" b="1" dirty="0"/>
              <a:t>1988 Leon Lederman, Melvin Schwartz, and Jack Steinberger </a:t>
            </a:r>
            <a:r>
              <a:rPr lang="en-US" altLang="zh-TW" b="1" dirty="0" smtClean="0"/>
              <a:t>(at Brookhaven </a:t>
            </a:r>
            <a:r>
              <a:rPr lang="en-US" altLang="zh-TW" b="1" dirty="0"/>
              <a:t>National Lab., USA)</a:t>
            </a:r>
          </a:p>
          <a:p>
            <a:pPr marL="914400" lvl="1" indent="-457200">
              <a:buFont typeface="+mj-lt"/>
              <a:buAutoNum type="arabicPeriod"/>
              <a:defRPr/>
            </a:pPr>
            <a:r>
              <a:rPr lang="en-US" altLang="zh-TW" b="1" dirty="0">
                <a:solidFill>
                  <a:srgbClr val="0331F7"/>
                </a:solidFill>
              </a:rPr>
              <a:t>1995 Frederick </a:t>
            </a:r>
            <a:r>
              <a:rPr lang="en-US" altLang="zh-TW" b="1" dirty="0" err="1">
                <a:solidFill>
                  <a:srgbClr val="0331F7"/>
                </a:solidFill>
              </a:rPr>
              <a:t>Reines</a:t>
            </a:r>
            <a:r>
              <a:rPr lang="en-US" altLang="zh-TW" b="1" dirty="0">
                <a:solidFill>
                  <a:srgbClr val="0331F7"/>
                </a:solidFill>
              </a:rPr>
              <a:t> </a:t>
            </a:r>
            <a:r>
              <a:rPr lang="en-US" altLang="zh-TW" b="1" dirty="0" smtClean="0">
                <a:solidFill>
                  <a:srgbClr val="0331F7"/>
                </a:solidFill>
              </a:rPr>
              <a:t>(at Savannah </a:t>
            </a:r>
            <a:r>
              <a:rPr lang="en-US" altLang="zh-TW" b="1" dirty="0">
                <a:solidFill>
                  <a:srgbClr val="0331F7"/>
                </a:solidFill>
              </a:rPr>
              <a:t>River Nuclear Reactor, USA)</a:t>
            </a:r>
          </a:p>
          <a:p>
            <a:pPr marL="914400" lvl="1" indent="-457200">
              <a:buFont typeface="+mj-lt"/>
              <a:buAutoNum type="arabicPeriod"/>
              <a:defRPr/>
            </a:pPr>
            <a:r>
              <a:rPr lang="en-US" altLang="zh-TW" b="1" dirty="0"/>
              <a:t>2002 Raymond Davis, Jr. </a:t>
            </a:r>
            <a:r>
              <a:rPr lang="en-US" altLang="zh-TW" b="1" dirty="0" smtClean="0"/>
              <a:t>(at </a:t>
            </a:r>
            <a:r>
              <a:rPr lang="en-US" altLang="zh-TW" b="1" dirty="0" err="1" smtClean="0"/>
              <a:t>Homestake</a:t>
            </a:r>
            <a:r>
              <a:rPr lang="en-US" altLang="zh-TW" b="1" dirty="0" smtClean="0"/>
              <a:t> </a:t>
            </a:r>
            <a:r>
              <a:rPr lang="en-US" altLang="zh-TW" b="1" dirty="0"/>
              <a:t>Gold Mine, USA)</a:t>
            </a:r>
          </a:p>
          <a:p>
            <a:pPr marL="914400" lvl="1" indent="-457200">
              <a:buFont typeface="+mj-lt"/>
              <a:buAutoNum type="arabicPeriod"/>
              <a:defRPr/>
            </a:pPr>
            <a:r>
              <a:rPr lang="en-US" altLang="zh-TW" b="1" dirty="0"/>
              <a:t>2002 Masatoshi </a:t>
            </a:r>
            <a:r>
              <a:rPr lang="en-US" altLang="zh-TW" b="1" dirty="0" err="1"/>
              <a:t>Koshiba</a:t>
            </a:r>
            <a:r>
              <a:rPr lang="en-US" altLang="zh-TW" b="1" dirty="0"/>
              <a:t> </a:t>
            </a:r>
            <a:r>
              <a:rPr lang="en-US" altLang="zh-TW" b="1" dirty="0" smtClean="0"/>
              <a:t>(at </a:t>
            </a:r>
            <a:r>
              <a:rPr lang="en-US" altLang="zh-TW" b="1" dirty="0" err="1" smtClean="0"/>
              <a:t>Kamioka</a:t>
            </a:r>
            <a:r>
              <a:rPr lang="en-US" altLang="zh-TW" b="1" dirty="0" smtClean="0"/>
              <a:t> </a:t>
            </a:r>
            <a:r>
              <a:rPr lang="en-US" altLang="zh-TW" b="1" dirty="0"/>
              <a:t>Observatory, Japan)</a:t>
            </a:r>
          </a:p>
          <a:p>
            <a:pPr marL="914400" lvl="1" indent="-457200">
              <a:buFont typeface="+mj-lt"/>
              <a:buAutoNum type="arabicPeriod"/>
              <a:defRPr/>
            </a:pPr>
            <a:r>
              <a:rPr lang="en-US" altLang="zh-TW" b="1" dirty="0"/>
              <a:t>2015 </a:t>
            </a:r>
            <a:r>
              <a:rPr lang="en-US" altLang="zh-TW" b="1" dirty="0" err="1"/>
              <a:t>Takaaki</a:t>
            </a:r>
            <a:r>
              <a:rPr lang="en-US" altLang="zh-TW" b="1" dirty="0"/>
              <a:t> </a:t>
            </a:r>
            <a:r>
              <a:rPr lang="en-US" altLang="zh-TW" b="1" dirty="0" err="1"/>
              <a:t>Kajita</a:t>
            </a:r>
            <a:r>
              <a:rPr lang="en-US" altLang="zh-TW" b="1" dirty="0"/>
              <a:t> </a:t>
            </a:r>
            <a:r>
              <a:rPr lang="en-US" altLang="zh-TW" b="1" dirty="0" smtClean="0"/>
              <a:t>(at Super </a:t>
            </a:r>
            <a:r>
              <a:rPr lang="en-US" altLang="zh-TW" b="1" dirty="0" err="1"/>
              <a:t>Kamiokande</a:t>
            </a:r>
            <a:r>
              <a:rPr lang="en-US" altLang="zh-TW" b="1" dirty="0"/>
              <a:t>, Japan) </a:t>
            </a:r>
          </a:p>
          <a:p>
            <a:pPr marL="914400" lvl="1" indent="-457200">
              <a:buFont typeface="+mj-lt"/>
              <a:buAutoNum type="arabicPeriod"/>
              <a:defRPr/>
            </a:pPr>
            <a:r>
              <a:rPr lang="en-US" altLang="zh-TW" b="1" dirty="0">
                <a:solidFill>
                  <a:schemeClr val="hlink"/>
                </a:solidFill>
              </a:rPr>
              <a:t>2015 Arthur B. McDonald </a:t>
            </a:r>
            <a:r>
              <a:rPr lang="en-US" altLang="zh-TW" b="1" dirty="0" smtClean="0">
                <a:solidFill>
                  <a:schemeClr val="hlink"/>
                </a:solidFill>
              </a:rPr>
              <a:t>(at Sudbury </a:t>
            </a:r>
            <a:r>
              <a:rPr lang="en-US" altLang="zh-TW" b="1" dirty="0">
                <a:solidFill>
                  <a:schemeClr val="hlink"/>
                </a:solidFill>
              </a:rPr>
              <a:t>Neutrino Observatory, Canada)</a:t>
            </a:r>
          </a:p>
          <a:p>
            <a:pPr marL="457200" indent="-457200">
              <a:buFont typeface="Arial" charset="0"/>
              <a:buChar char="•"/>
              <a:defRPr/>
            </a:pPr>
            <a:endParaRPr lang="en-US" altLang="zh-TW" sz="2000" b="1" dirty="0">
              <a:solidFill>
                <a:schemeClr val="hlink"/>
              </a:solidFill>
            </a:endParaRPr>
          </a:p>
          <a:p>
            <a:pPr marL="0" indent="0">
              <a:buNone/>
              <a:defRPr/>
            </a:pPr>
            <a:endParaRPr lang="en-US" altLang="zh-TW" sz="2000" b="1" dirty="0"/>
          </a:p>
          <a:p>
            <a:pPr marL="457200" indent="-457200">
              <a:buNone/>
              <a:defRPr/>
            </a:pPr>
            <a:endParaRPr lang="en-US" altLang="zh-TW" b="1" dirty="0"/>
          </a:p>
        </p:txBody>
      </p:sp>
      <p:sp>
        <p:nvSpPr>
          <p:cNvPr id="4" name="Rectangle 2">
            <a:extLst>
              <a:ext uri="{FF2B5EF4-FFF2-40B4-BE49-F238E27FC236}">
                <a16:creationId xmlns:a16="http://schemas.microsoft.com/office/drawing/2014/main" id="{93DF78CB-EF67-4CB4-8F52-DBBEF29DAF01}"/>
              </a:ext>
            </a:extLst>
          </p:cNvPr>
          <p:cNvSpPr txBox="1">
            <a:spLocks noChangeArrowheads="1"/>
          </p:cNvSpPr>
          <p:nvPr/>
        </p:nvSpPr>
        <p:spPr>
          <a:xfrm>
            <a:off x="2714627" y="5438120"/>
            <a:ext cx="71628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And more are coming…</a:t>
            </a:r>
          </a:p>
        </p:txBody>
      </p:sp>
      <p:sp>
        <p:nvSpPr>
          <p:cNvPr id="5"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30</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383495818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Window"/>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2754778" y="38596"/>
            <a:ext cx="6406089" cy="6049687"/>
          </a:xfrm>
        </p:spPr>
      </p:pic>
      <p:sp>
        <p:nvSpPr>
          <p:cNvPr id="3" name="矩形 2"/>
          <p:cNvSpPr/>
          <p:nvPr/>
        </p:nvSpPr>
        <p:spPr>
          <a:xfrm>
            <a:off x="3089327" y="4791218"/>
            <a:ext cx="3519055" cy="1200006"/>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6">
                  <a:lumMod val="75000"/>
                </a:schemeClr>
              </a:solidFill>
            </a:endParaRPr>
          </a:p>
        </p:txBody>
      </p:sp>
      <p:sp>
        <p:nvSpPr>
          <p:cNvPr id="4" name="文字方塊 3"/>
          <p:cNvSpPr txBox="1"/>
          <p:nvPr/>
        </p:nvSpPr>
        <p:spPr>
          <a:xfrm>
            <a:off x="2748778" y="6122767"/>
            <a:ext cx="6811782" cy="400110"/>
          </a:xfrm>
          <a:prstGeom prst="rect">
            <a:avLst/>
          </a:prstGeom>
          <a:noFill/>
          <a:ln w="28575">
            <a:solidFill>
              <a:schemeClr val="accent6">
                <a:lumMod val="75000"/>
              </a:schemeClr>
            </a:solidFill>
          </a:ln>
        </p:spPr>
        <p:txBody>
          <a:bodyPr wrap="square" rtlCol="0">
            <a:spAutoFit/>
          </a:bodyPr>
          <a:lstStyle/>
          <a:p>
            <a:r>
              <a:rPr lang="en-US" altLang="zh-TW" sz="2000" b="1" dirty="0" smtClean="0">
                <a:solidFill>
                  <a:schemeClr val="accent6">
                    <a:lumMod val="75000"/>
                  </a:schemeClr>
                </a:solidFill>
                <a:latin typeface="Arial" panose="020B0604020202020204" pitchFamily="34" charset="0"/>
                <a:cs typeface="Arial" panose="020B0604020202020204" pitchFamily="34" charset="0"/>
              </a:rPr>
              <a:t>There are 3 flavors of neutrinos and their anti-particles</a:t>
            </a:r>
            <a:endParaRPr lang="zh-TW" altLang="en-US" sz="2000" b="1" dirty="0">
              <a:solidFill>
                <a:schemeClr val="accent6">
                  <a:lumMod val="75000"/>
                </a:schemeClr>
              </a:solidFill>
              <a:latin typeface="Arial" panose="020B0604020202020204" pitchFamily="34" charset="0"/>
              <a:cs typeface="Arial" panose="020B0604020202020204" pitchFamily="34" charset="0"/>
            </a:endParaRPr>
          </a:p>
        </p:txBody>
      </p:sp>
      <p:sp>
        <p:nvSpPr>
          <p:cNvPr id="2" name="文字方塊 1"/>
          <p:cNvSpPr txBox="1"/>
          <p:nvPr/>
        </p:nvSpPr>
        <p:spPr>
          <a:xfrm>
            <a:off x="266218" y="6500243"/>
            <a:ext cx="12129505" cy="369332"/>
          </a:xfrm>
          <a:prstGeom prst="rect">
            <a:avLst/>
          </a:prstGeom>
          <a:noFill/>
        </p:spPr>
        <p:txBody>
          <a:bodyPr wrap="square" rtlCol="0">
            <a:spAutoFit/>
          </a:bodyPr>
          <a:lstStyle/>
          <a:p>
            <a:r>
              <a:rPr lang="en-US" altLang="zh-TW" dirty="0" smtClean="0"/>
              <a:t>Source: https</a:t>
            </a:r>
            <a:r>
              <a:rPr lang="en-US" altLang="zh-TW" dirty="0"/>
              <a:t>://en.wikipedia.org/wiki/Fundamental_interaction#/media/File:Standard_Model_of_Elementary_Particles.svg</a:t>
            </a:r>
            <a:endParaRPr lang="zh-TW" altLang="en-US" dirty="0"/>
          </a:p>
        </p:txBody>
      </p:sp>
      <p:sp>
        <p:nvSpPr>
          <p:cNvPr id="6"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4</a:t>
            </a:fld>
            <a:endParaRPr lang="en-US" altLang="zh-TW" sz="1600" b="1" dirty="0">
              <a:solidFill>
                <a:srgbClr val="000000">
                  <a:lumMod val="85000"/>
                  <a:lumOff val="15000"/>
                </a:srgbClr>
              </a:solidFill>
              <a:latin typeface="Avenir Next LT Pro" panose="02020404030301010803"/>
            </a:endParaRPr>
          </a:p>
        </p:txBody>
      </p:sp>
      <p:sp>
        <p:nvSpPr>
          <p:cNvPr id="7" name="文字方塊 6"/>
          <p:cNvSpPr txBox="1"/>
          <p:nvPr/>
        </p:nvSpPr>
        <p:spPr>
          <a:xfrm>
            <a:off x="2519680" y="71120"/>
            <a:ext cx="6929120" cy="523220"/>
          </a:xfrm>
          <a:prstGeom prst="rect">
            <a:avLst/>
          </a:prstGeom>
          <a:solidFill>
            <a:schemeClr val="bg1"/>
          </a:solidFill>
        </p:spPr>
        <p:txBody>
          <a:bodyPr wrap="square" rtlCol="0">
            <a:spAutoFit/>
          </a:bodyPr>
          <a:lstStyle/>
          <a:p>
            <a:r>
              <a:rPr lang="en-US" altLang="zh-TW" sz="2800" b="1" dirty="0" smtClean="0">
                <a:solidFill>
                  <a:srgbClr val="9E0000"/>
                </a:solidFill>
                <a:latin typeface="Arial" panose="020B0604020202020204" pitchFamily="34" charset="0"/>
                <a:cs typeface="Arial" panose="020B0604020202020204" pitchFamily="34" charset="0"/>
              </a:rPr>
              <a:t>Elementary Particles of Standard Model</a:t>
            </a:r>
            <a:endParaRPr lang="zh-TW" altLang="en-US" sz="2800" b="1" dirty="0">
              <a:solidFill>
                <a:srgbClr val="9E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301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2">
            <a:extLst>
              <a:ext uri="{FF2B5EF4-FFF2-40B4-BE49-F238E27FC236}">
                <a16:creationId xmlns:a16="http://schemas.microsoft.com/office/drawing/2014/main" id="{D5042F53-C85E-47D2-8FD0-411617D18089}"/>
              </a:ext>
            </a:extLst>
          </p:cNvPr>
          <p:cNvSpPr txBox="1">
            <a:spLocks noChangeArrowheads="1"/>
          </p:cNvSpPr>
          <p:nvPr/>
        </p:nvSpPr>
        <p:spPr bwMode="auto">
          <a:xfrm>
            <a:off x="2627318" y="153990"/>
            <a:ext cx="64251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4000" b="1" dirty="0">
                <a:solidFill>
                  <a:srgbClr val="A50021"/>
                </a:solidFill>
                <a:latin typeface="Arial" panose="020B0604020202020204" pitchFamily="34" charset="0"/>
                <a:ea typeface="標楷體" panose="03000509000000000000" pitchFamily="65" charset="-120"/>
                <a:cs typeface="Arial" panose="020B0604020202020204" pitchFamily="34" charset="0"/>
              </a:rPr>
              <a:t>Fundamental Interactions</a:t>
            </a:r>
            <a:endParaRPr lang="zh-TW" altLang="en-US" sz="4000" b="1" dirty="0">
              <a:solidFill>
                <a:srgbClr val="A50021"/>
              </a:solidFill>
              <a:latin typeface="Arial" panose="020B0604020202020204" pitchFamily="34" charset="0"/>
              <a:ea typeface="標楷體" panose="03000509000000000000" pitchFamily="65" charset="-120"/>
              <a:cs typeface="Arial" panose="020B0604020202020204" pitchFamily="34" charset="0"/>
            </a:endParaRPr>
          </a:p>
        </p:txBody>
      </p:sp>
      <p:sp>
        <p:nvSpPr>
          <p:cNvPr id="32773" name="文字方塊 5">
            <a:extLst>
              <a:ext uri="{FF2B5EF4-FFF2-40B4-BE49-F238E27FC236}">
                <a16:creationId xmlns:a16="http://schemas.microsoft.com/office/drawing/2014/main" id="{B9C557ED-89EA-4B63-B0D0-548D0DA18A3D}"/>
              </a:ext>
            </a:extLst>
          </p:cNvPr>
          <p:cNvSpPr txBox="1">
            <a:spLocks noChangeArrowheads="1"/>
          </p:cNvSpPr>
          <p:nvPr/>
        </p:nvSpPr>
        <p:spPr bwMode="auto">
          <a:xfrm>
            <a:off x="1851687" y="2232587"/>
            <a:ext cx="1516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800" b="1" dirty="0">
                <a:latin typeface="Arial" panose="020B0604020202020204" pitchFamily="34" charset="0"/>
                <a:ea typeface="標楷體" panose="03000509000000000000" pitchFamily="65" charset="-120"/>
                <a:cs typeface="Arial" panose="020B0604020202020204" pitchFamily="34" charset="0"/>
              </a:rPr>
              <a:t>3</a:t>
            </a:r>
            <a:r>
              <a:rPr lang="en-US" altLang="zh-TW" sz="2800" b="1" dirty="0" smtClean="0">
                <a:latin typeface="Arial" panose="020B0604020202020204" pitchFamily="34" charset="0"/>
                <a:ea typeface="標楷體" panose="03000509000000000000" pitchFamily="65" charset="-120"/>
                <a:cs typeface="Arial" panose="020B0604020202020204" pitchFamily="34" charset="0"/>
              </a:rPr>
              <a:t>. Weak</a:t>
            </a:r>
            <a:endParaRPr lang="zh-TW" altLang="en-US" sz="2800" b="1" dirty="0">
              <a:latin typeface="Arial" panose="020B0604020202020204" pitchFamily="34" charset="0"/>
              <a:ea typeface="標楷體" panose="03000509000000000000" pitchFamily="65" charset="-120"/>
              <a:cs typeface="Arial" panose="020B0604020202020204" pitchFamily="34" charset="0"/>
            </a:endParaRPr>
          </a:p>
        </p:txBody>
      </p:sp>
      <p:pic>
        <p:nvPicPr>
          <p:cNvPr id="32775" name="Picture 4" descr="C:\Users\KENHSIEH\AppData\Local\Temp\gxokqueq.1k2.png">
            <a:extLst>
              <a:ext uri="{FF2B5EF4-FFF2-40B4-BE49-F238E27FC236}">
                <a16:creationId xmlns:a16="http://schemas.microsoft.com/office/drawing/2014/main" id="{93B1B8AF-9C14-4BE9-90D8-420EAE094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238" y="1999352"/>
            <a:ext cx="15525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文字方塊 5">
            <a:extLst>
              <a:ext uri="{FF2B5EF4-FFF2-40B4-BE49-F238E27FC236}">
                <a16:creationId xmlns:a16="http://schemas.microsoft.com/office/drawing/2014/main" id="{BBF24670-4990-47B9-B49A-7CFC54FC139A}"/>
              </a:ext>
            </a:extLst>
          </p:cNvPr>
          <p:cNvSpPr txBox="1">
            <a:spLocks noChangeArrowheads="1"/>
          </p:cNvSpPr>
          <p:nvPr/>
        </p:nvSpPr>
        <p:spPr bwMode="auto">
          <a:xfrm>
            <a:off x="6479313" y="2169651"/>
            <a:ext cx="24817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800" b="1" dirty="0">
                <a:latin typeface="Arial" panose="020B0604020202020204" pitchFamily="34" charset="0"/>
                <a:ea typeface="標楷體" panose="03000509000000000000" pitchFamily="65" charset="-120"/>
                <a:cs typeface="Arial" panose="020B0604020202020204" pitchFamily="34" charset="0"/>
              </a:rPr>
              <a:t>4</a:t>
            </a:r>
            <a:r>
              <a:rPr lang="en-US" altLang="zh-TW" sz="2800" b="1" dirty="0" smtClean="0">
                <a:latin typeface="Arial" panose="020B0604020202020204" pitchFamily="34" charset="0"/>
                <a:ea typeface="標楷體" panose="03000509000000000000" pitchFamily="65" charset="-120"/>
                <a:cs typeface="Arial" panose="020B0604020202020204" pitchFamily="34" charset="0"/>
              </a:rPr>
              <a:t>. Gravitation</a:t>
            </a:r>
            <a:endParaRPr lang="zh-TW" altLang="en-US" sz="2800" b="1" dirty="0">
              <a:latin typeface="Arial" panose="020B0604020202020204" pitchFamily="34" charset="0"/>
              <a:ea typeface="標楷體" panose="03000509000000000000" pitchFamily="65" charset="-120"/>
              <a:cs typeface="Arial" panose="020B0604020202020204" pitchFamily="34" charset="0"/>
            </a:endParaRPr>
          </a:p>
        </p:txBody>
      </p:sp>
      <p:pic>
        <p:nvPicPr>
          <p:cNvPr id="32778" name="Picture 4" descr="http://www.camdemy.com/sysdata/users/226/226/folder/35c459317a6db7b0/attach/3ffb92416f42da1dec5ae4b2c7ed128b.png">
            <a:extLst>
              <a:ext uri="{FF2B5EF4-FFF2-40B4-BE49-F238E27FC236}">
                <a16:creationId xmlns:a16="http://schemas.microsoft.com/office/drawing/2014/main" id="{C6650ED7-106B-436B-8B71-00ACB4E163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3876" y="1982341"/>
            <a:ext cx="1531655" cy="96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3667955" y="6281582"/>
            <a:ext cx="6939085" cy="646331"/>
          </a:xfrm>
          <a:prstGeom prst="rect">
            <a:avLst/>
          </a:prstGeom>
          <a:noFill/>
        </p:spPr>
        <p:txBody>
          <a:bodyPr wrap="square" rtlCol="0">
            <a:spAutoFit/>
          </a:bodyPr>
          <a:lstStyle/>
          <a:p>
            <a:r>
              <a:rPr lang="en-US" altLang="zh-TW" dirty="0">
                <a:solidFill>
                  <a:srgbClr val="0033CC"/>
                </a:solidFill>
                <a:hlinkClick r:id="rId4"/>
              </a:rPr>
              <a:t>https://</a:t>
            </a:r>
            <a:r>
              <a:rPr lang="en-US" altLang="zh-TW" dirty="0" smtClean="0">
                <a:solidFill>
                  <a:srgbClr val="0033CC"/>
                </a:solidFill>
                <a:hlinkClick r:id="rId4"/>
              </a:rPr>
              <a:t>en.wikipedia.org/wiki/Fundamental_interaction</a:t>
            </a:r>
            <a:endParaRPr lang="en-US" altLang="zh-TW" dirty="0" smtClean="0">
              <a:solidFill>
                <a:srgbClr val="0033CC"/>
              </a:solidFill>
            </a:endParaRPr>
          </a:p>
          <a:p>
            <a:r>
              <a:rPr lang="en-US" altLang="zh-TW" dirty="0">
                <a:solidFill>
                  <a:srgbClr val="0033CC"/>
                </a:solidFill>
              </a:rPr>
              <a:t>http://hyperphysics.phy-astr.gsu.edu/hbase/Forces/couple.html</a:t>
            </a:r>
            <a:endParaRPr lang="zh-TW" altLang="en-US" dirty="0">
              <a:solidFill>
                <a:srgbClr val="0033CC"/>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205372890"/>
              </p:ext>
            </p:extLst>
          </p:nvPr>
        </p:nvGraphicFramePr>
        <p:xfrm>
          <a:off x="1308069" y="3125169"/>
          <a:ext cx="9381634" cy="3243333"/>
        </p:xfrm>
        <a:graphic>
          <a:graphicData uri="http://schemas.openxmlformats.org/drawingml/2006/table">
            <a:tbl>
              <a:tblPr firstRow="1" firstCol="1" bandRow="1"/>
              <a:tblGrid>
                <a:gridCol w="1677533">
                  <a:extLst>
                    <a:ext uri="{9D8B030D-6E8A-4147-A177-3AD203B41FA5}">
                      <a16:colId xmlns:a16="http://schemas.microsoft.com/office/drawing/2014/main" val="3314296385"/>
                    </a:ext>
                  </a:extLst>
                </a:gridCol>
                <a:gridCol w="1647308">
                  <a:extLst>
                    <a:ext uri="{9D8B030D-6E8A-4147-A177-3AD203B41FA5}">
                      <a16:colId xmlns:a16="http://schemas.microsoft.com/office/drawing/2014/main" val="1539655362"/>
                    </a:ext>
                  </a:extLst>
                </a:gridCol>
                <a:gridCol w="1483392">
                  <a:extLst>
                    <a:ext uri="{9D8B030D-6E8A-4147-A177-3AD203B41FA5}">
                      <a16:colId xmlns:a16="http://schemas.microsoft.com/office/drawing/2014/main" val="3782811930"/>
                    </a:ext>
                  </a:extLst>
                </a:gridCol>
                <a:gridCol w="1647308">
                  <a:extLst>
                    <a:ext uri="{9D8B030D-6E8A-4147-A177-3AD203B41FA5}">
                      <a16:colId xmlns:a16="http://schemas.microsoft.com/office/drawing/2014/main" val="2234501674"/>
                    </a:ext>
                  </a:extLst>
                </a:gridCol>
                <a:gridCol w="1848426">
                  <a:extLst>
                    <a:ext uri="{9D8B030D-6E8A-4147-A177-3AD203B41FA5}">
                      <a16:colId xmlns:a16="http://schemas.microsoft.com/office/drawing/2014/main" val="3590936231"/>
                    </a:ext>
                  </a:extLst>
                </a:gridCol>
                <a:gridCol w="1077667">
                  <a:extLst>
                    <a:ext uri="{9D8B030D-6E8A-4147-A177-3AD203B41FA5}">
                      <a16:colId xmlns:a16="http://schemas.microsoft.com/office/drawing/2014/main" val="1219991944"/>
                    </a:ext>
                  </a:extLst>
                </a:gridCol>
              </a:tblGrid>
              <a:tr h="525645">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Interaction</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Current theory</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Mediators</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Approximate relative strength</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Long distance </a:t>
                      </a:r>
                      <a:r>
                        <a:rPr lang="en-US" sz="2000" b="1" kern="100" dirty="0" smtClean="0">
                          <a:effectLst/>
                          <a:latin typeface="Calibri" panose="020F0502020204030204" pitchFamily="34" charset="0"/>
                          <a:ea typeface="新細明體" panose="02020500000000000000" pitchFamily="18" charset="-120"/>
                          <a:cs typeface="Times New Roman" panose="02020603050405020304" pitchFamily="18" charset="0"/>
                        </a:rPr>
                        <a:t>behavior (potential)</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Range (m)</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62539939"/>
                  </a:ext>
                </a:extLst>
              </a:tr>
              <a:tr h="495111">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Strong</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QCD</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gluons</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1</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a:effectLst/>
                          <a:latin typeface="Calibri" panose="020F0502020204030204" pitchFamily="34" charset="0"/>
                          <a:ea typeface="新細明體" panose="02020500000000000000" pitchFamily="18" charset="-120"/>
                          <a:cs typeface="Times New Roman" panose="02020603050405020304" pitchFamily="18" charset="0"/>
                        </a:rPr>
                        <a:t>~r</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a:effectLst/>
                          <a:latin typeface="Calibri" panose="020F0502020204030204" pitchFamily="34" charset="0"/>
                          <a:ea typeface="新細明體" panose="02020500000000000000" pitchFamily="18" charset="-120"/>
                          <a:cs typeface="Times New Roman" panose="02020603050405020304" pitchFamily="18" charset="0"/>
                        </a:rPr>
                        <a:t>10</a:t>
                      </a:r>
                      <a:r>
                        <a:rPr lang="en-US" sz="2000" b="1" kern="100" baseline="30000">
                          <a:effectLst/>
                          <a:latin typeface="Calibri" panose="020F0502020204030204" pitchFamily="34" charset="0"/>
                          <a:ea typeface="新細明體" panose="02020500000000000000" pitchFamily="18" charset="-120"/>
                          <a:cs typeface="Times New Roman" panose="02020603050405020304" pitchFamily="18" charset="0"/>
                        </a:rPr>
                        <a:t>-15</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714816"/>
                  </a:ext>
                </a:extLst>
              </a:tr>
              <a:tr h="614622">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EM</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2000" b="1" kern="100">
                          <a:effectLst/>
                          <a:latin typeface="Calibri" panose="020F0502020204030204" pitchFamily="34" charset="0"/>
                          <a:ea typeface="新細明體" panose="02020500000000000000" pitchFamily="18" charset="-120"/>
                          <a:cs typeface="Times New Roman" panose="02020603050405020304" pitchFamily="18" charset="0"/>
                        </a:rPr>
                        <a:t>QED</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a:effectLst/>
                          <a:latin typeface="Calibri" panose="020F0502020204030204" pitchFamily="34" charset="0"/>
                          <a:ea typeface="新細明體" panose="02020500000000000000" pitchFamily="18" charset="-120"/>
                          <a:cs typeface="Times New Roman" panose="02020603050405020304" pitchFamily="18" charset="0"/>
                        </a:rPr>
                        <a:t>photons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10</a:t>
                      </a:r>
                      <a:r>
                        <a:rPr lang="en-US" sz="2000" b="1" kern="100" baseline="30000" dirty="0">
                          <a:effectLst/>
                          <a:latin typeface="Calibri" panose="020F0502020204030204" pitchFamily="34" charset="0"/>
                          <a:ea typeface="新細明體" panose="02020500000000000000" pitchFamily="18" charset="-120"/>
                          <a:cs typeface="Times New Roman" panose="02020603050405020304" pitchFamily="18" charset="0"/>
                        </a:rPr>
                        <a:t>-2</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1/r</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a:effectLst/>
                          <a:latin typeface="Calibri" panose="020F0502020204030204" pitchFamily="34" charset="0"/>
                          <a:ea typeface="新細明體" panose="02020500000000000000" pitchFamily="18" charset="-120"/>
                          <a:cs typeface="Times New Roman" panose="02020603050405020304" pitchFamily="18" charset="0"/>
                        </a:rPr>
                        <a:t>infinite</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424247"/>
                  </a:ext>
                </a:extLst>
              </a:tr>
              <a:tr h="546332">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Weak</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2000" b="1" kern="100">
                          <a:effectLst/>
                          <a:latin typeface="Calibri" panose="020F0502020204030204" pitchFamily="34" charset="0"/>
                          <a:ea typeface="新細明體" panose="02020500000000000000" pitchFamily="18" charset="-120"/>
                          <a:cs typeface="Times New Roman" panose="02020603050405020304" pitchFamily="18" charset="0"/>
                        </a:rPr>
                        <a:t>Elecroweak theory</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a:effectLst/>
                          <a:latin typeface="Calibri" panose="020F0502020204030204" pitchFamily="34" charset="0"/>
                          <a:ea typeface="新細明體" panose="02020500000000000000" pitchFamily="18" charset="-120"/>
                          <a:cs typeface="Times New Roman" panose="02020603050405020304" pitchFamily="18" charset="0"/>
                        </a:rPr>
                        <a:t>W and Z bosons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smtClean="0">
                          <a:effectLst/>
                          <a:latin typeface="Calibri" panose="020F0502020204030204" pitchFamily="34" charset="0"/>
                          <a:ea typeface="新細明體" panose="02020500000000000000" pitchFamily="18" charset="-120"/>
                          <a:cs typeface="Times New Roman" panose="02020603050405020304" pitchFamily="18" charset="0"/>
                        </a:rPr>
                        <a:t>10</a:t>
                      </a:r>
                      <a:r>
                        <a:rPr lang="en-US" sz="2000" b="1" kern="100" baseline="30000" dirty="0" smtClean="0">
                          <a:effectLst/>
                          <a:latin typeface="Calibri" panose="020F0502020204030204" pitchFamily="34" charset="0"/>
                          <a:ea typeface="新細明體" panose="02020500000000000000" pitchFamily="18" charset="-120"/>
                          <a:cs typeface="Times New Roman" panose="02020603050405020304" pitchFamily="18" charset="0"/>
                        </a:rPr>
                        <a:t>-6</a:t>
                      </a:r>
                      <a:r>
                        <a:rPr lang="en-US" sz="2000" b="1" kern="100" dirty="0" smtClean="0">
                          <a:effectLst/>
                          <a:latin typeface="Calibri" panose="020F0502020204030204" pitchFamily="34" charset="0"/>
                          <a:ea typeface="新細明體" panose="02020500000000000000" pitchFamily="18" charset="-120"/>
                          <a:cs typeface="Times New Roman" panose="02020603050405020304" pitchFamily="18" charset="0"/>
                        </a:rPr>
                        <a:t> </a:t>
                      </a: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to </a:t>
                      </a:r>
                      <a:r>
                        <a:rPr lang="en-US" sz="2000" b="1" kern="100" dirty="0" smtClean="0">
                          <a:effectLst/>
                          <a:latin typeface="Calibri" panose="020F0502020204030204" pitchFamily="34" charset="0"/>
                          <a:ea typeface="新細明體" panose="02020500000000000000" pitchFamily="18" charset="-120"/>
                          <a:cs typeface="Times New Roman" panose="02020603050405020304" pitchFamily="18" charset="0"/>
                        </a:rPr>
                        <a:t>10</a:t>
                      </a:r>
                      <a:r>
                        <a:rPr lang="en-US" sz="2000" b="1" kern="100" baseline="30000" dirty="0" smtClean="0">
                          <a:effectLst/>
                          <a:latin typeface="Calibri" panose="020F0502020204030204" pitchFamily="34" charset="0"/>
                          <a:ea typeface="新細明體" panose="02020500000000000000" pitchFamily="18" charset="-120"/>
                          <a:cs typeface="Times New Roman" panose="02020603050405020304" pitchFamily="18" charset="0"/>
                        </a:rPr>
                        <a:t>-7</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1/r e</a:t>
                      </a:r>
                      <a:r>
                        <a:rPr lang="en-US" sz="2000" b="1" kern="100" baseline="30000" dirty="0">
                          <a:effectLst/>
                          <a:latin typeface="Calibri" panose="020F0502020204030204" pitchFamily="34" charset="0"/>
                          <a:ea typeface="新細明體" panose="02020500000000000000" pitchFamily="18" charset="-120"/>
                          <a:cs typeface="Times New Roman" panose="02020603050405020304" pitchFamily="18" charset="0"/>
                        </a:rPr>
                        <a:t>-</a:t>
                      </a:r>
                      <a:r>
                        <a:rPr lang="en-US" sz="2000" b="1" kern="100" baseline="30000" dirty="0" err="1">
                          <a:effectLst/>
                          <a:latin typeface="Calibri" panose="020F0502020204030204" pitchFamily="34" charset="0"/>
                          <a:ea typeface="新細明體" panose="02020500000000000000" pitchFamily="18" charset="-120"/>
                          <a:cs typeface="Times New Roman" panose="02020603050405020304" pitchFamily="18" charset="0"/>
                        </a:rPr>
                        <a:t>m</a:t>
                      </a:r>
                      <a:r>
                        <a:rPr lang="en-US" sz="2000" b="1" kern="100" baseline="-25000" dirty="0" err="1">
                          <a:effectLst/>
                          <a:latin typeface="Calibri" panose="020F0502020204030204" pitchFamily="34" charset="0"/>
                          <a:ea typeface="新細明體" panose="02020500000000000000" pitchFamily="18" charset="-120"/>
                          <a:cs typeface="Times New Roman" panose="02020603050405020304" pitchFamily="18" charset="0"/>
                        </a:rPr>
                        <a:t>W,Z</a:t>
                      </a:r>
                      <a:r>
                        <a:rPr lang="en-US" sz="2000" b="1" kern="100" baseline="-25000" dirty="0">
                          <a:effectLst/>
                          <a:latin typeface="Calibri" panose="020F0502020204030204" pitchFamily="34" charset="0"/>
                          <a:ea typeface="新細明體" panose="02020500000000000000" pitchFamily="18" charset="-120"/>
                          <a:cs typeface="Times New Roman" panose="02020603050405020304" pitchFamily="18" charset="0"/>
                        </a:rPr>
                        <a:t> </a:t>
                      </a:r>
                      <a:r>
                        <a:rPr lang="en-US" sz="2000" b="1" kern="100" baseline="30000" dirty="0">
                          <a:effectLst/>
                          <a:latin typeface="Calibri" panose="020F0502020204030204" pitchFamily="34" charset="0"/>
                          <a:ea typeface="新細明體" panose="02020500000000000000" pitchFamily="18" charset="-120"/>
                          <a:cs typeface="Times New Roman" panose="02020603050405020304" pitchFamily="18" charset="0"/>
                        </a:rPr>
                        <a:t>r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a:effectLst/>
                          <a:latin typeface="Calibri" panose="020F0502020204030204" pitchFamily="34" charset="0"/>
                          <a:ea typeface="新細明體" panose="02020500000000000000" pitchFamily="18" charset="-120"/>
                          <a:cs typeface="Times New Roman" panose="02020603050405020304" pitchFamily="18" charset="0"/>
                        </a:rPr>
                        <a:t>10</a:t>
                      </a:r>
                      <a:r>
                        <a:rPr lang="en-US" sz="2000" b="1" kern="100" baseline="30000">
                          <a:effectLst/>
                          <a:latin typeface="Calibri" panose="020F0502020204030204" pitchFamily="34" charset="0"/>
                          <a:ea typeface="新細明體" panose="02020500000000000000" pitchFamily="18" charset="-120"/>
                          <a:cs typeface="Times New Roman" panose="02020603050405020304" pitchFamily="18" charset="0"/>
                        </a:rPr>
                        <a:t>-18</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227324"/>
                  </a:ext>
                </a:extLst>
              </a:tr>
              <a:tr h="508239">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Gravity</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General relativity</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a:effectLst/>
                          <a:latin typeface="Calibri" panose="020F0502020204030204" pitchFamily="34" charset="0"/>
                          <a:ea typeface="新細明體" panose="02020500000000000000" pitchFamily="18" charset="-120"/>
                          <a:cs typeface="Times New Roman" panose="02020603050405020304" pitchFamily="18" charset="0"/>
                        </a:rPr>
                        <a:t>gravitons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smtClean="0">
                          <a:effectLst/>
                          <a:latin typeface="Calibri" panose="020F0502020204030204" pitchFamily="34" charset="0"/>
                          <a:ea typeface="新細明體" panose="02020500000000000000" pitchFamily="18" charset="-120"/>
                          <a:cs typeface="Times New Roman" panose="02020603050405020304" pitchFamily="18" charset="0"/>
                        </a:rPr>
                        <a:t>10</a:t>
                      </a:r>
                      <a:r>
                        <a:rPr lang="en-US" sz="2000" b="1" kern="100" baseline="30000" dirty="0" smtClean="0">
                          <a:effectLst/>
                          <a:latin typeface="Calibri" panose="020F0502020204030204" pitchFamily="34" charset="0"/>
                          <a:ea typeface="新細明體" panose="02020500000000000000" pitchFamily="18" charset="-120"/>
                          <a:cs typeface="Times New Roman" panose="02020603050405020304" pitchFamily="18" charset="0"/>
                        </a:rPr>
                        <a:t>-39</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1/r</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infinite</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848304"/>
                  </a:ext>
                </a:extLst>
              </a:tr>
            </a:tbl>
          </a:graphicData>
        </a:graphic>
      </p:graphicFrame>
      <p:pic>
        <p:nvPicPr>
          <p:cNvPr id="21" name="Picture 2" descr="C:\Users\KENHSIEH\AppData\Local\Temp\5kl5fbdf.0rn.png">
            <a:extLst>
              <a:ext uri="{FF2B5EF4-FFF2-40B4-BE49-F238E27FC236}">
                <a16:creationId xmlns:a16="http://schemas.microsoft.com/office/drawing/2014/main" id="{560DE8B9-C3D8-4BCC-846D-2A3B7CD47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4352" y="907525"/>
            <a:ext cx="1152524"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字方塊 3">
            <a:extLst>
              <a:ext uri="{FF2B5EF4-FFF2-40B4-BE49-F238E27FC236}">
                <a16:creationId xmlns:a16="http://schemas.microsoft.com/office/drawing/2014/main" id="{84BC06C7-6E04-4E2E-A984-9E8C69782F31}"/>
              </a:ext>
            </a:extLst>
          </p:cNvPr>
          <p:cNvSpPr txBox="1">
            <a:spLocks noChangeArrowheads="1"/>
          </p:cNvSpPr>
          <p:nvPr/>
        </p:nvSpPr>
        <p:spPr bwMode="auto">
          <a:xfrm>
            <a:off x="6458419" y="942237"/>
            <a:ext cx="3381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800" b="1" dirty="0">
                <a:latin typeface="Arial" panose="020B0604020202020204" pitchFamily="34" charset="0"/>
                <a:ea typeface="標楷體" panose="03000509000000000000" pitchFamily="65" charset="-120"/>
                <a:cs typeface="Arial" panose="020B0604020202020204" pitchFamily="34" charset="0"/>
              </a:rPr>
              <a:t>2</a:t>
            </a:r>
            <a:r>
              <a:rPr lang="en-US" altLang="zh-TW" sz="2800" b="1" dirty="0" smtClean="0">
                <a:latin typeface="Arial" panose="020B0604020202020204" pitchFamily="34" charset="0"/>
                <a:ea typeface="標楷體" panose="03000509000000000000" pitchFamily="65" charset="-120"/>
                <a:cs typeface="Arial" panose="020B0604020202020204" pitchFamily="34" charset="0"/>
              </a:rPr>
              <a:t>. Electromagnetic</a:t>
            </a:r>
            <a:endParaRPr lang="zh-TW" altLang="en-US" sz="2800" b="1" dirty="0">
              <a:latin typeface="Arial" panose="020B0604020202020204" pitchFamily="34" charset="0"/>
              <a:ea typeface="標楷體" panose="03000509000000000000" pitchFamily="65" charset="-120"/>
              <a:cs typeface="Arial" panose="020B0604020202020204" pitchFamily="34" charset="0"/>
            </a:endParaRPr>
          </a:p>
        </p:txBody>
      </p:sp>
      <p:sp>
        <p:nvSpPr>
          <p:cNvPr id="23" name="文字方塊 6">
            <a:extLst>
              <a:ext uri="{FF2B5EF4-FFF2-40B4-BE49-F238E27FC236}">
                <a16:creationId xmlns:a16="http://schemas.microsoft.com/office/drawing/2014/main" id="{A4B47C15-2ADA-4F14-9867-90981DAC86ED}"/>
              </a:ext>
            </a:extLst>
          </p:cNvPr>
          <p:cNvSpPr txBox="1">
            <a:spLocks noChangeArrowheads="1"/>
          </p:cNvSpPr>
          <p:nvPr/>
        </p:nvSpPr>
        <p:spPr bwMode="auto">
          <a:xfrm>
            <a:off x="1851687" y="933417"/>
            <a:ext cx="17411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800" b="1" dirty="0">
                <a:latin typeface="Arial" panose="020B0604020202020204" pitchFamily="34" charset="0"/>
                <a:ea typeface="標楷體" panose="03000509000000000000" pitchFamily="65" charset="-120"/>
                <a:cs typeface="Arial" panose="020B0604020202020204" pitchFamily="34" charset="0"/>
              </a:rPr>
              <a:t>1</a:t>
            </a:r>
            <a:r>
              <a:rPr lang="en-US" altLang="zh-TW" sz="2800" b="1" dirty="0" smtClean="0">
                <a:latin typeface="Arial" panose="020B0604020202020204" pitchFamily="34" charset="0"/>
                <a:ea typeface="標楷體" panose="03000509000000000000" pitchFamily="65" charset="-120"/>
                <a:cs typeface="Arial" panose="020B0604020202020204" pitchFamily="34" charset="0"/>
              </a:rPr>
              <a:t>. Strong</a:t>
            </a:r>
            <a:endParaRPr lang="zh-TW" altLang="en-US" sz="2800" b="1" dirty="0">
              <a:latin typeface="Arial" panose="020B0604020202020204" pitchFamily="34" charset="0"/>
              <a:ea typeface="標楷體" panose="03000509000000000000" pitchFamily="65" charset="-120"/>
              <a:cs typeface="Arial" panose="020B0604020202020204" pitchFamily="34" charset="0"/>
            </a:endParaRPr>
          </a:p>
        </p:txBody>
      </p:sp>
      <p:pic>
        <p:nvPicPr>
          <p:cNvPr id="24" name="Picture 6" descr="C:\Users\KENHSIEH\AppData\Local\Temp\qpf03ip1.yde.png">
            <a:extLst>
              <a:ext uri="{FF2B5EF4-FFF2-40B4-BE49-F238E27FC236}">
                <a16:creationId xmlns:a16="http://schemas.microsoft.com/office/drawing/2014/main" id="{BDD6FE02-046B-4E79-81D0-740E6E00A7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080" y="906781"/>
            <a:ext cx="1285876"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5</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842579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3" y="365126"/>
            <a:ext cx="7837964" cy="1325563"/>
          </a:xfrm>
        </p:spPr>
        <p:txBody>
          <a:bodyPr>
            <a:normAutofit/>
          </a:bodyPr>
          <a:lstStyle/>
          <a:p>
            <a:pPr algn="ctr"/>
            <a:r>
              <a:rPr kumimoji="1" lang="en-US" altLang="zh-TW" b="1" dirty="0">
                <a:solidFill>
                  <a:srgbClr val="A50021"/>
                </a:solidFill>
                <a:latin typeface="Arial" panose="020B0604020202020204" pitchFamily="34" charset="0"/>
                <a:ea typeface="標楷體" panose="03000509000000000000" pitchFamily="65" charset="-120"/>
                <a:cs typeface="Arial" panose="020B0604020202020204" pitchFamily="34" charset="0"/>
              </a:rPr>
              <a:t>Outline</a:t>
            </a:r>
            <a:endParaRPr kumimoji="1" lang="en-US" b="1" dirty="0">
              <a:solidFill>
                <a:srgbClr val="A50021"/>
              </a:solidFill>
              <a:latin typeface="Arial" panose="020B0604020202020204" pitchFamily="34" charset="0"/>
              <a:ea typeface="標楷體" panose="03000509000000000000" pitchFamily="65" charset="-120"/>
              <a:cs typeface="Arial" panose="020B0604020202020204" pitchFamily="34" charset="0"/>
            </a:endParaRPr>
          </a:p>
        </p:txBody>
      </p:sp>
      <p:sp>
        <p:nvSpPr>
          <p:cNvPr id="3" name="Content Placeholder 2"/>
          <p:cNvSpPr>
            <a:spLocks noGrp="1"/>
          </p:cNvSpPr>
          <p:nvPr>
            <p:ph idx="1"/>
          </p:nvPr>
        </p:nvSpPr>
        <p:spPr>
          <a:xfrm>
            <a:off x="1906623" y="1825625"/>
            <a:ext cx="9570031" cy="4351338"/>
          </a:xfrm>
        </p:spPr>
        <p:txBody>
          <a:bodyPr>
            <a:normAutofit/>
          </a:bodyPr>
          <a:lstStyle/>
          <a:p>
            <a:r>
              <a:rPr lang="en-US" b="1" dirty="0">
                <a:latin typeface="Arial" panose="020B0604020202020204" pitchFamily="34" charset="0"/>
                <a:ea typeface="標楷體" panose="03000509000000000000" pitchFamily="65" charset="-120"/>
                <a:cs typeface="Arial" panose="020B0604020202020204" pitchFamily="34" charset="0"/>
              </a:rPr>
              <a:t> </a:t>
            </a:r>
            <a:r>
              <a:rPr lang="en-US" altLang="zh-TW" b="1" dirty="0" smtClean="0">
                <a:solidFill>
                  <a:schemeClr val="bg1">
                    <a:lumMod val="75000"/>
                  </a:schemeClr>
                </a:solidFill>
                <a:latin typeface="Arial" panose="020B0604020202020204" pitchFamily="34" charset="0"/>
                <a:ea typeface="標楷體" panose="03000509000000000000" pitchFamily="65" charset="-120"/>
                <a:cs typeface="Arial" panose="020B0604020202020204" pitchFamily="34" charset="0"/>
              </a:rPr>
              <a:t>Introduction</a:t>
            </a:r>
            <a:endParaRPr lang="en-US" altLang="zh-TW" b="1" dirty="0">
              <a:solidFill>
                <a:schemeClr val="bg1">
                  <a:lumMod val="75000"/>
                </a:schemeClr>
              </a:solidFill>
              <a:latin typeface="Arial" panose="020B0604020202020204" pitchFamily="34" charset="0"/>
              <a:ea typeface="標楷體" panose="03000509000000000000" pitchFamily="65" charset="-120"/>
              <a:cs typeface="Arial" panose="020B0604020202020204" pitchFamily="34" charset="0"/>
            </a:endParaRPr>
          </a:p>
          <a:p>
            <a:r>
              <a:rPr lang="en-US" b="1" dirty="0">
                <a:latin typeface="Arial" panose="020B0604020202020204" pitchFamily="34" charset="0"/>
                <a:ea typeface="標楷體" panose="03000509000000000000" pitchFamily="65" charset="-120"/>
                <a:cs typeface="Arial" panose="020B0604020202020204" pitchFamily="34" charset="0"/>
              </a:rPr>
              <a:t> </a:t>
            </a:r>
            <a:r>
              <a:rPr lang="en-US" altLang="zh-TW" b="1" dirty="0" smtClean="0">
                <a:latin typeface="Arial" panose="020B0604020202020204" pitchFamily="34" charset="0"/>
                <a:ea typeface="標楷體" panose="03000509000000000000" pitchFamily="65" charset="-120"/>
                <a:cs typeface="Arial" panose="020B0604020202020204" pitchFamily="34" charset="0"/>
              </a:rPr>
              <a:t>Experience Sharing</a:t>
            </a:r>
            <a:endParaRPr lang="en-US" altLang="zh-TW" b="1" dirty="0">
              <a:latin typeface="Arial" panose="020B0604020202020204" pitchFamily="34" charset="0"/>
              <a:ea typeface="標楷體" panose="03000509000000000000" pitchFamily="65" charset="-120"/>
              <a:cs typeface="Arial" panose="020B0604020202020204" pitchFamily="34" charset="0"/>
            </a:endParaRPr>
          </a:p>
          <a:p>
            <a:pPr lvl="1">
              <a:buFont typeface="Calibri" panose="020F0502020204030204" pitchFamily="34" charset="0"/>
              <a:buChar char="‒"/>
            </a:pPr>
            <a:r>
              <a:rPr lang="en-US" altLang="zh-TW" b="1" dirty="0">
                <a:latin typeface="Arial" panose="020B0604020202020204" pitchFamily="34" charset="0"/>
                <a:ea typeface="標楷體" panose="03000509000000000000" pitchFamily="65" charset="-120"/>
                <a:cs typeface="Arial" panose="020B0604020202020204" pitchFamily="34" charset="0"/>
              </a:rPr>
              <a:t>Some Stories of Neutrino</a:t>
            </a:r>
          </a:p>
          <a:p>
            <a:pPr lvl="1">
              <a:buFont typeface="Calibri" panose="020F0502020204030204" pitchFamily="34" charset="0"/>
              <a:buChar char="‒"/>
            </a:pPr>
            <a:r>
              <a:rPr lang="en-US" altLang="zh-TW" b="1" dirty="0">
                <a:solidFill>
                  <a:schemeClr val="bg1">
                    <a:lumMod val="75000"/>
                  </a:schemeClr>
                </a:solidFill>
                <a:latin typeface="Arial" panose="020B0604020202020204" pitchFamily="34" charset="0"/>
                <a:ea typeface="標楷體" panose="03000509000000000000" pitchFamily="65" charset="-120"/>
                <a:cs typeface="Arial" panose="020B0604020202020204" pitchFamily="34" charset="0"/>
              </a:rPr>
              <a:t>GaAs Heterojunction Bipolar Transistor (HBT) and ICs</a:t>
            </a:r>
          </a:p>
          <a:p>
            <a:pPr lvl="1">
              <a:buFont typeface="Calibri" panose="020F0502020204030204" pitchFamily="34" charset="0"/>
              <a:buChar char="‒"/>
            </a:pPr>
            <a:r>
              <a:rPr lang="en-US" altLang="zh-TW" b="1" dirty="0">
                <a:solidFill>
                  <a:schemeClr val="bg1">
                    <a:lumMod val="75000"/>
                  </a:schemeClr>
                </a:solidFill>
                <a:latin typeface="Arial" panose="020B0604020202020204" pitchFamily="34" charset="0"/>
                <a:ea typeface="標楷體" panose="03000509000000000000" pitchFamily="65" charset="-120"/>
                <a:cs typeface="Arial" panose="020B0604020202020204" pitchFamily="34" charset="0"/>
              </a:rPr>
              <a:t>Semiconductor Memories</a:t>
            </a:r>
          </a:p>
          <a:p>
            <a:r>
              <a:rPr lang="zh-TW" altLang="en-US" b="1" dirty="0" smtClean="0">
                <a:solidFill>
                  <a:schemeClr val="bg1">
                    <a:lumMod val="75000"/>
                  </a:schemeClr>
                </a:solidFill>
                <a:latin typeface="Arial" panose="020B0604020202020204" pitchFamily="34" charset="0"/>
                <a:ea typeface="標楷體" panose="03000509000000000000" pitchFamily="65" charset="-120"/>
                <a:cs typeface="Arial" panose="020B0604020202020204" pitchFamily="34" charset="0"/>
              </a:rPr>
              <a:t> </a:t>
            </a:r>
            <a:r>
              <a:rPr lang="en-US" altLang="zh-TW" b="1" dirty="0" smtClean="0">
                <a:solidFill>
                  <a:schemeClr val="bg1">
                    <a:lumMod val="75000"/>
                  </a:schemeClr>
                </a:solidFill>
                <a:latin typeface="Arial" panose="020B0604020202020204" pitchFamily="34" charset="0"/>
                <a:ea typeface="標楷體" panose="03000509000000000000" pitchFamily="65" charset="-120"/>
                <a:cs typeface="Arial" panose="020B0604020202020204" pitchFamily="34" charset="0"/>
              </a:rPr>
              <a:t>Conclusion Remarks</a:t>
            </a:r>
            <a:endParaRPr lang="en-US" b="1" dirty="0">
              <a:solidFill>
                <a:schemeClr val="bg1">
                  <a:lumMod val="75000"/>
                </a:schemeClr>
              </a:solidFill>
              <a:latin typeface="Arial" panose="020B0604020202020204" pitchFamily="34" charset="0"/>
              <a:ea typeface="標楷體" panose="03000509000000000000" pitchFamily="65" charset="-12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6</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780827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字方塊 2">
            <a:extLst>
              <a:ext uri="{FF2B5EF4-FFF2-40B4-BE49-F238E27FC236}">
                <a16:creationId xmlns:a16="http://schemas.microsoft.com/office/drawing/2014/main" id="{F2A01EE2-0AE1-49C5-8596-F82EFEC62A46}"/>
              </a:ext>
            </a:extLst>
          </p:cNvPr>
          <p:cNvSpPr txBox="1">
            <a:spLocks noChangeArrowheads="1"/>
          </p:cNvSpPr>
          <p:nvPr/>
        </p:nvSpPr>
        <p:spPr bwMode="auto">
          <a:xfrm>
            <a:off x="2621561" y="34405"/>
            <a:ext cx="70583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The Origin of Neutrino Concept</a:t>
            </a:r>
            <a:endParaRPr lang="zh-TW" altLang="en-US" sz="3600" b="1" dirty="0">
              <a:solidFill>
                <a:srgbClr val="A50021"/>
              </a:solidFill>
              <a:latin typeface="Arial" panose="020B0604020202020204" pitchFamily="34" charset="0"/>
              <a:ea typeface="標楷體" panose="03000509000000000000" pitchFamily="65" charset="-120"/>
              <a:cs typeface="Arial" panose="020B0604020202020204" pitchFamily="34" charset="0"/>
            </a:endParaRPr>
          </a:p>
        </p:txBody>
      </p:sp>
      <p:sp>
        <p:nvSpPr>
          <p:cNvPr id="34819" name="文字方塊 3">
            <a:extLst>
              <a:ext uri="{FF2B5EF4-FFF2-40B4-BE49-F238E27FC236}">
                <a16:creationId xmlns:a16="http://schemas.microsoft.com/office/drawing/2014/main" id="{7D01F051-3E2A-4FA7-9C67-D1DFA6339FD5}"/>
              </a:ext>
            </a:extLst>
          </p:cNvPr>
          <p:cNvSpPr txBox="1">
            <a:spLocks noChangeArrowheads="1"/>
          </p:cNvSpPr>
          <p:nvPr/>
        </p:nvSpPr>
        <p:spPr bwMode="auto">
          <a:xfrm>
            <a:off x="1757364" y="1100654"/>
            <a:ext cx="3389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400" b="1" dirty="0" smtClean="0">
                <a:latin typeface="Arial" panose="020B0604020202020204" pitchFamily="34" charset="0"/>
                <a:ea typeface="標楷體" panose="03000509000000000000" pitchFamily="65" charset="-120"/>
                <a:cs typeface="Arial" panose="020B0604020202020204" pitchFamily="34" charset="0"/>
              </a:rPr>
              <a:t>Puzzle of Beta Decay</a:t>
            </a:r>
            <a:endParaRPr lang="zh-TW" altLang="en-US" sz="2400" b="1" dirty="0">
              <a:latin typeface="Arial" panose="020B0604020202020204" pitchFamily="34" charset="0"/>
              <a:ea typeface="標楷體" panose="03000509000000000000" pitchFamily="65" charset="-120"/>
              <a:cs typeface="Arial" panose="020B0604020202020204" pitchFamily="34" charset="0"/>
            </a:endParaRPr>
          </a:p>
        </p:txBody>
      </p:sp>
      <p:pic>
        <p:nvPicPr>
          <p:cNvPr id="34821" name="Picture 1033" descr="3H_spectrum2">
            <a:extLst>
              <a:ext uri="{FF2B5EF4-FFF2-40B4-BE49-F238E27FC236}">
                <a16:creationId xmlns:a16="http://schemas.microsoft.com/office/drawing/2014/main" id="{1FC910E1-22AC-4E32-B01B-AF6EFB749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813" y="2947993"/>
            <a:ext cx="4438651"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文字方塊 1">
            <a:extLst>
              <a:ext uri="{FF2B5EF4-FFF2-40B4-BE49-F238E27FC236}">
                <a16:creationId xmlns:a16="http://schemas.microsoft.com/office/drawing/2014/main" id="{C3D963FB-0134-4C19-9BD5-7F0FA46FD229}"/>
              </a:ext>
            </a:extLst>
          </p:cNvPr>
          <p:cNvSpPr txBox="1">
            <a:spLocks noChangeArrowheads="1"/>
          </p:cNvSpPr>
          <p:nvPr/>
        </p:nvSpPr>
        <p:spPr bwMode="auto">
          <a:xfrm>
            <a:off x="1479564" y="2233617"/>
            <a:ext cx="5395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smtClean="0">
                <a:latin typeface="Arial" panose="020B0604020202020204" pitchFamily="34" charset="0"/>
                <a:ea typeface="標楷體" panose="03000509000000000000" pitchFamily="65" charset="-120"/>
                <a:cs typeface="Arial" panose="020B0604020202020204" pitchFamily="34" charset="0"/>
              </a:rPr>
              <a:t>When a neutron converts to a proton and electron, </a:t>
            </a:r>
            <a:endParaRPr lang="en-US" altLang="zh-TW" dirty="0" smtClean="0">
              <a:latin typeface="標楷體" panose="03000509000000000000" pitchFamily="65" charset="-120"/>
              <a:ea typeface="標楷體" panose="03000509000000000000" pitchFamily="65" charset="-120"/>
            </a:endParaRPr>
          </a:p>
          <a:p>
            <a:pPr eaLnBrk="1" hangingPunct="1"/>
            <a:r>
              <a:rPr lang="en-US" altLang="zh-TW" dirty="0" smtClean="0">
                <a:latin typeface="Arial" panose="020B0604020202020204" pitchFamily="34" charset="0"/>
                <a:ea typeface="標楷體" panose="03000509000000000000" pitchFamily="65" charset="-120"/>
                <a:cs typeface="Arial" panose="020B0604020202020204" pitchFamily="34" charset="0"/>
              </a:rPr>
              <a:t>The electron should have single energy</a:t>
            </a:r>
            <a:endParaRPr lang="zh-TW" altLang="en-US" dirty="0">
              <a:latin typeface="Arial" panose="020B0604020202020204" pitchFamily="34" charset="0"/>
              <a:ea typeface="標楷體" panose="03000509000000000000" pitchFamily="65" charset="-120"/>
              <a:cs typeface="Arial" panose="020B0604020202020204" pitchFamily="34" charset="0"/>
            </a:endParaRPr>
          </a:p>
        </p:txBody>
      </p:sp>
      <p:sp>
        <p:nvSpPr>
          <p:cNvPr id="7" name="向右箭號 6">
            <a:extLst>
              <a:ext uri="{FF2B5EF4-FFF2-40B4-BE49-F238E27FC236}">
                <a16:creationId xmlns:a16="http://schemas.microsoft.com/office/drawing/2014/main" id="{913E2338-3718-4FF8-9A71-B4CA1630D0E7}"/>
              </a:ext>
            </a:extLst>
          </p:cNvPr>
          <p:cNvSpPr/>
          <p:nvPr/>
        </p:nvSpPr>
        <p:spPr>
          <a:xfrm>
            <a:off x="7018802" y="2343150"/>
            <a:ext cx="43497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4824" name="文字方塊 8">
            <a:extLst>
              <a:ext uri="{FF2B5EF4-FFF2-40B4-BE49-F238E27FC236}">
                <a16:creationId xmlns:a16="http://schemas.microsoft.com/office/drawing/2014/main" id="{252392FF-2686-4321-B927-A19F630D8B04}"/>
              </a:ext>
            </a:extLst>
          </p:cNvPr>
          <p:cNvSpPr txBox="1">
            <a:spLocks noChangeArrowheads="1"/>
          </p:cNvSpPr>
          <p:nvPr/>
        </p:nvSpPr>
        <p:spPr bwMode="auto">
          <a:xfrm>
            <a:off x="7597217" y="2254259"/>
            <a:ext cx="3878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smtClean="0">
                <a:latin typeface="Arial" panose="020B0604020202020204" pitchFamily="34" charset="0"/>
                <a:ea typeface="標楷體" panose="03000509000000000000" pitchFamily="65" charset="-120"/>
                <a:cs typeface="Arial" panose="020B0604020202020204" pitchFamily="34" charset="0"/>
              </a:rPr>
              <a:t>However, the observed spectrum of </a:t>
            </a:r>
          </a:p>
          <a:p>
            <a:pPr eaLnBrk="1" hangingPunct="1"/>
            <a:r>
              <a:rPr lang="en-US" altLang="zh-TW" dirty="0">
                <a:latin typeface="Arial" panose="020B0604020202020204" pitchFamily="34" charset="0"/>
                <a:ea typeface="標楷體" panose="03000509000000000000" pitchFamily="65" charset="-120"/>
                <a:cs typeface="Arial" panose="020B0604020202020204" pitchFamily="34" charset="0"/>
              </a:rPr>
              <a:t>e</a:t>
            </a:r>
            <a:r>
              <a:rPr lang="en-US" altLang="zh-TW" dirty="0" smtClean="0">
                <a:latin typeface="Arial" panose="020B0604020202020204" pitchFamily="34" charset="0"/>
                <a:ea typeface="標楷體" panose="03000509000000000000" pitchFamily="65" charset="-120"/>
                <a:cs typeface="Arial" panose="020B0604020202020204" pitchFamily="34" charset="0"/>
              </a:rPr>
              <a:t>lectron was continuous.</a:t>
            </a:r>
            <a:endParaRPr lang="zh-TW" altLang="en-US" dirty="0">
              <a:latin typeface="標楷體" panose="03000509000000000000" pitchFamily="65" charset="-120"/>
              <a:ea typeface="標楷體" panose="03000509000000000000" pitchFamily="65" charset="-120"/>
            </a:endParaRPr>
          </a:p>
        </p:txBody>
      </p:sp>
      <p:sp>
        <p:nvSpPr>
          <p:cNvPr id="2" name="橢圓 1">
            <a:extLst>
              <a:ext uri="{FF2B5EF4-FFF2-40B4-BE49-F238E27FC236}">
                <a16:creationId xmlns:a16="http://schemas.microsoft.com/office/drawing/2014/main" id="{39E70347-D50E-4D67-88C3-4CDC3DBAEF73}"/>
              </a:ext>
            </a:extLst>
          </p:cNvPr>
          <p:cNvSpPr/>
          <p:nvPr/>
        </p:nvSpPr>
        <p:spPr>
          <a:xfrm>
            <a:off x="2326511" y="3917871"/>
            <a:ext cx="2470948" cy="1068387"/>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4" name="直線單箭頭接點 3">
            <a:extLst>
              <a:ext uri="{FF2B5EF4-FFF2-40B4-BE49-F238E27FC236}">
                <a16:creationId xmlns:a16="http://schemas.microsoft.com/office/drawing/2014/main" id="{FC59CC1C-C8CD-415C-8700-3E342E0DD5B5}"/>
              </a:ext>
            </a:extLst>
          </p:cNvPr>
          <p:cNvCxnSpPr/>
          <p:nvPr/>
        </p:nvCxnSpPr>
        <p:spPr>
          <a:xfrm flipH="1">
            <a:off x="4371033" y="2947993"/>
            <a:ext cx="568424" cy="1071348"/>
          </a:xfrm>
          <a:prstGeom prst="straightConnector1">
            <a:avLst/>
          </a:prstGeom>
          <a:ln w="15875">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C3836E9D-2422-49B2-82A2-B4780139DFC3}"/>
              </a:ext>
            </a:extLst>
          </p:cNvPr>
          <p:cNvSpPr/>
          <p:nvPr/>
        </p:nvSpPr>
        <p:spPr>
          <a:xfrm>
            <a:off x="4182652" y="2516188"/>
            <a:ext cx="1410790" cy="3844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34830" name="Picture 2" descr="C:\Users\KENHSIEH\AppData\Local\Temp\3cdovrwm.5ww.png">
            <a:extLst>
              <a:ext uri="{FF2B5EF4-FFF2-40B4-BE49-F238E27FC236}">
                <a16:creationId xmlns:a16="http://schemas.microsoft.com/office/drawing/2014/main" id="{9C1C807A-717E-4D47-A710-83E36890FD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592" y="796925"/>
            <a:ext cx="5172075"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326511" y="3120986"/>
            <a:ext cx="127322" cy="247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381838" y="6203452"/>
            <a:ext cx="11897248" cy="400110"/>
          </a:xfrm>
          <a:prstGeom prst="rect">
            <a:avLst/>
          </a:prstGeom>
          <a:noFill/>
        </p:spPr>
        <p:txBody>
          <a:bodyPr wrap="square" rtlCol="0">
            <a:spAutoFit/>
          </a:bodyPr>
          <a:lstStyle/>
          <a:p>
            <a:r>
              <a:rPr lang="en-US" altLang="zh-TW" sz="2000" b="1" dirty="0" smtClean="0">
                <a:solidFill>
                  <a:srgbClr val="9E0000"/>
                </a:solidFill>
                <a:latin typeface="Arial" panose="020B0604020202020204" pitchFamily="34" charset="0"/>
                <a:cs typeface="Arial" panose="020B0604020202020204" pitchFamily="34" charset="0"/>
              </a:rPr>
              <a:t>In 1930, Wolfgang Pauli proposed an idea of neutrino to save the law of conservation of energy </a:t>
            </a:r>
            <a:endParaRPr lang="zh-TW" altLang="en-US" sz="2000" b="1" dirty="0">
              <a:solidFill>
                <a:srgbClr val="9E0000"/>
              </a:solidFill>
              <a:latin typeface="Arial" panose="020B0604020202020204" pitchFamily="34" charset="0"/>
              <a:cs typeface="Arial" panose="020B0604020202020204" pitchFamily="34" charset="0"/>
            </a:endParaRPr>
          </a:p>
        </p:txBody>
      </p:sp>
      <p:sp>
        <p:nvSpPr>
          <p:cNvPr id="16"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7</a:t>
            </a:fld>
            <a:endParaRPr lang="en-US" altLang="zh-TW" sz="1600" b="1" dirty="0">
              <a:solidFill>
                <a:srgbClr val="000000">
                  <a:lumMod val="85000"/>
                  <a:lumOff val="15000"/>
                </a:srgbClr>
              </a:solidFill>
              <a:latin typeface="Avenir Next LT Pro" panose="02020404030301010803"/>
            </a:endParaRPr>
          </a:p>
        </p:txBody>
      </p:sp>
      <p:sp>
        <p:nvSpPr>
          <p:cNvPr id="8" name="文字方塊 7"/>
          <p:cNvSpPr txBox="1"/>
          <p:nvPr/>
        </p:nvSpPr>
        <p:spPr>
          <a:xfrm>
            <a:off x="2581585" y="3428780"/>
            <a:ext cx="2042210" cy="1200329"/>
          </a:xfrm>
          <a:prstGeom prst="rect">
            <a:avLst/>
          </a:prstGeom>
          <a:noFill/>
        </p:spPr>
        <p:txBody>
          <a:bodyPr wrap="square" rtlCol="0">
            <a:spAutoFit/>
          </a:bodyPr>
          <a:lstStyle/>
          <a:p>
            <a:r>
              <a:rPr lang="en-US" altLang="zh-TW" sz="2400" dirty="0" smtClean="0"/>
              <a:t>N1 </a:t>
            </a:r>
            <a:r>
              <a:rPr lang="en-US" altLang="zh-TW" sz="2400" dirty="0" smtClean="0">
                <a:sym typeface="Wingdings" panose="05000000000000000000" pitchFamily="2" charset="2"/>
              </a:rPr>
              <a:t> N2 + e</a:t>
            </a:r>
            <a:r>
              <a:rPr lang="en-US" altLang="zh-TW" sz="2400" baseline="30000" dirty="0" smtClean="0">
                <a:sym typeface="Wingdings" panose="05000000000000000000" pitchFamily="2" charset="2"/>
              </a:rPr>
              <a:t>-</a:t>
            </a:r>
          </a:p>
          <a:p>
            <a:endParaRPr lang="en-US" altLang="zh-TW" sz="2400" dirty="0">
              <a:sym typeface="Wingdings" panose="05000000000000000000" pitchFamily="2" charset="2"/>
            </a:endParaRPr>
          </a:p>
          <a:p>
            <a:r>
              <a:rPr lang="en-US" altLang="zh-TW" sz="2400" dirty="0" err="1" smtClean="0">
                <a:sym typeface="Wingdings" panose="05000000000000000000" pitchFamily="2" charset="2"/>
              </a:rPr>
              <a:t>E</a:t>
            </a:r>
            <a:r>
              <a:rPr lang="en-US" altLang="zh-TW" sz="2400" baseline="-25000" dirty="0" err="1" smtClean="0">
                <a:sym typeface="Wingdings" panose="05000000000000000000" pitchFamily="2" charset="2"/>
              </a:rPr>
              <a:t>e</a:t>
            </a:r>
            <a:r>
              <a:rPr lang="en-US" altLang="zh-TW" sz="2400" baseline="-25000" dirty="0" smtClean="0">
                <a:sym typeface="Wingdings" panose="05000000000000000000" pitchFamily="2" charset="2"/>
              </a:rPr>
              <a:t>-</a:t>
            </a:r>
            <a:r>
              <a:rPr lang="en-US" altLang="zh-TW" sz="2400" dirty="0" smtClean="0">
                <a:sym typeface="Wingdings" panose="05000000000000000000" pitchFamily="2" charset="2"/>
              </a:rPr>
              <a:t> = E</a:t>
            </a:r>
            <a:r>
              <a:rPr lang="en-US" altLang="zh-TW" sz="2400" baseline="-25000" dirty="0" smtClean="0">
                <a:sym typeface="Wingdings" panose="05000000000000000000" pitchFamily="2" charset="2"/>
              </a:rPr>
              <a:t>N1</a:t>
            </a:r>
            <a:r>
              <a:rPr lang="en-US" altLang="zh-TW" sz="2400" dirty="0" smtClean="0">
                <a:sym typeface="Wingdings" panose="05000000000000000000" pitchFamily="2" charset="2"/>
              </a:rPr>
              <a:t> – E</a:t>
            </a:r>
            <a:r>
              <a:rPr lang="en-US" altLang="zh-TW" sz="2400" baseline="-25000" dirty="0" smtClean="0">
                <a:sym typeface="Wingdings" panose="05000000000000000000" pitchFamily="2" charset="2"/>
              </a:rPr>
              <a:t>N2</a:t>
            </a:r>
            <a:endParaRPr lang="zh-TW" altLang="en-US" sz="2400" baseline="-25000" dirty="0"/>
          </a:p>
        </p:txBody>
      </p:sp>
      <p:sp>
        <p:nvSpPr>
          <p:cNvPr id="20" name="矩形 19">
            <a:extLst>
              <a:ext uri="{FF2B5EF4-FFF2-40B4-BE49-F238E27FC236}">
                <a16:creationId xmlns:a16="http://schemas.microsoft.com/office/drawing/2014/main" id="{C3836E9D-2422-49B2-82A2-B4780139DFC3}"/>
              </a:ext>
            </a:extLst>
          </p:cNvPr>
          <p:cNvSpPr/>
          <p:nvPr/>
        </p:nvSpPr>
        <p:spPr>
          <a:xfrm>
            <a:off x="8993631" y="2559050"/>
            <a:ext cx="1305927" cy="351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1761385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a:extLst>
              <a:ext uri="{FF2B5EF4-FFF2-40B4-BE49-F238E27FC236}">
                <a16:creationId xmlns:a16="http://schemas.microsoft.com/office/drawing/2014/main" id="{C8CE6C47-8910-4464-869C-98EC22D6D7C2}"/>
              </a:ext>
            </a:extLst>
          </p:cNvPr>
          <p:cNvSpPr txBox="1">
            <a:spLocks noChangeArrowheads="1"/>
          </p:cNvSpPr>
          <p:nvPr/>
        </p:nvSpPr>
        <p:spPr bwMode="auto">
          <a:xfrm>
            <a:off x="1905006" y="4267200"/>
            <a:ext cx="800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a:solidFill>
                  <a:schemeClr val="bg1"/>
                </a:solidFill>
              </a:rPr>
              <a:t>Reines</a:t>
            </a:r>
            <a:endParaRPr lang="en-US" altLang="zh-TW"/>
          </a:p>
        </p:txBody>
      </p:sp>
      <p:sp>
        <p:nvSpPr>
          <p:cNvPr id="38915" name="Text Box 6">
            <a:extLst>
              <a:ext uri="{FF2B5EF4-FFF2-40B4-BE49-F238E27FC236}">
                <a16:creationId xmlns:a16="http://schemas.microsoft.com/office/drawing/2014/main" id="{BB14CD4E-E309-40D2-8A83-D4CD2C1FDF96}"/>
              </a:ext>
            </a:extLst>
          </p:cNvPr>
          <p:cNvSpPr txBox="1">
            <a:spLocks noChangeArrowheads="1"/>
          </p:cNvSpPr>
          <p:nvPr/>
        </p:nvSpPr>
        <p:spPr bwMode="auto">
          <a:xfrm>
            <a:off x="3657600" y="4953000"/>
            <a:ext cx="824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a:solidFill>
                  <a:schemeClr val="bg1"/>
                </a:solidFill>
              </a:rPr>
              <a:t>Cowan</a:t>
            </a:r>
            <a:endParaRPr lang="en-US" altLang="zh-TW"/>
          </a:p>
        </p:txBody>
      </p:sp>
      <p:pic>
        <p:nvPicPr>
          <p:cNvPr id="38916" name="Picture 7" descr="D:\Lucifer\Talks_Popular\Neutrinos\reines&amp;cowandetetector.jpg">
            <a:extLst>
              <a:ext uri="{FF2B5EF4-FFF2-40B4-BE49-F238E27FC236}">
                <a16:creationId xmlns:a16="http://schemas.microsoft.com/office/drawing/2014/main" id="{42FC38DF-F51F-4625-9E39-826D8A5B0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
            <a:ext cx="3048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7" name="Group 96">
            <a:extLst>
              <a:ext uri="{FF2B5EF4-FFF2-40B4-BE49-F238E27FC236}">
                <a16:creationId xmlns:a16="http://schemas.microsoft.com/office/drawing/2014/main" id="{50E9A934-C15E-4CFA-B8A2-5B9BEC90A242}"/>
              </a:ext>
            </a:extLst>
          </p:cNvPr>
          <p:cNvGrpSpPr>
            <a:grpSpLocks/>
          </p:cNvGrpSpPr>
          <p:nvPr/>
        </p:nvGrpSpPr>
        <p:grpSpPr bwMode="auto">
          <a:xfrm>
            <a:off x="6781803" y="4114801"/>
            <a:ext cx="3871913" cy="2655888"/>
            <a:chOff x="2832" y="2592"/>
            <a:chExt cx="2439" cy="1673"/>
          </a:xfrm>
        </p:grpSpPr>
        <p:sp>
          <p:nvSpPr>
            <p:cNvPr id="38934" name="Text Box 53">
              <a:extLst>
                <a:ext uri="{FF2B5EF4-FFF2-40B4-BE49-F238E27FC236}">
                  <a16:creationId xmlns:a16="http://schemas.microsoft.com/office/drawing/2014/main" id="{176F6403-8487-4B20-B346-D7775E75B195}"/>
                </a:ext>
              </a:extLst>
            </p:cNvPr>
            <p:cNvSpPr txBox="1">
              <a:spLocks noChangeArrowheads="1"/>
            </p:cNvSpPr>
            <p:nvPr/>
          </p:nvSpPr>
          <p:spPr bwMode="auto">
            <a:xfrm>
              <a:off x="3936" y="4032"/>
              <a:ext cx="1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a:latin typeface="Symbol" panose="05050102010706020507" pitchFamily="18" charset="2"/>
                </a:rPr>
                <a:t>g</a:t>
              </a:r>
              <a:endParaRPr lang="en-US" altLang="zh-TW"/>
            </a:p>
          </p:txBody>
        </p:sp>
        <p:grpSp>
          <p:nvGrpSpPr>
            <p:cNvPr id="38935" name="Group 95">
              <a:extLst>
                <a:ext uri="{FF2B5EF4-FFF2-40B4-BE49-F238E27FC236}">
                  <a16:creationId xmlns:a16="http://schemas.microsoft.com/office/drawing/2014/main" id="{661186AB-75C6-4BEF-ABBA-A7E8BDC306B4}"/>
                </a:ext>
              </a:extLst>
            </p:cNvPr>
            <p:cNvGrpSpPr>
              <a:grpSpLocks/>
            </p:cNvGrpSpPr>
            <p:nvPr/>
          </p:nvGrpSpPr>
          <p:grpSpPr bwMode="auto">
            <a:xfrm>
              <a:off x="2832" y="2592"/>
              <a:ext cx="2439" cy="1450"/>
              <a:chOff x="2832" y="2592"/>
              <a:chExt cx="2439" cy="1450"/>
            </a:xfrm>
          </p:grpSpPr>
          <p:grpSp>
            <p:nvGrpSpPr>
              <p:cNvPr id="38936" name="Group 12">
                <a:extLst>
                  <a:ext uri="{FF2B5EF4-FFF2-40B4-BE49-F238E27FC236}">
                    <a16:creationId xmlns:a16="http://schemas.microsoft.com/office/drawing/2014/main" id="{972424C6-A691-4FB4-B740-EAF8129A2517}"/>
                  </a:ext>
                </a:extLst>
              </p:cNvPr>
              <p:cNvGrpSpPr>
                <a:grpSpLocks/>
              </p:cNvGrpSpPr>
              <p:nvPr/>
            </p:nvGrpSpPr>
            <p:grpSpPr bwMode="auto">
              <a:xfrm>
                <a:off x="2832" y="3360"/>
                <a:ext cx="2400" cy="528"/>
                <a:chOff x="2928" y="3264"/>
                <a:chExt cx="2400" cy="528"/>
              </a:xfrm>
            </p:grpSpPr>
            <p:sp>
              <p:nvSpPr>
                <p:cNvPr id="38999" name="Rectangle 11">
                  <a:extLst>
                    <a:ext uri="{FF2B5EF4-FFF2-40B4-BE49-F238E27FC236}">
                      <a16:creationId xmlns:a16="http://schemas.microsoft.com/office/drawing/2014/main" id="{1FDE6295-B374-4C00-87EF-075AA7132795}"/>
                    </a:ext>
                  </a:extLst>
                </p:cNvPr>
                <p:cNvSpPr>
                  <a:spLocks noChangeArrowheads="1"/>
                </p:cNvSpPr>
                <p:nvPr/>
              </p:nvSpPr>
              <p:spPr bwMode="auto">
                <a:xfrm>
                  <a:off x="2928" y="3264"/>
                  <a:ext cx="2400" cy="52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p>
              </p:txBody>
            </p:sp>
            <p:sp>
              <p:nvSpPr>
                <p:cNvPr id="39000" name="Line 9">
                  <a:extLst>
                    <a:ext uri="{FF2B5EF4-FFF2-40B4-BE49-F238E27FC236}">
                      <a16:creationId xmlns:a16="http://schemas.microsoft.com/office/drawing/2014/main" id="{C84229C0-F6F2-499D-AD17-B2E96D83EDA2}"/>
                    </a:ext>
                  </a:extLst>
                </p:cNvPr>
                <p:cNvSpPr>
                  <a:spLocks noChangeShapeType="1"/>
                </p:cNvSpPr>
                <p:nvPr/>
              </p:nvSpPr>
              <p:spPr bwMode="auto">
                <a:xfrm>
                  <a:off x="2928" y="3264"/>
                  <a:ext cx="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01" name="Line 10">
                  <a:extLst>
                    <a:ext uri="{FF2B5EF4-FFF2-40B4-BE49-F238E27FC236}">
                      <a16:creationId xmlns:a16="http://schemas.microsoft.com/office/drawing/2014/main" id="{4166FA7A-7129-449A-A952-37DB38217C11}"/>
                    </a:ext>
                  </a:extLst>
                </p:cNvPr>
                <p:cNvSpPr>
                  <a:spLocks noChangeShapeType="1"/>
                </p:cNvSpPr>
                <p:nvPr/>
              </p:nvSpPr>
              <p:spPr bwMode="auto">
                <a:xfrm>
                  <a:off x="2928" y="3792"/>
                  <a:ext cx="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37" name="Group 25">
                <a:extLst>
                  <a:ext uri="{FF2B5EF4-FFF2-40B4-BE49-F238E27FC236}">
                    <a16:creationId xmlns:a16="http://schemas.microsoft.com/office/drawing/2014/main" id="{08B67ED0-789C-4FDC-8A07-D7AC0EBC56B7}"/>
                  </a:ext>
                </a:extLst>
              </p:cNvPr>
              <p:cNvGrpSpPr>
                <a:grpSpLocks/>
              </p:cNvGrpSpPr>
              <p:nvPr/>
            </p:nvGrpSpPr>
            <p:grpSpPr bwMode="auto">
              <a:xfrm rot="-2529807">
                <a:off x="4128" y="3360"/>
                <a:ext cx="960" cy="48"/>
                <a:chOff x="3408" y="2400"/>
                <a:chExt cx="1920" cy="288"/>
              </a:xfrm>
            </p:grpSpPr>
            <p:sp>
              <p:nvSpPr>
                <p:cNvPr id="38989" name="Arc 13">
                  <a:extLst>
                    <a:ext uri="{FF2B5EF4-FFF2-40B4-BE49-F238E27FC236}">
                      <a16:creationId xmlns:a16="http://schemas.microsoft.com/office/drawing/2014/main" id="{53689C23-0077-468A-90D4-3876DDE590D9}"/>
                    </a:ext>
                  </a:extLst>
                </p:cNvPr>
                <p:cNvSpPr>
                  <a:spLocks/>
                </p:cNvSpPr>
                <p:nvPr/>
              </p:nvSpPr>
              <p:spPr bwMode="auto">
                <a:xfrm flipH="1" flipV="1">
                  <a:off x="3408"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90" name="Arc 14">
                  <a:extLst>
                    <a:ext uri="{FF2B5EF4-FFF2-40B4-BE49-F238E27FC236}">
                      <a16:creationId xmlns:a16="http://schemas.microsoft.com/office/drawing/2014/main" id="{D4691C76-C7D9-4D69-907E-0619BC579B12}"/>
                    </a:ext>
                  </a:extLst>
                </p:cNvPr>
                <p:cNvSpPr>
                  <a:spLocks/>
                </p:cNvSpPr>
                <p:nvPr/>
              </p:nvSpPr>
              <p:spPr bwMode="auto">
                <a:xfrm flipH="1">
                  <a:off x="3600"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91" name="Arc 15">
                  <a:extLst>
                    <a:ext uri="{FF2B5EF4-FFF2-40B4-BE49-F238E27FC236}">
                      <a16:creationId xmlns:a16="http://schemas.microsoft.com/office/drawing/2014/main" id="{77D4B2D2-34FD-4903-B45E-13001D807360}"/>
                    </a:ext>
                  </a:extLst>
                </p:cNvPr>
                <p:cNvSpPr>
                  <a:spLocks/>
                </p:cNvSpPr>
                <p:nvPr/>
              </p:nvSpPr>
              <p:spPr bwMode="auto">
                <a:xfrm flipH="1" flipV="1">
                  <a:off x="3792"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92" name="Arc 16">
                  <a:extLst>
                    <a:ext uri="{FF2B5EF4-FFF2-40B4-BE49-F238E27FC236}">
                      <a16:creationId xmlns:a16="http://schemas.microsoft.com/office/drawing/2014/main" id="{2E2CF997-309A-492C-9F28-3E9E4F63E58F}"/>
                    </a:ext>
                  </a:extLst>
                </p:cNvPr>
                <p:cNvSpPr>
                  <a:spLocks/>
                </p:cNvSpPr>
                <p:nvPr/>
              </p:nvSpPr>
              <p:spPr bwMode="auto">
                <a:xfrm flipH="1">
                  <a:off x="3984"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93" name="Arc 17">
                  <a:extLst>
                    <a:ext uri="{FF2B5EF4-FFF2-40B4-BE49-F238E27FC236}">
                      <a16:creationId xmlns:a16="http://schemas.microsoft.com/office/drawing/2014/main" id="{6B313264-CB83-411C-8D42-A632CCE515DC}"/>
                    </a:ext>
                  </a:extLst>
                </p:cNvPr>
                <p:cNvSpPr>
                  <a:spLocks/>
                </p:cNvSpPr>
                <p:nvPr/>
              </p:nvSpPr>
              <p:spPr bwMode="auto">
                <a:xfrm flipH="1" flipV="1">
                  <a:off x="4176"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94" name="Arc 18">
                  <a:extLst>
                    <a:ext uri="{FF2B5EF4-FFF2-40B4-BE49-F238E27FC236}">
                      <a16:creationId xmlns:a16="http://schemas.microsoft.com/office/drawing/2014/main" id="{C4C74729-8398-44D7-8208-51244A4FD969}"/>
                    </a:ext>
                  </a:extLst>
                </p:cNvPr>
                <p:cNvSpPr>
                  <a:spLocks/>
                </p:cNvSpPr>
                <p:nvPr/>
              </p:nvSpPr>
              <p:spPr bwMode="auto">
                <a:xfrm flipH="1">
                  <a:off x="4368"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95" name="Arc 19">
                  <a:extLst>
                    <a:ext uri="{FF2B5EF4-FFF2-40B4-BE49-F238E27FC236}">
                      <a16:creationId xmlns:a16="http://schemas.microsoft.com/office/drawing/2014/main" id="{D9268B0A-7900-41F3-8753-5095B0FF37D6}"/>
                    </a:ext>
                  </a:extLst>
                </p:cNvPr>
                <p:cNvSpPr>
                  <a:spLocks/>
                </p:cNvSpPr>
                <p:nvPr/>
              </p:nvSpPr>
              <p:spPr bwMode="auto">
                <a:xfrm flipH="1" flipV="1">
                  <a:off x="4560"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96" name="Arc 20">
                  <a:extLst>
                    <a:ext uri="{FF2B5EF4-FFF2-40B4-BE49-F238E27FC236}">
                      <a16:creationId xmlns:a16="http://schemas.microsoft.com/office/drawing/2014/main" id="{170A5D0E-B3C7-4E6E-9BA6-3B4DF1EAABCC}"/>
                    </a:ext>
                  </a:extLst>
                </p:cNvPr>
                <p:cNvSpPr>
                  <a:spLocks/>
                </p:cNvSpPr>
                <p:nvPr/>
              </p:nvSpPr>
              <p:spPr bwMode="auto">
                <a:xfrm flipH="1">
                  <a:off x="4752"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97" name="Arc 21">
                  <a:extLst>
                    <a:ext uri="{FF2B5EF4-FFF2-40B4-BE49-F238E27FC236}">
                      <a16:creationId xmlns:a16="http://schemas.microsoft.com/office/drawing/2014/main" id="{4D88F7BE-137A-4B41-A7CB-7E6EF53652A8}"/>
                    </a:ext>
                  </a:extLst>
                </p:cNvPr>
                <p:cNvSpPr>
                  <a:spLocks/>
                </p:cNvSpPr>
                <p:nvPr/>
              </p:nvSpPr>
              <p:spPr bwMode="auto">
                <a:xfrm flipH="1" flipV="1">
                  <a:off x="4944"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98" name="Arc 22">
                  <a:extLst>
                    <a:ext uri="{FF2B5EF4-FFF2-40B4-BE49-F238E27FC236}">
                      <a16:creationId xmlns:a16="http://schemas.microsoft.com/office/drawing/2014/main" id="{C1842257-0D86-4595-A72A-AB1A7E77619F}"/>
                    </a:ext>
                  </a:extLst>
                </p:cNvPr>
                <p:cNvSpPr>
                  <a:spLocks/>
                </p:cNvSpPr>
                <p:nvPr/>
              </p:nvSpPr>
              <p:spPr bwMode="auto">
                <a:xfrm flipH="1">
                  <a:off x="5136"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8938" name="Line 26">
                <a:extLst>
                  <a:ext uri="{FF2B5EF4-FFF2-40B4-BE49-F238E27FC236}">
                    <a16:creationId xmlns:a16="http://schemas.microsoft.com/office/drawing/2014/main" id="{84538837-A27A-4647-9F58-5A8F88D3226C}"/>
                  </a:ext>
                </a:extLst>
              </p:cNvPr>
              <p:cNvSpPr>
                <a:spLocks noChangeShapeType="1"/>
              </p:cNvSpPr>
              <p:nvPr/>
            </p:nvSpPr>
            <p:spPr bwMode="auto">
              <a:xfrm flipH="1">
                <a:off x="4032" y="2736"/>
                <a:ext cx="384" cy="816"/>
              </a:xfrm>
              <a:prstGeom prst="line">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8939" name="Oval 27">
                <a:extLst>
                  <a:ext uri="{FF2B5EF4-FFF2-40B4-BE49-F238E27FC236}">
                    <a16:creationId xmlns:a16="http://schemas.microsoft.com/office/drawing/2014/main" id="{C2977218-E4D9-4A1F-BBD5-D670BBFA3EF8}"/>
                  </a:ext>
                </a:extLst>
              </p:cNvPr>
              <p:cNvSpPr>
                <a:spLocks noChangeArrowheads="1"/>
              </p:cNvSpPr>
              <p:nvPr/>
            </p:nvSpPr>
            <p:spPr bwMode="auto">
              <a:xfrm>
                <a:off x="3936" y="3552"/>
                <a:ext cx="96" cy="96"/>
              </a:xfrm>
              <a:prstGeom prst="ellipse">
                <a:avLst/>
              </a:prstGeom>
              <a:solidFill>
                <a:schemeClr val="tx2"/>
              </a:solidFill>
              <a:ln w="9525">
                <a:solidFill>
                  <a:schemeClr val="tx1"/>
                </a:solidFill>
                <a:round/>
                <a:headEnd/>
                <a:tailEnd/>
              </a:ln>
            </p:spPr>
            <p:txBody>
              <a:bodyPr wrap="none" anchor="ct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p>
            </p:txBody>
          </p:sp>
          <p:sp>
            <p:nvSpPr>
              <p:cNvPr id="38940" name="Line 28">
                <a:extLst>
                  <a:ext uri="{FF2B5EF4-FFF2-40B4-BE49-F238E27FC236}">
                    <a16:creationId xmlns:a16="http://schemas.microsoft.com/office/drawing/2014/main" id="{E2645086-D7BC-475D-B68E-4D888B8A7B1E}"/>
                  </a:ext>
                </a:extLst>
              </p:cNvPr>
              <p:cNvSpPr>
                <a:spLocks noChangeShapeType="1"/>
              </p:cNvSpPr>
              <p:nvPr/>
            </p:nvSpPr>
            <p:spPr bwMode="auto">
              <a:xfrm>
                <a:off x="3984" y="3600"/>
                <a:ext cx="240" cy="9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nvGrpSpPr>
              <p:cNvPr id="38941" name="Group 29">
                <a:extLst>
                  <a:ext uri="{FF2B5EF4-FFF2-40B4-BE49-F238E27FC236}">
                    <a16:creationId xmlns:a16="http://schemas.microsoft.com/office/drawing/2014/main" id="{777ACAE2-F3D5-4ABB-99BA-6B79D16BC25B}"/>
                  </a:ext>
                </a:extLst>
              </p:cNvPr>
              <p:cNvGrpSpPr>
                <a:grpSpLocks/>
              </p:cNvGrpSpPr>
              <p:nvPr/>
            </p:nvGrpSpPr>
            <p:grpSpPr bwMode="auto">
              <a:xfrm rot="-2529807">
                <a:off x="3408" y="3984"/>
                <a:ext cx="960" cy="48"/>
                <a:chOff x="3408" y="2400"/>
                <a:chExt cx="1920" cy="288"/>
              </a:xfrm>
            </p:grpSpPr>
            <p:sp>
              <p:nvSpPr>
                <p:cNvPr id="38979" name="Arc 30">
                  <a:extLst>
                    <a:ext uri="{FF2B5EF4-FFF2-40B4-BE49-F238E27FC236}">
                      <a16:creationId xmlns:a16="http://schemas.microsoft.com/office/drawing/2014/main" id="{C70206C3-F201-4B91-972C-33B338FDADBF}"/>
                    </a:ext>
                  </a:extLst>
                </p:cNvPr>
                <p:cNvSpPr>
                  <a:spLocks/>
                </p:cNvSpPr>
                <p:nvPr/>
              </p:nvSpPr>
              <p:spPr bwMode="auto">
                <a:xfrm flipH="1" flipV="1">
                  <a:off x="3408"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80" name="Arc 31">
                  <a:extLst>
                    <a:ext uri="{FF2B5EF4-FFF2-40B4-BE49-F238E27FC236}">
                      <a16:creationId xmlns:a16="http://schemas.microsoft.com/office/drawing/2014/main" id="{2C665610-43BA-4C42-AC3B-815C5A3C4050}"/>
                    </a:ext>
                  </a:extLst>
                </p:cNvPr>
                <p:cNvSpPr>
                  <a:spLocks/>
                </p:cNvSpPr>
                <p:nvPr/>
              </p:nvSpPr>
              <p:spPr bwMode="auto">
                <a:xfrm flipH="1">
                  <a:off x="3600"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81" name="Arc 32">
                  <a:extLst>
                    <a:ext uri="{FF2B5EF4-FFF2-40B4-BE49-F238E27FC236}">
                      <a16:creationId xmlns:a16="http://schemas.microsoft.com/office/drawing/2014/main" id="{C2A30A07-B852-4AD1-A6CB-EC088C240840}"/>
                    </a:ext>
                  </a:extLst>
                </p:cNvPr>
                <p:cNvSpPr>
                  <a:spLocks/>
                </p:cNvSpPr>
                <p:nvPr/>
              </p:nvSpPr>
              <p:spPr bwMode="auto">
                <a:xfrm flipH="1" flipV="1">
                  <a:off x="3792"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82" name="Arc 33">
                  <a:extLst>
                    <a:ext uri="{FF2B5EF4-FFF2-40B4-BE49-F238E27FC236}">
                      <a16:creationId xmlns:a16="http://schemas.microsoft.com/office/drawing/2014/main" id="{C5E83201-93A9-4AE1-B2D1-000A0388F99C}"/>
                    </a:ext>
                  </a:extLst>
                </p:cNvPr>
                <p:cNvSpPr>
                  <a:spLocks/>
                </p:cNvSpPr>
                <p:nvPr/>
              </p:nvSpPr>
              <p:spPr bwMode="auto">
                <a:xfrm flipH="1">
                  <a:off x="3984"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83" name="Arc 34">
                  <a:extLst>
                    <a:ext uri="{FF2B5EF4-FFF2-40B4-BE49-F238E27FC236}">
                      <a16:creationId xmlns:a16="http://schemas.microsoft.com/office/drawing/2014/main" id="{A0939F1D-975E-4013-9069-C60D89935415}"/>
                    </a:ext>
                  </a:extLst>
                </p:cNvPr>
                <p:cNvSpPr>
                  <a:spLocks/>
                </p:cNvSpPr>
                <p:nvPr/>
              </p:nvSpPr>
              <p:spPr bwMode="auto">
                <a:xfrm flipH="1" flipV="1">
                  <a:off x="4176"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84" name="Arc 35">
                  <a:extLst>
                    <a:ext uri="{FF2B5EF4-FFF2-40B4-BE49-F238E27FC236}">
                      <a16:creationId xmlns:a16="http://schemas.microsoft.com/office/drawing/2014/main" id="{74767B0E-620F-46FE-AA21-4F11F1498625}"/>
                    </a:ext>
                  </a:extLst>
                </p:cNvPr>
                <p:cNvSpPr>
                  <a:spLocks/>
                </p:cNvSpPr>
                <p:nvPr/>
              </p:nvSpPr>
              <p:spPr bwMode="auto">
                <a:xfrm flipH="1">
                  <a:off x="4368"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85" name="Arc 36">
                  <a:extLst>
                    <a:ext uri="{FF2B5EF4-FFF2-40B4-BE49-F238E27FC236}">
                      <a16:creationId xmlns:a16="http://schemas.microsoft.com/office/drawing/2014/main" id="{1AAE7B89-9719-40FF-8DC8-6995CB896C39}"/>
                    </a:ext>
                  </a:extLst>
                </p:cNvPr>
                <p:cNvSpPr>
                  <a:spLocks/>
                </p:cNvSpPr>
                <p:nvPr/>
              </p:nvSpPr>
              <p:spPr bwMode="auto">
                <a:xfrm flipH="1" flipV="1">
                  <a:off x="4560"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86" name="Arc 37">
                  <a:extLst>
                    <a:ext uri="{FF2B5EF4-FFF2-40B4-BE49-F238E27FC236}">
                      <a16:creationId xmlns:a16="http://schemas.microsoft.com/office/drawing/2014/main" id="{EC208340-30BE-4465-8AE6-850451201B35}"/>
                    </a:ext>
                  </a:extLst>
                </p:cNvPr>
                <p:cNvSpPr>
                  <a:spLocks/>
                </p:cNvSpPr>
                <p:nvPr/>
              </p:nvSpPr>
              <p:spPr bwMode="auto">
                <a:xfrm flipH="1">
                  <a:off x="4752"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87" name="Arc 38">
                  <a:extLst>
                    <a:ext uri="{FF2B5EF4-FFF2-40B4-BE49-F238E27FC236}">
                      <a16:creationId xmlns:a16="http://schemas.microsoft.com/office/drawing/2014/main" id="{2466A6FE-AA72-4DB2-A3E9-CADC6BC8E41A}"/>
                    </a:ext>
                  </a:extLst>
                </p:cNvPr>
                <p:cNvSpPr>
                  <a:spLocks/>
                </p:cNvSpPr>
                <p:nvPr/>
              </p:nvSpPr>
              <p:spPr bwMode="auto">
                <a:xfrm flipH="1" flipV="1">
                  <a:off x="4944"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88" name="Arc 39">
                  <a:extLst>
                    <a:ext uri="{FF2B5EF4-FFF2-40B4-BE49-F238E27FC236}">
                      <a16:creationId xmlns:a16="http://schemas.microsoft.com/office/drawing/2014/main" id="{3F620615-633F-416D-862D-C8E2CC1D2129}"/>
                    </a:ext>
                  </a:extLst>
                </p:cNvPr>
                <p:cNvSpPr>
                  <a:spLocks/>
                </p:cNvSpPr>
                <p:nvPr/>
              </p:nvSpPr>
              <p:spPr bwMode="auto">
                <a:xfrm flipH="1">
                  <a:off x="5136"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8942" name="Text Box 40">
                <a:extLst>
                  <a:ext uri="{FF2B5EF4-FFF2-40B4-BE49-F238E27FC236}">
                    <a16:creationId xmlns:a16="http://schemas.microsoft.com/office/drawing/2014/main" id="{B5B98A33-E520-4C6B-B921-B9452FE00AC8}"/>
                  </a:ext>
                </a:extLst>
              </p:cNvPr>
              <p:cNvSpPr txBox="1">
                <a:spLocks noChangeArrowheads="1"/>
              </p:cNvSpPr>
              <p:nvPr/>
            </p:nvSpPr>
            <p:spPr bwMode="auto">
              <a:xfrm>
                <a:off x="4128" y="3360"/>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a:t>e</a:t>
                </a:r>
                <a:r>
                  <a:rPr lang="en-US" altLang="zh-TW" baseline="30000"/>
                  <a:t>+</a:t>
                </a:r>
                <a:endParaRPr lang="en-US" altLang="zh-TW"/>
              </a:p>
            </p:txBody>
          </p:sp>
          <p:sp>
            <p:nvSpPr>
              <p:cNvPr id="38943" name="Text Box 52">
                <a:extLst>
                  <a:ext uri="{FF2B5EF4-FFF2-40B4-BE49-F238E27FC236}">
                    <a16:creationId xmlns:a16="http://schemas.microsoft.com/office/drawing/2014/main" id="{252707B8-5F43-4365-9956-1DCF68B8AFFD}"/>
                  </a:ext>
                </a:extLst>
              </p:cNvPr>
              <p:cNvSpPr txBox="1">
                <a:spLocks noChangeArrowheads="1"/>
              </p:cNvSpPr>
              <p:nvPr/>
            </p:nvSpPr>
            <p:spPr bwMode="auto">
              <a:xfrm>
                <a:off x="4992" y="2972"/>
                <a:ext cx="1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a:latin typeface="Symbol" panose="05050102010706020507" pitchFamily="18" charset="2"/>
                  </a:rPr>
                  <a:t>g</a:t>
                </a:r>
                <a:endParaRPr lang="en-US" altLang="zh-TW"/>
              </a:p>
            </p:txBody>
          </p:sp>
          <p:sp>
            <p:nvSpPr>
              <p:cNvPr id="38944" name="Text Box 54">
                <a:extLst>
                  <a:ext uri="{FF2B5EF4-FFF2-40B4-BE49-F238E27FC236}">
                    <a16:creationId xmlns:a16="http://schemas.microsoft.com/office/drawing/2014/main" id="{86846BB0-BCC4-411F-AB17-09CD00B328ED}"/>
                  </a:ext>
                </a:extLst>
              </p:cNvPr>
              <p:cNvSpPr txBox="1">
                <a:spLocks noChangeArrowheads="1"/>
              </p:cNvSpPr>
              <p:nvPr/>
            </p:nvSpPr>
            <p:spPr bwMode="auto">
              <a:xfrm>
                <a:off x="4704" y="3408"/>
                <a:ext cx="49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000"/>
                  <a:t>H</a:t>
                </a:r>
                <a:r>
                  <a:rPr lang="en-US" altLang="zh-TW" sz="2000" baseline="-25000"/>
                  <a:t>2</a:t>
                </a:r>
                <a:r>
                  <a:rPr lang="en-US" altLang="zh-TW" sz="2000"/>
                  <a:t>O +</a:t>
                </a:r>
              </a:p>
              <a:p>
                <a:pPr eaLnBrk="1" hangingPunct="1"/>
                <a:r>
                  <a:rPr lang="en-US" altLang="zh-TW" sz="2000"/>
                  <a:t>CdCl</a:t>
                </a:r>
                <a:r>
                  <a:rPr lang="en-US" altLang="zh-TW" sz="2000" baseline="-25000"/>
                  <a:t>2</a:t>
                </a:r>
                <a:endParaRPr lang="en-US" altLang="zh-TW"/>
              </a:p>
            </p:txBody>
          </p:sp>
          <p:sp>
            <p:nvSpPr>
              <p:cNvPr id="38945" name="Freeform 55">
                <a:extLst>
                  <a:ext uri="{FF2B5EF4-FFF2-40B4-BE49-F238E27FC236}">
                    <a16:creationId xmlns:a16="http://schemas.microsoft.com/office/drawing/2014/main" id="{3670278D-3F3B-492E-A1C7-09E4757BE724}"/>
                  </a:ext>
                </a:extLst>
              </p:cNvPr>
              <p:cNvSpPr>
                <a:spLocks/>
              </p:cNvSpPr>
              <p:nvPr/>
            </p:nvSpPr>
            <p:spPr bwMode="auto">
              <a:xfrm>
                <a:off x="3504" y="3496"/>
                <a:ext cx="432" cy="152"/>
              </a:xfrm>
              <a:custGeom>
                <a:avLst/>
                <a:gdLst>
                  <a:gd name="T0" fmla="*/ 432 w 432"/>
                  <a:gd name="T1" fmla="*/ 104 h 152"/>
                  <a:gd name="T2" fmla="*/ 384 w 432"/>
                  <a:gd name="T3" fmla="*/ 8 h 152"/>
                  <a:gd name="T4" fmla="*/ 288 w 432"/>
                  <a:gd name="T5" fmla="*/ 56 h 152"/>
                  <a:gd name="T6" fmla="*/ 240 w 432"/>
                  <a:gd name="T7" fmla="*/ 152 h 152"/>
                  <a:gd name="T8" fmla="*/ 192 w 432"/>
                  <a:gd name="T9" fmla="*/ 56 h 152"/>
                  <a:gd name="T10" fmla="*/ 144 w 432"/>
                  <a:gd name="T11" fmla="*/ 56 h 152"/>
                  <a:gd name="T12" fmla="*/ 96 w 432"/>
                  <a:gd name="T13" fmla="*/ 56 h 152"/>
                  <a:gd name="T14" fmla="*/ 96 w 432"/>
                  <a:gd name="T15" fmla="*/ 8 h 152"/>
                  <a:gd name="T16" fmla="*/ 0 w 432"/>
                  <a:gd name="T17" fmla="*/ 56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2"/>
                  <a:gd name="T28" fmla="*/ 0 h 152"/>
                  <a:gd name="T29" fmla="*/ 432 w 432"/>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2" h="152">
                    <a:moveTo>
                      <a:pt x="432" y="104"/>
                    </a:moveTo>
                    <a:cubicBezTo>
                      <a:pt x="420" y="60"/>
                      <a:pt x="408" y="16"/>
                      <a:pt x="384" y="8"/>
                    </a:cubicBezTo>
                    <a:cubicBezTo>
                      <a:pt x="360" y="0"/>
                      <a:pt x="312" y="32"/>
                      <a:pt x="288" y="56"/>
                    </a:cubicBezTo>
                    <a:cubicBezTo>
                      <a:pt x="264" y="80"/>
                      <a:pt x="256" y="152"/>
                      <a:pt x="240" y="152"/>
                    </a:cubicBezTo>
                    <a:cubicBezTo>
                      <a:pt x="224" y="152"/>
                      <a:pt x="208" y="72"/>
                      <a:pt x="192" y="56"/>
                    </a:cubicBezTo>
                    <a:cubicBezTo>
                      <a:pt x="176" y="40"/>
                      <a:pt x="160" y="56"/>
                      <a:pt x="144" y="56"/>
                    </a:cubicBezTo>
                    <a:cubicBezTo>
                      <a:pt x="128" y="56"/>
                      <a:pt x="104" y="64"/>
                      <a:pt x="96" y="56"/>
                    </a:cubicBezTo>
                    <a:cubicBezTo>
                      <a:pt x="88" y="48"/>
                      <a:pt x="112" y="8"/>
                      <a:pt x="96" y="8"/>
                    </a:cubicBezTo>
                    <a:cubicBezTo>
                      <a:pt x="80" y="8"/>
                      <a:pt x="16" y="48"/>
                      <a:pt x="0"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46" name="Oval 56">
                <a:extLst>
                  <a:ext uri="{FF2B5EF4-FFF2-40B4-BE49-F238E27FC236}">
                    <a16:creationId xmlns:a16="http://schemas.microsoft.com/office/drawing/2014/main" id="{9BC8260A-C358-4879-81E0-2B99216B1048}"/>
                  </a:ext>
                </a:extLst>
              </p:cNvPr>
              <p:cNvSpPr>
                <a:spLocks noChangeArrowheads="1"/>
              </p:cNvSpPr>
              <p:nvPr/>
            </p:nvSpPr>
            <p:spPr bwMode="auto">
              <a:xfrm>
                <a:off x="3408" y="3504"/>
                <a:ext cx="96" cy="96"/>
              </a:xfrm>
              <a:prstGeom prst="ellipse">
                <a:avLst/>
              </a:prstGeom>
              <a:solidFill>
                <a:schemeClr val="tx2"/>
              </a:solidFill>
              <a:ln w="9525">
                <a:solidFill>
                  <a:schemeClr val="tx1"/>
                </a:solidFill>
                <a:round/>
                <a:headEnd/>
                <a:tailEnd/>
              </a:ln>
            </p:spPr>
            <p:txBody>
              <a:bodyPr wrap="none" anchor="ct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p>
            </p:txBody>
          </p:sp>
          <p:grpSp>
            <p:nvGrpSpPr>
              <p:cNvPr id="38947" name="Group 57">
                <a:extLst>
                  <a:ext uri="{FF2B5EF4-FFF2-40B4-BE49-F238E27FC236}">
                    <a16:creationId xmlns:a16="http://schemas.microsoft.com/office/drawing/2014/main" id="{A2D46D91-A45C-4272-BC52-8343CB40347B}"/>
                  </a:ext>
                </a:extLst>
              </p:cNvPr>
              <p:cNvGrpSpPr>
                <a:grpSpLocks/>
              </p:cNvGrpSpPr>
              <p:nvPr/>
            </p:nvGrpSpPr>
            <p:grpSpPr bwMode="auto">
              <a:xfrm rot="-3859076">
                <a:off x="3192" y="3096"/>
                <a:ext cx="960" cy="48"/>
                <a:chOff x="3408" y="2400"/>
                <a:chExt cx="1920" cy="288"/>
              </a:xfrm>
            </p:grpSpPr>
            <p:sp>
              <p:nvSpPr>
                <p:cNvPr id="38969" name="Arc 58">
                  <a:extLst>
                    <a:ext uri="{FF2B5EF4-FFF2-40B4-BE49-F238E27FC236}">
                      <a16:creationId xmlns:a16="http://schemas.microsoft.com/office/drawing/2014/main" id="{63888177-F459-43B6-A82F-C32330C12F1A}"/>
                    </a:ext>
                  </a:extLst>
                </p:cNvPr>
                <p:cNvSpPr>
                  <a:spLocks/>
                </p:cNvSpPr>
                <p:nvPr/>
              </p:nvSpPr>
              <p:spPr bwMode="auto">
                <a:xfrm flipH="1" flipV="1">
                  <a:off x="3408"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70" name="Arc 59">
                  <a:extLst>
                    <a:ext uri="{FF2B5EF4-FFF2-40B4-BE49-F238E27FC236}">
                      <a16:creationId xmlns:a16="http://schemas.microsoft.com/office/drawing/2014/main" id="{6EFFF608-5EED-4AD7-8D3A-0F58ADBBBC3F}"/>
                    </a:ext>
                  </a:extLst>
                </p:cNvPr>
                <p:cNvSpPr>
                  <a:spLocks/>
                </p:cNvSpPr>
                <p:nvPr/>
              </p:nvSpPr>
              <p:spPr bwMode="auto">
                <a:xfrm flipH="1">
                  <a:off x="3600"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71" name="Arc 60">
                  <a:extLst>
                    <a:ext uri="{FF2B5EF4-FFF2-40B4-BE49-F238E27FC236}">
                      <a16:creationId xmlns:a16="http://schemas.microsoft.com/office/drawing/2014/main" id="{557B05E0-1C09-4E06-B2C8-51D5FBE43839}"/>
                    </a:ext>
                  </a:extLst>
                </p:cNvPr>
                <p:cNvSpPr>
                  <a:spLocks/>
                </p:cNvSpPr>
                <p:nvPr/>
              </p:nvSpPr>
              <p:spPr bwMode="auto">
                <a:xfrm flipH="1" flipV="1">
                  <a:off x="3792"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72" name="Arc 61">
                  <a:extLst>
                    <a:ext uri="{FF2B5EF4-FFF2-40B4-BE49-F238E27FC236}">
                      <a16:creationId xmlns:a16="http://schemas.microsoft.com/office/drawing/2014/main" id="{D755CA2B-33DE-4827-A9B3-2A27B6865E22}"/>
                    </a:ext>
                  </a:extLst>
                </p:cNvPr>
                <p:cNvSpPr>
                  <a:spLocks/>
                </p:cNvSpPr>
                <p:nvPr/>
              </p:nvSpPr>
              <p:spPr bwMode="auto">
                <a:xfrm flipH="1">
                  <a:off x="3984"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73" name="Arc 62">
                  <a:extLst>
                    <a:ext uri="{FF2B5EF4-FFF2-40B4-BE49-F238E27FC236}">
                      <a16:creationId xmlns:a16="http://schemas.microsoft.com/office/drawing/2014/main" id="{8034AB2A-E5EC-445D-BAC9-B680A763451C}"/>
                    </a:ext>
                  </a:extLst>
                </p:cNvPr>
                <p:cNvSpPr>
                  <a:spLocks/>
                </p:cNvSpPr>
                <p:nvPr/>
              </p:nvSpPr>
              <p:spPr bwMode="auto">
                <a:xfrm flipH="1" flipV="1">
                  <a:off x="4176"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74" name="Arc 63">
                  <a:extLst>
                    <a:ext uri="{FF2B5EF4-FFF2-40B4-BE49-F238E27FC236}">
                      <a16:creationId xmlns:a16="http://schemas.microsoft.com/office/drawing/2014/main" id="{A8022A4A-4B80-4866-B077-64055F42889B}"/>
                    </a:ext>
                  </a:extLst>
                </p:cNvPr>
                <p:cNvSpPr>
                  <a:spLocks/>
                </p:cNvSpPr>
                <p:nvPr/>
              </p:nvSpPr>
              <p:spPr bwMode="auto">
                <a:xfrm flipH="1">
                  <a:off x="4368"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75" name="Arc 64">
                  <a:extLst>
                    <a:ext uri="{FF2B5EF4-FFF2-40B4-BE49-F238E27FC236}">
                      <a16:creationId xmlns:a16="http://schemas.microsoft.com/office/drawing/2014/main" id="{1B4708E0-DE3F-42CF-A4DA-767ED81B0958}"/>
                    </a:ext>
                  </a:extLst>
                </p:cNvPr>
                <p:cNvSpPr>
                  <a:spLocks/>
                </p:cNvSpPr>
                <p:nvPr/>
              </p:nvSpPr>
              <p:spPr bwMode="auto">
                <a:xfrm flipH="1" flipV="1">
                  <a:off x="4560"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76" name="Arc 65">
                  <a:extLst>
                    <a:ext uri="{FF2B5EF4-FFF2-40B4-BE49-F238E27FC236}">
                      <a16:creationId xmlns:a16="http://schemas.microsoft.com/office/drawing/2014/main" id="{17198820-AC93-4780-8D9E-D7575D0F9D4F}"/>
                    </a:ext>
                  </a:extLst>
                </p:cNvPr>
                <p:cNvSpPr>
                  <a:spLocks/>
                </p:cNvSpPr>
                <p:nvPr/>
              </p:nvSpPr>
              <p:spPr bwMode="auto">
                <a:xfrm flipH="1">
                  <a:off x="4752"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77" name="Arc 66">
                  <a:extLst>
                    <a:ext uri="{FF2B5EF4-FFF2-40B4-BE49-F238E27FC236}">
                      <a16:creationId xmlns:a16="http://schemas.microsoft.com/office/drawing/2014/main" id="{CB635F4A-82E7-4E1F-BEDE-2665CCB40727}"/>
                    </a:ext>
                  </a:extLst>
                </p:cNvPr>
                <p:cNvSpPr>
                  <a:spLocks/>
                </p:cNvSpPr>
                <p:nvPr/>
              </p:nvSpPr>
              <p:spPr bwMode="auto">
                <a:xfrm flipH="1" flipV="1">
                  <a:off x="4944"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78" name="Arc 67">
                  <a:extLst>
                    <a:ext uri="{FF2B5EF4-FFF2-40B4-BE49-F238E27FC236}">
                      <a16:creationId xmlns:a16="http://schemas.microsoft.com/office/drawing/2014/main" id="{754B510C-B125-4FC1-A29A-B356950783CD}"/>
                    </a:ext>
                  </a:extLst>
                </p:cNvPr>
                <p:cNvSpPr>
                  <a:spLocks/>
                </p:cNvSpPr>
                <p:nvPr/>
              </p:nvSpPr>
              <p:spPr bwMode="auto">
                <a:xfrm flipH="1">
                  <a:off x="5136"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8948" name="Group 68">
                <a:extLst>
                  <a:ext uri="{FF2B5EF4-FFF2-40B4-BE49-F238E27FC236}">
                    <a16:creationId xmlns:a16="http://schemas.microsoft.com/office/drawing/2014/main" id="{816E68E0-3506-462E-8264-8065A080F667}"/>
                  </a:ext>
                </a:extLst>
              </p:cNvPr>
              <p:cNvGrpSpPr>
                <a:grpSpLocks/>
              </p:cNvGrpSpPr>
              <p:nvPr/>
            </p:nvGrpSpPr>
            <p:grpSpPr bwMode="auto">
              <a:xfrm rot="3859076" flipH="1">
                <a:off x="2760" y="3048"/>
                <a:ext cx="960" cy="48"/>
                <a:chOff x="3408" y="2400"/>
                <a:chExt cx="1920" cy="288"/>
              </a:xfrm>
            </p:grpSpPr>
            <p:sp>
              <p:nvSpPr>
                <p:cNvPr id="38959" name="Arc 69">
                  <a:extLst>
                    <a:ext uri="{FF2B5EF4-FFF2-40B4-BE49-F238E27FC236}">
                      <a16:creationId xmlns:a16="http://schemas.microsoft.com/office/drawing/2014/main" id="{235E07C7-F7C4-4467-B2A4-59D57E45B44F}"/>
                    </a:ext>
                  </a:extLst>
                </p:cNvPr>
                <p:cNvSpPr>
                  <a:spLocks/>
                </p:cNvSpPr>
                <p:nvPr/>
              </p:nvSpPr>
              <p:spPr bwMode="auto">
                <a:xfrm flipH="1" flipV="1">
                  <a:off x="3408"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60" name="Arc 70">
                  <a:extLst>
                    <a:ext uri="{FF2B5EF4-FFF2-40B4-BE49-F238E27FC236}">
                      <a16:creationId xmlns:a16="http://schemas.microsoft.com/office/drawing/2014/main" id="{F3FC1B8D-370B-43EE-B452-734A5D0B8BBA}"/>
                    </a:ext>
                  </a:extLst>
                </p:cNvPr>
                <p:cNvSpPr>
                  <a:spLocks/>
                </p:cNvSpPr>
                <p:nvPr/>
              </p:nvSpPr>
              <p:spPr bwMode="auto">
                <a:xfrm flipH="1">
                  <a:off x="3600"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61" name="Arc 71">
                  <a:extLst>
                    <a:ext uri="{FF2B5EF4-FFF2-40B4-BE49-F238E27FC236}">
                      <a16:creationId xmlns:a16="http://schemas.microsoft.com/office/drawing/2014/main" id="{65BD9C80-05C3-4B60-B2AA-8ABD7C13AA2C}"/>
                    </a:ext>
                  </a:extLst>
                </p:cNvPr>
                <p:cNvSpPr>
                  <a:spLocks/>
                </p:cNvSpPr>
                <p:nvPr/>
              </p:nvSpPr>
              <p:spPr bwMode="auto">
                <a:xfrm flipH="1" flipV="1">
                  <a:off x="3792"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62" name="Arc 72">
                  <a:extLst>
                    <a:ext uri="{FF2B5EF4-FFF2-40B4-BE49-F238E27FC236}">
                      <a16:creationId xmlns:a16="http://schemas.microsoft.com/office/drawing/2014/main" id="{85729E2D-3D7E-475D-B568-8755A7D861A1}"/>
                    </a:ext>
                  </a:extLst>
                </p:cNvPr>
                <p:cNvSpPr>
                  <a:spLocks/>
                </p:cNvSpPr>
                <p:nvPr/>
              </p:nvSpPr>
              <p:spPr bwMode="auto">
                <a:xfrm flipH="1">
                  <a:off x="3984"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63" name="Arc 73">
                  <a:extLst>
                    <a:ext uri="{FF2B5EF4-FFF2-40B4-BE49-F238E27FC236}">
                      <a16:creationId xmlns:a16="http://schemas.microsoft.com/office/drawing/2014/main" id="{7D123191-56C5-444A-A188-03F8E3B1E271}"/>
                    </a:ext>
                  </a:extLst>
                </p:cNvPr>
                <p:cNvSpPr>
                  <a:spLocks/>
                </p:cNvSpPr>
                <p:nvPr/>
              </p:nvSpPr>
              <p:spPr bwMode="auto">
                <a:xfrm flipH="1" flipV="1">
                  <a:off x="4176"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64" name="Arc 74">
                  <a:extLst>
                    <a:ext uri="{FF2B5EF4-FFF2-40B4-BE49-F238E27FC236}">
                      <a16:creationId xmlns:a16="http://schemas.microsoft.com/office/drawing/2014/main" id="{036243B9-0E5F-4FE2-80DA-B854DBFE01E5}"/>
                    </a:ext>
                  </a:extLst>
                </p:cNvPr>
                <p:cNvSpPr>
                  <a:spLocks/>
                </p:cNvSpPr>
                <p:nvPr/>
              </p:nvSpPr>
              <p:spPr bwMode="auto">
                <a:xfrm flipH="1">
                  <a:off x="4368"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65" name="Arc 75">
                  <a:extLst>
                    <a:ext uri="{FF2B5EF4-FFF2-40B4-BE49-F238E27FC236}">
                      <a16:creationId xmlns:a16="http://schemas.microsoft.com/office/drawing/2014/main" id="{468D5682-659E-4650-9A8E-2F607E3336E2}"/>
                    </a:ext>
                  </a:extLst>
                </p:cNvPr>
                <p:cNvSpPr>
                  <a:spLocks/>
                </p:cNvSpPr>
                <p:nvPr/>
              </p:nvSpPr>
              <p:spPr bwMode="auto">
                <a:xfrm flipH="1" flipV="1">
                  <a:off x="4560"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66" name="Arc 76">
                  <a:extLst>
                    <a:ext uri="{FF2B5EF4-FFF2-40B4-BE49-F238E27FC236}">
                      <a16:creationId xmlns:a16="http://schemas.microsoft.com/office/drawing/2014/main" id="{B2CD9F04-7B78-40F9-843C-C1FDC54576B8}"/>
                    </a:ext>
                  </a:extLst>
                </p:cNvPr>
                <p:cNvSpPr>
                  <a:spLocks/>
                </p:cNvSpPr>
                <p:nvPr/>
              </p:nvSpPr>
              <p:spPr bwMode="auto">
                <a:xfrm flipH="1">
                  <a:off x="4752"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67" name="Arc 77">
                  <a:extLst>
                    <a:ext uri="{FF2B5EF4-FFF2-40B4-BE49-F238E27FC236}">
                      <a16:creationId xmlns:a16="http://schemas.microsoft.com/office/drawing/2014/main" id="{ED6DFF4C-3859-4E3B-8A5D-D705CF79F3C5}"/>
                    </a:ext>
                  </a:extLst>
                </p:cNvPr>
                <p:cNvSpPr>
                  <a:spLocks/>
                </p:cNvSpPr>
                <p:nvPr/>
              </p:nvSpPr>
              <p:spPr bwMode="auto">
                <a:xfrm flipH="1" flipV="1">
                  <a:off x="4944" y="254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68" name="Arc 78">
                  <a:extLst>
                    <a:ext uri="{FF2B5EF4-FFF2-40B4-BE49-F238E27FC236}">
                      <a16:creationId xmlns:a16="http://schemas.microsoft.com/office/drawing/2014/main" id="{F7E7D7A0-9939-46BC-9494-0C73DE96B06B}"/>
                    </a:ext>
                  </a:extLst>
                </p:cNvPr>
                <p:cNvSpPr>
                  <a:spLocks/>
                </p:cNvSpPr>
                <p:nvPr/>
              </p:nvSpPr>
              <p:spPr bwMode="auto">
                <a:xfrm flipH="1">
                  <a:off x="5136" y="2400"/>
                  <a:ext cx="192" cy="148"/>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8949" name="Group 90">
                <a:extLst>
                  <a:ext uri="{FF2B5EF4-FFF2-40B4-BE49-F238E27FC236}">
                    <a16:creationId xmlns:a16="http://schemas.microsoft.com/office/drawing/2014/main" id="{E77B655F-34BF-466B-8850-3C18B59E4A02}"/>
                  </a:ext>
                </a:extLst>
              </p:cNvPr>
              <p:cNvGrpSpPr>
                <a:grpSpLocks/>
              </p:cNvGrpSpPr>
              <p:nvPr/>
            </p:nvGrpSpPr>
            <p:grpSpPr bwMode="auto">
              <a:xfrm>
                <a:off x="3216" y="3600"/>
                <a:ext cx="192" cy="442"/>
                <a:chOff x="3765" y="2773"/>
                <a:chExt cx="192" cy="442"/>
              </a:xfrm>
            </p:grpSpPr>
            <p:sp>
              <p:nvSpPr>
                <p:cNvPr id="38954" name="Arc 85">
                  <a:extLst>
                    <a:ext uri="{FF2B5EF4-FFF2-40B4-BE49-F238E27FC236}">
                      <a16:creationId xmlns:a16="http://schemas.microsoft.com/office/drawing/2014/main" id="{57415FEB-33BD-4F45-96AC-B7B359953316}"/>
                    </a:ext>
                  </a:extLst>
                </p:cNvPr>
                <p:cNvSpPr>
                  <a:spLocks/>
                </p:cNvSpPr>
                <p:nvPr/>
              </p:nvSpPr>
              <p:spPr bwMode="auto">
                <a:xfrm rot="17740924" flipH="1">
                  <a:off x="3730" y="3154"/>
                  <a:ext cx="96" cy="25"/>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55" name="Arc 86">
                  <a:extLst>
                    <a:ext uri="{FF2B5EF4-FFF2-40B4-BE49-F238E27FC236}">
                      <a16:creationId xmlns:a16="http://schemas.microsoft.com/office/drawing/2014/main" id="{684010CF-7963-4D8E-8348-DE8F63E6D376}"/>
                    </a:ext>
                  </a:extLst>
                </p:cNvPr>
                <p:cNvSpPr>
                  <a:spLocks/>
                </p:cNvSpPr>
                <p:nvPr/>
              </p:nvSpPr>
              <p:spPr bwMode="auto">
                <a:xfrm rot="-3859076" flipH="1" flipV="1">
                  <a:off x="3793" y="3078"/>
                  <a:ext cx="96" cy="25"/>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56" name="Arc 87">
                  <a:extLst>
                    <a:ext uri="{FF2B5EF4-FFF2-40B4-BE49-F238E27FC236}">
                      <a16:creationId xmlns:a16="http://schemas.microsoft.com/office/drawing/2014/main" id="{F568C8D7-1025-4FC9-B563-5EF76E4EA663}"/>
                    </a:ext>
                  </a:extLst>
                </p:cNvPr>
                <p:cNvSpPr>
                  <a:spLocks/>
                </p:cNvSpPr>
                <p:nvPr/>
              </p:nvSpPr>
              <p:spPr bwMode="auto">
                <a:xfrm rot="17740924" flipH="1">
                  <a:off x="3814" y="2981"/>
                  <a:ext cx="96" cy="25"/>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57" name="Arc 88">
                  <a:extLst>
                    <a:ext uri="{FF2B5EF4-FFF2-40B4-BE49-F238E27FC236}">
                      <a16:creationId xmlns:a16="http://schemas.microsoft.com/office/drawing/2014/main" id="{B7F4095E-F42C-4381-900B-5ABAFE2D13C0}"/>
                    </a:ext>
                  </a:extLst>
                </p:cNvPr>
                <p:cNvSpPr>
                  <a:spLocks/>
                </p:cNvSpPr>
                <p:nvPr/>
              </p:nvSpPr>
              <p:spPr bwMode="auto">
                <a:xfrm rot="-3859076" flipH="1" flipV="1">
                  <a:off x="3876" y="2905"/>
                  <a:ext cx="96" cy="25"/>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58" name="Arc 89">
                  <a:extLst>
                    <a:ext uri="{FF2B5EF4-FFF2-40B4-BE49-F238E27FC236}">
                      <a16:creationId xmlns:a16="http://schemas.microsoft.com/office/drawing/2014/main" id="{8F937574-72F6-47DE-B237-1CA69F860AEF}"/>
                    </a:ext>
                  </a:extLst>
                </p:cNvPr>
                <p:cNvSpPr>
                  <a:spLocks/>
                </p:cNvSpPr>
                <p:nvPr/>
              </p:nvSpPr>
              <p:spPr bwMode="auto">
                <a:xfrm rot="17740924" flipH="1">
                  <a:off x="3897" y="2808"/>
                  <a:ext cx="96" cy="25"/>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9" y="22254"/>
                      </a:moveTo>
                      <a:cubicBezTo>
                        <a:pt x="3" y="22036"/>
                        <a:pt x="0" y="21818"/>
                        <a:pt x="0" y="21600"/>
                      </a:cubicBezTo>
                      <a:cubicBezTo>
                        <a:pt x="0" y="9670"/>
                        <a:pt x="9670" y="0"/>
                        <a:pt x="21600" y="0"/>
                      </a:cubicBezTo>
                      <a:cubicBezTo>
                        <a:pt x="33529" y="-1"/>
                        <a:pt x="43199" y="9670"/>
                        <a:pt x="43200" y="21599"/>
                      </a:cubicBezTo>
                    </a:path>
                    <a:path w="43200" h="22254" stroke="0" extrusionOk="0">
                      <a:moveTo>
                        <a:pt x="9" y="22254"/>
                      </a:moveTo>
                      <a:cubicBezTo>
                        <a:pt x="3" y="22036"/>
                        <a:pt x="0" y="21818"/>
                        <a:pt x="0" y="21600"/>
                      </a:cubicBezTo>
                      <a:cubicBezTo>
                        <a:pt x="0" y="9670"/>
                        <a:pt x="9670" y="0"/>
                        <a:pt x="21600" y="0"/>
                      </a:cubicBezTo>
                      <a:cubicBezTo>
                        <a:pt x="33529" y="-1"/>
                        <a:pt x="43199" y="9670"/>
                        <a:pt x="43200" y="21599"/>
                      </a:cubicBezTo>
                      <a:lnTo>
                        <a:pt x="21600" y="21600"/>
                      </a:lnTo>
                      <a:lnTo>
                        <a:pt x="9" y="22254"/>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8950" name="Text Box 91">
                <a:extLst>
                  <a:ext uri="{FF2B5EF4-FFF2-40B4-BE49-F238E27FC236}">
                    <a16:creationId xmlns:a16="http://schemas.microsoft.com/office/drawing/2014/main" id="{845BA72F-6213-474E-A451-D2567B0C1B65}"/>
                  </a:ext>
                </a:extLst>
              </p:cNvPr>
              <p:cNvSpPr txBox="1">
                <a:spLocks noChangeArrowheads="1"/>
              </p:cNvSpPr>
              <p:nvPr/>
            </p:nvSpPr>
            <p:spPr bwMode="auto">
              <a:xfrm>
                <a:off x="3072" y="3439"/>
                <a:ext cx="2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000"/>
                  <a:t>Cd</a:t>
                </a:r>
                <a:endParaRPr lang="en-US" altLang="zh-TW"/>
              </a:p>
            </p:txBody>
          </p:sp>
          <p:sp>
            <p:nvSpPr>
              <p:cNvPr id="38951" name="Text Box 92">
                <a:extLst>
                  <a:ext uri="{FF2B5EF4-FFF2-40B4-BE49-F238E27FC236}">
                    <a16:creationId xmlns:a16="http://schemas.microsoft.com/office/drawing/2014/main" id="{8DBF6CCA-FF97-444A-BDBA-F7C5BC3BBE6F}"/>
                  </a:ext>
                </a:extLst>
              </p:cNvPr>
              <p:cNvSpPr txBox="1">
                <a:spLocks noChangeArrowheads="1"/>
              </p:cNvSpPr>
              <p:nvPr/>
            </p:nvSpPr>
            <p:spPr bwMode="auto">
              <a:xfrm>
                <a:off x="4416" y="2734"/>
                <a:ext cx="8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a:solidFill>
                      <a:srgbClr val="FF3300"/>
                    </a:solidFill>
                  </a:rPr>
                  <a:t>antineutrino</a:t>
                </a:r>
                <a:endParaRPr lang="en-US" altLang="zh-TW"/>
              </a:p>
            </p:txBody>
          </p:sp>
          <p:sp>
            <p:nvSpPr>
              <p:cNvPr id="38952" name="Text Box 93">
                <a:extLst>
                  <a:ext uri="{FF2B5EF4-FFF2-40B4-BE49-F238E27FC236}">
                    <a16:creationId xmlns:a16="http://schemas.microsoft.com/office/drawing/2014/main" id="{F58229AA-C30F-4966-AC50-FED9F4A438E9}"/>
                  </a:ext>
                </a:extLst>
              </p:cNvPr>
              <p:cNvSpPr txBox="1">
                <a:spLocks noChangeArrowheads="1"/>
              </p:cNvSpPr>
              <p:nvPr/>
            </p:nvSpPr>
            <p:spPr bwMode="auto">
              <a:xfrm>
                <a:off x="3744" y="3600"/>
                <a:ext cx="2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a:t>p</a:t>
                </a:r>
                <a:r>
                  <a:rPr lang="en-US" altLang="zh-TW" baseline="30000"/>
                  <a:t>+</a:t>
                </a:r>
                <a:endParaRPr lang="en-US" altLang="zh-TW"/>
              </a:p>
            </p:txBody>
          </p:sp>
          <p:sp>
            <p:nvSpPr>
              <p:cNvPr id="38953" name="Text Box 94">
                <a:extLst>
                  <a:ext uri="{FF2B5EF4-FFF2-40B4-BE49-F238E27FC236}">
                    <a16:creationId xmlns:a16="http://schemas.microsoft.com/office/drawing/2014/main" id="{E72A6522-B04F-4776-8ADE-252A506B4B76}"/>
                  </a:ext>
                </a:extLst>
              </p:cNvPr>
              <p:cNvSpPr txBox="1">
                <a:spLocks noChangeArrowheads="1"/>
              </p:cNvSpPr>
              <p:nvPr/>
            </p:nvSpPr>
            <p:spPr bwMode="auto">
              <a:xfrm>
                <a:off x="3456" y="3552"/>
                <a:ext cx="19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a:t>n</a:t>
                </a:r>
              </a:p>
            </p:txBody>
          </p:sp>
        </p:grpSp>
      </p:grpSp>
      <p:graphicFrame>
        <p:nvGraphicFramePr>
          <p:cNvPr id="38918" name="Object 98">
            <a:extLst>
              <a:ext uri="{FF2B5EF4-FFF2-40B4-BE49-F238E27FC236}">
                <a16:creationId xmlns:a16="http://schemas.microsoft.com/office/drawing/2014/main" id="{D196A146-35E9-46D6-AABD-8CDFA68D5797}"/>
              </a:ext>
            </a:extLst>
          </p:cNvPr>
          <p:cNvGraphicFramePr>
            <a:graphicFrameLocks noChangeAspect="1"/>
          </p:cNvGraphicFramePr>
          <p:nvPr/>
        </p:nvGraphicFramePr>
        <p:xfrm>
          <a:off x="4603754" y="750894"/>
          <a:ext cx="2974975" cy="523875"/>
        </p:xfrm>
        <a:graphic>
          <a:graphicData uri="http://schemas.openxmlformats.org/presentationml/2006/ole">
            <mc:AlternateContent xmlns:mc="http://schemas.openxmlformats.org/markup-compatibility/2006">
              <mc:Choice xmlns:v="urn:schemas-microsoft-com:vml" Requires="v">
                <p:oleObj spid="_x0000_s8581" name="方程式" r:id="rId4" imgW="1371600" imgH="241300" progId="Equation.3">
                  <p:embed/>
                </p:oleObj>
              </mc:Choice>
              <mc:Fallback>
                <p:oleObj name="方程式" r:id="rId4" imgW="1371600" imgH="241300" progId="Equation.3">
                  <p:embed/>
                  <p:pic>
                    <p:nvPicPr>
                      <p:cNvPr id="38918" name="Object 98">
                        <a:extLst>
                          <a:ext uri="{FF2B5EF4-FFF2-40B4-BE49-F238E27FC236}">
                            <a16:creationId xmlns:a16="http://schemas.microsoft.com/office/drawing/2014/main" id="{D196A146-35E9-46D6-AABD-8CDFA68D57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4" y="750894"/>
                        <a:ext cx="2974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9" name="Object 99">
            <a:extLst>
              <a:ext uri="{FF2B5EF4-FFF2-40B4-BE49-F238E27FC236}">
                <a16:creationId xmlns:a16="http://schemas.microsoft.com/office/drawing/2014/main" id="{20BFE37A-7DE9-44F9-ABCA-BFA05239C330}"/>
              </a:ext>
            </a:extLst>
          </p:cNvPr>
          <p:cNvGraphicFramePr>
            <a:graphicFrameLocks noChangeAspect="1"/>
          </p:cNvGraphicFramePr>
          <p:nvPr/>
        </p:nvGraphicFramePr>
        <p:xfrm>
          <a:off x="3956051" y="1951043"/>
          <a:ext cx="2947988" cy="496887"/>
        </p:xfrm>
        <a:graphic>
          <a:graphicData uri="http://schemas.openxmlformats.org/presentationml/2006/ole">
            <mc:AlternateContent xmlns:mc="http://schemas.openxmlformats.org/markup-compatibility/2006">
              <mc:Choice xmlns:v="urn:schemas-microsoft-com:vml" Requires="v">
                <p:oleObj spid="_x0000_s8582" name="Equation" r:id="rId6" imgW="1358900" imgH="228600" progId="Equation.3">
                  <p:embed/>
                </p:oleObj>
              </mc:Choice>
              <mc:Fallback>
                <p:oleObj name="Equation" r:id="rId6" imgW="1358900" imgH="228600" progId="Equation.3">
                  <p:embed/>
                  <p:pic>
                    <p:nvPicPr>
                      <p:cNvPr id="38919" name="Object 99">
                        <a:extLst>
                          <a:ext uri="{FF2B5EF4-FFF2-40B4-BE49-F238E27FC236}">
                            <a16:creationId xmlns:a16="http://schemas.microsoft.com/office/drawing/2014/main" id="{20BFE37A-7DE9-44F9-ABCA-BFA05239C3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6051" y="195104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0" name="Object 100">
            <a:extLst>
              <a:ext uri="{FF2B5EF4-FFF2-40B4-BE49-F238E27FC236}">
                <a16:creationId xmlns:a16="http://schemas.microsoft.com/office/drawing/2014/main" id="{9BB1A521-076D-4673-A0E7-EB6C34086C61}"/>
              </a:ext>
            </a:extLst>
          </p:cNvPr>
          <p:cNvGraphicFramePr>
            <a:graphicFrameLocks noChangeAspect="1"/>
          </p:cNvGraphicFramePr>
          <p:nvPr/>
        </p:nvGraphicFramePr>
        <p:xfrm>
          <a:off x="5686427" y="1438275"/>
          <a:ext cx="1844676" cy="496888"/>
        </p:xfrm>
        <a:graphic>
          <a:graphicData uri="http://schemas.openxmlformats.org/presentationml/2006/ole">
            <mc:AlternateContent xmlns:mc="http://schemas.openxmlformats.org/markup-compatibility/2006">
              <mc:Choice xmlns:v="urn:schemas-microsoft-com:vml" Requires="v">
                <p:oleObj spid="_x0000_s8583" name="Equation" r:id="rId8" imgW="850900" imgH="228600" progId="Equation.3">
                  <p:embed/>
                </p:oleObj>
              </mc:Choice>
              <mc:Fallback>
                <p:oleObj name="Equation" r:id="rId8" imgW="850900" imgH="228600" progId="Equation.3">
                  <p:embed/>
                  <p:pic>
                    <p:nvPicPr>
                      <p:cNvPr id="38920" name="Object 100">
                        <a:extLst>
                          <a:ext uri="{FF2B5EF4-FFF2-40B4-BE49-F238E27FC236}">
                            <a16:creationId xmlns:a16="http://schemas.microsoft.com/office/drawing/2014/main" id="{9BB1A521-076D-4673-A0E7-EB6C34086C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6427" y="1438275"/>
                        <a:ext cx="1844676"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1" name="Line 100">
            <a:extLst>
              <a:ext uri="{FF2B5EF4-FFF2-40B4-BE49-F238E27FC236}">
                <a16:creationId xmlns:a16="http://schemas.microsoft.com/office/drawing/2014/main" id="{9E9BEDB8-854B-4C08-B5E2-DEBDD878DCD6}"/>
              </a:ext>
            </a:extLst>
          </p:cNvPr>
          <p:cNvSpPr>
            <a:spLocks noChangeShapeType="1"/>
          </p:cNvSpPr>
          <p:nvPr/>
        </p:nvSpPr>
        <p:spPr bwMode="auto">
          <a:xfrm flipV="1">
            <a:off x="3811591" y="1062044"/>
            <a:ext cx="739775" cy="238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2" name="Line 101">
            <a:extLst>
              <a:ext uri="{FF2B5EF4-FFF2-40B4-BE49-F238E27FC236}">
                <a16:creationId xmlns:a16="http://schemas.microsoft.com/office/drawing/2014/main" id="{2326F3C3-6EBD-43D1-8A64-DE469CA1849A}"/>
              </a:ext>
            </a:extLst>
          </p:cNvPr>
          <p:cNvSpPr>
            <a:spLocks noChangeShapeType="1"/>
          </p:cNvSpPr>
          <p:nvPr/>
        </p:nvSpPr>
        <p:spPr bwMode="auto">
          <a:xfrm flipH="1">
            <a:off x="4987931" y="1193800"/>
            <a:ext cx="1069975" cy="63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3" name="Text Box 102">
            <a:extLst>
              <a:ext uri="{FF2B5EF4-FFF2-40B4-BE49-F238E27FC236}">
                <a16:creationId xmlns:a16="http://schemas.microsoft.com/office/drawing/2014/main" id="{FAF4620D-7520-4E73-9ABE-356FBE0F1DF6}"/>
              </a:ext>
            </a:extLst>
          </p:cNvPr>
          <p:cNvSpPr txBox="1">
            <a:spLocks noChangeArrowheads="1"/>
          </p:cNvSpPr>
          <p:nvPr/>
        </p:nvSpPr>
        <p:spPr bwMode="auto">
          <a:xfrm>
            <a:off x="5827717" y="3438527"/>
            <a:ext cx="3917951" cy="36933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a:t>Signal 2</a:t>
            </a:r>
            <a:r>
              <a:rPr lang="en-US" altLang="zh-TW" dirty="0">
                <a:latin typeface="Symbol" panose="05050102010706020507" pitchFamily="18" charset="2"/>
              </a:rPr>
              <a:t>g</a:t>
            </a:r>
            <a:r>
              <a:rPr lang="en-US" altLang="zh-TW" dirty="0"/>
              <a:t>, then several </a:t>
            </a:r>
            <a:r>
              <a:rPr lang="en-US" altLang="zh-TW" dirty="0">
                <a:latin typeface="Symbol" panose="05050102010706020507" pitchFamily="18" charset="2"/>
              </a:rPr>
              <a:t>g</a:t>
            </a:r>
            <a:r>
              <a:rPr lang="en-US" altLang="zh-TW" dirty="0"/>
              <a:t> ~few </a:t>
            </a:r>
            <a:r>
              <a:rPr lang="en-US" altLang="zh-TW" dirty="0" err="1">
                <a:latin typeface="Symbol" panose="05050102010706020507" pitchFamily="18" charset="2"/>
              </a:rPr>
              <a:t>m</a:t>
            </a:r>
            <a:r>
              <a:rPr lang="en-US" altLang="zh-TW" dirty="0" err="1"/>
              <a:t>s</a:t>
            </a:r>
            <a:r>
              <a:rPr lang="en-US" altLang="zh-TW" dirty="0"/>
              <a:t> later</a:t>
            </a:r>
          </a:p>
        </p:txBody>
      </p:sp>
      <p:sp>
        <p:nvSpPr>
          <p:cNvPr id="38924" name="Text Box 103">
            <a:extLst>
              <a:ext uri="{FF2B5EF4-FFF2-40B4-BE49-F238E27FC236}">
                <a16:creationId xmlns:a16="http://schemas.microsoft.com/office/drawing/2014/main" id="{AB175495-404B-44AB-8A15-F867953D1B4F}"/>
              </a:ext>
            </a:extLst>
          </p:cNvPr>
          <p:cNvSpPr txBox="1">
            <a:spLocks noChangeArrowheads="1"/>
          </p:cNvSpPr>
          <p:nvPr/>
        </p:nvSpPr>
        <p:spPr bwMode="auto">
          <a:xfrm>
            <a:off x="1595081" y="5156206"/>
            <a:ext cx="5231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000" dirty="0"/>
              <a:t>Experiment attempted at Hanford in 1953,</a:t>
            </a:r>
          </a:p>
          <a:p>
            <a:pPr eaLnBrk="1" hangingPunct="1"/>
            <a:r>
              <a:rPr lang="en-US" altLang="zh-TW" sz="2000" dirty="0"/>
              <a:t>too much background.  Repeated at Savannah</a:t>
            </a:r>
          </a:p>
          <a:p>
            <a:pPr eaLnBrk="1" hangingPunct="1"/>
            <a:r>
              <a:rPr lang="en-US" altLang="zh-TW" sz="2000" dirty="0"/>
              <a:t>River in</a:t>
            </a:r>
            <a:r>
              <a:rPr lang="en-US" altLang="zh-TW" sz="2000" dirty="0">
                <a:solidFill>
                  <a:srgbClr val="C00000"/>
                </a:solidFill>
              </a:rPr>
              <a:t> </a:t>
            </a:r>
            <a:r>
              <a:rPr lang="en-US" altLang="zh-TW" sz="2000" dirty="0" smtClean="0">
                <a:solidFill>
                  <a:srgbClr val="C00000"/>
                </a:solidFill>
              </a:rPr>
              <a:t>1956</a:t>
            </a:r>
            <a:r>
              <a:rPr lang="en-US" altLang="zh-TW" sz="2000" dirty="0" smtClean="0"/>
              <a:t>. </a:t>
            </a:r>
            <a:r>
              <a:rPr lang="en-US" altLang="zh-TW" sz="2000" dirty="0"/>
              <a:t>[Flux</a:t>
            </a:r>
            <a:r>
              <a:rPr lang="en-US" altLang="zh-TW" sz="2000" dirty="0" smtClean="0"/>
              <a:t>: 1.2 x 10</a:t>
            </a:r>
            <a:r>
              <a:rPr lang="en-US" altLang="zh-TW" sz="2000" baseline="30000" dirty="0" smtClean="0"/>
              <a:t>12</a:t>
            </a:r>
            <a:r>
              <a:rPr lang="en-US" altLang="zh-TW" sz="2000" dirty="0" smtClean="0"/>
              <a:t> </a:t>
            </a:r>
            <a:r>
              <a:rPr lang="en-US" altLang="zh-TW" sz="2000" dirty="0"/>
              <a:t>neutrinos/(cm</a:t>
            </a:r>
            <a:r>
              <a:rPr lang="en-US" altLang="zh-TW" sz="2000" baseline="30000" dirty="0"/>
              <a:t>2</a:t>
            </a:r>
            <a:r>
              <a:rPr lang="en-US" altLang="zh-TW" sz="2000" dirty="0"/>
              <a:t> s)]</a:t>
            </a:r>
          </a:p>
        </p:txBody>
      </p:sp>
      <p:pic>
        <p:nvPicPr>
          <p:cNvPr id="38925" name="Picture 2">
            <a:extLst>
              <a:ext uri="{FF2B5EF4-FFF2-40B4-BE49-F238E27FC236}">
                <a16:creationId xmlns:a16="http://schemas.microsoft.com/office/drawing/2014/main" id="{1316F584-89D0-4E12-87A1-C649FCD8EF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0228" y="2452688"/>
            <a:ext cx="33575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Rectangle 2">
            <a:extLst>
              <a:ext uri="{FF2B5EF4-FFF2-40B4-BE49-F238E27FC236}">
                <a16:creationId xmlns:a16="http://schemas.microsoft.com/office/drawing/2014/main" id="{A193F8C1-B895-450A-858E-35CA49CC35E6}"/>
              </a:ext>
            </a:extLst>
          </p:cNvPr>
          <p:cNvSpPr>
            <a:spLocks noGrp="1" noChangeArrowheads="1"/>
          </p:cNvSpPr>
          <p:nvPr>
            <p:ph type="title" idx="4294967295"/>
          </p:nvPr>
        </p:nvSpPr>
        <p:spPr>
          <a:xfrm>
            <a:off x="1018314" y="-49997"/>
            <a:ext cx="5501551" cy="890588"/>
          </a:xfrm>
        </p:spPr>
        <p:txBody>
          <a:bodyPr>
            <a:noAutofit/>
          </a:bodyPr>
          <a:lstStyle/>
          <a:p>
            <a:pPr eaLnBrk="1" hangingPunct="1"/>
            <a:r>
              <a:rPr kumimoji="1" lang="en-US" altLang="zh-TW" sz="3600" b="1" dirty="0">
                <a:solidFill>
                  <a:srgbClr val="A50021"/>
                </a:solidFill>
                <a:latin typeface="Arial" panose="020B0604020202020204" pitchFamily="34" charset="0"/>
                <a:ea typeface="標楷體" panose="03000509000000000000" pitchFamily="65" charset="-120"/>
                <a:cs typeface="Arial" panose="020B0604020202020204" pitchFamily="34" charset="0"/>
              </a:rPr>
              <a:t>Discovery of Neutrino</a:t>
            </a:r>
          </a:p>
        </p:txBody>
      </p:sp>
      <p:sp>
        <p:nvSpPr>
          <p:cNvPr id="38927" name="文字方塊 1">
            <a:extLst>
              <a:ext uri="{FF2B5EF4-FFF2-40B4-BE49-F238E27FC236}">
                <a16:creationId xmlns:a16="http://schemas.microsoft.com/office/drawing/2014/main" id="{CDC073F9-D9F2-43AB-9817-355C90589C97}"/>
              </a:ext>
            </a:extLst>
          </p:cNvPr>
          <p:cNvSpPr txBox="1">
            <a:spLocks noChangeArrowheads="1"/>
          </p:cNvSpPr>
          <p:nvPr/>
        </p:nvSpPr>
        <p:spPr bwMode="auto">
          <a:xfrm>
            <a:off x="2082806" y="1312864"/>
            <a:ext cx="17813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a:t>Energy &gt;1.8 MeV</a:t>
            </a:r>
            <a:endParaRPr lang="zh-TW" altLang="en-US"/>
          </a:p>
        </p:txBody>
      </p:sp>
      <p:sp>
        <p:nvSpPr>
          <p:cNvPr id="3" name="橢圓 2">
            <a:extLst>
              <a:ext uri="{FF2B5EF4-FFF2-40B4-BE49-F238E27FC236}">
                <a16:creationId xmlns:a16="http://schemas.microsoft.com/office/drawing/2014/main" id="{125DA0E2-7BA0-47E8-95FA-CCDEB16E7CA7}"/>
              </a:ext>
            </a:extLst>
          </p:cNvPr>
          <p:cNvSpPr/>
          <p:nvPr/>
        </p:nvSpPr>
        <p:spPr>
          <a:xfrm>
            <a:off x="4551364" y="777875"/>
            <a:ext cx="436563" cy="522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8929" name="Line 100">
            <a:extLst>
              <a:ext uri="{FF2B5EF4-FFF2-40B4-BE49-F238E27FC236}">
                <a16:creationId xmlns:a16="http://schemas.microsoft.com/office/drawing/2014/main" id="{1B9ADCFC-7F40-4723-ADC0-0D77E0E47C1F}"/>
              </a:ext>
            </a:extLst>
          </p:cNvPr>
          <p:cNvSpPr>
            <a:spLocks noChangeShapeType="1"/>
          </p:cNvSpPr>
          <p:nvPr/>
        </p:nvSpPr>
        <p:spPr bwMode="auto">
          <a:xfrm flipH="1">
            <a:off x="6111875" y="1181100"/>
            <a:ext cx="588964" cy="33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0" name="文字方塊 3">
            <a:extLst>
              <a:ext uri="{FF2B5EF4-FFF2-40B4-BE49-F238E27FC236}">
                <a16:creationId xmlns:a16="http://schemas.microsoft.com/office/drawing/2014/main" id="{83C8AF07-3C83-42D2-BEA0-A90AF11EA7D6}"/>
              </a:ext>
            </a:extLst>
          </p:cNvPr>
          <p:cNvSpPr txBox="1">
            <a:spLocks noChangeArrowheads="1"/>
          </p:cNvSpPr>
          <p:nvPr/>
        </p:nvSpPr>
        <p:spPr bwMode="auto">
          <a:xfrm>
            <a:off x="6519866" y="2765425"/>
            <a:ext cx="920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a:t>0.5MeV</a:t>
            </a:r>
            <a:endParaRPr lang="zh-TW" altLang="en-US"/>
          </a:p>
        </p:txBody>
      </p:sp>
      <p:cxnSp>
        <p:nvCxnSpPr>
          <p:cNvPr id="6" name="直線單箭頭接點 5">
            <a:extLst>
              <a:ext uri="{FF2B5EF4-FFF2-40B4-BE49-F238E27FC236}">
                <a16:creationId xmlns:a16="http://schemas.microsoft.com/office/drawing/2014/main" id="{22BDAAC5-3531-4B03-B6E9-83CB7AF2F2E8}"/>
              </a:ext>
            </a:extLst>
          </p:cNvPr>
          <p:cNvCxnSpPr>
            <a:stCxn id="38930" idx="0"/>
          </p:cNvCxnSpPr>
          <p:nvPr/>
        </p:nvCxnSpPr>
        <p:spPr>
          <a:xfrm flipV="1">
            <a:off x="6980089" y="1919289"/>
            <a:ext cx="333527" cy="8461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932" name="文字方塊 89">
            <a:extLst>
              <a:ext uri="{FF2B5EF4-FFF2-40B4-BE49-F238E27FC236}">
                <a16:creationId xmlns:a16="http://schemas.microsoft.com/office/drawing/2014/main" id="{B5EC3C64-035D-482A-8A71-476BAF830983}"/>
              </a:ext>
            </a:extLst>
          </p:cNvPr>
          <p:cNvSpPr txBox="1">
            <a:spLocks noChangeArrowheads="1"/>
          </p:cNvSpPr>
          <p:nvPr/>
        </p:nvSpPr>
        <p:spPr bwMode="auto">
          <a:xfrm>
            <a:off x="5367342" y="2765425"/>
            <a:ext cx="798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a:t>8 MeV</a:t>
            </a:r>
            <a:endParaRPr lang="zh-TW" altLang="en-US"/>
          </a:p>
        </p:txBody>
      </p:sp>
      <p:cxnSp>
        <p:nvCxnSpPr>
          <p:cNvPr id="91" name="直線單箭頭接點 90">
            <a:extLst>
              <a:ext uri="{FF2B5EF4-FFF2-40B4-BE49-F238E27FC236}">
                <a16:creationId xmlns:a16="http://schemas.microsoft.com/office/drawing/2014/main" id="{80EB79BD-0979-4FE5-A5CD-46FB3172CB0C}"/>
              </a:ext>
            </a:extLst>
          </p:cNvPr>
          <p:cNvCxnSpPr/>
          <p:nvPr/>
        </p:nvCxnSpPr>
        <p:spPr>
          <a:xfrm flipV="1">
            <a:off x="5999163" y="2395544"/>
            <a:ext cx="633412" cy="4794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文字方塊 1"/>
          <p:cNvSpPr txBox="1"/>
          <p:nvPr/>
        </p:nvSpPr>
        <p:spPr>
          <a:xfrm>
            <a:off x="10042416" y="2992468"/>
            <a:ext cx="2111767" cy="1200329"/>
          </a:xfrm>
          <a:prstGeom prst="rect">
            <a:avLst/>
          </a:prstGeom>
          <a:solidFill>
            <a:srgbClr val="92D050"/>
          </a:solidFill>
        </p:spPr>
        <p:txBody>
          <a:bodyPr wrap="square" rtlCol="0">
            <a:spAutoFit/>
          </a:bodyPr>
          <a:lstStyle/>
          <a:p>
            <a:r>
              <a:rPr lang="en-US" altLang="zh-TW" dirty="0" smtClean="0">
                <a:cs typeface="Times New Roman" panose="02020603050405020304" pitchFamily="18" charset="0"/>
              </a:rPr>
              <a:t>300-liter liquid scintillator with Cadmium salt using 90 PMTs</a:t>
            </a:r>
            <a:endParaRPr lang="zh-TW" altLang="en-US" dirty="0">
              <a:cs typeface="Times New Roman" panose="02020603050405020304" pitchFamily="18" charset="0"/>
            </a:endParaRPr>
          </a:p>
        </p:txBody>
      </p:sp>
      <p:sp>
        <p:nvSpPr>
          <p:cNvPr id="92"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8</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1467176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1782ABD5-CD82-4A13-B917-6EE66BE22A7C}"/>
              </a:ext>
            </a:extLst>
          </p:cNvPr>
          <p:cNvSpPr txBox="1"/>
          <p:nvPr/>
        </p:nvSpPr>
        <p:spPr>
          <a:xfrm>
            <a:off x="1674420" y="477325"/>
            <a:ext cx="9167751" cy="954107"/>
          </a:xfrm>
          <a:prstGeom prst="rect">
            <a:avLst/>
          </a:prstGeom>
          <a:noFill/>
        </p:spPr>
        <p:txBody>
          <a:bodyPr wrap="square">
            <a:spAutoFit/>
          </a:bodyPr>
          <a:lstStyle/>
          <a:p>
            <a:pPr>
              <a:defRPr/>
            </a:pPr>
            <a:r>
              <a:rPr lang="en-US" altLang="zh-TW" sz="2800" dirty="0">
                <a:latin typeface="Arial" panose="020B0604020202020204" pitchFamily="34" charset="0"/>
                <a:ea typeface="標楷體" panose="03000509000000000000" pitchFamily="65" charset="-120"/>
                <a:cs typeface="Arial" panose="020B0604020202020204" pitchFamily="34" charset="0"/>
              </a:rPr>
              <a:t>Cowan </a:t>
            </a:r>
            <a:r>
              <a:rPr lang="en-US" altLang="zh-TW" sz="2800" dirty="0" smtClean="0">
                <a:latin typeface="Arial" panose="020B0604020202020204" pitchFamily="34" charset="0"/>
                <a:ea typeface="標楷體" panose="03000509000000000000" pitchFamily="65" charset="-120"/>
                <a:cs typeface="Arial" panose="020B0604020202020204" pitchFamily="34" charset="0"/>
              </a:rPr>
              <a:t>passed away in</a:t>
            </a:r>
            <a:r>
              <a:rPr lang="zh-TW" altLang="en-US" sz="2800" dirty="0" smtClean="0">
                <a:latin typeface="Arial" panose="020B0604020202020204" pitchFamily="34" charset="0"/>
                <a:ea typeface="標楷體" panose="03000509000000000000" pitchFamily="65" charset="-120"/>
                <a:cs typeface="Arial" panose="020B0604020202020204" pitchFamily="34" charset="0"/>
              </a:rPr>
              <a:t> </a:t>
            </a:r>
            <a:r>
              <a:rPr lang="en-US" altLang="zh-TW" sz="2800" dirty="0" smtClean="0">
                <a:latin typeface="Arial" panose="020B0604020202020204" pitchFamily="34" charset="0"/>
                <a:ea typeface="標楷體" panose="03000509000000000000" pitchFamily="65" charset="-120"/>
                <a:cs typeface="Arial" panose="020B0604020202020204" pitchFamily="34" charset="0"/>
              </a:rPr>
              <a:t>1974 </a:t>
            </a:r>
          </a:p>
          <a:p>
            <a:pPr>
              <a:defRPr/>
            </a:pPr>
            <a:r>
              <a:rPr lang="en-US" altLang="zh-TW" sz="2800" dirty="0" smtClean="0">
                <a:latin typeface="Arial" panose="020B0604020202020204" pitchFamily="34" charset="0"/>
                <a:ea typeface="標楷體" panose="03000509000000000000" pitchFamily="65" charset="-120"/>
                <a:cs typeface="Arial" panose="020B0604020202020204" pitchFamily="34" charset="0"/>
              </a:rPr>
              <a:t>In 1995, </a:t>
            </a:r>
            <a:r>
              <a:rPr lang="en-US" altLang="zh-TW" sz="2800" dirty="0" err="1" smtClean="0">
                <a:latin typeface="Arial" panose="020B0604020202020204" pitchFamily="34" charset="0"/>
                <a:ea typeface="標楷體" panose="03000509000000000000" pitchFamily="65" charset="-120"/>
                <a:cs typeface="Arial" panose="020B0604020202020204" pitchFamily="34" charset="0"/>
              </a:rPr>
              <a:t>Reines</a:t>
            </a:r>
            <a:r>
              <a:rPr lang="en-US" altLang="zh-TW" sz="2800" dirty="0" smtClean="0">
                <a:latin typeface="Arial" panose="020B0604020202020204" pitchFamily="34" charset="0"/>
                <a:ea typeface="標楷體" panose="03000509000000000000" pitchFamily="65" charset="-120"/>
                <a:cs typeface="Arial" panose="020B0604020202020204" pitchFamily="34" charset="0"/>
              </a:rPr>
              <a:t> was awarded the Nobel Prize in Physics</a:t>
            </a:r>
            <a:endParaRPr lang="zh-TW" altLang="en-US" sz="2800" dirty="0">
              <a:latin typeface="Arial" panose="020B0604020202020204" pitchFamily="34" charset="0"/>
              <a:ea typeface="標楷體" panose="03000509000000000000" pitchFamily="65" charset="-120"/>
              <a:cs typeface="Arial" panose="020B0604020202020204" pitchFamily="34" charset="0"/>
            </a:endParaRPr>
          </a:p>
        </p:txBody>
      </p:sp>
      <p:pic>
        <p:nvPicPr>
          <p:cNvPr id="39939" name="Picture 2">
            <a:extLst>
              <a:ext uri="{FF2B5EF4-FFF2-40B4-BE49-F238E27FC236}">
                <a16:creationId xmlns:a16="http://schemas.microsoft.com/office/drawing/2014/main" id="{F99F5744-A5B8-4FC7-AA78-DF4ABCCE6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739" y="1881193"/>
            <a:ext cx="245110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a:extLst>
              <a:ext uri="{FF2B5EF4-FFF2-40B4-BE49-F238E27FC236}">
                <a16:creationId xmlns:a16="http://schemas.microsoft.com/office/drawing/2014/main" id="{21765F02-5EB4-4D63-A69E-9990F53ECAA4}"/>
              </a:ext>
            </a:extLst>
          </p:cNvPr>
          <p:cNvSpPr txBox="1"/>
          <p:nvPr/>
        </p:nvSpPr>
        <p:spPr>
          <a:xfrm>
            <a:off x="2917828" y="5300668"/>
            <a:ext cx="2413001" cy="523220"/>
          </a:xfrm>
          <a:prstGeom prst="rect">
            <a:avLst/>
          </a:prstGeom>
          <a:noFill/>
        </p:spPr>
        <p:txBody>
          <a:bodyPr>
            <a:spAutoFit/>
          </a:bodyPr>
          <a:lstStyle/>
          <a:p>
            <a:pPr>
              <a:defRPr/>
            </a:pPr>
            <a:r>
              <a:rPr lang="zh-TW" altLang="en-US" sz="2800" dirty="0">
                <a:latin typeface="+mj-lt"/>
                <a:ea typeface="標楷體" panose="03000509000000000000" pitchFamily="65" charset="-120"/>
              </a:rPr>
              <a:t> </a:t>
            </a:r>
            <a:r>
              <a:rPr lang="en-US" altLang="zh-TW" sz="2800" dirty="0">
                <a:latin typeface="+mj-lt"/>
                <a:ea typeface="標楷體" panose="03000509000000000000" pitchFamily="65" charset="-120"/>
              </a:rPr>
              <a:t>Clyde Cowan</a:t>
            </a:r>
            <a:endParaRPr lang="zh-TW" altLang="en-US" sz="2800" dirty="0">
              <a:latin typeface="+mj-lt"/>
              <a:ea typeface="標楷體" panose="03000509000000000000" pitchFamily="65" charset="-120"/>
            </a:endParaRPr>
          </a:p>
        </p:txBody>
      </p:sp>
      <p:sp>
        <p:nvSpPr>
          <p:cNvPr id="7" name="文字方塊 6">
            <a:extLst>
              <a:ext uri="{FF2B5EF4-FFF2-40B4-BE49-F238E27FC236}">
                <a16:creationId xmlns:a16="http://schemas.microsoft.com/office/drawing/2014/main" id="{93C30949-11CB-4AD3-AF9F-F4B18CE0F08B}"/>
              </a:ext>
            </a:extLst>
          </p:cNvPr>
          <p:cNvSpPr txBox="1"/>
          <p:nvPr/>
        </p:nvSpPr>
        <p:spPr>
          <a:xfrm>
            <a:off x="7391402" y="5303843"/>
            <a:ext cx="2413001" cy="523220"/>
          </a:xfrm>
          <a:prstGeom prst="rect">
            <a:avLst/>
          </a:prstGeom>
          <a:noFill/>
        </p:spPr>
        <p:txBody>
          <a:bodyPr>
            <a:spAutoFit/>
          </a:bodyPr>
          <a:lstStyle/>
          <a:p>
            <a:pPr>
              <a:defRPr/>
            </a:pPr>
            <a:r>
              <a:rPr lang="zh-TW" altLang="en-US" sz="2800" dirty="0">
                <a:latin typeface="+mj-lt"/>
                <a:ea typeface="標楷體" panose="03000509000000000000" pitchFamily="65" charset="-120"/>
              </a:rPr>
              <a:t> </a:t>
            </a:r>
            <a:r>
              <a:rPr lang="en-US" altLang="zh-TW" sz="2800" dirty="0">
                <a:latin typeface="+mj-lt"/>
                <a:ea typeface="標楷體" panose="03000509000000000000" pitchFamily="65" charset="-120"/>
              </a:rPr>
              <a:t>Fred </a:t>
            </a:r>
            <a:r>
              <a:rPr lang="en-US" altLang="zh-TW" sz="2800" dirty="0" err="1">
                <a:latin typeface="+mj-lt"/>
                <a:ea typeface="標楷體" panose="03000509000000000000" pitchFamily="65" charset="-120"/>
              </a:rPr>
              <a:t>Reines</a:t>
            </a:r>
            <a:endParaRPr lang="zh-TW" altLang="en-US" sz="2800" dirty="0">
              <a:latin typeface="+mj-lt"/>
              <a:ea typeface="標楷體" panose="03000509000000000000" pitchFamily="65" charset="-120"/>
            </a:endParaRPr>
          </a:p>
        </p:txBody>
      </p:sp>
      <p:pic>
        <p:nvPicPr>
          <p:cNvPr id="39942" name="Picture 2">
            <a:extLst>
              <a:ext uri="{FF2B5EF4-FFF2-40B4-BE49-F238E27FC236}">
                <a16:creationId xmlns:a16="http://schemas.microsoft.com/office/drawing/2014/main" id="{0CCF0553-1D35-4C87-9B2D-587971747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428" y="1881193"/>
            <a:ext cx="2281237"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投影片編號版面配置區 2"/>
          <p:cNvSpPr txBox="1">
            <a:spLocks/>
          </p:cNvSpPr>
          <p:nvPr/>
        </p:nvSpPr>
        <p:spPr>
          <a:xfrm>
            <a:off x="11777388" y="6342189"/>
            <a:ext cx="414612" cy="363411"/>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83628F-2085-4B6C-9E3B-26F075965AF1}" type="slidenum">
              <a:rPr lang="en-US" altLang="zh-TW" sz="1600" b="1" smtClean="0">
                <a:solidFill>
                  <a:srgbClr val="000000">
                    <a:lumMod val="85000"/>
                    <a:lumOff val="15000"/>
                  </a:srgbClr>
                </a:solidFill>
                <a:latin typeface="Avenir Next LT Pro" panose="02020404030301010803"/>
              </a:rPr>
              <a:pPr>
                <a:defRPr/>
              </a:pPr>
              <a:t>9</a:t>
            </a:fld>
            <a:endParaRPr lang="en-US" altLang="zh-TW" sz="1600" b="1" dirty="0">
              <a:solidFill>
                <a:srgbClr val="000000">
                  <a:lumMod val="85000"/>
                  <a:lumOff val="15000"/>
                </a:srgbClr>
              </a:solidFill>
              <a:latin typeface="Avenir Next LT Pro" panose="02020404030301010803"/>
            </a:endParaRPr>
          </a:p>
        </p:txBody>
      </p:sp>
    </p:spTree>
    <p:extLst>
      <p:ext uri="{BB962C8B-B14F-4D97-AF65-F5344CB8AC3E}">
        <p14:creationId xmlns:p14="http://schemas.microsoft.com/office/powerpoint/2010/main" val="2138544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1358</Words>
  <Application>Microsoft Office PowerPoint</Application>
  <PresentationFormat>寬螢幕</PresentationFormat>
  <Paragraphs>216</Paragraphs>
  <Slides>30</Slides>
  <Notes>7</Notes>
  <HiddenSlides>0</HiddenSlides>
  <MMClips>0</MMClips>
  <ScaleCrop>false</ScaleCrop>
  <HeadingPairs>
    <vt:vector size="8" baseType="variant">
      <vt:variant>
        <vt:lpstr>使用字型</vt:lpstr>
      </vt:variant>
      <vt:variant>
        <vt:i4>11</vt:i4>
      </vt:variant>
      <vt:variant>
        <vt:lpstr>佈景主題</vt:lpstr>
      </vt:variant>
      <vt:variant>
        <vt:i4>2</vt:i4>
      </vt:variant>
      <vt:variant>
        <vt:lpstr>內嵌 OLE 伺服程式</vt:lpstr>
      </vt:variant>
      <vt:variant>
        <vt:i4>2</vt:i4>
      </vt:variant>
      <vt:variant>
        <vt:lpstr>投影片標題</vt:lpstr>
      </vt:variant>
      <vt:variant>
        <vt:i4>30</vt:i4>
      </vt:variant>
    </vt:vector>
  </HeadingPairs>
  <TitlesOfParts>
    <vt:vector size="45" baseType="lpstr">
      <vt:lpstr>Avenir Next LT Pro</vt:lpstr>
      <vt:lpstr>新細明體</vt:lpstr>
      <vt:lpstr>標楷體</vt:lpstr>
      <vt:lpstr>Arial</vt:lpstr>
      <vt:lpstr>Calibri</vt:lpstr>
      <vt:lpstr>Calibri Light</vt:lpstr>
      <vt:lpstr>Comic Sans MS</vt:lpstr>
      <vt:lpstr>Segoe UI Symbol</vt:lpstr>
      <vt:lpstr>Symbol</vt:lpstr>
      <vt:lpstr>Times New Roman</vt:lpstr>
      <vt:lpstr>Wingdings</vt:lpstr>
      <vt:lpstr>Office Theme</vt:lpstr>
      <vt:lpstr>1_Office Theme</vt:lpstr>
      <vt:lpstr>方程式</vt:lpstr>
      <vt:lpstr>Equation</vt:lpstr>
      <vt:lpstr>From Neutrino to Semiconductor A journey of Learning and Research that Started from Physics</vt:lpstr>
      <vt:lpstr>PowerPoint 簡報</vt:lpstr>
      <vt:lpstr>Outline</vt:lpstr>
      <vt:lpstr>PowerPoint 簡報</vt:lpstr>
      <vt:lpstr>PowerPoint 簡報</vt:lpstr>
      <vt:lpstr>Outline</vt:lpstr>
      <vt:lpstr>PowerPoint 簡報</vt:lpstr>
      <vt:lpstr>Discovery of Neutrino</vt:lpstr>
      <vt:lpstr>PowerPoint 簡報</vt:lpstr>
      <vt:lpstr>Herbert H. Chen (陳華生) – An Exceptional Neutrino Physicist</vt:lpstr>
      <vt:lpstr>ne - e Elastic Scattering Experiment</vt:lpstr>
      <vt:lpstr>PowerPoint 簡報</vt:lpstr>
      <vt:lpstr>LAMPF Beam-Stop Neutrino Source and Experimental Area</vt:lpstr>
      <vt:lpstr>Energy Spectrum of Neutrinos at LAMPF</vt:lpstr>
      <vt:lpstr>Neutrino-Electron Elastic Scattering Detector</vt:lpstr>
      <vt:lpstr>Key ue e  ue e Results</vt:lpstr>
      <vt:lpstr>Neurtino Sources and Flux on Earth - Grand Unified Neutrino Spectrum</vt:lpstr>
      <vt:lpstr>PowerPoint 簡報</vt:lpstr>
      <vt:lpstr>PowerPoint 簡報</vt:lpstr>
      <vt:lpstr>PowerPoint 簡報</vt:lpstr>
      <vt:lpstr>Herb Chen’s Idea (1984): Using Heavy Water </vt:lpstr>
      <vt:lpstr>PowerPoint 簡報</vt:lpstr>
      <vt:lpstr>Sudbury Neutrino Observatory</vt:lpstr>
      <vt:lpstr>PowerPoint 簡報</vt:lpstr>
      <vt:lpstr>PowerPoint 簡報</vt:lpstr>
      <vt:lpstr>PowerPoint 簡報</vt:lpstr>
      <vt:lpstr>PowerPoint 簡報</vt:lpstr>
      <vt:lpstr>Experimental Results of Solar n Experiments</vt:lpstr>
      <vt:lpstr>PowerPoint 簡報</vt:lpstr>
      <vt:lpstr>6 Neutrino Experiments Won Nobel Prizes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of Things  Enabled by ICs</dc:title>
  <dc:creator>KC Wang</dc:creator>
  <cp:lastModifiedBy>Windows 使用者</cp:lastModifiedBy>
  <cp:revision>222</cp:revision>
  <cp:lastPrinted>2023-05-27T15:13:08Z</cp:lastPrinted>
  <dcterms:created xsi:type="dcterms:W3CDTF">2015-04-10T14:27:52Z</dcterms:created>
  <dcterms:modified xsi:type="dcterms:W3CDTF">2023-05-27T15:20:19Z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XICSecret">
    <vt:lpwstr>None</vt:lpwstr>
  </property>
  <property fmtid="{D5CDD505-2E9C-101B-9397-08002B2CF9AE}" pid="3" name="MXICSecretDLP">
    <vt:lpwstr>_#MacronixNone#_</vt:lpwstr>
  </property>
  <property fmtid="{D5CDD505-2E9C-101B-9397-08002B2CF9AE}" pid="4" name="MXICMarkedBy">
    <vt:lpwstr>User</vt:lpwstr>
  </property>
  <property fmtid="{D5CDD505-2E9C-101B-9397-08002B2CF9AE}" pid="5" name="MXICPersonalData">
    <vt:lpwstr>None</vt:lpwstr>
  </property>
  <property fmtid="{D5CDD505-2E9C-101B-9397-08002B2CF9AE}" pid="6" name="MXICPersonalDataDLP">
    <vt:lpwstr>_#MacronixNone#_</vt:lpwstr>
  </property>
  <property fmtid="{D5CDD505-2E9C-101B-9397-08002B2CF9AE}" pid="7" name="MXICPageOrientation">
    <vt:lpwstr>1</vt:lpwstr>
  </property>
  <property fmtid="{D5CDD505-2E9C-101B-9397-08002B2CF9AE}" pid="8" name="MXICWatermarkFileName">
    <vt:lpwstr/>
  </property>
  <property fmtid="{D5CDD505-2E9C-101B-9397-08002B2CF9AE}" pid="9" name="MXICTradeSecret">
    <vt:lpwstr>No</vt:lpwstr>
  </property>
</Properties>
</file>