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2" r:id="rId2"/>
    <p:sldId id="458" r:id="rId3"/>
    <p:sldId id="425" r:id="rId4"/>
    <p:sldId id="308" r:id="rId5"/>
    <p:sldId id="309" r:id="rId6"/>
    <p:sldId id="310" r:id="rId7"/>
    <p:sldId id="502" r:id="rId8"/>
    <p:sldId id="312" r:id="rId9"/>
    <p:sldId id="316" r:id="rId10"/>
    <p:sldId id="338" r:id="rId11"/>
    <p:sldId id="317" r:id="rId12"/>
    <p:sldId id="322" r:id="rId13"/>
    <p:sldId id="332" r:id="rId14"/>
    <p:sldId id="334" r:id="rId1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E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29" autoAdjust="0"/>
    <p:restoredTop sz="85973" autoAdjust="0"/>
  </p:normalViewPr>
  <p:slideViewPr>
    <p:cSldViewPr snapToGrid="0">
      <p:cViewPr varScale="1">
        <p:scale>
          <a:sx n="76" d="100"/>
          <a:sy n="76" d="100"/>
        </p:scale>
        <p:origin x="96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3552" y="6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SER\KENHSIEH\Desktop\Tansistor%20count%20(CPUGPUFPGADRAMexcludeFlash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810471733306315E-2"/>
          <c:y val="2.8060190212738222E-2"/>
          <c:w val="0.77246576799170397"/>
          <c:h val="0.90745749267838938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CPU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CCA3E"/>
              </a:solidFill>
            </c:spPr>
          </c:marker>
          <c:xVal>
            <c:numRef>
              <c:f>工作表1!$A$2:$A$59</c:f>
              <c:numCache>
                <c:formatCode>General</c:formatCode>
                <c:ptCount val="58"/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  <c:pt idx="57">
                  <c:v>2019</c:v>
                </c:pt>
              </c:numCache>
            </c:numRef>
          </c:xVal>
          <c:yVal>
            <c:numRef>
              <c:f>工作表1!$B$2:$B$59</c:f>
              <c:numCache>
                <c:formatCode>General</c:formatCode>
                <c:ptCount val="58"/>
                <c:pt idx="9" formatCode="#,##0">
                  <c:v>2300</c:v>
                </c:pt>
                <c:pt idx="10" formatCode="#,##0">
                  <c:v>3500</c:v>
                </c:pt>
                <c:pt idx="11" formatCode="#,##0">
                  <c:v>2500</c:v>
                </c:pt>
                <c:pt idx="12" formatCode="#,##0">
                  <c:v>4500</c:v>
                </c:pt>
                <c:pt idx="13" formatCode="#,##0">
                  <c:v>3510</c:v>
                </c:pt>
                <c:pt idx="14" formatCode="#,##0">
                  <c:v>8500</c:v>
                </c:pt>
                <c:pt idx="16">
                  <c:v>29000</c:v>
                </c:pt>
                <c:pt idx="17" formatCode="#,##0">
                  <c:v>68000</c:v>
                </c:pt>
                <c:pt idx="20">
                  <c:v>134000</c:v>
                </c:pt>
                <c:pt idx="22" formatCode="#,##0">
                  <c:v>190000</c:v>
                </c:pt>
                <c:pt idx="23">
                  <c:v>275000</c:v>
                </c:pt>
                <c:pt idx="24">
                  <c:v>375000</c:v>
                </c:pt>
                <c:pt idx="25">
                  <c:v>730000</c:v>
                </c:pt>
                <c:pt idx="26">
                  <c:v>250000</c:v>
                </c:pt>
                <c:pt idx="27">
                  <c:v>1180235</c:v>
                </c:pt>
                <c:pt idx="28">
                  <c:v>1200000</c:v>
                </c:pt>
                <c:pt idx="29">
                  <c:v>1350000</c:v>
                </c:pt>
                <c:pt idx="30">
                  <c:v>900000</c:v>
                </c:pt>
                <c:pt idx="31">
                  <c:v>3100000</c:v>
                </c:pt>
                <c:pt idx="32">
                  <c:v>2500000</c:v>
                </c:pt>
                <c:pt idx="33">
                  <c:v>5500000</c:v>
                </c:pt>
                <c:pt idx="34">
                  <c:v>4300000</c:v>
                </c:pt>
                <c:pt idx="35">
                  <c:v>7500000</c:v>
                </c:pt>
                <c:pt idx="36">
                  <c:v>7500000</c:v>
                </c:pt>
                <c:pt idx="37">
                  <c:v>27400000</c:v>
                </c:pt>
                <c:pt idx="38">
                  <c:v>42000000</c:v>
                </c:pt>
                <c:pt idx="39">
                  <c:v>45000000</c:v>
                </c:pt>
                <c:pt idx="40">
                  <c:v>55000000</c:v>
                </c:pt>
                <c:pt idx="41">
                  <c:v>105900000</c:v>
                </c:pt>
                <c:pt idx="42">
                  <c:v>112000000</c:v>
                </c:pt>
                <c:pt idx="43">
                  <c:v>169000000</c:v>
                </c:pt>
                <c:pt idx="44">
                  <c:v>291000000</c:v>
                </c:pt>
                <c:pt idx="45">
                  <c:v>411000000</c:v>
                </c:pt>
                <c:pt idx="46">
                  <c:v>731000000</c:v>
                </c:pt>
                <c:pt idx="47">
                  <c:v>904000000</c:v>
                </c:pt>
                <c:pt idx="48" formatCode="#,##0">
                  <c:v>2300000000</c:v>
                </c:pt>
                <c:pt idx="49" formatCode="#,##0">
                  <c:v>2270000000</c:v>
                </c:pt>
                <c:pt idx="50" formatCode="#,##0">
                  <c:v>3100000000</c:v>
                </c:pt>
                <c:pt idx="51">
                  <c:v>42000000000</c:v>
                </c:pt>
                <c:pt idx="52" formatCode="#,##0">
                  <c:v>4310000000</c:v>
                </c:pt>
                <c:pt idx="53">
                  <c:v>3990000000</c:v>
                </c:pt>
                <c:pt idx="54" formatCode="#,##0">
                  <c:v>3200000000</c:v>
                </c:pt>
                <c:pt idx="55" formatCode="#,##0">
                  <c:v>4800000000</c:v>
                </c:pt>
                <c:pt idx="56" formatCode="#,##0">
                  <c:v>10000000000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94-436B-A256-55F29F5AF91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GPU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431EFA"/>
              </a:solidFill>
            </c:spPr>
          </c:marker>
          <c:xVal>
            <c:numRef>
              <c:f>工作表1!$A$2:$A$59</c:f>
              <c:numCache>
                <c:formatCode>General</c:formatCode>
                <c:ptCount val="58"/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  <c:pt idx="57">
                  <c:v>2019</c:v>
                </c:pt>
              </c:numCache>
            </c:numRef>
          </c:xVal>
          <c:yVal>
            <c:numRef>
              <c:f>工作表1!$C$2:$C$59</c:f>
              <c:numCache>
                <c:formatCode>General</c:formatCode>
                <c:ptCount val="58"/>
                <c:pt idx="20">
                  <c:v>40000</c:v>
                </c:pt>
                <c:pt idx="22">
                  <c:v>60000</c:v>
                </c:pt>
                <c:pt idx="26">
                  <c:v>100000</c:v>
                </c:pt>
                <c:pt idx="31">
                  <c:v>750000</c:v>
                </c:pt>
                <c:pt idx="32">
                  <c:v>1000000</c:v>
                </c:pt>
                <c:pt idx="33">
                  <c:v>1000000</c:v>
                </c:pt>
                <c:pt idx="34">
                  <c:v>2600000</c:v>
                </c:pt>
                <c:pt idx="35">
                  <c:v>3500000</c:v>
                </c:pt>
                <c:pt idx="36">
                  <c:v>7000000</c:v>
                </c:pt>
                <c:pt idx="37">
                  <c:v>17000000</c:v>
                </c:pt>
                <c:pt idx="38">
                  <c:v>51000000</c:v>
                </c:pt>
                <c:pt idx="39">
                  <c:v>60000000</c:v>
                </c:pt>
                <c:pt idx="40">
                  <c:v>107000000</c:v>
                </c:pt>
                <c:pt idx="41">
                  <c:v>135000000</c:v>
                </c:pt>
                <c:pt idx="42">
                  <c:v>222000000</c:v>
                </c:pt>
                <c:pt idx="43">
                  <c:v>300000000</c:v>
                </c:pt>
                <c:pt idx="44">
                  <c:v>681000000</c:v>
                </c:pt>
                <c:pt idx="45">
                  <c:v>700000000</c:v>
                </c:pt>
                <c:pt idx="46">
                  <c:v>1400000000</c:v>
                </c:pt>
                <c:pt idx="47">
                  <c:v>2154000000</c:v>
                </c:pt>
                <c:pt idx="48">
                  <c:v>3000000000</c:v>
                </c:pt>
                <c:pt idx="49">
                  <c:v>4312711873</c:v>
                </c:pt>
                <c:pt idx="50">
                  <c:v>3540000000</c:v>
                </c:pt>
                <c:pt idx="51">
                  <c:v>6300000000</c:v>
                </c:pt>
                <c:pt idx="52">
                  <c:v>5200000000</c:v>
                </c:pt>
                <c:pt idx="53">
                  <c:v>8000000000</c:v>
                </c:pt>
                <c:pt idx="54">
                  <c:v>15300000000</c:v>
                </c:pt>
                <c:pt idx="55">
                  <c:v>21100000000</c:v>
                </c:pt>
                <c:pt idx="56">
                  <c:v>18600000000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94-436B-A256-55F29F5AF91B}"/>
            </c:ext>
          </c:extLst>
        </c:ser>
        <c:ser>
          <c:idx val="3"/>
          <c:order val="2"/>
          <c:tx>
            <c:strRef>
              <c:f>工作表1!#REF!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marker>
          <c:xVal>
            <c:numRef>
              <c:f>工作表1!$A$2:$A$59</c:f>
              <c:numCache>
                <c:formatCode>General</c:formatCode>
                <c:ptCount val="58"/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  <c:pt idx="57">
                  <c:v>2019</c:v>
                </c:pt>
              </c:numCache>
            </c:numRef>
          </c:xVal>
          <c:yVal>
            <c:numRef>
              <c:f>工作表1!#REF!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594-436B-A256-55F29F5AF91B}"/>
            </c:ext>
          </c:extLst>
        </c:ser>
        <c:ser>
          <c:idx val="7"/>
          <c:order val="3"/>
          <c:tx>
            <c:strRef>
              <c:f>工作表1!$H$1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工作表1!$A$2:$A$59</c:f>
              <c:numCache>
                <c:formatCode>General</c:formatCode>
                <c:ptCount val="58"/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  <c:pt idx="57">
                  <c:v>2019</c:v>
                </c:pt>
              </c:numCache>
            </c:numRef>
          </c:xVal>
          <c:yVal>
            <c:numRef>
              <c:f>工作表1!$H$2:$H$59</c:f>
              <c:numCache>
                <c:formatCode>General</c:formatCode>
                <c:ptCount val="58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594-436B-A256-55F29F5AF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320256"/>
        <c:axId val="514321792"/>
      </c:scatterChart>
      <c:valAx>
        <c:axId val="514320256"/>
        <c:scaling>
          <c:orientation val="minMax"/>
          <c:max val="2025"/>
          <c:min val="1955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 b="1" baseline="0">
                <a:latin typeface="Arial" pitchFamily="34" charset="0"/>
              </a:defRPr>
            </a:pPr>
            <a:endParaRPr lang="zh-TW"/>
          </a:p>
        </c:txPr>
        <c:crossAx val="514321792"/>
        <c:crosses val="autoZero"/>
        <c:crossBetween val="midCat"/>
        <c:majorUnit val="5"/>
        <c:minorUnit val="5"/>
      </c:valAx>
      <c:valAx>
        <c:axId val="514321792"/>
        <c:scaling>
          <c:logBase val="10"/>
          <c:orientation val="minMax"/>
          <c:max val="10000000000000"/>
        </c:scaling>
        <c:delete val="0"/>
        <c:axPos val="l"/>
        <c:majorGridlines>
          <c:spPr>
            <a:ln w="15875">
              <a:solidFill>
                <a:srgbClr val="FFFFFF">
                  <a:lumMod val="75000"/>
                </a:srgbClr>
              </a:solidFill>
              <a:prstDash val="dashDot"/>
            </a:ln>
          </c:spPr>
        </c:majorGridlines>
        <c:numFmt formatCode="0E+00" sourceLinked="0"/>
        <c:majorTickMark val="out"/>
        <c:minorTickMark val="out"/>
        <c:tickLblPos val="nextTo"/>
        <c:spPr>
          <a:noFill/>
        </c:spPr>
        <c:crossAx val="514320256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91577198138482052"/>
          <c:y val="0.39788200800488727"/>
          <c:w val="8.4228078209488758E-2"/>
          <c:h val="0.231866212548207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0.24942</cdr:x>
      <cdr:y>0.14069</cdr:y>
    </cdr:from>
    <cdr:to>
      <cdr:x>0.85378</cdr:x>
      <cdr:y>0.73598</cdr:y>
    </cdr:to>
    <cdr:cxnSp macro="">
      <cdr:nvCxnSpPr>
        <cdr:cNvPr id="5" name="直線接點 4">
          <a:extLst xmlns:a="http://schemas.openxmlformats.org/drawingml/2006/main">
            <a:ext uri="{FF2B5EF4-FFF2-40B4-BE49-F238E27FC236}">
              <a16:creationId xmlns:a16="http://schemas.microsoft.com/office/drawing/2014/main" id="{13670341-9ED1-14AC-5EB2-E1F6E90EF859}"/>
            </a:ext>
          </a:extLst>
        </cdr:cNvPr>
        <cdr:cNvCxnSpPr/>
      </cdr:nvCxnSpPr>
      <cdr:spPr bwMode="auto">
        <a:xfrm xmlns:a="http://schemas.openxmlformats.org/drawingml/2006/main" flipV="1">
          <a:off x="1597281" y="636752"/>
          <a:ext cx="3870334" cy="269427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rgbClr val="1414CA"/>
          </a:solidFill>
          <a:prstDash val="sysDash"/>
          <a:round/>
          <a:headEnd type="none" w="med" len="med"/>
          <a:tailEnd type="triangl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0.24055</cdr:x>
      <cdr:y>0.04249</cdr:y>
    </cdr:from>
    <cdr:to>
      <cdr:x>0.84948</cdr:x>
      <cdr:y>0.7181</cdr:y>
    </cdr:to>
    <cdr:cxnSp macro="">
      <cdr:nvCxnSpPr>
        <cdr:cNvPr id="3" name="直線接點 2">
          <a:extLst xmlns:a="http://schemas.openxmlformats.org/drawingml/2006/main">
            <a:ext uri="{FF2B5EF4-FFF2-40B4-BE49-F238E27FC236}">
              <a16:creationId xmlns:a16="http://schemas.microsoft.com/office/drawing/2014/main" id="{74C5F6CA-9BCB-86B6-EB7B-12385243E25B}"/>
            </a:ext>
          </a:extLst>
        </cdr:cNvPr>
        <cdr:cNvCxnSpPr/>
      </cdr:nvCxnSpPr>
      <cdr:spPr bwMode="auto">
        <a:xfrm xmlns:a="http://schemas.openxmlformats.org/drawingml/2006/main" flipV="1">
          <a:off x="1540506" y="192301"/>
          <a:ext cx="3899593" cy="30578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rgbClr val="FF0066"/>
          </a:solidFill>
          <a:prstDash val="sysDash"/>
          <a:round/>
          <a:headEnd type="none" w="med" len="med"/>
          <a:tailEnd type="triangl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276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5" cy="51276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80FC867-142B-4695-9626-CDBAFA0F41FE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27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1"/>
            <a:ext cx="3076575" cy="5127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7E68AB54-B3B3-447E-AD8B-21DD6FA7E1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44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r">
              <a:defRPr sz="1300"/>
            </a:lvl1pPr>
          </a:lstStyle>
          <a:p>
            <a:fld id="{22254D36-9FFF-4A32-9D9B-BA70860FCAD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6" tIns="49518" rIns="99036" bIns="495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36" tIns="49518" rIns="99036" bIns="495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r">
              <a:defRPr sz="1300"/>
            </a:lvl1pPr>
          </a:lstStyle>
          <a:p>
            <a:fld id="{720E87A2-B162-45FE-B26F-FF298C79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5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6725" cy="3835400"/>
          </a:xfrm>
          <a:ln/>
        </p:spPr>
      </p:sp>
      <p:sp>
        <p:nvSpPr>
          <p:cNvPr id="7171" name="備忘稿版面配置區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860" indent="-285715" defTabSz="9904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2861" indent="-228572" defTabSz="9904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005" indent="-228572" defTabSz="9904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149" indent="-228572" defTabSz="9904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293" indent="-228572" defTabSz="9904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437" indent="-228572" defTabSz="9904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8582" indent="-228572" defTabSz="9904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5726" indent="-228572" defTabSz="9904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2298384-82F7-4CB0-8AD5-814C9F8EA711}" type="slidenum">
              <a:rPr lang="en-US" altLang="zh-TW" sz="1300"/>
              <a:pPr>
                <a:spcBef>
                  <a:spcPct val="0"/>
                </a:spcBef>
              </a:pPr>
              <a:t>3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80900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5" name="Slide Image Placeholder 1">
            <a:extLst>
              <a:ext uri="{FF2B5EF4-FFF2-40B4-BE49-F238E27FC236}">
                <a16:creationId xmlns:a16="http://schemas.microsoft.com/office/drawing/2014/main" id="{4536F3E3-1B50-43B9-9D54-A6447D78E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ln/>
        </p:spPr>
      </p:sp>
      <p:sp>
        <p:nvSpPr>
          <p:cNvPr id="789506" name="Notes Placeholder 2">
            <a:extLst>
              <a:ext uri="{FF2B5EF4-FFF2-40B4-BE49-F238E27FC236}">
                <a16:creationId xmlns:a16="http://schemas.microsoft.com/office/drawing/2014/main" id="{A1127D95-0A21-4113-90C2-0A30A01B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8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1" name="Slide Image Placeholder 1">
            <a:extLst>
              <a:ext uri="{FF2B5EF4-FFF2-40B4-BE49-F238E27FC236}">
                <a16:creationId xmlns:a16="http://schemas.microsoft.com/office/drawing/2014/main" id="{5E5AEBA2-1F8E-4319-9ECF-13D2E4480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ln/>
        </p:spPr>
      </p:sp>
      <p:sp>
        <p:nvSpPr>
          <p:cNvPr id="793602" name="Notes Placeholder 2">
            <a:extLst>
              <a:ext uri="{FF2B5EF4-FFF2-40B4-BE49-F238E27FC236}">
                <a16:creationId xmlns:a16="http://schemas.microsoft.com/office/drawing/2014/main" id="{E8D34F9C-F891-4746-BDC2-7F2BAB911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6451168-C316-4FDC-9022-93508CB50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95BED827-F63D-4B9E-A8AD-D603226E3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4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1" name="Slide Image Placeholder 1">
            <a:extLst>
              <a:ext uri="{FF2B5EF4-FFF2-40B4-BE49-F238E27FC236}">
                <a16:creationId xmlns:a16="http://schemas.microsoft.com/office/drawing/2014/main" id="{EE503A9F-3CF3-45F4-8884-484F162AD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ln/>
        </p:spPr>
      </p:sp>
      <p:sp>
        <p:nvSpPr>
          <p:cNvPr id="742402" name="Notes Placeholder 2">
            <a:extLst>
              <a:ext uri="{FF2B5EF4-FFF2-40B4-BE49-F238E27FC236}">
                <a16:creationId xmlns:a16="http://schemas.microsoft.com/office/drawing/2014/main" id="{C510D12F-DC56-497B-8E46-BB6311959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3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1" name="Slide Image Placeholder 1">
            <a:extLst>
              <a:ext uri="{FF2B5EF4-FFF2-40B4-BE49-F238E27FC236}">
                <a16:creationId xmlns:a16="http://schemas.microsoft.com/office/drawing/2014/main" id="{52C8FE13-5C1E-4EEE-942F-CF788BDEA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ln/>
        </p:spPr>
      </p:sp>
      <p:sp>
        <p:nvSpPr>
          <p:cNvPr id="1008642" name="Notes Placeholder 2">
            <a:extLst>
              <a:ext uri="{FF2B5EF4-FFF2-40B4-BE49-F238E27FC236}">
                <a16:creationId xmlns:a16="http://schemas.microsoft.com/office/drawing/2014/main" id="{15A18D7F-E6C8-49C2-AFC5-4D3AC9366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5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5" name="Slide Image Placeholder 1">
            <a:extLst>
              <a:ext uri="{FF2B5EF4-FFF2-40B4-BE49-F238E27FC236}">
                <a16:creationId xmlns:a16="http://schemas.microsoft.com/office/drawing/2014/main" id="{0F4226F5-0B34-4225-A771-FA1C432F0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ln/>
        </p:spPr>
      </p:sp>
      <p:sp>
        <p:nvSpPr>
          <p:cNvPr id="748546" name="Notes Placeholder 2">
            <a:extLst>
              <a:ext uri="{FF2B5EF4-FFF2-40B4-BE49-F238E27FC236}">
                <a16:creationId xmlns:a16="http://schemas.microsoft.com/office/drawing/2014/main" id="{ACE29E75-0758-4482-A2EB-A37C3749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3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7" name="Slide Image Placeholder 1">
            <a:extLst>
              <a:ext uri="{FF2B5EF4-FFF2-40B4-BE49-F238E27FC236}">
                <a16:creationId xmlns:a16="http://schemas.microsoft.com/office/drawing/2014/main" id="{B9B4C368-D8D0-42E4-80C0-611E1682B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ln/>
        </p:spPr>
      </p:sp>
      <p:sp>
        <p:nvSpPr>
          <p:cNvPr id="756738" name="Notes Placeholder 2">
            <a:extLst>
              <a:ext uri="{FF2B5EF4-FFF2-40B4-BE49-F238E27FC236}">
                <a16:creationId xmlns:a16="http://schemas.microsoft.com/office/drawing/2014/main" id="{36796A27-ACB2-495A-AC79-037E2034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3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ACD09-BF20-4508-BBB1-0C4E128D555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477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Rectangle 2">
            <a:extLst>
              <a:ext uri="{FF2B5EF4-FFF2-40B4-BE49-F238E27FC236}">
                <a16:creationId xmlns:a16="http://schemas.microsoft.com/office/drawing/2014/main" id="{3442A7F6-DC60-49CB-9412-65116450B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88988"/>
            <a:ext cx="6919912" cy="3894137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758786" name="Rectangle 3">
            <a:extLst>
              <a:ext uri="{FF2B5EF4-FFF2-40B4-BE49-F238E27FC236}">
                <a16:creationId xmlns:a16="http://schemas.microsoft.com/office/drawing/2014/main" id="{64E294C8-EF15-49EF-A456-FEB5104BD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8219" y="4952062"/>
            <a:ext cx="5202867" cy="469086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8327" tIns="48300" rIns="98327" bIns="48300"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80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5" name="Slide Image Placeholder 1">
            <a:extLst>
              <a:ext uri="{FF2B5EF4-FFF2-40B4-BE49-F238E27FC236}">
                <a16:creationId xmlns:a16="http://schemas.microsoft.com/office/drawing/2014/main" id="{02BC0937-86B4-464B-815C-FAFA5B3F0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ln/>
        </p:spPr>
      </p:sp>
      <p:sp>
        <p:nvSpPr>
          <p:cNvPr id="769026" name="Notes Placeholder 2">
            <a:extLst>
              <a:ext uri="{FF2B5EF4-FFF2-40B4-BE49-F238E27FC236}">
                <a16:creationId xmlns:a16="http://schemas.microsoft.com/office/drawing/2014/main" id="{8F74C285-D5D7-449C-9F8B-DB81C9DAB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TRI Eng Conten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64" y="214290"/>
            <a:ext cx="1104907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8394-60FF-410F-9047-7DACE11166C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039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0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7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C451-0ECD-4A08-8ECD-1E3176C20E3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6436-A403-4B6E-A1A1-7690F48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365126"/>
            <a:ext cx="7837964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Outline</a:t>
            </a:r>
            <a:endParaRPr kumimoji="1" lang="en-US" b="1" dirty="0">
              <a:solidFill>
                <a:srgbClr val="A5002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623" y="1825625"/>
            <a:ext cx="9570031" cy="435133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Introduction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Experience Sharing</a:t>
            </a:r>
            <a:endParaRPr lang="en-US" altLang="zh-TW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altLang="zh-TW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Some Stories of Neutrino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altLang="zh-TW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GaAs Heterojunction Bipolar Transistor (HBT) and ICs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altLang="zh-TW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Semiconductor Memories</a:t>
            </a:r>
          </a:p>
          <a:p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Conclusion Remarks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1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5223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582971" y="214313"/>
            <a:ext cx="9652473" cy="571500"/>
          </a:xfrm>
        </p:spPr>
        <p:txBody>
          <a:bodyPr>
            <a:normAutofit fontScale="90000"/>
          </a:bodyPr>
          <a:lstStyle/>
          <a:p>
            <a:r>
              <a:rPr kumimoji="1" sz="4000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Artistic View of </a:t>
            </a:r>
            <a:r>
              <a:rPr kumimoji="1" sz="4000" b="1" dirty="0" smtClean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Global </a:t>
            </a:r>
            <a:r>
              <a:rPr kumimoji="1" sz="4000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Communication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1071565"/>
            <a:ext cx="8986837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1881188" y="6072188"/>
            <a:ext cx="43973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Sources: The Royal Swedish Academy of Sciences.</a:t>
            </a: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10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7820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1" name="Rectangle 2">
            <a:extLst>
              <a:ext uri="{FF2B5EF4-FFF2-40B4-BE49-F238E27FC236}">
                <a16:creationId xmlns:a16="http://schemas.microsoft.com/office/drawing/2014/main" id="{3C78D6D1-A776-4774-983C-DA63D5740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1" y="0"/>
            <a:ext cx="11112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3" tIns="44447" rIns="90483" bIns="44447" anchor="ctr"/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1" lang="en-US" altLang="zh-TW" sz="3600" b="1" u="sng" dirty="0">
                <a:solidFill>
                  <a:srgbClr val="A50021"/>
                </a:solidFill>
                <a:ea typeface="標楷體" panose="03000509000000000000" pitchFamily="65" charset="-120"/>
              </a:rPr>
              <a:t>W</a:t>
            </a:r>
            <a:r>
              <a:rPr kumimoji="1" lang="en-US" altLang="zh-TW" sz="3600" b="1" dirty="0">
                <a:solidFill>
                  <a:srgbClr val="A50021"/>
                </a:solidFill>
                <a:ea typeface="標楷體" panose="03000509000000000000" pitchFamily="65" charset="-120"/>
              </a:rPr>
              <a:t>DM with </a:t>
            </a:r>
            <a:r>
              <a:rPr kumimoji="1" lang="en-US" altLang="zh-TW" sz="3600" b="1" u="sng" dirty="0">
                <a:solidFill>
                  <a:srgbClr val="A50021"/>
                </a:solidFill>
                <a:ea typeface="標楷體" panose="03000509000000000000" pitchFamily="65" charset="-120"/>
              </a:rPr>
              <a:t>E</a:t>
            </a:r>
            <a:r>
              <a:rPr kumimoji="1" lang="en-US" altLang="zh-TW" sz="3600" b="1" dirty="0">
                <a:solidFill>
                  <a:srgbClr val="A50021"/>
                </a:solidFill>
                <a:ea typeface="標楷體" panose="03000509000000000000" pitchFamily="65" charset="-120"/>
              </a:rPr>
              <a:t>lectronic </a:t>
            </a:r>
            <a:r>
              <a:rPr kumimoji="1" lang="en-US" altLang="zh-TW" sz="3600" b="1" u="sng" dirty="0">
                <a:solidFill>
                  <a:srgbClr val="A50021"/>
                </a:solidFill>
                <a:ea typeface="標楷體" panose="03000509000000000000" pitchFamily="65" charset="-120"/>
              </a:rPr>
              <a:t>S</a:t>
            </a:r>
            <a:r>
              <a:rPr kumimoji="1" lang="en-US" altLang="zh-TW" sz="3600" b="1" dirty="0">
                <a:solidFill>
                  <a:srgbClr val="A50021"/>
                </a:solidFill>
                <a:ea typeface="標楷體" panose="03000509000000000000" pitchFamily="65" charset="-120"/>
              </a:rPr>
              <a:t>witch </a:t>
            </a:r>
            <a:r>
              <a:rPr kumimoji="1" lang="en-US" altLang="zh-TW" sz="3600" b="1" u="sng" dirty="0" smtClean="0">
                <a:solidFill>
                  <a:srgbClr val="A50021"/>
                </a:solidFill>
                <a:ea typeface="標楷體" panose="03000509000000000000" pitchFamily="65" charset="-120"/>
              </a:rPr>
              <a:t>T</a:t>
            </a:r>
            <a:r>
              <a:rPr kumimoji="1" lang="en-US" altLang="zh-TW" sz="3600" b="1" dirty="0" smtClean="0">
                <a:solidFill>
                  <a:srgbClr val="A50021"/>
                </a:solidFill>
                <a:ea typeface="標楷體" panose="03000509000000000000" pitchFamily="65" charset="-120"/>
              </a:rPr>
              <a:t>echnology (WEST)</a:t>
            </a:r>
            <a:endParaRPr kumimoji="1" lang="en-US" altLang="zh-TW" sz="3600" b="1" dirty="0">
              <a:solidFill>
                <a:srgbClr val="A50021"/>
              </a:solidFill>
              <a:ea typeface="標楷體" panose="03000509000000000000" pitchFamily="65" charset="-120"/>
            </a:endParaRPr>
          </a:p>
        </p:txBody>
      </p:sp>
      <p:sp>
        <p:nvSpPr>
          <p:cNvPr id="757762" name="Rectangle 3">
            <a:extLst>
              <a:ext uri="{FF2B5EF4-FFF2-40B4-BE49-F238E27FC236}">
                <a16:creationId xmlns:a16="http://schemas.microsoft.com/office/drawing/2014/main" id="{0250B8E8-87A9-4BD3-87F5-564B3CC3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081" y="1736727"/>
            <a:ext cx="3172847" cy="333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3" tIns="44447" rIns="90483" bIns="44447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zh-TW" b="1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•  Low risk</a:t>
            </a:r>
          </a:p>
          <a:p>
            <a:pPr algn="l">
              <a:lnSpc>
                <a:spcPct val="90000"/>
              </a:lnSpc>
            </a:pPr>
            <a:endParaRPr lang="en-US" altLang="zh-TW" b="1">
              <a:solidFill>
                <a:schemeClr val="tx1"/>
              </a:solidFill>
              <a:latin typeface="RI Sans"/>
              <a:ea typeface="新細明體" panose="02020500000000000000" pitchFamily="18" charset="-120"/>
            </a:endParaRPr>
          </a:p>
          <a:p>
            <a:pPr algn="l">
              <a:lnSpc>
                <a:spcPct val="90000"/>
              </a:lnSpc>
            </a:pPr>
            <a:r>
              <a:rPr lang="en-US" altLang="zh-TW" b="1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•  Fast reconfiguration</a:t>
            </a:r>
          </a:p>
          <a:p>
            <a:pPr algn="l">
              <a:lnSpc>
                <a:spcPct val="90000"/>
              </a:lnSpc>
            </a:pPr>
            <a:endParaRPr lang="en-US" altLang="zh-TW" b="1">
              <a:solidFill>
                <a:schemeClr val="tx1"/>
              </a:solidFill>
              <a:latin typeface="RI Sans"/>
              <a:ea typeface="新細明體" panose="02020500000000000000" pitchFamily="18" charset="-120"/>
            </a:endParaRPr>
          </a:p>
          <a:p>
            <a:pPr algn="l">
              <a:lnSpc>
                <a:spcPct val="90000"/>
              </a:lnSpc>
            </a:pPr>
            <a:r>
              <a:rPr lang="en-US" altLang="zh-TW" b="1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•  Clock and data</a:t>
            </a:r>
          </a:p>
          <a:p>
            <a:pPr algn="l">
              <a:lnSpc>
                <a:spcPct val="90000"/>
              </a:lnSpc>
            </a:pPr>
            <a:r>
              <a:rPr lang="en-US" altLang="zh-TW" b="1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    regeneration</a:t>
            </a:r>
          </a:p>
          <a:p>
            <a:pPr algn="l">
              <a:lnSpc>
                <a:spcPct val="90000"/>
              </a:lnSpc>
            </a:pPr>
            <a:endParaRPr lang="en-US" altLang="zh-TW" b="1">
              <a:solidFill>
                <a:schemeClr val="tx1"/>
              </a:solidFill>
              <a:latin typeface="RI Sans"/>
              <a:ea typeface="新細明體" panose="02020500000000000000" pitchFamily="18" charset="-120"/>
            </a:endParaRPr>
          </a:p>
          <a:p>
            <a:pPr algn="l">
              <a:lnSpc>
                <a:spcPct val="90000"/>
              </a:lnSpc>
            </a:pPr>
            <a:r>
              <a:rPr lang="en-US" altLang="zh-TW" b="1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•  Minimum crosstalk</a:t>
            </a:r>
          </a:p>
          <a:p>
            <a:pPr algn="l">
              <a:lnSpc>
                <a:spcPct val="90000"/>
              </a:lnSpc>
            </a:pPr>
            <a:endParaRPr lang="en-US" altLang="zh-TW" b="1">
              <a:solidFill>
                <a:schemeClr val="tx1"/>
              </a:solidFill>
              <a:latin typeface="RI Sans"/>
              <a:ea typeface="新細明體" panose="02020500000000000000" pitchFamily="18" charset="-120"/>
            </a:endParaRPr>
          </a:p>
          <a:p>
            <a:pPr algn="l">
              <a:lnSpc>
                <a:spcPct val="90000"/>
              </a:lnSpc>
            </a:pPr>
            <a:r>
              <a:rPr lang="en-US" altLang="zh-TW" b="1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•  Flexible switching</a:t>
            </a:r>
          </a:p>
          <a:p>
            <a:pPr algn="l">
              <a:lnSpc>
                <a:spcPct val="90000"/>
              </a:lnSpc>
            </a:pPr>
            <a:r>
              <a:rPr lang="en-US" altLang="zh-TW" b="1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    (Wavelength translation)</a:t>
            </a:r>
          </a:p>
          <a:p>
            <a:pPr algn="l">
              <a:lnSpc>
                <a:spcPct val="90000"/>
              </a:lnSpc>
            </a:pPr>
            <a:endParaRPr lang="en-US" altLang="zh-TW" b="1">
              <a:solidFill>
                <a:schemeClr val="tx1"/>
              </a:solidFill>
              <a:latin typeface="RI Sans"/>
              <a:ea typeface="新細明體" panose="02020500000000000000" pitchFamily="18" charset="-120"/>
            </a:endParaRPr>
          </a:p>
          <a:p>
            <a:pPr algn="l">
              <a:lnSpc>
                <a:spcPct val="90000"/>
              </a:lnSpc>
            </a:pPr>
            <a:r>
              <a:rPr lang="en-US" altLang="zh-TW" b="1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•  Low cost</a:t>
            </a:r>
          </a:p>
        </p:txBody>
      </p:sp>
      <p:pic>
        <p:nvPicPr>
          <p:cNvPr id="757763" name="Picture 4">
            <a:extLst>
              <a:ext uri="{FF2B5EF4-FFF2-40B4-BE49-F238E27FC236}">
                <a16:creationId xmlns:a16="http://schemas.microsoft.com/office/drawing/2014/main" id="{91F52395-4E84-45D1-8B95-B79D4A8E716B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2" y="1041406"/>
            <a:ext cx="551497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64" name="Rectangle 5">
            <a:extLst>
              <a:ext uri="{FF2B5EF4-FFF2-40B4-BE49-F238E27FC236}">
                <a16:creationId xmlns:a16="http://schemas.microsoft.com/office/drawing/2014/main" id="{E2B642C9-E54F-4674-A78E-6E69E2D9E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7" y="471488"/>
            <a:ext cx="5583251" cy="45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3" tIns="44447" rIns="90483" bIns="44447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TW" sz="2400" b="1" dirty="0" smtClean="0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WEST </a:t>
            </a:r>
            <a:r>
              <a:rPr lang="en-US" altLang="zh-TW" sz="2400" b="1" dirty="0">
                <a:solidFill>
                  <a:schemeClr val="tx1"/>
                </a:solidFill>
                <a:latin typeface="RI Sans"/>
                <a:ea typeface="新細明體" panose="02020500000000000000" pitchFamily="18" charset="-120"/>
              </a:rPr>
              <a:t>Optoelectronic 3 x 3 WDM Switch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742552" y="6311906"/>
            <a:ext cx="29197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/>
              <a:t>Source: Rockwell Science Center</a:t>
            </a:r>
            <a:endParaRPr lang="en-US" sz="16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711201" y="6186394"/>
            <a:ext cx="803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WDM: Wavelength Division Multiplexing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WEST Consortium: DAARPA, Rockwell, 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Ortel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, Caltech/JPL, UCSB, UCSD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11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2321262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Rectangle 2">
            <a:extLst>
              <a:ext uri="{FF2B5EF4-FFF2-40B4-BE49-F238E27FC236}">
                <a16:creationId xmlns:a16="http://schemas.microsoft.com/office/drawing/2014/main" id="{0E4427D8-BB28-4683-822F-B9D86F285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7" y="142877"/>
            <a:ext cx="7772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5" tIns="45668" rIns="91335" bIns="45668" anchor="ctr"/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kumimoji="1" lang="en-US" altLang="zh-TW" sz="3600" b="1" dirty="0">
                <a:solidFill>
                  <a:srgbClr val="A50021"/>
                </a:solidFill>
                <a:ea typeface="標楷體" panose="03000509000000000000" pitchFamily="65" charset="-120"/>
              </a:rPr>
              <a:t>12x12 VXI Switch Module</a:t>
            </a:r>
            <a:br>
              <a:rPr kumimoji="1" lang="en-US" altLang="zh-TW" sz="3600" b="1" dirty="0">
                <a:solidFill>
                  <a:srgbClr val="A50021"/>
                </a:solidFill>
                <a:ea typeface="標楷體" panose="03000509000000000000" pitchFamily="65" charset="-120"/>
              </a:rPr>
            </a:br>
            <a:r>
              <a:rPr lang="en-US" altLang="zh-TW" sz="1400" b="1" dirty="0">
                <a:solidFill>
                  <a:schemeClr val="tx1"/>
                </a:solidFill>
                <a:ea typeface="新細明體" panose="02020500000000000000" pitchFamily="18" charset="-120"/>
              </a:rPr>
              <a:t>Feature Highlights</a:t>
            </a:r>
          </a:p>
        </p:txBody>
      </p:sp>
      <p:sp>
        <p:nvSpPr>
          <p:cNvPr id="768002" name="Rectangle 3">
            <a:extLst>
              <a:ext uri="{FF2B5EF4-FFF2-40B4-BE49-F238E27FC236}">
                <a16:creationId xmlns:a16="http://schemas.microsoft.com/office/drawing/2014/main" id="{571A1CA1-4A3E-4607-B3A0-8283E359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12" y="1454153"/>
            <a:ext cx="3280118" cy="139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291" tIns="44145" rIns="88291" bIns="44145">
            <a:spAutoFit/>
          </a:bodyPr>
          <a:lstStyle>
            <a:lvl1pPr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9075" indent="-109538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TW" sz="1700" b="1">
                <a:solidFill>
                  <a:schemeClr val="tx1"/>
                </a:solidFill>
                <a:ea typeface="新細明體" panose="02020500000000000000" pitchFamily="18" charset="-120"/>
              </a:rPr>
              <a:t>Switch Module Features:</a:t>
            </a:r>
            <a:endParaRPr lang="en-US" altLang="zh-TW" sz="170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 algn="l">
              <a:buFontTx/>
              <a:buChar char="•"/>
            </a:pPr>
            <a:r>
              <a:rPr lang="en-US" altLang="zh-TW" sz="1700">
                <a:solidFill>
                  <a:schemeClr val="tx1"/>
                </a:solidFill>
                <a:ea typeface="新細明體" panose="02020500000000000000" pitchFamily="18" charset="-120"/>
              </a:rPr>
              <a:t>120 Gb/s data throughput</a:t>
            </a:r>
          </a:p>
          <a:p>
            <a:pPr lvl="1" algn="l">
              <a:buFontTx/>
              <a:buChar char="•"/>
            </a:pPr>
            <a:r>
              <a:rPr lang="en-US" altLang="zh-TW" sz="1700">
                <a:solidFill>
                  <a:schemeClr val="tx1"/>
                </a:solidFill>
                <a:ea typeface="新細明體" panose="02020500000000000000" pitchFamily="18" charset="-120"/>
              </a:rPr>
              <a:t>Twelve 10 Gb/s channels</a:t>
            </a:r>
          </a:p>
          <a:p>
            <a:pPr lvl="1" algn="l">
              <a:buFontTx/>
              <a:buChar char="•"/>
            </a:pPr>
            <a:r>
              <a:rPr lang="en-US" altLang="zh-TW" sz="1700">
                <a:solidFill>
                  <a:schemeClr val="tx1"/>
                </a:solidFill>
                <a:ea typeface="新細明體" panose="02020500000000000000" pitchFamily="18" charset="-120"/>
              </a:rPr>
              <a:t>VXI Management and Control</a:t>
            </a:r>
            <a:endParaRPr lang="en-US" altLang="zh-TW" sz="130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 algn="l">
              <a:buFontTx/>
              <a:buChar char="•"/>
            </a:pPr>
            <a:endParaRPr lang="zh-TW" altLang="en-US" sz="17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pic>
        <p:nvPicPr>
          <p:cNvPr id="768003" name="Picture 4">
            <a:extLst>
              <a:ext uri="{FF2B5EF4-FFF2-40B4-BE49-F238E27FC236}">
                <a16:creationId xmlns:a16="http://schemas.microsoft.com/office/drawing/2014/main" id="{FD5B8C36-4EFA-4353-A8C3-B17EECA8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9" y="1131889"/>
            <a:ext cx="350361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04" name="Picture 5">
            <a:extLst>
              <a:ext uri="{FF2B5EF4-FFF2-40B4-BE49-F238E27FC236}">
                <a16:creationId xmlns:a16="http://schemas.microsoft.com/office/drawing/2014/main" id="{6E097A37-1780-4C06-AB34-9AA60D76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92" y="4189413"/>
            <a:ext cx="226853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05" name="Picture 6">
            <a:extLst>
              <a:ext uri="{FF2B5EF4-FFF2-40B4-BE49-F238E27FC236}">
                <a16:creationId xmlns:a16="http://schemas.microsoft.com/office/drawing/2014/main" id="{10E9E689-1CCB-4723-BB1E-474BAF2F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2" y="3151188"/>
            <a:ext cx="2519364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06" name="Rectangle 7">
            <a:extLst>
              <a:ext uri="{FF2B5EF4-FFF2-40B4-BE49-F238E27FC236}">
                <a16:creationId xmlns:a16="http://schemas.microsoft.com/office/drawing/2014/main" id="{25BC9E15-7DC6-4667-AA87-556466528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3311528"/>
            <a:ext cx="2622886" cy="11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291" tIns="44145" rIns="88291" bIns="44145">
            <a:spAutoFit/>
          </a:bodyPr>
          <a:lstStyle>
            <a:lvl1pPr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9075" indent="-109538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TW" sz="1300" b="1">
                <a:solidFill>
                  <a:schemeClr val="tx1"/>
                </a:solidFill>
                <a:ea typeface="新細明體" panose="02020500000000000000" pitchFamily="18" charset="-120"/>
              </a:rPr>
              <a:t>High Speed Package Features:</a:t>
            </a:r>
            <a:endParaRPr lang="en-US" altLang="zh-TW" sz="130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 algn="l">
              <a:buFontTx/>
              <a:buChar char="•"/>
            </a:pP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Clean high speed interface</a:t>
            </a:r>
          </a:p>
          <a:p>
            <a:pPr lvl="1" algn="l">
              <a:buFontTx/>
              <a:buChar char="•"/>
            </a:pP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High Isolation</a:t>
            </a:r>
          </a:p>
          <a:p>
            <a:pPr lvl="1" algn="l">
              <a:buFontTx/>
              <a:buChar char="•"/>
            </a:pP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Thermal management</a:t>
            </a:r>
            <a:endParaRPr lang="en-US" altLang="zh-TW" sz="170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 algn="l">
              <a:buFontTx/>
              <a:buChar char="•"/>
            </a:pPr>
            <a:endParaRPr lang="zh-TW" altLang="en-US" sz="17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pic>
        <p:nvPicPr>
          <p:cNvPr id="768007" name="Picture 8">
            <a:extLst>
              <a:ext uri="{FF2B5EF4-FFF2-40B4-BE49-F238E27FC236}">
                <a16:creationId xmlns:a16="http://schemas.microsoft.com/office/drawing/2014/main" id="{B2423819-7240-42BF-A178-BC17297EBD68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7" y="4789489"/>
            <a:ext cx="2484437" cy="10017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08" name="Rectangle 9">
            <a:extLst>
              <a:ext uri="{FF2B5EF4-FFF2-40B4-BE49-F238E27FC236}">
                <a16:creationId xmlns:a16="http://schemas.microsoft.com/office/drawing/2014/main" id="{9FDCE21A-1577-4A5C-912C-E532DED4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4" y="4311650"/>
            <a:ext cx="3267666" cy="148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682" tIns="43841" rIns="87682" bIns="43841">
            <a:spAutoFit/>
          </a:bodyPr>
          <a:lstStyle>
            <a:lvl1pPr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815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TW" sz="1300" b="1">
                <a:solidFill>
                  <a:schemeClr val="tx1"/>
                </a:solidFill>
                <a:ea typeface="新細明體" panose="02020500000000000000" pitchFamily="18" charset="-120"/>
              </a:rPr>
              <a:t>Switch Chip Highlights:</a:t>
            </a:r>
            <a:endParaRPr lang="en-US" altLang="zh-TW" sz="130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 algn="l">
              <a:buFontTx/>
              <a:buChar char="•"/>
            </a:pP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Suitable for larger switching fabrics</a:t>
            </a:r>
          </a:p>
          <a:p>
            <a:pPr lvl="1" algn="l">
              <a:buFontTx/>
              <a:buChar char="•"/>
            </a:pP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GaAsAlGaAs HBT</a:t>
            </a:r>
          </a:p>
          <a:p>
            <a:pPr lvl="1" algn="l">
              <a:buFontTx/>
              <a:buChar char="•"/>
            </a:pP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Low crosstalk &amp; jitter generation</a:t>
            </a:r>
          </a:p>
          <a:p>
            <a:pPr lvl="1" algn="l">
              <a:buFontTx/>
              <a:buChar char="•"/>
            </a:pP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Die size: 4.8 x 5.1 mm</a:t>
            </a:r>
            <a:r>
              <a:rPr lang="en-US" altLang="zh-TW" sz="1300" baseline="30000">
                <a:solidFill>
                  <a:schemeClr val="tx1"/>
                </a:solidFill>
                <a:ea typeface="新細明體" panose="02020500000000000000" pitchFamily="18" charset="-120"/>
              </a:rPr>
              <a:t>2</a:t>
            </a:r>
            <a:endParaRPr lang="en-US" altLang="zh-TW" sz="130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 algn="l">
              <a:buFontTx/>
              <a:buChar char="•"/>
            </a:pP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4600 transistors</a:t>
            </a:r>
          </a:p>
          <a:p>
            <a:pPr lvl="1" algn="l">
              <a:buFontTx/>
              <a:buChar char="•"/>
            </a:pP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P</a:t>
            </a:r>
            <a:r>
              <a:rPr lang="en-US" altLang="zh-TW" sz="1300" baseline="-25000">
                <a:solidFill>
                  <a:schemeClr val="tx1"/>
                </a:solidFill>
                <a:ea typeface="新細明體" panose="02020500000000000000" pitchFamily="18" charset="-120"/>
              </a:rPr>
              <a:t>diss</a:t>
            </a:r>
            <a:r>
              <a:rPr lang="en-US" altLang="zh-TW" sz="1300">
                <a:solidFill>
                  <a:schemeClr val="tx1"/>
                </a:solidFill>
                <a:ea typeface="新細明體" panose="02020500000000000000" pitchFamily="18" charset="-120"/>
              </a:rPr>
              <a:t>: 7.4 W</a:t>
            </a:r>
            <a:endParaRPr lang="en-US" altLang="zh-TW" sz="17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768009" name="Text Box 10">
            <a:extLst>
              <a:ext uri="{FF2B5EF4-FFF2-40B4-BE49-F238E27FC236}">
                <a16:creationId xmlns:a16="http://schemas.microsoft.com/office/drawing/2014/main" id="{EFA97AD4-B7E4-4538-B605-DA8FD7AA9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4" y="5843594"/>
            <a:ext cx="818278" cy="31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682" tIns="43841" rIns="87682" bIns="43841">
            <a:spAutoFit/>
          </a:bodyPr>
          <a:lstStyle>
            <a:lvl1pPr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876300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876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TW" sz="1500" b="1">
                <a:solidFill>
                  <a:schemeClr val="tx1"/>
                </a:solidFill>
                <a:ea typeface="新細明體" panose="02020500000000000000" pitchFamily="18" charset="-120"/>
              </a:rPr>
              <a:t>10Gb/s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742552" y="6311906"/>
            <a:ext cx="29197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/>
              <a:t>Source: Rockwell Science Center</a:t>
            </a:r>
            <a:endParaRPr lang="en-US" sz="1600" b="1" dirty="0"/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12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0519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1026">
            <a:extLst>
              <a:ext uri="{FF2B5EF4-FFF2-40B4-BE49-F238E27FC236}">
                <a16:creationId xmlns:a16="http://schemas.microsoft.com/office/drawing/2014/main" id="{A38E1523-09D6-434E-BDD5-4CB158E0A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1" y="249238"/>
            <a:ext cx="6333652" cy="40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1" 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WEST Demonstration</a:t>
            </a:r>
          </a:p>
        </p:txBody>
      </p:sp>
      <p:pic>
        <p:nvPicPr>
          <p:cNvPr id="788482" name="Picture 1027" descr="West_Demo">
            <a:extLst>
              <a:ext uri="{FF2B5EF4-FFF2-40B4-BE49-F238E27FC236}">
                <a16:creationId xmlns:a16="http://schemas.microsoft.com/office/drawing/2014/main" id="{5C94DA95-45E6-408E-A6E2-7D64D88E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9" y="787625"/>
            <a:ext cx="7104063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54127" y="6427656"/>
            <a:ext cx="29197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/>
              <a:t>Source: Rockwell Science Center</a:t>
            </a:r>
            <a:endParaRPr lang="en-US" sz="1600" b="1" dirty="0"/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13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6789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>
            <a:extLst>
              <a:ext uri="{FF2B5EF4-FFF2-40B4-BE49-F238E27FC236}">
                <a16:creationId xmlns:a16="http://schemas.microsoft.com/office/drawing/2014/main" id="{91631778-E20B-4D35-9A1F-5BFB86157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6540" y="261939"/>
            <a:ext cx="6807298" cy="406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kumimoji="1" 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WEST Team</a:t>
            </a:r>
          </a:p>
        </p:txBody>
      </p:sp>
      <p:pic>
        <p:nvPicPr>
          <p:cNvPr id="792578" name="Picture 3" descr="West_Team">
            <a:extLst>
              <a:ext uri="{FF2B5EF4-FFF2-40B4-BE49-F238E27FC236}">
                <a16:creationId xmlns:a16="http://schemas.microsoft.com/office/drawing/2014/main" id="{9D1B9C44-1E21-477B-A2CA-F61A4835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1" y="837359"/>
            <a:ext cx="7151689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858301" y="6554974"/>
            <a:ext cx="29197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/>
              <a:t>Source: Rockwell Science Center</a:t>
            </a:r>
            <a:endParaRPr lang="en-US" sz="1600" b="1" dirty="0"/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14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3685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03389" y="189584"/>
            <a:ext cx="87852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4400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First Transistor and 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61" y="1412314"/>
            <a:ext cx="8569053" cy="468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14"/>
          <p:cNvSpPr txBox="1"/>
          <p:nvPr/>
        </p:nvSpPr>
        <p:spPr>
          <a:xfrm>
            <a:off x="2402408" y="6597353"/>
            <a:ext cx="232544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fontAlgn="base">
              <a:spcBef>
                <a:spcPts val="75"/>
              </a:spcBef>
              <a:spcAft>
                <a:spcPct val="0"/>
              </a:spcAft>
              <a:defRPr/>
            </a:pPr>
            <a:r>
              <a:rPr kumimoji="1" sz="1050" spc="-4" dirty="0">
                <a:solidFill>
                  <a:srgbClr val="000000"/>
                </a:solidFill>
                <a:ea typeface="新細明體" pitchFamily="18" charset="-120"/>
                <a:cs typeface="Carlito"/>
              </a:rPr>
              <a:t>Images </a:t>
            </a:r>
            <a:r>
              <a:rPr kumimoji="1" sz="1050" spc="-7" dirty="0">
                <a:solidFill>
                  <a:srgbClr val="000000"/>
                </a:solidFill>
                <a:ea typeface="新細明體" pitchFamily="18" charset="-120"/>
                <a:cs typeface="Carlito"/>
              </a:rPr>
              <a:t>from</a:t>
            </a:r>
            <a:r>
              <a:rPr kumimoji="1" sz="1050" spc="-64" dirty="0">
                <a:solidFill>
                  <a:srgbClr val="000000"/>
                </a:solidFill>
                <a:ea typeface="新細明體" pitchFamily="18" charset="-120"/>
                <a:cs typeface="Carlito"/>
              </a:rPr>
              <a:t> </a:t>
            </a:r>
            <a:r>
              <a:rPr kumimoji="1" sz="1050" spc="-4" dirty="0">
                <a:solidFill>
                  <a:srgbClr val="000000"/>
                </a:solidFill>
                <a:ea typeface="新細明體" pitchFamily="18" charset="-120"/>
                <a:cs typeface="Carlito"/>
              </a:rPr>
              <a:t>Wikipedia</a:t>
            </a:r>
            <a:endParaRPr kumimoji="1" sz="1050" dirty="0">
              <a:solidFill>
                <a:srgbClr val="000000"/>
              </a:solidFill>
              <a:ea typeface="新細明體" pitchFamily="18" charset="-120"/>
              <a:cs typeface="Carlito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648934" y="3211032"/>
            <a:ext cx="666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1960</a:t>
            </a:r>
            <a:endParaRPr lang="zh-TW" altLang="en-US" dirty="0"/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2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580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477" y="117470"/>
            <a:ext cx="16287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058"/>
          <p:cNvSpPr txBox="1">
            <a:spLocks noChangeArrowheads="1"/>
          </p:cNvSpPr>
          <p:nvPr/>
        </p:nvSpPr>
        <p:spPr bwMode="auto">
          <a:xfrm>
            <a:off x="8793540" y="1669797"/>
            <a:ext cx="1838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latin typeface="Arial" pitchFamily="34" charset="0"/>
                <a:ea typeface="標楷體" pitchFamily="65" charset="-120"/>
              </a:rPr>
              <a:t>Gordon Moore</a:t>
            </a:r>
          </a:p>
          <a:p>
            <a:pPr eaLnBrk="1" hangingPunct="1">
              <a:defRPr/>
            </a:pPr>
            <a:r>
              <a:rPr lang="en-US" altLang="zh-TW" sz="1200" dirty="0">
                <a:latin typeface="Arial" pitchFamily="34" charset="0"/>
                <a:ea typeface="標楷體" pitchFamily="65" charset="-120"/>
              </a:rPr>
              <a:t>Co-founder of Intel 1968</a:t>
            </a:r>
          </a:p>
        </p:txBody>
      </p:sp>
      <p:sp>
        <p:nvSpPr>
          <p:cNvPr id="6150" name="Text Box 2052"/>
          <p:cNvSpPr txBox="1">
            <a:spLocks noChangeArrowheads="1"/>
          </p:cNvSpPr>
          <p:nvPr/>
        </p:nvSpPr>
        <p:spPr bwMode="auto">
          <a:xfrm>
            <a:off x="2006139" y="971436"/>
            <a:ext cx="694112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The number of transistors per chip doubles each 18~24 months *</a:t>
            </a:r>
          </a:p>
        </p:txBody>
      </p:sp>
      <p:sp>
        <p:nvSpPr>
          <p:cNvPr id="6158" name="文字方塊 2"/>
          <p:cNvSpPr txBox="1">
            <a:spLocks noChangeArrowheads="1"/>
          </p:cNvSpPr>
          <p:nvPr/>
        </p:nvSpPr>
        <p:spPr bwMode="auto">
          <a:xfrm>
            <a:off x="1703512" y="6290156"/>
            <a:ext cx="2904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700" dirty="0">
                <a:latin typeface="+mn-lt"/>
                <a:cs typeface="Arial" panose="020B0604020202020204" pitchFamily="34" charset="0"/>
              </a:rPr>
              <a:t>Data source:   https://en.wikipedia.org/wiki/Transistor_count </a:t>
            </a:r>
          </a:p>
          <a:p>
            <a:pPr>
              <a:spcBef>
                <a:spcPct val="0"/>
              </a:spcBef>
              <a:buNone/>
            </a:pPr>
            <a:r>
              <a:rPr lang="zh-TW" altLang="en-US" sz="700" dirty="0">
                <a:latin typeface="+mn-lt"/>
              </a:rPr>
              <a:t>                       https://en.wikipedia.org/wiki/Random-access_memory</a:t>
            </a:r>
            <a:endParaRPr lang="en-US" altLang="zh-TW" sz="7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700" dirty="0">
                <a:latin typeface="+mn-lt"/>
              </a:rPr>
              <a:t>                       https://en.wikipedia.org/wiki/Flash_memory#NAND_flash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700" dirty="0">
                <a:latin typeface="+mn-lt"/>
              </a:rPr>
              <a:t>                    </a:t>
            </a:r>
            <a:r>
              <a:rPr lang="en-US" altLang="zh-TW" sz="300" dirty="0">
                <a:latin typeface="+mn-lt"/>
              </a:rPr>
              <a:t> </a:t>
            </a:r>
            <a:r>
              <a:rPr lang="en-US" altLang="zh-TW" sz="700" dirty="0">
                <a:latin typeface="+mn-lt"/>
              </a:rPr>
              <a:t>* </a:t>
            </a:r>
            <a:r>
              <a:rPr lang="zh-TW" altLang="en-US" sz="700" dirty="0">
                <a:latin typeface="+mn-lt"/>
              </a:rPr>
              <a:t>https://en.wikipedia.org/wiki/Moore%27s_law#cite_note-26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81200" y="226094"/>
            <a:ext cx="8229600" cy="68262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TW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Moore’s Law</a:t>
            </a:r>
            <a:endParaRPr kumimoji="1" lang="zh-TW" altLang="en-US" b="1" dirty="0">
              <a:solidFill>
                <a:srgbClr val="A5002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273" name="矩形 6272">
            <a:extLst>
              <a:ext uri="{FF2B5EF4-FFF2-40B4-BE49-F238E27FC236}">
                <a16:creationId xmlns:a16="http://schemas.microsoft.com/office/drawing/2014/main" id="{E0765395-EDBE-CDC1-7B6B-A9F12DDC53E4}"/>
              </a:ext>
            </a:extLst>
          </p:cNvPr>
          <p:cNvSpPr/>
          <p:nvPr/>
        </p:nvSpPr>
        <p:spPr>
          <a:xfrm>
            <a:off x="2772869" y="1382008"/>
            <a:ext cx="6002448" cy="153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7" name="圖表 286">
            <a:extLst>
              <a:ext uri="{FF2B5EF4-FFF2-40B4-BE49-F238E27FC236}">
                <a16:creationId xmlns:a16="http://schemas.microsoft.com/office/drawing/2014/main" id="{8D402FFC-0C32-D54A-960C-B643D77742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72870" y="1348251"/>
          <a:ext cx="6404021" cy="452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8" name="文字方塊 6"/>
          <p:cNvSpPr txBox="1">
            <a:spLocks noChangeArrowheads="1"/>
          </p:cNvSpPr>
          <p:nvPr/>
        </p:nvSpPr>
        <p:spPr bwMode="auto">
          <a:xfrm>
            <a:off x="5630864" y="5842000"/>
            <a:ext cx="72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zh-TW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文字方塊 9"/>
          <p:cNvSpPr txBox="1">
            <a:spLocks noChangeArrowheads="1"/>
          </p:cNvSpPr>
          <p:nvPr/>
        </p:nvSpPr>
        <p:spPr bwMode="auto">
          <a:xfrm>
            <a:off x="3468688" y="4940936"/>
            <a:ext cx="546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TW" sz="12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zh-TW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</a:t>
            </a:r>
            <a:endParaRPr lang="zh-TW" alt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0" name="直線單箭頭接點 11"/>
          <p:cNvCxnSpPr>
            <a:cxnSpLocks noChangeShapeType="1"/>
            <a:stCxn id="289" idx="2"/>
          </p:cNvCxnSpPr>
          <p:nvPr/>
        </p:nvCxnSpPr>
        <p:spPr bwMode="auto">
          <a:xfrm flipH="1">
            <a:off x="3702050" y="5163186"/>
            <a:ext cx="39688" cy="168275"/>
          </a:xfrm>
          <a:prstGeom prst="straightConnector1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1" name="文字方塊 14"/>
          <p:cNvSpPr txBox="1">
            <a:spLocks noChangeArrowheads="1"/>
          </p:cNvSpPr>
          <p:nvPr/>
        </p:nvSpPr>
        <p:spPr bwMode="auto">
          <a:xfrm>
            <a:off x="4340143" y="4490985"/>
            <a:ext cx="4143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4004</a:t>
            </a:r>
            <a:endParaRPr lang="zh-TW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文字方塊 15"/>
          <p:cNvSpPr txBox="1">
            <a:spLocks noChangeArrowheads="1"/>
          </p:cNvSpPr>
          <p:nvPr/>
        </p:nvSpPr>
        <p:spPr bwMode="auto">
          <a:xfrm>
            <a:off x="4589681" y="4444967"/>
            <a:ext cx="4143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8008</a:t>
            </a:r>
            <a:endParaRPr lang="zh-TW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矩形 18"/>
          <p:cNvSpPr>
            <a:spLocks noChangeArrowheads="1"/>
          </p:cNvSpPr>
          <p:nvPr/>
        </p:nvSpPr>
        <p:spPr bwMode="auto">
          <a:xfrm>
            <a:off x="6296818" y="3124202"/>
            <a:ext cx="4214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</a:t>
            </a:r>
            <a:endParaRPr lang="zh-TW" alt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矩形 19"/>
          <p:cNvSpPr>
            <a:spLocks noChangeArrowheads="1"/>
          </p:cNvSpPr>
          <p:nvPr/>
        </p:nvSpPr>
        <p:spPr bwMode="auto">
          <a:xfrm>
            <a:off x="6254052" y="3367045"/>
            <a:ext cx="3206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PIII</a:t>
            </a:r>
            <a:endParaRPr lang="zh-TW" alt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矩形 21"/>
          <p:cNvSpPr>
            <a:spLocks noChangeArrowheads="1"/>
          </p:cNvSpPr>
          <p:nvPr/>
        </p:nvSpPr>
        <p:spPr bwMode="auto">
          <a:xfrm>
            <a:off x="6108368" y="3490017"/>
            <a:ext cx="295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PII</a:t>
            </a:r>
            <a:endParaRPr lang="zh-TW" alt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矩形 23"/>
          <p:cNvSpPr>
            <a:spLocks noChangeArrowheads="1"/>
          </p:cNvSpPr>
          <p:nvPr/>
        </p:nvSpPr>
        <p:spPr bwMode="auto">
          <a:xfrm>
            <a:off x="5327437" y="3894568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386</a:t>
            </a:r>
            <a:endParaRPr lang="zh-TW" alt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矩形 24"/>
          <p:cNvSpPr>
            <a:spLocks noChangeArrowheads="1"/>
          </p:cNvSpPr>
          <p:nvPr/>
        </p:nvSpPr>
        <p:spPr bwMode="auto">
          <a:xfrm>
            <a:off x="5096034" y="3945169"/>
            <a:ext cx="3349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</a:t>
            </a:r>
            <a:endParaRPr lang="zh-TW" alt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矩形 25"/>
          <p:cNvSpPr>
            <a:spLocks noChangeArrowheads="1"/>
          </p:cNvSpPr>
          <p:nvPr/>
        </p:nvSpPr>
        <p:spPr bwMode="auto">
          <a:xfrm>
            <a:off x="5573850" y="3515151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486</a:t>
            </a:r>
            <a:endParaRPr lang="zh-TW" altLang="en-US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文字方塊 15"/>
          <p:cNvSpPr txBox="1">
            <a:spLocks noChangeArrowheads="1"/>
          </p:cNvSpPr>
          <p:nvPr/>
        </p:nvSpPr>
        <p:spPr bwMode="auto">
          <a:xfrm>
            <a:off x="4742401" y="4305266"/>
            <a:ext cx="415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8080</a:t>
            </a:r>
            <a:endParaRPr lang="zh-TW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矩形 17"/>
          <p:cNvSpPr>
            <a:spLocks noChangeArrowheads="1"/>
          </p:cNvSpPr>
          <p:nvPr/>
        </p:nvSpPr>
        <p:spPr bwMode="auto">
          <a:xfrm>
            <a:off x="7682184" y="2377413"/>
            <a:ext cx="8467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A10X Fusion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矩形 17"/>
          <p:cNvSpPr>
            <a:spLocks noChangeArrowheads="1"/>
          </p:cNvSpPr>
          <p:nvPr/>
        </p:nvSpPr>
        <p:spPr bwMode="auto">
          <a:xfrm>
            <a:off x="3779988" y="4538000"/>
            <a:ext cx="5709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1Kb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矩形 17"/>
          <p:cNvSpPr>
            <a:spLocks noChangeArrowheads="1"/>
          </p:cNvSpPr>
          <p:nvPr/>
        </p:nvSpPr>
        <p:spPr bwMode="auto">
          <a:xfrm>
            <a:off x="4134691" y="4149906"/>
            <a:ext cx="6142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16Kb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文字方塊 5"/>
          <p:cNvSpPr txBox="1">
            <a:spLocks noChangeArrowheads="1"/>
          </p:cNvSpPr>
          <p:nvPr/>
        </p:nvSpPr>
        <p:spPr bwMode="auto">
          <a:xfrm>
            <a:off x="4210495" y="2765045"/>
            <a:ext cx="882650" cy="307975"/>
          </a:xfrm>
          <a:prstGeom prst="rect">
            <a:avLst/>
          </a:prstGeom>
          <a:solidFill>
            <a:srgbClr val="FF99FF">
              <a:alpha val="49019"/>
            </a:srgb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zh-TW" altLang="en-US" sz="1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4" name="直線單箭頭接點 7"/>
          <p:cNvCxnSpPr>
            <a:cxnSpLocks noChangeShapeType="1"/>
          </p:cNvCxnSpPr>
          <p:nvPr/>
        </p:nvCxnSpPr>
        <p:spPr bwMode="auto">
          <a:xfrm>
            <a:off x="4822041" y="3044967"/>
            <a:ext cx="491686" cy="784362"/>
          </a:xfrm>
          <a:prstGeom prst="straightConnector1">
            <a:avLst/>
          </a:prstGeom>
          <a:noFill/>
          <a:ln w="19050" algn="ctr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" name="文字方塊 45"/>
          <p:cNvSpPr txBox="1">
            <a:spLocks noChangeArrowheads="1"/>
          </p:cNvSpPr>
          <p:nvPr/>
        </p:nvSpPr>
        <p:spPr bwMode="auto">
          <a:xfrm>
            <a:off x="5566275" y="4840531"/>
            <a:ext cx="600075" cy="307975"/>
          </a:xfrm>
          <a:prstGeom prst="rect">
            <a:avLst/>
          </a:prstGeom>
          <a:solidFill>
            <a:srgbClr val="1F497D">
              <a:lumMod val="20000"/>
              <a:lumOff val="80000"/>
              <a:alpha val="4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zh-TW" sz="1400" b="1" kern="0" dirty="0">
                <a:solidFill>
                  <a:srgbClr val="303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endParaRPr lang="zh-TW" altLang="en-US" sz="1400" b="1" kern="0" dirty="0">
              <a:solidFill>
                <a:srgbClr val="303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文字方塊 7"/>
          <p:cNvSpPr txBox="1">
            <a:spLocks noChangeArrowheads="1"/>
          </p:cNvSpPr>
          <p:nvPr/>
        </p:nvSpPr>
        <p:spPr bwMode="auto">
          <a:xfrm rot="-5400000">
            <a:off x="1355569" y="3626023"/>
            <a:ext cx="251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Transistors(millions)</a:t>
            </a:r>
            <a:endParaRPr lang="zh-TW" alt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橢圓 323"/>
          <p:cNvSpPr/>
          <p:nvPr/>
        </p:nvSpPr>
        <p:spPr>
          <a:xfrm>
            <a:off x="6326188" y="2813051"/>
            <a:ext cx="98425" cy="1111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25" name="橢圓 324"/>
          <p:cNvSpPr/>
          <p:nvPr/>
        </p:nvSpPr>
        <p:spPr>
          <a:xfrm>
            <a:off x="6121401" y="2850332"/>
            <a:ext cx="171449" cy="14686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26" name="橢圓 325"/>
          <p:cNvSpPr/>
          <p:nvPr/>
        </p:nvSpPr>
        <p:spPr>
          <a:xfrm>
            <a:off x="6121400" y="3013076"/>
            <a:ext cx="228600" cy="1111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27" name="橢圓 326"/>
          <p:cNvSpPr/>
          <p:nvPr/>
        </p:nvSpPr>
        <p:spPr>
          <a:xfrm>
            <a:off x="5330826" y="3679826"/>
            <a:ext cx="98425" cy="1111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28" name="橢圓 327"/>
          <p:cNvSpPr/>
          <p:nvPr/>
        </p:nvSpPr>
        <p:spPr>
          <a:xfrm>
            <a:off x="5835651" y="3394076"/>
            <a:ext cx="98425" cy="1111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29" name="橢圓 328"/>
          <p:cNvSpPr/>
          <p:nvPr/>
        </p:nvSpPr>
        <p:spPr>
          <a:xfrm>
            <a:off x="5961365" y="3203206"/>
            <a:ext cx="125111" cy="9244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30" name="矩形 17"/>
          <p:cNvSpPr>
            <a:spLocks noChangeArrowheads="1"/>
          </p:cNvSpPr>
          <p:nvPr/>
        </p:nvSpPr>
        <p:spPr bwMode="auto">
          <a:xfrm>
            <a:off x="4783872" y="3560740"/>
            <a:ext cx="5838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1Mb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矩形 17"/>
          <p:cNvSpPr>
            <a:spLocks noChangeArrowheads="1"/>
          </p:cNvSpPr>
          <p:nvPr/>
        </p:nvSpPr>
        <p:spPr bwMode="auto">
          <a:xfrm>
            <a:off x="4354477" y="4002072"/>
            <a:ext cx="6142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64Kb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矩形 17"/>
          <p:cNvSpPr>
            <a:spLocks noChangeArrowheads="1"/>
          </p:cNvSpPr>
          <p:nvPr/>
        </p:nvSpPr>
        <p:spPr bwMode="auto">
          <a:xfrm>
            <a:off x="8007618" y="2208670"/>
            <a:ext cx="64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24 Gb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橢圓 332"/>
          <p:cNvSpPr/>
          <p:nvPr/>
        </p:nvSpPr>
        <p:spPr>
          <a:xfrm>
            <a:off x="7806039" y="1975347"/>
            <a:ext cx="142574" cy="12491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34" name="橢圓 333"/>
          <p:cNvSpPr/>
          <p:nvPr/>
        </p:nvSpPr>
        <p:spPr>
          <a:xfrm>
            <a:off x="6948790" y="2361109"/>
            <a:ext cx="142574" cy="12491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35" name="矩形 17"/>
          <p:cNvSpPr>
            <a:spLocks noChangeArrowheads="1"/>
          </p:cNvSpPr>
          <p:nvPr/>
        </p:nvSpPr>
        <p:spPr bwMode="auto">
          <a:xfrm>
            <a:off x="6918708" y="1739276"/>
            <a:ext cx="9733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V-NAND 1.33Tb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(QLC)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矩形 17"/>
          <p:cNvSpPr>
            <a:spLocks noChangeArrowheads="1"/>
          </p:cNvSpPr>
          <p:nvPr/>
        </p:nvSpPr>
        <p:spPr bwMode="auto">
          <a:xfrm>
            <a:off x="6685691" y="2015067"/>
            <a:ext cx="8963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256 Gb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(TLC)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矩形 17"/>
          <p:cNvSpPr>
            <a:spLocks noChangeArrowheads="1"/>
          </p:cNvSpPr>
          <p:nvPr/>
        </p:nvSpPr>
        <p:spPr bwMode="auto">
          <a:xfrm>
            <a:off x="6760588" y="1870448"/>
            <a:ext cx="9733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V-NAND 512 Gb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(TLC)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8" name="圖片 3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2494" y="2130324"/>
            <a:ext cx="107130" cy="117497"/>
          </a:xfrm>
          <a:prstGeom prst="rect">
            <a:avLst/>
          </a:prstGeom>
        </p:spPr>
      </p:pic>
      <p:sp>
        <p:nvSpPr>
          <p:cNvPr id="339" name="矩形 338"/>
          <p:cNvSpPr/>
          <p:nvPr/>
        </p:nvSpPr>
        <p:spPr>
          <a:xfrm>
            <a:off x="7977764" y="2079352"/>
            <a:ext cx="115988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" dirty="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NVIDIA's H100 GPU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等腰三角形 339"/>
          <p:cNvSpPr/>
          <p:nvPr/>
        </p:nvSpPr>
        <p:spPr>
          <a:xfrm>
            <a:off x="7819136" y="1886712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41" name="等腰三角形 340"/>
          <p:cNvSpPr/>
          <p:nvPr/>
        </p:nvSpPr>
        <p:spPr>
          <a:xfrm>
            <a:off x="6841106" y="2287455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42" name="等腰三角形 341"/>
          <p:cNvSpPr/>
          <p:nvPr/>
        </p:nvSpPr>
        <p:spPr>
          <a:xfrm>
            <a:off x="7732776" y="1949704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43" name="等腰三角形 342"/>
          <p:cNvSpPr/>
          <p:nvPr/>
        </p:nvSpPr>
        <p:spPr>
          <a:xfrm>
            <a:off x="7529546" y="2093897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44" name="等腰三角形 343"/>
          <p:cNvSpPr/>
          <p:nvPr/>
        </p:nvSpPr>
        <p:spPr>
          <a:xfrm>
            <a:off x="6922645" y="2214684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45" name="等腰三角形 344"/>
          <p:cNvSpPr/>
          <p:nvPr/>
        </p:nvSpPr>
        <p:spPr>
          <a:xfrm>
            <a:off x="6480874" y="2828131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46" name="等腰三角形 345"/>
          <p:cNvSpPr/>
          <p:nvPr/>
        </p:nvSpPr>
        <p:spPr>
          <a:xfrm>
            <a:off x="6387070" y="2888163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47" name="等腰三角形 346"/>
          <p:cNvSpPr/>
          <p:nvPr/>
        </p:nvSpPr>
        <p:spPr>
          <a:xfrm>
            <a:off x="6193188" y="2967398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48" name="等腰三角形 347"/>
          <p:cNvSpPr/>
          <p:nvPr/>
        </p:nvSpPr>
        <p:spPr>
          <a:xfrm>
            <a:off x="5781211" y="3468144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49" name="矩形 17"/>
          <p:cNvSpPr>
            <a:spLocks noChangeArrowheads="1"/>
          </p:cNvSpPr>
          <p:nvPr/>
        </p:nvSpPr>
        <p:spPr bwMode="auto">
          <a:xfrm>
            <a:off x="7231420" y="2200417"/>
            <a:ext cx="64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16 Gb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橢圓 349"/>
          <p:cNvSpPr/>
          <p:nvPr/>
        </p:nvSpPr>
        <p:spPr>
          <a:xfrm>
            <a:off x="7925712" y="2685118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51" name="矩形 17"/>
          <p:cNvSpPr>
            <a:spLocks noChangeArrowheads="1"/>
          </p:cNvSpPr>
          <p:nvPr/>
        </p:nvSpPr>
        <p:spPr bwMode="auto">
          <a:xfrm>
            <a:off x="8013940" y="2626319"/>
            <a:ext cx="7793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2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(MLC)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橢圓 351"/>
          <p:cNvSpPr/>
          <p:nvPr/>
        </p:nvSpPr>
        <p:spPr>
          <a:xfrm>
            <a:off x="6758941" y="3073020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53" name="橢圓 352"/>
          <p:cNvSpPr/>
          <p:nvPr/>
        </p:nvSpPr>
        <p:spPr>
          <a:xfrm>
            <a:off x="6856256" y="2950052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54" name="橢圓 353"/>
          <p:cNvSpPr/>
          <p:nvPr/>
        </p:nvSpPr>
        <p:spPr>
          <a:xfrm>
            <a:off x="6635276" y="3140552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55" name="橢圓 354"/>
          <p:cNvSpPr/>
          <p:nvPr/>
        </p:nvSpPr>
        <p:spPr>
          <a:xfrm>
            <a:off x="7263926" y="2821782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56" name="橢圓 355"/>
          <p:cNvSpPr/>
          <p:nvPr/>
        </p:nvSpPr>
        <p:spPr>
          <a:xfrm>
            <a:off x="7039136" y="2828132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57" name="橢圓 356"/>
          <p:cNvSpPr/>
          <p:nvPr/>
        </p:nvSpPr>
        <p:spPr>
          <a:xfrm>
            <a:off x="6536216" y="3224372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58" name="矩形 17"/>
          <p:cNvSpPr>
            <a:spLocks noChangeArrowheads="1"/>
          </p:cNvSpPr>
          <p:nvPr/>
        </p:nvSpPr>
        <p:spPr bwMode="auto">
          <a:xfrm>
            <a:off x="7292315" y="2742252"/>
            <a:ext cx="758541" cy="18466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1Gb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(MLC)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9" name="群組 358"/>
          <p:cNvGrpSpPr/>
          <p:nvPr/>
        </p:nvGrpSpPr>
        <p:grpSpPr>
          <a:xfrm>
            <a:off x="8733791" y="4411981"/>
            <a:ext cx="594663" cy="246221"/>
            <a:chOff x="8105140" y="4558030"/>
            <a:chExt cx="594663" cy="246221"/>
          </a:xfrm>
        </p:grpSpPr>
        <p:sp>
          <p:nvSpPr>
            <p:cNvPr id="360" name="等腰三角形 359"/>
            <p:cNvSpPr/>
            <p:nvPr/>
          </p:nvSpPr>
          <p:spPr>
            <a:xfrm>
              <a:off x="8105140" y="4627880"/>
              <a:ext cx="88900" cy="88900"/>
            </a:xfrm>
            <a:prstGeom prst="triangle">
              <a:avLst/>
            </a:prstGeom>
            <a:solidFill>
              <a:srgbClr val="F79646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TW" altLang="en-US" kern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361" name="文字方塊 360"/>
            <p:cNvSpPr txBox="1"/>
            <p:nvPr/>
          </p:nvSpPr>
          <p:spPr>
            <a:xfrm>
              <a:off x="8143240" y="4558030"/>
              <a:ext cx="5565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TW" sz="1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NAND</a:t>
              </a:r>
              <a:endParaRPr lang="zh-TW" alt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2" name="五角星形 361"/>
          <p:cNvSpPr/>
          <p:nvPr/>
        </p:nvSpPr>
        <p:spPr>
          <a:xfrm>
            <a:off x="3634740" y="5364480"/>
            <a:ext cx="160020" cy="190500"/>
          </a:xfrm>
          <a:prstGeom prst="star5">
            <a:avLst/>
          </a:prstGeom>
          <a:solidFill>
            <a:srgbClr val="00743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63" name="等腰三角形 362">
            <a:extLst>
              <a:ext uri="{FF2B5EF4-FFF2-40B4-BE49-F238E27FC236}">
                <a16:creationId xmlns:a16="http://schemas.microsoft.com/office/drawing/2014/main" id="{415CAA85-1258-8069-17EC-5D5ACD3D2308}"/>
              </a:ext>
            </a:extLst>
          </p:cNvPr>
          <p:cNvSpPr/>
          <p:nvPr/>
        </p:nvSpPr>
        <p:spPr>
          <a:xfrm>
            <a:off x="7180067" y="2154649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64" name="等腰三角形 363">
            <a:extLst>
              <a:ext uri="{FF2B5EF4-FFF2-40B4-BE49-F238E27FC236}">
                <a16:creationId xmlns:a16="http://schemas.microsoft.com/office/drawing/2014/main" id="{9A258A17-381C-090F-F3B5-F53742004043}"/>
              </a:ext>
            </a:extLst>
          </p:cNvPr>
          <p:cNvSpPr/>
          <p:nvPr/>
        </p:nvSpPr>
        <p:spPr>
          <a:xfrm>
            <a:off x="6739774" y="2502668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65" name="等腰三角形 364">
            <a:extLst>
              <a:ext uri="{FF2B5EF4-FFF2-40B4-BE49-F238E27FC236}">
                <a16:creationId xmlns:a16="http://schemas.microsoft.com/office/drawing/2014/main" id="{C61B8372-AA2F-0FE7-FF9A-3960E6CDEB5E}"/>
              </a:ext>
            </a:extLst>
          </p:cNvPr>
          <p:cNvSpPr/>
          <p:nvPr/>
        </p:nvSpPr>
        <p:spPr>
          <a:xfrm>
            <a:off x="6588124" y="2636931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66" name="矩形 17">
            <a:extLst>
              <a:ext uri="{FF2B5EF4-FFF2-40B4-BE49-F238E27FC236}">
                <a16:creationId xmlns:a16="http://schemas.microsoft.com/office/drawing/2014/main" id="{0ED64276-E9C6-78A9-89DF-2D58EF25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403" y="2226141"/>
            <a:ext cx="6559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16 Gb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7" name="矩形 17">
            <a:extLst>
              <a:ext uri="{FF2B5EF4-FFF2-40B4-BE49-F238E27FC236}">
                <a16:creationId xmlns:a16="http://schemas.microsoft.com/office/drawing/2014/main" id="{DFB53996-B219-2293-5D06-95E02DA2C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766" y="2414091"/>
            <a:ext cx="6126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8 Gb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8" name="矩形 17">
            <a:extLst>
              <a:ext uri="{FF2B5EF4-FFF2-40B4-BE49-F238E27FC236}">
                <a16:creationId xmlns:a16="http://schemas.microsoft.com/office/drawing/2014/main" id="{4A87D8EC-5D4E-9E8F-6206-88DCEA54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880" y="2593145"/>
            <a:ext cx="6126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2 Gb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9" name="矩形 17">
            <a:extLst>
              <a:ext uri="{FF2B5EF4-FFF2-40B4-BE49-F238E27FC236}">
                <a16:creationId xmlns:a16="http://schemas.microsoft.com/office/drawing/2014/main" id="{F94E81D1-AF50-7A58-10C5-E7CB64A2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437" y="2934371"/>
            <a:ext cx="68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128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等腰三角形 369">
            <a:extLst>
              <a:ext uri="{FF2B5EF4-FFF2-40B4-BE49-F238E27FC236}">
                <a16:creationId xmlns:a16="http://schemas.microsoft.com/office/drawing/2014/main" id="{261CF728-D520-C2B7-FC67-B962AB7E8C7C}"/>
              </a:ext>
            </a:extLst>
          </p:cNvPr>
          <p:cNvSpPr/>
          <p:nvPr/>
        </p:nvSpPr>
        <p:spPr>
          <a:xfrm>
            <a:off x="6156460" y="3115036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71" name="矩形 17">
            <a:extLst>
              <a:ext uri="{FF2B5EF4-FFF2-40B4-BE49-F238E27FC236}">
                <a16:creationId xmlns:a16="http://schemas.microsoft.com/office/drawing/2014/main" id="{EC46228E-5C33-DD4A-1B3E-4B824FDA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281" y="2776182"/>
            <a:ext cx="68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256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矩形 17">
            <a:extLst>
              <a:ext uri="{FF2B5EF4-FFF2-40B4-BE49-F238E27FC236}">
                <a16:creationId xmlns:a16="http://schemas.microsoft.com/office/drawing/2014/main" id="{F17315DC-FF5B-C736-5362-946C75A5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707" y="3396209"/>
            <a:ext cx="5966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4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等腰三角形 372">
            <a:extLst>
              <a:ext uri="{FF2B5EF4-FFF2-40B4-BE49-F238E27FC236}">
                <a16:creationId xmlns:a16="http://schemas.microsoft.com/office/drawing/2014/main" id="{14781856-E488-16E9-AF0A-E4B2F0A95A1D}"/>
              </a:ext>
            </a:extLst>
          </p:cNvPr>
          <p:cNvSpPr/>
          <p:nvPr/>
        </p:nvSpPr>
        <p:spPr>
          <a:xfrm>
            <a:off x="6059582" y="3199271"/>
            <a:ext cx="88900" cy="88900"/>
          </a:xfrm>
          <a:prstGeom prst="triangl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74" name="矩形 17">
            <a:extLst>
              <a:ext uri="{FF2B5EF4-FFF2-40B4-BE49-F238E27FC236}">
                <a16:creationId xmlns:a16="http://schemas.microsoft.com/office/drawing/2014/main" id="{0ABB9134-1574-97D1-3822-5F4243F10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526" y="3154854"/>
            <a:ext cx="6399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32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橢圓 374">
            <a:extLst>
              <a:ext uri="{FF2B5EF4-FFF2-40B4-BE49-F238E27FC236}">
                <a16:creationId xmlns:a16="http://schemas.microsoft.com/office/drawing/2014/main" id="{2F1E1356-AC89-D214-F59B-92E914A94AFC}"/>
              </a:ext>
            </a:extLst>
          </p:cNvPr>
          <p:cNvSpPr/>
          <p:nvPr/>
        </p:nvSpPr>
        <p:spPr>
          <a:xfrm>
            <a:off x="5419379" y="3836449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76" name="矩形 17">
            <a:extLst>
              <a:ext uri="{FF2B5EF4-FFF2-40B4-BE49-F238E27FC236}">
                <a16:creationId xmlns:a16="http://schemas.microsoft.com/office/drawing/2014/main" id="{29FFDB10-9411-E1FB-32FB-AFF8ED5D7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297" y="3844632"/>
            <a:ext cx="601447" cy="18466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256Kb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橢圓 376">
            <a:extLst>
              <a:ext uri="{FF2B5EF4-FFF2-40B4-BE49-F238E27FC236}">
                <a16:creationId xmlns:a16="http://schemas.microsoft.com/office/drawing/2014/main" id="{282D6B0B-A25B-3E78-46FB-9B90725C7FB5}"/>
              </a:ext>
            </a:extLst>
          </p:cNvPr>
          <p:cNvSpPr/>
          <p:nvPr/>
        </p:nvSpPr>
        <p:spPr>
          <a:xfrm>
            <a:off x="5718357" y="3639521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78" name="橢圓 377">
            <a:extLst>
              <a:ext uri="{FF2B5EF4-FFF2-40B4-BE49-F238E27FC236}">
                <a16:creationId xmlns:a16="http://schemas.microsoft.com/office/drawing/2014/main" id="{D45A579E-7F85-75FE-8F8E-656EE374EEB9}"/>
              </a:ext>
            </a:extLst>
          </p:cNvPr>
          <p:cNvSpPr/>
          <p:nvPr/>
        </p:nvSpPr>
        <p:spPr>
          <a:xfrm>
            <a:off x="5935547" y="3460994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79" name="矩形 17">
            <a:extLst>
              <a:ext uri="{FF2B5EF4-FFF2-40B4-BE49-F238E27FC236}">
                <a16:creationId xmlns:a16="http://schemas.microsoft.com/office/drawing/2014/main" id="{729D2F82-2C33-84B8-71DA-A807D16E6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042" y="3217903"/>
            <a:ext cx="570989" cy="18466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16Mb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橢圓 379">
            <a:extLst>
              <a:ext uri="{FF2B5EF4-FFF2-40B4-BE49-F238E27FC236}">
                <a16:creationId xmlns:a16="http://schemas.microsoft.com/office/drawing/2014/main" id="{4821C0E6-CE00-73DA-601C-8319840BE2D9}"/>
              </a:ext>
            </a:extLst>
          </p:cNvPr>
          <p:cNvSpPr/>
          <p:nvPr/>
        </p:nvSpPr>
        <p:spPr>
          <a:xfrm>
            <a:off x="6192642" y="3335528"/>
            <a:ext cx="80963" cy="80963"/>
          </a:xfrm>
          <a:prstGeom prst="ellipse">
            <a:avLst/>
          </a:prstGeom>
          <a:solidFill>
            <a:srgbClr val="FFFF00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381" name="圖片 380">
            <a:extLst>
              <a:ext uri="{FF2B5EF4-FFF2-40B4-BE49-F238E27FC236}">
                <a16:creationId xmlns:a16="http://schemas.microsoft.com/office/drawing/2014/main" id="{0F380E3A-BAC8-31AB-F560-D655AFDB2C5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3933" y="2247553"/>
            <a:ext cx="104989" cy="109554"/>
          </a:xfrm>
          <a:prstGeom prst="rect">
            <a:avLst/>
          </a:prstGeom>
        </p:spPr>
      </p:pic>
      <p:cxnSp>
        <p:nvCxnSpPr>
          <p:cNvPr id="382" name="直線單箭頭接點 46">
            <a:extLst>
              <a:ext uri="{FF2B5EF4-FFF2-40B4-BE49-F238E27FC236}">
                <a16:creationId xmlns:a16="http://schemas.microsoft.com/office/drawing/2014/main" id="{AFBCC135-D5D1-6762-AE43-38567063A14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00114" y="4169236"/>
            <a:ext cx="494237" cy="669465"/>
          </a:xfrm>
          <a:prstGeom prst="straightConnector1">
            <a:avLst/>
          </a:prstGeom>
          <a:noFill/>
          <a:ln w="19050" algn="ctr">
            <a:solidFill>
              <a:srgbClr val="1414C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3" name="圖片 382">
            <a:extLst>
              <a:ext uri="{FF2B5EF4-FFF2-40B4-BE49-F238E27FC236}">
                <a16:creationId xmlns:a16="http://schemas.microsoft.com/office/drawing/2014/main" id="{E05656B1-4410-2F9A-900D-AA548CD758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8708" y="3631391"/>
            <a:ext cx="104989" cy="109554"/>
          </a:xfrm>
          <a:prstGeom prst="rect">
            <a:avLst/>
          </a:prstGeom>
        </p:spPr>
      </p:pic>
      <p:pic>
        <p:nvPicPr>
          <p:cNvPr id="384" name="圖片 383">
            <a:extLst>
              <a:ext uri="{FF2B5EF4-FFF2-40B4-BE49-F238E27FC236}">
                <a16:creationId xmlns:a16="http://schemas.microsoft.com/office/drawing/2014/main" id="{8F574894-2D88-1238-97C1-D04FA4519D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0577" y="3829908"/>
            <a:ext cx="104989" cy="109554"/>
          </a:xfrm>
          <a:prstGeom prst="rect">
            <a:avLst/>
          </a:prstGeom>
        </p:spPr>
      </p:pic>
      <p:sp>
        <p:nvSpPr>
          <p:cNvPr id="385" name="矩形 17">
            <a:extLst>
              <a:ext uri="{FF2B5EF4-FFF2-40B4-BE49-F238E27FC236}">
                <a16:creationId xmlns:a16="http://schemas.microsoft.com/office/drawing/2014/main" id="{C0681D76-E9B5-0082-779A-459D8989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602" y="3781746"/>
            <a:ext cx="65755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256Kb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6" name="圖片 385">
            <a:extLst>
              <a:ext uri="{FF2B5EF4-FFF2-40B4-BE49-F238E27FC236}">
                <a16:creationId xmlns:a16="http://schemas.microsoft.com/office/drawing/2014/main" id="{E7C0D61C-9AC1-0FB2-0E03-EABFA3B7A3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5074" y="4067510"/>
            <a:ext cx="104989" cy="109554"/>
          </a:xfrm>
          <a:prstGeom prst="rect">
            <a:avLst/>
          </a:prstGeom>
        </p:spPr>
      </p:pic>
      <p:pic>
        <p:nvPicPr>
          <p:cNvPr id="387" name="圖片 386">
            <a:extLst>
              <a:ext uri="{FF2B5EF4-FFF2-40B4-BE49-F238E27FC236}">
                <a16:creationId xmlns:a16="http://schemas.microsoft.com/office/drawing/2014/main" id="{A0EB9347-365E-B3EE-ED8F-4A2F301ED2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0412" y="4191474"/>
            <a:ext cx="104989" cy="109554"/>
          </a:xfrm>
          <a:prstGeom prst="rect">
            <a:avLst/>
          </a:prstGeom>
        </p:spPr>
      </p:pic>
      <p:pic>
        <p:nvPicPr>
          <p:cNvPr id="388" name="圖片 387">
            <a:extLst>
              <a:ext uri="{FF2B5EF4-FFF2-40B4-BE49-F238E27FC236}">
                <a16:creationId xmlns:a16="http://schemas.microsoft.com/office/drawing/2014/main" id="{CA62CC6A-D449-22AC-37BF-94667114EE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3633" y="4403152"/>
            <a:ext cx="104989" cy="109554"/>
          </a:xfrm>
          <a:prstGeom prst="rect">
            <a:avLst/>
          </a:prstGeom>
        </p:spPr>
      </p:pic>
      <p:sp>
        <p:nvSpPr>
          <p:cNvPr id="389" name="矩形 17">
            <a:extLst>
              <a:ext uri="{FF2B5EF4-FFF2-40B4-BE49-F238E27FC236}">
                <a16:creationId xmlns:a16="http://schemas.microsoft.com/office/drawing/2014/main" id="{0B900D44-DAB7-3D0E-63B0-8C0C13FF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949" y="4356991"/>
            <a:ext cx="5709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4Kb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0" name="圖片 389">
            <a:extLst>
              <a:ext uri="{FF2B5EF4-FFF2-40B4-BE49-F238E27FC236}">
                <a16:creationId xmlns:a16="http://schemas.microsoft.com/office/drawing/2014/main" id="{18F2CC95-61AE-2C26-007F-E4B6514D9E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4441" y="4582220"/>
            <a:ext cx="104989" cy="109554"/>
          </a:xfrm>
          <a:prstGeom prst="rect">
            <a:avLst/>
          </a:prstGeom>
        </p:spPr>
      </p:pic>
      <p:pic>
        <p:nvPicPr>
          <p:cNvPr id="391" name="圖片 390">
            <a:extLst>
              <a:ext uri="{FF2B5EF4-FFF2-40B4-BE49-F238E27FC236}">
                <a16:creationId xmlns:a16="http://schemas.microsoft.com/office/drawing/2014/main" id="{6542E7AA-5E76-5442-958E-7225216BFA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2651" y="2299995"/>
            <a:ext cx="104989" cy="109554"/>
          </a:xfrm>
          <a:prstGeom prst="rect">
            <a:avLst/>
          </a:prstGeom>
        </p:spPr>
      </p:pic>
      <p:pic>
        <p:nvPicPr>
          <p:cNvPr id="392" name="圖片 391">
            <a:extLst>
              <a:ext uri="{FF2B5EF4-FFF2-40B4-BE49-F238E27FC236}">
                <a16:creationId xmlns:a16="http://schemas.microsoft.com/office/drawing/2014/main" id="{248109D8-3461-404B-BF58-54A8F18F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1085" y="2464750"/>
            <a:ext cx="104989" cy="109554"/>
          </a:xfrm>
          <a:prstGeom prst="rect">
            <a:avLst/>
          </a:prstGeom>
        </p:spPr>
      </p:pic>
      <p:sp>
        <p:nvSpPr>
          <p:cNvPr id="393" name="矩形 17">
            <a:extLst>
              <a:ext uri="{FF2B5EF4-FFF2-40B4-BE49-F238E27FC236}">
                <a16:creationId xmlns:a16="http://schemas.microsoft.com/office/drawing/2014/main" id="{7F8C7BB7-A529-A570-D4D4-E82E3CB70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142" y="2339873"/>
            <a:ext cx="5998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8 Gb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矩形 17">
            <a:extLst>
              <a:ext uri="{FF2B5EF4-FFF2-40B4-BE49-F238E27FC236}">
                <a16:creationId xmlns:a16="http://schemas.microsoft.com/office/drawing/2014/main" id="{08216FF9-0C98-DEF4-AE33-76D3C30A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344" y="2877960"/>
            <a:ext cx="614271" cy="18466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512Mb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5" name="群組 394"/>
          <p:cNvGrpSpPr/>
          <p:nvPr/>
        </p:nvGrpSpPr>
        <p:grpSpPr>
          <a:xfrm>
            <a:off x="8725745" y="3849957"/>
            <a:ext cx="595148" cy="246221"/>
            <a:chOff x="7893895" y="3983306"/>
            <a:chExt cx="595148" cy="246221"/>
          </a:xfrm>
        </p:grpSpPr>
        <p:pic>
          <p:nvPicPr>
            <p:cNvPr id="396" name="圖片 395">
              <a:extLst>
                <a:ext uri="{FF2B5EF4-FFF2-40B4-BE49-F238E27FC236}">
                  <a16:creationId xmlns:a16="http://schemas.microsoft.com/office/drawing/2014/main" id="{89186C91-D74B-1BE4-FE06-702C6A62A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93895" y="4070076"/>
              <a:ext cx="104989" cy="109554"/>
            </a:xfrm>
            <a:prstGeom prst="rect">
              <a:avLst/>
            </a:prstGeom>
          </p:spPr>
        </p:pic>
        <p:sp>
          <p:nvSpPr>
            <p:cNvPr id="397" name="文字方塊 396">
              <a:extLst>
                <a:ext uri="{FF2B5EF4-FFF2-40B4-BE49-F238E27FC236}">
                  <a16:creationId xmlns:a16="http://schemas.microsoft.com/office/drawing/2014/main" id="{9CBDE7B4-02C0-B738-A912-99C6EC1690B4}"/>
                </a:ext>
              </a:extLst>
            </p:cNvPr>
            <p:cNvSpPr txBox="1"/>
            <p:nvPr/>
          </p:nvSpPr>
          <p:spPr>
            <a:xfrm>
              <a:off x="7919656" y="3983306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DRAM</a:t>
              </a:r>
              <a:endPara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8" name="群組 397"/>
          <p:cNvGrpSpPr/>
          <p:nvPr/>
        </p:nvGrpSpPr>
        <p:grpSpPr>
          <a:xfrm>
            <a:off x="8738807" y="4132323"/>
            <a:ext cx="474103" cy="246221"/>
            <a:chOff x="8021256" y="4259322"/>
            <a:chExt cx="474103" cy="246221"/>
          </a:xfrm>
        </p:grpSpPr>
        <p:sp>
          <p:nvSpPr>
            <p:cNvPr id="399" name="文字方塊 398">
              <a:extLst>
                <a:ext uri="{FF2B5EF4-FFF2-40B4-BE49-F238E27FC236}">
                  <a16:creationId xmlns:a16="http://schemas.microsoft.com/office/drawing/2014/main" id="{D53578E7-4C7B-D1E0-5CC9-CA0409A00B24}"/>
                </a:ext>
              </a:extLst>
            </p:cNvPr>
            <p:cNvSpPr txBox="1"/>
            <p:nvPr/>
          </p:nvSpPr>
          <p:spPr>
            <a:xfrm>
              <a:off x="8039785" y="4259322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TW" sz="1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NOR</a:t>
              </a:r>
              <a:endParaRPr lang="zh-TW" alt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橢圓 399">
              <a:extLst>
                <a:ext uri="{FF2B5EF4-FFF2-40B4-BE49-F238E27FC236}">
                  <a16:creationId xmlns:a16="http://schemas.microsoft.com/office/drawing/2014/main" id="{713392B0-EC5E-16CA-A23D-3AB6397DC45F}"/>
                </a:ext>
              </a:extLst>
            </p:cNvPr>
            <p:cNvSpPr/>
            <p:nvPr/>
          </p:nvSpPr>
          <p:spPr>
            <a:xfrm>
              <a:off x="8021256" y="4355901"/>
              <a:ext cx="79482" cy="79482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TW" altLang="en-US" kern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</p:grpSp>
      <p:sp>
        <p:nvSpPr>
          <p:cNvPr id="401" name="矩形 400">
            <a:extLst>
              <a:ext uri="{FF2B5EF4-FFF2-40B4-BE49-F238E27FC236}">
                <a16:creationId xmlns:a16="http://schemas.microsoft.com/office/drawing/2014/main" id="{E0765395-EDBE-CDC1-7B6B-A9F12DDC53E4}"/>
              </a:ext>
            </a:extLst>
          </p:cNvPr>
          <p:cNvSpPr/>
          <p:nvPr/>
        </p:nvSpPr>
        <p:spPr>
          <a:xfrm>
            <a:off x="2772869" y="1382008"/>
            <a:ext cx="6002448" cy="1535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402" name="圖片 401">
            <a:extLst>
              <a:ext uri="{FF2B5EF4-FFF2-40B4-BE49-F238E27FC236}">
                <a16:creationId xmlns:a16="http://schemas.microsoft.com/office/drawing/2014/main" id="{C5FF1CC5-E255-68FC-C2F9-739BBAE89C7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966" y="4766478"/>
            <a:ext cx="104989" cy="109554"/>
          </a:xfrm>
          <a:prstGeom prst="rect">
            <a:avLst/>
          </a:prstGeom>
        </p:spPr>
      </p:pic>
      <p:sp>
        <p:nvSpPr>
          <p:cNvPr id="403" name="矩形 17">
            <a:extLst>
              <a:ext uri="{FF2B5EF4-FFF2-40B4-BE49-F238E27FC236}">
                <a16:creationId xmlns:a16="http://schemas.microsoft.com/office/drawing/2014/main" id="{6A012946-9F51-7524-85B7-AF92CBC9E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419" y="4711615"/>
            <a:ext cx="6062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256b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矩形 403"/>
          <p:cNvSpPr/>
          <p:nvPr/>
        </p:nvSpPr>
        <p:spPr>
          <a:xfrm>
            <a:off x="7962900" y="1987550"/>
            <a:ext cx="69850" cy="78581"/>
          </a:xfrm>
          <a:prstGeom prst="rect">
            <a:avLst/>
          </a:prstGeom>
          <a:solidFill>
            <a:srgbClr val="00B050"/>
          </a:solidFill>
          <a:ln w="635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405" name="矩形 404"/>
          <p:cNvSpPr/>
          <p:nvPr/>
        </p:nvSpPr>
        <p:spPr>
          <a:xfrm>
            <a:off x="7984114" y="1863453"/>
            <a:ext cx="72173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" dirty="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M1 Ultra</a:t>
            </a:r>
            <a:endParaRPr lang="zh-TW" alt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6" name="圖片 405">
            <a:extLst>
              <a:ext uri="{FF2B5EF4-FFF2-40B4-BE49-F238E27FC236}">
                <a16:creationId xmlns:a16="http://schemas.microsoft.com/office/drawing/2014/main" id="{88CA76E2-19CE-11C5-D51F-8F57B00F7A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2206" y="3127517"/>
            <a:ext cx="104989" cy="109554"/>
          </a:xfrm>
          <a:prstGeom prst="rect">
            <a:avLst/>
          </a:prstGeom>
        </p:spPr>
      </p:pic>
      <p:sp>
        <p:nvSpPr>
          <p:cNvPr id="407" name="矩形 17"/>
          <p:cNvSpPr>
            <a:spLocks noChangeArrowheads="1"/>
          </p:cNvSpPr>
          <p:nvPr/>
        </p:nvSpPr>
        <p:spPr bwMode="auto">
          <a:xfrm>
            <a:off x="5209012" y="3084490"/>
            <a:ext cx="6479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64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8" name="圖片 407">
            <a:extLst>
              <a:ext uri="{FF2B5EF4-FFF2-40B4-BE49-F238E27FC236}">
                <a16:creationId xmlns:a16="http://schemas.microsoft.com/office/drawing/2014/main" id="{88CA76E2-19CE-11C5-D51F-8F57B00F7A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206" y="2892567"/>
            <a:ext cx="104989" cy="109554"/>
          </a:xfrm>
          <a:prstGeom prst="rect">
            <a:avLst/>
          </a:prstGeom>
        </p:spPr>
      </p:pic>
      <p:sp>
        <p:nvSpPr>
          <p:cNvPr id="409" name="矩形 17"/>
          <p:cNvSpPr>
            <a:spLocks noChangeArrowheads="1"/>
          </p:cNvSpPr>
          <p:nvPr/>
        </p:nvSpPr>
        <p:spPr bwMode="auto">
          <a:xfrm>
            <a:off x="5308022" y="2836840"/>
            <a:ext cx="6912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256</a:t>
            </a:r>
            <a:r>
              <a:rPr lang="zh-TW" alt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" name="圖片 409">
            <a:extLst>
              <a:ext uri="{FF2B5EF4-FFF2-40B4-BE49-F238E27FC236}">
                <a16:creationId xmlns:a16="http://schemas.microsoft.com/office/drawing/2014/main" id="{88CA76E2-19CE-11C5-D51F-8F57B00F7A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9256" y="2543317"/>
            <a:ext cx="104989" cy="109554"/>
          </a:xfrm>
          <a:prstGeom prst="rect">
            <a:avLst/>
          </a:prstGeom>
        </p:spPr>
      </p:pic>
      <p:sp>
        <p:nvSpPr>
          <p:cNvPr id="411" name="矩形 17"/>
          <p:cNvSpPr>
            <a:spLocks noChangeArrowheads="1"/>
          </p:cNvSpPr>
          <p:nvPr/>
        </p:nvSpPr>
        <p:spPr bwMode="auto">
          <a:xfrm>
            <a:off x="5817257" y="2506640"/>
            <a:ext cx="599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4Gb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" name="圖片 411">
            <a:extLst>
              <a:ext uri="{FF2B5EF4-FFF2-40B4-BE49-F238E27FC236}">
                <a16:creationId xmlns:a16="http://schemas.microsoft.com/office/drawing/2014/main" id="{88CA76E2-19CE-11C5-D51F-8F57B00F7A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9856" y="2683017"/>
            <a:ext cx="104989" cy="109554"/>
          </a:xfrm>
          <a:prstGeom prst="rect">
            <a:avLst/>
          </a:prstGeom>
        </p:spPr>
      </p:pic>
      <p:sp>
        <p:nvSpPr>
          <p:cNvPr id="413" name="矩形 17"/>
          <p:cNvSpPr>
            <a:spLocks noChangeArrowheads="1"/>
          </p:cNvSpPr>
          <p:nvPr/>
        </p:nvSpPr>
        <p:spPr bwMode="auto">
          <a:xfrm>
            <a:off x="5537857" y="2639990"/>
            <a:ext cx="599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1Gb</a:t>
            </a:r>
            <a:endParaRPr lang="zh-TW" alt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4" name="圖片 413">
            <a:extLst>
              <a:ext uri="{FF2B5EF4-FFF2-40B4-BE49-F238E27FC236}">
                <a16:creationId xmlns:a16="http://schemas.microsoft.com/office/drawing/2014/main" id="{E05656B1-4410-2F9A-900D-AA548CD758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3808" y="3510741"/>
            <a:ext cx="104989" cy="109554"/>
          </a:xfrm>
          <a:prstGeom prst="rect">
            <a:avLst/>
          </a:prstGeom>
        </p:spPr>
      </p:pic>
      <p:pic>
        <p:nvPicPr>
          <p:cNvPr id="415" name="圖片 414">
            <a:extLst>
              <a:ext uri="{FF2B5EF4-FFF2-40B4-BE49-F238E27FC236}">
                <a16:creationId xmlns:a16="http://schemas.microsoft.com/office/drawing/2014/main" id="{88CA76E2-19CE-11C5-D51F-8F57B00F7A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1706" y="3254517"/>
            <a:ext cx="104989" cy="109554"/>
          </a:xfrm>
          <a:prstGeom prst="rect">
            <a:avLst/>
          </a:prstGeom>
        </p:spPr>
      </p:pic>
      <p:pic>
        <p:nvPicPr>
          <p:cNvPr id="416" name="圖片 4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431" y="5645742"/>
            <a:ext cx="277006" cy="11479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052169" y="5911548"/>
            <a:ext cx="16898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Note: MLC – 2 bits per cell</a:t>
            </a:r>
          </a:p>
          <a:p>
            <a:r>
              <a:rPr lang="en-US" altLang="zh-TW" sz="1100" dirty="0"/>
              <a:t>        </a:t>
            </a:r>
            <a:r>
              <a:rPr lang="en-US" altLang="zh-TW" sz="600" dirty="0"/>
              <a:t> </a:t>
            </a:r>
            <a:r>
              <a:rPr lang="en-US" altLang="zh-TW" sz="1100" dirty="0"/>
              <a:t>  TLC – 3 bits per cell</a:t>
            </a:r>
          </a:p>
          <a:p>
            <a:r>
              <a:rPr lang="en-US" altLang="zh-TW" sz="1100" dirty="0"/>
              <a:t>      </a:t>
            </a:r>
            <a:r>
              <a:rPr lang="en-US" altLang="zh-TW" sz="500" dirty="0"/>
              <a:t> </a:t>
            </a:r>
            <a:r>
              <a:rPr lang="en-US" altLang="zh-TW" sz="1100" dirty="0"/>
              <a:t> </a:t>
            </a:r>
            <a:r>
              <a:rPr lang="en-US" altLang="zh-TW" sz="700" dirty="0"/>
              <a:t> </a:t>
            </a:r>
            <a:r>
              <a:rPr lang="en-US" altLang="zh-TW" sz="1100" dirty="0"/>
              <a:t>  QLC – 4 bits per cell </a:t>
            </a:r>
            <a:endParaRPr lang="zh-TW" altLang="en-US" sz="1100" dirty="0"/>
          </a:p>
        </p:txBody>
      </p:sp>
      <p:sp>
        <p:nvSpPr>
          <p:cNvPr id="123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3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0696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1026">
            <a:extLst>
              <a:ext uri="{FF2B5EF4-FFF2-40B4-BE49-F238E27FC236}">
                <a16:creationId xmlns:a16="http://schemas.microsoft.com/office/drawing/2014/main" id="{FACC1A43-A61F-49B7-8800-CCE58A79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16" y="158752"/>
            <a:ext cx="11979583" cy="6921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kumimoji="1" 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III-V Compound Semiconductors for High-speed Electronics</a:t>
            </a:r>
          </a:p>
        </p:txBody>
      </p:sp>
      <p:pic>
        <p:nvPicPr>
          <p:cNvPr id="29698" name="Picture 1030">
            <a:extLst>
              <a:ext uri="{FF2B5EF4-FFF2-40B4-BE49-F238E27FC236}">
                <a16:creationId xmlns:a16="http://schemas.microsoft.com/office/drawing/2014/main" id="{C66865A2-1D19-474D-9D56-7382AF9F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7" y="3065465"/>
            <a:ext cx="4333876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9699" name="Picture 1031">
            <a:extLst>
              <a:ext uri="{FF2B5EF4-FFF2-40B4-BE49-F238E27FC236}">
                <a16:creationId xmlns:a16="http://schemas.microsoft.com/office/drawing/2014/main" id="{9CF9377E-F5ED-4940-B447-079F0CFB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1" y="2997200"/>
            <a:ext cx="3843339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32">
            <a:extLst>
              <a:ext uri="{FF2B5EF4-FFF2-40B4-BE49-F238E27FC236}">
                <a16:creationId xmlns:a16="http://schemas.microsoft.com/office/drawing/2014/main" id="{8EFCB169-3C84-4248-8A1E-36D9E3DD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6" y="1030290"/>
            <a:ext cx="695007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4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1815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9" name="AutoShape 2">
            <a:extLst>
              <a:ext uri="{FF2B5EF4-FFF2-40B4-BE49-F238E27FC236}">
                <a16:creationId xmlns:a16="http://schemas.microsoft.com/office/drawing/2014/main" id="{AE3757BA-CD33-430E-BC94-B8AE02AF0CB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00253" y="1047750"/>
            <a:ext cx="5257801" cy="2381250"/>
          </a:xfrm>
          <a:prstGeom prst="wedgeRoundRectCallout">
            <a:avLst>
              <a:gd name="adj1" fmla="val -48250"/>
              <a:gd name="adj2" fmla="val 8653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zh-TW" altLang="en-US" sz="24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741380" name="Picture 3" descr="C:\WINDOWS\DESKTOP\My Documents\kroemer.gif">
            <a:extLst>
              <a:ext uri="{FF2B5EF4-FFF2-40B4-BE49-F238E27FC236}">
                <a16:creationId xmlns:a16="http://schemas.microsoft.com/office/drawing/2014/main" id="{38D985C0-5DB4-45EE-8BDE-97BBC79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409950"/>
            <a:ext cx="2914651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1381" name="Text Box 4">
            <a:extLst>
              <a:ext uri="{FF2B5EF4-FFF2-40B4-BE49-F238E27FC236}">
                <a16:creationId xmlns:a16="http://schemas.microsoft.com/office/drawing/2014/main" id="{B17D0AF8-2070-4CED-96D2-6B257D66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9" y="4640267"/>
            <a:ext cx="47852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TW" sz="2400" b="1">
                <a:solidFill>
                  <a:schemeClr val="tx1"/>
                </a:solidFill>
                <a:ea typeface="新細明體" panose="02020500000000000000" pitchFamily="18" charset="-120"/>
              </a:rPr>
              <a:t>Herb Kroemer</a:t>
            </a:r>
          </a:p>
          <a:p>
            <a:pPr algn="l"/>
            <a:r>
              <a:rPr lang="en-US" altLang="zh-TW" sz="2400" b="1">
                <a:solidFill>
                  <a:schemeClr val="tx1"/>
                </a:solidFill>
                <a:ea typeface="新細明體" panose="02020500000000000000" pitchFamily="18" charset="-120"/>
              </a:rPr>
              <a:t>2000 Nobel Laureate in Physics</a:t>
            </a:r>
          </a:p>
          <a:p>
            <a:pPr algn="l"/>
            <a:endParaRPr lang="zh-TW" altLang="en-US" sz="2400" b="1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741378" name="Object 2">
            <a:extLst>
              <a:ext uri="{FF2B5EF4-FFF2-40B4-BE49-F238E27FC236}">
                <a16:creationId xmlns:a16="http://schemas.microsoft.com/office/drawing/2014/main" id="{49F2778C-7DBE-423F-8568-6917CF637B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378" y="1179517"/>
          <a:ext cx="3540124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Document" r:id="rId5" imgW="2910240" imgH="2238480" progId="Word.Document.8">
                  <p:embed/>
                </p:oleObj>
              </mc:Choice>
              <mc:Fallback>
                <p:oleObj name="Document" r:id="rId5" imgW="2910240" imgH="2238480" progId="Word.Document.8">
                  <p:embed/>
                  <p:pic>
                    <p:nvPicPr>
                      <p:cNvPr id="741378" name="Object 2">
                        <a:extLst>
                          <a:ext uri="{FF2B5EF4-FFF2-40B4-BE49-F238E27FC236}">
                            <a16:creationId xmlns:a16="http://schemas.microsoft.com/office/drawing/2014/main" id="{49F2778C-7DBE-423F-8568-6917CF637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8" y="1179517"/>
                        <a:ext cx="3540124" cy="223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382" name="Text Box 6">
            <a:extLst>
              <a:ext uri="{FF2B5EF4-FFF2-40B4-BE49-F238E27FC236}">
                <a16:creationId xmlns:a16="http://schemas.microsoft.com/office/drawing/2014/main" id="{A7D70639-E64C-4015-B6F1-A389E7DC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360" y="118951"/>
            <a:ext cx="76787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1" lang="en-US" altLang="zh-TW" sz="4000" b="1" dirty="0">
                <a:solidFill>
                  <a:srgbClr val="A50021"/>
                </a:solidFill>
                <a:ea typeface="標楷體" panose="03000509000000000000" pitchFamily="65" charset="-120"/>
              </a:rPr>
              <a:t>An Enthusiastic HBT Promoter</a:t>
            </a: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5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2949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753" name="Picture 2">
            <a:extLst>
              <a:ext uri="{FF2B5EF4-FFF2-40B4-BE49-F238E27FC236}">
                <a16:creationId xmlns:a16="http://schemas.microsoft.com/office/drawing/2014/main" id="{CE3AD1F6-5495-4A8F-B9C2-EEA3803C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25" y="1369688"/>
            <a:ext cx="622776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2754" name="Picture 3">
            <a:extLst>
              <a:ext uri="{FF2B5EF4-FFF2-40B4-BE49-F238E27FC236}">
                <a16:creationId xmlns:a16="http://schemas.microsoft.com/office/drawing/2014/main" id="{AC586D73-21FB-4123-9EF4-26CEE5A2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9" y="1616075"/>
            <a:ext cx="3030537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42755" name="Text Box 4">
            <a:extLst>
              <a:ext uri="{FF2B5EF4-FFF2-40B4-BE49-F238E27FC236}">
                <a16:creationId xmlns:a16="http://schemas.microsoft.com/office/drawing/2014/main" id="{0DA19692-C8B5-427A-AD92-88A076BC6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754" y="206376"/>
            <a:ext cx="43444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1" lang="en-US" altLang="zh-TW" sz="4000" b="1" dirty="0" err="1">
                <a:solidFill>
                  <a:srgbClr val="A50021"/>
                </a:solidFill>
                <a:ea typeface="標楷體" panose="03000509000000000000" pitchFamily="65" charset="-120"/>
              </a:rPr>
              <a:t>InGaP</a:t>
            </a:r>
            <a:r>
              <a:rPr kumimoji="1" lang="en-US" altLang="zh-TW" sz="4000" b="1" dirty="0">
                <a:solidFill>
                  <a:srgbClr val="A50021"/>
                </a:solidFill>
                <a:ea typeface="標楷體" panose="03000509000000000000" pitchFamily="65" charset="-120"/>
              </a:rPr>
              <a:t>/GaAs HBT</a:t>
            </a:r>
          </a:p>
        </p:txBody>
      </p:sp>
      <p:sp>
        <p:nvSpPr>
          <p:cNvPr id="842756" name="Text Box 5">
            <a:extLst>
              <a:ext uri="{FF2B5EF4-FFF2-40B4-BE49-F238E27FC236}">
                <a16:creationId xmlns:a16="http://schemas.microsoft.com/office/drawing/2014/main" id="{03470C2F-67E3-4190-9744-9A3BEDD47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260" y="1843093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1200" b="1">
                <a:solidFill>
                  <a:schemeClr val="tx1"/>
                </a:solidFill>
                <a:ea typeface="新細明體" panose="02020500000000000000" pitchFamily="18" charset="-120"/>
              </a:rPr>
              <a:t>GaAs HBT</a:t>
            </a:r>
          </a:p>
        </p:txBody>
      </p:sp>
      <p:sp>
        <p:nvSpPr>
          <p:cNvPr id="842757" name="Text Box 6">
            <a:extLst>
              <a:ext uri="{FF2B5EF4-FFF2-40B4-BE49-F238E27FC236}">
                <a16:creationId xmlns:a16="http://schemas.microsoft.com/office/drawing/2014/main" id="{24689C70-3529-4B9E-9A3C-CBDC4BFAF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222" y="3675068"/>
            <a:ext cx="707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1200" b="1">
                <a:solidFill>
                  <a:schemeClr val="tx1"/>
                </a:solidFill>
                <a:ea typeface="新細明體" panose="02020500000000000000" pitchFamily="18" charset="-120"/>
              </a:rPr>
              <a:t>Si  BJT</a:t>
            </a:r>
          </a:p>
        </p:txBody>
      </p:sp>
      <p:sp>
        <p:nvSpPr>
          <p:cNvPr id="842758" name="Text Box 7">
            <a:extLst>
              <a:ext uri="{FF2B5EF4-FFF2-40B4-BE49-F238E27FC236}">
                <a16:creationId xmlns:a16="http://schemas.microsoft.com/office/drawing/2014/main" id="{027FD82B-2B67-456A-8574-5A3C7A7AC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755" y="1271588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b="1" u="sng">
                <a:solidFill>
                  <a:schemeClr val="tx1"/>
                </a:solidFill>
                <a:ea typeface="新細明體" panose="02020500000000000000" pitchFamily="18" charset="-120"/>
              </a:rPr>
              <a:t>DOPING</a:t>
            </a:r>
          </a:p>
        </p:txBody>
      </p:sp>
      <p:sp>
        <p:nvSpPr>
          <p:cNvPr id="842759" name="Text Box 8">
            <a:extLst>
              <a:ext uri="{FF2B5EF4-FFF2-40B4-BE49-F238E27FC236}">
                <a16:creationId xmlns:a16="http://schemas.microsoft.com/office/drawing/2014/main" id="{DEBE1F02-18F2-4CCF-89E0-0FBBBDEDB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481" y="6397630"/>
            <a:ext cx="2183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1200">
                <a:solidFill>
                  <a:schemeClr val="tx1"/>
                </a:solidFill>
                <a:ea typeface="新細明體" panose="02020500000000000000" pitchFamily="18" charset="-120"/>
              </a:rPr>
              <a:t>Source: Peter Asbeck, UCSD</a:t>
            </a:r>
          </a:p>
        </p:txBody>
      </p:sp>
      <p:sp>
        <p:nvSpPr>
          <p:cNvPr id="2" name="矩形 1"/>
          <p:cNvSpPr/>
          <p:nvPr/>
        </p:nvSpPr>
        <p:spPr>
          <a:xfrm>
            <a:off x="2091070" y="5039833"/>
            <a:ext cx="1254642" cy="21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453707" y="5039833"/>
            <a:ext cx="1254642" cy="21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6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9819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168400" y="6489700"/>
            <a:ext cx="1013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https://www.skyworksinc.com/About/-/media/SkyWorks/Documents/Downloads/skyworks_overview.pdf</a:t>
            </a:r>
            <a:endParaRPr lang="zh-TW" altLang="en-US" dirty="0"/>
          </a:p>
        </p:txBody>
      </p:sp>
      <p:pic>
        <p:nvPicPr>
          <p:cNvPr id="9" name="圖片版面配置區 4" descr="photo of Skyworks power amplifier - Google 搜尋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1700" y="1393826"/>
            <a:ext cx="4648988" cy="4873625"/>
          </a:xfrm>
        </p:spPr>
      </p:pic>
      <p:pic>
        <p:nvPicPr>
          <p:cNvPr id="10" name="圖片版面配置區 4" descr="skyworks_overvi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8" y="971993"/>
            <a:ext cx="6172200" cy="2871345"/>
          </a:xfrm>
          <a:prstGeom prst="rect">
            <a:avLst/>
          </a:prstGeom>
        </p:spPr>
      </p:pic>
      <p:pic>
        <p:nvPicPr>
          <p:cNvPr id="11" name="圖片版面配置區 4" descr="skyworks_overvie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2100" y="3932295"/>
            <a:ext cx="2377646" cy="2423370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0DA19692-C8B5-427A-AD92-88A076BC6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858"/>
            <a:ext cx="121124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1" lang="en-US" altLang="zh-TW" sz="3400" b="1" dirty="0" smtClean="0">
                <a:solidFill>
                  <a:srgbClr val="A50021"/>
                </a:solidFill>
                <a:ea typeface="標楷體" panose="03000509000000000000" pitchFamily="65" charset="-120"/>
              </a:rPr>
              <a:t>HBT Power Amplifiers Enhanced Mobile Communications</a:t>
            </a:r>
            <a:endParaRPr kumimoji="1" lang="en-US" altLang="zh-TW" sz="3400" b="1" dirty="0">
              <a:solidFill>
                <a:srgbClr val="A50021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7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4985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>
            <a:extLst>
              <a:ext uri="{FF2B5EF4-FFF2-40B4-BE49-F238E27FC236}">
                <a16:creationId xmlns:a16="http://schemas.microsoft.com/office/drawing/2014/main" id="{650678EB-64DB-4798-818D-762AED871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0537" y="198438"/>
            <a:ext cx="9346634" cy="55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1" 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6-Bit 4 GS/s ADC with AlGaAs/GaAs HBTs</a:t>
            </a:r>
          </a:p>
        </p:txBody>
      </p:sp>
      <p:sp>
        <p:nvSpPr>
          <p:cNvPr id="667651" name="Rectangle 3">
            <a:extLst>
              <a:ext uri="{FF2B5EF4-FFF2-40B4-BE49-F238E27FC236}">
                <a16:creationId xmlns:a16="http://schemas.microsoft.com/office/drawing/2014/main" id="{EDBDDD82-B993-44FF-A91A-85BB9B66E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7439" y="1484314"/>
            <a:ext cx="4252912" cy="17557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/>
              <a:t>Supported by AFWL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/>
              <a:t>6-Bit ADC with on-chip 1:2 demux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/>
              <a:t>1.8 GHz analog BW at 4GS/s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/>
              <a:t>6 W power</a:t>
            </a:r>
          </a:p>
        </p:txBody>
      </p:sp>
      <p:sp>
        <p:nvSpPr>
          <p:cNvPr id="747523" name="Rectangle 7">
            <a:extLst>
              <a:ext uri="{FF2B5EF4-FFF2-40B4-BE49-F238E27FC236}">
                <a16:creationId xmlns:a16="http://schemas.microsoft.com/office/drawing/2014/main" id="{4A0097CF-6858-4243-BBBC-D30CA85C7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010" y="6386518"/>
            <a:ext cx="20613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1200">
                <a:solidFill>
                  <a:schemeClr val="tx1"/>
                </a:solidFill>
                <a:ea typeface="新細明體" panose="02020500000000000000" pitchFamily="18" charset="-120"/>
              </a:rPr>
              <a:t>Source: Rockwell &amp; Agilent </a:t>
            </a:r>
          </a:p>
        </p:txBody>
      </p:sp>
      <p:pic>
        <p:nvPicPr>
          <p:cNvPr id="747524" name="Picture 8">
            <a:extLst>
              <a:ext uri="{FF2B5EF4-FFF2-40B4-BE49-F238E27FC236}">
                <a16:creationId xmlns:a16="http://schemas.microsoft.com/office/drawing/2014/main" id="{A921E78C-E35A-4902-B0F8-A26FD3BF7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4" y="3495680"/>
            <a:ext cx="6527801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47525" name="Picture 4" descr="2ADC5E71">
            <a:extLst>
              <a:ext uri="{FF2B5EF4-FFF2-40B4-BE49-F238E27FC236}">
                <a16:creationId xmlns:a16="http://schemas.microsoft.com/office/drawing/2014/main" id="{3FEABBF1-B99C-4BF0-8041-D318425B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8" b="3098"/>
          <a:stretch>
            <a:fillRect/>
          </a:stretch>
        </p:blipFill>
        <p:spPr bwMode="auto">
          <a:xfrm>
            <a:off x="6670676" y="1036638"/>
            <a:ext cx="35702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26" name="Picture 9" descr="D:\WEST\Rksc-pms.PCT">
            <a:extLst>
              <a:ext uri="{FF2B5EF4-FFF2-40B4-BE49-F238E27FC236}">
                <a16:creationId xmlns:a16="http://schemas.microsoft.com/office/drawing/2014/main" id="{8E3263C6-EBCB-4C41-B6A4-7CFD6681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94" y="6321425"/>
            <a:ext cx="151288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8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4424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>
            <a:extLst>
              <a:ext uri="{FF2B5EF4-FFF2-40B4-BE49-F238E27FC236}">
                <a16:creationId xmlns:a16="http://schemas.microsoft.com/office/drawing/2014/main" id="{7D132E7F-3290-48F9-8B97-4295BE0F1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6299" y="189800"/>
            <a:ext cx="8323267" cy="458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1" 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8-Bit 2-Gs/s ADC and 8:64 DEMUX</a:t>
            </a:r>
          </a:p>
        </p:txBody>
      </p:sp>
      <p:pic>
        <p:nvPicPr>
          <p:cNvPr id="755714" name="Picture 4" descr="830D424D">
            <a:extLst>
              <a:ext uri="{FF2B5EF4-FFF2-40B4-BE49-F238E27FC236}">
                <a16:creationId xmlns:a16="http://schemas.microsoft.com/office/drawing/2014/main" id="{3A47F30C-67FB-4423-AD32-96064D60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5534" r="5339" b="6516"/>
          <a:stretch>
            <a:fillRect/>
          </a:stretch>
        </p:blipFill>
        <p:spPr bwMode="auto">
          <a:xfrm>
            <a:off x="6289677" y="2997200"/>
            <a:ext cx="41052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715" name="Rectangle 5">
            <a:extLst>
              <a:ext uri="{FF2B5EF4-FFF2-40B4-BE49-F238E27FC236}">
                <a16:creationId xmlns:a16="http://schemas.microsoft.com/office/drawing/2014/main" id="{06074D1A-1B25-42AE-B762-5063CD25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6" y="1146181"/>
            <a:ext cx="3614739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TW" b="1">
                <a:solidFill>
                  <a:schemeClr val="tx1"/>
                </a:solidFill>
                <a:ea typeface="新細明體" panose="02020500000000000000" pitchFamily="18" charset="-120"/>
              </a:rPr>
              <a:t>Gray to Binary converter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TW" b="1">
                <a:solidFill>
                  <a:schemeClr val="tx1"/>
                </a:solidFill>
                <a:ea typeface="新細明體" panose="02020500000000000000" pitchFamily="18" charset="-120"/>
              </a:rPr>
              <a:t>3 GB/s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TW" b="1">
                <a:solidFill>
                  <a:schemeClr val="tx1"/>
                </a:solidFill>
                <a:ea typeface="新細明體" panose="02020500000000000000" pitchFamily="18" charset="-120"/>
              </a:rPr>
              <a:t>BIST PRN generator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TW" b="1">
                <a:solidFill>
                  <a:schemeClr val="tx1"/>
                </a:solidFill>
                <a:ea typeface="新細明體" panose="02020500000000000000" pitchFamily="18" charset="-120"/>
              </a:rPr>
              <a:t>3 W power</a:t>
            </a:r>
          </a:p>
        </p:txBody>
      </p:sp>
      <p:pic>
        <p:nvPicPr>
          <p:cNvPr id="755716" name="Picture 9">
            <a:extLst>
              <a:ext uri="{FF2B5EF4-FFF2-40B4-BE49-F238E27FC236}">
                <a16:creationId xmlns:a16="http://schemas.microsoft.com/office/drawing/2014/main" id="{0F069171-4336-4EFC-B144-993DBCD2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4" y="2955928"/>
            <a:ext cx="41243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55717" name="Rectangle 10">
            <a:extLst>
              <a:ext uri="{FF2B5EF4-FFF2-40B4-BE49-F238E27FC236}">
                <a16:creationId xmlns:a16="http://schemas.microsoft.com/office/drawing/2014/main" id="{E1D95A8E-564D-4A0E-B147-FB55D4032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1052513"/>
            <a:ext cx="4046539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TW" b="1">
                <a:solidFill>
                  <a:schemeClr val="tx1"/>
                </a:solidFill>
                <a:ea typeface="新細明體" panose="02020500000000000000" pitchFamily="18" charset="-120"/>
              </a:rPr>
              <a:t>2.5GS/s sampling rate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TW" b="1">
                <a:solidFill>
                  <a:schemeClr val="tx1"/>
                </a:solidFill>
                <a:ea typeface="新細明體" panose="02020500000000000000" pitchFamily="18" charset="-120"/>
              </a:rPr>
              <a:t>3 GHz analog input BW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TW" b="1">
                <a:solidFill>
                  <a:schemeClr val="tx1"/>
                </a:solidFill>
                <a:ea typeface="新細明體" panose="02020500000000000000" pitchFamily="18" charset="-120"/>
              </a:rPr>
              <a:t>IQ Folding and Interpolation architecture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TW" b="1">
                <a:solidFill>
                  <a:schemeClr val="tx1"/>
                </a:solidFill>
                <a:ea typeface="新細明體" panose="02020500000000000000" pitchFamily="18" charset="-120"/>
              </a:rPr>
              <a:t>5 W power</a:t>
            </a:r>
          </a:p>
        </p:txBody>
      </p:sp>
      <p:pic>
        <p:nvPicPr>
          <p:cNvPr id="755718" name="Picture 11" descr="D:\WEST\Rksc-pms.PCT">
            <a:extLst>
              <a:ext uri="{FF2B5EF4-FFF2-40B4-BE49-F238E27FC236}">
                <a16:creationId xmlns:a16="http://schemas.microsoft.com/office/drawing/2014/main" id="{1D0360AE-7FAB-451F-BC1A-C13B81DC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7" y="6357944"/>
            <a:ext cx="1512889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11777388" y="6342189"/>
            <a:ext cx="414612" cy="363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83628F-2085-4B6C-9E3B-26F075965AF1}" type="slidenum">
              <a:rPr lang="en-US" altLang="zh-TW" sz="1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venir Next LT Pro" panose="02020404030301010803"/>
              </a:rPr>
              <a:pPr>
                <a:defRPr/>
              </a:pPr>
              <a:t>9</a:t>
            </a:fld>
            <a:endParaRPr lang="en-US" altLang="zh-TW" sz="1600" b="1" dirty="0">
              <a:solidFill>
                <a:srgbClr val="000000">
                  <a:lumMod val="85000"/>
                  <a:lumOff val="15000"/>
                </a:srgbClr>
              </a:solidFill>
              <a:latin typeface="Avenir Next LT Pro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451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寬螢幕</PresentationFormat>
  <Paragraphs>154</Paragraphs>
  <Slides>14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8" baseType="lpstr">
      <vt:lpstr>Avenir Next LT Pro</vt:lpstr>
      <vt:lpstr>Carlito</vt:lpstr>
      <vt:lpstr>RI Sans</vt:lpstr>
      <vt:lpstr>細明體</vt:lpstr>
      <vt:lpstr>新細明體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Theme</vt:lpstr>
      <vt:lpstr>Document</vt:lpstr>
      <vt:lpstr>Outline</vt:lpstr>
      <vt:lpstr>PowerPoint 簡報</vt:lpstr>
      <vt:lpstr>Moore’s Law</vt:lpstr>
      <vt:lpstr>III-V Compound Semiconductors for High-speed Electronics</vt:lpstr>
      <vt:lpstr>PowerPoint 簡報</vt:lpstr>
      <vt:lpstr>PowerPoint 簡報</vt:lpstr>
      <vt:lpstr>PowerPoint 簡報</vt:lpstr>
      <vt:lpstr>6-Bit 4 GS/s ADC with AlGaAs/GaAs HBTs</vt:lpstr>
      <vt:lpstr>8-Bit 2-Gs/s ADC and 8:64 DEMUX</vt:lpstr>
      <vt:lpstr>Artistic View of Global Communication</vt:lpstr>
      <vt:lpstr>PowerPoint 簡報</vt:lpstr>
      <vt:lpstr>PowerPoint 簡報</vt:lpstr>
      <vt:lpstr>WEST Demonstration</vt:lpstr>
      <vt:lpstr>WEST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  Enabled by ICs</dc:title>
  <dc:creator>KC Wang</dc:creator>
  <cp:lastModifiedBy>Windows 使用者</cp:lastModifiedBy>
  <cp:revision>224</cp:revision>
  <cp:lastPrinted>2023-05-27T15:13:08Z</cp:lastPrinted>
  <dcterms:created xsi:type="dcterms:W3CDTF">2015-04-10T14:27:52Z</dcterms:created>
  <dcterms:modified xsi:type="dcterms:W3CDTF">2023-05-30T09:33:18Z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ICSecret">
    <vt:lpwstr>None</vt:lpwstr>
  </property>
  <property fmtid="{D5CDD505-2E9C-101B-9397-08002B2CF9AE}" pid="3" name="MXICSecretDLP">
    <vt:lpwstr>_#MacronixNone#_</vt:lpwstr>
  </property>
  <property fmtid="{D5CDD505-2E9C-101B-9397-08002B2CF9AE}" pid="4" name="MXICMarkedBy">
    <vt:lpwstr>User</vt:lpwstr>
  </property>
  <property fmtid="{D5CDD505-2E9C-101B-9397-08002B2CF9AE}" pid="5" name="MXICPersonalData">
    <vt:lpwstr>None</vt:lpwstr>
  </property>
  <property fmtid="{D5CDD505-2E9C-101B-9397-08002B2CF9AE}" pid="6" name="MXICPersonalDataDLP">
    <vt:lpwstr>_#MacronixNone#_</vt:lpwstr>
  </property>
  <property fmtid="{D5CDD505-2E9C-101B-9397-08002B2CF9AE}" pid="7" name="MXICPageOrientation">
    <vt:lpwstr>1</vt:lpwstr>
  </property>
  <property fmtid="{D5CDD505-2E9C-101B-9397-08002B2CF9AE}" pid="8" name="MXICWatermarkFileName">
    <vt:lpwstr/>
  </property>
  <property fmtid="{D5CDD505-2E9C-101B-9397-08002B2CF9AE}" pid="9" name="MXICTradeSecret">
    <vt:lpwstr>No</vt:lpwstr>
  </property>
</Properties>
</file>