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</p:sldMasterIdLst>
  <p:notesMasterIdLst>
    <p:notesMasterId r:id="rId23"/>
  </p:notesMasterIdLst>
  <p:handoutMasterIdLst>
    <p:handoutMasterId r:id="rId24"/>
  </p:handoutMasterIdLst>
  <p:sldIdLst>
    <p:sldId id="443" r:id="rId2"/>
    <p:sldId id="447" r:id="rId3"/>
    <p:sldId id="449" r:id="rId4"/>
    <p:sldId id="436" r:id="rId5"/>
    <p:sldId id="437" r:id="rId6"/>
    <p:sldId id="446" r:id="rId7"/>
    <p:sldId id="435" r:id="rId8"/>
    <p:sldId id="448" r:id="rId9"/>
    <p:sldId id="473" r:id="rId10"/>
    <p:sldId id="440" r:id="rId11"/>
    <p:sldId id="478" r:id="rId12"/>
    <p:sldId id="511" r:id="rId13"/>
    <p:sldId id="512" r:id="rId14"/>
    <p:sldId id="513" r:id="rId15"/>
    <p:sldId id="514" r:id="rId16"/>
    <p:sldId id="515" r:id="rId17"/>
    <p:sldId id="510" r:id="rId18"/>
    <p:sldId id="444" r:id="rId19"/>
    <p:sldId id="415" r:id="rId20"/>
    <p:sldId id="417" r:id="rId21"/>
    <p:sldId id="418" r:id="rId22"/>
  </p:sldIdLst>
  <p:sldSz cx="12192000" cy="6858000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9E0000"/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029" autoAdjust="0"/>
    <p:restoredTop sz="85973" autoAdjust="0"/>
  </p:normalViewPr>
  <p:slideViewPr>
    <p:cSldViewPr snapToGrid="0">
      <p:cViewPr varScale="1">
        <p:scale>
          <a:sx n="76" d="100"/>
          <a:sy n="76" d="100"/>
        </p:scale>
        <p:origin x="965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450"/>
    </p:cViewPr>
  </p:sorterViewPr>
  <p:notesViewPr>
    <p:cSldViewPr snapToGrid="0">
      <p:cViewPr varScale="1">
        <p:scale>
          <a:sx n="54" d="100"/>
          <a:sy n="54" d="100"/>
        </p:scale>
        <p:origin x="3552" y="60"/>
      </p:cViewPr>
      <p:guideLst>
        <p:guide orient="horz" pos="3224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9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6575" cy="512763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021138" y="1"/>
            <a:ext cx="3076575" cy="512763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r">
              <a:defRPr sz="1200"/>
            </a:lvl1pPr>
          </a:lstStyle>
          <a:p>
            <a:fld id="{E80FC867-142B-4695-9626-CDBAFA0F41FE}" type="datetimeFigureOut">
              <a:rPr lang="zh-TW" altLang="en-US" smtClean="0"/>
              <a:t>2023/5/30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721851"/>
            <a:ext cx="3076575" cy="512763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021138" y="9721851"/>
            <a:ext cx="3076575" cy="512763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r">
              <a:defRPr sz="1200"/>
            </a:lvl1pPr>
          </a:lstStyle>
          <a:p>
            <a:fld id="{7E68AB54-B3B3-447E-AD8B-21DD6FA7E11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24473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3508"/>
          </a:xfrm>
          <a:prstGeom prst="rect">
            <a:avLst/>
          </a:prstGeom>
        </p:spPr>
        <p:txBody>
          <a:bodyPr vert="horz" lIns="99036" tIns="49518" rIns="99036" bIns="4951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3508"/>
          </a:xfrm>
          <a:prstGeom prst="rect">
            <a:avLst/>
          </a:prstGeom>
        </p:spPr>
        <p:txBody>
          <a:bodyPr vert="horz" lIns="99036" tIns="49518" rIns="99036" bIns="49518" rtlCol="0"/>
          <a:lstStyle>
            <a:lvl1pPr algn="r">
              <a:defRPr sz="1300"/>
            </a:lvl1pPr>
          </a:lstStyle>
          <a:p>
            <a:fld id="{22254D36-9FFF-4A32-9D9B-BA70860FCAD9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36" tIns="49518" rIns="99036" bIns="4951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925408"/>
            <a:ext cx="5679440" cy="4029879"/>
          </a:xfrm>
          <a:prstGeom prst="rect">
            <a:avLst/>
          </a:prstGeom>
        </p:spPr>
        <p:txBody>
          <a:bodyPr vert="horz" lIns="99036" tIns="49518" rIns="99036" bIns="4951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3507"/>
          </a:xfrm>
          <a:prstGeom prst="rect">
            <a:avLst/>
          </a:prstGeom>
        </p:spPr>
        <p:txBody>
          <a:bodyPr vert="horz" lIns="99036" tIns="49518" rIns="99036" bIns="4951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3507"/>
          </a:xfrm>
          <a:prstGeom prst="rect">
            <a:avLst/>
          </a:prstGeom>
        </p:spPr>
        <p:txBody>
          <a:bodyPr vert="horz" lIns="99036" tIns="49518" rIns="99036" bIns="49518" rtlCol="0" anchor="b"/>
          <a:lstStyle>
            <a:lvl1pPr algn="r">
              <a:defRPr sz="1300"/>
            </a:lvl1pPr>
          </a:lstStyle>
          <a:p>
            <a:fld id="{720E87A2-B162-45FE-B26F-FF298C791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854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2334" indent="-232334">
              <a:buAutoNum type="arabicPeriod"/>
            </a:pPr>
            <a:r>
              <a:rPr lang="en-US" altLang="zh-TW" dirty="0"/>
              <a:t>In addition to the fast and volatile</a:t>
            </a:r>
            <a:r>
              <a:rPr lang="en-US" altLang="zh-TW" baseline="0" dirty="0"/>
              <a:t> SRAM and DRAM, there are many non-volatile memories being used or developed, as shown in this chart.</a:t>
            </a:r>
          </a:p>
          <a:p>
            <a:pPr marL="232334" indent="-232334" defTabSz="858059">
              <a:buFontTx/>
              <a:buAutoNum type="arabicPeriod"/>
              <a:defRPr/>
            </a:pPr>
            <a:r>
              <a:rPr lang="en-US" altLang="zh-TW" baseline="0" dirty="0"/>
              <a:t>NAND Flash and NOR Flash memories are the main engine of </a:t>
            </a:r>
            <a:r>
              <a:rPr lang="en-US" altLang="zh-TW" baseline="0" dirty="0" smtClean="0"/>
              <a:t>storing  data </a:t>
            </a:r>
            <a:r>
              <a:rPr lang="en-US" altLang="zh-TW" baseline="0" dirty="0"/>
              <a:t>and computer </a:t>
            </a:r>
            <a:r>
              <a:rPr lang="en-US" altLang="zh-TW" baseline="0" dirty="0" smtClean="0"/>
              <a:t>codes. </a:t>
            </a:r>
            <a:r>
              <a:rPr lang="en-US" altLang="zh-TW" baseline="0" dirty="0"/>
              <a:t>Global market of NAND Flash in 2020 was about $46.6B US dollars and that of NOR was $3.2B.</a:t>
            </a:r>
          </a:p>
          <a:p>
            <a:pPr marL="232334" indent="-232334">
              <a:buAutoNum type="arabicPeriod"/>
            </a:pPr>
            <a:r>
              <a:rPr lang="en-US" altLang="zh-TW" baseline="0" dirty="0"/>
              <a:t>3-Dimentional NAND Flash memories are in mass production for years. 3D NOR technologies are emerging. </a:t>
            </a:r>
          </a:p>
          <a:p>
            <a:pPr marL="232334" indent="-232334">
              <a:buAutoNum type="arabicPeriod"/>
            </a:pPr>
            <a:r>
              <a:rPr lang="en-US" altLang="zh-TW" baseline="0" dirty="0"/>
              <a:t>Other non-volatile memories include phase-change memory, magnetic RAM, resistive RAM, and ferroelectric RAM. All these memories are under very active research.</a:t>
            </a:r>
          </a:p>
          <a:p>
            <a:pPr marL="232334" indent="-232334">
              <a:buAutoNum type="arabicPeriod"/>
            </a:pPr>
            <a:r>
              <a:rPr lang="en-US" altLang="zh-TW" baseline="0" dirty="0"/>
              <a:t>In this talk, we will focus on the Flash memories.</a:t>
            </a:r>
          </a:p>
          <a:p>
            <a:endParaRPr lang="en-US" altLang="zh-TW" baseline="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7383D-9EC9-43CE-A029-CE980AF6297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3412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NTU Professors: </a:t>
            </a:r>
            <a:r>
              <a:rPr lang="en-US" altLang="zh-TW" dirty="0" err="1" smtClean="0"/>
              <a:t>Kan</a:t>
            </a:r>
            <a:r>
              <a:rPr lang="en-US" altLang="zh-TW" dirty="0" smtClean="0"/>
              <a:t> Lee,</a:t>
            </a:r>
            <a:r>
              <a:rPr lang="en-US" altLang="zh-TW" baseline="0" dirty="0" smtClean="0"/>
              <a:t> </a:t>
            </a:r>
            <a:r>
              <a:rPr lang="en-US" altLang="zh-TW" baseline="0" dirty="0" err="1" smtClean="0"/>
              <a:t>Chih-Kan</a:t>
            </a:r>
            <a:r>
              <a:rPr lang="en-US" altLang="zh-TW" baseline="0" dirty="0" smtClean="0"/>
              <a:t> Yang, </a:t>
            </a:r>
          </a:p>
          <a:p>
            <a:r>
              <a:rPr lang="en-US" altLang="zh-TW" baseline="0" dirty="0" smtClean="0"/>
              <a:t>Civil Maps is being acquired by a public </a:t>
            </a:r>
            <a:r>
              <a:rPr lang="en-US" altLang="zh-TW" baseline="0" dirty="0" err="1" smtClean="0"/>
              <a:t>lidar</a:t>
            </a:r>
            <a:r>
              <a:rPr lang="en-US" altLang="zh-TW" baseline="0" dirty="0" smtClean="0"/>
              <a:t> company that collaborates with </a:t>
            </a:r>
            <a:r>
              <a:rPr lang="en-US" altLang="zh-TW" baseline="0" dirty="0" err="1" smtClean="0"/>
              <a:t>Meceed</a:t>
            </a:r>
            <a:r>
              <a:rPr lang="en-US" altLang="zh-TW" baseline="0" dirty="0" smtClean="0"/>
              <a:t> Benz. (Level 3) also Honda. 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AD49B7-840A-44F4-B341-CF75C043B1E9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90379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BACD09-BF20-4508-BBB1-0C4E128D5552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4533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E87A2-B162-45FE-B26F-FF298C791F0B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456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在計算機系統中</a:t>
            </a:r>
            <a:r>
              <a:rPr lang="en-US" altLang="zh-TW" dirty="0" smtClean="0"/>
              <a:t>,</a:t>
            </a:r>
            <a:r>
              <a:rPr lang="zh-TW" altLang="en-US" dirty="0" smtClean="0"/>
              <a:t> 從記憶體到儲存裝置</a:t>
            </a:r>
            <a:r>
              <a:rPr lang="en-US" altLang="zh-TW" dirty="0" smtClean="0"/>
              <a:t>,</a:t>
            </a:r>
            <a:r>
              <a:rPr lang="zh-TW" altLang="en-US" dirty="0" smtClean="0"/>
              <a:t> 從速度快到速度慢</a:t>
            </a:r>
            <a:r>
              <a:rPr lang="en-US" altLang="zh-TW" dirty="0" smtClean="0"/>
              <a:t>,</a:t>
            </a:r>
            <a:r>
              <a:rPr lang="zh-TW" altLang="en-US" dirty="0" smtClean="0"/>
              <a:t> 從容量小到容量大</a:t>
            </a:r>
            <a:r>
              <a:rPr lang="en-US" altLang="zh-TW" dirty="0" smtClean="0"/>
              <a:t>,</a:t>
            </a:r>
            <a:r>
              <a:rPr lang="zh-TW" altLang="en-US" dirty="0" smtClean="0"/>
              <a:t> 從高成本到低成本</a:t>
            </a:r>
            <a:r>
              <a:rPr lang="en-US" altLang="zh-TW" dirty="0" smtClean="0"/>
              <a:t>,</a:t>
            </a:r>
            <a:r>
              <a:rPr lang="zh-TW" altLang="en-US" dirty="0" smtClean="0"/>
              <a:t> 從高能耗到低能耗</a:t>
            </a:r>
            <a:r>
              <a:rPr lang="en-US" altLang="zh-TW" dirty="0" smtClean="0"/>
              <a:t>, </a:t>
            </a:r>
            <a:r>
              <a:rPr lang="zh-TW" altLang="en-US" dirty="0" smtClean="0"/>
              <a:t>都有不同的裝置配合</a:t>
            </a:r>
            <a:r>
              <a:rPr lang="en-US" altLang="zh-TW" dirty="0" smtClean="0"/>
              <a:t>,</a:t>
            </a:r>
          </a:p>
          <a:p>
            <a:r>
              <a:rPr lang="zh-TW" altLang="en-US" dirty="0" smtClean="0"/>
              <a:t>但是在現有的裝置中</a:t>
            </a:r>
            <a:r>
              <a:rPr lang="en-US" altLang="zh-TW" dirty="0" smtClean="0"/>
              <a:t>,</a:t>
            </a:r>
            <a:r>
              <a:rPr lang="zh-TW" altLang="en-US" dirty="0" smtClean="0"/>
              <a:t> 仍有一段空缺</a:t>
            </a:r>
            <a:r>
              <a:rPr lang="en-US" altLang="zh-TW" dirty="0" smtClean="0"/>
              <a:t>,</a:t>
            </a:r>
            <a:r>
              <a:rPr lang="zh-TW" altLang="en-US" dirty="0" smtClean="0"/>
              <a:t> 使得整個記憶體階層造成瓶頸</a:t>
            </a:r>
            <a:r>
              <a:rPr lang="en-US" altLang="zh-TW" dirty="0" smtClean="0"/>
              <a:t>,</a:t>
            </a:r>
            <a:r>
              <a:rPr lang="zh-TW" altLang="en-US" dirty="0" smtClean="0"/>
              <a:t> 仍有待新元件或新架構來彌補這個缺口</a:t>
            </a:r>
            <a:r>
              <a:rPr lang="en-US" altLang="zh-TW" dirty="0" smtClean="0"/>
              <a:t>.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336FF-8738-489D-B09E-152F641F0F4A}" type="slidenum">
              <a:rPr lang="zh-TW" altLang="en-US" smtClean="0"/>
              <a:pPr/>
              <a:t>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57767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7558" indent="-247558">
              <a:buAutoNum type="arabicPeriod"/>
            </a:pPr>
            <a:r>
              <a:rPr lang="en-US" altLang="zh-TW" baseline="0" dirty="0"/>
              <a:t>Memory-centric computing is emerging to complement process-centric computing.</a:t>
            </a:r>
          </a:p>
          <a:p>
            <a:pPr marL="247558" indent="-247558">
              <a:buAutoNum type="arabicPeriod"/>
            </a:pPr>
            <a:r>
              <a:rPr lang="en-US" altLang="zh-TW" baseline="0" dirty="0"/>
              <a:t>The traditional process-centric computing spends too much time and energy in data movement between memory components and CPU.</a:t>
            </a:r>
          </a:p>
          <a:p>
            <a:pPr marL="247558" indent="-247558">
              <a:buAutoNum type="arabicPeriod"/>
            </a:pPr>
            <a:r>
              <a:rPr lang="en-US" altLang="zh-TW" baseline="0" dirty="0"/>
              <a:t>We can move some processing units near the memory components to facilitate near-memory computing.</a:t>
            </a:r>
          </a:p>
          <a:p>
            <a:pPr marL="247558" indent="-247558">
              <a:buAutoNum type="arabicPeriod"/>
            </a:pPr>
            <a:r>
              <a:rPr lang="en-US" altLang="zh-TW" baseline="0" dirty="0"/>
              <a:t>Or, we can move the processing units inside the memory components for in-memory computing.</a:t>
            </a:r>
          </a:p>
          <a:p>
            <a:pPr marL="247558" indent="-247558">
              <a:buAutoNum type="arabicPeriod"/>
            </a:pPr>
            <a:r>
              <a:rPr lang="en-US" altLang="zh-TW" baseline="0" dirty="0"/>
              <a:t>The processing units can be simple logic/arithmetic operations or more complex operation sequences such as multiply and accumulate (MAC) operation in Deep Neural Network (DNN).</a:t>
            </a:r>
          </a:p>
          <a:p>
            <a:pPr marL="247558" indent="-247558" defTabSz="914288">
              <a:buFontTx/>
              <a:buAutoNum type="arabicPeriod"/>
              <a:defRPr/>
            </a:pPr>
            <a:r>
              <a:rPr lang="en-US" altLang="zh-TW" dirty="0">
                <a:solidFill>
                  <a:srgbClr val="2D06D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“Memory components” can be SRAM, DRAM, NAND, NOR, PCM, ReRAM, MRAM, </a:t>
            </a:r>
            <a:r>
              <a:rPr lang="en-US" altLang="zh-TW" dirty="0" err="1">
                <a:solidFill>
                  <a:srgbClr val="2D06D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FeRAM</a:t>
            </a:r>
            <a:r>
              <a:rPr lang="en-US" altLang="zh-TW" dirty="0">
                <a:solidFill>
                  <a:srgbClr val="2D06D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HDD, etc.  depending on applications.</a:t>
            </a:r>
            <a:endParaRPr lang="en-US" altLang="zh-TW" b="0" baseline="0" dirty="0"/>
          </a:p>
          <a:p>
            <a:pPr marL="247558" indent="-247558">
              <a:buAutoNum type="arabicPeriod"/>
            </a:pPr>
            <a:r>
              <a:rPr lang="en-US" altLang="zh-TW" baseline="0" dirty="0"/>
              <a:t>Depending on applications, many memories can be used for memory-centric computing. </a:t>
            </a:r>
            <a:r>
              <a:rPr lang="en-US" altLang="zh-TW" b="1" baseline="0" dirty="0"/>
              <a:t>Flash memories are among the most promising ones for memory centric computing in applications of AI inference.</a:t>
            </a:r>
            <a:endParaRPr lang="zh-TW" altLang="en-US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88">
              <a:defRPr/>
            </a:pPr>
            <a:fld id="{DCAD49B7-840A-44F4-B341-CF75C043B1E9}" type="slidenum">
              <a:rPr lang="zh-TW" altLang="en-US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pPr defTabSz="914288">
                <a:defRPr/>
              </a:pPr>
              <a:t>8</a:t>
            </a:fld>
            <a:endParaRPr lang="zh-TW" altLang="en-US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36572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592138" y="219075"/>
            <a:ext cx="7069137" cy="39766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>
          <a:xfrm>
            <a:off x="297705" y="4194627"/>
            <a:ext cx="8187690" cy="3196828"/>
          </a:xfrm>
        </p:spPr>
        <p:txBody>
          <a:bodyPr/>
          <a:lstStyle/>
          <a:p>
            <a:endParaRPr lang="en-US" altLang="zh-TW" dirty="0"/>
          </a:p>
          <a:p>
            <a:r>
              <a:rPr lang="en-US" altLang="zh-TW" dirty="0"/>
              <a:t>This slide</a:t>
            </a:r>
            <a:r>
              <a:rPr lang="en-US" altLang="zh-TW" baseline="0" dirty="0"/>
              <a:t> shows an example design of AI-MAC in-memory computing with 3D NAND for inference. Each layer of a DNN contains input neurons, output neurons, and weight parameters. Each weight parameter represents strength of connection between a pair of input and output neurons. We can store each of the multi-bit weight on multiple NAND cells in binary format. </a:t>
            </a:r>
          </a:p>
          <a:p>
            <a:endParaRPr lang="en-US" altLang="zh-TW" baseline="0" dirty="0"/>
          </a:p>
          <a:p>
            <a:r>
              <a:rPr lang="en-US" altLang="zh-TW" baseline="0" dirty="0"/>
              <a:t>A 3D NAND chip contains thousands of  blocks, each block has a large number of vertical strings of NAND cells. To carry out the MAC computing, we put the inputs on BLs, select one word-line, sum the current from each block. Then we  digitize it and do activation function digitally.</a:t>
            </a:r>
          </a:p>
          <a:p>
            <a:endParaRPr lang="en-US" altLang="zh-TW" baseline="0" dirty="0"/>
          </a:p>
          <a:p>
            <a:pPr marL="247558" indent="-247558">
              <a:buAutoNum type="arabicPeriod"/>
            </a:pPr>
            <a:r>
              <a:rPr lang="en-US" altLang="zh-TW" baseline="0" dirty="0"/>
              <a:t>The key features are </a:t>
            </a:r>
            <a:r>
              <a:rPr lang="en-US" altLang="zh-TW" b="1" baseline="0" dirty="0"/>
              <a:t>high-capacity, robust, multi-bit, accumulating large number of cell currents once, massively parallel computing, and minimum data movement, </a:t>
            </a:r>
            <a:r>
              <a:rPr lang="en-US" altLang="zh-TW" baseline="0" dirty="0"/>
              <a:t>as listed on the chart.</a:t>
            </a:r>
          </a:p>
          <a:p>
            <a:pPr marL="268122" indent="-268122">
              <a:buAutoNum type="arabicPeriod"/>
            </a:pPr>
            <a:r>
              <a:rPr lang="en-US" altLang="zh-TW" baseline="0" dirty="0"/>
              <a:t>This kind of “analog” in-memory computing technologies has high potential for AI-MAC computing. </a:t>
            </a:r>
            <a:r>
              <a:rPr lang="en-US" altLang="zh-TW" b="1" u="none" baseline="0" dirty="0"/>
              <a:t>However, there are challenges before good products appear: (1) proper ADC/DAC, (2) data routing for reconfigurable neural networks, (3) </a:t>
            </a:r>
            <a:r>
              <a:rPr lang="en-US" altLang="zh-TW" u="none" baseline="0" dirty="0"/>
              <a:t>System level design. </a:t>
            </a:r>
            <a:endParaRPr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88">
              <a:defRPr/>
            </a:pPr>
            <a:fld id="{2CA07B58-8490-4448-8933-C9272FF466A8}" type="slidenum">
              <a:rPr lang="zh-TW" altLang="en-US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pPr defTabSz="914288">
                <a:defRPr/>
              </a:pPr>
              <a:t>9</a:t>
            </a:fld>
            <a:endParaRPr lang="zh-TW" altLang="en-US" dirty="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96380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58788" y="720725"/>
            <a:ext cx="6396037" cy="3598863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err="1" smtClean="0"/>
              <a:t>Facenet</a:t>
            </a:r>
            <a:r>
              <a:rPr lang="en-US" altLang="zh-TW" dirty="0" smtClean="0"/>
              <a:t>:</a:t>
            </a:r>
            <a:r>
              <a:rPr lang="en-US" altLang="zh-TW" baseline="0" dirty="0" smtClean="0"/>
              <a:t> 2015 by researchers at Google. 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88">
              <a:defRPr/>
            </a:pPr>
            <a:fld id="{BAE7437C-6007-4E24-BCCF-4CB22F3BAD66}" type="slidenum">
              <a:rPr lang="zh-TW" altLang="en-US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pPr defTabSz="914288">
                <a:defRPr/>
              </a:pPr>
              <a:t>10</a:t>
            </a:fld>
            <a:endParaRPr lang="en-US" altLang="zh-TW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91637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Voice</a:t>
            </a:r>
            <a:r>
              <a:rPr lang="en-US" altLang="zh-TW" baseline="0" dirty="0" smtClean="0"/>
              <a:t> recognition &amp; NLP- HK student 5G cell  phone peer-to-peer 3m , UN languages, real-time 100-200 translators. US$100/hr.  HK-JPN-English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A0749A-F572-440F-AC60-59E787C33ECF}" type="slidenum">
              <a:rPr lang="en-US" altLang="zh-TW" smtClean="0"/>
              <a:pPr>
                <a:defRPr/>
              </a:pPr>
              <a:t>11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638831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88">
              <a:defRPr/>
            </a:pPr>
            <a:fld id="{D4438CEB-FA37-42F8-9523-CF036D284B11}" type="slidenum">
              <a:rPr lang="zh-TW" altLang="en-US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pPr defTabSz="914288">
                <a:defRPr/>
              </a:pPr>
              <a:t>12</a:t>
            </a:fld>
            <a:endParaRPr lang="zh-TW" altLang="en-US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248165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88">
              <a:defRPr/>
            </a:pPr>
            <a:fld id="{D4438CEB-FA37-42F8-9523-CF036D284B11}" type="slidenum">
              <a:rPr lang="zh-TW" altLang="en-US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pPr defTabSz="914288">
                <a:defRPr/>
              </a:pPr>
              <a:t>13</a:t>
            </a:fld>
            <a:endParaRPr lang="zh-TW" altLang="en-US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30143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NYCU</a:t>
            </a:r>
            <a:r>
              <a:rPr lang="en-US" altLang="zh-TW" baseline="0" dirty="0" smtClean="0"/>
              <a:t> –Dr. Tung, Alex Su of past ARM FPGA accelerator of AI (face detection, etc.)</a:t>
            </a:r>
          </a:p>
          <a:p>
            <a:r>
              <a:rPr lang="en-US" altLang="zh-TW" baseline="0" dirty="0" smtClean="0"/>
              <a:t>NTU – Chia-Hsiang Yang</a:t>
            </a:r>
          </a:p>
          <a:p>
            <a:r>
              <a:rPr lang="en-US" altLang="zh-TW" baseline="0" dirty="0" smtClean="0"/>
              <a:t>ARM AI – </a:t>
            </a:r>
            <a:r>
              <a:rPr lang="en-US" altLang="zh-TW" baseline="0" dirty="0" err="1" smtClean="0"/>
              <a:t>Audin</a:t>
            </a:r>
            <a:r>
              <a:rPr lang="en-US" altLang="zh-TW" baseline="0" dirty="0" smtClean="0"/>
              <a:t>-san </a:t>
            </a:r>
            <a:r>
              <a:rPr lang="en-US" altLang="zh-TW" baseline="0" dirty="0" err="1" smtClean="0"/>
              <a:t>persues</a:t>
            </a:r>
            <a:r>
              <a:rPr lang="en-US" altLang="zh-TW" baseline="0" dirty="0" smtClean="0"/>
              <a:t> PhD from Prof. Chia-Hsiang Yang.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AD49B7-840A-44F4-B341-CF75C043B1E9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4248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0C451-0ECD-4A08-8ECD-1E3176C20E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86436-A403-4B6E-A1A1-7690F48E5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284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0C451-0ECD-4A08-8ECD-1E3176C20E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86436-A403-4B6E-A1A1-7690F48E5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525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0C451-0ECD-4A08-8ECD-1E3176C20E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86436-A403-4B6E-A1A1-7690F48E5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082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0C451-0ECD-4A08-8ECD-1E3176C20E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86436-A403-4B6E-A1A1-7690F48E5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69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0C451-0ECD-4A08-8ECD-1E3176C20E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86436-A403-4B6E-A1A1-7690F48E5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886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0C451-0ECD-4A08-8ECD-1E3176C20E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86436-A403-4B6E-A1A1-7690F48E5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492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0C451-0ECD-4A08-8ECD-1E3176C20E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86436-A403-4B6E-A1A1-7690F48E5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000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0C451-0ECD-4A08-8ECD-1E3176C20E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86436-A403-4B6E-A1A1-7690F48E5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828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0C451-0ECD-4A08-8ECD-1E3176C20E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86436-A403-4B6E-A1A1-7690F48E5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110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0C451-0ECD-4A08-8ECD-1E3176C20E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86436-A403-4B6E-A1A1-7690F48E5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016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0C451-0ECD-4A08-8ECD-1E3176C20E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86436-A403-4B6E-A1A1-7690F48E5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764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0C451-0ECD-4A08-8ECD-1E3176C20E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86436-A403-4B6E-A1A1-7690F48E5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540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ai.com/blog/clip/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hyperlink" Target="https://arxiv.org/abs/2103.00020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hyperlink" Target="https://news.ltn.com.tw/news/society/paper/1510190" TargetMode="External"/><Relationship Id="rId7" Type="http://schemas.openxmlformats.org/officeDocument/2006/relationships/image" Target="../media/image52.jpeg"/><Relationship Id="rId2" Type="http://schemas.openxmlformats.org/officeDocument/2006/relationships/hyperlink" Target="https://github.com/johanmodin/clif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oleObject" Target="../embeddings/oleObject1.bin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28.png"/><Relationship Id="rId7" Type="http://schemas.openxmlformats.org/officeDocument/2006/relationships/image" Target="../media/image16.png"/><Relationship Id="rId12" Type="http://schemas.openxmlformats.org/officeDocument/2006/relationships/image" Target="../media/image21.jpeg"/><Relationship Id="rId1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emf"/><Relationship Id="rId10" Type="http://schemas.openxmlformats.org/officeDocument/2006/relationships/image" Target="../media/image19.png"/><Relationship Id="rId19" Type="http://schemas.openxmlformats.org/officeDocument/2006/relationships/image" Target="../media/image12.wmf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3" y="365126"/>
            <a:ext cx="7837964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TW" b="1" dirty="0">
                <a:solidFill>
                  <a:srgbClr val="A50021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Outline</a:t>
            </a:r>
            <a:endParaRPr kumimoji="1" lang="en-US" b="1" dirty="0">
              <a:solidFill>
                <a:srgbClr val="A50021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6623" y="1825625"/>
            <a:ext cx="9570031" cy="4351338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 </a:t>
            </a:r>
            <a:r>
              <a:rPr lang="en-US" altLang="zh-TW" b="1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Introduction</a:t>
            </a:r>
            <a:endParaRPr lang="en-US" altLang="zh-TW" b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 </a:t>
            </a:r>
            <a:r>
              <a:rPr lang="en-US" altLang="zh-TW" b="1" dirty="0" smtClean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Experience Sharing</a:t>
            </a:r>
            <a:endParaRPr lang="en-US" altLang="zh-TW" b="1" dirty="0"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lvl="1">
              <a:buFont typeface="Calibri" panose="020F0502020204030204" pitchFamily="34" charset="0"/>
              <a:buChar char="‒"/>
            </a:pPr>
            <a:r>
              <a:rPr lang="en-US" altLang="zh-TW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Some Stories of Neutrino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n-US" altLang="zh-TW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GaAs Heterojunction Bipolar Transistor (HBT) and ICs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n-US" altLang="zh-TW" b="1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Semiconductor Memories</a:t>
            </a:r>
          </a:p>
          <a:p>
            <a:r>
              <a:rPr lang="zh-TW" altLang="en-US" b="1" dirty="0" smtClean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 </a:t>
            </a:r>
            <a:r>
              <a:rPr lang="en-US" altLang="zh-TW" b="1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Conclusion Remarks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投影片編號版面配置區 2"/>
          <p:cNvSpPr txBox="1">
            <a:spLocks/>
          </p:cNvSpPr>
          <p:nvPr/>
        </p:nvSpPr>
        <p:spPr>
          <a:xfrm>
            <a:off x="11777388" y="6342189"/>
            <a:ext cx="414612" cy="363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E83628F-2085-4B6C-9E3B-26F075965AF1}" type="slidenum">
              <a:rPr lang="en-US" altLang="zh-TW" sz="1600" b="1" smtClean="0">
                <a:solidFill>
                  <a:srgbClr val="000000">
                    <a:lumMod val="85000"/>
                    <a:lumOff val="15000"/>
                  </a:srgbClr>
                </a:solidFill>
                <a:latin typeface="Avenir Next LT Pro" panose="02020404030301010803"/>
              </a:rPr>
              <a:pPr>
                <a:defRPr/>
              </a:pPr>
              <a:t>1</a:t>
            </a:fld>
            <a:endParaRPr lang="en-US" altLang="zh-TW" sz="1600" b="1" dirty="0">
              <a:solidFill>
                <a:srgbClr val="000000">
                  <a:lumMod val="85000"/>
                  <a:lumOff val="15000"/>
                </a:srgbClr>
              </a:solidFill>
              <a:latin typeface="Avenir Next LT Pro" panose="02020404030301010803"/>
            </a:endParaRPr>
          </a:p>
        </p:txBody>
      </p:sp>
    </p:spTree>
    <p:extLst>
      <p:ext uri="{BB962C8B-B14F-4D97-AF65-F5344CB8AC3E}">
        <p14:creationId xmlns:p14="http://schemas.microsoft.com/office/powerpoint/2010/main" val="351430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表格 32"/>
          <p:cNvGraphicFramePr>
            <a:graphicFrameLocks noGrp="1"/>
          </p:cNvGraphicFramePr>
          <p:nvPr>
            <p:extLst/>
          </p:nvPr>
        </p:nvGraphicFramePr>
        <p:xfrm>
          <a:off x="6593295" y="2397307"/>
          <a:ext cx="208280" cy="7456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251264564"/>
                    </a:ext>
                  </a:extLst>
                </a:gridCol>
              </a:tblGrid>
              <a:tr h="149121">
                <a:tc>
                  <a:txBody>
                    <a:bodyPr/>
                    <a:lstStyle/>
                    <a:p>
                      <a:endParaRPr lang="zh-TW" altLang="en-US" sz="200" dirty="0"/>
                    </a:p>
                  </a:txBody>
                  <a:tcPr>
                    <a:lnL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228493"/>
                  </a:ext>
                </a:extLst>
              </a:tr>
              <a:tr h="149121"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7283647"/>
                  </a:ext>
                </a:extLst>
              </a:tr>
              <a:tr h="149121">
                <a:tc>
                  <a:txBody>
                    <a:bodyPr/>
                    <a:lstStyle/>
                    <a:p>
                      <a:endParaRPr lang="zh-TW" altLang="en-US" sz="200" dirty="0"/>
                    </a:p>
                  </a:txBody>
                  <a:tcPr>
                    <a:lnL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0399114"/>
                  </a:ext>
                </a:extLst>
              </a:tr>
              <a:tr h="149121"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740973"/>
                  </a:ext>
                </a:extLst>
              </a:tr>
              <a:tr h="149121">
                <a:tc>
                  <a:txBody>
                    <a:bodyPr/>
                    <a:lstStyle/>
                    <a:p>
                      <a:endParaRPr lang="zh-TW" altLang="en-US" sz="200" dirty="0"/>
                    </a:p>
                  </a:txBody>
                  <a:tcPr>
                    <a:lnL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313042"/>
                  </a:ext>
                </a:extLst>
              </a:tr>
            </a:tbl>
          </a:graphicData>
        </a:graphic>
      </p:graphicFrame>
      <p:graphicFrame>
        <p:nvGraphicFramePr>
          <p:cNvPr id="32" name="表格 31"/>
          <p:cNvGraphicFramePr>
            <a:graphicFrameLocks noGrp="1"/>
          </p:cNvGraphicFramePr>
          <p:nvPr>
            <p:extLst/>
          </p:nvPr>
        </p:nvGraphicFramePr>
        <p:xfrm>
          <a:off x="6640650" y="2435718"/>
          <a:ext cx="208280" cy="7456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251264564"/>
                    </a:ext>
                  </a:extLst>
                </a:gridCol>
              </a:tblGrid>
              <a:tr h="149121">
                <a:tc>
                  <a:txBody>
                    <a:bodyPr/>
                    <a:lstStyle/>
                    <a:p>
                      <a:endParaRPr lang="zh-TW" altLang="en-US" sz="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228493"/>
                  </a:ext>
                </a:extLst>
              </a:tr>
              <a:tr h="149121"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7283647"/>
                  </a:ext>
                </a:extLst>
              </a:tr>
              <a:tr h="149121">
                <a:tc>
                  <a:txBody>
                    <a:bodyPr/>
                    <a:lstStyle/>
                    <a:p>
                      <a:endParaRPr lang="zh-TW" altLang="en-US" sz="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0399114"/>
                  </a:ext>
                </a:extLst>
              </a:tr>
              <a:tr h="149121"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740973"/>
                  </a:ext>
                </a:extLst>
              </a:tr>
              <a:tr h="149121">
                <a:tc>
                  <a:txBody>
                    <a:bodyPr/>
                    <a:lstStyle/>
                    <a:p>
                      <a:endParaRPr lang="zh-TW" altLang="en-US" sz="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313042"/>
                  </a:ext>
                </a:extLst>
              </a:tr>
            </a:tbl>
          </a:graphicData>
        </a:graphic>
      </p:graphicFrame>
      <p:graphicFrame>
        <p:nvGraphicFramePr>
          <p:cNvPr id="31" name="表格 30"/>
          <p:cNvGraphicFramePr>
            <a:graphicFrameLocks noGrp="1"/>
          </p:cNvGraphicFramePr>
          <p:nvPr>
            <p:extLst/>
          </p:nvPr>
        </p:nvGraphicFramePr>
        <p:xfrm>
          <a:off x="6681855" y="2476512"/>
          <a:ext cx="208280" cy="7456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251264564"/>
                    </a:ext>
                  </a:extLst>
                </a:gridCol>
              </a:tblGrid>
              <a:tr h="149121">
                <a:tc>
                  <a:txBody>
                    <a:bodyPr/>
                    <a:lstStyle/>
                    <a:p>
                      <a:endParaRPr lang="zh-TW" altLang="en-US" sz="200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228493"/>
                  </a:ext>
                </a:extLst>
              </a:tr>
              <a:tr h="149121"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7283647"/>
                  </a:ext>
                </a:extLst>
              </a:tr>
              <a:tr h="149121">
                <a:tc>
                  <a:txBody>
                    <a:bodyPr/>
                    <a:lstStyle/>
                    <a:p>
                      <a:endParaRPr lang="zh-TW" altLang="en-US" sz="200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0399114"/>
                  </a:ext>
                </a:extLst>
              </a:tr>
              <a:tr h="149121"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740973"/>
                  </a:ext>
                </a:extLst>
              </a:tr>
              <a:tr h="149121">
                <a:tc>
                  <a:txBody>
                    <a:bodyPr/>
                    <a:lstStyle/>
                    <a:p>
                      <a:endParaRPr lang="zh-TW" altLang="en-US" sz="200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313042"/>
                  </a:ext>
                </a:extLst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extLst/>
          </p:nvPr>
        </p:nvGraphicFramePr>
        <p:xfrm>
          <a:off x="6724274" y="2528213"/>
          <a:ext cx="208280" cy="7456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251264564"/>
                    </a:ext>
                  </a:extLst>
                </a:gridCol>
              </a:tblGrid>
              <a:tr h="149121">
                <a:tc>
                  <a:txBody>
                    <a:bodyPr/>
                    <a:lstStyle/>
                    <a:p>
                      <a:endParaRPr lang="zh-TW" altLang="en-US" sz="200" dirty="0"/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228493"/>
                  </a:ext>
                </a:extLst>
              </a:tr>
              <a:tr h="149121"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7283647"/>
                  </a:ext>
                </a:extLst>
              </a:tr>
              <a:tr h="149121">
                <a:tc>
                  <a:txBody>
                    <a:bodyPr/>
                    <a:lstStyle/>
                    <a:p>
                      <a:endParaRPr lang="zh-TW" altLang="en-US" sz="200" dirty="0"/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0399114"/>
                  </a:ext>
                </a:extLst>
              </a:tr>
              <a:tr h="149121"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740973"/>
                  </a:ext>
                </a:extLst>
              </a:tr>
              <a:tr h="149121">
                <a:tc>
                  <a:txBody>
                    <a:bodyPr/>
                    <a:lstStyle/>
                    <a:p>
                      <a:endParaRPr lang="zh-TW" altLang="en-US" sz="200" dirty="0"/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313042"/>
                  </a:ext>
                </a:extLst>
              </a:tr>
            </a:tbl>
          </a:graphicData>
        </a:graphic>
      </p:graphicFrame>
      <p:graphicFrame>
        <p:nvGraphicFramePr>
          <p:cNvPr id="30" name="表格 29"/>
          <p:cNvGraphicFramePr>
            <a:graphicFrameLocks noGrp="1"/>
          </p:cNvGraphicFramePr>
          <p:nvPr>
            <p:extLst/>
          </p:nvPr>
        </p:nvGraphicFramePr>
        <p:xfrm>
          <a:off x="6766807" y="2573109"/>
          <a:ext cx="208280" cy="7456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251264564"/>
                    </a:ext>
                  </a:extLst>
                </a:gridCol>
              </a:tblGrid>
              <a:tr h="149121">
                <a:tc>
                  <a:txBody>
                    <a:bodyPr/>
                    <a:lstStyle/>
                    <a:p>
                      <a:endParaRPr lang="zh-TW" altLang="en-US" sz="200" dirty="0"/>
                    </a:p>
                  </a:txBody>
                  <a:tcPr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228493"/>
                  </a:ext>
                </a:extLst>
              </a:tr>
              <a:tr h="149121">
                <a:tc>
                  <a:txBody>
                    <a:bodyPr/>
                    <a:lstStyle/>
                    <a:p>
                      <a:endParaRPr lang="zh-TW" altLang="en-US" sz="200" dirty="0"/>
                    </a:p>
                  </a:txBody>
                  <a:tcPr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7283647"/>
                  </a:ext>
                </a:extLst>
              </a:tr>
              <a:tr h="149121">
                <a:tc>
                  <a:txBody>
                    <a:bodyPr/>
                    <a:lstStyle/>
                    <a:p>
                      <a:endParaRPr lang="zh-TW" altLang="en-US" sz="200" dirty="0"/>
                    </a:p>
                  </a:txBody>
                  <a:tcPr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0399114"/>
                  </a:ext>
                </a:extLst>
              </a:tr>
              <a:tr h="149121">
                <a:tc>
                  <a:txBody>
                    <a:bodyPr/>
                    <a:lstStyle/>
                    <a:p>
                      <a:endParaRPr lang="zh-TW" altLang="en-US" sz="200" dirty="0"/>
                    </a:p>
                  </a:txBody>
                  <a:tcPr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740973"/>
                  </a:ext>
                </a:extLst>
              </a:tr>
              <a:tr h="149121">
                <a:tc>
                  <a:txBody>
                    <a:bodyPr/>
                    <a:lstStyle/>
                    <a:p>
                      <a:endParaRPr lang="zh-TW" altLang="en-US" sz="200" dirty="0"/>
                    </a:p>
                  </a:txBody>
                  <a:tcPr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313042"/>
                  </a:ext>
                </a:extLst>
              </a:tr>
            </a:tbl>
          </a:graphicData>
        </a:graphic>
      </p:graphicFrame>
      <p:sp>
        <p:nvSpPr>
          <p:cNvPr id="3074" name="標題 1"/>
          <p:cNvSpPr>
            <a:spLocks noGrp="1"/>
          </p:cNvSpPr>
          <p:nvPr>
            <p:ph type="title"/>
          </p:nvPr>
        </p:nvSpPr>
        <p:spPr>
          <a:xfrm>
            <a:off x="2818573" y="296804"/>
            <a:ext cx="7163627" cy="553998"/>
          </a:xfrm>
        </p:spPr>
        <p:txBody>
          <a:bodyPr>
            <a:noAutofit/>
          </a:bodyPr>
          <a:lstStyle/>
          <a:p>
            <a:r>
              <a:rPr kumimoji="1" lang="en-US" altLang="zh-TW" sz="3600" b="1" dirty="0">
                <a:solidFill>
                  <a:srgbClr val="A50021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In-Memory Search Technology</a:t>
            </a:r>
            <a:endParaRPr kumimoji="1" lang="zh-TW" altLang="en-US" sz="3600" b="1" dirty="0">
              <a:solidFill>
                <a:srgbClr val="A50021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pic>
        <p:nvPicPr>
          <p:cNvPr id="15" name="Picture 4" descr="D:\USER\ZIEGURWANG\Desktop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135" y="2429307"/>
            <a:ext cx="1584176" cy="137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D:\USER\ZIEGURWANG\Desktop\7e3dfc25dd2eda83d45adcd3d3d6d10f6c5636c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623" y="2509780"/>
            <a:ext cx="1372539" cy="124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群組 1"/>
          <p:cNvGrpSpPr/>
          <p:nvPr/>
        </p:nvGrpSpPr>
        <p:grpSpPr>
          <a:xfrm>
            <a:off x="2838877" y="2171959"/>
            <a:ext cx="1161857" cy="1108234"/>
            <a:chOff x="2838877" y="2171959"/>
            <a:chExt cx="1161857" cy="1108234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r="37321" b="65869"/>
            <a:stretch>
              <a:fillRect/>
            </a:stretch>
          </p:blipFill>
          <p:spPr bwMode="auto">
            <a:xfrm>
              <a:off x="2838877" y="2171959"/>
              <a:ext cx="758317" cy="779147"/>
            </a:xfrm>
            <a:prstGeom prst="rect">
              <a:avLst/>
            </a:prstGeom>
            <a:solidFill>
              <a:srgbClr val="00B0F0"/>
            </a:solidFill>
            <a:ln w="12700">
              <a:solidFill>
                <a:srgbClr val="00B0F0"/>
              </a:solidFill>
              <a:miter lim="800000"/>
              <a:headEnd/>
              <a:tailEnd/>
            </a:ln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90" r="50000" b="66402"/>
            <a:stretch>
              <a:fillRect/>
            </a:stretch>
          </p:blipFill>
          <p:spPr bwMode="auto">
            <a:xfrm>
              <a:off x="2923768" y="2251329"/>
              <a:ext cx="740193" cy="77914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grpSp>
          <p:nvGrpSpPr>
            <p:cNvPr id="24" name="群組 306"/>
            <p:cNvGrpSpPr>
              <a:grpSpLocks/>
            </p:cNvGrpSpPr>
            <p:nvPr/>
          </p:nvGrpSpPr>
          <p:grpSpPr bwMode="auto">
            <a:xfrm flipH="1">
              <a:off x="3008128" y="2314236"/>
              <a:ext cx="992606" cy="965957"/>
              <a:chOff x="1543681" y="1832118"/>
              <a:chExt cx="755500" cy="856107"/>
            </a:xfrm>
          </p:grpSpPr>
          <p:pic>
            <p:nvPicPr>
              <p:cNvPr id="25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500" r="61925" b="67281"/>
              <a:stretch>
                <a:fillRect/>
              </a:stretch>
            </p:blipFill>
            <p:spPr bwMode="auto">
              <a:xfrm flipH="1">
                <a:off x="1726781" y="1832118"/>
                <a:ext cx="572400" cy="744925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26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86" r="76430" b="64609"/>
              <a:stretch>
                <a:fillRect/>
              </a:stretch>
            </p:blipFill>
            <p:spPr bwMode="auto">
              <a:xfrm flipH="1">
                <a:off x="1640070" y="1912917"/>
                <a:ext cx="572400" cy="723756"/>
              </a:xfrm>
              <a:prstGeom prst="rect">
                <a:avLst/>
              </a:prstGeom>
              <a:noFill/>
              <a:ln w="12700">
                <a:solidFill>
                  <a:srgbClr val="FFC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27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6592" b="64102"/>
              <a:stretch>
                <a:fillRect/>
              </a:stretch>
            </p:blipFill>
            <p:spPr bwMode="auto">
              <a:xfrm flipH="1">
                <a:off x="1543681" y="2002632"/>
                <a:ext cx="595734" cy="685593"/>
              </a:xfrm>
              <a:prstGeom prst="rect">
                <a:avLst/>
              </a:prstGeom>
              <a:noFill/>
              <a:ln w="1270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</p:grpSp>
      </p:grpSp>
      <p:sp>
        <p:nvSpPr>
          <p:cNvPr id="28" name="矩形 27"/>
          <p:cNvSpPr/>
          <p:nvPr/>
        </p:nvSpPr>
        <p:spPr>
          <a:xfrm>
            <a:off x="6881108" y="1676400"/>
            <a:ext cx="3253492" cy="392867"/>
          </a:xfrm>
          <a:prstGeom prst="rect">
            <a:avLst/>
          </a:prstGeom>
          <a:solidFill>
            <a:srgbClr val="FF8F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Similarity Computation </a:t>
            </a:r>
          </a:p>
        </p:txBody>
      </p:sp>
      <p:sp>
        <p:nvSpPr>
          <p:cNvPr id="29" name="矩形 28"/>
          <p:cNvSpPr/>
          <p:nvPr/>
        </p:nvSpPr>
        <p:spPr>
          <a:xfrm>
            <a:off x="2282280" y="1689369"/>
            <a:ext cx="4407024" cy="390782"/>
          </a:xfrm>
          <a:prstGeom prst="rect">
            <a:avLst/>
          </a:prstGeom>
          <a:solidFill>
            <a:srgbClr val="5DFF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Feature Vector Extraction</a:t>
            </a:r>
          </a:p>
        </p:txBody>
      </p:sp>
      <p:sp>
        <p:nvSpPr>
          <p:cNvPr id="34" name="文字方塊 33"/>
          <p:cNvSpPr txBox="1"/>
          <p:nvPr/>
        </p:nvSpPr>
        <p:spPr>
          <a:xfrm>
            <a:off x="6272665" y="3350522"/>
            <a:ext cx="110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Query Vector data base</a:t>
            </a:r>
            <a:endParaRPr kumimoji="0" lang="zh-TW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4902622" y="3783474"/>
            <a:ext cx="119404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Trained neural network encoder</a:t>
            </a:r>
          </a:p>
        </p:txBody>
      </p:sp>
      <p:cxnSp>
        <p:nvCxnSpPr>
          <p:cNvPr id="37" name="弧形接點 36"/>
          <p:cNvCxnSpPr/>
          <p:nvPr/>
        </p:nvCxnSpPr>
        <p:spPr bwMode="auto">
          <a:xfrm>
            <a:off x="3760170" y="2309041"/>
            <a:ext cx="1172453" cy="393668"/>
          </a:xfrm>
          <a:prstGeom prst="curvedConnector3">
            <a:avLst>
              <a:gd name="adj1" fmla="val 50000"/>
            </a:avLst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弧形接點 40"/>
          <p:cNvCxnSpPr/>
          <p:nvPr/>
        </p:nvCxnSpPr>
        <p:spPr bwMode="auto">
          <a:xfrm flipV="1">
            <a:off x="6041203" y="2561943"/>
            <a:ext cx="433662" cy="245742"/>
          </a:xfrm>
          <a:prstGeom prst="curvedConnector3">
            <a:avLst>
              <a:gd name="adj1" fmla="val 50000"/>
            </a:avLst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弧形接點 42"/>
          <p:cNvCxnSpPr/>
          <p:nvPr/>
        </p:nvCxnSpPr>
        <p:spPr bwMode="auto">
          <a:xfrm flipV="1">
            <a:off x="4053716" y="3076185"/>
            <a:ext cx="870841" cy="111421"/>
          </a:xfrm>
          <a:prstGeom prst="curvedConnector3">
            <a:avLst>
              <a:gd name="adj1" fmla="val 50000"/>
            </a:avLst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弧形接點 45"/>
          <p:cNvCxnSpPr/>
          <p:nvPr/>
        </p:nvCxnSpPr>
        <p:spPr bwMode="auto">
          <a:xfrm flipV="1">
            <a:off x="6043176" y="2948025"/>
            <a:ext cx="463538" cy="40524"/>
          </a:xfrm>
          <a:prstGeom prst="curvedConnector3">
            <a:avLst>
              <a:gd name="adj1" fmla="val 50000"/>
            </a:avLst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弧形接點 47"/>
          <p:cNvCxnSpPr/>
          <p:nvPr/>
        </p:nvCxnSpPr>
        <p:spPr bwMode="auto">
          <a:xfrm>
            <a:off x="4034633" y="2726890"/>
            <a:ext cx="880796" cy="168320"/>
          </a:xfrm>
          <a:prstGeom prst="curvedConnector3">
            <a:avLst>
              <a:gd name="adj1" fmla="val 50000"/>
            </a:avLst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弧形接點 49"/>
          <p:cNvCxnSpPr/>
          <p:nvPr/>
        </p:nvCxnSpPr>
        <p:spPr bwMode="auto">
          <a:xfrm>
            <a:off x="6043432" y="3145597"/>
            <a:ext cx="456286" cy="97763"/>
          </a:xfrm>
          <a:prstGeom prst="curvedConnector3">
            <a:avLst>
              <a:gd name="adj1" fmla="val 50000"/>
            </a:avLst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弧形接點 50"/>
          <p:cNvCxnSpPr/>
          <p:nvPr/>
        </p:nvCxnSpPr>
        <p:spPr bwMode="auto">
          <a:xfrm>
            <a:off x="7038041" y="2918404"/>
            <a:ext cx="1623323" cy="197817"/>
          </a:xfrm>
          <a:prstGeom prst="curvedConnector3">
            <a:avLst>
              <a:gd name="adj1" fmla="val 50000"/>
            </a:avLst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弧形接點 52"/>
          <p:cNvCxnSpPr/>
          <p:nvPr/>
        </p:nvCxnSpPr>
        <p:spPr bwMode="auto">
          <a:xfrm flipV="1">
            <a:off x="7040196" y="2552451"/>
            <a:ext cx="1277596" cy="151878"/>
          </a:xfrm>
          <a:prstGeom prst="curvedConnector3">
            <a:avLst>
              <a:gd name="adj1" fmla="val 50000"/>
            </a:avLst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弧形接點 54"/>
          <p:cNvCxnSpPr/>
          <p:nvPr/>
        </p:nvCxnSpPr>
        <p:spPr bwMode="auto">
          <a:xfrm>
            <a:off x="7045659" y="3166905"/>
            <a:ext cx="916205" cy="252213"/>
          </a:xfrm>
          <a:prstGeom prst="curvedConnector3">
            <a:avLst>
              <a:gd name="adj1" fmla="val 50000"/>
            </a:avLst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7" name="文字方塊 56"/>
          <p:cNvSpPr txBox="1"/>
          <p:nvPr/>
        </p:nvSpPr>
        <p:spPr>
          <a:xfrm>
            <a:off x="1800041" y="2308557"/>
            <a:ext cx="101032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Offline create data base</a:t>
            </a:r>
          </a:p>
        </p:txBody>
      </p:sp>
      <p:pic>
        <p:nvPicPr>
          <p:cNvPr id="5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615" y="3755531"/>
            <a:ext cx="894423" cy="9305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9" name="文字方塊 58"/>
          <p:cNvSpPr txBox="1"/>
          <p:nvPr/>
        </p:nvSpPr>
        <p:spPr>
          <a:xfrm>
            <a:off x="1942522" y="3973533"/>
            <a:ext cx="71540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Online query</a:t>
            </a:r>
          </a:p>
        </p:txBody>
      </p:sp>
      <p:cxnSp>
        <p:nvCxnSpPr>
          <p:cNvPr id="60" name="弧形接點 59"/>
          <p:cNvCxnSpPr/>
          <p:nvPr/>
        </p:nvCxnSpPr>
        <p:spPr bwMode="auto">
          <a:xfrm flipV="1">
            <a:off x="4065479" y="3268684"/>
            <a:ext cx="849950" cy="972000"/>
          </a:xfrm>
          <a:prstGeom prst="curvedConnector3">
            <a:avLst>
              <a:gd name="adj1" fmla="val 50000"/>
            </a:avLst>
          </a:prstGeom>
          <a:noFill/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66" name="表格 65"/>
          <p:cNvGraphicFramePr>
            <a:graphicFrameLocks noGrp="1"/>
          </p:cNvGraphicFramePr>
          <p:nvPr>
            <p:extLst/>
          </p:nvPr>
        </p:nvGraphicFramePr>
        <p:xfrm>
          <a:off x="6735052" y="3871774"/>
          <a:ext cx="208280" cy="7456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251264564"/>
                    </a:ext>
                  </a:extLst>
                </a:gridCol>
              </a:tblGrid>
              <a:tr h="149121">
                <a:tc>
                  <a:txBody>
                    <a:bodyPr/>
                    <a:lstStyle/>
                    <a:p>
                      <a:endParaRPr lang="zh-TW" altLang="en-US" sz="200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228493"/>
                  </a:ext>
                </a:extLst>
              </a:tr>
              <a:tr h="149121"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7283647"/>
                  </a:ext>
                </a:extLst>
              </a:tr>
              <a:tr h="149121">
                <a:tc>
                  <a:txBody>
                    <a:bodyPr/>
                    <a:lstStyle/>
                    <a:p>
                      <a:endParaRPr lang="zh-TW" altLang="en-US" sz="200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0399114"/>
                  </a:ext>
                </a:extLst>
              </a:tr>
              <a:tr h="149121">
                <a:tc>
                  <a:txBody>
                    <a:bodyPr/>
                    <a:lstStyle/>
                    <a:p>
                      <a:endParaRPr lang="zh-TW" altLang="en-US" sz="200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740973"/>
                  </a:ext>
                </a:extLst>
              </a:tr>
              <a:tr h="149121">
                <a:tc>
                  <a:txBody>
                    <a:bodyPr/>
                    <a:lstStyle/>
                    <a:p>
                      <a:endParaRPr lang="zh-TW" altLang="en-US" sz="200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313042"/>
                  </a:ext>
                </a:extLst>
              </a:tr>
            </a:tbl>
          </a:graphicData>
        </a:graphic>
      </p:graphicFrame>
      <p:cxnSp>
        <p:nvCxnSpPr>
          <p:cNvPr id="67" name="弧形接點 66"/>
          <p:cNvCxnSpPr/>
          <p:nvPr/>
        </p:nvCxnSpPr>
        <p:spPr bwMode="auto">
          <a:xfrm>
            <a:off x="6041304" y="3343807"/>
            <a:ext cx="648000" cy="864000"/>
          </a:xfrm>
          <a:prstGeom prst="curvedConnector3">
            <a:avLst>
              <a:gd name="adj1" fmla="val 50000"/>
            </a:avLst>
          </a:prstGeom>
          <a:noFill/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9" name="弧形接點 68"/>
          <p:cNvCxnSpPr/>
          <p:nvPr/>
        </p:nvCxnSpPr>
        <p:spPr bwMode="auto">
          <a:xfrm flipV="1">
            <a:off x="6979466" y="3484939"/>
            <a:ext cx="1338326" cy="774736"/>
          </a:xfrm>
          <a:prstGeom prst="curvedConnector3">
            <a:avLst>
              <a:gd name="adj1" fmla="val 50000"/>
            </a:avLst>
          </a:prstGeom>
          <a:noFill/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2" name="文字方塊 81"/>
          <p:cNvSpPr txBox="1"/>
          <p:nvPr/>
        </p:nvSpPr>
        <p:spPr>
          <a:xfrm>
            <a:off x="6267550" y="4671773"/>
            <a:ext cx="110383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Query Vector</a:t>
            </a:r>
            <a:endParaRPr kumimoji="0" lang="zh-TW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3" name="文字方塊 82"/>
          <p:cNvSpPr txBox="1"/>
          <p:nvPr/>
        </p:nvSpPr>
        <p:spPr>
          <a:xfrm>
            <a:off x="7239000" y="3962400"/>
            <a:ext cx="263048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Euclidean space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35" name="矩形 434"/>
          <p:cNvSpPr/>
          <p:nvPr/>
        </p:nvSpPr>
        <p:spPr>
          <a:xfrm>
            <a:off x="6218825" y="2210471"/>
            <a:ext cx="1254368" cy="2649435"/>
          </a:xfrm>
          <a:prstGeom prst="rect">
            <a:avLst/>
          </a:prstGeom>
          <a:noFill/>
          <a:ln w="9525"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4" name="文字方塊 43"/>
          <p:cNvSpPr txBox="1"/>
          <p:nvPr/>
        </p:nvSpPr>
        <p:spPr>
          <a:xfrm>
            <a:off x="361950" y="5273675"/>
            <a:ext cx="11487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rgbClr val="C00000"/>
                </a:solidFill>
              </a:rPr>
              <a:t>An in-memory search engine can be embedded in a data search system as a memory module (device)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TW" b="1" dirty="0" err="1" smtClean="0">
                <a:solidFill>
                  <a:srgbClr val="1207F7"/>
                </a:solidFill>
              </a:rPr>
              <a:t>nvTCAM</a:t>
            </a:r>
            <a:r>
              <a:rPr lang="en-US" altLang="zh-TW" b="1" dirty="0" smtClean="0">
                <a:solidFill>
                  <a:srgbClr val="1207F7"/>
                </a:solidFill>
              </a:rPr>
              <a:t>: Non-volatile Ternary Content-Addressable Memory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TW" b="1" dirty="0" smtClean="0">
                <a:solidFill>
                  <a:srgbClr val="1207F7"/>
                </a:solidFill>
              </a:rPr>
              <a:t>Similarity search with Cosine Similarity or Hamming Distance sorter</a:t>
            </a:r>
            <a:endParaRPr lang="en-US" altLang="zh-TW" b="1" dirty="0">
              <a:solidFill>
                <a:srgbClr val="1207F7"/>
              </a:solidFill>
            </a:endParaRPr>
          </a:p>
        </p:txBody>
      </p:sp>
      <p:sp>
        <p:nvSpPr>
          <p:cNvPr id="45" name="投影片編號版面配置區 2"/>
          <p:cNvSpPr txBox="1">
            <a:spLocks/>
          </p:cNvSpPr>
          <p:nvPr/>
        </p:nvSpPr>
        <p:spPr>
          <a:xfrm>
            <a:off x="11777388" y="6342189"/>
            <a:ext cx="414612" cy="363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E83628F-2085-4B6C-9E3B-26F075965AF1}" type="slidenum">
              <a:rPr lang="en-US" altLang="zh-TW" sz="1600" b="1" smtClean="0">
                <a:solidFill>
                  <a:srgbClr val="000000">
                    <a:lumMod val="85000"/>
                    <a:lumOff val="15000"/>
                  </a:srgbClr>
                </a:solidFill>
                <a:latin typeface="Avenir Next LT Pro" panose="02020404030301010803"/>
              </a:rPr>
              <a:pPr>
                <a:defRPr/>
              </a:pPr>
              <a:t>10</a:t>
            </a:fld>
            <a:endParaRPr lang="en-US" altLang="zh-TW" sz="1600" b="1" dirty="0">
              <a:solidFill>
                <a:srgbClr val="000000">
                  <a:lumMod val="85000"/>
                  <a:lumOff val="15000"/>
                </a:srgbClr>
              </a:solidFill>
              <a:latin typeface="Avenir Next LT Pro" panose="02020404030301010803"/>
            </a:endParaRPr>
          </a:p>
        </p:txBody>
      </p:sp>
      <p:sp>
        <p:nvSpPr>
          <p:cNvPr id="47" name="文字方塊 46"/>
          <p:cNvSpPr txBox="1"/>
          <p:nvPr/>
        </p:nvSpPr>
        <p:spPr>
          <a:xfrm>
            <a:off x="9372600" y="6330434"/>
            <a:ext cx="2425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smtClean="0">
                <a:latin typeface="Trebuchet MS"/>
                <a:ea typeface="微軟正黑體" panose="020B0604030504040204" pitchFamily="34" charset="-120"/>
              </a:rPr>
              <a:t>Source: </a:t>
            </a:r>
            <a:r>
              <a:rPr lang="en-US" altLang="zh-TW" dirty="0" err="1" smtClean="0">
                <a:latin typeface="Trebuchet MS"/>
                <a:ea typeface="微軟正黑體" panose="020B0604030504040204" pitchFamily="34" charset="-120"/>
              </a:rPr>
              <a:t>Macronix</a:t>
            </a:r>
            <a:r>
              <a:rPr lang="en-US" altLang="zh-TW" dirty="0" smtClean="0">
                <a:latin typeface="Trebuchet MS"/>
                <a:ea typeface="微軟正黑體" panose="020B0604030504040204" pitchFamily="34" charset="-120"/>
              </a:rPr>
              <a:t> 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82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 txBox="1">
            <a:spLocks/>
          </p:cNvSpPr>
          <p:nvPr/>
        </p:nvSpPr>
        <p:spPr>
          <a:xfrm>
            <a:off x="1371600" y="59001"/>
            <a:ext cx="8906574" cy="72008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n-US" altLang="zh-TW" sz="3600" b="1" dirty="0">
                <a:solidFill>
                  <a:srgbClr val="A50021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In-Memory Search with Flash Memories</a:t>
            </a:r>
            <a:endParaRPr lang="zh-TW" altLang="en-US" sz="3600" b="1" dirty="0">
              <a:solidFill>
                <a:srgbClr val="A50021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281597" y="754481"/>
            <a:ext cx="759943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SzPct val="70000"/>
              <a:buFont typeface="Wingdings" panose="05000000000000000000" pitchFamily="2" charset="2"/>
              <a:buChar char="l"/>
            </a:pPr>
            <a:r>
              <a:rPr lang="en-US" altLang="zh-TW" sz="2400" dirty="0" smtClean="0"/>
              <a:t>Key Advantages</a:t>
            </a:r>
            <a:endParaRPr lang="en-US" altLang="zh-TW" sz="2400" dirty="0"/>
          </a:p>
          <a:p>
            <a:pPr marL="914400" lvl="1" indent="-457200">
              <a:buFont typeface="Calibri" panose="020F0502020204030204" pitchFamily="34" charset="0"/>
              <a:buChar char="–"/>
            </a:pPr>
            <a:r>
              <a:rPr lang="en-US" altLang="zh-TW" sz="2000" dirty="0" smtClean="0">
                <a:solidFill>
                  <a:srgbClr val="1207F7"/>
                </a:solidFill>
              </a:rPr>
              <a:t>High capacity 512Gb per NAND, 4Gb per NOR</a:t>
            </a:r>
          </a:p>
          <a:p>
            <a:pPr marL="914400" lvl="1" indent="-457200">
              <a:buFont typeface="Calibri" panose="020F0502020204030204" pitchFamily="34" charset="0"/>
              <a:buChar char="–"/>
            </a:pPr>
            <a:r>
              <a:rPr lang="en-US" altLang="zh-TW" sz="2000" dirty="0" smtClean="0">
                <a:solidFill>
                  <a:srgbClr val="1207F7"/>
                </a:solidFill>
              </a:rPr>
              <a:t>Non-volatility, Low cost, Low power (a few 100mW), </a:t>
            </a:r>
          </a:p>
          <a:p>
            <a:pPr marL="914400" lvl="1" indent="-457200">
              <a:buFont typeface="Calibri" panose="020F0502020204030204" pitchFamily="34" charset="0"/>
              <a:buChar char="–"/>
            </a:pPr>
            <a:r>
              <a:rPr lang="en-US" altLang="zh-TW" sz="2000" dirty="0" smtClean="0">
                <a:solidFill>
                  <a:srgbClr val="1207F7"/>
                </a:solidFill>
              </a:rPr>
              <a:t>low read disturbance (&gt; 1G) + refresh</a:t>
            </a:r>
          </a:p>
          <a:p>
            <a:pPr lvl="1"/>
            <a:endParaRPr lang="en-US" altLang="zh-TW" sz="2000" dirty="0">
              <a:solidFill>
                <a:srgbClr val="1207F7"/>
              </a:solidFill>
            </a:endParaRPr>
          </a:p>
          <a:p>
            <a:pPr marL="457200" indent="-457200">
              <a:buSzPct val="70000"/>
              <a:buFont typeface="Wingdings" panose="05000000000000000000" pitchFamily="2" charset="2"/>
              <a:buChar char="l"/>
            </a:pPr>
            <a:r>
              <a:rPr lang="en-US" altLang="zh-TW" sz="2400" dirty="0" smtClean="0"/>
              <a:t>Key Dis-advantages</a:t>
            </a:r>
          </a:p>
          <a:p>
            <a:pPr marL="914400" lvl="1" indent="-457200">
              <a:buFont typeface="Calibri" panose="020F0502020204030204" pitchFamily="34" charset="0"/>
              <a:buChar char="–"/>
            </a:pPr>
            <a:r>
              <a:rPr lang="en-US" altLang="zh-TW" sz="2000" dirty="0" smtClean="0">
                <a:solidFill>
                  <a:srgbClr val="FF0000"/>
                </a:solidFill>
              </a:rPr>
              <a:t>Slow read for NAND (~50us), NOR (~120ns)</a:t>
            </a:r>
          </a:p>
          <a:p>
            <a:pPr marL="914400" lvl="1" indent="-457200">
              <a:buFont typeface="Calibri" panose="020F0502020204030204" pitchFamily="34" charset="0"/>
              <a:buChar char="–"/>
            </a:pPr>
            <a:r>
              <a:rPr lang="en-US" altLang="zh-TW" sz="2000" dirty="0" smtClean="0">
                <a:solidFill>
                  <a:srgbClr val="FF0000"/>
                </a:solidFill>
              </a:rPr>
              <a:t>Limited endurance for NAND (~1e4), NOR (~1e5)</a:t>
            </a:r>
          </a:p>
          <a:p>
            <a:pPr marL="914400" lvl="1" indent="-457200">
              <a:buFont typeface="Calibri" panose="020F0502020204030204" pitchFamily="34" charset="0"/>
              <a:buChar char="–"/>
            </a:pPr>
            <a:endParaRPr lang="en-US" altLang="zh-TW" sz="2000" dirty="0" smtClean="0">
              <a:solidFill>
                <a:srgbClr val="FF0000"/>
              </a:solidFill>
            </a:endParaRPr>
          </a:p>
          <a:p>
            <a:pPr marL="457200" indent="-457200">
              <a:buSzPct val="70000"/>
              <a:buFont typeface="Wingdings" panose="05000000000000000000" pitchFamily="2" charset="2"/>
              <a:buChar char="l"/>
            </a:pPr>
            <a:r>
              <a:rPr lang="en-US" altLang="zh-TW" sz="2400" dirty="0" smtClean="0"/>
              <a:t>Some Example Applications</a:t>
            </a:r>
          </a:p>
          <a:p>
            <a:pPr marL="457200" indent="-457200">
              <a:buSzPct val="70000"/>
              <a:buFont typeface="Wingdings" panose="05000000000000000000" pitchFamily="2" charset="2"/>
              <a:buChar char="l"/>
            </a:pPr>
            <a:endParaRPr lang="en-US" altLang="zh-TW" sz="2400" dirty="0"/>
          </a:p>
          <a:p>
            <a:pPr marL="457200" indent="-457200">
              <a:buSzPct val="70000"/>
              <a:buFont typeface="Wingdings" panose="05000000000000000000" pitchFamily="2" charset="2"/>
              <a:buChar char="l"/>
            </a:pPr>
            <a:endParaRPr lang="en-US" altLang="zh-TW" sz="2400" dirty="0" smtClean="0"/>
          </a:p>
          <a:p>
            <a:pPr marL="457200" indent="-457200">
              <a:buSzPct val="70000"/>
              <a:buFont typeface="Wingdings" panose="05000000000000000000" pitchFamily="2" charset="2"/>
              <a:buChar char="l"/>
            </a:pPr>
            <a:endParaRPr lang="en-US" altLang="zh-TW" sz="2400" dirty="0"/>
          </a:p>
          <a:p>
            <a:pPr marL="457200" indent="-457200">
              <a:buSzPct val="70000"/>
              <a:buFont typeface="Wingdings" panose="05000000000000000000" pitchFamily="2" charset="2"/>
              <a:buChar char="l"/>
            </a:pPr>
            <a:endParaRPr lang="en-US" altLang="zh-TW" sz="2400" dirty="0" smtClean="0"/>
          </a:p>
          <a:p>
            <a:pPr marL="457200" indent="-457200">
              <a:buSzPct val="70000"/>
              <a:buFont typeface="Wingdings" panose="05000000000000000000" pitchFamily="2" charset="2"/>
              <a:buChar char="l"/>
            </a:pPr>
            <a:endParaRPr lang="en-US" altLang="zh-TW" sz="2400" dirty="0"/>
          </a:p>
          <a:p>
            <a:pPr>
              <a:buSzPct val="70000"/>
            </a:pPr>
            <a:endParaRPr lang="en-US" altLang="zh-TW" sz="2400" dirty="0" smtClean="0"/>
          </a:p>
          <a:p>
            <a:pPr>
              <a:buSzPct val="70000"/>
            </a:pPr>
            <a:r>
              <a:rPr lang="en-US" altLang="zh-TW" sz="2400" b="1" dirty="0" smtClean="0">
                <a:solidFill>
                  <a:srgbClr val="C00000"/>
                </a:solidFill>
              </a:rPr>
              <a:t>   </a:t>
            </a:r>
            <a:endParaRPr lang="en-US" altLang="zh-TW" sz="2400" b="1" dirty="0">
              <a:solidFill>
                <a:srgbClr val="C00000"/>
              </a:solidFill>
            </a:endParaRPr>
          </a:p>
        </p:txBody>
      </p:sp>
      <p:pic>
        <p:nvPicPr>
          <p:cNvPr id="8" name="Picture 6" descr="HD map strength hinges on freshness and data sources | Automotive Worl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666" y="4252532"/>
            <a:ext cx="1944216" cy="109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5652" y="4267199"/>
            <a:ext cx="1676104" cy="1119170"/>
          </a:xfrm>
          <a:prstGeom prst="rect">
            <a:avLst/>
          </a:prstGeom>
        </p:spPr>
      </p:pic>
      <p:sp>
        <p:nvSpPr>
          <p:cNvPr id="182" name="文字方塊 181"/>
          <p:cNvSpPr txBox="1"/>
          <p:nvPr/>
        </p:nvSpPr>
        <p:spPr>
          <a:xfrm>
            <a:off x="2719075" y="5507360"/>
            <a:ext cx="171516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1600" b="1" dirty="0" smtClean="0"/>
              <a:t>Large Language</a:t>
            </a:r>
          </a:p>
          <a:p>
            <a:r>
              <a:rPr lang="en-US" altLang="zh-TW" sz="1600" b="1" dirty="0" smtClean="0"/>
              <a:t>Model</a:t>
            </a:r>
            <a:endParaRPr lang="zh-TW" altLang="en-US" sz="1600" b="1" dirty="0"/>
          </a:p>
        </p:txBody>
      </p:sp>
      <p:sp>
        <p:nvSpPr>
          <p:cNvPr id="183" name="文字方塊 182"/>
          <p:cNvSpPr txBox="1"/>
          <p:nvPr/>
        </p:nvSpPr>
        <p:spPr>
          <a:xfrm>
            <a:off x="4802293" y="5507360"/>
            <a:ext cx="157501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1600" b="1" dirty="0"/>
              <a:t>Car </a:t>
            </a:r>
            <a:r>
              <a:rPr lang="en-US" altLang="zh-TW" sz="1600" b="1" dirty="0" smtClean="0"/>
              <a:t>Localization</a:t>
            </a:r>
            <a:endParaRPr lang="zh-TW" altLang="en-US" sz="1600" b="1" dirty="0"/>
          </a:p>
        </p:txBody>
      </p:sp>
      <p:sp>
        <p:nvSpPr>
          <p:cNvPr id="184" name="文字方塊 183"/>
          <p:cNvSpPr txBox="1"/>
          <p:nvPr/>
        </p:nvSpPr>
        <p:spPr>
          <a:xfrm>
            <a:off x="6991499" y="5537229"/>
            <a:ext cx="192635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1600" b="1" dirty="0" smtClean="0"/>
              <a:t>DNA Mapping</a:t>
            </a:r>
            <a:endParaRPr lang="zh-TW" altLang="en-US" sz="1600" b="1" dirty="0"/>
          </a:p>
        </p:txBody>
      </p:sp>
      <p:pic>
        <p:nvPicPr>
          <p:cNvPr id="12" name="Google Shape;13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67800" y="4275583"/>
            <a:ext cx="2174830" cy="108985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文字方塊 14"/>
          <p:cNvSpPr txBox="1"/>
          <p:nvPr/>
        </p:nvSpPr>
        <p:spPr>
          <a:xfrm>
            <a:off x="9351248" y="5537229"/>
            <a:ext cx="192635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1600" b="1" dirty="0" smtClean="0"/>
              <a:t>Recommendation</a:t>
            </a:r>
            <a:endParaRPr lang="zh-TW" altLang="en-US" sz="1600" b="1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9372600" y="6330434"/>
            <a:ext cx="2425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smtClean="0">
                <a:latin typeface="Trebuchet MS"/>
                <a:ea typeface="微軟正黑體" panose="020B0604030504040204" pitchFamily="34" charset="-120"/>
              </a:rPr>
              <a:t>Source: </a:t>
            </a:r>
            <a:r>
              <a:rPr lang="en-US" altLang="zh-TW" dirty="0" err="1" smtClean="0">
                <a:latin typeface="Trebuchet MS"/>
                <a:ea typeface="微軟正黑體" panose="020B0604030504040204" pitchFamily="34" charset="-120"/>
              </a:rPr>
              <a:t>Macronix</a:t>
            </a:r>
            <a:r>
              <a:rPr lang="en-US" altLang="zh-TW" dirty="0" smtClean="0">
                <a:latin typeface="Trebuchet MS"/>
                <a:ea typeface="微軟正黑體" panose="020B0604030504040204" pitchFamily="34" charset="-120"/>
              </a:rPr>
              <a:t> 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8" name="投影片編號版面配置區 2"/>
          <p:cNvSpPr txBox="1">
            <a:spLocks/>
          </p:cNvSpPr>
          <p:nvPr/>
        </p:nvSpPr>
        <p:spPr>
          <a:xfrm>
            <a:off x="11582400" y="6324600"/>
            <a:ext cx="643212" cy="3725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E83628F-2085-4B6C-9E3B-26F075965AF1}" type="slidenum">
              <a:rPr lang="en-US" altLang="zh-TW" sz="1600" b="1" smtClean="0">
                <a:solidFill>
                  <a:srgbClr val="000000">
                    <a:lumMod val="85000"/>
                    <a:lumOff val="15000"/>
                  </a:srgbClr>
                </a:solidFill>
                <a:latin typeface="Avenir Next LT Pro" panose="02020404030301010803"/>
              </a:rPr>
              <a:pPr>
                <a:defRPr/>
              </a:pPr>
              <a:t>11</a:t>
            </a:fld>
            <a:endParaRPr lang="en-US" altLang="zh-TW" sz="1600" b="1" dirty="0">
              <a:solidFill>
                <a:srgbClr val="000000">
                  <a:lumMod val="85000"/>
                  <a:lumOff val="15000"/>
                </a:srgbClr>
              </a:solidFill>
              <a:latin typeface="Avenir Next LT Pro" panose="02020404030301010803"/>
            </a:endParaRP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4038600"/>
            <a:ext cx="1512168" cy="1491358"/>
          </a:xfrm>
          <a:prstGeom prst="rect">
            <a:avLst/>
          </a:prstGeom>
        </p:spPr>
      </p:pic>
      <p:sp>
        <p:nvSpPr>
          <p:cNvPr id="20" name="文字方塊 19"/>
          <p:cNvSpPr txBox="1"/>
          <p:nvPr/>
        </p:nvSpPr>
        <p:spPr>
          <a:xfrm>
            <a:off x="820077" y="5533768"/>
            <a:ext cx="176217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1600" b="1" dirty="0"/>
              <a:t>Face </a:t>
            </a:r>
            <a:r>
              <a:rPr lang="en-US" altLang="zh-TW" sz="1600" b="1" dirty="0" smtClean="0"/>
              <a:t>Recognition</a:t>
            </a:r>
            <a:endParaRPr lang="zh-TW" altLang="en-US" sz="1600" b="1" dirty="0"/>
          </a:p>
        </p:txBody>
      </p:sp>
      <p:pic>
        <p:nvPicPr>
          <p:cNvPr id="21" name="圖片版面配置區 4" descr="AICafe_AIF_ChatGPT簡報.pdf - Adobe Reade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5682" y="4133349"/>
            <a:ext cx="1372918" cy="120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1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581400" y="261310"/>
            <a:ext cx="47500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600" b="1" dirty="0" smtClean="0">
                <a:solidFill>
                  <a:srgbClr val="9F0C2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Recommendation (1)</a:t>
            </a:r>
            <a:endParaRPr lang="zh-TW" altLang="en-US" sz="3600" b="1" dirty="0">
              <a:solidFill>
                <a:srgbClr val="9F0C28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163" y="1752600"/>
            <a:ext cx="10386364" cy="3657600"/>
          </a:xfrm>
          <a:prstGeom prst="rect">
            <a:avLst/>
          </a:prstGeom>
        </p:spPr>
      </p:pic>
      <p:sp>
        <p:nvSpPr>
          <p:cNvPr id="19" name="Google Shape;143;p21"/>
          <p:cNvSpPr txBox="1"/>
          <p:nvPr/>
        </p:nvSpPr>
        <p:spPr>
          <a:xfrm>
            <a:off x="2411631" y="6283734"/>
            <a:ext cx="9170769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1" i="1" dirty="0"/>
              <a:t> </a:t>
            </a:r>
            <a:r>
              <a:rPr lang="zh-TW" sz="1400" i="1" dirty="0">
                <a:solidFill>
                  <a:schemeClr val="dk1"/>
                </a:solidFill>
              </a:rPr>
              <a:t>U. Gupta, et al. </a:t>
            </a:r>
            <a:r>
              <a:rPr lang="zh-TW" sz="1400" i="1" dirty="0"/>
              <a:t>“The Architectural Implications of Facebook’s DNN-based Personalized Recommendation”  (HPCA2020) </a:t>
            </a:r>
            <a:endParaRPr sz="1400" i="1" dirty="0"/>
          </a:p>
        </p:txBody>
      </p:sp>
      <p:sp>
        <p:nvSpPr>
          <p:cNvPr id="5" name="投影片編號版面配置區 2"/>
          <p:cNvSpPr txBox="1">
            <a:spLocks/>
          </p:cNvSpPr>
          <p:nvPr/>
        </p:nvSpPr>
        <p:spPr>
          <a:xfrm>
            <a:off x="11582400" y="6324600"/>
            <a:ext cx="643212" cy="3725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E83628F-2085-4B6C-9E3B-26F075965AF1}" type="slidenum">
              <a:rPr lang="en-US" altLang="zh-TW" sz="1600" b="1" smtClean="0">
                <a:solidFill>
                  <a:srgbClr val="000000">
                    <a:lumMod val="85000"/>
                    <a:lumOff val="15000"/>
                  </a:srgbClr>
                </a:solidFill>
                <a:latin typeface="Avenir Next LT Pro" panose="02020404030301010803"/>
              </a:rPr>
              <a:pPr>
                <a:defRPr/>
              </a:pPr>
              <a:t>12</a:t>
            </a:fld>
            <a:endParaRPr lang="en-US" altLang="zh-TW" sz="1600" b="1" dirty="0">
              <a:solidFill>
                <a:srgbClr val="000000">
                  <a:lumMod val="85000"/>
                  <a:lumOff val="15000"/>
                </a:srgbClr>
              </a:solidFill>
              <a:latin typeface="Avenir Next LT Pro" panose="02020404030301010803"/>
            </a:endParaRPr>
          </a:p>
        </p:txBody>
      </p:sp>
    </p:spTree>
    <p:extLst>
      <p:ext uri="{BB962C8B-B14F-4D97-AF65-F5344CB8AC3E}">
        <p14:creationId xmlns:p14="http://schemas.microsoft.com/office/powerpoint/2010/main" val="331899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群組 16"/>
          <p:cNvGrpSpPr/>
          <p:nvPr/>
        </p:nvGrpSpPr>
        <p:grpSpPr>
          <a:xfrm>
            <a:off x="1371600" y="1070192"/>
            <a:ext cx="8839200" cy="5205918"/>
            <a:chOff x="660762" y="2528569"/>
            <a:chExt cx="5058193" cy="2999395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 rotWithShape="1">
            <a:blip r:embed="rId3"/>
            <a:srcRect l="30247"/>
            <a:stretch/>
          </p:blipFill>
          <p:spPr>
            <a:xfrm>
              <a:off x="775729" y="2528569"/>
              <a:ext cx="1113451" cy="1491169"/>
            </a:xfrm>
            <a:prstGeom prst="rect">
              <a:avLst/>
            </a:prstGeom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4"/>
            <a:srcRect t="42425"/>
            <a:stretch/>
          </p:blipFill>
          <p:spPr>
            <a:xfrm>
              <a:off x="1889180" y="2726575"/>
              <a:ext cx="3829775" cy="123895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 rotWithShape="1">
            <a:blip r:embed="rId5"/>
            <a:srcRect l="47697" t="16801" r="45213" b="64620"/>
            <a:stretch/>
          </p:blipFill>
          <p:spPr>
            <a:xfrm>
              <a:off x="853191" y="3270863"/>
              <a:ext cx="354802" cy="523105"/>
            </a:xfrm>
            <a:prstGeom prst="rect">
              <a:avLst/>
            </a:prstGeom>
          </p:spPr>
        </p:pic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0762" y="3965527"/>
              <a:ext cx="5058193" cy="1562437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5278581" y="3649288"/>
              <a:ext cx="349135" cy="3162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3520964" y="2959331"/>
              <a:ext cx="760090" cy="92271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4933403" y="2726575"/>
              <a:ext cx="195550" cy="115546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3776325" y="3847195"/>
              <a:ext cx="5758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EMB</a:t>
              </a:r>
              <a:endPara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4908166" y="3862661"/>
              <a:ext cx="5583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MLP</a:t>
              </a:r>
              <a:endPara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2" name="文字方塊 1"/>
          <p:cNvSpPr txBox="1"/>
          <p:nvPr/>
        </p:nvSpPr>
        <p:spPr>
          <a:xfrm>
            <a:off x="2971800" y="304800"/>
            <a:ext cx="47500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600" b="1" dirty="0" smtClean="0">
                <a:solidFill>
                  <a:srgbClr val="9F0C2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Recommendation (2)</a:t>
            </a:r>
            <a:endParaRPr lang="zh-TW" altLang="en-US" sz="3600" b="1" dirty="0">
              <a:solidFill>
                <a:srgbClr val="9F0C28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75162" y="6007641"/>
            <a:ext cx="78348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R. Hwang et al. "Centaur: A </a:t>
            </a:r>
            <a:r>
              <a:rPr kumimoji="0" lang="en-US" altLang="zh-TW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Chiplet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-based, Hybrid Sparse-Dense Accelerator for Personalized Recommendations," </a:t>
            </a:r>
            <a:r>
              <a:rPr kumimoji="0" lang="en-US" altLang="zh-TW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(ISCA2020)</a:t>
            </a:r>
          </a:p>
        </p:txBody>
      </p:sp>
      <p:sp>
        <p:nvSpPr>
          <p:cNvPr id="18" name="投影片編號版面配置區 2"/>
          <p:cNvSpPr txBox="1">
            <a:spLocks/>
          </p:cNvSpPr>
          <p:nvPr/>
        </p:nvSpPr>
        <p:spPr>
          <a:xfrm>
            <a:off x="11582400" y="6324600"/>
            <a:ext cx="643212" cy="3725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E83628F-2085-4B6C-9E3B-26F075965AF1}" type="slidenum">
              <a:rPr lang="en-US" altLang="zh-TW" sz="1600" b="1" smtClean="0">
                <a:solidFill>
                  <a:srgbClr val="000000">
                    <a:lumMod val="85000"/>
                    <a:lumOff val="15000"/>
                  </a:srgbClr>
                </a:solidFill>
                <a:latin typeface="Avenir Next LT Pro" panose="02020404030301010803"/>
              </a:rPr>
              <a:pPr>
                <a:defRPr/>
              </a:pPr>
              <a:t>13</a:t>
            </a:fld>
            <a:endParaRPr lang="en-US" altLang="zh-TW" sz="1600" b="1" dirty="0">
              <a:solidFill>
                <a:srgbClr val="000000">
                  <a:lumMod val="85000"/>
                  <a:lumOff val="15000"/>
                </a:srgbClr>
              </a:solidFill>
              <a:latin typeface="Avenir Next LT Pro" panose="02020404030301010803"/>
            </a:endParaRPr>
          </a:p>
        </p:txBody>
      </p:sp>
    </p:spTree>
    <p:extLst>
      <p:ext uri="{BB962C8B-B14F-4D97-AF65-F5344CB8AC3E}">
        <p14:creationId xmlns:p14="http://schemas.microsoft.com/office/powerpoint/2010/main" val="51862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301766" y="3250683"/>
            <a:ext cx="794582" cy="2463967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381" name="肘形接點 380"/>
          <p:cNvCxnSpPr>
            <a:stCxn id="380" idx="2"/>
            <a:endCxn id="3" idx="0"/>
          </p:cNvCxnSpPr>
          <p:nvPr/>
        </p:nvCxnSpPr>
        <p:spPr>
          <a:xfrm rot="5400000">
            <a:off x="7483638" y="4748992"/>
            <a:ext cx="533557" cy="2463800"/>
          </a:xfrm>
          <a:prstGeom prst="bentConnector3">
            <a:avLst>
              <a:gd name="adj1" fmla="val 50000"/>
            </a:avLst>
          </a:prstGeom>
          <a:ln w="1905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2" name="圖片 4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734" y="2855814"/>
            <a:ext cx="4666426" cy="3436915"/>
          </a:xfrm>
          <a:prstGeom prst="rect">
            <a:avLst/>
          </a:prstGeom>
        </p:spPr>
      </p:pic>
      <p:cxnSp>
        <p:nvCxnSpPr>
          <p:cNvPr id="8" name="肘形接點 7"/>
          <p:cNvCxnSpPr>
            <a:stCxn id="6" idx="2"/>
            <a:endCxn id="3" idx="0"/>
          </p:cNvCxnSpPr>
          <p:nvPr/>
        </p:nvCxnSpPr>
        <p:spPr>
          <a:xfrm rot="16200000" flipH="1">
            <a:off x="4342276" y="4071430"/>
            <a:ext cx="533021" cy="3819459"/>
          </a:xfrm>
          <a:prstGeom prst="bentConnector3">
            <a:avLst/>
          </a:prstGeom>
          <a:ln w="1905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31520" y="254000"/>
            <a:ext cx="10647680" cy="898224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sz="4000" b="1" dirty="0">
                <a:solidFill>
                  <a:srgbClr val="9F0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Surveillance (1)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>
                <a:solidFill>
                  <a:srgbClr val="1207F7"/>
                </a:solidFill>
              </a:rPr>
              <a:t>CLIP </a:t>
            </a:r>
            <a:r>
              <a:rPr lang="en-US" altLang="zh-TW" dirty="0">
                <a:solidFill>
                  <a:srgbClr val="1207F7"/>
                </a:solidFill>
              </a:rPr>
              <a:t>(Contrastive Language-Image Pre-Training)</a:t>
            </a:r>
            <a:endParaRPr lang="zh-TW" altLang="en-US" dirty="0">
              <a:solidFill>
                <a:srgbClr val="1207F7"/>
              </a:solidFill>
            </a:endParaRPr>
          </a:p>
        </p:txBody>
      </p:sp>
      <p:sp>
        <p:nvSpPr>
          <p:cNvPr id="14" name="內容版面配置區 13"/>
          <p:cNvSpPr>
            <a:spLocks noGrp="1"/>
          </p:cNvSpPr>
          <p:nvPr>
            <p:ph idx="1"/>
          </p:nvPr>
        </p:nvSpPr>
        <p:spPr>
          <a:xfrm>
            <a:off x="353568" y="1177545"/>
            <a:ext cx="11478767" cy="2073138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600"/>
              </a:spcBef>
            </a:pPr>
            <a:r>
              <a:rPr lang="en-US" altLang="zh-TW" dirty="0" smtClean="0"/>
              <a:t>CLIP </a:t>
            </a:r>
            <a:r>
              <a:rPr lang="en-US" altLang="zh-TW" dirty="0"/>
              <a:t>is </a:t>
            </a:r>
            <a:r>
              <a:rPr lang="en-US" altLang="zh-TW" dirty="0" smtClean="0"/>
              <a:t>trained </a:t>
            </a:r>
            <a:r>
              <a:rPr lang="en-US" altLang="zh-TW" dirty="0"/>
              <a:t>to match images with the corresponding captions and vice versa. </a:t>
            </a:r>
            <a:r>
              <a:rPr lang="en-US" altLang="zh-TW" dirty="0" smtClean="0"/>
              <a:t>Therefore, there are two ways to use CLIP</a:t>
            </a:r>
            <a:endParaRPr lang="en-US" altLang="zh-TW" dirty="0"/>
          </a:p>
          <a:p>
            <a:pPr marL="617214" lvl="1" indent="-342900">
              <a:spcBef>
                <a:spcPts val="600"/>
              </a:spcBef>
              <a:buFont typeface="+mj-lt"/>
              <a:buAutoNum type="arabicPeriod"/>
            </a:pPr>
            <a:r>
              <a:rPr lang="zh-TW" altLang="en-US" dirty="0" smtClean="0"/>
              <a:t>A </a:t>
            </a:r>
            <a:r>
              <a:rPr lang="zh-TW" altLang="en-US" dirty="0"/>
              <a:t>bunch of categories are given and encoded as features. The input image is encoded and searched against the features of the categories in real time</a:t>
            </a:r>
            <a:r>
              <a:rPr lang="zh-TW" altLang="en-US" dirty="0" smtClean="0"/>
              <a:t>.</a:t>
            </a:r>
            <a:endParaRPr lang="en-US" altLang="zh-TW" dirty="0" smtClean="0"/>
          </a:p>
          <a:p>
            <a:pPr marL="617214" lvl="1" indent="-342900">
              <a:spcBef>
                <a:spcPts val="600"/>
              </a:spcBef>
              <a:buFont typeface="+mj-lt"/>
              <a:buAutoNum type="arabicPeriod"/>
            </a:pPr>
            <a:r>
              <a:rPr lang="en-US" altLang="zh-TW" dirty="0"/>
              <a:t>Given a bunch of images, encode them into features. The text you want to find is encoded and searched against the features of the category in real time</a:t>
            </a:r>
            <a:r>
              <a:rPr lang="en-US" altLang="zh-TW" dirty="0" smtClean="0"/>
              <a:t>.</a:t>
            </a:r>
          </a:p>
        </p:txBody>
      </p:sp>
      <p:sp>
        <p:nvSpPr>
          <p:cNvPr id="43" name="矩形 42"/>
          <p:cNvSpPr/>
          <p:nvPr/>
        </p:nvSpPr>
        <p:spPr>
          <a:xfrm>
            <a:off x="9445421" y="6397794"/>
            <a:ext cx="224873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0" i="0" u="none" strike="noStrike" kern="1200" cap="none" spc="0" normalizeH="0" baseline="0" noProof="0" dirty="0">
                <a:ln>
                  <a:noFill/>
                </a:ln>
                <a:solidFill>
                  <a:srgbClr val="2D2E2D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  <a:hlinkClick r:id="rId3"/>
              </a:rPr>
              <a:t>https://openai.com/blog/clip/</a:t>
            </a:r>
            <a:endParaRPr kumimoji="0" lang="en-US" altLang="zh-TW" sz="1100" b="0" i="0" u="none" strike="noStrike" kern="1200" cap="none" spc="0" normalizeH="0" baseline="0" noProof="0" dirty="0">
              <a:ln>
                <a:noFill/>
              </a:ln>
              <a:solidFill>
                <a:srgbClr val="2D2E2D"/>
              </a:solidFill>
              <a:effectLst/>
              <a:uLnTx/>
              <a:uFillTx/>
              <a:latin typeface="Arial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E2D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  <a:hlinkClick r:id="rId4"/>
              </a:rPr>
              <a:t>https</a:t>
            </a:r>
            <a:r>
              <a:rPr kumimoji="0" lang="en-US" altLang="zh-TW" sz="1100" b="0" i="0" u="none" strike="noStrike" kern="1200" cap="none" spc="0" normalizeH="0" baseline="0" noProof="0" dirty="0">
                <a:ln>
                  <a:noFill/>
                </a:ln>
                <a:solidFill>
                  <a:srgbClr val="2D2E2D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  <a:hlinkClick r:id="rId4"/>
              </a:rPr>
              <a:t>://arxiv.org/abs/2103.00020</a:t>
            </a:r>
            <a:r>
              <a:rPr kumimoji="0" lang="en-US" altLang="zh-TW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E2D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  <a:hlinkClick r:id="rId4"/>
              </a:rPr>
              <a:t>\</a:t>
            </a:r>
            <a:endParaRPr kumimoji="0" lang="en-US" altLang="zh-TW" sz="1100" b="0" i="0" u="none" strike="noStrike" kern="1200" cap="none" spc="0" normalizeH="0" baseline="0" noProof="0" dirty="0">
              <a:ln>
                <a:noFill/>
              </a:ln>
              <a:solidFill>
                <a:srgbClr val="2D2E2D"/>
              </a:solidFill>
              <a:effectLst/>
              <a:uLnTx/>
              <a:uFillTx/>
              <a:latin typeface="Arial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-394161" y="2400930"/>
            <a:ext cx="1495457" cy="1596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D15A3E"/>
              </a:solidFill>
              <a:effectLst/>
              <a:uLnTx/>
              <a:uFillTx/>
              <a:latin typeface="Arial"/>
              <a:ea typeface="微軟正黑體" panose="020B0604030504040204" pitchFamily="34" charset="-120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15A3E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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D15A3E"/>
              </a:solidFill>
              <a:effectLst/>
              <a:uLnTx/>
              <a:uFillTx/>
              <a:latin typeface="Arial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6092950" y="3024131"/>
            <a:ext cx="1399628" cy="854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15A3E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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D15A3E"/>
              </a:solidFill>
              <a:effectLst/>
              <a:uLnTx/>
              <a:uFillTx/>
              <a:latin typeface="Arial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814669" y="6247671"/>
            <a:ext cx="740769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00" b="0" i="0" u="none" strike="noStrike" kern="1200" cap="none" spc="0" normalizeH="0" baseline="0" noProof="0" dirty="0">
                <a:ln>
                  <a:noFill/>
                </a:ln>
                <a:solidFill>
                  <a:srgbClr val="D15A3E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CLIP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D15A3E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 </a:t>
            </a:r>
            <a:r>
              <a:rPr kumimoji="0" lang="en-US" altLang="zh-TW" sz="1000" b="0" i="0" u="none" strike="noStrike" kern="1200" cap="none" spc="0" normalizeH="0" baseline="0" noProof="0" dirty="0">
                <a:ln>
                  <a:noFill/>
                </a:ln>
                <a:solidFill>
                  <a:srgbClr val="D15A3E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is a really powerful neural network proposed by </a:t>
            </a:r>
            <a:r>
              <a:rPr kumimoji="0" lang="en-US" altLang="zh-TW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D15A3E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OpenAI</a:t>
            </a:r>
            <a:r>
              <a:rPr kumimoji="0" lang="en-US" altLang="zh-TW" sz="1000" b="0" i="0" u="none" strike="noStrike" kern="1200" cap="none" spc="0" normalizeH="0" baseline="0" noProof="0" dirty="0">
                <a:ln>
                  <a:noFill/>
                </a:ln>
                <a:solidFill>
                  <a:srgbClr val="D15A3E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. It is trained with 400 million (image, text) pairs collected from the internet. </a:t>
            </a:r>
          </a:p>
        </p:txBody>
      </p:sp>
      <p:sp>
        <p:nvSpPr>
          <p:cNvPr id="380" name="矩形 379"/>
          <p:cNvSpPr/>
          <p:nvPr/>
        </p:nvSpPr>
        <p:spPr>
          <a:xfrm>
            <a:off x="8585025" y="2868254"/>
            <a:ext cx="794582" cy="2845860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79" name="圖片 4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432" y="3179553"/>
            <a:ext cx="5533220" cy="3027823"/>
          </a:xfrm>
          <a:prstGeom prst="rect">
            <a:avLst/>
          </a:prstGeom>
        </p:spPr>
      </p:pic>
      <p:sp>
        <p:nvSpPr>
          <p:cNvPr id="15" name="投影片編號版面配置區 2"/>
          <p:cNvSpPr txBox="1">
            <a:spLocks/>
          </p:cNvSpPr>
          <p:nvPr/>
        </p:nvSpPr>
        <p:spPr>
          <a:xfrm>
            <a:off x="11582400" y="6324600"/>
            <a:ext cx="643212" cy="3725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E83628F-2085-4B6C-9E3B-26F075965AF1}" type="slidenum">
              <a:rPr lang="en-US" altLang="zh-TW" sz="1600" b="1" smtClean="0">
                <a:solidFill>
                  <a:srgbClr val="000000">
                    <a:lumMod val="85000"/>
                    <a:lumOff val="15000"/>
                  </a:srgbClr>
                </a:solidFill>
                <a:latin typeface="Avenir Next LT Pro" panose="02020404030301010803"/>
              </a:rPr>
              <a:pPr>
                <a:defRPr/>
              </a:pPr>
              <a:t>14</a:t>
            </a:fld>
            <a:endParaRPr lang="en-US" altLang="zh-TW" sz="1600" b="1" dirty="0">
              <a:solidFill>
                <a:srgbClr val="000000">
                  <a:lumMod val="85000"/>
                  <a:lumOff val="15000"/>
                </a:srgbClr>
              </a:solidFill>
              <a:latin typeface="Avenir Next LT Pro" panose="02020404030301010803"/>
            </a:endParaRPr>
          </a:p>
        </p:txBody>
      </p:sp>
    </p:spTree>
    <p:extLst>
      <p:ext uri="{BB962C8B-B14F-4D97-AF65-F5344CB8AC3E}">
        <p14:creationId xmlns:p14="http://schemas.microsoft.com/office/powerpoint/2010/main" val="107550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4300" y="139700"/>
            <a:ext cx="11595100" cy="898224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sz="4000" b="1" dirty="0">
                <a:solidFill>
                  <a:srgbClr val="9F0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Surveillance (2)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>
                <a:solidFill>
                  <a:srgbClr val="1207F7"/>
                </a:solidFill>
              </a:rPr>
              <a:t>CLIFS: Contrastive Language-Image Forensic Search </a:t>
            </a:r>
            <a:endParaRPr lang="zh-TW" altLang="en-US" dirty="0">
              <a:solidFill>
                <a:srgbClr val="1207F7"/>
              </a:solidFill>
            </a:endParaRPr>
          </a:p>
        </p:txBody>
      </p:sp>
      <p:sp>
        <p:nvSpPr>
          <p:cNvPr id="14" name="內容版面配置區 13"/>
          <p:cNvSpPr>
            <a:spLocks noGrp="1"/>
          </p:cNvSpPr>
          <p:nvPr>
            <p:ph idx="1"/>
          </p:nvPr>
        </p:nvSpPr>
        <p:spPr>
          <a:xfrm>
            <a:off x="216439" y="1041896"/>
            <a:ext cx="11682922" cy="1673123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600"/>
              </a:spcBef>
            </a:pPr>
            <a:r>
              <a:rPr lang="en-US" altLang="zh-TW" dirty="0" smtClean="0"/>
              <a:t>CLIFS is a proof-of-concept for free text searching through videos for video frames with matching contents. </a:t>
            </a:r>
          </a:p>
          <a:p>
            <a:pPr>
              <a:spcBef>
                <a:spcPts val="600"/>
              </a:spcBef>
            </a:pPr>
            <a:r>
              <a:rPr lang="en-US" altLang="zh-TW" dirty="0" smtClean="0"/>
              <a:t>The searching is done by first extracting features from video frames using the CLIP image encoder and then getting the features for the search query through the CLIP text encoder. </a:t>
            </a:r>
          </a:p>
          <a:p>
            <a:pPr>
              <a:spcBef>
                <a:spcPts val="600"/>
              </a:spcBef>
            </a:pPr>
            <a:r>
              <a:rPr lang="en-US" altLang="zh-TW" dirty="0" smtClean="0"/>
              <a:t>The features are then matched by cosine similarity and the top results are returned, if above a set threshold.</a:t>
            </a:r>
            <a:endParaRPr lang="zh-TW" altLang="en-US" dirty="0"/>
          </a:p>
        </p:txBody>
      </p:sp>
      <p:sp>
        <p:nvSpPr>
          <p:cNvPr id="10" name="矩形 9"/>
          <p:cNvSpPr/>
          <p:nvPr/>
        </p:nvSpPr>
        <p:spPr>
          <a:xfrm>
            <a:off x="8178732" y="6391757"/>
            <a:ext cx="343988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E2D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  <a:hlinkClick r:id="rId2"/>
              </a:rPr>
              <a:t>https://github.com/johanmodin/clifs</a:t>
            </a:r>
            <a:r>
              <a:rPr kumimoji="0" lang="en-US" altLang="zh-TW" sz="1100" b="0" i="0" u="none" strike="noStrike" kern="1200" cap="none" spc="0" normalizeH="0" baseline="0" noProof="0" dirty="0">
                <a:ln>
                  <a:noFill/>
                </a:ln>
                <a:solidFill>
                  <a:srgbClr val="2D2E2D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  <a:t/>
            </a:r>
            <a:br>
              <a:rPr kumimoji="0" lang="en-US" altLang="zh-TW" sz="1100" b="0" i="0" u="none" strike="noStrike" kern="1200" cap="none" spc="0" normalizeH="0" baseline="0" noProof="0" dirty="0">
                <a:ln>
                  <a:noFill/>
                </a:ln>
                <a:solidFill>
                  <a:srgbClr val="2D2E2D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</a:br>
            <a:r>
              <a:rPr kumimoji="0" lang="en-US" altLang="zh-TW" sz="1100" b="0" i="0" u="none" strike="noStrike" kern="1200" cap="none" spc="0" normalizeH="0" baseline="0" noProof="0" dirty="0">
                <a:ln>
                  <a:noFill/>
                </a:ln>
                <a:solidFill>
                  <a:srgbClr val="2D2E2D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  <a:hlinkClick r:id="rId3"/>
              </a:rPr>
              <a:t>https://</a:t>
            </a:r>
            <a:r>
              <a:rPr kumimoji="0" lang="en-US" altLang="zh-TW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E2D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  <a:hlinkClick r:id="rId3"/>
              </a:rPr>
              <a:t>news.ltn.com.tw/news/society/paper/1510190</a:t>
            </a:r>
            <a:r>
              <a:rPr kumimoji="0" lang="en-US" altLang="zh-TW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E2D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  <a:t>   </a:t>
            </a:r>
            <a:endParaRPr kumimoji="0" lang="en-US" altLang="zh-TW" sz="1100" b="0" i="0" u="none" strike="noStrike" kern="1200" cap="none" spc="0" normalizeH="0" baseline="0" noProof="0" dirty="0">
              <a:ln>
                <a:noFill/>
              </a:ln>
              <a:solidFill>
                <a:srgbClr val="2D2E2D"/>
              </a:solidFill>
              <a:effectLst/>
              <a:uLnTx/>
              <a:uFillTx/>
              <a:latin typeface="Arial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30" name="群組 29"/>
          <p:cNvGrpSpPr/>
          <p:nvPr/>
        </p:nvGrpSpPr>
        <p:grpSpPr>
          <a:xfrm>
            <a:off x="535283" y="2715019"/>
            <a:ext cx="11045235" cy="1774329"/>
            <a:chOff x="573383" y="1522312"/>
            <a:chExt cx="11045235" cy="1774329"/>
          </a:xfrm>
        </p:grpSpPr>
        <p:pic>
          <p:nvPicPr>
            <p:cNvPr id="31" name="Picture 2" descr="alt tex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0452" y="1522312"/>
              <a:ext cx="2016959" cy="1512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矩形 31"/>
            <p:cNvSpPr/>
            <p:nvPr/>
          </p:nvSpPr>
          <p:spPr>
            <a:xfrm>
              <a:off x="3215202" y="3028277"/>
              <a:ext cx="1247457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24292F"/>
                  </a:solidFill>
                  <a:effectLst/>
                  <a:uLnTx/>
                  <a:uFillTx/>
                  <a:latin typeface="-apple-system"/>
                  <a:ea typeface="微軟正黑體" panose="020B0604030504040204" pitchFamily="34" charset="-120"/>
                  <a:cs typeface="+mn-cs"/>
                </a:rPr>
                <a:t>A white BMW car</a:t>
              </a:r>
            </a:p>
          </p:txBody>
        </p:sp>
        <p:pic>
          <p:nvPicPr>
            <p:cNvPr id="33" name="Picture 2" descr="alt text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7521" y="1522313"/>
              <a:ext cx="2016959" cy="1512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矩形 33"/>
            <p:cNvSpPr/>
            <p:nvPr/>
          </p:nvSpPr>
          <p:spPr>
            <a:xfrm>
              <a:off x="5193349" y="3027275"/>
              <a:ext cx="180530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24292F"/>
                  </a:solidFill>
                  <a:effectLst/>
                  <a:uLnTx/>
                  <a:uFillTx/>
                  <a:latin typeface="-apple-system"/>
                  <a:ea typeface="微軟正黑體" panose="020B0604030504040204" pitchFamily="34" charset="-120"/>
                  <a:cs typeface="+mn-cs"/>
                </a:rPr>
                <a:t>A truck with the text "JCN"</a:t>
              </a:r>
            </a:p>
          </p:txBody>
        </p:sp>
        <p:pic>
          <p:nvPicPr>
            <p:cNvPr id="35" name="Picture 2" descr="alt tex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4590" y="1522313"/>
              <a:ext cx="2016959" cy="1512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矩形 35"/>
            <p:cNvSpPr/>
            <p:nvPr/>
          </p:nvSpPr>
          <p:spPr>
            <a:xfrm>
              <a:off x="7480875" y="3031122"/>
              <a:ext cx="1744388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24292F"/>
                  </a:solidFill>
                  <a:effectLst/>
                  <a:uLnTx/>
                  <a:uFillTx/>
                  <a:latin typeface="-apple-system"/>
                  <a:ea typeface="微軟正黑體" panose="020B0604030504040204" pitchFamily="34" charset="-120"/>
                  <a:cs typeface="+mn-cs"/>
                </a:rPr>
                <a:t>A bicyclist with a blue shirt</a:t>
              </a:r>
            </a:p>
          </p:txBody>
        </p:sp>
        <p:pic>
          <p:nvPicPr>
            <p:cNvPr id="37" name="Picture 2" descr="alt text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1659" y="1522313"/>
              <a:ext cx="2016959" cy="1512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矩形 37"/>
            <p:cNvSpPr/>
            <p:nvPr/>
          </p:nvSpPr>
          <p:spPr>
            <a:xfrm>
              <a:off x="9961563" y="3035031"/>
              <a:ext cx="1297150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24292F"/>
                  </a:solidFill>
                  <a:effectLst/>
                  <a:uLnTx/>
                  <a:uFillTx/>
                  <a:latin typeface="-apple-system"/>
                  <a:ea typeface="微軟正黑體" panose="020B0604030504040204" pitchFamily="34" charset="-120"/>
                  <a:cs typeface="+mn-cs"/>
                </a:rPr>
                <a:t>A blue SMART car</a:t>
              </a:r>
            </a:p>
          </p:txBody>
        </p:sp>
        <p:sp>
          <p:nvSpPr>
            <p:cNvPr id="39" name="矩形 38"/>
            <p:cNvSpPr/>
            <p:nvPr/>
          </p:nvSpPr>
          <p:spPr>
            <a:xfrm>
              <a:off x="601465" y="3038878"/>
              <a:ext cx="1960793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24292F"/>
                  </a:solidFill>
                  <a:effectLst/>
                  <a:uLnTx/>
                  <a:uFillTx/>
                  <a:latin typeface="-apple-system"/>
                  <a:ea typeface="微軟正黑體" panose="020B0604030504040204" pitchFamily="34" charset="-120"/>
                  <a:cs typeface="+mn-cs"/>
                </a:rPr>
                <a:t>A truck with the text "</a:t>
              </a:r>
              <a:r>
                <a:rPr kumimoji="0" lang="en-US" altLang="zh-TW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292F"/>
                  </a:solidFill>
                  <a:effectLst/>
                  <a:uLnTx/>
                  <a:uFillTx/>
                  <a:latin typeface="-apple-system"/>
                  <a:ea typeface="微軟正黑體" panose="020B0604030504040204" pitchFamily="34" charset="-120"/>
                  <a:cs typeface="+mn-cs"/>
                </a:rPr>
                <a:t>odwalla</a:t>
              </a:r>
              <a:r>
                <a:rPr kumimoji="0" lang="en-US" altLang="zh-TW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24292F"/>
                  </a:solidFill>
                  <a:effectLst/>
                  <a:uLnTx/>
                  <a:uFillTx/>
                  <a:latin typeface="-apple-system"/>
                  <a:ea typeface="微軟正黑體" panose="020B0604030504040204" pitchFamily="34" charset="-120"/>
                  <a:cs typeface="+mn-cs"/>
                </a:rPr>
                <a:t>"</a:t>
              </a:r>
            </a:p>
          </p:txBody>
        </p:sp>
        <p:pic>
          <p:nvPicPr>
            <p:cNvPr id="40" name="Picture 2" descr="alt text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383" y="1522312"/>
              <a:ext cx="2016959" cy="1512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矩形 5"/>
          <p:cNvSpPr/>
          <p:nvPr/>
        </p:nvSpPr>
        <p:spPr>
          <a:xfrm>
            <a:off x="216440" y="4601490"/>
            <a:ext cx="1168292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15A3E">
                  <a:lumMod val="75000"/>
                </a:srgbClr>
              </a:buClr>
              <a:buSzPct val="100000"/>
              <a:buFont typeface="Arial" pitchFamily="34" charset="0"/>
              <a:buChar char="▪"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2D2E2D"/>
                </a:solidFill>
                <a:effectLst/>
                <a:uLnTx/>
                <a:uFillTx/>
                <a:latin typeface="Calibri" panose="020F0502020204030204" pitchFamily="34" charset="0"/>
                <a:ea typeface="Microsoft JhengHei UI" panose="020B0604030504040204" pitchFamily="34" charset="-120"/>
                <a:cs typeface="Calibri" panose="020F0502020204030204" pitchFamily="34" charset="0"/>
              </a:rPr>
              <a:t>Scenario: There are about </a:t>
            </a:r>
            <a:r>
              <a:rPr kumimoji="0" lang="en-US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E2D"/>
                </a:solidFill>
                <a:effectLst/>
                <a:uLnTx/>
                <a:uFillTx/>
                <a:latin typeface="Calibri" panose="020F0502020204030204" pitchFamily="34" charset="0"/>
                <a:ea typeface="Microsoft JhengHei UI" panose="020B0604030504040204" pitchFamily="34" charset="-120"/>
                <a:cs typeface="Calibri" panose="020F0502020204030204" pitchFamily="34" charset="0"/>
              </a:rPr>
              <a:t>15,000 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2D2E2D"/>
                </a:solidFill>
                <a:effectLst/>
                <a:uLnTx/>
                <a:uFillTx/>
                <a:latin typeface="Calibri" panose="020F0502020204030204" pitchFamily="34" charset="0"/>
                <a:ea typeface="Microsoft JhengHei UI" panose="020B0604030504040204" pitchFamily="34" charset="-120"/>
                <a:cs typeface="Calibri" panose="020F0502020204030204" pitchFamily="34" charset="0"/>
              </a:rPr>
              <a:t>surveillance camera in Taipei City. Each video will be saved for 1 month.</a:t>
            </a:r>
          </a:p>
          <a:p>
            <a:pPr marL="685794" marR="0" lvl="1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15A3E">
                  <a:lumMod val="75000"/>
                </a:srgbClr>
              </a:buClr>
              <a:buSzPct val="100000"/>
              <a:buFont typeface="Arial" pitchFamily="34" charset="0"/>
              <a:buChar char="▪"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2D2E2D"/>
                </a:solidFill>
                <a:effectLst/>
                <a:uLnTx/>
                <a:uFillTx/>
                <a:latin typeface="Calibri" panose="020F0502020204030204" pitchFamily="34" charset="0"/>
                <a:ea typeface="Microsoft JhengHei UI" panose="020B0604030504040204" pitchFamily="34" charset="-120"/>
                <a:cs typeface="Calibri" panose="020F0502020204030204" pitchFamily="34" charset="0"/>
              </a:rPr>
              <a:t>Each frame is embedded to a 512 dimension FP32 feature: 2KB/feature</a:t>
            </a:r>
          </a:p>
          <a:p>
            <a:pPr marL="685794" marR="0" lvl="1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15A3E">
                  <a:lumMod val="75000"/>
                </a:srgbClr>
              </a:buClr>
              <a:buSzPct val="100000"/>
              <a:buFont typeface="Arial" pitchFamily="34" charset="0"/>
              <a:buChar char="▪"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2D2E2D"/>
                </a:solidFill>
                <a:effectLst/>
                <a:uLnTx/>
                <a:uFillTx/>
                <a:latin typeface="Calibri" panose="020F0502020204030204" pitchFamily="34" charset="0"/>
                <a:ea typeface="Microsoft JhengHei UI" panose="020B0604030504040204" pitchFamily="34" charset="-120"/>
                <a:cs typeface="Calibri" panose="020F0502020204030204" pitchFamily="34" charset="0"/>
              </a:rPr>
              <a:t>For each second, suppose that one frame is encoded and stored. Then 2,592,000 features will be stored for one month of video.</a:t>
            </a:r>
          </a:p>
          <a:p>
            <a:pPr marL="685794" marR="0" lvl="1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15A3E">
                  <a:lumMod val="75000"/>
                </a:srgbClr>
              </a:buClr>
              <a:buSzPct val="100000"/>
              <a:buFont typeface="Arial" pitchFamily="34" charset="0"/>
              <a:buChar char="▪"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2D2E2D"/>
                </a:solidFill>
                <a:effectLst/>
                <a:uLnTx/>
                <a:uFillTx/>
                <a:latin typeface="Calibri" panose="020F0502020204030204" pitchFamily="34" charset="0"/>
                <a:ea typeface="Microsoft JhengHei UI" panose="020B0604030504040204" pitchFamily="34" charset="-120"/>
                <a:cs typeface="Calibri" panose="020F0502020204030204" pitchFamily="34" charset="0"/>
              </a:rPr>
              <a:t>Total storage requirement: 2KB/feature * 2,592,000 features/month * </a:t>
            </a:r>
            <a:r>
              <a:rPr kumimoji="0" lang="en-US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E2D"/>
                </a:solidFill>
                <a:effectLst/>
                <a:uLnTx/>
                <a:uFillTx/>
                <a:latin typeface="Calibri" panose="020F0502020204030204" pitchFamily="34" charset="0"/>
                <a:ea typeface="Microsoft JhengHei UI" panose="020B0604030504040204" pitchFamily="34" charset="-120"/>
                <a:cs typeface="Calibri" panose="020F0502020204030204" pitchFamily="34" charset="0"/>
              </a:rPr>
              <a:t>15,000 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2D2E2D"/>
                </a:solidFill>
                <a:effectLst/>
                <a:uLnTx/>
                <a:uFillTx/>
                <a:latin typeface="Calibri" panose="020F0502020204030204" pitchFamily="34" charset="0"/>
                <a:ea typeface="Microsoft JhengHei UI" panose="020B0604030504040204" pitchFamily="34" charset="-120"/>
                <a:cs typeface="Calibri" panose="020F0502020204030204" pitchFamily="34" charset="0"/>
              </a:rPr>
              <a:t>surveillance camera = </a:t>
            </a:r>
            <a:r>
              <a:rPr kumimoji="0" lang="en-US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E2D"/>
                </a:solidFill>
                <a:effectLst/>
                <a:uLnTx/>
                <a:uFillTx/>
                <a:latin typeface="Calibri" panose="020F0502020204030204" pitchFamily="34" charset="0"/>
                <a:ea typeface="Microsoft JhengHei UI" panose="020B0604030504040204" pitchFamily="34" charset="-120"/>
                <a:cs typeface="Calibri" panose="020F0502020204030204" pitchFamily="34" charset="0"/>
              </a:rPr>
              <a:t>72.4 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2D2E2D"/>
                </a:solidFill>
                <a:effectLst/>
                <a:uLnTx/>
                <a:uFillTx/>
                <a:latin typeface="Calibri" panose="020F0502020204030204" pitchFamily="34" charset="0"/>
                <a:ea typeface="Microsoft JhengHei UI" panose="020B0604030504040204" pitchFamily="34" charset="-120"/>
                <a:cs typeface="Calibri" panose="020F0502020204030204" pitchFamily="34" charset="0"/>
              </a:rPr>
              <a:t>TB</a:t>
            </a:r>
          </a:p>
        </p:txBody>
      </p:sp>
      <p:sp>
        <p:nvSpPr>
          <p:cNvPr id="17" name="投影片編號版面配置區 2"/>
          <p:cNvSpPr txBox="1">
            <a:spLocks/>
          </p:cNvSpPr>
          <p:nvPr/>
        </p:nvSpPr>
        <p:spPr>
          <a:xfrm>
            <a:off x="11582400" y="6324600"/>
            <a:ext cx="643212" cy="3725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E83628F-2085-4B6C-9E3B-26F075965AF1}" type="slidenum">
              <a:rPr lang="en-US" altLang="zh-TW" sz="1600" b="1" smtClean="0">
                <a:solidFill>
                  <a:srgbClr val="000000">
                    <a:lumMod val="85000"/>
                    <a:lumOff val="15000"/>
                  </a:srgbClr>
                </a:solidFill>
                <a:latin typeface="Avenir Next LT Pro" panose="02020404030301010803"/>
              </a:rPr>
              <a:pPr>
                <a:defRPr/>
              </a:pPr>
              <a:t>15</a:t>
            </a:fld>
            <a:endParaRPr lang="en-US" altLang="zh-TW" sz="1600" b="1" dirty="0">
              <a:solidFill>
                <a:srgbClr val="000000">
                  <a:lumMod val="85000"/>
                  <a:lumOff val="15000"/>
                </a:srgbClr>
              </a:solidFill>
              <a:latin typeface="Avenir Next LT Pro" panose="02020404030301010803"/>
            </a:endParaRPr>
          </a:p>
        </p:txBody>
      </p:sp>
    </p:spTree>
    <p:extLst>
      <p:ext uri="{BB962C8B-B14F-4D97-AF65-F5344CB8AC3E}">
        <p14:creationId xmlns:p14="http://schemas.microsoft.com/office/powerpoint/2010/main" val="427691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文字方塊 37"/>
          <p:cNvSpPr txBox="1"/>
          <p:nvPr/>
        </p:nvSpPr>
        <p:spPr>
          <a:xfrm>
            <a:off x="3886200" y="0"/>
            <a:ext cx="4168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600" b="1" dirty="0">
                <a:solidFill>
                  <a:srgbClr val="9F0C2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Genomic Analysis</a:t>
            </a:r>
            <a:endParaRPr lang="zh-TW" altLang="en-US" sz="3600" b="1" dirty="0">
              <a:solidFill>
                <a:srgbClr val="9F0C28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2133600" y="685800"/>
            <a:ext cx="7924800" cy="5970130"/>
            <a:chOff x="2413000" y="749675"/>
            <a:chExt cx="7251701" cy="5803525"/>
          </a:xfrm>
        </p:grpSpPr>
        <p:pic>
          <p:nvPicPr>
            <p:cNvPr id="5" name="Google Shape;95;p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582567" y="875008"/>
              <a:ext cx="5292812" cy="7235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圖片 8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3000" y="3603373"/>
              <a:ext cx="7251700" cy="2806449"/>
            </a:xfrm>
            <a:prstGeom prst="rect">
              <a:avLst/>
            </a:prstGeom>
          </p:spPr>
        </p:pic>
        <p:sp>
          <p:nvSpPr>
            <p:cNvPr id="89" name="流程圖: 卡片 88"/>
            <p:cNvSpPr/>
            <p:nvPr/>
          </p:nvSpPr>
          <p:spPr>
            <a:xfrm>
              <a:off x="6997124" y="899666"/>
              <a:ext cx="1071586" cy="757286"/>
            </a:xfrm>
            <a:prstGeom prst="flowChartPunchedCard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90" name="文字方塊 89"/>
            <p:cNvSpPr txBox="1"/>
            <p:nvPr/>
          </p:nvSpPr>
          <p:spPr>
            <a:xfrm>
              <a:off x="7033912" y="991693"/>
              <a:ext cx="995376" cy="490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Functional,</a:t>
              </a:r>
              <a:br>
                <a:rPr kumimoji="0" lang="en-US" altLang="zh-TW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</a:br>
              <a:r>
                <a:rPr kumimoji="0" lang="en-US" altLang="zh-TW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Taxonomic, </a:t>
              </a:r>
              <a:endParaRPr kumimoji="0" lang="en-US" altLang="zh-TW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Sequence analysis</a:t>
              </a:r>
              <a:endParaRPr kumimoji="0" lang="zh-TW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2446658" y="749675"/>
              <a:ext cx="161126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Metagenome Analysis</a:t>
              </a:r>
              <a:endParaRPr kumimoji="0" lang="zh-TW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7" name="圖片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947"/>
            <a:stretch/>
          </p:blipFill>
          <p:spPr>
            <a:xfrm>
              <a:off x="8204619" y="875008"/>
              <a:ext cx="1314852" cy="820170"/>
            </a:xfrm>
            <a:prstGeom prst="rect">
              <a:avLst/>
            </a:prstGeom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77982" y="1871175"/>
              <a:ext cx="1241489" cy="782678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10" name="文字方塊 9"/>
            <p:cNvSpPr txBox="1"/>
            <p:nvPr/>
          </p:nvSpPr>
          <p:spPr>
            <a:xfrm>
              <a:off x="8277982" y="1734206"/>
              <a:ext cx="799548" cy="226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Remediation</a:t>
              </a:r>
              <a:endPara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19769" y="2899815"/>
              <a:ext cx="1191187" cy="741784"/>
            </a:xfrm>
            <a:prstGeom prst="rect">
              <a:avLst/>
            </a:prstGeom>
          </p:spPr>
        </p:pic>
        <p:sp>
          <p:nvSpPr>
            <p:cNvPr id="30" name="文字方塊 29"/>
            <p:cNvSpPr txBox="1"/>
            <p:nvPr/>
          </p:nvSpPr>
          <p:spPr>
            <a:xfrm>
              <a:off x="8277982" y="2711473"/>
              <a:ext cx="714806" cy="226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Agriculture</a:t>
              </a:r>
              <a:endPara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4" name="左大括弧 13"/>
            <p:cNvSpPr/>
            <p:nvPr/>
          </p:nvSpPr>
          <p:spPr>
            <a:xfrm>
              <a:off x="8204619" y="1038039"/>
              <a:ext cx="115150" cy="2421956"/>
            </a:xfrm>
            <a:prstGeom prst="leftBrace">
              <a:avLst>
                <a:gd name="adj1" fmla="val 8333"/>
                <a:gd name="adj2" fmla="val 14703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17151" y="1692352"/>
              <a:ext cx="5313156" cy="1949367"/>
            </a:xfrm>
            <a:prstGeom prst="rect">
              <a:avLst/>
            </a:prstGeom>
          </p:spPr>
        </p:pic>
        <p:sp>
          <p:nvSpPr>
            <p:cNvPr id="17" name="文字方塊 16"/>
            <p:cNvSpPr txBox="1"/>
            <p:nvPr/>
          </p:nvSpPr>
          <p:spPr>
            <a:xfrm>
              <a:off x="5838825" y="1723936"/>
              <a:ext cx="6500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(Reads)</a:t>
              </a:r>
              <a:endPara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8" name="圓角矩形 17"/>
            <p:cNvSpPr/>
            <p:nvPr/>
          </p:nvSpPr>
          <p:spPr>
            <a:xfrm>
              <a:off x="5629275" y="875008"/>
              <a:ext cx="1228725" cy="78194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6" name="文字方塊 35"/>
            <p:cNvSpPr txBox="1"/>
            <p:nvPr/>
          </p:nvSpPr>
          <p:spPr>
            <a:xfrm>
              <a:off x="5684916" y="991693"/>
              <a:ext cx="1118877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K-</a:t>
              </a:r>
              <a:r>
                <a:rPr kumimoji="0" lang="en-US" altLang="zh-TW" sz="11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mer</a:t>
              </a:r>
              <a:r>
                <a:rPr kumimoji="0" lang="en-US" altLang="zh-TW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 matching (Data base searching)</a:t>
              </a:r>
              <a:endParaRPr kumimoji="0" lang="zh-TW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2790825" y="1763267"/>
              <a:ext cx="742950" cy="2262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K-</a:t>
              </a:r>
              <a:r>
                <a:rPr kumimoji="0" lang="en-US" altLang="zh-TW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mer</a:t>
              </a:r>
              <a:endPara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2477893" y="6306979"/>
              <a:ext cx="7186808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rPr>
                <a:t>Wu, </a:t>
              </a:r>
              <a:r>
                <a:rPr kumimoji="0" lang="en-US" altLang="zh-TW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rPr>
                <a:t>Lingxi</a:t>
              </a:r>
              <a:r>
                <a:rPr kumimoji="0" lang="en-US" altLang="zh-TW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rPr>
                <a:t>, et al. "Sieve: Scalable in-situ dram-based accelerator designs for massively parallel k-</a:t>
              </a:r>
              <a:r>
                <a:rPr kumimoji="0" lang="en-US" altLang="zh-TW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rPr>
                <a:t>mer</a:t>
              </a:r>
              <a:r>
                <a:rPr kumimoji="0" lang="en-US" altLang="zh-TW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rPr>
                <a:t> matching." </a:t>
              </a:r>
              <a:r>
                <a:rPr kumimoji="0" lang="en-US" altLang="zh-TW" sz="10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rPr>
                <a:t>(ISCA 2021)</a:t>
              </a:r>
              <a:endParaRPr kumimoji="0" lang="en-US" altLang="zh-TW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21" name="投影片編號版面配置區 2"/>
          <p:cNvSpPr txBox="1">
            <a:spLocks/>
          </p:cNvSpPr>
          <p:nvPr/>
        </p:nvSpPr>
        <p:spPr>
          <a:xfrm>
            <a:off x="11582400" y="6324600"/>
            <a:ext cx="643212" cy="3725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E83628F-2085-4B6C-9E3B-26F075965AF1}" type="slidenum">
              <a:rPr lang="en-US" altLang="zh-TW" sz="1600" b="1" smtClean="0">
                <a:solidFill>
                  <a:srgbClr val="000000">
                    <a:lumMod val="85000"/>
                    <a:lumOff val="15000"/>
                  </a:srgbClr>
                </a:solidFill>
                <a:latin typeface="Avenir Next LT Pro" panose="02020404030301010803"/>
              </a:rPr>
              <a:pPr>
                <a:defRPr/>
              </a:pPr>
              <a:t>16</a:t>
            </a:fld>
            <a:endParaRPr lang="en-US" altLang="zh-TW" sz="1600" b="1" dirty="0">
              <a:solidFill>
                <a:srgbClr val="000000">
                  <a:lumMod val="85000"/>
                  <a:lumOff val="15000"/>
                </a:srgbClr>
              </a:solidFill>
              <a:latin typeface="Avenir Next LT Pro" panose="02020404030301010803"/>
            </a:endParaRPr>
          </a:p>
        </p:txBody>
      </p:sp>
    </p:spTree>
    <p:extLst>
      <p:ext uri="{BB962C8B-B14F-4D97-AF65-F5344CB8AC3E}">
        <p14:creationId xmlns:p14="http://schemas.microsoft.com/office/powerpoint/2010/main" val="316023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" altLang="zh-TW" sz="4000" b="1" dirty="0" smtClean="0">
                <a:solidFill>
                  <a:srgbClr val="9F0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 Localization </a:t>
            </a:r>
            <a:r>
              <a:rPr lang="en" altLang="zh-TW" sz="3600" b="1" dirty="0" smtClean="0">
                <a:solidFill>
                  <a:srgbClr val="9F0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" altLang="zh-TW" sz="3600" b="1" dirty="0" smtClean="0">
                <a:solidFill>
                  <a:srgbClr val="9F0C2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altLang="zh-TW" sz="3600" b="1" dirty="0" smtClean="0">
                <a:solidFill>
                  <a:srgbClr val="1207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</a:t>
            </a:r>
            <a:r>
              <a:rPr lang="en" altLang="zh-TW" sz="3600" b="1" dirty="0">
                <a:solidFill>
                  <a:srgbClr val="1207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Maps’ The Fingerprint Base Map™</a:t>
            </a:r>
            <a:endParaRPr lang="zh-TW" altLang="en-US" sz="3600" b="1" dirty="0">
              <a:solidFill>
                <a:srgbClr val="1207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990600" y="1229385"/>
            <a:ext cx="10281412" cy="2747499"/>
          </a:xfrm>
        </p:spPr>
        <p:txBody>
          <a:bodyPr>
            <a:noAutofit/>
          </a:bodyPr>
          <a:lstStyle/>
          <a:p>
            <a:pPr marL="457200" indent="-323850">
              <a:spcBef>
                <a:spcPts val="0"/>
              </a:spcBef>
              <a:buClr>
                <a:schemeClr val="dk1"/>
              </a:buClr>
              <a:buSzPts val="1500"/>
              <a:buFont typeface="Georgia"/>
              <a:buChar char="●"/>
            </a:pPr>
            <a:r>
              <a:rPr lang="en-US" altLang="zh-TW" sz="2000" dirty="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A high-definition map (HD map) is a highly accurate map used in </a:t>
            </a:r>
            <a:r>
              <a:rPr lang="en-US" altLang="zh-TW" sz="2000" b="1" dirty="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localization </a:t>
            </a:r>
            <a:r>
              <a:rPr lang="en-US" altLang="zh-TW" sz="2000" dirty="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for autonomous driving. </a:t>
            </a:r>
            <a:endParaRPr lang="en-US" altLang="zh-TW" sz="2000" dirty="0" smtClean="0">
              <a:solidFill>
                <a:schemeClr val="dk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457200" indent="-323850">
              <a:spcBef>
                <a:spcPts val="0"/>
              </a:spcBef>
              <a:buClr>
                <a:schemeClr val="dk1"/>
              </a:buClr>
              <a:buSzPts val="1500"/>
              <a:buFont typeface="Georgia"/>
              <a:buChar char="●"/>
            </a:pPr>
            <a:r>
              <a:rPr lang="en-US" altLang="zh-TW" sz="2000" dirty="0" smtClean="0">
                <a:solidFill>
                  <a:schemeClr val="dk1"/>
                </a:solidFill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Civil </a:t>
            </a:r>
            <a:r>
              <a:rPr lang="en-US" altLang="zh-TW" sz="2000" dirty="0">
                <a:solidFill>
                  <a:schemeClr val="dk1"/>
                </a:solidFill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Maps’ The Fingerprint Base Map™ is an edge-based map for real-time </a:t>
            </a:r>
            <a:r>
              <a:rPr lang="en-US" altLang="zh-TW" sz="2000" dirty="0">
                <a:solidFill>
                  <a:srgbClr val="000000"/>
                </a:solidFill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localization</a:t>
            </a:r>
          </a:p>
          <a:p>
            <a:pPr marL="933450" lvl="1" indent="-342900">
              <a:spcBef>
                <a:spcPts val="0"/>
              </a:spcBef>
              <a:buClr>
                <a:srgbClr val="292929"/>
              </a:buClr>
              <a:buSzPts val="1500"/>
              <a:buFont typeface="Georgia" panose="02040502050405020303" pitchFamily="18" charset="0"/>
              <a:buChar char="–"/>
            </a:pPr>
            <a:r>
              <a:rPr lang="en-US" altLang="zh-TW" sz="2000" dirty="0">
                <a:solidFill>
                  <a:srgbClr val="292929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Each voxel contains its unique fingerprint.</a:t>
            </a:r>
          </a:p>
          <a:p>
            <a:pPr marL="933450" lvl="1" indent="-342900">
              <a:spcBef>
                <a:spcPts val="0"/>
              </a:spcBef>
              <a:buClr>
                <a:srgbClr val="292929"/>
              </a:buClr>
              <a:buSzPts val="1500"/>
              <a:buFont typeface="Georgia" panose="02040502050405020303" pitchFamily="18" charset="0"/>
              <a:buChar char="–"/>
            </a:pPr>
            <a:r>
              <a:rPr lang="en-US" altLang="zh-TW" sz="2000" dirty="0">
                <a:solidFill>
                  <a:srgbClr val="292929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It allows </a:t>
            </a:r>
            <a:r>
              <a:rPr lang="en-US" altLang="zh-TW" sz="2000" b="1" dirty="0">
                <a:solidFill>
                  <a:srgbClr val="292929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a dictionary lookup</a:t>
            </a:r>
            <a:r>
              <a:rPr lang="en-US" altLang="zh-TW" sz="2000" dirty="0">
                <a:solidFill>
                  <a:srgbClr val="292929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of the location in </a:t>
            </a:r>
            <a:r>
              <a:rPr lang="en-US" altLang="zh-TW" sz="2000" b="1" dirty="0">
                <a:solidFill>
                  <a:srgbClr val="131415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0.1 second</a:t>
            </a:r>
            <a:r>
              <a:rPr lang="en-US" altLang="zh-TW" sz="2000" dirty="0">
                <a:solidFill>
                  <a:srgbClr val="131415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and achieves </a:t>
            </a:r>
            <a:r>
              <a:rPr lang="en-US" altLang="zh-TW" sz="2000" b="1" dirty="0">
                <a:solidFill>
                  <a:srgbClr val="131415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15 cm – 20 cm</a:t>
            </a:r>
            <a:r>
              <a:rPr lang="en-US" altLang="zh-TW" sz="2000" dirty="0">
                <a:solidFill>
                  <a:srgbClr val="FF0000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altLang="zh-TW" sz="2000" dirty="0" smtClean="0">
                <a:solidFill>
                  <a:srgbClr val="292929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accuracy </a:t>
            </a:r>
            <a:r>
              <a:rPr lang="en-US" altLang="zh-TW" sz="2000" dirty="0">
                <a:solidFill>
                  <a:srgbClr val="292929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at </a:t>
            </a:r>
            <a:r>
              <a:rPr lang="en-US" altLang="zh-TW" sz="2000" dirty="0" smtClean="0">
                <a:solidFill>
                  <a:srgbClr val="292929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high speed</a:t>
            </a:r>
            <a:r>
              <a:rPr lang="en-US" altLang="zh-TW" sz="2000" dirty="0">
                <a:solidFill>
                  <a:srgbClr val="292929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.</a:t>
            </a:r>
            <a:endParaRPr lang="en-US" altLang="zh-TW" sz="2000" b="1" dirty="0">
              <a:solidFill>
                <a:srgbClr val="292929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933450" lvl="1" indent="-342900">
              <a:spcBef>
                <a:spcPts val="0"/>
              </a:spcBef>
              <a:buClr>
                <a:srgbClr val="292929"/>
              </a:buClr>
              <a:buSzPts val="1500"/>
              <a:buFont typeface="Georgia" panose="02040502050405020303" pitchFamily="18" charset="0"/>
              <a:buChar char="–"/>
            </a:pPr>
            <a:r>
              <a:rPr lang="en-US" altLang="zh-TW" sz="2000" dirty="0">
                <a:solidFill>
                  <a:srgbClr val="292929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A HD map of San Francisco, which is about 4,000 kilometers, can take up to </a:t>
            </a:r>
            <a:r>
              <a:rPr lang="en-US" altLang="zh-TW" sz="2000" b="1" dirty="0">
                <a:solidFill>
                  <a:srgbClr val="292929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4 terabytes</a:t>
            </a:r>
            <a:r>
              <a:rPr lang="en-US" altLang="zh-TW" sz="2000" dirty="0">
                <a:solidFill>
                  <a:srgbClr val="292929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, and Base Map of only </a:t>
            </a:r>
            <a:r>
              <a:rPr lang="en-US" altLang="zh-TW" sz="2000" b="1" dirty="0">
                <a:solidFill>
                  <a:srgbClr val="292929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~400 megabytes</a:t>
            </a:r>
            <a:r>
              <a:rPr lang="en-US" altLang="zh-TW" sz="2000" dirty="0">
                <a:solidFill>
                  <a:srgbClr val="292929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for that same region (compress 10,000x)</a:t>
            </a:r>
          </a:p>
          <a:p>
            <a:endParaRPr lang="zh-TW" altLang="en-US" sz="2000" dirty="0"/>
          </a:p>
        </p:txBody>
      </p:sp>
      <p:pic>
        <p:nvPicPr>
          <p:cNvPr id="7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2158" y="3998660"/>
            <a:ext cx="4192914" cy="2310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68008" y="3987494"/>
            <a:ext cx="4192924" cy="232181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64;p14"/>
          <p:cNvSpPr txBox="1"/>
          <p:nvPr/>
        </p:nvSpPr>
        <p:spPr>
          <a:xfrm>
            <a:off x="3503712" y="5825909"/>
            <a:ext cx="2016224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dirty="0">
                <a:solidFill>
                  <a:srgbClr val="FFFFFF"/>
                </a:solidFill>
                <a:latin typeface="Calibri"/>
                <a:ea typeface="微軟正黑體"/>
              </a:rPr>
              <a:t>High density points</a:t>
            </a:r>
            <a:endParaRPr dirty="0">
              <a:solidFill>
                <a:srgbClr val="FFFFFF"/>
              </a:solidFill>
              <a:latin typeface="Calibri"/>
              <a:ea typeface="微軟正黑體"/>
            </a:endParaRPr>
          </a:p>
        </p:txBody>
      </p:sp>
      <p:sp>
        <p:nvSpPr>
          <p:cNvPr id="10" name="Google Shape;65;p14"/>
          <p:cNvSpPr txBox="1"/>
          <p:nvPr/>
        </p:nvSpPr>
        <p:spPr>
          <a:xfrm>
            <a:off x="8685948" y="5784557"/>
            <a:ext cx="144016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dirty="0">
                <a:solidFill>
                  <a:srgbClr val="FFFFFF"/>
                </a:solidFill>
                <a:latin typeface="Calibri"/>
                <a:ea typeface="微軟正黑體"/>
              </a:rPr>
              <a:t>Sparse voxels</a:t>
            </a:r>
            <a:endParaRPr dirty="0">
              <a:solidFill>
                <a:srgbClr val="FFFFFF"/>
              </a:solidFill>
              <a:latin typeface="Calibri"/>
              <a:ea typeface="微軟正黑體"/>
            </a:endParaRPr>
          </a:p>
        </p:txBody>
      </p:sp>
      <p:sp>
        <p:nvSpPr>
          <p:cNvPr id="11" name="Google Shape;66;p14"/>
          <p:cNvSpPr/>
          <p:nvPr/>
        </p:nvSpPr>
        <p:spPr>
          <a:xfrm>
            <a:off x="9814708" y="5104958"/>
            <a:ext cx="311400" cy="2910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  <a:latin typeface="Calibri"/>
              <a:ea typeface="微軟正黑體"/>
            </a:endParaRPr>
          </a:p>
        </p:txBody>
      </p:sp>
      <p:cxnSp>
        <p:nvCxnSpPr>
          <p:cNvPr id="12" name="Google Shape;67;p14"/>
          <p:cNvCxnSpPr>
            <a:stCxn id="11" idx="3"/>
            <a:endCxn id="10" idx="0"/>
          </p:cNvCxnSpPr>
          <p:nvPr/>
        </p:nvCxnSpPr>
        <p:spPr>
          <a:xfrm flipH="1">
            <a:off x="9406029" y="5353342"/>
            <a:ext cx="454283" cy="431214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" name="矩形 2"/>
          <p:cNvSpPr/>
          <p:nvPr/>
        </p:nvSpPr>
        <p:spPr>
          <a:xfrm>
            <a:off x="5334000" y="6448252"/>
            <a:ext cx="1524000" cy="181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8534400" y="6032940"/>
            <a:ext cx="3319371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+mj-lt"/>
              </a:rPr>
              <a:t>Source: www.civilmaps.com</a:t>
            </a:r>
            <a:endParaRPr lang="zh-TW" altLang="en-US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投影片編號版面配置區 2"/>
          <p:cNvSpPr txBox="1">
            <a:spLocks/>
          </p:cNvSpPr>
          <p:nvPr/>
        </p:nvSpPr>
        <p:spPr>
          <a:xfrm>
            <a:off x="11777388" y="6342189"/>
            <a:ext cx="414612" cy="363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E83628F-2085-4B6C-9E3B-26F075965AF1}" type="slidenum">
              <a:rPr lang="en-US" altLang="zh-TW" sz="1600" b="1" smtClean="0">
                <a:solidFill>
                  <a:srgbClr val="000000">
                    <a:lumMod val="85000"/>
                    <a:lumOff val="15000"/>
                  </a:srgbClr>
                </a:solidFill>
                <a:latin typeface="Avenir Next LT Pro" panose="02020404030301010803"/>
              </a:rPr>
              <a:pPr>
                <a:defRPr/>
              </a:pPr>
              <a:t>17</a:t>
            </a:fld>
            <a:endParaRPr lang="en-US" altLang="zh-TW" sz="1600" b="1" dirty="0">
              <a:solidFill>
                <a:srgbClr val="000000">
                  <a:lumMod val="85000"/>
                  <a:lumOff val="15000"/>
                </a:srgbClr>
              </a:solidFill>
              <a:latin typeface="Avenir Next LT Pro" panose="02020404030301010803"/>
            </a:endParaRPr>
          </a:p>
        </p:txBody>
      </p:sp>
    </p:spTree>
    <p:extLst>
      <p:ext uri="{BB962C8B-B14F-4D97-AF65-F5344CB8AC3E}">
        <p14:creationId xmlns:p14="http://schemas.microsoft.com/office/powerpoint/2010/main" val="321990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3" y="365126"/>
            <a:ext cx="7837964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TW" b="1" dirty="0">
                <a:solidFill>
                  <a:srgbClr val="A50021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Outline</a:t>
            </a:r>
            <a:endParaRPr kumimoji="1" lang="en-US" b="1" dirty="0">
              <a:solidFill>
                <a:srgbClr val="A50021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6623" y="1825625"/>
            <a:ext cx="9570031" cy="435133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 </a:t>
            </a:r>
            <a:r>
              <a:rPr lang="en-US" altLang="zh-TW" b="1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Introduction</a:t>
            </a:r>
            <a:endParaRPr lang="en-US" altLang="zh-TW" b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 </a:t>
            </a:r>
            <a:r>
              <a:rPr lang="en-US" altLang="zh-TW" b="1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Experience Sharing</a:t>
            </a:r>
            <a:endParaRPr lang="en-US" altLang="zh-TW" b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lvl="1">
              <a:buFont typeface="Calibri" panose="020F0502020204030204" pitchFamily="34" charset="0"/>
              <a:buChar char="‒"/>
            </a:pPr>
            <a:r>
              <a:rPr lang="en-US" altLang="zh-TW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Some Stories of Neutrino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n-US" altLang="zh-TW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GaAs Heterojunction Bipolar Transistor (HBT) and ICs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n-US" altLang="zh-TW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Semiconductor Memories</a:t>
            </a:r>
          </a:p>
          <a:p>
            <a:r>
              <a:rPr lang="zh-TW" altLang="en-US" b="1" dirty="0" smtClean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 </a:t>
            </a:r>
            <a:r>
              <a:rPr lang="en-US" altLang="zh-TW" b="1" dirty="0" smtClean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Conclusion Remarks</a:t>
            </a:r>
            <a:endParaRPr lang="en-US" b="1" dirty="0"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投影片編號版面配置區 2"/>
          <p:cNvSpPr txBox="1">
            <a:spLocks/>
          </p:cNvSpPr>
          <p:nvPr/>
        </p:nvSpPr>
        <p:spPr>
          <a:xfrm>
            <a:off x="11777388" y="6342189"/>
            <a:ext cx="414612" cy="363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E83628F-2085-4B6C-9E3B-26F075965AF1}" type="slidenum">
              <a:rPr lang="en-US" altLang="zh-TW" sz="1600" b="1" smtClean="0">
                <a:solidFill>
                  <a:srgbClr val="000000">
                    <a:lumMod val="85000"/>
                    <a:lumOff val="15000"/>
                  </a:srgbClr>
                </a:solidFill>
                <a:latin typeface="Avenir Next LT Pro" panose="02020404030301010803"/>
              </a:rPr>
              <a:pPr>
                <a:defRPr/>
              </a:pPr>
              <a:t>18</a:t>
            </a:fld>
            <a:endParaRPr lang="en-US" altLang="zh-TW" sz="1600" b="1" dirty="0">
              <a:solidFill>
                <a:srgbClr val="000000">
                  <a:lumMod val="85000"/>
                  <a:lumOff val="15000"/>
                </a:srgbClr>
              </a:solidFill>
              <a:latin typeface="Avenir Next LT Pro" panose="02020404030301010803"/>
            </a:endParaRPr>
          </a:p>
        </p:txBody>
      </p:sp>
    </p:spTree>
    <p:extLst>
      <p:ext uri="{BB962C8B-B14F-4D97-AF65-F5344CB8AC3E}">
        <p14:creationId xmlns:p14="http://schemas.microsoft.com/office/powerpoint/2010/main" val="85569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1064871" y="1613025"/>
            <a:ext cx="9734309" cy="4739136"/>
          </a:xfrm>
        </p:spPr>
        <p:txBody>
          <a:bodyPr>
            <a:normAutofit fontScale="77500" lnSpcReduction="20000"/>
          </a:bodyPr>
          <a:lstStyle/>
          <a:p>
            <a:r>
              <a:rPr lang="en-US" altLang="zh-TW" b="1" dirty="0" smtClean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Studying physics is a lucky, interesting, and practical journey. It trains us to learn new things fast and be leaders of many fields of research and work</a:t>
            </a:r>
          </a:p>
          <a:p>
            <a:endParaRPr lang="en-US" altLang="zh-TW" b="1" dirty="0"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r>
              <a:rPr lang="en-US" altLang="zh-TW" b="1" dirty="0" smtClean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Semiconductor industry has been advancing exponentially following Moore’s Law since 1960’s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n-US" altLang="zh-TW" dirty="0" smtClean="0">
                <a:solidFill>
                  <a:prstClr val="black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It enabled many electronic products that enriched our lives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n-US" altLang="zh-TW" dirty="0" smtClean="0">
                <a:solidFill>
                  <a:prstClr val="black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It accelerates developments of AI, </a:t>
            </a:r>
            <a:r>
              <a:rPr lang="en-US" altLang="zh-TW" dirty="0" err="1" smtClean="0">
                <a:solidFill>
                  <a:prstClr val="black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IoT</a:t>
            </a:r>
            <a:r>
              <a:rPr lang="en-US" altLang="zh-TW" dirty="0" smtClean="0">
                <a:solidFill>
                  <a:prstClr val="black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, communication, sensing, biomedicine, etc.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n-US" altLang="zh-TW" dirty="0" smtClean="0">
                <a:solidFill>
                  <a:prstClr val="black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Memory-centric computing is emerging to complement process-centric computing</a:t>
            </a:r>
            <a:endParaRPr lang="en-US" altLang="zh-TW" b="1" dirty="0" smtClean="0"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endParaRPr lang="en-US" altLang="zh-TW" b="1" dirty="0"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r>
              <a:rPr lang="en-US" altLang="zh-TW" b="1" dirty="0" smtClean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Neutrino physics research continues to be exciting and important for exploring frontier knowledge of Nature</a:t>
            </a:r>
          </a:p>
          <a:p>
            <a:endParaRPr lang="en-US" altLang="zh-TW" b="1" dirty="0"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r>
              <a:rPr lang="en-US" altLang="zh-TW" b="1" dirty="0" smtClean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Competitions in both fields are severe. </a:t>
            </a:r>
            <a:r>
              <a:rPr lang="en-US" altLang="zh-TW" b="1" dirty="0" smtClean="0">
                <a:solidFill>
                  <a:srgbClr val="9E0000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The keys to success are passion, innovation, and persistence</a:t>
            </a:r>
            <a:endParaRPr lang="en-US" dirty="0">
              <a:solidFill>
                <a:srgbClr val="9E0000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529581" y="494285"/>
            <a:ext cx="9906205" cy="476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4000" b="1" dirty="0">
                <a:solidFill>
                  <a:srgbClr val="A50021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It is a Privilege Being a Physicist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2000" b="1" kern="0" dirty="0" smtClean="0">
                <a:solidFill>
                  <a:prstClr val="black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(Victor F. </a:t>
            </a:r>
            <a:r>
              <a:rPr kumimoji="1" lang="en-US" sz="2000" b="1" kern="0" dirty="0" err="1" smtClean="0">
                <a:solidFill>
                  <a:prstClr val="black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Weisskopf</a:t>
            </a:r>
            <a:r>
              <a:rPr kumimoji="1" lang="en-US" sz="2000" b="1" kern="0" dirty="0" smtClean="0">
                <a:solidFill>
                  <a:prstClr val="black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)</a:t>
            </a:r>
            <a:endParaRPr kumimoji="1" lang="en-US" sz="2000" b="1" kern="0" dirty="0">
              <a:solidFill>
                <a:prstClr val="black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5" name="投影片編號版面配置區 2"/>
          <p:cNvSpPr txBox="1">
            <a:spLocks/>
          </p:cNvSpPr>
          <p:nvPr/>
        </p:nvSpPr>
        <p:spPr>
          <a:xfrm>
            <a:off x="11777388" y="6342189"/>
            <a:ext cx="414612" cy="363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E83628F-2085-4B6C-9E3B-26F075965AF1}" type="slidenum">
              <a:rPr lang="en-US" altLang="zh-TW" sz="1600" b="1" smtClean="0">
                <a:solidFill>
                  <a:srgbClr val="000000">
                    <a:lumMod val="85000"/>
                    <a:lumOff val="15000"/>
                  </a:srgbClr>
                </a:solidFill>
                <a:latin typeface="Avenir Next LT Pro" panose="02020404030301010803"/>
              </a:rPr>
              <a:pPr>
                <a:defRPr/>
              </a:pPr>
              <a:t>19</a:t>
            </a:fld>
            <a:endParaRPr lang="en-US" altLang="zh-TW" sz="1600" b="1" dirty="0">
              <a:solidFill>
                <a:srgbClr val="000000">
                  <a:lumMod val="85000"/>
                  <a:lumOff val="15000"/>
                </a:srgbClr>
              </a:solidFill>
              <a:latin typeface="Avenir Next LT Pro" panose="02020404030301010803"/>
            </a:endParaRPr>
          </a:p>
        </p:txBody>
      </p:sp>
    </p:spTree>
    <p:extLst>
      <p:ext uri="{BB962C8B-B14F-4D97-AF65-F5344CB8AC3E}">
        <p14:creationId xmlns:p14="http://schemas.microsoft.com/office/powerpoint/2010/main" val="380397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445" y="79376"/>
            <a:ext cx="10176933" cy="850900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TW" sz="3200" b="1" dirty="0">
                <a:solidFill>
                  <a:srgbClr val="A50021"/>
                </a:solidFill>
                <a:latin typeface="Arial"/>
                <a:ea typeface="標楷體" panose="03000509000000000000" pitchFamily="65" charset="-120"/>
                <a:cs typeface="+mn-cs"/>
              </a:rPr>
              <a:t>An Amazing Nature Memory</a:t>
            </a:r>
          </a:p>
        </p:txBody>
      </p:sp>
      <p:pic>
        <p:nvPicPr>
          <p:cNvPr id="4505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225" y="3255963"/>
            <a:ext cx="4516967" cy="310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60" name="Text Box 14"/>
          <p:cNvSpPr txBox="1">
            <a:spLocks noChangeArrowheads="1"/>
          </p:cNvSpPr>
          <p:nvPr/>
        </p:nvSpPr>
        <p:spPr bwMode="auto">
          <a:xfrm>
            <a:off x="5327658" y="1125538"/>
            <a:ext cx="6625167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kumimoji="1" sz="1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kumimoji="1" sz="1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kumimoji="1" sz="1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kumimoji="1" sz="1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kumimoji="1" sz="1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kumimoji="1" sz="1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en-US" altLang="zh-TW" sz="1800" b="0" smtClean="0">
                <a:solidFill>
                  <a:srgbClr val="000000"/>
                </a:solidFill>
              </a:rPr>
              <a:t> Fits in a shoe box </a:t>
            </a:r>
          </a:p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en-US" altLang="zh-TW" sz="1800" b="0" smtClean="0">
                <a:solidFill>
                  <a:srgbClr val="000000"/>
                </a:solidFill>
              </a:rPr>
              <a:t> Runs on a tuna sandwich and a cup of water</a:t>
            </a:r>
          </a:p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en-US" altLang="zh-TW" sz="1800" b="0" smtClean="0">
                <a:solidFill>
                  <a:srgbClr val="000000"/>
                </a:solidFill>
              </a:rPr>
              <a:t> Ultra-low power and always on </a:t>
            </a:r>
          </a:p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en-US" altLang="zh-TW" sz="1800" b="0" smtClean="0">
                <a:solidFill>
                  <a:srgbClr val="000000"/>
                </a:solidFill>
              </a:rPr>
              <a:t> 86B neurons, 16B in cerebral cortex, Most of </a:t>
            </a:r>
          </a:p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zh-TW" sz="1800" b="0" smtClean="0">
                <a:solidFill>
                  <a:srgbClr val="000000"/>
                </a:solidFill>
              </a:rPr>
              <a:t>   the 16 B neurons have ~10K synapses each</a:t>
            </a:r>
          </a:p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en-US" altLang="zh-TW" sz="1800" b="0" smtClean="0">
                <a:solidFill>
                  <a:srgbClr val="000000"/>
                </a:solidFill>
              </a:rPr>
              <a:t> 1.5Kg (1.2Kg in cerebral cortex)</a:t>
            </a:r>
          </a:p>
        </p:txBody>
      </p:sp>
      <p:pic>
        <p:nvPicPr>
          <p:cNvPr id="45061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33" y="3255963"/>
            <a:ext cx="5376333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062" name="群組 6"/>
          <p:cNvGrpSpPr>
            <a:grpSpLocks/>
          </p:cNvGrpSpPr>
          <p:nvPr/>
        </p:nvGrpSpPr>
        <p:grpSpPr bwMode="auto">
          <a:xfrm>
            <a:off x="1295400" y="1125540"/>
            <a:ext cx="3359151" cy="2136775"/>
            <a:chOff x="836633" y="628153"/>
            <a:chExt cx="4705427" cy="3610224"/>
          </a:xfrm>
        </p:grpSpPr>
        <p:pic>
          <p:nvPicPr>
            <p:cNvPr id="45064" name="Picture 6" descr="C:\Users\KENHSIEH\AppData\Local\Temp\ulqulixi.a0o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14"/>
            <a:stretch>
              <a:fillRect/>
            </a:stretch>
          </p:blipFill>
          <p:spPr bwMode="auto">
            <a:xfrm>
              <a:off x="836633" y="628153"/>
              <a:ext cx="4320000" cy="3610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橢圓 5"/>
            <p:cNvSpPr/>
            <p:nvPr/>
          </p:nvSpPr>
          <p:spPr>
            <a:xfrm>
              <a:off x="4468737" y="3085036"/>
              <a:ext cx="1073323" cy="10004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48135" name="文字方塊 1"/>
          <p:cNvSpPr txBox="1">
            <a:spLocks noChangeArrowheads="1"/>
          </p:cNvSpPr>
          <p:nvPr/>
        </p:nvSpPr>
        <p:spPr bwMode="auto">
          <a:xfrm>
            <a:off x="1625600" y="6206234"/>
            <a:ext cx="75435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kumimoji="1" sz="1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kumimoji="1" sz="1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kumimoji="1" sz="1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kumimoji="1" sz="1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kumimoji="1" sz="1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kumimoji="1" sz="1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  <a:defRPr/>
            </a:pPr>
            <a:r>
              <a:rPr lang="en-US" altLang="zh-TW" sz="2800" dirty="0" smtClean="0">
                <a:solidFill>
                  <a:srgbClr val="000000"/>
                </a:solidFill>
                <a:latin typeface="Arial"/>
              </a:rPr>
              <a:t>A brain keeps information and processes it</a:t>
            </a:r>
            <a:endParaRPr lang="zh-TW" altLang="en-US" sz="2800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投影片編號版面配置區 2"/>
          <p:cNvSpPr txBox="1">
            <a:spLocks/>
          </p:cNvSpPr>
          <p:nvPr/>
        </p:nvSpPr>
        <p:spPr>
          <a:xfrm>
            <a:off x="11777388" y="6342189"/>
            <a:ext cx="414612" cy="363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E83628F-2085-4B6C-9E3B-26F075965AF1}" type="slidenum">
              <a:rPr lang="en-US" altLang="zh-TW" sz="1600" b="1" smtClean="0">
                <a:solidFill>
                  <a:srgbClr val="000000">
                    <a:lumMod val="85000"/>
                    <a:lumOff val="15000"/>
                  </a:srgbClr>
                </a:solidFill>
                <a:latin typeface="Avenir Next LT Pro" panose="02020404030301010803"/>
              </a:rPr>
              <a:pPr>
                <a:defRPr/>
              </a:pPr>
              <a:t>2</a:t>
            </a:fld>
            <a:endParaRPr lang="en-US" altLang="zh-TW" sz="1600" b="1" dirty="0">
              <a:solidFill>
                <a:srgbClr val="000000">
                  <a:lumMod val="85000"/>
                  <a:lumOff val="15000"/>
                </a:srgbClr>
              </a:solidFill>
              <a:latin typeface="Avenir Next LT Pro" panose="02020404030301010803"/>
            </a:endParaRPr>
          </a:p>
        </p:txBody>
      </p:sp>
    </p:spTree>
    <p:extLst>
      <p:ext uri="{BB962C8B-B14F-4D97-AF65-F5344CB8AC3E}">
        <p14:creationId xmlns:p14="http://schemas.microsoft.com/office/powerpoint/2010/main" val="346695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D13B-6312-48A1-9249-5B4F5760E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4612" y="-95682"/>
            <a:ext cx="4751547" cy="1325563"/>
          </a:xfrm>
        </p:spPr>
        <p:txBody>
          <a:bodyPr>
            <a:normAutofit/>
          </a:bodyPr>
          <a:lstStyle/>
          <a:p>
            <a:r>
              <a:rPr kumimoji="1" lang="en-US" altLang="zh-TW" sz="4000" b="1" dirty="0">
                <a:solidFill>
                  <a:srgbClr val="A50021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Acknowledgement</a:t>
            </a:r>
            <a:endParaRPr kumimoji="1" lang="en-US" sz="4000" b="1" dirty="0">
              <a:solidFill>
                <a:srgbClr val="A50021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692EF-A562-48C7-8A61-FEA122B7A2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5" y="1243744"/>
            <a:ext cx="3372593" cy="5228317"/>
          </a:xfrm>
        </p:spPr>
        <p:txBody>
          <a:bodyPr>
            <a:normAutofit/>
          </a:bodyPr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夏期岳先生夫人</a:t>
            </a:r>
            <a:endParaRPr 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dirty="0"/>
              <a:t>Felix Boehm</a:t>
            </a:r>
          </a:p>
          <a:p>
            <a:r>
              <a:rPr lang="en-US" dirty="0"/>
              <a:t>Herb Chen</a:t>
            </a:r>
          </a:p>
          <a:p>
            <a:r>
              <a:rPr lang="en-US" dirty="0"/>
              <a:t>Peter Asbeck</a:t>
            </a:r>
          </a:p>
          <a:p>
            <a:r>
              <a:rPr lang="en-US" dirty="0"/>
              <a:t>Frank Chang</a:t>
            </a:r>
          </a:p>
          <a:p>
            <a:r>
              <a:rPr lang="en-US" dirty="0"/>
              <a:t>Derek Cheung</a:t>
            </a:r>
          </a:p>
          <a:p>
            <a:r>
              <a:rPr lang="en-US" dirty="0"/>
              <a:t>Jackson Hu</a:t>
            </a:r>
          </a:p>
          <a:p>
            <a:r>
              <a:rPr lang="en-US" dirty="0"/>
              <a:t>Nim Cheung</a:t>
            </a:r>
          </a:p>
          <a:p>
            <a:r>
              <a:rPr lang="en-US" dirty="0"/>
              <a:t>C. Y. Lu</a:t>
            </a:r>
          </a:p>
          <a:p>
            <a:r>
              <a:rPr lang="en-US" dirty="0"/>
              <a:t>Rich Liu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02F55A3-D38D-422F-A4DB-5B4958A40228}"/>
              </a:ext>
            </a:extLst>
          </p:cNvPr>
          <p:cNvSpPr txBox="1">
            <a:spLocks/>
          </p:cNvSpPr>
          <p:nvPr/>
        </p:nvSpPr>
        <p:spPr>
          <a:xfrm>
            <a:off x="4363192" y="1229881"/>
            <a:ext cx="4460175" cy="5574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black"/>
                </a:solidFill>
              </a:rPr>
              <a:t>Teachers</a:t>
            </a:r>
          </a:p>
          <a:p>
            <a:r>
              <a:rPr lang="en-US" dirty="0">
                <a:solidFill>
                  <a:prstClr val="black"/>
                </a:solidFill>
              </a:rPr>
              <a:t>Classmates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Colleagues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Sponsors</a:t>
            </a:r>
          </a:p>
          <a:p>
            <a:r>
              <a:rPr lang="en-US" dirty="0">
                <a:solidFill>
                  <a:prstClr val="black"/>
                </a:solidFill>
              </a:rPr>
              <a:t>Customers</a:t>
            </a:r>
          </a:p>
          <a:p>
            <a:r>
              <a:rPr lang="en-US" dirty="0">
                <a:solidFill>
                  <a:prstClr val="black"/>
                </a:solidFill>
              </a:rPr>
              <a:t>Collaborators</a:t>
            </a:r>
          </a:p>
          <a:p>
            <a:r>
              <a:rPr lang="en-US" dirty="0">
                <a:solidFill>
                  <a:prstClr val="black"/>
                </a:solidFill>
              </a:rPr>
              <a:t>Friends</a:t>
            </a:r>
          </a:p>
          <a:p>
            <a:r>
              <a:rPr lang="en-US" dirty="0">
                <a:solidFill>
                  <a:prstClr val="black"/>
                </a:solidFill>
              </a:rPr>
              <a:t>Father</a:t>
            </a:r>
          </a:p>
          <a:p>
            <a:r>
              <a:rPr lang="en-US" dirty="0">
                <a:solidFill>
                  <a:prstClr val="black"/>
                </a:solidFill>
              </a:rPr>
              <a:t>Wife, </a:t>
            </a:r>
            <a:r>
              <a:rPr lang="en-US" dirty="0" smtClean="0">
                <a:solidFill>
                  <a:prstClr val="black"/>
                </a:solidFill>
              </a:rPr>
              <a:t>Children, </a:t>
            </a:r>
            <a:r>
              <a:rPr lang="en-US" dirty="0">
                <a:solidFill>
                  <a:prstClr val="black"/>
                </a:solidFill>
              </a:rPr>
              <a:t>Relatives</a:t>
            </a:r>
          </a:p>
          <a:p>
            <a:r>
              <a:rPr lang="en-US" dirty="0">
                <a:solidFill>
                  <a:prstClr val="black"/>
                </a:solidFill>
              </a:rPr>
              <a:t>…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869" y="2241398"/>
            <a:ext cx="4032387" cy="3020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投影片編號版面配置區 2"/>
          <p:cNvSpPr txBox="1">
            <a:spLocks/>
          </p:cNvSpPr>
          <p:nvPr/>
        </p:nvSpPr>
        <p:spPr>
          <a:xfrm>
            <a:off x="11777388" y="6342189"/>
            <a:ext cx="414612" cy="363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E83628F-2085-4B6C-9E3B-26F075965AF1}" type="slidenum">
              <a:rPr lang="en-US" altLang="zh-TW" sz="1600" b="1" smtClean="0">
                <a:solidFill>
                  <a:srgbClr val="000000">
                    <a:lumMod val="85000"/>
                    <a:lumOff val="15000"/>
                  </a:srgbClr>
                </a:solidFill>
                <a:latin typeface="Avenir Next LT Pro" panose="02020404030301010803"/>
              </a:rPr>
              <a:pPr>
                <a:defRPr/>
              </a:pPr>
              <a:t>20</a:t>
            </a:fld>
            <a:endParaRPr lang="en-US" altLang="zh-TW" sz="1600" b="1" dirty="0">
              <a:solidFill>
                <a:srgbClr val="000000">
                  <a:lumMod val="85000"/>
                  <a:lumOff val="15000"/>
                </a:srgbClr>
              </a:solidFill>
              <a:latin typeface="Avenir Next LT Pro" panose="02020404030301010803"/>
            </a:endParaRPr>
          </a:p>
        </p:txBody>
      </p:sp>
    </p:spTree>
    <p:extLst>
      <p:ext uri="{BB962C8B-B14F-4D97-AF65-F5344CB8AC3E}">
        <p14:creationId xmlns:p14="http://schemas.microsoft.com/office/powerpoint/2010/main" val="39329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41411" y="2035066"/>
            <a:ext cx="55058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sz="6000" b="1" dirty="0">
                <a:solidFill>
                  <a:srgbClr val="A50021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Thank</a:t>
            </a:r>
            <a:r>
              <a:rPr lang="en-US" sz="6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sz="6000" b="1" dirty="0">
                <a:solidFill>
                  <a:srgbClr val="A50021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You!</a:t>
            </a:r>
          </a:p>
          <a:p>
            <a:pPr algn="ctr"/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kcwang@mxic.com.tw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投影片編號版面配置區 2"/>
          <p:cNvSpPr txBox="1">
            <a:spLocks/>
          </p:cNvSpPr>
          <p:nvPr/>
        </p:nvSpPr>
        <p:spPr>
          <a:xfrm>
            <a:off x="11777388" y="6342189"/>
            <a:ext cx="414612" cy="363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E83628F-2085-4B6C-9E3B-26F075965AF1}" type="slidenum">
              <a:rPr lang="en-US" altLang="zh-TW" sz="1600" b="1" smtClean="0">
                <a:solidFill>
                  <a:srgbClr val="000000">
                    <a:lumMod val="85000"/>
                    <a:lumOff val="15000"/>
                  </a:srgbClr>
                </a:solidFill>
                <a:latin typeface="Avenir Next LT Pro" panose="02020404030301010803"/>
              </a:rPr>
              <a:pPr>
                <a:defRPr/>
              </a:pPr>
              <a:t>21</a:t>
            </a:fld>
            <a:endParaRPr lang="en-US" altLang="zh-TW" sz="1600" b="1" dirty="0">
              <a:solidFill>
                <a:srgbClr val="000000">
                  <a:lumMod val="85000"/>
                  <a:lumOff val="15000"/>
                </a:srgbClr>
              </a:solidFill>
              <a:latin typeface="Avenir Next LT Pro" panose="02020404030301010803"/>
            </a:endParaRPr>
          </a:p>
        </p:txBody>
      </p:sp>
    </p:spTree>
    <p:extLst>
      <p:ext uri="{BB962C8B-B14F-4D97-AF65-F5344CB8AC3E}">
        <p14:creationId xmlns:p14="http://schemas.microsoft.com/office/powerpoint/2010/main" val="320548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919536" y="189584"/>
            <a:ext cx="8352928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marL="0" indent="0" algn="ctr" eaLnBrk="1" fontAlgn="base" hangingPunct="1">
              <a:spcAft>
                <a:spcPct val="0"/>
              </a:spcAft>
              <a:buNone/>
              <a:defRPr/>
            </a:pPr>
            <a:r>
              <a:rPr lang="en-US" altLang="zh-TW" b="1" dirty="0">
                <a:solidFill>
                  <a:srgbClr val="A50021"/>
                </a:solidFill>
                <a:latin typeface="Arial"/>
                <a:ea typeface="標楷體" panose="03000509000000000000" pitchFamily="65" charset="-120"/>
              </a:rPr>
              <a:t>The Power of Semiconductor Technology</a:t>
            </a:r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" t="1811" r="1853" b="2861"/>
          <a:stretch/>
        </p:blipFill>
        <p:spPr>
          <a:xfrm>
            <a:off x="2106706" y="1146681"/>
            <a:ext cx="3833342" cy="3128682"/>
          </a:xfrm>
          <a:prstGeom prst="rect">
            <a:avLst/>
          </a:prstGeom>
        </p:spPr>
      </p:pic>
      <p:grpSp>
        <p:nvGrpSpPr>
          <p:cNvPr id="24" name="群組 23"/>
          <p:cNvGrpSpPr/>
          <p:nvPr/>
        </p:nvGrpSpPr>
        <p:grpSpPr>
          <a:xfrm>
            <a:off x="4829344" y="3260216"/>
            <a:ext cx="986055" cy="891392"/>
            <a:chOff x="2230452" y="5289846"/>
            <a:chExt cx="1222049" cy="1153683"/>
          </a:xfrm>
        </p:grpSpPr>
        <p:sp>
          <p:nvSpPr>
            <p:cNvPr id="25" name="矩形 24"/>
            <p:cNvSpPr/>
            <p:nvPr/>
          </p:nvSpPr>
          <p:spPr>
            <a:xfrm>
              <a:off x="2230452" y="5289846"/>
              <a:ext cx="1222049" cy="11536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846">
                <a:solidFill>
                  <a:srgbClr val="FFFFFF"/>
                </a:solidFill>
                <a:latin typeface="Arial"/>
                <a:ea typeface="新細明體"/>
              </a:endParaRPr>
            </a:p>
          </p:txBody>
        </p:sp>
        <p:pic>
          <p:nvPicPr>
            <p:cNvPr id="26" name="圖片 2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59"/>
            <a:stretch/>
          </p:blipFill>
          <p:spPr>
            <a:xfrm>
              <a:off x="2267840" y="5333422"/>
              <a:ext cx="1167569" cy="1090645"/>
            </a:xfrm>
            <a:prstGeom prst="rect">
              <a:avLst/>
            </a:prstGeom>
          </p:spPr>
        </p:pic>
      </p:grpSp>
      <p:sp>
        <p:nvSpPr>
          <p:cNvPr id="27" name="文字方塊 26"/>
          <p:cNvSpPr txBox="1"/>
          <p:nvPr/>
        </p:nvSpPr>
        <p:spPr>
          <a:xfrm>
            <a:off x="1712262" y="4291418"/>
            <a:ext cx="4831976" cy="1345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kumimoji="1" lang="en-US" altLang="zh-TW" b="1" dirty="0">
                <a:solidFill>
                  <a:srgbClr val="000000"/>
                </a:solidFill>
                <a:latin typeface="Arial"/>
                <a:ea typeface="新細明體" pitchFamily="18" charset="-120"/>
              </a:rPr>
              <a:t>IBM 350 Disk Storage Unit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kumimoji="1" lang="en-US" altLang="zh-TW" sz="1600" dirty="0">
                <a:solidFill>
                  <a:srgbClr val="000000"/>
                </a:solidFill>
                <a:latin typeface="Arial"/>
                <a:ea typeface="新細明體" pitchFamily="18" charset="-120"/>
              </a:rPr>
              <a:t>Storage Capacity: </a:t>
            </a:r>
            <a:r>
              <a:rPr kumimoji="1" lang="en-US" altLang="zh-TW" sz="1600" dirty="0">
                <a:solidFill>
                  <a:srgbClr val="FF0000"/>
                </a:solidFill>
                <a:latin typeface="Arial"/>
                <a:ea typeface="新細明體" pitchFamily="18" charset="-120"/>
              </a:rPr>
              <a:t>5 million characters (3.75 MB)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kumimoji="1" lang="en-US" altLang="zh-TW" sz="1600" dirty="0">
                <a:solidFill>
                  <a:srgbClr val="000000"/>
                </a:solidFill>
                <a:latin typeface="Arial"/>
                <a:ea typeface="新細明體" pitchFamily="18" charset="-120"/>
              </a:rPr>
              <a:t>Weight: over </a:t>
            </a:r>
            <a:r>
              <a:rPr kumimoji="1" lang="en-US" altLang="zh-TW" sz="1600" dirty="0">
                <a:solidFill>
                  <a:srgbClr val="FF0000"/>
                </a:solidFill>
                <a:latin typeface="Arial"/>
                <a:ea typeface="新細明體" pitchFamily="18" charset="-120"/>
              </a:rPr>
              <a:t>1 ton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kumimoji="1" lang="en-US" altLang="zh-TW" sz="1600" dirty="0">
                <a:solidFill>
                  <a:srgbClr val="000000"/>
                </a:solidFill>
                <a:latin typeface="Arial"/>
                <a:ea typeface="新細明體" pitchFamily="18" charset="-120"/>
              </a:rPr>
              <a:t>Leased: </a:t>
            </a:r>
            <a:r>
              <a:rPr kumimoji="1" lang="en-US" altLang="zh-TW" sz="1600" dirty="0">
                <a:solidFill>
                  <a:srgbClr val="FF0000"/>
                </a:solidFill>
                <a:latin typeface="Arial"/>
                <a:ea typeface="新細明體" pitchFamily="18" charset="-120"/>
              </a:rPr>
              <a:t>$750</a:t>
            </a:r>
            <a:r>
              <a:rPr kumimoji="1" lang="en-US" altLang="zh-TW" sz="1600" dirty="0">
                <a:solidFill>
                  <a:srgbClr val="000000"/>
                </a:solidFill>
                <a:latin typeface="Arial"/>
                <a:ea typeface="新細明體" pitchFamily="18" charset="-120"/>
              </a:rPr>
              <a:t> per month</a:t>
            </a:r>
          </a:p>
        </p:txBody>
      </p:sp>
      <p:sp>
        <p:nvSpPr>
          <p:cNvPr id="28" name="文字方塊 27"/>
          <p:cNvSpPr txBox="1"/>
          <p:nvPr/>
        </p:nvSpPr>
        <p:spPr>
          <a:xfrm>
            <a:off x="3773219" y="1178631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b="1" dirty="0">
                <a:solidFill>
                  <a:srgbClr val="FFFF00"/>
                </a:solidFill>
                <a:latin typeface="Arial Black" panose="020B0A04020102020204" pitchFamily="34" charset="0"/>
                <a:ea typeface="新細明體" pitchFamily="18" charset="-120"/>
              </a:rPr>
              <a:t>1956</a:t>
            </a:r>
            <a:endParaRPr kumimoji="1" lang="zh-TW" altLang="en-US" b="1" dirty="0">
              <a:solidFill>
                <a:srgbClr val="FFFF00"/>
              </a:solidFill>
              <a:latin typeface="Arial Black" panose="020B0A04020102020204" pitchFamily="34" charset="0"/>
              <a:ea typeface="新細明體" pitchFamily="18" charset="-12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2223766" y="6461354"/>
            <a:ext cx="464557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800" dirty="0">
                <a:solidFill>
                  <a:srgbClr val="000000"/>
                </a:solidFill>
                <a:latin typeface="Arial"/>
                <a:ea typeface="新細明體" pitchFamily="18" charset="-120"/>
              </a:rPr>
              <a:t>https://www.computerhistory.org/storageengine/first-commercial-hard-disk-drive-shipped/</a:t>
            </a:r>
          </a:p>
        </p:txBody>
      </p:sp>
      <p:sp>
        <p:nvSpPr>
          <p:cNvPr id="30" name="矩形 29"/>
          <p:cNvSpPr/>
          <p:nvPr/>
        </p:nvSpPr>
        <p:spPr>
          <a:xfrm>
            <a:off x="6703979" y="4305442"/>
            <a:ext cx="3897598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kumimoji="1" lang="en-US" altLang="zh-TW" b="1" dirty="0">
                <a:solidFill>
                  <a:srgbClr val="000000"/>
                </a:solidFill>
                <a:latin typeface="Arial"/>
                <a:ea typeface="新細明體" pitchFamily="18" charset="-120"/>
              </a:rPr>
              <a:t>Solid State Drive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kumimoji="1" lang="en-US" altLang="zh-TW" sz="1600" dirty="0">
                <a:solidFill>
                  <a:srgbClr val="000000"/>
                </a:solidFill>
                <a:latin typeface="Arial"/>
                <a:ea typeface="新細明體" pitchFamily="18" charset="-120"/>
              </a:rPr>
              <a:t>Storage Capacity: </a:t>
            </a:r>
            <a:r>
              <a:rPr kumimoji="1" lang="en-US" altLang="zh-TW" sz="1600" dirty="0">
                <a:solidFill>
                  <a:srgbClr val="FF0000"/>
                </a:solidFill>
                <a:latin typeface="Arial"/>
                <a:ea typeface="新細明體" pitchFamily="18" charset="-120"/>
              </a:rPr>
              <a:t>2 TB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kumimoji="1" lang="en-US" altLang="zh-TW" sz="1600" dirty="0">
                <a:solidFill>
                  <a:srgbClr val="000000"/>
                </a:solidFill>
                <a:latin typeface="Arial"/>
                <a:ea typeface="新細明體" pitchFamily="18" charset="-120"/>
              </a:rPr>
              <a:t>Weight:</a:t>
            </a:r>
            <a:r>
              <a:rPr kumimoji="1" lang="en-US" altLang="zh-TW" sz="1600" dirty="0">
                <a:solidFill>
                  <a:srgbClr val="FF0000"/>
                </a:solidFill>
                <a:latin typeface="Arial"/>
                <a:ea typeface="新細明體" pitchFamily="18" charset="-120"/>
              </a:rPr>
              <a:t>~</a:t>
            </a:r>
            <a:r>
              <a:rPr kumimoji="1" lang="en-US" altLang="zh-TW" sz="1600" dirty="0">
                <a:solidFill>
                  <a:srgbClr val="FF3399"/>
                </a:solidFill>
                <a:latin typeface="Arial"/>
                <a:ea typeface="新細明體" pitchFamily="18" charset="-120"/>
              </a:rPr>
              <a:t> </a:t>
            </a:r>
            <a:r>
              <a:rPr lang="en-US" altLang="zh-TW" sz="1600">
                <a:solidFill>
                  <a:srgbClr val="FF0000"/>
                </a:solidFill>
                <a:latin typeface="Arial"/>
              </a:rPr>
              <a:t>80 </a:t>
            </a:r>
            <a:r>
              <a:rPr kumimoji="1" lang="en-US" altLang="zh-TW" sz="1600">
                <a:solidFill>
                  <a:srgbClr val="FF0000"/>
                </a:solidFill>
                <a:latin typeface="Arial"/>
                <a:ea typeface="新細明體" pitchFamily="18" charset="-120"/>
              </a:rPr>
              <a:t>g</a:t>
            </a:r>
            <a:endParaRPr kumimoji="1" lang="en-US" altLang="zh-TW" sz="1600" dirty="0">
              <a:solidFill>
                <a:srgbClr val="FF0000"/>
              </a:solidFill>
              <a:latin typeface="Arial"/>
              <a:ea typeface="新細明體" pitchFamily="18" charset="-120"/>
            </a:endParaRPr>
          </a:p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kumimoji="1" lang="en-US" altLang="zh-TW" sz="1600" dirty="0">
                <a:solidFill>
                  <a:srgbClr val="000000"/>
                </a:solidFill>
                <a:latin typeface="Arial"/>
                <a:ea typeface="新細明體" pitchFamily="18" charset="-120"/>
              </a:rPr>
              <a:t>Price: </a:t>
            </a:r>
            <a:r>
              <a:rPr kumimoji="1" lang="en-US" altLang="zh-TW" sz="1600" dirty="0">
                <a:solidFill>
                  <a:srgbClr val="FF0000"/>
                </a:solidFill>
                <a:latin typeface="Arial"/>
                <a:ea typeface="新細明體" pitchFamily="18" charset="-120"/>
              </a:rPr>
              <a:t>$250   </a:t>
            </a:r>
            <a:r>
              <a:rPr kumimoji="1" lang="en-US" altLang="zh-TW" sz="1600" dirty="0">
                <a:solidFill>
                  <a:srgbClr val="000000"/>
                </a:solidFill>
                <a:latin typeface="Arial"/>
                <a:ea typeface="新細明體" pitchFamily="18" charset="-120"/>
              </a:rPr>
              <a:t>(</a:t>
            </a:r>
            <a:r>
              <a:rPr kumimoji="1" lang="en-US" altLang="zh-TW" sz="1600" dirty="0">
                <a:solidFill>
                  <a:srgbClr val="000000"/>
                </a:solidFill>
                <a:latin typeface="Arial"/>
                <a:ea typeface="新細明體" pitchFamily="18" charset="-120"/>
                <a:sym typeface="Wingdings" panose="05000000000000000000" pitchFamily="2" charset="2"/>
              </a:rPr>
              <a:t> ~ p</a:t>
            </a:r>
            <a:r>
              <a:rPr kumimoji="1" lang="en-US" altLang="zh-TW" sz="1600" dirty="0">
                <a:solidFill>
                  <a:srgbClr val="000000"/>
                </a:solidFill>
                <a:latin typeface="Arial" panose="020B0604020202020204" pitchFamily="34" charset="0"/>
                <a:ea typeface="新細明體" pitchFamily="18" charset="-120"/>
                <a:cs typeface="Arial" panose="020B0604020202020204" pitchFamily="34" charset="0"/>
              </a:rPr>
              <a:t>er GB costs </a:t>
            </a:r>
            <a:r>
              <a:rPr kumimoji="1" lang="en-US" altLang="zh-TW" sz="1600" dirty="0">
                <a:solidFill>
                  <a:srgbClr val="FF0000"/>
                </a:solidFill>
                <a:latin typeface="Arial" panose="020B0604020202020204" pitchFamily="34" charset="0"/>
                <a:ea typeface="新細明體" pitchFamily="18" charset="-120"/>
                <a:cs typeface="Arial" panose="020B0604020202020204" pitchFamily="34" charset="0"/>
              </a:rPr>
              <a:t>$ 0.125 </a:t>
            </a:r>
            <a:r>
              <a:rPr kumimoji="1" lang="en-US" altLang="zh-TW" sz="1600" dirty="0">
                <a:solidFill>
                  <a:srgbClr val="000000"/>
                </a:solidFill>
                <a:latin typeface="Arial" panose="020B0604020202020204" pitchFamily="34" charset="0"/>
                <a:ea typeface="新細明體" pitchFamily="18" charset="-120"/>
                <a:cs typeface="Arial" panose="020B0604020202020204" pitchFamily="34" charset="0"/>
              </a:rPr>
              <a:t>)</a:t>
            </a:r>
            <a:endParaRPr kumimoji="1" lang="zh-TW" altLang="en-US" sz="1600" dirty="0">
              <a:solidFill>
                <a:srgbClr val="000000"/>
              </a:solidFill>
              <a:latin typeface="Arial" panose="020B0604020202020204" pitchFamily="34" charset="0"/>
              <a:ea typeface="新細明體" pitchFamily="18" charset="-120"/>
              <a:cs typeface="Arial" panose="020B0604020202020204" pitchFamily="34" charset="0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1712263" y="5529688"/>
            <a:ext cx="46207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1200" dirty="0">
                <a:solidFill>
                  <a:srgbClr val="0000FF"/>
                </a:solidFill>
                <a:latin typeface="Arial" panose="020B0604020202020204" pitchFamily="34" charset="0"/>
                <a:ea typeface="新細明體" pitchFamily="18" charset="-120"/>
                <a:cs typeface="Arial" panose="020B0604020202020204" pitchFamily="34" charset="0"/>
              </a:rPr>
              <a:t>One GB capacity needs more than </a:t>
            </a:r>
            <a:r>
              <a:rPr kumimoji="1" lang="en-US" altLang="zh-TW" sz="1400" b="1" dirty="0">
                <a:solidFill>
                  <a:srgbClr val="0000FF"/>
                </a:solidFill>
                <a:latin typeface="Arial" panose="020B0604020202020204" pitchFamily="34" charset="0"/>
                <a:ea typeface="新細明體" pitchFamily="18" charset="-120"/>
                <a:cs typeface="Arial" panose="020B0604020202020204" pitchFamily="34" charset="0"/>
              </a:rPr>
              <a:t>308 sets </a:t>
            </a:r>
            <a:r>
              <a:rPr kumimoji="1" lang="en-US" altLang="zh-TW" sz="1200" dirty="0">
                <a:solidFill>
                  <a:srgbClr val="0000FF"/>
                </a:solidFill>
                <a:latin typeface="Arial" panose="020B0604020202020204" pitchFamily="34" charset="0"/>
                <a:ea typeface="新細明體" pitchFamily="18" charset="-120"/>
                <a:cs typeface="Arial" panose="020B0604020202020204" pitchFamily="34" charset="0"/>
              </a:rPr>
              <a:t>IBM 350.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1200" dirty="0">
                <a:solidFill>
                  <a:srgbClr val="0000FF"/>
                </a:solidFill>
                <a:latin typeface="Arial" panose="020B0604020202020204" pitchFamily="34" charset="0"/>
                <a:ea typeface="新細明體" pitchFamily="18" charset="-120"/>
                <a:cs typeface="Arial" panose="020B0604020202020204" pitchFamily="34" charset="0"/>
              </a:rPr>
              <a:t>The total rent for one GB storage memory per month is</a:t>
            </a:r>
            <a:r>
              <a:rPr kumimoji="1" lang="en-US" altLang="zh-TW" sz="1200" dirty="0">
                <a:solidFill>
                  <a:srgbClr val="FF0000"/>
                </a:solidFill>
                <a:latin typeface="Arial" panose="020B0604020202020204" pitchFamily="34" charset="0"/>
                <a:ea typeface="新細明體" pitchFamily="18" charset="-120"/>
                <a:cs typeface="Arial" panose="020B0604020202020204" pitchFamily="34" charset="0"/>
              </a:rPr>
              <a:t> $ 231,000</a:t>
            </a:r>
            <a:r>
              <a:rPr kumimoji="1" lang="en-US" altLang="zh-TW" sz="1200" dirty="0">
                <a:solidFill>
                  <a:srgbClr val="000000"/>
                </a:solidFill>
                <a:latin typeface="Arial" panose="020B0604020202020204" pitchFamily="34" charset="0"/>
                <a:ea typeface="新細明體" pitchFamily="18" charset="-120"/>
                <a:cs typeface="Arial" panose="020B0604020202020204" pitchFamily="34" charset="0"/>
              </a:rPr>
              <a:t>.</a:t>
            </a:r>
            <a:endParaRPr kumimoji="1" lang="zh-TW" altLang="en-US" sz="1200" dirty="0">
              <a:solidFill>
                <a:srgbClr val="000000"/>
              </a:solidFill>
              <a:latin typeface="Arial" panose="020B0604020202020204" pitchFamily="34" charset="0"/>
              <a:ea typeface="新細明體" pitchFamily="18" charset="-120"/>
              <a:cs typeface="Arial" panose="020B0604020202020204" pitchFamily="34" charset="0"/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6409679" y="6176338"/>
            <a:ext cx="27863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1200" dirty="0">
                <a:solidFill>
                  <a:srgbClr val="0000FF"/>
                </a:solidFill>
                <a:latin typeface="Arial" panose="020B0604020202020204" pitchFamily="34" charset="0"/>
                <a:ea typeface="新細明體" pitchFamily="18" charset="-120"/>
                <a:cs typeface="Arial" panose="020B0604020202020204" pitchFamily="34" charset="0"/>
              </a:rPr>
              <a:t>The price drops to 6 order magnitudes</a:t>
            </a:r>
            <a:endParaRPr kumimoji="1" lang="zh-TW" altLang="en-US" sz="1200" dirty="0">
              <a:solidFill>
                <a:srgbClr val="0000FF"/>
              </a:solidFill>
              <a:latin typeface="Arial" panose="020B0604020202020204" pitchFamily="34" charset="0"/>
              <a:ea typeface="新細明體" pitchFamily="18" charset="-120"/>
              <a:cs typeface="Arial" panose="020B0604020202020204" pitchFamily="34" charset="0"/>
            </a:endParaRPr>
          </a:p>
        </p:txBody>
      </p:sp>
      <p:sp>
        <p:nvSpPr>
          <p:cNvPr id="33" name="手繪多邊形 32"/>
          <p:cNvSpPr/>
          <p:nvPr/>
        </p:nvSpPr>
        <p:spPr bwMode="auto">
          <a:xfrm>
            <a:off x="5940048" y="5973283"/>
            <a:ext cx="3813552" cy="173793"/>
          </a:xfrm>
          <a:custGeom>
            <a:avLst/>
            <a:gdLst>
              <a:gd name="connsiteX0" fmla="*/ 8965 w 4007224"/>
              <a:gd name="connsiteY0" fmla="*/ 26894 h 206188"/>
              <a:gd name="connsiteX1" fmla="*/ 0 w 4007224"/>
              <a:gd name="connsiteY1" fmla="*/ 197223 h 206188"/>
              <a:gd name="connsiteX2" fmla="*/ 4007224 w 4007224"/>
              <a:gd name="connsiteY2" fmla="*/ 206188 h 206188"/>
              <a:gd name="connsiteX3" fmla="*/ 3998259 w 4007224"/>
              <a:gd name="connsiteY3" fmla="*/ 0 h 206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7224" h="206188">
                <a:moveTo>
                  <a:pt x="8965" y="26894"/>
                </a:moveTo>
                <a:lnTo>
                  <a:pt x="0" y="197223"/>
                </a:lnTo>
                <a:lnTo>
                  <a:pt x="4007224" y="206188"/>
                </a:lnTo>
                <a:lnTo>
                  <a:pt x="3998259" y="0"/>
                </a:lnTo>
              </a:path>
            </a:pathLst>
          </a:custGeom>
          <a:noFill/>
          <a:ln>
            <a:solidFill>
              <a:schemeClr val="tx1"/>
            </a:solidFill>
            <a:prstDash val="sysDash"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sz="2000">
              <a:solidFill>
                <a:srgbClr val="000000"/>
              </a:solidFill>
              <a:latin typeface="Rockwell" pitchFamily="18" charset="0"/>
              <a:ea typeface="新細明體" pitchFamily="18" charset="-120"/>
            </a:endParaRPr>
          </a:p>
        </p:txBody>
      </p:sp>
      <p:pic>
        <p:nvPicPr>
          <p:cNvPr id="34" name="圖片 3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006424"/>
            <a:ext cx="2736304" cy="1540438"/>
          </a:xfrm>
          <a:prstGeom prst="rect">
            <a:avLst/>
          </a:prstGeom>
        </p:spPr>
      </p:pic>
      <p:sp>
        <p:nvSpPr>
          <p:cNvPr id="35" name="文字方塊 34"/>
          <p:cNvSpPr txBox="1"/>
          <p:nvPr/>
        </p:nvSpPr>
        <p:spPr>
          <a:xfrm>
            <a:off x="7698887" y="1113493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b="1" dirty="0">
                <a:solidFill>
                  <a:srgbClr val="0000FF"/>
                </a:solidFill>
                <a:latin typeface="Arial Black" panose="020B0A04020102020204" pitchFamily="34" charset="0"/>
                <a:ea typeface="新細明體" pitchFamily="18" charset="-120"/>
              </a:rPr>
              <a:t>2022</a:t>
            </a:r>
            <a:endParaRPr kumimoji="1" lang="zh-TW" altLang="en-US" b="1" dirty="0">
              <a:solidFill>
                <a:srgbClr val="0000FF"/>
              </a:solidFill>
              <a:latin typeface="Arial Black" panose="020B0A04020102020204" pitchFamily="34" charset="0"/>
              <a:ea typeface="新細明體" pitchFamily="18" charset="-120"/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7076119" y="1542072"/>
            <a:ext cx="2045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1400" b="1" dirty="0">
                <a:solidFill>
                  <a:srgbClr val="000000"/>
                </a:solidFill>
                <a:latin typeface="Arial" pitchFamily="34" charset="0"/>
                <a:ea typeface="新細明體" pitchFamily="18" charset="-120"/>
              </a:rPr>
              <a:t>2</a:t>
            </a:r>
            <a:r>
              <a:rPr kumimoji="1" lang="zh-TW" altLang="en-US" sz="1400" b="1" dirty="0">
                <a:solidFill>
                  <a:srgbClr val="000000"/>
                </a:solidFill>
                <a:latin typeface="Arial" pitchFamily="34" charset="0"/>
                <a:ea typeface="新細明體" pitchFamily="18" charset="-120"/>
              </a:rPr>
              <a:t> </a:t>
            </a:r>
            <a:r>
              <a:rPr kumimoji="1" lang="en-US" altLang="zh-TW" sz="1400" b="1" dirty="0">
                <a:solidFill>
                  <a:srgbClr val="000000"/>
                </a:solidFill>
                <a:latin typeface="Arial" pitchFamily="34" charset="0"/>
                <a:ea typeface="新細明體" pitchFamily="18" charset="-120"/>
              </a:rPr>
              <a:t>TB Solid State Drive</a:t>
            </a:r>
            <a:endParaRPr kumimoji="1" lang="zh-TW" altLang="en-US" sz="1400" b="1" dirty="0">
              <a:solidFill>
                <a:srgbClr val="FF0000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2223766" y="6597932"/>
            <a:ext cx="574444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800" dirty="0">
                <a:solidFill>
                  <a:srgbClr val="000000"/>
                </a:solidFill>
                <a:latin typeface="Arial" charset="0"/>
                <a:ea typeface="新細明體" pitchFamily="18" charset="-120"/>
              </a:rPr>
              <a:t>https://www.engadget.com/samsungs-2tb-980-pro-ssd-drops-to-a-new-low-of-250-132013127.html</a:t>
            </a:r>
          </a:p>
        </p:txBody>
      </p:sp>
      <p:sp>
        <p:nvSpPr>
          <p:cNvPr id="20" name="投影片編號版面配置區 2"/>
          <p:cNvSpPr txBox="1">
            <a:spLocks/>
          </p:cNvSpPr>
          <p:nvPr/>
        </p:nvSpPr>
        <p:spPr>
          <a:xfrm>
            <a:off x="11777388" y="6342189"/>
            <a:ext cx="414612" cy="363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E83628F-2085-4B6C-9E3B-26F075965AF1}" type="slidenum">
              <a:rPr lang="en-US" altLang="zh-TW" sz="1600" b="1" smtClean="0">
                <a:solidFill>
                  <a:srgbClr val="000000">
                    <a:lumMod val="85000"/>
                    <a:lumOff val="15000"/>
                  </a:srgbClr>
                </a:solidFill>
                <a:latin typeface="Avenir Next LT Pro" panose="02020404030301010803"/>
              </a:rPr>
              <a:pPr>
                <a:defRPr/>
              </a:pPr>
              <a:t>3</a:t>
            </a:fld>
            <a:endParaRPr lang="en-US" altLang="zh-TW" sz="1600" b="1" dirty="0">
              <a:solidFill>
                <a:srgbClr val="000000">
                  <a:lumMod val="85000"/>
                  <a:lumOff val="15000"/>
                </a:srgbClr>
              </a:solidFill>
              <a:latin typeface="Avenir Next LT Pro" panose="02020404030301010803"/>
            </a:endParaRPr>
          </a:p>
        </p:txBody>
      </p:sp>
    </p:spTree>
    <p:extLst>
      <p:ext uri="{BB962C8B-B14F-4D97-AF65-F5344CB8AC3E}">
        <p14:creationId xmlns:p14="http://schemas.microsoft.com/office/powerpoint/2010/main" val="317523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圓角矩形 5"/>
          <p:cNvSpPr/>
          <p:nvPr/>
        </p:nvSpPr>
        <p:spPr>
          <a:xfrm>
            <a:off x="4007768" y="908720"/>
            <a:ext cx="3366654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dirty="0">
                <a:solidFill>
                  <a:srgbClr val="000000"/>
                </a:solidFill>
                <a:latin typeface="Arial" pitchFamily="34" charset="0"/>
                <a:ea typeface="Arial Unicode MS" pitchFamily="34" charset="-120"/>
                <a:cs typeface="Arial" pitchFamily="34" charset="0"/>
              </a:rPr>
              <a:t>Semiconductor Memory</a:t>
            </a:r>
            <a:endParaRPr kumimoji="1" lang="zh-TW" altLang="en-US" dirty="0">
              <a:solidFill>
                <a:srgbClr val="000000"/>
              </a:solidFill>
              <a:latin typeface="Arial" pitchFamily="34" charset="0"/>
              <a:ea typeface="Arial Unicode MS" pitchFamily="34" charset="-120"/>
              <a:cs typeface="Arial" pitchFamily="34" charset="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2710983" y="3288413"/>
            <a:ext cx="1172095" cy="558950"/>
          </a:xfrm>
          <a:prstGeom prst="roundRect">
            <a:avLst/>
          </a:prstGeom>
          <a:solidFill>
            <a:srgbClr val="FF0066">
              <a:alpha val="6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dirty="0">
                <a:solidFill>
                  <a:srgbClr val="000000"/>
                </a:solidFill>
                <a:latin typeface="Arial" pitchFamily="34" charset="0"/>
                <a:ea typeface="標楷體"/>
                <a:cs typeface="Arial" pitchFamily="34" charset="0"/>
              </a:rPr>
              <a:t>DRAM</a:t>
            </a:r>
            <a:endParaRPr kumimoji="1" lang="zh-TW" altLang="en-US" dirty="0">
              <a:solidFill>
                <a:srgbClr val="000000"/>
              </a:solidFill>
              <a:latin typeface="Arial" pitchFamily="34" charset="0"/>
              <a:ea typeface="標楷體"/>
              <a:cs typeface="Arial" pitchFamily="34" charset="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4307027" y="3288413"/>
            <a:ext cx="1172095" cy="558950"/>
          </a:xfrm>
          <a:prstGeom prst="roundRect">
            <a:avLst/>
          </a:prstGeom>
          <a:solidFill>
            <a:srgbClr val="FF0066">
              <a:alpha val="6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dirty="0">
                <a:solidFill>
                  <a:srgbClr val="000000"/>
                </a:solidFill>
                <a:latin typeface="Arial" pitchFamily="34" charset="0"/>
                <a:ea typeface="標楷體"/>
                <a:cs typeface="Arial" pitchFamily="34" charset="0"/>
              </a:rPr>
              <a:t>SRAM</a:t>
            </a:r>
            <a:endParaRPr kumimoji="1" lang="zh-TW" altLang="en-US" dirty="0">
              <a:solidFill>
                <a:srgbClr val="000000"/>
              </a:solidFill>
              <a:latin typeface="Arial" pitchFamily="34" charset="0"/>
              <a:ea typeface="標楷體"/>
              <a:cs typeface="Arial" pitchFamily="34" charset="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7573927" y="3288413"/>
            <a:ext cx="1222986" cy="558950"/>
          </a:xfrm>
          <a:prstGeom prst="roundRect">
            <a:avLst/>
          </a:prstGeom>
          <a:solidFill>
            <a:srgbClr val="00B050">
              <a:alpha val="6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TW" dirty="0">
                <a:solidFill>
                  <a:srgbClr val="000000"/>
                </a:solidFill>
                <a:latin typeface="Arial" pitchFamily="34" charset="0"/>
                <a:ea typeface="標楷體"/>
                <a:cs typeface="Arial" pitchFamily="34" charset="0"/>
              </a:rPr>
              <a:t>Emerging NVM</a:t>
            </a:r>
          </a:p>
        </p:txBody>
      </p:sp>
      <p:sp>
        <p:nvSpPr>
          <p:cNvPr id="11" name="圓角矩形 10"/>
          <p:cNvSpPr/>
          <p:nvPr/>
        </p:nvSpPr>
        <p:spPr>
          <a:xfrm>
            <a:off x="5927677" y="4103299"/>
            <a:ext cx="1260140" cy="554513"/>
          </a:xfrm>
          <a:prstGeom prst="roundRect">
            <a:avLst/>
          </a:prstGeom>
          <a:solidFill>
            <a:srgbClr val="00B0F0">
              <a:alpha val="6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dirty="0">
                <a:solidFill>
                  <a:srgbClr val="000000"/>
                </a:solidFill>
                <a:latin typeface="Arial" pitchFamily="34" charset="0"/>
                <a:ea typeface="標楷體"/>
                <a:cs typeface="Arial" pitchFamily="34" charset="0"/>
              </a:rPr>
              <a:t>EEPROM</a:t>
            </a:r>
            <a:endParaRPr kumimoji="1" lang="zh-TW" altLang="en-US" dirty="0">
              <a:solidFill>
                <a:srgbClr val="000000"/>
              </a:solidFill>
              <a:latin typeface="Arial" pitchFamily="34" charset="0"/>
              <a:ea typeface="標楷體"/>
              <a:cs typeface="Arial" pitchFamily="34" charset="0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5971700" y="4844547"/>
            <a:ext cx="1172095" cy="554513"/>
          </a:xfrm>
          <a:prstGeom prst="roundRect">
            <a:avLst/>
          </a:prstGeom>
          <a:solidFill>
            <a:srgbClr val="00B0F0">
              <a:alpha val="6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dirty="0">
                <a:solidFill>
                  <a:srgbClr val="000000"/>
                </a:solidFill>
                <a:latin typeface="Arial" pitchFamily="34" charset="0"/>
                <a:ea typeface="標楷體"/>
                <a:cs typeface="Arial" pitchFamily="34" charset="0"/>
              </a:rPr>
              <a:t>FLASH</a:t>
            </a:r>
            <a:endParaRPr kumimoji="1" lang="zh-TW" altLang="en-US" dirty="0">
              <a:solidFill>
                <a:srgbClr val="000000"/>
              </a:solidFill>
              <a:latin typeface="Arial" pitchFamily="34" charset="0"/>
              <a:ea typeface="標楷體"/>
              <a:cs typeface="Arial" pitchFamily="34" charset="0"/>
            </a:endParaRPr>
          </a:p>
        </p:txBody>
      </p:sp>
      <p:sp>
        <p:nvSpPr>
          <p:cNvPr id="13" name="圓角矩形 12"/>
          <p:cNvSpPr/>
          <p:nvPr/>
        </p:nvSpPr>
        <p:spPr>
          <a:xfrm>
            <a:off x="8570441" y="4083316"/>
            <a:ext cx="1172095" cy="554513"/>
          </a:xfrm>
          <a:prstGeom prst="round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TW" dirty="0" err="1">
                <a:solidFill>
                  <a:srgbClr val="000000"/>
                </a:solidFill>
                <a:latin typeface="Arial" pitchFamily="34" charset="0"/>
                <a:ea typeface="標楷體"/>
                <a:cs typeface="Arial" pitchFamily="34" charset="0"/>
              </a:rPr>
              <a:t>FeRAM</a:t>
            </a:r>
            <a:endParaRPr lang="en-US" altLang="zh-TW" dirty="0">
              <a:solidFill>
                <a:srgbClr val="000000"/>
              </a:solidFill>
              <a:latin typeface="Arial" pitchFamily="34" charset="0"/>
              <a:ea typeface="標楷體"/>
              <a:cs typeface="Arial" pitchFamily="34" charset="0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5354182" y="5815481"/>
            <a:ext cx="1172095" cy="525440"/>
          </a:xfrm>
          <a:prstGeom prst="roundRect">
            <a:avLst/>
          </a:prstGeom>
          <a:solidFill>
            <a:srgbClr val="FFC000">
              <a:alpha val="6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dirty="0">
                <a:solidFill>
                  <a:srgbClr val="000000"/>
                </a:solidFill>
                <a:latin typeface="Arial" pitchFamily="34" charset="0"/>
                <a:ea typeface="標楷體"/>
                <a:cs typeface="Arial" pitchFamily="34" charset="0"/>
              </a:rPr>
              <a:t>NOR</a:t>
            </a:r>
            <a:endParaRPr kumimoji="1" lang="zh-TW" altLang="en-US" dirty="0">
              <a:solidFill>
                <a:srgbClr val="000000"/>
              </a:solidFill>
              <a:latin typeface="Arial" pitchFamily="34" charset="0"/>
              <a:ea typeface="標楷體"/>
              <a:cs typeface="Arial" pitchFamily="34" charset="0"/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6733637" y="5815481"/>
            <a:ext cx="1172095" cy="525440"/>
          </a:xfrm>
          <a:prstGeom prst="roundRect">
            <a:avLst/>
          </a:prstGeom>
          <a:solidFill>
            <a:srgbClr val="FFC000">
              <a:alpha val="6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dirty="0">
                <a:solidFill>
                  <a:srgbClr val="000000"/>
                </a:solidFill>
                <a:latin typeface="Arial" pitchFamily="34" charset="0"/>
                <a:ea typeface="標楷體"/>
                <a:cs typeface="Arial" pitchFamily="34" charset="0"/>
              </a:rPr>
              <a:t>NAND</a:t>
            </a:r>
            <a:endParaRPr kumimoji="1" lang="zh-TW" altLang="en-US" dirty="0">
              <a:solidFill>
                <a:srgbClr val="000000"/>
              </a:solidFill>
              <a:latin typeface="Arial" pitchFamily="34" charset="0"/>
              <a:ea typeface="標楷體"/>
              <a:cs typeface="Arial" pitchFamily="34" charset="0"/>
            </a:endParaRPr>
          </a:p>
        </p:txBody>
      </p:sp>
      <p:cxnSp>
        <p:nvCxnSpPr>
          <p:cNvPr id="16" name="直線單箭頭接點 15"/>
          <p:cNvCxnSpPr/>
          <p:nvPr/>
        </p:nvCxnSpPr>
        <p:spPr>
          <a:xfrm flipV="1">
            <a:off x="4055960" y="1732780"/>
            <a:ext cx="0" cy="325348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>
            <a:off x="3299876" y="2990824"/>
            <a:ext cx="165618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>
            <a:off x="6533464" y="2990824"/>
            <a:ext cx="166295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>
            <a:off x="4055960" y="1732780"/>
            <a:ext cx="334837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/>
          <p:cNvCxnSpPr/>
          <p:nvPr/>
        </p:nvCxnSpPr>
        <p:spPr>
          <a:xfrm flipV="1">
            <a:off x="7404332" y="1732780"/>
            <a:ext cx="0" cy="325348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/>
          <p:cNvCxnSpPr/>
          <p:nvPr/>
        </p:nvCxnSpPr>
        <p:spPr>
          <a:xfrm flipV="1">
            <a:off x="4956060" y="2990824"/>
            <a:ext cx="0" cy="29144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/>
          <p:cNvCxnSpPr/>
          <p:nvPr/>
        </p:nvCxnSpPr>
        <p:spPr>
          <a:xfrm flipV="1">
            <a:off x="5712144" y="1454273"/>
            <a:ext cx="0" cy="29144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/>
          <p:cNvCxnSpPr/>
          <p:nvPr/>
        </p:nvCxnSpPr>
        <p:spPr>
          <a:xfrm flipV="1">
            <a:off x="3299876" y="2990824"/>
            <a:ext cx="0" cy="29144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/>
          <p:cNvCxnSpPr/>
          <p:nvPr/>
        </p:nvCxnSpPr>
        <p:spPr>
          <a:xfrm flipV="1">
            <a:off x="6533464" y="2990824"/>
            <a:ext cx="0" cy="29144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/>
          <p:cNvCxnSpPr/>
          <p:nvPr/>
        </p:nvCxnSpPr>
        <p:spPr>
          <a:xfrm flipV="1">
            <a:off x="8196420" y="2990824"/>
            <a:ext cx="0" cy="29144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/>
          <p:cNvCxnSpPr/>
          <p:nvPr/>
        </p:nvCxnSpPr>
        <p:spPr>
          <a:xfrm flipV="1">
            <a:off x="8196420" y="3877793"/>
            <a:ext cx="0" cy="246312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單箭頭接點 30"/>
          <p:cNvCxnSpPr>
            <a:endCxn id="33" idx="2"/>
          </p:cNvCxnSpPr>
          <p:nvPr/>
        </p:nvCxnSpPr>
        <p:spPr>
          <a:xfrm flipH="1" flipV="1">
            <a:off x="7370266" y="2631706"/>
            <a:ext cx="4156" cy="367915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31"/>
          <p:cNvCxnSpPr/>
          <p:nvPr/>
        </p:nvCxnSpPr>
        <p:spPr>
          <a:xfrm flipV="1">
            <a:off x="4055960" y="2630784"/>
            <a:ext cx="0" cy="36004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圓角矩形 32"/>
          <p:cNvSpPr/>
          <p:nvPr/>
        </p:nvSpPr>
        <p:spPr>
          <a:xfrm>
            <a:off x="5936321" y="2058129"/>
            <a:ext cx="2867891" cy="573577"/>
          </a:xfrm>
          <a:prstGeom prst="roundRect">
            <a:avLst/>
          </a:prstGeom>
          <a:solidFill>
            <a:srgbClr val="6D6D6D">
              <a:alpha val="3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TW" dirty="0">
                <a:solidFill>
                  <a:srgbClr val="000000"/>
                </a:solidFill>
                <a:latin typeface="Arial" pitchFamily="34" charset="0"/>
                <a:ea typeface="標楷體"/>
                <a:cs typeface="Arial" pitchFamily="34" charset="0"/>
              </a:rPr>
              <a:t>Non Volatile  Memories  (NVM)</a:t>
            </a:r>
          </a:p>
        </p:txBody>
      </p:sp>
      <p:sp>
        <p:nvSpPr>
          <p:cNvPr id="34" name="圓角矩形 33"/>
          <p:cNvSpPr/>
          <p:nvPr/>
        </p:nvSpPr>
        <p:spPr>
          <a:xfrm>
            <a:off x="2552564" y="2058129"/>
            <a:ext cx="3016469" cy="604085"/>
          </a:xfrm>
          <a:prstGeom prst="roundRect">
            <a:avLst/>
          </a:prstGeom>
          <a:solidFill>
            <a:srgbClr val="92D050">
              <a:alpha val="6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dirty="0">
                <a:solidFill>
                  <a:srgbClr val="000000"/>
                </a:solidFill>
                <a:latin typeface="Arial" pitchFamily="34" charset="0"/>
                <a:ea typeface="標楷體"/>
                <a:cs typeface="Arial" pitchFamily="34" charset="0"/>
              </a:rPr>
              <a:t>RAM (Volatile)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dirty="0">
                <a:solidFill>
                  <a:srgbClr val="000000"/>
                </a:solidFill>
                <a:latin typeface="Arial" pitchFamily="34" charset="0"/>
                <a:ea typeface="標楷體"/>
                <a:cs typeface="Arial" pitchFamily="34" charset="0"/>
              </a:rPr>
              <a:t>(Random Access Memory)</a:t>
            </a:r>
            <a:endParaRPr kumimoji="1" lang="zh-TW" altLang="en-US" dirty="0">
              <a:solidFill>
                <a:srgbClr val="000000"/>
              </a:solidFill>
              <a:latin typeface="Arial" pitchFamily="34" charset="0"/>
              <a:ea typeface="標楷體"/>
              <a:cs typeface="Arial" pitchFamily="34" charset="0"/>
            </a:endParaRPr>
          </a:p>
        </p:txBody>
      </p:sp>
      <p:sp>
        <p:nvSpPr>
          <p:cNvPr id="35" name="圓角矩形 34"/>
          <p:cNvSpPr/>
          <p:nvPr/>
        </p:nvSpPr>
        <p:spPr>
          <a:xfrm>
            <a:off x="5938194" y="3288413"/>
            <a:ext cx="1172095" cy="558950"/>
          </a:xfrm>
          <a:prstGeom prst="roundRect">
            <a:avLst/>
          </a:prstGeom>
          <a:solidFill>
            <a:srgbClr val="00B050">
              <a:alpha val="6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TW" dirty="0">
                <a:solidFill>
                  <a:srgbClr val="000000"/>
                </a:solidFill>
                <a:latin typeface="Arial" pitchFamily="34" charset="0"/>
                <a:ea typeface="標楷體"/>
                <a:cs typeface="Arial" pitchFamily="34" charset="0"/>
              </a:rPr>
              <a:t>Standard NVM</a:t>
            </a:r>
          </a:p>
        </p:txBody>
      </p:sp>
      <p:cxnSp>
        <p:nvCxnSpPr>
          <p:cNvPr id="36" name="直線接點 35"/>
          <p:cNvCxnSpPr/>
          <p:nvPr/>
        </p:nvCxnSpPr>
        <p:spPr>
          <a:xfrm>
            <a:off x="5843173" y="5666231"/>
            <a:ext cx="154817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/>
          <p:cNvCxnSpPr/>
          <p:nvPr/>
        </p:nvCxnSpPr>
        <p:spPr>
          <a:xfrm flipV="1">
            <a:off x="7386300" y="5669761"/>
            <a:ext cx="0" cy="14572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單箭頭接點 37"/>
          <p:cNvCxnSpPr/>
          <p:nvPr/>
        </p:nvCxnSpPr>
        <p:spPr>
          <a:xfrm flipH="1">
            <a:off x="8196422" y="4341940"/>
            <a:ext cx="374019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線單箭頭接點 94"/>
          <p:cNvCxnSpPr/>
          <p:nvPr/>
        </p:nvCxnSpPr>
        <p:spPr>
          <a:xfrm flipV="1">
            <a:off x="6533464" y="3867346"/>
            <a:ext cx="0" cy="235952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單箭頭接點 96"/>
          <p:cNvCxnSpPr/>
          <p:nvPr/>
        </p:nvCxnSpPr>
        <p:spPr>
          <a:xfrm flipV="1">
            <a:off x="6541926" y="5440062"/>
            <a:ext cx="0" cy="235952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線單箭頭接點 98"/>
          <p:cNvCxnSpPr/>
          <p:nvPr/>
        </p:nvCxnSpPr>
        <p:spPr>
          <a:xfrm flipV="1">
            <a:off x="5843173" y="5664652"/>
            <a:ext cx="0" cy="183022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圓角矩形 102"/>
          <p:cNvSpPr/>
          <p:nvPr/>
        </p:nvSpPr>
        <p:spPr>
          <a:xfrm>
            <a:off x="8570441" y="4741188"/>
            <a:ext cx="1172095" cy="554513"/>
          </a:xfrm>
          <a:prstGeom prst="round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dirty="0">
                <a:solidFill>
                  <a:srgbClr val="000000"/>
                </a:solidFill>
                <a:latin typeface="Arial" pitchFamily="34" charset="0"/>
                <a:ea typeface="標楷體"/>
                <a:cs typeface="Arial" pitchFamily="34" charset="0"/>
              </a:rPr>
              <a:t>PCM</a:t>
            </a:r>
            <a:endParaRPr kumimoji="1" lang="zh-TW" altLang="en-US" dirty="0">
              <a:solidFill>
                <a:srgbClr val="000000"/>
              </a:solidFill>
              <a:latin typeface="Arial" pitchFamily="34" charset="0"/>
              <a:ea typeface="標楷體"/>
              <a:cs typeface="Arial" pitchFamily="34" charset="0"/>
            </a:endParaRPr>
          </a:p>
        </p:txBody>
      </p:sp>
      <p:sp>
        <p:nvSpPr>
          <p:cNvPr id="106" name="圓角矩形 105"/>
          <p:cNvSpPr/>
          <p:nvPr/>
        </p:nvSpPr>
        <p:spPr>
          <a:xfrm>
            <a:off x="8570441" y="5399060"/>
            <a:ext cx="1172095" cy="554513"/>
          </a:xfrm>
          <a:prstGeom prst="round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TW" dirty="0">
                <a:solidFill>
                  <a:srgbClr val="000000"/>
                </a:solidFill>
                <a:latin typeface="Arial" pitchFamily="34" charset="0"/>
                <a:ea typeface="標楷體"/>
                <a:cs typeface="Arial" pitchFamily="34" charset="0"/>
              </a:rPr>
              <a:t>MRAM</a:t>
            </a:r>
          </a:p>
        </p:txBody>
      </p:sp>
      <p:sp>
        <p:nvSpPr>
          <p:cNvPr id="108" name="圓角矩形 107"/>
          <p:cNvSpPr/>
          <p:nvPr/>
        </p:nvSpPr>
        <p:spPr>
          <a:xfrm>
            <a:off x="8570441" y="6056932"/>
            <a:ext cx="1172095" cy="554513"/>
          </a:xfrm>
          <a:prstGeom prst="round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TW" dirty="0">
                <a:solidFill>
                  <a:srgbClr val="000000"/>
                </a:solidFill>
                <a:latin typeface="Arial" pitchFamily="34" charset="0"/>
                <a:ea typeface="標楷體"/>
                <a:cs typeface="Arial" pitchFamily="34" charset="0"/>
              </a:rPr>
              <a:t>RRAM  CBRAM</a:t>
            </a:r>
          </a:p>
        </p:txBody>
      </p:sp>
      <p:cxnSp>
        <p:nvCxnSpPr>
          <p:cNvPr id="111" name="直線單箭頭接點 110"/>
          <p:cNvCxnSpPr>
            <a:stCxn id="103" idx="1"/>
          </p:cNvCxnSpPr>
          <p:nvPr/>
        </p:nvCxnSpPr>
        <p:spPr>
          <a:xfrm flipH="1" flipV="1">
            <a:off x="8185422" y="5018444"/>
            <a:ext cx="385019" cy="1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線單箭頭接點 111"/>
          <p:cNvCxnSpPr>
            <a:stCxn id="106" idx="1"/>
          </p:cNvCxnSpPr>
          <p:nvPr/>
        </p:nvCxnSpPr>
        <p:spPr>
          <a:xfrm flipH="1" flipV="1">
            <a:off x="8185422" y="5676014"/>
            <a:ext cx="385019" cy="302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直線單箭頭接點 112"/>
          <p:cNvCxnSpPr>
            <a:stCxn id="108" idx="1"/>
          </p:cNvCxnSpPr>
          <p:nvPr/>
        </p:nvCxnSpPr>
        <p:spPr>
          <a:xfrm flipH="1">
            <a:off x="8196422" y="6334189"/>
            <a:ext cx="374019" cy="6733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線單箭頭接點 120"/>
          <p:cNvCxnSpPr/>
          <p:nvPr/>
        </p:nvCxnSpPr>
        <p:spPr>
          <a:xfrm flipV="1">
            <a:off x="6538815" y="4637828"/>
            <a:ext cx="0" cy="235952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"/>
          <p:cNvSpPr>
            <a:spLocks noChangeArrowheads="1"/>
          </p:cNvSpPr>
          <p:nvPr/>
        </p:nvSpPr>
        <p:spPr bwMode="auto">
          <a:xfrm>
            <a:off x="2063552" y="116633"/>
            <a:ext cx="8063446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marL="0" indent="0" algn="ctr" eaLnBrk="1" hangingPunct="1">
              <a:buNone/>
            </a:pPr>
            <a:r>
              <a:rPr lang="en-US" altLang="zh-TW" sz="3600" b="1" dirty="0">
                <a:solidFill>
                  <a:srgbClr val="A50021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Semiconductor Memory Family</a:t>
            </a:r>
          </a:p>
        </p:txBody>
      </p:sp>
      <p:sp>
        <p:nvSpPr>
          <p:cNvPr id="43" name="投影片編號版面配置區 2"/>
          <p:cNvSpPr txBox="1">
            <a:spLocks/>
          </p:cNvSpPr>
          <p:nvPr/>
        </p:nvSpPr>
        <p:spPr>
          <a:xfrm>
            <a:off x="11777388" y="6342189"/>
            <a:ext cx="414612" cy="363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E83628F-2085-4B6C-9E3B-26F075965AF1}" type="slidenum">
              <a:rPr lang="en-US" altLang="zh-TW" sz="1600" b="1" smtClean="0">
                <a:solidFill>
                  <a:srgbClr val="000000">
                    <a:lumMod val="85000"/>
                    <a:lumOff val="15000"/>
                  </a:srgbClr>
                </a:solidFill>
                <a:latin typeface="Avenir Next LT Pro" panose="02020404030301010803"/>
              </a:rPr>
              <a:pPr>
                <a:defRPr/>
              </a:pPr>
              <a:t>4</a:t>
            </a:fld>
            <a:endParaRPr lang="en-US" altLang="zh-TW" sz="1600" b="1" dirty="0">
              <a:solidFill>
                <a:srgbClr val="000000">
                  <a:lumMod val="85000"/>
                  <a:lumOff val="15000"/>
                </a:srgbClr>
              </a:solidFill>
              <a:latin typeface="Avenir Next LT Pro" panose="02020404030301010803"/>
            </a:endParaRPr>
          </a:p>
        </p:txBody>
      </p:sp>
    </p:spTree>
    <p:extLst>
      <p:ext uri="{BB962C8B-B14F-4D97-AF65-F5344CB8AC3E}">
        <p14:creationId xmlns:p14="http://schemas.microsoft.com/office/powerpoint/2010/main" val="182391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371600" y="195263"/>
            <a:ext cx="9677400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marL="0" indent="0" algn="ctr" eaLnBrk="1" hangingPunct="1">
              <a:buNone/>
            </a:pPr>
            <a:r>
              <a:rPr lang="en-US" altLang="zh-TW" sz="3600" b="1" dirty="0" smtClean="0">
                <a:solidFill>
                  <a:srgbClr val="A50021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Mature Semiconductor </a:t>
            </a:r>
            <a:r>
              <a:rPr lang="en-US" altLang="zh-TW" sz="3600" b="1" dirty="0">
                <a:solidFill>
                  <a:srgbClr val="A50021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Memory </a:t>
            </a:r>
            <a:r>
              <a:rPr lang="en-US" altLang="zh-TW" sz="3600" b="1" dirty="0" smtClean="0">
                <a:solidFill>
                  <a:srgbClr val="A50021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Devices</a:t>
            </a:r>
            <a:endParaRPr lang="en-US" altLang="zh-TW" sz="3600" b="1" dirty="0">
              <a:solidFill>
                <a:srgbClr val="A50021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>
            <p:extLst/>
          </p:nvPr>
        </p:nvGraphicFramePr>
        <p:xfrm>
          <a:off x="2675622" y="1160748"/>
          <a:ext cx="6912767" cy="4968552"/>
        </p:xfrm>
        <a:graphic>
          <a:graphicData uri="http://schemas.openxmlformats.org/drawingml/2006/table">
            <a:tbl>
              <a:tblPr firstRow="1" bandRow="1"/>
              <a:tblGrid>
                <a:gridCol w="1633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32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32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30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20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標楷體"/>
                        </a:defRPr>
                      </a:lvl9pPr>
                    </a:lstStyle>
                    <a:p>
                      <a:pPr algn="ctr"/>
                      <a:r>
                        <a:rPr lang="en-US" altLang="zh-TW" dirty="0" smtClean="0"/>
                        <a:t>Features</a:t>
                      </a:r>
                      <a:endParaRPr lang="zh-TW" alt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8F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標楷體"/>
                        </a:defRPr>
                      </a:lvl9pPr>
                    </a:lstStyle>
                    <a:p>
                      <a:pPr algn="ctr"/>
                      <a:r>
                        <a:rPr lang="en-US" altLang="zh-TW" dirty="0" smtClean="0"/>
                        <a:t>SRAM</a:t>
                      </a:r>
                      <a:endParaRPr lang="zh-TW" alt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8F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標楷體"/>
                        </a:defRPr>
                      </a:lvl9pPr>
                    </a:lstStyle>
                    <a:p>
                      <a:pPr algn="ctr"/>
                      <a:r>
                        <a:rPr lang="en-US" altLang="zh-TW" dirty="0" smtClean="0"/>
                        <a:t>DRAM</a:t>
                      </a:r>
                      <a:endParaRPr lang="zh-TW" alt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8F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標楷體"/>
                        </a:defRPr>
                      </a:lvl9pPr>
                    </a:lstStyle>
                    <a:p>
                      <a:pPr algn="ctr"/>
                      <a:r>
                        <a:rPr lang="en-US" altLang="zh-TW" dirty="0" smtClean="0"/>
                        <a:t>FLASH</a:t>
                      </a:r>
                      <a:endParaRPr lang="zh-TW" alt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8F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9pPr>
                    </a:lstStyle>
                    <a:p>
                      <a:pPr algn="ctr"/>
                      <a:r>
                        <a:rPr lang="en-US" altLang="zh-TW" dirty="0" smtClean="0"/>
                        <a:t>Density</a:t>
                      </a:r>
                      <a:endParaRPr lang="zh-TW" alt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8FF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9pPr>
                    </a:lstStyle>
                    <a:p>
                      <a:pPr algn="ctr"/>
                      <a:r>
                        <a:rPr lang="en-US" altLang="zh-TW" dirty="0" smtClean="0"/>
                        <a:t>Low</a:t>
                      </a:r>
                      <a:endParaRPr lang="zh-TW" alt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8FF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9pPr>
                    </a:lstStyle>
                    <a:p>
                      <a:pPr algn="ctr"/>
                      <a:r>
                        <a:rPr lang="en-US" altLang="zh-TW" dirty="0" smtClean="0"/>
                        <a:t>High</a:t>
                      </a:r>
                      <a:endParaRPr lang="zh-TW" alt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8FF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9pPr>
                    </a:lstStyle>
                    <a:p>
                      <a:pPr algn="ctr"/>
                      <a:r>
                        <a:rPr lang="en-US" altLang="zh-TW" dirty="0" smtClean="0"/>
                        <a:t>High</a:t>
                      </a:r>
                      <a:endParaRPr lang="zh-TW" alt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8FF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0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9pPr>
                    </a:lstStyle>
                    <a:p>
                      <a:pPr algn="ctr"/>
                      <a:r>
                        <a:rPr lang="en-US" altLang="zh-TW" dirty="0" smtClean="0"/>
                        <a:t>Speed</a:t>
                      </a:r>
                      <a:endParaRPr lang="zh-TW" alt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8FF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9pPr>
                    </a:lstStyle>
                    <a:p>
                      <a:pPr algn="ctr"/>
                      <a:r>
                        <a:rPr lang="en-US" altLang="zh-TW" dirty="0" smtClean="0"/>
                        <a:t>Very</a:t>
                      </a:r>
                      <a:r>
                        <a:rPr lang="en-US" altLang="zh-TW" baseline="0" dirty="0" smtClean="0"/>
                        <a:t> Fast</a:t>
                      </a:r>
                      <a:endParaRPr lang="zh-TW" alt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8FF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9pPr>
                    </a:lstStyle>
                    <a:p>
                      <a:pPr algn="ctr"/>
                      <a:r>
                        <a:rPr lang="en-US" altLang="zh-TW" dirty="0" smtClean="0"/>
                        <a:t>Fast</a:t>
                      </a:r>
                      <a:endParaRPr lang="zh-TW" alt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8FF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9pPr>
                    </a:lstStyle>
                    <a:p>
                      <a:pPr algn="ctr"/>
                      <a:r>
                        <a:rPr lang="en-US" altLang="zh-TW" dirty="0" smtClean="0"/>
                        <a:t>Slow</a:t>
                      </a:r>
                      <a:endParaRPr lang="zh-TW" alt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8FF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0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9pPr>
                    </a:lstStyle>
                    <a:p>
                      <a:pPr algn="ctr"/>
                      <a:r>
                        <a:rPr lang="en-US" altLang="zh-TW" dirty="0" smtClean="0"/>
                        <a:t>Leak Power</a:t>
                      </a:r>
                      <a:endParaRPr lang="zh-TW" alt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8FF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9pPr>
                    </a:lstStyle>
                    <a:p>
                      <a:pPr algn="ctr"/>
                      <a:r>
                        <a:rPr lang="en-US" altLang="zh-TW" dirty="0" smtClean="0"/>
                        <a:t>Low</a:t>
                      </a:r>
                      <a:endParaRPr lang="zh-TW" alt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8FF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9pPr>
                    </a:lstStyle>
                    <a:p>
                      <a:pPr algn="ctr"/>
                      <a:r>
                        <a:rPr lang="en-US" altLang="zh-TW" dirty="0" smtClean="0"/>
                        <a:t>Medium</a:t>
                      </a:r>
                      <a:endParaRPr lang="zh-TW" alt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8FF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9pPr>
                    </a:lstStyle>
                    <a:p>
                      <a:pPr algn="ctr"/>
                      <a:r>
                        <a:rPr lang="en-US" altLang="zh-TW" dirty="0" smtClean="0"/>
                        <a:t>Low</a:t>
                      </a:r>
                      <a:endParaRPr lang="zh-TW" alt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8FF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0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9pPr>
                    </a:lstStyle>
                    <a:p>
                      <a:pPr algn="ctr"/>
                      <a:r>
                        <a:rPr lang="en-US" altLang="zh-TW" dirty="0" smtClean="0"/>
                        <a:t>Non-volatile</a:t>
                      </a:r>
                      <a:endParaRPr lang="zh-TW" alt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8FF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9pPr>
                    </a:lstStyle>
                    <a:p>
                      <a:pPr algn="ctr"/>
                      <a:r>
                        <a:rPr lang="en-US" altLang="zh-TW" dirty="0" smtClean="0"/>
                        <a:t>No</a:t>
                      </a:r>
                      <a:endParaRPr lang="zh-TW" alt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8FF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9pPr>
                    </a:lstStyle>
                    <a:p>
                      <a:pPr algn="ctr"/>
                      <a:r>
                        <a:rPr lang="en-US" altLang="zh-TW" dirty="0" smtClean="0"/>
                        <a:t>No</a:t>
                      </a:r>
                      <a:endParaRPr lang="zh-TW" alt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8FF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9pPr>
                    </a:lstStyle>
                    <a:p>
                      <a:pPr algn="ctr"/>
                      <a:r>
                        <a:rPr lang="en-US" altLang="zh-TW" dirty="0" smtClean="0"/>
                        <a:t>Yes</a:t>
                      </a:r>
                      <a:endParaRPr lang="zh-TW" alt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8FF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0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9pPr>
                    </a:lstStyle>
                    <a:p>
                      <a:pPr algn="ctr"/>
                      <a:r>
                        <a:rPr lang="en-US" altLang="zh-TW" dirty="0" smtClean="0"/>
                        <a:t>Device</a:t>
                      </a:r>
                      <a:endParaRPr lang="zh-TW" alt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8FF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9pPr>
                    </a:lstStyle>
                    <a:p>
                      <a:pPr algn="ctr"/>
                      <a:r>
                        <a:rPr lang="en-US" altLang="zh-TW" dirty="0" smtClean="0"/>
                        <a:t>6T</a:t>
                      </a:r>
                      <a:endParaRPr lang="zh-TW" alt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8FF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9pPr>
                    </a:lstStyle>
                    <a:p>
                      <a:pPr algn="ctr"/>
                      <a:r>
                        <a:rPr lang="en-US" altLang="zh-TW" dirty="0" smtClean="0"/>
                        <a:t>1T1C</a:t>
                      </a:r>
                      <a:endParaRPr lang="zh-TW" alt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8FF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9pPr>
                    </a:lstStyle>
                    <a:p>
                      <a:pPr algn="ctr"/>
                      <a:r>
                        <a:rPr lang="en-US" altLang="zh-TW" dirty="0" smtClean="0"/>
                        <a:t>1T</a:t>
                      </a:r>
                      <a:r>
                        <a:rPr lang="zh-TW" altLang="en-US" dirty="0" smtClean="0"/>
                        <a:t> </a:t>
                      </a:r>
                      <a:endParaRPr lang="zh-TW" alt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8FF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145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9pPr>
                    </a:lstStyle>
                    <a:p>
                      <a:pPr algn="ctr"/>
                      <a:endParaRPr lang="en-US" altLang="zh-TW" dirty="0" smtClean="0"/>
                    </a:p>
                    <a:p>
                      <a:pPr algn="ctr"/>
                      <a:endParaRPr lang="en-US" altLang="zh-TW" dirty="0" smtClean="0"/>
                    </a:p>
                    <a:p>
                      <a:pPr algn="ctr"/>
                      <a:endParaRPr lang="en-US" altLang="zh-TW" dirty="0" smtClean="0"/>
                    </a:p>
                    <a:p>
                      <a:pPr algn="ctr"/>
                      <a:endParaRPr lang="en-US" altLang="zh-TW" dirty="0" smtClean="0"/>
                    </a:p>
                    <a:p>
                      <a:pPr algn="ctr"/>
                      <a:r>
                        <a:rPr lang="en-US" altLang="zh-TW" dirty="0" smtClean="0"/>
                        <a:t>Cell</a:t>
                      </a:r>
                    </a:p>
                    <a:p>
                      <a:pPr algn="ctr"/>
                      <a:r>
                        <a:rPr lang="en-US" altLang="zh-TW" dirty="0" smtClean="0"/>
                        <a:t>Structure</a:t>
                      </a:r>
                      <a:endParaRPr lang="zh-TW" alt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8FF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9pPr>
                    </a:lstStyle>
                    <a:p>
                      <a:pPr algn="ctr"/>
                      <a:endParaRPr lang="zh-TW" alt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8FF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9pPr>
                    </a:lstStyle>
                    <a:p>
                      <a:pPr algn="ctr"/>
                      <a:endParaRPr lang="zh-TW" alt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8FF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標楷體"/>
                        </a:defRPr>
                      </a:lvl9pPr>
                    </a:lstStyle>
                    <a:p>
                      <a:pPr algn="ctr"/>
                      <a:endParaRPr lang="zh-TW" alt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8FF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227" y="3650543"/>
            <a:ext cx="832224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408" y="3794559"/>
            <a:ext cx="1497712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479" y="4246426"/>
            <a:ext cx="1602962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1485" y="5138540"/>
            <a:ext cx="1114665" cy="914518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43838" y="5167266"/>
            <a:ext cx="714475" cy="67636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334000" y="6400800"/>
            <a:ext cx="1600200" cy="28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投影片編號版面配置區 2"/>
          <p:cNvSpPr txBox="1">
            <a:spLocks/>
          </p:cNvSpPr>
          <p:nvPr/>
        </p:nvSpPr>
        <p:spPr>
          <a:xfrm>
            <a:off x="11777388" y="6324600"/>
            <a:ext cx="414612" cy="363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E83628F-2085-4B6C-9E3B-26F075965AF1}" type="slidenum">
              <a:rPr lang="en-US" altLang="zh-TW" sz="1600" b="1" smtClean="0">
                <a:solidFill>
                  <a:srgbClr val="000000">
                    <a:lumMod val="85000"/>
                    <a:lumOff val="15000"/>
                  </a:srgbClr>
                </a:solidFill>
                <a:latin typeface="Avenir Next LT Pro" panose="02020404030301010803"/>
              </a:rPr>
              <a:pPr>
                <a:defRPr/>
              </a:pPr>
              <a:t>5</a:t>
            </a:fld>
            <a:endParaRPr lang="en-US" altLang="zh-TW" sz="1600" b="1" dirty="0">
              <a:solidFill>
                <a:srgbClr val="000000">
                  <a:lumMod val="85000"/>
                  <a:lumOff val="15000"/>
                </a:srgbClr>
              </a:solidFill>
              <a:latin typeface="Avenir Next LT Pro" panose="02020404030301010803"/>
            </a:endParaRPr>
          </a:p>
        </p:txBody>
      </p:sp>
    </p:spTree>
    <p:extLst>
      <p:ext uri="{BB962C8B-B14F-4D97-AF65-F5344CB8AC3E}">
        <p14:creationId xmlns:p14="http://schemas.microsoft.com/office/powerpoint/2010/main" val="225726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8868228" y="3889828"/>
            <a:ext cx="3251201" cy="2387601"/>
          </a:xfrm>
          <a:prstGeom prst="rect">
            <a:avLst/>
          </a:prstGeom>
          <a:solidFill>
            <a:srgbClr val="FFC000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/>
          <p:cNvSpPr/>
          <p:nvPr/>
        </p:nvSpPr>
        <p:spPr>
          <a:xfrm>
            <a:off x="4826000" y="3911600"/>
            <a:ext cx="3924300" cy="2413000"/>
          </a:xfrm>
          <a:prstGeom prst="rect">
            <a:avLst/>
          </a:prstGeom>
          <a:solidFill>
            <a:srgbClr val="92D050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76200" y="3886200"/>
            <a:ext cx="4686300" cy="2438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490" y="106218"/>
            <a:ext cx="11797373" cy="539279"/>
          </a:xfrm>
        </p:spPr>
        <p:txBody>
          <a:bodyPr>
            <a:noAutofit/>
          </a:bodyPr>
          <a:lstStyle/>
          <a:p>
            <a:pPr algn="ctr"/>
            <a:r>
              <a:rPr kumimoji="1" lang="en-US" altLang="zh-TW" sz="3600" b="1" dirty="0">
                <a:solidFill>
                  <a:srgbClr val="A50021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Landscape of Non-Volatile Memories</a:t>
            </a:r>
            <a:endParaRPr kumimoji="1" lang="zh-TW" altLang="en-US" sz="3600" b="1" dirty="0">
              <a:solidFill>
                <a:srgbClr val="A50021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1" y="4635500"/>
            <a:ext cx="2451100" cy="1607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1295400" y="4267200"/>
            <a:ext cx="4794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u="sng" dirty="0"/>
              <a:t>STT</a:t>
            </a:r>
            <a:endParaRPr lang="zh-TW" altLang="en-US" sz="1600" u="sng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6324600" y="3962400"/>
            <a:ext cx="9989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u="sng" dirty="0"/>
              <a:t>ReRAM</a:t>
            </a:r>
            <a:endParaRPr lang="zh-TW" altLang="en-US" sz="2000" b="1" u="sng" dirty="0"/>
          </a:p>
        </p:txBody>
      </p:sp>
      <p:sp>
        <p:nvSpPr>
          <p:cNvPr id="27" name="文字方塊 26"/>
          <p:cNvSpPr txBox="1"/>
          <p:nvPr/>
        </p:nvSpPr>
        <p:spPr>
          <a:xfrm>
            <a:off x="9476246" y="3953164"/>
            <a:ext cx="2106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u="sng" dirty="0"/>
              <a:t>Ferroelectric </a:t>
            </a:r>
            <a:r>
              <a:rPr lang="en-US" altLang="zh-TW" sz="2000" b="1" u="sng" dirty="0" smtClean="0"/>
              <a:t>RAM</a:t>
            </a:r>
            <a:endParaRPr lang="zh-TW" altLang="en-US" sz="2000" b="1" u="sng" dirty="0"/>
          </a:p>
        </p:txBody>
      </p:sp>
      <p:sp>
        <p:nvSpPr>
          <p:cNvPr id="29" name="文字方塊 28"/>
          <p:cNvSpPr txBox="1"/>
          <p:nvPr/>
        </p:nvSpPr>
        <p:spPr>
          <a:xfrm>
            <a:off x="3581400" y="4267200"/>
            <a:ext cx="5093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u="sng" dirty="0"/>
              <a:t>SOT</a:t>
            </a:r>
            <a:endParaRPr lang="zh-TW" altLang="en-US" sz="1600" u="sng" dirty="0"/>
          </a:p>
        </p:txBody>
      </p:sp>
      <p:sp>
        <p:nvSpPr>
          <p:cNvPr id="8" name="矩形 7"/>
          <p:cNvSpPr/>
          <p:nvPr/>
        </p:nvSpPr>
        <p:spPr>
          <a:xfrm>
            <a:off x="1981200" y="3886200"/>
            <a:ext cx="9332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u="sng" dirty="0"/>
              <a:t>MRAM</a:t>
            </a:r>
            <a:endParaRPr lang="zh-TW" altLang="en-US" sz="2000" b="1" u="sng" dirty="0"/>
          </a:p>
        </p:txBody>
      </p:sp>
      <p:sp>
        <p:nvSpPr>
          <p:cNvPr id="31" name="文字方塊 30"/>
          <p:cNvSpPr txBox="1"/>
          <p:nvPr/>
        </p:nvSpPr>
        <p:spPr>
          <a:xfrm>
            <a:off x="5143500" y="4333875"/>
            <a:ext cx="12811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u="sng" dirty="0"/>
              <a:t>Metal Oxide</a:t>
            </a:r>
            <a:endParaRPr lang="zh-TW" altLang="en-US" sz="1600" u="sng" dirty="0"/>
          </a:p>
        </p:txBody>
      </p:sp>
      <p:sp>
        <p:nvSpPr>
          <p:cNvPr id="32" name="文字方塊 31"/>
          <p:cNvSpPr txBox="1"/>
          <p:nvPr/>
        </p:nvSpPr>
        <p:spPr>
          <a:xfrm>
            <a:off x="6924675" y="4324350"/>
            <a:ext cx="18710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u="sng" dirty="0"/>
              <a:t>Conductive-Bridge</a:t>
            </a:r>
            <a:endParaRPr lang="zh-TW" altLang="en-US" sz="1600" u="sng" dirty="0"/>
          </a:p>
        </p:txBody>
      </p:sp>
      <p:sp>
        <p:nvSpPr>
          <p:cNvPr id="38" name="文字方塊 37"/>
          <p:cNvSpPr txBox="1"/>
          <p:nvPr/>
        </p:nvSpPr>
        <p:spPr>
          <a:xfrm>
            <a:off x="9363075" y="4391025"/>
            <a:ext cx="1414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u="sng" dirty="0"/>
              <a:t>1T1C or 2T2C</a:t>
            </a:r>
            <a:endParaRPr lang="zh-TW" altLang="en-US" sz="1600" u="sng" dirty="0"/>
          </a:p>
        </p:txBody>
      </p:sp>
      <p:sp>
        <p:nvSpPr>
          <p:cNvPr id="39" name="文字方塊 38"/>
          <p:cNvSpPr txBox="1"/>
          <p:nvPr/>
        </p:nvSpPr>
        <p:spPr>
          <a:xfrm>
            <a:off x="10917983" y="4400550"/>
            <a:ext cx="10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u="sng" dirty="0"/>
              <a:t>1T </a:t>
            </a:r>
            <a:r>
              <a:rPr lang="en-US" altLang="zh-TW" sz="1600" u="sng" dirty="0" err="1"/>
              <a:t>FeFET</a:t>
            </a:r>
            <a:endParaRPr lang="zh-TW" altLang="en-US" sz="1600" u="sng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6" y="4624388"/>
            <a:ext cx="2009774" cy="1614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689" y="4772025"/>
            <a:ext cx="2135186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539" y="4752975"/>
            <a:ext cx="1575357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883" y="4782056"/>
            <a:ext cx="1232274" cy="1403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1" y="4782056"/>
            <a:ext cx="1380298" cy="1447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1024" y="5118100"/>
            <a:ext cx="778897" cy="793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矩形 51"/>
          <p:cNvSpPr/>
          <p:nvPr/>
        </p:nvSpPr>
        <p:spPr>
          <a:xfrm>
            <a:off x="7478849" y="736600"/>
            <a:ext cx="4660900" cy="3073400"/>
          </a:xfrm>
          <a:prstGeom prst="rect">
            <a:avLst/>
          </a:prstGeom>
          <a:solidFill>
            <a:srgbClr val="FF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3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158" y="1955800"/>
            <a:ext cx="1676401" cy="1450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" name="文字方塊 53"/>
          <p:cNvSpPr txBox="1"/>
          <p:nvPr/>
        </p:nvSpPr>
        <p:spPr>
          <a:xfrm>
            <a:off x="9296401" y="1230868"/>
            <a:ext cx="2826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u="sng" dirty="0"/>
              <a:t>3D Cross-Point with selector</a:t>
            </a:r>
            <a:endParaRPr lang="zh-TW" altLang="en-US" u="sng" dirty="0"/>
          </a:p>
        </p:txBody>
      </p:sp>
      <p:sp>
        <p:nvSpPr>
          <p:cNvPr id="55" name="文字方塊 54"/>
          <p:cNvSpPr txBox="1"/>
          <p:nvPr/>
        </p:nvSpPr>
        <p:spPr>
          <a:xfrm>
            <a:off x="7951058" y="1249856"/>
            <a:ext cx="609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u="sng" dirty="0"/>
              <a:t>1T1R</a:t>
            </a:r>
            <a:endParaRPr lang="zh-TW" altLang="en-US" sz="1600" u="sng" dirty="0"/>
          </a:p>
        </p:txBody>
      </p:sp>
      <p:pic>
        <p:nvPicPr>
          <p:cNvPr id="56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058" y="1714500"/>
            <a:ext cx="1371600" cy="1965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" name="矩形 56"/>
          <p:cNvSpPr/>
          <p:nvPr/>
        </p:nvSpPr>
        <p:spPr>
          <a:xfrm>
            <a:off x="7806740" y="760847"/>
            <a:ext cx="37369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u="sng" dirty="0"/>
              <a:t>Phase-Change Memory and 3DXP</a:t>
            </a:r>
            <a:endParaRPr lang="zh-TW" altLang="en-US" sz="2000" b="1" u="sng" dirty="0"/>
          </a:p>
        </p:txBody>
      </p:sp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588" y="1692531"/>
            <a:ext cx="1116270" cy="2033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" name="矩形 58"/>
          <p:cNvSpPr/>
          <p:nvPr/>
        </p:nvSpPr>
        <p:spPr>
          <a:xfrm>
            <a:off x="91664" y="742445"/>
            <a:ext cx="7326571" cy="3048000"/>
          </a:xfrm>
          <a:prstGeom prst="rect">
            <a:avLst/>
          </a:prstGeom>
          <a:solidFill>
            <a:srgbClr val="A7FFEE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0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028" y="1218095"/>
            <a:ext cx="1736258" cy="1495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" name="文字方塊 60"/>
          <p:cNvSpPr txBox="1"/>
          <p:nvPr/>
        </p:nvSpPr>
        <p:spPr>
          <a:xfrm>
            <a:off x="4236720" y="741875"/>
            <a:ext cx="2875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u="sng" dirty="0">
                <a:solidFill>
                  <a:srgbClr val="0000FF"/>
                </a:solidFill>
              </a:rPr>
              <a:t>3D NOR Flash (in R&amp;D) </a:t>
            </a:r>
            <a:endParaRPr lang="zh-TW" altLang="en-US" sz="2000" b="1" u="sng" dirty="0">
              <a:solidFill>
                <a:srgbClr val="0000FF"/>
              </a:solidFill>
            </a:endParaRPr>
          </a:p>
        </p:txBody>
      </p:sp>
      <p:pic>
        <p:nvPicPr>
          <p:cNvPr id="62" name="Picture 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102" y="2558066"/>
            <a:ext cx="1204824" cy="119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898" y="2553752"/>
            <a:ext cx="80912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1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338" y="1203239"/>
            <a:ext cx="1856697" cy="149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5" name="物件 64"/>
          <p:cNvGraphicFramePr>
            <a:graphicFrameLocks noChangeAspect="1"/>
          </p:cNvGraphicFramePr>
          <p:nvPr/>
        </p:nvGraphicFramePr>
        <p:xfrm>
          <a:off x="5990623" y="2728635"/>
          <a:ext cx="1202352" cy="1036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5" name="SPW 10.0 Graph" r:id="rId18" imgW="5241341" imgH="4518050" progId="SigmaPlotGraphicObject.9">
                  <p:embed/>
                </p:oleObj>
              </mc:Choice>
              <mc:Fallback>
                <p:oleObj name="SPW 10.0 Graph" r:id="rId18" imgW="5241341" imgH="4518050" progId="SigmaPlotGraphicObject.9">
                  <p:embed/>
                  <p:pic>
                    <p:nvPicPr>
                      <p:cNvPr id="65" name="物件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90623" y="2728635"/>
                        <a:ext cx="1202352" cy="10364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文字方塊 65"/>
          <p:cNvSpPr txBox="1"/>
          <p:nvPr/>
        </p:nvSpPr>
        <p:spPr>
          <a:xfrm>
            <a:off x="798942" y="761336"/>
            <a:ext cx="2730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u="sng" dirty="0">
                <a:solidFill>
                  <a:srgbClr val="0000FF"/>
                </a:solidFill>
              </a:rPr>
              <a:t>3D NAND </a:t>
            </a:r>
            <a:r>
              <a:rPr lang="en-US" altLang="zh-TW" sz="2000" b="1" u="sng" dirty="0" smtClean="0">
                <a:solidFill>
                  <a:srgbClr val="0000FF"/>
                </a:solidFill>
              </a:rPr>
              <a:t>Flash</a:t>
            </a:r>
            <a:endParaRPr lang="zh-TW" altLang="en-US" sz="2000" b="1" u="sng" dirty="0">
              <a:solidFill>
                <a:srgbClr val="0000FF"/>
              </a:solidFill>
            </a:endParaRPr>
          </a:p>
        </p:txBody>
      </p:sp>
      <p:pic>
        <p:nvPicPr>
          <p:cNvPr id="67" name="圖片 6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69835" y="1314139"/>
            <a:ext cx="2477027" cy="2336606"/>
          </a:xfrm>
          <a:prstGeom prst="rect">
            <a:avLst/>
          </a:prstGeom>
        </p:spPr>
      </p:pic>
      <p:pic>
        <p:nvPicPr>
          <p:cNvPr id="68" name="圖片 6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3035" y="1427380"/>
            <a:ext cx="1018909" cy="1994765"/>
          </a:xfrm>
          <a:prstGeom prst="rect">
            <a:avLst/>
          </a:prstGeom>
        </p:spPr>
      </p:pic>
      <p:sp>
        <p:nvSpPr>
          <p:cNvPr id="40" name="投影片編號版面配置區 2"/>
          <p:cNvSpPr txBox="1">
            <a:spLocks/>
          </p:cNvSpPr>
          <p:nvPr/>
        </p:nvSpPr>
        <p:spPr>
          <a:xfrm>
            <a:off x="11777388" y="6342189"/>
            <a:ext cx="414612" cy="363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E83628F-2085-4B6C-9E3B-26F075965AF1}" type="slidenum">
              <a:rPr lang="en-US" altLang="zh-TW" sz="1600" b="1" smtClean="0">
                <a:solidFill>
                  <a:srgbClr val="000000">
                    <a:lumMod val="85000"/>
                    <a:lumOff val="15000"/>
                  </a:srgbClr>
                </a:solidFill>
                <a:latin typeface="Avenir Next LT Pro" panose="02020404030301010803"/>
              </a:rPr>
              <a:pPr>
                <a:defRPr/>
              </a:pPr>
              <a:t>6</a:t>
            </a:fld>
            <a:endParaRPr lang="en-US" altLang="zh-TW" sz="1600" b="1" dirty="0">
              <a:solidFill>
                <a:srgbClr val="000000">
                  <a:lumMod val="85000"/>
                  <a:lumOff val="15000"/>
                </a:srgbClr>
              </a:solidFill>
              <a:latin typeface="Avenir Next LT Pro" panose="02020404030301010803"/>
            </a:endParaRPr>
          </a:p>
        </p:txBody>
      </p:sp>
    </p:spTree>
    <p:extLst>
      <p:ext uri="{BB962C8B-B14F-4D97-AF65-F5344CB8AC3E}">
        <p14:creationId xmlns:p14="http://schemas.microsoft.com/office/powerpoint/2010/main" val="81371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2" name="文字方塊 78"/>
          <p:cNvSpPr txBox="1">
            <a:spLocks noChangeArrowheads="1"/>
          </p:cNvSpPr>
          <p:nvPr/>
        </p:nvSpPr>
        <p:spPr bwMode="auto">
          <a:xfrm rot="-4192628">
            <a:off x="1058343" y="2759751"/>
            <a:ext cx="27013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800">
                <a:latin typeface="Arial" pitchFamily="34" charset="0"/>
              </a:rPr>
              <a:t>Access Latency</a:t>
            </a:r>
          </a:p>
        </p:txBody>
      </p:sp>
      <p:sp>
        <p:nvSpPr>
          <p:cNvPr id="206853" name="AutoShape 14"/>
          <p:cNvSpPr>
            <a:spLocks noChangeArrowheads="1"/>
          </p:cNvSpPr>
          <p:nvPr/>
        </p:nvSpPr>
        <p:spPr bwMode="auto">
          <a:xfrm>
            <a:off x="2608265" y="1287810"/>
            <a:ext cx="3355975" cy="41910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12700" algn="ctr">
            <a:solidFill>
              <a:srgbClr val="B2B2B2"/>
            </a:solidFill>
            <a:miter lim="800000"/>
            <a:headEnd/>
            <a:tailEnd/>
          </a:ln>
          <a:effectLst>
            <a:outerShdw dist="107763" dir="2700000" algn="ctr" rotWithShape="0">
              <a:srgbClr val="B2B2B2"/>
            </a:outerShdw>
          </a:effec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kumimoji="0" lang="zh-TW" altLang="en-US" sz="120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06854" name="AutoShape 15"/>
          <p:cNvSpPr>
            <a:spLocks noChangeArrowheads="1"/>
          </p:cNvSpPr>
          <p:nvPr/>
        </p:nvSpPr>
        <p:spPr bwMode="auto">
          <a:xfrm>
            <a:off x="4070350" y="1287810"/>
            <a:ext cx="419100" cy="5334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12700" algn="ctr">
            <a:solidFill>
              <a:srgbClr val="B2B2B2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kumimoji="0" lang="zh-TW" altLang="zh-TW" sz="1000">
              <a:solidFill>
                <a:schemeClr val="bg2"/>
              </a:solidFill>
              <a:latin typeface="Arial" pitchFamily="34" charset="0"/>
            </a:endParaRPr>
          </a:p>
        </p:txBody>
      </p:sp>
      <p:sp>
        <p:nvSpPr>
          <p:cNvPr id="206855" name="AutoShape 16"/>
          <p:cNvSpPr>
            <a:spLocks noChangeArrowheads="1"/>
          </p:cNvSpPr>
          <p:nvPr/>
        </p:nvSpPr>
        <p:spPr bwMode="auto">
          <a:xfrm flipV="1">
            <a:off x="2857500" y="4354860"/>
            <a:ext cx="2851150" cy="514350"/>
          </a:xfrm>
          <a:custGeom>
            <a:avLst/>
            <a:gdLst>
              <a:gd name="T0" fmla="*/ 69695 w 21600"/>
              <a:gd name="T1" fmla="*/ 0 h 21600"/>
              <a:gd name="T2" fmla="*/ 34847 w 21600"/>
              <a:gd name="T3" fmla="*/ 0 h 21600"/>
              <a:gd name="T4" fmla="*/ 0 w 21600"/>
              <a:gd name="T5" fmla="*/ 0 h 21600"/>
              <a:gd name="T6" fmla="*/ 348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582 w 21600"/>
              <a:gd name="T13" fmla="*/ 2600 h 21600"/>
              <a:gd name="T14" fmla="*/ 19018 w 21600"/>
              <a:gd name="T15" fmla="*/ 190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571" y="21600"/>
                </a:lnTo>
                <a:lnTo>
                  <a:pt x="20029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700" algn="ctr">
            <a:solidFill>
              <a:srgbClr val="B2B2B2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chemeClr val="bg2"/>
                </a:solidFill>
                <a:latin typeface="Arial" pitchFamily="34" charset="0"/>
              </a:rPr>
              <a:t>Mass storage</a:t>
            </a:r>
          </a:p>
        </p:txBody>
      </p:sp>
      <p:sp>
        <p:nvSpPr>
          <p:cNvPr id="206856" name="AutoShape 17"/>
          <p:cNvSpPr>
            <a:spLocks noChangeArrowheads="1"/>
          </p:cNvSpPr>
          <p:nvPr/>
        </p:nvSpPr>
        <p:spPr bwMode="auto">
          <a:xfrm flipV="1">
            <a:off x="2614615" y="4964460"/>
            <a:ext cx="3349625" cy="514350"/>
          </a:xfrm>
          <a:custGeom>
            <a:avLst/>
            <a:gdLst>
              <a:gd name="T0" fmla="*/ 216485 w 21600"/>
              <a:gd name="T1" fmla="*/ 0 h 21600"/>
              <a:gd name="T2" fmla="*/ 96147 w 21600"/>
              <a:gd name="T3" fmla="*/ 0 h 21600"/>
              <a:gd name="T4" fmla="*/ 0 w 21600"/>
              <a:gd name="T5" fmla="*/ 0 h 21600"/>
              <a:gd name="T6" fmla="*/ 961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480 w 21600"/>
              <a:gd name="T13" fmla="*/ 2467 h 21600"/>
              <a:gd name="T14" fmla="*/ 19120 w 21600"/>
              <a:gd name="T15" fmla="*/ 1913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354" y="21600"/>
                </a:lnTo>
                <a:lnTo>
                  <a:pt x="20246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700" algn="ctr">
            <a:solidFill>
              <a:srgbClr val="B2B2B2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chemeClr val="bg2"/>
                </a:solidFill>
                <a:latin typeface="Arial" pitchFamily="34" charset="0"/>
              </a:rPr>
              <a:t>Mass storage, archive</a:t>
            </a:r>
          </a:p>
        </p:txBody>
      </p:sp>
      <p:sp>
        <p:nvSpPr>
          <p:cNvPr id="206857" name="AutoShape 18"/>
          <p:cNvSpPr>
            <a:spLocks noChangeArrowheads="1"/>
          </p:cNvSpPr>
          <p:nvPr/>
        </p:nvSpPr>
        <p:spPr bwMode="auto">
          <a:xfrm flipV="1">
            <a:off x="3605214" y="2507013"/>
            <a:ext cx="1362075" cy="523875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92 w 21600"/>
              <a:gd name="T13" fmla="*/ 3404 h 21600"/>
              <a:gd name="T14" fmla="*/ 18208 w 21600"/>
              <a:gd name="T15" fmla="*/ 1819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196" y="21600"/>
                </a:lnTo>
                <a:lnTo>
                  <a:pt x="18404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2700" algn="ctr">
            <a:solidFill>
              <a:srgbClr val="B2B2B2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chemeClr val="bg2"/>
                </a:solidFill>
                <a:latin typeface="Arial" pitchFamily="34" charset="0"/>
              </a:rPr>
              <a:t>Main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chemeClr val="bg2"/>
                </a:solidFill>
                <a:latin typeface="Arial" pitchFamily="34" charset="0"/>
              </a:rPr>
              <a:t>Memory</a:t>
            </a:r>
          </a:p>
        </p:txBody>
      </p:sp>
      <p:sp>
        <p:nvSpPr>
          <p:cNvPr id="206858" name="AutoShape 19"/>
          <p:cNvSpPr>
            <a:spLocks noChangeArrowheads="1"/>
          </p:cNvSpPr>
          <p:nvPr/>
        </p:nvSpPr>
        <p:spPr bwMode="auto">
          <a:xfrm flipV="1">
            <a:off x="3833814" y="1897413"/>
            <a:ext cx="898525" cy="523875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41 w 21600"/>
              <a:gd name="T13" fmla="*/ 4451 h 21600"/>
              <a:gd name="T14" fmla="*/ 17159 w 21600"/>
              <a:gd name="T15" fmla="*/ 1714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255" y="21600"/>
                </a:lnTo>
                <a:lnTo>
                  <a:pt x="16345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2700" algn="ctr">
            <a:solidFill>
              <a:srgbClr val="B2B2B2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chemeClr val="bg2"/>
                </a:solidFill>
                <a:latin typeface="Arial" pitchFamily="34" charset="0"/>
              </a:rPr>
              <a:t>Cache</a:t>
            </a:r>
          </a:p>
        </p:txBody>
      </p:sp>
      <p:sp>
        <p:nvSpPr>
          <p:cNvPr id="206859" name="AutoShape 20"/>
          <p:cNvSpPr>
            <a:spLocks noChangeArrowheads="1"/>
          </p:cNvSpPr>
          <p:nvPr/>
        </p:nvSpPr>
        <p:spPr bwMode="auto">
          <a:xfrm flipV="1">
            <a:off x="3119440" y="3116611"/>
            <a:ext cx="2339975" cy="1133475"/>
          </a:xfrm>
          <a:custGeom>
            <a:avLst/>
            <a:gdLst>
              <a:gd name="T0" fmla="*/ 23508 w 21600"/>
              <a:gd name="T1" fmla="*/ 0 h 21600"/>
              <a:gd name="T2" fmla="*/ 11700 w 21600"/>
              <a:gd name="T3" fmla="*/ 0 h 21600"/>
              <a:gd name="T4" fmla="*/ 0 w 21600"/>
              <a:gd name="T5" fmla="*/ 0 h 21600"/>
              <a:gd name="T6" fmla="*/ 1170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862 w 21600"/>
              <a:gd name="T13" fmla="*/ 3872 h 21600"/>
              <a:gd name="T14" fmla="*/ 17738 w 21600"/>
              <a:gd name="T15" fmla="*/ 1772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4124" y="21600"/>
                </a:lnTo>
                <a:lnTo>
                  <a:pt x="17476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latin typeface="Arial" pitchFamily="34" charset="0"/>
              </a:rPr>
              <a:t>(performance gap)</a:t>
            </a:r>
          </a:p>
        </p:txBody>
      </p:sp>
      <p:sp>
        <p:nvSpPr>
          <p:cNvPr id="206860" name="AutoShape 22" descr="30%"/>
          <p:cNvSpPr>
            <a:spLocks noChangeArrowheads="1"/>
          </p:cNvSpPr>
          <p:nvPr/>
        </p:nvSpPr>
        <p:spPr bwMode="auto">
          <a:xfrm>
            <a:off x="1858965" y="1287810"/>
            <a:ext cx="2262187" cy="4191000"/>
          </a:xfrm>
          <a:prstGeom prst="parallelogram">
            <a:avLst>
              <a:gd name="adj" fmla="val 73361"/>
            </a:avLst>
          </a:prstGeom>
          <a:pattFill prst="pct30">
            <a:fgClr>
              <a:schemeClr val="bg2"/>
            </a:fgClr>
            <a:bgClr>
              <a:schemeClr val="bg1"/>
            </a:bgClr>
          </a:pattFill>
          <a:ln>
            <a:noFill/>
          </a:ln>
          <a:effectLst>
            <a:outerShdw dist="107763" dir="2700000" algn="ctr" rotWithShape="0">
              <a:srgbClr val="B2B2B2"/>
            </a:outerShdw>
          </a:effectLst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kumimoji="0" lang="en-US" altLang="zh-TW" sz="1400" baseline="3000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06861" name="AutoShape 23"/>
          <p:cNvSpPr>
            <a:spLocks noChangeArrowheads="1"/>
          </p:cNvSpPr>
          <p:nvPr/>
        </p:nvSpPr>
        <p:spPr bwMode="auto">
          <a:xfrm>
            <a:off x="1858965" y="4945410"/>
            <a:ext cx="815975" cy="533400"/>
          </a:xfrm>
          <a:prstGeom prst="parallelogram">
            <a:avLst>
              <a:gd name="adj" fmla="val 39406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solidFill>
                  <a:schemeClr val="bg2"/>
                </a:solidFill>
                <a:latin typeface="Arial" pitchFamily="34" charset="0"/>
              </a:rPr>
              <a:t>&gt;ms</a:t>
            </a:r>
            <a:endParaRPr kumimoji="0" lang="en-US" altLang="zh-TW" sz="1600" b="1" baseline="30000">
              <a:solidFill>
                <a:schemeClr val="bg2"/>
              </a:solidFill>
              <a:latin typeface="Arial" pitchFamily="34" charset="0"/>
            </a:endParaRPr>
          </a:p>
        </p:txBody>
      </p:sp>
      <p:sp>
        <p:nvSpPr>
          <p:cNvPr id="206862" name="AutoShape 24"/>
          <p:cNvSpPr>
            <a:spLocks noChangeArrowheads="1"/>
          </p:cNvSpPr>
          <p:nvPr/>
        </p:nvSpPr>
        <p:spPr bwMode="auto">
          <a:xfrm>
            <a:off x="2100265" y="4326285"/>
            <a:ext cx="815975" cy="533400"/>
          </a:xfrm>
          <a:prstGeom prst="parallelogram">
            <a:avLst>
              <a:gd name="adj" fmla="val 39406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solidFill>
                  <a:schemeClr val="bg2"/>
                </a:solidFill>
                <a:latin typeface="Arial" pitchFamily="34" charset="0"/>
              </a:rPr>
              <a:t>100us</a:t>
            </a:r>
            <a:endParaRPr kumimoji="0" lang="en-US" altLang="zh-TW" sz="1600" b="1" baseline="30000">
              <a:solidFill>
                <a:schemeClr val="bg2"/>
              </a:solidFill>
              <a:latin typeface="Arial" pitchFamily="34" charset="0"/>
            </a:endParaRPr>
          </a:p>
        </p:txBody>
      </p:sp>
      <p:sp>
        <p:nvSpPr>
          <p:cNvPr id="206863" name="AutoShape 25"/>
          <p:cNvSpPr>
            <a:spLocks noChangeArrowheads="1"/>
          </p:cNvSpPr>
          <p:nvPr/>
        </p:nvSpPr>
        <p:spPr bwMode="auto">
          <a:xfrm>
            <a:off x="2835277" y="2478435"/>
            <a:ext cx="815975" cy="533400"/>
          </a:xfrm>
          <a:prstGeom prst="parallelogram">
            <a:avLst>
              <a:gd name="adj" fmla="val 39406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solidFill>
                  <a:schemeClr val="bg2"/>
                </a:solidFill>
                <a:latin typeface="Arial" pitchFamily="34" charset="0"/>
              </a:rPr>
              <a:t>100ns</a:t>
            </a:r>
            <a:endParaRPr kumimoji="0" lang="en-US" altLang="zh-TW" sz="1600" b="1" baseline="30000">
              <a:solidFill>
                <a:schemeClr val="bg2"/>
              </a:solidFill>
              <a:latin typeface="Arial" pitchFamily="34" charset="0"/>
            </a:endParaRPr>
          </a:p>
        </p:txBody>
      </p:sp>
      <p:sp>
        <p:nvSpPr>
          <p:cNvPr id="206864" name="AutoShape 26"/>
          <p:cNvSpPr>
            <a:spLocks noChangeArrowheads="1"/>
          </p:cNvSpPr>
          <p:nvPr/>
        </p:nvSpPr>
        <p:spPr bwMode="auto">
          <a:xfrm>
            <a:off x="3076577" y="1868835"/>
            <a:ext cx="815975" cy="533400"/>
          </a:xfrm>
          <a:prstGeom prst="parallelogram">
            <a:avLst>
              <a:gd name="adj" fmla="val 39406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solidFill>
                  <a:schemeClr val="bg2"/>
                </a:solidFill>
                <a:latin typeface="Arial" pitchFamily="34" charset="0"/>
              </a:rPr>
              <a:t>10ns</a:t>
            </a:r>
            <a:endParaRPr kumimoji="0" lang="en-US" altLang="zh-TW" sz="1600" b="1" baseline="30000">
              <a:solidFill>
                <a:schemeClr val="bg2"/>
              </a:solidFill>
              <a:latin typeface="Arial" pitchFamily="34" charset="0"/>
            </a:endParaRPr>
          </a:p>
        </p:txBody>
      </p:sp>
      <p:sp>
        <p:nvSpPr>
          <p:cNvPr id="206865" name="AutoShape 27"/>
          <p:cNvSpPr>
            <a:spLocks noChangeArrowheads="1"/>
          </p:cNvSpPr>
          <p:nvPr/>
        </p:nvSpPr>
        <p:spPr bwMode="auto">
          <a:xfrm>
            <a:off x="3311527" y="1268760"/>
            <a:ext cx="815975" cy="533400"/>
          </a:xfrm>
          <a:prstGeom prst="parallelogram">
            <a:avLst>
              <a:gd name="adj" fmla="val 39406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solidFill>
                  <a:schemeClr val="bg2"/>
                </a:solidFill>
                <a:latin typeface="Arial" pitchFamily="34" charset="0"/>
              </a:rPr>
              <a:t>1ns</a:t>
            </a:r>
            <a:endParaRPr kumimoji="0" lang="en-US" altLang="zh-TW" sz="1600" b="1" baseline="30000">
              <a:solidFill>
                <a:schemeClr val="bg2"/>
              </a:solidFill>
              <a:latin typeface="Arial" pitchFamily="34" charset="0"/>
            </a:endParaRPr>
          </a:p>
        </p:txBody>
      </p:sp>
      <p:sp>
        <p:nvSpPr>
          <p:cNvPr id="206866" name="AutoShape 28"/>
          <p:cNvSpPr>
            <a:spLocks noChangeArrowheads="1"/>
          </p:cNvSpPr>
          <p:nvPr/>
        </p:nvSpPr>
        <p:spPr bwMode="auto">
          <a:xfrm>
            <a:off x="2347915" y="3707160"/>
            <a:ext cx="815975" cy="533400"/>
          </a:xfrm>
          <a:prstGeom prst="parallelogram">
            <a:avLst>
              <a:gd name="adj" fmla="val 39406"/>
            </a:avLst>
          </a:prstGeom>
          <a:gradFill rotWithShape="1">
            <a:gsLst>
              <a:gs pos="0">
                <a:srgbClr val="EEC412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solidFill>
                  <a:schemeClr val="bg2"/>
                </a:solidFill>
                <a:latin typeface="Arial" pitchFamily="34" charset="0"/>
              </a:rPr>
              <a:t>10us</a:t>
            </a:r>
            <a:endParaRPr kumimoji="0" lang="en-US" altLang="zh-TW" sz="1600" b="1" baseline="30000">
              <a:solidFill>
                <a:schemeClr val="bg2"/>
              </a:solidFill>
              <a:latin typeface="Arial" pitchFamily="34" charset="0"/>
            </a:endParaRPr>
          </a:p>
        </p:txBody>
      </p:sp>
      <p:sp>
        <p:nvSpPr>
          <p:cNvPr id="206867" name="AutoShape 29"/>
          <p:cNvSpPr>
            <a:spLocks noChangeArrowheads="1"/>
          </p:cNvSpPr>
          <p:nvPr/>
        </p:nvSpPr>
        <p:spPr bwMode="auto">
          <a:xfrm>
            <a:off x="2582865" y="3097560"/>
            <a:ext cx="815975" cy="533400"/>
          </a:xfrm>
          <a:prstGeom prst="parallelogram">
            <a:avLst>
              <a:gd name="adj" fmla="val 39406"/>
            </a:avLst>
          </a:prstGeom>
          <a:gradFill rotWithShape="1">
            <a:gsLst>
              <a:gs pos="0">
                <a:schemeClr val="accent1"/>
              </a:gs>
              <a:gs pos="100000">
                <a:srgbClr val="EEC41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solidFill>
                  <a:schemeClr val="bg2"/>
                </a:solidFill>
                <a:latin typeface="Arial" pitchFamily="34" charset="0"/>
              </a:rPr>
              <a:t>1us</a:t>
            </a:r>
            <a:endParaRPr kumimoji="0" lang="en-US" altLang="zh-TW" sz="1600" b="1" baseline="30000">
              <a:solidFill>
                <a:schemeClr val="bg2"/>
              </a:solidFill>
              <a:latin typeface="Arial" pitchFamily="34" charset="0"/>
            </a:endParaRPr>
          </a:p>
        </p:txBody>
      </p:sp>
      <p:cxnSp>
        <p:nvCxnSpPr>
          <p:cNvPr id="206868" name="直線單箭頭接點 40"/>
          <p:cNvCxnSpPr>
            <a:cxnSpLocks noChangeShapeType="1"/>
          </p:cNvCxnSpPr>
          <p:nvPr/>
        </p:nvCxnSpPr>
        <p:spPr bwMode="auto">
          <a:xfrm flipH="1" flipV="1">
            <a:off x="4503738" y="1629126"/>
            <a:ext cx="430212" cy="158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oval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6869" name="文字方塊 41"/>
          <p:cNvSpPr txBox="1">
            <a:spLocks noChangeArrowheads="1"/>
          </p:cNvSpPr>
          <p:nvPr/>
        </p:nvSpPr>
        <p:spPr bwMode="auto">
          <a:xfrm>
            <a:off x="5095760" y="1397348"/>
            <a:ext cx="11400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pitchFamily="34" charset="0"/>
                <a:cs typeface="Arial" pitchFamily="34" charset="0"/>
              </a:rPr>
              <a:t>Register</a:t>
            </a:r>
          </a:p>
        </p:txBody>
      </p:sp>
      <p:sp>
        <p:nvSpPr>
          <p:cNvPr id="206870" name="文字方塊 43"/>
          <p:cNvSpPr txBox="1">
            <a:spLocks noChangeArrowheads="1"/>
          </p:cNvSpPr>
          <p:nvPr/>
        </p:nvSpPr>
        <p:spPr bwMode="auto">
          <a:xfrm>
            <a:off x="5441280" y="1935510"/>
            <a:ext cx="9268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pitchFamily="34" charset="0"/>
                <a:cs typeface="Arial" pitchFamily="34" charset="0"/>
              </a:rPr>
              <a:t>SRAM</a:t>
            </a:r>
          </a:p>
        </p:txBody>
      </p:sp>
      <p:sp>
        <p:nvSpPr>
          <p:cNvPr id="206871" name="文字方塊 45"/>
          <p:cNvSpPr txBox="1">
            <a:spLocks noChangeArrowheads="1"/>
          </p:cNvSpPr>
          <p:nvPr/>
        </p:nvSpPr>
        <p:spPr bwMode="auto">
          <a:xfrm>
            <a:off x="5679335" y="2538760"/>
            <a:ext cx="9412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pitchFamily="34" charset="0"/>
                <a:cs typeface="Arial" pitchFamily="34" charset="0"/>
              </a:rPr>
              <a:t>DRAM</a:t>
            </a:r>
          </a:p>
        </p:txBody>
      </p:sp>
      <p:sp>
        <p:nvSpPr>
          <p:cNvPr id="206872" name="文字方塊 46"/>
          <p:cNvSpPr txBox="1">
            <a:spLocks noChangeArrowheads="1"/>
          </p:cNvSpPr>
          <p:nvPr/>
        </p:nvSpPr>
        <p:spPr bwMode="auto">
          <a:xfrm>
            <a:off x="6437315" y="4358035"/>
            <a:ext cx="12398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pitchFamily="34" charset="0"/>
                <a:cs typeface="Arial" pitchFamily="34" charset="0"/>
              </a:rPr>
              <a:t>Flash</a:t>
            </a:r>
          </a:p>
        </p:txBody>
      </p:sp>
      <p:sp>
        <p:nvSpPr>
          <p:cNvPr id="206873" name="文字方塊 47"/>
          <p:cNvSpPr txBox="1">
            <a:spLocks noChangeArrowheads="1"/>
          </p:cNvSpPr>
          <p:nvPr/>
        </p:nvSpPr>
        <p:spPr bwMode="auto">
          <a:xfrm>
            <a:off x="6750051" y="4989860"/>
            <a:ext cx="863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pitchFamily="34" charset="0"/>
                <a:cs typeface="Arial" pitchFamily="34" charset="0"/>
              </a:rPr>
              <a:t>HDD</a:t>
            </a:r>
          </a:p>
        </p:txBody>
      </p:sp>
      <p:cxnSp>
        <p:nvCxnSpPr>
          <p:cNvPr id="206874" name="直線單箭頭接點 48"/>
          <p:cNvCxnSpPr>
            <a:cxnSpLocks noChangeShapeType="1"/>
          </p:cNvCxnSpPr>
          <p:nvPr/>
        </p:nvCxnSpPr>
        <p:spPr bwMode="auto">
          <a:xfrm flipH="1" flipV="1">
            <a:off x="4743450" y="2167285"/>
            <a:ext cx="503238" cy="15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oval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6875" name="直線單箭頭接點 50"/>
          <p:cNvCxnSpPr>
            <a:cxnSpLocks noChangeShapeType="1"/>
          </p:cNvCxnSpPr>
          <p:nvPr/>
        </p:nvCxnSpPr>
        <p:spPr bwMode="auto">
          <a:xfrm flipH="1" flipV="1">
            <a:off x="5022852" y="2768951"/>
            <a:ext cx="504825" cy="158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oval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6876" name="直線單箭頭接點 52"/>
          <p:cNvCxnSpPr>
            <a:cxnSpLocks noChangeShapeType="1"/>
          </p:cNvCxnSpPr>
          <p:nvPr/>
        </p:nvCxnSpPr>
        <p:spPr bwMode="auto">
          <a:xfrm flipH="1" flipV="1">
            <a:off x="5780088" y="4585051"/>
            <a:ext cx="506412" cy="158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oval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6877" name="直線單箭頭接點 54"/>
          <p:cNvCxnSpPr>
            <a:cxnSpLocks noChangeShapeType="1"/>
          </p:cNvCxnSpPr>
          <p:nvPr/>
        </p:nvCxnSpPr>
        <p:spPr bwMode="auto">
          <a:xfrm flipH="1" flipV="1">
            <a:off x="6115051" y="5212113"/>
            <a:ext cx="577850" cy="31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oval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6878" name="AutoShape 44"/>
          <p:cNvSpPr>
            <a:spLocks noChangeArrowheads="1"/>
          </p:cNvSpPr>
          <p:nvPr/>
        </p:nvSpPr>
        <p:spPr bwMode="auto">
          <a:xfrm flipV="1">
            <a:off x="3119440" y="3116611"/>
            <a:ext cx="2339975" cy="113347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869 w 21600"/>
              <a:gd name="T13" fmla="*/ 3872 h 21600"/>
              <a:gd name="T14" fmla="*/ 17731 w 21600"/>
              <a:gd name="T15" fmla="*/ 1772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4124" y="21600"/>
                </a:lnTo>
                <a:lnTo>
                  <a:pt x="17476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folHlink"/>
          </a:solidFill>
          <a:ln w="12700" algn="ctr">
            <a:solidFill>
              <a:srgbClr val="B2B2B2"/>
            </a:solidFill>
            <a:miter lim="800000"/>
            <a:headEnd/>
            <a:tailEnd/>
          </a:ln>
        </p:spPr>
        <p:txBody>
          <a:bodyPr rot="10800000" anchor="ctr"/>
          <a:lstStyle/>
          <a:p>
            <a:endParaRPr lang="zh-TW" altLang="en-US"/>
          </a:p>
        </p:txBody>
      </p:sp>
      <p:sp>
        <p:nvSpPr>
          <p:cNvPr id="206880" name="Text Box 34"/>
          <p:cNvSpPr txBox="1">
            <a:spLocks noChangeArrowheads="1"/>
          </p:cNvSpPr>
          <p:nvPr/>
        </p:nvSpPr>
        <p:spPr bwMode="auto">
          <a:xfrm>
            <a:off x="3996771" y="1571974"/>
            <a:ext cx="57419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2"/>
                </a:solidFill>
                <a:latin typeface="Arial" pitchFamily="34" charset="0"/>
              </a:rPr>
              <a:t>REG</a:t>
            </a:r>
          </a:p>
        </p:txBody>
      </p:sp>
      <p:sp>
        <p:nvSpPr>
          <p:cNvPr id="31" name="向下箭號 30"/>
          <p:cNvSpPr>
            <a:spLocks noChangeArrowheads="1"/>
          </p:cNvSpPr>
          <p:nvPr/>
        </p:nvSpPr>
        <p:spPr bwMode="auto">
          <a:xfrm rot="10800000">
            <a:off x="8714869" y="2022928"/>
            <a:ext cx="1295400" cy="360362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>
            <a:noFill/>
          </a:ln>
          <a:effectLst>
            <a:outerShdw dist="76201" dir="2700000" algn="tl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>
              <a:defRPr/>
            </a:pPr>
            <a:endParaRPr lang="zh-TW" altLang="en-US">
              <a:solidFill>
                <a:schemeClr val="lt1"/>
              </a:solidFill>
            </a:endParaRPr>
          </a:p>
        </p:txBody>
      </p:sp>
      <p:sp>
        <p:nvSpPr>
          <p:cNvPr id="206882" name="文字方塊 42"/>
          <p:cNvSpPr txBox="1">
            <a:spLocks noChangeArrowheads="1"/>
          </p:cNvSpPr>
          <p:nvPr/>
        </p:nvSpPr>
        <p:spPr bwMode="auto">
          <a:xfrm>
            <a:off x="8171946" y="2402343"/>
            <a:ext cx="2409825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Fast,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Byte-Addressable,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High Endurance,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Volatile,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Expensive</a:t>
            </a:r>
          </a:p>
        </p:txBody>
      </p:sp>
      <p:sp>
        <p:nvSpPr>
          <p:cNvPr id="32" name="向下箭號 31"/>
          <p:cNvSpPr>
            <a:spLocks noChangeArrowheads="1"/>
          </p:cNvSpPr>
          <p:nvPr/>
        </p:nvSpPr>
        <p:spPr bwMode="auto">
          <a:xfrm>
            <a:off x="8772525" y="5277198"/>
            <a:ext cx="1296988" cy="36036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tx2"/>
          </a:solidFill>
          <a:ln>
            <a:noFill/>
          </a:ln>
          <a:effectLst>
            <a:outerShdw dist="76201" dir="2700000" algn="tl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endParaRPr lang="zh-TW" altLang="en-US">
              <a:solidFill>
                <a:schemeClr val="lt1"/>
              </a:solidFill>
            </a:endParaRPr>
          </a:p>
        </p:txBody>
      </p:sp>
      <p:sp>
        <p:nvSpPr>
          <p:cNvPr id="206884" name="文字方塊 49"/>
          <p:cNvSpPr txBox="1">
            <a:spLocks noChangeArrowheads="1"/>
          </p:cNvSpPr>
          <p:nvPr/>
        </p:nvSpPr>
        <p:spPr bwMode="auto">
          <a:xfrm>
            <a:off x="8505827" y="3819873"/>
            <a:ext cx="1851025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latin typeface="Arial" pitchFamily="34" charset="0"/>
                <a:cs typeface="Arial" pitchFamily="34" charset="0"/>
              </a:rPr>
              <a:t>Slower,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latin typeface="Arial" pitchFamily="34" charset="0"/>
                <a:cs typeface="Arial" pitchFamily="34" charset="0"/>
              </a:rPr>
              <a:t>Block-Access,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High-Density,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Low-Cost,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Non-Volatile</a:t>
            </a:r>
          </a:p>
        </p:txBody>
      </p:sp>
      <p:sp>
        <p:nvSpPr>
          <p:cNvPr id="206886" name="Text Box 40"/>
          <p:cNvSpPr txBox="1">
            <a:spLocks noChangeArrowheads="1"/>
          </p:cNvSpPr>
          <p:nvPr/>
        </p:nvSpPr>
        <p:spPr bwMode="auto">
          <a:xfrm>
            <a:off x="8591808" y="1455100"/>
            <a:ext cx="14922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en-US" altLang="zh-TW" sz="2000" b="1" dirty="0">
                <a:solidFill>
                  <a:srgbClr val="0000FF"/>
                </a:solidFill>
                <a:latin typeface="Arial" pitchFamily="34" charset="0"/>
              </a:rPr>
              <a:t>Memory</a:t>
            </a:r>
          </a:p>
        </p:txBody>
      </p:sp>
      <p:sp>
        <p:nvSpPr>
          <p:cNvPr id="206888" name="Text Box 42"/>
          <p:cNvSpPr txBox="1">
            <a:spLocks noChangeArrowheads="1"/>
          </p:cNvSpPr>
          <p:nvPr/>
        </p:nvSpPr>
        <p:spPr bwMode="auto">
          <a:xfrm>
            <a:off x="8714869" y="5722084"/>
            <a:ext cx="14922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en-US" altLang="zh-TW" sz="2000" b="1" dirty="0">
                <a:solidFill>
                  <a:schemeClr val="tx2"/>
                </a:solidFill>
                <a:latin typeface="Arial" pitchFamily="34" charset="0"/>
              </a:rPr>
              <a:t>Storage</a:t>
            </a:r>
          </a:p>
        </p:txBody>
      </p:sp>
      <p:sp>
        <p:nvSpPr>
          <p:cNvPr id="206889" name="Text Box 43"/>
          <p:cNvSpPr txBox="1">
            <a:spLocks noChangeArrowheads="1"/>
          </p:cNvSpPr>
          <p:nvPr/>
        </p:nvSpPr>
        <p:spPr bwMode="auto">
          <a:xfrm>
            <a:off x="3408122" y="3369024"/>
            <a:ext cx="182293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chemeClr val="bg2"/>
                </a:solidFill>
                <a:latin typeface="Arial" pitchFamily="34" charset="0"/>
              </a:rPr>
              <a:t>Performance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chemeClr val="bg2"/>
                </a:solidFill>
                <a:latin typeface="Arial" pitchFamily="34" charset="0"/>
              </a:rPr>
              <a:t>Gap</a:t>
            </a:r>
            <a:endParaRPr kumimoji="0" lang="en-US" altLang="zh-TW" sz="200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206890" name="文字方塊 78"/>
          <p:cNvSpPr txBox="1">
            <a:spLocks noChangeArrowheads="1"/>
          </p:cNvSpPr>
          <p:nvPr/>
        </p:nvSpPr>
        <p:spPr bwMode="auto">
          <a:xfrm rot="-4192628">
            <a:off x="1058343" y="2759751"/>
            <a:ext cx="27013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800">
                <a:latin typeface="Arial" pitchFamily="34" charset="0"/>
              </a:rPr>
              <a:t>Access Latency</a:t>
            </a:r>
          </a:p>
        </p:txBody>
      </p:sp>
      <p:sp>
        <p:nvSpPr>
          <p:cNvPr id="206891" name="AutoShape 14"/>
          <p:cNvSpPr>
            <a:spLocks noChangeArrowheads="1"/>
          </p:cNvSpPr>
          <p:nvPr/>
        </p:nvSpPr>
        <p:spPr bwMode="auto">
          <a:xfrm>
            <a:off x="2608265" y="1287810"/>
            <a:ext cx="3355975" cy="41910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12700" algn="ctr">
            <a:solidFill>
              <a:srgbClr val="B2B2B2"/>
            </a:solidFill>
            <a:miter lim="800000"/>
            <a:headEnd/>
            <a:tailEnd/>
          </a:ln>
          <a:effectLst>
            <a:outerShdw dist="107763" dir="2700000" algn="ctr" rotWithShape="0">
              <a:srgbClr val="B2B2B2"/>
            </a:outerShdw>
          </a:effec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kumimoji="0" lang="zh-TW" altLang="en-US" sz="120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06892" name="AutoShape 15"/>
          <p:cNvSpPr>
            <a:spLocks noChangeArrowheads="1"/>
          </p:cNvSpPr>
          <p:nvPr/>
        </p:nvSpPr>
        <p:spPr bwMode="auto">
          <a:xfrm>
            <a:off x="4070350" y="1287810"/>
            <a:ext cx="419100" cy="5334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12700" algn="ctr">
            <a:solidFill>
              <a:srgbClr val="B2B2B2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kumimoji="0" lang="zh-TW" altLang="zh-TW" sz="1000">
              <a:solidFill>
                <a:schemeClr val="bg2"/>
              </a:solidFill>
              <a:latin typeface="Arial" pitchFamily="34" charset="0"/>
            </a:endParaRPr>
          </a:p>
        </p:txBody>
      </p:sp>
      <p:sp>
        <p:nvSpPr>
          <p:cNvPr id="206893" name="AutoShape 16"/>
          <p:cNvSpPr>
            <a:spLocks noChangeArrowheads="1"/>
          </p:cNvSpPr>
          <p:nvPr/>
        </p:nvSpPr>
        <p:spPr bwMode="auto">
          <a:xfrm flipV="1">
            <a:off x="2857500" y="4354860"/>
            <a:ext cx="2851150" cy="514350"/>
          </a:xfrm>
          <a:custGeom>
            <a:avLst/>
            <a:gdLst>
              <a:gd name="T0" fmla="*/ 69695 w 21600"/>
              <a:gd name="T1" fmla="*/ 0 h 21600"/>
              <a:gd name="T2" fmla="*/ 34847 w 21600"/>
              <a:gd name="T3" fmla="*/ 0 h 21600"/>
              <a:gd name="T4" fmla="*/ 0 w 21600"/>
              <a:gd name="T5" fmla="*/ 0 h 21600"/>
              <a:gd name="T6" fmla="*/ 348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582 w 21600"/>
              <a:gd name="T13" fmla="*/ 2600 h 21600"/>
              <a:gd name="T14" fmla="*/ 19018 w 21600"/>
              <a:gd name="T15" fmla="*/ 190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571" y="21600"/>
                </a:lnTo>
                <a:lnTo>
                  <a:pt x="20029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700" algn="ctr">
            <a:solidFill>
              <a:srgbClr val="B2B2B2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chemeClr val="bg2"/>
                </a:solidFill>
                <a:latin typeface="Arial" pitchFamily="34" charset="0"/>
              </a:rPr>
              <a:t>Mass storage</a:t>
            </a:r>
          </a:p>
        </p:txBody>
      </p:sp>
      <p:sp>
        <p:nvSpPr>
          <p:cNvPr id="206894" name="AutoShape 17"/>
          <p:cNvSpPr>
            <a:spLocks noChangeArrowheads="1"/>
          </p:cNvSpPr>
          <p:nvPr/>
        </p:nvSpPr>
        <p:spPr bwMode="auto">
          <a:xfrm flipV="1">
            <a:off x="2614615" y="4964460"/>
            <a:ext cx="3349625" cy="514350"/>
          </a:xfrm>
          <a:custGeom>
            <a:avLst/>
            <a:gdLst>
              <a:gd name="T0" fmla="*/ 216485 w 21600"/>
              <a:gd name="T1" fmla="*/ 0 h 21600"/>
              <a:gd name="T2" fmla="*/ 96147 w 21600"/>
              <a:gd name="T3" fmla="*/ 0 h 21600"/>
              <a:gd name="T4" fmla="*/ 0 w 21600"/>
              <a:gd name="T5" fmla="*/ 0 h 21600"/>
              <a:gd name="T6" fmla="*/ 961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480 w 21600"/>
              <a:gd name="T13" fmla="*/ 2467 h 21600"/>
              <a:gd name="T14" fmla="*/ 19120 w 21600"/>
              <a:gd name="T15" fmla="*/ 1913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354" y="21600"/>
                </a:lnTo>
                <a:lnTo>
                  <a:pt x="20246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700" algn="ctr">
            <a:solidFill>
              <a:srgbClr val="B2B2B2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chemeClr val="bg2"/>
                </a:solidFill>
                <a:latin typeface="Arial" pitchFamily="34" charset="0"/>
              </a:rPr>
              <a:t>Mass storage, archive</a:t>
            </a:r>
          </a:p>
        </p:txBody>
      </p:sp>
      <p:sp>
        <p:nvSpPr>
          <p:cNvPr id="206895" name="AutoShape 18"/>
          <p:cNvSpPr>
            <a:spLocks noChangeArrowheads="1"/>
          </p:cNvSpPr>
          <p:nvPr/>
        </p:nvSpPr>
        <p:spPr bwMode="auto">
          <a:xfrm flipV="1">
            <a:off x="3605214" y="2507013"/>
            <a:ext cx="1362075" cy="523875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92 w 21600"/>
              <a:gd name="T13" fmla="*/ 3404 h 21600"/>
              <a:gd name="T14" fmla="*/ 18208 w 21600"/>
              <a:gd name="T15" fmla="*/ 1819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196" y="21600"/>
                </a:lnTo>
                <a:lnTo>
                  <a:pt x="18404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2700" algn="ctr">
            <a:solidFill>
              <a:srgbClr val="B2B2B2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chemeClr val="bg2"/>
                </a:solidFill>
                <a:latin typeface="Arial" pitchFamily="34" charset="0"/>
              </a:rPr>
              <a:t>Main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chemeClr val="bg2"/>
                </a:solidFill>
                <a:latin typeface="Arial" pitchFamily="34" charset="0"/>
              </a:rPr>
              <a:t>Memory</a:t>
            </a:r>
          </a:p>
        </p:txBody>
      </p:sp>
      <p:sp>
        <p:nvSpPr>
          <p:cNvPr id="206896" name="AutoShape 19"/>
          <p:cNvSpPr>
            <a:spLocks noChangeArrowheads="1"/>
          </p:cNvSpPr>
          <p:nvPr/>
        </p:nvSpPr>
        <p:spPr bwMode="auto">
          <a:xfrm flipV="1">
            <a:off x="3833814" y="1897413"/>
            <a:ext cx="898525" cy="523875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41 w 21600"/>
              <a:gd name="T13" fmla="*/ 4451 h 21600"/>
              <a:gd name="T14" fmla="*/ 17159 w 21600"/>
              <a:gd name="T15" fmla="*/ 1714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255" y="21600"/>
                </a:lnTo>
                <a:lnTo>
                  <a:pt x="16345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2700" algn="ctr">
            <a:solidFill>
              <a:srgbClr val="B2B2B2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chemeClr val="bg2"/>
                </a:solidFill>
                <a:latin typeface="Arial" pitchFamily="34" charset="0"/>
              </a:rPr>
              <a:t>Cache</a:t>
            </a:r>
          </a:p>
        </p:txBody>
      </p:sp>
      <p:sp>
        <p:nvSpPr>
          <p:cNvPr id="206897" name="AutoShape 20"/>
          <p:cNvSpPr>
            <a:spLocks noChangeArrowheads="1"/>
          </p:cNvSpPr>
          <p:nvPr/>
        </p:nvSpPr>
        <p:spPr bwMode="auto">
          <a:xfrm flipV="1">
            <a:off x="3119440" y="3116611"/>
            <a:ext cx="2339975" cy="1133475"/>
          </a:xfrm>
          <a:custGeom>
            <a:avLst/>
            <a:gdLst>
              <a:gd name="T0" fmla="*/ 23508 w 21600"/>
              <a:gd name="T1" fmla="*/ 0 h 21600"/>
              <a:gd name="T2" fmla="*/ 11700 w 21600"/>
              <a:gd name="T3" fmla="*/ 0 h 21600"/>
              <a:gd name="T4" fmla="*/ 0 w 21600"/>
              <a:gd name="T5" fmla="*/ 0 h 21600"/>
              <a:gd name="T6" fmla="*/ 1170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862 w 21600"/>
              <a:gd name="T13" fmla="*/ 3872 h 21600"/>
              <a:gd name="T14" fmla="*/ 17738 w 21600"/>
              <a:gd name="T15" fmla="*/ 1772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4124" y="21600"/>
                </a:lnTo>
                <a:lnTo>
                  <a:pt x="17476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latin typeface="Arial" pitchFamily="34" charset="0"/>
              </a:rPr>
              <a:t>(performance gap)</a:t>
            </a:r>
          </a:p>
        </p:txBody>
      </p:sp>
      <p:sp>
        <p:nvSpPr>
          <p:cNvPr id="206898" name="AutoShape 22" descr="30%"/>
          <p:cNvSpPr>
            <a:spLocks noChangeArrowheads="1"/>
          </p:cNvSpPr>
          <p:nvPr/>
        </p:nvSpPr>
        <p:spPr bwMode="auto">
          <a:xfrm>
            <a:off x="1858965" y="1287810"/>
            <a:ext cx="2262187" cy="4191000"/>
          </a:xfrm>
          <a:prstGeom prst="parallelogram">
            <a:avLst>
              <a:gd name="adj" fmla="val 73361"/>
            </a:avLst>
          </a:prstGeom>
          <a:pattFill prst="pct30">
            <a:fgClr>
              <a:schemeClr val="bg2"/>
            </a:fgClr>
            <a:bgClr>
              <a:schemeClr val="bg1"/>
            </a:bgClr>
          </a:pattFill>
          <a:ln>
            <a:noFill/>
          </a:ln>
          <a:effectLst>
            <a:outerShdw dist="107763" dir="2700000" algn="ctr" rotWithShape="0">
              <a:srgbClr val="B2B2B2"/>
            </a:outerShdw>
          </a:effectLst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kumimoji="0" lang="en-US" altLang="zh-TW" sz="1400" baseline="3000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06899" name="AutoShape 23"/>
          <p:cNvSpPr>
            <a:spLocks noChangeArrowheads="1"/>
          </p:cNvSpPr>
          <p:nvPr/>
        </p:nvSpPr>
        <p:spPr bwMode="auto">
          <a:xfrm>
            <a:off x="1858965" y="4945410"/>
            <a:ext cx="815975" cy="533400"/>
          </a:xfrm>
          <a:prstGeom prst="parallelogram">
            <a:avLst>
              <a:gd name="adj" fmla="val 39406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solidFill>
                  <a:schemeClr val="bg2"/>
                </a:solidFill>
                <a:latin typeface="Arial" pitchFamily="34" charset="0"/>
              </a:rPr>
              <a:t>&gt;ms</a:t>
            </a:r>
            <a:endParaRPr kumimoji="0" lang="en-US" altLang="zh-TW" sz="1600" b="1" baseline="30000">
              <a:solidFill>
                <a:schemeClr val="bg2"/>
              </a:solidFill>
              <a:latin typeface="Arial" pitchFamily="34" charset="0"/>
            </a:endParaRPr>
          </a:p>
        </p:txBody>
      </p:sp>
      <p:sp>
        <p:nvSpPr>
          <p:cNvPr id="206900" name="AutoShape 24"/>
          <p:cNvSpPr>
            <a:spLocks noChangeArrowheads="1"/>
          </p:cNvSpPr>
          <p:nvPr/>
        </p:nvSpPr>
        <p:spPr bwMode="auto">
          <a:xfrm>
            <a:off x="2100265" y="4326285"/>
            <a:ext cx="815975" cy="533400"/>
          </a:xfrm>
          <a:prstGeom prst="parallelogram">
            <a:avLst>
              <a:gd name="adj" fmla="val 39406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solidFill>
                  <a:schemeClr val="bg2"/>
                </a:solidFill>
                <a:latin typeface="Arial" pitchFamily="34" charset="0"/>
              </a:rPr>
              <a:t>100us</a:t>
            </a:r>
            <a:endParaRPr kumimoji="0" lang="en-US" altLang="zh-TW" sz="1600" b="1" baseline="30000">
              <a:solidFill>
                <a:schemeClr val="bg2"/>
              </a:solidFill>
              <a:latin typeface="Arial" pitchFamily="34" charset="0"/>
            </a:endParaRPr>
          </a:p>
        </p:txBody>
      </p:sp>
      <p:sp>
        <p:nvSpPr>
          <p:cNvPr id="206901" name="AutoShape 25"/>
          <p:cNvSpPr>
            <a:spLocks noChangeArrowheads="1"/>
          </p:cNvSpPr>
          <p:nvPr/>
        </p:nvSpPr>
        <p:spPr bwMode="auto">
          <a:xfrm>
            <a:off x="2835277" y="2478435"/>
            <a:ext cx="815975" cy="533400"/>
          </a:xfrm>
          <a:prstGeom prst="parallelogram">
            <a:avLst>
              <a:gd name="adj" fmla="val 39406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solidFill>
                  <a:schemeClr val="bg2"/>
                </a:solidFill>
                <a:latin typeface="Arial" pitchFamily="34" charset="0"/>
              </a:rPr>
              <a:t>100ns</a:t>
            </a:r>
            <a:endParaRPr kumimoji="0" lang="en-US" altLang="zh-TW" sz="1600" b="1" baseline="30000">
              <a:solidFill>
                <a:schemeClr val="bg2"/>
              </a:solidFill>
              <a:latin typeface="Arial" pitchFamily="34" charset="0"/>
            </a:endParaRPr>
          </a:p>
        </p:txBody>
      </p:sp>
      <p:sp>
        <p:nvSpPr>
          <p:cNvPr id="206902" name="AutoShape 26"/>
          <p:cNvSpPr>
            <a:spLocks noChangeArrowheads="1"/>
          </p:cNvSpPr>
          <p:nvPr/>
        </p:nvSpPr>
        <p:spPr bwMode="auto">
          <a:xfrm>
            <a:off x="3076577" y="1868835"/>
            <a:ext cx="815975" cy="533400"/>
          </a:xfrm>
          <a:prstGeom prst="parallelogram">
            <a:avLst>
              <a:gd name="adj" fmla="val 39406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solidFill>
                  <a:schemeClr val="bg2"/>
                </a:solidFill>
                <a:latin typeface="Arial" pitchFamily="34" charset="0"/>
              </a:rPr>
              <a:t>10ns</a:t>
            </a:r>
            <a:endParaRPr kumimoji="0" lang="en-US" altLang="zh-TW" sz="1600" b="1" baseline="30000">
              <a:solidFill>
                <a:schemeClr val="bg2"/>
              </a:solidFill>
              <a:latin typeface="Arial" pitchFamily="34" charset="0"/>
            </a:endParaRPr>
          </a:p>
        </p:txBody>
      </p:sp>
      <p:sp>
        <p:nvSpPr>
          <p:cNvPr id="206903" name="AutoShape 27"/>
          <p:cNvSpPr>
            <a:spLocks noChangeArrowheads="1"/>
          </p:cNvSpPr>
          <p:nvPr/>
        </p:nvSpPr>
        <p:spPr bwMode="auto">
          <a:xfrm>
            <a:off x="3311527" y="1268760"/>
            <a:ext cx="815975" cy="533400"/>
          </a:xfrm>
          <a:prstGeom prst="parallelogram">
            <a:avLst>
              <a:gd name="adj" fmla="val 39406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solidFill>
                  <a:schemeClr val="bg2"/>
                </a:solidFill>
                <a:latin typeface="Arial" pitchFamily="34" charset="0"/>
              </a:rPr>
              <a:t>1ns</a:t>
            </a:r>
            <a:endParaRPr kumimoji="0" lang="en-US" altLang="zh-TW" sz="1600" b="1" baseline="30000">
              <a:solidFill>
                <a:schemeClr val="bg2"/>
              </a:solidFill>
              <a:latin typeface="Arial" pitchFamily="34" charset="0"/>
            </a:endParaRPr>
          </a:p>
        </p:txBody>
      </p:sp>
      <p:sp>
        <p:nvSpPr>
          <p:cNvPr id="206904" name="AutoShape 28"/>
          <p:cNvSpPr>
            <a:spLocks noChangeArrowheads="1"/>
          </p:cNvSpPr>
          <p:nvPr/>
        </p:nvSpPr>
        <p:spPr bwMode="auto">
          <a:xfrm>
            <a:off x="2347915" y="3707160"/>
            <a:ext cx="815975" cy="533400"/>
          </a:xfrm>
          <a:prstGeom prst="parallelogram">
            <a:avLst>
              <a:gd name="adj" fmla="val 39406"/>
            </a:avLst>
          </a:prstGeom>
          <a:gradFill rotWithShape="1">
            <a:gsLst>
              <a:gs pos="0">
                <a:srgbClr val="EEC412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600" b="1" dirty="0">
                <a:solidFill>
                  <a:schemeClr val="bg1"/>
                </a:solidFill>
                <a:latin typeface="Arial" pitchFamily="34" charset="0"/>
              </a:rPr>
              <a:t>10us</a:t>
            </a:r>
            <a:endParaRPr kumimoji="0" lang="en-US" altLang="zh-TW" sz="1600" b="1" baseline="30000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06905" name="AutoShape 29"/>
          <p:cNvSpPr>
            <a:spLocks noChangeArrowheads="1"/>
          </p:cNvSpPr>
          <p:nvPr/>
        </p:nvSpPr>
        <p:spPr bwMode="auto">
          <a:xfrm>
            <a:off x="2582865" y="3097560"/>
            <a:ext cx="815975" cy="533400"/>
          </a:xfrm>
          <a:prstGeom prst="parallelogram">
            <a:avLst>
              <a:gd name="adj" fmla="val 39406"/>
            </a:avLst>
          </a:prstGeom>
          <a:gradFill rotWithShape="1">
            <a:gsLst>
              <a:gs pos="0">
                <a:schemeClr val="accent1"/>
              </a:gs>
              <a:gs pos="100000">
                <a:srgbClr val="EEC41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600" b="1" dirty="0">
                <a:solidFill>
                  <a:schemeClr val="bg1"/>
                </a:solidFill>
                <a:latin typeface="Arial" pitchFamily="34" charset="0"/>
              </a:rPr>
              <a:t>1us</a:t>
            </a:r>
            <a:endParaRPr kumimoji="0" lang="en-US" altLang="zh-TW" sz="1600" b="1" baseline="30000" dirty="0">
              <a:solidFill>
                <a:schemeClr val="bg1"/>
              </a:solidFill>
              <a:latin typeface="Arial" pitchFamily="34" charset="0"/>
            </a:endParaRPr>
          </a:p>
        </p:txBody>
      </p:sp>
      <p:cxnSp>
        <p:nvCxnSpPr>
          <p:cNvPr id="206906" name="直線單箭頭接點 40"/>
          <p:cNvCxnSpPr>
            <a:cxnSpLocks noChangeShapeType="1"/>
          </p:cNvCxnSpPr>
          <p:nvPr/>
        </p:nvCxnSpPr>
        <p:spPr bwMode="auto">
          <a:xfrm flipH="1" flipV="1">
            <a:off x="4503738" y="1629126"/>
            <a:ext cx="430212" cy="158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oval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6907" name="文字方塊 41"/>
          <p:cNvSpPr txBox="1">
            <a:spLocks noChangeArrowheads="1"/>
          </p:cNvSpPr>
          <p:nvPr/>
        </p:nvSpPr>
        <p:spPr bwMode="auto">
          <a:xfrm>
            <a:off x="5095760" y="1397348"/>
            <a:ext cx="11400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Register</a:t>
            </a:r>
          </a:p>
        </p:txBody>
      </p:sp>
      <p:sp>
        <p:nvSpPr>
          <p:cNvPr id="206908" name="文字方塊 43"/>
          <p:cNvSpPr txBox="1">
            <a:spLocks noChangeArrowheads="1"/>
          </p:cNvSpPr>
          <p:nvPr/>
        </p:nvSpPr>
        <p:spPr bwMode="auto">
          <a:xfrm>
            <a:off x="5434067" y="1935510"/>
            <a:ext cx="9412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SRAM</a:t>
            </a:r>
          </a:p>
        </p:txBody>
      </p:sp>
      <p:sp>
        <p:nvSpPr>
          <p:cNvPr id="206909" name="文字方塊 45"/>
          <p:cNvSpPr txBox="1">
            <a:spLocks noChangeArrowheads="1"/>
          </p:cNvSpPr>
          <p:nvPr/>
        </p:nvSpPr>
        <p:spPr bwMode="auto">
          <a:xfrm>
            <a:off x="5672123" y="2538760"/>
            <a:ext cx="9557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DRAM</a:t>
            </a:r>
          </a:p>
        </p:txBody>
      </p:sp>
      <p:sp>
        <p:nvSpPr>
          <p:cNvPr id="206910" name="文字方塊 46"/>
          <p:cNvSpPr txBox="1">
            <a:spLocks noChangeArrowheads="1"/>
          </p:cNvSpPr>
          <p:nvPr/>
        </p:nvSpPr>
        <p:spPr bwMode="auto">
          <a:xfrm>
            <a:off x="6437315" y="4358035"/>
            <a:ext cx="12398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pitchFamily="34" charset="0"/>
                <a:cs typeface="Arial" pitchFamily="34" charset="0"/>
              </a:rPr>
              <a:t>Flash</a:t>
            </a:r>
          </a:p>
        </p:txBody>
      </p:sp>
      <p:sp>
        <p:nvSpPr>
          <p:cNvPr id="206911" name="文字方塊 47"/>
          <p:cNvSpPr txBox="1">
            <a:spLocks noChangeArrowheads="1"/>
          </p:cNvSpPr>
          <p:nvPr/>
        </p:nvSpPr>
        <p:spPr bwMode="auto">
          <a:xfrm>
            <a:off x="6750051" y="4989860"/>
            <a:ext cx="863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pitchFamily="34" charset="0"/>
                <a:cs typeface="Arial" pitchFamily="34" charset="0"/>
              </a:rPr>
              <a:t>HDD</a:t>
            </a:r>
          </a:p>
        </p:txBody>
      </p:sp>
      <p:cxnSp>
        <p:nvCxnSpPr>
          <p:cNvPr id="206912" name="直線單箭頭接點 48"/>
          <p:cNvCxnSpPr>
            <a:cxnSpLocks noChangeShapeType="1"/>
          </p:cNvCxnSpPr>
          <p:nvPr/>
        </p:nvCxnSpPr>
        <p:spPr bwMode="auto">
          <a:xfrm flipH="1" flipV="1">
            <a:off x="4743450" y="2167285"/>
            <a:ext cx="503238" cy="15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oval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6913" name="直線單箭頭接點 50"/>
          <p:cNvCxnSpPr>
            <a:cxnSpLocks noChangeShapeType="1"/>
          </p:cNvCxnSpPr>
          <p:nvPr/>
        </p:nvCxnSpPr>
        <p:spPr bwMode="auto">
          <a:xfrm flipH="1" flipV="1">
            <a:off x="5022852" y="2768951"/>
            <a:ext cx="504825" cy="158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oval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6914" name="直線單箭頭接點 52"/>
          <p:cNvCxnSpPr>
            <a:cxnSpLocks noChangeShapeType="1"/>
          </p:cNvCxnSpPr>
          <p:nvPr/>
        </p:nvCxnSpPr>
        <p:spPr bwMode="auto">
          <a:xfrm flipH="1" flipV="1">
            <a:off x="5780088" y="4585051"/>
            <a:ext cx="506412" cy="158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oval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6915" name="直線單箭頭接點 54"/>
          <p:cNvCxnSpPr>
            <a:cxnSpLocks noChangeShapeType="1"/>
          </p:cNvCxnSpPr>
          <p:nvPr/>
        </p:nvCxnSpPr>
        <p:spPr bwMode="auto">
          <a:xfrm flipH="1" flipV="1">
            <a:off x="6115051" y="5212113"/>
            <a:ext cx="577850" cy="31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oval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" name="直線單箭頭接點 55"/>
          <p:cNvCxnSpPr>
            <a:cxnSpLocks noChangeShapeType="1"/>
          </p:cNvCxnSpPr>
          <p:nvPr/>
        </p:nvCxnSpPr>
        <p:spPr bwMode="auto">
          <a:xfrm flipH="1" flipV="1">
            <a:off x="5345115" y="3630960"/>
            <a:ext cx="382587" cy="15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oval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/>
        </p:spPr>
      </p:cxnSp>
      <p:sp>
        <p:nvSpPr>
          <p:cNvPr id="206918" name="AutoShape 44"/>
          <p:cNvSpPr>
            <a:spLocks noChangeArrowheads="1"/>
          </p:cNvSpPr>
          <p:nvPr/>
        </p:nvSpPr>
        <p:spPr bwMode="auto">
          <a:xfrm flipV="1">
            <a:off x="3119440" y="3116611"/>
            <a:ext cx="2339975" cy="113347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869 w 21600"/>
              <a:gd name="T13" fmla="*/ 3872 h 21600"/>
              <a:gd name="T14" fmla="*/ 17731 w 21600"/>
              <a:gd name="T15" fmla="*/ 1772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4124" y="21600"/>
                </a:lnTo>
                <a:lnTo>
                  <a:pt x="17476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  <a:ln w="12700" algn="ctr">
            <a:solidFill>
              <a:srgbClr val="B2B2B2"/>
            </a:solidFill>
            <a:miter lim="800000"/>
            <a:headEnd/>
            <a:tailEnd/>
          </a:ln>
        </p:spPr>
        <p:txBody>
          <a:bodyPr rot="10800000" anchor="ctr"/>
          <a:lstStyle/>
          <a:p>
            <a:endParaRPr lang="zh-TW" altLang="en-US"/>
          </a:p>
        </p:txBody>
      </p:sp>
      <p:sp>
        <p:nvSpPr>
          <p:cNvPr id="206919" name="Text Box 74"/>
          <p:cNvSpPr txBox="1">
            <a:spLocks noChangeArrowheads="1"/>
          </p:cNvSpPr>
          <p:nvPr/>
        </p:nvSpPr>
        <p:spPr bwMode="auto">
          <a:xfrm>
            <a:off x="3140587" y="5583585"/>
            <a:ext cx="166744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 sz="1600" dirty="0">
                <a:solidFill>
                  <a:schemeClr val="tx2"/>
                </a:solidFill>
                <a:latin typeface="Arial" pitchFamily="34" charset="0"/>
              </a:rPr>
              <a:t>Memory Density</a:t>
            </a:r>
          </a:p>
        </p:txBody>
      </p:sp>
      <p:sp>
        <p:nvSpPr>
          <p:cNvPr id="206920" name="Text Box 75"/>
          <p:cNvSpPr txBox="1">
            <a:spLocks noChangeArrowheads="1"/>
          </p:cNvSpPr>
          <p:nvPr/>
        </p:nvSpPr>
        <p:spPr bwMode="auto">
          <a:xfrm>
            <a:off x="3996771" y="1571974"/>
            <a:ext cx="57419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2"/>
                </a:solidFill>
                <a:latin typeface="Arial" pitchFamily="34" charset="0"/>
              </a:rPr>
              <a:t>REG</a:t>
            </a:r>
          </a:p>
        </p:txBody>
      </p:sp>
      <p:sp>
        <p:nvSpPr>
          <p:cNvPr id="206921" name="Text Box 76"/>
          <p:cNvSpPr txBox="1">
            <a:spLocks noChangeArrowheads="1"/>
          </p:cNvSpPr>
          <p:nvPr/>
        </p:nvSpPr>
        <p:spPr bwMode="auto">
          <a:xfrm>
            <a:off x="3408122" y="3369024"/>
            <a:ext cx="182293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chemeClr val="bg1"/>
                </a:solidFill>
                <a:latin typeface="Arial" pitchFamily="34" charset="0"/>
              </a:rPr>
              <a:t>Performance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chemeClr val="bg1"/>
                </a:solidFill>
                <a:latin typeface="Arial" pitchFamily="34" charset="0"/>
              </a:rPr>
              <a:t>Gap</a:t>
            </a:r>
            <a:endParaRPr kumimoji="0" lang="en-US" altLang="zh-TW" sz="2000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447929" y="3335934"/>
            <a:ext cx="317590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3200" b="1" dirty="0">
                <a:ln w="31550" cmpd="sng">
                  <a:gradFill flip="none" rotWithShape="1">
                    <a:gsLst>
                      <a:gs pos="100000">
                        <a:schemeClr val="tx1"/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 scaled="1"/>
                    <a:tileRect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Memory</a:t>
            </a:r>
            <a:r>
              <a:rPr lang="en-US" altLang="zh-TW" sz="3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Wall</a:t>
            </a:r>
            <a:endParaRPr lang="zh-TW" altLang="en-US" sz="32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72" name="標題 1">
            <a:extLst>
              <a:ext uri="{FF2B5EF4-FFF2-40B4-BE49-F238E27FC236}">
                <a16:creationId xmlns:a16="http://schemas.microsoft.com/office/drawing/2014/main" id="{10AA9BEC-78BE-47F7-9430-7159E49A4B51}"/>
              </a:ext>
            </a:extLst>
          </p:cNvPr>
          <p:cNvSpPr txBox="1">
            <a:spLocks/>
          </p:cNvSpPr>
          <p:nvPr/>
        </p:nvSpPr>
        <p:spPr>
          <a:xfrm>
            <a:off x="1981134" y="311486"/>
            <a:ext cx="861709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9F0C28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kumimoji="1" lang="en-US" altLang="zh-TW" dirty="0">
                <a:solidFill>
                  <a:srgbClr val="A50021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Memory Hierarchy</a:t>
            </a:r>
          </a:p>
        </p:txBody>
      </p:sp>
      <p:sp>
        <p:nvSpPr>
          <p:cNvPr id="70" name="投影片編號版面配置區 2"/>
          <p:cNvSpPr txBox="1">
            <a:spLocks/>
          </p:cNvSpPr>
          <p:nvPr/>
        </p:nvSpPr>
        <p:spPr>
          <a:xfrm>
            <a:off x="11777388" y="6342189"/>
            <a:ext cx="414612" cy="363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E83628F-2085-4B6C-9E3B-26F075965AF1}" type="slidenum">
              <a:rPr lang="en-US" altLang="zh-TW" sz="1600" b="1" smtClean="0">
                <a:solidFill>
                  <a:srgbClr val="000000">
                    <a:lumMod val="85000"/>
                    <a:lumOff val="15000"/>
                  </a:srgbClr>
                </a:solidFill>
                <a:latin typeface="Avenir Next LT Pro" panose="02020404030301010803"/>
              </a:rPr>
              <a:pPr>
                <a:defRPr/>
              </a:pPr>
              <a:t>7</a:t>
            </a:fld>
            <a:endParaRPr lang="en-US" altLang="zh-TW" sz="1600" b="1" dirty="0">
              <a:solidFill>
                <a:srgbClr val="000000">
                  <a:lumMod val="85000"/>
                  <a:lumOff val="15000"/>
                </a:srgbClr>
              </a:solidFill>
              <a:latin typeface="Avenir Next LT Pro" panose="02020404030301010803"/>
            </a:endParaRPr>
          </a:p>
        </p:txBody>
      </p:sp>
    </p:spTree>
    <p:extLst>
      <p:ext uri="{BB962C8B-B14F-4D97-AF65-F5344CB8AC3E}">
        <p14:creationId xmlns:p14="http://schemas.microsoft.com/office/powerpoint/2010/main" val="341890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 txBox="1">
            <a:spLocks/>
          </p:cNvSpPr>
          <p:nvPr/>
        </p:nvSpPr>
        <p:spPr>
          <a:xfrm>
            <a:off x="-48851" y="171578"/>
            <a:ext cx="12344400" cy="7937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332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32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3600" dirty="0">
                <a:solidFill>
                  <a:srgbClr val="A50021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Memory-Centric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9F0C28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Computing is Emerging to Complement 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F0C2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rocess-Centric Computing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9F0C28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10251051" cy="4077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1"/>
          <p:cNvSpPr>
            <a:spLocks noChangeArrowheads="1"/>
          </p:cNvSpPr>
          <p:nvPr/>
        </p:nvSpPr>
        <p:spPr bwMode="auto">
          <a:xfrm>
            <a:off x="838200" y="4575829"/>
            <a:ext cx="6424246" cy="901779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fontAlgn="ctr" hangingPunct="0">
              <a:spcBef>
                <a:spcPts val="2000"/>
              </a:spcBef>
              <a:buClr>
                <a:srgbClr val="800000"/>
              </a:buClr>
              <a:buSzPct val="80000"/>
              <a:buBlip>
                <a:blip r:embed="rId4"/>
              </a:buBlip>
              <a:defRPr kumimoji="1">
                <a:solidFill>
                  <a:srgbClr val="333333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fontAlgn="ctr" hangingPunct="0">
              <a:spcBef>
                <a:spcPts val="1200"/>
              </a:spcBef>
              <a:buClr>
                <a:srgbClr val="A00C28"/>
              </a:buClr>
              <a:buSzPct val="60000"/>
              <a:buFont typeface="Wingdings" pitchFamily="2" charset="2"/>
              <a:buChar char="n"/>
              <a:defRPr kumimoji="1" sz="1600">
                <a:solidFill>
                  <a:srgbClr val="333333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fontAlgn="ctr" hangingPunct="0">
              <a:spcBef>
                <a:spcPts val="1200"/>
              </a:spcBef>
              <a:buClr>
                <a:srgbClr val="333333"/>
              </a:buClr>
              <a:buSzPct val="130000"/>
              <a:buFont typeface="Calibri" pitchFamily="34" charset="0"/>
              <a:buChar char="▫"/>
              <a:defRPr kumimoji="1" sz="1400">
                <a:solidFill>
                  <a:srgbClr val="333333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40000"/>
              </a:spcBef>
              <a:buClr>
                <a:schemeClr val="tx2"/>
              </a:buClr>
              <a:buSzPct val="100000"/>
              <a:buFont typeface="Playbill" pitchFamily="82" charset="0"/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40000"/>
              </a:spcBef>
              <a:buClr>
                <a:schemeClr val="tx2"/>
              </a:buClr>
              <a:buSzPct val="80000"/>
              <a:buFont typeface="MT Extra" pitchFamily="18" charset="2"/>
              <a:buChar char="L"/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MT Extra" pitchFamily="18" charset="2"/>
              <a:buChar char="L"/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MT Extra" pitchFamily="18" charset="2"/>
              <a:buChar char="L"/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MT Extra" pitchFamily="18" charset="2"/>
              <a:buChar char="L"/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MT Extra" pitchFamily="18" charset="2"/>
              <a:buChar char="L"/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marL="0" marR="0" lvl="0" indent="0" algn="ctr" defTabSz="9143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/>
              <a:ea typeface="新細明體" pitchFamily="18" charset="-120"/>
              <a:cs typeface="+mn-cs"/>
            </a:endParaRPr>
          </a:p>
        </p:txBody>
      </p:sp>
      <p:sp>
        <p:nvSpPr>
          <p:cNvPr id="7" name="流程圖: 替代處理程序 3"/>
          <p:cNvSpPr>
            <a:spLocks noChangeArrowheads="1"/>
          </p:cNvSpPr>
          <p:nvPr/>
        </p:nvSpPr>
        <p:spPr bwMode="auto">
          <a:xfrm>
            <a:off x="6854861" y="1117600"/>
            <a:ext cx="4397481" cy="3786358"/>
          </a:xfrm>
          <a:prstGeom prst="flowChartAlternateProcess">
            <a:avLst/>
          </a:prstGeom>
          <a:noFill/>
          <a:ln w="76200">
            <a:solidFill>
              <a:sysClr val="window" lastClr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fontAlgn="ctr" hangingPunct="0">
              <a:spcBef>
                <a:spcPts val="2000"/>
              </a:spcBef>
              <a:buClr>
                <a:srgbClr val="800000"/>
              </a:buClr>
              <a:buSzPct val="80000"/>
              <a:buBlip>
                <a:blip r:embed="rId4"/>
              </a:buBlip>
              <a:defRPr kumimoji="1">
                <a:solidFill>
                  <a:srgbClr val="333333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fontAlgn="ctr" hangingPunct="0">
              <a:spcBef>
                <a:spcPts val="1200"/>
              </a:spcBef>
              <a:buClr>
                <a:srgbClr val="A00C28"/>
              </a:buClr>
              <a:buSzPct val="60000"/>
              <a:buFont typeface="Wingdings" pitchFamily="2" charset="2"/>
              <a:buChar char="n"/>
              <a:defRPr kumimoji="1" sz="1600">
                <a:solidFill>
                  <a:srgbClr val="333333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fontAlgn="ctr" hangingPunct="0">
              <a:spcBef>
                <a:spcPts val="1200"/>
              </a:spcBef>
              <a:buClr>
                <a:srgbClr val="333333"/>
              </a:buClr>
              <a:buSzPct val="130000"/>
              <a:buFont typeface="Calibri" pitchFamily="34" charset="0"/>
              <a:buChar char="▫"/>
              <a:defRPr kumimoji="1" sz="1400">
                <a:solidFill>
                  <a:srgbClr val="333333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40000"/>
              </a:spcBef>
              <a:buClr>
                <a:schemeClr val="tx2"/>
              </a:buClr>
              <a:buSzPct val="100000"/>
              <a:buFont typeface="Playbill" pitchFamily="82" charset="0"/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40000"/>
              </a:spcBef>
              <a:buClr>
                <a:schemeClr val="tx2"/>
              </a:buClr>
              <a:buSzPct val="80000"/>
              <a:buFont typeface="MT Extra" pitchFamily="18" charset="2"/>
              <a:buChar char="L"/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MT Extra" pitchFamily="18" charset="2"/>
              <a:buChar char="L"/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MT Extra" pitchFamily="18" charset="2"/>
              <a:buChar char="L"/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MT Extra" pitchFamily="18" charset="2"/>
              <a:buChar char="L"/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MT Extra" pitchFamily="18" charset="2"/>
              <a:buChar char="L"/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marL="0" marR="0" lvl="0" indent="0" algn="ctr" defTabSz="9143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/>
              <a:ea typeface="新細明體" pitchFamily="18" charset="-120"/>
              <a:cs typeface="+mn-cs"/>
            </a:endParaRPr>
          </a:p>
        </p:txBody>
      </p:sp>
      <p:sp>
        <p:nvSpPr>
          <p:cNvPr id="8" name="內容版面配置區 2"/>
          <p:cNvSpPr txBox="1">
            <a:spLocks/>
          </p:cNvSpPr>
          <p:nvPr/>
        </p:nvSpPr>
        <p:spPr>
          <a:xfrm>
            <a:off x="152400" y="5384800"/>
            <a:ext cx="11693640" cy="14429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874" indent="-34287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5" indent="-285730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7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61CF8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2D06D4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Processing units can be simple logic/arithmetic operations or more complex operation sequences</a:t>
            </a:r>
          </a:p>
          <a:p>
            <a:pPr marL="342900" marR="0" lvl="0" indent="-342900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61CF8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2D06D4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“Memory components” can be SRAM, DRAM, NAND, NOR, PCM, ReRAM, MRAM, </a:t>
            </a:r>
            <a:r>
              <a:rPr kumimoji="0" lang="en-US" altLang="zh-TW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D06D4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FeRAM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2D06D4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, HDD, etc.  depending on applications </a:t>
            </a:r>
          </a:p>
        </p:txBody>
      </p:sp>
      <p:sp>
        <p:nvSpPr>
          <p:cNvPr id="9" name="流程圖: 替代處理程序 5"/>
          <p:cNvSpPr>
            <a:spLocks noChangeArrowheads="1"/>
          </p:cNvSpPr>
          <p:nvPr/>
        </p:nvSpPr>
        <p:spPr bwMode="auto">
          <a:xfrm>
            <a:off x="6571668" y="1117601"/>
            <a:ext cx="4963584" cy="3786187"/>
          </a:xfrm>
          <a:prstGeom prst="flowChartAlternateProcess">
            <a:avLst/>
          </a:prstGeom>
          <a:noFill/>
          <a:ln w="38100">
            <a:solidFill>
              <a:srgbClr val="00B05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fontAlgn="ctr" hangingPunct="0">
              <a:spcBef>
                <a:spcPts val="2000"/>
              </a:spcBef>
              <a:buClr>
                <a:srgbClr val="800000"/>
              </a:buClr>
              <a:buSzPct val="80000"/>
              <a:buBlip>
                <a:blip r:embed="rId4"/>
              </a:buBlip>
              <a:defRPr kumimoji="1">
                <a:solidFill>
                  <a:srgbClr val="333333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fontAlgn="ctr" hangingPunct="0">
              <a:spcBef>
                <a:spcPts val="1200"/>
              </a:spcBef>
              <a:buClr>
                <a:srgbClr val="A00C28"/>
              </a:buClr>
              <a:buSzPct val="60000"/>
              <a:buFont typeface="Wingdings" pitchFamily="2" charset="2"/>
              <a:buChar char="n"/>
              <a:defRPr kumimoji="1" sz="1600">
                <a:solidFill>
                  <a:srgbClr val="333333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fontAlgn="ctr" hangingPunct="0">
              <a:spcBef>
                <a:spcPts val="1200"/>
              </a:spcBef>
              <a:buClr>
                <a:srgbClr val="333333"/>
              </a:buClr>
              <a:buSzPct val="130000"/>
              <a:buFont typeface="Calibri" pitchFamily="34" charset="0"/>
              <a:buChar char="▫"/>
              <a:defRPr kumimoji="1" sz="1400">
                <a:solidFill>
                  <a:srgbClr val="333333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40000"/>
              </a:spcBef>
              <a:buClr>
                <a:schemeClr val="tx2"/>
              </a:buClr>
              <a:buSzPct val="100000"/>
              <a:buFont typeface="Playbill" pitchFamily="82" charset="0"/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40000"/>
              </a:spcBef>
              <a:buClr>
                <a:schemeClr val="tx2"/>
              </a:buClr>
              <a:buSzPct val="80000"/>
              <a:buFont typeface="MT Extra" pitchFamily="18" charset="2"/>
              <a:buChar char="L"/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MT Extra" pitchFamily="18" charset="2"/>
              <a:buChar char="L"/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MT Extra" pitchFamily="18" charset="2"/>
              <a:buChar char="L"/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MT Extra" pitchFamily="18" charset="2"/>
              <a:buChar char="L"/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MT Extra" pitchFamily="18" charset="2"/>
              <a:buChar char="L"/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marL="0" marR="0" lvl="0" indent="0" algn="ctr" defTabSz="9143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/>
              <a:ea typeface="新細明體" pitchFamily="18" charset="-120"/>
              <a:cs typeface="+mn-cs"/>
            </a:endParaRPr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10AA9BEC-78BE-47F7-9430-7159E49A4B51}"/>
              </a:ext>
            </a:extLst>
          </p:cNvPr>
          <p:cNvSpPr txBox="1">
            <a:spLocks/>
          </p:cNvSpPr>
          <p:nvPr/>
        </p:nvSpPr>
        <p:spPr>
          <a:xfrm>
            <a:off x="1981134" y="102166"/>
            <a:ext cx="8617092" cy="16309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/>
              <a:ea typeface="微軟正黑體"/>
              <a:cs typeface="+mn-cs"/>
            </a:endParaRPr>
          </a:p>
        </p:txBody>
      </p:sp>
      <p:sp>
        <p:nvSpPr>
          <p:cNvPr id="12" name="投影片編號版面配置區 2"/>
          <p:cNvSpPr txBox="1">
            <a:spLocks/>
          </p:cNvSpPr>
          <p:nvPr/>
        </p:nvSpPr>
        <p:spPr>
          <a:xfrm>
            <a:off x="11430000" y="6342189"/>
            <a:ext cx="719412" cy="4279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83628F-2085-4B6C-9E3B-26F075965AF1}" type="slidenum">
              <a:rPr kumimoji="0" lang="en-US" altLang="zh-TW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venir Next LT Pro" panose="02020404030301010803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Avenir Next LT Pro" panose="02020404030301010803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文字方塊 43"/>
          <p:cNvSpPr txBox="1">
            <a:spLocks noChangeArrowheads="1"/>
          </p:cNvSpPr>
          <p:nvPr/>
        </p:nvSpPr>
        <p:spPr bwMode="auto">
          <a:xfrm>
            <a:off x="6815045" y="6400800"/>
            <a:ext cx="48435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fontAlgn="ctr" hangingPunct="0">
              <a:spcBef>
                <a:spcPts val="2000"/>
              </a:spcBef>
              <a:buClr>
                <a:srgbClr val="800000"/>
              </a:buClr>
              <a:buSzPct val="80000"/>
              <a:buBlip>
                <a:blip r:embed="rId4"/>
              </a:buBlip>
              <a:defRPr kumimoji="1">
                <a:solidFill>
                  <a:srgbClr val="333333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fontAlgn="ctr" hangingPunct="0">
              <a:spcBef>
                <a:spcPts val="1200"/>
              </a:spcBef>
              <a:buClr>
                <a:srgbClr val="A00C28"/>
              </a:buClr>
              <a:buSzPct val="60000"/>
              <a:buFont typeface="Wingdings" pitchFamily="2" charset="2"/>
              <a:buChar char="n"/>
              <a:defRPr kumimoji="1" sz="1600">
                <a:solidFill>
                  <a:srgbClr val="333333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fontAlgn="ctr" hangingPunct="0">
              <a:spcBef>
                <a:spcPts val="1200"/>
              </a:spcBef>
              <a:buClr>
                <a:srgbClr val="333333"/>
              </a:buClr>
              <a:buSzPct val="130000"/>
              <a:buFont typeface="Calibri" pitchFamily="34" charset="0"/>
              <a:buChar char="▫"/>
              <a:defRPr kumimoji="1" sz="1400">
                <a:solidFill>
                  <a:srgbClr val="333333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40000"/>
              </a:spcBef>
              <a:buClr>
                <a:schemeClr val="tx2"/>
              </a:buClr>
              <a:buSzPct val="100000"/>
              <a:buFont typeface="Playbill" pitchFamily="82" charset="0"/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40000"/>
              </a:spcBef>
              <a:buClr>
                <a:schemeClr val="tx2"/>
              </a:buClr>
              <a:buSzPct val="80000"/>
              <a:buFont typeface="MT Extra" pitchFamily="18" charset="2"/>
              <a:buChar char="L"/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MT Extra" pitchFamily="18" charset="2"/>
              <a:buChar char="L"/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MT Extra" pitchFamily="18" charset="2"/>
              <a:buChar char="L"/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MT Extra" pitchFamily="18" charset="2"/>
              <a:buChar char="L"/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MT Extra" pitchFamily="18" charset="2"/>
              <a:buChar char="L"/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marL="0" marR="0" lvl="0" indent="0" algn="l" defTabSz="9143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新細明體" pitchFamily="18" charset="-120"/>
                <a:cs typeface="+mn-cs"/>
              </a:rPr>
              <a:t>X. Sharon Hu, U. of Norte Dame, NVMSA 2019</a:t>
            </a:r>
          </a:p>
        </p:txBody>
      </p:sp>
    </p:spTree>
    <p:extLst>
      <p:ext uri="{BB962C8B-B14F-4D97-AF65-F5344CB8AC3E}">
        <p14:creationId xmlns:p14="http://schemas.microsoft.com/office/powerpoint/2010/main" val="76349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212" y="966338"/>
            <a:ext cx="8498567" cy="5364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4107" y="935775"/>
            <a:ext cx="2441103" cy="260324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21480000"/>
            </a:camera>
            <a:lightRig rig="threePt" dir="t"/>
          </a:scene3d>
        </p:spPr>
      </p:pic>
      <p:sp>
        <p:nvSpPr>
          <p:cNvPr id="2" name="文字方塊 1"/>
          <p:cNvSpPr txBox="1"/>
          <p:nvPr/>
        </p:nvSpPr>
        <p:spPr>
          <a:xfrm>
            <a:off x="221064" y="3657874"/>
            <a:ext cx="499403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49">
              <a:defRPr/>
            </a:pPr>
            <a:r>
              <a:rPr lang="en-US" altLang="zh-TW" sz="1600" b="1" u="sng" dirty="0">
                <a:solidFill>
                  <a:srgbClr val="1207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features:</a:t>
            </a:r>
          </a:p>
          <a:p>
            <a:pPr marL="171450" indent="-171450" defTabSz="685749">
              <a:buFont typeface="+mj-lt"/>
              <a:buAutoNum type="arabicPeriod"/>
              <a:defRPr/>
            </a:pPr>
            <a:r>
              <a:rPr lang="en-US" altLang="zh-TW" sz="1600" b="1" dirty="0">
                <a:solidFill>
                  <a:srgbClr val="855D5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capacity (&gt;64Gb) for </a:t>
            </a:r>
            <a:r>
              <a:rPr lang="en-US" altLang="zh-TW" sz="1600" b="1" dirty="0">
                <a:solidFill>
                  <a:srgbClr val="1207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NNs </a:t>
            </a:r>
          </a:p>
          <a:p>
            <a:pPr marL="171450" indent="-171450" defTabSz="685749">
              <a:buFont typeface="+mj-lt"/>
              <a:buAutoNum type="arabicPeriod"/>
              <a:defRPr/>
            </a:pPr>
            <a:r>
              <a:rPr lang="en-US" altLang="zh-TW" sz="1600" b="1" dirty="0">
                <a:solidFill>
                  <a:srgbClr val="855D5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SLC storage for best reliability, but still can    provide multi-bit MAC operation</a:t>
            </a:r>
          </a:p>
          <a:p>
            <a:pPr marL="171450" indent="-171450" defTabSz="685749">
              <a:buFont typeface="+mj-lt"/>
              <a:buAutoNum type="arabicPeriod"/>
              <a:defRPr/>
            </a:pPr>
            <a:r>
              <a:rPr lang="en-US" altLang="zh-TW" sz="1600" b="1" dirty="0">
                <a:solidFill>
                  <a:srgbClr val="855D5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large ON/OFF ratio &gt;4 orders of transistor </a:t>
            </a:r>
            <a:r>
              <a:rPr lang="en-US" altLang="zh-TW" sz="1600" b="1" dirty="0" err="1">
                <a:solidFill>
                  <a:srgbClr val="855D5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Icell</a:t>
            </a:r>
            <a:endParaRPr lang="en-US" altLang="zh-TW" sz="1600" b="1" dirty="0">
              <a:solidFill>
                <a:srgbClr val="855D5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defTabSz="685749">
              <a:buFont typeface="+mj-lt"/>
              <a:buAutoNum type="arabicPeriod"/>
              <a:defRPr/>
            </a:pPr>
            <a:r>
              <a:rPr lang="en-US" altLang="zh-TW" sz="1600" b="1" dirty="0">
                <a:solidFill>
                  <a:srgbClr val="855D5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</a:t>
            </a:r>
            <a:r>
              <a:rPr lang="en-US" altLang="zh-TW" sz="1600" b="1" dirty="0" err="1">
                <a:solidFill>
                  <a:srgbClr val="855D5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Icell</a:t>
            </a:r>
            <a:r>
              <a:rPr lang="en-US" altLang="zh-TW" sz="1600" b="1" dirty="0">
                <a:solidFill>
                  <a:srgbClr val="855D5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~</a:t>
            </a:r>
            <a:r>
              <a:rPr lang="en-US" altLang="zh-TW" sz="1600" b="1" dirty="0" err="1">
                <a:solidFill>
                  <a:srgbClr val="855D5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altLang="zh-TW" sz="1600" b="1" dirty="0">
                <a:solidFill>
                  <a:srgbClr val="855D5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1450" indent="-171450" defTabSz="685749">
              <a:buFont typeface="+mj-lt"/>
              <a:buAutoNum type="arabicPeriod"/>
              <a:defRPr/>
            </a:pPr>
            <a:r>
              <a:rPr lang="en-US" altLang="zh-TW" sz="1600" b="1" dirty="0">
                <a:solidFill>
                  <a:srgbClr val="855D5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Tight </a:t>
            </a:r>
            <a:r>
              <a:rPr lang="en-US" altLang="zh-TW" sz="1600" b="1" dirty="0" err="1">
                <a:solidFill>
                  <a:srgbClr val="855D5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Vt</a:t>
            </a:r>
            <a:r>
              <a:rPr lang="en-US" altLang="zh-TW" sz="1600" b="1" dirty="0">
                <a:solidFill>
                  <a:srgbClr val="855D5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distributions</a:t>
            </a:r>
          </a:p>
          <a:p>
            <a:pPr marL="171450" indent="-171450" defTabSz="685749">
              <a:buFont typeface="+mj-lt"/>
              <a:buAutoNum type="arabicPeriod"/>
              <a:defRPr/>
            </a:pPr>
            <a:endParaRPr lang="en-US" altLang="zh-TW" sz="1600" b="1" dirty="0">
              <a:solidFill>
                <a:srgbClr val="855D5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749">
              <a:defRPr/>
            </a:pPr>
            <a:r>
              <a:rPr lang="en-US" altLang="zh-TW" sz="1600" b="1" dirty="0">
                <a:solidFill>
                  <a:srgbClr val="855D5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Enable </a:t>
            </a:r>
            <a:r>
              <a:rPr lang="en-US" altLang="zh-TW" sz="1600" b="1" dirty="0">
                <a:solidFill>
                  <a:srgbClr val="1207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and parallel summation </a:t>
            </a:r>
            <a:r>
              <a:rPr lang="en-US" altLang="zh-TW" sz="1600" b="1" dirty="0">
                <a:solidFill>
                  <a:srgbClr val="855D5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(up to ~10,000</a:t>
            </a:r>
            <a:r>
              <a:rPr lang="en-US" altLang="zh-TW" sz="1600" b="1" dirty="0" smtClean="0">
                <a:solidFill>
                  <a:srgbClr val="855D5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altLang="zh-TW" sz="1600" b="1" dirty="0">
                <a:solidFill>
                  <a:srgbClr val="855D5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enhance the MAC operation bandwidth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7799777" y="6416517"/>
            <a:ext cx="39924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49">
              <a:defRPr/>
            </a:pPr>
            <a:r>
              <a:rPr lang="en-US" altLang="zh-TW" sz="1350" dirty="0">
                <a:solidFill>
                  <a:prstClr val="black"/>
                </a:solidFill>
                <a:latin typeface="Trebuchet MS"/>
                <a:ea typeface="微軟正黑體" panose="020B0604030504040204" pitchFamily="34" charset="-120"/>
              </a:rPr>
              <a:t>Hang-Ting Lue, et al., Macronix, IEDM 2019 38.1</a:t>
            </a:r>
            <a:endParaRPr lang="zh-TW" altLang="en-US" sz="1350" dirty="0">
              <a:solidFill>
                <a:prstClr val="black"/>
              </a:solidFill>
              <a:latin typeface="Trebuchet MS"/>
              <a:ea typeface="微軟正黑體" panose="020B0604030504040204" pitchFamily="34" charset="-120"/>
            </a:endParaRPr>
          </a:p>
        </p:txBody>
      </p:sp>
      <p:sp>
        <p:nvSpPr>
          <p:cNvPr id="3" name="向右箭號 2"/>
          <p:cNvSpPr/>
          <p:nvPr/>
        </p:nvSpPr>
        <p:spPr>
          <a:xfrm>
            <a:off x="291998" y="5908427"/>
            <a:ext cx="330993" cy="2219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TW" altLang="en-US" sz="1350">
              <a:solidFill>
                <a:prstClr val="white"/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1775520" y="196172"/>
            <a:ext cx="8712968" cy="54006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US" altLang="zh-TW" sz="3600" b="1" dirty="0">
                <a:solidFill>
                  <a:srgbClr val="A50021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In-Memory Computing Using 3D NAND </a:t>
            </a:r>
          </a:p>
        </p:txBody>
      </p:sp>
      <p:sp>
        <p:nvSpPr>
          <p:cNvPr id="10" name="投影片編號版面配置區 2"/>
          <p:cNvSpPr txBox="1">
            <a:spLocks/>
          </p:cNvSpPr>
          <p:nvPr/>
        </p:nvSpPr>
        <p:spPr>
          <a:xfrm>
            <a:off x="11777388" y="6342189"/>
            <a:ext cx="414612" cy="363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E83628F-2085-4B6C-9E3B-26F075965AF1}" type="slidenum">
              <a:rPr lang="en-US" altLang="zh-TW" sz="1600" b="1" smtClean="0">
                <a:solidFill>
                  <a:srgbClr val="000000">
                    <a:lumMod val="85000"/>
                    <a:lumOff val="15000"/>
                  </a:srgbClr>
                </a:solidFill>
                <a:latin typeface="Avenir Next LT Pro" panose="02020404030301010803"/>
              </a:rPr>
              <a:pPr>
                <a:defRPr/>
              </a:pPr>
              <a:t>9</a:t>
            </a:fld>
            <a:endParaRPr lang="en-US" altLang="zh-TW" sz="1600" b="1" dirty="0">
              <a:solidFill>
                <a:srgbClr val="000000">
                  <a:lumMod val="85000"/>
                  <a:lumOff val="15000"/>
                </a:srgbClr>
              </a:solidFill>
              <a:latin typeface="Avenir Next LT Pro" panose="02020404030301010803"/>
            </a:endParaRPr>
          </a:p>
        </p:txBody>
      </p:sp>
    </p:spTree>
    <p:extLst>
      <p:ext uri="{BB962C8B-B14F-4D97-AF65-F5344CB8AC3E}">
        <p14:creationId xmlns:p14="http://schemas.microsoft.com/office/powerpoint/2010/main" val="223055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2201</Words>
  <Application>Microsoft Office PowerPoint</Application>
  <PresentationFormat>寬螢幕</PresentationFormat>
  <Paragraphs>361</Paragraphs>
  <Slides>21</Slides>
  <Notes>12</Notes>
  <HiddenSlides>0</HiddenSlides>
  <MMClips>0</MMClips>
  <ScaleCrop>false</ScaleCrop>
  <HeadingPairs>
    <vt:vector size="8" baseType="variant">
      <vt:variant>
        <vt:lpstr>使用字型</vt:lpstr>
      </vt:variant>
      <vt:variant>
        <vt:i4>15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38" baseType="lpstr">
      <vt:lpstr>-apple-system</vt:lpstr>
      <vt:lpstr>Arial Unicode MS</vt:lpstr>
      <vt:lpstr>Avenir Next LT Pro</vt:lpstr>
      <vt:lpstr>Microsoft JhengHei UI</vt:lpstr>
      <vt:lpstr>Rockwell</vt:lpstr>
      <vt:lpstr>微軟正黑體</vt:lpstr>
      <vt:lpstr>新細明體</vt:lpstr>
      <vt:lpstr>標楷體</vt:lpstr>
      <vt:lpstr>Arial</vt:lpstr>
      <vt:lpstr>Arial Black</vt:lpstr>
      <vt:lpstr>Calibri</vt:lpstr>
      <vt:lpstr>Calibri Light</vt:lpstr>
      <vt:lpstr>Georgia</vt:lpstr>
      <vt:lpstr>Trebuchet MS</vt:lpstr>
      <vt:lpstr>Wingdings</vt:lpstr>
      <vt:lpstr>2_Office Theme</vt:lpstr>
      <vt:lpstr>SPW 10.0 Graph</vt:lpstr>
      <vt:lpstr>Outline</vt:lpstr>
      <vt:lpstr>An Amazing Nature Memory</vt:lpstr>
      <vt:lpstr>PowerPoint 簡報</vt:lpstr>
      <vt:lpstr>PowerPoint 簡報</vt:lpstr>
      <vt:lpstr>PowerPoint 簡報</vt:lpstr>
      <vt:lpstr>Landscape of Non-Volatile Memories</vt:lpstr>
      <vt:lpstr>PowerPoint 簡報</vt:lpstr>
      <vt:lpstr>PowerPoint 簡報</vt:lpstr>
      <vt:lpstr>PowerPoint 簡報</vt:lpstr>
      <vt:lpstr>In-Memory Search Technology</vt:lpstr>
      <vt:lpstr>PowerPoint 簡報</vt:lpstr>
      <vt:lpstr>PowerPoint 簡報</vt:lpstr>
      <vt:lpstr>PowerPoint 簡報</vt:lpstr>
      <vt:lpstr>Surveillance (1) CLIP (Contrastive Language-Image Pre-Training)</vt:lpstr>
      <vt:lpstr>Surveillance (2) CLIFS: Contrastive Language-Image Forensic Search </vt:lpstr>
      <vt:lpstr>PowerPoint 簡報</vt:lpstr>
      <vt:lpstr>Car Localization  Civil Maps’ The Fingerprint Base Map™</vt:lpstr>
      <vt:lpstr>Outline</vt:lpstr>
      <vt:lpstr>PowerPoint 簡報</vt:lpstr>
      <vt:lpstr>Acknowledgement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Internet of Things  Enabled by ICs</dc:title>
  <dc:creator>KC Wang</dc:creator>
  <cp:lastModifiedBy>Windows 使用者</cp:lastModifiedBy>
  <cp:revision>224</cp:revision>
  <cp:lastPrinted>2023-05-27T15:13:08Z</cp:lastPrinted>
  <dcterms:created xsi:type="dcterms:W3CDTF">2015-04-10T14:27:52Z</dcterms:created>
  <dcterms:modified xsi:type="dcterms:W3CDTF">2023-05-30T09:26:06Z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XICSecret">
    <vt:lpwstr>None</vt:lpwstr>
  </property>
  <property fmtid="{D5CDD505-2E9C-101B-9397-08002B2CF9AE}" pid="3" name="MXICSecretDLP">
    <vt:lpwstr>_#MacronixNone#_</vt:lpwstr>
  </property>
  <property fmtid="{D5CDD505-2E9C-101B-9397-08002B2CF9AE}" pid="4" name="MXICMarkedBy">
    <vt:lpwstr>User</vt:lpwstr>
  </property>
  <property fmtid="{D5CDD505-2E9C-101B-9397-08002B2CF9AE}" pid="5" name="MXICPersonalData">
    <vt:lpwstr>None</vt:lpwstr>
  </property>
  <property fmtid="{D5CDD505-2E9C-101B-9397-08002B2CF9AE}" pid="6" name="MXICPersonalDataDLP">
    <vt:lpwstr>_#MacronixNone#_</vt:lpwstr>
  </property>
  <property fmtid="{D5CDD505-2E9C-101B-9397-08002B2CF9AE}" pid="7" name="MXICPageOrientation">
    <vt:lpwstr>1</vt:lpwstr>
  </property>
  <property fmtid="{D5CDD505-2E9C-101B-9397-08002B2CF9AE}" pid="8" name="MXICWatermarkFileName">
    <vt:lpwstr/>
  </property>
  <property fmtid="{D5CDD505-2E9C-101B-9397-08002B2CF9AE}" pid="9" name="MXICTradeSecret">
    <vt:lpwstr>No</vt:lpwstr>
  </property>
</Properties>
</file>