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337" r:id="rId4"/>
    <p:sldId id="338" r:id="rId5"/>
    <p:sldId id="351" r:id="rId6"/>
    <p:sldId id="491" r:id="rId7"/>
    <p:sldId id="352" r:id="rId8"/>
    <p:sldId id="480" r:id="rId9"/>
    <p:sldId id="620" r:id="rId10"/>
    <p:sldId id="619" r:id="rId11"/>
    <p:sldId id="572" r:id="rId12"/>
    <p:sldId id="578" r:id="rId13"/>
    <p:sldId id="622" r:id="rId14"/>
    <p:sldId id="628" r:id="rId15"/>
    <p:sldId id="632" r:id="rId16"/>
    <p:sldId id="362" r:id="rId17"/>
    <p:sldId id="363" r:id="rId18"/>
    <p:sldId id="621" r:id="rId19"/>
    <p:sldId id="554" r:id="rId20"/>
    <p:sldId id="550" r:id="rId21"/>
    <p:sldId id="612" r:id="rId22"/>
    <p:sldId id="6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43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6T20:41:05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7887 205 24575,'-41'0'0,"-10"0"0,0 0 0,-18 0 0,18 0 0,0 0 0,-5 0-773,7 0 0,-2 0 773,-23 0 0,-3 0 0,10 0 0,1 0 0,-10 0 0,0 0 0,14-3 0,0 0 0,-13-1 0,2-1 0,-18-8 0,8 6 0,0-1 0,-4-11 0,-7 9 0,-2-2 0,40-1 0,1-1 0,-15 4 0,-1 0 0,16 0 0,3 0-131,-40-3 131,37 6 0,2 1 0,-24-2 0,-18-4 0,2 11 0,14-5 0,18 6 0,-1 0 0,-17 0 0,-14 0 0,40 0 0,2 0 0,-29 0 0,-6 0 0,33 0 0,3 0 0,-1 0 0,1 0 0,-3 0 0,-24 0-70,6 0 70,-14 0 0,2 0 0,4 0 0,-10 0 0,26 0 0,7 0 0,0 0 1135,0 0-1135,0 0 535,-7 0-535,5 0 0,-5 0 0,-16 0 0,23 0 0,6 0 0,-2 0 0,-10 0 0,-27 0 0,17 0 0,0 0 0,-8 6 0,6 1 0,-14 5 0,6 1 0,13-2 77,-24 2-77,12 3 0,-12-2 0,2-3 0,19 0 0,7-10 0,-5 10 0,12-5 0,-12 1 0,-11-3 0,18 1 0,-15-4 0,21 4 0,-8-5 0,1 0 0,1 0 0,13 0 0,2 0 0,7 0 0,5 0 0,2 0 0,6 0 0,4 0 0,-6 7 0,15-1 0,-9 6 0,15-4 0,-3 4 0,4-3 0,-1 0 0,-13-6 0,-11 2 0,-12 11 0,-10 8 0,9 9 0,-3 6 0,-5 9 0,-1 7 0,5-5 0,-2 2 0,14-14 0,-7 7 0,11-2 0,-3 1 0,15-8 0,-3 0 0,6-8 0,0 0 0,0 1 0,1-6 0,-1 4 0,0-3 0,0 4 0,1-5 0,-7 12 0,6-15 0,-7 14 0,3-9 0,2 4 0,-2-5 0,8 3 0,-1-8 0,6 3 0,-7-5 0,11 0 0,-5 1 0,6-1 0,0 8 0,1-1 0,4 7 0,0-3 0,0 6 0,0 8 0,0 1 0,15 6 0,4 0 0,19-4 0,2 5 0,11-4 0,2 1 0,15 2 0,-6-1 0,11-3 0,-4 3 0,-2-5 0,6 1 0,-26-11 0,13 0 0,-22-6 0,32 22 0,-28-19 0,14 11 0,-28-23 0,0 1 0,6 1 0,3 6 0,-6-10 0,16 15 0,-15-14 0,16 4 0,-1 4 0,3-6 0,5 8 0,-5-10 0,4 4 0,-5-4 0,7 5 0,15 8 0,-12-6 0,0 0 0,9 4 0,-2-5 0,24 14 0,-24-9 0,9-4 0,-29-4 0,16-8 0,1 5 0,10-5 0,1 0 0,6-5 0,-8-2 0,8-5 0,10 0-762,2 0 762,-38 1 0,0-2 0,1-4 0,0-3 0,0 1 0,2-1 0,7-3 0,0-1-570,-3-2 0,0 1 570,4 5 0,0 0 0,1-2 0,-1-1 0,1 3 0,-1 1 0,-4 0 0,-1 0 0,4 0 0,1 0 0,-1 2 0,-1 2 0,-5 0 0,-1-1-103,-3 1 1,-2 1 102,28 1 0,-8-5 0,-7 6 709,-2 0-709,-7 0 1171,-1-5-1171,16 4 0,-4-9 0,13 3 0,-8-5 0,8 0 0,-6 0 0,14-1 0,-28 1 0,16-5 227,-24 5-227,11-5 0,-14 6 0,-7 0 0,-17 2 0,-8 4 0,19 1 0,24-2 0,33-1-712,-39-2 1,1-2 711,8 0 0,3-1 0,11-2 0,3-3-1259,10-3 1,2 0 1258,-24 10 0,1 1 0,-1 0 0,29-11 0,-1 0 0,0 7 0,-2 1-635,-13 0 0,-5-1 635,-12 2 0,-2 1-211,-3 3 0,-3 0 211,28-11 0,6 3 0,-10-3 0,-15 6 1109,-8 1-1109,-10 0 2428,-6-3-2428,-5 2 1530,-2-2-1530,0-1 565,2 4-565,5-8 0,-6 7 0,12-13 0,-10 8 0,17-15 0,-10 4 0,6-10 0,-1 3 0,-14-1 0,26-11 0,-36 19 0,24-16 0,-23 13 0,4 4 0,1-4 0,-7 8 0,-1 4 0,-5 0 0,2-1 0,-5 6 0,4-7 0,-9 4 0,2-1 0,-3-4 0,0-1 0,0-1 0,1-3 0,-1-2 0,1-1 0,-5-10 0,0 10 0,-5-10 0,0 4 0,0-11 0,0-3 0,0 1 0,0-5 0,0 11 0,0-5 0,-5 6 0,-1 1 0,-4 5 0,0 2 0,1 11 0,-4-12 0,3 14 0,-7-9 0,7 8 0,-6 7 0,2-6 0,0 7 0,-2-3 0,2 3 0,-3-2 0,-1 6 0,-4-7 0,4 7 0,-10-8 0,10 9 0,-10-5 0,10 5 0,-9 0 0,8 0 0,-3 0 0,-3 0 0,5 0 0,-5 0 0,8 5 0,0-4 0,-1 3 0,-4-4 0,3 0 0,-3 0 0,0 0 0,3 0 0,-8-1 0,8 2 0,-3-1 0,5 0 0,-1 0 0,1 4 0,0-3 0,-1 7 0,1-6 0,-1 2 0,1 0 0,-8-3 0,6 3 0,-6 0 0,2-3 0,5 3 0,-5 0 0,6-3 0,0 4 0,4-1 0,-4-3 0,8 7 0,-7-7 0,7 7 0,-3-6 0,4 6 0,0-3 0,0 4 0,0 0 0,0 0 0,0 0 0,4 0 0,0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D349-8ADA-8F45-876F-329763739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686F5-3592-EC42-8401-C8373E716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3096-E1B4-C441-A06D-A762FE83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BBC25-B0E0-D846-BEB9-09FEFB4B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A8A6D-353E-E944-B567-F1AFCE3C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0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7082-0D9B-8A4C-848E-AFF17C6B3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B5EBB-897F-244D-98AB-DFDCECD71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AD40E-3C26-1E46-A5FF-2E4AE9C95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6253C-BDB4-8C4C-AC3E-75C3268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CB49A-20DC-F049-8D7B-076503CB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2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E12A6A-A36C-5541-B776-D3A2AE6DC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15D4B-A858-ED4A-B2DC-39D859DCD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0993-6231-6447-BE1F-44C16FCF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29E23-8F5B-0C4C-8677-776908D33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E4676-40D8-3940-BA7D-FFA3FCD5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1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89A5-C021-D540-B086-B1B462CB7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08BD-1522-AF4F-8EDC-4F259DACC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7B338-C2C9-AB45-95D7-844C07A0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B92EF-99F3-5B4D-9878-2AC0A55C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C2EB0-3624-FC43-BC34-3B4BFD35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3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4F48-0D2B-B746-9139-27D89127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070C8-7F44-2543-9897-D1A7BF1F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CE430-520A-3D43-A248-1641D35E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F41BB-DA9E-FD48-8F43-2B0C3CA5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DEC3A-2DEA-CE43-9F6F-3B313283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6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D147-B8D3-234A-A753-2C90CB11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2792-419D-334E-B7CE-1D22EA1AC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70556-A63B-C745-B977-2CBA46B18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DA5C6-3172-1B43-915F-C50C5DDC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7B49E-7C55-0E46-9556-E10D42463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72C7E-0F4F-E948-B938-A0F53FAA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1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90C4-24B8-944C-AC7D-F921E9B2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9DE91-8385-D745-B5A1-FEE10D104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FA8A6-14FC-E84B-ADA9-72E8F45BD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9DD6FC-0AE9-F841-9CF0-4C701F1A1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035CAA-FC9B-5242-B784-B1FA54B52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C204A9-DF36-214C-AB9D-B77C807A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E3F623-FBCE-CE40-B18C-61EB2C6F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85C9F-50C5-954C-AA44-A7FA906E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6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9A58-19E9-E346-9981-A7BF7A22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6B6C9-B2B0-8442-A8AE-B86E3A8C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C09A3-A9B5-254D-B292-A4340EE1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FD657-CB3D-0548-9FFD-271A8F45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08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D1F71-7DB6-8440-905C-7E38DEFD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C3D430-E8CA-8245-B0A5-665AC972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82386-D9E9-E24E-8171-39061F90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9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9242-EEFF-5244-BD6F-7559780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7128-EFFA-ED4A-8FFE-92EA570B0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5FB6F-7B9C-A64C-B600-F682A858B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8CA89-D8BE-014A-BBA3-B12782C2B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13162-4175-C949-8337-631EE4FA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8D052-2175-1A4C-BE8C-24F9FB91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9519-1358-7744-BDA4-B71DCDD4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A1198-3BDC-1646-88B3-985B988B5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60DB3-AD46-3443-B409-0C2980442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3B762-FDD9-4842-BFED-88389E4D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45678-ED3B-9840-8FAF-31C05EC9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055DC-0DD3-3643-8974-01A4D3BD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7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E9ACF-EE7A-134E-92DA-5DD04BEB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76F94-AA82-524C-B9E6-C6EE1D8E7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203EB-D7D9-4049-AE3A-73EC02453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45366-DBF1-EC41-AEB6-19C9EDE7A71D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9C2EA-9A27-C147-975B-BBAB9FA27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CD19F-2857-5342-9F84-EAFD50144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8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x.doi.org/10.1140/epjc/s10052-023-11432-y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33.tif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customXml" Target="../ink/ink1.xm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65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tiff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0.png"/><Relationship Id="rId10" Type="http://schemas.openxmlformats.org/officeDocument/2006/relationships/image" Target="../media/image50.tiff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iff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63.tiff"/><Relationship Id="rId7" Type="http://schemas.openxmlformats.org/officeDocument/2006/relationships/image" Target="../media/image129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f"/><Relationship Id="rId5" Type="http://schemas.openxmlformats.org/officeDocument/2006/relationships/image" Target="../media/image127.png"/><Relationship Id="rId10" Type="http://schemas.openxmlformats.org/officeDocument/2006/relationships/image" Target="../media/image66.tiff"/><Relationship Id="rId9" Type="http://schemas.openxmlformats.org/officeDocument/2006/relationships/image" Target="../media/image6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41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tiff"/><Relationship Id="rId7" Type="http://schemas.openxmlformats.org/officeDocument/2006/relationships/image" Target="../media/image77.pn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tiff"/><Relationship Id="rId10" Type="http://schemas.openxmlformats.org/officeDocument/2006/relationships/image" Target="../media/image54.tiff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0.tiff"/><Relationship Id="rId5" Type="http://schemas.openxmlformats.org/officeDocument/2006/relationships/image" Target="../media/image20.png"/><Relationship Id="rId10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144EBA-70AF-E543-9B19-99A9D4629382}"/>
              </a:ext>
            </a:extLst>
          </p:cNvPr>
          <p:cNvSpPr txBox="1"/>
          <p:nvPr/>
        </p:nvSpPr>
        <p:spPr>
          <a:xfrm>
            <a:off x="740253" y="867330"/>
            <a:ext cx="107114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" pitchFamily="2" charset="0"/>
              </a:rPr>
              <a:t>Study of Time-Dependent Impact Ionization in a Large-Size Low Energy Threshold Ge Detector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DF51E-AC36-574B-A77C-8CD28211EB9F}"/>
              </a:ext>
            </a:extLst>
          </p:cNvPr>
          <p:cNvSpPr txBox="1"/>
          <p:nvPr/>
        </p:nvSpPr>
        <p:spPr>
          <a:xfrm>
            <a:off x="3241509" y="2736502"/>
            <a:ext cx="55863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" pitchFamily="2" charset="0"/>
              </a:rPr>
              <a:t>Pramod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" pitchFamily="2" charset="0"/>
              </a:rPr>
              <a:t>Acharya </a:t>
            </a:r>
          </a:p>
          <a:p>
            <a:pPr algn="ctr"/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" pitchFamily="2" charset="0"/>
            </a:endParaRPr>
          </a:p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" pitchFamily="2" charset="0"/>
              </a:rPr>
              <a:t>University of South Dakota</a:t>
            </a:r>
            <a:endParaRPr lang="en-US" sz="2800" b="1" i="0" dirty="0">
              <a:solidFill>
                <a:schemeClr val="accent5">
                  <a:lumMod val="50000"/>
                </a:schemeClr>
              </a:solidFill>
              <a:effectLst/>
              <a:latin typeface="Times" pitchFamily="2" charset="0"/>
            </a:endParaRPr>
          </a:p>
        </p:txBody>
      </p:sp>
      <p:pic>
        <p:nvPicPr>
          <p:cNvPr id="5" name="Picture 4" descr="University Logos | USD">
            <a:extLst>
              <a:ext uri="{FF2B5EF4-FFF2-40B4-BE49-F238E27FC236}">
                <a16:creationId xmlns:a16="http://schemas.microsoft.com/office/drawing/2014/main" id="{1CC9A61A-6C87-A149-A65F-20AED157B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" y="5289238"/>
            <a:ext cx="2258055" cy="143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RE-GEMADARC | Neutrino Day">
            <a:extLst>
              <a:ext uri="{FF2B5EF4-FFF2-40B4-BE49-F238E27FC236}">
                <a16:creationId xmlns:a16="http://schemas.microsoft.com/office/drawing/2014/main" id="{6439F580-33C8-2C4C-9F98-08D6FABD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819" y="5532510"/>
            <a:ext cx="2458181" cy="13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中央研究院物理研究所 Institute of Physics, Academia Sinica">
            <a:extLst>
              <a:ext uri="{FF2B5EF4-FFF2-40B4-BE49-F238E27FC236}">
                <a16:creationId xmlns:a16="http://schemas.microsoft.com/office/drawing/2014/main" id="{9C4018E7-F7BC-5D43-AAFD-58512E12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87" y="5199380"/>
            <a:ext cx="1658620" cy="165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00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4671FD0-61DD-5A47-AB53-083CBCE0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8220"/>
            <a:ext cx="6079045" cy="4697445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40D26FB-FD40-664B-8C4D-FBAE33647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7" y="411710"/>
            <a:ext cx="5711815" cy="4413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F6D0C1-9568-A240-BBA3-2C90059C64EA}"/>
                  </a:ext>
                </a:extLst>
              </p:cNvPr>
              <p:cNvSpPr txBox="1"/>
              <p:nvPr/>
            </p:nvSpPr>
            <p:spPr>
              <a:xfrm>
                <a:off x="1128805" y="4825385"/>
                <a:ext cx="3257715" cy="16927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0=0.25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+0.69</m:t>
                      </m:r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1=0.017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−0.0087</m:t>
                      </m:r>
                    </m:oMath>
                  </m:oMathPara>
                </a14:m>
                <a:endParaRPr lang="en-US" sz="2200" b="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2=2.27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−2.57</m:t>
                      </m:r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3=0.49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−0.49</m:t>
                      </m:r>
                    </m:oMath>
                  </m:oMathPara>
                </a14:m>
                <a:endParaRPr lang="en-US" sz="2200" b="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4=0.036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−0.039</m:t>
                      </m:r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F6D0C1-9568-A240-BBA3-2C90059C6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805" y="4825385"/>
                <a:ext cx="3257715" cy="1692771"/>
              </a:xfrm>
              <a:prstGeom prst="rect">
                <a:avLst/>
              </a:prstGeom>
              <a:blipFill>
                <a:blip r:embed="rId4"/>
                <a:stretch>
                  <a:fillRect t="-746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DCB3F8-0F47-CC46-A4F6-DAD93DBCD043}"/>
                  </a:ext>
                </a:extLst>
              </p:cNvPr>
              <p:cNvSpPr txBox="1"/>
              <p:nvPr/>
            </p:nvSpPr>
            <p:spPr>
              <a:xfrm>
                <a:off x="7682005" y="4825385"/>
                <a:ext cx="3257715" cy="16927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0=0.47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−0.11</m:t>
                      </m:r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1=0.0078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+0.011</m:t>
                      </m:r>
                    </m:oMath>
                  </m:oMathPara>
                </a14:m>
                <a:endParaRPr lang="en-US" sz="2200" b="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2=2.1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−3.5</m:t>
                      </m:r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3=0.43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−0.61</m:t>
                      </m:r>
                    </m:oMath>
                  </m:oMathPara>
                </a14:m>
                <a:endParaRPr lang="en-US" sz="2200" b="0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4=0.022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−0.033</m:t>
                      </m:r>
                    </m:oMath>
                  </m:oMathPara>
                </a14:m>
                <a:endParaRPr lang="en-US" sz="22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DCB3F8-0F47-CC46-A4F6-DAD93DBCD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005" y="4825385"/>
                <a:ext cx="3257715" cy="1692771"/>
              </a:xfrm>
              <a:prstGeom prst="rect">
                <a:avLst/>
              </a:prstGeom>
              <a:blipFill>
                <a:blip r:embed="rId5"/>
                <a:stretch>
                  <a:fillRect t="-746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BB875E3-25FE-FC43-873E-AFA776BAF48A}"/>
              </a:ext>
            </a:extLst>
          </p:cNvPr>
          <p:cNvSpPr txBox="1"/>
          <p:nvPr/>
        </p:nvSpPr>
        <p:spPr>
          <a:xfrm>
            <a:off x="2093206" y="611479"/>
            <a:ext cx="106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-67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42AF7-E348-8646-A558-DAB7CC1376BB}"/>
              </a:ext>
            </a:extLst>
          </p:cNvPr>
          <p:cNvSpPr txBox="1"/>
          <p:nvPr/>
        </p:nvSpPr>
        <p:spPr>
          <a:xfrm>
            <a:off x="8776544" y="596376"/>
            <a:ext cx="106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-74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243407-5742-794A-B591-03286E09C4D1}"/>
              </a:ext>
            </a:extLst>
          </p:cNvPr>
          <p:cNvSpPr txBox="1"/>
          <p:nvPr/>
        </p:nvSpPr>
        <p:spPr>
          <a:xfrm>
            <a:off x="3620877" y="162803"/>
            <a:ext cx="4061128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FFFF00"/>
                </a:solidFill>
                <a:latin typeface="Times" pitchFamily="2" charset="0"/>
              </a:rPr>
              <a:t>Fitting Parameters Correlation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2E98B-D0E3-0A4E-91AA-BDF5457DFFA6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B0580-AB20-6348-854A-1090C863157C}"/>
              </a:ext>
            </a:extLst>
          </p:cNvPr>
          <p:cNvSpPr txBox="1"/>
          <p:nvPr/>
        </p:nvSpPr>
        <p:spPr>
          <a:xfrm>
            <a:off x="4442281" y="6465891"/>
            <a:ext cx="30604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accent5">
                    <a:lumMod val="75000"/>
                  </a:schemeClr>
                </a:solidFill>
                <a:effectLst/>
                <a:latin typeface="Times" pitchFamily="2" charset="0"/>
              </a:rPr>
              <a:t>DOI:</a:t>
            </a:r>
            <a:r>
              <a:rPr lang="en-US" sz="1400" b="0" i="0" dirty="0">
                <a:solidFill>
                  <a:schemeClr val="accent5">
                    <a:lumMod val="75000"/>
                  </a:schemeClr>
                </a:solidFill>
                <a:effectLst/>
                <a:latin typeface="Times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10.1140/epjc/s10052-023-11432-y</a:t>
            </a:r>
            <a:endParaRPr lang="en-US" sz="1400" dirty="0">
              <a:solidFill>
                <a:schemeClr val="accent5">
                  <a:lumMod val="75000"/>
                </a:schemeClr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5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55ADC9D-3662-8247-B8A5-22C6820A3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241331"/>
              </p:ext>
            </p:extLst>
          </p:nvPr>
        </p:nvGraphicFramePr>
        <p:xfrm>
          <a:off x="473568" y="934074"/>
          <a:ext cx="7241682" cy="3998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112">
                  <a:extLst>
                    <a:ext uri="{9D8B030D-6E8A-4147-A177-3AD203B41FA5}">
                      <a16:colId xmlns:a16="http://schemas.microsoft.com/office/drawing/2014/main" val="3577583490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952638626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51729954"/>
                    </a:ext>
                  </a:extLst>
                </a:gridCol>
                <a:gridCol w="1840230">
                  <a:extLst>
                    <a:ext uri="{9D8B030D-6E8A-4147-A177-3AD203B41FA5}">
                      <a16:colId xmlns:a16="http://schemas.microsoft.com/office/drawing/2014/main" val="1257087755"/>
                    </a:ext>
                  </a:extLst>
                </a:gridCol>
                <a:gridCol w="1291590">
                  <a:extLst>
                    <a:ext uri="{9D8B030D-6E8A-4147-A177-3AD203B41FA5}">
                      <a16:colId xmlns:a16="http://schemas.microsoft.com/office/drawing/2014/main" val="2123621460"/>
                    </a:ext>
                  </a:extLst>
                </a:gridCol>
              </a:tblGrid>
              <a:tr h="87345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Series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Bias (V)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Tower Temp (K)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Amp rate(keV/min)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Slope error (keV/min)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32393"/>
                  </a:ext>
                </a:extLst>
              </a:tr>
              <a:tr h="624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07210921_1501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7.32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1.36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284325"/>
                  </a:ext>
                </a:extLst>
              </a:tr>
              <a:tr h="6002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07210921_2153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847327"/>
                  </a:ext>
                </a:extLst>
              </a:tr>
              <a:tr h="600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07210914_1545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11.9994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3.41301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416496"/>
                  </a:ext>
                </a:extLst>
              </a:tr>
              <a:tr h="7254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07210922_1454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2.28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12.6555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2.74246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518268"/>
                  </a:ext>
                </a:extLst>
              </a:tr>
              <a:tr h="558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07210922_1634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2.69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13.3850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3.53605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7070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C371A12-4953-4549-8EB3-5E760645DB6D}"/>
              </a:ext>
            </a:extLst>
          </p:cNvPr>
          <p:cNvSpPr txBox="1"/>
          <p:nvPr/>
        </p:nvSpPr>
        <p:spPr>
          <a:xfrm>
            <a:off x="10192215" y="5977054"/>
            <a:ext cx="1360448" cy="8822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B99F2-2C9C-864C-A327-1216939067A1}"/>
              </a:ext>
            </a:extLst>
          </p:cNvPr>
          <p:cNvSpPr txBox="1"/>
          <p:nvPr/>
        </p:nvSpPr>
        <p:spPr>
          <a:xfrm>
            <a:off x="9511991" y="1040424"/>
            <a:ext cx="1360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RUN-74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2DD438-44EB-F84A-AEE4-4922AA491C5B}"/>
                  </a:ext>
                </a:extLst>
              </p:cNvPr>
              <p:cNvSpPr txBox="1"/>
              <p:nvPr/>
            </p:nvSpPr>
            <p:spPr>
              <a:xfrm>
                <a:off x="473568" y="6051783"/>
                <a:ext cx="1171843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is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the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binding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energy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of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charged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state</m:t>
                    </m:r>
                    <m:r>
                      <m:rPr>
                        <m:nor/>
                      </m:rPr>
                      <a:rPr lang="en-US" sz="2000" b="0" i="0" dirty="0" smtClean="0"/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−∗</m:t>
                        </m:r>
                      </m:sup>
                    </m:sSup>
                    <m:r>
                      <m:rPr>
                        <m:nor/>
                      </m:rPr>
                      <a:rPr lang="en-US" sz="2000" dirty="0"/>
                      <m:t>, </m:t>
                    </m:r>
                    <m:r>
                      <m:rPr>
                        <m:nor/>
                      </m:rPr>
                      <a:rPr lang="en-US" sz="2000" dirty="0"/>
                      <m:t>and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is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the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scattering</m:t>
                    </m:r>
                    <m:r>
                      <m:rPr>
                        <m:nor/>
                      </m:rPr>
                      <a:rPr lang="en-US" sz="2000" dirty="0"/>
                      <m:t> </m:t>
                    </m:r>
                    <m:r>
                      <m:rPr>
                        <m:nor/>
                      </m:rPr>
                      <a:rPr lang="en-US" sz="2000" dirty="0"/>
                      <m:t>cross</m:t>
                    </m:r>
                    <m:r>
                      <m:rPr>
                        <m:nor/>
                      </m:rPr>
                      <a:rPr lang="en-US" sz="2000" dirty="0"/>
                      <m:t>−</m:t>
                    </m:r>
                    <m:r>
                      <m:rPr>
                        <m:nor/>
                      </m:rPr>
                      <a:rPr lang="en-US" sz="2000" dirty="0"/>
                      <m:t>section</m:t>
                    </m:r>
                  </m:oMath>
                </a14:m>
                <a:r>
                  <a:rPr lang="en-US" sz="2000" dirty="0"/>
                  <a:t> for impact ionization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2DD438-44EB-F84A-AEE4-4922AA491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68" y="6051783"/>
                <a:ext cx="11718432" cy="400110"/>
              </a:xfrm>
              <a:prstGeom prst="rect">
                <a:avLst/>
              </a:prstGeom>
              <a:blipFill>
                <a:blip r:embed="rId2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2C1A5C-1601-CA4E-8E84-ECCE06AB5381}"/>
                  </a:ext>
                </a:extLst>
              </p:cNvPr>
              <p:cNvSpPr txBox="1"/>
              <p:nvPr/>
            </p:nvSpPr>
            <p:spPr>
              <a:xfrm>
                <a:off x="1341291" y="5101913"/>
                <a:ext cx="2378921" cy="6523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2C1A5C-1601-CA4E-8E84-ECCE06AB5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291" y="5101913"/>
                <a:ext cx="2378921" cy="652358"/>
              </a:xfrm>
              <a:prstGeom prst="rect">
                <a:avLst/>
              </a:prstGeom>
              <a:blipFill>
                <a:blip r:embed="rId3"/>
                <a:stretch>
                  <a:fillRect l="-532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B852D7F-2933-E347-83B8-7D114B54B34F}"/>
              </a:ext>
            </a:extLst>
          </p:cNvPr>
          <p:cNvSpPr txBox="1"/>
          <p:nvPr/>
        </p:nvSpPr>
        <p:spPr>
          <a:xfrm>
            <a:off x="7870504" y="5354697"/>
            <a:ext cx="3353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DOI 10.1007/s10909-012-0547-1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10E5F-802F-E545-888B-80D863935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495" y="5243586"/>
            <a:ext cx="3549009" cy="4967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A58915E-D537-404A-AA2F-7CB83E6858B7}"/>
                  </a:ext>
                </a:extLst>
              </p14:cNvPr>
              <p14:cNvContentPartPr/>
              <p14:nvPr/>
            </p14:nvContentPartPr>
            <p14:xfrm>
              <a:off x="974263" y="4992840"/>
              <a:ext cx="3213720" cy="1051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A58915E-D537-404A-AA2F-7CB83E6858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263" y="4984200"/>
                <a:ext cx="3231360" cy="1069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4A342B5-0EEC-1542-936F-BC00F887A103}"/>
              </a:ext>
            </a:extLst>
          </p:cNvPr>
          <p:cNvSpPr txBox="1"/>
          <p:nvPr/>
        </p:nvSpPr>
        <p:spPr>
          <a:xfrm>
            <a:off x="4187983" y="204659"/>
            <a:ext cx="2238923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Binding Energy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0B2FC8-E714-1143-B277-6E3EB8E0CFBE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D8432E-71D1-6D40-87D0-9262DFFF8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403" y="1960434"/>
            <a:ext cx="3604394" cy="2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2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3390E4-D0ED-E941-A52A-126CADC519E5}"/>
                  </a:ext>
                </a:extLst>
              </p:cNvPr>
              <p:cNvSpPr txBox="1"/>
              <p:nvPr/>
            </p:nvSpPr>
            <p:spPr>
              <a:xfrm>
                <a:off x="361230" y="418272"/>
                <a:ext cx="2378921" cy="6523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3390E4-D0ED-E941-A52A-126CADC51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30" y="418272"/>
                <a:ext cx="2378921" cy="652358"/>
              </a:xfrm>
              <a:prstGeom prst="rect">
                <a:avLst/>
              </a:prstGeom>
              <a:blipFill>
                <a:blip r:embed="rId2"/>
                <a:stretch>
                  <a:fillRect l="-532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9FE006-C04C-6840-A18C-8A15537B8AC8}"/>
                  </a:ext>
                </a:extLst>
              </p:cNvPr>
              <p:cNvSpPr txBox="1"/>
              <p:nvPr/>
            </p:nvSpPr>
            <p:spPr>
              <a:xfrm>
                <a:off x="4024582" y="340973"/>
                <a:ext cx="2296654" cy="654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9FE006-C04C-6840-A18C-8A15537B8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582" y="340973"/>
                <a:ext cx="2296654" cy="654025"/>
              </a:xfrm>
              <a:prstGeom prst="rect">
                <a:avLst/>
              </a:prstGeom>
              <a:blipFill>
                <a:blip r:embed="rId3"/>
                <a:stretch>
                  <a:fillRect l="-1099" r="-549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24DBD9-48C9-324F-AEA9-BA3DD2598521}"/>
              </a:ext>
            </a:extLst>
          </p:cNvPr>
          <p:cNvSpPr txBox="1"/>
          <p:nvPr/>
        </p:nvSpPr>
        <p:spPr>
          <a:xfrm>
            <a:off x="7939946" y="458110"/>
            <a:ext cx="2678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</a:t>
            </a:r>
            <a:r>
              <a:rPr lang="el-GR" sz="20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ν</a:t>
            </a: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= 9.6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</a:t>
            </a: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</a:t>
            </a:r>
            <a:r>
              <a:rPr lang="el-GR" sz="20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14</a:t>
            </a:r>
            <a:r>
              <a:rPr lang="en-US" sz="20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</a:t>
            </a:r>
            <a:r>
              <a:rPr lang="en-US" sz="20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3/2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cm</a:t>
            </a:r>
            <a:r>
              <a:rPr lang="en-US" sz="20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-3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D4071-753A-4C49-9293-ACA9461AF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825" y="2334562"/>
            <a:ext cx="5078539" cy="42510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C61E6-9AB9-9148-A377-9A3FC3C73539}"/>
                  </a:ext>
                </a:extLst>
              </p:cNvPr>
              <p:cNvSpPr txBox="1"/>
              <p:nvPr/>
            </p:nvSpPr>
            <p:spPr>
              <a:xfrm>
                <a:off x="363466" y="1621306"/>
                <a:ext cx="137165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th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9C61E6-9AB9-9148-A377-9A3FC3C73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66" y="1621306"/>
                <a:ext cx="1371658" cy="818366"/>
              </a:xfrm>
              <a:prstGeom prst="rect">
                <a:avLst/>
              </a:prstGeom>
              <a:blipFill>
                <a:blip r:embed="rId5"/>
                <a:stretch>
                  <a:fillRect l="-1835" r="-3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92106B-8E03-A246-BA36-E1DCC962523E}"/>
                  </a:ext>
                </a:extLst>
              </p:cNvPr>
              <p:cNvSpPr txBox="1"/>
              <p:nvPr/>
            </p:nvSpPr>
            <p:spPr>
              <a:xfrm>
                <a:off x="2477357" y="1743264"/>
                <a:ext cx="173643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=0.29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92106B-8E03-A246-BA36-E1DCC9625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357" y="1743264"/>
                <a:ext cx="1736438" cy="400110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ADB355-3168-CC4E-9477-616BFCFD882C}"/>
                  </a:ext>
                </a:extLst>
              </p:cNvPr>
              <p:cNvSpPr txBox="1"/>
              <p:nvPr/>
            </p:nvSpPr>
            <p:spPr>
              <a:xfrm>
                <a:off x="4342604" y="1670876"/>
                <a:ext cx="285626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=7.4×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b="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ADB355-3168-CC4E-9477-616BFCFD8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604" y="1670876"/>
                <a:ext cx="2856264" cy="400110"/>
              </a:xfrm>
              <a:prstGeom prst="rect">
                <a:avLst/>
              </a:prstGeom>
              <a:blipFill>
                <a:blip r:embed="rId7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D1CDCE9-7D97-7A4C-A12D-7533253AA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88" y="2785231"/>
            <a:ext cx="3955538" cy="32899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437ECB-772B-A042-825C-40307C537BFB}"/>
                  </a:ext>
                </a:extLst>
              </p:cNvPr>
              <p:cNvSpPr txBox="1"/>
              <p:nvPr/>
            </p:nvSpPr>
            <p:spPr>
              <a:xfrm>
                <a:off x="121004" y="6360028"/>
                <a:ext cx="5238293" cy="313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𝐺𝑟𝑜𝑢𝑛𝑑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𝑠𝑡𝑎𝑡𝑒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=0.01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437ECB-772B-A042-825C-40307C537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04" y="6360028"/>
                <a:ext cx="5238293" cy="313997"/>
              </a:xfrm>
              <a:prstGeom prst="rect">
                <a:avLst/>
              </a:prstGeom>
              <a:blipFill>
                <a:blip r:embed="rId9"/>
                <a:stretch>
                  <a:fillRect l="-726" t="-3846" r="-484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3B0780F-AF44-8046-8CC8-497E2C3D034B}"/>
              </a:ext>
            </a:extLst>
          </p:cNvPr>
          <p:cNvSpPr txBox="1"/>
          <p:nvPr/>
        </p:nvSpPr>
        <p:spPr>
          <a:xfrm>
            <a:off x="7339108" y="1511538"/>
            <a:ext cx="477393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This was from our calculation and approx. equal to the Super-CDMS calculation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08C591-AE58-8F4F-9B09-A726964DA2FE}"/>
              </a:ext>
            </a:extLst>
          </p:cNvPr>
          <p:cNvCxnSpPr/>
          <p:nvPr/>
        </p:nvCxnSpPr>
        <p:spPr>
          <a:xfrm>
            <a:off x="6947408" y="1834703"/>
            <a:ext cx="50292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56FB8-B813-9F45-A810-302909DCB758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55794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E5C114-1595-5B4A-A754-5A105DB228FE}"/>
              </a:ext>
            </a:extLst>
          </p:cNvPr>
          <p:cNvSpPr txBox="1"/>
          <p:nvPr/>
        </p:nvSpPr>
        <p:spPr>
          <a:xfrm>
            <a:off x="3041726" y="205019"/>
            <a:ext cx="5562885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  <a:latin typeface="Times" pitchFamily="2" charset="0"/>
              </a:rPr>
              <a:t>Impact ionization Charge Collection Efficiency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A71CB-535D-1249-8F16-1D7B19AE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7" y="1235314"/>
            <a:ext cx="2676882" cy="6583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F3D649-DB9B-F848-A387-E50332777A87}"/>
                  </a:ext>
                </a:extLst>
              </p:cNvPr>
              <p:cNvSpPr txBox="1"/>
              <p:nvPr/>
            </p:nvSpPr>
            <p:spPr>
              <a:xfrm>
                <a:off x="8084290" y="1190658"/>
                <a:ext cx="1690463" cy="613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𝑑𝑖𝑝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F3D649-DB9B-F848-A387-E50332777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290" y="1190658"/>
                <a:ext cx="1690463" cy="613373"/>
              </a:xfrm>
              <a:prstGeom prst="rect">
                <a:avLst/>
              </a:prstGeom>
              <a:blipFill>
                <a:blip r:embed="rId3"/>
                <a:stretch>
                  <a:fillRect l="-1493" r="-7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9864661-CCB3-4D4A-BCD3-DD2D7CD17110}"/>
              </a:ext>
            </a:extLst>
          </p:cNvPr>
          <p:cNvSpPr txBox="1"/>
          <p:nvPr/>
        </p:nvSpPr>
        <p:spPr>
          <a:xfrm>
            <a:off x="4019794" y="3263870"/>
            <a:ext cx="1603823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" pitchFamily="2" charset="0"/>
              </a:rPr>
              <a:t>L=3.3;</a:t>
            </a:r>
          </a:p>
          <a:p>
            <a:r>
              <a:rPr lang="en-US" sz="2000" dirty="0">
                <a:effectLst/>
                <a:latin typeface="Times" pitchFamily="2" charset="0"/>
              </a:rPr>
              <a:t>R=4E11;</a:t>
            </a:r>
          </a:p>
          <a:p>
            <a:r>
              <a:rPr lang="en-US" sz="2000" dirty="0">
                <a:effectLst/>
                <a:latin typeface="Times" pitchFamily="2" charset="0"/>
              </a:rPr>
              <a:t>s0=7E-13;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D64B68-87B6-E24D-95AE-B31B335BE3CD}"/>
                  </a:ext>
                </a:extLst>
              </p:cNvPr>
              <p:cNvSpPr txBox="1"/>
              <p:nvPr/>
            </p:nvSpPr>
            <p:spPr>
              <a:xfrm>
                <a:off x="1296728" y="2420154"/>
                <a:ext cx="1161087" cy="567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D64B68-87B6-E24D-95AE-B31B335BE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728" y="2420154"/>
                <a:ext cx="1161087" cy="567271"/>
              </a:xfrm>
              <a:prstGeom prst="rect">
                <a:avLst/>
              </a:prstGeom>
              <a:blipFill>
                <a:blip r:embed="rId4"/>
                <a:stretch>
                  <a:fillRect l="-5435" t="-4348" r="-21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CAFB3D-0774-A14A-BFFD-1507421CC674}"/>
                  </a:ext>
                </a:extLst>
              </p:cNvPr>
              <p:cNvSpPr txBox="1"/>
              <p:nvPr/>
            </p:nvSpPr>
            <p:spPr>
              <a:xfrm>
                <a:off x="6732327" y="2231586"/>
                <a:ext cx="49068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𝑡𝑟𝑎𝑝𝑝𝑖𝑛𝑔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𝑙𝑒𝑛𝑔𝑡h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𝑖𝑚𝑝𝑎𝑐𝑡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𝑖𝑜𝑛𝑖𝑧𝑎𝑡𝑖𝑜𝑛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CAFB3D-0774-A14A-BFFD-1507421CC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327" y="2231586"/>
                <a:ext cx="4906829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72FD9D-6372-844D-91B9-95F0E26723FF}"/>
                  </a:ext>
                </a:extLst>
              </p:cNvPr>
              <p:cNvSpPr txBox="1"/>
              <p:nvPr/>
            </p:nvSpPr>
            <p:spPr>
              <a:xfrm>
                <a:off x="6560635" y="2676228"/>
                <a:ext cx="56313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𝑡𝑟𝑎𝑝𝑝𝑖𝑛𝑔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𝑙𝑒𝑛𝑔𝑡h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𝑡𝑟𝑎𝑝𝑝𝑖𝑛𝑔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𝑐𝑟𝑜𝑠𝑠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𝑠𝑒𝑐𝑡𝑖𝑜𝑛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72FD9D-6372-844D-91B9-95F0E2672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635" y="2676228"/>
                <a:ext cx="5631365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F1E542-4C2E-704E-9AF3-F1C46DC3AAFE}"/>
                  </a:ext>
                </a:extLst>
              </p:cNvPr>
              <p:cNvSpPr txBox="1"/>
              <p:nvPr/>
            </p:nvSpPr>
            <p:spPr>
              <a:xfrm>
                <a:off x="808028" y="3172091"/>
                <a:ext cx="1998856" cy="659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F1E542-4C2E-704E-9AF3-F1C46DC3A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28" y="3172091"/>
                <a:ext cx="1998856" cy="6597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94AEA1-2064-AE42-A7E8-CE4438B9FC29}"/>
                  </a:ext>
                </a:extLst>
              </p:cNvPr>
              <p:cNvSpPr txBox="1"/>
              <p:nvPr/>
            </p:nvSpPr>
            <p:spPr>
              <a:xfrm>
                <a:off x="808028" y="3953293"/>
                <a:ext cx="2152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94AEA1-2064-AE42-A7E8-CE4438B9F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28" y="3953293"/>
                <a:ext cx="2152577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6BBCD4-0EE3-4A4B-A6A9-E6EEE22E9C96}"/>
                  </a:ext>
                </a:extLst>
              </p:cNvPr>
              <p:cNvSpPr txBox="1"/>
              <p:nvPr/>
            </p:nvSpPr>
            <p:spPr>
              <a:xfrm>
                <a:off x="920050" y="4482539"/>
                <a:ext cx="2152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6BBCD4-0EE3-4A4B-A6A9-E6EEE22E9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050" y="4482539"/>
                <a:ext cx="2152577" cy="369332"/>
              </a:xfrm>
              <a:prstGeom prst="rect">
                <a:avLst/>
              </a:prstGeom>
              <a:blipFill>
                <a:blip r:embed="rId9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789A3F2-8EC0-574E-8243-F22B9F21D1AE}"/>
              </a:ext>
            </a:extLst>
          </p:cNvPr>
          <p:cNvSpPr txBox="1"/>
          <p:nvPr/>
        </p:nvSpPr>
        <p:spPr>
          <a:xfrm>
            <a:off x="1304693" y="1862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AA196-5205-864C-9BA6-ADF95F280B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9751" y="3181265"/>
            <a:ext cx="4332240" cy="36042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F19CE-5D7C-754F-9FFC-7817BAEEAE67}"/>
              </a:ext>
            </a:extLst>
          </p:cNvPr>
          <p:cNvSpPr txBox="1"/>
          <p:nvPr/>
        </p:nvSpPr>
        <p:spPr>
          <a:xfrm>
            <a:off x="237366" y="5751965"/>
            <a:ext cx="673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The trapping length, we observed is due to the impact ionization  due to cluster dipole states, and the trapping of holes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676DC1-EF3A-2345-A0A3-AC7694118AD0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981573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7240AAF-1D67-0F4B-B236-205AAACAE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939537"/>
              </p:ext>
            </p:extLst>
          </p:nvPr>
        </p:nvGraphicFramePr>
        <p:xfrm>
          <a:off x="143791" y="860822"/>
          <a:ext cx="5050775" cy="565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705">
                  <a:extLst>
                    <a:ext uri="{9D8B030D-6E8A-4147-A177-3AD203B41FA5}">
                      <a16:colId xmlns:a16="http://schemas.microsoft.com/office/drawing/2014/main" val="1477115808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val="4012939212"/>
                    </a:ext>
                  </a:extLst>
                </a:gridCol>
                <a:gridCol w="792185">
                  <a:extLst>
                    <a:ext uri="{9D8B030D-6E8A-4147-A177-3AD203B41FA5}">
                      <a16:colId xmlns:a16="http://schemas.microsoft.com/office/drawing/2014/main" val="178278056"/>
                    </a:ext>
                  </a:extLst>
                </a:gridCol>
                <a:gridCol w="1150749">
                  <a:extLst>
                    <a:ext uri="{9D8B030D-6E8A-4147-A177-3AD203B41FA5}">
                      <a16:colId xmlns:a16="http://schemas.microsoft.com/office/drawing/2014/main" val="1328094747"/>
                    </a:ext>
                  </a:extLst>
                </a:gridCol>
                <a:gridCol w="1120306">
                  <a:extLst>
                    <a:ext uri="{9D8B030D-6E8A-4147-A177-3AD203B41FA5}">
                      <a16:colId xmlns:a16="http://schemas.microsoft.com/office/drawing/2014/main" val="3373878012"/>
                    </a:ext>
                  </a:extLst>
                </a:gridCol>
              </a:tblGrid>
              <a:tr h="1321038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" pitchFamily="2" charset="0"/>
                        </a:rPr>
                        <a:t>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" pitchFamily="2" charset="0"/>
                        </a:rPr>
                        <a:t>Bias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" pitchFamily="2" charset="0"/>
                        </a:rPr>
                        <a:t>CCE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" pitchFamily="2" charset="0"/>
                        </a:rPr>
                        <a:t>Trapping Length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/>
                          </a:solidFill>
                          <a:latin typeface="Times" pitchFamily="2" charset="0"/>
                        </a:rPr>
                        <a:t>Amp Rate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2"/>
                          </a:solidFill>
                          <a:latin typeface="Times" pitchFamily="2" charset="0"/>
                        </a:rPr>
                        <a:t>(keV/min)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650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07180325_1634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" pitchFamily="2" charset="0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994467"/>
                  </a:ext>
                </a:extLst>
              </a:tr>
              <a:tr h="6058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07180326_1709</a:t>
                      </a: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1.08</a:t>
                      </a:r>
                      <a:endParaRPr lang="en-US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" pitchFamily="2" charset="0"/>
                          <a:ea typeface="+mn-ea"/>
                          <a:cs typeface="+mn-cs"/>
                        </a:rPr>
                        <a:t>1.84</a:t>
                      </a:r>
                      <a:endParaRPr lang="en-US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025610"/>
                  </a:ext>
                </a:extLst>
              </a:tr>
              <a:tr h="6486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07180325_1734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" pitchFamily="2" charset="0"/>
                          <a:ea typeface="+mn-ea"/>
                          <a:cs typeface="+mn-cs"/>
                        </a:rPr>
                        <a:t>3.63</a:t>
                      </a:r>
                      <a:endParaRPr lang="en-US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468"/>
                  </a:ext>
                </a:extLst>
              </a:tr>
              <a:tr h="6486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07180326_1840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" pitchFamily="2" charset="0"/>
                          <a:ea typeface="+mn-ea"/>
                          <a:cs typeface="+mn-cs"/>
                        </a:rPr>
                        <a:t>4.66</a:t>
                      </a:r>
                      <a:endParaRPr lang="en-US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306476"/>
                  </a:ext>
                </a:extLst>
              </a:tr>
              <a:tr h="742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07180326_2011</a:t>
                      </a: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" pitchFamily="2" charset="0"/>
                          <a:ea typeface="+mn-ea"/>
                          <a:cs typeface="+mn-cs"/>
                        </a:rPr>
                        <a:t>8.66</a:t>
                      </a:r>
                      <a:endParaRPr lang="en-US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993724"/>
                  </a:ext>
                </a:extLst>
              </a:tr>
              <a:tr h="7427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" pitchFamily="2" charset="0"/>
                        </a:rPr>
                        <a:t>07180323_2043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" pitchFamily="2" charset="0"/>
                          <a:ea typeface="+mn-ea"/>
                          <a:cs typeface="+mn-cs"/>
                        </a:rPr>
                        <a:t>14.47</a:t>
                      </a:r>
                      <a:endParaRPr lang="en-US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6127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8E28989-A1EA-7E4E-995E-BA8D633FE856}"/>
              </a:ext>
            </a:extLst>
          </p:cNvPr>
          <p:cNvSpPr txBox="1"/>
          <p:nvPr/>
        </p:nvSpPr>
        <p:spPr>
          <a:xfrm>
            <a:off x="2083078" y="464536"/>
            <a:ext cx="99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Run-67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DEA784-3BA8-C54B-BBB8-4FC02E150D30}"/>
                  </a:ext>
                </a:extLst>
              </p:cNvPr>
              <p:cNvSpPr txBox="1"/>
              <p:nvPr/>
            </p:nvSpPr>
            <p:spPr>
              <a:xfrm>
                <a:off x="5417533" y="727034"/>
                <a:ext cx="1690463" cy="613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𝑑𝑖𝑝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DEA784-3BA8-C54B-BBB8-4FC02E150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533" y="727034"/>
                <a:ext cx="1690463" cy="613373"/>
              </a:xfrm>
              <a:prstGeom prst="rect">
                <a:avLst/>
              </a:prstGeom>
              <a:blipFill>
                <a:blip r:embed="rId2"/>
                <a:stretch>
                  <a:fillRect l="-1493" r="-746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4649CAD-AFF7-E34D-85E7-BD2E70FE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08" y="3176395"/>
            <a:ext cx="4064082" cy="36286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522294-6DFD-CE4E-94F6-E510CB426B17}"/>
                  </a:ext>
                </a:extLst>
              </p:cNvPr>
              <p:cNvSpPr txBox="1"/>
              <p:nvPr/>
            </p:nvSpPr>
            <p:spPr>
              <a:xfrm>
                <a:off x="5335398" y="3835748"/>
                <a:ext cx="2152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522294-6DFD-CE4E-94F6-E510CB426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398" y="3835748"/>
                <a:ext cx="2152577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4F7AE80-5244-DF44-95B7-2FD2612291FD}"/>
              </a:ext>
            </a:extLst>
          </p:cNvPr>
          <p:cNvSpPr txBox="1"/>
          <p:nvPr/>
        </p:nvSpPr>
        <p:spPr>
          <a:xfrm>
            <a:off x="4232235" y="155481"/>
            <a:ext cx="2841467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Trapping Cross-section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C81E8B-449E-1F42-A233-A8BCCE1F4DDE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2743D3-7615-4548-B8DE-41320D8AC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528" y="155481"/>
            <a:ext cx="2929289" cy="2718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C2D4BB-6C56-4049-B5E6-1712F83301C6}"/>
              </a:ext>
            </a:extLst>
          </p:cNvPr>
          <p:cNvSpPr txBox="1"/>
          <p:nvPr/>
        </p:nvSpPr>
        <p:spPr>
          <a:xfrm>
            <a:off x="5489938" y="1810948"/>
            <a:ext cx="2152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At Low temp. </a:t>
            </a:r>
            <a:r>
              <a:rPr lang="en-US" sz="2000" dirty="0" err="1">
                <a:latin typeface="Times" pitchFamily="2" charset="0"/>
              </a:rPr>
              <a:t>mK</a:t>
            </a:r>
            <a:endParaRPr lang="en-US" sz="20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50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1C8A48-A4CD-7D4D-A544-83FBD8B53371}"/>
                  </a:ext>
                </a:extLst>
              </p:cNvPr>
              <p:cNvSpPr txBox="1"/>
              <p:nvPr/>
            </p:nvSpPr>
            <p:spPr>
              <a:xfrm>
                <a:off x="441514" y="652457"/>
                <a:ext cx="2296654" cy="654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1C8A48-A4CD-7D4D-A544-83FBD8B53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4" y="652457"/>
                <a:ext cx="2296654" cy="654025"/>
              </a:xfrm>
              <a:prstGeom prst="rect">
                <a:avLst/>
              </a:prstGeom>
              <a:blipFill>
                <a:blip r:embed="rId2"/>
                <a:stretch>
                  <a:fillRect l="-1099" r="-549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5A2C54F-21D1-5346-841B-1D65B26C8D49}"/>
              </a:ext>
            </a:extLst>
          </p:cNvPr>
          <p:cNvSpPr txBox="1"/>
          <p:nvPr/>
        </p:nvSpPr>
        <p:spPr>
          <a:xfrm>
            <a:off x="7232563" y="1048996"/>
            <a:ext cx="3726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Imply the Fermi-Dirac 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C8A7F7-A27F-CC4B-B186-9CAF12232E9A}"/>
                  </a:ext>
                </a:extLst>
              </p:cNvPr>
              <p:cNvSpPr txBox="1"/>
              <p:nvPr/>
            </p:nvSpPr>
            <p:spPr>
              <a:xfrm>
                <a:off x="441514" y="3094137"/>
                <a:ext cx="1982017" cy="628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th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sub>
                          </m:sSub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ϵ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C8A7F7-A27F-CC4B-B186-9CAF12232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4" y="3094137"/>
                <a:ext cx="1982017" cy="628185"/>
              </a:xfrm>
              <a:prstGeom prst="rect">
                <a:avLst/>
              </a:prstGeom>
              <a:blipFill>
                <a:blip r:embed="rId3"/>
                <a:stretch>
                  <a:fillRect l="-1266" t="-1961" r="-3165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795B0E-9108-D342-8EFD-84E7B3362BB6}"/>
                  </a:ext>
                </a:extLst>
              </p:cNvPr>
              <p:cNvSpPr txBox="1"/>
              <p:nvPr/>
            </p:nvSpPr>
            <p:spPr>
              <a:xfrm>
                <a:off x="379332" y="1715899"/>
                <a:ext cx="3086100" cy="967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K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795B0E-9108-D342-8EFD-84E7B3362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32" y="1715899"/>
                <a:ext cx="3086100" cy="967444"/>
              </a:xfrm>
              <a:prstGeom prst="rect">
                <a:avLst/>
              </a:prstGeom>
              <a:blipFill>
                <a:blip r:embed="rId4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786DEB-AAF0-F14A-B626-06DB2B5A3670}"/>
                  </a:ext>
                </a:extLst>
              </p:cNvPr>
              <p:cNvSpPr txBox="1"/>
              <p:nvPr/>
            </p:nvSpPr>
            <p:spPr>
              <a:xfrm>
                <a:off x="298507" y="4174658"/>
                <a:ext cx="3247749" cy="873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num>
                        <m:den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K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786DEB-AAF0-F14A-B626-06DB2B5A3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07" y="4174658"/>
                <a:ext cx="3247749" cy="873124"/>
              </a:xfrm>
              <a:prstGeom prst="rect">
                <a:avLst/>
              </a:prstGeom>
              <a:blipFill>
                <a:blip r:embed="rId5"/>
                <a:stretch>
                  <a:fillRect l="-778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38A190-92AC-CD42-AC1C-862C939D59B2}"/>
                  </a:ext>
                </a:extLst>
              </p:cNvPr>
              <p:cNvSpPr txBox="1"/>
              <p:nvPr/>
            </p:nvSpPr>
            <p:spPr>
              <a:xfrm>
                <a:off x="6096000" y="5792833"/>
                <a:ext cx="17128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≈0. 55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38A190-92AC-CD42-AC1C-862C939D5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792833"/>
                <a:ext cx="171286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7A570E-4043-5A48-AE1B-527C6CCE2739}"/>
                  </a:ext>
                </a:extLst>
              </p:cNvPr>
              <p:cNvSpPr txBox="1"/>
              <p:nvPr/>
            </p:nvSpPr>
            <p:spPr>
              <a:xfrm>
                <a:off x="148591" y="5384048"/>
                <a:ext cx="9509760" cy="1441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dirty="0">
                    <a:latin typeface="Times" pitchFamily="2" charset="0"/>
                  </a:rPr>
                  <a:t>The Fermi energy of germanium at low temperature can be estimated using the following formula: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" pitchFamily="2" charset="0"/>
                </a:endParaRPr>
              </a:p>
              <a:p>
                <a:r>
                  <a:rPr lang="en-US" dirty="0">
                    <a:latin typeface="Times" pitchFamily="2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US" dirty="0">
                    <a:latin typeface="Times" pitchFamily="2" charset="0"/>
                  </a:rPr>
                  <a:t> is the Fermi energy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>
                    <a:latin typeface="Times" pitchFamily="2" charset="0"/>
                  </a:rPr>
                  <a:t> is the bandgap energy of germanium.</a:t>
                </a:r>
              </a:p>
              <a:p>
                <a:pPr algn="l"/>
                <a:r>
                  <a:rPr lang="en-US" dirty="0">
                    <a:latin typeface="Times" pitchFamily="2" charset="0"/>
                  </a:rPr>
                  <a:t>The bandgap energy of germanium is approximately 0.74 eV at low temperature.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7A570E-4043-5A48-AE1B-527C6CCE2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1" y="5384048"/>
                <a:ext cx="9509760" cy="1441933"/>
              </a:xfrm>
              <a:prstGeom prst="rect">
                <a:avLst/>
              </a:prstGeom>
              <a:blipFill>
                <a:blip r:embed="rId7"/>
                <a:stretch>
                  <a:fillRect l="-533" t="-1739" b="-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E1D41A54-BFAE-5846-886A-A7EE3A711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8253" y="1525882"/>
            <a:ext cx="4570117" cy="38062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AD024D-F55B-5041-9A69-3FD8A67D1035}"/>
              </a:ext>
            </a:extLst>
          </p:cNvPr>
          <p:cNvSpPr txBox="1"/>
          <p:nvPr/>
        </p:nvSpPr>
        <p:spPr>
          <a:xfrm>
            <a:off x="4828063" y="171331"/>
            <a:ext cx="1908017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Binding Energy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271DFA-434E-9F47-B225-9E99EDA0C8C2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20739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C86E1-5B3F-3845-8607-DB76A1A1BD71}"/>
              </a:ext>
            </a:extLst>
          </p:cNvPr>
          <p:cNvSpPr txBox="1"/>
          <p:nvPr/>
        </p:nvSpPr>
        <p:spPr>
          <a:xfrm>
            <a:off x="4759287" y="154236"/>
            <a:ext cx="1586429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FFFF00"/>
                </a:solidFill>
                <a:latin typeface="Times" pitchFamily="2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67E9E-B6C3-084F-8D54-5DBD99BE9654}"/>
              </a:ext>
            </a:extLst>
          </p:cNvPr>
          <p:cNvSpPr/>
          <p:nvPr/>
        </p:nvSpPr>
        <p:spPr>
          <a:xfrm>
            <a:off x="139547" y="656260"/>
            <a:ext cx="1191290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rgbClr val="212529"/>
              </a:solidFill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latin typeface="Times" pitchFamily="2" charset="0"/>
              </a:rPr>
              <a:t>We determined that electrons are more trapped in a p-type detector</a:t>
            </a:r>
          </a:p>
          <a:p>
            <a:endParaRPr lang="en-US" sz="2200" dirty="0">
              <a:latin typeface="Times" pitchFamily="2" charset="0"/>
            </a:endParaRPr>
          </a:p>
          <a:p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latin typeface="Times" pitchFamily="2" charset="0"/>
              </a:rPr>
              <a:t>We observed impact ionization in both run-67 and run-74. This unique phenomenon can be utilized to understand the detector’s performance for dark matter search.</a:t>
            </a:r>
          </a:p>
          <a:p>
            <a:endParaRPr lang="en-US" sz="2200" dirty="0">
              <a:latin typeface="Times" pitchFamily="2" charset="0"/>
            </a:endParaRPr>
          </a:p>
          <a:p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latin typeface="Times" pitchFamily="2" charset="0"/>
              </a:rPr>
              <a:t>For higher binding energy, a higher electric field is required in order to accelerate the charge carriers being trapped.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latin typeface="Times" pitchFamily="2" charset="0"/>
              </a:rPr>
              <a:t>The meV level binding energy will be useful in understanding the MeV scale or even lower mass DM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latin typeface="Times" pitchFamily="2" charset="0"/>
              </a:rPr>
              <a:t>Study will be carried out in details: Charge breakdown, Charge collection efficiency, Energy resolution, Charge trapping length, and binding energy of charged state.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921D2-5D9F-374A-B8AE-FA64254A68C2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180443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DC82EC-50CE-E044-9CA1-184FEDC6431B}"/>
              </a:ext>
            </a:extLst>
          </p:cNvPr>
          <p:cNvSpPr txBox="1"/>
          <p:nvPr/>
        </p:nvSpPr>
        <p:spPr>
          <a:xfrm>
            <a:off x="4296942" y="444132"/>
            <a:ext cx="2841988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" pitchFamily="2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79366-4A8D-7A4D-AC03-35D6A3573E86}"/>
              </a:ext>
            </a:extLst>
          </p:cNvPr>
          <p:cNvSpPr txBox="1"/>
          <p:nvPr/>
        </p:nvSpPr>
        <p:spPr>
          <a:xfrm rot="18324926">
            <a:off x="4133368" y="2537180"/>
            <a:ext cx="2936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/>
                </a:solidFill>
                <a:latin typeface="Times" pitchFamily="2" charset="0"/>
              </a:rPr>
              <a:t>Questions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561168-2352-8B42-BF62-C6F93E680BB2}"/>
              </a:ext>
            </a:extLst>
          </p:cNvPr>
          <p:cNvSpPr txBox="1"/>
          <p:nvPr/>
        </p:nvSpPr>
        <p:spPr>
          <a:xfrm>
            <a:off x="131956" y="4667609"/>
            <a:ext cx="1192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" pitchFamily="2" charset="0"/>
              </a:rPr>
              <a:t>This work is supported by NSF OISE -1743790 and the PIRE-GEMADARC collaboration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40A535-BC03-7A44-BF76-D7D279135A84}"/>
              </a:ext>
            </a:extLst>
          </p:cNvPr>
          <p:cNvSpPr txBox="1"/>
          <p:nvPr/>
        </p:nvSpPr>
        <p:spPr>
          <a:xfrm>
            <a:off x="2850996" y="6204741"/>
            <a:ext cx="6378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" pitchFamily="2" charset="0"/>
              </a:rPr>
              <a:t>Thankful to the UMN K100 lab for the facilities </a:t>
            </a:r>
          </a:p>
        </p:txBody>
      </p:sp>
    </p:spTree>
    <p:extLst>
      <p:ext uri="{BB962C8B-B14F-4D97-AF65-F5344CB8AC3E}">
        <p14:creationId xmlns:p14="http://schemas.microsoft.com/office/powerpoint/2010/main" val="3755037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F0F429-5A12-AA47-923B-28D1A779F45B}"/>
              </a:ext>
            </a:extLst>
          </p:cNvPr>
          <p:cNvSpPr txBox="1"/>
          <p:nvPr/>
        </p:nvSpPr>
        <p:spPr>
          <a:xfrm>
            <a:off x="4803355" y="2996589"/>
            <a:ext cx="311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" pitchFamily="2" charset="0"/>
              </a:rPr>
              <a:t>BACK-UP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C26EE0-C265-804A-94C3-94BB71C6F2D2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30550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8F9B5-6210-E44F-AE9E-068DA9DA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88" y="1278427"/>
            <a:ext cx="2683291" cy="2350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68FF7-7695-244E-ACA5-FDF527932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35" y="2068271"/>
            <a:ext cx="2578341" cy="8818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B87AE-3031-7545-A203-D87AA3E3B950}"/>
                  </a:ext>
                </a:extLst>
              </p:cNvPr>
              <p:cNvSpPr txBox="1"/>
              <p:nvPr/>
            </p:nvSpPr>
            <p:spPr>
              <a:xfrm>
                <a:off x="6229993" y="1740279"/>
                <a:ext cx="43754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𝑖𝑛𝑐𝑜𝑚𝑝𝑙𝑒𝑡𝑒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𝑔𝑎𝑚𝑚𝑎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𝑓𝑢𝑛𝑐𝑡𝑖𝑜𝑛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B87AE-3031-7545-A203-D87AA3E3B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993" y="1740279"/>
                <a:ext cx="4375493" cy="276999"/>
              </a:xfrm>
              <a:prstGeom prst="rect">
                <a:avLst/>
              </a:prstGeom>
              <a:blipFill>
                <a:blip r:embed="rId5"/>
                <a:stretch>
                  <a:fillRect l="-867" t="-4348" r="-1445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44FB39F-AFCF-8B49-8E2C-8E5B16238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992" y="3341228"/>
            <a:ext cx="3677494" cy="1499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E245C8-2FCD-FD48-AA43-08D1BAA35A9A}"/>
                  </a:ext>
                </a:extLst>
              </p:cNvPr>
              <p:cNvSpPr txBox="1"/>
              <p:nvPr/>
            </p:nvSpPr>
            <p:spPr>
              <a:xfrm>
                <a:off x="5745786" y="5231837"/>
                <a:ext cx="5386539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5.39×10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𝑑𝑜𝑛𝑜𝑟𝑠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=31.1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E245C8-2FCD-FD48-AA43-08D1BAA35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786" y="5231837"/>
                <a:ext cx="5386539" cy="474425"/>
              </a:xfrm>
              <a:prstGeom prst="rect">
                <a:avLst/>
              </a:prstGeom>
              <a:blipFill>
                <a:blip r:embed="rId7"/>
                <a:stretch>
                  <a:fillRect l="-235" r="-471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E7E1D7-4B0E-E54A-AF80-0E9940340C92}"/>
                  </a:ext>
                </a:extLst>
              </p:cNvPr>
              <p:cNvSpPr txBox="1"/>
              <p:nvPr/>
            </p:nvSpPr>
            <p:spPr>
              <a:xfrm>
                <a:off x="5745786" y="5860163"/>
                <a:ext cx="5798510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5.39×10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=0.29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𝑎𝑐𝑐𝑒𝑝𝑡𝑜𝑟𝑠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=26.08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E7E1D7-4B0E-E54A-AF80-0E9940340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786" y="5860163"/>
                <a:ext cx="5798510" cy="474425"/>
              </a:xfrm>
              <a:prstGeom prst="rect">
                <a:avLst/>
              </a:prstGeom>
              <a:blipFill>
                <a:blip r:embed="rId8"/>
                <a:stretch>
                  <a:fillRect l="-218" r="-437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0AC2082-46C5-894F-A655-B84FFC842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7245" y="640499"/>
            <a:ext cx="5591810" cy="569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F89386-E5DE-384D-90F1-BA38F98477A0}"/>
              </a:ext>
            </a:extLst>
          </p:cNvPr>
          <p:cNvSpPr txBox="1"/>
          <p:nvPr/>
        </p:nvSpPr>
        <p:spPr>
          <a:xfrm>
            <a:off x="3859836" y="78025"/>
            <a:ext cx="37719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" pitchFamily="2" charset="0"/>
              </a:rPr>
              <a:t>Impact Ionization Rate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99822-BC04-A149-AAA4-CF4350A3D9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" y="3676159"/>
            <a:ext cx="3554730" cy="3175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9068AE-BE98-BD42-BAC9-FC5694EF85FF}"/>
              </a:ext>
            </a:extLst>
          </p:cNvPr>
          <p:cNvSpPr txBox="1"/>
          <p:nvPr/>
        </p:nvSpPr>
        <p:spPr>
          <a:xfrm>
            <a:off x="5745786" y="3257550"/>
            <a:ext cx="208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Electronic temp.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69D375-7DE6-F645-8733-19970C83CCF2}"/>
              </a:ext>
            </a:extLst>
          </p:cNvPr>
          <p:cNvCxnSpPr/>
          <p:nvPr/>
        </p:nvCxnSpPr>
        <p:spPr>
          <a:xfrm flipH="1">
            <a:off x="7631736" y="3509010"/>
            <a:ext cx="4914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60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F303FE-149B-354F-B87E-63F9FFE16D17}"/>
              </a:ext>
            </a:extLst>
          </p:cNvPr>
          <p:cNvSpPr/>
          <p:nvPr/>
        </p:nvSpPr>
        <p:spPr>
          <a:xfrm>
            <a:off x="257060" y="975903"/>
            <a:ext cx="116778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Test USD grown  crystals if suitable for detector use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Crystal is intended for cryogenic detectors, specifically Super-CDMS-style dark matter detectors.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 Test the charge performance:</a:t>
            </a: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Charge collection efficiency (as function of bias)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Time dependent impact ionization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Impact ionization scattering cross-section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Binding Energy of charged state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Maximum bias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4A320-3F45-DE40-9CFA-D324AB55E49F}"/>
              </a:ext>
            </a:extLst>
          </p:cNvPr>
          <p:cNvSpPr txBox="1"/>
          <p:nvPr/>
        </p:nvSpPr>
        <p:spPr>
          <a:xfrm>
            <a:off x="4847423" y="286438"/>
            <a:ext cx="15313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FFFF00"/>
                </a:solidFill>
                <a:latin typeface="Times" pitchFamily="2" charset="0"/>
              </a:rPr>
              <a:t>Motivation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9CD226-F0AC-9E43-B5A5-969C9D9F1890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3079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298CAB-7A75-1D46-9C76-321505AF9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1" y="1091412"/>
            <a:ext cx="6911164" cy="4501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A982DE-D225-2A43-BA11-ECE96A9D7EB6}"/>
                  </a:ext>
                </a:extLst>
              </p:cNvPr>
              <p:cNvSpPr txBox="1"/>
              <p:nvPr/>
            </p:nvSpPr>
            <p:spPr>
              <a:xfrm>
                <a:off x="7306464" y="3531457"/>
                <a:ext cx="4333430" cy="538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.87×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sqrt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A982DE-D225-2A43-BA11-ECE96A9D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464" y="3531457"/>
                <a:ext cx="4333430" cy="538096"/>
              </a:xfrm>
              <a:prstGeom prst="rect">
                <a:avLst/>
              </a:prstGeom>
              <a:blipFill>
                <a:blip r:embed="rId3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A6FD08-EDED-9545-B650-7B5CFA5DFC19}"/>
                  </a:ext>
                </a:extLst>
              </p:cNvPr>
              <p:cNvSpPr txBox="1"/>
              <p:nvPr/>
            </p:nvSpPr>
            <p:spPr>
              <a:xfrm>
                <a:off x="7306464" y="4348119"/>
                <a:ext cx="4483920" cy="538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.87×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sqrt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A6FD08-EDED-9545-B650-7B5CFA5DF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464" y="4348119"/>
                <a:ext cx="4483920" cy="538096"/>
              </a:xfrm>
              <a:prstGeom prst="rect">
                <a:avLst/>
              </a:prstGeom>
              <a:blipFill>
                <a:blip r:embed="rId4"/>
                <a:stretch>
                  <a:fillRect l="-565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D96C5E-268F-3B49-AC61-3204F2AF96C6}"/>
                  </a:ext>
                </a:extLst>
              </p:cNvPr>
              <p:cNvSpPr txBox="1"/>
              <p:nvPr/>
            </p:nvSpPr>
            <p:spPr>
              <a:xfrm>
                <a:off x="2761406" y="6373983"/>
                <a:ext cx="68622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Impact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ionization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scattering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cross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section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is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7.39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−13 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D96C5E-268F-3B49-AC61-3204F2AF9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06" y="6373983"/>
                <a:ext cx="6862263" cy="307777"/>
              </a:xfrm>
              <a:prstGeom prst="rect">
                <a:avLst/>
              </a:prstGeom>
              <a:blipFill>
                <a:blip r:embed="rId5"/>
                <a:stretch>
                  <a:fillRect l="-739" t="-8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B91AC1-AE39-C84F-BD7D-AB393DB9D73B}"/>
                  </a:ext>
                </a:extLst>
              </p:cNvPr>
              <p:cNvSpPr txBox="1"/>
              <p:nvPr/>
            </p:nvSpPr>
            <p:spPr>
              <a:xfrm>
                <a:off x="7263952" y="1903977"/>
                <a:ext cx="4375942" cy="12118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sqrt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B91AC1-AE39-C84F-BD7D-AB393DB9D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952" y="1903977"/>
                <a:ext cx="4375942" cy="1211807"/>
              </a:xfrm>
              <a:prstGeom prst="rect">
                <a:avLst/>
              </a:prstGeom>
              <a:blipFill>
                <a:blip r:embed="rId6"/>
                <a:stretch>
                  <a:fillRect l="-1449" r="-290" b="-7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B7A8EA-8A7D-5646-8E83-14CF1AD5CE65}"/>
                  </a:ext>
                </a:extLst>
              </p:cNvPr>
              <p:cNvSpPr txBox="1"/>
              <p:nvPr/>
            </p:nvSpPr>
            <p:spPr>
              <a:xfrm>
                <a:off x="7263952" y="208598"/>
                <a:ext cx="3872406" cy="12118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B7A8EA-8A7D-5646-8E83-14CF1AD5C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952" y="208598"/>
                <a:ext cx="3872406" cy="1211807"/>
              </a:xfrm>
              <a:prstGeom prst="rect">
                <a:avLst/>
              </a:prstGeom>
              <a:blipFill>
                <a:blip r:embed="rId7"/>
                <a:stretch>
                  <a:fillRect l="-656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5009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B88CC-975B-984C-BDD5-004A0073D45B}"/>
              </a:ext>
            </a:extLst>
          </p:cNvPr>
          <p:cNvSpPr txBox="1"/>
          <p:nvPr/>
        </p:nvSpPr>
        <p:spPr>
          <a:xfrm>
            <a:off x="3320993" y="199900"/>
            <a:ext cx="5550013" cy="43088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  <a:latin typeface="Times" pitchFamily="2" charset="0"/>
              </a:rPr>
              <a:t> Rate of Energy Loss due to Impact Ionization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199F7-F6CD-BD43-8D29-59F71EEA1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636" y="1442382"/>
            <a:ext cx="5059172" cy="5397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42F37A-DF4A-A843-89C2-20B33E618AEA}"/>
                  </a:ext>
                </a:extLst>
              </p:cNvPr>
              <p:cNvSpPr txBox="1"/>
              <p:nvPr/>
            </p:nvSpPr>
            <p:spPr>
              <a:xfrm>
                <a:off x="1463916" y="6301477"/>
                <a:ext cx="79166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cross section for impact ionization,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effective mass of holes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42F37A-DF4A-A843-89C2-20B33E618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916" y="6301477"/>
                <a:ext cx="7916611" cy="369332"/>
              </a:xfrm>
              <a:prstGeom prst="rect">
                <a:avLst/>
              </a:prstGeom>
              <a:blipFill>
                <a:blip r:embed="rId3"/>
                <a:stretch>
                  <a:fillRect l="-641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A6776DE-7261-AA4C-9CA6-593E2E989DD2}"/>
              </a:ext>
            </a:extLst>
          </p:cNvPr>
          <p:cNvSpPr txBox="1"/>
          <p:nvPr/>
        </p:nvSpPr>
        <p:spPr>
          <a:xfrm rot="17222567">
            <a:off x="-932152" y="2253918"/>
            <a:ext cx="4596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https://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doi.org</a:t>
            </a:r>
            <a:r>
              <a:rPr lang="en-US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/10.1103/PhysRev.127.744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330FA2-337C-9440-ACC5-648E5A0BDE3B}"/>
                  </a:ext>
                </a:extLst>
              </p:cNvPr>
              <p:cNvSpPr txBox="1"/>
              <p:nvPr/>
            </p:nvSpPr>
            <p:spPr>
              <a:xfrm>
                <a:off x="8474950" y="1426133"/>
                <a:ext cx="3596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Binding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State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330FA2-337C-9440-ACC5-648E5A0BD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950" y="1426133"/>
                <a:ext cx="3596640" cy="400110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42E250-F225-D34A-8E57-19D4753B826C}"/>
                  </a:ext>
                </a:extLst>
              </p:cNvPr>
              <p:cNvSpPr txBox="1"/>
              <p:nvPr/>
            </p:nvSpPr>
            <p:spPr>
              <a:xfrm>
                <a:off x="2402749" y="2503552"/>
                <a:ext cx="3384516" cy="754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42E250-F225-D34A-8E57-19D4753B8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749" y="2503552"/>
                <a:ext cx="3384516" cy="754502"/>
              </a:xfrm>
              <a:prstGeom prst="rect">
                <a:avLst/>
              </a:prstGeom>
              <a:blipFill>
                <a:blip r:embed="rId5"/>
                <a:stretch>
                  <a:fillRect l="-1498" r="-262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9DDBE3-0490-5641-BC86-190BEA3B436A}"/>
                  </a:ext>
                </a:extLst>
              </p:cNvPr>
              <p:cNvSpPr txBox="1"/>
              <p:nvPr/>
            </p:nvSpPr>
            <p:spPr>
              <a:xfrm>
                <a:off x="7706651" y="2248204"/>
                <a:ext cx="3095655" cy="12128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9DDBE3-0490-5641-BC86-190BEA3B4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651" y="2248204"/>
                <a:ext cx="3095655" cy="1212896"/>
              </a:xfrm>
              <a:prstGeom prst="rect">
                <a:avLst/>
              </a:prstGeom>
              <a:blipFill>
                <a:blip r:embed="rId6"/>
                <a:stretch>
                  <a:fillRect t="-1042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9BDE65-ED71-0E44-A03C-8D64BE703C1E}"/>
                  </a:ext>
                </a:extLst>
              </p:cNvPr>
              <p:cNvSpPr txBox="1"/>
              <p:nvPr/>
            </p:nvSpPr>
            <p:spPr>
              <a:xfrm>
                <a:off x="3003442" y="5646177"/>
                <a:ext cx="52463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is the binding energy of charged state.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9BDE65-ED71-0E44-A03C-8D64BE703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442" y="5646177"/>
                <a:ext cx="5246370" cy="400110"/>
              </a:xfrm>
              <a:prstGeom prst="rect">
                <a:avLst/>
              </a:prstGeom>
              <a:blipFill>
                <a:blip r:embed="rId7"/>
                <a:stretch>
                  <a:fillRect l="-1208" t="-6061" r="-24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00F9AB-9727-7342-B375-818E9BA01120}"/>
                  </a:ext>
                </a:extLst>
              </p:cNvPr>
              <p:cNvSpPr txBox="1"/>
              <p:nvPr/>
            </p:nvSpPr>
            <p:spPr>
              <a:xfrm>
                <a:off x="4409795" y="3883061"/>
                <a:ext cx="3542013" cy="1213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dϵ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dt</m:t>
                              </m:r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K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B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p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00F9AB-9727-7342-B375-818E9BA01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795" y="3883061"/>
                <a:ext cx="3542013" cy="1213217"/>
              </a:xfrm>
              <a:prstGeom prst="rect">
                <a:avLst/>
              </a:prstGeom>
              <a:blipFill>
                <a:blip r:embed="rId8"/>
                <a:stretch>
                  <a:fillRect t="-1031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2521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470DCD-B4B3-C141-AABE-3EC20DD5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95" y="648706"/>
            <a:ext cx="3498165" cy="510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931E29-42E0-6E4A-99A6-2174236FA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129" y="527220"/>
            <a:ext cx="1444450" cy="6833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88176E-8FED-1F4E-ADE8-A672E357CCC2}"/>
                  </a:ext>
                </a:extLst>
              </p:cNvPr>
              <p:cNvSpPr txBox="1"/>
              <p:nvPr/>
            </p:nvSpPr>
            <p:spPr>
              <a:xfrm>
                <a:off x="-128894" y="1944674"/>
                <a:ext cx="6224894" cy="3399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total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velocity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√(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th</m:t>
                          </m:r>
                        </m:sub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mK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temperature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88176E-8FED-1F4E-ADE8-A672E357C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894" y="1944674"/>
                <a:ext cx="6224894" cy="339965"/>
              </a:xfrm>
              <a:prstGeom prst="rect">
                <a:avLst/>
              </a:prstGeom>
              <a:blipFill>
                <a:blip r:embed="rId4"/>
                <a:stretch>
                  <a:fillRect t="-740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840492-555A-9E41-9904-169CDEC9FCA1}"/>
                  </a:ext>
                </a:extLst>
              </p:cNvPr>
              <p:cNvSpPr txBox="1"/>
              <p:nvPr/>
            </p:nvSpPr>
            <p:spPr>
              <a:xfrm>
                <a:off x="5498669" y="1365228"/>
                <a:ext cx="21687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=7.4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18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−13 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1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8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840492-555A-9E41-9904-169CDEC9F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669" y="1365228"/>
                <a:ext cx="2168770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CEAFB2-9B8F-0342-9DBB-23B469B4767F}"/>
                  </a:ext>
                </a:extLst>
              </p:cNvPr>
              <p:cNvSpPr txBox="1"/>
              <p:nvPr/>
            </p:nvSpPr>
            <p:spPr>
              <a:xfrm>
                <a:off x="321195" y="2674620"/>
                <a:ext cx="3808081" cy="1213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dϵ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dt</m:t>
                              </m:r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K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B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p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CEAFB2-9B8F-0342-9DBB-23B469B47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95" y="2674620"/>
                <a:ext cx="3808081" cy="1213217"/>
              </a:xfrm>
              <a:prstGeom prst="rect">
                <a:avLst/>
              </a:prstGeom>
              <a:blipFill>
                <a:blip r:embed="rId7"/>
                <a:stretch>
                  <a:fillRect t="-1031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6D85DE-2BAE-AC46-8F46-36851CB8C281}"/>
                  </a:ext>
                </a:extLst>
              </p:cNvPr>
              <p:cNvSpPr txBox="1"/>
              <p:nvPr/>
            </p:nvSpPr>
            <p:spPr>
              <a:xfrm>
                <a:off x="0" y="4165805"/>
                <a:ext cx="3808081" cy="8381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dϵ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dt</m:t>
                              </m:r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6D85DE-2BAE-AC46-8F46-36851CB8C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65805"/>
                <a:ext cx="3808081" cy="838115"/>
              </a:xfrm>
              <a:prstGeom prst="rect">
                <a:avLst/>
              </a:prstGeom>
              <a:blipFill>
                <a:blip r:embed="rId8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2EE793-F5A1-6740-873F-19C47F3E06A2}"/>
                  </a:ext>
                </a:extLst>
              </p:cNvPr>
              <p:cNvSpPr txBox="1"/>
              <p:nvPr/>
            </p:nvSpPr>
            <p:spPr>
              <a:xfrm>
                <a:off x="367238" y="5320717"/>
                <a:ext cx="4029443" cy="888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dϵ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dt</m:t>
                              </m:r>
                            </m:den>
                          </m:f>
                        </m:num>
                        <m:den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√(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)×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2EE793-F5A1-6740-873F-19C47F3E0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38" y="5320717"/>
                <a:ext cx="4029443" cy="888577"/>
              </a:xfrm>
              <a:prstGeom prst="rect">
                <a:avLst/>
              </a:prstGeom>
              <a:blipFill>
                <a:blip r:embed="rId9"/>
                <a:stretch>
                  <a:fillRect t="-1408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AACB672-1E58-CC48-B1FD-683ED2F31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3551" y="98280"/>
            <a:ext cx="2769270" cy="2570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AF7B2-3391-064C-9839-EFB2DDC422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2370" y="2819063"/>
            <a:ext cx="4338435" cy="3780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616721-9766-4D4E-8602-5BF8F66F844B}"/>
              </a:ext>
            </a:extLst>
          </p:cNvPr>
          <p:cNvSpPr txBox="1"/>
          <p:nvPr/>
        </p:nvSpPr>
        <p:spPr>
          <a:xfrm>
            <a:off x="2031661" y="6488668"/>
            <a:ext cx="455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Drift velocity is inversely proportional to temp.</a:t>
            </a:r>
          </a:p>
        </p:txBody>
      </p:sp>
    </p:spTree>
    <p:extLst>
      <p:ext uri="{BB962C8B-B14F-4D97-AF65-F5344CB8AC3E}">
        <p14:creationId xmlns:p14="http://schemas.microsoft.com/office/powerpoint/2010/main" val="221129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998F5-6326-C646-A70A-48247B6F2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036" y="363967"/>
            <a:ext cx="3594248" cy="3148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041FEC-B031-AA4F-A871-FDF2B864293E}"/>
              </a:ext>
            </a:extLst>
          </p:cNvPr>
          <p:cNvSpPr/>
          <p:nvPr/>
        </p:nvSpPr>
        <p:spPr>
          <a:xfrm>
            <a:off x="0" y="3818240"/>
            <a:ext cx="70516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" pitchFamily="2" charset="0"/>
              </a:rPr>
              <a:t>USD1: 100 mm diameter, 33.8 mm thickness (SNOLAB size) 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r>
              <a:rPr lang="en-US" sz="2000" dirty="0">
                <a:latin typeface="Times" pitchFamily="2" charset="0"/>
              </a:rPr>
              <a:t>• 4 concentric charge channels on one side, and bias electrode on opposite side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22902B-B009-0F41-9C45-BFA64197D631}"/>
              </a:ext>
            </a:extLst>
          </p:cNvPr>
          <p:cNvSpPr/>
          <p:nvPr/>
        </p:nvSpPr>
        <p:spPr>
          <a:xfrm>
            <a:off x="3229720" y="179419"/>
            <a:ext cx="3001014" cy="43088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2200" b="1" u="sng" dirty="0">
                <a:solidFill>
                  <a:srgbClr val="FFFF00"/>
                </a:solidFill>
                <a:latin typeface="Times" pitchFamily="2" charset="0"/>
              </a:rPr>
              <a:t>USD  detector “USD1”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7AFD6-2C3C-F54B-B100-FB0DF505E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920" y="3579412"/>
            <a:ext cx="4702364" cy="26310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1C4B0F-F980-4D4A-AFF6-A0A8D0AB9DFB}"/>
              </a:ext>
            </a:extLst>
          </p:cNvPr>
          <p:cNvSpPr/>
          <p:nvPr/>
        </p:nvSpPr>
        <p:spPr>
          <a:xfrm>
            <a:off x="-1" y="846201"/>
            <a:ext cx="8626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" pitchFamily="2" charset="0"/>
              </a:rPr>
              <a:t>Ge crystal (2014) used in USD1 fabricated by Dongming Mei's group at USD  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endParaRPr lang="en-US" sz="2000" b="0" i="0" dirty="0">
              <a:solidFill>
                <a:srgbClr val="000000"/>
              </a:solidFill>
              <a:effectLst/>
              <a:latin typeface="Time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4E9D5-E98B-6F45-B5BB-F04A317A28BC}"/>
              </a:ext>
            </a:extLst>
          </p:cNvPr>
          <p:cNvSpPr/>
          <p:nvPr/>
        </p:nvSpPr>
        <p:spPr>
          <a:xfrm>
            <a:off x="2555793" y="1347094"/>
            <a:ext cx="1628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Net Impurity</a:t>
            </a:r>
            <a:endParaRPr lang="en-US" sz="2000" b="1" dirty="0">
              <a:solidFill>
                <a:srgbClr val="000000"/>
              </a:solidFill>
              <a:latin typeface="Times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1D90512-195A-9547-AAFE-32265BBDBD2C}"/>
                  </a:ext>
                </a:extLst>
              </p:cNvPr>
              <p:cNvSpPr/>
              <p:nvPr/>
            </p:nvSpPr>
            <p:spPr>
              <a:xfrm>
                <a:off x="2130651" y="1991710"/>
                <a:ext cx="342662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×10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b="0" u="none" strike="noStrike" dirty="0">
                  <a:solidFill>
                    <a:srgbClr val="000000"/>
                  </a:solidFill>
                  <a:effectLst/>
                  <a:latin typeface="Times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5−7.5</m:t>
                          </m:r>
                        </m:e>
                      </m:d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b="0" u="none" strike="noStrike" dirty="0">
                  <a:solidFill>
                    <a:srgbClr val="000000"/>
                  </a:solidFill>
                  <a:effectLst/>
                  <a:latin typeface="Times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1−3.5</m:t>
                          </m:r>
                        </m:e>
                      </m:d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b="0" u="none" strike="noStrike" dirty="0">
                  <a:solidFill>
                    <a:srgbClr val="000000"/>
                  </a:solidFill>
                  <a:effectLst/>
                  <a:latin typeface="Times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1D90512-195A-9547-AAFE-32265BBDB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651" y="1991710"/>
                <a:ext cx="3426627" cy="1200329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9D758C-BB42-A846-A302-16ADC50DC9EB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5786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7DF002-504F-D045-903C-286E91122C13}"/>
              </a:ext>
            </a:extLst>
          </p:cNvPr>
          <p:cNvSpPr/>
          <p:nvPr/>
        </p:nvSpPr>
        <p:spPr>
          <a:xfrm>
            <a:off x="3117783" y="46072"/>
            <a:ext cx="4384277" cy="43088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2200" b="1" u="sng" dirty="0">
                <a:solidFill>
                  <a:srgbClr val="FFFF00"/>
                </a:solidFill>
                <a:latin typeface="Times" pitchFamily="2" charset="0"/>
              </a:rPr>
              <a:t>Testing at UMN- Run 67 &amp; Run 74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54E19-6DA7-6948-B8D8-A871E954A020}"/>
              </a:ext>
            </a:extLst>
          </p:cNvPr>
          <p:cNvSpPr/>
          <p:nvPr/>
        </p:nvSpPr>
        <p:spPr>
          <a:xfrm>
            <a:off x="25751" y="640035"/>
            <a:ext cx="792506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Four Am-241 sources, one over each channel (Run 67). Movable Am-241 source top of the detector (Run 74).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A lead collimator allows </a:t>
            </a:r>
            <a:r>
              <a:rPr lang="en-US" sz="2000" i="0" dirty="0">
                <a:effectLst/>
                <a:latin typeface="Times" pitchFamily="2" charset="0"/>
              </a:rPr>
              <a:t>60keV gammas through the detectors.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i="0" dirty="0">
              <a:effectLst/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000" i="0" dirty="0">
              <a:effectLst/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i="0" dirty="0">
                <a:effectLst/>
                <a:latin typeface="Times" pitchFamily="2" charset="0"/>
              </a:rPr>
              <a:t>Alphas from the sources are blocked by the source encapsulation.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Base temperature around 50 mK in dilution refrigerator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Ground side of the detector- Uniform Al electrode rather than a grid. This may have impacted the ability to neutralize the detector with LEDs.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Purpose: characterize charge performance for this crystal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latin typeface="Time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EBF33-A11D-3044-941A-3767108A6700}"/>
              </a:ext>
            </a:extLst>
          </p:cNvPr>
          <p:cNvSpPr txBox="1"/>
          <p:nvPr/>
        </p:nvSpPr>
        <p:spPr>
          <a:xfrm>
            <a:off x="1614482" y="6508407"/>
            <a:ext cx="937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Times" pitchFamily="2" charset="0"/>
              </a:rPr>
              <a:t>Figure: Shows the orientation of the  Am-241 source </a:t>
            </a:r>
            <a:r>
              <a:rPr lang="en-US" dirty="0">
                <a:latin typeface="Times" pitchFamily="2" charset="0"/>
              </a:rPr>
              <a:t>mover</a:t>
            </a:r>
            <a:r>
              <a:rPr lang="en-US" b="0" i="0" dirty="0">
                <a:effectLst/>
                <a:latin typeface="Times" pitchFamily="2" charset="0"/>
              </a:rPr>
              <a:t> before it was installed on the detector</a:t>
            </a:r>
            <a:endParaRPr lang="en-US" dirty="0">
              <a:latin typeface="Times" pitchFamily="2" charset="0"/>
            </a:endParaRP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917CEB5-2B34-CE47-BA81-C6AB4460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820" y="1717678"/>
            <a:ext cx="4204278" cy="35845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8B1FB8-709D-8940-8F00-2417D21DB2A9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461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302DDB-2E2F-8C42-A76D-AFB362D45EC2}"/>
              </a:ext>
            </a:extLst>
          </p:cNvPr>
          <p:cNvSpPr txBox="1"/>
          <p:nvPr/>
        </p:nvSpPr>
        <p:spPr>
          <a:xfrm>
            <a:off x="143238" y="1504140"/>
            <a:ext cx="716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 of impact ionization must involve impurity states, namely charged state	        and neutral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2B8799-BB65-C04D-B9B8-673A327D4AF4}"/>
              </a:ext>
            </a:extLst>
          </p:cNvPr>
          <p:cNvSpPr txBox="1"/>
          <p:nvPr/>
        </p:nvSpPr>
        <p:spPr>
          <a:xfrm>
            <a:off x="4322494" y="33106"/>
            <a:ext cx="2490350" cy="44627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300" b="1" u="sng" dirty="0">
                <a:solidFill>
                  <a:srgbClr val="FFFF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Impact Ionization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9E7C9-3666-5A47-A324-9C39D5B11600}"/>
              </a:ext>
            </a:extLst>
          </p:cNvPr>
          <p:cNvSpPr txBox="1"/>
          <p:nvPr/>
        </p:nvSpPr>
        <p:spPr>
          <a:xfrm>
            <a:off x="236962" y="650046"/>
            <a:ext cx="11762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Times" pitchFamily="2" charset="0"/>
              </a:rPr>
              <a:t>Free charge carriers gain enough energy to produce additional free carriers through interactions with either impurity atoms or the crystal lattice itself.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053A19-A188-BF48-BEE5-BEA21C3427BB}"/>
                  </a:ext>
                </a:extLst>
              </p:cNvPr>
              <p:cNvSpPr txBox="1"/>
              <p:nvPr/>
            </p:nvSpPr>
            <p:spPr>
              <a:xfrm>
                <a:off x="1682700" y="1837195"/>
                <a:ext cx="7175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053A19-A188-BF48-BEE5-BEA21C342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700" y="1837195"/>
                <a:ext cx="717568" cy="276999"/>
              </a:xfrm>
              <a:prstGeom prst="rect">
                <a:avLst/>
              </a:prstGeom>
              <a:blipFill>
                <a:blip r:embed="rId2"/>
                <a:stretch>
                  <a:fillRect l="-689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8899E3-F450-3448-9916-6667B90BB472}"/>
                  </a:ext>
                </a:extLst>
              </p:cNvPr>
              <p:cNvSpPr txBox="1"/>
              <p:nvPr/>
            </p:nvSpPr>
            <p:spPr>
              <a:xfrm>
                <a:off x="4266049" y="1828471"/>
                <a:ext cx="83792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8899E3-F450-3448-9916-6667B90BB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049" y="1828471"/>
                <a:ext cx="837922" cy="276999"/>
              </a:xfrm>
              <a:prstGeom prst="rect">
                <a:avLst/>
              </a:prstGeom>
              <a:blipFill>
                <a:blip r:embed="rId3"/>
                <a:stretch>
                  <a:fillRect l="-7576" t="-9091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4B5E1BC-091D-EF44-A7A8-2A010F4D243F}"/>
              </a:ext>
            </a:extLst>
          </p:cNvPr>
          <p:cNvSpPr txBox="1"/>
          <p:nvPr/>
        </p:nvSpPr>
        <p:spPr>
          <a:xfrm>
            <a:off x="67528" y="2556528"/>
            <a:ext cx="2467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 t=0: Equilibrium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5F602-5D69-394C-8BE0-D3D48A2345EE}"/>
                  </a:ext>
                </a:extLst>
              </p:cNvPr>
              <p:cNvSpPr txBox="1"/>
              <p:nvPr/>
            </p:nvSpPr>
            <p:spPr>
              <a:xfrm>
                <a:off x="3563587" y="2484195"/>
                <a:ext cx="4578241" cy="279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=0→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charge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neutralization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5F602-5D69-394C-8BE0-D3D48A23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587" y="2484195"/>
                <a:ext cx="4578241" cy="279051"/>
              </a:xfrm>
              <a:prstGeom prst="rect">
                <a:avLst/>
              </a:prstGeom>
              <a:blipFill>
                <a:blip r:embed="rId4"/>
                <a:stretch>
                  <a:fillRect l="-829" t="-8696" r="-829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93768D-3B4E-F942-8BF0-B1B8B803AC65}"/>
                  </a:ext>
                </a:extLst>
              </p:cNvPr>
              <p:cNvSpPr txBox="1"/>
              <p:nvPr/>
            </p:nvSpPr>
            <p:spPr>
              <a:xfrm>
                <a:off x="-27912" y="3175164"/>
                <a:ext cx="88744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𝑓𝑟𝑒𝑒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h𝑜𝑙𝑒𝑠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h𝑜𝑙𝑒𝑠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𝑏𝑜𝑢𝑛𝑑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𝑎𝑡𝑜𝑚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𝐷𝑒𝑛𝑠𝑖𝑡𝑖𝑒𝑠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𝑎𝑐𝑐𝑒𝑝𝑡𝑜𝑟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𝑖𝑚𝑝𝑢𝑟𝑖𝑡𝑖𝑒𝑠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93768D-3B4E-F942-8BF0-B1B8B803A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912" y="3175164"/>
                <a:ext cx="8874417" cy="276999"/>
              </a:xfrm>
              <a:prstGeom prst="rect">
                <a:avLst/>
              </a:prstGeom>
              <a:blipFill>
                <a:blip r:embed="rId5"/>
                <a:stretch>
                  <a:fillRect t="-9091" r="-143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B5C7DC-0AD9-2B43-A392-F59D93DFD1E3}"/>
                  </a:ext>
                </a:extLst>
              </p:cNvPr>
              <p:cNvSpPr txBox="1"/>
              <p:nvPr/>
            </p:nvSpPr>
            <p:spPr>
              <a:xfrm>
                <a:off x="0" y="3866133"/>
                <a:ext cx="55147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similarly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unionized</m:t>
                      </m:r>
                      <m:r>
                        <m:rPr>
                          <m:nor/>
                        </m:rPr>
                        <a:rPr lang="en-US" b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smtClean="0">
                          <a:latin typeface="Cambria Math" panose="02040503050406030204" pitchFamily="18" charset="0"/>
                        </a:rPr>
                        <m:t>donor</m:t>
                      </m:r>
                      <m:r>
                        <m:rPr>
                          <m:nor/>
                        </m:rPr>
                        <a:rPr lang="en-US" b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electron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B5C7DC-0AD9-2B43-A392-F59D93DF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66133"/>
                <a:ext cx="5514778" cy="276999"/>
              </a:xfrm>
              <a:prstGeom prst="rect">
                <a:avLst/>
              </a:prstGeom>
              <a:blipFill>
                <a:blip r:embed="rId6"/>
                <a:stretch>
                  <a:fillRect t="-869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7B8D70-8C57-4D4B-AEED-E7A86D037F82}"/>
                  </a:ext>
                </a:extLst>
              </p:cNvPr>
              <p:cNvSpPr txBox="1"/>
              <p:nvPr/>
            </p:nvSpPr>
            <p:spPr>
              <a:xfrm>
                <a:off x="0" y="4320137"/>
                <a:ext cx="28861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&amp;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7B8D70-8C57-4D4B-AEED-E7A86D037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20137"/>
                <a:ext cx="2886111" cy="276999"/>
              </a:xfrm>
              <a:prstGeom prst="rect">
                <a:avLst/>
              </a:prstGeom>
              <a:blipFill>
                <a:blip r:embed="rId7"/>
                <a:stretch>
                  <a:fillRect t="-9091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C6FA41-9C01-2443-8690-16C614CAC662}"/>
                  </a:ext>
                </a:extLst>
              </p:cNvPr>
              <p:cNvSpPr txBox="1"/>
              <p:nvPr/>
            </p:nvSpPr>
            <p:spPr>
              <a:xfrm>
                <a:off x="112271" y="4831186"/>
                <a:ext cx="31244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C6FA41-9C01-2443-8690-16C614CAC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1" y="4831186"/>
                <a:ext cx="3124445" cy="276999"/>
              </a:xfrm>
              <a:prstGeom prst="rect">
                <a:avLst/>
              </a:prstGeom>
              <a:blipFill>
                <a:blip r:embed="rId8"/>
                <a:stretch>
                  <a:fillRect l="-1215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>
            <a:extLst>
              <a:ext uri="{FF2B5EF4-FFF2-40B4-BE49-F238E27FC236}">
                <a16:creationId xmlns:a16="http://schemas.microsoft.com/office/drawing/2014/main" id="{9C796D3D-82F0-6D4D-8AF7-DA59D582B240}"/>
              </a:ext>
            </a:extLst>
          </p:cNvPr>
          <p:cNvSpPr/>
          <p:nvPr/>
        </p:nvSpPr>
        <p:spPr>
          <a:xfrm rot="5400000">
            <a:off x="1584206" y="4988298"/>
            <a:ext cx="224594" cy="604120"/>
          </a:xfrm>
          <a:prstGeom prst="rightBrac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1C34F0-EB1A-FD46-88F3-7D5374EE006D}"/>
              </a:ext>
            </a:extLst>
          </p:cNvPr>
          <p:cNvSpPr txBox="1"/>
          <p:nvPr/>
        </p:nvSpPr>
        <p:spPr>
          <a:xfrm>
            <a:off x="1529849" y="5348161"/>
            <a:ext cx="46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EEEEC25-FAC5-9142-B9D9-F47294ABE00D}"/>
                  </a:ext>
                </a:extLst>
              </p:cNvPr>
              <p:cNvSpPr txBox="1"/>
              <p:nvPr/>
            </p:nvSpPr>
            <p:spPr>
              <a:xfrm>
                <a:off x="67528" y="5762635"/>
                <a:ext cx="89361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===(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𝑏𝑜𝑢𝑛𝑑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&amp;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𝑇h𝑖𝑠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𝑟𝑒𝑝𝑟𝑒𝑠𝑒𝑛𝑡𝑠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𝑑𝑖𝑝𝑜𝑙𝑒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𝑑𝑒𝑛𝑠𝑖𝑡𝑖𝑒𝑠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𝑡𝑒𝑚𝑝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EEEEC25-FAC5-9142-B9D9-F47294ABE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8" y="5762635"/>
                <a:ext cx="8936164" cy="276999"/>
              </a:xfrm>
              <a:prstGeom prst="rect">
                <a:avLst/>
              </a:prstGeom>
              <a:blipFill>
                <a:blip r:embed="rId9"/>
                <a:stretch>
                  <a:fillRect l="-142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3D4D5E2-0AB6-BE49-A11B-14BD8411754D}"/>
                  </a:ext>
                </a:extLst>
              </p:cNvPr>
              <p:cNvSpPr txBox="1"/>
              <p:nvPr/>
            </p:nvSpPr>
            <p:spPr>
              <a:xfrm>
                <a:off x="143238" y="6293389"/>
                <a:ext cx="7815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" pitchFamily="2" charset="0"/>
                  </a:rPr>
                  <a:t>Density of detector state=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>
                  <a:latin typeface="Times" pitchFamily="2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3D4D5E2-0AB6-BE49-A11B-14BD84117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38" y="6293389"/>
                <a:ext cx="7815072" cy="369332"/>
              </a:xfrm>
              <a:prstGeom prst="rect">
                <a:avLst/>
              </a:prstGeom>
              <a:blipFill>
                <a:blip r:embed="rId10"/>
                <a:stretch>
                  <a:fillRect l="-487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4582462-26A2-E94B-A1FE-3A2AA5C4B714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023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AB1861-FC53-774A-99F1-8AFC375FB032}"/>
                  </a:ext>
                </a:extLst>
              </p:cNvPr>
              <p:cNvSpPr txBox="1"/>
              <p:nvPr/>
            </p:nvSpPr>
            <p:spPr>
              <a:xfrm>
                <a:off x="1628742" y="143454"/>
                <a:ext cx="59148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" pitchFamily="2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sz="2000" dirty="0">
                    <a:latin typeface="Times" pitchFamily="2" charset="0"/>
                  </a:rPr>
                  <a:t> : Prolong ionization, i.e. at Operational mode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AB1861-FC53-774A-99F1-8AFC375FB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742" y="143454"/>
                <a:ext cx="5914813" cy="400110"/>
              </a:xfrm>
              <a:prstGeom prst="rect">
                <a:avLst/>
              </a:prstGeom>
              <a:blipFill>
                <a:blip r:embed="rId2"/>
                <a:stretch>
                  <a:fillRect l="-1073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027EC75-A81D-F545-9CEC-9A37932E5BDC}"/>
              </a:ext>
            </a:extLst>
          </p:cNvPr>
          <p:cNvSpPr txBox="1"/>
          <p:nvPr/>
        </p:nvSpPr>
        <p:spPr>
          <a:xfrm>
            <a:off x="1740963" y="1573883"/>
            <a:ext cx="220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For p-type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568F-3659-9D4B-8B91-97DD950D9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194" y="926591"/>
            <a:ext cx="5230368" cy="4975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27C47B-15F2-0B43-8AC2-1F53C62F9A0B}"/>
                  </a:ext>
                </a:extLst>
              </p:cNvPr>
              <p:cNvSpPr txBox="1"/>
              <p:nvPr/>
            </p:nvSpPr>
            <p:spPr>
              <a:xfrm>
                <a:off x="417649" y="2426737"/>
                <a:ext cx="48533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𝐼𝑚𝑝𝑎𝑐𝑡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𝑖𝑜𝑛𝑖𝑧𝑎𝑡𝑖𝑜𝑛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27C47B-15F2-0B43-8AC2-1F53C62F9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49" y="2426737"/>
                <a:ext cx="4853380" cy="276999"/>
              </a:xfrm>
              <a:prstGeom prst="rect">
                <a:avLst/>
              </a:prstGeom>
              <a:blipFill>
                <a:blip r:embed="rId4"/>
                <a:stretch>
                  <a:fillRect l="-783" t="-8696" r="-130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1C9F03-88FB-AF42-87A9-D82241C1E32C}"/>
                  </a:ext>
                </a:extLst>
              </p:cNvPr>
              <p:cNvSpPr txBox="1"/>
              <p:nvPr/>
            </p:nvSpPr>
            <p:spPr>
              <a:xfrm>
                <a:off x="283720" y="3310355"/>
                <a:ext cx="5474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Can be seen growth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−∗</m:t>
                        </m:r>
                      </m:sup>
                    </m:sSup>
                  </m:oMath>
                </a14:m>
                <a:r>
                  <a:rPr lang="en-US" dirty="0">
                    <a:latin typeface="Times" pitchFamily="2" charset="0"/>
                  </a:rPr>
                  <a:t> as a function of time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1C9F03-88FB-AF42-87A9-D82241C1E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20" y="3310355"/>
                <a:ext cx="5474208" cy="369332"/>
              </a:xfrm>
              <a:prstGeom prst="rect">
                <a:avLst/>
              </a:prstGeom>
              <a:blipFill>
                <a:blip r:embed="rId5"/>
                <a:stretch>
                  <a:fillRect l="-92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8F8307-02AB-3F4A-A5DD-C8A0CAB36C1F}"/>
                  </a:ext>
                </a:extLst>
              </p:cNvPr>
              <p:cNvSpPr txBox="1"/>
              <p:nvPr/>
            </p:nvSpPr>
            <p:spPr>
              <a:xfrm>
                <a:off x="140070" y="4459725"/>
                <a:ext cx="57577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𝐿𝑜𝑠𝑠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𝑛𝑒𝑢𝑡𝑟𝑎𝑙𝑖𝑧𝑎𝑡𝑖𝑜𝑛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𝑡𝑟𝑎𝑝𝑝𝑖𝑛𝑔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8F8307-02AB-3F4A-A5DD-C8A0CAB36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70" y="4459725"/>
                <a:ext cx="5757730" cy="276999"/>
              </a:xfrm>
              <a:prstGeom prst="rect">
                <a:avLst/>
              </a:prstGeom>
              <a:blipFill>
                <a:blip r:embed="rId6"/>
                <a:stretch>
                  <a:fillRect l="-661" t="-9091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BA1C7B-5F50-D640-89CD-C46C1901400E}"/>
                  </a:ext>
                </a:extLst>
              </p:cNvPr>
              <p:cNvSpPr txBox="1"/>
              <p:nvPr/>
            </p:nvSpPr>
            <p:spPr>
              <a:xfrm>
                <a:off x="1628742" y="774487"/>
                <a:ext cx="46379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𝑏𝑎𝑐𝑘𝑔𝑟𝑜𝑢𝑛𝑑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BA1C7B-5F50-D640-89CD-C46C19014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742" y="774487"/>
                <a:ext cx="4637946" cy="369332"/>
              </a:xfrm>
              <a:prstGeom prst="rect">
                <a:avLst/>
              </a:prstGeom>
              <a:blipFill>
                <a:blip r:embed="rId10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03D9A26-451A-484B-B5C2-1CF49C534C68}"/>
              </a:ext>
            </a:extLst>
          </p:cNvPr>
          <p:cNvSpPr txBox="1"/>
          <p:nvPr/>
        </p:nvSpPr>
        <p:spPr>
          <a:xfrm>
            <a:off x="6779983" y="2973535"/>
            <a:ext cx="100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Times" pitchFamily="2" charset="0"/>
              </a:rPr>
              <a:t>-ve ion state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1209FA-A57C-FA4A-A8BA-3CB2D7D454D3}"/>
              </a:ext>
            </a:extLst>
          </p:cNvPr>
          <p:cNvSpPr txBox="1"/>
          <p:nvPr/>
        </p:nvSpPr>
        <p:spPr>
          <a:xfrm>
            <a:off x="6810756" y="1237261"/>
            <a:ext cx="100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" pitchFamily="2" charset="0"/>
              </a:rPr>
              <a:t>+ve ion state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8FC8FBA-3D75-0943-AECE-0B599DBD4F37}"/>
              </a:ext>
            </a:extLst>
          </p:cNvPr>
          <p:cNvSpPr/>
          <p:nvPr/>
        </p:nvSpPr>
        <p:spPr>
          <a:xfrm>
            <a:off x="7281569" y="3262862"/>
            <a:ext cx="448159" cy="833650"/>
          </a:xfrm>
          <a:prstGeom prst="leftBrac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8EA03-30F3-C04C-BF03-2EDF4A91461A}"/>
              </a:ext>
            </a:extLst>
          </p:cNvPr>
          <p:cNvSpPr txBox="1"/>
          <p:nvPr/>
        </p:nvSpPr>
        <p:spPr>
          <a:xfrm>
            <a:off x="6595872" y="3331464"/>
            <a:ext cx="105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Onsager radius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AE7C8-0AAB-1F41-A327-3523C889DFAF}"/>
              </a:ext>
            </a:extLst>
          </p:cNvPr>
          <p:cNvSpPr txBox="1"/>
          <p:nvPr/>
        </p:nvSpPr>
        <p:spPr>
          <a:xfrm>
            <a:off x="6595872" y="4560999"/>
            <a:ext cx="5596128" cy="13976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371B9C-42BF-7D4D-A832-A5A677E98552}"/>
              </a:ext>
            </a:extLst>
          </p:cNvPr>
          <p:cNvSpPr txBox="1"/>
          <p:nvPr/>
        </p:nvSpPr>
        <p:spPr>
          <a:xfrm>
            <a:off x="5300692" y="5201211"/>
            <a:ext cx="7026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Fig. Formation of cluster dipole states in an n-type (upper) and a p-type (lower) Ge detector operated at low temperatures, where ⃗p and ⃗q are the corresponding dipole moments.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C9BF3E-7F51-714D-96C1-7EE784F528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91899">
            <a:off x="5517643" y="3356927"/>
            <a:ext cx="1626104" cy="4667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B3C01C8-4389-2A4E-AE9D-FCA094FDF20A}"/>
              </a:ext>
            </a:extLst>
          </p:cNvPr>
          <p:cNvSpPr txBox="1"/>
          <p:nvPr/>
        </p:nvSpPr>
        <p:spPr>
          <a:xfrm>
            <a:off x="23698" y="6505996"/>
            <a:ext cx="3283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arxiv.org</a:t>
            </a:r>
            <a:r>
              <a:rPr lang="en-US" sz="1600" dirty="0"/>
              <a:t>/pdf/2203.15904.pdf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F9B55E-C91B-EC40-B96D-EBD9F9C2EBFB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4133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C07E8EB-71B2-7242-8F8C-8EAB08756E7E}"/>
              </a:ext>
            </a:extLst>
          </p:cNvPr>
          <p:cNvSpPr txBox="1"/>
          <p:nvPr/>
        </p:nvSpPr>
        <p:spPr>
          <a:xfrm>
            <a:off x="92134" y="4455482"/>
            <a:ext cx="11919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" pitchFamily="2" charset="0"/>
              </a:rPr>
              <a:t>Fig: Shows the time-dependent impact ionization for Am-241, 60 keV. At certain biases </a:t>
            </a:r>
            <a:r>
              <a:rPr lang="en-US" dirty="0">
                <a:latin typeface="Times" pitchFamily="2" charset="0"/>
              </a:rPr>
              <a:t>charge collection efficiency</a:t>
            </a:r>
            <a:r>
              <a:rPr lang="en-US" sz="1800" dirty="0">
                <a:latin typeface="Times" pitchFamily="2" charset="0"/>
              </a:rPr>
              <a:t> starts near 100% then rises steadily above 100%, apparently due to impact ionization.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0989C2-08FC-7B4B-BAEE-5315E9FBEF9C}"/>
              </a:ext>
            </a:extLst>
          </p:cNvPr>
          <p:cNvSpPr txBox="1"/>
          <p:nvPr/>
        </p:nvSpPr>
        <p:spPr>
          <a:xfrm>
            <a:off x="3351143" y="60837"/>
            <a:ext cx="5447229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FFFF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Experimental Results – Run 67 &amp; Run 74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9D5EBF-0B9F-D644-BE1A-CC17A9CF1FF5}"/>
              </a:ext>
            </a:extLst>
          </p:cNvPr>
          <p:cNvSpPr txBox="1"/>
          <p:nvPr/>
        </p:nvSpPr>
        <p:spPr>
          <a:xfrm>
            <a:off x="-22302" y="5109195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Impact ionization is only seen when the side with the Am-241 source has positive bias, thus it's a hole-drift phenomenon.</a:t>
            </a:r>
            <a:br>
              <a:rPr lang="en-US" dirty="0">
                <a:latin typeface="Times" pitchFamily="2" charset="0"/>
              </a:rPr>
            </a:br>
            <a:endParaRPr lang="en-US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C</a:t>
            </a:r>
            <a:r>
              <a:rPr lang="en-US" sz="1800" dirty="0">
                <a:latin typeface="Times" pitchFamily="2" charset="0"/>
              </a:rPr>
              <a:t>harge collection efficiency (CCE) starts to fall off at some </a:t>
            </a:r>
            <a:r>
              <a:rPr lang="en-US" dirty="0">
                <a:latin typeface="Times" pitchFamily="2" charset="0"/>
              </a:rPr>
              <a:t>point. This is attributed to loss of neutralization. Space charge builds up in the detector producing new trapping centers, which eventually degrade CCE</a:t>
            </a:r>
          </a:p>
          <a:p>
            <a:endParaRPr lang="en-US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Detector neutralization can be restored by removing bias and LED flashing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6F8C7C-E3E6-DA43-85B6-BEA7B6AF5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61" y="631498"/>
            <a:ext cx="5601776" cy="3700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58CEE-7A4A-A445-B71D-2899E3E2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48940"/>
            <a:ext cx="5721767" cy="38985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999A86-D931-6143-82FA-503CBBC6B224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2355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E586F3-E58D-174F-9077-E499C7BC4EC3}"/>
                  </a:ext>
                </a:extLst>
              </p:cNvPr>
              <p:cNvSpPr txBox="1"/>
              <p:nvPr/>
            </p:nvSpPr>
            <p:spPr>
              <a:xfrm>
                <a:off x="2283210" y="858894"/>
                <a:ext cx="6335486" cy="5788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d>
                        <m:dPr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E586F3-E58D-174F-9077-E499C7BC4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210" y="858894"/>
                <a:ext cx="6335486" cy="578876"/>
              </a:xfrm>
              <a:prstGeom prst="rect">
                <a:avLst/>
              </a:prstGeom>
              <a:blipFill>
                <a:blip r:embed="rId2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395432-F507-B443-9B0E-9B81FB380E10}"/>
                  </a:ext>
                </a:extLst>
              </p:cNvPr>
              <p:cNvSpPr txBox="1"/>
              <p:nvPr/>
            </p:nvSpPr>
            <p:spPr>
              <a:xfrm>
                <a:off x="152988" y="4091694"/>
                <a:ext cx="97475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𝑓𝑟𝑎𝑐𝑡𝑖𝑜𝑛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𝑐h𝑎𝑟𝑔𝑒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𝑐𝑎𝑟𝑟𝑖𝑒𝑟𝑠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𝑢𝑛𝑑𝑒𝑟𝑔𝑜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𝑖𝑚𝑝𝑎𝑐𝑡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𝑖𝑜𝑛𝑖𝑧𝑎𝑡𝑖𝑜𝑛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𝑢𝑛𝑑𝑒𝑟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𝑑𝑖𝑝𝑜𝑙𝑒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𝑐𝑙𝑢𝑠𝑡𝑒𝑟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395432-F507-B443-9B0E-9B81FB380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88" y="4091694"/>
                <a:ext cx="974750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9B9B28-B717-CC42-8363-196625AB5479}"/>
                  </a:ext>
                </a:extLst>
              </p:cNvPr>
              <p:cNvSpPr txBox="1"/>
              <p:nvPr/>
            </p:nvSpPr>
            <p:spPr>
              <a:xfrm>
                <a:off x="472698" y="5309375"/>
                <a:ext cx="36210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𝐷𝑒𝑐𝑟𝑒𝑎𝑠𝑖𝑛𝑔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9B9B28-B717-CC42-8363-196625AB5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8" y="5309375"/>
                <a:ext cx="362102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C3E0D5-8243-AA4C-ABCB-1A22C7E5F2D8}"/>
                  </a:ext>
                </a:extLst>
              </p:cNvPr>
              <p:cNvSpPr txBox="1"/>
              <p:nvPr/>
            </p:nvSpPr>
            <p:spPr>
              <a:xfrm>
                <a:off x="392647" y="5917623"/>
                <a:ext cx="48963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𝑟𝑒𝑝𝑟𝑒𝑠𝑒𝑛𝑡𝑠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𝑛𝑒𝑢𝑡𝑟𝑎𝑙𝑖𝑧𝑎𝑡𝑖𝑜𝑛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C3E0D5-8243-AA4C-ABCB-1A22C7E5F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47" y="5917623"/>
                <a:ext cx="4896395" cy="369332"/>
              </a:xfrm>
              <a:prstGeom prst="rect">
                <a:avLst/>
              </a:prstGeom>
              <a:blipFill>
                <a:blip r:embed="rId5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E2BA3A-6ACB-0E4D-AE84-BA961B52D51A}"/>
                  </a:ext>
                </a:extLst>
              </p:cNvPr>
              <p:cNvSpPr txBox="1"/>
              <p:nvPr/>
            </p:nvSpPr>
            <p:spPr>
              <a:xfrm>
                <a:off x="470279" y="4741101"/>
                <a:ext cx="67423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𝑟𝑒𝑝𝑟𝑒𝑠𝑒𝑛𝑡𝑠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𝑐𝑟𝑒𝑎𝑡𝑖𝑛𝑔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−∗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𝑠𝑡𝑎𝑡𝑒𝑠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−∗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E2BA3A-6ACB-0E4D-AE84-BA961B52D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79" y="4741101"/>
                <a:ext cx="6742322" cy="369332"/>
              </a:xfrm>
              <a:prstGeom prst="rect">
                <a:avLst/>
              </a:prstGeom>
              <a:blipFill>
                <a:blip r:embed="rId6"/>
                <a:stretch>
                  <a:fillRect r="-18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56DD99C-DCDB-9845-B277-FD2A249CF6C1}"/>
              </a:ext>
            </a:extLst>
          </p:cNvPr>
          <p:cNvSpPr txBox="1"/>
          <p:nvPr/>
        </p:nvSpPr>
        <p:spPr>
          <a:xfrm>
            <a:off x="3179145" y="140985"/>
            <a:ext cx="4664866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Times" pitchFamily="2" charset="0"/>
              </a:rPr>
              <a:t>A Model to explain Impact Ionization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6EBE7F-064C-0E49-BAD1-9F4992131E97}"/>
                  </a:ext>
                </a:extLst>
              </p:cNvPr>
              <p:cNvSpPr txBox="1"/>
              <p:nvPr/>
            </p:nvSpPr>
            <p:spPr>
              <a:xfrm>
                <a:off x="9908790" y="858894"/>
                <a:ext cx="1741714" cy="391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=60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6EBE7F-064C-0E49-BAD1-9F4992131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790" y="858894"/>
                <a:ext cx="1741714" cy="391517"/>
              </a:xfrm>
              <a:prstGeom prst="rect">
                <a:avLst/>
              </a:prstGeom>
              <a:blipFill>
                <a:blip r:embed="rId7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495B4E-B015-6244-9C15-98E1F94F3296}"/>
                  </a:ext>
                </a:extLst>
              </p:cNvPr>
              <p:cNvSpPr txBox="1"/>
              <p:nvPr/>
            </p:nvSpPr>
            <p:spPr>
              <a:xfrm>
                <a:off x="392647" y="1876964"/>
                <a:ext cx="689758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b="0" i="0" dirty="0">
                    <a:effectLst/>
                    <a:latin typeface="Times" pitchFamily="2" charset="0"/>
                  </a:rPr>
                  <a:t>represents the charge observed at t = 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2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495B4E-B015-6244-9C15-98E1F94F3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47" y="1876964"/>
                <a:ext cx="6897587" cy="430887"/>
              </a:xfrm>
              <a:prstGeom prst="rect">
                <a:avLst/>
              </a:prstGeom>
              <a:blipFill>
                <a:blip r:embed="rId8"/>
                <a:stretch>
                  <a:fillRect t="-85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CF1F59-1111-3F47-A8A5-B01EC51D1AF8}"/>
                  </a:ext>
                </a:extLst>
              </p:cNvPr>
              <p:cNvSpPr txBox="1"/>
              <p:nvPr/>
            </p:nvSpPr>
            <p:spPr>
              <a:xfrm>
                <a:off x="472698" y="2586515"/>
                <a:ext cx="846198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𝐴𝑣𝑒𝑟𝑎𝑔𝑒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𝐶h𝑎𝑟𝑔𝑒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𝑐𝑜𝑙𝑙𝑒𝑐𝑡𝑖𝑜𝑛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𝑒𝑓𝑓𝑖𝑐𝑖𝑒𝑛𝑐𝑦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algn="ctr"/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Multification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factor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charge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created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by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impact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ionization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800" b="0" i="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CF1F59-1111-3F47-A8A5-B01EC51D1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8" y="2586515"/>
                <a:ext cx="8461982" cy="923330"/>
              </a:xfrm>
              <a:prstGeom prst="rect">
                <a:avLst/>
              </a:prstGeom>
              <a:blipFill>
                <a:blip r:embed="rId9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146A27-3293-064F-BE18-3CB9A5329DAF}"/>
                  </a:ext>
                </a:extLst>
              </p:cNvPr>
              <p:cNvSpPr txBox="1"/>
              <p:nvPr/>
            </p:nvSpPr>
            <p:spPr>
              <a:xfrm>
                <a:off x="281157" y="3539107"/>
                <a:ext cx="1520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146A27-3293-064F-BE18-3CB9A5329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57" y="3539107"/>
                <a:ext cx="1520328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18A72507-E636-8A4A-9D4A-8DF192EC4E77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655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83AEC7-F466-AF49-A218-418B6F87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5" y="1307122"/>
            <a:ext cx="5611412" cy="3905741"/>
          </a:xfrm>
          <a:prstGeom prst="rect">
            <a:avLst/>
          </a:prstGeom>
        </p:spPr>
      </p:pic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7BE0AAC-435A-7E42-B965-9B6D4084A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045" y="1019023"/>
            <a:ext cx="5849955" cy="3989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CC016-1D60-7A41-90AD-6059D863B4EF}"/>
              </a:ext>
            </a:extLst>
          </p:cNvPr>
          <p:cNvSpPr txBox="1"/>
          <p:nvPr/>
        </p:nvSpPr>
        <p:spPr>
          <a:xfrm>
            <a:off x="1605708" y="834357"/>
            <a:ext cx="2690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Fitting the Model: Run-67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66671-651B-014B-B9F7-99A028E7C9DE}"/>
              </a:ext>
            </a:extLst>
          </p:cNvPr>
          <p:cNvSpPr txBox="1"/>
          <p:nvPr/>
        </p:nvSpPr>
        <p:spPr>
          <a:xfrm>
            <a:off x="7519930" y="834357"/>
            <a:ext cx="2690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rPr>
              <a:t>Fitting the Model: Run-74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BFF4A2-D3C7-2D4E-A6DE-D4BA1BF4B037}"/>
              </a:ext>
            </a:extLst>
          </p:cNvPr>
          <p:cNvSpPr txBox="1"/>
          <p:nvPr/>
        </p:nvSpPr>
        <p:spPr>
          <a:xfrm>
            <a:off x="5221995" y="87920"/>
            <a:ext cx="112005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latin typeface="Times" pitchFamily="2" charset="0"/>
              </a:rPr>
              <a:t>Fitting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B561F-FF98-C746-8BE5-576DD90B4514}"/>
              </a:ext>
            </a:extLst>
          </p:cNvPr>
          <p:cNvSpPr/>
          <p:nvPr/>
        </p:nvSpPr>
        <p:spPr>
          <a:xfrm>
            <a:off x="11761470" y="6494033"/>
            <a:ext cx="430530" cy="363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79717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20465</TotalTime>
  <Words>1579</Words>
  <Application>Microsoft Macintosh PowerPoint</Application>
  <PresentationFormat>Widescreen</PresentationFormat>
  <Paragraphs>279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Courier New</vt:lpstr>
      <vt:lpstr>Helvetica Neue</vt:lpstr>
      <vt:lpstr>Menlo</vt:lpstr>
      <vt:lpstr>Tahoma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Pramod Acharya</dc:creator>
  <cp:lastModifiedBy>Pramod Acharya</cp:lastModifiedBy>
  <cp:revision>64</cp:revision>
  <dcterms:created xsi:type="dcterms:W3CDTF">2022-03-31T19:44:50Z</dcterms:created>
  <dcterms:modified xsi:type="dcterms:W3CDTF">2023-06-02T00:39:55Z</dcterms:modified>
</cp:coreProperties>
</file>