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420" r:id="rId4"/>
    <p:sldId id="382" r:id="rId5"/>
    <p:sldId id="408" r:id="rId6"/>
    <p:sldId id="404" r:id="rId7"/>
    <p:sldId id="401" r:id="rId8"/>
    <p:sldId id="396" r:id="rId9"/>
    <p:sldId id="411" r:id="rId10"/>
    <p:sldId id="379" r:id="rId11"/>
    <p:sldId id="350" r:id="rId12"/>
    <p:sldId id="362" r:id="rId13"/>
    <p:sldId id="363" r:id="rId14"/>
    <p:sldId id="373" r:id="rId15"/>
    <p:sldId id="380" r:id="rId16"/>
    <p:sldId id="381" r:id="rId17"/>
    <p:sldId id="384" r:id="rId18"/>
    <p:sldId id="372" r:id="rId19"/>
    <p:sldId id="375" r:id="rId20"/>
    <p:sldId id="3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0"/>
    <p:restoredTop sz="94595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google%20cloud\Research\2023%20APS%20April\New%20Microsoft%20Excel%20Workshe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google%20cloud\Research\2023%20APS%20April\New%20Microsoft%20Excel%20Workshee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Resistivity (</a:t>
            </a:r>
            <a:r>
              <a:rPr lang="el-GR" dirty="0"/>
              <a:t>Ω</a:t>
            </a:r>
            <a:r>
              <a:rPr lang="en-US" dirty="0"/>
              <a:t>cm) vs Temp (K)</a:t>
            </a:r>
          </a:p>
        </c:rich>
      </c:tx>
      <c:layout>
        <c:manualLayout>
          <c:xMode val="edge"/>
          <c:yMode val="edge"/>
          <c:x val="0.359923447069116"/>
          <c:y val="3.24074074074073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Resistivity (Ωcm)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Sheet1!$A$2:$A$17</c:f>
              <c:numCache>
                <c:formatCode>General</c:formatCode>
                <c:ptCount val="16"/>
                <c:pt idx="0">
                  <c:v>300</c:v>
                </c:pt>
                <c:pt idx="1">
                  <c:v>177</c:v>
                </c:pt>
                <c:pt idx="2">
                  <c:v>179</c:v>
                </c:pt>
                <c:pt idx="3">
                  <c:v>160</c:v>
                </c:pt>
                <c:pt idx="4">
                  <c:v>150</c:v>
                </c:pt>
                <c:pt idx="5">
                  <c:v>136</c:v>
                </c:pt>
                <c:pt idx="6">
                  <c:v>126</c:v>
                </c:pt>
                <c:pt idx="7">
                  <c:v>118.3</c:v>
                </c:pt>
                <c:pt idx="8">
                  <c:v>109.5</c:v>
                </c:pt>
                <c:pt idx="9">
                  <c:v>98</c:v>
                </c:pt>
                <c:pt idx="10">
                  <c:v>90</c:v>
                </c:pt>
                <c:pt idx="11">
                  <c:v>85</c:v>
                </c:pt>
                <c:pt idx="12">
                  <c:v>83</c:v>
                </c:pt>
                <c:pt idx="13">
                  <c:v>82</c:v>
                </c:pt>
                <c:pt idx="14">
                  <c:v>81.2</c:v>
                </c:pt>
                <c:pt idx="15">
                  <c:v>80.5</c:v>
                </c:pt>
              </c:numCache>
            </c:numRef>
          </c:xVal>
          <c:yVal>
            <c:numRef>
              <c:f>Sheet1!$B$2:$B$17</c:f>
              <c:numCache>
                <c:formatCode>General</c:formatCode>
                <c:ptCount val="16"/>
                <c:pt idx="0">
                  <c:v>16</c:v>
                </c:pt>
                <c:pt idx="1">
                  <c:v>304054.05405405402</c:v>
                </c:pt>
                <c:pt idx="2">
                  <c:v>318181.81818181818</c:v>
                </c:pt>
                <c:pt idx="3">
                  <c:v>333333.33333333331</c:v>
                </c:pt>
                <c:pt idx="4">
                  <c:v>337837.83783783781</c:v>
                </c:pt>
                <c:pt idx="5">
                  <c:v>340599.45504087198</c:v>
                </c:pt>
                <c:pt idx="6">
                  <c:v>341530.0546448087</c:v>
                </c:pt>
                <c:pt idx="7">
                  <c:v>343406.59340659349</c:v>
                </c:pt>
                <c:pt idx="8">
                  <c:v>348189.41504178272</c:v>
                </c:pt>
                <c:pt idx="9">
                  <c:v>366568.91495601169</c:v>
                </c:pt>
                <c:pt idx="10">
                  <c:v>425170.06802721089</c:v>
                </c:pt>
                <c:pt idx="11">
                  <c:v>586854.46009389684</c:v>
                </c:pt>
                <c:pt idx="12">
                  <c:v>791139.24050632922</c:v>
                </c:pt>
                <c:pt idx="13">
                  <c:v>984251.96850393724</c:v>
                </c:pt>
                <c:pt idx="14">
                  <c:v>1344086.02150538</c:v>
                </c:pt>
                <c:pt idx="15">
                  <c:v>1923076.92307692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6E9-4D38-A657-91D04E2D47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4501424"/>
        <c:axId val="954503200"/>
      </c:scatterChart>
      <c:valAx>
        <c:axId val="954501424"/>
        <c:scaling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4503200"/>
        <c:crosses val="autoZero"/>
        <c:crossBetween val="midCat"/>
      </c:valAx>
      <c:valAx>
        <c:axId val="954503200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4501424"/>
        <c:crosses val="autoZero"/>
        <c:crossBetween val="midCat"/>
        <c:majorUnit val="2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Leakage Current (pA) vs Bias Voltage (</a:t>
            </a:r>
            <a:r>
              <a:rPr lang="en-US" sz="1400" b="0" i="0" u="none" strike="noStrike" baseline="0" dirty="0">
                <a:effectLst/>
              </a:rPr>
              <a:t>V</a:t>
            </a:r>
            <a:r>
              <a:rPr lang="en-US" dirty="0"/>
              <a:t>)</a:t>
            </a:r>
          </a:p>
        </c:rich>
      </c:tx>
      <c:layout>
        <c:manualLayout>
          <c:xMode val="edge"/>
          <c:yMode val="edge"/>
          <c:x val="0.17799999999999999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Leakage Current (pA)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Sheet2!$A$2:$A$13</c:f>
              <c:numCache>
                <c:formatCode>General</c:formatCode>
                <c:ptCount val="12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650</c:v>
                </c:pt>
                <c:pt idx="8">
                  <c:v>700</c:v>
                </c:pt>
                <c:pt idx="9">
                  <c:v>800</c:v>
                </c:pt>
                <c:pt idx="10">
                  <c:v>900</c:v>
                </c:pt>
                <c:pt idx="11">
                  <c:v>1000</c:v>
                </c:pt>
              </c:numCache>
            </c:numRef>
          </c:xVal>
          <c:yVal>
            <c:numRef>
              <c:f>Sheet2!$B$2:$B$13</c:f>
              <c:numCache>
                <c:formatCode>General</c:formatCode>
                <c:ptCount val="12"/>
                <c:pt idx="0">
                  <c:v>30</c:v>
                </c:pt>
                <c:pt idx="1">
                  <c:v>28</c:v>
                </c:pt>
                <c:pt idx="2">
                  <c:v>28</c:v>
                </c:pt>
                <c:pt idx="3">
                  <c:v>37</c:v>
                </c:pt>
                <c:pt idx="4">
                  <c:v>52.5</c:v>
                </c:pt>
                <c:pt idx="5">
                  <c:v>79.5</c:v>
                </c:pt>
                <c:pt idx="6">
                  <c:v>95</c:v>
                </c:pt>
                <c:pt idx="7">
                  <c:v>140</c:v>
                </c:pt>
                <c:pt idx="8">
                  <c:v>162</c:v>
                </c:pt>
                <c:pt idx="9">
                  <c:v>224</c:v>
                </c:pt>
                <c:pt idx="10">
                  <c:v>325</c:v>
                </c:pt>
                <c:pt idx="11">
                  <c:v>416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2BC-4F15-B158-385460B8CA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1889040"/>
        <c:axId val="1054467696"/>
      </c:scatterChart>
      <c:valAx>
        <c:axId val="801889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4467696"/>
        <c:crosses val="autoZero"/>
        <c:crossBetween val="midCat"/>
      </c:valAx>
      <c:valAx>
        <c:axId val="105446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18890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F675F-884C-4CEE-B343-63FD59D7B96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7B062-21AA-4A8E-8DF1-C9114EC3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7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12FE1-8741-8CFF-8CCF-96E5AE223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58974-E169-2B51-3253-22EBDF250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AB16F-2BA8-BEF2-10E7-36235865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16315-4245-0898-969F-343E967A2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Kunming Dong - USD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E95EE-90B1-BA79-AA98-4E1F85D6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DD0FE-9B93-4921-BFD7-2B9F3AA8E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0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42452-72F6-3D0A-731A-18FA1CEB3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57AF2-C5DD-DFEE-AB22-05A60CD23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Kunming Dong - USD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98A8C-69EE-1068-9D5B-FCE25EF8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DD0FE-9B93-4921-BFD7-2B9F3AA8E2E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25E71016-1317-11EA-7C23-4AB803F2E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92" y="235379"/>
            <a:ext cx="10515600" cy="49161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9D56E3D0-7E7C-B4A8-B8AC-29AEB72A115B}"/>
              </a:ext>
            </a:extLst>
          </p:cNvPr>
          <p:cNvSpPr/>
          <p:nvPr userDrawn="1"/>
        </p:nvSpPr>
        <p:spPr>
          <a:xfrm>
            <a:off x="0" y="235379"/>
            <a:ext cx="197708" cy="491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3D778432-C83D-75E6-8C3B-8630A542F02A}"/>
              </a:ext>
            </a:extLst>
          </p:cNvPr>
          <p:cNvSpPr/>
          <p:nvPr userDrawn="1"/>
        </p:nvSpPr>
        <p:spPr>
          <a:xfrm>
            <a:off x="236838" y="235379"/>
            <a:ext cx="45719" cy="491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66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F21242-35A6-4C9D-92DE-5EEA4DA3C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92" y="235379"/>
            <a:ext cx="10515600" cy="49161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BADA76D-15D6-4A9B-BBC2-86CD6F760547}"/>
              </a:ext>
            </a:extLst>
          </p:cNvPr>
          <p:cNvSpPr/>
          <p:nvPr userDrawn="1"/>
        </p:nvSpPr>
        <p:spPr>
          <a:xfrm>
            <a:off x="0" y="235379"/>
            <a:ext cx="197708" cy="491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2E65EB-124D-4BD6-8297-9543FC909EF2}"/>
              </a:ext>
            </a:extLst>
          </p:cNvPr>
          <p:cNvSpPr/>
          <p:nvPr userDrawn="1"/>
        </p:nvSpPr>
        <p:spPr>
          <a:xfrm>
            <a:off x="236838" y="235379"/>
            <a:ext cx="45719" cy="491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CF05EB-FE7B-4A41-B332-4B774A6A4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20F66-EA31-4A2D-A276-8B4D8C5B0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Kunming Dong - USD</a:t>
            </a:r>
            <a:endParaRPr lang="zh-CN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C39A7-A2E3-4C33-B150-ED309CB3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551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1588A-EA17-850D-3737-287775D45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C6A69-C366-2AD3-3F70-60CDCA763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996C0-05CD-6528-1E6F-929B8416D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41E62-FA3F-BA66-33C3-B6B841F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Kunming Dong - USD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892D3-2F3A-9955-11CC-97DA629F1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DD0FE-9B93-4921-BFD7-2B9F3AA8E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8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73A65-6474-14BA-6DC0-ABD68A802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EE40C-C8E8-F797-A41D-842F2BF2C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E62BE-D191-EC1D-646A-2E8435FE2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38D42-7E0E-7A9D-7DE5-378563562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Kunming Dong - USD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33DDC-3B91-70BB-1E15-0376AF80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DD0FE-9B93-4921-BFD7-2B9F3AA8E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59" r:id="rId3"/>
    <p:sldLayoutId id="214748364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chart" Target="../charts/char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0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8">
            <a:extLst>
              <a:ext uri="{FF2B5EF4-FFF2-40B4-BE49-F238E27FC236}">
                <a16:creationId xmlns:a16="http://schemas.microsoft.com/office/drawing/2014/main" id="{D3AAEA89-521A-9ECB-723F-0F5352328C8E}"/>
              </a:ext>
            </a:extLst>
          </p:cNvPr>
          <p:cNvSpPr txBox="1"/>
          <p:nvPr/>
        </p:nvSpPr>
        <p:spPr>
          <a:xfrm>
            <a:off x="328367" y="1086010"/>
            <a:ext cx="1153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effectLst>
                  <a:glow rad="50800">
                    <a:srgbClr val="00FFFF">
                      <a:alpha val="0"/>
                    </a:srgbClr>
                  </a:glow>
                </a:effectLst>
                <a:latin typeface="Rockwell" panose="02060603020205020403" pitchFamily="18" charset="0"/>
                <a:ea typeface="+mj-ea"/>
              </a:rPr>
              <a:t>Ring Contact Technology and Sputtering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E36BC-ADD8-8969-5192-B2A8F422A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DD0FE-9B93-4921-BFD7-2B9F3AA8E2E1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752029-CE8D-E4FB-1358-02E5B854FEE9}"/>
              </a:ext>
            </a:extLst>
          </p:cNvPr>
          <p:cNvSpPr txBox="1"/>
          <p:nvPr/>
        </p:nvSpPr>
        <p:spPr>
          <a:xfrm>
            <a:off x="7598004" y="4617110"/>
            <a:ext cx="3146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Rockwell" panose="02060603020205020403" pitchFamily="18" charset="0"/>
                <a:ea typeface="+mj-ea"/>
              </a:rPr>
              <a:t>Kunming Dong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EC67D-B951-57DC-324D-C78E0FED92F4}"/>
              </a:ext>
            </a:extLst>
          </p:cNvPr>
          <p:cNvSpPr txBox="1"/>
          <p:nvPr/>
        </p:nvSpPr>
        <p:spPr>
          <a:xfrm>
            <a:off x="7598004" y="5771575"/>
            <a:ext cx="43646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PIRE GEMADARC Collaboration Meeting 2023</a:t>
            </a:r>
          </a:p>
          <a:p>
            <a:r>
              <a:rPr lang="en-US" sz="1600" dirty="0"/>
              <a:t>June 2nd, 2023</a:t>
            </a:r>
          </a:p>
        </p:txBody>
      </p:sp>
      <p:pic>
        <p:nvPicPr>
          <p:cNvPr id="9" name="Picture 8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158439CC-4842-DBD3-BE8C-66FB91665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8" y="4411858"/>
            <a:ext cx="2872989" cy="975445"/>
          </a:xfrm>
          <a:prstGeom prst="rect">
            <a:avLst/>
          </a:prstGeom>
        </p:spPr>
      </p:pic>
      <p:pic>
        <p:nvPicPr>
          <p:cNvPr id="1028" name="Picture 4" descr="Full color on white">
            <a:extLst>
              <a:ext uri="{FF2B5EF4-FFF2-40B4-BE49-F238E27FC236}">
                <a16:creationId xmlns:a16="http://schemas.microsoft.com/office/drawing/2014/main" id="{7540FEA0-88A5-EE9F-14A5-E09777CAE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8" y="5729617"/>
            <a:ext cx="3049426" cy="99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132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A4340-0405-571E-40A0-F694057C4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Goal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1F4579-9C8C-8D8D-7947-21810FD0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2FB21F-1D0D-1660-E437-8615214E0720}"/>
              </a:ext>
            </a:extLst>
          </p:cNvPr>
          <p:cNvSpPr txBox="1"/>
          <p:nvPr/>
        </p:nvSpPr>
        <p:spPr>
          <a:xfrm>
            <a:off x="514197" y="1277581"/>
            <a:ext cx="63795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</a:rPr>
              <a:t>Project Goal</a:t>
            </a:r>
            <a:r>
              <a:rPr lang="en-US" sz="1800" b="1" dirty="0"/>
              <a:t>: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To advance contact technology </a:t>
            </a:r>
            <a:r>
              <a:rPr lang="en-US" dirty="0"/>
              <a:t>for </a:t>
            </a:r>
            <a:r>
              <a:rPr lang="en-US" sz="1800" dirty="0"/>
              <a:t>studying the feasibility of using large-size Ge detectors for rare-event physics searches. To achieve this goal, the following four objectives are determined:</a:t>
            </a:r>
          </a:p>
          <a:p>
            <a:r>
              <a:rPr lang="en-US" sz="18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Purchase a larger and more advanced automated sputtering system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Find out the impact of different parameters on contact through many tests. Then find recipes for different types of detectors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Fabricate small detectors to characterize the contact performance produced by the new sputtering system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Design and fabricate large-size detectors</a:t>
            </a:r>
          </a:p>
        </p:txBody>
      </p:sp>
      <p:pic>
        <p:nvPicPr>
          <p:cNvPr id="4098" name="Picture 2" descr="ATC 1800 Sputtering System">
            <a:extLst>
              <a:ext uri="{FF2B5EF4-FFF2-40B4-BE49-F238E27FC236}">
                <a16:creationId xmlns:a16="http://schemas.microsoft.com/office/drawing/2014/main" id="{B51DA3DE-E18D-BCFC-3172-B020BBD7B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787" y="1270732"/>
            <a:ext cx="5117238" cy="43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166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437D-461D-1522-ABD5-2AD82400F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HPGe Detector Fabrication Introduction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700E91DD-F876-22CE-F531-10ED2BBE3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930" y="1212452"/>
            <a:ext cx="5573892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/>
              <a:t>Desired electrical contact characteristics:</a:t>
            </a:r>
          </a:p>
          <a:p>
            <a:pPr>
              <a:defRPr/>
            </a:pPr>
            <a:endParaRPr lang="en-US" sz="2000" dirty="0"/>
          </a:p>
          <a:p>
            <a:pPr marL="114300" indent="-114300">
              <a:buFont typeface="Arial" pitchFamily="34" charset="0"/>
              <a:buChar char="•"/>
              <a:defRPr/>
            </a:pPr>
            <a:r>
              <a:rPr lang="en-US" sz="2000" b="0" dirty="0"/>
              <a:t>A n+ contact blocks hole injection</a:t>
            </a:r>
          </a:p>
          <a:p>
            <a:pPr marL="114300" indent="-114300">
              <a:buFont typeface="Arial" pitchFamily="34" charset="0"/>
              <a:buChar char="•"/>
              <a:defRPr/>
            </a:pPr>
            <a:r>
              <a:rPr lang="en-US" sz="2000" b="0" dirty="0"/>
              <a:t>A p+ contact blocks electron injection</a:t>
            </a:r>
          </a:p>
          <a:p>
            <a:pPr marL="114300" indent="-114300">
              <a:buFont typeface="Arial" pitchFamily="34" charset="0"/>
              <a:buChar char="•"/>
              <a:defRPr/>
            </a:pPr>
            <a:r>
              <a:rPr lang="en-US" sz="2000" b="0" dirty="0"/>
              <a:t>Withstand high fields ~ few kV/cm</a:t>
            </a:r>
          </a:p>
          <a:p>
            <a:pPr marL="114300" indent="-114300">
              <a:buFont typeface="Arial" pitchFamily="34" charset="0"/>
              <a:buChar char="•"/>
              <a:defRPr/>
            </a:pPr>
            <a:r>
              <a:rPr lang="en-US" sz="2000" b="0" dirty="0"/>
              <a:t>Mechanically robust</a:t>
            </a:r>
          </a:p>
          <a:p>
            <a:pPr marL="114300" indent="-114300">
              <a:buFont typeface="Arial" pitchFamily="34" charset="0"/>
              <a:buChar char="•"/>
              <a:defRPr/>
            </a:pPr>
            <a:r>
              <a:rPr lang="en-US" sz="2000" b="0" dirty="0"/>
              <a:t>Thin dead layer</a:t>
            </a:r>
          </a:p>
          <a:p>
            <a:pPr marL="114300" indent="-114300">
              <a:buFont typeface="Arial" pitchFamily="34" charset="0"/>
              <a:buChar char="•"/>
              <a:defRPr/>
            </a:pPr>
            <a:r>
              <a:rPr lang="en-US" sz="2000" b="0" dirty="0"/>
              <a:t>Stable characteristics with time, T cycling, and environmental exposure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365E24-7A41-08D4-78BF-641F8A95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89C8B9-8F92-7EC4-DEDA-42E11CF7C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860" y="4582388"/>
            <a:ext cx="2225240" cy="192888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B781821-DD96-3791-FD7D-545293FBC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713" y="4582388"/>
            <a:ext cx="1868341" cy="19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898C0685-A3DE-AAA2-F89F-162A6F068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92" y="3698744"/>
            <a:ext cx="5621125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/>
              <a:t>Desired surface passivation characteristics:</a:t>
            </a:r>
          </a:p>
          <a:p>
            <a:pPr>
              <a:defRPr/>
            </a:pPr>
            <a:endParaRPr lang="en-US" sz="2000" dirty="0"/>
          </a:p>
          <a:p>
            <a:pPr marL="114300" indent="-114300">
              <a:buFont typeface="Arial" pitchFamily="34" charset="0"/>
              <a:buChar char="•"/>
              <a:defRPr/>
            </a:pPr>
            <a:r>
              <a:rPr lang="en-US" sz="2000" b="0" dirty="0"/>
              <a:t>Low surface leakage</a:t>
            </a:r>
          </a:p>
          <a:p>
            <a:pPr marL="114300" indent="-114300">
              <a:buFont typeface="Arial" pitchFamily="34" charset="0"/>
              <a:buChar char="•"/>
              <a:defRPr/>
            </a:pPr>
            <a:r>
              <a:rPr lang="en-US" sz="2000" b="0" dirty="0"/>
              <a:t>Charge neutral</a:t>
            </a:r>
          </a:p>
          <a:p>
            <a:pPr marL="114300" indent="-114300">
              <a:buFont typeface="Arial" pitchFamily="34" charset="0"/>
              <a:buChar char="•"/>
              <a:defRPr/>
            </a:pPr>
            <a:r>
              <a:rPr lang="en-US" sz="2000" b="0" dirty="0"/>
              <a:t>Withstand high fields ~ few kV/cm</a:t>
            </a:r>
          </a:p>
          <a:p>
            <a:pPr marL="114300" indent="-114300">
              <a:buFont typeface="Arial" pitchFamily="34" charset="0"/>
              <a:buChar char="•"/>
              <a:defRPr/>
            </a:pPr>
            <a:r>
              <a:rPr lang="en-US" sz="2000" b="0" dirty="0"/>
              <a:t>Mechanically robust</a:t>
            </a:r>
          </a:p>
          <a:p>
            <a:pPr marL="114300" indent="-114300">
              <a:buFont typeface="Arial" pitchFamily="34" charset="0"/>
              <a:buChar char="•"/>
              <a:defRPr/>
            </a:pPr>
            <a:r>
              <a:rPr lang="en-US" sz="2000" b="0" dirty="0"/>
              <a:t>Thin dead layer</a:t>
            </a:r>
          </a:p>
          <a:p>
            <a:pPr marL="114300" indent="-114300">
              <a:buFont typeface="Arial" pitchFamily="34" charset="0"/>
              <a:buChar char="•"/>
              <a:defRPr/>
            </a:pPr>
            <a:r>
              <a:rPr lang="en-US" sz="2000" b="0" dirty="0"/>
              <a:t>Stable characteristics with time, T cycling, and environmental exposure 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EB043FB-0857-B7F0-D7F0-E9CFF7ADA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08" y="963744"/>
            <a:ext cx="1530815" cy="257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EC671B7-68B9-37AF-0DB3-FCD75305D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104" y="963744"/>
            <a:ext cx="1930237" cy="257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640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5D6C6-883B-60C8-E712-05D6FB2F2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Sputter Deposition Technology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9CDB7-C19B-848B-0969-D06DC5C74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93" y="1120676"/>
            <a:ext cx="5410982" cy="53084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5652A3-7498-2EA7-89A1-73643CE79038}"/>
              </a:ext>
            </a:extLst>
          </p:cNvPr>
          <p:cNvSpPr txBox="1"/>
          <p:nvPr/>
        </p:nvSpPr>
        <p:spPr>
          <a:xfrm>
            <a:off x="6756131" y="1128989"/>
            <a:ext cx="479484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What is sputtering?</a:t>
            </a:r>
          </a:p>
          <a:p>
            <a:pPr lvl="1"/>
            <a:r>
              <a:rPr lang="en-US" dirty="0"/>
              <a:t>Sputter deposition is a physical </a:t>
            </a:r>
            <a:r>
              <a:rPr lang="en-US" dirty="0" err="1"/>
              <a:t>vapour</a:t>
            </a:r>
            <a:r>
              <a:rPr lang="en-US" dirty="0"/>
              <a:t> deposition (PVD) method of depositing thin films by sputtering material from a ‘target’, then depositing it onto a ‘substrate’.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C0005-7B28-3607-11EC-0B542527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9EB605-794A-B036-678F-497074EBCC74}"/>
              </a:ext>
            </a:extLst>
          </p:cNvPr>
          <p:cNvSpPr txBox="1"/>
          <p:nvPr/>
        </p:nvSpPr>
        <p:spPr>
          <a:xfrm>
            <a:off x="6756131" y="3562006"/>
            <a:ext cx="507450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Process of sputtering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The principle of sputtering is to use the energy of a plasma (partially ionized gas) on the surface of a target (cathode), to pull the atoms of the material one by one and deposit them on the substrate.</a:t>
            </a:r>
          </a:p>
        </p:txBody>
      </p:sp>
    </p:spTree>
    <p:extLst>
      <p:ext uri="{BB962C8B-B14F-4D97-AF65-F5344CB8AC3E}">
        <p14:creationId xmlns:p14="http://schemas.microsoft.com/office/powerpoint/2010/main" val="591908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5D6C6-883B-60C8-E712-05D6FB2F2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variation during sputtering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2D462-E4C4-FDAB-0154-776D4498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06CFA8-952C-B5C2-6966-4893B1982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719" y="914401"/>
            <a:ext cx="3560573" cy="2488466"/>
          </a:xfrm>
          <a:prstGeom prst="rect">
            <a:avLst/>
          </a:prstGeom>
        </p:spPr>
      </p:pic>
      <p:pic>
        <p:nvPicPr>
          <p:cNvPr id="9" name="Picture 8" descr="A close up of a camera lens&#10;&#10;Description automatically generated with medium confidence">
            <a:extLst>
              <a:ext uri="{FF2B5EF4-FFF2-40B4-BE49-F238E27FC236}">
                <a16:creationId xmlns:a16="http://schemas.microsoft.com/office/drawing/2014/main" id="{AFAC8EDC-310F-7CB0-ADC0-C4730D99E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719" y="3675522"/>
            <a:ext cx="3560573" cy="2670430"/>
          </a:xfrm>
          <a:prstGeom prst="rect">
            <a:avLst/>
          </a:prstGeom>
        </p:spPr>
      </p:pic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F1225961-FBD0-DBED-194B-EB52CD309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420" y="4985040"/>
            <a:ext cx="2315246" cy="1736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11B6C8-8443-54B7-936E-F8EA2708F551}"/>
              </a:ext>
            </a:extLst>
          </p:cNvPr>
          <p:cNvSpPr txBox="1"/>
          <p:nvPr/>
        </p:nvSpPr>
        <p:spPr>
          <a:xfrm>
            <a:off x="575035" y="1461155"/>
            <a:ext cx="5033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Temp Measurements</a:t>
            </a: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68C49E4C-1DD2-D821-4F88-AD2333D02C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618333"/>
              </p:ext>
            </p:extLst>
          </p:nvPr>
        </p:nvGraphicFramePr>
        <p:xfrm>
          <a:off x="813189" y="2052492"/>
          <a:ext cx="608447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159">
                  <a:extLst>
                    <a:ext uri="{9D8B030D-6E8A-4147-A177-3AD203B41FA5}">
                      <a16:colId xmlns:a16="http://schemas.microsoft.com/office/drawing/2014/main" val="1569418298"/>
                    </a:ext>
                  </a:extLst>
                </a:gridCol>
                <a:gridCol w="2028159">
                  <a:extLst>
                    <a:ext uri="{9D8B030D-6E8A-4147-A177-3AD203B41FA5}">
                      <a16:colId xmlns:a16="http://schemas.microsoft.com/office/drawing/2014/main" val="849031076"/>
                    </a:ext>
                  </a:extLst>
                </a:gridCol>
                <a:gridCol w="2028159">
                  <a:extLst>
                    <a:ext uri="{9D8B030D-6E8A-4147-A177-3AD203B41FA5}">
                      <a16:colId xmlns:a16="http://schemas.microsoft.com/office/drawing/2014/main" val="40467041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 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Temp(</a:t>
                      </a:r>
                      <a:r>
                        <a:rPr lang="zh-CN" altLang="en-US" dirty="0"/>
                        <a:t>℃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988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RF-150W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Less than 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793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DC-400W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Less than 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713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RF-480W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795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RF-480W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52-65.5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392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RF-480W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65.5-79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337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RF-480W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65.5-79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03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779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DDC12-1242-44AF-0B0C-1F3439B72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Sputtering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AA24F-8FDF-13C2-F640-23688560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14</a:t>
            </a:fld>
            <a:endParaRPr lang="zh-CN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C3AC9F-3FD0-EDF4-51C3-A051B0F18D04}"/>
              </a:ext>
            </a:extLst>
          </p:cNvPr>
          <p:cNvGrpSpPr/>
          <p:nvPr/>
        </p:nvGrpSpPr>
        <p:grpSpPr>
          <a:xfrm>
            <a:off x="6736519" y="1042695"/>
            <a:ext cx="5244950" cy="1775920"/>
            <a:chOff x="4200708" y="1089828"/>
            <a:chExt cx="7991292" cy="3000375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0A202834-43E7-D89D-59A4-B76CD9011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691154" y="599382"/>
              <a:ext cx="3000375" cy="3981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BB7DDFBE-D963-0E17-99D3-D1347A4FE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1975" y="1089828"/>
              <a:ext cx="4010025" cy="3000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>
            <a:extLst>
              <a:ext uri="{FF2B5EF4-FFF2-40B4-BE49-F238E27FC236}">
                <a16:creationId xmlns:a16="http://schemas.microsoft.com/office/drawing/2014/main" id="{2B776FD7-3D9F-C1B9-6D7B-116B90F46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519" y="2818615"/>
            <a:ext cx="4471951" cy="335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22F43A-216D-207E-E8F0-809353807A93}"/>
              </a:ext>
            </a:extLst>
          </p:cNvPr>
          <p:cNvSpPr txBox="1"/>
          <p:nvPr/>
        </p:nvSpPr>
        <p:spPr>
          <a:xfrm>
            <a:off x="8043038" y="6271109"/>
            <a:ext cx="2085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dirty="0"/>
              <a:t>Alpha-Step Profiler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53B60EAC-D08A-499A-F4C9-7BFF99539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763058"/>
              </p:ext>
            </p:extLst>
          </p:nvPr>
        </p:nvGraphicFramePr>
        <p:xfrm>
          <a:off x="416688" y="3023869"/>
          <a:ext cx="2978873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934">
                  <a:extLst>
                    <a:ext uri="{9D8B030D-6E8A-4147-A177-3AD203B41FA5}">
                      <a16:colId xmlns:a16="http://schemas.microsoft.com/office/drawing/2014/main" val="3218598680"/>
                    </a:ext>
                  </a:extLst>
                </a:gridCol>
                <a:gridCol w="1653939">
                  <a:extLst>
                    <a:ext uri="{9D8B030D-6E8A-4147-A177-3AD203B41FA5}">
                      <a16:colId xmlns:a16="http://schemas.microsoft.com/office/drawing/2014/main" val="27357323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Thickness(nm)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931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71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864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35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761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196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543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826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85449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F17D923-CB43-95A6-6963-C071C92DBBAD}"/>
              </a:ext>
            </a:extLst>
          </p:cNvPr>
          <p:cNvSpPr txBox="1"/>
          <p:nvPr/>
        </p:nvSpPr>
        <p:spPr>
          <a:xfrm>
            <a:off x="622165" y="2057647"/>
            <a:ext cx="2300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RF power, 15 mins, 30mTorr(7% H_2)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658D8B-8321-65F5-0FEA-641C9EEB863B}"/>
              </a:ext>
            </a:extLst>
          </p:cNvPr>
          <p:cNvSpPr txBox="1"/>
          <p:nvPr/>
        </p:nvSpPr>
        <p:spPr>
          <a:xfrm>
            <a:off x="3915968" y="2057646"/>
            <a:ext cx="2300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DC power, 5 mins, 3mTorr(</a:t>
            </a:r>
            <a:r>
              <a:rPr lang="en-US" dirty="0" err="1"/>
              <a:t>Ar</a:t>
            </a:r>
            <a:r>
              <a:rPr lang="en-US" dirty="0"/>
              <a:t>) 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1F2E6E7-96A4-9909-3C76-E1EC07804F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792425"/>
              </p:ext>
            </p:extLst>
          </p:nvPr>
        </p:nvGraphicFramePr>
        <p:xfrm>
          <a:off x="3576603" y="3023869"/>
          <a:ext cx="2978873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934">
                  <a:extLst>
                    <a:ext uri="{9D8B030D-6E8A-4147-A177-3AD203B41FA5}">
                      <a16:colId xmlns:a16="http://schemas.microsoft.com/office/drawing/2014/main" val="7793478"/>
                    </a:ext>
                  </a:extLst>
                </a:gridCol>
                <a:gridCol w="1653939">
                  <a:extLst>
                    <a:ext uri="{9D8B030D-6E8A-4147-A177-3AD203B41FA5}">
                      <a16:colId xmlns:a16="http://schemas.microsoft.com/office/drawing/2014/main" val="12607286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Thickness(nm)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602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837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936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429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85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087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902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4820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9156-10C4-5D66-9C07-484304E90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Thickness Map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EEC513-0C97-E5DE-1349-CF91A0E52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283E05-4396-666E-4712-56238F0F6A26}"/>
              </a:ext>
            </a:extLst>
          </p:cNvPr>
          <p:cNvSpPr txBox="1"/>
          <p:nvPr/>
        </p:nvSpPr>
        <p:spPr>
          <a:xfrm>
            <a:off x="725860" y="1259508"/>
            <a:ext cx="45531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200W RF power, 30 mins</a:t>
            </a:r>
          </a:p>
          <a:p>
            <a:r>
              <a:rPr lang="en-US" sz="2000" dirty="0"/>
              <a:t>Target material: Ge </a:t>
            </a:r>
          </a:p>
          <a:p>
            <a:r>
              <a:rPr lang="en-US" sz="2000" dirty="0"/>
              <a:t>Pressure: 3mTorr(7% H_2)</a:t>
            </a:r>
          </a:p>
          <a:p>
            <a:r>
              <a:rPr lang="en-US" sz="2000" dirty="0"/>
              <a:t>Tilt angle: 10 mm</a:t>
            </a:r>
          </a:p>
          <a:p>
            <a:r>
              <a:rPr lang="en-US" sz="2000" dirty="0"/>
              <a:t>Substrate height: 2.7 inch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EEC90B-9318-0D01-AFF6-AD3693C6C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997" y="3672565"/>
            <a:ext cx="7972468" cy="2548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085E6A-A402-6784-9DFD-7C0C6B7C6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7528" y="3404156"/>
            <a:ext cx="2414793" cy="32184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0BAFC2-8CA5-53C2-D8C3-0E02703B3456}"/>
              </a:ext>
            </a:extLst>
          </p:cNvPr>
          <p:cNvSpPr txBox="1"/>
          <p:nvPr/>
        </p:nvSpPr>
        <p:spPr>
          <a:xfrm>
            <a:off x="5593492" y="1613451"/>
            <a:ext cx="56450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z=[ 473 485 473 453 461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476 475 469 473 471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467 469 470 466 455]; #nm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F2967C-5A2A-EA4C-D6E4-1ACD5156497E}"/>
              </a:ext>
            </a:extLst>
          </p:cNvPr>
          <p:cNvSpPr txBox="1"/>
          <p:nvPr/>
        </p:nvSpPr>
        <p:spPr>
          <a:xfrm>
            <a:off x="5593492" y="3167669"/>
            <a:ext cx="2519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Film Uniformity: 3%</a:t>
            </a:r>
          </a:p>
        </p:txBody>
      </p:sp>
    </p:spTree>
    <p:extLst>
      <p:ext uri="{BB962C8B-B14F-4D97-AF65-F5344CB8AC3E}">
        <p14:creationId xmlns:p14="http://schemas.microsoft.com/office/powerpoint/2010/main" val="1117126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74ECA-9271-09C4-F59D-84CD6548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Amorphous-Ge Film Resistivity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47D4BE-5D02-0A9A-A93C-BFC05F658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51BC5-059A-E059-E47C-D3C81B599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543" y="1176066"/>
            <a:ext cx="2546823" cy="205092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C3F1127-61E2-C695-AC53-E63FD072C2B4}"/>
              </a:ext>
            </a:extLst>
          </p:cNvPr>
          <p:cNvGrpSpPr/>
          <p:nvPr/>
        </p:nvGrpSpPr>
        <p:grpSpPr>
          <a:xfrm>
            <a:off x="7483002" y="4004072"/>
            <a:ext cx="4073863" cy="2440652"/>
            <a:chOff x="7804015" y="3391230"/>
            <a:chExt cx="4073863" cy="244065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395AB58-3DB6-3F00-6F83-87966634E5F6}"/>
                </a:ext>
              </a:extLst>
            </p:cNvPr>
            <p:cNvSpPr/>
            <p:nvPr/>
          </p:nvSpPr>
          <p:spPr>
            <a:xfrm>
              <a:off x="9007812" y="4562272"/>
              <a:ext cx="2739621" cy="26264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E3CF1C-4718-C19E-6339-128D1059DC56}"/>
                </a:ext>
              </a:extLst>
            </p:cNvPr>
            <p:cNvSpPr/>
            <p:nvPr/>
          </p:nvSpPr>
          <p:spPr>
            <a:xfrm>
              <a:off x="9007812" y="4474723"/>
              <a:ext cx="2739621" cy="875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3B225E8-D714-988D-DF55-7E5033A8BE90}"/>
                </a:ext>
              </a:extLst>
            </p:cNvPr>
            <p:cNvSpPr/>
            <p:nvPr/>
          </p:nvSpPr>
          <p:spPr>
            <a:xfrm>
              <a:off x="9270460" y="4387173"/>
              <a:ext cx="505838" cy="87550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3C34C8C-8910-EA01-A876-D9E3B8001BF0}"/>
                </a:ext>
              </a:extLst>
            </p:cNvPr>
            <p:cNvSpPr/>
            <p:nvPr/>
          </p:nvSpPr>
          <p:spPr>
            <a:xfrm>
              <a:off x="10642060" y="4387174"/>
              <a:ext cx="1186774" cy="87549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E89FBBF-2C19-5C47-20C6-ADF2D7681F61}"/>
                </a:ext>
              </a:extLst>
            </p:cNvPr>
            <p:cNvSpPr/>
            <p:nvPr/>
          </p:nvSpPr>
          <p:spPr>
            <a:xfrm rot="5400000">
              <a:off x="11592043" y="4588127"/>
              <a:ext cx="389108" cy="84475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8D653B6-CA68-EC6E-5C0B-C8B4C1880AC7}"/>
                </a:ext>
              </a:extLst>
            </p:cNvPr>
            <p:cNvSpPr/>
            <p:nvPr/>
          </p:nvSpPr>
          <p:spPr>
            <a:xfrm>
              <a:off x="10642060" y="4820057"/>
              <a:ext cx="1186774" cy="87549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F43417-AE41-9AC6-4B1C-D8BDDE6530FD}"/>
                </a:ext>
              </a:extLst>
            </p:cNvPr>
            <p:cNvSpPr txBox="1"/>
            <p:nvPr/>
          </p:nvSpPr>
          <p:spPr>
            <a:xfrm>
              <a:off x="9022404" y="5442684"/>
              <a:ext cx="1001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+V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F94B8EA-E949-4291-FD13-5BA493D78A15}"/>
                </a:ext>
              </a:extLst>
            </p:cNvPr>
            <p:cNvSpPr/>
            <p:nvPr/>
          </p:nvSpPr>
          <p:spPr>
            <a:xfrm>
              <a:off x="10169390" y="3424205"/>
              <a:ext cx="453620" cy="491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EB6FB5-8935-1A96-9499-A8F859323BD3}"/>
                </a:ext>
              </a:extLst>
            </p:cNvPr>
            <p:cNvSpPr txBox="1"/>
            <p:nvPr/>
          </p:nvSpPr>
          <p:spPr>
            <a:xfrm>
              <a:off x="10192424" y="3399892"/>
              <a:ext cx="3703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85BBE80-9C92-1FD6-387E-53E97ED085CE}"/>
                </a:ext>
              </a:extLst>
            </p:cNvPr>
            <p:cNvSpPr/>
            <p:nvPr/>
          </p:nvSpPr>
          <p:spPr>
            <a:xfrm>
              <a:off x="10623010" y="3661501"/>
              <a:ext cx="1254868" cy="45719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L-Shape 33">
              <a:extLst>
                <a:ext uri="{FF2B5EF4-FFF2-40B4-BE49-F238E27FC236}">
                  <a16:creationId xmlns:a16="http://schemas.microsoft.com/office/drawing/2014/main" id="{C8E57DBE-662E-BFAF-D1C7-1D9FE4619E3A}"/>
                </a:ext>
              </a:extLst>
            </p:cNvPr>
            <p:cNvSpPr/>
            <p:nvPr/>
          </p:nvSpPr>
          <p:spPr>
            <a:xfrm flipH="1">
              <a:off x="8492247" y="4907190"/>
              <a:ext cx="2743199" cy="924692"/>
            </a:xfrm>
            <a:prstGeom prst="corner">
              <a:avLst>
                <a:gd name="adj1" fmla="val 5900"/>
                <a:gd name="adj2" fmla="val 5097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L-Shape 34">
              <a:extLst>
                <a:ext uri="{FF2B5EF4-FFF2-40B4-BE49-F238E27FC236}">
                  <a16:creationId xmlns:a16="http://schemas.microsoft.com/office/drawing/2014/main" id="{A6746E9E-F42A-E392-2652-E3713024D7F7}"/>
                </a:ext>
              </a:extLst>
            </p:cNvPr>
            <p:cNvSpPr/>
            <p:nvPr/>
          </p:nvSpPr>
          <p:spPr>
            <a:xfrm rot="10800000" flipH="1">
              <a:off x="9435829" y="3661502"/>
              <a:ext cx="722043" cy="721220"/>
            </a:xfrm>
            <a:prstGeom prst="corner">
              <a:avLst>
                <a:gd name="adj1" fmla="val 5900"/>
                <a:gd name="adj2" fmla="val 5097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58B6DB0F-BEAF-51FE-32C1-5EC39B71164B}"/>
                </a:ext>
              </a:extLst>
            </p:cNvPr>
            <p:cNvCxnSpPr>
              <a:cxnSpLocks/>
            </p:cNvCxnSpPr>
            <p:nvPr/>
          </p:nvCxnSpPr>
          <p:spPr>
            <a:xfrm>
              <a:off x="8467927" y="3707220"/>
              <a:ext cx="846307" cy="7237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D3A5CAF-BA0B-7976-62BF-F66512ED4819}"/>
                </a:ext>
              </a:extLst>
            </p:cNvPr>
            <p:cNvSpPr txBox="1"/>
            <p:nvPr/>
          </p:nvSpPr>
          <p:spPr>
            <a:xfrm>
              <a:off x="8151779" y="3391230"/>
              <a:ext cx="379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Al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4ABD7DA-6BAE-71AC-6A6F-EA842E6B6F1D}"/>
                </a:ext>
              </a:extLst>
            </p:cNvPr>
            <p:cNvSpPr txBox="1"/>
            <p:nvPr/>
          </p:nvSpPr>
          <p:spPr>
            <a:xfrm>
              <a:off x="7804015" y="3987072"/>
              <a:ext cx="629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a-Ge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D886595-00B2-C322-7CD3-2E96D1726548}"/>
                </a:ext>
              </a:extLst>
            </p:cNvPr>
            <p:cNvCxnSpPr>
              <a:cxnSpLocks/>
              <a:stCxn id="39" idx="3"/>
              <a:endCxn id="23" idx="1"/>
            </p:cNvCxnSpPr>
            <p:nvPr/>
          </p:nvCxnSpPr>
          <p:spPr>
            <a:xfrm>
              <a:off x="8433375" y="4171738"/>
              <a:ext cx="574437" cy="3467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AB63AAE-AD5B-2A06-3BB4-91A3C3147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841" y="677323"/>
            <a:ext cx="2731364" cy="2865583"/>
          </a:xfrm>
          <a:prstGeom prst="rect">
            <a:avLst/>
          </a:prstGeom>
        </p:spPr>
      </p:pic>
      <p:graphicFrame>
        <p:nvGraphicFramePr>
          <p:cNvPr id="50" name="Table 50">
            <a:extLst>
              <a:ext uri="{FF2B5EF4-FFF2-40B4-BE49-F238E27FC236}">
                <a16:creationId xmlns:a16="http://schemas.microsoft.com/office/drawing/2014/main" id="{52CE08C2-A038-3AAD-C6D8-75B29B682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78354"/>
              </p:ext>
            </p:extLst>
          </p:nvPr>
        </p:nvGraphicFramePr>
        <p:xfrm>
          <a:off x="231762" y="5640511"/>
          <a:ext cx="2650114" cy="1080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057">
                  <a:extLst>
                    <a:ext uri="{9D8B030D-6E8A-4147-A177-3AD203B41FA5}">
                      <a16:colId xmlns:a16="http://schemas.microsoft.com/office/drawing/2014/main" val="861808957"/>
                    </a:ext>
                  </a:extLst>
                </a:gridCol>
                <a:gridCol w="1325057">
                  <a:extLst>
                    <a:ext uri="{9D8B030D-6E8A-4147-A177-3AD203B41FA5}">
                      <a16:colId xmlns:a16="http://schemas.microsoft.com/office/drawing/2014/main" val="721675355"/>
                    </a:ext>
                  </a:extLst>
                </a:gridCol>
              </a:tblGrid>
              <a:tr h="598602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Temp</a:t>
                      </a:r>
                    </a:p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(K)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Resistivity</a:t>
                      </a:r>
                    </a:p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altLang="zh-CN" dirty="0" err="1">
                          <a:solidFill>
                            <a:schemeClr val="tx1"/>
                          </a:solidFill>
                        </a:rPr>
                        <a:t>Ωcm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375919"/>
                  </a:ext>
                </a:extLst>
              </a:tr>
              <a:tr h="440884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16000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699576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798CBA25-35B0-183A-6472-FB06BB3E9C07}"/>
              </a:ext>
            </a:extLst>
          </p:cNvPr>
          <p:cNvSpPr txBox="1"/>
          <p:nvPr/>
        </p:nvSpPr>
        <p:spPr>
          <a:xfrm>
            <a:off x="102996" y="5175114"/>
            <a:ext cx="2349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30 mTorr (7% H_2)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08C2990-F026-F683-286C-6BDFCE115700}"/>
              </a:ext>
            </a:extLst>
          </p:cNvPr>
          <p:cNvSpPr txBox="1"/>
          <p:nvPr/>
        </p:nvSpPr>
        <p:spPr>
          <a:xfrm>
            <a:off x="335692" y="1002351"/>
            <a:ext cx="2349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 mTorr (7% H_2)</a:t>
            </a:r>
          </a:p>
        </p:txBody>
      </p:sp>
      <p:graphicFrame>
        <p:nvGraphicFramePr>
          <p:cNvPr id="55" name="Chart 54">
            <a:extLst>
              <a:ext uri="{FF2B5EF4-FFF2-40B4-BE49-F238E27FC236}">
                <a16:creationId xmlns:a16="http://schemas.microsoft.com/office/drawing/2014/main" id="{0C6EDD64-3C92-F049-0BCC-B016CB14A8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5009005"/>
              </p:ext>
            </p:extLst>
          </p:nvPr>
        </p:nvGraphicFramePr>
        <p:xfrm>
          <a:off x="102996" y="1002351"/>
          <a:ext cx="6298307" cy="396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46D1570-8328-D459-0B70-85C44E52FB36}"/>
              </a:ext>
            </a:extLst>
          </p:cNvPr>
          <p:cNvSpPr txBox="1"/>
          <p:nvPr/>
        </p:nvSpPr>
        <p:spPr>
          <a:xfrm>
            <a:off x="512307" y="4588473"/>
            <a:ext cx="280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8922A9-9D7B-223E-6A38-DC97D0056CFC}"/>
              </a:ext>
            </a:extLst>
          </p:cNvPr>
          <p:cNvSpPr txBox="1"/>
          <p:nvPr/>
        </p:nvSpPr>
        <p:spPr>
          <a:xfrm>
            <a:off x="6303389" y="4297202"/>
            <a:ext cx="697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Ω</a:t>
            </a:r>
            <a:r>
              <a:rPr lang="en-US" dirty="0"/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3904787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17F33-EB81-B766-4118-BB1D04E4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Purity Ge-68 Planar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8F7971-A835-0ED6-5F94-544CDBC1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756A8FF-C8C2-24D1-BA6F-0040597EA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485" y="1158624"/>
            <a:ext cx="4094726" cy="2395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0CA57B-964C-9836-09B4-94516DC48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38" y="1158624"/>
            <a:ext cx="2410799" cy="20888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668D62-6992-7BC8-A755-84B9118C9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37" y="4133714"/>
            <a:ext cx="2410799" cy="19438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972460-B66B-709D-8048-407F04E3B315}"/>
              </a:ext>
            </a:extLst>
          </p:cNvPr>
          <p:cNvSpPr txBox="1"/>
          <p:nvPr/>
        </p:nvSpPr>
        <p:spPr>
          <a:xfrm>
            <a:off x="568838" y="3429000"/>
            <a:ext cx="2410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HP-Ge68 detector made by Sanjay Bhattarai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08A933-477B-8C0A-25C5-1948D625F520}"/>
              </a:ext>
            </a:extLst>
          </p:cNvPr>
          <p:cNvSpPr txBox="1"/>
          <p:nvPr/>
        </p:nvSpPr>
        <p:spPr>
          <a:xfrm>
            <a:off x="568837" y="6198255"/>
            <a:ext cx="2410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HP-Ge68 detector made by Mathbar Singh Raut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94555F77-F409-ED26-1D05-CF37AC232B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4865616"/>
              </p:ext>
            </p:extLst>
          </p:nvPr>
        </p:nvGraphicFramePr>
        <p:xfrm>
          <a:off x="3435485" y="99169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CC86C6-DF49-18CC-E5C0-C04CBB135F1C}"/>
                  </a:ext>
                </a:extLst>
              </p:cNvPr>
              <p:cNvSpPr txBox="1"/>
              <p:nvPr/>
            </p:nvSpPr>
            <p:spPr>
              <a:xfrm>
                <a:off x="3657600" y="4367719"/>
                <a:ext cx="8219872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While the a-Ge film has low resistivity at low chamber pressure, it does not perform well in blocking holes.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Mark's experiment shows that increasing chamber pressure can improve the hole barrier height.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¹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CC86C6-DF49-18CC-E5C0-C04CBB135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4367719"/>
                <a:ext cx="8219872" cy="1631216"/>
              </a:xfrm>
              <a:prstGeom prst="rect">
                <a:avLst/>
              </a:prstGeom>
              <a:blipFill>
                <a:blip r:embed="rId6"/>
                <a:stretch>
                  <a:fillRect l="-742" t="-1866" b="-5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75DC4E4-D719-7142-7EB2-2C4F01E0C5C8}"/>
              </a:ext>
            </a:extLst>
          </p:cNvPr>
          <p:cNvSpPr txBox="1"/>
          <p:nvPr/>
        </p:nvSpPr>
        <p:spPr>
          <a:xfrm>
            <a:off x="7877377" y="3400133"/>
            <a:ext cx="2602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828DF2-3FD7-93A4-33BF-8863A6A45615}"/>
              </a:ext>
            </a:extLst>
          </p:cNvPr>
          <p:cNvSpPr txBox="1"/>
          <p:nvPr/>
        </p:nvSpPr>
        <p:spPr>
          <a:xfrm>
            <a:off x="3410760" y="1017466"/>
            <a:ext cx="4936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324511-48AE-BA83-7B02-EEDF553924FE}"/>
                  </a:ext>
                </a:extLst>
              </p:cNvPr>
              <p:cNvSpPr txBox="1"/>
              <p:nvPr/>
            </p:nvSpPr>
            <p:spPr>
              <a:xfrm>
                <a:off x="3435485" y="6356350"/>
                <a:ext cx="794707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¹</m:t>
                    </m:r>
                  </m:oMath>
                </a14:m>
                <a:r>
                  <a:rPr lang="en-US" sz="1200" dirty="0"/>
                  <a:t>Amman, Mark. (2018). Optimization of Amorphous Germanium Electrical Contacts and Surface Coatings on High Purity Germanium Radiation Detectors. 10.13140/RG.2.2.34748.08327/1.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324511-48AE-BA83-7B02-EEDF55392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485" y="6356350"/>
                <a:ext cx="7947072" cy="461665"/>
              </a:xfrm>
              <a:prstGeom prst="rect">
                <a:avLst/>
              </a:prstGeom>
              <a:blipFill>
                <a:blip r:embed="rId7"/>
                <a:stretch>
                  <a:fillRect l="-77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038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5359700-598D-2FB6-0443-6B98C93B9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054" y="1670716"/>
            <a:ext cx="4584879" cy="3741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9FA077-0C4B-8A20-12ED-AC27A93CB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Plan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6C5C04-2F9E-7887-D6DA-62CBC5D97E83}"/>
                  </a:ext>
                </a:extLst>
              </p:cNvPr>
              <p:cNvSpPr txBox="1"/>
              <p:nvPr/>
            </p:nvSpPr>
            <p:spPr>
              <a:xfrm>
                <a:off x="603998" y="1317855"/>
                <a:ext cx="6908757" cy="4447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Use Mark Amman’s experimental data as a reference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¹</m:t>
                    </m:r>
                  </m:oMath>
                </a14:m>
                <a:r>
                  <a:rPr lang="en-US" sz="2000" dirty="0"/>
                  <a:t>. By controlling variables, try to find parameters suitable for new sputtering systems: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Power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Coating time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Pressure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Target’s angle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Distance between target and substrate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r>
                  <a:rPr lang="en-US" sz="2000" dirty="0"/>
                  <a:t>To complete this task: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Measure </a:t>
                </a:r>
                <a:r>
                  <a:rPr lang="en-US" altLang="zh-CN" sz="2000" dirty="0"/>
                  <a:t>r</a:t>
                </a:r>
                <a:r>
                  <a:rPr lang="en-US" sz="2000" dirty="0"/>
                  <a:t>esistivity under different conditions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Fabricate point contact detector and measure the charge carrier injection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6C5C04-2F9E-7887-D6DA-62CBC5D97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98" y="1317855"/>
                <a:ext cx="6908757" cy="4447628"/>
              </a:xfrm>
              <a:prstGeom prst="rect">
                <a:avLst/>
              </a:prstGeom>
              <a:blipFill>
                <a:blip r:embed="rId3"/>
                <a:stretch>
                  <a:fillRect l="-883" t="-685" b="-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E34E2-35E7-8467-A412-FA0A63DE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18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BBD9D5-8184-54DD-63D4-02B322107F3D}"/>
                  </a:ext>
                </a:extLst>
              </p:cNvPr>
              <p:cNvSpPr txBox="1"/>
              <p:nvPr/>
            </p:nvSpPr>
            <p:spPr>
              <a:xfrm>
                <a:off x="84841" y="6356349"/>
                <a:ext cx="794707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¹</m:t>
                    </m:r>
                  </m:oMath>
                </a14:m>
                <a:r>
                  <a:rPr lang="en-US" sz="1200" dirty="0"/>
                  <a:t>Amman, Mark. (2018). Optimization of Amorphous Germanium Electrical Contacts and Surface Coatings on High Purity Germanium Radiation Detectors. 10.13140/RG.2.2.34748.08327/1.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BBD9D5-8184-54DD-63D4-02B322107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1" y="6356349"/>
                <a:ext cx="7947072" cy="461665"/>
              </a:xfrm>
              <a:prstGeom prst="rect">
                <a:avLst/>
              </a:prstGeom>
              <a:blipFill>
                <a:blip r:embed="rId4"/>
                <a:stretch>
                  <a:fillRect l="-77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8551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17F33-EB81-B766-4118-BB1D04E4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8F7971-A835-0ED6-5F94-544CDBC1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D4134D-BF02-D9F9-EB13-4677904D9649}"/>
              </a:ext>
            </a:extLst>
          </p:cNvPr>
          <p:cNvSpPr txBox="1"/>
          <p:nvPr/>
        </p:nvSpPr>
        <p:spPr>
          <a:xfrm>
            <a:off x="740984" y="1174246"/>
            <a:ext cx="914157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Project Goal: To advance contact technology to study the feasibility of using large-size Ge detectors for neutrinoless double-beta decay and dark matter experiments.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Done: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The AJA sputtering system was assembled and operated successfully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On-site 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Temperature measurement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Sputtering rate measurement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Partially resistivity measurement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Chamber pressure has a great effect on the resistivity of a-Ge film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It takes a lot of experimentation to find the right recipe</a:t>
            </a:r>
          </a:p>
        </p:txBody>
      </p:sp>
    </p:spTree>
    <p:extLst>
      <p:ext uri="{BB962C8B-B14F-4D97-AF65-F5344CB8AC3E}">
        <p14:creationId xmlns:p14="http://schemas.microsoft.com/office/powerpoint/2010/main" val="3838072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5">
            <a:extLst>
              <a:ext uri="{FF2B5EF4-FFF2-40B4-BE49-F238E27FC236}">
                <a16:creationId xmlns:a16="http://schemas.microsoft.com/office/drawing/2014/main" id="{ED8D8E3B-0290-DEBE-4056-4E3B75B88E34}"/>
              </a:ext>
            </a:extLst>
          </p:cNvPr>
          <p:cNvSpPr txBox="1"/>
          <p:nvPr/>
        </p:nvSpPr>
        <p:spPr>
          <a:xfrm>
            <a:off x="2305145" y="3860469"/>
            <a:ext cx="7581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Sputtering Technology with Thin contacts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Background and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Current Experimental Progress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Future 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Summary</a:t>
            </a:r>
            <a:endParaRPr lang="zh-CN" altLang="en-US" sz="2800" dirty="0"/>
          </a:p>
        </p:txBody>
      </p:sp>
      <p:sp>
        <p:nvSpPr>
          <p:cNvPr id="7" name="文本框 19">
            <a:extLst>
              <a:ext uri="{FF2B5EF4-FFF2-40B4-BE49-F238E27FC236}">
                <a16:creationId xmlns:a16="http://schemas.microsoft.com/office/drawing/2014/main" id="{FBBEDC5F-66C0-2FCB-F933-62E154AF42FE}"/>
              </a:ext>
            </a:extLst>
          </p:cNvPr>
          <p:cNvSpPr txBox="1"/>
          <p:nvPr/>
        </p:nvSpPr>
        <p:spPr>
          <a:xfrm>
            <a:off x="4119838" y="449104"/>
            <a:ext cx="3952324" cy="931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4800" dirty="0">
                <a:solidFill>
                  <a:schemeClr val="accent1"/>
                </a:solidFill>
                <a:latin typeface="+mj-ea"/>
                <a:ea typeface="+mj-ea"/>
              </a:rPr>
              <a:t>Outline</a:t>
            </a:r>
            <a:endParaRPr lang="zh-CN" altLang="en-US" sz="4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FB73877-4AC7-294E-6BF7-E16840D6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DD0FE-9B93-4921-BFD7-2B9F3AA8E2E1}" type="slidenum">
              <a:rPr lang="en-US" smtClean="0"/>
              <a:t>2</a:t>
            </a:fld>
            <a:endParaRPr lang="en-US"/>
          </a:p>
        </p:txBody>
      </p:sp>
      <p:sp>
        <p:nvSpPr>
          <p:cNvPr id="2" name="文本框 15">
            <a:extLst>
              <a:ext uri="{FF2B5EF4-FFF2-40B4-BE49-F238E27FC236}">
                <a16:creationId xmlns:a16="http://schemas.microsoft.com/office/drawing/2014/main" id="{EF8EB4A7-BC45-2BB1-1D20-0EAB50910E47}"/>
              </a:ext>
            </a:extLst>
          </p:cNvPr>
          <p:cNvSpPr txBox="1"/>
          <p:nvPr/>
        </p:nvSpPr>
        <p:spPr>
          <a:xfrm>
            <a:off x="2305144" y="1458367"/>
            <a:ext cx="758170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Ring Contact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Background and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Current Experimental Progress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Future Plan</a:t>
            </a:r>
          </a:p>
        </p:txBody>
      </p:sp>
    </p:spTree>
    <p:extLst>
      <p:ext uri="{BB962C8B-B14F-4D97-AF65-F5344CB8AC3E}">
        <p14:creationId xmlns:p14="http://schemas.microsoft.com/office/powerpoint/2010/main" val="1307611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D11C6-926B-C0E5-028D-FB2298BB5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B48124-6DED-B921-EE21-C15843D67419}"/>
              </a:ext>
            </a:extLst>
          </p:cNvPr>
          <p:cNvSpPr txBox="1"/>
          <p:nvPr/>
        </p:nvSpPr>
        <p:spPr>
          <a:xfrm>
            <a:off x="3442060" y="1436427"/>
            <a:ext cx="4629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19E72-FCFF-B220-FF88-F4C04D344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917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719A359-F160-24E4-6E44-F19A02A8B142}"/>
              </a:ext>
            </a:extLst>
          </p:cNvPr>
          <p:cNvGrpSpPr/>
          <p:nvPr/>
        </p:nvGrpSpPr>
        <p:grpSpPr>
          <a:xfrm>
            <a:off x="6626503" y="1188067"/>
            <a:ext cx="5700376" cy="4113696"/>
            <a:chOff x="5570074" y="747293"/>
            <a:chExt cx="6445944" cy="47314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1F39B27-4E64-45D0-976D-A2C3E1B00056}"/>
                </a:ext>
              </a:extLst>
            </p:cNvPr>
            <p:cNvGrpSpPr/>
            <p:nvPr/>
          </p:nvGrpSpPr>
          <p:grpSpPr>
            <a:xfrm>
              <a:off x="6225702" y="1236668"/>
              <a:ext cx="4319081" cy="4242061"/>
              <a:chOff x="6225702" y="1236668"/>
              <a:chExt cx="4319081" cy="424206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5CD4660-1BE5-9902-5A8A-B92C6E308EF0}"/>
                  </a:ext>
                </a:extLst>
              </p:cNvPr>
              <p:cNvSpPr/>
              <p:nvPr/>
            </p:nvSpPr>
            <p:spPr>
              <a:xfrm>
                <a:off x="6225702" y="1585609"/>
                <a:ext cx="4319081" cy="3424136"/>
              </a:xfrm>
              <a:prstGeom prst="rect">
                <a:avLst/>
              </a:prstGeom>
              <a:ln w="38100">
                <a:solidFill>
                  <a:srgbClr val="CC00FF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1F67D1E-9B2A-B5B5-9136-C9BE680D298E}"/>
                  </a:ext>
                </a:extLst>
              </p:cNvPr>
              <p:cNvSpPr/>
              <p:nvPr/>
            </p:nvSpPr>
            <p:spPr>
              <a:xfrm>
                <a:off x="8088297" y="1236668"/>
                <a:ext cx="593889" cy="42420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F4654FE-2FDA-B889-BA0E-F209DFF8D4FF}"/>
                </a:ext>
              </a:extLst>
            </p:cNvPr>
            <p:cNvSpPr/>
            <p:nvPr/>
          </p:nvSpPr>
          <p:spPr>
            <a:xfrm rot="2645401">
              <a:off x="10112601" y="2810944"/>
              <a:ext cx="1051852" cy="10935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EA2DB56-2DF6-3D38-AC80-95A18407E00F}"/>
                </a:ext>
              </a:extLst>
            </p:cNvPr>
            <p:cNvSpPr/>
            <p:nvPr/>
          </p:nvSpPr>
          <p:spPr>
            <a:xfrm rot="2645401">
              <a:off x="5570074" y="2882245"/>
              <a:ext cx="1051852" cy="10935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8157B0-39E8-63CC-3408-1152F8F325CF}"/>
                </a:ext>
              </a:extLst>
            </p:cNvPr>
            <p:cNvCxnSpPr/>
            <p:nvPr/>
          </p:nvCxnSpPr>
          <p:spPr>
            <a:xfrm>
              <a:off x="8088297" y="1585609"/>
              <a:ext cx="0" cy="3424136"/>
            </a:xfrm>
            <a:prstGeom prst="line">
              <a:avLst/>
            </a:prstGeom>
            <a:ln w="38100">
              <a:solidFill>
                <a:srgbClr val="CC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443CD4C-5E7B-6283-4050-225E8BA4AA62}"/>
                </a:ext>
              </a:extLst>
            </p:cNvPr>
            <p:cNvCxnSpPr/>
            <p:nvPr/>
          </p:nvCxnSpPr>
          <p:spPr>
            <a:xfrm>
              <a:off x="8683759" y="1577753"/>
              <a:ext cx="0" cy="3424136"/>
            </a:xfrm>
            <a:prstGeom prst="line">
              <a:avLst/>
            </a:prstGeom>
            <a:ln w="38100">
              <a:solidFill>
                <a:srgbClr val="CC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42AF30-2614-C188-AD10-54CCA7E48B9F}"/>
                </a:ext>
              </a:extLst>
            </p:cNvPr>
            <p:cNvSpPr txBox="1"/>
            <p:nvPr/>
          </p:nvSpPr>
          <p:spPr>
            <a:xfrm>
              <a:off x="7768965" y="747293"/>
              <a:ext cx="1383544" cy="388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C00FF"/>
                  </a:solidFill>
                </a:rPr>
                <a:t>n+ contact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75BAF8B-A4CC-939D-5E49-8AAEACCC8A9A}"/>
                </a:ext>
              </a:extLst>
            </p:cNvPr>
            <p:cNvCxnSpPr/>
            <p:nvPr/>
          </p:nvCxnSpPr>
          <p:spPr>
            <a:xfrm flipH="1">
              <a:off x="7711126" y="1116625"/>
              <a:ext cx="377171" cy="353956"/>
            </a:xfrm>
            <a:prstGeom prst="straightConnector1">
              <a:avLst/>
            </a:prstGeom>
            <a:ln w="19050">
              <a:solidFill>
                <a:srgbClr val="CC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A3AC6AD-2747-7B8A-44E2-F95142D4896E}"/>
                </a:ext>
              </a:extLst>
            </p:cNvPr>
            <p:cNvCxnSpPr>
              <a:cxnSpLocks/>
            </p:cNvCxnSpPr>
            <p:nvPr/>
          </p:nvCxnSpPr>
          <p:spPr>
            <a:xfrm>
              <a:off x="8562926" y="1111610"/>
              <a:ext cx="335977" cy="353956"/>
            </a:xfrm>
            <a:prstGeom prst="straightConnector1">
              <a:avLst/>
            </a:prstGeom>
            <a:ln w="19050">
              <a:solidFill>
                <a:srgbClr val="CC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5E5ED71-BDB9-77FE-0E39-FDB91B009E61}"/>
                </a:ext>
              </a:extLst>
            </p:cNvPr>
            <p:cNvSpPr/>
            <p:nvPr/>
          </p:nvSpPr>
          <p:spPr>
            <a:xfrm>
              <a:off x="6655324" y="3186260"/>
              <a:ext cx="157985" cy="429514"/>
            </a:xfrm>
            <a:custGeom>
              <a:avLst/>
              <a:gdLst>
                <a:gd name="connsiteX0" fmla="*/ 0 w 141569"/>
                <a:gd name="connsiteY0" fmla="*/ 0 h 429514"/>
                <a:gd name="connsiteX1" fmla="*/ 141402 w 141569"/>
                <a:gd name="connsiteY1" fmla="*/ 188536 h 429514"/>
                <a:gd name="connsiteX2" fmla="*/ 28280 w 141569"/>
                <a:gd name="connsiteY2" fmla="*/ 405353 h 429514"/>
                <a:gd name="connsiteX3" fmla="*/ 9426 w 141569"/>
                <a:gd name="connsiteY3" fmla="*/ 424206 h 42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569" h="429514">
                  <a:moveTo>
                    <a:pt x="0" y="0"/>
                  </a:moveTo>
                  <a:cubicBezTo>
                    <a:pt x="68344" y="60488"/>
                    <a:pt x="136689" y="120977"/>
                    <a:pt x="141402" y="188536"/>
                  </a:cubicBezTo>
                  <a:cubicBezTo>
                    <a:pt x="146115" y="256095"/>
                    <a:pt x="50276" y="366075"/>
                    <a:pt x="28280" y="405353"/>
                  </a:cubicBezTo>
                  <a:cubicBezTo>
                    <a:pt x="6284" y="444631"/>
                    <a:pt x="10997" y="424206"/>
                    <a:pt x="9426" y="42420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9B7648B-E773-C2FC-DB35-8F0D2635C1D9}"/>
                </a:ext>
              </a:extLst>
            </p:cNvPr>
            <p:cNvSpPr/>
            <p:nvPr/>
          </p:nvSpPr>
          <p:spPr>
            <a:xfrm rot="11038960">
              <a:off x="9950893" y="3142941"/>
              <a:ext cx="157985" cy="429514"/>
            </a:xfrm>
            <a:custGeom>
              <a:avLst/>
              <a:gdLst>
                <a:gd name="connsiteX0" fmla="*/ 0 w 141569"/>
                <a:gd name="connsiteY0" fmla="*/ 0 h 429514"/>
                <a:gd name="connsiteX1" fmla="*/ 141402 w 141569"/>
                <a:gd name="connsiteY1" fmla="*/ 188536 h 429514"/>
                <a:gd name="connsiteX2" fmla="*/ 28280 w 141569"/>
                <a:gd name="connsiteY2" fmla="*/ 405353 h 429514"/>
                <a:gd name="connsiteX3" fmla="*/ 9426 w 141569"/>
                <a:gd name="connsiteY3" fmla="*/ 424206 h 42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569" h="429514">
                  <a:moveTo>
                    <a:pt x="0" y="0"/>
                  </a:moveTo>
                  <a:cubicBezTo>
                    <a:pt x="68344" y="60488"/>
                    <a:pt x="136689" y="120977"/>
                    <a:pt x="141402" y="188536"/>
                  </a:cubicBezTo>
                  <a:cubicBezTo>
                    <a:pt x="146115" y="256095"/>
                    <a:pt x="50276" y="366075"/>
                    <a:pt x="28280" y="405353"/>
                  </a:cubicBezTo>
                  <a:cubicBezTo>
                    <a:pt x="6284" y="444631"/>
                    <a:pt x="10997" y="424206"/>
                    <a:pt x="9426" y="42420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866B43-5BDC-F8C3-2B58-C53A04BB7F63}"/>
                </a:ext>
              </a:extLst>
            </p:cNvPr>
            <p:cNvSpPr txBox="1"/>
            <p:nvPr/>
          </p:nvSpPr>
          <p:spPr>
            <a:xfrm>
              <a:off x="10569750" y="3357697"/>
              <a:ext cx="1446268" cy="42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P+ contact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716AE7F-D4CB-1C8D-F748-BC73A3485C01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 flipV="1">
              <a:off x="10035195" y="3428999"/>
              <a:ext cx="534556" cy="14109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27C2CE3-6A53-F9A2-CA34-47E8DE0A0A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46538" y="3401017"/>
              <a:ext cx="3528767" cy="27846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166F73DC-0490-46AD-B71D-8A522BC96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7" y="189114"/>
            <a:ext cx="10515600" cy="491610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Objective</a:t>
            </a:r>
            <a:endParaRPr lang="zh-CN" altLang="en-US" sz="3200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E9210D-E67F-276F-0CB2-0D29F4E6E12E}"/>
              </a:ext>
            </a:extLst>
          </p:cNvPr>
          <p:cNvSpPr txBox="1">
            <a:spLocks/>
          </p:cNvSpPr>
          <p:nvPr/>
        </p:nvSpPr>
        <p:spPr>
          <a:xfrm>
            <a:off x="115734" y="1322434"/>
            <a:ext cx="6889841" cy="53990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b="1" u="sng" dirty="0">
                <a:solidFill>
                  <a:srgbClr val="FF0000"/>
                </a:solidFill>
              </a:rPr>
              <a:t>Project Goal</a:t>
            </a:r>
            <a:r>
              <a:rPr lang="en-US" sz="1800" b="1" dirty="0"/>
              <a:t>: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To advance novel GeRC detector technology to study the feasibility of using large-size Ge detectors for LEGEND-1000. To achieve this goal, the following three objectives are determined: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en-US" sz="1800" dirty="0"/>
          </a:p>
          <a:p>
            <a:pPr marL="61722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800" dirty="0"/>
              <a:t>Fabricate the first GeRC detector with a mass of ~2 kg from an existing USD-grown crystal. The fabrication will be conducted at TAMU in collaboration with Prof. Rusty Harris and William Baker.</a:t>
            </a:r>
          </a:p>
          <a:p>
            <a:pPr marL="61722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800" dirty="0"/>
              <a:t>If the detector is successful, we will investigate the energy resolution and pulse shape properties of this detector. The characterization will be conducted at UNC in collaboration with Prof. John Wilkerson.</a:t>
            </a:r>
          </a:p>
          <a:p>
            <a:pPr marL="61722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800" dirty="0"/>
              <a:t>Grow a new crystal with a mass of &gt;3 kg at USD for fabrication and characterization of the second GeRC detector.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6B6A5B-6650-13C2-C088-9ADF2615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4A4393-6787-E540-B71B-2260AC150698}"/>
              </a:ext>
            </a:extLst>
          </p:cNvPr>
          <p:cNvSpPr/>
          <p:nvPr/>
        </p:nvSpPr>
        <p:spPr>
          <a:xfrm>
            <a:off x="7165092" y="5085158"/>
            <a:ext cx="4372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Cross section of GeRC Detector as proposed by David Radford, ORNL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8032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4EB2F-C6BB-6832-CFD0-65F849994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427" y="920713"/>
            <a:ext cx="3744795" cy="29103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F46B1A-4611-98A2-A7FA-4BAD91143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95" y="1073299"/>
            <a:ext cx="4166413" cy="23124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FDE415-1D38-45DB-ACD3-FF82250DC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dirty="0"/>
              <a:t>Design based on Simulation </a:t>
            </a:r>
            <a:endParaRPr lang="en-US" sz="36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A6B14-6C88-221C-B00A-1DB4E3E4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0338379-2A91-3AAF-96D4-D6A6F647DE1D}"/>
              </a:ext>
            </a:extLst>
          </p:cNvPr>
          <p:cNvSpPr txBox="1">
            <a:spLocks/>
          </p:cNvSpPr>
          <p:nvPr/>
        </p:nvSpPr>
        <p:spPr>
          <a:xfrm>
            <a:off x="-121819" y="505170"/>
            <a:ext cx="5203596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/>
              <a:t>Detector Capacitance Prediction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457D5AE-0E89-0B22-5EBC-751BEC3655F9}"/>
              </a:ext>
            </a:extLst>
          </p:cNvPr>
          <p:cNvGraphicFramePr>
            <a:graphicFrameLocks noGrp="1"/>
          </p:cNvGraphicFramePr>
          <p:nvPr/>
        </p:nvGraphicFramePr>
        <p:xfrm>
          <a:off x="236594" y="3521109"/>
          <a:ext cx="5103231" cy="2805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710">
                  <a:extLst>
                    <a:ext uri="{9D8B030D-6E8A-4147-A177-3AD203B41FA5}">
                      <a16:colId xmlns:a16="http://schemas.microsoft.com/office/drawing/2014/main" val="1541437737"/>
                    </a:ext>
                  </a:extLst>
                </a:gridCol>
                <a:gridCol w="2017738">
                  <a:extLst>
                    <a:ext uri="{9D8B030D-6E8A-4147-A177-3AD203B41FA5}">
                      <a16:colId xmlns:a16="http://schemas.microsoft.com/office/drawing/2014/main" val="3738043234"/>
                    </a:ext>
                  </a:extLst>
                </a:gridCol>
                <a:gridCol w="1538783">
                  <a:extLst>
                    <a:ext uri="{9D8B030D-6E8A-4147-A177-3AD203B41FA5}">
                      <a16:colId xmlns:a16="http://schemas.microsoft.com/office/drawing/2014/main" val="318770807"/>
                    </a:ext>
                  </a:extLst>
                </a:gridCol>
              </a:tblGrid>
              <a:tr h="976498">
                <a:tc>
                  <a:txBody>
                    <a:bodyPr/>
                    <a:lstStyle/>
                    <a:p>
                      <a:r>
                        <a:rPr lang="en-US" sz="1600" dirty="0"/>
                        <a:t>Ring Contact Length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Predicted Capacitance by </a:t>
                      </a:r>
                      <a:r>
                        <a:rPr lang="en-US" sz="1600" dirty="0" err="1"/>
                        <a:t>Siggen</a:t>
                      </a:r>
                      <a:r>
                        <a:rPr lang="en-US" sz="1600" dirty="0"/>
                        <a:t> (pF)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Depletion Voltage (V)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974547"/>
                  </a:ext>
                </a:extLst>
              </a:tr>
              <a:tr h="30880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564021"/>
                  </a:ext>
                </a:extLst>
              </a:tr>
              <a:tr h="30880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509644"/>
                  </a:ext>
                </a:extLst>
              </a:tr>
              <a:tr h="30880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938274"/>
                  </a:ext>
                </a:extLst>
              </a:tr>
              <a:tr h="30880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1374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227626"/>
                  </a:ext>
                </a:extLst>
              </a:tr>
              <a:tr h="308802"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6513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34684B2-6E64-6FBB-772A-1CEFDCBE7FB8}"/>
              </a:ext>
            </a:extLst>
          </p:cNvPr>
          <p:cNvSpPr txBox="1"/>
          <p:nvPr/>
        </p:nvSpPr>
        <p:spPr>
          <a:xfrm>
            <a:off x="335692" y="3087115"/>
            <a:ext cx="3326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Cross-section view of the detector.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0A6086-9CCF-B088-0075-5810C349930B}"/>
              </a:ext>
            </a:extLst>
          </p:cNvPr>
          <p:cNvSpPr txBox="1"/>
          <p:nvPr/>
        </p:nvSpPr>
        <p:spPr>
          <a:xfrm>
            <a:off x="80942" y="6379266"/>
            <a:ext cx="5408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Predicted detector capacitance with different ring sizes by </a:t>
            </a:r>
            <a:r>
              <a:rPr lang="en-US" sz="1400" i="1" dirty="0" err="1"/>
              <a:t>Siggen</a:t>
            </a:r>
            <a:r>
              <a:rPr lang="en-US" sz="1400" i="1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2AF53B-4B71-4D21-1256-D6D2240A4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492" y="3831071"/>
            <a:ext cx="3726730" cy="29665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B1B8E6-F7CB-0C7A-FF43-04D358CE39F7}"/>
              </a:ext>
            </a:extLst>
          </p:cNvPr>
          <p:cNvSpPr txBox="1"/>
          <p:nvPr/>
        </p:nvSpPr>
        <p:spPr>
          <a:xfrm>
            <a:off x="9280136" y="3407489"/>
            <a:ext cx="29786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Contact Width: 1 mm </a:t>
            </a:r>
          </a:p>
          <a:p>
            <a:r>
              <a:rPr lang="en-US" dirty="0"/>
              <a:t>Depletion Voltage: 1374 V</a:t>
            </a:r>
          </a:p>
          <a:p>
            <a:r>
              <a:rPr lang="en-US" dirty="0"/>
              <a:t>Applied Voltage: 2500 V</a:t>
            </a:r>
          </a:p>
        </p:txBody>
      </p:sp>
    </p:spTree>
    <p:extLst>
      <p:ext uri="{BB962C8B-B14F-4D97-AF65-F5344CB8AC3E}">
        <p14:creationId xmlns:p14="http://schemas.microsoft.com/office/powerpoint/2010/main" val="3565298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97B639-B64D-4BAC-B49B-FEEC9F35C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Mechanical Processing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783179-43EC-489A-89C0-EF9712805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5</a:t>
            </a:fld>
            <a:endParaRPr lang="zh-CN" alt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E08774-0984-7DD4-FE62-D8356A3EDB61}"/>
              </a:ext>
            </a:extLst>
          </p:cNvPr>
          <p:cNvGrpSpPr/>
          <p:nvPr/>
        </p:nvGrpSpPr>
        <p:grpSpPr>
          <a:xfrm>
            <a:off x="216817" y="1822569"/>
            <a:ext cx="2364790" cy="3501218"/>
            <a:chOff x="-131975" y="927023"/>
            <a:chExt cx="2364790" cy="3501218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1B79A51D-E2EF-6D00-1F9C-6AD00897B2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27023"/>
              <a:ext cx="1886946" cy="2562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0DDC21-466D-4446-D3A9-3A6F3355C3F7}"/>
                </a:ext>
              </a:extLst>
            </p:cNvPr>
            <p:cNvSpPr txBox="1"/>
            <p:nvPr/>
          </p:nvSpPr>
          <p:spPr>
            <a:xfrm>
              <a:off x="-131975" y="3504911"/>
              <a:ext cx="23647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Grinding</a:t>
              </a:r>
            </a:p>
            <a:p>
              <a:r>
                <a:rPr lang="en-US" dirty="0"/>
                <a:t>Thickness: 28.1mm</a:t>
              </a:r>
            </a:p>
            <a:p>
              <a:r>
                <a:rPr lang="en-US" dirty="0"/>
                <a:t>Δ thickness: &lt;0.3mm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CB0D0E-AB9F-2E45-F3A8-508349A37FF7}"/>
              </a:ext>
            </a:extLst>
          </p:cNvPr>
          <p:cNvGrpSpPr/>
          <p:nvPr/>
        </p:nvGrpSpPr>
        <p:grpSpPr>
          <a:xfrm>
            <a:off x="2584532" y="1831996"/>
            <a:ext cx="3655167" cy="3240618"/>
            <a:chOff x="1886946" y="927023"/>
            <a:chExt cx="3655167" cy="32406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B4F468D-711D-B39A-8569-92FA4304B8B2}"/>
                </a:ext>
              </a:extLst>
            </p:cNvPr>
            <p:cNvGrpSpPr/>
            <p:nvPr/>
          </p:nvGrpSpPr>
          <p:grpSpPr>
            <a:xfrm>
              <a:off x="1886946" y="927023"/>
              <a:ext cx="3655167" cy="1804640"/>
              <a:chOff x="3147768" y="1208797"/>
              <a:chExt cx="3655167" cy="1804640"/>
            </a:xfrm>
          </p:grpSpPr>
          <p:pic>
            <p:nvPicPr>
              <p:cNvPr id="4" name="Picture 8">
                <a:extLst>
                  <a:ext uri="{FF2B5EF4-FFF2-40B4-BE49-F238E27FC236}">
                    <a16:creationId xmlns:a16="http://schemas.microsoft.com/office/drawing/2014/main" id="{1EB887BA-07EF-34C6-A214-0971360A3B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7768" y="1208797"/>
                <a:ext cx="1814836" cy="1804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10">
                <a:extLst>
                  <a:ext uri="{FF2B5EF4-FFF2-40B4-BE49-F238E27FC236}">
                    <a16:creationId xmlns:a16="http://schemas.microsoft.com/office/drawing/2014/main" id="{4B55CA52-C842-0920-01C4-846A50710C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2604" y="1208797"/>
                <a:ext cx="1840331" cy="1804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E0E317-34EC-437A-2D79-F815BDEE50A1}"/>
                </a:ext>
              </a:extLst>
            </p:cNvPr>
            <p:cNvSpPr txBox="1"/>
            <p:nvPr/>
          </p:nvSpPr>
          <p:spPr>
            <a:xfrm>
              <a:off x="2168163" y="3521310"/>
              <a:ext cx="31108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dirty="0"/>
                <a:t>Core Drilling (Cylinder)</a:t>
              </a:r>
            </a:p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dirty="0"/>
                <a:t>Radius: 25.3 mm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02D844-6306-7D6D-D708-012D541CBFA6}"/>
              </a:ext>
            </a:extLst>
          </p:cNvPr>
          <p:cNvGrpSpPr/>
          <p:nvPr/>
        </p:nvGrpSpPr>
        <p:grpSpPr>
          <a:xfrm>
            <a:off x="6215406" y="1824080"/>
            <a:ext cx="3110845" cy="4356529"/>
            <a:chOff x="5216160" y="928534"/>
            <a:chExt cx="3110845" cy="43565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68AC94-2099-F51D-1098-2392F177A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2113" y="928534"/>
              <a:ext cx="2578839" cy="2589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D4B216C-582D-6D3E-9AF8-D3E0F7C8E7A8}"/>
                </a:ext>
              </a:extLst>
            </p:cNvPr>
            <p:cNvSpPr txBox="1"/>
            <p:nvPr/>
          </p:nvSpPr>
          <p:spPr>
            <a:xfrm>
              <a:off x="5216160" y="3530737"/>
              <a:ext cx="3110845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dirty="0"/>
                <a:t>Cutting Groove</a:t>
              </a:r>
            </a:p>
            <a:p>
              <a:pPr fontAlgn="base"/>
              <a:r>
                <a:rPr lang="en-US" dirty="0"/>
                <a:t>Groove:</a:t>
              </a:r>
            </a:p>
            <a:p>
              <a:pPr fontAlgn="base"/>
              <a:r>
                <a:rPr lang="en-US" dirty="0"/>
                <a:t>Bottom Depth: 8.4 mm</a:t>
              </a:r>
            </a:p>
            <a:p>
              <a:pPr fontAlgn="base"/>
              <a:r>
                <a:rPr lang="en-US" dirty="0"/>
                <a:t>Bottom Radius: 16.9 mm</a:t>
              </a:r>
            </a:p>
            <a:p>
              <a:pPr fontAlgn="base"/>
              <a:r>
                <a:rPr lang="en-US" dirty="0"/>
                <a:t>Bottom Length: 4.1 mm</a:t>
              </a:r>
            </a:p>
            <a:p>
              <a:pPr fontAlgn="base"/>
              <a:r>
                <a:rPr lang="en-US" dirty="0"/>
                <a:t>Gap at Outer Radius: 10 mm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A4363D-E11B-83EC-57BA-8B0CD17D7E04}"/>
              </a:ext>
            </a:extLst>
          </p:cNvPr>
          <p:cNvGrpSpPr/>
          <p:nvPr/>
        </p:nvGrpSpPr>
        <p:grpSpPr>
          <a:xfrm>
            <a:off x="9478418" y="1811167"/>
            <a:ext cx="2364791" cy="3263728"/>
            <a:chOff x="8667707" y="915621"/>
            <a:chExt cx="2364791" cy="32637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5770C3-E41F-4BC6-0C99-EC715DAAE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7707" y="915621"/>
              <a:ext cx="2257079" cy="2589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01AEE9-E80A-7F97-4FBE-AA761AF34741}"/>
                </a:ext>
              </a:extLst>
            </p:cNvPr>
            <p:cNvSpPr txBox="1"/>
            <p:nvPr/>
          </p:nvSpPr>
          <p:spPr>
            <a:xfrm>
              <a:off x="8667707" y="3533018"/>
              <a:ext cx="236479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dirty="0"/>
                <a:t>Core Drilling (Hole)</a:t>
              </a:r>
            </a:p>
            <a:p>
              <a:pPr fontAlgn="base"/>
              <a:r>
                <a:rPr lang="en-US" dirty="0"/>
                <a:t>Radius: 9.8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3996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97B639-B64D-4BAC-B49B-FEEC9F35C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Surface Treatment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783179-43EC-489A-89C0-EF9712805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E9EAF15D-B90C-F51C-3192-C8A549857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94" y="1412812"/>
            <a:ext cx="2482922" cy="330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989139B-89E5-8EAF-D8BD-FE33D5C5D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625" y="1411895"/>
            <a:ext cx="2777865" cy="330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4.googleusercontent.com/wQCUmY1Z8zCIjEIX9-_WZAifPqS1VgdXhZu7DQfpR-v8sVWf9AgSvoxYyS4kKcNpchBnUCtCk8RkgEMFW9uPKxJyL51VafF7Bh7mTjzpGWZBIdstHYqGUsMsGYokcCfzQbMtyLmKESQL2G0lgEBjOIg">
            <a:extLst>
              <a:ext uri="{FF2B5EF4-FFF2-40B4-BE49-F238E27FC236}">
                <a16:creationId xmlns:a16="http://schemas.microsoft.com/office/drawing/2014/main" id="{02C5295F-B305-D68E-35C3-7AD57D031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r="12375"/>
          <a:stretch/>
        </p:blipFill>
        <p:spPr bwMode="auto">
          <a:xfrm>
            <a:off x="9111500" y="1412812"/>
            <a:ext cx="1993277" cy="33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FB908C-5E6E-859B-230D-3E4C9B68CEF6}"/>
              </a:ext>
            </a:extLst>
          </p:cNvPr>
          <p:cNvSpPr txBox="1"/>
          <p:nvPr/>
        </p:nvSpPr>
        <p:spPr>
          <a:xfrm>
            <a:off x="663020" y="4898819"/>
            <a:ext cx="3088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Sanding</a:t>
            </a:r>
          </a:p>
          <a:p>
            <a:pPr algn="ctr"/>
            <a:endParaRPr lang="en-US" dirty="0"/>
          </a:p>
          <a:p>
            <a:r>
              <a:rPr lang="en-US" dirty="0"/>
              <a:t>With graduated fineness of grinding media (sandpaper)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2658CF-D684-E56C-DAE4-A15493AEE4D3}"/>
                  </a:ext>
                </a:extLst>
              </p:cNvPr>
              <p:cNvSpPr txBox="1"/>
              <p:nvPr/>
            </p:nvSpPr>
            <p:spPr>
              <a:xfrm>
                <a:off x="4150938" y="4875348"/>
                <a:ext cx="42891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Lapping</a:t>
                </a:r>
              </a:p>
              <a:p>
                <a:pPr algn="ctr"/>
                <a:endParaRPr lang="en-US" dirty="0"/>
              </a:p>
              <a:p>
                <a:r>
                  <a:rPr lang="en-US" dirty="0"/>
                  <a:t>17.5 um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𝑆𝑖𝐶</m:t>
                    </m:r>
                  </m:oMath>
                </a14:m>
                <a:r>
                  <a:rPr lang="en-US" dirty="0"/>
                  <a:t> powder for coarse lapping</a:t>
                </a:r>
              </a:p>
              <a:p>
                <a:r>
                  <a:rPr lang="en-US" dirty="0"/>
                  <a:t>9.5 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𝐴𝑙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powder for fine lapping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2658CF-D684-E56C-DAE4-A15493AEE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938" y="4875348"/>
                <a:ext cx="4289196" cy="1200329"/>
              </a:xfrm>
              <a:prstGeom prst="rect">
                <a:avLst/>
              </a:prstGeom>
              <a:blipFill>
                <a:blip r:embed="rId5"/>
                <a:stretch>
                  <a:fillRect l="-1278" t="-3046" r="-710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1248EB5-74F1-9BB2-0C08-54A1815856F8}"/>
              </a:ext>
            </a:extLst>
          </p:cNvPr>
          <p:cNvSpPr txBox="1"/>
          <p:nvPr/>
        </p:nvSpPr>
        <p:spPr>
          <a:xfrm>
            <a:off x="8610600" y="4875348"/>
            <a:ext cx="2993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Polishing</a:t>
            </a:r>
          </a:p>
          <a:p>
            <a:endParaRPr lang="en-US" dirty="0"/>
          </a:p>
          <a:p>
            <a:r>
              <a:rPr lang="en-US" dirty="0"/>
              <a:t>1 um and 0.3 um polishing powder</a:t>
            </a:r>
          </a:p>
        </p:txBody>
      </p:sp>
    </p:spTree>
    <p:extLst>
      <p:ext uri="{BB962C8B-B14F-4D97-AF65-F5344CB8AC3E}">
        <p14:creationId xmlns:p14="http://schemas.microsoft.com/office/powerpoint/2010/main" val="2680286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97B639-B64D-4BAC-B49B-FEEC9F35C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Cleaning and Etching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783179-43EC-489A-89C0-EF9712805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7</a:t>
            </a:fld>
            <a:endParaRPr lang="zh-CN" altLang="en-US" dirty="0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816604A2-1169-15BE-9B5B-16C3E4689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4" y="877636"/>
            <a:ext cx="2479692" cy="330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2C6AEB-89ED-C5E5-575E-8DD682E12846}"/>
              </a:ext>
            </a:extLst>
          </p:cNvPr>
          <p:cNvSpPr txBox="1"/>
          <p:nvPr/>
        </p:nvSpPr>
        <p:spPr>
          <a:xfrm>
            <a:off x="329580" y="4851501"/>
            <a:ext cx="39313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Acetone- 2 mins</a:t>
            </a:r>
          </a:p>
          <a:p>
            <a:pPr marL="80010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Isopropyl Alcohol- 2 mins</a:t>
            </a:r>
          </a:p>
          <a:p>
            <a:pPr marL="80010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Methanol- 2 mins</a:t>
            </a: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4.   Trichloroethylene- 2mins</a:t>
            </a: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5.   Acetone- 2 mins</a:t>
            </a: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6.   DI water- 2 mins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25389-B8E7-6189-6CAA-141002DDB059}"/>
              </a:ext>
            </a:extLst>
          </p:cNvPr>
          <p:cNvSpPr txBox="1"/>
          <p:nvPr/>
        </p:nvSpPr>
        <p:spPr>
          <a:xfrm>
            <a:off x="1221729" y="4331522"/>
            <a:ext cx="1907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RCA Cleaning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09BF4CA6-A8DF-F27B-973C-225AECD37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492" y="877636"/>
            <a:ext cx="2496762" cy="332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2E5AF6-2801-41B7-8102-47A954564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165" y="877636"/>
            <a:ext cx="2496762" cy="332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C112F5-2A75-186A-2862-659AE01925C5}"/>
              </a:ext>
            </a:extLst>
          </p:cNvPr>
          <p:cNvSpPr txBox="1"/>
          <p:nvPr/>
        </p:nvSpPr>
        <p:spPr>
          <a:xfrm>
            <a:off x="6183559" y="5147292"/>
            <a:ext cx="4234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5% HF and 95% HNO3</a:t>
            </a:r>
          </a:p>
          <a:p>
            <a:r>
              <a:rPr lang="en-US" dirty="0"/>
              <a:t>30 seconds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608721-2B44-11CF-6B23-92C9BECBA30A}"/>
              </a:ext>
            </a:extLst>
          </p:cNvPr>
          <p:cNvSpPr txBox="1"/>
          <p:nvPr/>
        </p:nvSpPr>
        <p:spPr>
          <a:xfrm>
            <a:off x="5593492" y="4394934"/>
            <a:ext cx="5414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Heavy Etching</a:t>
            </a:r>
          </a:p>
        </p:txBody>
      </p:sp>
    </p:spTree>
    <p:extLst>
      <p:ext uri="{BB962C8B-B14F-4D97-AF65-F5344CB8AC3E}">
        <p14:creationId xmlns:p14="http://schemas.microsoft.com/office/powerpoint/2010/main" val="967714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97B639-B64D-4BAC-B49B-FEEC9F35C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Contacts Fabrication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783179-43EC-489A-89C0-EF9712805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8</a:t>
            </a:fld>
            <a:endParaRPr lang="zh-CN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6D888A-6D07-3C4C-FE42-D7F7769E8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562" y="1751735"/>
            <a:ext cx="2325564" cy="3150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8CCF28-1E37-7D95-5A9A-F4956BCF4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788" y="1871509"/>
            <a:ext cx="3154680" cy="27345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17EE6F-75D3-F644-33AC-B92DB7928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188" y="1751735"/>
            <a:ext cx="2290024" cy="3225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02F2E6-FD75-C8C2-FFE6-93E4C67A7CA7}"/>
              </a:ext>
            </a:extLst>
          </p:cNvPr>
          <p:cNvSpPr txBox="1"/>
          <p:nvPr/>
        </p:nvSpPr>
        <p:spPr>
          <a:xfrm>
            <a:off x="1517714" y="5346683"/>
            <a:ext cx="2245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Lithium Diffusion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BD3342-FAB5-F92A-C793-C9C06F8820FC}"/>
                  </a:ext>
                </a:extLst>
              </p:cNvPr>
              <p:cNvSpPr txBox="1"/>
              <p:nvPr/>
            </p:nvSpPr>
            <p:spPr>
              <a:xfrm>
                <a:off x="5665509" y="5346683"/>
                <a:ext cx="19230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u="none" strike="noStrike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u="none" strike="noStrike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𝑆𝑖𝑂</m:t>
                        </m:r>
                      </m:e>
                      <m:sub>
                        <m:r>
                          <a:rPr lang="en-US" sz="1800" b="0" i="1" u="none" strike="noStrike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Deposition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BD3342-FAB5-F92A-C793-C9C06F882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5509" y="5346683"/>
                <a:ext cx="1923068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A76E36B-0EDA-F4D8-1BB6-69B195C2FE98}"/>
              </a:ext>
            </a:extLst>
          </p:cNvPr>
          <p:cNvSpPr txBox="1"/>
          <p:nvPr/>
        </p:nvSpPr>
        <p:spPr>
          <a:xfrm>
            <a:off x="9204144" y="5297518"/>
            <a:ext cx="1923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 Deposition</a:t>
            </a:r>
          </a:p>
        </p:txBody>
      </p:sp>
    </p:spTree>
    <p:extLst>
      <p:ext uri="{BB962C8B-B14F-4D97-AF65-F5344CB8AC3E}">
        <p14:creationId xmlns:p14="http://schemas.microsoft.com/office/powerpoint/2010/main" val="3052278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FDE415-1D38-45DB-ACD3-FF82250DC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Future Plan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A6B14-6C88-221C-B00A-1DB4E3E4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1A30-200E-4BA7-AB40-C52DD59861A5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4B3518-A292-ABC5-BA72-5A1077CF243B}"/>
              </a:ext>
            </a:extLst>
          </p:cNvPr>
          <p:cNvSpPr txBox="1">
            <a:spLocks/>
          </p:cNvSpPr>
          <p:nvPr/>
        </p:nvSpPr>
        <p:spPr>
          <a:xfrm>
            <a:off x="-37874" y="354753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F13C4-CF0D-5D0E-F649-A68FF3896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30" y="235379"/>
            <a:ext cx="4144711" cy="2277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CF6F55-4BF3-D9BB-FB28-D77050B3A353}"/>
              </a:ext>
            </a:extLst>
          </p:cNvPr>
          <p:cNvSpPr txBox="1"/>
          <p:nvPr/>
        </p:nvSpPr>
        <p:spPr>
          <a:xfrm>
            <a:off x="8610600" y="4867844"/>
            <a:ext cx="3029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u="sng" dirty="0"/>
              <a:t>Output from Julia:</a:t>
            </a:r>
          </a:p>
          <a:p>
            <a:endParaRPr lang="en-US" sz="1200" b="1" i="1" u="sng" dirty="0"/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Calculated capacitance at 5000 V: 23.3 pF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Depletion voltage: ~4400 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97F457-FAC0-14FE-E27A-118D8A2CB58A}"/>
                  </a:ext>
                </a:extLst>
              </p:cNvPr>
              <p:cNvSpPr txBox="1"/>
              <p:nvPr/>
            </p:nvSpPr>
            <p:spPr>
              <a:xfrm>
                <a:off x="5007120" y="4867381"/>
                <a:ext cx="371799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 u="sng" dirty="0"/>
                  <a:t>Input: </a:t>
                </a:r>
              </a:p>
              <a:p>
                <a:endParaRPr lang="en-US" sz="1200" b="1" i="1" u="sng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200" dirty="0"/>
                  <a:t>Impurity concentration: (2.06 ~2.94)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200" dirty="0"/>
                  <a:t>10</a:t>
                </a:r>
                <a:r>
                  <a:rPr lang="en-US" sz="1200" baseline="30000" dirty="0"/>
                  <a:t>10</a:t>
                </a:r>
                <a:r>
                  <a:rPr lang="en-US" sz="1200" dirty="0"/>
                  <a:t>/cm</a:t>
                </a:r>
                <a:r>
                  <a:rPr lang="en-US" sz="1200" baseline="30000" dirty="0"/>
                  <a:t>3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200" dirty="0"/>
                  <a:t>Applied bias voltage: 4000 V on</a:t>
                </a:r>
                <a:r>
                  <a:rPr lang="zh-CN" altLang="en-US" sz="1200" dirty="0"/>
                  <a:t> </a:t>
                </a:r>
                <a:r>
                  <a:rPr lang="en-US" altLang="zh-CN" sz="1200" dirty="0"/>
                  <a:t>the</a:t>
                </a:r>
                <a:r>
                  <a:rPr lang="zh-CN" altLang="en-US" sz="1200" dirty="0"/>
                  <a:t> </a:t>
                </a:r>
                <a:r>
                  <a:rPr lang="en-US" altLang="zh-CN" sz="1200" dirty="0"/>
                  <a:t>n+</a:t>
                </a:r>
                <a:r>
                  <a:rPr lang="zh-CN" altLang="en-US" sz="1200" dirty="0"/>
                  <a:t> </a:t>
                </a:r>
                <a:r>
                  <a:rPr lang="en-US" altLang="zh-CN" sz="1200" dirty="0"/>
                  <a:t>contact.</a:t>
                </a:r>
                <a:endParaRPr lang="en-US" sz="12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200" dirty="0"/>
                  <a:t>The same height and radius as the real crystal.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200" dirty="0"/>
                  <a:t>Hole diameter: 20 mm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97F457-FAC0-14FE-E27A-118D8A2CB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120" y="4867381"/>
                <a:ext cx="3717994" cy="1200329"/>
              </a:xfrm>
              <a:prstGeom prst="rect">
                <a:avLst/>
              </a:prstGeom>
              <a:blipFill>
                <a:blip r:embed="rId3"/>
                <a:stretch>
                  <a:fillRect l="-164" b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BCFC756-2506-85BA-444F-FA4F4F2DAF45}"/>
              </a:ext>
            </a:extLst>
          </p:cNvPr>
          <p:cNvSpPr txBox="1"/>
          <p:nvPr/>
        </p:nvSpPr>
        <p:spPr>
          <a:xfrm>
            <a:off x="-139473" y="1362193"/>
            <a:ext cx="5330741" cy="4342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722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800" dirty="0"/>
              <a:t>Refabricate GeRC detector #0.</a:t>
            </a:r>
          </a:p>
          <a:p>
            <a:pPr marL="61722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800" dirty="0"/>
              <a:t>Fabricate the GeRC detector with a mass of ~2 kg from an existing USD-grown crystal. The fabrication will be conducted at TAMU in collaboration with Prof. Rusty Harris and William Baker.</a:t>
            </a:r>
          </a:p>
          <a:p>
            <a:pPr marL="61722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800" dirty="0"/>
              <a:t>If the detector is successful, we will investigate the energy resolution and pulse shape properties of this detector. The characterization will be conducted at UNC in collaboration with Prof. John Wilkerson.</a:t>
            </a:r>
          </a:p>
          <a:p>
            <a:pPr marL="61722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800" dirty="0"/>
              <a:t>Grow a new crystal with a mass of &gt;3 kg at USD for fabrication and characterization of the second GeRC detector.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F8C44-B46D-38B5-301B-539D3AF0E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269" y="2576155"/>
            <a:ext cx="3419332" cy="21570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38D901-89D8-0656-C563-48E0755FF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5498" y="2576155"/>
            <a:ext cx="3356311" cy="21570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9EB085-4DDC-687C-EC39-FD11674CE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7821" y="481184"/>
            <a:ext cx="2676079" cy="171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050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337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1893</TotalTime>
  <Words>1307</Words>
  <Application>Microsoft Office PowerPoint</Application>
  <PresentationFormat>Widescreen</PresentationFormat>
  <Paragraphs>278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等线 Light</vt:lpstr>
      <vt:lpstr>Arial</vt:lpstr>
      <vt:lpstr>Calibri</vt:lpstr>
      <vt:lpstr>Calibri Light</vt:lpstr>
      <vt:lpstr>Cambria Math</vt:lpstr>
      <vt:lpstr>Courier New</vt:lpstr>
      <vt:lpstr>Rockwell</vt:lpstr>
      <vt:lpstr>Office Theme</vt:lpstr>
      <vt:lpstr>PowerPoint Presentation</vt:lpstr>
      <vt:lpstr>PowerPoint Presentation</vt:lpstr>
      <vt:lpstr>Objective</vt:lpstr>
      <vt:lpstr>Design based on Simulation </vt:lpstr>
      <vt:lpstr>Mechanical Processing </vt:lpstr>
      <vt:lpstr>Surface Treatment</vt:lpstr>
      <vt:lpstr>Cleaning and Etching</vt:lpstr>
      <vt:lpstr>Contacts Fabrication</vt:lpstr>
      <vt:lpstr>Future Plan</vt:lpstr>
      <vt:lpstr>Project Goal</vt:lpstr>
      <vt:lpstr>HPGe Detector Fabrication Introduction</vt:lpstr>
      <vt:lpstr>Sputter Deposition Technology</vt:lpstr>
      <vt:lpstr>Temperature variation during sputtering</vt:lpstr>
      <vt:lpstr>Sputtering Rate</vt:lpstr>
      <vt:lpstr>Thickness Map</vt:lpstr>
      <vt:lpstr>Amorphous-Ge Film Resistivity</vt:lpstr>
      <vt:lpstr>High Purity Ge-68 Planar Detector</vt:lpstr>
      <vt:lpstr>Research Plan</vt:lpstr>
      <vt:lpstr>Summary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Dong, Kunming</dc:creator>
  <cp:lastModifiedBy>Dong, Kunming</cp:lastModifiedBy>
  <cp:revision>66</cp:revision>
  <dcterms:created xsi:type="dcterms:W3CDTF">2023-03-23T12:17:34Z</dcterms:created>
  <dcterms:modified xsi:type="dcterms:W3CDTF">2023-06-01T15:22:00Z</dcterms:modified>
</cp:coreProperties>
</file>