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eg"/>
  <Override PartName="/ppt/media/image9.JPG" ContentType="image/jpeg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64" r:id="rId3"/>
    <p:sldId id="267" r:id="rId4"/>
    <p:sldId id="265" r:id="rId5"/>
    <p:sldId id="256" r:id="rId6"/>
    <p:sldId id="273" r:id="rId7"/>
    <p:sldId id="272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indico.phys.sinica.edu.tw/e/ASIoP-SSP202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4977571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54909" y="518796"/>
            <a:ext cx="10972800" cy="3354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Student Program, </a:t>
            </a:r>
            <a:r>
              <a:rPr lang="en-US" altLang="zh-TW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ASIoP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2023</a:t>
            </a:r>
            <a:endParaRPr lang="zh-TW" altLang="en-US" sz="4400" dirty="0"/>
          </a:p>
          <a:p>
            <a:pPr algn="ctr"/>
            <a:endParaRPr lang="en-US" altLang="zh-TW" sz="2400" dirty="0"/>
          </a:p>
          <a:p>
            <a:pPr lvl="3">
              <a:lnSpc>
                <a:spcPct val="150000"/>
              </a:lnSpc>
            </a:pPr>
            <a:r>
              <a:rPr lang="en-US" altLang="zh-TW" sz="2400" b="1" dirty="0"/>
              <a:t>Duration:</a:t>
            </a:r>
            <a:r>
              <a:rPr lang="zh-TW" altLang="en-US" sz="2400" dirty="0"/>
              <a:t> </a:t>
            </a:r>
            <a:r>
              <a:rPr lang="en-US" altLang="zh-TW" sz="2400" dirty="0"/>
              <a:t>July 1</a:t>
            </a:r>
            <a:r>
              <a:rPr lang="en-US" altLang="zh-TW" sz="2400" baseline="30000" dirty="0"/>
              <a:t>st</a:t>
            </a:r>
            <a:r>
              <a:rPr lang="en-US" altLang="zh-TW" sz="2400" dirty="0"/>
              <a:t> – August 31</a:t>
            </a:r>
            <a:r>
              <a:rPr lang="en-US" altLang="zh-TW" sz="2400" baseline="30000" dirty="0"/>
              <a:t>st</a:t>
            </a:r>
            <a:r>
              <a:rPr lang="en-US" altLang="zh-TW" sz="2400" dirty="0"/>
              <a:t>, 2023</a:t>
            </a:r>
            <a:br>
              <a:rPr lang="zh-TW" altLang="en-US" sz="2400" dirty="0"/>
            </a:br>
            <a:r>
              <a:rPr lang="en-US" altLang="zh-TW" sz="2400" b="1" dirty="0"/>
              <a:t>Participant:</a:t>
            </a:r>
            <a:r>
              <a:rPr lang="zh-TW" altLang="en-US" sz="2400" dirty="0"/>
              <a:t> </a:t>
            </a:r>
            <a:r>
              <a:rPr lang="en-US" altLang="zh-TW" sz="2400" dirty="0"/>
              <a:t>48</a:t>
            </a:r>
            <a:r>
              <a:rPr lang="en-US" altLang="zh-CN" sz="2400" dirty="0"/>
              <a:t> (</a:t>
            </a:r>
            <a:r>
              <a:rPr lang="en-US" altLang="zh-TW" sz="2400" dirty="0"/>
              <a:t>34 of </a:t>
            </a:r>
            <a:r>
              <a:rPr lang="en-US" altLang="zh-TW" sz="2400" dirty="0" err="1"/>
              <a:t>IoP</a:t>
            </a:r>
            <a:r>
              <a:rPr lang="en-US" altLang="zh-TW" sz="2400" dirty="0"/>
              <a:t>-Summer-Student-Awardees, 1</a:t>
            </a:r>
            <a:r>
              <a:rPr lang="en-US" altLang="zh-CN" sz="2400" dirty="0"/>
              <a:t>3 of lab summer   </a:t>
            </a:r>
          </a:p>
          <a:p>
            <a:pPr lvl="3">
              <a:lnSpc>
                <a:spcPct val="150000"/>
              </a:lnSpc>
            </a:pPr>
            <a:r>
              <a:rPr lang="en-US" altLang="zh-CN" sz="2400" dirty="0"/>
              <a:t>                  students, </a:t>
            </a:r>
            <a:r>
              <a:rPr lang="en-US" altLang="zh-TW" sz="2400" dirty="0"/>
              <a:t>1</a:t>
            </a:r>
            <a:r>
              <a:rPr lang="en-US" altLang="zh-CN" sz="2400" dirty="0"/>
              <a:t> of </a:t>
            </a:r>
            <a:r>
              <a:rPr lang="en-US" altLang="zh-TW" sz="2400" dirty="0"/>
              <a:t>M.O.E internship summer students) </a:t>
            </a:r>
            <a:endParaRPr lang="zh-TW" altLang="en-US" sz="2400" dirty="0"/>
          </a:p>
          <a:p>
            <a:pPr lvl="3">
              <a:lnSpc>
                <a:spcPct val="150000"/>
              </a:lnSpc>
            </a:pPr>
            <a:r>
              <a:rPr lang="en-US" altLang="zh-TW" sz="2400" b="1" dirty="0"/>
              <a:t>Supervisor:</a:t>
            </a:r>
            <a:r>
              <a:rPr lang="zh-TW" altLang="en-US" sz="2400" dirty="0"/>
              <a:t> </a:t>
            </a:r>
            <a:r>
              <a:rPr lang="en-US" altLang="zh-CN" sz="2400" dirty="0"/>
              <a:t>15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9" y="5172977"/>
            <a:ext cx="1072227" cy="10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4977571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0130" y="391699"/>
            <a:ext cx="11390870" cy="4308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numCol="1" spcCol="360000" rtlCol="0" anchor="ctr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Compulsory</a:t>
            </a:r>
          </a:p>
          <a:p>
            <a:pPr lvl="6"/>
            <a:r>
              <a:rPr lang="en-US" altLang="zh-TW" sz="2400" b="1" dirty="0"/>
              <a:t>7/5</a:t>
            </a:r>
            <a:r>
              <a:rPr lang="en-US" altLang="zh-CN" sz="2400" b="1" dirty="0"/>
              <a:t>: </a:t>
            </a:r>
            <a:r>
              <a:rPr lang="en-US" altLang="zh-CN" sz="2400" b="1" dirty="0" err="1"/>
              <a:t>IoP</a:t>
            </a:r>
            <a:r>
              <a:rPr lang="en-US" altLang="zh-CN" sz="2400" b="1" dirty="0"/>
              <a:t> </a:t>
            </a:r>
            <a:r>
              <a:rPr lang="en-US" altLang="zh-TW" sz="2400" b="1" dirty="0"/>
              <a:t>Lectures, Lab Tours </a:t>
            </a:r>
          </a:p>
          <a:p>
            <a:pPr lvl="6"/>
            <a:r>
              <a:rPr lang="en-US" altLang="zh-TW" sz="2400" b="1" dirty="0"/>
              <a:t>7/7</a:t>
            </a:r>
            <a:r>
              <a:rPr lang="en-US" altLang="zh-CN" sz="2400" b="1" dirty="0"/>
              <a:t>: AS </a:t>
            </a:r>
            <a:r>
              <a:rPr lang="en-US" altLang="zh-TW" sz="2400" b="1" dirty="0"/>
              <a:t>Laboratory Safety Training Course </a:t>
            </a:r>
          </a:p>
          <a:p>
            <a:pPr lvl="6"/>
            <a:r>
              <a:rPr lang="en-US" altLang="zh-TW" sz="2400" b="1" dirty="0"/>
              <a:t>8/30</a:t>
            </a:r>
            <a:r>
              <a:rPr lang="en-US" altLang="zh-CN" sz="2400" b="1" dirty="0"/>
              <a:t>: </a:t>
            </a:r>
            <a:r>
              <a:rPr lang="en-US" altLang="zh-CN" sz="2400" b="1" dirty="0" err="1"/>
              <a:t>IoP</a:t>
            </a:r>
            <a:r>
              <a:rPr lang="en-US" altLang="zh-CN" sz="2400" b="1" dirty="0"/>
              <a:t> </a:t>
            </a:r>
            <a:r>
              <a:rPr lang="en-US" altLang="zh-TW" sz="2400" b="1" dirty="0"/>
              <a:t>End-of-Term Presentation </a:t>
            </a:r>
          </a:p>
          <a:p>
            <a:pPr lvl="6"/>
            <a:endParaRPr lang="en-US" altLang="zh-TW" b="1" dirty="0"/>
          </a:p>
          <a:p>
            <a:pPr algn="ctr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Elective</a:t>
            </a:r>
          </a:p>
          <a:p>
            <a:pPr lvl="3"/>
            <a:r>
              <a:rPr lang="en-US" altLang="zh-TW" sz="2400" b="1" spc="-40" dirty="0"/>
              <a:t>July-August:</a:t>
            </a:r>
            <a:r>
              <a:rPr lang="zh-CN" altLang="en-US" sz="2400" b="1" spc="-40" dirty="0"/>
              <a:t> </a:t>
            </a:r>
            <a:r>
              <a:rPr lang="en-US" altLang="zh-CN" sz="2400" b="1" spc="-40" dirty="0" err="1"/>
              <a:t>IoP</a:t>
            </a:r>
            <a:r>
              <a:rPr lang="en-US" altLang="zh-CN" sz="2400" b="1" spc="-40" dirty="0"/>
              <a:t> Weekly Lunch Gathering </a:t>
            </a:r>
            <a:r>
              <a:rPr lang="en-US" altLang="zh-TW" sz="2400" b="1" spc="-40" dirty="0"/>
              <a:t>(7 sessions in total, 1.5hrs</a:t>
            </a:r>
            <a:r>
              <a:rPr lang="en-US" altLang="zh-CN" sz="2400" b="1" spc="-40" dirty="0"/>
              <a:t> per session)</a:t>
            </a:r>
            <a:br>
              <a:rPr lang="en-US" altLang="zh-TW" sz="2400" b="1" dirty="0"/>
            </a:b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※ </a:t>
            </a:r>
            <a:r>
              <a:rPr lang="en-US" altLang="zh-TW" sz="2400" dirty="0" err="1"/>
              <a:t>IoP</a:t>
            </a:r>
            <a:r>
              <a:rPr lang="en-US" altLang="zh-TW" sz="2400" dirty="0"/>
              <a:t>-Summer-Student-Awardees: Compulsory and Elective courses.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※ </a:t>
            </a:r>
            <a:r>
              <a:rPr lang="en-US" altLang="zh-TW" sz="2400" dirty="0"/>
              <a:t>L</a:t>
            </a:r>
            <a:r>
              <a:rPr lang="en-US" altLang="zh-CN" sz="2400" dirty="0"/>
              <a:t>ab summer students, </a:t>
            </a:r>
            <a:r>
              <a:rPr lang="en-US" altLang="zh-TW" sz="2400" dirty="0"/>
              <a:t>M.O.E internship summer students: Please follow the instructions of your supervisor regarding participation in the courses.</a:t>
            </a:r>
            <a:endParaRPr lang="zh-TW" altLang="zh-TW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42" y="5172977"/>
            <a:ext cx="1072227" cy="1072227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4479402" y="3217762"/>
            <a:ext cx="2986269" cy="2314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C6073443-5992-4CD4-B199-87B98938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855" y="557848"/>
            <a:ext cx="1340015" cy="134001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E179109-B862-4661-AA5D-8F74B582B934}"/>
              </a:ext>
            </a:extLst>
          </p:cNvPr>
          <p:cNvSpPr txBox="1"/>
          <p:nvPr/>
        </p:nvSpPr>
        <p:spPr>
          <a:xfrm>
            <a:off x="10373356" y="1817699"/>
            <a:ext cx="145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 indico Timetable </a:t>
            </a:r>
            <a:endParaRPr lang="zh-TW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195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4977571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0130" y="503933"/>
            <a:ext cx="11390870" cy="40934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IoP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Weekly Lunch Gathering </a:t>
            </a:r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  <a:p>
            <a:pPr algn="ctr"/>
            <a:endParaRPr lang="en-US" altLang="zh-TW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9" y="5172977"/>
            <a:ext cx="1072227" cy="10722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BDAC44-DEA4-4515-9F48-1448A50C82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2048078" y="1736713"/>
            <a:ext cx="8095843" cy="280594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CA93F84-CF40-4ABC-9E15-DCF99CAA3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990" y="503933"/>
            <a:ext cx="1380010" cy="138001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64C9D8C-AF56-4A6F-82B6-99B75B06C192}"/>
              </a:ext>
            </a:extLst>
          </p:cNvPr>
          <p:cNvSpPr txBox="1"/>
          <p:nvPr/>
        </p:nvSpPr>
        <p:spPr>
          <a:xfrm>
            <a:off x="10344697" y="1794225"/>
            <a:ext cx="15332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00" b="1" spc="-20" dirty="0"/>
              <a:t> Online Registration</a:t>
            </a:r>
            <a:endParaRPr lang="zh-TW" altLang="en-US" sz="1300" b="1" spc="-2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BE7853E-4362-487E-93DD-5E36B648E314}"/>
              </a:ext>
            </a:extLst>
          </p:cNvPr>
          <p:cNvSpPr txBox="1"/>
          <p:nvPr/>
        </p:nvSpPr>
        <p:spPr>
          <a:xfrm>
            <a:off x="4800141" y="1224839"/>
            <a:ext cx="26308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12:30 ~ 14:00</a:t>
            </a:r>
            <a:endParaRPr lang="en-US" altLang="zh-TW" sz="3200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180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4977571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00565" y="411375"/>
            <a:ext cx="11390870" cy="42165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numCol="1" spcCol="360000" rtlCol="0" anchor="ctr">
            <a:spAutoFit/>
          </a:bodyPr>
          <a:lstStyle/>
          <a:p>
            <a:pPr lvl="1"/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Student Activities during July-August 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TW" sz="3200" dirty="0"/>
          </a:p>
          <a:p>
            <a:pPr lvl="1"/>
            <a:r>
              <a:rPr lang="en-US" altLang="zh-TW" sz="3200" dirty="0"/>
              <a:t>please visit </a:t>
            </a:r>
            <a:r>
              <a:rPr lang="en-US" altLang="zh-TW" sz="4000" b="1" dirty="0"/>
              <a:t> </a:t>
            </a:r>
            <a:r>
              <a:rPr lang="en-US" altLang="zh-TW" sz="2400" dirty="0">
                <a:hlinkClick r:id="rId2"/>
              </a:rPr>
              <a:t>https://indico.phys.sinica.edu.tw/e/ASIoP-SSP2023</a:t>
            </a:r>
            <a:r>
              <a:rPr lang="en-US" altLang="zh-TW" sz="2400" dirty="0"/>
              <a:t> </a:t>
            </a:r>
            <a:endParaRPr lang="en-US" altLang="zh-TW" sz="3200" b="1" dirty="0"/>
          </a:p>
          <a:p>
            <a:pPr lvl="1"/>
            <a:r>
              <a:rPr lang="en-US" altLang="zh-TW" sz="3200" b="1" dirty="0"/>
              <a:t>(up-to-date)</a:t>
            </a:r>
          </a:p>
          <a:p>
            <a:pPr algn="ctr"/>
            <a:endParaRPr lang="en-US" altLang="zh-TW" sz="3200" b="1" dirty="0"/>
          </a:p>
          <a:p>
            <a:r>
              <a:rPr lang="zh-TW" altLang="zh-TW" sz="2400" b="1" dirty="0"/>
              <a:t>Q1</a:t>
            </a:r>
            <a:r>
              <a:rPr lang="en-US" altLang="zh-TW" sz="2400" b="1" dirty="0"/>
              <a:t>:</a:t>
            </a:r>
            <a:r>
              <a:rPr lang="zh-TW" altLang="zh-TW" sz="2400" dirty="0"/>
              <a:t> How can I find the overview of activities during July-August?</a:t>
            </a:r>
            <a:endParaRPr lang="en-US" altLang="zh-TW" dirty="0"/>
          </a:p>
          <a:p>
            <a:r>
              <a:rPr lang="en-US" altLang="zh-TW" sz="2000" b="1" dirty="0"/>
              <a:t>A:</a:t>
            </a:r>
            <a:r>
              <a:rPr lang="zh-TW" altLang="zh-TW" sz="2000" b="1" dirty="0"/>
              <a:t> </a:t>
            </a:r>
            <a:r>
              <a:rPr lang="zh-TW" altLang="zh-TW" sz="2000" dirty="0"/>
              <a:t>Go to</a:t>
            </a:r>
            <a:r>
              <a:rPr lang="en-US" altLang="zh-TW" sz="2000" dirty="0"/>
              <a:t> link “</a:t>
            </a:r>
            <a:r>
              <a:rPr lang="en-US" altLang="zh-TW" sz="2000" i="1" dirty="0"/>
              <a:t>Summer Student </a:t>
            </a:r>
            <a:r>
              <a:rPr lang="zh-TW" altLang="zh-TW" sz="2000" i="1" dirty="0"/>
              <a:t>activities of ASIoP-SSP202</a:t>
            </a:r>
            <a:r>
              <a:rPr lang="en-US" altLang="zh-TW" sz="2000" i="1" dirty="0"/>
              <a:t>3” </a:t>
            </a:r>
            <a:r>
              <a:rPr lang="zh-TW" altLang="zh-TW" sz="2000" dirty="0"/>
              <a:t>→</a:t>
            </a:r>
            <a:r>
              <a:rPr lang="en-US" altLang="zh-TW" sz="2000" dirty="0"/>
              <a:t> click on the </a:t>
            </a:r>
            <a:r>
              <a:rPr lang="en-US" altLang="zh-TW" sz="2000" i="1" dirty="0"/>
              <a:t>“Activities List”</a:t>
            </a:r>
            <a:r>
              <a:rPr lang="en-US" altLang="zh-TW" sz="2000" dirty="0"/>
              <a:t> on the left sidebar</a:t>
            </a:r>
            <a:r>
              <a:rPr lang="zh-TW" altLang="zh-TW" sz="2000" dirty="0"/>
              <a:t>.</a:t>
            </a:r>
            <a:br>
              <a:rPr lang="zh-TW" altLang="zh-TW" dirty="0"/>
            </a:br>
            <a:br>
              <a:rPr lang="zh-TW" altLang="zh-TW" sz="2400" dirty="0"/>
            </a:br>
            <a:r>
              <a:rPr lang="zh-TW" altLang="zh-TW" sz="2400" b="1" dirty="0"/>
              <a:t>Q2</a:t>
            </a:r>
            <a:r>
              <a:rPr lang="en-US" altLang="zh-TW" sz="2400" b="1" dirty="0"/>
              <a:t>:</a:t>
            </a:r>
            <a:r>
              <a:rPr lang="zh-TW" altLang="zh-TW" sz="2400" dirty="0"/>
              <a:t> Where can I find </a:t>
            </a:r>
            <a:r>
              <a:rPr lang="en-US" altLang="zh-TW" sz="2400" dirty="0"/>
              <a:t>timetable </a:t>
            </a:r>
            <a:r>
              <a:rPr lang="zh-TW" altLang="zh-TW" sz="2400" dirty="0"/>
              <a:t>for designated activities?</a:t>
            </a:r>
            <a:br>
              <a:rPr lang="zh-TW" altLang="zh-TW" dirty="0"/>
            </a:br>
            <a:r>
              <a:rPr lang="en-US" altLang="zh-TW" sz="2000" b="1" dirty="0"/>
              <a:t>A:</a:t>
            </a:r>
            <a:r>
              <a:rPr lang="zh-TW" altLang="zh-TW" sz="2000" dirty="0"/>
              <a:t> </a:t>
            </a:r>
            <a:r>
              <a:rPr lang="en-US" altLang="zh-TW" sz="2000" dirty="0"/>
              <a:t>go to the link </a:t>
            </a:r>
            <a:r>
              <a:rPr lang="en-US" altLang="zh-TW" sz="2000" i="1" dirty="0"/>
              <a:t>“Summer Student activities of ASIoP-SSP2023” </a:t>
            </a:r>
            <a:r>
              <a:rPr lang="zh-TW" altLang="zh-TW" sz="2000" dirty="0"/>
              <a:t>→ </a:t>
            </a:r>
            <a:r>
              <a:rPr lang="en-US" altLang="zh-TW" sz="2000" dirty="0"/>
              <a:t>click on the </a:t>
            </a:r>
            <a:r>
              <a:rPr lang="en-US" altLang="zh-TW" sz="2000" i="1" dirty="0"/>
              <a:t>“Summer Student activities Timetable”</a:t>
            </a:r>
            <a:r>
              <a:rPr lang="zh-TW" altLang="zh-TW" sz="2000" dirty="0"/>
              <a:t>→</a:t>
            </a:r>
            <a:r>
              <a:rPr lang="en-US" altLang="zh-TW" sz="2000" dirty="0"/>
              <a:t>Detailed information can be found by clicking on the   </a:t>
            </a:r>
            <a:r>
              <a:rPr lang="zh-TW" altLang="en-US" sz="2000" dirty="0"/>
              <a:t>    </a:t>
            </a:r>
            <a:r>
              <a:rPr lang="en-US" altLang="zh-TW" sz="2000" dirty="0"/>
              <a:t>or referring to the attached document.</a:t>
            </a:r>
            <a:endParaRPr lang="zh-TW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5" y="5155543"/>
            <a:ext cx="1072227" cy="10722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699" y="4279335"/>
            <a:ext cx="261434" cy="348579"/>
          </a:xfrm>
          <a:prstGeom prst="rect">
            <a:avLst/>
          </a:prstGeom>
        </p:spPr>
      </p:pic>
      <p:sp>
        <p:nvSpPr>
          <p:cNvPr id="18" name="AutoShape 11" descr="https://gate.sinica.edu.tw/cgi-bin/downfile/5847893445_tmp1I.jpg/1656469902321.jpg"/>
          <p:cNvSpPr>
            <a:spLocks noChangeAspect="1" noChangeArrowheads="1"/>
          </p:cNvSpPr>
          <p:nvPr/>
        </p:nvSpPr>
        <p:spPr bwMode="auto">
          <a:xfrm>
            <a:off x="2289175" y="771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AutoShape 12" descr="https://gate.sinica.edu.tw/cgi-bin/downfile/5847893445_tmp2I.jpg/1656469917708.jpg"/>
          <p:cNvSpPr>
            <a:spLocks noChangeAspect="1" noChangeArrowheads="1"/>
          </p:cNvSpPr>
          <p:nvPr/>
        </p:nvSpPr>
        <p:spPr bwMode="auto">
          <a:xfrm>
            <a:off x="2813050" y="771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C691E37-A9FE-4E66-80AB-CD06BCAE3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88" y="434823"/>
            <a:ext cx="1457012" cy="145701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0CFC22E-E2CB-4FA1-8F37-01E32023F365}"/>
              </a:ext>
            </a:extLst>
          </p:cNvPr>
          <p:cNvSpPr txBox="1"/>
          <p:nvPr/>
        </p:nvSpPr>
        <p:spPr>
          <a:xfrm>
            <a:off x="10300815" y="1817434"/>
            <a:ext cx="1563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 indico SSP Activities</a:t>
            </a:r>
            <a:endParaRPr lang="zh-TW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3868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5124480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10600" y="4960094"/>
            <a:ext cx="3200400" cy="1463040"/>
          </a:xfrm>
        </p:spPr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0130" y="465887"/>
            <a:ext cx="11390870" cy="4124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dirty="0"/>
              <a:t>All summer student activities will be notified </a:t>
            </a:r>
          </a:p>
          <a:p>
            <a:pPr algn="ctr"/>
            <a:r>
              <a:rPr lang="en-US" altLang="zh-TW" sz="4400" dirty="0"/>
              <a:t>via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EMAILS</a:t>
            </a:r>
            <a:r>
              <a:rPr lang="en-US" altLang="zh-TW" sz="4400" dirty="0"/>
              <a:t>. Please make sure to check your inbox regularly, especially your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JUNK/SPAM FOLDER</a:t>
            </a:r>
            <a:r>
              <a:rPr lang="en-US" altLang="zh-TW" sz="4400" dirty="0"/>
              <a:t>, to 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MISSING IMPORTANT MESSAGES</a:t>
            </a:r>
            <a:r>
              <a:rPr lang="en-US" altLang="zh-TW" sz="4400" dirty="0"/>
              <a:t>.</a:t>
            </a:r>
            <a:br>
              <a:rPr lang="en-US" altLang="zh-TW" sz="4400" dirty="0"/>
            </a:br>
            <a:endParaRPr lang="en-US" altLang="zh-TW" dirty="0"/>
          </a:p>
          <a:p>
            <a:pPr algn="ctr">
              <a:lnSpc>
                <a:spcPct val="150000"/>
              </a:lnSpc>
            </a:pPr>
            <a:r>
              <a:rPr lang="en-US" altLang="zh-TW" sz="2400" dirty="0"/>
              <a:t>☛ </a:t>
            </a:r>
            <a:r>
              <a:rPr lang="en-US" altLang="zh-TW" sz="2400" b="1" dirty="0"/>
              <a:t>Main Senders of SSP activities</a:t>
            </a:r>
            <a:br>
              <a:rPr lang="en-US" altLang="zh-CN" sz="2400" b="1" dirty="0"/>
            </a:br>
            <a:r>
              <a:rPr lang="zh-TW" altLang="en-US" sz="2400" dirty="0"/>
              <a:t>蘇靖琁</a:t>
            </a:r>
            <a:r>
              <a:rPr lang="en-US" altLang="zh-TW" sz="2400" dirty="0"/>
              <a:t>/Ms. Jing</a:t>
            </a:r>
            <a:r>
              <a:rPr lang="zh-TW" altLang="en-US" sz="2400" dirty="0"/>
              <a:t>、林汝蓮</a:t>
            </a:r>
            <a:r>
              <a:rPr lang="en-US" altLang="zh-TW" sz="2400" dirty="0"/>
              <a:t>/Ms. Elina &amp; Your Lab Secretary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4" y="5319886"/>
            <a:ext cx="1072227" cy="1072227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V="1">
            <a:off x="4664597" y="3240911"/>
            <a:ext cx="2627454" cy="115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80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0130" y="5124480"/>
            <a:ext cx="7772400" cy="1463040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中央研究院物理研究所</a:t>
            </a:r>
            <a:br>
              <a:rPr lang="en-US" altLang="zh-TW" sz="3200" b="1" dirty="0"/>
            </a:br>
            <a:r>
              <a:rPr lang="zh-TW" altLang="en-US" sz="3200" b="1" dirty="0"/>
              <a:t>暑期大學生研習計畫</a:t>
            </a:r>
            <a:endParaRPr lang="zh-TW" altLang="en-US" sz="3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10600" y="4960094"/>
            <a:ext cx="3200400" cy="1463040"/>
          </a:xfrm>
        </p:spPr>
        <p:txBody>
          <a:bodyPr/>
          <a:lstStyle/>
          <a:p>
            <a:r>
              <a:rPr lang="en-US" altLang="zh-TW" b="1" dirty="0"/>
              <a:t>ASIoP-SSP202</a:t>
            </a:r>
            <a:r>
              <a:rPr lang="en-US" altLang="zh-CN" b="1" dirty="0"/>
              <a:t>3</a:t>
            </a:r>
            <a:br>
              <a:rPr lang="en-US" altLang="zh-TW" dirty="0"/>
            </a:br>
            <a:r>
              <a:rPr lang="en-US" altLang="zh-TW" dirty="0"/>
              <a:t>Jul, 1</a:t>
            </a:r>
            <a:r>
              <a:rPr lang="en-US" altLang="zh-TW" baseline="30000" dirty="0"/>
              <a:t>st</a:t>
            </a:r>
            <a:r>
              <a:rPr lang="en-US" altLang="zh-TW" dirty="0"/>
              <a:t>-Aug. 31</a:t>
            </a:r>
            <a:r>
              <a:rPr lang="en-US" altLang="zh-TW" baseline="30000" dirty="0"/>
              <a:t>st</a:t>
            </a:r>
            <a:r>
              <a:rPr lang="en-US" altLang="zh-TW" dirty="0"/>
              <a:t>,  202</a:t>
            </a:r>
            <a:r>
              <a:rPr lang="en-US" altLang="zh-CN" dirty="0"/>
              <a:t>3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20130" y="38470"/>
            <a:ext cx="11390870" cy="50321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ATTEND</a:t>
            </a:r>
          </a:p>
          <a:p>
            <a:pPr algn="ctr"/>
            <a:endParaRPr lang="en-US" altLang="zh-TW" sz="1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Check your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(CHINESE and ENGLISH) </a:t>
            </a:r>
            <a:r>
              <a:rPr lang="en-US" altLang="zh-CN" sz="3200" dirty="0"/>
              <a:t>displayed on cardboard.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US INFORMED </a:t>
            </a:r>
            <a:r>
              <a:rPr lang="en-US" altLang="zh-CN" sz="3200" dirty="0"/>
              <a:t>on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UPDATE.</a:t>
            </a: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Refer </a:t>
            </a:r>
            <a:r>
              <a:rPr lang="en-US" altLang="zh-TW" sz="3200" dirty="0"/>
              <a:t>to the back of the </a:t>
            </a:r>
            <a:r>
              <a:rPr lang="en-US" altLang="zh-CN" sz="3200" dirty="0"/>
              <a:t>cardboard</a:t>
            </a:r>
            <a:r>
              <a:rPr lang="en-US" altLang="zh-TW" sz="3200" dirty="0"/>
              <a:t> for the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TOUR TIME &amp; GROUP INFORMATION</a:t>
            </a:r>
            <a:r>
              <a:rPr lang="en-US" altLang="zh-CN" sz="3200" dirty="0"/>
              <a:t>.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3200" dirty="0"/>
              <a:t>Please 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YOUR CARDBOARD </a:t>
            </a:r>
            <a:r>
              <a:rPr lang="en-US" altLang="zh-CN" sz="3200" dirty="0"/>
              <a:t>for identity verification on AS campus (get a employee discount at convenience store, gymnasium, etc.) and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RETURN YOUR BADGE HOLDER &amp; LANYARD </a:t>
            </a:r>
            <a:r>
              <a:rPr lang="en-US" altLang="zh-CN" sz="3200" dirty="0"/>
              <a:t>for recycling after event. </a:t>
            </a:r>
            <a:endParaRPr lang="en-US" altLang="zh-CN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211C55B1-6836-45EA-87EB-A058F043C176}"/>
              </a:ext>
            </a:extLst>
          </p:cNvPr>
          <p:cNvSpPr/>
          <p:nvPr/>
        </p:nvSpPr>
        <p:spPr>
          <a:xfrm rot="641212">
            <a:off x="9803607" y="4296044"/>
            <a:ext cx="2195356" cy="1202444"/>
          </a:xfrm>
          <a:prstGeom prst="wedgeEllipseCallout">
            <a:avLst/>
          </a:prstGeom>
          <a:noFill/>
          <a:ln>
            <a:solidFill>
              <a:srgbClr val="92D050">
                <a:alpha val="67000"/>
              </a:srgbClr>
            </a:solidFill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go GREEN!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4" y="5319886"/>
            <a:ext cx="1072227" cy="10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預祝大家有個愉快</a:t>
            </a:r>
            <a:r>
              <a:rPr lang="en-US" altLang="zh-CN" sz="3200" dirty="0"/>
              <a:t>&amp;</a:t>
            </a:r>
            <a:r>
              <a:rPr lang="zh-TW" altLang="en-US" sz="3200" dirty="0"/>
              <a:t>充實暑期研習</a:t>
            </a:r>
            <a:r>
              <a:rPr lang="zh-CN" altLang="en-US" sz="3200" dirty="0"/>
              <a:t>！</a:t>
            </a:r>
            <a:endParaRPr lang="zh-TW" altLang="en-US" sz="32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dirty="0"/>
              <a:t>中央研究院物理研究所</a:t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/>
              <a:t>暑期大學生研習計畫</a:t>
            </a:r>
            <a:endParaRPr lang="en-US" altLang="zh-TW" dirty="0"/>
          </a:p>
          <a:p>
            <a:r>
              <a:rPr lang="zh-TW" altLang="en-US" dirty="0"/>
              <a:t>（圖為 </a:t>
            </a:r>
            <a:r>
              <a:rPr lang="en-US" altLang="zh-TW" dirty="0"/>
              <a:t>ASIoP-SSP202</a:t>
            </a:r>
            <a:r>
              <a:rPr lang="en-US" altLang="zh-CN" dirty="0"/>
              <a:t>2</a:t>
            </a:r>
            <a:r>
              <a:rPr lang="zh-TW" altLang="en-US" dirty="0"/>
              <a:t>）</a:t>
            </a: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08" r="1706" b="-13108"/>
          <a:stretch/>
        </p:blipFill>
        <p:spPr>
          <a:xfrm>
            <a:off x="1" y="5223"/>
            <a:ext cx="12188414" cy="4840941"/>
          </a:xfr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3046DB7-61E7-4F7B-9D51-E600BAFC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126" y="5188085"/>
            <a:ext cx="1007146" cy="10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6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Wishing you a happy and fulfilling </a:t>
            </a:r>
            <a:br>
              <a:rPr lang="en-US" altLang="zh-TW" sz="3200" dirty="0"/>
            </a:br>
            <a:r>
              <a:rPr lang="en-US" altLang="zh-TW" sz="3200" dirty="0"/>
              <a:t>summer research program!</a:t>
            </a:r>
            <a:endParaRPr lang="zh-TW" altLang="en-US" sz="32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8534400" y="4960138"/>
            <a:ext cx="2540726" cy="1463040"/>
          </a:xfrm>
        </p:spPr>
        <p:txBody>
          <a:bodyPr>
            <a:normAutofit/>
          </a:bodyPr>
          <a:lstStyle/>
          <a:p>
            <a:pPr algn="r"/>
            <a:r>
              <a:rPr lang="en-US" altLang="zh-TW" sz="2000" dirty="0">
                <a:latin typeface="+mj-lt"/>
              </a:rPr>
              <a:t>Summer Student Program,</a:t>
            </a:r>
          </a:p>
          <a:p>
            <a:pPr algn="r"/>
            <a:r>
              <a:rPr lang="en-US" altLang="zh-TW" sz="2000" dirty="0">
                <a:latin typeface="+mj-lt"/>
              </a:rPr>
              <a:t>Institute of Physics,</a:t>
            </a:r>
            <a:r>
              <a:rPr lang="zh-CN" altLang="en-US" sz="2000" dirty="0">
                <a:latin typeface="+mj-lt"/>
              </a:rPr>
              <a:t> </a:t>
            </a:r>
            <a:br>
              <a:rPr lang="en-US" altLang="zh-CN" sz="2000" dirty="0">
                <a:latin typeface="+mj-lt"/>
              </a:rPr>
            </a:br>
            <a:r>
              <a:rPr lang="en-US" altLang="zh-CN" sz="2000" dirty="0">
                <a:latin typeface="+mj-lt"/>
              </a:rPr>
              <a:t>Academia </a:t>
            </a:r>
            <a:r>
              <a:rPr lang="en-US" altLang="zh-CN" sz="2000" dirty="0" err="1">
                <a:latin typeface="+mj-lt"/>
              </a:rPr>
              <a:t>Sinica</a:t>
            </a:r>
            <a:r>
              <a:rPr lang="en-US" altLang="zh-CN" sz="2000" dirty="0">
                <a:latin typeface="+mj-lt"/>
              </a:rPr>
              <a:t> </a:t>
            </a:r>
            <a:endParaRPr lang="en-US" altLang="zh-TW" sz="2000" dirty="0">
              <a:latin typeface="+mj-lt"/>
            </a:endParaRPr>
          </a:p>
          <a:p>
            <a:pPr algn="r"/>
            <a:r>
              <a:rPr lang="en-US" altLang="zh-CN" sz="2000">
                <a:latin typeface="+mj-lt"/>
              </a:rPr>
              <a:t>* Image </a:t>
            </a:r>
            <a:r>
              <a:rPr lang="en-US" altLang="zh-CN" sz="2000" dirty="0">
                <a:latin typeface="+mj-lt"/>
              </a:rPr>
              <a:t>source:</a:t>
            </a:r>
            <a:r>
              <a:rPr lang="zh-TW" altLang="en-US" sz="2000" dirty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ASIoP-SSP202</a:t>
            </a:r>
            <a:r>
              <a:rPr lang="en-US" altLang="zh-CN" sz="2000" dirty="0">
                <a:latin typeface="+mj-lt"/>
              </a:rPr>
              <a:t>2</a:t>
            </a:r>
            <a:endParaRPr lang="zh-TW" altLang="en-US" sz="2000" dirty="0">
              <a:latin typeface="+mj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126" y="5188085"/>
            <a:ext cx="1007146" cy="1007146"/>
          </a:xfrm>
          <a:prstGeom prst="rect">
            <a:avLst/>
          </a:prstGeom>
        </p:spPr>
      </p:pic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/>
      </p:sp>
      <p:pic>
        <p:nvPicPr>
          <p:cNvPr id="8" name="圖片版面配置區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3165"/>
          <a:stretch>
            <a:fillRect/>
          </a:stretch>
        </p:blipFill>
        <p:spPr>
          <a:xfrm>
            <a:off x="1524" y="0"/>
            <a:ext cx="12187428" cy="4732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659105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1440</TotalTime>
  <Words>563</Words>
  <Application>Microsoft Office PowerPoint</Application>
  <PresentationFormat>寬螢幕</PresentationFormat>
  <Paragraphs>59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PMingLiU</vt:lpstr>
      <vt:lpstr>Tw Cen MT</vt:lpstr>
      <vt:lpstr>Tw Cen MT Condensed</vt:lpstr>
      <vt:lpstr>Wingdings 3</vt:lpstr>
      <vt:lpstr>積分</vt:lpstr>
      <vt:lpstr>中央研究院物理研究所 暑期大學生研習計畫</vt:lpstr>
      <vt:lpstr>中央研究院物理研究所 暑期大學生研習計畫</vt:lpstr>
      <vt:lpstr>中央研究院物理研究所 暑期大學生研習計畫</vt:lpstr>
      <vt:lpstr>中央研究院物理研究所 暑期大學生研習計畫</vt:lpstr>
      <vt:lpstr>中央研究院物理研究所 暑期大學生研習計畫</vt:lpstr>
      <vt:lpstr>中央研究院物理研究所 暑期大學生研習計畫</vt:lpstr>
      <vt:lpstr>預祝大家有個愉快&amp;充實暑期研習！</vt:lpstr>
      <vt:lpstr>Wishing you a happy and fulfilling  summer research program!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ASIoP-SSP2020 Best Presentation</dc:title>
  <dc:creator>phys</dc:creator>
  <cp:lastModifiedBy>Jingxuan Su</cp:lastModifiedBy>
  <cp:revision>84</cp:revision>
  <dcterms:created xsi:type="dcterms:W3CDTF">2020-07-13T02:18:15Z</dcterms:created>
  <dcterms:modified xsi:type="dcterms:W3CDTF">2023-06-28T03:27:31Z</dcterms:modified>
</cp:coreProperties>
</file>