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6"/>
  </p:notesMasterIdLst>
  <p:handoutMasterIdLst>
    <p:handoutMasterId r:id="rId67"/>
  </p:handoutMasterIdLst>
  <p:sldIdLst>
    <p:sldId id="256" r:id="rId2"/>
    <p:sldId id="3985" r:id="rId3"/>
    <p:sldId id="3986" r:id="rId4"/>
    <p:sldId id="5782" r:id="rId5"/>
    <p:sldId id="5731" r:id="rId6"/>
    <p:sldId id="5739" r:id="rId7"/>
    <p:sldId id="5740" r:id="rId8"/>
    <p:sldId id="5741" r:id="rId9"/>
    <p:sldId id="5738" r:id="rId10"/>
    <p:sldId id="5759" r:id="rId11"/>
    <p:sldId id="5757" r:id="rId12"/>
    <p:sldId id="5758" r:id="rId13"/>
    <p:sldId id="5742" r:id="rId14"/>
    <p:sldId id="5768" r:id="rId15"/>
    <p:sldId id="5763" r:id="rId16"/>
    <p:sldId id="5755" r:id="rId17"/>
    <p:sldId id="5762" r:id="rId18"/>
    <p:sldId id="5747" r:id="rId19"/>
    <p:sldId id="5781" r:id="rId20"/>
    <p:sldId id="5686" r:id="rId21"/>
    <p:sldId id="5780" r:id="rId22"/>
    <p:sldId id="5718" r:id="rId23"/>
    <p:sldId id="5750" r:id="rId24"/>
    <p:sldId id="5751" r:id="rId25"/>
    <p:sldId id="5743" r:id="rId26"/>
    <p:sldId id="5744" r:id="rId27"/>
    <p:sldId id="5745" r:id="rId28"/>
    <p:sldId id="5752" r:id="rId29"/>
    <p:sldId id="5756" r:id="rId30"/>
    <p:sldId id="5764" r:id="rId31"/>
    <p:sldId id="5765" r:id="rId32"/>
    <p:sldId id="5746" r:id="rId33"/>
    <p:sldId id="5749" r:id="rId34"/>
    <p:sldId id="5748" r:id="rId35"/>
    <p:sldId id="5769" r:id="rId36"/>
    <p:sldId id="5766" r:id="rId37"/>
    <p:sldId id="5770" r:id="rId38"/>
    <p:sldId id="5767" r:id="rId39"/>
    <p:sldId id="5753" r:id="rId40"/>
    <p:sldId id="5760" r:id="rId41"/>
    <p:sldId id="5777" r:id="rId42"/>
    <p:sldId id="5761" r:id="rId43"/>
    <p:sldId id="2318" r:id="rId44"/>
    <p:sldId id="5726" r:id="rId45"/>
    <p:sldId id="5772" r:id="rId46"/>
    <p:sldId id="5774" r:id="rId47"/>
    <p:sldId id="1378" r:id="rId48"/>
    <p:sldId id="2284" r:id="rId49"/>
    <p:sldId id="5725" r:id="rId50"/>
    <p:sldId id="5775" r:id="rId51"/>
    <p:sldId id="2297" r:id="rId52"/>
    <p:sldId id="5727" r:id="rId53"/>
    <p:sldId id="5783" r:id="rId54"/>
    <p:sldId id="3958" r:id="rId55"/>
    <p:sldId id="5784" r:id="rId56"/>
    <p:sldId id="1363" r:id="rId57"/>
    <p:sldId id="5730" r:id="rId58"/>
    <p:sldId id="268" r:id="rId59"/>
    <p:sldId id="2296" r:id="rId60"/>
    <p:sldId id="5778" r:id="rId61"/>
    <p:sldId id="5779" r:id="rId62"/>
    <p:sldId id="5722" r:id="rId63"/>
    <p:sldId id="2292" r:id="rId64"/>
    <p:sldId id="5771" r:id="rId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2600"/>
    <a:srgbClr val="008000"/>
    <a:srgbClr val="66FF33"/>
    <a:srgbClr val="FFD579"/>
    <a:srgbClr val="FF9300"/>
    <a:srgbClr val="0000FF"/>
    <a:srgbClr val="0000DB"/>
    <a:srgbClr val="008F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95332" autoAdjust="0"/>
  </p:normalViewPr>
  <p:slideViewPr>
    <p:cSldViewPr snapToGrid="0" snapToObjects="1">
      <p:cViewPr varScale="1">
        <p:scale>
          <a:sx n="63" d="100"/>
          <a:sy n="63" d="100"/>
        </p:scale>
        <p:origin x="1216" y="56"/>
      </p:cViewPr>
      <p:guideLst>
        <p:guide orient="horz" pos="3600"/>
        <p:guide pos="2880"/>
      </p:guideLst>
    </p:cSldViewPr>
  </p:slideViewPr>
  <p:notesTextViewPr>
    <p:cViewPr>
      <p:scale>
        <a:sx n="1" d="1"/>
        <a:sy n="1" d="1"/>
      </p:scale>
      <p:origin x="0" y="0"/>
    </p:cViewPr>
  </p:notesTextViewPr>
  <p:sorterViewPr>
    <p:cViewPr varScale="1">
      <p:scale>
        <a:sx n="100" d="100"/>
        <a:sy n="100" d="100"/>
      </p:scale>
      <p:origin x="0" y="-56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EE968C7C-DE0D-7744-9A0A-5A58AFDE7EDC}" type="datetimeFigureOut">
              <a:rPr lang="en-US" smtClean="0"/>
              <a:t>8/27/2023</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166BA3CD-AB20-5043-9DFD-E54294A03D31}" type="datetimeFigureOut">
              <a:rPr lang="en-US" smtClean="0"/>
              <a:t>8/27/2023</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20</a:t>
            </a:fld>
            <a:endParaRPr lang="en-US" dirty="0"/>
          </a:p>
        </p:txBody>
      </p:sp>
    </p:spTree>
    <p:extLst>
      <p:ext uri="{BB962C8B-B14F-4D97-AF65-F5344CB8AC3E}">
        <p14:creationId xmlns:p14="http://schemas.microsoft.com/office/powerpoint/2010/main" val="1852189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6676960"/>
            <a:ext cx="3086100" cy="178758"/>
          </a:xfrm>
        </p:spPr>
        <p:txBody>
          <a:bodyPr/>
          <a:lstStyle>
            <a:lvl1pPr>
              <a:defRPr sz="800">
                <a:latin typeface="+mj-lt"/>
                <a:cs typeface="Comic Sans MS"/>
              </a:defRPr>
            </a:lvl1pPr>
          </a:lstStyle>
          <a:p>
            <a:endParaRPr lang="en-US" dirty="0"/>
          </a:p>
        </p:txBody>
      </p:sp>
      <p:sp>
        <p:nvSpPr>
          <p:cNvPr id="6" name="Slide Number Placeholder 5"/>
          <p:cNvSpPr>
            <a:spLocks noGrp="1"/>
          </p:cNvSpPr>
          <p:nvPr>
            <p:ph type="sldNum" sz="quarter" idx="12"/>
          </p:nvPr>
        </p:nvSpPr>
        <p:spPr>
          <a:xfrm>
            <a:off x="0" y="6676960"/>
            <a:ext cx="2057400" cy="178758"/>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endPos="0" dist="5080" dir="5400000" sy="-100000" algn="bl" rotWithShape="0"/>
                </a:effectLst>
                <a:latin typeface="+mj-lt"/>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028950" y="6664687"/>
            <a:ext cx="3086100" cy="191030"/>
          </a:xfr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679747"/>
            <a:ext cx="2057400" cy="191030"/>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endPos="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a:xfrm>
            <a:off x="3028950" y="6652413"/>
            <a:ext cx="3086100" cy="194915"/>
          </a:xfrm>
        </p:spPr>
        <p:txBody>
          <a:bodyPr/>
          <a:lstStyle>
            <a:lvl1pPr>
              <a:defRPr sz="800">
                <a:latin typeface="+mj-lt"/>
                <a:cs typeface="Comic Sans MS"/>
              </a:defRPr>
            </a:lvl1pPr>
          </a:lstStyle>
          <a:p>
            <a:endParaRPr lang="en-US"/>
          </a:p>
        </p:txBody>
      </p:sp>
      <p:sp>
        <p:nvSpPr>
          <p:cNvPr id="7" name="Slide Number Placeholder 4"/>
          <p:cNvSpPr>
            <a:spLocks noGrp="1"/>
          </p:cNvSpPr>
          <p:nvPr>
            <p:ph type="sldNum" sz="quarter" idx="12"/>
          </p:nvPr>
        </p:nvSpPr>
        <p:spPr>
          <a:xfrm>
            <a:off x="0" y="6663085"/>
            <a:ext cx="2057400" cy="19491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41"/>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639" indent="-228546">
              <a:buFont typeface="PingFangSC-Regular" charset="-122"/>
              <a:buChar char="－"/>
              <a:defRPr sz="2000" baseline="0">
                <a:solidFill>
                  <a:schemeClr val="tx1"/>
                </a:solidFill>
                <a:latin typeface="Arial" charset="0"/>
              </a:defRPr>
            </a:lvl2pPr>
            <a:lvl3pPr marL="1142733" indent="-228546">
              <a:buFont typeface="Arial" charset="0"/>
              <a:buChar char="•"/>
              <a:defRPr sz="1800" baseline="0">
                <a:solidFill>
                  <a:schemeClr val="tx1"/>
                </a:solidFill>
                <a:latin typeface="Arial" charset="0"/>
              </a:defRPr>
            </a:lvl3pPr>
            <a:lvl4pPr marL="1656962" indent="-285684">
              <a:buFont typeface="PingFangSC-Regular" charset="-122"/>
              <a:buChar char="－"/>
              <a:defRPr sz="1600" baseline="0">
                <a:solidFill>
                  <a:schemeClr val="tx1"/>
                </a:solidFill>
                <a:latin typeface="Arial" charset="0"/>
              </a:defRPr>
            </a:lvl4pPr>
            <a:lvl5pPr marL="2056919" indent="-228546">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1" y="6467336"/>
            <a:ext cx="3917888" cy="311322"/>
          </a:xfrm>
        </p:spPr>
        <p:txBody>
          <a:bodyPr/>
          <a:lstStyle>
            <a:lvl1pPr algn="l">
              <a:defRPr baseline="0">
                <a:solidFill>
                  <a:schemeClr val="tx1"/>
                </a:solidFill>
                <a:latin typeface="Arial" charset="0"/>
              </a:defRPr>
            </a:lvl1pPr>
          </a:lstStyle>
          <a:p>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5"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530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2.jp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39.pn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youtube.com/watch?v=G-9I0buDi4s" TargetMode="External"/><Relationship Id="rId5" Type="http://schemas.openxmlformats.org/officeDocument/2006/relationships/image" Target="../media/image54.jpg"/><Relationship Id="rId4" Type="http://schemas.openxmlformats.org/officeDocument/2006/relationships/image" Target="../media/image53.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9.gi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64.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65.wmf"/><Relationship Id="rId7" Type="http://schemas.openxmlformats.org/officeDocument/2006/relationships/image" Target="../media/image67.wmf"/><Relationship Id="rId2" Type="http://schemas.openxmlformats.org/officeDocument/2006/relationships/oleObject" Target="../embeddings/oleObject3.bin"/><Relationship Id="rId1" Type="http://schemas.openxmlformats.org/officeDocument/2006/relationships/slideLayout" Target="../slideLayouts/slideLayout3.xml"/><Relationship Id="rId6" Type="http://schemas.openxmlformats.org/officeDocument/2006/relationships/oleObject" Target="../embeddings/oleObject5.bin"/><Relationship Id="rId5" Type="http://schemas.openxmlformats.org/officeDocument/2006/relationships/image" Target="../media/image66.wmf"/><Relationship Id="rId4" Type="http://schemas.openxmlformats.org/officeDocument/2006/relationships/oleObject" Target="../embeddings/oleObject4.bin"/><Relationship Id="rId9" Type="http://schemas.openxmlformats.org/officeDocument/2006/relationships/image" Target="../media/image68.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oleObject" Target="../embeddings/oleObject13.bin"/><Relationship Id="rId3" Type="http://schemas.openxmlformats.org/officeDocument/2006/relationships/image" Target="../media/image66.wmf"/><Relationship Id="rId7" Type="http://schemas.openxmlformats.org/officeDocument/2006/relationships/image" Target="../media/image68.wmf"/><Relationship Id="rId12" Type="http://schemas.openxmlformats.org/officeDocument/2006/relationships/oleObject" Target="../embeddings/oleObject12.bin"/><Relationship Id="rId2" Type="http://schemas.openxmlformats.org/officeDocument/2006/relationships/oleObject" Target="../embeddings/oleObject7.bin"/><Relationship Id="rId1" Type="http://schemas.openxmlformats.org/officeDocument/2006/relationships/slideLayout" Target="../slideLayouts/slideLayout3.xml"/><Relationship Id="rId6" Type="http://schemas.openxmlformats.org/officeDocument/2006/relationships/oleObject" Target="../embeddings/oleObject9.bin"/><Relationship Id="rId11" Type="http://schemas.openxmlformats.org/officeDocument/2006/relationships/image" Target="../media/image70.wmf"/><Relationship Id="rId5" Type="http://schemas.openxmlformats.org/officeDocument/2006/relationships/image" Target="../media/image67.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69.wmf"/></Relationships>
</file>

<file path=ppt/slides/_rels/slide29.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14.bin"/><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2.wmf"/><Relationship Id="rId7" Type="http://schemas.openxmlformats.org/officeDocument/2006/relationships/image" Target="../media/image74.wmf"/><Relationship Id="rId2" Type="http://schemas.openxmlformats.org/officeDocument/2006/relationships/oleObject" Target="../embeddings/oleObject15.bin"/><Relationship Id="rId1" Type="http://schemas.openxmlformats.org/officeDocument/2006/relationships/slideLayout" Target="../slideLayouts/slideLayout3.xml"/><Relationship Id="rId6" Type="http://schemas.openxmlformats.org/officeDocument/2006/relationships/oleObject" Target="../embeddings/oleObject17.bin"/><Relationship Id="rId5" Type="http://schemas.openxmlformats.org/officeDocument/2006/relationships/image" Target="../media/image73.wmf"/><Relationship Id="rId4"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75.wmf"/><Relationship Id="rId7" Type="http://schemas.openxmlformats.org/officeDocument/2006/relationships/image" Target="../media/image77.wmf"/><Relationship Id="rId2" Type="http://schemas.openxmlformats.org/officeDocument/2006/relationships/oleObject" Target="../embeddings/oleObject18.bin"/><Relationship Id="rId1" Type="http://schemas.openxmlformats.org/officeDocument/2006/relationships/slideLayout" Target="../slideLayouts/slideLayout3.xml"/><Relationship Id="rId6" Type="http://schemas.openxmlformats.org/officeDocument/2006/relationships/oleObject" Target="../embeddings/oleObject20.bin"/><Relationship Id="rId5" Type="http://schemas.openxmlformats.org/officeDocument/2006/relationships/image" Target="../media/image76.wmf"/><Relationship Id="rId4" Type="http://schemas.openxmlformats.org/officeDocument/2006/relationships/oleObject" Target="../embeddings/oleObject19.bin"/><Relationship Id="rId9" Type="http://schemas.openxmlformats.org/officeDocument/2006/relationships/image" Target="../media/image78.wmf"/></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9.jpeg"/><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oleObject" Target="../embeddings/oleObject22.bin"/><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jpe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8.png"/><Relationship Id="rId1" Type="http://schemas.openxmlformats.org/officeDocument/2006/relationships/slideLayout" Target="../slideLayouts/slideLayout3.xml"/><Relationship Id="rId5" Type="http://schemas.openxmlformats.org/officeDocument/2006/relationships/image" Target="../media/image90.jpe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2.emf"/></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8.jpe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7.emf"/><Relationship Id="rId2" Type="http://schemas.openxmlformats.org/officeDocument/2006/relationships/image" Target="../media/image93.png"/><Relationship Id="rId16" Type="http://schemas.openxmlformats.org/officeDocument/2006/relationships/oleObject" Target="../embeddings/oleObject24.bin"/><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109.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112.png"/><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w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png"/><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3.xml"/><Relationship Id="rId4" Type="http://schemas.openxmlformats.org/officeDocument/2006/relationships/image" Target="../media/image12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wmf"/><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32.gif"/><Relationship Id="rId7" Type="http://schemas.openxmlformats.org/officeDocument/2006/relationships/image" Target="../media/image135.png"/><Relationship Id="rId2" Type="http://schemas.openxmlformats.org/officeDocument/2006/relationships/image" Target="../media/image131.emf"/><Relationship Id="rId1" Type="http://schemas.openxmlformats.org/officeDocument/2006/relationships/slideLayout" Target="../slideLayouts/slideLayout3.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1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wmf"/><Relationship Id="rId7" Type="http://schemas.openxmlformats.org/officeDocument/2006/relationships/image" Target="../media/image141.emf"/><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emf"/><Relationship Id="rId10" Type="http://schemas.openxmlformats.org/officeDocument/2006/relationships/image" Target="../media/image144.emf"/><Relationship Id="rId4" Type="http://schemas.openxmlformats.org/officeDocument/2006/relationships/image" Target="../media/image138.png"/><Relationship Id="rId9" Type="http://schemas.openxmlformats.org/officeDocument/2006/relationships/image" Target="../media/image143.jpe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145.gif"/></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4.jp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3.xml"/><Relationship Id="rId6" Type="http://schemas.openxmlformats.org/officeDocument/2006/relationships/image" Target="../media/image148.png"/><Relationship Id="rId5" Type="http://schemas.openxmlformats.org/officeDocument/2006/relationships/image" Target="../media/image129.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image" Target="../media/image149.png"/><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1127760" y="2189480"/>
            <a:ext cx="7878015" cy="1774948"/>
          </a:xfrm>
        </p:spPr>
        <p:txBody>
          <a:bodyPr>
            <a:normAutofit fontScale="90000"/>
          </a:bodyPr>
          <a:lstStyle/>
          <a:p>
            <a:r>
              <a:rPr lang="en-US" dirty="0">
                <a:effectLst>
                  <a:outerShdw blurRad="50800" dist="38100" dir="2700000" algn="tl" rotWithShape="0">
                    <a:srgbClr val="000000">
                      <a:alpha val="43000"/>
                    </a:srgbClr>
                  </a:outerShdw>
                  <a:reflection endPos="0" dist="5080" dir="5400000" sy="-100000" algn="bl" rotWithShape="0"/>
                </a:effectLst>
              </a:rPr>
              <a:t>Towards a New Science Frontier: The Electron Ion Collider – Science, Detector and Status</a:t>
            </a:r>
            <a:br>
              <a:rPr lang="en-US" dirty="0">
                <a:effectLst>
                  <a:outerShdw blurRad="50800" dist="38100" dir="2700000" algn="tl" rotWithShape="0">
                    <a:srgbClr val="000000">
                      <a:alpha val="43000"/>
                    </a:srgbClr>
                  </a:outerShdw>
                  <a:reflection endPos="0" dist="5080" dir="5400000" sy="-100000" algn="bl" rotWithShape="0"/>
                </a:effectLst>
              </a:rPr>
            </a:br>
            <a:endParaRPr lang="en-US" dirty="0">
              <a:effectLst>
                <a:outerShdw blurRad="50800" dist="38100" dir="2700000" algn="tl" rotWithShape="0">
                  <a:srgbClr val="000000">
                    <a:alpha val="43000"/>
                  </a:srgbClr>
                </a:outerShdw>
                <a:reflection endPos="0" dist="5080" dir="5400000" sy="-100000" algn="bl" rotWithShape="0"/>
              </a:effectLst>
            </a:endParaRPr>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2332405" y="4470400"/>
            <a:ext cx="6673370" cy="1595120"/>
          </a:xfrm>
        </p:spPr>
        <p:txBody>
          <a:bodyPr vert="horz" lIns="91440" tIns="45720" rIns="91440" bIns="45720" rtlCol="0" anchor="t">
            <a:normAutofit/>
          </a:bodyPr>
          <a:lstStyle/>
          <a:p>
            <a:r>
              <a:rPr lang="en-US" dirty="0">
                <a:effectLst/>
              </a:rPr>
              <a:t>Rolf Ent (Jefferson Lab)</a:t>
            </a:r>
          </a:p>
          <a:p>
            <a:r>
              <a:rPr lang="en-US" dirty="0">
                <a:effectLst/>
              </a:rPr>
              <a:t>TIDC Autumn School on Electron-Ion Collider</a:t>
            </a:r>
          </a:p>
          <a:p>
            <a:r>
              <a:rPr lang="en-US" sz="1600" dirty="0">
                <a:effectLst/>
              </a:rPr>
              <a:t>August 28-30, 2023</a:t>
            </a:r>
          </a:p>
        </p:txBody>
      </p:sp>
    </p:spTree>
    <p:extLst>
      <p:ext uri="{BB962C8B-B14F-4D97-AF65-F5344CB8AC3E}">
        <p14:creationId xmlns:p14="http://schemas.microsoft.com/office/powerpoint/2010/main" val="1357713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10</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Quantum </a:t>
            </a:r>
            <a:r>
              <a:rPr lang="en-US" sz="2400" dirty="0" err="1">
                <a:latin typeface="+mj-lt"/>
              </a:rPr>
              <a:t>ElectroDynamics</a:t>
            </a:r>
            <a:r>
              <a:rPr lang="en-US" sz="2400" dirty="0">
                <a:latin typeface="+mj-lt"/>
              </a:rPr>
              <a:t> (QED)</a:t>
            </a:r>
          </a:p>
        </p:txBody>
      </p:sp>
      <p:pic>
        <p:nvPicPr>
          <p:cNvPr id="25" name="Picture 4" descr="image-1953.pdf                                                 00137E2DMacintosh HD                   BBA79819:">
            <a:extLst>
              <a:ext uri="{FF2B5EF4-FFF2-40B4-BE49-F238E27FC236}">
                <a16:creationId xmlns:a16="http://schemas.microsoft.com/office/drawing/2014/main" id="{10938417-F0B3-9467-EFA1-2AC98431D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44" y="2220836"/>
            <a:ext cx="690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 descr="image-1954.pdf                                                 00137E2DMacintosh HD                   BBA79819:">
            <a:extLst>
              <a:ext uri="{FF2B5EF4-FFF2-40B4-BE49-F238E27FC236}">
                <a16:creationId xmlns:a16="http://schemas.microsoft.com/office/drawing/2014/main" id="{F43D1635-6358-7686-FD55-C5EB4A20B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244" y="3007046"/>
            <a:ext cx="3009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6">
            <a:extLst>
              <a:ext uri="{FF2B5EF4-FFF2-40B4-BE49-F238E27FC236}">
                <a16:creationId xmlns:a16="http://schemas.microsoft.com/office/drawing/2014/main" id="{5F5D9167-C866-2FAB-FF38-639EDF7C8A02}"/>
              </a:ext>
            </a:extLst>
          </p:cNvPr>
          <p:cNvSpPr>
            <a:spLocks noChangeArrowheads="1"/>
          </p:cNvSpPr>
          <p:nvPr/>
        </p:nvSpPr>
        <p:spPr bwMode="auto">
          <a:xfrm>
            <a:off x="1207163" y="2908128"/>
            <a:ext cx="1024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dirty="0">
                <a:solidFill>
                  <a:srgbClr val="3042BF"/>
                </a:solidFill>
                <a:latin typeface="Arial" panose="020B0604020202020204" pitchFamily="34" charset="0"/>
                <a:cs typeface="Arial" panose="020B0604020202020204" pitchFamily="34" charset="0"/>
              </a:rPr>
              <a:t>where</a:t>
            </a:r>
          </a:p>
        </p:txBody>
      </p:sp>
      <p:pic>
        <p:nvPicPr>
          <p:cNvPr id="28" name="Picture 10" descr="feynman-stamp-lg.jpg                                           000329C0Macintosh HD                   BBA79819:">
            <a:extLst>
              <a:ext uri="{FF2B5EF4-FFF2-40B4-BE49-F238E27FC236}">
                <a16:creationId xmlns:a16="http://schemas.microsoft.com/office/drawing/2014/main" id="{667D2F9C-969F-124D-6EF6-0264D6B1A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469" y="4068498"/>
            <a:ext cx="35814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36">
            <a:extLst>
              <a:ext uri="{FF2B5EF4-FFF2-40B4-BE49-F238E27FC236}">
                <a16:creationId xmlns:a16="http://schemas.microsoft.com/office/drawing/2014/main" id="{2955A592-BB85-75AE-54B5-0D4189236FAD}"/>
              </a:ext>
            </a:extLst>
          </p:cNvPr>
          <p:cNvGrpSpPr>
            <a:grpSpLocks/>
          </p:cNvGrpSpPr>
          <p:nvPr/>
        </p:nvGrpSpPr>
        <p:grpSpPr bwMode="auto">
          <a:xfrm>
            <a:off x="285593" y="4419599"/>
            <a:ext cx="3971903" cy="1516062"/>
            <a:chOff x="368300" y="4724400"/>
            <a:chExt cx="3972478" cy="1516064"/>
          </a:xfrm>
        </p:grpSpPr>
        <p:grpSp>
          <p:nvGrpSpPr>
            <p:cNvPr id="30" name="Group 14">
              <a:extLst>
                <a:ext uri="{FF2B5EF4-FFF2-40B4-BE49-F238E27FC236}">
                  <a16:creationId xmlns:a16="http://schemas.microsoft.com/office/drawing/2014/main" id="{4359EF62-D783-B503-23C4-8B355CC4515D}"/>
                </a:ext>
              </a:extLst>
            </p:cNvPr>
            <p:cNvGrpSpPr>
              <a:grpSpLocks/>
            </p:cNvGrpSpPr>
            <p:nvPr/>
          </p:nvGrpSpPr>
          <p:grpSpPr bwMode="auto">
            <a:xfrm>
              <a:off x="368300" y="4759326"/>
              <a:ext cx="3249611" cy="1481138"/>
              <a:chOff x="376" y="2305"/>
              <a:chExt cx="2047" cy="933"/>
            </a:xfrm>
          </p:grpSpPr>
          <p:pic>
            <p:nvPicPr>
              <p:cNvPr id="39" name="Picture 8" descr="image-1955.pdf                                                 00137E2DMacintosh HD                   BBA79819:">
                <a:extLst>
                  <a:ext uri="{FF2B5EF4-FFF2-40B4-BE49-F238E27FC236}">
                    <a16:creationId xmlns:a16="http://schemas.microsoft.com/office/drawing/2014/main" id="{66A35282-A6C4-2714-6C68-7B92EAF20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 y="2305"/>
                <a:ext cx="120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9">
                <a:extLst>
                  <a:ext uri="{FF2B5EF4-FFF2-40B4-BE49-F238E27FC236}">
                    <a16:creationId xmlns:a16="http://schemas.microsoft.com/office/drawing/2014/main" id="{874B4972-5F65-AC15-4D46-F3B0F09ACE0B}"/>
                  </a:ext>
                </a:extLst>
              </p:cNvPr>
              <p:cNvSpPr>
                <a:spLocks noChangeArrowheads="1"/>
              </p:cNvSpPr>
              <p:nvPr/>
            </p:nvSpPr>
            <p:spPr bwMode="auto">
              <a:xfrm>
                <a:off x="376" y="2715"/>
                <a:ext cx="204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dirty="0">
                    <a:solidFill>
                      <a:srgbClr val="3042BF"/>
                    </a:solidFill>
                    <a:latin typeface="Arial" panose="020B0604020202020204" pitchFamily="34" charset="0"/>
                    <a:cs typeface="Arial" panose="020B0604020202020204" pitchFamily="34" charset="0"/>
                  </a:rPr>
                  <a:t>is interaction between </a:t>
                </a:r>
              </a:p>
              <a:p>
                <a:r>
                  <a:rPr lang="en-US" altLang="en-US" b="0" dirty="0">
                    <a:solidFill>
                      <a:srgbClr val="3042BF"/>
                    </a:solidFill>
                    <a:latin typeface="Arial" panose="020B0604020202020204" pitchFamily="34" charset="0"/>
                    <a:cs typeface="Arial" panose="020B0604020202020204" pitchFamily="34" charset="0"/>
                  </a:rPr>
                  <a:t>electron and photon</a:t>
                </a:r>
              </a:p>
            </p:txBody>
          </p:sp>
        </p:grpSp>
        <p:grpSp>
          <p:nvGrpSpPr>
            <p:cNvPr id="31" name="Group 27">
              <a:extLst>
                <a:ext uri="{FF2B5EF4-FFF2-40B4-BE49-F238E27FC236}">
                  <a16:creationId xmlns:a16="http://schemas.microsoft.com/office/drawing/2014/main" id="{6BDCFDB3-E2B2-96A5-EED6-2DB9CA7576A2}"/>
                </a:ext>
              </a:extLst>
            </p:cNvPr>
            <p:cNvGrpSpPr>
              <a:grpSpLocks/>
            </p:cNvGrpSpPr>
            <p:nvPr/>
          </p:nvGrpSpPr>
          <p:grpSpPr bwMode="auto">
            <a:xfrm>
              <a:off x="3352800" y="4724400"/>
              <a:ext cx="987978" cy="894321"/>
              <a:chOff x="941387" y="4595812"/>
              <a:chExt cx="1226300" cy="1480109"/>
            </a:xfrm>
          </p:grpSpPr>
          <p:sp>
            <p:nvSpPr>
              <p:cNvPr id="32" name="Line 1033">
                <a:extLst>
                  <a:ext uri="{FF2B5EF4-FFF2-40B4-BE49-F238E27FC236}">
                    <a16:creationId xmlns:a16="http://schemas.microsoft.com/office/drawing/2014/main" id="{1CEBF88C-CD4E-69E1-ADBA-3CD10F2A2440}"/>
                  </a:ext>
                </a:extLst>
              </p:cNvPr>
              <p:cNvSpPr>
                <a:spLocks noChangeShapeType="1"/>
              </p:cNvSpPr>
              <p:nvPr/>
            </p:nvSpPr>
            <p:spPr bwMode="auto">
              <a:xfrm>
                <a:off x="941387" y="4595812"/>
                <a:ext cx="658813" cy="433388"/>
              </a:xfrm>
              <a:prstGeom prst="line">
                <a:avLst/>
              </a:prstGeom>
              <a:noFill/>
              <a:ln w="28575">
                <a:solidFill>
                  <a:srgbClr val="EB0E0B"/>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3" name="Line 1034">
                <a:extLst>
                  <a:ext uri="{FF2B5EF4-FFF2-40B4-BE49-F238E27FC236}">
                    <a16:creationId xmlns:a16="http://schemas.microsoft.com/office/drawing/2014/main" id="{CD762D52-9801-3AE0-CD97-4B266E75E36E}"/>
                  </a:ext>
                </a:extLst>
              </p:cNvPr>
              <p:cNvSpPr>
                <a:spLocks noChangeShapeType="1"/>
              </p:cNvSpPr>
              <p:nvPr/>
            </p:nvSpPr>
            <p:spPr bwMode="auto">
              <a:xfrm flipV="1">
                <a:off x="1508874" y="4618597"/>
                <a:ext cx="658813" cy="430213"/>
              </a:xfrm>
              <a:prstGeom prst="line">
                <a:avLst/>
              </a:prstGeom>
              <a:noFill/>
              <a:ln w="28575">
                <a:solidFill>
                  <a:srgbClr val="EB0E0B"/>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34" name="Group 1035">
                <a:extLst>
                  <a:ext uri="{FF2B5EF4-FFF2-40B4-BE49-F238E27FC236}">
                    <a16:creationId xmlns:a16="http://schemas.microsoft.com/office/drawing/2014/main" id="{0D7B9120-820E-9FA6-F45D-BEA7C41AAACE}"/>
                  </a:ext>
                </a:extLst>
              </p:cNvPr>
              <p:cNvGrpSpPr>
                <a:grpSpLocks/>
              </p:cNvGrpSpPr>
              <p:nvPr/>
            </p:nvGrpSpPr>
            <p:grpSpPr bwMode="auto">
              <a:xfrm rot="2232536">
                <a:off x="1189034" y="5069445"/>
                <a:ext cx="657224" cy="1006476"/>
                <a:chOff x="2976" y="2256"/>
                <a:chExt cx="1056" cy="1331"/>
              </a:xfrm>
            </p:grpSpPr>
            <p:sp>
              <p:nvSpPr>
                <p:cNvPr id="35" name="Freeform 1036">
                  <a:extLst>
                    <a:ext uri="{FF2B5EF4-FFF2-40B4-BE49-F238E27FC236}">
                      <a16:creationId xmlns:a16="http://schemas.microsoft.com/office/drawing/2014/main" id="{84512BA3-4F15-910E-EBC7-B84B3899529C}"/>
                    </a:ext>
                  </a:extLst>
                </p:cNvPr>
                <p:cNvSpPr>
                  <a:spLocks/>
                </p:cNvSpPr>
                <p:nvPr/>
              </p:nvSpPr>
              <p:spPr bwMode="auto">
                <a:xfrm>
                  <a:off x="2976" y="2256"/>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36" name="Freeform 1037">
                  <a:extLst>
                    <a:ext uri="{FF2B5EF4-FFF2-40B4-BE49-F238E27FC236}">
                      <a16:creationId xmlns:a16="http://schemas.microsoft.com/office/drawing/2014/main" id="{2E80BF4E-464D-7E06-EBC0-DBF9527DFE2A}"/>
                    </a:ext>
                  </a:extLst>
                </p:cNvPr>
                <p:cNvSpPr>
                  <a:spLocks/>
                </p:cNvSpPr>
                <p:nvPr/>
              </p:nvSpPr>
              <p:spPr bwMode="auto">
                <a:xfrm>
                  <a:off x="3216" y="2562"/>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37" name="Freeform 1038">
                  <a:extLst>
                    <a:ext uri="{FF2B5EF4-FFF2-40B4-BE49-F238E27FC236}">
                      <a16:creationId xmlns:a16="http://schemas.microsoft.com/office/drawing/2014/main" id="{458CCD72-1C7C-E35E-423A-6BC08DAC4420}"/>
                    </a:ext>
                  </a:extLst>
                </p:cNvPr>
                <p:cNvSpPr>
                  <a:spLocks/>
                </p:cNvSpPr>
                <p:nvPr/>
              </p:nvSpPr>
              <p:spPr bwMode="auto">
                <a:xfrm>
                  <a:off x="3504" y="2850"/>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38" name="Freeform 1039">
                  <a:extLst>
                    <a:ext uri="{FF2B5EF4-FFF2-40B4-BE49-F238E27FC236}">
                      <a16:creationId xmlns:a16="http://schemas.microsoft.com/office/drawing/2014/main" id="{DFBC049C-BF29-0867-60AE-057F9FFA7173}"/>
                    </a:ext>
                  </a:extLst>
                </p:cNvPr>
                <p:cNvSpPr>
                  <a:spLocks/>
                </p:cNvSpPr>
                <p:nvPr/>
              </p:nvSpPr>
              <p:spPr bwMode="auto">
                <a:xfrm>
                  <a:off x="3744" y="3155"/>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grpSp>
        </p:grpSp>
      </p:grpSp>
      <p:pic>
        <p:nvPicPr>
          <p:cNvPr id="41" name="Picture 40" descr="Nobel.jpg">
            <a:extLst>
              <a:ext uri="{FF2B5EF4-FFF2-40B4-BE49-F238E27FC236}">
                <a16:creationId xmlns:a16="http://schemas.microsoft.com/office/drawing/2014/main" id="{0DCE7270-6FA8-B1D2-9297-695CA0C49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3893" y="5127505"/>
            <a:ext cx="869708" cy="804278"/>
          </a:xfrm>
          <a:prstGeom prst="rect">
            <a:avLst/>
          </a:prstGeom>
        </p:spPr>
      </p:pic>
      <p:sp>
        <p:nvSpPr>
          <p:cNvPr id="42" name="TextBox 41">
            <a:extLst>
              <a:ext uri="{FF2B5EF4-FFF2-40B4-BE49-F238E27FC236}">
                <a16:creationId xmlns:a16="http://schemas.microsoft.com/office/drawing/2014/main" id="{6723FFD6-648C-2786-E277-80F3FBFD8963}"/>
              </a:ext>
            </a:extLst>
          </p:cNvPr>
          <p:cNvSpPr txBox="1"/>
          <p:nvPr/>
        </p:nvSpPr>
        <p:spPr>
          <a:xfrm>
            <a:off x="4293244" y="5309357"/>
            <a:ext cx="704039" cy="400110"/>
          </a:xfrm>
          <a:prstGeom prst="rect">
            <a:avLst/>
          </a:prstGeom>
          <a:noFill/>
        </p:spPr>
        <p:txBody>
          <a:bodyPr wrap="none" rtlCol="0">
            <a:spAutoFit/>
          </a:bodyPr>
          <a:lstStyle/>
          <a:p>
            <a:r>
              <a:rPr lang="en-US" sz="2000" b="1" dirty="0"/>
              <a:t>1965</a:t>
            </a:r>
          </a:p>
        </p:txBody>
      </p:sp>
      <p:sp>
        <p:nvSpPr>
          <p:cNvPr id="43" name="Oval 42">
            <a:extLst>
              <a:ext uri="{FF2B5EF4-FFF2-40B4-BE49-F238E27FC236}">
                <a16:creationId xmlns:a16="http://schemas.microsoft.com/office/drawing/2014/main" id="{BCE80081-667F-6CE7-7496-B80963E2D327}"/>
              </a:ext>
            </a:extLst>
          </p:cNvPr>
          <p:cNvSpPr/>
          <p:nvPr/>
        </p:nvSpPr>
        <p:spPr>
          <a:xfrm>
            <a:off x="4271555" y="2290699"/>
            <a:ext cx="392388" cy="52615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4" name="Rectangle 43">
            <a:extLst>
              <a:ext uri="{FF2B5EF4-FFF2-40B4-BE49-F238E27FC236}">
                <a16:creationId xmlns:a16="http://schemas.microsoft.com/office/drawing/2014/main" id="{E741D5C1-486D-82E1-D7D4-C762786696FA}"/>
              </a:ext>
            </a:extLst>
          </p:cNvPr>
          <p:cNvSpPr/>
          <p:nvPr/>
        </p:nvSpPr>
        <p:spPr>
          <a:xfrm>
            <a:off x="2519624" y="1376807"/>
            <a:ext cx="2673545" cy="15021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5" name="Rectangle 44">
            <a:extLst>
              <a:ext uri="{FF2B5EF4-FFF2-40B4-BE49-F238E27FC236}">
                <a16:creationId xmlns:a16="http://schemas.microsoft.com/office/drawing/2014/main" id="{3E3E128C-7BF8-FEAC-B55A-1D2A594D8D36}"/>
              </a:ext>
            </a:extLst>
          </p:cNvPr>
          <p:cNvSpPr/>
          <p:nvPr/>
        </p:nvSpPr>
        <p:spPr>
          <a:xfrm>
            <a:off x="5520828" y="1380301"/>
            <a:ext cx="3377155" cy="150211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6" name="TextBox 45">
            <a:extLst>
              <a:ext uri="{FF2B5EF4-FFF2-40B4-BE49-F238E27FC236}">
                <a16:creationId xmlns:a16="http://schemas.microsoft.com/office/drawing/2014/main" id="{F0F3B72E-D979-5F88-9616-9098A44B0477}"/>
              </a:ext>
            </a:extLst>
          </p:cNvPr>
          <p:cNvSpPr txBox="1"/>
          <p:nvPr/>
        </p:nvSpPr>
        <p:spPr>
          <a:xfrm>
            <a:off x="3091781" y="1373144"/>
            <a:ext cx="1647502" cy="369332"/>
          </a:xfrm>
          <a:prstGeom prst="rect">
            <a:avLst/>
          </a:prstGeom>
          <a:noFill/>
        </p:spPr>
        <p:txBody>
          <a:bodyPr wrap="none" rtlCol="0">
            <a:spAutoFit/>
          </a:bodyPr>
          <a:lstStyle/>
          <a:p>
            <a:r>
              <a:rPr lang="en-US" dirty="0"/>
              <a:t>Dirac structure!</a:t>
            </a:r>
          </a:p>
        </p:txBody>
      </p:sp>
      <p:sp>
        <p:nvSpPr>
          <p:cNvPr id="47" name="TextBox 46">
            <a:extLst>
              <a:ext uri="{FF2B5EF4-FFF2-40B4-BE49-F238E27FC236}">
                <a16:creationId xmlns:a16="http://schemas.microsoft.com/office/drawing/2014/main" id="{5468D3D5-9261-DF1E-7E1F-C8E560BA87CE}"/>
              </a:ext>
            </a:extLst>
          </p:cNvPr>
          <p:cNvSpPr txBox="1"/>
          <p:nvPr/>
        </p:nvSpPr>
        <p:spPr>
          <a:xfrm>
            <a:off x="3091781" y="1711262"/>
            <a:ext cx="1927715" cy="646331"/>
          </a:xfrm>
          <a:prstGeom prst="rect">
            <a:avLst/>
          </a:prstGeom>
          <a:noFill/>
        </p:spPr>
        <p:txBody>
          <a:bodyPr wrap="square" rtlCol="0">
            <a:spAutoFit/>
          </a:bodyPr>
          <a:lstStyle/>
          <a:p>
            <a:r>
              <a:rPr lang="en-US" dirty="0"/>
              <a:t>Kinetic energy with rest mass m</a:t>
            </a:r>
          </a:p>
        </p:txBody>
      </p:sp>
      <p:sp>
        <p:nvSpPr>
          <p:cNvPr id="48" name="TextBox 47">
            <a:extLst>
              <a:ext uri="{FF2B5EF4-FFF2-40B4-BE49-F238E27FC236}">
                <a16:creationId xmlns:a16="http://schemas.microsoft.com/office/drawing/2014/main" id="{1848669D-0C31-EE1A-4850-28ECEB30B415}"/>
              </a:ext>
            </a:extLst>
          </p:cNvPr>
          <p:cNvSpPr txBox="1"/>
          <p:nvPr/>
        </p:nvSpPr>
        <p:spPr>
          <a:xfrm>
            <a:off x="6314615" y="1380301"/>
            <a:ext cx="1909122" cy="369332"/>
          </a:xfrm>
          <a:prstGeom prst="rect">
            <a:avLst/>
          </a:prstGeom>
          <a:noFill/>
        </p:spPr>
        <p:txBody>
          <a:bodyPr wrap="square" rtlCol="0">
            <a:spAutoFit/>
          </a:bodyPr>
          <a:lstStyle/>
          <a:p>
            <a:r>
              <a:rPr lang="en-US" dirty="0"/>
              <a:t>Interaction terms</a:t>
            </a:r>
          </a:p>
        </p:txBody>
      </p:sp>
      <p:sp>
        <p:nvSpPr>
          <p:cNvPr id="49" name="TextBox 48">
            <a:extLst>
              <a:ext uri="{FF2B5EF4-FFF2-40B4-BE49-F238E27FC236}">
                <a16:creationId xmlns:a16="http://schemas.microsoft.com/office/drawing/2014/main" id="{A724939F-1C8B-9A9B-6EE8-E11F2ABCC41C}"/>
              </a:ext>
            </a:extLst>
          </p:cNvPr>
          <p:cNvSpPr txBox="1"/>
          <p:nvPr/>
        </p:nvSpPr>
        <p:spPr>
          <a:xfrm>
            <a:off x="5777934" y="1846057"/>
            <a:ext cx="1276211" cy="369332"/>
          </a:xfrm>
          <a:prstGeom prst="rect">
            <a:avLst/>
          </a:prstGeom>
          <a:noFill/>
        </p:spPr>
        <p:txBody>
          <a:bodyPr wrap="square" rtlCol="0">
            <a:spAutoFit/>
          </a:bodyPr>
          <a:lstStyle/>
          <a:p>
            <a:r>
              <a:rPr lang="en-US" dirty="0"/>
              <a:t>with field</a:t>
            </a:r>
          </a:p>
        </p:txBody>
      </p:sp>
      <p:sp>
        <p:nvSpPr>
          <p:cNvPr id="50" name="TextBox 49">
            <a:extLst>
              <a:ext uri="{FF2B5EF4-FFF2-40B4-BE49-F238E27FC236}">
                <a16:creationId xmlns:a16="http://schemas.microsoft.com/office/drawing/2014/main" id="{42D58A33-1280-3108-5975-42244B435FAE}"/>
              </a:ext>
            </a:extLst>
          </p:cNvPr>
          <p:cNvSpPr txBox="1"/>
          <p:nvPr/>
        </p:nvSpPr>
        <p:spPr>
          <a:xfrm>
            <a:off x="7269176" y="1840420"/>
            <a:ext cx="1658871" cy="369332"/>
          </a:xfrm>
          <a:prstGeom prst="rect">
            <a:avLst/>
          </a:prstGeom>
          <a:noFill/>
        </p:spPr>
        <p:txBody>
          <a:bodyPr wrap="square" rtlCol="0">
            <a:spAutoFit/>
          </a:bodyPr>
          <a:lstStyle/>
          <a:p>
            <a:r>
              <a:rPr lang="en-US" dirty="0"/>
              <a:t>self interaction</a:t>
            </a:r>
          </a:p>
        </p:txBody>
      </p:sp>
      <p:sp>
        <p:nvSpPr>
          <p:cNvPr id="51" name="TextBox 50">
            <a:extLst>
              <a:ext uri="{FF2B5EF4-FFF2-40B4-BE49-F238E27FC236}">
                <a16:creationId xmlns:a16="http://schemas.microsoft.com/office/drawing/2014/main" id="{063660ED-1AAC-65B7-5895-3786FBFDDBA4}"/>
              </a:ext>
            </a:extLst>
          </p:cNvPr>
          <p:cNvSpPr txBox="1"/>
          <p:nvPr/>
        </p:nvSpPr>
        <p:spPr>
          <a:xfrm>
            <a:off x="116225" y="64562"/>
            <a:ext cx="3809950" cy="1200329"/>
          </a:xfrm>
          <a:prstGeom prst="rect">
            <a:avLst/>
          </a:prstGeom>
          <a:noFill/>
        </p:spPr>
        <p:txBody>
          <a:bodyPr wrap="square" rtlCol="0">
            <a:spAutoFit/>
          </a:bodyPr>
          <a:lstStyle/>
          <a:p>
            <a:r>
              <a:rPr lang="en-US" sz="1200" dirty="0"/>
              <a:t>At the beginning of the 1960s, field theories became well developed in which the objects of study are not particles and forces, but quantum fields and their symmetries. One huge problem was that some such theories seemed to suggest </a:t>
            </a:r>
            <a:r>
              <a:rPr lang="en-US" sz="1200" b="1" dirty="0"/>
              <a:t>massless particles which did not correspond to anything observed. </a:t>
            </a:r>
          </a:p>
        </p:txBody>
      </p:sp>
      <p:grpSp>
        <p:nvGrpSpPr>
          <p:cNvPr id="52" name="Group 35">
            <a:extLst>
              <a:ext uri="{FF2B5EF4-FFF2-40B4-BE49-F238E27FC236}">
                <a16:creationId xmlns:a16="http://schemas.microsoft.com/office/drawing/2014/main" id="{8DEB96B2-75BF-5D93-EBC2-C2DF841F42C6}"/>
              </a:ext>
            </a:extLst>
          </p:cNvPr>
          <p:cNvGrpSpPr>
            <a:grpSpLocks/>
          </p:cNvGrpSpPr>
          <p:nvPr/>
        </p:nvGrpSpPr>
        <p:grpSpPr bwMode="auto">
          <a:xfrm>
            <a:off x="130369" y="3443632"/>
            <a:ext cx="7901070" cy="461665"/>
            <a:chOff x="173258" y="2438400"/>
            <a:chExt cx="7900871" cy="461665"/>
          </a:xfrm>
        </p:grpSpPr>
        <p:sp>
          <p:nvSpPr>
            <p:cNvPr id="53" name="Text Box 7">
              <a:extLst>
                <a:ext uri="{FF2B5EF4-FFF2-40B4-BE49-F238E27FC236}">
                  <a16:creationId xmlns:a16="http://schemas.microsoft.com/office/drawing/2014/main" id="{D390A4B7-8249-196D-D376-09D3EF56E3C5}"/>
                </a:ext>
              </a:extLst>
            </p:cNvPr>
            <p:cNvSpPr txBox="1">
              <a:spLocks noChangeArrowheads="1"/>
            </p:cNvSpPr>
            <p:nvPr/>
          </p:nvSpPr>
          <p:spPr bwMode="auto">
            <a:xfrm>
              <a:off x="173258" y="2438400"/>
              <a:ext cx="79008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a:solidFill>
                    <a:schemeClr val="tx1"/>
                  </a:solidFill>
                  <a:latin typeface="Arial" panose="020B0604020202020204" pitchFamily="34" charset="0"/>
                  <a:cs typeface="Arial" panose="020B0604020202020204" pitchFamily="34" charset="0"/>
                </a:rPr>
                <a:t>•  </a:t>
              </a:r>
              <a:r>
                <a:rPr lang="en-US" altLang="en-US" b="0">
                  <a:solidFill>
                    <a:srgbClr val="3042BF"/>
                  </a:solidFill>
                  <a:latin typeface="Arial" panose="020B0604020202020204" pitchFamily="34" charset="0"/>
                  <a:cs typeface="Arial" panose="020B0604020202020204" pitchFamily="34" charset="0"/>
                </a:rPr>
                <a:t>     unchanged under </a:t>
              </a:r>
              <a:r>
                <a:rPr lang="en-US" altLang="en-US" b="0">
                  <a:solidFill>
                    <a:srgbClr val="EB0E0B"/>
                  </a:solidFill>
                  <a:latin typeface="Arial" panose="020B0604020202020204" pitchFamily="34" charset="0"/>
                  <a:cs typeface="Arial" panose="020B0604020202020204" pitchFamily="34" charset="0"/>
                </a:rPr>
                <a:t>U(1) </a:t>
              </a:r>
              <a:r>
                <a:rPr lang="en-US" altLang="en-US" b="0">
                  <a:solidFill>
                    <a:srgbClr val="3042BF"/>
                  </a:solidFill>
                  <a:latin typeface="Arial" panose="020B0604020202020204" pitchFamily="34" charset="0"/>
                  <a:cs typeface="Arial" panose="020B0604020202020204" pitchFamily="34" charset="0"/>
                </a:rPr>
                <a:t>local gauge transformation</a:t>
              </a:r>
            </a:p>
          </p:txBody>
        </p:sp>
        <p:pic>
          <p:nvPicPr>
            <p:cNvPr id="54" name="Picture 53" descr="image-1946.pdf                                                 00137E2DMacintosh HD                   BBA79819:">
              <a:extLst>
                <a:ext uri="{FF2B5EF4-FFF2-40B4-BE49-F238E27FC236}">
                  <a16:creationId xmlns:a16="http://schemas.microsoft.com/office/drawing/2014/main" id="{0EB05FB0-8353-E303-4C6F-EA81A25AC4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258" y="2514600"/>
              <a:ext cx="3429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8606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11</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Quantum </a:t>
            </a:r>
            <a:r>
              <a:rPr lang="en-US" sz="2400" dirty="0" err="1">
                <a:latin typeface="+mj-lt"/>
              </a:rPr>
              <a:t>ElectroDynamics</a:t>
            </a:r>
            <a:r>
              <a:rPr lang="en-US" sz="2400" dirty="0">
                <a:latin typeface="+mj-lt"/>
              </a:rPr>
              <a:t> (QED)</a:t>
            </a:r>
          </a:p>
        </p:txBody>
      </p:sp>
      <p:sp>
        <p:nvSpPr>
          <p:cNvPr id="3" name="Rectangle 7">
            <a:extLst>
              <a:ext uri="{FF2B5EF4-FFF2-40B4-BE49-F238E27FC236}">
                <a16:creationId xmlns:a16="http://schemas.microsoft.com/office/drawing/2014/main" id="{47D4B6CF-CF3A-DBCA-D13C-83D9181DBE19}"/>
              </a:ext>
            </a:extLst>
          </p:cNvPr>
          <p:cNvSpPr>
            <a:spLocks noChangeArrowheads="1"/>
          </p:cNvSpPr>
          <p:nvPr/>
        </p:nvSpPr>
        <p:spPr bwMode="auto">
          <a:xfrm>
            <a:off x="228600" y="1372523"/>
            <a:ext cx="5614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a:solidFill>
                  <a:schemeClr val="tx1"/>
                </a:solidFill>
                <a:latin typeface="Arial" panose="020B0604020202020204" pitchFamily="34" charset="0"/>
                <a:cs typeface="Arial" panose="020B0604020202020204" pitchFamily="34" charset="0"/>
              </a:rPr>
              <a:t>Gauge theories are plagued by infinities</a:t>
            </a:r>
          </a:p>
        </p:txBody>
      </p:sp>
      <p:grpSp>
        <p:nvGrpSpPr>
          <p:cNvPr id="5" name="Group 11">
            <a:extLst>
              <a:ext uri="{FF2B5EF4-FFF2-40B4-BE49-F238E27FC236}">
                <a16:creationId xmlns:a16="http://schemas.microsoft.com/office/drawing/2014/main" id="{B59D6860-2121-B8E9-7CB2-4207E1B48FAA}"/>
              </a:ext>
            </a:extLst>
          </p:cNvPr>
          <p:cNvGrpSpPr>
            <a:grpSpLocks/>
          </p:cNvGrpSpPr>
          <p:nvPr/>
        </p:nvGrpSpPr>
        <p:grpSpPr bwMode="auto">
          <a:xfrm>
            <a:off x="6858000" y="915323"/>
            <a:ext cx="1731963" cy="1600200"/>
            <a:chOff x="4353" y="768"/>
            <a:chExt cx="1091" cy="1008"/>
          </a:xfrm>
        </p:grpSpPr>
        <p:pic>
          <p:nvPicPr>
            <p:cNvPr id="6" name="Picture 6" descr="250px-Loop-diagram.png                                         000329C0Macintosh HD                   BBA79819:">
              <a:extLst>
                <a:ext uri="{FF2B5EF4-FFF2-40B4-BE49-F238E27FC236}">
                  <a16:creationId xmlns:a16="http://schemas.microsoft.com/office/drawing/2014/main" id="{90237112-78D5-9915-2F85-5450754D8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6" y="768"/>
              <a:ext cx="1028"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612924F6-CAFB-7DD8-C4BD-A05CD15F4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 y="1584"/>
              <a:ext cx="1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8" name="Picture 9">
              <a:extLst>
                <a:ext uri="{FF2B5EF4-FFF2-40B4-BE49-F238E27FC236}">
                  <a16:creationId xmlns:a16="http://schemas.microsoft.com/office/drawing/2014/main" id="{3588972E-6F87-59CE-24EF-89A69148F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 y="816"/>
              <a:ext cx="1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9" name="Picture 10">
              <a:extLst>
                <a:ext uri="{FF2B5EF4-FFF2-40B4-BE49-F238E27FC236}">
                  <a16:creationId xmlns:a16="http://schemas.microsoft.com/office/drawing/2014/main" id="{05131421-A639-CC08-147C-7FA02F0E9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 y="1248"/>
              <a:ext cx="1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
        <p:nvSpPr>
          <p:cNvPr id="10" name="Rectangle 12">
            <a:extLst>
              <a:ext uri="{FF2B5EF4-FFF2-40B4-BE49-F238E27FC236}">
                <a16:creationId xmlns:a16="http://schemas.microsoft.com/office/drawing/2014/main" id="{DF58FB7A-4D19-7A42-2C49-2EA4D8051DC9}"/>
              </a:ext>
            </a:extLst>
          </p:cNvPr>
          <p:cNvSpPr>
            <a:spLocks noChangeArrowheads="1"/>
          </p:cNvSpPr>
          <p:nvPr/>
        </p:nvSpPr>
        <p:spPr bwMode="auto">
          <a:xfrm>
            <a:off x="228600" y="2258348"/>
            <a:ext cx="8631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a:solidFill>
                  <a:schemeClr val="tx1"/>
                </a:solidFill>
                <a:latin typeface="Arial" panose="020B0604020202020204" pitchFamily="34" charset="0"/>
                <a:cs typeface="Arial" panose="020B0604020202020204" pitchFamily="34" charset="0"/>
              </a:rPr>
              <a:t>These can be absorbed in a well-defined way</a:t>
            </a:r>
          </a:p>
          <a:p>
            <a:r>
              <a:rPr lang="en-US" altLang="en-US" b="0">
                <a:solidFill>
                  <a:schemeClr val="tx1"/>
                </a:solidFill>
                <a:latin typeface="Arial" panose="020B0604020202020204" pitchFamily="34" charset="0"/>
                <a:cs typeface="Arial" panose="020B0604020202020204" pitchFamily="34" charset="0"/>
              </a:rPr>
              <a:t>into the “renormalized” (measurable)  couplings and masses  </a:t>
            </a:r>
          </a:p>
        </p:txBody>
      </p:sp>
      <p:grpSp>
        <p:nvGrpSpPr>
          <p:cNvPr id="11" name="Group 69">
            <a:extLst>
              <a:ext uri="{FF2B5EF4-FFF2-40B4-BE49-F238E27FC236}">
                <a16:creationId xmlns:a16="http://schemas.microsoft.com/office/drawing/2014/main" id="{89A08D2F-D64A-74FF-E3A6-922DD0E789B8}"/>
              </a:ext>
            </a:extLst>
          </p:cNvPr>
          <p:cNvGrpSpPr>
            <a:grpSpLocks/>
          </p:cNvGrpSpPr>
          <p:nvPr/>
        </p:nvGrpSpPr>
        <p:grpSpPr bwMode="auto">
          <a:xfrm>
            <a:off x="304800" y="3637885"/>
            <a:ext cx="8204200" cy="2498725"/>
            <a:chOff x="304800" y="2911475"/>
            <a:chExt cx="8204200" cy="2498725"/>
          </a:xfrm>
        </p:grpSpPr>
        <p:sp>
          <p:nvSpPr>
            <p:cNvPr id="12" name="Rectangle 1046">
              <a:extLst>
                <a:ext uri="{FF2B5EF4-FFF2-40B4-BE49-F238E27FC236}">
                  <a16:creationId xmlns:a16="http://schemas.microsoft.com/office/drawing/2014/main" id="{6CBC7C58-00CD-7420-997D-DC83B99B20D5}"/>
                </a:ext>
              </a:extLst>
            </p:cNvPr>
            <p:cNvSpPr>
              <a:spLocks noChangeArrowheads="1"/>
            </p:cNvSpPr>
            <p:nvPr/>
          </p:nvSpPr>
          <p:spPr bwMode="auto">
            <a:xfrm>
              <a:off x="304800" y="2911475"/>
              <a:ext cx="57196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a:solidFill>
                    <a:schemeClr val="tx1"/>
                  </a:solidFill>
                  <a:latin typeface="Arial" panose="020B0604020202020204" pitchFamily="34" charset="0"/>
                  <a:cs typeface="Arial" panose="020B0604020202020204" pitchFamily="34" charset="0"/>
                </a:rPr>
                <a:t>•</a:t>
              </a:r>
              <a:r>
                <a:rPr lang="en-US" altLang="en-US" b="0">
                  <a:solidFill>
                    <a:srgbClr val="3042BF"/>
                  </a:solidFill>
                  <a:latin typeface="Arial" panose="020B0604020202020204" pitchFamily="34" charset="0"/>
                  <a:cs typeface="Arial" panose="020B0604020202020204" pitchFamily="34" charset="0"/>
                </a:rPr>
                <a:t> renormalization -&gt; “running couplings”</a:t>
              </a:r>
            </a:p>
          </p:txBody>
        </p:sp>
        <p:grpSp>
          <p:nvGrpSpPr>
            <p:cNvPr id="13" name="Group 1055">
              <a:extLst>
                <a:ext uri="{FF2B5EF4-FFF2-40B4-BE49-F238E27FC236}">
                  <a16:creationId xmlns:a16="http://schemas.microsoft.com/office/drawing/2014/main" id="{9B738EE4-D693-0EF9-B05E-41004551F10E}"/>
                </a:ext>
              </a:extLst>
            </p:cNvPr>
            <p:cNvGrpSpPr>
              <a:grpSpLocks/>
            </p:cNvGrpSpPr>
            <p:nvPr/>
          </p:nvGrpSpPr>
          <p:grpSpPr bwMode="auto">
            <a:xfrm>
              <a:off x="838200" y="3733800"/>
              <a:ext cx="7670800" cy="1676400"/>
              <a:chOff x="874" y="3216"/>
              <a:chExt cx="4832" cy="1056"/>
            </a:xfrm>
          </p:grpSpPr>
          <p:sp>
            <p:nvSpPr>
              <p:cNvPr id="14" name="Rectangle 1048">
                <a:extLst>
                  <a:ext uri="{FF2B5EF4-FFF2-40B4-BE49-F238E27FC236}">
                    <a16:creationId xmlns:a16="http://schemas.microsoft.com/office/drawing/2014/main" id="{F903512D-69E0-6E2D-B58B-3A2DBC8EED4A}"/>
                  </a:ext>
                </a:extLst>
              </p:cNvPr>
              <p:cNvSpPr>
                <a:spLocks noChangeArrowheads="1"/>
              </p:cNvSpPr>
              <p:nvPr/>
            </p:nvSpPr>
            <p:spPr bwMode="auto">
              <a:xfrm>
                <a:off x="874" y="3216"/>
                <a:ext cx="43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a:solidFill>
                      <a:srgbClr val="3042BF"/>
                    </a:solidFill>
                    <a:latin typeface="Arial" panose="020B0604020202020204" pitchFamily="34" charset="0"/>
                    <a:cs typeface="Arial" panose="020B0604020202020204" pitchFamily="34" charset="0"/>
                  </a:rPr>
                  <a:t>e.g.</a:t>
                </a:r>
              </a:p>
            </p:txBody>
          </p:sp>
          <p:pic>
            <p:nvPicPr>
              <p:cNvPr id="15" name="Picture 1049" descr="image-1990.pdf                                                 0013827CMacintosh HD                   BBA79819:">
                <a:extLst>
                  <a:ext uri="{FF2B5EF4-FFF2-40B4-BE49-F238E27FC236}">
                    <a16:creationId xmlns:a16="http://schemas.microsoft.com/office/drawing/2014/main" id="{694E6F69-0089-3F9B-13CB-1ADA68305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3408"/>
                <a:ext cx="2832"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052">
                <a:extLst>
                  <a:ext uri="{FF2B5EF4-FFF2-40B4-BE49-F238E27FC236}">
                    <a16:creationId xmlns:a16="http://schemas.microsoft.com/office/drawing/2014/main" id="{025286AE-4CD6-324A-3BC6-B177062AFEC8}"/>
                  </a:ext>
                </a:extLst>
              </p:cNvPr>
              <p:cNvSpPr>
                <a:spLocks noChangeArrowheads="1"/>
              </p:cNvSpPr>
              <p:nvPr/>
            </p:nvSpPr>
            <p:spPr bwMode="auto">
              <a:xfrm>
                <a:off x="1536" y="3264"/>
                <a:ext cx="3072" cy="1008"/>
              </a:xfrm>
              <a:prstGeom prst="rect">
                <a:avLst/>
              </a:prstGeom>
              <a:solidFill>
                <a:schemeClr val="accent1">
                  <a:alpha val="0"/>
                </a:schemeClr>
              </a:solidFill>
              <a:ln w="28575">
                <a:solidFill>
                  <a:srgbClr val="EB0E0B"/>
                </a:solidFill>
                <a:miter lim="800000"/>
                <a:headEnd/>
                <a:tailEnd/>
              </a:ln>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17" name="Text Box 1053">
                <a:extLst>
                  <a:ext uri="{FF2B5EF4-FFF2-40B4-BE49-F238E27FC236}">
                    <a16:creationId xmlns:a16="http://schemas.microsoft.com/office/drawing/2014/main" id="{C7505066-4D6D-571E-C6F2-1615B4C3437D}"/>
                  </a:ext>
                </a:extLst>
              </p:cNvPr>
              <p:cNvSpPr txBox="1">
                <a:spLocks noChangeArrowheads="1"/>
              </p:cNvSpPr>
              <p:nvPr/>
            </p:nvSpPr>
            <p:spPr bwMode="auto">
              <a:xfrm>
                <a:off x="4784" y="3360"/>
                <a:ext cx="92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a:solidFill>
                      <a:srgbClr val="EB0E0B"/>
                    </a:solidFill>
                    <a:latin typeface="Arial" panose="020B0604020202020204" pitchFamily="34" charset="0"/>
                    <a:cs typeface="Arial" panose="020B0604020202020204" pitchFamily="34" charset="0"/>
                  </a:rPr>
                  <a:t>Running</a:t>
                </a:r>
              </a:p>
              <a:p>
                <a:r>
                  <a:rPr lang="en-US" altLang="en-US">
                    <a:solidFill>
                      <a:srgbClr val="EB0E0B"/>
                    </a:solidFill>
                    <a:latin typeface="Arial" panose="020B0604020202020204" pitchFamily="34" charset="0"/>
                    <a:cs typeface="Arial" panose="020B0604020202020204" pitchFamily="34" charset="0"/>
                  </a:rPr>
                  <a:t>QED </a:t>
                </a:r>
              </a:p>
              <a:p>
                <a:r>
                  <a:rPr lang="en-US" altLang="en-US">
                    <a:solidFill>
                      <a:srgbClr val="EB0E0B"/>
                    </a:solidFill>
                    <a:latin typeface="Arial" panose="020B0604020202020204" pitchFamily="34" charset="0"/>
                    <a:cs typeface="Arial" panose="020B0604020202020204" pitchFamily="34" charset="0"/>
                  </a:rPr>
                  <a:t>coupling</a:t>
                </a:r>
              </a:p>
            </p:txBody>
          </p:sp>
        </p:grpSp>
      </p:grpSp>
    </p:spTree>
    <p:extLst>
      <p:ext uri="{BB962C8B-B14F-4D97-AF65-F5344CB8AC3E}">
        <p14:creationId xmlns:p14="http://schemas.microsoft.com/office/powerpoint/2010/main" val="16808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A Famous Example of a Running Coupling</a:t>
            </a:r>
          </a:p>
        </p:txBody>
      </p:sp>
      <p:grpSp>
        <p:nvGrpSpPr>
          <p:cNvPr id="3" name="Group 24">
            <a:extLst>
              <a:ext uri="{FF2B5EF4-FFF2-40B4-BE49-F238E27FC236}">
                <a16:creationId xmlns:a16="http://schemas.microsoft.com/office/drawing/2014/main" id="{D6D15C21-672C-3C5F-6261-64456B3041E4}"/>
              </a:ext>
            </a:extLst>
          </p:cNvPr>
          <p:cNvGrpSpPr>
            <a:grpSpLocks/>
          </p:cNvGrpSpPr>
          <p:nvPr/>
        </p:nvGrpSpPr>
        <p:grpSpPr bwMode="auto">
          <a:xfrm>
            <a:off x="1080322" y="913686"/>
            <a:ext cx="5816600" cy="1016000"/>
            <a:chOff x="1447800" y="1041976"/>
            <a:chExt cx="5816600" cy="1016000"/>
          </a:xfrm>
        </p:grpSpPr>
        <p:pic>
          <p:nvPicPr>
            <p:cNvPr id="5" name="Picture 1027" descr="image-1992.pdf                                                 0013827CMacintosh HD                   BBA79819:">
              <a:extLst>
                <a:ext uri="{FF2B5EF4-FFF2-40B4-BE49-F238E27FC236}">
                  <a16:creationId xmlns:a16="http://schemas.microsoft.com/office/drawing/2014/main" id="{13A672FF-E7C1-7DB7-5912-5A22DBD27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41976"/>
              <a:ext cx="581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0" descr="image-1995.pdf                                                 0013827CMacintosh HD                   BBA79819:">
              <a:extLst>
                <a:ext uri="{FF2B5EF4-FFF2-40B4-BE49-F238E27FC236}">
                  <a16:creationId xmlns:a16="http://schemas.microsoft.com/office/drawing/2014/main" id="{BD0660FF-A60D-C15A-F7C9-788BE258C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0200"/>
              <a:ext cx="381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12AEC0B2-7A19-5722-1AA3-E940668D1799}"/>
              </a:ext>
            </a:extLst>
          </p:cNvPr>
          <p:cNvGrpSpPr/>
          <p:nvPr/>
        </p:nvGrpSpPr>
        <p:grpSpPr>
          <a:xfrm>
            <a:off x="7197725" y="2245794"/>
            <a:ext cx="1066800" cy="2320076"/>
            <a:chOff x="6858000" y="2568269"/>
            <a:chExt cx="1066800" cy="2320076"/>
          </a:xfrm>
        </p:grpSpPr>
        <p:pic>
          <p:nvPicPr>
            <p:cNvPr id="8" name="Picture 27">
              <a:extLst>
                <a:ext uri="{FF2B5EF4-FFF2-40B4-BE49-F238E27FC236}">
                  <a16:creationId xmlns:a16="http://schemas.microsoft.com/office/drawing/2014/main" id="{1CAB674B-B3F1-3691-3AB7-3FA655493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541477"/>
              <a:ext cx="889000" cy="8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9" name="Picture 28">
              <a:extLst>
                <a:ext uri="{FF2B5EF4-FFF2-40B4-BE49-F238E27FC236}">
                  <a16:creationId xmlns:a16="http://schemas.microsoft.com/office/drawing/2014/main" id="{11728DAB-7C11-AC26-8C26-8426AB74C2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345381"/>
              <a:ext cx="774700" cy="54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29">
              <a:extLst>
                <a:ext uri="{FF2B5EF4-FFF2-40B4-BE49-F238E27FC236}">
                  <a16:creationId xmlns:a16="http://schemas.microsoft.com/office/drawing/2014/main" id="{837F0B1A-6EDA-32AD-24E2-46116CEE12EF}"/>
                </a:ext>
              </a:extLst>
            </p:cNvPr>
            <p:cNvSpPr>
              <a:spLocks noChangeShapeType="1"/>
            </p:cNvSpPr>
            <p:nvPr/>
          </p:nvSpPr>
          <p:spPr bwMode="auto">
            <a:xfrm flipH="1">
              <a:off x="7391400" y="2568269"/>
              <a:ext cx="533400" cy="4572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1" name="Line 30">
              <a:extLst>
                <a:ext uri="{FF2B5EF4-FFF2-40B4-BE49-F238E27FC236}">
                  <a16:creationId xmlns:a16="http://schemas.microsoft.com/office/drawing/2014/main" id="{CAF4D375-A0E0-8B2A-71FE-1F5CD08E8840}"/>
                </a:ext>
              </a:extLst>
            </p:cNvPr>
            <p:cNvSpPr>
              <a:spLocks noChangeShapeType="1"/>
            </p:cNvSpPr>
            <p:nvPr/>
          </p:nvSpPr>
          <p:spPr bwMode="auto">
            <a:xfrm>
              <a:off x="6858000" y="2568269"/>
              <a:ext cx="533400" cy="4572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pic>
          <p:nvPicPr>
            <p:cNvPr id="12" name="Picture 33">
              <a:extLst>
                <a:ext uri="{FF2B5EF4-FFF2-40B4-BE49-F238E27FC236}">
                  <a16:creationId xmlns:a16="http://schemas.microsoft.com/office/drawing/2014/main" id="{BC861601-6ED8-C734-1544-EBDA259E4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3025502"/>
              <a:ext cx="774700" cy="54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2">
            <a:extLst>
              <a:ext uri="{FF2B5EF4-FFF2-40B4-BE49-F238E27FC236}">
                <a16:creationId xmlns:a16="http://schemas.microsoft.com/office/drawing/2014/main" id="{FAD321FA-2E3B-1CA9-7B92-7AD9916BF3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831" r="19697" b="5148"/>
          <a:stretch/>
        </p:blipFill>
        <p:spPr bwMode="auto">
          <a:xfrm>
            <a:off x="2189160" y="2006214"/>
            <a:ext cx="4038601" cy="43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42">
            <a:extLst>
              <a:ext uri="{FF2B5EF4-FFF2-40B4-BE49-F238E27FC236}">
                <a16:creationId xmlns:a16="http://schemas.microsoft.com/office/drawing/2014/main" id="{BEDD930F-463D-D74C-7C2D-E490BBBBC46C}"/>
              </a:ext>
            </a:extLst>
          </p:cNvPr>
          <p:cNvGrpSpPr>
            <a:grpSpLocks/>
          </p:cNvGrpSpPr>
          <p:nvPr/>
        </p:nvGrpSpPr>
        <p:grpSpPr bwMode="auto">
          <a:xfrm>
            <a:off x="5943648" y="4753749"/>
            <a:ext cx="3140463" cy="1531828"/>
            <a:chOff x="6043614" y="5012727"/>
            <a:chExt cx="3139811" cy="1531793"/>
          </a:xfrm>
        </p:grpSpPr>
        <p:grpSp>
          <p:nvGrpSpPr>
            <p:cNvPr id="15" name="Group 56">
              <a:extLst>
                <a:ext uri="{FF2B5EF4-FFF2-40B4-BE49-F238E27FC236}">
                  <a16:creationId xmlns:a16="http://schemas.microsoft.com/office/drawing/2014/main" id="{F0BA7393-4514-83E5-8823-156955238458}"/>
                </a:ext>
              </a:extLst>
            </p:cNvPr>
            <p:cNvGrpSpPr>
              <a:grpSpLocks/>
            </p:cNvGrpSpPr>
            <p:nvPr/>
          </p:nvGrpSpPr>
          <p:grpSpPr bwMode="auto">
            <a:xfrm>
              <a:off x="6043614" y="5241152"/>
              <a:ext cx="3139811" cy="1303368"/>
              <a:chOff x="6043612" y="5241152"/>
              <a:chExt cx="3139811" cy="1303368"/>
            </a:xfrm>
          </p:grpSpPr>
          <p:sp>
            <p:nvSpPr>
              <p:cNvPr id="17" name="Line 10">
                <a:extLst>
                  <a:ext uri="{FF2B5EF4-FFF2-40B4-BE49-F238E27FC236}">
                    <a16:creationId xmlns:a16="http://schemas.microsoft.com/office/drawing/2014/main" id="{DE75C56F-98D5-6D9B-338E-F165434C8DC5}"/>
                  </a:ext>
                </a:extLst>
              </p:cNvPr>
              <p:cNvSpPr>
                <a:spLocks noChangeShapeType="1"/>
              </p:cNvSpPr>
              <p:nvPr/>
            </p:nvSpPr>
            <p:spPr bwMode="auto">
              <a:xfrm flipH="1">
                <a:off x="6043612" y="5241152"/>
                <a:ext cx="890587" cy="283270"/>
              </a:xfrm>
              <a:prstGeom prst="line">
                <a:avLst/>
              </a:prstGeom>
              <a:noFill/>
              <a:ln w="25400">
                <a:solidFill>
                  <a:srgbClr val="DE0D1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8" name="Rectangle 12">
                <a:extLst>
                  <a:ext uri="{FF2B5EF4-FFF2-40B4-BE49-F238E27FC236}">
                    <a16:creationId xmlns:a16="http://schemas.microsoft.com/office/drawing/2014/main" id="{68803D56-CBD5-AA00-2790-BAB536A11A4F}"/>
                  </a:ext>
                </a:extLst>
              </p:cNvPr>
              <p:cNvSpPr>
                <a:spLocks noChangeArrowheads="1"/>
              </p:cNvSpPr>
              <p:nvPr/>
            </p:nvSpPr>
            <p:spPr bwMode="auto">
              <a:xfrm>
                <a:off x="6293483" y="6144420"/>
                <a:ext cx="2889940" cy="4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sz="2000" b="0" dirty="0">
                    <a:solidFill>
                      <a:srgbClr val="379B2A"/>
                    </a:solidFill>
                    <a:latin typeface="Arial" panose="020B0604020202020204" pitchFamily="34" charset="0"/>
                    <a:cs typeface="Arial" panose="020B0604020202020204" pitchFamily="34" charset="0"/>
                  </a:rPr>
                  <a:t>Gross, </a:t>
                </a:r>
                <a:r>
                  <a:rPr lang="en-US" altLang="en-US" sz="2000" b="0" dirty="0" err="1">
                    <a:solidFill>
                      <a:srgbClr val="379B2A"/>
                    </a:solidFill>
                    <a:latin typeface="Arial" panose="020B0604020202020204" pitchFamily="34" charset="0"/>
                    <a:cs typeface="Arial" panose="020B0604020202020204" pitchFamily="34" charset="0"/>
                  </a:rPr>
                  <a:t>Wilczek</a:t>
                </a:r>
                <a:r>
                  <a:rPr lang="en-US" altLang="en-US" sz="2000" b="0" dirty="0">
                    <a:solidFill>
                      <a:srgbClr val="379B2A"/>
                    </a:solidFill>
                    <a:latin typeface="Arial" panose="020B0604020202020204" pitchFamily="34" charset="0"/>
                    <a:cs typeface="Arial" panose="020B0604020202020204" pitchFamily="34" charset="0"/>
                  </a:rPr>
                  <a:t>; </a:t>
                </a:r>
                <a:r>
                  <a:rPr lang="en-US" altLang="en-US" sz="2000" b="0" dirty="0" err="1">
                    <a:solidFill>
                      <a:srgbClr val="379B2A"/>
                    </a:solidFill>
                    <a:latin typeface="Arial" panose="020B0604020202020204" pitchFamily="34" charset="0"/>
                    <a:cs typeface="Arial" panose="020B0604020202020204" pitchFamily="34" charset="0"/>
                  </a:rPr>
                  <a:t>Politzer</a:t>
                </a:r>
                <a:endParaRPr lang="en-US" altLang="en-US" sz="2000" b="0" dirty="0">
                  <a:solidFill>
                    <a:srgbClr val="379B2A"/>
                  </a:solidFill>
                  <a:latin typeface="Arial" panose="020B0604020202020204" pitchFamily="34" charset="0"/>
                  <a:cs typeface="Arial" panose="020B0604020202020204" pitchFamily="34" charset="0"/>
                </a:endParaRPr>
              </a:p>
            </p:txBody>
          </p:sp>
        </p:grpSp>
        <p:sp>
          <p:nvSpPr>
            <p:cNvPr id="16" name="Text Box 11">
              <a:extLst>
                <a:ext uri="{FF2B5EF4-FFF2-40B4-BE49-F238E27FC236}">
                  <a16:creationId xmlns:a16="http://schemas.microsoft.com/office/drawing/2014/main" id="{4F2DD59F-395C-7550-BE9F-7B8386C3958E}"/>
                </a:ext>
              </a:extLst>
            </p:cNvPr>
            <p:cNvSpPr txBox="1">
              <a:spLocks noChangeArrowheads="1"/>
            </p:cNvSpPr>
            <p:nvPr/>
          </p:nvSpPr>
          <p:spPr bwMode="auto">
            <a:xfrm>
              <a:off x="6972300" y="5012727"/>
              <a:ext cx="2014880" cy="83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dirty="0">
                  <a:latin typeface="Arial" panose="020B0604020202020204" pitchFamily="34" charset="0"/>
                  <a:cs typeface="Arial" panose="020B0604020202020204" pitchFamily="34" charset="0"/>
                </a:rPr>
                <a:t>“Asymptotic</a:t>
              </a:r>
            </a:p>
            <a:p>
              <a:r>
                <a:rPr lang="en-US" altLang="en-US" dirty="0">
                  <a:latin typeface="Arial" panose="020B0604020202020204" pitchFamily="34" charset="0"/>
                  <a:cs typeface="Arial" panose="020B0604020202020204" pitchFamily="34" charset="0"/>
                </a:rPr>
                <a:t> Freedom”</a:t>
              </a:r>
              <a:endParaRPr lang="en-US" altLang="en-US" dirty="0">
                <a:solidFill>
                  <a:srgbClr val="DE0D17"/>
                </a:solidFill>
                <a:latin typeface="Arial" panose="020B0604020202020204" pitchFamily="34" charset="0"/>
                <a:cs typeface="Arial" panose="020B0604020202020204" pitchFamily="34" charset="0"/>
              </a:endParaRPr>
            </a:p>
          </p:txBody>
        </p:sp>
      </p:grpSp>
      <p:sp>
        <p:nvSpPr>
          <p:cNvPr id="19" name="Rectangle 23">
            <a:extLst>
              <a:ext uri="{FF2B5EF4-FFF2-40B4-BE49-F238E27FC236}">
                <a16:creationId xmlns:a16="http://schemas.microsoft.com/office/drawing/2014/main" id="{7F8CB045-B102-4872-BEE5-1BFE77D1FB04}"/>
              </a:ext>
            </a:extLst>
          </p:cNvPr>
          <p:cNvSpPr>
            <a:spLocks noChangeArrowheads="1"/>
          </p:cNvSpPr>
          <p:nvPr/>
        </p:nvSpPr>
        <p:spPr bwMode="auto">
          <a:xfrm>
            <a:off x="7693025" y="9144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sz="3200" dirty="0">
                <a:solidFill>
                  <a:srgbClr val="3534BD"/>
                </a:solidFill>
                <a:latin typeface="Arial" panose="020B0604020202020204" pitchFamily="34" charset="0"/>
                <a:cs typeface="Arial" panose="020B0604020202020204" pitchFamily="34" charset="0"/>
              </a:rPr>
              <a:t>Q</a:t>
            </a:r>
            <a:r>
              <a:rPr lang="en-US" altLang="en-US" sz="3200" dirty="0">
                <a:solidFill>
                  <a:srgbClr val="22BA50"/>
                </a:solidFill>
                <a:latin typeface="Arial" panose="020B0604020202020204" pitchFamily="34" charset="0"/>
                <a:cs typeface="Arial" panose="020B0604020202020204" pitchFamily="34" charset="0"/>
              </a:rPr>
              <a:t>C</a:t>
            </a:r>
            <a:r>
              <a:rPr lang="en-US" altLang="en-US" sz="3200" dirty="0">
                <a:solidFill>
                  <a:srgbClr val="EB0E0B"/>
                </a:solidFill>
                <a:latin typeface="Arial" panose="020B0604020202020204" pitchFamily="34" charset="0"/>
                <a:cs typeface="Arial" panose="020B0604020202020204" pitchFamily="34" charset="0"/>
              </a:rPr>
              <a:t>D</a:t>
            </a:r>
            <a:endParaRPr lang="en-US" altLang="en-US" sz="3200" dirty="0">
              <a:latin typeface="Arial" panose="020B0604020202020204" pitchFamily="34" charset="0"/>
              <a:cs typeface="Arial" panose="020B0604020202020204" pitchFamily="34" charset="0"/>
            </a:endParaRPr>
          </a:p>
        </p:txBody>
      </p:sp>
      <p:grpSp>
        <p:nvGrpSpPr>
          <p:cNvPr id="20" name="Group 29">
            <a:extLst>
              <a:ext uri="{FF2B5EF4-FFF2-40B4-BE49-F238E27FC236}">
                <a16:creationId xmlns:a16="http://schemas.microsoft.com/office/drawing/2014/main" id="{225BBA17-3905-E6C1-BE7D-DE22DE241414}"/>
              </a:ext>
            </a:extLst>
          </p:cNvPr>
          <p:cNvGrpSpPr>
            <a:grpSpLocks/>
          </p:cNvGrpSpPr>
          <p:nvPr/>
        </p:nvGrpSpPr>
        <p:grpSpPr bwMode="auto">
          <a:xfrm>
            <a:off x="0" y="2057400"/>
            <a:ext cx="2372765" cy="674688"/>
            <a:chOff x="0" y="2057400"/>
            <a:chExt cx="2373474" cy="674688"/>
          </a:xfrm>
        </p:grpSpPr>
        <p:sp>
          <p:nvSpPr>
            <p:cNvPr id="21" name="Text Box 11">
              <a:extLst>
                <a:ext uri="{FF2B5EF4-FFF2-40B4-BE49-F238E27FC236}">
                  <a16:creationId xmlns:a16="http://schemas.microsoft.com/office/drawing/2014/main" id="{01A22F48-B5CF-C8EE-65E3-60540AF6A582}"/>
                </a:ext>
              </a:extLst>
            </p:cNvPr>
            <p:cNvSpPr txBox="1">
              <a:spLocks noChangeArrowheads="1"/>
            </p:cNvSpPr>
            <p:nvPr/>
          </p:nvSpPr>
          <p:spPr bwMode="auto">
            <a:xfrm>
              <a:off x="0" y="2057400"/>
              <a:ext cx="23734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a:latin typeface="Arial" panose="020B0604020202020204" pitchFamily="34" charset="0"/>
                  <a:cs typeface="Arial" panose="020B0604020202020204" pitchFamily="34" charset="0"/>
                </a:rPr>
                <a:t>“Confinement”</a:t>
              </a:r>
              <a:endParaRPr lang="en-US" altLang="en-US">
                <a:solidFill>
                  <a:srgbClr val="DE0D17"/>
                </a:solidFill>
                <a:latin typeface="Arial" panose="020B0604020202020204" pitchFamily="34" charset="0"/>
                <a:cs typeface="Arial" panose="020B0604020202020204" pitchFamily="34" charset="0"/>
              </a:endParaRPr>
            </a:p>
          </p:txBody>
        </p:sp>
        <p:sp>
          <p:nvSpPr>
            <p:cNvPr id="22" name="Line 10">
              <a:extLst>
                <a:ext uri="{FF2B5EF4-FFF2-40B4-BE49-F238E27FC236}">
                  <a16:creationId xmlns:a16="http://schemas.microsoft.com/office/drawing/2014/main" id="{91A3833D-DF8B-340B-A952-39561B0E99A1}"/>
                </a:ext>
              </a:extLst>
            </p:cNvPr>
            <p:cNvSpPr>
              <a:spLocks noChangeShapeType="1"/>
            </p:cNvSpPr>
            <p:nvPr/>
          </p:nvSpPr>
          <p:spPr bwMode="auto">
            <a:xfrm>
              <a:off x="1524000" y="2514600"/>
              <a:ext cx="633413" cy="217488"/>
            </a:xfrm>
            <a:prstGeom prst="line">
              <a:avLst/>
            </a:prstGeom>
            <a:noFill/>
            <a:ln w="25400">
              <a:solidFill>
                <a:srgbClr val="DE0D1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75316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ea typeface="ＭＳ Ｐゴシック" pitchFamily="-107" charset="-128"/>
              </a:rPr>
              <a:t>Electroweak Theory </a:t>
            </a:r>
            <a:endParaRPr lang="en-US" sz="2400" dirty="0">
              <a:latin typeface="+mj-lt"/>
            </a:endParaRPr>
          </a:p>
        </p:txBody>
      </p:sp>
      <p:sp>
        <p:nvSpPr>
          <p:cNvPr id="19" name="Text Box 2">
            <a:extLst>
              <a:ext uri="{FF2B5EF4-FFF2-40B4-BE49-F238E27FC236}">
                <a16:creationId xmlns:a16="http://schemas.microsoft.com/office/drawing/2014/main" id="{843C4228-F09C-E2CB-44AD-6123D2621C30}"/>
              </a:ext>
            </a:extLst>
          </p:cNvPr>
          <p:cNvSpPr txBox="1">
            <a:spLocks noChangeArrowheads="1"/>
          </p:cNvSpPr>
          <p:nvPr/>
        </p:nvSpPr>
        <p:spPr bwMode="auto">
          <a:xfrm>
            <a:off x="85633" y="841219"/>
            <a:ext cx="792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dirty="0">
                <a:solidFill>
                  <a:schemeClr val="tx1"/>
                </a:solidFill>
                <a:latin typeface="Arial" panose="020B0604020202020204" pitchFamily="34" charset="0"/>
                <a:cs typeface="Arial" panose="020B0604020202020204" pitchFamily="34" charset="0"/>
              </a:rPr>
              <a:t>•  </a:t>
            </a:r>
            <a:r>
              <a:rPr lang="en-US" altLang="en-US" b="0" dirty="0">
                <a:solidFill>
                  <a:srgbClr val="3042BF"/>
                </a:solidFill>
                <a:latin typeface="Arial" panose="020B0604020202020204" pitchFamily="34" charset="0"/>
                <a:cs typeface="Arial" panose="020B0604020202020204" pitchFamily="34" charset="0"/>
              </a:rPr>
              <a:t>one of the biggest achievements in the 20</a:t>
            </a:r>
            <a:r>
              <a:rPr lang="en-US" altLang="en-US" b="0" baseline="30000" dirty="0">
                <a:solidFill>
                  <a:srgbClr val="3042BF"/>
                </a:solidFill>
                <a:latin typeface="Arial" panose="020B0604020202020204" pitchFamily="34" charset="0"/>
                <a:cs typeface="Arial" panose="020B0604020202020204" pitchFamily="34" charset="0"/>
              </a:rPr>
              <a:t>th</a:t>
            </a:r>
            <a:r>
              <a:rPr lang="en-US" altLang="en-US" b="0" dirty="0">
                <a:solidFill>
                  <a:srgbClr val="3042BF"/>
                </a:solidFill>
                <a:latin typeface="Arial" panose="020B0604020202020204" pitchFamily="34" charset="0"/>
                <a:cs typeface="Arial" panose="020B0604020202020204" pitchFamily="34" charset="0"/>
              </a:rPr>
              <a:t> century: </a:t>
            </a:r>
          </a:p>
          <a:p>
            <a:r>
              <a:rPr lang="en-US" altLang="en-US" b="0" dirty="0">
                <a:solidFill>
                  <a:srgbClr val="3042BF"/>
                </a:solidFill>
                <a:latin typeface="Arial" panose="020B0604020202020204" pitchFamily="34" charset="0"/>
                <a:cs typeface="Arial" panose="020B0604020202020204" pitchFamily="34" charset="0"/>
              </a:rPr>
              <a:t>   electromagnetic and weak interactions </a:t>
            </a:r>
          </a:p>
          <a:p>
            <a:r>
              <a:rPr lang="en-US" altLang="en-US" b="0" dirty="0">
                <a:solidFill>
                  <a:srgbClr val="3042BF"/>
                </a:solidFill>
                <a:latin typeface="Arial" panose="020B0604020202020204" pitchFamily="34" charset="0"/>
                <a:cs typeface="Arial" panose="020B0604020202020204" pitchFamily="34" charset="0"/>
              </a:rPr>
              <a:t>   unified based on gauge group   </a:t>
            </a:r>
            <a:r>
              <a:rPr lang="en-US" altLang="en-US" b="0" dirty="0">
                <a:solidFill>
                  <a:srgbClr val="EB0E0B"/>
                </a:solidFill>
                <a:latin typeface="Arial" panose="020B0604020202020204" pitchFamily="34" charset="0"/>
                <a:cs typeface="Arial" panose="020B0604020202020204" pitchFamily="34" charset="0"/>
              </a:rPr>
              <a:t>SU(2) x U(1)  </a:t>
            </a:r>
          </a:p>
          <a:p>
            <a:r>
              <a:rPr lang="en-US" altLang="en-US" b="0" dirty="0">
                <a:solidFill>
                  <a:srgbClr val="EB0E0B"/>
                </a:solidFill>
                <a:latin typeface="Arial" panose="020B0604020202020204" pitchFamily="34" charset="0"/>
                <a:cs typeface="Arial" panose="020B0604020202020204" pitchFamily="34" charset="0"/>
              </a:rPr>
              <a:t>   </a:t>
            </a:r>
            <a:r>
              <a:rPr lang="en-US" altLang="en-US" sz="2000" b="0" dirty="0">
                <a:solidFill>
                  <a:srgbClr val="1F8C1E"/>
                </a:solidFill>
                <a:latin typeface="Arial" panose="020B0604020202020204" pitchFamily="34" charset="0"/>
                <a:cs typeface="Arial" panose="020B0604020202020204" pitchFamily="34" charset="0"/>
              </a:rPr>
              <a:t>(Glashow, Salam, Weinberg)  </a:t>
            </a:r>
          </a:p>
        </p:txBody>
      </p:sp>
      <p:sp>
        <p:nvSpPr>
          <p:cNvPr id="20" name="Text Box 2">
            <a:extLst>
              <a:ext uri="{FF2B5EF4-FFF2-40B4-BE49-F238E27FC236}">
                <a16:creationId xmlns:a16="http://schemas.microsoft.com/office/drawing/2014/main" id="{68D7A209-2468-6D52-FD1C-07505B27C404}"/>
              </a:ext>
            </a:extLst>
          </p:cNvPr>
          <p:cNvSpPr txBox="1">
            <a:spLocks noChangeArrowheads="1"/>
          </p:cNvSpPr>
          <p:nvPr/>
        </p:nvSpPr>
        <p:spPr bwMode="auto">
          <a:xfrm>
            <a:off x="88808" y="2389800"/>
            <a:ext cx="52036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b="0" dirty="0">
                <a:solidFill>
                  <a:schemeClr val="tx1"/>
                </a:solidFill>
                <a:latin typeface="Arial" panose="020B0604020202020204" pitchFamily="34" charset="0"/>
                <a:cs typeface="Arial" panose="020B0604020202020204" pitchFamily="34" charset="0"/>
              </a:rPr>
              <a:t>•  </a:t>
            </a:r>
            <a:r>
              <a:rPr lang="en-US" altLang="en-US" b="0" dirty="0">
                <a:solidFill>
                  <a:srgbClr val="3042BF"/>
                </a:solidFill>
                <a:latin typeface="Arial" panose="020B0604020202020204" pitchFamily="34" charset="0"/>
                <a:cs typeface="Arial" panose="020B0604020202020204" pitchFamily="34" charset="0"/>
              </a:rPr>
              <a:t>cornerstone of the Standard Model</a:t>
            </a:r>
          </a:p>
        </p:txBody>
      </p:sp>
      <p:grpSp>
        <p:nvGrpSpPr>
          <p:cNvPr id="21" name="Group 17">
            <a:extLst>
              <a:ext uri="{FF2B5EF4-FFF2-40B4-BE49-F238E27FC236}">
                <a16:creationId xmlns:a16="http://schemas.microsoft.com/office/drawing/2014/main" id="{B4D6A6F7-758D-8E31-A709-4F0E322B0E41}"/>
              </a:ext>
            </a:extLst>
          </p:cNvPr>
          <p:cNvGrpSpPr>
            <a:grpSpLocks/>
          </p:cNvGrpSpPr>
          <p:nvPr/>
        </p:nvGrpSpPr>
        <p:grpSpPr bwMode="auto">
          <a:xfrm>
            <a:off x="242476" y="3033827"/>
            <a:ext cx="7413879" cy="3049524"/>
            <a:chOff x="152400" y="3102114"/>
            <a:chExt cx="8521700" cy="3505200"/>
          </a:xfrm>
        </p:grpSpPr>
        <p:pic>
          <p:nvPicPr>
            <p:cNvPr id="22" name="Picture 6" descr="latex-image-1.pdf">
              <a:extLst>
                <a:ext uri="{FF2B5EF4-FFF2-40B4-BE49-F238E27FC236}">
                  <a16:creationId xmlns:a16="http://schemas.microsoft.com/office/drawing/2014/main" id="{109D8469-ED6E-48C5-B6AF-C23E5A1667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98129"/>
              <a:ext cx="1168400" cy="37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a:extLst>
                <a:ext uri="{FF2B5EF4-FFF2-40B4-BE49-F238E27FC236}">
                  <a16:creationId xmlns:a16="http://schemas.microsoft.com/office/drawing/2014/main" id="{419B2E37-63D2-9E54-061E-EF71636289C9}"/>
                </a:ext>
              </a:extLst>
            </p:cNvPr>
            <p:cNvPicPr>
              <a:picLocks noChangeAspect="1"/>
            </p:cNvPicPr>
            <p:nvPr/>
          </p:nvPicPr>
          <p:blipFill>
            <a:blip r:embed="rId3">
              <a:extLst>
                <a:ext uri="{28A0092B-C50C-407E-A947-70E740481C1C}">
                  <a14:useLocalDpi xmlns:a14="http://schemas.microsoft.com/office/drawing/2010/main" val="0"/>
                </a:ext>
              </a:extLst>
            </a:blip>
            <a:srcRect b="65158"/>
            <a:stretch>
              <a:fillRect/>
            </a:stretch>
          </p:blipFill>
          <p:spPr bwMode="auto">
            <a:xfrm>
              <a:off x="1524000" y="3102114"/>
              <a:ext cx="7150100" cy="102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a:extLst>
                <a:ext uri="{FF2B5EF4-FFF2-40B4-BE49-F238E27FC236}">
                  <a16:creationId xmlns:a16="http://schemas.microsoft.com/office/drawing/2014/main" id="{77C2B88D-680F-BF09-660C-BD82A66EDA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7900" y="5269071"/>
              <a:ext cx="7493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a:extLst>
                <a:ext uri="{FF2B5EF4-FFF2-40B4-BE49-F238E27FC236}">
                  <a16:creationId xmlns:a16="http://schemas.microsoft.com/office/drawing/2014/main" id="{0E50E3EB-6B0F-1593-F4FB-D2E1955368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473714"/>
              <a:ext cx="3505200" cy="99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a:extLst>
                <a:ext uri="{FF2B5EF4-FFF2-40B4-BE49-F238E27FC236}">
                  <a16:creationId xmlns:a16="http://schemas.microsoft.com/office/drawing/2014/main" id="{98179B46-9F28-AA7E-E5B6-D5BA6EBF05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94719" y="5692914"/>
              <a:ext cx="564428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18">
            <a:extLst>
              <a:ext uri="{FF2B5EF4-FFF2-40B4-BE49-F238E27FC236}">
                <a16:creationId xmlns:a16="http://schemas.microsoft.com/office/drawing/2014/main" id="{38183A95-2072-8AB2-2056-C7B7C0AFDEF9}"/>
              </a:ext>
            </a:extLst>
          </p:cNvPr>
          <p:cNvGrpSpPr>
            <a:grpSpLocks/>
          </p:cNvGrpSpPr>
          <p:nvPr/>
        </p:nvGrpSpPr>
        <p:grpSpPr bwMode="auto">
          <a:xfrm>
            <a:off x="2648293" y="2913764"/>
            <a:ext cx="5084487" cy="1314468"/>
            <a:chOff x="2895600" y="3025914"/>
            <a:chExt cx="6172200" cy="1314528"/>
          </a:xfrm>
        </p:grpSpPr>
        <p:sp>
          <p:nvSpPr>
            <p:cNvPr id="28" name="Oval 11">
              <a:extLst>
                <a:ext uri="{FF2B5EF4-FFF2-40B4-BE49-F238E27FC236}">
                  <a16:creationId xmlns:a16="http://schemas.microsoft.com/office/drawing/2014/main" id="{73D78513-3D09-98DA-DF4D-5C0F64B4FCD6}"/>
                </a:ext>
              </a:extLst>
            </p:cNvPr>
            <p:cNvSpPr>
              <a:spLocks noChangeArrowheads="1"/>
            </p:cNvSpPr>
            <p:nvPr/>
          </p:nvSpPr>
          <p:spPr bwMode="auto">
            <a:xfrm>
              <a:off x="2895600" y="3025914"/>
              <a:ext cx="6172200" cy="914400"/>
            </a:xfrm>
            <a:prstGeom prst="ellipse">
              <a:avLst/>
            </a:prstGeom>
            <a:solidFill>
              <a:schemeClr val="accent1">
                <a:alpha val="0"/>
              </a:schemeClr>
            </a:solidFill>
            <a:ln w="28575">
              <a:solidFill>
                <a:srgbClr val="EB0E0B"/>
              </a:solidFill>
              <a:round/>
              <a:headEnd/>
              <a:tailEnd/>
            </a:ln>
          </p:spPr>
          <p:txBody>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29" name="Rectangle 12">
              <a:extLst>
                <a:ext uri="{FF2B5EF4-FFF2-40B4-BE49-F238E27FC236}">
                  <a16:creationId xmlns:a16="http://schemas.microsoft.com/office/drawing/2014/main" id="{69DFF21E-62D0-2DA5-544C-F592BCDFF5E2}"/>
                </a:ext>
              </a:extLst>
            </p:cNvPr>
            <p:cNvSpPr>
              <a:spLocks noChangeArrowheads="1"/>
            </p:cNvSpPr>
            <p:nvPr/>
          </p:nvSpPr>
          <p:spPr bwMode="auto">
            <a:xfrm>
              <a:off x="6096000" y="3940314"/>
              <a:ext cx="2106667" cy="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sz="2000" b="0">
                  <a:solidFill>
                    <a:srgbClr val="EB0E0B"/>
                  </a:solidFill>
                  <a:latin typeface="Arial" panose="020B0604020202020204" pitchFamily="34" charset="0"/>
                  <a:cs typeface="Arial" panose="020B0604020202020204" pitchFamily="34" charset="0"/>
                </a:rPr>
                <a:t>charged currents</a:t>
              </a:r>
              <a:endParaRPr lang="en-US" altLang="en-US" sz="2000">
                <a:latin typeface="Arial" panose="020B0604020202020204" pitchFamily="34" charset="0"/>
                <a:cs typeface="Arial" panose="020B0604020202020204" pitchFamily="34" charset="0"/>
              </a:endParaRPr>
            </a:p>
          </p:txBody>
        </p:sp>
      </p:grpSp>
      <p:grpSp>
        <p:nvGrpSpPr>
          <p:cNvPr id="30" name="Group 19">
            <a:extLst>
              <a:ext uri="{FF2B5EF4-FFF2-40B4-BE49-F238E27FC236}">
                <a16:creationId xmlns:a16="http://schemas.microsoft.com/office/drawing/2014/main" id="{B8412FB8-3D3B-58F2-8A1B-2DE060119053}"/>
              </a:ext>
            </a:extLst>
          </p:cNvPr>
          <p:cNvGrpSpPr>
            <a:grpSpLocks/>
          </p:cNvGrpSpPr>
          <p:nvPr/>
        </p:nvGrpSpPr>
        <p:grpSpPr bwMode="auto">
          <a:xfrm>
            <a:off x="1174241" y="4217625"/>
            <a:ext cx="5754438" cy="879644"/>
            <a:chOff x="1752600" y="4549914"/>
            <a:chExt cx="6268606" cy="879644"/>
          </a:xfrm>
        </p:grpSpPr>
        <p:sp>
          <p:nvSpPr>
            <p:cNvPr id="31" name="Oval 13">
              <a:extLst>
                <a:ext uri="{FF2B5EF4-FFF2-40B4-BE49-F238E27FC236}">
                  <a16:creationId xmlns:a16="http://schemas.microsoft.com/office/drawing/2014/main" id="{D1AD6F73-1BE9-18F8-0F8A-FF7197DEE328}"/>
                </a:ext>
              </a:extLst>
            </p:cNvPr>
            <p:cNvSpPr>
              <a:spLocks noChangeArrowheads="1"/>
            </p:cNvSpPr>
            <p:nvPr/>
          </p:nvSpPr>
          <p:spPr bwMode="auto">
            <a:xfrm>
              <a:off x="1752600" y="4549914"/>
              <a:ext cx="3886200" cy="762000"/>
            </a:xfrm>
            <a:prstGeom prst="ellipse">
              <a:avLst/>
            </a:prstGeom>
            <a:solidFill>
              <a:schemeClr val="accent1">
                <a:alpha val="0"/>
              </a:schemeClr>
            </a:solidFill>
            <a:ln w="28575">
              <a:solidFill>
                <a:srgbClr val="EB0E0B"/>
              </a:solidFill>
              <a:round/>
              <a:headEnd/>
              <a:tailEnd/>
            </a:ln>
          </p:spPr>
          <p:txBody>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32" name="Rectangle 14">
              <a:extLst>
                <a:ext uri="{FF2B5EF4-FFF2-40B4-BE49-F238E27FC236}">
                  <a16:creationId xmlns:a16="http://schemas.microsoft.com/office/drawing/2014/main" id="{7B3B40AD-1DB2-55FE-2C3B-C8A578BAE61B}"/>
                </a:ext>
              </a:extLst>
            </p:cNvPr>
            <p:cNvSpPr>
              <a:spLocks noChangeArrowheads="1"/>
            </p:cNvSpPr>
            <p:nvPr/>
          </p:nvSpPr>
          <p:spPr bwMode="auto">
            <a:xfrm>
              <a:off x="5793761" y="4721672"/>
              <a:ext cx="22274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sz="2000" b="0" dirty="0">
                  <a:solidFill>
                    <a:srgbClr val="EB0E0B"/>
                  </a:solidFill>
                  <a:latin typeface="Arial" panose="020B0604020202020204" pitchFamily="34" charset="0"/>
                  <a:cs typeface="Arial" panose="020B0604020202020204" pitchFamily="34" charset="0"/>
                </a:rPr>
                <a:t>electromagnetic interaction</a:t>
              </a:r>
              <a:endParaRPr lang="en-US" altLang="en-US" sz="2000" dirty="0">
                <a:latin typeface="Arial" panose="020B0604020202020204" pitchFamily="34" charset="0"/>
                <a:cs typeface="Arial" panose="020B0604020202020204" pitchFamily="34" charset="0"/>
              </a:endParaRPr>
            </a:p>
          </p:txBody>
        </p:sp>
      </p:grpSp>
      <p:grpSp>
        <p:nvGrpSpPr>
          <p:cNvPr id="33" name="Group 20">
            <a:extLst>
              <a:ext uri="{FF2B5EF4-FFF2-40B4-BE49-F238E27FC236}">
                <a16:creationId xmlns:a16="http://schemas.microsoft.com/office/drawing/2014/main" id="{E3DD94B9-C64D-43FA-09B9-D0344D7F3113}"/>
              </a:ext>
            </a:extLst>
          </p:cNvPr>
          <p:cNvGrpSpPr>
            <a:grpSpLocks/>
          </p:cNvGrpSpPr>
          <p:nvPr/>
        </p:nvGrpSpPr>
        <p:grpSpPr bwMode="auto">
          <a:xfrm>
            <a:off x="3048771" y="5203653"/>
            <a:ext cx="4231574" cy="1235137"/>
            <a:chOff x="3518200" y="5616714"/>
            <a:chExt cx="4554801" cy="1235002"/>
          </a:xfrm>
        </p:grpSpPr>
        <p:sp>
          <p:nvSpPr>
            <p:cNvPr id="34" name="Oval 15">
              <a:extLst>
                <a:ext uri="{FF2B5EF4-FFF2-40B4-BE49-F238E27FC236}">
                  <a16:creationId xmlns:a16="http://schemas.microsoft.com/office/drawing/2014/main" id="{A9A0FA17-DB4E-C017-6370-76B4F8E0AE70}"/>
                </a:ext>
              </a:extLst>
            </p:cNvPr>
            <p:cNvSpPr>
              <a:spLocks noChangeArrowheads="1"/>
            </p:cNvSpPr>
            <p:nvPr/>
          </p:nvSpPr>
          <p:spPr bwMode="auto">
            <a:xfrm>
              <a:off x="3518200" y="5616714"/>
              <a:ext cx="3886200" cy="762000"/>
            </a:xfrm>
            <a:prstGeom prst="ellipse">
              <a:avLst/>
            </a:prstGeom>
            <a:solidFill>
              <a:schemeClr val="accent1">
                <a:alpha val="0"/>
              </a:schemeClr>
            </a:solidFill>
            <a:ln w="28575">
              <a:solidFill>
                <a:srgbClr val="EB0E0B"/>
              </a:solidFill>
              <a:round/>
              <a:headEnd/>
              <a:tailEnd/>
            </a:ln>
          </p:spPr>
          <p:txBody>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35" name="Rectangle 16">
              <a:extLst>
                <a:ext uri="{FF2B5EF4-FFF2-40B4-BE49-F238E27FC236}">
                  <a16:creationId xmlns:a16="http://schemas.microsoft.com/office/drawing/2014/main" id="{985ACD1D-0AFA-F7BD-A9DA-A3B923026431}"/>
                </a:ext>
              </a:extLst>
            </p:cNvPr>
            <p:cNvSpPr>
              <a:spLocks noChangeArrowheads="1"/>
            </p:cNvSpPr>
            <p:nvPr/>
          </p:nvSpPr>
          <p:spPr bwMode="auto">
            <a:xfrm>
              <a:off x="5377690" y="6451650"/>
              <a:ext cx="2695311" cy="4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sz="2000" b="0" dirty="0">
                  <a:solidFill>
                    <a:srgbClr val="EB0E0B"/>
                  </a:solidFill>
                  <a:latin typeface="Arial" panose="020B0604020202020204" pitchFamily="34" charset="0"/>
                  <a:cs typeface="Arial" panose="020B0604020202020204" pitchFamily="34" charset="0"/>
                </a:rPr>
                <a:t>weak neutral current</a:t>
              </a:r>
              <a:endParaRPr lang="en-US" altLang="en-US" sz="2000" dirty="0">
                <a:latin typeface="Arial" panose="020B0604020202020204" pitchFamily="34" charset="0"/>
                <a:cs typeface="Arial" panose="020B0604020202020204" pitchFamily="34" charset="0"/>
              </a:endParaRPr>
            </a:p>
          </p:txBody>
        </p:sp>
      </p:grpSp>
      <p:pic>
        <p:nvPicPr>
          <p:cNvPr id="36" name="Picture 35" descr="Nobel.jpg">
            <a:extLst>
              <a:ext uri="{FF2B5EF4-FFF2-40B4-BE49-F238E27FC236}">
                <a16:creationId xmlns:a16="http://schemas.microsoft.com/office/drawing/2014/main" id="{A446ACFE-E742-2569-50CE-3663172B2E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6679" y="890276"/>
            <a:ext cx="869708" cy="804278"/>
          </a:xfrm>
          <a:prstGeom prst="rect">
            <a:avLst/>
          </a:prstGeom>
        </p:spPr>
      </p:pic>
      <p:sp>
        <p:nvSpPr>
          <p:cNvPr id="37" name="TextBox 36">
            <a:extLst>
              <a:ext uri="{FF2B5EF4-FFF2-40B4-BE49-F238E27FC236}">
                <a16:creationId xmlns:a16="http://schemas.microsoft.com/office/drawing/2014/main" id="{F0A84045-F4AF-65AE-1541-377A92F05BDE}"/>
              </a:ext>
            </a:extLst>
          </p:cNvPr>
          <p:cNvSpPr txBox="1"/>
          <p:nvPr/>
        </p:nvSpPr>
        <p:spPr>
          <a:xfrm>
            <a:off x="8120640" y="1109611"/>
            <a:ext cx="704039" cy="400110"/>
          </a:xfrm>
          <a:prstGeom prst="rect">
            <a:avLst/>
          </a:prstGeom>
          <a:noFill/>
        </p:spPr>
        <p:txBody>
          <a:bodyPr wrap="none" rtlCol="0">
            <a:spAutoFit/>
          </a:bodyPr>
          <a:lstStyle/>
          <a:p>
            <a:r>
              <a:rPr lang="en-US" sz="2000" b="1" dirty="0"/>
              <a:t>1979</a:t>
            </a:r>
          </a:p>
        </p:txBody>
      </p:sp>
      <p:grpSp>
        <p:nvGrpSpPr>
          <p:cNvPr id="38" name="Group 37">
            <a:extLst>
              <a:ext uri="{FF2B5EF4-FFF2-40B4-BE49-F238E27FC236}">
                <a16:creationId xmlns:a16="http://schemas.microsoft.com/office/drawing/2014/main" id="{3EA27B28-06EF-5E5F-EB8E-F76AA243D651}"/>
              </a:ext>
            </a:extLst>
          </p:cNvPr>
          <p:cNvGrpSpPr/>
          <p:nvPr/>
        </p:nvGrpSpPr>
        <p:grpSpPr>
          <a:xfrm>
            <a:off x="7744111" y="4126115"/>
            <a:ext cx="987835" cy="917617"/>
            <a:chOff x="10826221" y="2885147"/>
            <a:chExt cx="987835" cy="917617"/>
          </a:xfrm>
        </p:grpSpPr>
        <p:grpSp>
          <p:nvGrpSpPr>
            <p:cNvPr id="39" name="Group 27">
              <a:extLst>
                <a:ext uri="{FF2B5EF4-FFF2-40B4-BE49-F238E27FC236}">
                  <a16:creationId xmlns:a16="http://schemas.microsoft.com/office/drawing/2014/main" id="{BCD0788A-D257-3615-FAB6-CDED3232D1F2}"/>
                </a:ext>
              </a:extLst>
            </p:cNvPr>
            <p:cNvGrpSpPr>
              <a:grpSpLocks/>
            </p:cNvGrpSpPr>
            <p:nvPr/>
          </p:nvGrpSpPr>
          <p:grpSpPr bwMode="auto">
            <a:xfrm>
              <a:off x="10826221" y="2885147"/>
              <a:ext cx="987835" cy="894320"/>
              <a:chOff x="941387" y="4595812"/>
              <a:chExt cx="1226300" cy="1480109"/>
            </a:xfrm>
          </p:grpSpPr>
          <p:sp>
            <p:nvSpPr>
              <p:cNvPr id="41" name="Line 1033">
                <a:extLst>
                  <a:ext uri="{FF2B5EF4-FFF2-40B4-BE49-F238E27FC236}">
                    <a16:creationId xmlns:a16="http://schemas.microsoft.com/office/drawing/2014/main" id="{FDB76C03-AF4E-60A8-44D2-0A4F3C74AC29}"/>
                  </a:ext>
                </a:extLst>
              </p:cNvPr>
              <p:cNvSpPr>
                <a:spLocks noChangeShapeType="1"/>
              </p:cNvSpPr>
              <p:nvPr/>
            </p:nvSpPr>
            <p:spPr bwMode="auto">
              <a:xfrm>
                <a:off x="941387" y="4595812"/>
                <a:ext cx="658813" cy="433388"/>
              </a:xfrm>
              <a:prstGeom prst="line">
                <a:avLst/>
              </a:prstGeom>
              <a:noFill/>
              <a:ln w="28575">
                <a:solidFill>
                  <a:srgbClr val="EB0E0B"/>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2" name="Line 1034">
                <a:extLst>
                  <a:ext uri="{FF2B5EF4-FFF2-40B4-BE49-F238E27FC236}">
                    <a16:creationId xmlns:a16="http://schemas.microsoft.com/office/drawing/2014/main" id="{C753A3C5-2BF3-AEE2-3C8C-7B742DEC553E}"/>
                  </a:ext>
                </a:extLst>
              </p:cNvPr>
              <p:cNvSpPr>
                <a:spLocks noChangeShapeType="1"/>
              </p:cNvSpPr>
              <p:nvPr/>
            </p:nvSpPr>
            <p:spPr bwMode="auto">
              <a:xfrm flipV="1">
                <a:off x="1508874" y="4618597"/>
                <a:ext cx="658813" cy="430213"/>
              </a:xfrm>
              <a:prstGeom prst="line">
                <a:avLst/>
              </a:prstGeom>
              <a:noFill/>
              <a:ln w="28575">
                <a:solidFill>
                  <a:srgbClr val="EB0E0B"/>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43" name="Group 1035">
                <a:extLst>
                  <a:ext uri="{FF2B5EF4-FFF2-40B4-BE49-F238E27FC236}">
                    <a16:creationId xmlns:a16="http://schemas.microsoft.com/office/drawing/2014/main" id="{64795085-0BC5-408E-EFE0-A4B1663D61AE}"/>
                  </a:ext>
                </a:extLst>
              </p:cNvPr>
              <p:cNvGrpSpPr>
                <a:grpSpLocks/>
              </p:cNvGrpSpPr>
              <p:nvPr/>
            </p:nvGrpSpPr>
            <p:grpSpPr bwMode="auto">
              <a:xfrm rot="2232536">
                <a:off x="1189034" y="5069445"/>
                <a:ext cx="657224" cy="1006476"/>
                <a:chOff x="2976" y="2256"/>
                <a:chExt cx="1056" cy="1331"/>
              </a:xfrm>
            </p:grpSpPr>
            <p:sp>
              <p:nvSpPr>
                <p:cNvPr id="44" name="Freeform 1036">
                  <a:extLst>
                    <a:ext uri="{FF2B5EF4-FFF2-40B4-BE49-F238E27FC236}">
                      <a16:creationId xmlns:a16="http://schemas.microsoft.com/office/drawing/2014/main" id="{64118987-323B-6F76-F6EF-A19329C28F78}"/>
                    </a:ext>
                  </a:extLst>
                </p:cNvPr>
                <p:cNvSpPr>
                  <a:spLocks/>
                </p:cNvSpPr>
                <p:nvPr/>
              </p:nvSpPr>
              <p:spPr bwMode="auto">
                <a:xfrm>
                  <a:off x="2976" y="2256"/>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45" name="Freeform 1037">
                  <a:extLst>
                    <a:ext uri="{FF2B5EF4-FFF2-40B4-BE49-F238E27FC236}">
                      <a16:creationId xmlns:a16="http://schemas.microsoft.com/office/drawing/2014/main" id="{64C11C6B-8579-7C57-13A8-24FABD794E99}"/>
                    </a:ext>
                  </a:extLst>
                </p:cNvPr>
                <p:cNvSpPr>
                  <a:spLocks/>
                </p:cNvSpPr>
                <p:nvPr/>
              </p:nvSpPr>
              <p:spPr bwMode="auto">
                <a:xfrm>
                  <a:off x="3216" y="2562"/>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46" name="Freeform 1038">
                  <a:extLst>
                    <a:ext uri="{FF2B5EF4-FFF2-40B4-BE49-F238E27FC236}">
                      <a16:creationId xmlns:a16="http://schemas.microsoft.com/office/drawing/2014/main" id="{48436ACD-C4F8-4F1C-2072-ED6927EAF889}"/>
                    </a:ext>
                  </a:extLst>
                </p:cNvPr>
                <p:cNvSpPr>
                  <a:spLocks/>
                </p:cNvSpPr>
                <p:nvPr/>
              </p:nvSpPr>
              <p:spPr bwMode="auto">
                <a:xfrm>
                  <a:off x="3504" y="2850"/>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47" name="Freeform 1039">
                  <a:extLst>
                    <a:ext uri="{FF2B5EF4-FFF2-40B4-BE49-F238E27FC236}">
                      <a16:creationId xmlns:a16="http://schemas.microsoft.com/office/drawing/2014/main" id="{730B25B0-1F3E-525B-1766-CA77E5F85973}"/>
                    </a:ext>
                  </a:extLst>
                </p:cNvPr>
                <p:cNvSpPr>
                  <a:spLocks/>
                </p:cNvSpPr>
                <p:nvPr/>
              </p:nvSpPr>
              <p:spPr bwMode="auto">
                <a:xfrm>
                  <a:off x="3744" y="3155"/>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grpSp>
        </p:grpSp>
        <p:sp>
          <p:nvSpPr>
            <p:cNvPr id="40" name="TextBox 39">
              <a:extLst>
                <a:ext uri="{FF2B5EF4-FFF2-40B4-BE49-F238E27FC236}">
                  <a16:creationId xmlns:a16="http://schemas.microsoft.com/office/drawing/2014/main" id="{DC605BFF-D42D-4E4C-D424-69DD787BA169}"/>
                </a:ext>
              </a:extLst>
            </p:cNvPr>
            <p:cNvSpPr txBox="1"/>
            <p:nvPr/>
          </p:nvSpPr>
          <p:spPr>
            <a:xfrm>
              <a:off x="11414598" y="3279544"/>
              <a:ext cx="332142" cy="523220"/>
            </a:xfrm>
            <a:prstGeom prst="rect">
              <a:avLst/>
            </a:prstGeom>
            <a:noFill/>
          </p:spPr>
          <p:txBody>
            <a:bodyPr wrap="none" rtlCol="0">
              <a:spAutoFit/>
            </a:bodyPr>
            <a:lstStyle/>
            <a:p>
              <a:r>
                <a:rPr lang="en-US" sz="2800" dirty="0">
                  <a:latin typeface="Symbol" panose="05050102010706020507" pitchFamily="18" charset="2"/>
                </a:rPr>
                <a:t>g</a:t>
              </a:r>
            </a:p>
          </p:txBody>
        </p:sp>
      </p:grpSp>
      <p:grpSp>
        <p:nvGrpSpPr>
          <p:cNvPr id="48" name="Group 47">
            <a:extLst>
              <a:ext uri="{FF2B5EF4-FFF2-40B4-BE49-F238E27FC236}">
                <a16:creationId xmlns:a16="http://schemas.microsoft.com/office/drawing/2014/main" id="{941B4D7D-CD2F-0CFE-661C-F50AB76925B4}"/>
              </a:ext>
            </a:extLst>
          </p:cNvPr>
          <p:cNvGrpSpPr/>
          <p:nvPr/>
        </p:nvGrpSpPr>
        <p:grpSpPr>
          <a:xfrm>
            <a:off x="7688198" y="5422818"/>
            <a:ext cx="1038341" cy="894320"/>
            <a:chOff x="10828370" y="4180739"/>
            <a:chExt cx="1038341" cy="894320"/>
          </a:xfrm>
        </p:grpSpPr>
        <p:grpSp>
          <p:nvGrpSpPr>
            <p:cNvPr id="49" name="Group 27">
              <a:extLst>
                <a:ext uri="{FF2B5EF4-FFF2-40B4-BE49-F238E27FC236}">
                  <a16:creationId xmlns:a16="http://schemas.microsoft.com/office/drawing/2014/main" id="{510176CF-5562-5708-92FA-A5FBA0D9F482}"/>
                </a:ext>
              </a:extLst>
            </p:cNvPr>
            <p:cNvGrpSpPr>
              <a:grpSpLocks/>
            </p:cNvGrpSpPr>
            <p:nvPr/>
          </p:nvGrpSpPr>
          <p:grpSpPr bwMode="auto">
            <a:xfrm>
              <a:off x="10828370" y="4180739"/>
              <a:ext cx="987835" cy="894320"/>
              <a:chOff x="941387" y="4595812"/>
              <a:chExt cx="1226300" cy="1480109"/>
            </a:xfrm>
          </p:grpSpPr>
          <p:sp>
            <p:nvSpPr>
              <p:cNvPr id="51" name="Line 1033">
                <a:extLst>
                  <a:ext uri="{FF2B5EF4-FFF2-40B4-BE49-F238E27FC236}">
                    <a16:creationId xmlns:a16="http://schemas.microsoft.com/office/drawing/2014/main" id="{445916BF-BFA2-DFF6-1661-D5001E4DBCD1}"/>
                  </a:ext>
                </a:extLst>
              </p:cNvPr>
              <p:cNvSpPr>
                <a:spLocks noChangeShapeType="1"/>
              </p:cNvSpPr>
              <p:nvPr/>
            </p:nvSpPr>
            <p:spPr bwMode="auto">
              <a:xfrm>
                <a:off x="941387" y="4595812"/>
                <a:ext cx="658813" cy="433388"/>
              </a:xfrm>
              <a:prstGeom prst="line">
                <a:avLst/>
              </a:prstGeom>
              <a:noFill/>
              <a:ln w="28575">
                <a:solidFill>
                  <a:srgbClr val="EB0E0B"/>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52" name="Line 1034">
                <a:extLst>
                  <a:ext uri="{FF2B5EF4-FFF2-40B4-BE49-F238E27FC236}">
                    <a16:creationId xmlns:a16="http://schemas.microsoft.com/office/drawing/2014/main" id="{1A820961-0321-B324-BCD5-3F28D84E6379}"/>
                  </a:ext>
                </a:extLst>
              </p:cNvPr>
              <p:cNvSpPr>
                <a:spLocks noChangeShapeType="1"/>
              </p:cNvSpPr>
              <p:nvPr/>
            </p:nvSpPr>
            <p:spPr bwMode="auto">
              <a:xfrm flipV="1">
                <a:off x="1508874" y="4618597"/>
                <a:ext cx="658813" cy="430213"/>
              </a:xfrm>
              <a:prstGeom prst="line">
                <a:avLst/>
              </a:prstGeom>
              <a:noFill/>
              <a:ln w="28575">
                <a:solidFill>
                  <a:srgbClr val="EB0E0B"/>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53" name="Group 1035">
                <a:extLst>
                  <a:ext uri="{FF2B5EF4-FFF2-40B4-BE49-F238E27FC236}">
                    <a16:creationId xmlns:a16="http://schemas.microsoft.com/office/drawing/2014/main" id="{D34F4D14-27BE-F2C3-45D6-00B1DF8B06B6}"/>
                  </a:ext>
                </a:extLst>
              </p:cNvPr>
              <p:cNvGrpSpPr>
                <a:grpSpLocks/>
              </p:cNvGrpSpPr>
              <p:nvPr/>
            </p:nvGrpSpPr>
            <p:grpSpPr bwMode="auto">
              <a:xfrm rot="2232536">
                <a:off x="1189034" y="5069445"/>
                <a:ext cx="657224" cy="1006476"/>
                <a:chOff x="2976" y="2256"/>
                <a:chExt cx="1056" cy="1331"/>
              </a:xfrm>
            </p:grpSpPr>
            <p:sp>
              <p:nvSpPr>
                <p:cNvPr id="54" name="Freeform 1036">
                  <a:extLst>
                    <a:ext uri="{FF2B5EF4-FFF2-40B4-BE49-F238E27FC236}">
                      <a16:creationId xmlns:a16="http://schemas.microsoft.com/office/drawing/2014/main" id="{584210BB-5739-B96B-86F6-05391EF90566}"/>
                    </a:ext>
                  </a:extLst>
                </p:cNvPr>
                <p:cNvSpPr>
                  <a:spLocks/>
                </p:cNvSpPr>
                <p:nvPr/>
              </p:nvSpPr>
              <p:spPr bwMode="auto">
                <a:xfrm>
                  <a:off x="2976" y="2256"/>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55" name="Freeform 1037">
                  <a:extLst>
                    <a:ext uri="{FF2B5EF4-FFF2-40B4-BE49-F238E27FC236}">
                      <a16:creationId xmlns:a16="http://schemas.microsoft.com/office/drawing/2014/main" id="{4F9C6BED-40A1-E29E-D5AC-3D07480A3BF1}"/>
                    </a:ext>
                  </a:extLst>
                </p:cNvPr>
                <p:cNvSpPr>
                  <a:spLocks/>
                </p:cNvSpPr>
                <p:nvPr/>
              </p:nvSpPr>
              <p:spPr bwMode="auto">
                <a:xfrm>
                  <a:off x="3216" y="2562"/>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56" name="Freeform 1038">
                  <a:extLst>
                    <a:ext uri="{FF2B5EF4-FFF2-40B4-BE49-F238E27FC236}">
                      <a16:creationId xmlns:a16="http://schemas.microsoft.com/office/drawing/2014/main" id="{849A0012-82D9-4BAF-BF2A-8E81A9B02B08}"/>
                    </a:ext>
                  </a:extLst>
                </p:cNvPr>
                <p:cNvSpPr>
                  <a:spLocks/>
                </p:cNvSpPr>
                <p:nvPr/>
              </p:nvSpPr>
              <p:spPr bwMode="auto">
                <a:xfrm>
                  <a:off x="3504" y="2850"/>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57" name="Freeform 1039">
                  <a:extLst>
                    <a:ext uri="{FF2B5EF4-FFF2-40B4-BE49-F238E27FC236}">
                      <a16:creationId xmlns:a16="http://schemas.microsoft.com/office/drawing/2014/main" id="{8078166C-F32C-0449-F6AB-9470D6CC6F36}"/>
                    </a:ext>
                  </a:extLst>
                </p:cNvPr>
                <p:cNvSpPr>
                  <a:spLocks/>
                </p:cNvSpPr>
                <p:nvPr/>
              </p:nvSpPr>
              <p:spPr bwMode="auto">
                <a:xfrm>
                  <a:off x="3744" y="3155"/>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grpSp>
        </p:grpSp>
        <p:sp>
          <p:nvSpPr>
            <p:cNvPr id="50" name="TextBox 49">
              <a:extLst>
                <a:ext uri="{FF2B5EF4-FFF2-40B4-BE49-F238E27FC236}">
                  <a16:creationId xmlns:a16="http://schemas.microsoft.com/office/drawing/2014/main" id="{199BB598-1382-EA49-9944-BE2B68E1C76E}"/>
                </a:ext>
              </a:extLst>
            </p:cNvPr>
            <p:cNvSpPr txBox="1"/>
            <p:nvPr/>
          </p:nvSpPr>
          <p:spPr>
            <a:xfrm>
              <a:off x="11391901" y="4444657"/>
              <a:ext cx="474810" cy="523220"/>
            </a:xfrm>
            <a:prstGeom prst="rect">
              <a:avLst/>
            </a:prstGeom>
            <a:noFill/>
          </p:spPr>
          <p:txBody>
            <a:bodyPr wrap="none" rtlCol="0">
              <a:spAutoFit/>
            </a:bodyPr>
            <a:lstStyle/>
            <a:p>
              <a:r>
                <a:rPr lang="en-US" sz="2800" dirty="0"/>
                <a:t>Z</a:t>
              </a:r>
              <a:r>
                <a:rPr lang="en-US" sz="2800" baseline="30000" dirty="0"/>
                <a:t>0</a:t>
              </a:r>
            </a:p>
          </p:txBody>
        </p:sp>
      </p:grpSp>
      <p:grpSp>
        <p:nvGrpSpPr>
          <p:cNvPr id="58" name="Group 57">
            <a:extLst>
              <a:ext uri="{FF2B5EF4-FFF2-40B4-BE49-F238E27FC236}">
                <a16:creationId xmlns:a16="http://schemas.microsoft.com/office/drawing/2014/main" id="{540F5F7A-319C-AEC2-605E-33FF79C3D64D}"/>
              </a:ext>
            </a:extLst>
          </p:cNvPr>
          <p:cNvGrpSpPr/>
          <p:nvPr/>
        </p:nvGrpSpPr>
        <p:grpSpPr>
          <a:xfrm>
            <a:off x="7746260" y="2843055"/>
            <a:ext cx="1329833" cy="894320"/>
            <a:chOff x="10828370" y="5303224"/>
            <a:chExt cx="1329833" cy="894320"/>
          </a:xfrm>
        </p:grpSpPr>
        <p:grpSp>
          <p:nvGrpSpPr>
            <p:cNvPr id="59" name="Group 27">
              <a:extLst>
                <a:ext uri="{FF2B5EF4-FFF2-40B4-BE49-F238E27FC236}">
                  <a16:creationId xmlns:a16="http://schemas.microsoft.com/office/drawing/2014/main" id="{F34EF652-A404-FA46-3538-192A66670D61}"/>
                </a:ext>
              </a:extLst>
            </p:cNvPr>
            <p:cNvGrpSpPr>
              <a:grpSpLocks/>
            </p:cNvGrpSpPr>
            <p:nvPr/>
          </p:nvGrpSpPr>
          <p:grpSpPr bwMode="auto">
            <a:xfrm>
              <a:off x="10828370" y="5303224"/>
              <a:ext cx="987835" cy="894320"/>
              <a:chOff x="941387" y="4595812"/>
              <a:chExt cx="1226300" cy="1480109"/>
            </a:xfrm>
          </p:grpSpPr>
          <p:sp>
            <p:nvSpPr>
              <p:cNvPr id="61" name="Line 1033">
                <a:extLst>
                  <a:ext uri="{FF2B5EF4-FFF2-40B4-BE49-F238E27FC236}">
                    <a16:creationId xmlns:a16="http://schemas.microsoft.com/office/drawing/2014/main" id="{5B31E4AC-2133-361E-4944-8438656B11AB}"/>
                  </a:ext>
                </a:extLst>
              </p:cNvPr>
              <p:cNvSpPr>
                <a:spLocks noChangeShapeType="1"/>
              </p:cNvSpPr>
              <p:nvPr/>
            </p:nvSpPr>
            <p:spPr bwMode="auto">
              <a:xfrm>
                <a:off x="941387" y="4595812"/>
                <a:ext cx="658813" cy="433388"/>
              </a:xfrm>
              <a:prstGeom prst="line">
                <a:avLst/>
              </a:prstGeom>
              <a:noFill/>
              <a:ln w="28575">
                <a:solidFill>
                  <a:srgbClr val="EB0E0B"/>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62" name="Line 1034">
                <a:extLst>
                  <a:ext uri="{FF2B5EF4-FFF2-40B4-BE49-F238E27FC236}">
                    <a16:creationId xmlns:a16="http://schemas.microsoft.com/office/drawing/2014/main" id="{C0D68698-FC13-09EF-A125-FCC769542233}"/>
                  </a:ext>
                </a:extLst>
              </p:cNvPr>
              <p:cNvSpPr>
                <a:spLocks noChangeShapeType="1"/>
              </p:cNvSpPr>
              <p:nvPr/>
            </p:nvSpPr>
            <p:spPr bwMode="auto">
              <a:xfrm flipV="1">
                <a:off x="1508874" y="4618597"/>
                <a:ext cx="658813" cy="430213"/>
              </a:xfrm>
              <a:prstGeom prst="line">
                <a:avLst/>
              </a:prstGeom>
              <a:noFill/>
              <a:ln w="28575">
                <a:solidFill>
                  <a:srgbClr val="EB0E0B"/>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63" name="Group 1035">
                <a:extLst>
                  <a:ext uri="{FF2B5EF4-FFF2-40B4-BE49-F238E27FC236}">
                    <a16:creationId xmlns:a16="http://schemas.microsoft.com/office/drawing/2014/main" id="{1F809CF6-79CE-E069-A50A-3862FA34CA90}"/>
                  </a:ext>
                </a:extLst>
              </p:cNvPr>
              <p:cNvGrpSpPr>
                <a:grpSpLocks/>
              </p:cNvGrpSpPr>
              <p:nvPr/>
            </p:nvGrpSpPr>
            <p:grpSpPr bwMode="auto">
              <a:xfrm rot="2232536">
                <a:off x="1189034" y="5069445"/>
                <a:ext cx="657224" cy="1006476"/>
                <a:chOff x="2976" y="2256"/>
                <a:chExt cx="1056" cy="1331"/>
              </a:xfrm>
            </p:grpSpPr>
            <p:sp>
              <p:nvSpPr>
                <p:cNvPr id="64" name="Freeform 1036">
                  <a:extLst>
                    <a:ext uri="{FF2B5EF4-FFF2-40B4-BE49-F238E27FC236}">
                      <a16:creationId xmlns:a16="http://schemas.microsoft.com/office/drawing/2014/main" id="{50942757-4100-1FB4-7605-9B872FB0791F}"/>
                    </a:ext>
                  </a:extLst>
                </p:cNvPr>
                <p:cNvSpPr>
                  <a:spLocks/>
                </p:cNvSpPr>
                <p:nvPr/>
              </p:nvSpPr>
              <p:spPr bwMode="auto">
                <a:xfrm>
                  <a:off x="2976" y="2256"/>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65" name="Freeform 1037">
                  <a:extLst>
                    <a:ext uri="{FF2B5EF4-FFF2-40B4-BE49-F238E27FC236}">
                      <a16:creationId xmlns:a16="http://schemas.microsoft.com/office/drawing/2014/main" id="{9EE0BB8C-8BDB-F29F-3642-4E4F2BDCCFB0}"/>
                    </a:ext>
                  </a:extLst>
                </p:cNvPr>
                <p:cNvSpPr>
                  <a:spLocks/>
                </p:cNvSpPr>
                <p:nvPr/>
              </p:nvSpPr>
              <p:spPr bwMode="auto">
                <a:xfrm>
                  <a:off x="3216" y="2562"/>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66" name="Freeform 1038">
                  <a:extLst>
                    <a:ext uri="{FF2B5EF4-FFF2-40B4-BE49-F238E27FC236}">
                      <a16:creationId xmlns:a16="http://schemas.microsoft.com/office/drawing/2014/main" id="{6174D4FA-D518-132F-97AD-1094208F5422}"/>
                    </a:ext>
                  </a:extLst>
                </p:cNvPr>
                <p:cNvSpPr>
                  <a:spLocks/>
                </p:cNvSpPr>
                <p:nvPr/>
              </p:nvSpPr>
              <p:spPr bwMode="auto">
                <a:xfrm>
                  <a:off x="3504" y="2850"/>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sp>
              <p:nvSpPr>
                <p:cNvPr id="67" name="Freeform 1039">
                  <a:extLst>
                    <a:ext uri="{FF2B5EF4-FFF2-40B4-BE49-F238E27FC236}">
                      <a16:creationId xmlns:a16="http://schemas.microsoft.com/office/drawing/2014/main" id="{227F8DDE-7050-F325-379E-F1C199C08126}"/>
                    </a:ext>
                  </a:extLst>
                </p:cNvPr>
                <p:cNvSpPr>
                  <a:spLocks/>
                </p:cNvSpPr>
                <p:nvPr/>
              </p:nvSpPr>
              <p:spPr bwMode="auto">
                <a:xfrm>
                  <a:off x="3744" y="3155"/>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rgbClr val="EB0E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latin typeface="Arial" panose="020B0604020202020204" pitchFamily="34" charset="0"/>
                    <a:cs typeface="Arial" panose="020B0604020202020204" pitchFamily="34" charset="0"/>
                  </a:endParaRPr>
                </a:p>
              </p:txBody>
            </p:sp>
          </p:grpSp>
        </p:grpSp>
        <p:sp>
          <p:nvSpPr>
            <p:cNvPr id="60" name="TextBox 59">
              <a:extLst>
                <a:ext uri="{FF2B5EF4-FFF2-40B4-BE49-F238E27FC236}">
                  <a16:creationId xmlns:a16="http://schemas.microsoft.com/office/drawing/2014/main" id="{42F9B8AC-E318-D79E-BC97-A1D2E23EE38F}"/>
                </a:ext>
              </a:extLst>
            </p:cNvPr>
            <p:cNvSpPr txBox="1"/>
            <p:nvPr/>
          </p:nvSpPr>
          <p:spPr>
            <a:xfrm>
              <a:off x="11369204" y="5609770"/>
              <a:ext cx="788999" cy="523220"/>
            </a:xfrm>
            <a:prstGeom prst="rect">
              <a:avLst/>
            </a:prstGeom>
            <a:noFill/>
          </p:spPr>
          <p:txBody>
            <a:bodyPr wrap="none" rtlCol="0">
              <a:spAutoFit/>
            </a:bodyPr>
            <a:lstStyle/>
            <a:p>
              <a:r>
                <a:rPr lang="en-US" sz="2800" dirty="0"/>
                <a:t>W</a:t>
              </a:r>
              <a:r>
                <a:rPr lang="en-US" sz="2800" baseline="30000" dirty="0"/>
                <a:t>+/-</a:t>
              </a:r>
            </a:p>
          </p:txBody>
        </p:sp>
      </p:grpSp>
      <p:sp>
        <p:nvSpPr>
          <p:cNvPr id="68" name="TextBox 67">
            <a:extLst>
              <a:ext uri="{FF2B5EF4-FFF2-40B4-BE49-F238E27FC236}">
                <a16:creationId xmlns:a16="http://schemas.microsoft.com/office/drawing/2014/main" id="{59BE3EE9-A1B2-E5ED-BB26-834A986DC0D4}"/>
              </a:ext>
            </a:extLst>
          </p:cNvPr>
          <p:cNvSpPr txBox="1"/>
          <p:nvPr/>
        </p:nvSpPr>
        <p:spPr>
          <a:xfrm>
            <a:off x="116224" y="64562"/>
            <a:ext cx="5715615" cy="830997"/>
          </a:xfrm>
          <a:prstGeom prst="rect">
            <a:avLst/>
          </a:prstGeom>
          <a:noFill/>
        </p:spPr>
        <p:txBody>
          <a:bodyPr wrap="square" rtlCol="0">
            <a:spAutoFit/>
          </a:bodyPr>
          <a:lstStyle/>
          <a:p>
            <a:r>
              <a:rPr lang="en-US" sz="1200" dirty="0"/>
              <a:t>At the beginning of the 1960s, field theories became well developed in which the objects of study are not particles and forces, but quantum fields and their symmetries. One huge problem was that some such theories seemed to suggest </a:t>
            </a:r>
            <a:r>
              <a:rPr lang="en-US" sz="1200" b="1" dirty="0"/>
              <a:t>massless particles which did not correspond to anything observed. </a:t>
            </a:r>
          </a:p>
        </p:txBody>
      </p:sp>
    </p:spTree>
    <p:extLst>
      <p:ext uri="{BB962C8B-B14F-4D97-AF65-F5344CB8AC3E}">
        <p14:creationId xmlns:p14="http://schemas.microsoft.com/office/powerpoint/2010/main" val="96312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ea typeface="ＭＳ Ｐゴシック" pitchFamily="-107" charset="-128"/>
              </a:rPr>
              <a:t>Gluons and </a:t>
            </a:r>
            <a:r>
              <a:rPr lang="en-US" sz="2400" dirty="0">
                <a:solidFill>
                  <a:srgbClr val="FF0000"/>
                </a:solidFill>
                <a:ea typeface="ＭＳ Ｐゴシック" pitchFamily="-107" charset="-128"/>
              </a:rPr>
              <a:t>Q</a:t>
            </a:r>
            <a:r>
              <a:rPr lang="en-US" sz="2400" dirty="0">
                <a:solidFill>
                  <a:srgbClr val="0000FF"/>
                </a:solidFill>
                <a:ea typeface="ＭＳ Ｐゴシック" pitchFamily="-107" charset="-128"/>
              </a:rPr>
              <a:t>C</a:t>
            </a:r>
            <a:r>
              <a:rPr lang="en-US" sz="2400" dirty="0">
                <a:solidFill>
                  <a:srgbClr val="008000"/>
                </a:solidFill>
                <a:ea typeface="ＭＳ Ｐゴシック" pitchFamily="-107" charset="-128"/>
              </a:rPr>
              <a:t>D</a:t>
            </a:r>
            <a:endParaRPr lang="en-US" sz="2400" dirty="0">
              <a:latin typeface="+mj-lt"/>
            </a:endParaRPr>
          </a:p>
        </p:txBody>
      </p:sp>
      <p:sp>
        <p:nvSpPr>
          <p:cNvPr id="7" name="Rectangle 3">
            <a:extLst>
              <a:ext uri="{FF2B5EF4-FFF2-40B4-BE49-F238E27FC236}">
                <a16:creationId xmlns:a16="http://schemas.microsoft.com/office/drawing/2014/main" id="{684A0323-84C6-EAF9-B532-F086B5102D91}"/>
              </a:ext>
            </a:extLst>
          </p:cNvPr>
          <p:cNvSpPr txBox="1">
            <a:spLocks noChangeArrowheads="1"/>
          </p:cNvSpPr>
          <p:nvPr/>
        </p:nvSpPr>
        <p:spPr>
          <a:xfrm>
            <a:off x="119995" y="801067"/>
            <a:ext cx="5942206" cy="1908535"/>
          </a:xfrm>
          <a:prstGeom prst="rect">
            <a:avLst/>
          </a:prstGeom>
        </p:spPr>
        <p:txBody>
          <a:bodyPr vert="horz" lIns="91418" tIns="45709" rIns="91418" bIns="45709" rtlCol="0">
            <a:no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dirty="0"/>
              <a:t>QCD is the </a:t>
            </a:r>
            <a:r>
              <a:rPr lang="en-US" sz="1800" dirty="0">
                <a:solidFill>
                  <a:srgbClr val="FF3300"/>
                </a:solidFill>
              </a:rPr>
              <a:t>fundamental</a:t>
            </a:r>
            <a:r>
              <a:rPr lang="en-US" sz="1800" dirty="0"/>
              <a:t> theory that describes structure and interactions in nuclear matter.</a:t>
            </a:r>
          </a:p>
          <a:p>
            <a:pPr>
              <a:spcBef>
                <a:spcPts val="600"/>
              </a:spcBef>
            </a:pPr>
            <a:r>
              <a:rPr lang="en-US" sz="1800" dirty="0"/>
              <a:t>Without gluons binding quarks there are no protons, no neutrons, and  no atomic nuclei</a:t>
            </a:r>
          </a:p>
          <a:p>
            <a:pPr>
              <a:spcBef>
                <a:spcPts val="600"/>
              </a:spcBef>
            </a:pPr>
            <a:r>
              <a:rPr lang="en-US" sz="1800" dirty="0"/>
              <a:t>Gluons dominate the structure of the QCD vacuum</a:t>
            </a:r>
          </a:p>
        </p:txBody>
      </p:sp>
      <p:sp>
        <p:nvSpPr>
          <p:cNvPr id="9" name="Rectangle 3">
            <a:extLst>
              <a:ext uri="{FF2B5EF4-FFF2-40B4-BE49-F238E27FC236}">
                <a16:creationId xmlns:a16="http://schemas.microsoft.com/office/drawing/2014/main" id="{04B49508-384B-2701-E29B-FB709254A23D}"/>
              </a:ext>
            </a:extLst>
          </p:cNvPr>
          <p:cNvSpPr txBox="1">
            <a:spLocks noChangeArrowheads="1"/>
          </p:cNvSpPr>
          <p:nvPr/>
        </p:nvSpPr>
        <p:spPr>
          <a:xfrm>
            <a:off x="137857" y="3309445"/>
            <a:ext cx="6790481" cy="28302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buFontTx/>
              <a:buNone/>
            </a:pPr>
            <a:endParaRPr lang="en-US" dirty="0"/>
          </a:p>
          <a:p>
            <a:pPr>
              <a:spcBef>
                <a:spcPts val="600"/>
              </a:spcBef>
            </a:pPr>
            <a:r>
              <a:rPr lang="en-US" dirty="0"/>
              <a:t>Facts:</a:t>
            </a:r>
            <a:endParaRPr lang="en-US" dirty="0">
              <a:solidFill>
                <a:srgbClr val="1E02C6"/>
              </a:solidFill>
            </a:endParaRPr>
          </a:p>
          <a:p>
            <a:pPr lvl="1">
              <a:spcBef>
                <a:spcPts val="600"/>
              </a:spcBef>
            </a:pPr>
            <a:r>
              <a:rPr lang="en-US" dirty="0">
                <a:solidFill>
                  <a:srgbClr val="1E02C6"/>
                </a:solidFill>
              </a:rPr>
              <a:t>Unique aspect of QCD is the self interaction of the gluons</a:t>
            </a:r>
          </a:p>
          <a:p>
            <a:pPr lvl="1">
              <a:spcBef>
                <a:spcPts val="600"/>
              </a:spcBef>
            </a:pPr>
            <a:r>
              <a:rPr lang="en-US" dirty="0">
                <a:solidFill>
                  <a:srgbClr val="1E02C6"/>
                </a:solidFill>
              </a:rPr>
              <a:t>The essential features of QCD - asymptotic freedom and (the emergent features) dynamical chiral symmetry breaking and color confinement - are all driven by gluons!</a:t>
            </a:r>
          </a:p>
          <a:p>
            <a:pPr lvl="1">
              <a:spcBef>
                <a:spcPts val="600"/>
              </a:spcBef>
            </a:pPr>
            <a:r>
              <a:rPr lang="en-US" dirty="0">
                <a:solidFill>
                  <a:srgbClr val="1E02C6"/>
                </a:solidFill>
              </a:rPr>
              <a:t>Mass from massless gluons and nearly massless quarks</a:t>
            </a:r>
          </a:p>
          <a:p>
            <a:pPr lvl="2">
              <a:spcBef>
                <a:spcPts val="600"/>
              </a:spcBef>
            </a:pPr>
            <a:r>
              <a:rPr lang="en-US" sz="1600" dirty="0">
                <a:solidFill>
                  <a:srgbClr val="1E02C6"/>
                </a:solidFill>
              </a:rPr>
              <a:t>Most of the mass of the visible universe emerges from quark-gluon interactions</a:t>
            </a:r>
          </a:p>
          <a:p>
            <a:pPr lvl="2">
              <a:spcBef>
                <a:spcPts val="600"/>
              </a:spcBef>
            </a:pPr>
            <a:r>
              <a:rPr lang="en-US" sz="1600" dirty="0">
                <a:solidFill>
                  <a:srgbClr val="1E02C6"/>
                </a:solidFill>
              </a:rPr>
              <a:t>The Higgs mechanism has almost no role here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8044E0A-22A9-40A5-F159-7A856851C9B3}"/>
                  </a:ext>
                </a:extLst>
              </p:cNvPr>
              <p:cNvSpPr txBox="1"/>
              <p:nvPr/>
            </p:nvSpPr>
            <p:spPr>
              <a:xfrm>
                <a:off x="3101307" y="3139487"/>
                <a:ext cx="5571846" cy="714619"/>
              </a:xfrm>
              <a:prstGeom prst="rect">
                <a:avLst/>
              </a:prstGeom>
              <a:noFill/>
            </p:spPr>
            <p:txBody>
              <a:bodyPr wrap="none" rtlCol="0">
                <a:spAutoFit/>
              </a:bodyPr>
              <a:lstStyle/>
              <a:p>
                <a:pPr>
                  <a:lnSpc>
                    <a:spcPct val="107000"/>
                  </a:lnSpc>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𝑖𝑔</m:t>
                      </m:r>
                      <m:box>
                        <m:box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boxPr>
                        <m:e>
                          <m:argPr>
                            <m:argSz m:val="-1"/>
                          </m:argPr>
                          <m:f>
                            <m:f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box>
                      <m:sSup>
                        <m:sSup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𝜆</m:t>
                          </m:r>
                        </m:e>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sup>
                      </m:sSup>
                      <m:sSubSup>
                        <m:sSubSupPr>
                          <m:ctrlP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𝜇</m:t>
                          </m:r>
                        </m:sub>
                        <m: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sup>
                      </m:sSubSup>
                      <m:r>
                        <a:rPr lang="en-US"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𝜈</m:t>
                          </m:r>
                        </m:sub>
                      </m:s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𝜈</m:t>
                          </m:r>
                        </m:sub>
                      </m:sSub>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m:t>
                      </m:r>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𝒊𝒈</m:t>
                      </m:r>
                      <m:sSup>
                        <m:sSupPr>
                          <m:ctrlP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𝒇</m:t>
                          </m:r>
                        </m:e>
                        <m:sup>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𝒂𝒃𝒄</m:t>
                          </m:r>
                        </m:sup>
                      </m:sSup>
                      <m:sSubSup>
                        <m:sSubSupPr>
                          <m:ctrlP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𝑨</m:t>
                          </m:r>
                        </m:e>
                        <m:sub>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𝝁</m:t>
                          </m:r>
                        </m:sub>
                        <m:sup>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𝒃</m:t>
                          </m:r>
                        </m:sup>
                      </m:sSubSup>
                      <m:sSubSup>
                        <m:sSubSupPr>
                          <m:ctrlP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𝑨</m:t>
                          </m:r>
                        </m:e>
                        <m:sub>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𝝂</m:t>
                          </m:r>
                        </m:sub>
                        <m:sup>
                          <m:r>
                            <a:rPr lang="en-US" b="1"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𝒄</m:t>
                          </m:r>
                        </m:sup>
                      </m:sSubSup>
                    </m:oMath>
                  </m:oMathPara>
                </a14:m>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xmlns="">
          <p:sp>
            <p:nvSpPr>
              <p:cNvPr id="10" name="TextBox 9">
                <a:extLst>
                  <a:ext uri="{FF2B5EF4-FFF2-40B4-BE49-F238E27FC236}">
                    <a16:creationId xmlns:a16="http://schemas.microsoft.com/office/drawing/2014/main" id="{E8044E0A-22A9-40A5-F159-7A856851C9B3}"/>
                  </a:ext>
                </a:extLst>
              </p:cNvPr>
              <p:cNvSpPr txBox="1">
                <a:spLocks noRot="1" noChangeAspect="1" noMove="1" noResize="1" noEditPoints="1" noAdjustHandles="1" noChangeArrowheads="1" noChangeShapeType="1" noTextEdit="1"/>
              </p:cNvSpPr>
              <p:nvPr/>
            </p:nvSpPr>
            <p:spPr>
              <a:xfrm>
                <a:off x="3101307" y="3139487"/>
                <a:ext cx="5571846" cy="71461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8C95D19-9040-50A7-F819-1989370A7353}"/>
                  </a:ext>
                </a:extLst>
              </p:cNvPr>
              <p:cNvSpPr txBox="1"/>
              <p:nvPr/>
            </p:nvSpPr>
            <p:spPr>
              <a:xfrm>
                <a:off x="800849" y="2314241"/>
                <a:ext cx="4911409" cy="1201098"/>
              </a:xfrm>
              <a:prstGeom prst="rect">
                <a:avLst/>
              </a:prstGeom>
              <a:noFill/>
            </p:spPr>
            <p:txBody>
              <a:bodyPr wrap="none" rtlCol="0">
                <a:spAutoFit/>
              </a:bodyPr>
              <a:lstStyle/>
              <a:p>
                <a:pPr>
                  <a:spcAft>
                    <a:spcPts val="1000"/>
                  </a:spcAft>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𝐿</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𝑄𝐶𝐷</m:t>
                          </m:r>
                        </m:sub>
                      </m:s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supHide m:val="on"/>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naryPr>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𝑗</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𝑠</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ub>
                        <m:sup/>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𝑞</m:t>
                                  </m:r>
                                </m:e>
                              </m:acc>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𝑗</m:t>
                              </m:r>
                            </m:sub>
                          </m:sSub>
                          <m:d>
                            <m:dPr>
                              <m:begChr m:val="["/>
                              <m:endChr m:val="]"/>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𝑖</m:t>
                              </m:r>
                              <m:sSup>
                                <m:sSup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𝛾</m:t>
                                  </m:r>
                                </m:e>
                                <m: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p>
                              </m:sSup>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𝐷</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m:t>
                                  </m:r>
                                </m:sub>
                              </m:s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𝑗</m:t>
                                  </m:r>
                                </m:sub>
                              </m:sSub>
                            </m:e>
                          </m:d>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𝑞</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𝑗</m:t>
                              </m:r>
                            </m:sub>
                          </m:s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Sup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m:t>
                              </m:r>
                            </m:e>
                            <m:sub>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sup>
                          </m:sSubSup>
                          <m:sSup>
                            <m:sSup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𝐺</m:t>
                              </m:r>
                            </m:e>
                            <m:sup>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m:t>
                              </m:r>
                              <m: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𝜇𝜈</m:t>
                              </m:r>
                            </m:sup>
                          </m:sSup>
                        </m:e>
                      </m:nary>
                    </m:oMath>
                  </m:oMathPara>
                </a14:m>
                <a:endParaRPr lang="en-US" sz="1100"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xmlns="">
          <p:sp>
            <p:nvSpPr>
              <p:cNvPr id="14" name="TextBox 13">
                <a:extLst>
                  <a:ext uri="{FF2B5EF4-FFF2-40B4-BE49-F238E27FC236}">
                    <a16:creationId xmlns:a16="http://schemas.microsoft.com/office/drawing/2014/main" id="{78C95D19-9040-50A7-F819-1989370A7353}"/>
                  </a:ext>
                </a:extLst>
              </p:cNvPr>
              <p:cNvSpPr txBox="1">
                <a:spLocks noRot="1" noChangeAspect="1" noMove="1" noResize="1" noEditPoints="1" noAdjustHandles="1" noChangeArrowheads="1" noChangeShapeType="1" noTextEdit="1"/>
              </p:cNvSpPr>
              <p:nvPr/>
            </p:nvSpPr>
            <p:spPr>
              <a:xfrm>
                <a:off x="800849" y="2314241"/>
                <a:ext cx="4911409" cy="1201098"/>
              </a:xfrm>
              <a:prstGeom prst="rect">
                <a:avLst/>
              </a:prstGeom>
              <a:blipFill>
                <a:blip r:embed="rId3"/>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0C775B59-70C5-FCF9-C2AF-ED841D196A23}"/>
              </a:ext>
            </a:extLst>
          </p:cNvPr>
          <p:cNvSpPr/>
          <p:nvPr/>
        </p:nvSpPr>
        <p:spPr>
          <a:xfrm>
            <a:off x="7086600" y="2998470"/>
            <a:ext cx="1596078" cy="71461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9B481AF-5A65-86EB-2B7D-130ECD515FF7}"/>
              </a:ext>
            </a:extLst>
          </p:cNvPr>
          <p:cNvPicPr>
            <a:picLocks noChangeAspect="1"/>
          </p:cNvPicPr>
          <p:nvPr/>
        </p:nvPicPr>
        <p:blipFill>
          <a:blip r:embed="rId4"/>
          <a:stretch>
            <a:fillRect/>
          </a:stretch>
        </p:blipFill>
        <p:spPr>
          <a:xfrm>
            <a:off x="6928338" y="3747328"/>
            <a:ext cx="2150669" cy="2056790"/>
          </a:xfrm>
          <a:prstGeom prst="rect">
            <a:avLst/>
          </a:prstGeom>
        </p:spPr>
      </p:pic>
      <p:sp>
        <p:nvSpPr>
          <p:cNvPr id="17" name="TextBox 16">
            <a:extLst>
              <a:ext uri="{FF2B5EF4-FFF2-40B4-BE49-F238E27FC236}">
                <a16:creationId xmlns:a16="http://schemas.microsoft.com/office/drawing/2014/main" id="{AB6413D0-675E-BACF-4B3E-C2B748004818}"/>
              </a:ext>
            </a:extLst>
          </p:cNvPr>
          <p:cNvSpPr txBox="1"/>
          <p:nvPr/>
        </p:nvSpPr>
        <p:spPr>
          <a:xfrm>
            <a:off x="7227277" y="5739592"/>
            <a:ext cx="1724161" cy="523220"/>
          </a:xfrm>
          <a:prstGeom prst="rect">
            <a:avLst/>
          </a:prstGeom>
          <a:noFill/>
          <a:ln>
            <a:solidFill>
              <a:srgbClr val="0000FF"/>
            </a:solidFill>
          </a:ln>
        </p:spPr>
        <p:txBody>
          <a:bodyPr wrap="square" rtlCol="0">
            <a:spAutoFit/>
          </a:bodyPr>
          <a:lstStyle/>
          <a:p>
            <a:r>
              <a:rPr lang="en-US" sz="1400" dirty="0">
                <a:latin typeface="Arial" panose="020B0604020202020204" pitchFamily="34" charset="0"/>
                <a:cs typeface="Arial" panose="020B0604020202020204" pitchFamily="34" charset="0"/>
              </a:rPr>
              <a:t>Emergent mass of the visible universe</a:t>
            </a:r>
          </a:p>
        </p:txBody>
      </p:sp>
      <p:sp>
        <p:nvSpPr>
          <p:cNvPr id="18" name="Freeform 18">
            <a:extLst>
              <a:ext uri="{FF2B5EF4-FFF2-40B4-BE49-F238E27FC236}">
                <a16:creationId xmlns:a16="http://schemas.microsoft.com/office/drawing/2014/main" id="{24714887-60CA-F646-C257-3A60916B777A}"/>
              </a:ext>
            </a:extLst>
          </p:cNvPr>
          <p:cNvSpPr/>
          <p:nvPr/>
        </p:nvSpPr>
        <p:spPr bwMode="auto">
          <a:xfrm>
            <a:off x="8421155" y="4978205"/>
            <a:ext cx="594067" cy="761388"/>
          </a:xfrm>
          <a:custGeom>
            <a:avLst/>
            <a:gdLst>
              <a:gd name="connsiteX0" fmla="*/ 0 w 702733"/>
              <a:gd name="connsiteY0" fmla="*/ 0 h 2857500"/>
              <a:gd name="connsiteX1" fmla="*/ 673100 w 702733"/>
              <a:gd name="connsiteY1" fmla="*/ 1536700 h 2857500"/>
              <a:gd name="connsiteX2" fmla="*/ 177800 w 702733"/>
              <a:gd name="connsiteY2" fmla="*/ 2857500 h 2857500"/>
            </a:gdLst>
            <a:ahLst/>
            <a:cxnLst>
              <a:cxn ang="0">
                <a:pos x="connsiteX0" y="connsiteY0"/>
              </a:cxn>
              <a:cxn ang="0">
                <a:pos x="connsiteX1" y="connsiteY1"/>
              </a:cxn>
              <a:cxn ang="0">
                <a:pos x="connsiteX2" y="connsiteY2"/>
              </a:cxn>
            </a:cxnLst>
            <a:rect l="l" t="t" r="r" b="b"/>
            <a:pathLst>
              <a:path w="702733" h="2857500">
                <a:moveTo>
                  <a:pt x="0" y="0"/>
                </a:moveTo>
                <a:cubicBezTo>
                  <a:pt x="321733" y="530225"/>
                  <a:pt x="643467" y="1060450"/>
                  <a:pt x="673100" y="1536700"/>
                </a:cubicBezTo>
                <a:cubicBezTo>
                  <a:pt x="702733" y="2012950"/>
                  <a:pt x="440266" y="2435225"/>
                  <a:pt x="177800" y="2857500"/>
                </a:cubicBezTo>
              </a:path>
            </a:pathLst>
          </a:custGeom>
          <a:noFill/>
          <a:ln w="19050" cap="flat" cmpd="sng" algn="ctr">
            <a:solidFill>
              <a:srgbClr val="0000FF"/>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Screen Shot 2017-06-05 at 10.17.08 AM.png">
            <a:extLst>
              <a:ext uri="{FF2B5EF4-FFF2-40B4-BE49-F238E27FC236}">
                <a16:creationId xmlns:a16="http://schemas.microsoft.com/office/drawing/2014/main" id="{8C2EBF21-FC2A-808A-760A-725E63139C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6928" y="560396"/>
            <a:ext cx="2143125" cy="2245995"/>
          </a:xfrm>
          <a:prstGeom prst="rect">
            <a:avLst/>
          </a:prstGeom>
          <a:ln>
            <a:solidFill>
              <a:schemeClr val="tx1"/>
            </a:solidFill>
          </a:ln>
        </p:spPr>
      </p:pic>
      <p:pic>
        <p:nvPicPr>
          <p:cNvPr id="5" name="Picture 4" descr="Nobel.jpg">
            <a:extLst>
              <a:ext uri="{FF2B5EF4-FFF2-40B4-BE49-F238E27FC236}">
                <a16:creationId xmlns:a16="http://schemas.microsoft.com/office/drawing/2014/main" id="{217562CF-346A-32FB-6D0F-47C35F2845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9467" y="484735"/>
            <a:ext cx="869708" cy="804278"/>
          </a:xfrm>
          <a:prstGeom prst="rect">
            <a:avLst/>
          </a:prstGeom>
        </p:spPr>
      </p:pic>
      <p:sp>
        <p:nvSpPr>
          <p:cNvPr id="6" name="TextBox 5">
            <a:extLst>
              <a:ext uri="{FF2B5EF4-FFF2-40B4-BE49-F238E27FC236}">
                <a16:creationId xmlns:a16="http://schemas.microsoft.com/office/drawing/2014/main" id="{76473732-6D14-485C-BED2-40A0F73951C8}"/>
              </a:ext>
            </a:extLst>
          </p:cNvPr>
          <p:cNvSpPr txBox="1"/>
          <p:nvPr/>
        </p:nvSpPr>
        <p:spPr>
          <a:xfrm>
            <a:off x="5513394" y="704575"/>
            <a:ext cx="704039" cy="400110"/>
          </a:xfrm>
          <a:prstGeom prst="rect">
            <a:avLst/>
          </a:prstGeom>
          <a:noFill/>
        </p:spPr>
        <p:txBody>
          <a:bodyPr wrap="none" rtlCol="0">
            <a:spAutoFit/>
          </a:bodyPr>
          <a:lstStyle/>
          <a:p>
            <a:r>
              <a:rPr lang="en-US" sz="2000" b="1" dirty="0"/>
              <a:t>2004</a:t>
            </a:r>
          </a:p>
        </p:txBody>
      </p:sp>
      <p:sp>
        <p:nvSpPr>
          <p:cNvPr id="11" name="Oval 10">
            <a:extLst>
              <a:ext uri="{FF2B5EF4-FFF2-40B4-BE49-F238E27FC236}">
                <a16:creationId xmlns:a16="http://schemas.microsoft.com/office/drawing/2014/main" id="{60AD76DD-FB30-EFF4-6BE8-A5227AFBCEA0}"/>
              </a:ext>
            </a:extLst>
          </p:cNvPr>
          <p:cNvSpPr/>
          <p:nvPr/>
        </p:nvSpPr>
        <p:spPr>
          <a:xfrm>
            <a:off x="3672114" y="2398391"/>
            <a:ext cx="361406" cy="57228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480150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15</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The Higgs Solves One Mass Problem, But One Remains…</a:t>
            </a:r>
          </a:p>
        </p:txBody>
      </p:sp>
      <p:sp>
        <p:nvSpPr>
          <p:cNvPr id="3" name="TextBox 2">
            <a:extLst>
              <a:ext uri="{FF2B5EF4-FFF2-40B4-BE49-F238E27FC236}">
                <a16:creationId xmlns:a16="http://schemas.microsoft.com/office/drawing/2014/main" id="{ECECBB0A-FCFC-8C89-2EDF-7302364149AE}"/>
              </a:ext>
            </a:extLst>
          </p:cNvPr>
          <p:cNvSpPr txBox="1"/>
          <p:nvPr/>
        </p:nvSpPr>
        <p:spPr>
          <a:xfrm>
            <a:off x="289560" y="678694"/>
            <a:ext cx="6964680" cy="5909310"/>
          </a:xfrm>
          <a:prstGeom prst="rect">
            <a:avLst/>
          </a:prstGeom>
          <a:noFill/>
        </p:spPr>
        <p:txBody>
          <a:bodyPr wrap="square" rtlCol="0">
            <a:spAutoFit/>
          </a:bodyPr>
          <a:lstStyle/>
          <a:p>
            <a:r>
              <a:rPr lang="en-US" dirty="0"/>
              <a:t>Problem 1:	What caused the rest masses of particles, such that the world we know is classical and everything does not move at the speed of light? </a:t>
            </a:r>
            <a:r>
              <a:rPr lang="en-US" dirty="0">
                <a:sym typeface="Wingdings" panose="05000000000000000000" pitchFamily="2" charset="2"/>
              </a:rPr>
              <a:t> the interactions with the Higgs Fields</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Problem 2:	What made the proton so massive? Or, in other words, what caused this 1 GeV mass gap? </a:t>
            </a:r>
            <a:r>
              <a:rPr lang="en-US" i="1" dirty="0">
                <a:sym typeface="Wingdings" panose="05000000000000000000" pitchFamily="2" charset="2"/>
              </a:rPr>
              <a:t>(also known as the confinement or mass gap problem) </a:t>
            </a:r>
            <a:endParaRPr lang="en-US" i="1" dirty="0"/>
          </a:p>
        </p:txBody>
      </p:sp>
      <p:pic>
        <p:nvPicPr>
          <p:cNvPr id="5" name="Picture 4" descr="Diagram&#10;&#10;Description automatically generated">
            <a:extLst>
              <a:ext uri="{FF2B5EF4-FFF2-40B4-BE49-F238E27FC236}">
                <a16:creationId xmlns:a16="http://schemas.microsoft.com/office/drawing/2014/main" id="{BBC5485E-0B32-B469-B85B-900671330531}"/>
              </a:ext>
            </a:extLst>
          </p:cNvPr>
          <p:cNvPicPr>
            <a:picLocks noChangeAspect="1"/>
          </p:cNvPicPr>
          <p:nvPr/>
        </p:nvPicPr>
        <p:blipFill>
          <a:blip r:embed="rId2"/>
          <a:stretch>
            <a:fillRect/>
          </a:stretch>
        </p:blipFill>
        <p:spPr>
          <a:xfrm>
            <a:off x="2972752" y="1725650"/>
            <a:ext cx="5881688" cy="3652838"/>
          </a:xfrm>
          <a:prstGeom prst="rect">
            <a:avLst/>
          </a:prstGeom>
        </p:spPr>
      </p:pic>
      <p:pic>
        <p:nvPicPr>
          <p:cNvPr id="7" name="Picture 6" descr="Nobel.jpg">
            <a:extLst>
              <a:ext uri="{FF2B5EF4-FFF2-40B4-BE49-F238E27FC236}">
                <a16:creationId xmlns:a16="http://schemas.microsoft.com/office/drawing/2014/main" id="{3E41EF6A-76DD-005D-C72D-574E5A085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469" y="754162"/>
            <a:ext cx="869708" cy="804278"/>
          </a:xfrm>
          <a:prstGeom prst="rect">
            <a:avLst/>
          </a:prstGeom>
        </p:spPr>
      </p:pic>
      <p:sp>
        <p:nvSpPr>
          <p:cNvPr id="8" name="TextBox 7">
            <a:extLst>
              <a:ext uri="{FF2B5EF4-FFF2-40B4-BE49-F238E27FC236}">
                <a16:creationId xmlns:a16="http://schemas.microsoft.com/office/drawing/2014/main" id="{8DDC0C3B-780B-D878-8DA8-656C89F80D48}"/>
              </a:ext>
            </a:extLst>
          </p:cNvPr>
          <p:cNvSpPr txBox="1"/>
          <p:nvPr/>
        </p:nvSpPr>
        <p:spPr>
          <a:xfrm>
            <a:off x="7891125" y="952951"/>
            <a:ext cx="704039" cy="400110"/>
          </a:xfrm>
          <a:prstGeom prst="rect">
            <a:avLst/>
          </a:prstGeom>
          <a:noFill/>
        </p:spPr>
        <p:txBody>
          <a:bodyPr wrap="none" rtlCol="0">
            <a:spAutoFit/>
          </a:bodyPr>
          <a:lstStyle/>
          <a:p>
            <a:r>
              <a:rPr lang="en-US" sz="2000" b="1" dirty="0"/>
              <a:t>2013</a:t>
            </a:r>
          </a:p>
        </p:txBody>
      </p:sp>
    </p:spTree>
    <p:extLst>
      <p:ext uri="{BB962C8B-B14F-4D97-AF65-F5344CB8AC3E}">
        <p14:creationId xmlns:p14="http://schemas.microsoft.com/office/powerpoint/2010/main" val="6975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16</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b="1" dirty="0">
                <a:latin typeface="Arial" panose="020B0604020202020204" pitchFamily="34" charset="0"/>
                <a:cs typeface="Arial" panose="020B0604020202020204" pitchFamily="34" charset="0"/>
              </a:rPr>
              <a:t>QCD – impressive tool at high energies</a:t>
            </a:r>
            <a:endParaRPr lang="en-US" sz="2400" dirty="0">
              <a:latin typeface="+mj-lt"/>
            </a:endParaRPr>
          </a:p>
        </p:txBody>
      </p:sp>
      <p:pic>
        <p:nvPicPr>
          <p:cNvPr id="3" name="Picture 2">
            <a:extLst>
              <a:ext uri="{FF2B5EF4-FFF2-40B4-BE49-F238E27FC236}">
                <a16:creationId xmlns:a16="http://schemas.microsoft.com/office/drawing/2014/main" id="{48892F1A-1CD0-A22D-882C-A6A3D6964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420837"/>
            <a:ext cx="64770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CB5854F3-9303-EDF9-7397-354A1FD21DDF}"/>
              </a:ext>
            </a:extLst>
          </p:cNvPr>
          <p:cNvSpPr txBox="1"/>
          <p:nvPr/>
        </p:nvSpPr>
        <p:spPr>
          <a:xfrm>
            <a:off x="3247405" y="950626"/>
            <a:ext cx="3453189"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Z production at the LHC</a:t>
            </a:r>
          </a:p>
        </p:txBody>
      </p:sp>
      <p:pic>
        <p:nvPicPr>
          <p:cNvPr id="6" name="Picture 3">
            <a:extLst>
              <a:ext uri="{FF2B5EF4-FFF2-40B4-BE49-F238E27FC236}">
                <a16:creationId xmlns:a16="http://schemas.microsoft.com/office/drawing/2014/main" id="{2326D412-2C0A-81A2-6D11-81E7E3E77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84695"/>
            <a:ext cx="6553200"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92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QCD - Continued</a:t>
            </a:r>
          </a:p>
        </p:txBody>
      </p:sp>
      <p:pic>
        <p:nvPicPr>
          <p:cNvPr id="3" name="Picture 2">
            <a:extLst>
              <a:ext uri="{FF2B5EF4-FFF2-40B4-BE49-F238E27FC236}">
                <a16:creationId xmlns:a16="http://schemas.microsoft.com/office/drawing/2014/main" id="{C0B84490-A8BA-05ED-8BDE-95823C15E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60" y="911994"/>
            <a:ext cx="40767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descr="confinement">
            <a:extLst>
              <a:ext uri="{FF2B5EF4-FFF2-40B4-BE49-F238E27FC236}">
                <a16:creationId xmlns:a16="http://schemas.microsoft.com/office/drawing/2014/main" id="{F96C26B6-1F3F-E4A8-55DD-620685EB288D}"/>
              </a:ext>
            </a:extLst>
          </p:cNvPr>
          <p:cNvPicPr>
            <a:picLocks noChangeAspect="1" noChangeArrowheads="1"/>
          </p:cNvPicPr>
          <p:nvPr/>
        </p:nvPicPr>
        <p:blipFill>
          <a:blip r:embed="rId3" cstate="print"/>
          <a:srcRect/>
          <a:stretch>
            <a:fillRect/>
          </a:stretch>
        </p:blipFill>
        <p:spPr bwMode="auto">
          <a:xfrm>
            <a:off x="1712490" y="4214502"/>
            <a:ext cx="2540000" cy="1752600"/>
          </a:xfrm>
          <a:prstGeom prst="rect">
            <a:avLst/>
          </a:prstGeom>
          <a:noFill/>
          <a:ln w="9525">
            <a:noFill/>
            <a:miter lim="800000"/>
            <a:headEnd/>
            <a:tailEnd/>
          </a:ln>
        </p:spPr>
      </p:pic>
      <p:sp>
        <p:nvSpPr>
          <p:cNvPr id="6" name="Rectangle 9">
            <a:extLst>
              <a:ext uri="{FF2B5EF4-FFF2-40B4-BE49-F238E27FC236}">
                <a16:creationId xmlns:a16="http://schemas.microsoft.com/office/drawing/2014/main" id="{4B03BA26-D267-B314-52F1-A654A7A8202F}"/>
              </a:ext>
            </a:extLst>
          </p:cNvPr>
          <p:cNvSpPr>
            <a:spLocks noChangeArrowheads="1"/>
          </p:cNvSpPr>
          <p:nvPr/>
        </p:nvSpPr>
        <p:spPr bwMode="auto">
          <a:xfrm>
            <a:off x="4704639" y="982662"/>
            <a:ext cx="4302628" cy="1840504"/>
          </a:xfrm>
          <a:prstGeom prst="rect">
            <a:avLst/>
          </a:prstGeom>
          <a:noFill/>
          <a:ln w="9525">
            <a:noFill/>
            <a:miter lim="800000"/>
            <a:headEnd/>
            <a:tailEnd/>
          </a:ln>
        </p:spPr>
        <p:txBody>
          <a:bodyPr wrap="square">
            <a:spAutoFit/>
          </a:bodyPr>
          <a:lstStyle/>
          <a:p>
            <a:pPr eaLnBrk="0" hangingPunct="0">
              <a:spcBef>
                <a:spcPct val="10000"/>
              </a:spcBef>
              <a:spcAft>
                <a:spcPct val="10000"/>
              </a:spcAft>
              <a:buClr>
                <a:schemeClr val="tx2"/>
              </a:buClr>
              <a:buFont typeface="Wingdings" pitchFamily="2" charset="2"/>
              <a:buChar char="n"/>
            </a:pPr>
            <a:r>
              <a:rPr lang="en-US" sz="2000" dirty="0">
                <a:latin typeface="Arial" pitchFamily="34" charset="0"/>
                <a:cs typeface="Arial" pitchFamily="34" charset="0"/>
              </a:rPr>
              <a:t> At small distance scales we have a Coulomb-like asymptotically free theory.</a:t>
            </a:r>
          </a:p>
          <a:p>
            <a:pPr eaLnBrk="0" hangingPunct="0">
              <a:spcBef>
                <a:spcPct val="10000"/>
              </a:spcBef>
              <a:spcAft>
                <a:spcPct val="10000"/>
              </a:spcAft>
              <a:buClr>
                <a:schemeClr val="tx2"/>
              </a:buClr>
              <a:buFont typeface="Wingdings" pitchFamily="2" charset="2"/>
              <a:buChar char="n"/>
            </a:pPr>
            <a:endParaRPr lang="en-US" sz="800" dirty="0">
              <a:latin typeface="Arial" pitchFamily="34" charset="0"/>
              <a:cs typeface="Arial" pitchFamily="34" charset="0"/>
            </a:endParaRPr>
          </a:p>
          <a:p>
            <a:pPr eaLnBrk="0" hangingPunct="0">
              <a:spcBef>
                <a:spcPct val="10000"/>
              </a:spcBef>
              <a:spcAft>
                <a:spcPct val="10000"/>
              </a:spcAft>
              <a:buClr>
                <a:schemeClr val="tx2"/>
              </a:buClr>
              <a:buFont typeface="Wingdings" pitchFamily="2" charset="2"/>
              <a:buChar char="n"/>
            </a:pPr>
            <a:r>
              <a:rPr lang="en-US" sz="2000" dirty="0">
                <a:latin typeface="Arial" pitchFamily="34" charset="0"/>
                <a:cs typeface="Arial" pitchFamily="34" charset="0"/>
              </a:rPr>
              <a:t> At larger distances we have a linear confining potential ~ 1GeV/fm.</a:t>
            </a:r>
          </a:p>
        </p:txBody>
      </p:sp>
      <p:pic>
        <p:nvPicPr>
          <p:cNvPr id="7" name="Picture 3">
            <a:extLst>
              <a:ext uri="{FF2B5EF4-FFF2-40B4-BE49-F238E27FC236}">
                <a16:creationId xmlns:a16="http://schemas.microsoft.com/office/drawing/2014/main" id="{1B44C85D-8876-07F7-899B-497B72083143}"/>
              </a:ext>
            </a:extLst>
          </p:cNvPr>
          <p:cNvPicPr>
            <a:picLocks noChangeAspect="1" noChangeArrowheads="1"/>
          </p:cNvPicPr>
          <p:nvPr/>
        </p:nvPicPr>
        <p:blipFill>
          <a:blip r:embed="rId4" cstate="print"/>
          <a:srcRect/>
          <a:stretch>
            <a:fillRect/>
          </a:stretch>
        </p:blipFill>
        <p:spPr bwMode="auto">
          <a:xfrm>
            <a:off x="4757156" y="2988178"/>
            <a:ext cx="4191000" cy="2914650"/>
          </a:xfrm>
          <a:prstGeom prst="rect">
            <a:avLst/>
          </a:prstGeom>
          <a:noFill/>
          <a:ln w="9525">
            <a:noFill/>
            <a:miter lim="800000"/>
            <a:headEnd/>
            <a:tailEnd/>
          </a:ln>
        </p:spPr>
      </p:pic>
      <p:sp>
        <p:nvSpPr>
          <p:cNvPr id="8" name="Text Box 4">
            <a:extLst>
              <a:ext uri="{FF2B5EF4-FFF2-40B4-BE49-F238E27FC236}">
                <a16:creationId xmlns:a16="http://schemas.microsoft.com/office/drawing/2014/main" id="{0BEB23B1-5D04-91A3-8EF5-2108102802D2}"/>
              </a:ext>
            </a:extLst>
          </p:cNvPr>
          <p:cNvSpPr txBox="1">
            <a:spLocks noChangeArrowheads="1"/>
          </p:cNvSpPr>
          <p:nvPr/>
        </p:nvSpPr>
        <p:spPr bwMode="auto">
          <a:xfrm>
            <a:off x="4690216" y="5900156"/>
            <a:ext cx="4343400" cy="523220"/>
          </a:xfrm>
          <a:prstGeom prst="rect">
            <a:avLst/>
          </a:prstGeom>
          <a:noFill/>
          <a:ln w="9525">
            <a:noFill/>
            <a:miter lim="800000"/>
            <a:headEnd/>
            <a:tailEnd/>
          </a:ln>
        </p:spPr>
        <p:txBody>
          <a:bodyPr>
            <a:spAutoFit/>
          </a:bodyPr>
          <a:lstStyle/>
          <a:p>
            <a:pPr algn="ctr" eaLnBrk="0" hangingPunct="0">
              <a:spcBef>
                <a:spcPct val="50000"/>
              </a:spcBef>
            </a:pPr>
            <a:r>
              <a:rPr lang="en-US" sz="1400" dirty="0">
                <a:solidFill>
                  <a:srgbClr val="ED181E"/>
                </a:solidFill>
                <a:latin typeface="Arial" panose="020B0604020202020204" pitchFamily="34" charset="0"/>
                <a:cs typeface="Arial" panose="020B0604020202020204" pitchFamily="34" charset="0"/>
              </a:rPr>
              <a:t>C</a:t>
            </a:r>
            <a:r>
              <a:rPr lang="en-US" sz="1400" dirty="0">
                <a:solidFill>
                  <a:schemeClr val="accent2"/>
                </a:solidFill>
                <a:latin typeface="Arial" panose="020B0604020202020204" pitchFamily="34" charset="0"/>
                <a:cs typeface="Arial" panose="020B0604020202020204" pitchFamily="34" charset="0"/>
              </a:rPr>
              <a:t>o</a:t>
            </a:r>
            <a:r>
              <a:rPr lang="en-US" sz="1400" dirty="0">
                <a:solidFill>
                  <a:srgbClr val="FFE957"/>
                </a:solidFill>
                <a:latin typeface="Arial" panose="020B0604020202020204" pitchFamily="34" charset="0"/>
                <a:cs typeface="Arial" panose="020B0604020202020204" pitchFamily="34" charset="0"/>
              </a:rPr>
              <a:t>l</a:t>
            </a:r>
            <a:r>
              <a:rPr lang="en-US" sz="1400" dirty="0">
                <a:solidFill>
                  <a:schemeClr val="hlink"/>
                </a:solidFill>
                <a:latin typeface="Arial" panose="020B0604020202020204" pitchFamily="34" charset="0"/>
                <a:cs typeface="Arial" panose="020B0604020202020204" pitchFamily="34" charset="0"/>
              </a:rPr>
              <a:t>o</a:t>
            </a:r>
            <a:r>
              <a:rPr lang="en-US" sz="1400" dirty="0">
                <a:solidFill>
                  <a:srgbClr val="18605A"/>
                </a:solidFill>
                <a:latin typeface="Arial" panose="020B0604020202020204" pitchFamily="34" charset="0"/>
                <a:cs typeface="Arial" panose="020B0604020202020204" pitchFamily="34" charset="0"/>
              </a:rPr>
              <a:t>r</a:t>
            </a:r>
            <a:r>
              <a:rPr lang="en-US" sz="1400" dirty="0">
                <a:latin typeface="Arial" panose="020B0604020202020204" pitchFamily="34" charset="0"/>
                <a:cs typeface="Arial" panose="020B0604020202020204" pitchFamily="34" charset="0"/>
              </a:rPr>
              <a:t> Field: the field lines are compressed to vortex lines like the magnetic field in a superconductor</a:t>
            </a:r>
          </a:p>
        </p:txBody>
      </p:sp>
    </p:spTree>
    <p:extLst>
      <p:ext uri="{BB962C8B-B14F-4D97-AF65-F5344CB8AC3E}">
        <p14:creationId xmlns:p14="http://schemas.microsoft.com/office/powerpoint/2010/main" val="2068734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18</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The Quest to Understand the Fundamental Structure of Matter</a:t>
            </a:r>
          </a:p>
        </p:txBody>
      </p:sp>
      <p:pic>
        <p:nvPicPr>
          <p:cNvPr id="23" name="Content Placeholder 6" descr="Screen Shot 2018-07-31 at 11.56.50 AM.png">
            <a:extLst>
              <a:ext uri="{FF2B5EF4-FFF2-40B4-BE49-F238E27FC236}">
                <a16:creationId xmlns:a16="http://schemas.microsoft.com/office/drawing/2014/main" id="{B3191B70-52B6-4460-B3EC-752415598B8D}"/>
              </a:ext>
            </a:extLst>
          </p:cNvPr>
          <p:cNvPicPr>
            <a:picLocks noChangeAspect="1"/>
          </p:cNvPicPr>
          <p:nvPr/>
        </p:nvPicPr>
        <p:blipFill>
          <a:blip r:embed="rId2">
            <a:extLst>
              <a:ext uri="{28A0092B-C50C-407E-A947-70E740481C1C}">
                <a14:useLocalDpi xmlns:a14="http://schemas.microsoft.com/office/drawing/2010/main" val="0"/>
              </a:ext>
            </a:extLst>
          </a:blip>
          <a:srcRect l="-14721" r="-14721"/>
          <a:stretch>
            <a:fillRect/>
          </a:stretch>
        </p:blipFill>
        <p:spPr>
          <a:xfrm>
            <a:off x="457200" y="829026"/>
            <a:ext cx="8229600" cy="4525963"/>
          </a:xfrm>
          <a:prstGeom prst="rect">
            <a:avLst/>
          </a:prstGeom>
        </p:spPr>
      </p:pic>
      <p:sp>
        <p:nvSpPr>
          <p:cNvPr id="24" name="TextBox 23">
            <a:extLst>
              <a:ext uri="{FF2B5EF4-FFF2-40B4-BE49-F238E27FC236}">
                <a16:creationId xmlns:a16="http://schemas.microsoft.com/office/drawing/2014/main" id="{C5B6B108-36C6-45B9-9204-E9D76B295C15}"/>
              </a:ext>
            </a:extLst>
          </p:cNvPr>
          <p:cNvSpPr txBox="1"/>
          <p:nvPr/>
        </p:nvSpPr>
        <p:spPr>
          <a:xfrm>
            <a:off x="7547429" y="720580"/>
            <a:ext cx="697627" cy="369332"/>
          </a:xfrm>
          <a:prstGeom prst="rect">
            <a:avLst/>
          </a:prstGeom>
          <a:noFill/>
        </p:spPr>
        <p:txBody>
          <a:bodyPr wrap="none" rtlCol="0">
            <a:spAutoFit/>
          </a:bodyPr>
          <a:lstStyle/>
          <a:p>
            <a:r>
              <a:rPr lang="en-US" b="1" dirty="0">
                <a:latin typeface="+mj-lt"/>
              </a:rPr>
              <a:t>1874</a:t>
            </a:r>
          </a:p>
        </p:txBody>
      </p:sp>
      <p:sp>
        <p:nvSpPr>
          <p:cNvPr id="32" name="TextBox 31">
            <a:extLst>
              <a:ext uri="{FF2B5EF4-FFF2-40B4-BE49-F238E27FC236}">
                <a16:creationId xmlns:a16="http://schemas.microsoft.com/office/drawing/2014/main" id="{D020FEE6-D960-424B-8847-A9041F249EC7}"/>
              </a:ext>
            </a:extLst>
          </p:cNvPr>
          <p:cNvSpPr txBox="1"/>
          <p:nvPr/>
        </p:nvSpPr>
        <p:spPr>
          <a:xfrm>
            <a:off x="7499051" y="2244578"/>
            <a:ext cx="684867" cy="369332"/>
          </a:xfrm>
          <a:prstGeom prst="rect">
            <a:avLst/>
          </a:prstGeom>
          <a:noFill/>
        </p:spPr>
        <p:txBody>
          <a:bodyPr wrap="none" rtlCol="0">
            <a:spAutoFit/>
          </a:bodyPr>
          <a:lstStyle/>
          <a:p>
            <a:r>
              <a:rPr lang="en-US" b="1" dirty="0">
                <a:latin typeface="+mj-lt"/>
              </a:rPr>
              <a:t>1911</a:t>
            </a:r>
          </a:p>
        </p:txBody>
      </p:sp>
      <p:sp>
        <p:nvSpPr>
          <p:cNvPr id="33" name="TextBox 32">
            <a:extLst>
              <a:ext uri="{FF2B5EF4-FFF2-40B4-BE49-F238E27FC236}">
                <a16:creationId xmlns:a16="http://schemas.microsoft.com/office/drawing/2014/main" id="{5E275611-87C9-4636-88BC-FC0FA2808569}"/>
              </a:ext>
            </a:extLst>
          </p:cNvPr>
          <p:cNvSpPr txBox="1"/>
          <p:nvPr/>
        </p:nvSpPr>
        <p:spPr>
          <a:xfrm>
            <a:off x="6579812" y="4857150"/>
            <a:ext cx="697627" cy="369332"/>
          </a:xfrm>
          <a:prstGeom prst="rect">
            <a:avLst/>
          </a:prstGeom>
          <a:noFill/>
        </p:spPr>
        <p:txBody>
          <a:bodyPr wrap="none" rtlCol="0">
            <a:spAutoFit/>
          </a:bodyPr>
          <a:lstStyle/>
          <a:p>
            <a:r>
              <a:rPr lang="en-US" b="1" dirty="0">
                <a:latin typeface="+mj-lt"/>
              </a:rPr>
              <a:t>1932</a:t>
            </a:r>
          </a:p>
        </p:txBody>
      </p:sp>
      <p:sp>
        <p:nvSpPr>
          <p:cNvPr id="34" name="TextBox 33">
            <a:extLst>
              <a:ext uri="{FF2B5EF4-FFF2-40B4-BE49-F238E27FC236}">
                <a16:creationId xmlns:a16="http://schemas.microsoft.com/office/drawing/2014/main" id="{81346522-A755-477C-9247-9FDAE75093FA}"/>
              </a:ext>
            </a:extLst>
          </p:cNvPr>
          <p:cNvSpPr txBox="1"/>
          <p:nvPr/>
        </p:nvSpPr>
        <p:spPr>
          <a:xfrm>
            <a:off x="4350690" y="811727"/>
            <a:ext cx="697627" cy="369332"/>
          </a:xfrm>
          <a:prstGeom prst="rect">
            <a:avLst/>
          </a:prstGeom>
          <a:noFill/>
        </p:spPr>
        <p:txBody>
          <a:bodyPr wrap="none" rtlCol="0">
            <a:spAutoFit/>
          </a:bodyPr>
          <a:lstStyle/>
          <a:p>
            <a:r>
              <a:rPr lang="en-US" b="1" dirty="0">
                <a:latin typeface="+mj-lt"/>
              </a:rPr>
              <a:t>1808</a:t>
            </a:r>
          </a:p>
        </p:txBody>
      </p:sp>
      <p:sp>
        <p:nvSpPr>
          <p:cNvPr id="35" name="TextBox 34">
            <a:extLst>
              <a:ext uri="{FF2B5EF4-FFF2-40B4-BE49-F238E27FC236}">
                <a16:creationId xmlns:a16="http://schemas.microsoft.com/office/drawing/2014/main" id="{8CF80D12-7344-485A-AFB0-2A34AAA22798}"/>
              </a:ext>
            </a:extLst>
          </p:cNvPr>
          <p:cNvSpPr txBox="1"/>
          <p:nvPr/>
        </p:nvSpPr>
        <p:spPr>
          <a:xfrm>
            <a:off x="5563811" y="2909817"/>
            <a:ext cx="697627" cy="369332"/>
          </a:xfrm>
          <a:prstGeom prst="rect">
            <a:avLst/>
          </a:prstGeom>
          <a:noFill/>
        </p:spPr>
        <p:txBody>
          <a:bodyPr wrap="none" rtlCol="0">
            <a:spAutoFit/>
          </a:bodyPr>
          <a:lstStyle/>
          <a:p>
            <a:r>
              <a:rPr lang="en-US" b="1" dirty="0">
                <a:latin typeface="+mj-lt"/>
              </a:rPr>
              <a:t>1913</a:t>
            </a:r>
          </a:p>
        </p:txBody>
      </p:sp>
      <p:sp>
        <p:nvSpPr>
          <p:cNvPr id="36" name="TextBox 35">
            <a:extLst>
              <a:ext uri="{FF2B5EF4-FFF2-40B4-BE49-F238E27FC236}">
                <a16:creationId xmlns:a16="http://schemas.microsoft.com/office/drawing/2014/main" id="{91754710-A558-4D5A-B84F-EA937DEA99D0}"/>
              </a:ext>
            </a:extLst>
          </p:cNvPr>
          <p:cNvSpPr txBox="1"/>
          <p:nvPr/>
        </p:nvSpPr>
        <p:spPr>
          <a:xfrm>
            <a:off x="3519714" y="3049344"/>
            <a:ext cx="697627" cy="369332"/>
          </a:xfrm>
          <a:prstGeom prst="rect">
            <a:avLst/>
          </a:prstGeom>
          <a:noFill/>
        </p:spPr>
        <p:txBody>
          <a:bodyPr wrap="none" rtlCol="0">
            <a:spAutoFit/>
          </a:bodyPr>
          <a:lstStyle/>
          <a:p>
            <a:r>
              <a:rPr lang="en-US" b="1" dirty="0">
                <a:latin typeface="+mj-lt"/>
              </a:rPr>
              <a:t>1968</a:t>
            </a:r>
          </a:p>
        </p:txBody>
      </p:sp>
      <p:sp>
        <p:nvSpPr>
          <p:cNvPr id="37" name="TextBox 36">
            <a:extLst>
              <a:ext uri="{FF2B5EF4-FFF2-40B4-BE49-F238E27FC236}">
                <a16:creationId xmlns:a16="http://schemas.microsoft.com/office/drawing/2014/main" id="{58D0595C-49CF-4EF8-A766-DE93F3330230}"/>
              </a:ext>
            </a:extLst>
          </p:cNvPr>
          <p:cNvSpPr txBox="1"/>
          <p:nvPr/>
        </p:nvSpPr>
        <p:spPr>
          <a:xfrm>
            <a:off x="3132674" y="5062117"/>
            <a:ext cx="697627" cy="369332"/>
          </a:xfrm>
          <a:prstGeom prst="rect">
            <a:avLst/>
          </a:prstGeom>
          <a:noFill/>
        </p:spPr>
        <p:txBody>
          <a:bodyPr wrap="none" rtlCol="0">
            <a:spAutoFit/>
          </a:bodyPr>
          <a:lstStyle/>
          <a:p>
            <a:r>
              <a:rPr lang="en-US" b="1" dirty="0">
                <a:latin typeface="+mj-lt"/>
              </a:rPr>
              <a:t>1978</a:t>
            </a:r>
          </a:p>
        </p:txBody>
      </p:sp>
    </p:spTree>
    <p:extLst>
      <p:ext uri="{BB962C8B-B14F-4D97-AF65-F5344CB8AC3E}">
        <p14:creationId xmlns:p14="http://schemas.microsoft.com/office/powerpoint/2010/main" val="383518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19</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From 3D atomic structure to the quantum world</a:t>
            </a:r>
          </a:p>
        </p:txBody>
      </p:sp>
      <p:sp>
        <p:nvSpPr>
          <p:cNvPr id="3" name="TextBox 2">
            <a:extLst>
              <a:ext uri="{FF2B5EF4-FFF2-40B4-BE49-F238E27FC236}">
                <a16:creationId xmlns:a16="http://schemas.microsoft.com/office/drawing/2014/main" id="{144D6D8D-6215-0D8D-5C7C-62053D8DD6DA}"/>
              </a:ext>
            </a:extLst>
          </p:cNvPr>
          <p:cNvSpPr txBox="1"/>
          <p:nvPr/>
        </p:nvSpPr>
        <p:spPr>
          <a:xfrm>
            <a:off x="228600" y="582640"/>
            <a:ext cx="7811431" cy="430855"/>
          </a:xfrm>
          <a:prstGeom prst="rect">
            <a:avLst/>
          </a:prstGeom>
          <a:noFill/>
        </p:spPr>
        <p:txBody>
          <a:bodyPr wrap="none" lIns="91407" tIns="45704" rIns="91407" bIns="45704" rtlCol="0">
            <a:spAutoFit/>
          </a:bodyPr>
          <a:lstStyle/>
          <a:p>
            <a:pPr marL="342780" indent="-342780" defTabSz="820487">
              <a:buFont typeface="Wingdings" charset="2"/>
              <a:buChar char="q"/>
            </a:pPr>
            <a:r>
              <a:rPr lang="en-US" sz="2200" dirty="0">
                <a:solidFill>
                  <a:srgbClr val="0D720A"/>
                </a:solidFill>
                <a:cs typeface="Arial Rounded MT Bold"/>
              </a:rPr>
              <a:t>Atomic structure:  dating </a:t>
            </a:r>
            <a:r>
              <a:rPr lang="en-US" sz="2200" dirty="0">
                <a:solidFill>
                  <a:srgbClr val="FF0000"/>
                </a:solidFill>
                <a:cs typeface="Arial Rounded MT Bold"/>
              </a:rPr>
              <a:t>back to </a:t>
            </a:r>
            <a:r>
              <a:rPr lang="en-US" sz="2200" dirty="0">
                <a:solidFill>
                  <a:srgbClr val="006500"/>
                </a:solidFill>
                <a:cs typeface="Arial Rounded MT Bold"/>
              </a:rPr>
              <a:t>Rutherford’s experiment </a:t>
            </a:r>
            <a:r>
              <a:rPr lang="en-US" sz="2200" dirty="0">
                <a:solidFill>
                  <a:srgbClr val="006600"/>
                </a:solidFill>
              </a:rPr>
              <a:t>:</a:t>
            </a:r>
          </a:p>
        </p:txBody>
      </p:sp>
      <p:sp>
        <p:nvSpPr>
          <p:cNvPr id="20" name="Rectangle 19">
            <a:extLst>
              <a:ext uri="{FF2B5EF4-FFF2-40B4-BE49-F238E27FC236}">
                <a16:creationId xmlns:a16="http://schemas.microsoft.com/office/drawing/2014/main" id="{5A717D31-01D9-A700-79F7-96A5E965C5F8}"/>
              </a:ext>
            </a:extLst>
          </p:cNvPr>
          <p:cNvSpPr/>
          <p:nvPr/>
        </p:nvSpPr>
        <p:spPr>
          <a:xfrm>
            <a:off x="1364783" y="2171913"/>
            <a:ext cx="1805302" cy="523220"/>
          </a:xfrm>
          <a:prstGeom prst="rect">
            <a:avLst/>
          </a:prstGeom>
        </p:spPr>
        <p:txBody>
          <a:bodyPr wrap="none">
            <a:spAutoFit/>
          </a:bodyPr>
          <a:lstStyle/>
          <a:p>
            <a:pPr algn="ctr" defTabSz="456188"/>
            <a:r>
              <a:rPr lang="en-US" sz="1400" dirty="0">
                <a:solidFill>
                  <a:srgbClr val="0000FF"/>
                </a:solidFill>
              </a:rPr>
              <a:t>J.J. Thomson’s</a:t>
            </a:r>
          </a:p>
          <a:p>
            <a:pPr algn="ctr" defTabSz="456188"/>
            <a:r>
              <a:rPr lang="en-US" sz="1400" dirty="0">
                <a:solidFill>
                  <a:srgbClr val="0000FF"/>
                </a:solidFill>
              </a:rPr>
              <a:t>plum-pudding model</a:t>
            </a:r>
          </a:p>
        </p:txBody>
      </p:sp>
      <p:grpSp>
        <p:nvGrpSpPr>
          <p:cNvPr id="21" name="Group 20">
            <a:extLst>
              <a:ext uri="{FF2B5EF4-FFF2-40B4-BE49-F238E27FC236}">
                <a16:creationId xmlns:a16="http://schemas.microsoft.com/office/drawing/2014/main" id="{5E79D6B9-F5FE-2136-79B0-F431A5B92867}"/>
              </a:ext>
            </a:extLst>
          </p:cNvPr>
          <p:cNvGrpSpPr/>
          <p:nvPr/>
        </p:nvGrpSpPr>
        <p:grpSpPr>
          <a:xfrm>
            <a:off x="633030" y="1079945"/>
            <a:ext cx="8305800" cy="2349076"/>
            <a:chOff x="609600" y="1345255"/>
            <a:chExt cx="8305800" cy="2349076"/>
          </a:xfrm>
        </p:grpSpPr>
        <p:grpSp>
          <p:nvGrpSpPr>
            <p:cNvPr id="22" name="Group 21">
              <a:extLst>
                <a:ext uri="{FF2B5EF4-FFF2-40B4-BE49-F238E27FC236}">
                  <a16:creationId xmlns:a16="http://schemas.microsoft.com/office/drawing/2014/main" id="{D723A3ED-9B24-025F-CB2F-330D20B00BFE}"/>
                </a:ext>
              </a:extLst>
            </p:cNvPr>
            <p:cNvGrpSpPr/>
            <p:nvPr/>
          </p:nvGrpSpPr>
          <p:grpSpPr>
            <a:xfrm>
              <a:off x="609600" y="3048000"/>
              <a:ext cx="8305800" cy="646331"/>
              <a:chOff x="609600" y="3048000"/>
              <a:chExt cx="8305800" cy="646331"/>
            </a:xfrm>
          </p:grpSpPr>
          <p:sp>
            <p:nvSpPr>
              <p:cNvPr id="42" name="TextBox 41">
                <a:extLst>
                  <a:ext uri="{FF2B5EF4-FFF2-40B4-BE49-F238E27FC236}">
                    <a16:creationId xmlns:a16="http://schemas.microsoft.com/office/drawing/2014/main" id="{777B3B73-1FB3-25A9-F30B-A965490A52A3}"/>
                  </a:ext>
                </a:extLst>
              </p:cNvPr>
              <p:cNvSpPr txBox="1"/>
              <p:nvPr/>
            </p:nvSpPr>
            <p:spPr>
              <a:xfrm>
                <a:off x="609600" y="3048000"/>
                <a:ext cx="1374445" cy="369332"/>
              </a:xfrm>
              <a:prstGeom prst="rect">
                <a:avLst/>
              </a:prstGeom>
              <a:noFill/>
            </p:spPr>
            <p:txBody>
              <a:bodyPr wrap="none" rtlCol="0">
                <a:spAutoFit/>
              </a:bodyPr>
              <a:lstStyle/>
              <a:p>
                <a:r>
                  <a:rPr lang="en-US" dirty="0">
                    <a:solidFill>
                      <a:srgbClr val="FF0000"/>
                    </a:solidFill>
                    <a:cs typeface="Arial Rounded MT Bold"/>
                  </a:rPr>
                  <a:t>Discovery: </a:t>
                </a:r>
              </a:p>
            </p:txBody>
          </p:sp>
          <p:sp>
            <p:nvSpPr>
              <p:cNvPr id="43" name="Rectangle 42">
                <a:extLst>
                  <a:ext uri="{FF2B5EF4-FFF2-40B4-BE49-F238E27FC236}">
                    <a16:creationId xmlns:a16="http://schemas.microsoft.com/office/drawing/2014/main" id="{97EB175D-6222-69EF-4971-DBDB489657F8}"/>
                  </a:ext>
                </a:extLst>
              </p:cNvPr>
              <p:cNvSpPr/>
              <p:nvPr/>
            </p:nvSpPr>
            <p:spPr>
              <a:xfrm>
                <a:off x="1905000" y="3048000"/>
                <a:ext cx="7010400" cy="646331"/>
              </a:xfrm>
              <a:prstGeom prst="rect">
                <a:avLst/>
              </a:prstGeom>
            </p:spPr>
            <p:txBody>
              <a:bodyPr wrap="square">
                <a:spAutoFit/>
              </a:bodyPr>
              <a:lstStyle/>
              <a:p>
                <a:pPr marL="285750" indent="-285750" defTabSz="456188">
                  <a:buFont typeface="Wingdings" charset="2"/>
                  <a:buChar char="²"/>
                </a:pPr>
                <a:r>
                  <a:rPr lang="en-US" dirty="0">
                    <a:solidFill>
                      <a:srgbClr val="0000FF"/>
                    </a:solidFill>
                  </a:rPr>
                  <a:t>Tiny nucleus - </a:t>
                </a:r>
                <a:r>
                  <a:rPr lang="en-US" i="1" dirty="0">
                    <a:solidFill>
                      <a:srgbClr val="FF0000"/>
                    </a:solidFill>
                  </a:rPr>
                  <a:t>less than 1 trillionth in volume of an atom</a:t>
                </a:r>
                <a:endParaRPr lang="en-US" dirty="0">
                  <a:solidFill>
                    <a:srgbClr val="0000FF"/>
                  </a:solidFill>
                </a:endParaRPr>
              </a:p>
              <a:p>
                <a:pPr marL="285750" indent="-285750" defTabSz="456188">
                  <a:buFont typeface="Wingdings" charset="2"/>
                  <a:buChar char="²"/>
                </a:pPr>
                <a:r>
                  <a:rPr lang="en-US" dirty="0">
                    <a:solidFill>
                      <a:srgbClr val="0000FF"/>
                    </a:solidFill>
                  </a:rPr>
                  <a:t>Quantum probability </a:t>
                </a:r>
                <a:r>
                  <a:rPr lang="en-US" i="1" dirty="0">
                    <a:solidFill>
                      <a:srgbClr val="FF0000"/>
                    </a:solidFill>
                  </a:rPr>
                  <a:t>- the Quantum World!  </a:t>
                </a:r>
              </a:p>
            </p:txBody>
          </p:sp>
        </p:grpSp>
        <p:grpSp>
          <p:nvGrpSpPr>
            <p:cNvPr id="25" name="Group 24">
              <a:extLst>
                <a:ext uri="{FF2B5EF4-FFF2-40B4-BE49-F238E27FC236}">
                  <a16:creationId xmlns:a16="http://schemas.microsoft.com/office/drawing/2014/main" id="{13550916-550C-ACFA-E95B-D58B9484B833}"/>
                </a:ext>
              </a:extLst>
            </p:cNvPr>
            <p:cNvGrpSpPr/>
            <p:nvPr/>
          </p:nvGrpSpPr>
          <p:grpSpPr>
            <a:xfrm>
              <a:off x="609600" y="1345255"/>
              <a:ext cx="8305800" cy="1679066"/>
              <a:chOff x="609600" y="1345255"/>
              <a:chExt cx="8305800" cy="1679066"/>
            </a:xfrm>
          </p:grpSpPr>
          <p:sp>
            <p:nvSpPr>
              <p:cNvPr id="26" name="TextBox 25">
                <a:extLst>
                  <a:ext uri="{FF2B5EF4-FFF2-40B4-BE49-F238E27FC236}">
                    <a16:creationId xmlns:a16="http://schemas.microsoft.com/office/drawing/2014/main" id="{A255367F-C5BB-07E8-9A82-CE507DCF1A1A}"/>
                  </a:ext>
                </a:extLst>
              </p:cNvPr>
              <p:cNvSpPr txBox="1"/>
              <p:nvPr/>
            </p:nvSpPr>
            <p:spPr>
              <a:xfrm>
                <a:off x="609600" y="1752600"/>
                <a:ext cx="787395" cy="369332"/>
              </a:xfrm>
              <a:prstGeom prst="rect">
                <a:avLst/>
              </a:prstGeom>
              <a:noFill/>
            </p:spPr>
            <p:txBody>
              <a:bodyPr wrap="none" rtlCol="0">
                <a:spAutoFit/>
              </a:bodyPr>
              <a:lstStyle/>
              <a:p>
                <a:pPr defTabSz="456188"/>
                <a:r>
                  <a:rPr lang="en-US" dirty="0">
                    <a:solidFill>
                      <a:srgbClr val="FF0000"/>
                    </a:solidFill>
                  </a:rPr>
                  <a:t>Atom:</a:t>
                </a:r>
              </a:p>
            </p:txBody>
          </p:sp>
          <p:sp>
            <p:nvSpPr>
              <p:cNvPr id="27" name="Right Arrow 42">
                <a:extLst>
                  <a:ext uri="{FF2B5EF4-FFF2-40B4-BE49-F238E27FC236}">
                    <a16:creationId xmlns:a16="http://schemas.microsoft.com/office/drawing/2014/main" id="{2BB5A5B0-8DED-1F0B-4AAF-9DBE762E4A5B}"/>
                  </a:ext>
                </a:extLst>
              </p:cNvPr>
              <p:cNvSpPr/>
              <p:nvPr/>
            </p:nvSpPr>
            <p:spPr>
              <a:xfrm>
                <a:off x="3505200" y="1905000"/>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28" name="Right Arrow 43">
                <a:extLst>
                  <a:ext uri="{FF2B5EF4-FFF2-40B4-BE49-F238E27FC236}">
                    <a16:creationId xmlns:a16="http://schemas.microsoft.com/office/drawing/2014/main" id="{CD952B87-15F2-F2A0-44CE-2445E0879667}"/>
                  </a:ext>
                </a:extLst>
              </p:cNvPr>
              <p:cNvSpPr/>
              <p:nvPr/>
            </p:nvSpPr>
            <p:spPr>
              <a:xfrm>
                <a:off x="6381292" y="1905000"/>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29" name="TextBox 28">
                <a:extLst>
                  <a:ext uri="{FF2B5EF4-FFF2-40B4-BE49-F238E27FC236}">
                    <a16:creationId xmlns:a16="http://schemas.microsoft.com/office/drawing/2014/main" id="{816B43D2-5C4E-276D-2586-6D689C6B0214}"/>
                  </a:ext>
                </a:extLst>
              </p:cNvPr>
              <p:cNvSpPr txBox="1"/>
              <p:nvPr/>
            </p:nvSpPr>
            <p:spPr>
              <a:xfrm>
                <a:off x="3048000" y="1447800"/>
                <a:ext cx="1351652" cy="369332"/>
              </a:xfrm>
              <a:prstGeom prst="rect">
                <a:avLst/>
              </a:prstGeom>
              <a:noFill/>
            </p:spPr>
            <p:txBody>
              <a:bodyPr wrap="none" rtlCol="0">
                <a:spAutoFit/>
              </a:bodyPr>
              <a:lstStyle/>
              <a:p>
                <a:r>
                  <a:rPr lang="en-US" dirty="0">
                    <a:solidFill>
                      <a:srgbClr val="FF0000"/>
                    </a:solidFill>
                    <a:cs typeface="Arial Rounded MT Bold"/>
                  </a:rPr>
                  <a:t>Experiment</a:t>
                </a:r>
              </a:p>
            </p:txBody>
          </p:sp>
          <p:sp>
            <p:nvSpPr>
              <p:cNvPr id="30" name="TextBox 29">
                <a:extLst>
                  <a:ext uri="{FF2B5EF4-FFF2-40B4-BE49-F238E27FC236}">
                    <a16:creationId xmlns:a16="http://schemas.microsoft.com/office/drawing/2014/main" id="{696AF02C-FDF1-B8A6-2626-880449A2C782}"/>
                  </a:ext>
                </a:extLst>
              </p:cNvPr>
              <p:cNvSpPr txBox="1"/>
              <p:nvPr/>
            </p:nvSpPr>
            <p:spPr>
              <a:xfrm>
                <a:off x="6228892" y="1447800"/>
                <a:ext cx="902811" cy="369332"/>
              </a:xfrm>
              <a:prstGeom prst="rect">
                <a:avLst/>
              </a:prstGeom>
              <a:noFill/>
            </p:spPr>
            <p:txBody>
              <a:bodyPr wrap="none" rtlCol="0">
                <a:spAutoFit/>
              </a:bodyPr>
              <a:lstStyle/>
              <a:p>
                <a:r>
                  <a:rPr lang="en-US" dirty="0">
                    <a:solidFill>
                      <a:srgbClr val="FF0000"/>
                    </a:solidFill>
                    <a:cs typeface="Arial Rounded MT Bold"/>
                  </a:rPr>
                  <a:t>Theory</a:t>
                </a:r>
              </a:p>
            </p:txBody>
          </p:sp>
          <p:sp>
            <p:nvSpPr>
              <p:cNvPr id="31" name="Rectangle 30">
                <a:extLst>
                  <a:ext uri="{FF2B5EF4-FFF2-40B4-BE49-F238E27FC236}">
                    <a16:creationId xmlns:a16="http://schemas.microsoft.com/office/drawing/2014/main" id="{54255FEF-0FA1-C182-C3B3-BE20C3B0B48D}"/>
                  </a:ext>
                </a:extLst>
              </p:cNvPr>
              <p:cNvSpPr/>
              <p:nvPr/>
            </p:nvSpPr>
            <p:spPr>
              <a:xfrm>
                <a:off x="7356223" y="2667000"/>
                <a:ext cx="1547218" cy="307777"/>
              </a:xfrm>
              <a:prstGeom prst="rect">
                <a:avLst/>
              </a:prstGeom>
            </p:spPr>
            <p:txBody>
              <a:bodyPr wrap="none">
                <a:spAutoFit/>
              </a:bodyPr>
              <a:lstStyle/>
              <a:p>
                <a:pPr algn="ctr" defTabSz="456188"/>
                <a:r>
                  <a:rPr lang="en-US" sz="1400" dirty="0">
                    <a:solidFill>
                      <a:srgbClr val="0000FF"/>
                    </a:solidFill>
                  </a:rPr>
                  <a:t>Quantum orbitals</a:t>
                </a:r>
              </a:p>
            </p:txBody>
          </p:sp>
          <p:pic>
            <p:nvPicPr>
              <p:cNvPr id="38" name="Picture 37" descr="Screen Shot 2017-11-17 at 5.04.10 AM.png">
                <a:extLst>
                  <a:ext uri="{FF2B5EF4-FFF2-40B4-BE49-F238E27FC236}">
                    <a16:creationId xmlns:a16="http://schemas.microsoft.com/office/drawing/2014/main" id="{47CA5B57-9F69-883A-1A97-2F8FCF385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526" y="1524001"/>
                <a:ext cx="1180907" cy="991312"/>
              </a:xfrm>
              <a:prstGeom prst="rect">
                <a:avLst/>
              </a:prstGeom>
            </p:spPr>
          </p:pic>
          <p:sp>
            <p:nvSpPr>
              <p:cNvPr id="39" name="Rectangle 38">
                <a:extLst>
                  <a:ext uri="{FF2B5EF4-FFF2-40B4-BE49-F238E27FC236}">
                    <a16:creationId xmlns:a16="http://schemas.microsoft.com/office/drawing/2014/main" id="{8FFCCD7B-E5B6-171C-4CE9-8D8DC5D87967}"/>
                  </a:ext>
                </a:extLst>
              </p:cNvPr>
              <p:cNvSpPr/>
              <p:nvPr/>
            </p:nvSpPr>
            <p:spPr>
              <a:xfrm>
                <a:off x="4437559" y="2501101"/>
                <a:ext cx="1627369" cy="523220"/>
              </a:xfrm>
              <a:prstGeom prst="rect">
                <a:avLst/>
              </a:prstGeom>
            </p:spPr>
            <p:txBody>
              <a:bodyPr wrap="none">
                <a:spAutoFit/>
              </a:bodyPr>
              <a:lstStyle/>
              <a:p>
                <a:pPr algn="ctr" defTabSz="456188"/>
                <a:r>
                  <a:rPr lang="en-US" sz="1400" dirty="0">
                    <a:solidFill>
                      <a:srgbClr val="0000FF"/>
                    </a:solidFill>
                  </a:rPr>
                  <a:t>Rutherford’s</a:t>
                </a:r>
              </a:p>
              <a:p>
                <a:pPr algn="ctr" defTabSz="456188"/>
                <a:r>
                  <a:rPr lang="en-US" sz="1400" dirty="0">
                    <a:solidFill>
                      <a:srgbClr val="0000FF"/>
                    </a:solidFill>
                  </a:rPr>
                  <a:t>Experiment - Data</a:t>
                </a:r>
              </a:p>
            </p:txBody>
          </p:sp>
          <p:pic>
            <p:nvPicPr>
              <p:cNvPr id="40" name="Picture 39" descr="Screen Shot 2017-11-17 at 5.04.31 AM.png">
                <a:extLst>
                  <a:ext uri="{FF2B5EF4-FFF2-40B4-BE49-F238E27FC236}">
                    <a16:creationId xmlns:a16="http://schemas.microsoft.com/office/drawing/2014/main" id="{985EBA4C-F98C-35E8-B804-8D9ADC3DE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177" y="1492909"/>
                <a:ext cx="1272168" cy="1010764"/>
              </a:xfrm>
              <a:prstGeom prst="rect">
                <a:avLst/>
              </a:prstGeom>
            </p:spPr>
          </p:pic>
          <p:pic>
            <p:nvPicPr>
              <p:cNvPr id="41" name="Picture 40" descr="Screen Shot 2017-11-17 at 1.44.35 AM.png">
                <a:extLst>
                  <a:ext uri="{FF2B5EF4-FFF2-40B4-BE49-F238E27FC236}">
                    <a16:creationId xmlns:a16="http://schemas.microsoft.com/office/drawing/2014/main" id="{5D161E35-D407-D003-2736-85311EA0A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3516" y="1345255"/>
                <a:ext cx="1611884" cy="1321745"/>
              </a:xfrm>
              <a:prstGeom prst="rect">
                <a:avLst/>
              </a:prstGeom>
            </p:spPr>
          </p:pic>
        </p:grpSp>
      </p:grpSp>
      <p:grpSp>
        <p:nvGrpSpPr>
          <p:cNvPr id="44" name="Group 43">
            <a:extLst>
              <a:ext uri="{FF2B5EF4-FFF2-40B4-BE49-F238E27FC236}">
                <a16:creationId xmlns:a16="http://schemas.microsoft.com/office/drawing/2014/main" id="{A23DE20F-05D4-B70D-83B7-A531E749AE41}"/>
              </a:ext>
            </a:extLst>
          </p:cNvPr>
          <p:cNvGrpSpPr/>
          <p:nvPr/>
        </p:nvGrpSpPr>
        <p:grpSpPr>
          <a:xfrm>
            <a:off x="586357" y="920137"/>
            <a:ext cx="4098115" cy="338554"/>
            <a:chOff x="586357" y="1251897"/>
            <a:chExt cx="4098115" cy="338554"/>
          </a:xfrm>
        </p:grpSpPr>
        <p:sp>
          <p:nvSpPr>
            <p:cNvPr id="45" name="TextBox 44">
              <a:extLst>
                <a:ext uri="{FF2B5EF4-FFF2-40B4-BE49-F238E27FC236}">
                  <a16:creationId xmlns:a16="http://schemas.microsoft.com/office/drawing/2014/main" id="{E09F6901-46E7-0376-119E-7F347FEB087B}"/>
                </a:ext>
              </a:extLst>
            </p:cNvPr>
            <p:cNvSpPr txBox="1"/>
            <p:nvPr/>
          </p:nvSpPr>
          <p:spPr>
            <a:xfrm>
              <a:off x="586357" y="1251897"/>
              <a:ext cx="2036752" cy="338554"/>
            </a:xfrm>
            <a:prstGeom prst="rect">
              <a:avLst/>
            </a:prstGeom>
            <a:noFill/>
          </p:spPr>
          <p:txBody>
            <a:bodyPr wrap="square" rtlCol="0">
              <a:spAutoFit/>
            </a:bodyPr>
            <a:lstStyle/>
            <a:p>
              <a:r>
                <a:rPr lang="el-GR" sz="1600" dirty="0">
                  <a:solidFill>
                    <a:srgbClr val="FF0000"/>
                  </a:solidFill>
                </a:rPr>
                <a:t>α</a:t>
              </a:r>
              <a:r>
                <a:rPr lang="en-US" sz="1600" dirty="0">
                  <a:solidFill>
                    <a:srgbClr val="FF0000"/>
                  </a:solidFill>
                </a:rPr>
                <a:t> + </a:t>
              </a:r>
              <a:r>
                <a:rPr lang="en-US" sz="1600" i="1" dirty="0">
                  <a:solidFill>
                    <a:srgbClr val="FF0000"/>
                  </a:solidFill>
                </a:rPr>
                <a:t>Au</a:t>
              </a:r>
              <a:r>
                <a:rPr lang="en-US" sz="1600" dirty="0">
                  <a:solidFill>
                    <a:srgbClr val="FF0000"/>
                  </a:solidFill>
                </a:rPr>
                <a:t>   </a:t>
              </a:r>
              <a:r>
                <a:rPr lang="en-US" sz="1600" dirty="0">
                  <a:solidFill>
                    <a:srgbClr val="FF0000"/>
                  </a:solidFill>
                  <a:ea typeface="Wingdings"/>
                  <a:cs typeface="Wingdings"/>
                  <a:sym typeface="Wingdings"/>
                </a:rPr>
                <a:t></a:t>
              </a:r>
              <a:r>
                <a:rPr lang="en-US" sz="1600" dirty="0">
                  <a:solidFill>
                    <a:srgbClr val="FF0000"/>
                  </a:solidFill>
                </a:rPr>
                <a:t>  </a:t>
              </a:r>
              <a:r>
                <a:rPr lang="el-GR" sz="1600" dirty="0">
                  <a:solidFill>
                    <a:srgbClr val="FF0000"/>
                  </a:solidFill>
                </a:rPr>
                <a:t>α</a:t>
              </a:r>
              <a:r>
                <a:rPr lang="en-US" sz="1600" dirty="0">
                  <a:solidFill>
                    <a:srgbClr val="FF0000"/>
                  </a:solidFill>
                </a:rPr>
                <a:t> + </a:t>
              </a:r>
              <a:r>
                <a:rPr lang="en-US" sz="1600" i="1" dirty="0">
                  <a:solidFill>
                    <a:srgbClr val="FF0000"/>
                  </a:solidFill>
                </a:rPr>
                <a:t>X</a:t>
              </a:r>
              <a:r>
                <a:rPr lang="en-US" sz="1600" dirty="0">
                  <a:solidFill>
                    <a:srgbClr val="FF0000"/>
                  </a:solidFill>
                </a:rPr>
                <a:t>   </a:t>
              </a:r>
            </a:p>
          </p:txBody>
        </p:sp>
        <p:sp>
          <p:nvSpPr>
            <p:cNvPr id="46" name="TextBox 45">
              <a:extLst>
                <a:ext uri="{FF2B5EF4-FFF2-40B4-BE49-F238E27FC236}">
                  <a16:creationId xmlns:a16="http://schemas.microsoft.com/office/drawing/2014/main" id="{285AA5F3-34D3-1642-0BEE-AC7E92D9AA28}"/>
                </a:ext>
              </a:extLst>
            </p:cNvPr>
            <p:cNvSpPr txBox="1"/>
            <p:nvPr/>
          </p:nvSpPr>
          <p:spPr>
            <a:xfrm>
              <a:off x="2928863" y="1251897"/>
              <a:ext cx="1755609" cy="307777"/>
            </a:xfrm>
            <a:prstGeom prst="rect">
              <a:avLst/>
            </a:prstGeom>
            <a:noFill/>
          </p:spPr>
          <p:txBody>
            <a:bodyPr wrap="none" rtlCol="0">
              <a:spAutoFit/>
            </a:bodyPr>
            <a:lstStyle/>
            <a:p>
              <a:r>
                <a:rPr lang="en-US" sz="1400" dirty="0">
                  <a:solidFill>
                    <a:srgbClr val="FF0000"/>
                  </a:solidFill>
                  <a:cs typeface="Arial Rounded MT Bold"/>
                </a:rPr>
                <a:t>Over 100 years ago</a:t>
              </a:r>
            </a:p>
          </p:txBody>
        </p:sp>
      </p:grpSp>
      <p:grpSp>
        <p:nvGrpSpPr>
          <p:cNvPr id="23" name="Group 22">
            <a:extLst>
              <a:ext uri="{FF2B5EF4-FFF2-40B4-BE49-F238E27FC236}">
                <a16:creationId xmlns:a16="http://schemas.microsoft.com/office/drawing/2014/main" id="{368234EE-BD70-B6BA-B385-F96520EDA534}"/>
              </a:ext>
            </a:extLst>
          </p:cNvPr>
          <p:cNvGrpSpPr/>
          <p:nvPr/>
        </p:nvGrpSpPr>
        <p:grpSpPr>
          <a:xfrm>
            <a:off x="645160" y="4531952"/>
            <a:ext cx="3475682" cy="1380929"/>
            <a:chOff x="691259" y="2038620"/>
            <a:chExt cx="3475682" cy="1380929"/>
          </a:xfrm>
        </p:grpSpPr>
        <p:grpSp>
          <p:nvGrpSpPr>
            <p:cNvPr id="24" name="Group 23">
              <a:extLst>
                <a:ext uri="{FF2B5EF4-FFF2-40B4-BE49-F238E27FC236}">
                  <a16:creationId xmlns:a16="http://schemas.microsoft.com/office/drawing/2014/main" id="{C1D7BD25-3AF7-8ED9-29E6-01FC4AEC1213}"/>
                </a:ext>
              </a:extLst>
            </p:cNvPr>
            <p:cNvGrpSpPr/>
            <p:nvPr/>
          </p:nvGrpSpPr>
          <p:grpSpPr>
            <a:xfrm>
              <a:off x="691259" y="2038620"/>
              <a:ext cx="3377798" cy="1380929"/>
              <a:chOff x="691259" y="2038620"/>
              <a:chExt cx="3377798" cy="1380929"/>
            </a:xfrm>
          </p:grpSpPr>
          <p:pic>
            <p:nvPicPr>
              <p:cNvPr id="33" name="Picture 32" descr="quarks.gif">
                <a:extLst>
                  <a:ext uri="{FF2B5EF4-FFF2-40B4-BE49-F238E27FC236}">
                    <a16:creationId xmlns:a16="http://schemas.microsoft.com/office/drawing/2014/main" id="{50DA5030-D8F4-1A23-F610-B08E77AAF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259" y="2038620"/>
                <a:ext cx="2615798" cy="1380929"/>
              </a:xfrm>
              <a:prstGeom prst="rect">
                <a:avLst/>
              </a:prstGeom>
            </p:spPr>
          </p:pic>
          <p:sp>
            <p:nvSpPr>
              <p:cNvPr id="34" name="TextBox 33">
                <a:extLst>
                  <a:ext uri="{FF2B5EF4-FFF2-40B4-BE49-F238E27FC236}">
                    <a16:creationId xmlns:a16="http://schemas.microsoft.com/office/drawing/2014/main" id="{5A314FCD-0D19-1216-00FE-2F773AC603A9}"/>
                  </a:ext>
                </a:extLst>
              </p:cNvPr>
              <p:cNvSpPr txBox="1"/>
              <p:nvPr/>
            </p:nvSpPr>
            <p:spPr>
              <a:xfrm>
                <a:off x="691259" y="2038620"/>
                <a:ext cx="2237278" cy="369332"/>
              </a:xfrm>
              <a:prstGeom prst="rect">
                <a:avLst/>
              </a:prstGeom>
              <a:noFill/>
            </p:spPr>
            <p:txBody>
              <a:bodyPr wrap="square" rtlCol="0">
                <a:spAutoFit/>
              </a:bodyPr>
              <a:lstStyle/>
              <a:p>
                <a:r>
                  <a:rPr lang="en-US" dirty="0">
                    <a:solidFill>
                      <a:srgbClr val="FF0000"/>
                    </a:solidFill>
                  </a:rPr>
                  <a:t>e + </a:t>
                </a:r>
                <a:r>
                  <a:rPr lang="en-US" i="1" dirty="0">
                    <a:solidFill>
                      <a:srgbClr val="FF0000"/>
                    </a:solidFill>
                  </a:rPr>
                  <a:t>p</a:t>
                </a:r>
                <a:r>
                  <a:rPr lang="en-US" dirty="0">
                    <a:solidFill>
                      <a:srgbClr val="FF0000"/>
                    </a:solidFill>
                  </a:rPr>
                  <a:t>   </a:t>
                </a:r>
                <a:r>
                  <a:rPr lang="en-US" dirty="0">
                    <a:solidFill>
                      <a:srgbClr val="FF0000"/>
                    </a:solidFill>
                    <a:ea typeface="Wingdings"/>
                    <a:cs typeface="Wingdings"/>
                    <a:sym typeface="Wingdings"/>
                  </a:rPr>
                  <a:t></a:t>
                </a:r>
                <a:r>
                  <a:rPr lang="en-US" dirty="0">
                    <a:solidFill>
                      <a:srgbClr val="FF0000"/>
                    </a:solidFill>
                  </a:rPr>
                  <a:t>  e + </a:t>
                </a:r>
                <a:r>
                  <a:rPr lang="en-US" i="1" dirty="0">
                    <a:solidFill>
                      <a:srgbClr val="FF0000"/>
                    </a:solidFill>
                  </a:rPr>
                  <a:t>X</a:t>
                </a:r>
                <a:r>
                  <a:rPr lang="en-US" dirty="0">
                    <a:solidFill>
                      <a:srgbClr val="FF0000"/>
                    </a:solidFill>
                  </a:rPr>
                  <a:t>   </a:t>
                </a:r>
              </a:p>
            </p:txBody>
          </p:sp>
        </p:grpSp>
        <p:sp>
          <p:nvSpPr>
            <p:cNvPr id="32" name="TextBox 31">
              <a:extLst>
                <a:ext uri="{FF2B5EF4-FFF2-40B4-BE49-F238E27FC236}">
                  <a16:creationId xmlns:a16="http://schemas.microsoft.com/office/drawing/2014/main" id="{355688AF-983F-15A0-7670-85C97CDD9249}"/>
                </a:ext>
              </a:extLst>
            </p:cNvPr>
            <p:cNvSpPr txBox="1"/>
            <p:nvPr/>
          </p:nvSpPr>
          <p:spPr>
            <a:xfrm>
              <a:off x="3584730" y="2595468"/>
              <a:ext cx="582211" cy="307777"/>
            </a:xfrm>
            <a:prstGeom prst="rect">
              <a:avLst/>
            </a:prstGeom>
            <a:noFill/>
          </p:spPr>
          <p:txBody>
            <a:bodyPr wrap="none" rtlCol="0">
              <a:spAutoFit/>
            </a:bodyPr>
            <a:lstStyle/>
            <a:p>
              <a:pPr defTabSz="456188"/>
              <a:r>
                <a:rPr lang="en-US" sz="1400" dirty="0">
                  <a:solidFill>
                    <a:srgbClr val="0000FF"/>
                  </a:solidFill>
                </a:rPr>
                <a:t>1968</a:t>
              </a:r>
            </a:p>
          </p:txBody>
        </p:sp>
      </p:grpSp>
      <p:sp>
        <p:nvSpPr>
          <p:cNvPr id="35" name="TextBox 34">
            <a:extLst>
              <a:ext uri="{FF2B5EF4-FFF2-40B4-BE49-F238E27FC236}">
                <a16:creationId xmlns:a16="http://schemas.microsoft.com/office/drawing/2014/main" id="{8AD4CA3C-2506-9648-594F-2C8C9CACA698}"/>
              </a:ext>
            </a:extLst>
          </p:cNvPr>
          <p:cNvSpPr txBox="1"/>
          <p:nvPr/>
        </p:nvSpPr>
        <p:spPr>
          <a:xfrm>
            <a:off x="236458" y="3568255"/>
            <a:ext cx="7533662" cy="421234"/>
          </a:xfrm>
          <a:prstGeom prst="rect">
            <a:avLst/>
          </a:prstGeom>
          <a:noFill/>
        </p:spPr>
        <p:txBody>
          <a:bodyPr wrap="none" lIns="81882" tIns="40940" rIns="81882" bIns="40940" rtlCol="0">
            <a:spAutoFit/>
          </a:bodyPr>
          <a:lstStyle/>
          <a:p>
            <a:pPr defTabSz="456188">
              <a:buFont typeface="Wingdings" charset="2"/>
              <a:buChar char="q"/>
            </a:pPr>
            <a:r>
              <a:rPr lang="en-US" sz="2200" dirty="0">
                <a:solidFill>
                  <a:srgbClr val="0D720A"/>
                </a:solidFill>
                <a:cs typeface="Arial Rounded MT Bold"/>
              </a:rPr>
              <a:t> A </a:t>
            </a:r>
            <a:r>
              <a:rPr lang="en-US" sz="2200" dirty="0">
                <a:solidFill>
                  <a:srgbClr val="FF0000"/>
                </a:solidFill>
                <a:cs typeface="Arial Rounded MT Bold"/>
              </a:rPr>
              <a:t>modern</a:t>
            </a:r>
            <a:r>
              <a:rPr lang="en-US" sz="2200" dirty="0">
                <a:solidFill>
                  <a:srgbClr val="0D720A"/>
                </a:solidFill>
                <a:cs typeface="Arial Rounded MT Bold"/>
              </a:rPr>
              <a:t> </a:t>
            </a:r>
            <a:r>
              <a:rPr lang="en-US" sz="2200" dirty="0">
                <a:solidFill>
                  <a:srgbClr val="FF0000"/>
                </a:solidFill>
                <a:cs typeface="Arial Rounded MT Bold"/>
              </a:rPr>
              <a:t>“Rutherford” experiment </a:t>
            </a:r>
            <a:r>
              <a:rPr lang="en-US" sz="2200" dirty="0">
                <a:solidFill>
                  <a:srgbClr val="0D720A"/>
                </a:solidFill>
                <a:cs typeface="Arial Rounded MT Bold"/>
              </a:rPr>
              <a:t>(about 50 years ago)</a:t>
            </a:r>
            <a:r>
              <a:rPr lang="en-US" sz="2200" dirty="0">
                <a:solidFill>
                  <a:srgbClr val="006600"/>
                </a:solidFill>
                <a:cs typeface="Arial Rounded MT Bold"/>
              </a:rPr>
              <a:t>:</a:t>
            </a:r>
          </a:p>
        </p:txBody>
      </p:sp>
      <p:sp>
        <p:nvSpPr>
          <p:cNvPr id="36" name="Rectangle 35">
            <a:extLst>
              <a:ext uri="{FF2B5EF4-FFF2-40B4-BE49-F238E27FC236}">
                <a16:creationId xmlns:a16="http://schemas.microsoft.com/office/drawing/2014/main" id="{B6139A79-162A-9282-99C7-F5225F121445}"/>
              </a:ext>
            </a:extLst>
          </p:cNvPr>
          <p:cNvSpPr/>
          <p:nvPr/>
        </p:nvSpPr>
        <p:spPr>
          <a:xfrm>
            <a:off x="542115" y="4013802"/>
            <a:ext cx="1251146" cy="369332"/>
          </a:xfrm>
          <a:prstGeom prst="rect">
            <a:avLst/>
          </a:prstGeom>
        </p:spPr>
        <p:txBody>
          <a:bodyPr wrap="square">
            <a:spAutoFit/>
          </a:bodyPr>
          <a:lstStyle/>
          <a:p>
            <a:r>
              <a:rPr lang="en-US" dirty="0">
                <a:solidFill>
                  <a:srgbClr val="0000FF"/>
                </a:solidFill>
                <a:cs typeface="Arial Rounded MT Bold"/>
              </a:rPr>
              <a:t>Nucleon</a:t>
            </a:r>
            <a:r>
              <a:rPr lang="en-US" b="1" dirty="0">
                <a:solidFill>
                  <a:srgbClr val="0000FF"/>
                </a:solidFill>
                <a:cs typeface="Arial Rounded MT Bold"/>
              </a:rPr>
              <a:t>:</a:t>
            </a:r>
            <a:endParaRPr lang="en-US" dirty="0">
              <a:solidFill>
                <a:srgbClr val="0000FF"/>
              </a:solidFill>
              <a:cs typeface="Arial Rounded MT Bold"/>
            </a:endParaRPr>
          </a:p>
        </p:txBody>
      </p:sp>
      <p:sp>
        <p:nvSpPr>
          <p:cNvPr id="37" name="Rectangle 36">
            <a:extLst>
              <a:ext uri="{FF2B5EF4-FFF2-40B4-BE49-F238E27FC236}">
                <a16:creationId xmlns:a16="http://schemas.microsoft.com/office/drawing/2014/main" id="{7F031D19-1DB4-27FC-4793-5E5CC35D0E11}"/>
              </a:ext>
            </a:extLst>
          </p:cNvPr>
          <p:cNvSpPr/>
          <p:nvPr/>
        </p:nvSpPr>
        <p:spPr>
          <a:xfrm>
            <a:off x="1701608" y="4038442"/>
            <a:ext cx="2448438" cy="584776"/>
          </a:xfrm>
          <a:prstGeom prst="rect">
            <a:avLst/>
          </a:prstGeom>
        </p:spPr>
        <p:txBody>
          <a:bodyPr wrap="square">
            <a:spAutoFit/>
          </a:bodyPr>
          <a:lstStyle/>
          <a:p>
            <a:r>
              <a:rPr lang="en-US" sz="1600" i="1" dirty="0">
                <a:solidFill>
                  <a:srgbClr val="0000FF"/>
                </a:solidFill>
                <a:cs typeface="Arial Rounded MT Bold"/>
              </a:rPr>
              <a:t>The building unit of all atomic nuclei</a:t>
            </a:r>
          </a:p>
        </p:txBody>
      </p:sp>
      <p:grpSp>
        <p:nvGrpSpPr>
          <p:cNvPr id="48" name="Group 47">
            <a:extLst>
              <a:ext uri="{FF2B5EF4-FFF2-40B4-BE49-F238E27FC236}">
                <a16:creationId xmlns:a16="http://schemas.microsoft.com/office/drawing/2014/main" id="{A1BB4D9B-58E3-7D89-9ED3-C3F3B9600F67}"/>
              </a:ext>
            </a:extLst>
          </p:cNvPr>
          <p:cNvGrpSpPr/>
          <p:nvPr/>
        </p:nvGrpSpPr>
        <p:grpSpPr>
          <a:xfrm>
            <a:off x="6899424" y="3998552"/>
            <a:ext cx="2133600" cy="2547732"/>
            <a:chOff x="7008362" y="4517418"/>
            <a:chExt cx="2133600" cy="2524416"/>
          </a:xfrm>
        </p:grpSpPr>
        <p:pic>
          <p:nvPicPr>
            <p:cNvPr id="49" name="Picture 48" descr="dis-vs-q2.png">
              <a:extLst>
                <a:ext uri="{FF2B5EF4-FFF2-40B4-BE49-F238E27FC236}">
                  <a16:creationId xmlns:a16="http://schemas.microsoft.com/office/drawing/2014/main" id="{991A7E83-233B-EF67-A285-189CB4BBFF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8362" y="4861491"/>
              <a:ext cx="2133600" cy="2180343"/>
            </a:xfrm>
            <a:prstGeom prst="rect">
              <a:avLst/>
            </a:prstGeom>
          </p:spPr>
        </p:pic>
        <p:sp>
          <p:nvSpPr>
            <p:cNvPr id="50" name="Rectangle 49">
              <a:extLst>
                <a:ext uri="{FF2B5EF4-FFF2-40B4-BE49-F238E27FC236}">
                  <a16:creationId xmlns:a16="http://schemas.microsoft.com/office/drawing/2014/main" id="{79647976-FD03-A870-D9E5-D2CC3A92EF66}"/>
                </a:ext>
              </a:extLst>
            </p:cNvPr>
            <p:cNvSpPr/>
            <p:nvPr/>
          </p:nvSpPr>
          <p:spPr>
            <a:xfrm>
              <a:off x="7499000" y="4517418"/>
              <a:ext cx="1083951" cy="335456"/>
            </a:xfrm>
            <a:prstGeom prst="rect">
              <a:avLst/>
            </a:prstGeom>
          </p:spPr>
          <p:txBody>
            <a:bodyPr wrap="none">
              <a:spAutoFit/>
            </a:bodyPr>
            <a:lstStyle/>
            <a:p>
              <a:pPr algn="ctr" defTabSz="456188"/>
              <a:r>
                <a:rPr lang="en-US" sz="1600" dirty="0">
                  <a:solidFill>
                    <a:srgbClr val="FF0000"/>
                  </a:solidFill>
                </a:rPr>
                <a:t>Discovery</a:t>
              </a:r>
            </a:p>
          </p:txBody>
        </p:sp>
      </p:grpSp>
      <p:sp>
        <p:nvSpPr>
          <p:cNvPr id="51" name="Right Arrow 67">
            <a:extLst>
              <a:ext uri="{FF2B5EF4-FFF2-40B4-BE49-F238E27FC236}">
                <a16:creationId xmlns:a16="http://schemas.microsoft.com/office/drawing/2014/main" id="{42430A64-CFB9-2088-CADD-C6322C95A4E8}"/>
              </a:ext>
            </a:extLst>
          </p:cNvPr>
          <p:cNvSpPr/>
          <p:nvPr/>
        </p:nvSpPr>
        <p:spPr>
          <a:xfrm>
            <a:off x="6298616" y="5065352"/>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grpSp>
        <p:nvGrpSpPr>
          <p:cNvPr id="52" name="Group 51">
            <a:extLst>
              <a:ext uri="{FF2B5EF4-FFF2-40B4-BE49-F238E27FC236}">
                <a16:creationId xmlns:a16="http://schemas.microsoft.com/office/drawing/2014/main" id="{EC620AAE-DB97-EA4D-A990-131762ADF82E}"/>
              </a:ext>
            </a:extLst>
          </p:cNvPr>
          <p:cNvGrpSpPr/>
          <p:nvPr/>
        </p:nvGrpSpPr>
        <p:grpSpPr>
          <a:xfrm>
            <a:off x="568960" y="5827352"/>
            <a:ext cx="3018606" cy="369332"/>
            <a:chOff x="584873" y="6448366"/>
            <a:chExt cx="3018606" cy="369332"/>
          </a:xfrm>
        </p:grpSpPr>
        <p:sp>
          <p:nvSpPr>
            <p:cNvPr id="53" name="TextBox 52">
              <a:extLst>
                <a:ext uri="{FF2B5EF4-FFF2-40B4-BE49-F238E27FC236}">
                  <a16:creationId xmlns:a16="http://schemas.microsoft.com/office/drawing/2014/main" id="{4D5C22BF-D408-B787-4B2E-F14D48075B9E}"/>
                </a:ext>
              </a:extLst>
            </p:cNvPr>
            <p:cNvSpPr txBox="1"/>
            <p:nvPr/>
          </p:nvSpPr>
          <p:spPr>
            <a:xfrm>
              <a:off x="1328497" y="6448366"/>
              <a:ext cx="2274982" cy="369332"/>
            </a:xfrm>
            <a:prstGeom prst="rect">
              <a:avLst/>
            </a:prstGeom>
            <a:noFill/>
          </p:spPr>
          <p:txBody>
            <a:bodyPr wrap="none" rtlCol="0">
              <a:spAutoFit/>
            </a:bodyPr>
            <a:lstStyle/>
            <a:p>
              <a:r>
                <a:rPr lang="en-US" i="1" dirty="0">
                  <a:solidFill>
                    <a:srgbClr val="FF0000"/>
                  </a:solidFill>
                  <a:cs typeface="Arial Rounded MT Bold"/>
                </a:rPr>
                <a:t>Discovery of quarks!</a:t>
              </a:r>
            </a:p>
          </p:txBody>
        </p:sp>
        <p:sp>
          <p:nvSpPr>
            <p:cNvPr id="54" name="Right Arrow 70">
              <a:extLst>
                <a:ext uri="{FF2B5EF4-FFF2-40B4-BE49-F238E27FC236}">
                  <a16:creationId xmlns:a16="http://schemas.microsoft.com/office/drawing/2014/main" id="{F7BD66D0-93B3-9AA4-E44B-1BF5CFC0F443}"/>
                </a:ext>
              </a:extLst>
            </p:cNvPr>
            <p:cNvSpPr/>
            <p:nvPr/>
          </p:nvSpPr>
          <p:spPr>
            <a:xfrm>
              <a:off x="584873" y="6488668"/>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grpSp>
      <p:grpSp>
        <p:nvGrpSpPr>
          <p:cNvPr id="55" name="Group 54">
            <a:extLst>
              <a:ext uri="{FF2B5EF4-FFF2-40B4-BE49-F238E27FC236}">
                <a16:creationId xmlns:a16="http://schemas.microsoft.com/office/drawing/2014/main" id="{8365FCB3-9CDE-DFEB-ACFD-54DDE778C224}"/>
              </a:ext>
            </a:extLst>
          </p:cNvPr>
          <p:cNvGrpSpPr/>
          <p:nvPr/>
        </p:nvGrpSpPr>
        <p:grpSpPr>
          <a:xfrm>
            <a:off x="4302760" y="3998552"/>
            <a:ext cx="1853505" cy="2286000"/>
            <a:chOff x="4539206" y="4522938"/>
            <a:chExt cx="1853505" cy="2335062"/>
          </a:xfrm>
        </p:grpSpPr>
        <p:grpSp>
          <p:nvGrpSpPr>
            <p:cNvPr id="56" name="Group 55">
              <a:extLst>
                <a:ext uri="{FF2B5EF4-FFF2-40B4-BE49-F238E27FC236}">
                  <a16:creationId xmlns:a16="http://schemas.microsoft.com/office/drawing/2014/main" id="{9F01E7B8-6D4F-D092-5074-4ABFD5829CC2}"/>
                </a:ext>
              </a:extLst>
            </p:cNvPr>
            <p:cNvGrpSpPr/>
            <p:nvPr/>
          </p:nvGrpSpPr>
          <p:grpSpPr>
            <a:xfrm>
              <a:off x="4539206" y="4522938"/>
              <a:ext cx="1853505" cy="2335062"/>
              <a:chOff x="4539206" y="4522938"/>
              <a:chExt cx="1853505" cy="2196525"/>
            </a:xfrm>
          </p:grpSpPr>
          <p:pic>
            <p:nvPicPr>
              <p:cNvPr id="58" name="Picture 57" descr="Screen Shot 2017-11-17 at 11.02.02 AM.png">
                <a:extLst>
                  <a:ext uri="{FF2B5EF4-FFF2-40B4-BE49-F238E27FC236}">
                    <a16:creationId xmlns:a16="http://schemas.microsoft.com/office/drawing/2014/main" id="{411E0718-744A-A109-5FF9-8D3C0200DC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9206" y="4861493"/>
                <a:ext cx="1853505" cy="1857970"/>
              </a:xfrm>
              <a:prstGeom prst="rect">
                <a:avLst/>
              </a:prstGeom>
            </p:spPr>
          </p:pic>
          <p:sp>
            <p:nvSpPr>
              <p:cNvPr id="59" name="Rectangle 58">
                <a:extLst>
                  <a:ext uri="{FF2B5EF4-FFF2-40B4-BE49-F238E27FC236}">
                    <a16:creationId xmlns:a16="http://schemas.microsoft.com/office/drawing/2014/main" id="{C76DF03F-51CC-E108-C56D-10D9A41A5456}"/>
                  </a:ext>
                </a:extLst>
              </p:cNvPr>
              <p:cNvSpPr/>
              <p:nvPr/>
            </p:nvSpPr>
            <p:spPr>
              <a:xfrm>
                <a:off x="4941957" y="4522938"/>
                <a:ext cx="1095172" cy="325303"/>
              </a:xfrm>
              <a:prstGeom prst="rect">
                <a:avLst/>
              </a:prstGeom>
            </p:spPr>
            <p:txBody>
              <a:bodyPr wrap="none">
                <a:spAutoFit/>
              </a:bodyPr>
              <a:lstStyle/>
              <a:p>
                <a:pPr algn="ctr" defTabSz="456188"/>
                <a:r>
                  <a:rPr lang="en-US" sz="1600" dirty="0">
                    <a:solidFill>
                      <a:srgbClr val="FF0000"/>
                    </a:solidFill>
                  </a:rPr>
                  <a:t>Prediction</a:t>
                </a:r>
              </a:p>
            </p:txBody>
          </p:sp>
        </p:grpSp>
        <p:sp>
          <p:nvSpPr>
            <p:cNvPr id="57" name="TextBox 56">
              <a:extLst>
                <a:ext uri="{FF2B5EF4-FFF2-40B4-BE49-F238E27FC236}">
                  <a16:creationId xmlns:a16="http://schemas.microsoft.com/office/drawing/2014/main" id="{36C8169E-E6BA-037A-A268-876B0052B42E}"/>
                </a:ext>
              </a:extLst>
            </p:cNvPr>
            <p:cNvSpPr txBox="1"/>
            <p:nvPr/>
          </p:nvSpPr>
          <p:spPr>
            <a:xfrm>
              <a:off x="5669436" y="5965448"/>
              <a:ext cx="671979" cy="534449"/>
            </a:xfrm>
            <a:prstGeom prst="rect">
              <a:avLst/>
            </a:prstGeom>
            <a:noFill/>
          </p:spPr>
          <p:txBody>
            <a:bodyPr wrap="none" rtlCol="0">
              <a:spAutoFit/>
            </a:bodyPr>
            <a:lstStyle/>
            <a:p>
              <a:r>
                <a:rPr lang="en-US" sz="1400" dirty="0">
                  <a:solidFill>
                    <a:srgbClr val="0000FF"/>
                  </a:solidFill>
                  <a:cs typeface="Arial Rounded MT Bold"/>
                </a:rPr>
                <a:t>Quark</a:t>
              </a:r>
            </a:p>
            <a:p>
              <a:r>
                <a:rPr lang="en-US" sz="1400" dirty="0">
                  <a:solidFill>
                    <a:srgbClr val="0000FF"/>
                  </a:solidFill>
                  <a:cs typeface="Arial Rounded MT Bold"/>
                </a:rPr>
                <a:t>model</a:t>
              </a:r>
            </a:p>
          </p:txBody>
        </p:sp>
      </p:grpSp>
    </p:spTree>
    <p:extLst>
      <p:ext uri="{BB962C8B-B14F-4D97-AF65-F5344CB8AC3E}">
        <p14:creationId xmlns:p14="http://schemas.microsoft.com/office/powerpoint/2010/main" val="721558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Four Lectures</a:t>
            </a:r>
          </a:p>
        </p:txBody>
      </p:sp>
      <p:sp>
        <p:nvSpPr>
          <p:cNvPr id="5" name="Content Placeholder 2">
            <a:extLst>
              <a:ext uri="{FF2B5EF4-FFF2-40B4-BE49-F238E27FC236}">
                <a16:creationId xmlns:a16="http://schemas.microsoft.com/office/drawing/2014/main" id="{A654032A-299F-476A-A87F-DF3392AA4482}"/>
              </a:ext>
            </a:extLst>
          </p:cNvPr>
          <p:cNvSpPr txBox="1">
            <a:spLocks/>
          </p:cNvSpPr>
          <p:nvPr/>
        </p:nvSpPr>
        <p:spPr>
          <a:xfrm>
            <a:off x="308919" y="966055"/>
            <a:ext cx="8464378" cy="5381694"/>
          </a:xfrm>
          <a:prstGeom prst="rect">
            <a:avLst/>
          </a:prstGeom>
        </p:spPr>
        <p:txBody>
          <a:bodyPr vert="horz" lIns="91418" tIns="45709" rIns="91418" bIns="45709" rtlCol="0">
            <a:norm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endParaRPr lang="en-US" dirty="0">
              <a:solidFill>
                <a:srgbClr val="000000"/>
              </a:solidFill>
            </a:endParaRPr>
          </a:p>
          <a:p>
            <a:pPr marL="461855" lvl="0" indent="-461855">
              <a:defRPr/>
            </a:pPr>
            <a:r>
              <a:rPr lang="en-US" dirty="0">
                <a:solidFill>
                  <a:srgbClr val="0432FF"/>
                </a:solidFill>
              </a:rPr>
              <a:t>Lecture 1	Introduction and Electron Scattering Basics</a:t>
            </a:r>
          </a:p>
          <a:p>
            <a:pPr marL="461855" lvl="0" indent="-461855">
              <a:defRPr/>
            </a:pPr>
            <a:r>
              <a:rPr lang="en-US" dirty="0">
                <a:solidFill>
                  <a:srgbClr val="000000"/>
                </a:solidFill>
              </a:rPr>
              <a:t>Lecture 2	EIC Science</a:t>
            </a:r>
          </a:p>
          <a:p>
            <a:pPr marL="461855" lvl="0" indent="-461855">
              <a:defRPr/>
            </a:pPr>
            <a:r>
              <a:rPr lang="en-US" dirty="0">
                <a:solidFill>
                  <a:srgbClr val="000000"/>
                </a:solidFill>
              </a:rPr>
              <a:t>Lecture 3	EIC Detector</a:t>
            </a:r>
          </a:p>
          <a:p>
            <a:pPr marL="461855" lvl="0" indent="-461855">
              <a:defRPr/>
            </a:pPr>
            <a:r>
              <a:rPr lang="en-US" dirty="0">
                <a:solidFill>
                  <a:srgbClr val="000000"/>
                </a:solidFill>
              </a:rPr>
              <a:t>Lecture 4	EIC Project Status</a:t>
            </a: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a:p>
            <a:pPr marL="461855" marR="0" lvl="0" indent="-461855" algn="l" defTabSz="91418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952804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20</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0" y="-14525"/>
            <a:ext cx="9144000" cy="589049"/>
          </a:xfrm>
        </p:spPr>
        <p:txBody>
          <a:bodyPr>
            <a:normAutofit/>
          </a:bodyPr>
          <a:lstStyle/>
          <a:p>
            <a:r>
              <a:rPr lang="en-US" sz="2800" dirty="0">
                <a:latin typeface="Arial" pitchFamily="34" charset="0"/>
              </a:rPr>
              <a:t>Nuclear </a:t>
            </a:r>
            <a:r>
              <a:rPr lang="en-US" sz="2800" dirty="0" err="1">
                <a:latin typeface="Arial" pitchFamily="34" charset="0"/>
              </a:rPr>
              <a:t>Femtography</a:t>
            </a:r>
            <a:r>
              <a:rPr lang="en-US" sz="2800" dirty="0">
                <a:latin typeface="Arial" pitchFamily="34" charset="0"/>
              </a:rPr>
              <a:t> – Subatomic Matter is Unique</a:t>
            </a:r>
            <a:endParaRPr lang="en-US" sz="2800" dirty="0"/>
          </a:p>
        </p:txBody>
      </p:sp>
      <p:grpSp>
        <p:nvGrpSpPr>
          <p:cNvPr id="26" name="Group 25">
            <a:extLst>
              <a:ext uri="{FF2B5EF4-FFF2-40B4-BE49-F238E27FC236}">
                <a16:creationId xmlns:a16="http://schemas.microsoft.com/office/drawing/2014/main" id="{0A83CDB7-CC3A-4541-B956-97887270F6CE}"/>
              </a:ext>
            </a:extLst>
          </p:cNvPr>
          <p:cNvGrpSpPr/>
          <p:nvPr/>
        </p:nvGrpSpPr>
        <p:grpSpPr>
          <a:xfrm>
            <a:off x="0" y="542445"/>
            <a:ext cx="9238360" cy="2685876"/>
            <a:chOff x="34011" y="3779456"/>
            <a:chExt cx="9238360" cy="2685876"/>
          </a:xfrm>
        </p:grpSpPr>
        <p:grpSp>
          <p:nvGrpSpPr>
            <p:cNvPr id="27" name="Group 26">
              <a:extLst>
                <a:ext uri="{FF2B5EF4-FFF2-40B4-BE49-F238E27FC236}">
                  <a16:creationId xmlns:a16="http://schemas.microsoft.com/office/drawing/2014/main" id="{6495CED1-1A35-4F95-B041-7CD5C35C7D08}"/>
                </a:ext>
              </a:extLst>
            </p:cNvPr>
            <p:cNvGrpSpPr/>
            <p:nvPr/>
          </p:nvGrpSpPr>
          <p:grpSpPr>
            <a:xfrm>
              <a:off x="34011" y="3779456"/>
              <a:ext cx="9238360" cy="2685876"/>
              <a:chOff x="34011" y="3779456"/>
              <a:chExt cx="9238360" cy="2685876"/>
            </a:xfrm>
          </p:grpSpPr>
          <p:sp>
            <p:nvSpPr>
              <p:cNvPr id="54" name="TextBox 53">
                <a:extLst>
                  <a:ext uri="{FF2B5EF4-FFF2-40B4-BE49-F238E27FC236}">
                    <a16:creationId xmlns:a16="http://schemas.microsoft.com/office/drawing/2014/main" id="{B2C4B44E-B2A7-47C2-A45F-7A6BF3EF6F27}"/>
                  </a:ext>
                </a:extLst>
              </p:cNvPr>
              <p:cNvSpPr txBox="1"/>
              <p:nvPr/>
            </p:nvSpPr>
            <p:spPr>
              <a:xfrm>
                <a:off x="34011" y="3779456"/>
                <a:ext cx="9238360" cy="400077"/>
              </a:xfrm>
              <a:prstGeom prst="rect">
                <a:avLst/>
              </a:prstGeom>
              <a:noFill/>
            </p:spPr>
            <p:txBody>
              <a:bodyPr wrap="none" lIns="91407" tIns="45704" rIns="91407" bIns="45704" rtlCol="0">
                <a:spAutoFit/>
              </a:bodyPr>
              <a:lstStyle/>
              <a:p>
                <a:pPr defTabSz="820487"/>
                <a:r>
                  <a:rPr lang="en-US" sz="2000" dirty="0">
                    <a:solidFill>
                      <a:srgbClr val="006600"/>
                    </a:solidFill>
                    <a:latin typeface="Arial" panose="020B0604020202020204"/>
                  </a:rPr>
                  <a:t>Most known matter has localized mass and charge centers – vast “open” space</a:t>
                </a:r>
              </a:p>
            </p:txBody>
          </p:sp>
          <p:grpSp>
            <p:nvGrpSpPr>
              <p:cNvPr id="55" name="Group 54">
                <a:extLst>
                  <a:ext uri="{FF2B5EF4-FFF2-40B4-BE49-F238E27FC236}">
                    <a16:creationId xmlns:a16="http://schemas.microsoft.com/office/drawing/2014/main" id="{DAC91A27-C0A1-4D41-A15C-9FFC6ED3C9A5}"/>
                  </a:ext>
                </a:extLst>
              </p:cNvPr>
              <p:cNvGrpSpPr/>
              <p:nvPr/>
            </p:nvGrpSpPr>
            <p:grpSpPr>
              <a:xfrm>
                <a:off x="609600" y="4191000"/>
                <a:ext cx="2095307" cy="2274332"/>
                <a:chOff x="609600" y="4191000"/>
                <a:chExt cx="2095307" cy="2274332"/>
              </a:xfrm>
            </p:grpSpPr>
            <p:sp>
              <p:nvSpPr>
                <p:cNvPr id="56" name="TextBox 55">
                  <a:extLst>
                    <a:ext uri="{FF2B5EF4-FFF2-40B4-BE49-F238E27FC236}">
                      <a16:creationId xmlns:a16="http://schemas.microsoft.com/office/drawing/2014/main" id="{0AC3DB0B-3E7F-4624-9975-90AF24937B39}"/>
                    </a:ext>
                  </a:extLst>
                </p:cNvPr>
                <p:cNvSpPr txBox="1"/>
                <p:nvPr/>
              </p:nvSpPr>
              <p:spPr>
                <a:xfrm>
                  <a:off x="609600" y="4191000"/>
                  <a:ext cx="1172116"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Molecule:</a:t>
                  </a:r>
                </a:p>
              </p:txBody>
            </p:sp>
            <p:pic>
              <p:nvPicPr>
                <p:cNvPr id="57" name="Picture 56" descr="Screen Shot 2017-09-28 at 3.34.52 AM.png">
                  <a:extLst>
                    <a:ext uri="{FF2B5EF4-FFF2-40B4-BE49-F238E27FC236}">
                      <a16:creationId xmlns:a16="http://schemas.microsoft.com/office/drawing/2014/main" id="{5151ADEE-9B8B-4DFA-8E53-3EC2C0D4D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572000"/>
                  <a:ext cx="2019107" cy="1524000"/>
                </a:xfrm>
                <a:prstGeom prst="rect">
                  <a:avLst/>
                </a:prstGeom>
              </p:spPr>
            </p:pic>
            <p:sp>
              <p:nvSpPr>
                <p:cNvPr id="58" name="TextBox 57">
                  <a:extLst>
                    <a:ext uri="{FF2B5EF4-FFF2-40B4-BE49-F238E27FC236}">
                      <a16:creationId xmlns:a16="http://schemas.microsoft.com/office/drawing/2014/main" id="{12B356C1-B057-43F4-B52C-9F1E5B1CD379}"/>
                    </a:ext>
                  </a:extLst>
                </p:cNvPr>
                <p:cNvSpPr txBox="1"/>
                <p:nvPr/>
              </p:nvSpPr>
              <p:spPr>
                <a:xfrm>
                  <a:off x="1524000" y="6096000"/>
                  <a:ext cx="945515"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“Water”</a:t>
                  </a:r>
                </a:p>
              </p:txBody>
            </p:sp>
          </p:grpSp>
        </p:grpSp>
        <p:grpSp>
          <p:nvGrpSpPr>
            <p:cNvPr id="28" name="Group 27">
              <a:extLst>
                <a:ext uri="{FF2B5EF4-FFF2-40B4-BE49-F238E27FC236}">
                  <a16:creationId xmlns:a16="http://schemas.microsoft.com/office/drawing/2014/main" id="{7CAE6162-002F-47AE-B3E5-C45AC6030E55}"/>
                </a:ext>
              </a:extLst>
            </p:cNvPr>
            <p:cNvGrpSpPr/>
            <p:nvPr/>
          </p:nvGrpSpPr>
          <p:grpSpPr>
            <a:xfrm>
              <a:off x="3352800" y="4191000"/>
              <a:ext cx="2005677" cy="2274332"/>
              <a:chOff x="3352800" y="4191000"/>
              <a:chExt cx="2005677" cy="2274332"/>
            </a:xfrm>
          </p:grpSpPr>
          <p:pic>
            <p:nvPicPr>
              <p:cNvPr id="51" name="Picture 50" descr="Screen Shot 2017-09-28 at 10.17.48 AM.png">
                <a:extLst>
                  <a:ext uri="{FF2B5EF4-FFF2-40B4-BE49-F238E27FC236}">
                    <a16:creationId xmlns:a16="http://schemas.microsoft.com/office/drawing/2014/main" id="{5B65E73C-3ADC-4547-BBF6-D0AF24C65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4419600"/>
                <a:ext cx="1676400" cy="1735220"/>
              </a:xfrm>
              <a:prstGeom prst="rect">
                <a:avLst/>
              </a:prstGeom>
            </p:spPr>
          </p:pic>
          <p:sp>
            <p:nvSpPr>
              <p:cNvPr id="52" name="TextBox 51">
                <a:extLst>
                  <a:ext uri="{FF2B5EF4-FFF2-40B4-BE49-F238E27FC236}">
                    <a16:creationId xmlns:a16="http://schemas.microsoft.com/office/drawing/2014/main" id="{C9B31EBA-EFE3-4192-85B9-BC2B4D6DC09C}"/>
                  </a:ext>
                </a:extLst>
              </p:cNvPr>
              <p:cNvSpPr txBox="1"/>
              <p:nvPr/>
            </p:nvSpPr>
            <p:spPr>
              <a:xfrm>
                <a:off x="3352800" y="4191000"/>
                <a:ext cx="966931"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Crystal:</a:t>
                </a:r>
              </a:p>
            </p:txBody>
          </p:sp>
          <p:sp>
            <p:nvSpPr>
              <p:cNvPr id="53" name="TextBox 52">
                <a:extLst>
                  <a:ext uri="{FF2B5EF4-FFF2-40B4-BE49-F238E27FC236}">
                    <a16:creationId xmlns:a16="http://schemas.microsoft.com/office/drawing/2014/main" id="{CD2EFD0F-6B38-4B4C-91CE-BF030FA9F323}"/>
                  </a:ext>
                </a:extLst>
              </p:cNvPr>
              <p:cNvSpPr txBox="1"/>
              <p:nvPr/>
            </p:nvSpPr>
            <p:spPr>
              <a:xfrm>
                <a:off x="3352800" y="6096000"/>
                <a:ext cx="2005677"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Rare-Earth metal </a:t>
                </a:r>
              </a:p>
            </p:txBody>
          </p:sp>
        </p:grpSp>
        <p:grpSp>
          <p:nvGrpSpPr>
            <p:cNvPr id="29" name="Group 28">
              <a:extLst>
                <a:ext uri="{FF2B5EF4-FFF2-40B4-BE49-F238E27FC236}">
                  <a16:creationId xmlns:a16="http://schemas.microsoft.com/office/drawing/2014/main" id="{E16568DF-1344-454E-844A-1CF2450B1F1B}"/>
                </a:ext>
              </a:extLst>
            </p:cNvPr>
            <p:cNvGrpSpPr/>
            <p:nvPr/>
          </p:nvGrpSpPr>
          <p:grpSpPr>
            <a:xfrm>
              <a:off x="5887928" y="4191000"/>
              <a:ext cx="3120894" cy="2274332"/>
              <a:chOff x="5887928" y="4191000"/>
              <a:chExt cx="3120894" cy="2274332"/>
            </a:xfrm>
          </p:grpSpPr>
          <p:pic>
            <p:nvPicPr>
              <p:cNvPr id="30" name="Picture 29" descr="carbon-nano.jpg">
                <a:extLst>
                  <a:ext uri="{FF2B5EF4-FFF2-40B4-BE49-F238E27FC236}">
                    <a16:creationId xmlns:a16="http://schemas.microsoft.com/office/drawing/2014/main" id="{B2404B70-E528-41B4-8011-FED04BE00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308" y="4522176"/>
                <a:ext cx="1967174" cy="1780248"/>
              </a:xfrm>
              <a:prstGeom prst="rect">
                <a:avLst/>
              </a:prstGeom>
            </p:spPr>
          </p:pic>
          <p:sp>
            <p:nvSpPr>
              <p:cNvPr id="31" name="TextBox 30">
                <a:extLst>
                  <a:ext uri="{FF2B5EF4-FFF2-40B4-BE49-F238E27FC236}">
                    <a16:creationId xmlns:a16="http://schemas.microsoft.com/office/drawing/2014/main" id="{6CAB0F5B-EB64-44D6-9975-D8D510EF1D07}"/>
                  </a:ext>
                </a:extLst>
              </p:cNvPr>
              <p:cNvSpPr txBox="1"/>
              <p:nvPr/>
            </p:nvSpPr>
            <p:spPr>
              <a:xfrm>
                <a:off x="5887928" y="4191000"/>
                <a:ext cx="1620957"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Nanomaterial:</a:t>
                </a:r>
              </a:p>
            </p:txBody>
          </p:sp>
          <p:sp>
            <p:nvSpPr>
              <p:cNvPr id="50" name="TextBox 49">
                <a:extLst>
                  <a:ext uri="{FF2B5EF4-FFF2-40B4-BE49-F238E27FC236}">
                    <a16:creationId xmlns:a16="http://schemas.microsoft.com/office/drawing/2014/main" id="{BB5E040C-341A-46ED-AB26-D89148EEBD7F}"/>
                  </a:ext>
                </a:extLst>
              </p:cNvPr>
              <p:cNvSpPr txBox="1"/>
              <p:nvPr/>
            </p:nvSpPr>
            <p:spPr>
              <a:xfrm>
                <a:off x="7362217" y="6096000"/>
                <a:ext cx="1646605" cy="369332"/>
              </a:xfrm>
              <a:prstGeom prst="rect">
                <a:avLst/>
              </a:prstGeom>
              <a:noFill/>
            </p:spPr>
            <p:txBody>
              <a:bodyPr wrap="none" rtlCol="0">
                <a:spAutoFit/>
              </a:bodyPr>
              <a:lstStyle/>
              <a:p>
                <a:pPr defTabSz="914186"/>
                <a:r>
                  <a:rPr lang="en-US" dirty="0">
                    <a:solidFill>
                      <a:srgbClr val="0000FF"/>
                    </a:solidFill>
                    <a:latin typeface="Arial" panose="020B0604020202020204"/>
                    <a:cs typeface="Arial Rounded MT Bold"/>
                  </a:rPr>
                  <a:t>Carbon-based</a:t>
                </a:r>
              </a:p>
            </p:txBody>
          </p:sp>
        </p:grpSp>
      </p:grpSp>
      <p:sp>
        <p:nvSpPr>
          <p:cNvPr id="59" name="TextBox 58">
            <a:extLst>
              <a:ext uri="{FF2B5EF4-FFF2-40B4-BE49-F238E27FC236}">
                <a16:creationId xmlns:a16="http://schemas.microsoft.com/office/drawing/2014/main" id="{4F697D63-B1C9-4887-B329-E7F068E20C39}"/>
              </a:ext>
            </a:extLst>
          </p:cNvPr>
          <p:cNvSpPr txBox="1"/>
          <p:nvPr/>
        </p:nvSpPr>
        <p:spPr>
          <a:xfrm>
            <a:off x="71877" y="3241079"/>
            <a:ext cx="8710173" cy="1323407"/>
          </a:xfrm>
          <a:prstGeom prst="rect">
            <a:avLst/>
          </a:prstGeom>
          <a:noFill/>
        </p:spPr>
        <p:txBody>
          <a:bodyPr wrap="square" lIns="91407" tIns="45704" rIns="91407" bIns="45704" rtlCol="0">
            <a:spAutoFit/>
          </a:bodyPr>
          <a:lstStyle/>
          <a:p>
            <a:pPr defTabSz="820487"/>
            <a:r>
              <a:rPr lang="en-US" sz="2000" dirty="0">
                <a:solidFill>
                  <a:srgbClr val="006600"/>
                </a:solidFill>
                <a:latin typeface="Arial" panose="020B0604020202020204"/>
              </a:rPr>
              <a:t>Not so in nuclear matter! – unlike the more familiar molecular and atomic matter, the interactions and structures are inextricably mixed up in protons and other forms of nuclear matter, and </a:t>
            </a:r>
            <a:r>
              <a:rPr lang="en-US" sz="2000" kern="0" dirty="0">
                <a:solidFill>
                  <a:srgbClr val="000000"/>
                </a:solidFill>
                <a:latin typeface="Arial" panose="020B0604020202020204" pitchFamily="34" charset="0"/>
                <a:cs typeface="Arial" panose="020B0604020202020204" pitchFamily="34" charset="0"/>
              </a:rPr>
              <a:t>the </a:t>
            </a:r>
            <a:r>
              <a:rPr lang="en-US" sz="2000" kern="0" dirty="0">
                <a:solidFill>
                  <a:srgbClr val="FF0000"/>
                </a:solidFill>
                <a:latin typeface="Arial" panose="020B0604020202020204" pitchFamily="34" charset="0"/>
                <a:cs typeface="Arial" panose="020B0604020202020204" pitchFamily="34" charset="0"/>
              </a:rPr>
              <a:t>observed properties </a:t>
            </a:r>
            <a:r>
              <a:rPr lang="en-US" sz="2000" kern="0" dirty="0">
                <a:solidFill>
                  <a:srgbClr val="000000"/>
                </a:solidFill>
                <a:latin typeface="Arial" panose="020B0604020202020204" pitchFamily="34" charset="0"/>
                <a:cs typeface="Arial" panose="020B0604020202020204" pitchFamily="34" charset="0"/>
              </a:rPr>
              <a:t>of nucleons and nuclei, such as mass &amp; spin, </a:t>
            </a:r>
            <a:r>
              <a:rPr lang="en-US" sz="2000" kern="0" dirty="0">
                <a:solidFill>
                  <a:srgbClr val="FF0000"/>
                </a:solidFill>
                <a:latin typeface="Arial" panose="020B0604020202020204" pitchFamily="34" charset="0"/>
                <a:cs typeface="Arial" panose="020B0604020202020204" pitchFamily="34" charset="0"/>
              </a:rPr>
              <a:t>emerge</a:t>
            </a:r>
            <a:r>
              <a:rPr lang="en-US" sz="2000" kern="0" dirty="0">
                <a:solidFill>
                  <a:srgbClr val="000000"/>
                </a:solidFill>
                <a:latin typeface="Arial" panose="020B0604020202020204" pitchFamily="34" charset="0"/>
                <a:cs typeface="Arial" panose="020B0604020202020204" pitchFamily="34" charset="0"/>
              </a:rPr>
              <a:t> out of this complex system. </a:t>
            </a:r>
            <a:endParaRPr lang="en-US" sz="2000" dirty="0">
              <a:solidFill>
                <a:srgbClr val="006600"/>
              </a:solidFill>
              <a:latin typeface="Arial" panose="020B0604020202020204"/>
            </a:endParaRPr>
          </a:p>
        </p:txBody>
      </p:sp>
      <p:sp>
        <p:nvSpPr>
          <p:cNvPr id="11" name="TextBox 10">
            <a:extLst>
              <a:ext uri="{FF2B5EF4-FFF2-40B4-BE49-F238E27FC236}">
                <a16:creationId xmlns:a16="http://schemas.microsoft.com/office/drawing/2014/main" id="{7EA04D49-60FE-E36C-2DEA-445D50D6FB37}"/>
              </a:ext>
            </a:extLst>
          </p:cNvPr>
          <p:cNvSpPr txBox="1"/>
          <p:nvPr/>
        </p:nvSpPr>
        <p:spPr>
          <a:xfrm>
            <a:off x="575588" y="4450569"/>
            <a:ext cx="1741483" cy="369332"/>
          </a:xfrm>
          <a:prstGeom prst="rect">
            <a:avLst/>
          </a:prstGeom>
          <a:noFill/>
        </p:spPr>
        <p:txBody>
          <a:bodyPr wrap="square" rtlCol="0">
            <a:spAutoFit/>
          </a:bodyPr>
          <a:lstStyle/>
          <a:p>
            <a:pPr algn="l"/>
            <a:r>
              <a:rPr lang="en-US" dirty="0">
                <a:solidFill>
                  <a:srgbClr val="0000FF"/>
                </a:solidFill>
                <a:latin typeface="Arial" panose="020B0604020202020204" pitchFamily="34" charset="0"/>
                <a:cs typeface="Arial" panose="020B0604020202020204" pitchFamily="34" charset="0"/>
              </a:rPr>
              <a:t>Proton (low-x):</a:t>
            </a:r>
          </a:p>
        </p:txBody>
      </p:sp>
      <p:sp>
        <p:nvSpPr>
          <p:cNvPr id="12" name="TextBox 11">
            <a:extLst>
              <a:ext uri="{FF2B5EF4-FFF2-40B4-BE49-F238E27FC236}">
                <a16:creationId xmlns:a16="http://schemas.microsoft.com/office/drawing/2014/main" id="{CCFCE0E4-797B-C49A-A0A4-0FEAAB036028}"/>
              </a:ext>
            </a:extLst>
          </p:cNvPr>
          <p:cNvSpPr txBox="1"/>
          <p:nvPr/>
        </p:nvSpPr>
        <p:spPr>
          <a:xfrm>
            <a:off x="3471189" y="4475479"/>
            <a:ext cx="2200274" cy="369332"/>
          </a:xfrm>
          <a:prstGeom prst="rect">
            <a:avLst/>
          </a:prstGeom>
          <a:noFill/>
        </p:spPr>
        <p:txBody>
          <a:bodyPr wrap="square" rtlCol="0">
            <a:spAutoFit/>
          </a:bodyPr>
          <a:lstStyle/>
          <a:p>
            <a:pPr algn="l"/>
            <a:r>
              <a:rPr lang="en-US" dirty="0">
                <a:solidFill>
                  <a:srgbClr val="0000FF"/>
                </a:solidFill>
                <a:latin typeface="Arial" panose="020B0604020202020204" pitchFamily="34" charset="0"/>
                <a:cs typeface="Arial" panose="020B0604020202020204" pitchFamily="34" charset="0"/>
              </a:rPr>
              <a:t>Proton (medium-x):</a:t>
            </a:r>
          </a:p>
        </p:txBody>
      </p:sp>
      <p:sp>
        <p:nvSpPr>
          <p:cNvPr id="13" name="TextBox 12">
            <a:extLst>
              <a:ext uri="{FF2B5EF4-FFF2-40B4-BE49-F238E27FC236}">
                <a16:creationId xmlns:a16="http://schemas.microsoft.com/office/drawing/2014/main" id="{53889BCF-F227-5170-441A-E9752EE5DBEB}"/>
              </a:ext>
            </a:extLst>
          </p:cNvPr>
          <p:cNvSpPr txBox="1"/>
          <p:nvPr/>
        </p:nvSpPr>
        <p:spPr>
          <a:xfrm>
            <a:off x="6550202" y="4475479"/>
            <a:ext cx="1794807" cy="369332"/>
          </a:xfrm>
          <a:prstGeom prst="rect">
            <a:avLst/>
          </a:prstGeom>
          <a:noFill/>
        </p:spPr>
        <p:txBody>
          <a:bodyPr wrap="square" rtlCol="0">
            <a:spAutoFit/>
          </a:bodyPr>
          <a:lstStyle/>
          <a:p>
            <a:pPr algn="l"/>
            <a:r>
              <a:rPr lang="en-US" dirty="0">
                <a:solidFill>
                  <a:srgbClr val="0000FF"/>
                </a:solidFill>
                <a:latin typeface="Arial" panose="020B0604020202020204" pitchFamily="34" charset="0"/>
                <a:cs typeface="Arial" panose="020B0604020202020204" pitchFamily="34" charset="0"/>
              </a:rPr>
              <a:t>Proton (high-x):</a:t>
            </a:r>
          </a:p>
        </p:txBody>
      </p:sp>
      <p:sp>
        <p:nvSpPr>
          <p:cNvPr id="14" name="TextBox 13">
            <a:extLst>
              <a:ext uri="{FF2B5EF4-FFF2-40B4-BE49-F238E27FC236}">
                <a16:creationId xmlns:a16="http://schemas.microsoft.com/office/drawing/2014/main" id="{5168EAF3-FF31-8D85-DCE5-6AB45932CDBD}"/>
              </a:ext>
            </a:extLst>
          </p:cNvPr>
          <p:cNvSpPr txBox="1"/>
          <p:nvPr/>
        </p:nvSpPr>
        <p:spPr>
          <a:xfrm>
            <a:off x="3078195" y="6457884"/>
            <a:ext cx="3492816"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https://www.youtube.com/watch?v=G-9I0buDi4s</a:t>
            </a:r>
            <a:r>
              <a:rPr lang="en-US" sz="1200" dirty="0">
                <a:solidFill>
                  <a:schemeClr val="bg1"/>
                </a:solidFill>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5A182658-064D-5689-5B63-B30A18C07CF3}"/>
              </a:ext>
            </a:extLst>
          </p:cNvPr>
          <p:cNvPicPr>
            <a:picLocks noChangeAspect="1"/>
          </p:cNvPicPr>
          <p:nvPr/>
        </p:nvPicPr>
        <p:blipFill>
          <a:blip r:embed="rId7"/>
          <a:stretch>
            <a:fillRect/>
          </a:stretch>
        </p:blipFill>
        <p:spPr>
          <a:xfrm>
            <a:off x="620861" y="4775416"/>
            <a:ext cx="2200275" cy="1700213"/>
          </a:xfrm>
          <a:prstGeom prst="rect">
            <a:avLst/>
          </a:prstGeom>
        </p:spPr>
      </p:pic>
      <p:pic>
        <p:nvPicPr>
          <p:cNvPr id="9" name="Picture 8">
            <a:extLst>
              <a:ext uri="{FF2B5EF4-FFF2-40B4-BE49-F238E27FC236}">
                <a16:creationId xmlns:a16="http://schemas.microsoft.com/office/drawing/2014/main" id="{647E2D47-09DC-D2A6-344A-546B9526904A}"/>
              </a:ext>
            </a:extLst>
          </p:cNvPr>
          <p:cNvPicPr>
            <a:picLocks noChangeAspect="1"/>
          </p:cNvPicPr>
          <p:nvPr/>
        </p:nvPicPr>
        <p:blipFill>
          <a:blip r:embed="rId8"/>
          <a:stretch>
            <a:fillRect/>
          </a:stretch>
        </p:blipFill>
        <p:spPr>
          <a:xfrm>
            <a:off x="3587046" y="4801983"/>
            <a:ext cx="2200275" cy="1700213"/>
          </a:xfrm>
          <a:prstGeom prst="rect">
            <a:avLst/>
          </a:prstGeom>
        </p:spPr>
      </p:pic>
      <p:pic>
        <p:nvPicPr>
          <p:cNvPr id="16" name="Picture 15">
            <a:extLst>
              <a:ext uri="{FF2B5EF4-FFF2-40B4-BE49-F238E27FC236}">
                <a16:creationId xmlns:a16="http://schemas.microsoft.com/office/drawing/2014/main" id="{FAF5776B-449B-BA8B-C575-EC8FAA448A94}"/>
              </a:ext>
            </a:extLst>
          </p:cNvPr>
          <p:cNvPicPr>
            <a:picLocks noChangeAspect="1"/>
          </p:cNvPicPr>
          <p:nvPr/>
        </p:nvPicPr>
        <p:blipFill>
          <a:blip r:embed="rId9"/>
          <a:stretch>
            <a:fillRect/>
          </a:stretch>
        </p:blipFill>
        <p:spPr>
          <a:xfrm>
            <a:off x="6553231" y="4802145"/>
            <a:ext cx="2200275" cy="1700213"/>
          </a:xfrm>
          <a:prstGeom prst="rect">
            <a:avLst/>
          </a:prstGeom>
        </p:spPr>
      </p:pic>
    </p:spTree>
    <p:extLst>
      <p:ext uri="{BB962C8B-B14F-4D97-AF65-F5344CB8AC3E}">
        <p14:creationId xmlns:p14="http://schemas.microsoft.com/office/powerpoint/2010/main" val="166390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21</a:t>
            </a:fld>
            <a:endParaRPr lang="en-US">
              <a:latin typeface="+mj-lt"/>
            </a:endParaRPr>
          </a:p>
        </p:txBody>
      </p:sp>
      <p:pic>
        <p:nvPicPr>
          <p:cNvPr id="3" name="Content Placeholder 6" descr="microscope1.jpg">
            <a:extLst>
              <a:ext uri="{FF2B5EF4-FFF2-40B4-BE49-F238E27FC236}">
                <a16:creationId xmlns:a16="http://schemas.microsoft.com/office/drawing/2014/main" id="{E73D24D9-2332-F587-DF06-6DF39D4FA5FC}"/>
              </a:ext>
            </a:extLst>
          </p:cNvPr>
          <p:cNvPicPr>
            <a:picLocks noChangeAspect="1"/>
          </p:cNvPicPr>
          <p:nvPr/>
        </p:nvPicPr>
        <p:blipFill>
          <a:blip r:embed="rId2">
            <a:extLst>
              <a:ext uri="{28A0092B-C50C-407E-A947-70E740481C1C}">
                <a14:useLocalDpi xmlns:a14="http://schemas.microsoft.com/office/drawing/2010/main" val="0"/>
              </a:ext>
            </a:extLst>
          </a:blip>
          <a:srcRect l="-21940" r="-21940"/>
          <a:stretch>
            <a:fillRect/>
          </a:stretch>
        </p:blipFill>
        <p:spPr>
          <a:xfrm>
            <a:off x="-1043415" y="273639"/>
            <a:ext cx="11075120" cy="6090920"/>
          </a:xfrm>
          <a:prstGeom prst="rect">
            <a:avLst/>
          </a:prstGeom>
        </p:spPr>
      </p:pic>
    </p:spTree>
    <p:extLst>
      <p:ext uri="{BB962C8B-B14F-4D97-AF65-F5344CB8AC3E}">
        <p14:creationId xmlns:p14="http://schemas.microsoft.com/office/powerpoint/2010/main" val="84918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8FEB776-60DF-415C-B45A-3BDA4B0828B2}"/>
              </a:ext>
            </a:extLst>
          </p:cNvPr>
          <p:cNvSpPr txBox="1">
            <a:spLocks/>
          </p:cNvSpPr>
          <p:nvPr/>
        </p:nvSpPr>
        <p:spPr>
          <a:xfrm>
            <a:off x="0" y="6592567"/>
            <a:ext cx="2057400" cy="2605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000" b="0" i="0" u="none" strike="noStrike" kern="1200" cap="none" spc="0" normalizeH="0" baseline="0" noProof="0" smtClean="0">
                <a:ln>
                  <a:noFill/>
                </a:ln>
                <a:solidFill>
                  <a:prstClr val="white"/>
                </a:solidFill>
                <a:effectLst/>
                <a:uLnTx/>
                <a:uFillTx/>
                <a:latin typeface="Arial" charset="0"/>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cs typeface="Arial" charset="0"/>
            </a:endParaRPr>
          </a:p>
        </p:txBody>
      </p:sp>
      <p:sp>
        <p:nvSpPr>
          <p:cNvPr id="12" name="Title 3">
            <a:extLst>
              <a:ext uri="{FF2B5EF4-FFF2-40B4-BE49-F238E27FC236}">
                <a16:creationId xmlns:a16="http://schemas.microsoft.com/office/drawing/2014/main" id="{46727055-457E-4396-AA98-15F232FC0E1F}"/>
              </a:ext>
            </a:extLst>
          </p:cNvPr>
          <p:cNvSpPr txBox="1">
            <a:spLocks/>
          </p:cNvSpPr>
          <p:nvPr/>
        </p:nvSpPr>
        <p:spPr>
          <a:xfrm>
            <a:off x="0" y="2283"/>
            <a:ext cx="9144000" cy="586997"/>
          </a:xfrm>
          <a:prstGeom prst="rect">
            <a:avLst/>
          </a:prstGeom>
        </p:spPr>
        <p:txBody>
          <a:bodyPr vert="horz" lIns="91440" tIns="45720" rIns="91440" bIns="45720" rtlCol="0" anchor="ctr">
            <a:normAutofit fontScale="77500" lnSpcReduction="20000"/>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lvl="0">
              <a:defRPr/>
            </a:pPr>
            <a:r>
              <a:rPr lang="en-US" dirty="0">
                <a:effectLst>
                  <a:reflection endPos="0" dist="5080" dir="5400000" sy="-100000" algn="bl" rotWithShape="0"/>
                </a:effectLst>
                <a:latin typeface="Arial"/>
              </a:rPr>
              <a:t>Overview of Jefferson Lab – An Electron Microscope to Image Protons and Nuclei </a:t>
            </a:r>
          </a:p>
        </p:txBody>
      </p:sp>
      <p:grpSp>
        <p:nvGrpSpPr>
          <p:cNvPr id="9" name="Group 8">
            <a:extLst>
              <a:ext uri="{FF2B5EF4-FFF2-40B4-BE49-F238E27FC236}">
                <a16:creationId xmlns:a16="http://schemas.microsoft.com/office/drawing/2014/main" id="{AFDD7E31-9DA1-0985-085E-B65391EC1B4A}"/>
              </a:ext>
            </a:extLst>
          </p:cNvPr>
          <p:cNvGrpSpPr/>
          <p:nvPr/>
        </p:nvGrpSpPr>
        <p:grpSpPr>
          <a:xfrm>
            <a:off x="222974" y="1839313"/>
            <a:ext cx="6259772" cy="4063641"/>
            <a:chOff x="-199628" y="1170405"/>
            <a:chExt cx="8659549" cy="5233765"/>
          </a:xfrm>
        </p:grpSpPr>
        <p:sp>
          <p:nvSpPr>
            <p:cNvPr id="10" name="Rectangle 9">
              <a:extLst>
                <a:ext uri="{FF2B5EF4-FFF2-40B4-BE49-F238E27FC236}">
                  <a16:creationId xmlns:a16="http://schemas.microsoft.com/office/drawing/2014/main" id="{03CF70FD-1DDD-B0E5-1050-4ADD8CB6B00B}"/>
                </a:ext>
              </a:extLst>
            </p:cNvPr>
            <p:cNvSpPr/>
            <p:nvPr/>
          </p:nvSpPr>
          <p:spPr>
            <a:xfrm>
              <a:off x="230371" y="3841581"/>
              <a:ext cx="2194364" cy="9144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Source of Photons</a:t>
              </a:r>
            </a:p>
            <a:p>
              <a:pPr algn="ctr"/>
              <a:r>
                <a:rPr lang="en-US" sz="1200" b="1" dirty="0">
                  <a:solidFill>
                    <a:schemeClr val="tx1"/>
                  </a:solidFill>
                  <a:latin typeface="Arial" panose="020B0604020202020204" pitchFamily="34" charset="0"/>
                  <a:cs typeface="Arial" panose="020B0604020202020204" pitchFamily="34" charset="0"/>
                </a:rPr>
                <a:t>Electron accelerator</a:t>
              </a:r>
            </a:p>
          </p:txBody>
        </p:sp>
        <p:cxnSp>
          <p:nvCxnSpPr>
            <p:cNvPr id="11" name="Straight Arrow Connector 10">
              <a:extLst>
                <a:ext uri="{FF2B5EF4-FFF2-40B4-BE49-F238E27FC236}">
                  <a16:creationId xmlns:a16="http://schemas.microsoft.com/office/drawing/2014/main" id="{DA0174D4-E0B3-60EF-536C-23263C223E13}"/>
                </a:ext>
              </a:extLst>
            </p:cNvPr>
            <p:cNvCxnSpPr>
              <a:cxnSpLocks/>
              <a:stCxn id="19" idx="3"/>
              <a:endCxn id="20" idx="1"/>
            </p:cNvCxnSpPr>
            <p:nvPr/>
          </p:nvCxnSpPr>
          <p:spPr>
            <a:xfrm>
              <a:off x="6374402" y="2607959"/>
              <a:ext cx="685331" cy="85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6AFF1410-A06E-6676-0DB6-763DD258010E}"/>
                </a:ext>
              </a:extLst>
            </p:cNvPr>
            <p:cNvSpPr/>
            <p:nvPr/>
          </p:nvSpPr>
          <p:spPr>
            <a:xfrm>
              <a:off x="7138294" y="1170405"/>
              <a:ext cx="1272591" cy="58704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Computer</a:t>
              </a:r>
            </a:p>
          </p:txBody>
        </p:sp>
        <p:cxnSp>
          <p:nvCxnSpPr>
            <p:cNvPr id="14" name="Straight Arrow Connector 13">
              <a:extLst>
                <a:ext uri="{FF2B5EF4-FFF2-40B4-BE49-F238E27FC236}">
                  <a16:creationId xmlns:a16="http://schemas.microsoft.com/office/drawing/2014/main" id="{84080BA5-F481-EF56-E646-EDCCDB8FB4D0}"/>
                </a:ext>
              </a:extLst>
            </p:cNvPr>
            <p:cNvCxnSpPr>
              <a:cxnSpLocks/>
              <a:stCxn id="20" idx="0"/>
              <a:endCxn id="13" idx="2"/>
            </p:cNvCxnSpPr>
            <p:nvPr/>
          </p:nvCxnSpPr>
          <p:spPr>
            <a:xfrm flipV="1">
              <a:off x="7759827" y="1757454"/>
              <a:ext cx="14763" cy="50298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5" name="Content Placeholder 7" descr="quarks.gif">
              <a:extLst>
                <a:ext uri="{FF2B5EF4-FFF2-40B4-BE49-F238E27FC236}">
                  <a16:creationId xmlns:a16="http://schemas.microsoft.com/office/drawing/2014/main" id="{3A62ECDC-A5E8-EE05-0057-2A75F3E27D64}"/>
                </a:ext>
              </a:extLst>
            </p:cNvPr>
            <p:cNvPicPr>
              <a:picLocks noChangeAspect="1"/>
            </p:cNvPicPr>
            <p:nvPr/>
          </p:nvPicPr>
          <p:blipFill>
            <a:blip r:embed="rId2">
              <a:extLst>
                <a:ext uri="{28A0092B-C50C-407E-A947-70E740481C1C}">
                  <a14:useLocalDpi xmlns:a14="http://schemas.microsoft.com/office/drawing/2010/main" val="0"/>
                </a:ext>
              </a:extLst>
            </a:blip>
            <a:srcRect l="2004" r="2004"/>
            <a:stretch>
              <a:fillRect/>
            </a:stretch>
          </p:blipFill>
          <p:spPr>
            <a:xfrm>
              <a:off x="2430456" y="2966164"/>
              <a:ext cx="4707838" cy="2473806"/>
            </a:xfrm>
            <a:prstGeom prst="rect">
              <a:avLst/>
            </a:prstGeom>
          </p:spPr>
        </p:pic>
        <p:sp>
          <p:nvSpPr>
            <p:cNvPr id="19" name="Rectangle 18">
              <a:extLst>
                <a:ext uri="{FF2B5EF4-FFF2-40B4-BE49-F238E27FC236}">
                  <a16:creationId xmlns:a16="http://schemas.microsoft.com/office/drawing/2014/main" id="{F03E83BE-6681-567C-3035-DE7BB9324AE2}"/>
                </a:ext>
              </a:extLst>
            </p:cNvPr>
            <p:cNvSpPr/>
            <p:nvPr/>
          </p:nvSpPr>
          <p:spPr>
            <a:xfrm>
              <a:off x="4676763" y="2251870"/>
              <a:ext cx="1697639" cy="712178"/>
            </a:xfrm>
            <a:prstGeom prst="rect">
              <a:avLst/>
            </a:prstGeom>
            <a:solidFill>
              <a:srgbClr val="0000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Spectrometer</a:t>
              </a:r>
            </a:p>
            <a:p>
              <a:pPr algn="ctr"/>
              <a:r>
                <a:rPr lang="en-US" sz="1200" b="1" dirty="0">
                  <a:solidFill>
                    <a:schemeClr val="tx1"/>
                  </a:solidFill>
                  <a:latin typeface="Arial" panose="020B0604020202020204" pitchFamily="34" charset="0"/>
                  <a:cs typeface="Arial" panose="020B0604020202020204" pitchFamily="34" charset="0"/>
                </a:rPr>
                <a:t>Detector</a:t>
              </a:r>
            </a:p>
          </p:txBody>
        </p:sp>
        <p:sp>
          <p:nvSpPr>
            <p:cNvPr id="20" name="Rectangle 19">
              <a:extLst>
                <a:ext uri="{FF2B5EF4-FFF2-40B4-BE49-F238E27FC236}">
                  <a16:creationId xmlns:a16="http://schemas.microsoft.com/office/drawing/2014/main" id="{C62F9916-82E5-95DF-4339-299C8DA258ED}"/>
                </a:ext>
              </a:extLst>
            </p:cNvPr>
            <p:cNvSpPr/>
            <p:nvPr/>
          </p:nvSpPr>
          <p:spPr>
            <a:xfrm>
              <a:off x="7059733" y="2260438"/>
              <a:ext cx="1400188" cy="71217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Data</a:t>
              </a:r>
            </a:p>
            <a:p>
              <a:pPr algn="ctr"/>
              <a:r>
                <a:rPr lang="en-US" sz="1200" b="1" dirty="0">
                  <a:solidFill>
                    <a:schemeClr val="tx1"/>
                  </a:solidFill>
                  <a:latin typeface="Arial" panose="020B0604020202020204" pitchFamily="34" charset="0"/>
                  <a:cs typeface="Arial" panose="020B0604020202020204" pitchFamily="34" charset="0"/>
                </a:rPr>
                <a:t>acquisition</a:t>
              </a:r>
            </a:p>
          </p:txBody>
        </p:sp>
        <p:sp>
          <p:nvSpPr>
            <p:cNvPr id="22" name="Text Box 25">
              <a:extLst>
                <a:ext uri="{FF2B5EF4-FFF2-40B4-BE49-F238E27FC236}">
                  <a16:creationId xmlns:a16="http://schemas.microsoft.com/office/drawing/2014/main" id="{D9A7BE1B-AE14-C47C-2352-41E546A440CD}"/>
                </a:ext>
              </a:extLst>
            </p:cNvPr>
            <p:cNvSpPr txBox="1">
              <a:spLocks noChangeArrowheads="1"/>
            </p:cNvSpPr>
            <p:nvPr/>
          </p:nvSpPr>
          <p:spPr bwMode="auto">
            <a:xfrm>
              <a:off x="-199628" y="5008839"/>
              <a:ext cx="6018206" cy="139533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defTabSz="685800" fontAlgn="base">
                <a:lnSpc>
                  <a:spcPct val="60000"/>
                </a:lnSpc>
                <a:spcBef>
                  <a:spcPct val="0"/>
                </a:spcBef>
                <a:spcAft>
                  <a:spcPct val="0"/>
                </a:spcAft>
              </a:pPr>
              <a:r>
                <a:rPr lang="en-US" sz="1400" i="1" dirty="0">
                  <a:solidFill>
                    <a:srgbClr val="3333CC"/>
                  </a:solidFill>
                  <a:latin typeface="Arial" panose="020B0604020202020204" pitchFamily="34" charset="0"/>
                  <a:cs typeface="Arial" panose="020B0604020202020204" pitchFamily="34" charset="0"/>
                </a:rPr>
                <a:t>        </a:t>
              </a:r>
            </a:p>
            <a:p>
              <a:pPr defTabSz="685800" fontAlgn="base">
                <a:spcBef>
                  <a:spcPct val="0"/>
                </a:spcBef>
                <a:spcAft>
                  <a:spcPct val="0"/>
                </a:spcAft>
              </a:pPr>
              <a:r>
                <a:rPr lang="en-US" sz="1400" i="1" dirty="0">
                  <a:solidFill>
                    <a:srgbClr val="3333CC"/>
                  </a:solidFill>
                  <a:latin typeface="Arial" panose="020B0604020202020204" pitchFamily="34" charset="0"/>
                  <a:cs typeface="Arial" panose="020B0604020202020204" pitchFamily="34" charset="0"/>
                </a:rPr>
                <a:t>Electron scattering  experiments employ the high momentum point-like electrons, and electromagnetic interactions, </a:t>
              </a:r>
              <a:r>
                <a:rPr lang="en-US" sz="1400" i="1" dirty="0">
                  <a:solidFill>
                    <a:srgbClr val="FF0000"/>
                  </a:solidFill>
                  <a:latin typeface="Arial" panose="020B0604020202020204" pitchFamily="34" charset="0"/>
                  <a:cs typeface="Arial" panose="020B0604020202020204" pitchFamily="34" charset="0"/>
                </a:rPr>
                <a:t>which are well understood, </a:t>
              </a:r>
              <a:r>
                <a:rPr lang="en-US" sz="1400" i="1" dirty="0">
                  <a:solidFill>
                    <a:srgbClr val="3333CC"/>
                  </a:solidFill>
                  <a:latin typeface="Arial" panose="020B0604020202020204" pitchFamily="34" charset="0"/>
                  <a:cs typeface="Arial" panose="020B0604020202020204" pitchFamily="34" charset="0"/>
                </a:rPr>
                <a:t>to probe nuclear structure </a:t>
              </a:r>
              <a:r>
                <a:rPr lang="en-US" sz="1400" i="1" dirty="0">
                  <a:solidFill>
                    <a:srgbClr val="FF0000"/>
                  </a:solidFill>
                  <a:latin typeface="Arial" panose="020B0604020202020204" pitchFamily="34" charset="0"/>
                  <a:cs typeface="Arial" panose="020B0604020202020204" pitchFamily="34" charset="0"/>
                </a:rPr>
                <a:t>(which isn</a:t>
              </a:r>
              <a:r>
                <a:rPr lang="en-US" sz="1400" i="1" dirty="0">
                  <a:solidFill>
                    <a:srgbClr val="FF0000"/>
                  </a:solidFill>
                  <a:latin typeface="Arial" panose="020B0604020202020204" pitchFamily="34" charset="0"/>
                  <a:ea typeface="ヒラギノ角ゴ ProN W3" charset="0"/>
                  <a:cs typeface="Arial" panose="020B0604020202020204" pitchFamily="34" charset="0"/>
                </a:rPr>
                <a:t>’t</a:t>
              </a:r>
              <a:r>
                <a:rPr lang="en-US" sz="1400" i="1" dirty="0">
                  <a:solidFill>
                    <a:srgbClr val="FF0000"/>
                  </a:solidFill>
                  <a:latin typeface="Arial" panose="020B0604020202020204" pitchFamily="34" charset="0"/>
                  <a:cs typeface="Arial" panose="020B0604020202020204" pitchFamily="34" charset="0"/>
                </a:rPr>
                <a:t>)</a:t>
              </a:r>
              <a:r>
                <a:rPr lang="en-US" sz="1400" i="1" dirty="0">
                  <a:solidFill>
                    <a:srgbClr val="3333CC"/>
                  </a:solidFill>
                  <a:latin typeface="Arial" panose="020B0604020202020204" pitchFamily="34" charset="0"/>
                  <a:cs typeface="Arial" panose="020B0604020202020204" pitchFamily="34" charset="0"/>
                </a:rPr>
                <a:t>. </a:t>
              </a:r>
            </a:p>
          </p:txBody>
        </p:sp>
      </p:grpSp>
      <p:graphicFrame>
        <p:nvGraphicFramePr>
          <p:cNvPr id="23" name="Table 22">
            <a:extLst>
              <a:ext uri="{FF2B5EF4-FFF2-40B4-BE49-F238E27FC236}">
                <a16:creationId xmlns:a16="http://schemas.microsoft.com/office/drawing/2014/main" id="{50DA7D87-37AC-EBDF-A8C3-33FB3D3693C1}"/>
              </a:ext>
            </a:extLst>
          </p:cNvPr>
          <p:cNvGraphicFramePr>
            <a:graphicFrameLocks noGrp="1"/>
          </p:cNvGraphicFramePr>
          <p:nvPr>
            <p:extLst>
              <p:ext uri="{D42A27DB-BD31-4B8C-83A1-F6EECF244321}">
                <p14:modId xmlns:p14="http://schemas.microsoft.com/office/powerpoint/2010/main" val="1836833694"/>
              </p:ext>
            </p:extLst>
          </p:nvPr>
        </p:nvGraphicFramePr>
        <p:xfrm>
          <a:off x="171450" y="598454"/>
          <a:ext cx="8972550" cy="556260"/>
        </p:xfrm>
        <a:graphic>
          <a:graphicData uri="http://schemas.openxmlformats.org/drawingml/2006/table">
            <a:tbl>
              <a:tblPr firstRow="1" bandRow="1"/>
              <a:tblGrid>
                <a:gridCol w="8972550">
                  <a:extLst>
                    <a:ext uri="{9D8B030D-6E8A-4147-A177-3AD203B41FA5}">
                      <a16:colId xmlns:a16="http://schemas.microsoft.com/office/drawing/2014/main" val="20000"/>
                    </a:ext>
                  </a:extLst>
                </a:gridCol>
              </a:tblGrid>
              <a:tr h="443617">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0000FF"/>
                          </a:solidFill>
                          <a:effectLst/>
                          <a:uLnTx/>
                          <a:uFillTx/>
                          <a:latin typeface="Arial" pitchFamily="34" charset="0"/>
                          <a:ea typeface="+mn-ea"/>
                          <a:cs typeface="Arial" pitchFamily="34" charset="0"/>
                        </a:rPr>
                        <a:t>Created to build and operate the Continuous Electron Beam Accelerator Facility (CEBAF), world-unique user facility for Nuclear Physics</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4" name="Table 23">
            <a:extLst>
              <a:ext uri="{FF2B5EF4-FFF2-40B4-BE49-F238E27FC236}">
                <a16:creationId xmlns:a16="http://schemas.microsoft.com/office/drawing/2014/main" id="{B080ABBA-8BD6-9E1B-8D46-1B4F0403B56E}"/>
              </a:ext>
            </a:extLst>
          </p:cNvPr>
          <p:cNvGraphicFramePr>
            <a:graphicFrameLocks noGrp="1"/>
          </p:cNvGraphicFramePr>
          <p:nvPr>
            <p:extLst>
              <p:ext uri="{D42A27DB-BD31-4B8C-83A1-F6EECF244321}">
                <p14:modId xmlns:p14="http://schemas.microsoft.com/office/powerpoint/2010/main" val="2985657576"/>
              </p:ext>
            </p:extLst>
          </p:nvPr>
        </p:nvGraphicFramePr>
        <p:xfrm>
          <a:off x="6765480" y="3238600"/>
          <a:ext cx="2133731" cy="3067812"/>
        </p:xfrm>
        <a:graphic>
          <a:graphicData uri="http://schemas.openxmlformats.org/drawingml/2006/table">
            <a:tbl>
              <a:tblPr firstRow="1" bandRow="1"/>
              <a:tblGrid>
                <a:gridCol w="2133731">
                  <a:extLst>
                    <a:ext uri="{9D8B030D-6E8A-4147-A177-3AD203B41FA5}">
                      <a16:colId xmlns:a16="http://schemas.microsoft.com/office/drawing/2014/main" val="20000"/>
                    </a:ext>
                  </a:extLst>
                </a:gridCol>
              </a:tblGrid>
              <a:tr h="2691473">
                <a:tc>
                  <a:txBody>
                    <a:bodyPr/>
                    <a:lstStyle>
                      <a:defPPr>
                        <a:defRPr lang="en-US"/>
                      </a:defPPr>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1200" b="1" i="0" u="none" strike="noStrike" kern="0" cap="none" spc="0" normalizeH="0" baseline="0" noProof="0" dirty="0">
                          <a:ln>
                            <a:noFill/>
                          </a:ln>
                          <a:solidFill>
                            <a:schemeClr val="tx1"/>
                          </a:solidFill>
                          <a:effectLst/>
                          <a:uLnTx/>
                          <a:uFillTx/>
                          <a:latin typeface="Arial" pitchFamily="34" charset="0"/>
                          <a:ea typeface="+mn-ea"/>
                          <a:cs typeface="Arial" pitchFamily="34" charset="0"/>
                        </a:rPr>
                        <a:t>Jefferson Lab Stats: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cs typeface="Arial" pitchFamily="34" charset="0"/>
                        </a:rPr>
                        <a:t>Located in Newport News, VA</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ea typeface="+mn-ea"/>
                          <a:cs typeface="Arial" pitchFamily="34" charset="0"/>
                        </a:rPr>
                        <a:t>169-acre site</a:t>
                      </a:r>
                      <a:endParaRPr kumimoji="0" lang="en-US" sz="1100" b="0" i="0" u="none" strike="noStrike" kern="0" cap="none" spc="0" normalizeH="0" baseline="0" noProof="0" dirty="0">
                        <a:ln>
                          <a:noFill/>
                        </a:ln>
                        <a:solidFill>
                          <a:schemeClr val="tx1"/>
                        </a:solidFill>
                        <a:effectLst/>
                        <a:uLnTx/>
                        <a:uFillTx/>
                        <a:latin typeface="Arial" pitchFamily="34" charset="0"/>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cs typeface="Arial" pitchFamily="34" charset="0"/>
                        </a:rPr>
                        <a:t>In operation since 1995</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ea typeface="+mn-ea"/>
                          <a:cs typeface="Arial" pitchFamily="34" charset="0"/>
                        </a:rPr>
                        <a:t>~800 employees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cs typeface="Arial" pitchFamily="34" charset="0"/>
                        </a:rPr>
                        <a:t>1,889 Active Users (FY22)</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cs typeface="Arial" pitchFamily="34" charset="0"/>
                        </a:rPr>
                        <a:t>1/3 of Users are from non-US Institutions, from 37 countries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cs typeface="Arial" pitchFamily="34" charset="0"/>
                        </a:rPr>
                        <a:t>&gt;700 PhDs granted to-date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cs typeface="Arial" pitchFamily="34" charset="0"/>
                        </a:rPr>
                        <a:t>On average 30% of US PhDs in nuclear physics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itchFamily="34" charset="0"/>
                          <a:ea typeface="+mn-ea"/>
                          <a:cs typeface="Arial" pitchFamily="34" charset="0"/>
                        </a:rPr>
                        <a:t>FY2022 Costs: ~$200M (~2/3 operations, ~1/3 new construction)</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grpSp>
        <p:nvGrpSpPr>
          <p:cNvPr id="25" name="Group 24">
            <a:extLst>
              <a:ext uri="{FF2B5EF4-FFF2-40B4-BE49-F238E27FC236}">
                <a16:creationId xmlns:a16="http://schemas.microsoft.com/office/drawing/2014/main" id="{9ED62A08-7F3F-712F-884E-BB2F21E4CF1F}"/>
              </a:ext>
            </a:extLst>
          </p:cNvPr>
          <p:cNvGrpSpPr/>
          <p:nvPr/>
        </p:nvGrpSpPr>
        <p:grpSpPr>
          <a:xfrm>
            <a:off x="39057" y="1589891"/>
            <a:ext cx="3411392" cy="1866009"/>
            <a:chOff x="52076" y="1616815"/>
            <a:chExt cx="4548522" cy="2488012"/>
          </a:xfrm>
        </p:grpSpPr>
        <p:pic>
          <p:nvPicPr>
            <p:cNvPr id="26" name="Picture 2" descr="C:\Users\stewartm\Desktop\aerial March2015-aerialTweaked.jpg">
              <a:extLst>
                <a:ext uri="{FF2B5EF4-FFF2-40B4-BE49-F238E27FC236}">
                  <a16:creationId xmlns:a16="http://schemas.microsoft.com/office/drawing/2014/main" id="{63CE90B9-EF32-B35B-CF72-080093643E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37" r="1314"/>
            <a:stretch/>
          </p:blipFill>
          <p:spPr bwMode="auto">
            <a:xfrm>
              <a:off x="90725" y="1616815"/>
              <a:ext cx="4509873" cy="2488012"/>
            </a:xfrm>
            <a:prstGeom prst="rect">
              <a:avLst/>
            </a:prstGeom>
            <a:ln w="28575">
              <a:solidFill>
                <a:schemeClr val="tx1"/>
              </a:solidFill>
            </a:ln>
            <a:effectLst/>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3F06F788-0665-81D4-3E1E-840678A3C74D}"/>
                </a:ext>
              </a:extLst>
            </p:cNvPr>
            <p:cNvCxnSpPr>
              <a:cxnSpLocks/>
            </p:cNvCxnSpPr>
            <p:nvPr/>
          </p:nvCxnSpPr>
          <p:spPr>
            <a:xfrm>
              <a:off x="1534886" y="3648216"/>
              <a:ext cx="1970314"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5F876FD-6AA5-F0D6-8AA7-C14D8F930EB2}"/>
                </a:ext>
              </a:extLst>
            </p:cNvPr>
            <p:cNvSpPr txBox="1"/>
            <p:nvPr/>
          </p:nvSpPr>
          <p:spPr>
            <a:xfrm>
              <a:off x="1954038" y="3716638"/>
              <a:ext cx="1545102" cy="307776"/>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~0.5 kilometer</a:t>
              </a:r>
            </a:p>
          </p:txBody>
        </p:sp>
        <p:sp>
          <p:nvSpPr>
            <p:cNvPr id="29" name="TextBox 28">
              <a:extLst>
                <a:ext uri="{FF2B5EF4-FFF2-40B4-BE49-F238E27FC236}">
                  <a16:creationId xmlns:a16="http://schemas.microsoft.com/office/drawing/2014/main" id="{B1635DAA-771F-9108-324C-6DFEF14CF0DA}"/>
                </a:ext>
              </a:extLst>
            </p:cNvPr>
            <p:cNvSpPr txBox="1"/>
            <p:nvPr/>
          </p:nvSpPr>
          <p:spPr>
            <a:xfrm>
              <a:off x="3758463" y="2692468"/>
              <a:ext cx="665140"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D</a:t>
              </a:r>
            </a:p>
          </p:txBody>
        </p:sp>
        <p:sp>
          <p:nvSpPr>
            <p:cNvPr id="30" name="TextBox 29">
              <a:extLst>
                <a:ext uri="{FF2B5EF4-FFF2-40B4-BE49-F238E27FC236}">
                  <a16:creationId xmlns:a16="http://schemas.microsoft.com/office/drawing/2014/main" id="{D69F5391-5939-BCC8-9C0F-497829308BC3}"/>
                </a:ext>
              </a:extLst>
            </p:cNvPr>
            <p:cNvSpPr txBox="1"/>
            <p:nvPr/>
          </p:nvSpPr>
          <p:spPr>
            <a:xfrm>
              <a:off x="111752" y="3106127"/>
              <a:ext cx="656591"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A</a:t>
              </a:r>
            </a:p>
          </p:txBody>
        </p:sp>
        <p:sp>
          <p:nvSpPr>
            <p:cNvPr id="31" name="TextBox 30">
              <a:extLst>
                <a:ext uri="{FF2B5EF4-FFF2-40B4-BE49-F238E27FC236}">
                  <a16:creationId xmlns:a16="http://schemas.microsoft.com/office/drawing/2014/main" id="{565F4071-3D24-6BF9-55FF-55302746171C}"/>
                </a:ext>
              </a:extLst>
            </p:cNvPr>
            <p:cNvSpPr txBox="1"/>
            <p:nvPr/>
          </p:nvSpPr>
          <p:spPr>
            <a:xfrm>
              <a:off x="52076" y="3358147"/>
              <a:ext cx="656591"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B</a:t>
              </a:r>
            </a:p>
          </p:txBody>
        </p:sp>
        <p:sp>
          <p:nvSpPr>
            <p:cNvPr id="32" name="TextBox 31">
              <a:extLst>
                <a:ext uri="{FF2B5EF4-FFF2-40B4-BE49-F238E27FC236}">
                  <a16:creationId xmlns:a16="http://schemas.microsoft.com/office/drawing/2014/main" id="{D394CE04-63E4-5330-E211-D5D02410DAF4}"/>
                </a:ext>
              </a:extLst>
            </p:cNvPr>
            <p:cNvSpPr txBox="1"/>
            <p:nvPr/>
          </p:nvSpPr>
          <p:spPr>
            <a:xfrm>
              <a:off x="110191" y="3630594"/>
              <a:ext cx="665140"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C</a:t>
              </a:r>
            </a:p>
          </p:txBody>
        </p:sp>
      </p:grpSp>
      <p:grpSp>
        <p:nvGrpSpPr>
          <p:cNvPr id="33" name="Group 32">
            <a:extLst>
              <a:ext uri="{FF2B5EF4-FFF2-40B4-BE49-F238E27FC236}">
                <a16:creationId xmlns:a16="http://schemas.microsoft.com/office/drawing/2014/main" id="{16A87032-D0E5-7F0E-EEB6-D6EE3BE8C0C4}"/>
              </a:ext>
            </a:extLst>
          </p:cNvPr>
          <p:cNvGrpSpPr/>
          <p:nvPr/>
        </p:nvGrpSpPr>
        <p:grpSpPr>
          <a:xfrm>
            <a:off x="2394506" y="1385498"/>
            <a:ext cx="2743200" cy="789412"/>
            <a:chOff x="3157337" y="1221368"/>
            <a:chExt cx="3657600" cy="1052549"/>
          </a:xfrm>
        </p:grpSpPr>
        <p:pic>
          <p:nvPicPr>
            <p:cNvPr id="34" name="Picture 33">
              <a:extLst>
                <a:ext uri="{FF2B5EF4-FFF2-40B4-BE49-F238E27FC236}">
                  <a16:creationId xmlns:a16="http://schemas.microsoft.com/office/drawing/2014/main" id="{B40D88EC-5E85-0C83-E14B-5BA941E5809F}"/>
                </a:ext>
              </a:extLst>
            </p:cNvPr>
            <p:cNvPicPr>
              <a:picLocks noChangeAspect="1"/>
            </p:cNvPicPr>
            <p:nvPr/>
          </p:nvPicPr>
          <p:blipFill>
            <a:blip r:embed="rId4"/>
            <a:stretch>
              <a:fillRect/>
            </a:stretch>
          </p:blipFill>
          <p:spPr>
            <a:xfrm>
              <a:off x="3157337" y="1247122"/>
              <a:ext cx="3657600" cy="1026795"/>
            </a:xfrm>
            <a:prstGeom prst="rect">
              <a:avLst/>
            </a:prstGeom>
            <a:ln w="28575">
              <a:solidFill>
                <a:schemeClr val="tx1"/>
              </a:solidFill>
            </a:ln>
          </p:spPr>
        </p:pic>
        <p:sp>
          <p:nvSpPr>
            <p:cNvPr id="35" name="TextBox 34">
              <a:extLst>
                <a:ext uri="{FF2B5EF4-FFF2-40B4-BE49-F238E27FC236}">
                  <a16:creationId xmlns:a16="http://schemas.microsoft.com/office/drawing/2014/main" id="{FBB93D71-1E19-302D-6A7A-BADECA42D71D}"/>
                </a:ext>
              </a:extLst>
            </p:cNvPr>
            <p:cNvSpPr txBox="1"/>
            <p:nvPr/>
          </p:nvSpPr>
          <p:spPr>
            <a:xfrm>
              <a:off x="4459390" y="1221368"/>
              <a:ext cx="1118255"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Inside Hall C</a:t>
              </a:r>
            </a:p>
          </p:txBody>
        </p:sp>
      </p:grpSp>
      <p:pic>
        <p:nvPicPr>
          <p:cNvPr id="37" name="Picture Placeholder 3">
            <a:extLst>
              <a:ext uri="{FF2B5EF4-FFF2-40B4-BE49-F238E27FC236}">
                <a16:creationId xmlns:a16="http://schemas.microsoft.com/office/drawing/2014/main" id="{8E79171D-8A4F-9DE4-747E-30D86DD59DC6}"/>
              </a:ext>
            </a:extLst>
          </p:cNvPr>
          <p:cNvPicPr>
            <a:picLocks noChangeAspect="1"/>
          </p:cNvPicPr>
          <p:nvPr/>
        </p:nvPicPr>
        <p:blipFill>
          <a:blip r:embed="rId5"/>
          <a:srcRect t="17754" b="17754"/>
          <a:stretch>
            <a:fillRect/>
          </a:stretch>
        </p:blipFill>
        <p:spPr>
          <a:xfrm>
            <a:off x="5008605" y="5223154"/>
            <a:ext cx="1474141" cy="1007321"/>
          </a:xfrm>
          <a:prstGeom prst="rect">
            <a:avLst/>
          </a:prstGeom>
          <a:ln>
            <a:solidFill>
              <a:srgbClr val="002060"/>
            </a:solidFill>
          </a:ln>
        </p:spPr>
      </p:pic>
      <p:sp>
        <p:nvSpPr>
          <p:cNvPr id="38" name="TextBox 37">
            <a:extLst>
              <a:ext uri="{FF2B5EF4-FFF2-40B4-BE49-F238E27FC236}">
                <a16:creationId xmlns:a16="http://schemas.microsoft.com/office/drawing/2014/main" id="{C692794B-CB72-FC67-6561-19E50E29FA7F}"/>
              </a:ext>
            </a:extLst>
          </p:cNvPr>
          <p:cNvSpPr txBox="1"/>
          <p:nvPr/>
        </p:nvSpPr>
        <p:spPr>
          <a:xfrm>
            <a:off x="4733409" y="3642671"/>
            <a:ext cx="675185"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proton</a:t>
            </a:r>
          </a:p>
        </p:txBody>
      </p:sp>
      <p:sp>
        <p:nvSpPr>
          <p:cNvPr id="39" name="TextBox 38">
            <a:extLst>
              <a:ext uri="{FF2B5EF4-FFF2-40B4-BE49-F238E27FC236}">
                <a16:creationId xmlns:a16="http://schemas.microsoft.com/office/drawing/2014/main" id="{4F505030-29DE-BA6D-73E5-5DC78A5D193D}"/>
              </a:ext>
            </a:extLst>
          </p:cNvPr>
          <p:cNvSpPr txBox="1"/>
          <p:nvPr/>
        </p:nvSpPr>
        <p:spPr>
          <a:xfrm>
            <a:off x="5527375" y="4907378"/>
            <a:ext cx="780983" cy="300082"/>
          </a:xfrm>
          <a:prstGeom prst="rect">
            <a:avLst/>
          </a:prstGeom>
          <a:noFill/>
        </p:spPr>
        <p:txBody>
          <a:bodyPr wrap="none" rtlCol="0">
            <a:spAutoFit/>
          </a:bodyPr>
          <a:lstStyle/>
          <a:p>
            <a:r>
              <a:rPr lang="en-US" sz="1350" dirty="0">
                <a:latin typeface="Arial" panose="020B0604020202020204" pitchFamily="34" charset="0"/>
                <a:cs typeface="Arial" panose="020B0604020202020204" pitchFamily="34" charset="0"/>
              </a:rPr>
              <a:t>nucleus</a:t>
            </a:r>
          </a:p>
        </p:txBody>
      </p:sp>
      <mc:AlternateContent xmlns:mc="http://schemas.openxmlformats.org/markup-compatibility/2006">
        <mc:Choice xmlns:a14="http://schemas.microsoft.com/office/drawing/2010/main" Requires="a14">
          <p:sp>
            <p:nvSpPr>
              <p:cNvPr id="40" name="Object 35">
                <a:extLst>
                  <a:ext uri="{FF2B5EF4-FFF2-40B4-BE49-F238E27FC236}">
                    <a16:creationId xmlns:a16="http://schemas.microsoft.com/office/drawing/2014/main" id="{36E878F2-7866-208B-DC49-D602CEF57799}"/>
                  </a:ext>
                </a:extLst>
              </p:cNvPr>
              <p:cNvSpPr txBox="1"/>
              <p:nvPr/>
            </p:nvSpPr>
            <p:spPr bwMode="auto">
              <a:xfrm>
                <a:off x="6735953" y="1154714"/>
                <a:ext cx="2225925" cy="1552161"/>
              </a:xfrm>
              <a:prstGeom prst="rect">
                <a:avLst/>
              </a:prstGeom>
              <a:solidFill>
                <a:srgbClr val="FFFF66"/>
              </a:solidFill>
              <a:ln w="9525">
                <a:solidFill>
                  <a:srgbClr val="FF0000"/>
                </a:solidFill>
                <a:miter lim="800000"/>
                <a:headEnd/>
                <a:tailEnd/>
              </a:ln>
              <a:effectLst/>
              <a:extLst>
                <a:ext uri="{AF507438-7753-43e0-B8FC-AC1667EBCBE1}">
                  <a14:hiddenEffects xmlns="">
                    <a:effectLst>
                      <a:outerShdw blurRad="63500" dist="38099" dir="2700000" algn="ctr" rotWithShape="0">
                        <a:srgbClr val="808080">
                          <a:alpha val="74998"/>
                        </a:srgbClr>
                      </a:outerShdw>
                    </a:effectLst>
                  </a14:hiddenEffects>
                </a:ext>
              </a:extLst>
            </p:spPr>
            <p:txBody>
              <a:bodyPr>
                <a:noAutofit/>
              </a:bodyPr>
              <a:lstStyle/>
              <a:p>
                <a:pPr/>
                <a14:m>
                  <m:oMathPara xmlns:m="http://schemas.openxmlformats.org/officeDocument/2006/math">
                    <m:oMathParaPr>
                      <m:jc m:val="left"/>
                    </m:oMathParaPr>
                    <m:oMath xmlns:m="http://schemas.openxmlformats.org/officeDocument/2006/math">
                      <m:sSub>
                        <m:sSubPr>
                          <m:ctrlPr>
                            <a:rPr lang="en-US" sz="1600" i="1" smtClean="0">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𝑑</m:t>
                          </m:r>
                        </m:e>
                        <m:sub>
                          <m:r>
                            <a:rPr lang="en-US" sz="1600" i="1">
                              <a:solidFill>
                                <a:srgbClr val="000000"/>
                              </a:solidFill>
                              <a:latin typeface="Cambria Math" panose="02040503050406030204" pitchFamily="18" charset="0"/>
                            </a:rPr>
                            <m:t>𝑝𝑟𝑜𝑏𝑒𝑑</m:t>
                          </m:r>
                        </m:sub>
                      </m:sSub>
                      <m:r>
                        <a:rPr lang="en-US" sz="1600" i="1">
                          <a:solidFill>
                            <a:srgbClr val="000000"/>
                          </a:solidFill>
                          <a:latin typeface="Cambria Math" panose="02040503050406030204" pitchFamily="18" charset="0"/>
                        </a:rPr>
                        <m:t>∝ƛ=</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ℏ</m:t>
                          </m:r>
                        </m:num>
                        <m:den>
                          <m:r>
                            <a:rPr lang="en-US" sz="1600" i="1">
                              <a:solidFill>
                                <a:srgbClr val="000000"/>
                              </a:solidFill>
                              <a:latin typeface="Cambria Math" panose="02040503050406030204" pitchFamily="18" charset="0"/>
                            </a:rPr>
                            <m:t>𝑝</m:t>
                          </m:r>
                        </m:den>
                      </m:f>
                      <m:r>
                        <a:rPr lang="en-US" sz="1600" i="1">
                          <a:solidFill>
                            <a:srgbClr val="000000"/>
                          </a:solidFill>
                          <a:latin typeface="Cambria Math" panose="02040503050406030204" pitchFamily="18" charset="0"/>
                        </a:rPr>
                        <m:t>≈</m:t>
                      </m:r>
                      <m:r>
                        <a:rPr lang="en-US" sz="1600" b="0" i="1" smtClean="0">
                          <a:solidFill>
                            <a:srgbClr val="000000"/>
                          </a:solidFill>
                          <a:latin typeface="Cambria Math" panose="02040503050406030204" pitchFamily="18" charset="0"/>
                        </a:rPr>
                        <m:t>2 </m:t>
                      </m:r>
                      <m:r>
                        <a:rPr lang="en-US" sz="1600" b="0" i="1" smtClean="0">
                          <a:solidFill>
                            <a:srgbClr val="000000"/>
                          </a:solidFill>
                          <a:latin typeface="Cambria Math" panose="02040503050406030204" pitchFamily="18" charset="0"/>
                        </a:rPr>
                        <m:t>𝑥</m:t>
                      </m:r>
                      <m:r>
                        <a:rPr lang="en-US" sz="1600" b="0" i="1" smtClean="0">
                          <a:solidFill>
                            <a:srgbClr val="000000"/>
                          </a:solidFill>
                          <a:latin typeface="Cambria Math" panose="02040503050406030204" pitchFamily="18" charset="0"/>
                        </a:rPr>
                        <m:t> 1</m:t>
                      </m:r>
                      <m:r>
                        <m:rPr>
                          <m:nor/>
                        </m:rPr>
                        <a:rPr lang="en-US" sz="1600" b="0" i="0" smtClean="0">
                          <a:solidFill>
                            <a:srgbClr val="000000"/>
                          </a:solidFill>
                          <a:latin typeface="Arial" panose="020B0604020202020204" pitchFamily="34" charset="0"/>
                          <a:cs typeface="Arial" panose="020B0604020202020204" pitchFamily="34" charset="0"/>
                        </a:rPr>
                        <m:t>0</m:t>
                      </m:r>
                      <m:r>
                        <m:rPr>
                          <m:nor/>
                        </m:rPr>
                        <a:rPr lang="en-US" sz="1600" b="0" i="0" baseline="30000" smtClean="0">
                          <a:solidFill>
                            <a:srgbClr val="000000"/>
                          </a:solidFill>
                          <a:latin typeface="Arial" panose="020B0604020202020204" pitchFamily="34" charset="0"/>
                          <a:cs typeface="Arial" panose="020B0604020202020204" pitchFamily="34" charset="0"/>
                        </a:rPr>
                        <m:t>−17</m:t>
                      </m:r>
                      <m:r>
                        <m:rPr>
                          <m:nor/>
                        </m:rPr>
                        <a:rPr lang="en-US" sz="1600" i="0" baseline="30000">
                          <a:solidFill>
                            <a:srgbClr val="000000"/>
                          </a:solidFill>
                          <a:latin typeface="Arial" panose="020B0604020202020204" pitchFamily="34" charset="0"/>
                          <a:cs typeface="Arial" panose="020B0604020202020204" pitchFamily="34" charset="0"/>
                        </a:rPr>
                        <m:t> </m:t>
                      </m:r>
                      <m:r>
                        <m:rPr>
                          <m:nor/>
                        </m:rPr>
                        <a:rPr lang="en-US" sz="1600" i="0">
                          <a:solidFill>
                            <a:srgbClr val="000000"/>
                          </a:solidFill>
                          <a:latin typeface="Arial" panose="020B0604020202020204" pitchFamily="34" charset="0"/>
                          <a:cs typeface="Arial" panose="020B0604020202020204" pitchFamily="34" charset="0"/>
                        </a:rPr>
                        <m:t>m</m:t>
                      </m:r>
                    </m:oMath>
                  </m:oMathPara>
                </a14:m>
                <a:endParaRPr lang="en-US" sz="1600" i="0" dirty="0">
                  <a:solidFill>
                    <a:srgbClr val="000000"/>
                  </a:solidFill>
                  <a:latin typeface="Arial" panose="020B0604020202020204" pitchFamily="34" charset="0"/>
                  <a:cs typeface="Arial" panose="020B0604020202020204" pitchFamily="34" charset="0"/>
                </a:endParaRPr>
              </a:p>
              <a:p>
                <a:endParaRPr lang="en-US" sz="800" b="0" i="0" dirty="0">
                  <a:solidFill>
                    <a:srgbClr val="000000"/>
                  </a:solidFill>
                  <a:latin typeface="Arial" panose="020B0604020202020204" pitchFamily="34" charset="0"/>
                  <a:cs typeface="Arial" panose="020B0604020202020204" pitchFamily="34" charset="0"/>
                </a:endParaRPr>
              </a:p>
              <a:p>
                <a14:m>
                  <m:oMath xmlns:m="http://schemas.openxmlformats.org/officeDocument/2006/math">
                    <m:r>
                      <m:rPr>
                        <m:nor/>
                      </m:rPr>
                      <a:rPr lang="en-US" sz="1600" b="0" i="0" smtClean="0">
                        <a:solidFill>
                          <a:srgbClr val="000000"/>
                        </a:solidFill>
                        <a:latin typeface="Arial" panose="020B0604020202020204" pitchFamily="34" charset="0"/>
                        <a:cs typeface="Arial" panose="020B0604020202020204" pitchFamily="34" charset="0"/>
                      </a:rPr>
                      <m:t>~ 1/50 </m:t>
                    </m:r>
                    <m:r>
                      <m:rPr>
                        <m:nor/>
                      </m:rPr>
                      <a:rPr lang="en-US" sz="1600" b="0" i="0" smtClean="0">
                        <a:solidFill>
                          <a:srgbClr val="000000"/>
                        </a:solidFill>
                        <a:latin typeface="Arial" panose="020B0604020202020204" pitchFamily="34" charset="0"/>
                        <a:cs typeface="Arial" panose="020B0604020202020204" pitchFamily="34" charset="0"/>
                      </a:rPr>
                      <m:t>the</m:t>
                    </m:r>
                    <m:r>
                      <m:rPr>
                        <m:nor/>
                      </m:rPr>
                      <a:rPr lang="en-US" sz="1600" b="0" i="0" smtClean="0">
                        <a:solidFill>
                          <a:srgbClr val="000000"/>
                        </a:solidFill>
                        <a:latin typeface="Arial" panose="020B0604020202020204" pitchFamily="34" charset="0"/>
                        <a:cs typeface="Arial" panose="020B0604020202020204" pitchFamily="34" charset="0"/>
                      </a:rPr>
                      <m:t> </m:t>
                    </m:r>
                    <m:r>
                      <m:rPr>
                        <m:nor/>
                      </m:rPr>
                      <a:rPr lang="en-US" sz="1600" b="0" i="0" smtClean="0">
                        <a:solidFill>
                          <a:srgbClr val="000000"/>
                        </a:solidFill>
                        <a:latin typeface="Arial" panose="020B0604020202020204" pitchFamily="34" charset="0"/>
                        <a:cs typeface="Arial" panose="020B0604020202020204" pitchFamily="34" charset="0"/>
                      </a:rPr>
                      <m:t>size</m:t>
                    </m:r>
                    <m:r>
                      <m:rPr>
                        <m:nor/>
                      </m:rPr>
                      <a:rPr lang="en-US" sz="1600" b="0" i="0" smtClean="0">
                        <a:solidFill>
                          <a:srgbClr val="000000"/>
                        </a:solidFill>
                        <a:latin typeface="Arial" panose="020B0604020202020204" pitchFamily="34" charset="0"/>
                        <a:cs typeface="Arial" panose="020B0604020202020204" pitchFamily="34" charset="0"/>
                      </a:rPr>
                      <m:t> </m:t>
                    </m:r>
                    <m:r>
                      <m:rPr>
                        <m:nor/>
                      </m:rPr>
                      <a:rPr lang="en-US" sz="1600" b="0" i="0" smtClean="0">
                        <a:solidFill>
                          <a:srgbClr val="000000"/>
                        </a:solidFill>
                        <a:latin typeface="Arial" panose="020B0604020202020204" pitchFamily="34" charset="0"/>
                        <a:cs typeface="Arial" panose="020B0604020202020204" pitchFamily="34" charset="0"/>
                      </a:rPr>
                      <m:t>of</m:t>
                    </m:r>
                    <m:r>
                      <m:rPr>
                        <m:nor/>
                      </m:rPr>
                      <a:rPr lang="en-US" sz="1600" b="0" i="0" smtClean="0">
                        <a:solidFill>
                          <a:srgbClr val="000000"/>
                        </a:solidFill>
                        <a:latin typeface="Arial" panose="020B0604020202020204" pitchFamily="34" charset="0"/>
                        <a:cs typeface="Arial" panose="020B0604020202020204" pitchFamily="34" charset="0"/>
                      </a:rPr>
                      <m:t> </m:t>
                    </m:r>
                    <m:r>
                      <m:rPr>
                        <m:nor/>
                      </m:rPr>
                      <a:rPr lang="en-US" sz="1600" b="0" i="0" smtClean="0">
                        <a:solidFill>
                          <a:srgbClr val="000000"/>
                        </a:solidFill>
                        <a:latin typeface="Arial" panose="020B0604020202020204" pitchFamily="34" charset="0"/>
                        <a:cs typeface="Arial" panose="020B0604020202020204" pitchFamily="34" charset="0"/>
                      </a:rPr>
                      <m:t>the</m:t>
                    </m:r>
                    <m:r>
                      <m:rPr>
                        <m:nor/>
                      </m:rPr>
                      <a:rPr lang="en-US" sz="1600" b="0" i="0" smtClean="0">
                        <a:solidFill>
                          <a:srgbClr val="000000"/>
                        </a:solidFill>
                        <a:latin typeface="Arial" panose="020B0604020202020204" pitchFamily="34" charset="0"/>
                        <a:cs typeface="Arial" panose="020B0604020202020204" pitchFamily="34" charset="0"/>
                      </a:rPr>
                      <m:t> </m:t>
                    </m:r>
                    <m:r>
                      <m:rPr>
                        <m:nor/>
                      </m:rPr>
                      <a:rPr lang="en-US" sz="1600" b="0" i="0" smtClean="0">
                        <a:solidFill>
                          <a:srgbClr val="000000"/>
                        </a:solidFill>
                        <a:latin typeface="Arial" panose="020B0604020202020204" pitchFamily="34" charset="0"/>
                        <a:cs typeface="Arial" panose="020B0604020202020204" pitchFamily="34" charset="0"/>
                      </a:rPr>
                      <m:t>proton</m:t>
                    </m:r>
                  </m:oMath>
                </a14:m>
                <a:r>
                  <a:rPr lang="en-US" sz="1600" dirty="0">
                    <a:latin typeface="Arial" panose="020B0604020202020204" pitchFamily="34" charset="0"/>
                    <a:cs typeface="Arial" panose="020B0604020202020204" pitchFamily="34" charset="0"/>
                  </a:rPr>
                  <a:t> for p = 10 GeV </a:t>
                </a:r>
              </a:p>
            </p:txBody>
          </p:sp>
        </mc:Choice>
        <mc:Fallback>
          <p:sp>
            <p:nvSpPr>
              <p:cNvPr id="40" name="Object 35">
                <a:extLst>
                  <a:ext uri="{FF2B5EF4-FFF2-40B4-BE49-F238E27FC236}">
                    <a16:creationId xmlns:a16="http://schemas.microsoft.com/office/drawing/2014/main" id="{36E878F2-7866-208B-DC49-D602CEF57799}"/>
                  </a:ext>
                </a:extLst>
              </p:cNvPr>
              <p:cNvSpPr txBox="1">
                <a:spLocks noRot="1" noChangeAspect="1" noMove="1" noResize="1" noEditPoints="1" noAdjustHandles="1" noChangeArrowheads="1" noChangeShapeType="1" noTextEdit="1"/>
              </p:cNvSpPr>
              <p:nvPr/>
            </p:nvSpPr>
            <p:spPr bwMode="auto">
              <a:xfrm>
                <a:off x="6735953" y="1154714"/>
                <a:ext cx="2225925" cy="1552161"/>
              </a:xfrm>
              <a:prstGeom prst="rect">
                <a:avLst/>
              </a:prstGeom>
              <a:blipFill>
                <a:blip r:embed="rId6"/>
                <a:stretch>
                  <a:fillRect r="-272"/>
                </a:stretch>
              </a:blip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lstStyle/>
              <a:p>
                <a:r>
                  <a:rPr lang="en-US">
                    <a:noFill/>
                  </a:rPr>
                  <a:t> </a:t>
                </a:r>
              </a:p>
            </p:txBody>
          </p:sp>
        </mc:Fallback>
      </mc:AlternateContent>
      <p:sp>
        <p:nvSpPr>
          <p:cNvPr id="41" name="TextBox 40">
            <a:extLst>
              <a:ext uri="{FF2B5EF4-FFF2-40B4-BE49-F238E27FC236}">
                <a16:creationId xmlns:a16="http://schemas.microsoft.com/office/drawing/2014/main" id="{5F025707-EAE5-4FC3-49B5-B044792A08E3}"/>
              </a:ext>
            </a:extLst>
          </p:cNvPr>
          <p:cNvSpPr txBox="1"/>
          <p:nvPr/>
        </p:nvSpPr>
        <p:spPr>
          <a:xfrm>
            <a:off x="581498" y="5915203"/>
            <a:ext cx="3950120" cy="369332"/>
          </a:xfrm>
          <a:prstGeom prst="rect">
            <a:avLst/>
          </a:prstGeom>
          <a:solidFill>
            <a:srgbClr val="0432FF"/>
          </a:solidFill>
        </p:spPr>
        <p:txBody>
          <a:bodyPr wrap="none" rtlCol="0">
            <a:spAutoFit/>
          </a:bodyPr>
          <a:lstStyle/>
          <a:p>
            <a:pPr algn="l"/>
            <a:r>
              <a:rPr lang="en-US" dirty="0">
                <a:solidFill>
                  <a:schemeClr val="bg1"/>
                </a:solidFill>
                <a:latin typeface="Arial" panose="020B0604020202020204" pitchFamily="34" charset="0"/>
                <a:cs typeface="Arial" panose="020B0604020202020204" pitchFamily="34" charset="0"/>
              </a:rPr>
              <a:t>E</a:t>
            </a:r>
            <a:r>
              <a:rPr lang="en-US" baseline="-25000" dirty="0">
                <a:solidFill>
                  <a:schemeClr val="bg1"/>
                </a:solidFill>
                <a:latin typeface="Arial" panose="020B0604020202020204" pitchFamily="34" charset="0"/>
                <a:cs typeface="Arial" panose="020B0604020202020204" pitchFamily="34" charset="0"/>
              </a:rPr>
              <a:t>CM</a:t>
            </a:r>
            <a:r>
              <a:rPr lang="en-US" dirty="0">
                <a:solidFill>
                  <a:schemeClr val="bg1"/>
                </a:solidFill>
                <a:latin typeface="Arial" panose="020B0604020202020204" pitchFamily="34" charset="0"/>
                <a:cs typeface="Arial" panose="020B0604020202020204" pitchFamily="34" charset="0"/>
              </a:rPr>
              <a:t> ~ 3.3 (@6 GeV), 4.5 (@12 GeV)</a:t>
            </a:r>
          </a:p>
        </p:txBody>
      </p:sp>
      <p:sp>
        <p:nvSpPr>
          <p:cNvPr id="3" name="TextBox 2">
            <a:extLst>
              <a:ext uri="{FF2B5EF4-FFF2-40B4-BE49-F238E27FC236}">
                <a16:creationId xmlns:a16="http://schemas.microsoft.com/office/drawing/2014/main" id="{54906615-2D65-02A9-DFC7-60FB64443990}"/>
              </a:ext>
            </a:extLst>
          </p:cNvPr>
          <p:cNvSpPr txBox="1"/>
          <p:nvPr/>
        </p:nvSpPr>
        <p:spPr>
          <a:xfrm>
            <a:off x="2624356" y="6371741"/>
            <a:ext cx="6256736" cy="461665"/>
          </a:xfrm>
          <a:prstGeom prst="rect">
            <a:avLst/>
          </a:prstGeom>
          <a:solidFill>
            <a:srgbClr val="00B050"/>
          </a:solidFill>
          <a:ln>
            <a:solidFill>
              <a:schemeClr val="bg1"/>
            </a:solidFill>
          </a:ln>
        </p:spPr>
        <p:txBody>
          <a:bodyPr wrap="square" rtlCol="0">
            <a:spAutoFit/>
          </a:bodyPr>
          <a:lstStyle/>
          <a:p>
            <a:pPr algn="l"/>
            <a:r>
              <a:rPr lang="en-US" sz="1200" dirty="0">
                <a:solidFill>
                  <a:schemeClr val="bg1"/>
                </a:solidFill>
                <a:latin typeface="Arial" panose="020B0604020202020204" pitchFamily="34" charset="0"/>
                <a:cs typeface="Arial" panose="020B0604020202020204" pitchFamily="34" charset="0"/>
              </a:rPr>
              <a:t>(EIC has E</a:t>
            </a:r>
            <a:r>
              <a:rPr lang="en-US" sz="1200" baseline="-25000" dirty="0">
                <a:solidFill>
                  <a:schemeClr val="bg1"/>
                </a:solidFill>
                <a:latin typeface="Arial" panose="020B0604020202020204" pitchFamily="34" charset="0"/>
                <a:cs typeface="Arial" panose="020B0604020202020204" pitchFamily="34" charset="0"/>
              </a:rPr>
              <a:t>CM</a:t>
            </a:r>
            <a:r>
              <a:rPr lang="en-US" sz="1200" dirty="0">
                <a:solidFill>
                  <a:schemeClr val="bg1"/>
                </a:solidFill>
                <a:latin typeface="Arial" panose="020B0604020202020204" pitchFamily="34" charset="0"/>
                <a:cs typeface="Arial" panose="020B0604020202020204" pitchFamily="34" charset="0"/>
              </a:rPr>
              <a:t> in 29 GeV to 140 GeV range and will be a much larger electron microscope to peer into the realms of gluons and the quark sea).</a:t>
            </a:r>
          </a:p>
        </p:txBody>
      </p:sp>
    </p:spTree>
    <p:extLst>
      <p:ext uri="{BB962C8B-B14F-4D97-AF65-F5344CB8AC3E}">
        <p14:creationId xmlns:p14="http://schemas.microsoft.com/office/powerpoint/2010/main" val="426415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Electron Scattering</a:t>
            </a:r>
          </a:p>
        </p:txBody>
      </p:sp>
      <p:sp>
        <p:nvSpPr>
          <p:cNvPr id="3" name="TextBox 2">
            <a:extLst>
              <a:ext uri="{FF2B5EF4-FFF2-40B4-BE49-F238E27FC236}">
                <a16:creationId xmlns:a16="http://schemas.microsoft.com/office/drawing/2014/main" id="{ABF5314D-BDCC-AA47-CF4D-1E7A8F4763B7}"/>
              </a:ext>
            </a:extLst>
          </p:cNvPr>
          <p:cNvSpPr txBox="1">
            <a:spLocks noChangeArrowheads="1"/>
          </p:cNvSpPr>
          <p:nvPr/>
        </p:nvSpPr>
        <p:spPr bwMode="auto">
          <a:xfrm>
            <a:off x="457200" y="762000"/>
            <a:ext cx="830580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spcAft>
                <a:spcPts val="600"/>
              </a:spcAft>
            </a:pPr>
            <a:r>
              <a:rPr lang="en-US" altLang="en-US" sz="2000" dirty="0"/>
              <a:t>Electrons as probe of nuclear structure have some distinct advantages over other probes like hadrons or </a:t>
            </a:r>
            <a:r>
              <a:rPr lang="en-US" altLang="en-US" sz="2000" dirty="0">
                <a:latin typeface="Symbol" panose="05050102010706020507" pitchFamily="18" charset="2"/>
              </a:rPr>
              <a:t>g</a:t>
            </a:r>
            <a:r>
              <a:rPr lang="en-US" altLang="en-US" sz="2000" dirty="0"/>
              <a:t>-rays:</a:t>
            </a:r>
          </a:p>
          <a:p>
            <a:pPr lvl="1" eaLnBrk="1" hangingPunct="1">
              <a:spcAft>
                <a:spcPts val="600"/>
              </a:spcAft>
              <a:buFont typeface="Arial" panose="020B0604020202020204" pitchFamily="34" charset="0"/>
              <a:buChar char="•"/>
            </a:pPr>
            <a:r>
              <a:rPr lang="en-US" altLang="en-US" sz="1800" dirty="0"/>
              <a:t>The interaction between the electron and the nucleus is known; it is the electromagnetic interaction with the charge </a:t>
            </a:r>
            <a:r>
              <a:rPr lang="en-US" altLang="en-US" sz="1800" dirty="0">
                <a:latin typeface="Symbol" panose="05050102010706020507" pitchFamily="18" charset="2"/>
              </a:rPr>
              <a:t>r</a:t>
            </a:r>
            <a:r>
              <a:rPr lang="en-US" altLang="en-US" sz="1800" dirty="0"/>
              <a:t> and the current </a:t>
            </a:r>
            <a:r>
              <a:rPr lang="en-US" altLang="en-US" sz="1800" b="1" dirty="0"/>
              <a:t>J</a:t>
            </a:r>
            <a:r>
              <a:rPr lang="en-US" altLang="en-US" sz="1800" dirty="0"/>
              <a:t> of the nucleus: </a:t>
            </a:r>
            <a:r>
              <a:rPr lang="en-US" altLang="en-US" sz="1800" dirty="0" err="1"/>
              <a:t>V</a:t>
            </a:r>
            <a:r>
              <a:rPr lang="en-US" altLang="en-US" sz="1800" baseline="-25000" dirty="0" err="1"/>
              <a:t>int</a:t>
            </a:r>
            <a:r>
              <a:rPr lang="en-US" altLang="en-US" sz="1800" dirty="0"/>
              <a:t> = </a:t>
            </a:r>
            <a:r>
              <a:rPr lang="en-US" altLang="en-US" sz="1800" dirty="0">
                <a:latin typeface="Symbol" panose="05050102010706020507" pitchFamily="18" charset="2"/>
              </a:rPr>
              <a:t>rf</a:t>
            </a:r>
            <a:r>
              <a:rPr lang="en-US" altLang="en-US" sz="1800" dirty="0"/>
              <a:t> + </a:t>
            </a:r>
            <a:r>
              <a:rPr lang="en-US" altLang="en-US" sz="1800" b="1" dirty="0"/>
              <a:t>J.A</a:t>
            </a:r>
            <a:r>
              <a:rPr lang="en-US" altLang="en-US" sz="1800" dirty="0"/>
              <a:t>, where </a:t>
            </a:r>
            <a:r>
              <a:rPr lang="en-US" altLang="en-US" sz="1800" dirty="0">
                <a:latin typeface="Symbol" panose="05050102010706020507" pitchFamily="18" charset="2"/>
              </a:rPr>
              <a:t>f</a:t>
            </a:r>
            <a:r>
              <a:rPr lang="en-US" altLang="en-US" sz="1800" dirty="0"/>
              <a:t> and </a:t>
            </a:r>
            <a:r>
              <a:rPr lang="en-US" altLang="en-US" sz="1800" b="1" dirty="0"/>
              <a:t>A</a:t>
            </a:r>
            <a:r>
              <a:rPr lang="en-US" altLang="en-US" sz="1800" dirty="0"/>
              <a:t> are the scalar and vector potentials generated by the electron.</a:t>
            </a:r>
          </a:p>
          <a:p>
            <a:pPr lvl="1" eaLnBrk="1" hangingPunct="1">
              <a:spcAft>
                <a:spcPts val="600"/>
              </a:spcAft>
              <a:buFont typeface="Arial" panose="020B0604020202020204" pitchFamily="34" charset="0"/>
              <a:buChar char="•"/>
            </a:pPr>
            <a:r>
              <a:rPr lang="en-US" altLang="en-US" sz="1800" dirty="0"/>
              <a:t> The interaction is weak, so that in almost all cases it can be treated in the “one-photon exchange approximation” (OPEA), i.e., two-step processes (two-photon exchange) are small. One exception is charge elastic scattering of the Coulomb field of a heavy-Z nucleus.</a:t>
            </a:r>
          </a:p>
          <a:p>
            <a:pPr lvl="1" eaLnBrk="1" hangingPunct="1">
              <a:spcAft>
                <a:spcPts val="600"/>
              </a:spcAft>
              <a:buFont typeface="Arial" panose="020B0604020202020204" pitchFamily="34" charset="0"/>
              <a:buChar char="•"/>
            </a:pPr>
            <a:r>
              <a:rPr lang="en-US" altLang="en-US" sz="1800" dirty="0"/>
              <a:t> The energy (</a:t>
            </a:r>
            <a:r>
              <a:rPr lang="en-US" altLang="en-US" sz="1800" dirty="0">
                <a:latin typeface="Symbol" panose="05050102010706020507" pitchFamily="18" charset="2"/>
              </a:rPr>
              <a:t>w</a:t>
            </a:r>
            <a:r>
              <a:rPr lang="en-US" altLang="en-US" sz="1800" dirty="0"/>
              <a:t>) and linear momentum (</a:t>
            </a:r>
            <a:r>
              <a:rPr lang="en-US" altLang="en-US" sz="1800" b="1" dirty="0"/>
              <a:t>q</a:t>
            </a:r>
            <a:r>
              <a:rPr lang="en-US" altLang="en-US" sz="1800" dirty="0"/>
              <a:t>) transferred to the nucleus in the scattering process can be varied independently from each other. This is very important, as for a certain |</a:t>
            </a:r>
            <a:r>
              <a:rPr lang="en-US" altLang="en-US" sz="1800" b="1" dirty="0"/>
              <a:t>q</a:t>
            </a:r>
            <a:r>
              <a:rPr lang="en-US" altLang="en-US" sz="1800" dirty="0"/>
              <a:t>| one effectively measures a Fourier component of </a:t>
            </a:r>
            <a:r>
              <a:rPr lang="en-US" altLang="en-US" sz="1800" dirty="0">
                <a:latin typeface="Symbol" panose="05050102010706020507" pitchFamily="18" charset="2"/>
              </a:rPr>
              <a:t>r</a:t>
            </a:r>
            <a:r>
              <a:rPr lang="en-US" altLang="en-US" sz="1800" dirty="0"/>
              <a:t> or </a:t>
            </a:r>
            <a:r>
              <a:rPr lang="en-US" altLang="en-US" sz="1800" b="1" dirty="0"/>
              <a:t>J</a:t>
            </a:r>
            <a:r>
              <a:rPr lang="en-US" altLang="en-US" sz="1800" dirty="0"/>
              <a:t>. By varying |</a:t>
            </a:r>
            <a:r>
              <a:rPr lang="en-US" altLang="en-US" sz="1800" b="1" dirty="0"/>
              <a:t>q</a:t>
            </a:r>
            <a:r>
              <a:rPr lang="en-US" altLang="en-US" sz="1800" dirty="0"/>
              <a:t>| all Fourier components can be determined and from these the radial dependence of </a:t>
            </a:r>
            <a:r>
              <a:rPr lang="en-US" altLang="en-US" sz="1800" dirty="0">
                <a:latin typeface="Symbol" panose="05050102010706020507" pitchFamily="18" charset="2"/>
              </a:rPr>
              <a:t>r</a:t>
            </a:r>
            <a:r>
              <a:rPr lang="en-US" altLang="en-US" sz="1800" dirty="0"/>
              <a:t> and </a:t>
            </a:r>
            <a:r>
              <a:rPr lang="en-US" altLang="en-US" sz="1800" b="1" dirty="0"/>
              <a:t>J</a:t>
            </a:r>
            <a:r>
              <a:rPr lang="en-US" altLang="en-US" sz="1800" dirty="0"/>
              <a:t> can be reconstructed.</a:t>
            </a:r>
          </a:p>
          <a:p>
            <a:pPr lvl="1" eaLnBrk="1" hangingPunct="1">
              <a:spcAft>
                <a:spcPts val="600"/>
              </a:spcAft>
              <a:buFont typeface="Arial" panose="020B0604020202020204" pitchFamily="34" charset="0"/>
              <a:buChar char="•"/>
            </a:pPr>
            <a:r>
              <a:rPr lang="en-US" altLang="en-US" sz="1800" dirty="0"/>
              <a:t> Because the photon has no charge, only the </a:t>
            </a:r>
            <a:r>
              <a:rPr lang="en-US" altLang="en-US" sz="1800" b="1" dirty="0"/>
              <a:t>J.A</a:t>
            </a:r>
            <a:r>
              <a:rPr lang="en-US" altLang="en-US" sz="1800" dirty="0"/>
              <a:t> interaction plays a role, leading to magnetic </a:t>
            </a:r>
            <a:r>
              <a:rPr lang="en-US" altLang="en-US" sz="1800" dirty="0" err="1"/>
              <a:t>M</a:t>
            </a:r>
            <a:r>
              <a:rPr lang="en-US" altLang="en-US" sz="1800" baseline="-25000" dirty="0" err="1">
                <a:latin typeface="Symbol" panose="05050102010706020507" pitchFamily="18" charset="2"/>
              </a:rPr>
              <a:t>l</a:t>
            </a:r>
            <a:r>
              <a:rPr lang="en-US" altLang="en-US" sz="1800" dirty="0"/>
              <a:t> and electric E</a:t>
            </a:r>
            <a:r>
              <a:rPr lang="en-US" altLang="en-US" sz="1800" baseline="-25000" dirty="0">
                <a:latin typeface="Symbol" panose="05050102010706020507" pitchFamily="18" charset="2"/>
              </a:rPr>
              <a:t>l</a:t>
            </a:r>
            <a:r>
              <a:rPr lang="en-US" altLang="en-US" sz="1800" dirty="0"/>
              <a:t> transitions. In electron scattering, one can also have charge C</a:t>
            </a:r>
            <a:r>
              <a:rPr lang="en-US" altLang="en-US" sz="1800" baseline="-25000" dirty="0">
                <a:latin typeface="Symbol" panose="05050102010706020507" pitchFamily="18" charset="2"/>
              </a:rPr>
              <a:t>l</a:t>
            </a:r>
            <a:r>
              <a:rPr lang="en-US" altLang="en-US" sz="1800" dirty="0"/>
              <a:t> transitions. </a:t>
            </a:r>
          </a:p>
        </p:txBody>
      </p:sp>
    </p:spTree>
    <p:extLst>
      <p:ext uri="{BB962C8B-B14F-4D97-AF65-F5344CB8AC3E}">
        <p14:creationId xmlns:p14="http://schemas.microsoft.com/office/powerpoint/2010/main" val="400630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Electron Scattering (Cont.)</a:t>
            </a:r>
          </a:p>
        </p:txBody>
      </p:sp>
      <p:sp>
        <p:nvSpPr>
          <p:cNvPr id="3" name="TextBox 2">
            <a:extLst>
              <a:ext uri="{FF2B5EF4-FFF2-40B4-BE49-F238E27FC236}">
                <a16:creationId xmlns:a16="http://schemas.microsoft.com/office/drawing/2014/main" id="{5BCCD208-B180-4967-476A-B482D05E4441}"/>
              </a:ext>
            </a:extLst>
          </p:cNvPr>
          <p:cNvSpPr txBox="1">
            <a:spLocks noChangeArrowheads="1"/>
          </p:cNvSpPr>
          <p:nvPr/>
        </p:nvSpPr>
        <p:spPr bwMode="auto">
          <a:xfrm>
            <a:off x="447675" y="828675"/>
            <a:ext cx="83058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spcAft>
                <a:spcPts val="600"/>
              </a:spcAft>
            </a:pPr>
            <a:r>
              <a:rPr lang="en-US" altLang="en-US" sz="2000" dirty="0"/>
              <a:t>Electron scattering has also some disadvantages:</a:t>
            </a:r>
          </a:p>
          <a:p>
            <a:pPr lvl="1" eaLnBrk="1" hangingPunct="1">
              <a:spcAft>
                <a:spcPts val="600"/>
              </a:spcAft>
              <a:buFont typeface="Arial" panose="020B0604020202020204" pitchFamily="34" charset="0"/>
              <a:buChar char="•"/>
            </a:pPr>
            <a:r>
              <a:rPr lang="en-US" altLang="en-US" sz="2000" dirty="0"/>
              <a:t>The interaction is weak, so cross sections are small, but one can use high electron beam currents and thick targets.</a:t>
            </a:r>
          </a:p>
          <a:p>
            <a:pPr marL="1371600" lvl="3" indent="0" eaLnBrk="1" hangingPunct="1">
              <a:spcAft>
                <a:spcPts val="600"/>
              </a:spcAft>
            </a:pPr>
            <a:r>
              <a:rPr lang="en-US" altLang="en-US" sz="2000" i="1" dirty="0"/>
              <a:t>At Jefferson Lab, we can measure neutrino-like cross sections in a day or so.</a:t>
            </a:r>
          </a:p>
          <a:p>
            <a:pPr lvl="1" eaLnBrk="1" hangingPunct="1">
              <a:spcAft>
                <a:spcPts val="600"/>
              </a:spcAft>
              <a:buFont typeface="Arial" panose="020B0604020202020204" pitchFamily="34" charset="0"/>
              <a:buChar char="•"/>
            </a:pPr>
            <a:r>
              <a:rPr lang="en-US" altLang="en-US" sz="2000" dirty="0"/>
              <a:t>Neutrons are less accessible than protons, since they do not have a net electric charge.</a:t>
            </a:r>
          </a:p>
          <a:p>
            <a:pPr marL="1371600" lvl="3" indent="0" eaLnBrk="1" hangingPunct="1">
              <a:spcAft>
                <a:spcPts val="600"/>
              </a:spcAft>
            </a:pPr>
            <a:r>
              <a:rPr lang="en-US" altLang="en-US" sz="2000" i="1" dirty="0"/>
              <a:t>Weak interaction can come to the rescue through parity-violating electron scattering.</a:t>
            </a:r>
          </a:p>
          <a:p>
            <a:pPr lvl="1" eaLnBrk="1" hangingPunct="1">
              <a:spcAft>
                <a:spcPts val="600"/>
              </a:spcAft>
              <a:buFont typeface="Arial" panose="020B0604020202020204" pitchFamily="34" charset="0"/>
              <a:buChar char="•"/>
            </a:pPr>
            <a:r>
              <a:rPr lang="en-US" altLang="en-US" sz="2000" dirty="0"/>
              <a:t>Because electrons are very light particles, they easily emit radiation (so-called Bremsstrahlung). This gives rise to radiative tails, with often large corrections for these processes.</a:t>
            </a:r>
          </a:p>
          <a:p>
            <a:pPr marL="1371600" lvl="3" indent="0" eaLnBrk="1" hangingPunct="1">
              <a:spcAft>
                <a:spcPts val="600"/>
              </a:spcAft>
            </a:pPr>
            <a:r>
              <a:rPr lang="en-US" altLang="en-US" sz="2000" i="1" dirty="0"/>
              <a:t>This can pose limits for kinematics, if the radiative correction factor would become too large.</a:t>
            </a:r>
          </a:p>
        </p:txBody>
      </p:sp>
    </p:spTree>
    <p:extLst>
      <p:ext uri="{BB962C8B-B14F-4D97-AF65-F5344CB8AC3E}">
        <p14:creationId xmlns:p14="http://schemas.microsoft.com/office/powerpoint/2010/main" val="26021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25</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Electron Scattering Kinematics</a:t>
            </a:r>
          </a:p>
        </p:txBody>
      </p:sp>
      <p:grpSp>
        <p:nvGrpSpPr>
          <p:cNvPr id="56" name="Group 32">
            <a:extLst>
              <a:ext uri="{FF2B5EF4-FFF2-40B4-BE49-F238E27FC236}">
                <a16:creationId xmlns:a16="http://schemas.microsoft.com/office/drawing/2014/main" id="{6C69BDA9-CC29-2168-7C31-0C99B04E1E84}"/>
              </a:ext>
            </a:extLst>
          </p:cNvPr>
          <p:cNvGrpSpPr>
            <a:grpSpLocks/>
          </p:cNvGrpSpPr>
          <p:nvPr/>
        </p:nvGrpSpPr>
        <p:grpSpPr bwMode="auto">
          <a:xfrm rot="5400000">
            <a:off x="1247775" y="2953779"/>
            <a:ext cx="2336800" cy="412750"/>
            <a:chOff x="2971800" y="1752600"/>
            <a:chExt cx="2336800" cy="412155"/>
          </a:xfrm>
        </p:grpSpPr>
        <p:grpSp>
          <p:nvGrpSpPr>
            <p:cNvPr id="57" name="Group 1028">
              <a:extLst>
                <a:ext uri="{FF2B5EF4-FFF2-40B4-BE49-F238E27FC236}">
                  <a16:creationId xmlns:a16="http://schemas.microsoft.com/office/drawing/2014/main" id="{7D088B4D-B324-4480-3E27-FB1D5C063413}"/>
                </a:ext>
              </a:extLst>
            </p:cNvPr>
            <p:cNvGrpSpPr>
              <a:grpSpLocks/>
            </p:cNvGrpSpPr>
            <p:nvPr/>
          </p:nvGrpSpPr>
          <p:grpSpPr bwMode="auto">
            <a:xfrm>
              <a:off x="3842163" y="1752600"/>
              <a:ext cx="870363" cy="393700"/>
              <a:chOff x="2112" y="3744"/>
              <a:chExt cx="2304" cy="432"/>
            </a:xfrm>
          </p:grpSpPr>
          <p:grpSp>
            <p:nvGrpSpPr>
              <p:cNvPr id="73" name="Group 1029">
                <a:extLst>
                  <a:ext uri="{FF2B5EF4-FFF2-40B4-BE49-F238E27FC236}">
                    <a16:creationId xmlns:a16="http://schemas.microsoft.com/office/drawing/2014/main" id="{0DCF2F75-A8DD-F8B5-A5AE-EB6EC33680A2}"/>
                  </a:ext>
                </a:extLst>
              </p:cNvPr>
              <p:cNvGrpSpPr>
                <a:grpSpLocks/>
              </p:cNvGrpSpPr>
              <p:nvPr/>
            </p:nvGrpSpPr>
            <p:grpSpPr bwMode="auto">
              <a:xfrm>
                <a:off x="3264" y="3744"/>
                <a:ext cx="1152" cy="432"/>
                <a:chOff x="2016" y="3648"/>
                <a:chExt cx="1152" cy="432"/>
              </a:xfrm>
            </p:grpSpPr>
            <p:grpSp>
              <p:nvGrpSpPr>
                <p:cNvPr id="81" name="Group 1030">
                  <a:extLst>
                    <a:ext uri="{FF2B5EF4-FFF2-40B4-BE49-F238E27FC236}">
                      <a16:creationId xmlns:a16="http://schemas.microsoft.com/office/drawing/2014/main" id="{ABE5B1C1-72A7-9719-7F6F-22638F4CE81C}"/>
                    </a:ext>
                  </a:extLst>
                </p:cNvPr>
                <p:cNvGrpSpPr>
                  <a:grpSpLocks/>
                </p:cNvGrpSpPr>
                <p:nvPr/>
              </p:nvGrpSpPr>
              <p:grpSpPr bwMode="auto">
                <a:xfrm flipV="1">
                  <a:off x="2592" y="3648"/>
                  <a:ext cx="576" cy="432"/>
                  <a:chOff x="1920" y="3552"/>
                  <a:chExt cx="576" cy="432"/>
                </a:xfrm>
              </p:grpSpPr>
              <p:sp>
                <p:nvSpPr>
                  <p:cNvPr id="85" name="Arc 1031">
                    <a:extLst>
                      <a:ext uri="{FF2B5EF4-FFF2-40B4-BE49-F238E27FC236}">
                        <a16:creationId xmlns:a16="http://schemas.microsoft.com/office/drawing/2014/main" id="{B8A38610-EF9C-9EF7-A657-E18A09BB0EDC}"/>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86" name="Arc 1032">
                    <a:extLst>
                      <a:ext uri="{FF2B5EF4-FFF2-40B4-BE49-F238E27FC236}">
                        <a16:creationId xmlns:a16="http://schemas.microsoft.com/office/drawing/2014/main" id="{E46CEF8F-482A-1D7B-82B8-222AAD8942D5}"/>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82" name="Group 1033">
                  <a:extLst>
                    <a:ext uri="{FF2B5EF4-FFF2-40B4-BE49-F238E27FC236}">
                      <a16:creationId xmlns:a16="http://schemas.microsoft.com/office/drawing/2014/main" id="{F9D9B33F-7640-A6DD-ADBE-FEDC6F91EAD4}"/>
                    </a:ext>
                  </a:extLst>
                </p:cNvPr>
                <p:cNvGrpSpPr>
                  <a:grpSpLocks/>
                </p:cNvGrpSpPr>
                <p:nvPr/>
              </p:nvGrpSpPr>
              <p:grpSpPr bwMode="auto">
                <a:xfrm>
                  <a:off x="2016" y="3648"/>
                  <a:ext cx="576" cy="432"/>
                  <a:chOff x="1920" y="3552"/>
                  <a:chExt cx="576" cy="432"/>
                </a:xfrm>
              </p:grpSpPr>
              <p:sp>
                <p:nvSpPr>
                  <p:cNvPr id="83" name="Arc 1034">
                    <a:extLst>
                      <a:ext uri="{FF2B5EF4-FFF2-40B4-BE49-F238E27FC236}">
                        <a16:creationId xmlns:a16="http://schemas.microsoft.com/office/drawing/2014/main" id="{38CB6809-5895-81F4-D266-328150D29198}"/>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84" name="Arc 1035">
                    <a:extLst>
                      <a:ext uri="{FF2B5EF4-FFF2-40B4-BE49-F238E27FC236}">
                        <a16:creationId xmlns:a16="http://schemas.microsoft.com/office/drawing/2014/main" id="{7C4C8818-E70A-A19A-5EA7-F6F61F472B03}"/>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nvGrpSpPr>
              <p:cNvPr id="74" name="Group 1036">
                <a:extLst>
                  <a:ext uri="{FF2B5EF4-FFF2-40B4-BE49-F238E27FC236}">
                    <a16:creationId xmlns:a16="http://schemas.microsoft.com/office/drawing/2014/main" id="{D270667B-F244-2765-0540-A4FDAE34EF9E}"/>
                  </a:ext>
                </a:extLst>
              </p:cNvPr>
              <p:cNvGrpSpPr>
                <a:grpSpLocks/>
              </p:cNvGrpSpPr>
              <p:nvPr/>
            </p:nvGrpSpPr>
            <p:grpSpPr bwMode="auto">
              <a:xfrm>
                <a:off x="2112" y="3744"/>
                <a:ext cx="1152" cy="432"/>
                <a:chOff x="2016" y="3648"/>
                <a:chExt cx="1152" cy="432"/>
              </a:xfrm>
            </p:grpSpPr>
            <p:grpSp>
              <p:nvGrpSpPr>
                <p:cNvPr id="75" name="Group 1037">
                  <a:extLst>
                    <a:ext uri="{FF2B5EF4-FFF2-40B4-BE49-F238E27FC236}">
                      <a16:creationId xmlns:a16="http://schemas.microsoft.com/office/drawing/2014/main" id="{6FF91AC7-BBF9-3A88-D4F6-8605B04D703F}"/>
                    </a:ext>
                  </a:extLst>
                </p:cNvPr>
                <p:cNvGrpSpPr>
                  <a:grpSpLocks/>
                </p:cNvGrpSpPr>
                <p:nvPr/>
              </p:nvGrpSpPr>
              <p:grpSpPr bwMode="auto">
                <a:xfrm flipV="1">
                  <a:off x="2592" y="3648"/>
                  <a:ext cx="576" cy="432"/>
                  <a:chOff x="1920" y="3552"/>
                  <a:chExt cx="576" cy="432"/>
                </a:xfrm>
              </p:grpSpPr>
              <p:sp>
                <p:nvSpPr>
                  <p:cNvPr id="79" name="Arc 1038">
                    <a:extLst>
                      <a:ext uri="{FF2B5EF4-FFF2-40B4-BE49-F238E27FC236}">
                        <a16:creationId xmlns:a16="http://schemas.microsoft.com/office/drawing/2014/main" id="{93552A8C-B58F-89BF-A939-6705E3B5FA1C}"/>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80" name="Arc 1039">
                    <a:extLst>
                      <a:ext uri="{FF2B5EF4-FFF2-40B4-BE49-F238E27FC236}">
                        <a16:creationId xmlns:a16="http://schemas.microsoft.com/office/drawing/2014/main" id="{281CAC3B-38D3-B180-9C13-4FE8B42C0771}"/>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76" name="Group 1040">
                  <a:extLst>
                    <a:ext uri="{FF2B5EF4-FFF2-40B4-BE49-F238E27FC236}">
                      <a16:creationId xmlns:a16="http://schemas.microsoft.com/office/drawing/2014/main" id="{1690A59E-191B-4C63-4765-542B916774CA}"/>
                    </a:ext>
                  </a:extLst>
                </p:cNvPr>
                <p:cNvGrpSpPr>
                  <a:grpSpLocks/>
                </p:cNvGrpSpPr>
                <p:nvPr/>
              </p:nvGrpSpPr>
              <p:grpSpPr bwMode="auto">
                <a:xfrm>
                  <a:off x="2016" y="3648"/>
                  <a:ext cx="576" cy="432"/>
                  <a:chOff x="1920" y="3552"/>
                  <a:chExt cx="576" cy="432"/>
                </a:xfrm>
              </p:grpSpPr>
              <p:sp>
                <p:nvSpPr>
                  <p:cNvPr id="77" name="Arc 1041">
                    <a:extLst>
                      <a:ext uri="{FF2B5EF4-FFF2-40B4-BE49-F238E27FC236}">
                        <a16:creationId xmlns:a16="http://schemas.microsoft.com/office/drawing/2014/main" id="{03F5A4BE-4EB1-C5AC-5EDE-D3F05B00E3DD}"/>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78" name="Arc 1042">
                    <a:extLst>
                      <a:ext uri="{FF2B5EF4-FFF2-40B4-BE49-F238E27FC236}">
                        <a16:creationId xmlns:a16="http://schemas.microsoft.com/office/drawing/2014/main" id="{834FA13F-CB53-F1C3-0DD9-63EC20E8D304}"/>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grpSp>
          <p:nvGrpSpPr>
            <p:cNvPr id="58" name="Group 1043">
              <a:extLst>
                <a:ext uri="{FF2B5EF4-FFF2-40B4-BE49-F238E27FC236}">
                  <a16:creationId xmlns:a16="http://schemas.microsoft.com/office/drawing/2014/main" id="{E0BA8002-B465-2761-EA94-50459E0C2E50}"/>
                </a:ext>
              </a:extLst>
            </p:cNvPr>
            <p:cNvGrpSpPr>
              <a:grpSpLocks/>
            </p:cNvGrpSpPr>
            <p:nvPr/>
          </p:nvGrpSpPr>
          <p:grpSpPr bwMode="auto">
            <a:xfrm>
              <a:off x="3412325" y="1752600"/>
              <a:ext cx="436963" cy="393700"/>
              <a:chOff x="2016" y="3648"/>
              <a:chExt cx="1152" cy="432"/>
            </a:xfrm>
          </p:grpSpPr>
          <p:grpSp>
            <p:nvGrpSpPr>
              <p:cNvPr id="67" name="Group 1044">
                <a:extLst>
                  <a:ext uri="{FF2B5EF4-FFF2-40B4-BE49-F238E27FC236}">
                    <a16:creationId xmlns:a16="http://schemas.microsoft.com/office/drawing/2014/main" id="{EBBE1667-9B73-1CB5-578B-762860312E42}"/>
                  </a:ext>
                </a:extLst>
              </p:cNvPr>
              <p:cNvGrpSpPr>
                <a:grpSpLocks/>
              </p:cNvGrpSpPr>
              <p:nvPr/>
            </p:nvGrpSpPr>
            <p:grpSpPr bwMode="auto">
              <a:xfrm flipV="1">
                <a:off x="2592" y="3648"/>
                <a:ext cx="576" cy="432"/>
                <a:chOff x="1920" y="3552"/>
                <a:chExt cx="576" cy="432"/>
              </a:xfrm>
            </p:grpSpPr>
            <p:sp>
              <p:nvSpPr>
                <p:cNvPr id="71" name="Arc 1045">
                  <a:extLst>
                    <a:ext uri="{FF2B5EF4-FFF2-40B4-BE49-F238E27FC236}">
                      <a16:creationId xmlns:a16="http://schemas.microsoft.com/office/drawing/2014/main" id="{17815F41-8508-6317-80C7-3F1CB71D190A}"/>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72" name="Arc 1046">
                  <a:extLst>
                    <a:ext uri="{FF2B5EF4-FFF2-40B4-BE49-F238E27FC236}">
                      <a16:creationId xmlns:a16="http://schemas.microsoft.com/office/drawing/2014/main" id="{0602D7AB-F6B6-D37B-6243-CD2ABED7ED70}"/>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68" name="Group 1047">
                <a:extLst>
                  <a:ext uri="{FF2B5EF4-FFF2-40B4-BE49-F238E27FC236}">
                    <a16:creationId xmlns:a16="http://schemas.microsoft.com/office/drawing/2014/main" id="{82FB0D1B-7ABB-508A-26EA-263F39372A64}"/>
                  </a:ext>
                </a:extLst>
              </p:cNvPr>
              <p:cNvGrpSpPr>
                <a:grpSpLocks/>
              </p:cNvGrpSpPr>
              <p:nvPr/>
            </p:nvGrpSpPr>
            <p:grpSpPr bwMode="auto">
              <a:xfrm>
                <a:off x="2016" y="3648"/>
                <a:ext cx="576" cy="432"/>
                <a:chOff x="1920" y="3552"/>
                <a:chExt cx="576" cy="432"/>
              </a:xfrm>
            </p:grpSpPr>
            <p:sp>
              <p:nvSpPr>
                <p:cNvPr id="69" name="Arc 1048">
                  <a:extLst>
                    <a:ext uri="{FF2B5EF4-FFF2-40B4-BE49-F238E27FC236}">
                      <a16:creationId xmlns:a16="http://schemas.microsoft.com/office/drawing/2014/main" id="{755B5EAB-F021-FCA9-3A3D-1C8E41C15E8F}"/>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70" name="Arc 1049">
                  <a:extLst>
                    <a:ext uri="{FF2B5EF4-FFF2-40B4-BE49-F238E27FC236}">
                      <a16:creationId xmlns:a16="http://schemas.microsoft.com/office/drawing/2014/main" id="{94490187-B4B4-46AB-AA91-6E3AC3ECB55E}"/>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nvGrpSpPr>
            <p:cNvPr id="59" name="Group 1050">
              <a:extLst>
                <a:ext uri="{FF2B5EF4-FFF2-40B4-BE49-F238E27FC236}">
                  <a16:creationId xmlns:a16="http://schemas.microsoft.com/office/drawing/2014/main" id="{BB9BA718-0A3E-9306-B857-4FEA730CB9D7}"/>
                </a:ext>
              </a:extLst>
            </p:cNvPr>
            <p:cNvGrpSpPr>
              <a:grpSpLocks/>
            </p:cNvGrpSpPr>
            <p:nvPr/>
          </p:nvGrpSpPr>
          <p:grpSpPr bwMode="auto">
            <a:xfrm flipV="1">
              <a:off x="3212893" y="1752600"/>
              <a:ext cx="216107" cy="395751"/>
              <a:chOff x="1920" y="3552"/>
              <a:chExt cx="576" cy="432"/>
            </a:xfrm>
          </p:grpSpPr>
          <p:sp>
            <p:nvSpPr>
              <p:cNvPr id="65" name="Arc 1051">
                <a:extLst>
                  <a:ext uri="{FF2B5EF4-FFF2-40B4-BE49-F238E27FC236}">
                    <a16:creationId xmlns:a16="http://schemas.microsoft.com/office/drawing/2014/main" id="{02B21ED0-D5CF-ED84-45F4-FF3686ABDB72}"/>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66" name="Arc 1052">
                <a:extLst>
                  <a:ext uri="{FF2B5EF4-FFF2-40B4-BE49-F238E27FC236}">
                    <a16:creationId xmlns:a16="http://schemas.microsoft.com/office/drawing/2014/main" id="{538F4132-6C30-0450-87C9-71ABE7CF31DA}"/>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60" name="Group 1053">
              <a:extLst>
                <a:ext uri="{FF2B5EF4-FFF2-40B4-BE49-F238E27FC236}">
                  <a16:creationId xmlns:a16="http://schemas.microsoft.com/office/drawing/2014/main" id="{CD726515-B573-012F-0747-BA9E0727467C}"/>
                </a:ext>
              </a:extLst>
            </p:cNvPr>
            <p:cNvGrpSpPr>
              <a:grpSpLocks/>
            </p:cNvGrpSpPr>
            <p:nvPr/>
          </p:nvGrpSpPr>
          <p:grpSpPr bwMode="auto">
            <a:xfrm>
              <a:off x="2971800" y="1769004"/>
              <a:ext cx="218481" cy="395751"/>
              <a:chOff x="1920" y="3552"/>
              <a:chExt cx="576" cy="432"/>
            </a:xfrm>
          </p:grpSpPr>
          <p:sp>
            <p:nvSpPr>
              <p:cNvPr id="63" name="Arc 1054">
                <a:extLst>
                  <a:ext uri="{FF2B5EF4-FFF2-40B4-BE49-F238E27FC236}">
                    <a16:creationId xmlns:a16="http://schemas.microsoft.com/office/drawing/2014/main" id="{CA24A245-D46F-6017-F0C3-528576967A9E}"/>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64" name="Arc 1055">
                <a:extLst>
                  <a:ext uri="{FF2B5EF4-FFF2-40B4-BE49-F238E27FC236}">
                    <a16:creationId xmlns:a16="http://schemas.microsoft.com/office/drawing/2014/main" id="{866E2997-37B1-6910-2CAF-30D37C7DB317}"/>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sp>
          <p:nvSpPr>
            <p:cNvPr id="61" name="Arc 1056">
              <a:extLst>
                <a:ext uri="{FF2B5EF4-FFF2-40B4-BE49-F238E27FC236}">
                  <a16:creationId xmlns:a16="http://schemas.microsoft.com/office/drawing/2014/main" id="{9DAB77F4-51C2-87F0-12AF-651BC6B2CEA7}"/>
                </a:ext>
              </a:extLst>
            </p:cNvPr>
            <p:cNvSpPr>
              <a:spLocks/>
            </p:cNvSpPr>
            <p:nvPr/>
          </p:nvSpPr>
          <p:spPr bwMode="auto">
            <a:xfrm>
              <a:off x="4705402" y="1752600"/>
              <a:ext cx="75993" cy="196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62" name="Line 1057">
              <a:extLst>
                <a:ext uri="{FF2B5EF4-FFF2-40B4-BE49-F238E27FC236}">
                  <a16:creationId xmlns:a16="http://schemas.microsoft.com/office/drawing/2014/main" id="{774D8C09-5C87-4279-04E6-C8CA5F051A3B}"/>
                </a:ext>
              </a:extLst>
            </p:cNvPr>
            <p:cNvSpPr>
              <a:spLocks noChangeShapeType="1"/>
            </p:cNvSpPr>
            <p:nvPr/>
          </p:nvSpPr>
          <p:spPr bwMode="auto">
            <a:xfrm>
              <a:off x="4781395" y="1949450"/>
              <a:ext cx="527205" cy="0"/>
            </a:xfrm>
            <a:prstGeom prst="line">
              <a:avLst/>
            </a:prstGeom>
            <a:noFill/>
            <a:ln w="38100">
              <a:solidFill>
                <a:schemeClr val="tx1"/>
              </a:solidFill>
              <a:round/>
              <a:headEnd/>
              <a:tailEnd type="triangle" w="med" len="med"/>
            </a:ln>
          </p:spPr>
          <p:txBody>
            <a:bodyPr/>
            <a:lstStyle/>
            <a:p>
              <a:endParaRPr lang="en-US"/>
            </a:p>
          </p:txBody>
        </p:sp>
      </p:grpSp>
      <p:cxnSp>
        <p:nvCxnSpPr>
          <p:cNvPr id="87" name="Straight Arrow Connector 34">
            <a:extLst>
              <a:ext uri="{FF2B5EF4-FFF2-40B4-BE49-F238E27FC236}">
                <a16:creationId xmlns:a16="http://schemas.microsoft.com/office/drawing/2014/main" id="{A28ADFBE-ECFE-62DB-B6C3-75CBBEA986F8}"/>
              </a:ext>
            </a:extLst>
          </p:cNvPr>
          <p:cNvCxnSpPr>
            <a:cxnSpLocks noChangeShapeType="1"/>
          </p:cNvCxnSpPr>
          <p:nvPr/>
        </p:nvCxnSpPr>
        <p:spPr bwMode="auto">
          <a:xfrm>
            <a:off x="457200" y="1966354"/>
            <a:ext cx="2133600" cy="1588"/>
          </a:xfrm>
          <a:prstGeom prst="straightConnector1">
            <a:avLst/>
          </a:prstGeom>
          <a:noFill/>
          <a:ln w="38100" algn="ctr">
            <a:solidFill>
              <a:schemeClr val="tx1"/>
            </a:solidFill>
            <a:round/>
            <a:headEnd/>
            <a:tailEnd type="arrow" w="med" len="med"/>
          </a:ln>
        </p:spPr>
      </p:cxnSp>
      <p:cxnSp>
        <p:nvCxnSpPr>
          <p:cNvPr id="88" name="Straight Arrow Connector 35">
            <a:extLst>
              <a:ext uri="{FF2B5EF4-FFF2-40B4-BE49-F238E27FC236}">
                <a16:creationId xmlns:a16="http://schemas.microsoft.com/office/drawing/2014/main" id="{899AA046-EC31-7490-B330-616847FF5734}"/>
              </a:ext>
            </a:extLst>
          </p:cNvPr>
          <p:cNvCxnSpPr>
            <a:cxnSpLocks noChangeShapeType="1"/>
          </p:cNvCxnSpPr>
          <p:nvPr/>
        </p:nvCxnSpPr>
        <p:spPr bwMode="auto">
          <a:xfrm rot="5400000" flipH="1" flipV="1">
            <a:off x="2552700" y="937654"/>
            <a:ext cx="1066800" cy="990600"/>
          </a:xfrm>
          <a:prstGeom prst="straightConnector1">
            <a:avLst/>
          </a:prstGeom>
          <a:noFill/>
          <a:ln w="38100" algn="ctr">
            <a:solidFill>
              <a:schemeClr val="tx1"/>
            </a:solidFill>
            <a:round/>
            <a:headEnd/>
            <a:tailEnd type="arrow" w="med" len="med"/>
          </a:ln>
        </p:spPr>
      </p:cxnSp>
      <p:cxnSp>
        <p:nvCxnSpPr>
          <p:cNvPr id="89" name="Straight Connector 39">
            <a:extLst>
              <a:ext uri="{FF2B5EF4-FFF2-40B4-BE49-F238E27FC236}">
                <a16:creationId xmlns:a16="http://schemas.microsoft.com/office/drawing/2014/main" id="{85403089-FC8D-B747-DF28-0ECF106C0AD9}"/>
              </a:ext>
            </a:extLst>
          </p:cNvPr>
          <p:cNvCxnSpPr>
            <a:cxnSpLocks noChangeShapeType="1"/>
          </p:cNvCxnSpPr>
          <p:nvPr/>
        </p:nvCxnSpPr>
        <p:spPr bwMode="auto">
          <a:xfrm>
            <a:off x="2590800" y="1966354"/>
            <a:ext cx="1219200" cy="1588"/>
          </a:xfrm>
          <a:prstGeom prst="line">
            <a:avLst/>
          </a:prstGeom>
          <a:noFill/>
          <a:ln w="9525" algn="ctr">
            <a:solidFill>
              <a:schemeClr val="tx1"/>
            </a:solidFill>
            <a:prstDash val="dash"/>
            <a:round/>
            <a:headEnd/>
            <a:tailEnd/>
          </a:ln>
        </p:spPr>
      </p:cxnSp>
      <p:sp>
        <p:nvSpPr>
          <p:cNvPr id="90" name="Oval 40">
            <a:extLst>
              <a:ext uri="{FF2B5EF4-FFF2-40B4-BE49-F238E27FC236}">
                <a16:creationId xmlns:a16="http://schemas.microsoft.com/office/drawing/2014/main" id="{DC52E9FF-8460-9D34-B20F-5EFEF4DA6E61}"/>
              </a:ext>
            </a:extLst>
          </p:cNvPr>
          <p:cNvSpPr>
            <a:spLocks noChangeArrowheads="1"/>
          </p:cNvSpPr>
          <p:nvPr/>
        </p:nvSpPr>
        <p:spPr bwMode="auto">
          <a:xfrm>
            <a:off x="2133600" y="4328554"/>
            <a:ext cx="609600" cy="609600"/>
          </a:xfrm>
          <a:prstGeom prst="ellipse">
            <a:avLst/>
          </a:prstGeom>
          <a:solidFill>
            <a:schemeClr val="accent1"/>
          </a:solidFill>
          <a:ln w="9525" algn="ctr">
            <a:solidFill>
              <a:schemeClr val="tx1"/>
            </a:solidFill>
            <a:round/>
            <a:headEnd/>
            <a:tailEnd/>
          </a:ln>
        </p:spPr>
        <p:txBody>
          <a:bodyPr/>
          <a:lstStyle/>
          <a:p>
            <a:endParaRPr lang="en-US"/>
          </a:p>
        </p:txBody>
      </p:sp>
      <p:cxnSp>
        <p:nvCxnSpPr>
          <p:cNvPr id="91" name="Straight Arrow Connector 42">
            <a:extLst>
              <a:ext uri="{FF2B5EF4-FFF2-40B4-BE49-F238E27FC236}">
                <a16:creationId xmlns:a16="http://schemas.microsoft.com/office/drawing/2014/main" id="{7DAFB9F4-7CD1-D194-82F9-8B668E81F4FA}"/>
              </a:ext>
            </a:extLst>
          </p:cNvPr>
          <p:cNvCxnSpPr>
            <a:cxnSpLocks noChangeShapeType="1"/>
            <a:endCxn id="90" idx="3"/>
          </p:cNvCxnSpPr>
          <p:nvPr/>
        </p:nvCxnSpPr>
        <p:spPr bwMode="auto">
          <a:xfrm flipV="1">
            <a:off x="762000" y="4849254"/>
            <a:ext cx="1460500" cy="1079500"/>
          </a:xfrm>
          <a:prstGeom prst="straightConnector1">
            <a:avLst/>
          </a:prstGeom>
          <a:noFill/>
          <a:ln w="76200" algn="ctr">
            <a:solidFill>
              <a:schemeClr val="tx1"/>
            </a:solidFill>
            <a:round/>
            <a:headEnd/>
            <a:tailEnd type="arrow" w="med" len="med"/>
          </a:ln>
        </p:spPr>
      </p:cxnSp>
      <p:cxnSp>
        <p:nvCxnSpPr>
          <p:cNvPr id="92" name="Straight Connector 45">
            <a:extLst>
              <a:ext uri="{FF2B5EF4-FFF2-40B4-BE49-F238E27FC236}">
                <a16:creationId xmlns:a16="http://schemas.microsoft.com/office/drawing/2014/main" id="{763F9526-B49B-A1B0-057B-D328F93A6743}"/>
              </a:ext>
            </a:extLst>
          </p:cNvPr>
          <p:cNvCxnSpPr>
            <a:cxnSpLocks noChangeShapeType="1"/>
            <a:stCxn id="90" idx="6"/>
          </p:cNvCxnSpPr>
          <p:nvPr/>
        </p:nvCxnSpPr>
        <p:spPr bwMode="auto">
          <a:xfrm>
            <a:off x="2743200" y="4633354"/>
            <a:ext cx="1371600" cy="1588"/>
          </a:xfrm>
          <a:prstGeom prst="line">
            <a:avLst/>
          </a:prstGeom>
          <a:noFill/>
          <a:ln w="9525" algn="ctr">
            <a:solidFill>
              <a:schemeClr val="tx1"/>
            </a:solidFill>
            <a:round/>
            <a:headEnd/>
            <a:tailEnd/>
          </a:ln>
        </p:spPr>
      </p:cxnSp>
      <p:cxnSp>
        <p:nvCxnSpPr>
          <p:cNvPr id="93" name="Straight Connector 46">
            <a:extLst>
              <a:ext uri="{FF2B5EF4-FFF2-40B4-BE49-F238E27FC236}">
                <a16:creationId xmlns:a16="http://schemas.microsoft.com/office/drawing/2014/main" id="{4B09D764-56BA-DDAF-E4D9-61AD2E4E2055}"/>
              </a:ext>
            </a:extLst>
          </p:cNvPr>
          <p:cNvCxnSpPr>
            <a:cxnSpLocks noChangeShapeType="1"/>
          </p:cNvCxnSpPr>
          <p:nvPr/>
        </p:nvCxnSpPr>
        <p:spPr bwMode="auto">
          <a:xfrm>
            <a:off x="2743200" y="4785754"/>
            <a:ext cx="1143000" cy="152400"/>
          </a:xfrm>
          <a:prstGeom prst="line">
            <a:avLst/>
          </a:prstGeom>
          <a:noFill/>
          <a:ln w="9525" algn="ctr">
            <a:solidFill>
              <a:schemeClr val="tx1"/>
            </a:solidFill>
            <a:round/>
            <a:headEnd/>
            <a:tailEnd/>
          </a:ln>
        </p:spPr>
      </p:cxnSp>
      <p:cxnSp>
        <p:nvCxnSpPr>
          <p:cNvPr id="94" name="Straight Connector 48">
            <a:extLst>
              <a:ext uri="{FF2B5EF4-FFF2-40B4-BE49-F238E27FC236}">
                <a16:creationId xmlns:a16="http://schemas.microsoft.com/office/drawing/2014/main" id="{E0F24EED-9A4A-DABC-64B6-4BC1F5398875}"/>
              </a:ext>
            </a:extLst>
          </p:cNvPr>
          <p:cNvCxnSpPr>
            <a:cxnSpLocks noChangeShapeType="1"/>
          </p:cNvCxnSpPr>
          <p:nvPr/>
        </p:nvCxnSpPr>
        <p:spPr bwMode="auto">
          <a:xfrm flipV="1">
            <a:off x="2743200" y="4328554"/>
            <a:ext cx="1143000" cy="228600"/>
          </a:xfrm>
          <a:prstGeom prst="line">
            <a:avLst/>
          </a:prstGeom>
          <a:noFill/>
          <a:ln w="9525" algn="ctr">
            <a:solidFill>
              <a:schemeClr val="tx1"/>
            </a:solidFill>
            <a:round/>
            <a:headEnd/>
            <a:tailEnd/>
          </a:ln>
        </p:spPr>
      </p:cxnSp>
      <p:cxnSp>
        <p:nvCxnSpPr>
          <p:cNvPr id="95" name="Straight Connector 51">
            <a:extLst>
              <a:ext uri="{FF2B5EF4-FFF2-40B4-BE49-F238E27FC236}">
                <a16:creationId xmlns:a16="http://schemas.microsoft.com/office/drawing/2014/main" id="{B2A13820-5663-E746-4498-77AC0DA79CFF}"/>
              </a:ext>
            </a:extLst>
          </p:cNvPr>
          <p:cNvCxnSpPr>
            <a:cxnSpLocks noChangeShapeType="1"/>
          </p:cNvCxnSpPr>
          <p:nvPr/>
        </p:nvCxnSpPr>
        <p:spPr bwMode="auto">
          <a:xfrm rot="16200000" flipH="1">
            <a:off x="3733800" y="4252354"/>
            <a:ext cx="457200" cy="304800"/>
          </a:xfrm>
          <a:prstGeom prst="line">
            <a:avLst/>
          </a:prstGeom>
          <a:noFill/>
          <a:ln w="9525" algn="ctr">
            <a:solidFill>
              <a:schemeClr val="tx1"/>
            </a:solidFill>
            <a:round/>
            <a:headEnd/>
            <a:tailEnd/>
          </a:ln>
        </p:spPr>
      </p:cxnSp>
      <p:cxnSp>
        <p:nvCxnSpPr>
          <p:cNvPr id="96" name="Straight Connector 52">
            <a:extLst>
              <a:ext uri="{FF2B5EF4-FFF2-40B4-BE49-F238E27FC236}">
                <a16:creationId xmlns:a16="http://schemas.microsoft.com/office/drawing/2014/main" id="{E97A2A10-72C4-56F7-060A-17C1C940EB2E}"/>
              </a:ext>
            </a:extLst>
          </p:cNvPr>
          <p:cNvCxnSpPr>
            <a:cxnSpLocks noChangeShapeType="1"/>
          </p:cNvCxnSpPr>
          <p:nvPr/>
        </p:nvCxnSpPr>
        <p:spPr bwMode="auto">
          <a:xfrm rot="5400000">
            <a:off x="3771900" y="4671454"/>
            <a:ext cx="381000" cy="304800"/>
          </a:xfrm>
          <a:prstGeom prst="line">
            <a:avLst/>
          </a:prstGeom>
          <a:noFill/>
          <a:ln w="9525" algn="ctr">
            <a:solidFill>
              <a:schemeClr val="tx1"/>
            </a:solidFill>
            <a:round/>
            <a:headEnd/>
            <a:tailEnd/>
          </a:ln>
        </p:spPr>
      </p:cxnSp>
      <p:sp>
        <p:nvSpPr>
          <p:cNvPr id="97" name="TextBox 60">
            <a:extLst>
              <a:ext uri="{FF2B5EF4-FFF2-40B4-BE49-F238E27FC236}">
                <a16:creationId xmlns:a16="http://schemas.microsoft.com/office/drawing/2014/main" id="{B8A359B1-4086-B591-EE0A-DA4471B159FB}"/>
              </a:ext>
            </a:extLst>
          </p:cNvPr>
          <p:cNvSpPr txBox="1">
            <a:spLocks noChangeArrowheads="1"/>
          </p:cNvSpPr>
          <p:nvPr/>
        </p:nvSpPr>
        <p:spPr bwMode="auto">
          <a:xfrm>
            <a:off x="3048000" y="1442479"/>
            <a:ext cx="450850" cy="523875"/>
          </a:xfrm>
          <a:prstGeom prst="rect">
            <a:avLst/>
          </a:prstGeom>
          <a:noFill/>
          <a:ln w="9525">
            <a:noFill/>
            <a:miter lim="800000"/>
            <a:headEnd/>
            <a:tailEnd/>
          </a:ln>
        </p:spPr>
        <p:txBody>
          <a:bodyPr wrap="none">
            <a:spAutoFit/>
          </a:bodyPr>
          <a:lstStyle/>
          <a:p>
            <a:r>
              <a:rPr lang="en-US">
                <a:latin typeface="Symbol" pitchFamily="18" charset="2"/>
              </a:rPr>
              <a:t>Q</a:t>
            </a:r>
          </a:p>
        </p:txBody>
      </p:sp>
      <p:sp>
        <p:nvSpPr>
          <p:cNvPr id="98" name="Text Box 1084">
            <a:extLst>
              <a:ext uri="{FF2B5EF4-FFF2-40B4-BE49-F238E27FC236}">
                <a16:creationId xmlns:a16="http://schemas.microsoft.com/office/drawing/2014/main" id="{FE5DF28D-21FB-305F-3473-CFD0FDCE2367}"/>
              </a:ext>
            </a:extLst>
          </p:cNvPr>
          <p:cNvSpPr txBox="1">
            <a:spLocks noChangeArrowheads="1"/>
          </p:cNvSpPr>
          <p:nvPr/>
        </p:nvSpPr>
        <p:spPr bwMode="auto">
          <a:xfrm>
            <a:off x="2743200" y="2895042"/>
            <a:ext cx="1600200" cy="523875"/>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q = (</a:t>
            </a:r>
            <a:r>
              <a:rPr lang="en-US" i="1">
                <a:solidFill>
                  <a:srgbClr val="000099"/>
                </a:solidFill>
                <a:latin typeface="Symbol" pitchFamily="18" charset="2"/>
                <a:sym typeface="Symbol" pitchFamily="18" charset="2"/>
              </a:rPr>
              <a:t>n</a:t>
            </a:r>
            <a:r>
              <a:rPr lang="en-US" i="1">
                <a:solidFill>
                  <a:srgbClr val="000099"/>
                </a:solidFill>
                <a:latin typeface="Times New Roman" pitchFamily="18" charset="0"/>
                <a:sym typeface="Symbol" pitchFamily="18" charset="2"/>
              </a:rPr>
              <a:t>,</a:t>
            </a:r>
            <a:r>
              <a:rPr lang="en-US" b="1" i="1">
                <a:solidFill>
                  <a:srgbClr val="000099"/>
                </a:solidFill>
                <a:latin typeface="Times New Roman" pitchFamily="18" charset="0"/>
                <a:sym typeface="Symbol" pitchFamily="18" charset="2"/>
              </a:rPr>
              <a:t>q</a:t>
            </a:r>
            <a:r>
              <a:rPr lang="en-US" i="1">
                <a:solidFill>
                  <a:srgbClr val="000099"/>
                </a:solidFill>
                <a:latin typeface="Times New Roman" pitchFamily="18" charset="0"/>
                <a:sym typeface="Symbol" pitchFamily="18" charset="2"/>
              </a:rPr>
              <a:t>)</a:t>
            </a:r>
            <a:endParaRPr lang="en-US" i="1">
              <a:solidFill>
                <a:srgbClr val="000099"/>
              </a:solidFill>
              <a:latin typeface="Times New Roman" pitchFamily="18" charset="0"/>
            </a:endParaRPr>
          </a:p>
        </p:txBody>
      </p:sp>
      <p:sp>
        <p:nvSpPr>
          <p:cNvPr id="99" name="Text Box 1084">
            <a:extLst>
              <a:ext uri="{FF2B5EF4-FFF2-40B4-BE49-F238E27FC236}">
                <a16:creationId xmlns:a16="http://schemas.microsoft.com/office/drawing/2014/main" id="{FB06F95F-05DF-4DAA-3D73-78ED845FD134}"/>
              </a:ext>
            </a:extLst>
          </p:cNvPr>
          <p:cNvSpPr txBox="1">
            <a:spLocks noChangeArrowheads="1"/>
          </p:cNvSpPr>
          <p:nvPr/>
        </p:nvSpPr>
        <p:spPr bwMode="auto">
          <a:xfrm>
            <a:off x="228600" y="5127066"/>
            <a:ext cx="1600200" cy="523875"/>
          </a:xfrm>
          <a:prstGeom prst="rect">
            <a:avLst/>
          </a:prstGeom>
          <a:noFill/>
          <a:ln w="9525">
            <a:noFill/>
            <a:miter lim="800000"/>
            <a:headEnd/>
            <a:tailEnd/>
          </a:ln>
        </p:spPr>
        <p:txBody>
          <a:bodyPr>
            <a:spAutoFit/>
          </a:bodyPr>
          <a:lstStyle/>
          <a:p>
            <a:pPr eaLnBrk="0" hangingPunct="0">
              <a:spcBef>
                <a:spcPct val="50000"/>
              </a:spcBef>
            </a:pPr>
            <a:r>
              <a:rPr lang="en-US" i="1" dirty="0">
                <a:solidFill>
                  <a:srgbClr val="000099"/>
                </a:solidFill>
                <a:latin typeface="Times New Roman" pitchFamily="18" charset="0"/>
              </a:rPr>
              <a:t>p = (</a:t>
            </a:r>
            <a:r>
              <a:rPr lang="en-US" i="1" dirty="0">
                <a:solidFill>
                  <a:srgbClr val="000099"/>
                </a:solidFill>
                <a:latin typeface="Symbol" pitchFamily="18" charset="2"/>
                <a:sym typeface="Symbol" pitchFamily="18" charset="2"/>
              </a:rPr>
              <a:t>M</a:t>
            </a:r>
            <a:r>
              <a:rPr lang="en-US" i="1" dirty="0">
                <a:solidFill>
                  <a:srgbClr val="000099"/>
                </a:solidFill>
                <a:latin typeface="Times New Roman" pitchFamily="18" charset="0"/>
                <a:sym typeface="Symbol" pitchFamily="18" charset="2"/>
              </a:rPr>
              <a:t>,</a:t>
            </a:r>
            <a:r>
              <a:rPr lang="en-US" b="1" i="1" dirty="0">
                <a:solidFill>
                  <a:srgbClr val="000099"/>
                </a:solidFill>
                <a:latin typeface="Times New Roman" pitchFamily="18" charset="0"/>
                <a:sym typeface="Symbol" pitchFamily="18" charset="2"/>
              </a:rPr>
              <a:t>0</a:t>
            </a:r>
            <a:r>
              <a:rPr lang="en-US" i="1" dirty="0">
                <a:solidFill>
                  <a:srgbClr val="000099"/>
                </a:solidFill>
                <a:latin typeface="Times New Roman" pitchFamily="18" charset="0"/>
                <a:sym typeface="Symbol" pitchFamily="18" charset="2"/>
              </a:rPr>
              <a:t>)</a:t>
            </a:r>
            <a:endParaRPr lang="en-US" i="1" dirty="0">
              <a:solidFill>
                <a:srgbClr val="000099"/>
              </a:solidFill>
              <a:latin typeface="Times New Roman" pitchFamily="18" charset="0"/>
            </a:endParaRPr>
          </a:p>
        </p:txBody>
      </p:sp>
      <p:sp>
        <p:nvSpPr>
          <p:cNvPr id="100" name="Text Box 1084">
            <a:extLst>
              <a:ext uri="{FF2B5EF4-FFF2-40B4-BE49-F238E27FC236}">
                <a16:creationId xmlns:a16="http://schemas.microsoft.com/office/drawing/2014/main" id="{E64A49D5-2A8E-7E06-904C-3D931DF47E71}"/>
              </a:ext>
            </a:extLst>
          </p:cNvPr>
          <p:cNvSpPr txBox="1">
            <a:spLocks noChangeArrowheads="1"/>
          </p:cNvSpPr>
          <p:nvPr/>
        </p:nvSpPr>
        <p:spPr bwMode="auto">
          <a:xfrm>
            <a:off x="457200" y="1356754"/>
            <a:ext cx="1600200" cy="523875"/>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k = (</a:t>
            </a:r>
            <a:r>
              <a:rPr lang="en-US" i="1">
                <a:solidFill>
                  <a:srgbClr val="000099"/>
                </a:solidFill>
                <a:latin typeface="Symbol" pitchFamily="18" charset="2"/>
                <a:sym typeface="Symbol" pitchFamily="18" charset="2"/>
              </a:rPr>
              <a:t>E</a:t>
            </a:r>
            <a:r>
              <a:rPr lang="en-US" i="1">
                <a:solidFill>
                  <a:srgbClr val="000099"/>
                </a:solidFill>
                <a:latin typeface="Times New Roman" pitchFamily="18" charset="0"/>
                <a:sym typeface="Symbol" pitchFamily="18" charset="2"/>
              </a:rPr>
              <a:t>,</a:t>
            </a:r>
            <a:r>
              <a:rPr lang="en-US" b="1" i="1">
                <a:solidFill>
                  <a:srgbClr val="000099"/>
                </a:solidFill>
                <a:latin typeface="Times New Roman" pitchFamily="18" charset="0"/>
                <a:sym typeface="Symbol" pitchFamily="18" charset="2"/>
              </a:rPr>
              <a:t>k</a:t>
            </a:r>
            <a:r>
              <a:rPr lang="en-US" i="1">
                <a:solidFill>
                  <a:srgbClr val="000099"/>
                </a:solidFill>
                <a:latin typeface="Times New Roman" pitchFamily="18" charset="0"/>
                <a:sym typeface="Symbol" pitchFamily="18" charset="2"/>
              </a:rPr>
              <a:t>)</a:t>
            </a:r>
            <a:endParaRPr lang="en-US" i="1">
              <a:solidFill>
                <a:srgbClr val="000099"/>
              </a:solidFill>
              <a:latin typeface="Times New Roman" pitchFamily="18" charset="0"/>
            </a:endParaRPr>
          </a:p>
        </p:txBody>
      </p:sp>
      <p:sp>
        <p:nvSpPr>
          <p:cNvPr id="101" name="Text Box 1084">
            <a:extLst>
              <a:ext uri="{FF2B5EF4-FFF2-40B4-BE49-F238E27FC236}">
                <a16:creationId xmlns:a16="http://schemas.microsoft.com/office/drawing/2014/main" id="{7A188250-861D-2B05-FA2F-0174FCD71941}"/>
              </a:ext>
            </a:extLst>
          </p:cNvPr>
          <p:cNvSpPr txBox="1">
            <a:spLocks noChangeArrowheads="1"/>
          </p:cNvSpPr>
          <p:nvPr/>
        </p:nvSpPr>
        <p:spPr bwMode="auto">
          <a:xfrm>
            <a:off x="3581400" y="857803"/>
            <a:ext cx="1828800" cy="523875"/>
          </a:xfrm>
          <a:prstGeom prst="rect">
            <a:avLst/>
          </a:prstGeom>
          <a:noFill/>
          <a:ln w="9525">
            <a:noFill/>
            <a:miter lim="800000"/>
            <a:headEnd/>
            <a:tailEnd/>
          </a:ln>
        </p:spPr>
        <p:txBody>
          <a:bodyPr>
            <a:spAutoFit/>
          </a:bodyPr>
          <a:lstStyle/>
          <a:p>
            <a:pPr eaLnBrk="0" hangingPunct="0">
              <a:spcBef>
                <a:spcPct val="50000"/>
              </a:spcBef>
            </a:pPr>
            <a:r>
              <a:rPr lang="en-US" i="1" dirty="0">
                <a:solidFill>
                  <a:srgbClr val="000099"/>
                </a:solidFill>
                <a:latin typeface="Times New Roman" pitchFamily="18" charset="0"/>
              </a:rPr>
              <a:t>k’ = (</a:t>
            </a:r>
            <a:r>
              <a:rPr lang="en-US" i="1" dirty="0" err="1">
                <a:solidFill>
                  <a:srgbClr val="000099"/>
                </a:solidFill>
                <a:latin typeface="Symbol" pitchFamily="18" charset="2"/>
                <a:sym typeface="Symbol" pitchFamily="18" charset="2"/>
              </a:rPr>
              <a:t>E</a:t>
            </a:r>
            <a:r>
              <a:rPr lang="en-US" i="1" dirty="0" err="1">
                <a:solidFill>
                  <a:srgbClr val="000099"/>
                </a:solidFill>
                <a:latin typeface="Times New Roman" pitchFamily="18" charset="0"/>
                <a:sym typeface="Symbol" pitchFamily="18" charset="2"/>
              </a:rPr>
              <a:t>’,</a:t>
            </a:r>
            <a:r>
              <a:rPr lang="en-US" b="1" i="1" dirty="0" err="1">
                <a:solidFill>
                  <a:srgbClr val="000099"/>
                </a:solidFill>
                <a:latin typeface="Times New Roman" pitchFamily="18" charset="0"/>
                <a:sym typeface="Symbol" pitchFamily="18" charset="2"/>
              </a:rPr>
              <a:t>k</a:t>
            </a:r>
            <a:r>
              <a:rPr lang="en-US" b="1" i="1" dirty="0">
                <a:solidFill>
                  <a:srgbClr val="000099"/>
                </a:solidFill>
                <a:latin typeface="Times New Roman" pitchFamily="18" charset="0"/>
                <a:sym typeface="Symbol" pitchFamily="18" charset="2"/>
              </a:rPr>
              <a:t>’</a:t>
            </a:r>
            <a:r>
              <a:rPr lang="en-US" i="1" dirty="0">
                <a:solidFill>
                  <a:srgbClr val="000099"/>
                </a:solidFill>
                <a:latin typeface="Times New Roman" pitchFamily="18" charset="0"/>
                <a:sym typeface="Symbol" pitchFamily="18" charset="2"/>
              </a:rPr>
              <a:t>)</a:t>
            </a:r>
            <a:endParaRPr lang="en-US" i="1" dirty="0">
              <a:solidFill>
                <a:srgbClr val="000099"/>
              </a:solidFill>
              <a:latin typeface="Times New Roman" pitchFamily="18" charset="0"/>
            </a:endParaRPr>
          </a:p>
        </p:txBody>
      </p:sp>
      <p:sp>
        <p:nvSpPr>
          <p:cNvPr id="102" name="TextBox 67">
            <a:extLst>
              <a:ext uri="{FF2B5EF4-FFF2-40B4-BE49-F238E27FC236}">
                <a16:creationId xmlns:a16="http://schemas.microsoft.com/office/drawing/2014/main" id="{365746C8-4C67-66A6-6727-D14AC29AE766}"/>
              </a:ext>
            </a:extLst>
          </p:cNvPr>
          <p:cNvSpPr txBox="1">
            <a:spLocks noChangeArrowheads="1"/>
          </p:cNvSpPr>
          <p:nvPr/>
        </p:nvSpPr>
        <p:spPr bwMode="auto">
          <a:xfrm>
            <a:off x="3061176" y="3544938"/>
            <a:ext cx="1485900" cy="646331"/>
          </a:xfrm>
          <a:prstGeom prst="rect">
            <a:avLst/>
          </a:prstGeom>
          <a:noFill/>
          <a:ln w="9525">
            <a:noFill/>
            <a:miter lim="800000"/>
            <a:headEnd/>
            <a:tailEnd/>
          </a:ln>
        </p:spPr>
        <p:txBody>
          <a:bodyPr wrap="square">
            <a:spAutoFit/>
          </a:bodyPr>
          <a:lstStyle/>
          <a:p>
            <a:r>
              <a:rPr lang="en-US" dirty="0"/>
              <a:t>Undetected final state X</a:t>
            </a:r>
          </a:p>
        </p:txBody>
      </p:sp>
      <p:sp>
        <p:nvSpPr>
          <p:cNvPr id="103" name="Text Box 1084">
            <a:extLst>
              <a:ext uri="{FF2B5EF4-FFF2-40B4-BE49-F238E27FC236}">
                <a16:creationId xmlns:a16="http://schemas.microsoft.com/office/drawing/2014/main" id="{668D16E5-E7D0-5A76-FCE6-DDFBF67D99D3}"/>
              </a:ext>
            </a:extLst>
          </p:cNvPr>
          <p:cNvSpPr txBox="1">
            <a:spLocks noChangeArrowheads="1"/>
          </p:cNvSpPr>
          <p:nvPr/>
        </p:nvSpPr>
        <p:spPr bwMode="auto">
          <a:xfrm>
            <a:off x="2209801" y="5168490"/>
            <a:ext cx="2506766" cy="369332"/>
          </a:xfrm>
          <a:prstGeom prst="rect">
            <a:avLst/>
          </a:prstGeom>
          <a:noFill/>
          <a:ln w="9525">
            <a:noFill/>
            <a:miter lim="800000"/>
            <a:headEnd/>
            <a:tailEnd/>
          </a:ln>
        </p:spPr>
        <p:txBody>
          <a:bodyPr wrap="square">
            <a:spAutoFit/>
          </a:bodyPr>
          <a:lstStyle/>
          <a:p>
            <a:pPr eaLnBrk="0" hangingPunct="0">
              <a:spcBef>
                <a:spcPct val="50000"/>
              </a:spcBef>
            </a:pPr>
            <a:r>
              <a:rPr lang="en-US" i="1" dirty="0">
                <a:solidFill>
                  <a:srgbClr val="000099"/>
                </a:solidFill>
                <a:latin typeface="Times New Roman" pitchFamily="18" charset="0"/>
              </a:rPr>
              <a:t>p’ = </a:t>
            </a:r>
            <a:r>
              <a:rPr lang="en-US" i="1" dirty="0">
                <a:solidFill>
                  <a:srgbClr val="000099"/>
                </a:solidFill>
                <a:cs typeface="Arial" pitchFamily="34" charset="0"/>
              </a:rPr>
              <a:t>(</a:t>
            </a:r>
            <a:r>
              <a:rPr lang="en-US" i="1" dirty="0" err="1">
                <a:solidFill>
                  <a:srgbClr val="000099"/>
                </a:solidFill>
                <a:cs typeface="Arial" pitchFamily="34" charset="0"/>
                <a:sym typeface="Symbol" pitchFamily="18" charset="2"/>
              </a:rPr>
              <a:t>sqrt</a:t>
            </a:r>
            <a:r>
              <a:rPr lang="en-US" i="1" dirty="0">
                <a:solidFill>
                  <a:srgbClr val="000099"/>
                </a:solidFill>
                <a:cs typeface="Arial" pitchFamily="34" charset="0"/>
                <a:sym typeface="Symbol" pitchFamily="18" charset="2"/>
              </a:rPr>
              <a:t>(</a:t>
            </a:r>
            <a:r>
              <a:rPr lang="en-US" b="1" i="1" dirty="0">
                <a:solidFill>
                  <a:srgbClr val="000099"/>
                </a:solidFill>
                <a:cs typeface="Arial" pitchFamily="34" charset="0"/>
                <a:sym typeface="Symbol" pitchFamily="18" charset="2"/>
              </a:rPr>
              <a:t>p</a:t>
            </a:r>
            <a:r>
              <a:rPr lang="en-US" i="1" dirty="0">
                <a:solidFill>
                  <a:srgbClr val="000099"/>
                </a:solidFill>
                <a:cs typeface="Arial" pitchFamily="34" charset="0"/>
                <a:sym typeface="Symbol" pitchFamily="18" charset="2"/>
              </a:rPr>
              <a:t>’</a:t>
            </a:r>
            <a:r>
              <a:rPr lang="en-US" i="1" baseline="30000" dirty="0">
                <a:solidFill>
                  <a:srgbClr val="000099"/>
                </a:solidFill>
                <a:cs typeface="Arial" pitchFamily="34" charset="0"/>
                <a:sym typeface="Symbol" pitchFamily="18" charset="2"/>
              </a:rPr>
              <a:t>2</a:t>
            </a:r>
            <a:r>
              <a:rPr lang="en-US" i="1" dirty="0">
                <a:solidFill>
                  <a:srgbClr val="000099"/>
                </a:solidFill>
                <a:cs typeface="Arial" pitchFamily="34" charset="0"/>
                <a:sym typeface="Symbol" pitchFamily="18" charset="2"/>
              </a:rPr>
              <a:t> + M’</a:t>
            </a:r>
            <a:r>
              <a:rPr lang="en-US" i="1" baseline="30000" dirty="0">
                <a:solidFill>
                  <a:srgbClr val="000099"/>
                </a:solidFill>
                <a:cs typeface="Arial" pitchFamily="34" charset="0"/>
                <a:sym typeface="Symbol" pitchFamily="18" charset="2"/>
              </a:rPr>
              <a:t>2</a:t>
            </a:r>
            <a:r>
              <a:rPr lang="en-US" i="1" dirty="0">
                <a:solidFill>
                  <a:srgbClr val="000099"/>
                </a:solidFill>
                <a:cs typeface="Arial" pitchFamily="34" charset="0"/>
                <a:sym typeface="Symbol" pitchFamily="18" charset="2"/>
              </a:rPr>
              <a:t>),</a:t>
            </a:r>
            <a:r>
              <a:rPr lang="en-US" b="1" i="1" dirty="0">
                <a:solidFill>
                  <a:srgbClr val="000099"/>
                </a:solidFill>
                <a:cs typeface="Arial" pitchFamily="34" charset="0"/>
                <a:sym typeface="Symbol" pitchFamily="18" charset="2"/>
              </a:rPr>
              <a:t>p</a:t>
            </a:r>
            <a:r>
              <a:rPr lang="en-US" b="1" i="1" dirty="0">
                <a:solidFill>
                  <a:srgbClr val="000099"/>
                </a:solidFill>
                <a:latin typeface="Times New Roman" pitchFamily="18" charset="0"/>
                <a:sym typeface="Symbol" pitchFamily="18" charset="2"/>
              </a:rPr>
              <a:t>’</a:t>
            </a:r>
            <a:r>
              <a:rPr lang="en-US" i="1" dirty="0">
                <a:solidFill>
                  <a:srgbClr val="000099"/>
                </a:solidFill>
                <a:latin typeface="Times New Roman" pitchFamily="18" charset="0"/>
                <a:sym typeface="Symbol" pitchFamily="18" charset="2"/>
              </a:rPr>
              <a:t>)</a:t>
            </a:r>
            <a:endParaRPr lang="en-US" i="1" dirty="0">
              <a:solidFill>
                <a:srgbClr val="000099"/>
              </a:solidFill>
              <a:latin typeface="Times New Roman" pitchFamily="18" charset="0"/>
            </a:endParaRPr>
          </a:p>
        </p:txBody>
      </p:sp>
      <p:sp>
        <p:nvSpPr>
          <p:cNvPr id="104" name="TextBox 103">
            <a:extLst>
              <a:ext uri="{FF2B5EF4-FFF2-40B4-BE49-F238E27FC236}">
                <a16:creationId xmlns:a16="http://schemas.microsoft.com/office/drawing/2014/main" id="{6F45ED5C-D172-F17E-F24B-EFA92F29CFBD}"/>
              </a:ext>
            </a:extLst>
          </p:cNvPr>
          <p:cNvSpPr txBox="1">
            <a:spLocks noChangeArrowheads="1"/>
          </p:cNvSpPr>
          <p:nvPr/>
        </p:nvSpPr>
        <p:spPr bwMode="auto">
          <a:xfrm>
            <a:off x="5410200" y="1190372"/>
            <a:ext cx="3377528" cy="646331"/>
          </a:xfrm>
          <a:prstGeom prst="rect">
            <a:avLst/>
          </a:prstGeom>
          <a:noFill/>
          <a:ln w="9525">
            <a:noFill/>
            <a:miter lim="800000"/>
            <a:headEnd/>
            <a:tailEnd/>
          </a:ln>
        </p:spPr>
        <p:txBody>
          <a:bodyPr wrap="none">
            <a:spAutoFit/>
          </a:bodyPr>
          <a:lstStyle/>
          <a:p>
            <a:pPr algn="ctr"/>
            <a:r>
              <a:rPr lang="en-US" dirty="0"/>
              <a:t>Virtual photon </a:t>
            </a:r>
            <a:r>
              <a:rPr lang="en-US" dirty="0">
                <a:sym typeface="Wingdings" pitchFamily="2" charset="2"/>
              </a:rPr>
              <a:t> off-mass shell</a:t>
            </a:r>
          </a:p>
          <a:p>
            <a:pPr algn="ctr"/>
            <a:r>
              <a:rPr lang="en-US" dirty="0" err="1">
                <a:sym typeface="Wingdings" pitchFamily="2" charset="2"/>
              </a:rPr>
              <a:t>q</a:t>
            </a:r>
            <a:r>
              <a:rPr lang="en-US" baseline="-25000" dirty="0" err="1">
                <a:latin typeface="Symbol" pitchFamily="18" charset="2"/>
                <a:sym typeface="Wingdings" pitchFamily="2" charset="2"/>
              </a:rPr>
              <a:t>m</a:t>
            </a:r>
            <a:r>
              <a:rPr lang="en-US" dirty="0" err="1">
                <a:sym typeface="Wingdings" pitchFamily="2" charset="2"/>
              </a:rPr>
              <a:t>q</a:t>
            </a:r>
            <a:r>
              <a:rPr lang="en-US" baseline="30000" dirty="0" err="1">
                <a:latin typeface="Symbol" pitchFamily="18" charset="2"/>
                <a:sym typeface="Wingdings" pitchFamily="2" charset="2"/>
              </a:rPr>
              <a:t>m</a:t>
            </a:r>
            <a:r>
              <a:rPr lang="en-US" dirty="0">
                <a:sym typeface="Wingdings" pitchFamily="2" charset="2"/>
              </a:rPr>
              <a:t> = </a:t>
            </a:r>
            <a:r>
              <a:rPr lang="en-US" dirty="0">
                <a:latin typeface="Symbol" pitchFamily="18" charset="2"/>
                <a:sym typeface="Wingdings" pitchFamily="2" charset="2"/>
              </a:rPr>
              <a:t>n</a:t>
            </a:r>
            <a:r>
              <a:rPr lang="en-US" baseline="30000" dirty="0">
                <a:sym typeface="Wingdings" pitchFamily="2" charset="2"/>
              </a:rPr>
              <a:t>2</a:t>
            </a:r>
            <a:r>
              <a:rPr lang="en-US" dirty="0">
                <a:sym typeface="Wingdings" pitchFamily="2" charset="2"/>
              </a:rPr>
              <a:t> – </a:t>
            </a:r>
            <a:r>
              <a:rPr lang="en-US" b="1" dirty="0">
                <a:sym typeface="Wingdings" pitchFamily="2" charset="2"/>
              </a:rPr>
              <a:t>q</a:t>
            </a:r>
            <a:r>
              <a:rPr lang="en-US" baseline="30000" dirty="0">
                <a:sym typeface="Wingdings" pitchFamily="2" charset="2"/>
              </a:rPr>
              <a:t>2</a:t>
            </a:r>
            <a:r>
              <a:rPr lang="en-US" dirty="0">
                <a:sym typeface="Wingdings" pitchFamily="2" charset="2"/>
              </a:rPr>
              <a:t> ≠ 0</a:t>
            </a:r>
            <a:endParaRPr lang="en-US" dirty="0"/>
          </a:p>
        </p:txBody>
      </p:sp>
      <p:sp>
        <p:nvSpPr>
          <p:cNvPr id="105" name="TextBox 104">
            <a:extLst>
              <a:ext uri="{FF2B5EF4-FFF2-40B4-BE49-F238E27FC236}">
                <a16:creationId xmlns:a16="http://schemas.microsoft.com/office/drawing/2014/main" id="{CFFE99B5-F772-FBD1-4568-198F92C8DDDC}"/>
              </a:ext>
            </a:extLst>
          </p:cNvPr>
          <p:cNvSpPr txBox="1"/>
          <p:nvPr/>
        </p:nvSpPr>
        <p:spPr>
          <a:xfrm>
            <a:off x="4886058" y="1954451"/>
            <a:ext cx="4064000" cy="3170238"/>
          </a:xfrm>
          <a:prstGeom prst="rect">
            <a:avLst/>
          </a:prstGeom>
          <a:noFill/>
        </p:spPr>
        <p:txBody>
          <a:bodyPr wrap="none">
            <a:spAutoFit/>
          </a:bodyPr>
          <a:lstStyle/>
          <a:p>
            <a:pPr>
              <a:defRPr/>
            </a:pPr>
            <a:r>
              <a:rPr lang="en-US" sz="2000" dirty="0">
                <a:latin typeface="Arial" charset="0"/>
              </a:rPr>
              <a:t>Define </a:t>
            </a:r>
            <a:r>
              <a:rPr lang="en-US" sz="2000" b="1" dirty="0">
                <a:solidFill>
                  <a:srgbClr val="FF0000"/>
                </a:solidFill>
                <a:latin typeface="Arial" charset="0"/>
              </a:rPr>
              <a:t>two invariants</a:t>
            </a:r>
            <a:r>
              <a:rPr lang="en-US" sz="2000" dirty="0">
                <a:latin typeface="Arial" charset="0"/>
              </a:rPr>
              <a:t>:</a:t>
            </a:r>
          </a:p>
          <a:p>
            <a:pPr marL="457200" indent="-457200">
              <a:buFontTx/>
              <a:buAutoNum type="arabicParenR"/>
              <a:defRPr/>
            </a:pPr>
            <a:r>
              <a:rPr lang="en-US" sz="2000" dirty="0">
                <a:latin typeface="Arial" charset="0"/>
              </a:rPr>
              <a:t>Q</a:t>
            </a:r>
            <a:r>
              <a:rPr lang="en-US" sz="2000" baseline="30000" dirty="0">
                <a:latin typeface="Arial" charset="0"/>
              </a:rPr>
              <a:t>2</a:t>
            </a:r>
            <a:r>
              <a:rPr lang="en-US" sz="2000" dirty="0">
                <a:latin typeface="Arial" charset="0"/>
              </a:rPr>
              <a:t> = -</a:t>
            </a:r>
            <a:r>
              <a:rPr lang="en-US" sz="2000" dirty="0" err="1">
                <a:latin typeface="Arial" charset="0"/>
              </a:rPr>
              <a:t>q</a:t>
            </a:r>
            <a:r>
              <a:rPr lang="en-US" sz="2000" baseline="-25000" dirty="0" err="1">
                <a:latin typeface="Symbol" pitchFamily="18" charset="2"/>
              </a:rPr>
              <a:t>m</a:t>
            </a:r>
            <a:r>
              <a:rPr lang="en-US" sz="2000" dirty="0" err="1">
                <a:latin typeface="Arial" charset="0"/>
              </a:rPr>
              <a:t>q</a:t>
            </a:r>
            <a:r>
              <a:rPr lang="en-US" sz="2000" baseline="30000" dirty="0" err="1">
                <a:latin typeface="Symbol" pitchFamily="18" charset="2"/>
              </a:rPr>
              <a:t>m</a:t>
            </a:r>
            <a:r>
              <a:rPr lang="en-US" sz="2000" dirty="0">
                <a:latin typeface="Arial" charset="0"/>
              </a:rPr>
              <a:t> 	= -(k</a:t>
            </a:r>
            <a:r>
              <a:rPr lang="en-US" sz="2000" baseline="-25000" dirty="0">
                <a:latin typeface="Symbol" pitchFamily="18" charset="2"/>
              </a:rPr>
              <a:t>m</a:t>
            </a:r>
            <a:r>
              <a:rPr lang="en-US" sz="2000" dirty="0">
                <a:latin typeface="Arial" charset="0"/>
              </a:rPr>
              <a:t> – k</a:t>
            </a:r>
            <a:r>
              <a:rPr lang="en-US" sz="2000" baseline="-25000" dirty="0">
                <a:latin typeface="Symbol" pitchFamily="18" charset="2"/>
              </a:rPr>
              <a:t>m</a:t>
            </a:r>
            <a:r>
              <a:rPr lang="en-US" sz="2000" dirty="0">
                <a:latin typeface="Arial" charset="0"/>
              </a:rPr>
              <a:t>’)(k</a:t>
            </a:r>
            <a:r>
              <a:rPr lang="en-US" sz="2000" baseline="30000" dirty="0">
                <a:latin typeface="Symbol" pitchFamily="18" charset="2"/>
              </a:rPr>
              <a:t>m</a:t>
            </a:r>
            <a:r>
              <a:rPr lang="en-US" sz="2000" dirty="0">
                <a:latin typeface="Arial" charset="0"/>
              </a:rPr>
              <a:t>-</a:t>
            </a:r>
            <a:r>
              <a:rPr lang="en-US" sz="2000" dirty="0" err="1">
                <a:latin typeface="Arial" charset="0"/>
              </a:rPr>
              <a:t>k’</a:t>
            </a:r>
            <a:r>
              <a:rPr lang="en-US" sz="2000" baseline="30000" dirty="0" err="1">
                <a:latin typeface="Symbol" pitchFamily="18" charset="2"/>
              </a:rPr>
              <a:t>m</a:t>
            </a:r>
            <a:r>
              <a:rPr lang="en-US" sz="2000" dirty="0">
                <a:latin typeface="Arial" charset="0"/>
              </a:rPr>
              <a:t>)</a:t>
            </a:r>
          </a:p>
          <a:p>
            <a:pPr marL="457200" indent="-457200">
              <a:defRPr/>
            </a:pPr>
            <a:r>
              <a:rPr lang="en-US" sz="2000" dirty="0">
                <a:latin typeface="Arial" charset="0"/>
              </a:rPr>
              <a:t>               	= -2m</a:t>
            </a:r>
            <a:r>
              <a:rPr lang="en-US" sz="2000" baseline="-25000" dirty="0">
                <a:latin typeface="Arial" charset="0"/>
              </a:rPr>
              <a:t>e</a:t>
            </a:r>
            <a:r>
              <a:rPr lang="en-US" sz="2000" baseline="30000" dirty="0">
                <a:latin typeface="Arial" charset="0"/>
              </a:rPr>
              <a:t>2</a:t>
            </a:r>
            <a:r>
              <a:rPr lang="en-US" sz="2000" dirty="0">
                <a:latin typeface="Arial" charset="0"/>
              </a:rPr>
              <a:t> + 2k</a:t>
            </a:r>
            <a:r>
              <a:rPr lang="en-US" sz="2000" baseline="-25000" dirty="0">
                <a:latin typeface="Symbol" pitchFamily="18" charset="2"/>
              </a:rPr>
              <a:t>m</a:t>
            </a:r>
            <a:r>
              <a:rPr lang="en-US" sz="2000" dirty="0">
                <a:latin typeface="Arial" charset="0"/>
              </a:rPr>
              <a:t>k’</a:t>
            </a:r>
            <a:r>
              <a:rPr lang="en-US" sz="2000" baseline="30000" dirty="0">
                <a:latin typeface="Symbol" pitchFamily="18" charset="2"/>
              </a:rPr>
              <a:t>m</a:t>
            </a:r>
          </a:p>
          <a:p>
            <a:pPr marL="457200" indent="-457200">
              <a:defRPr/>
            </a:pPr>
            <a:r>
              <a:rPr lang="en-US" sz="2000" dirty="0">
                <a:latin typeface="Arial" charset="0"/>
              </a:rPr>
              <a:t>	(m</a:t>
            </a:r>
            <a:r>
              <a:rPr lang="en-US" sz="2000" baseline="-25000" dirty="0">
                <a:latin typeface="Arial" charset="0"/>
              </a:rPr>
              <a:t>e</a:t>
            </a:r>
            <a:r>
              <a:rPr lang="en-US" sz="2000" dirty="0">
                <a:latin typeface="Arial" charset="0"/>
              </a:rPr>
              <a:t> ~ 0)	= 2k</a:t>
            </a:r>
            <a:r>
              <a:rPr lang="en-US" sz="2000" baseline="-25000" dirty="0">
                <a:latin typeface="Symbol" pitchFamily="18" charset="2"/>
              </a:rPr>
              <a:t>m</a:t>
            </a:r>
            <a:r>
              <a:rPr lang="en-US" sz="2000" dirty="0">
                <a:latin typeface="Arial" charset="0"/>
              </a:rPr>
              <a:t>k’</a:t>
            </a:r>
            <a:r>
              <a:rPr lang="en-US" sz="2000" baseline="30000" dirty="0">
                <a:latin typeface="Symbol" pitchFamily="18" charset="2"/>
              </a:rPr>
              <a:t>m</a:t>
            </a:r>
          </a:p>
          <a:p>
            <a:pPr marL="457200" indent="-457200">
              <a:defRPr/>
            </a:pPr>
            <a:r>
              <a:rPr lang="en-US" sz="2000" dirty="0">
                <a:latin typeface="Arial" charset="0"/>
              </a:rPr>
              <a:t>       (LAB)	= 2(EE’ – </a:t>
            </a:r>
            <a:r>
              <a:rPr lang="en-US" sz="2000" b="1" dirty="0" err="1">
                <a:latin typeface="Arial" charset="0"/>
              </a:rPr>
              <a:t>k.k</a:t>
            </a:r>
            <a:r>
              <a:rPr lang="en-US" sz="2000" b="1" dirty="0">
                <a:latin typeface="Arial" charset="0"/>
              </a:rPr>
              <a:t>’</a:t>
            </a:r>
            <a:r>
              <a:rPr lang="en-US" sz="2000" dirty="0">
                <a:latin typeface="Arial" charset="0"/>
              </a:rPr>
              <a:t>)</a:t>
            </a:r>
          </a:p>
          <a:p>
            <a:pPr marL="457200" indent="-457200">
              <a:defRPr/>
            </a:pPr>
            <a:r>
              <a:rPr lang="en-US" sz="2000" dirty="0">
                <a:latin typeface="Arial" charset="0"/>
              </a:rPr>
              <a:t>			= 2EE’(1-cos(</a:t>
            </a:r>
            <a:r>
              <a:rPr lang="en-US" sz="2000" dirty="0">
                <a:latin typeface="Symbol" pitchFamily="18" charset="2"/>
              </a:rPr>
              <a:t>Q</a:t>
            </a:r>
            <a:r>
              <a:rPr lang="en-US" sz="2000" dirty="0">
                <a:latin typeface="Arial" charset="0"/>
              </a:rPr>
              <a:t>))</a:t>
            </a:r>
          </a:p>
          <a:p>
            <a:pPr marL="457200" indent="-457200">
              <a:defRPr/>
            </a:pPr>
            <a:r>
              <a:rPr lang="en-US" sz="2000" dirty="0">
                <a:latin typeface="Arial" charset="0"/>
              </a:rPr>
              <a:t>			= 4EE’sin</a:t>
            </a:r>
            <a:r>
              <a:rPr lang="en-US" sz="2000" baseline="30000" dirty="0">
                <a:latin typeface="Arial" charset="0"/>
              </a:rPr>
              <a:t>2</a:t>
            </a:r>
            <a:r>
              <a:rPr lang="en-US" sz="2000" dirty="0">
                <a:latin typeface="Arial" charset="0"/>
              </a:rPr>
              <a:t>(</a:t>
            </a:r>
            <a:r>
              <a:rPr lang="en-US" sz="2000" dirty="0">
                <a:latin typeface="Symbol" pitchFamily="18" charset="2"/>
              </a:rPr>
              <a:t>Q</a:t>
            </a:r>
            <a:r>
              <a:rPr lang="en-US" sz="2000" dirty="0">
                <a:latin typeface="Arial" charset="0"/>
              </a:rPr>
              <a:t>/2)</a:t>
            </a:r>
          </a:p>
          <a:p>
            <a:pPr marL="457200" indent="-457200">
              <a:defRPr/>
            </a:pPr>
            <a:r>
              <a:rPr lang="en-US" sz="2000" dirty="0">
                <a:latin typeface="Arial" charset="0"/>
              </a:rPr>
              <a:t> only assumption: neglecting m</a:t>
            </a:r>
            <a:r>
              <a:rPr lang="en-US" sz="2000" baseline="-25000" dirty="0">
                <a:latin typeface="Arial" charset="0"/>
              </a:rPr>
              <a:t>e</a:t>
            </a:r>
            <a:r>
              <a:rPr lang="en-US" sz="2000" baseline="30000" dirty="0">
                <a:latin typeface="Arial" charset="0"/>
              </a:rPr>
              <a:t>2</a:t>
            </a:r>
            <a:r>
              <a:rPr lang="en-US" sz="2000" dirty="0">
                <a:latin typeface="Arial" charset="0"/>
              </a:rPr>
              <a:t>!!</a:t>
            </a:r>
          </a:p>
          <a:p>
            <a:pPr marL="457200" indent="-457200">
              <a:defRPr/>
            </a:pPr>
            <a:endParaRPr lang="en-US" sz="2000" dirty="0">
              <a:latin typeface="Arial" charset="0"/>
            </a:endParaRPr>
          </a:p>
          <a:p>
            <a:pPr marL="457200" indent="-457200">
              <a:defRPr/>
            </a:pPr>
            <a:r>
              <a:rPr lang="en-US" sz="2000" dirty="0">
                <a:latin typeface="Arial" charset="0"/>
              </a:rPr>
              <a:t>2) 2M</a:t>
            </a:r>
            <a:r>
              <a:rPr lang="en-US" sz="2000" dirty="0">
                <a:latin typeface="Symbol" pitchFamily="18" charset="2"/>
              </a:rPr>
              <a:t>n</a:t>
            </a:r>
            <a:r>
              <a:rPr lang="en-US" sz="2000" dirty="0">
                <a:latin typeface="Arial" charset="0"/>
              </a:rPr>
              <a:t> = 2p</a:t>
            </a:r>
            <a:r>
              <a:rPr lang="en-US" sz="2000" baseline="-25000" dirty="0">
                <a:latin typeface="Symbol" pitchFamily="18" charset="2"/>
              </a:rPr>
              <a:t>m</a:t>
            </a:r>
            <a:r>
              <a:rPr lang="en-US" sz="2000" dirty="0">
                <a:latin typeface="Arial" charset="0"/>
              </a:rPr>
              <a:t>q</a:t>
            </a:r>
            <a:r>
              <a:rPr lang="en-US" sz="2000" baseline="30000" dirty="0">
                <a:latin typeface="Symbol" pitchFamily="18" charset="2"/>
              </a:rPr>
              <a:t>m</a:t>
            </a:r>
            <a:r>
              <a:rPr lang="en-US" sz="2000" dirty="0">
                <a:latin typeface="Arial" charset="0"/>
              </a:rPr>
              <a:t> = Q</a:t>
            </a:r>
            <a:r>
              <a:rPr lang="en-US" sz="2000" baseline="30000" dirty="0">
                <a:latin typeface="Arial" charset="0"/>
              </a:rPr>
              <a:t>2</a:t>
            </a:r>
            <a:r>
              <a:rPr lang="en-US" sz="2000" dirty="0">
                <a:latin typeface="Arial" charset="0"/>
              </a:rPr>
              <a:t> + W</a:t>
            </a:r>
            <a:r>
              <a:rPr lang="en-US" sz="2000" baseline="30000" dirty="0">
                <a:latin typeface="Arial" charset="0"/>
              </a:rPr>
              <a:t>2</a:t>
            </a:r>
            <a:r>
              <a:rPr lang="en-US" sz="2000" dirty="0">
                <a:latin typeface="Arial" charset="0"/>
              </a:rPr>
              <a:t> – M</a:t>
            </a:r>
            <a:r>
              <a:rPr lang="en-US" sz="2000" baseline="30000" dirty="0">
                <a:latin typeface="Arial" charset="0"/>
              </a:rPr>
              <a:t>2</a:t>
            </a:r>
          </a:p>
        </p:txBody>
      </p:sp>
      <p:sp>
        <p:nvSpPr>
          <p:cNvPr id="106" name="TextBox 105">
            <a:extLst>
              <a:ext uri="{FF2B5EF4-FFF2-40B4-BE49-F238E27FC236}">
                <a16:creationId xmlns:a16="http://schemas.microsoft.com/office/drawing/2014/main" id="{E1D14EF3-C4C6-5EBE-5021-9092B11BBBBE}"/>
              </a:ext>
            </a:extLst>
          </p:cNvPr>
          <p:cNvSpPr txBox="1">
            <a:spLocks noChangeArrowheads="1"/>
          </p:cNvSpPr>
          <p:nvPr/>
        </p:nvSpPr>
        <p:spPr bwMode="auto">
          <a:xfrm>
            <a:off x="1397836" y="5697921"/>
            <a:ext cx="2927404" cy="461665"/>
          </a:xfrm>
          <a:prstGeom prst="rect">
            <a:avLst/>
          </a:prstGeom>
          <a:noFill/>
          <a:ln w="9525">
            <a:noFill/>
            <a:miter lim="800000"/>
            <a:headEnd/>
            <a:tailEnd/>
          </a:ln>
        </p:spPr>
        <p:txBody>
          <a:bodyPr wrap="none">
            <a:spAutoFit/>
          </a:bodyPr>
          <a:lstStyle/>
          <a:p>
            <a:r>
              <a:rPr lang="en-US" sz="2400" dirty="0"/>
              <a:t>(</a:t>
            </a:r>
            <a:r>
              <a:rPr lang="en-US" sz="2400" dirty="0">
                <a:sym typeface="Wingdings" pitchFamily="2" charset="2"/>
              </a:rPr>
              <a:t> </a:t>
            </a:r>
            <a:r>
              <a:rPr lang="en-US" sz="2400" dirty="0"/>
              <a:t>p’</a:t>
            </a:r>
            <a:r>
              <a:rPr lang="en-US" sz="2400" baseline="30000" dirty="0"/>
              <a:t>2</a:t>
            </a:r>
            <a:r>
              <a:rPr lang="en-US" sz="2400" dirty="0"/>
              <a:t> = M’</a:t>
            </a:r>
            <a:r>
              <a:rPr lang="en-US" sz="2400" baseline="30000" dirty="0"/>
              <a:t>2</a:t>
            </a:r>
            <a:r>
              <a:rPr lang="en-US" sz="2400" dirty="0"/>
              <a:t> = W</a:t>
            </a:r>
            <a:r>
              <a:rPr lang="en-US" sz="2400" baseline="30000" dirty="0"/>
              <a:t>2</a:t>
            </a:r>
            <a:r>
              <a:rPr lang="en-US" sz="2400" dirty="0"/>
              <a:t>) !!</a:t>
            </a:r>
          </a:p>
        </p:txBody>
      </p:sp>
      <p:sp>
        <p:nvSpPr>
          <p:cNvPr id="107" name="TextBox 106">
            <a:extLst>
              <a:ext uri="{FF2B5EF4-FFF2-40B4-BE49-F238E27FC236}">
                <a16:creationId xmlns:a16="http://schemas.microsoft.com/office/drawing/2014/main" id="{A68A7162-DD2B-040D-8616-458B6111C7F1}"/>
              </a:ext>
            </a:extLst>
          </p:cNvPr>
          <p:cNvSpPr txBox="1">
            <a:spLocks noChangeArrowheads="1"/>
          </p:cNvSpPr>
          <p:nvPr/>
        </p:nvSpPr>
        <p:spPr bwMode="auto">
          <a:xfrm>
            <a:off x="4901528" y="5407722"/>
            <a:ext cx="3886200" cy="708025"/>
          </a:xfrm>
          <a:prstGeom prst="rect">
            <a:avLst/>
          </a:prstGeom>
          <a:noFill/>
          <a:ln w="38100">
            <a:solidFill>
              <a:srgbClr val="FF0000"/>
            </a:solidFill>
            <a:miter lim="800000"/>
            <a:headEnd/>
            <a:tailEnd/>
          </a:ln>
        </p:spPr>
        <p:txBody>
          <a:bodyPr>
            <a:spAutoFit/>
          </a:bodyPr>
          <a:lstStyle/>
          <a:p>
            <a:r>
              <a:rPr lang="en-US" sz="2000" i="1"/>
              <a:t>Elastic scattering </a:t>
            </a:r>
          </a:p>
          <a:p>
            <a:r>
              <a:rPr lang="en-US" sz="2000" i="1">
                <a:sym typeface="Wingdings" pitchFamily="2" charset="2"/>
              </a:rPr>
              <a:t> W</a:t>
            </a:r>
            <a:r>
              <a:rPr lang="en-US" sz="2000" i="1" baseline="30000">
                <a:sym typeface="Wingdings" pitchFamily="2" charset="2"/>
              </a:rPr>
              <a:t>2</a:t>
            </a:r>
            <a:r>
              <a:rPr lang="en-US" sz="2000" i="1">
                <a:sym typeface="Wingdings" pitchFamily="2" charset="2"/>
              </a:rPr>
              <a:t> = M</a:t>
            </a:r>
            <a:r>
              <a:rPr lang="en-US" sz="2000" i="1" baseline="30000">
                <a:sym typeface="Wingdings" pitchFamily="2" charset="2"/>
              </a:rPr>
              <a:t>2</a:t>
            </a:r>
            <a:r>
              <a:rPr lang="en-US" sz="2000" i="1">
                <a:sym typeface="Wingdings" pitchFamily="2" charset="2"/>
              </a:rPr>
              <a:t>  Q</a:t>
            </a:r>
            <a:r>
              <a:rPr lang="en-US" sz="2000" i="1" baseline="30000">
                <a:sym typeface="Wingdings" pitchFamily="2" charset="2"/>
              </a:rPr>
              <a:t>2</a:t>
            </a:r>
            <a:r>
              <a:rPr lang="en-US" sz="2000" i="1">
                <a:sym typeface="Wingdings" pitchFamily="2" charset="2"/>
              </a:rPr>
              <a:t> = 2M(E-E’)</a:t>
            </a:r>
            <a:endParaRPr lang="en-US" sz="2000" i="1"/>
          </a:p>
        </p:txBody>
      </p:sp>
    </p:spTree>
    <p:extLst>
      <p:ext uri="{BB962C8B-B14F-4D97-AF65-F5344CB8AC3E}">
        <p14:creationId xmlns:p14="http://schemas.microsoft.com/office/powerpoint/2010/main" val="41661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6" grpId="0"/>
      <p:bldP spid="10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26</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Use electron scattering as high-resolution microscope to peer into matter</a:t>
            </a:r>
          </a:p>
        </p:txBody>
      </p:sp>
      <p:sp>
        <p:nvSpPr>
          <p:cNvPr id="3" name="Rectangle 6">
            <a:extLst>
              <a:ext uri="{FF2B5EF4-FFF2-40B4-BE49-F238E27FC236}">
                <a16:creationId xmlns:a16="http://schemas.microsoft.com/office/drawing/2014/main" id="{344322E9-A043-A0BB-DAA2-E4FC69DBB3E8}"/>
              </a:ext>
            </a:extLst>
          </p:cNvPr>
          <p:cNvSpPr>
            <a:spLocks noChangeArrowheads="1"/>
          </p:cNvSpPr>
          <p:nvPr/>
        </p:nvSpPr>
        <p:spPr bwMode="auto">
          <a:xfrm>
            <a:off x="3083560" y="2540000"/>
            <a:ext cx="1371600" cy="533400"/>
          </a:xfrm>
          <a:prstGeom prst="rect">
            <a:avLst/>
          </a:prstGeom>
          <a:solidFill>
            <a:srgbClr val="EAEAEA"/>
          </a:solidFill>
          <a:ln w="9525">
            <a:solidFill>
              <a:schemeClr val="tx1"/>
            </a:solidFill>
            <a:miter lim="800000"/>
            <a:headEnd/>
            <a:tailEnd/>
          </a:ln>
        </p:spPr>
        <p:txBody>
          <a:bodyPr wrap="none" anchor="ctr"/>
          <a:lstStyle/>
          <a:p>
            <a:endParaRPr lang="en-US"/>
          </a:p>
        </p:txBody>
      </p:sp>
      <p:sp>
        <p:nvSpPr>
          <p:cNvPr id="5" name="Line 3">
            <a:extLst>
              <a:ext uri="{FF2B5EF4-FFF2-40B4-BE49-F238E27FC236}">
                <a16:creationId xmlns:a16="http://schemas.microsoft.com/office/drawing/2014/main" id="{24A99C78-7FC9-2465-EE9A-A177E3772509}"/>
              </a:ext>
            </a:extLst>
          </p:cNvPr>
          <p:cNvSpPr>
            <a:spLocks noChangeShapeType="1"/>
          </p:cNvSpPr>
          <p:nvPr/>
        </p:nvSpPr>
        <p:spPr bwMode="auto">
          <a:xfrm>
            <a:off x="645160" y="2844800"/>
            <a:ext cx="3124200" cy="0"/>
          </a:xfrm>
          <a:prstGeom prst="line">
            <a:avLst/>
          </a:prstGeom>
          <a:noFill/>
          <a:ln w="38100">
            <a:solidFill>
              <a:srgbClr val="000099"/>
            </a:solidFill>
            <a:round/>
            <a:headEnd/>
            <a:tailEnd type="triangle" w="med" len="med"/>
          </a:ln>
        </p:spPr>
        <p:txBody>
          <a:bodyPr/>
          <a:lstStyle/>
          <a:p>
            <a:endParaRPr lang="en-US"/>
          </a:p>
        </p:txBody>
      </p:sp>
      <p:sp>
        <p:nvSpPr>
          <p:cNvPr id="6" name="Line 4">
            <a:extLst>
              <a:ext uri="{FF2B5EF4-FFF2-40B4-BE49-F238E27FC236}">
                <a16:creationId xmlns:a16="http://schemas.microsoft.com/office/drawing/2014/main" id="{9A6B9071-FF4D-C67B-21C1-65B14B9B38E0}"/>
              </a:ext>
            </a:extLst>
          </p:cNvPr>
          <p:cNvSpPr>
            <a:spLocks noChangeShapeType="1"/>
          </p:cNvSpPr>
          <p:nvPr/>
        </p:nvSpPr>
        <p:spPr bwMode="auto">
          <a:xfrm flipV="1">
            <a:off x="3769360" y="2082800"/>
            <a:ext cx="2209800" cy="762000"/>
          </a:xfrm>
          <a:prstGeom prst="line">
            <a:avLst/>
          </a:prstGeom>
          <a:noFill/>
          <a:ln w="28575">
            <a:solidFill>
              <a:srgbClr val="000099"/>
            </a:solidFill>
            <a:round/>
            <a:headEnd/>
            <a:tailEnd type="triangle" w="med" len="med"/>
          </a:ln>
        </p:spPr>
        <p:txBody>
          <a:bodyPr/>
          <a:lstStyle/>
          <a:p>
            <a:endParaRPr lang="en-US"/>
          </a:p>
        </p:txBody>
      </p:sp>
      <p:sp>
        <p:nvSpPr>
          <p:cNvPr id="7" name="Text Box 7">
            <a:extLst>
              <a:ext uri="{FF2B5EF4-FFF2-40B4-BE49-F238E27FC236}">
                <a16:creationId xmlns:a16="http://schemas.microsoft.com/office/drawing/2014/main" id="{D1302159-910E-9C6C-7C1C-36039592565A}"/>
              </a:ext>
            </a:extLst>
          </p:cNvPr>
          <p:cNvSpPr txBox="1">
            <a:spLocks noChangeArrowheads="1"/>
          </p:cNvSpPr>
          <p:nvPr/>
        </p:nvSpPr>
        <p:spPr bwMode="auto">
          <a:xfrm>
            <a:off x="873760" y="2082800"/>
            <a:ext cx="1295400" cy="519113"/>
          </a:xfrm>
          <a:prstGeom prst="rect">
            <a:avLst/>
          </a:prstGeom>
          <a:noFill/>
          <a:ln w="9525">
            <a:noFill/>
            <a:miter lim="800000"/>
            <a:headEnd/>
            <a:tailEnd/>
          </a:ln>
        </p:spPr>
        <p:txBody>
          <a:bodyPr>
            <a:spAutoFit/>
          </a:bodyPr>
          <a:lstStyle/>
          <a:p>
            <a:pPr>
              <a:spcBef>
                <a:spcPct val="50000"/>
              </a:spcBef>
            </a:pPr>
            <a:r>
              <a:rPr lang="en-US" i="1"/>
              <a:t>N</a:t>
            </a:r>
            <a:r>
              <a:rPr lang="en-US" baseline="-25000"/>
              <a:t>e</a:t>
            </a:r>
          </a:p>
        </p:txBody>
      </p:sp>
      <p:sp>
        <p:nvSpPr>
          <p:cNvPr id="8" name="Text Box 8">
            <a:extLst>
              <a:ext uri="{FF2B5EF4-FFF2-40B4-BE49-F238E27FC236}">
                <a16:creationId xmlns:a16="http://schemas.microsoft.com/office/drawing/2014/main" id="{77077B1D-242F-AF48-4E13-7B48247810F6}"/>
              </a:ext>
            </a:extLst>
          </p:cNvPr>
          <p:cNvSpPr txBox="1">
            <a:spLocks noChangeArrowheads="1"/>
          </p:cNvSpPr>
          <p:nvPr/>
        </p:nvSpPr>
        <p:spPr bwMode="auto">
          <a:xfrm>
            <a:off x="264160" y="2540000"/>
            <a:ext cx="381000" cy="519113"/>
          </a:xfrm>
          <a:prstGeom prst="rect">
            <a:avLst/>
          </a:prstGeom>
          <a:noFill/>
          <a:ln w="9525">
            <a:noFill/>
            <a:miter lim="800000"/>
            <a:headEnd/>
            <a:tailEnd/>
          </a:ln>
        </p:spPr>
        <p:txBody>
          <a:bodyPr>
            <a:spAutoFit/>
          </a:bodyPr>
          <a:lstStyle/>
          <a:p>
            <a:pPr>
              <a:spcBef>
                <a:spcPct val="50000"/>
              </a:spcBef>
            </a:pPr>
            <a:r>
              <a:rPr lang="en-US">
                <a:solidFill>
                  <a:srgbClr val="000099"/>
                </a:solidFill>
              </a:rPr>
              <a:t>e</a:t>
            </a:r>
          </a:p>
        </p:txBody>
      </p:sp>
      <p:sp>
        <p:nvSpPr>
          <p:cNvPr id="9" name="Text Box 9">
            <a:extLst>
              <a:ext uri="{FF2B5EF4-FFF2-40B4-BE49-F238E27FC236}">
                <a16:creationId xmlns:a16="http://schemas.microsoft.com/office/drawing/2014/main" id="{439E881C-F711-0DBB-FBBE-CAAC44043BEC}"/>
              </a:ext>
            </a:extLst>
          </p:cNvPr>
          <p:cNvSpPr txBox="1">
            <a:spLocks noChangeArrowheads="1"/>
          </p:cNvSpPr>
          <p:nvPr/>
        </p:nvSpPr>
        <p:spPr bwMode="auto">
          <a:xfrm>
            <a:off x="5826760" y="1778000"/>
            <a:ext cx="685800" cy="519113"/>
          </a:xfrm>
          <a:prstGeom prst="rect">
            <a:avLst/>
          </a:prstGeom>
          <a:noFill/>
          <a:ln w="9525">
            <a:noFill/>
            <a:miter lim="800000"/>
            <a:headEnd/>
            <a:tailEnd/>
          </a:ln>
        </p:spPr>
        <p:txBody>
          <a:bodyPr>
            <a:spAutoFit/>
          </a:bodyPr>
          <a:lstStyle/>
          <a:p>
            <a:pPr>
              <a:spcBef>
                <a:spcPct val="50000"/>
              </a:spcBef>
            </a:pPr>
            <a:r>
              <a:rPr lang="en-US">
                <a:solidFill>
                  <a:srgbClr val="000099"/>
                </a:solidFill>
              </a:rPr>
              <a:t>e</a:t>
            </a:r>
            <a:r>
              <a:rPr lang="en-US">
                <a:solidFill>
                  <a:srgbClr val="000099"/>
                </a:solidFill>
                <a:cs typeface="Times New Roman" pitchFamily="18" charset="0"/>
              </a:rPr>
              <a:t>'</a:t>
            </a:r>
            <a:endParaRPr lang="en-US">
              <a:solidFill>
                <a:srgbClr val="000099"/>
              </a:solidFill>
            </a:endParaRPr>
          </a:p>
        </p:txBody>
      </p:sp>
      <p:sp>
        <p:nvSpPr>
          <p:cNvPr id="10" name="Oval 14">
            <a:extLst>
              <a:ext uri="{FF2B5EF4-FFF2-40B4-BE49-F238E27FC236}">
                <a16:creationId xmlns:a16="http://schemas.microsoft.com/office/drawing/2014/main" id="{9B398AE9-1411-8EDF-A5EC-80E677C37322}"/>
              </a:ext>
            </a:extLst>
          </p:cNvPr>
          <p:cNvSpPr>
            <a:spLocks noChangeArrowheads="1"/>
          </p:cNvSpPr>
          <p:nvPr/>
        </p:nvSpPr>
        <p:spPr bwMode="auto">
          <a:xfrm rot="20391822">
            <a:off x="5369560" y="1930400"/>
            <a:ext cx="304800" cy="609600"/>
          </a:xfrm>
          <a:prstGeom prst="ellipse">
            <a:avLst/>
          </a:prstGeom>
          <a:noFill/>
          <a:ln w="9525">
            <a:solidFill>
              <a:schemeClr val="tx1"/>
            </a:solidFill>
            <a:round/>
            <a:headEnd/>
            <a:tailEnd/>
          </a:ln>
        </p:spPr>
        <p:txBody>
          <a:bodyPr wrap="none" anchor="ctr"/>
          <a:lstStyle/>
          <a:p>
            <a:endParaRPr lang="en-US"/>
          </a:p>
        </p:txBody>
      </p:sp>
      <p:sp>
        <p:nvSpPr>
          <p:cNvPr id="11" name="Line 15">
            <a:extLst>
              <a:ext uri="{FF2B5EF4-FFF2-40B4-BE49-F238E27FC236}">
                <a16:creationId xmlns:a16="http://schemas.microsoft.com/office/drawing/2014/main" id="{552C25A8-1C5C-7C2D-8DB7-6863ADB6745F}"/>
              </a:ext>
            </a:extLst>
          </p:cNvPr>
          <p:cNvSpPr>
            <a:spLocks noChangeShapeType="1"/>
          </p:cNvSpPr>
          <p:nvPr/>
        </p:nvSpPr>
        <p:spPr bwMode="auto">
          <a:xfrm flipV="1">
            <a:off x="3769360" y="1930400"/>
            <a:ext cx="1676400" cy="914400"/>
          </a:xfrm>
          <a:prstGeom prst="line">
            <a:avLst/>
          </a:prstGeom>
          <a:noFill/>
          <a:ln w="9525">
            <a:solidFill>
              <a:schemeClr val="tx1"/>
            </a:solidFill>
            <a:round/>
            <a:headEnd/>
            <a:tailEnd/>
          </a:ln>
        </p:spPr>
        <p:txBody>
          <a:bodyPr/>
          <a:lstStyle/>
          <a:p>
            <a:endParaRPr lang="en-US"/>
          </a:p>
        </p:txBody>
      </p:sp>
      <p:sp>
        <p:nvSpPr>
          <p:cNvPr id="12" name="Line 16">
            <a:extLst>
              <a:ext uri="{FF2B5EF4-FFF2-40B4-BE49-F238E27FC236}">
                <a16:creationId xmlns:a16="http://schemas.microsoft.com/office/drawing/2014/main" id="{216FEF76-BB95-E41F-CF70-BB63EDEC75E9}"/>
              </a:ext>
            </a:extLst>
          </p:cNvPr>
          <p:cNvSpPr>
            <a:spLocks noChangeShapeType="1"/>
          </p:cNvSpPr>
          <p:nvPr/>
        </p:nvSpPr>
        <p:spPr bwMode="auto">
          <a:xfrm flipV="1">
            <a:off x="3769360" y="2540000"/>
            <a:ext cx="1828800" cy="304800"/>
          </a:xfrm>
          <a:prstGeom prst="line">
            <a:avLst/>
          </a:prstGeom>
          <a:noFill/>
          <a:ln w="9525">
            <a:solidFill>
              <a:schemeClr val="tx1"/>
            </a:solidFill>
            <a:round/>
            <a:headEnd/>
            <a:tailEnd/>
          </a:ln>
        </p:spPr>
        <p:txBody>
          <a:bodyPr/>
          <a:lstStyle/>
          <a:p>
            <a:endParaRPr lang="en-US"/>
          </a:p>
        </p:txBody>
      </p:sp>
      <p:sp>
        <p:nvSpPr>
          <p:cNvPr id="13" name="Text Box 17">
            <a:extLst>
              <a:ext uri="{FF2B5EF4-FFF2-40B4-BE49-F238E27FC236}">
                <a16:creationId xmlns:a16="http://schemas.microsoft.com/office/drawing/2014/main" id="{F92A9ABD-5485-8CEC-CE11-92B854B51461}"/>
              </a:ext>
            </a:extLst>
          </p:cNvPr>
          <p:cNvSpPr txBox="1">
            <a:spLocks noChangeArrowheads="1"/>
          </p:cNvSpPr>
          <p:nvPr/>
        </p:nvSpPr>
        <p:spPr bwMode="auto">
          <a:xfrm>
            <a:off x="2854960" y="1778000"/>
            <a:ext cx="1828800" cy="519113"/>
          </a:xfrm>
          <a:prstGeom prst="rect">
            <a:avLst/>
          </a:prstGeom>
          <a:noFill/>
          <a:ln w="9525">
            <a:noFill/>
            <a:miter lim="800000"/>
            <a:headEnd/>
            <a:tailEnd/>
          </a:ln>
        </p:spPr>
        <p:txBody>
          <a:bodyPr>
            <a:spAutoFit/>
          </a:bodyPr>
          <a:lstStyle/>
          <a:p>
            <a:pPr>
              <a:spcBef>
                <a:spcPct val="50000"/>
              </a:spcBef>
            </a:pPr>
            <a:r>
              <a:rPr lang="en-US" i="1"/>
              <a:t>N</a:t>
            </a:r>
            <a:r>
              <a:rPr lang="en-US" i="1" baseline="-25000"/>
              <a:t>N </a:t>
            </a:r>
            <a:r>
              <a:rPr lang="en-US"/>
              <a:t>(cm</a:t>
            </a:r>
            <a:r>
              <a:rPr lang="en-US" baseline="30000"/>
              <a:t>-2</a:t>
            </a:r>
            <a:r>
              <a:rPr lang="en-US"/>
              <a:t>)</a:t>
            </a:r>
            <a:endParaRPr lang="en-US" baseline="30000"/>
          </a:p>
        </p:txBody>
      </p:sp>
      <p:sp>
        <p:nvSpPr>
          <p:cNvPr id="14" name="Text Box 18">
            <a:extLst>
              <a:ext uri="{FF2B5EF4-FFF2-40B4-BE49-F238E27FC236}">
                <a16:creationId xmlns:a16="http://schemas.microsoft.com/office/drawing/2014/main" id="{C3BEA543-A3D7-E6A7-F359-AE41D662B1DC}"/>
              </a:ext>
            </a:extLst>
          </p:cNvPr>
          <p:cNvSpPr txBox="1">
            <a:spLocks noChangeArrowheads="1"/>
          </p:cNvSpPr>
          <p:nvPr/>
        </p:nvSpPr>
        <p:spPr bwMode="auto">
          <a:xfrm>
            <a:off x="5140960" y="2540000"/>
            <a:ext cx="1828800" cy="519113"/>
          </a:xfrm>
          <a:prstGeom prst="rect">
            <a:avLst/>
          </a:prstGeom>
          <a:noFill/>
          <a:ln w="9525">
            <a:noFill/>
            <a:miter lim="800000"/>
            <a:headEnd/>
            <a:tailEnd/>
          </a:ln>
        </p:spPr>
        <p:txBody>
          <a:bodyPr>
            <a:spAutoFit/>
          </a:bodyPr>
          <a:lstStyle/>
          <a:p>
            <a:pPr>
              <a:spcBef>
                <a:spcPct val="50000"/>
              </a:spcBef>
            </a:pPr>
            <a:r>
              <a:rPr lang="en-US">
                <a:sym typeface="Symbol" pitchFamily="18" charset="2"/>
              </a:rPr>
              <a:t>(</a:t>
            </a:r>
            <a:r>
              <a:rPr lang="en-US" baseline="-25000">
                <a:sym typeface="Symbol" pitchFamily="18" charset="2"/>
              </a:rPr>
              <a:t>e</a:t>
            </a:r>
            <a:r>
              <a:rPr lang="en-US">
                <a:sym typeface="Symbol" pitchFamily="18" charset="2"/>
              </a:rPr>
              <a:t>, p</a:t>
            </a:r>
            <a:r>
              <a:rPr lang="en-US" baseline="-25000">
                <a:sym typeface="Symbol" pitchFamily="18" charset="2"/>
              </a:rPr>
              <a:t>e</a:t>
            </a:r>
            <a:r>
              <a:rPr lang="en-US">
                <a:sym typeface="Symbol" pitchFamily="18" charset="2"/>
              </a:rPr>
              <a:t>)</a:t>
            </a:r>
          </a:p>
        </p:txBody>
      </p:sp>
      <p:graphicFrame>
        <p:nvGraphicFramePr>
          <p:cNvPr id="15" name="Object 21">
            <a:extLst>
              <a:ext uri="{FF2B5EF4-FFF2-40B4-BE49-F238E27FC236}">
                <a16:creationId xmlns:a16="http://schemas.microsoft.com/office/drawing/2014/main" id="{0806B2C0-B282-1772-D0A0-CC084ED55018}"/>
              </a:ext>
            </a:extLst>
          </p:cNvPr>
          <p:cNvGraphicFramePr>
            <a:graphicFrameLocks noChangeAspect="1"/>
          </p:cNvGraphicFramePr>
          <p:nvPr>
            <p:extLst>
              <p:ext uri="{D42A27DB-BD31-4B8C-83A1-F6EECF244321}">
                <p14:modId xmlns:p14="http://schemas.microsoft.com/office/powerpoint/2010/main" val="3359928243"/>
              </p:ext>
            </p:extLst>
          </p:nvPr>
        </p:nvGraphicFramePr>
        <p:xfrm>
          <a:off x="3940810" y="3194050"/>
          <a:ext cx="114300" cy="215900"/>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17" name="Object 21">
                        <a:extLst>
                          <a:ext uri="{FF2B5EF4-FFF2-40B4-BE49-F238E27FC236}">
                            <a16:creationId xmlns:a16="http://schemas.microsoft.com/office/drawing/2014/main" id="{19EE77A5-7EDD-481E-A368-08E9E1259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810" y="3194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23">
            <a:extLst>
              <a:ext uri="{FF2B5EF4-FFF2-40B4-BE49-F238E27FC236}">
                <a16:creationId xmlns:a16="http://schemas.microsoft.com/office/drawing/2014/main" id="{CD6AF4A4-4ED2-AA3A-A512-AEDB1BFB8DCA}"/>
              </a:ext>
            </a:extLst>
          </p:cNvPr>
          <p:cNvGraphicFramePr>
            <a:graphicFrameLocks noChangeAspect="1"/>
          </p:cNvGraphicFramePr>
          <p:nvPr>
            <p:extLst>
              <p:ext uri="{D42A27DB-BD31-4B8C-83A1-F6EECF244321}">
                <p14:modId xmlns:p14="http://schemas.microsoft.com/office/powerpoint/2010/main" val="3531433670"/>
              </p:ext>
            </p:extLst>
          </p:nvPr>
        </p:nvGraphicFramePr>
        <p:xfrm>
          <a:off x="449580" y="4526310"/>
          <a:ext cx="5491162" cy="1511300"/>
        </p:xfrm>
        <a:graphic>
          <a:graphicData uri="http://schemas.openxmlformats.org/presentationml/2006/ole">
            <mc:AlternateContent xmlns:mc="http://schemas.openxmlformats.org/markup-compatibility/2006">
              <mc:Choice xmlns:v="urn:schemas-microsoft-com:vml" Requires="v">
                <p:oleObj name="Equation" r:id="rId4" imgW="1752480" imgH="482400" progId="Equation.3">
                  <p:embed/>
                </p:oleObj>
              </mc:Choice>
              <mc:Fallback>
                <p:oleObj name="Equation" r:id="rId4" imgW="1752480" imgH="482400" progId="Equation.3">
                  <p:embed/>
                  <p:pic>
                    <p:nvPicPr>
                      <p:cNvPr id="18" name="Object 23">
                        <a:extLst>
                          <a:ext uri="{FF2B5EF4-FFF2-40B4-BE49-F238E27FC236}">
                            <a16:creationId xmlns:a16="http://schemas.microsoft.com/office/drawing/2014/main" id="{0BFB0B16-0781-463C-B884-9881F15C96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 y="4526310"/>
                        <a:ext cx="5491162" cy="1511300"/>
                      </a:xfrm>
                      <a:prstGeom prst="rect">
                        <a:avLst/>
                      </a:prstGeom>
                      <a:noFill/>
                      <a:ln w="76200" cmpd="tri">
                        <a:solidFill>
                          <a:srgbClr val="00009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21">
            <a:extLst>
              <a:ext uri="{FF2B5EF4-FFF2-40B4-BE49-F238E27FC236}">
                <a16:creationId xmlns:a16="http://schemas.microsoft.com/office/drawing/2014/main" id="{7EF41A1C-BE3D-1A7B-1FE8-B7A63A97E8F5}"/>
              </a:ext>
            </a:extLst>
          </p:cNvPr>
          <p:cNvSpPr txBox="1">
            <a:spLocks noChangeArrowheads="1"/>
          </p:cNvSpPr>
          <p:nvPr/>
        </p:nvSpPr>
        <p:spPr bwMode="auto">
          <a:xfrm>
            <a:off x="721360" y="3759200"/>
            <a:ext cx="5303055" cy="461665"/>
          </a:xfrm>
          <a:prstGeom prst="rect">
            <a:avLst/>
          </a:prstGeom>
          <a:noFill/>
          <a:ln w="9525">
            <a:noFill/>
            <a:miter lim="800000"/>
            <a:headEnd/>
            <a:tailEnd/>
          </a:ln>
        </p:spPr>
        <p:txBody>
          <a:bodyPr wrap="none">
            <a:spAutoFit/>
          </a:bodyPr>
          <a:lstStyle/>
          <a:p>
            <a:r>
              <a:rPr lang="en-US" sz="2400" dirty="0"/>
              <a:t>Scattering probability or cross section</a:t>
            </a:r>
          </a:p>
        </p:txBody>
      </p:sp>
      <p:sp>
        <p:nvSpPr>
          <p:cNvPr id="18" name="TextBox 21">
            <a:extLst>
              <a:ext uri="{FF2B5EF4-FFF2-40B4-BE49-F238E27FC236}">
                <a16:creationId xmlns:a16="http://schemas.microsoft.com/office/drawing/2014/main" id="{A1F6A57C-0415-1491-BF1F-54AE07D25C1C}"/>
              </a:ext>
            </a:extLst>
          </p:cNvPr>
          <p:cNvSpPr txBox="1">
            <a:spLocks noChangeArrowheads="1"/>
          </p:cNvSpPr>
          <p:nvPr/>
        </p:nvSpPr>
        <p:spPr bwMode="auto">
          <a:xfrm>
            <a:off x="645160" y="930225"/>
            <a:ext cx="4735592" cy="461665"/>
          </a:xfrm>
          <a:prstGeom prst="rect">
            <a:avLst/>
          </a:prstGeom>
          <a:noFill/>
          <a:ln w="9525">
            <a:noFill/>
            <a:miter lim="800000"/>
            <a:headEnd/>
            <a:tailEnd/>
          </a:ln>
        </p:spPr>
        <p:txBody>
          <a:bodyPr wrap="none">
            <a:spAutoFit/>
          </a:bodyPr>
          <a:lstStyle/>
          <a:p>
            <a:r>
              <a:rPr lang="en-US" sz="2400" dirty="0"/>
              <a:t>Extracting the (</a:t>
            </a:r>
            <a:r>
              <a:rPr lang="en-US" sz="2400" dirty="0" err="1"/>
              <a:t>e,e</a:t>
            </a:r>
            <a:r>
              <a:rPr lang="en-US" sz="2400" dirty="0"/>
              <a:t>’) cross section</a:t>
            </a:r>
            <a:endParaRPr lang="en-US" sz="2400" i="1" dirty="0"/>
          </a:p>
        </p:txBody>
      </p:sp>
      <p:grpSp>
        <p:nvGrpSpPr>
          <p:cNvPr id="26" name="Group 25">
            <a:extLst>
              <a:ext uri="{FF2B5EF4-FFF2-40B4-BE49-F238E27FC236}">
                <a16:creationId xmlns:a16="http://schemas.microsoft.com/office/drawing/2014/main" id="{CBF4287B-A48A-6A35-D773-5F3C2E3E0F2A}"/>
              </a:ext>
            </a:extLst>
          </p:cNvPr>
          <p:cNvGrpSpPr/>
          <p:nvPr/>
        </p:nvGrpSpPr>
        <p:grpSpPr>
          <a:xfrm>
            <a:off x="6432186" y="1651000"/>
            <a:ext cx="2712720" cy="3556000"/>
            <a:chOff x="6505528" y="1591330"/>
            <a:chExt cx="2712720" cy="3556000"/>
          </a:xfrm>
        </p:grpSpPr>
        <p:sp>
          <p:nvSpPr>
            <p:cNvPr id="25" name="Rectangle 24">
              <a:extLst>
                <a:ext uri="{FF2B5EF4-FFF2-40B4-BE49-F238E27FC236}">
                  <a16:creationId xmlns:a16="http://schemas.microsoft.com/office/drawing/2014/main" id="{0A1DB262-6BFA-2AF2-C2D1-F3B0E52E0F57}"/>
                </a:ext>
              </a:extLst>
            </p:cNvPr>
            <p:cNvSpPr/>
            <p:nvPr/>
          </p:nvSpPr>
          <p:spPr>
            <a:xfrm>
              <a:off x="6505528" y="1591330"/>
              <a:ext cx="2712720" cy="355600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9672BC49-56F6-A98A-09AB-97FE365687B9}"/>
                </a:ext>
              </a:extLst>
            </p:cNvPr>
            <p:cNvGrpSpPr/>
            <p:nvPr/>
          </p:nvGrpSpPr>
          <p:grpSpPr>
            <a:xfrm>
              <a:off x="6675121" y="1760372"/>
              <a:ext cx="2346960" cy="3234704"/>
              <a:chOff x="6675121" y="1760372"/>
              <a:chExt cx="2346960" cy="3234704"/>
            </a:xfrm>
            <a:solidFill>
              <a:schemeClr val="bg1"/>
            </a:solidFill>
          </p:grpSpPr>
          <p:grpSp>
            <p:nvGrpSpPr>
              <p:cNvPr id="23" name="Group 22">
                <a:extLst>
                  <a:ext uri="{FF2B5EF4-FFF2-40B4-BE49-F238E27FC236}">
                    <a16:creationId xmlns:a16="http://schemas.microsoft.com/office/drawing/2014/main" id="{56BEAE8B-F9A4-A08A-0B46-784ED43D9DD6}"/>
                  </a:ext>
                </a:extLst>
              </p:cNvPr>
              <p:cNvGrpSpPr/>
              <p:nvPr/>
            </p:nvGrpSpPr>
            <p:grpSpPr>
              <a:xfrm>
                <a:off x="6963313" y="1760372"/>
                <a:ext cx="1627369" cy="1700378"/>
                <a:chOff x="7484473" y="1721992"/>
                <a:chExt cx="1627369" cy="1700378"/>
              </a:xfrm>
              <a:grpFill/>
            </p:grpSpPr>
            <p:pic>
              <p:nvPicPr>
                <p:cNvPr id="20" name="Picture 19" descr="Screen Shot 2017-11-17 at 5.04.31 AM.png">
                  <a:extLst>
                    <a:ext uri="{FF2B5EF4-FFF2-40B4-BE49-F238E27FC236}">
                      <a16:creationId xmlns:a16="http://schemas.microsoft.com/office/drawing/2014/main" id="{D52B0E91-82A3-5502-2C8C-62A5D60C9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2074" y="1721992"/>
                  <a:ext cx="1272168" cy="1010764"/>
                </a:xfrm>
                <a:prstGeom prst="rect">
                  <a:avLst/>
                </a:prstGeom>
                <a:grpFill/>
                <a:ln w="38100">
                  <a:solidFill>
                    <a:schemeClr val="bg1"/>
                  </a:solidFill>
                </a:ln>
              </p:spPr>
            </p:pic>
            <p:sp>
              <p:nvSpPr>
                <p:cNvPr id="21" name="Rectangle 20">
                  <a:extLst>
                    <a:ext uri="{FF2B5EF4-FFF2-40B4-BE49-F238E27FC236}">
                      <a16:creationId xmlns:a16="http://schemas.microsoft.com/office/drawing/2014/main" id="{57FB35DD-3243-4638-632F-C0CB12993BF5}"/>
                    </a:ext>
                  </a:extLst>
                </p:cNvPr>
                <p:cNvSpPr/>
                <p:nvPr/>
              </p:nvSpPr>
              <p:spPr>
                <a:xfrm>
                  <a:off x="7484473" y="2899150"/>
                  <a:ext cx="1627369" cy="523220"/>
                </a:xfrm>
                <a:prstGeom prst="rect">
                  <a:avLst/>
                </a:prstGeom>
                <a:grpFill/>
                <a:ln w="38100">
                  <a:solidFill>
                    <a:schemeClr val="bg1"/>
                  </a:solidFill>
                </a:ln>
              </p:spPr>
              <p:txBody>
                <a:bodyPr wrap="none">
                  <a:spAutoFit/>
                </a:bodyPr>
                <a:lstStyle/>
                <a:p>
                  <a:pPr algn="ctr" defTabSz="456188"/>
                  <a:r>
                    <a:rPr lang="en-US" sz="1400" dirty="0">
                      <a:solidFill>
                        <a:srgbClr val="0000FF"/>
                      </a:solidFill>
                    </a:rPr>
                    <a:t>Rutherford’s</a:t>
                  </a:r>
                </a:p>
                <a:p>
                  <a:pPr algn="ctr" defTabSz="456188"/>
                  <a:r>
                    <a:rPr lang="en-US" sz="1400" dirty="0">
                      <a:solidFill>
                        <a:srgbClr val="0000FF"/>
                      </a:solidFill>
                    </a:rPr>
                    <a:t>Experiment - Data</a:t>
                  </a:r>
                </a:p>
              </p:txBody>
            </p:sp>
          </p:grpSp>
          <p:sp>
            <p:nvSpPr>
              <p:cNvPr id="22" name="TextBox 21">
                <a:extLst>
                  <a:ext uri="{FF2B5EF4-FFF2-40B4-BE49-F238E27FC236}">
                    <a16:creationId xmlns:a16="http://schemas.microsoft.com/office/drawing/2014/main" id="{A63CAC6B-0D7E-0567-AA90-395C61F8ABE2}"/>
                  </a:ext>
                </a:extLst>
              </p:cNvPr>
              <p:cNvSpPr txBox="1"/>
              <p:nvPr/>
            </p:nvSpPr>
            <p:spPr>
              <a:xfrm>
                <a:off x="6675121" y="3610081"/>
                <a:ext cx="2346960" cy="1384995"/>
              </a:xfrm>
              <a:prstGeom prst="rect">
                <a:avLst/>
              </a:prstGeom>
              <a:grpFill/>
              <a:ln w="38100">
                <a:solidFill>
                  <a:schemeClr val="bg1"/>
                </a:solidFill>
              </a:ln>
            </p:spPr>
            <p:txBody>
              <a:bodyPr wrap="square" rtlCol="0">
                <a:spAutoFit/>
              </a:bodyPr>
              <a:lstStyle/>
              <a:p>
                <a:r>
                  <a:rPr lang="en-US" sz="1400" i="1" dirty="0"/>
                  <a:t>Cross section or scattering probability corresponds to the geometric area that is responsible for scattering, appropriately expressed in units of area or “barns”.</a:t>
                </a:r>
              </a:p>
            </p:txBody>
          </p:sp>
        </p:grpSp>
      </p:grpSp>
    </p:spTree>
    <p:extLst>
      <p:ext uri="{BB962C8B-B14F-4D97-AF65-F5344CB8AC3E}">
        <p14:creationId xmlns:p14="http://schemas.microsoft.com/office/powerpoint/2010/main" val="1165003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27</a:t>
            </a:fld>
            <a:endParaRPr lang="en-US">
              <a:latin typeface="+mj-lt"/>
            </a:endParaRPr>
          </a:p>
        </p:txBody>
      </p:sp>
      <p:sp>
        <p:nvSpPr>
          <p:cNvPr id="5" name="Title 4">
            <a:extLst>
              <a:ext uri="{FF2B5EF4-FFF2-40B4-BE49-F238E27FC236}">
                <a16:creationId xmlns:a16="http://schemas.microsoft.com/office/drawing/2014/main" id="{101D187E-5CC6-31F9-7CA0-2D74E0F22D82}"/>
              </a:ext>
            </a:extLst>
          </p:cNvPr>
          <p:cNvSpPr>
            <a:spLocks noGrp="1"/>
          </p:cNvSpPr>
          <p:nvPr>
            <p:ph type="title"/>
          </p:nvPr>
        </p:nvSpPr>
        <p:spPr/>
        <p:txBody>
          <a:bodyPr/>
          <a:lstStyle/>
          <a:p>
            <a:r>
              <a:rPr lang="en-US" dirty="0"/>
              <a:t>Electron Scattering at Fixed Q</a:t>
            </a:r>
            <a:r>
              <a:rPr lang="en-US" baseline="30000" dirty="0"/>
              <a:t>2</a:t>
            </a:r>
          </a:p>
        </p:txBody>
      </p:sp>
      <p:sp>
        <p:nvSpPr>
          <p:cNvPr id="7" name="Line 3">
            <a:extLst>
              <a:ext uri="{FF2B5EF4-FFF2-40B4-BE49-F238E27FC236}">
                <a16:creationId xmlns:a16="http://schemas.microsoft.com/office/drawing/2014/main" id="{0FCB5502-3D80-F033-F69B-980F3049BA1C}"/>
              </a:ext>
            </a:extLst>
          </p:cNvPr>
          <p:cNvSpPr>
            <a:spLocks noChangeShapeType="1"/>
          </p:cNvSpPr>
          <p:nvPr/>
        </p:nvSpPr>
        <p:spPr bwMode="auto">
          <a:xfrm flipV="1">
            <a:off x="2254250" y="838200"/>
            <a:ext cx="0" cy="1843088"/>
          </a:xfrm>
          <a:prstGeom prst="line">
            <a:avLst/>
          </a:prstGeom>
          <a:noFill/>
          <a:ln w="28575">
            <a:solidFill>
              <a:schemeClr val="tx1"/>
            </a:solidFill>
            <a:round/>
            <a:headEnd/>
            <a:tailEnd type="triangle" w="med" len="med"/>
          </a:ln>
        </p:spPr>
        <p:txBody>
          <a:bodyPr/>
          <a:lstStyle/>
          <a:p>
            <a:endParaRPr lang="en-US">
              <a:latin typeface="Arial" panose="020B0604020202020204" pitchFamily="34" charset="0"/>
              <a:cs typeface="Arial" panose="020B0604020202020204" pitchFamily="34" charset="0"/>
            </a:endParaRPr>
          </a:p>
        </p:txBody>
      </p:sp>
      <p:sp>
        <p:nvSpPr>
          <p:cNvPr id="8" name="Line 4">
            <a:extLst>
              <a:ext uri="{FF2B5EF4-FFF2-40B4-BE49-F238E27FC236}">
                <a16:creationId xmlns:a16="http://schemas.microsoft.com/office/drawing/2014/main" id="{46D8CAC7-B69C-9F7C-72A2-B84FDD064D92}"/>
              </a:ext>
            </a:extLst>
          </p:cNvPr>
          <p:cNvSpPr>
            <a:spLocks noChangeShapeType="1"/>
          </p:cNvSpPr>
          <p:nvPr/>
        </p:nvSpPr>
        <p:spPr bwMode="auto">
          <a:xfrm>
            <a:off x="2254250" y="2681288"/>
            <a:ext cx="5373688" cy="0"/>
          </a:xfrm>
          <a:prstGeom prst="line">
            <a:avLst/>
          </a:prstGeom>
          <a:noFill/>
          <a:ln w="28575">
            <a:solidFill>
              <a:schemeClr val="tx1"/>
            </a:solidFill>
            <a:round/>
            <a:headEnd/>
            <a:tailEnd type="triangle" w="med" len="med"/>
          </a:ln>
        </p:spPr>
        <p:txBody>
          <a:bodyPr/>
          <a:lstStyle/>
          <a:p>
            <a:endParaRPr lang="en-US">
              <a:latin typeface="Arial" panose="020B0604020202020204" pitchFamily="34" charset="0"/>
              <a:cs typeface="Arial" panose="020B0604020202020204" pitchFamily="34" charset="0"/>
            </a:endParaRPr>
          </a:p>
        </p:txBody>
      </p:sp>
      <p:graphicFrame>
        <p:nvGraphicFramePr>
          <p:cNvPr id="9" name="Object 7">
            <a:extLst>
              <a:ext uri="{FF2B5EF4-FFF2-40B4-BE49-F238E27FC236}">
                <a16:creationId xmlns:a16="http://schemas.microsoft.com/office/drawing/2014/main" id="{694C78C1-1126-D2A2-5B85-423BB300811A}"/>
              </a:ext>
            </a:extLst>
          </p:cNvPr>
          <p:cNvGraphicFramePr>
            <a:graphicFrameLocks noChangeAspect="1"/>
          </p:cNvGraphicFramePr>
          <p:nvPr>
            <p:extLst>
              <p:ext uri="{D42A27DB-BD31-4B8C-83A1-F6EECF244321}">
                <p14:modId xmlns:p14="http://schemas.microsoft.com/office/powerpoint/2010/main" val="1232123762"/>
              </p:ext>
            </p:extLst>
          </p:nvPr>
        </p:nvGraphicFramePr>
        <p:xfrm>
          <a:off x="946150" y="914400"/>
          <a:ext cx="1077913" cy="973138"/>
        </p:xfrm>
        <a:graphic>
          <a:graphicData uri="http://schemas.openxmlformats.org/presentationml/2006/ole">
            <mc:AlternateContent xmlns:mc="http://schemas.openxmlformats.org/markup-compatibility/2006">
              <mc:Choice xmlns:v="urn:schemas-microsoft-com:vml" Requires="v">
                <p:oleObj name="Equation" r:id="rId2" imgW="419040" imgH="419040" progId="Equation.3">
                  <p:embed/>
                </p:oleObj>
              </mc:Choice>
              <mc:Fallback>
                <p:oleObj name="Equation" r:id="rId2" imgW="419040" imgH="419040" progId="Equation.3">
                  <p:embed/>
                  <p:pic>
                    <p:nvPicPr>
                      <p:cNvPr id="34" name="Object 7">
                        <a:extLst>
                          <a:ext uri="{FF2B5EF4-FFF2-40B4-BE49-F238E27FC236}">
                            <a16:creationId xmlns:a16="http://schemas.microsoft.com/office/drawing/2014/main" id="{5EDC306F-2D18-4CC6-98E3-C763421E6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914400"/>
                        <a:ext cx="1077913"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9">
            <a:extLst>
              <a:ext uri="{FF2B5EF4-FFF2-40B4-BE49-F238E27FC236}">
                <a16:creationId xmlns:a16="http://schemas.microsoft.com/office/drawing/2014/main" id="{D9029F5B-2795-EE82-A860-7168BFDB537B}"/>
              </a:ext>
            </a:extLst>
          </p:cNvPr>
          <p:cNvSpPr txBox="1">
            <a:spLocks noChangeArrowheads="1"/>
          </p:cNvSpPr>
          <p:nvPr/>
        </p:nvSpPr>
        <p:spPr bwMode="auto">
          <a:xfrm>
            <a:off x="5464175" y="966788"/>
            <a:ext cx="1165225" cy="396875"/>
          </a:xfrm>
          <a:prstGeom prst="rect">
            <a:avLst/>
          </a:prstGeom>
          <a:noFill/>
          <a:ln w="9525">
            <a:noFill/>
            <a:miter lim="800000"/>
            <a:headEnd/>
            <a:tailEnd/>
          </a:ln>
        </p:spPr>
        <p:txBody>
          <a:bodyPr>
            <a:spAutoFit/>
          </a:bodyPr>
          <a:lstStyle/>
          <a:p>
            <a:pPr>
              <a:spcBef>
                <a:spcPct val="50000"/>
              </a:spcBef>
            </a:pPr>
            <a:r>
              <a:rPr lang="en-US" sz="2000">
                <a:latin typeface="Arial" panose="020B0604020202020204" pitchFamily="34" charset="0"/>
                <a:cs typeface="Arial" panose="020B0604020202020204" pitchFamily="34" charset="0"/>
              </a:rPr>
              <a:t>Elastic</a:t>
            </a:r>
          </a:p>
        </p:txBody>
      </p:sp>
      <p:sp>
        <p:nvSpPr>
          <p:cNvPr id="11" name="Line 18">
            <a:extLst>
              <a:ext uri="{FF2B5EF4-FFF2-40B4-BE49-F238E27FC236}">
                <a16:creationId xmlns:a16="http://schemas.microsoft.com/office/drawing/2014/main" id="{6E70A5B3-CB67-6EE8-DCC4-C7A77B775B51}"/>
              </a:ext>
            </a:extLst>
          </p:cNvPr>
          <p:cNvSpPr>
            <a:spLocks noChangeShapeType="1"/>
          </p:cNvSpPr>
          <p:nvPr/>
        </p:nvSpPr>
        <p:spPr bwMode="auto">
          <a:xfrm>
            <a:off x="2773363" y="2614613"/>
            <a:ext cx="0" cy="98425"/>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2" name="Line 19">
            <a:extLst>
              <a:ext uri="{FF2B5EF4-FFF2-40B4-BE49-F238E27FC236}">
                <a16:creationId xmlns:a16="http://schemas.microsoft.com/office/drawing/2014/main" id="{328EEC61-2E50-2896-C63C-F80A443F3CD9}"/>
              </a:ext>
            </a:extLst>
          </p:cNvPr>
          <p:cNvSpPr>
            <a:spLocks noChangeShapeType="1"/>
          </p:cNvSpPr>
          <p:nvPr/>
        </p:nvSpPr>
        <p:spPr bwMode="auto">
          <a:xfrm>
            <a:off x="4132263" y="2614613"/>
            <a:ext cx="0" cy="131762"/>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3" name="Line 20">
            <a:extLst>
              <a:ext uri="{FF2B5EF4-FFF2-40B4-BE49-F238E27FC236}">
                <a16:creationId xmlns:a16="http://schemas.microsoft.com/office/drawing/2014/main" id="{A14D5A96-33B4-11DD-7F3C-31C157EEE0A1}"/>
              </a:ext>
            </a:extLst>
          </p:cNvPr>
          <p:cNvSpPr>
            <a:spLocks noChangeShapeType="1"/>
          </p:cNvSpPr>
          <p:nvPr/>
        </p:nvSpPr>
        <p:spPr bwMode="auto">
          <a:xfrm>
            <a:off x="5362575" y="2614613"/>
            <a:ext cx="0" cy="131762"/>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4" name="Text Box 43">
            <a:extLst>
              <a:ext uri="{FF2B5EF4-FFF2-40B4-BE49-F238E27FC236}">
                <a16:creationId xmlns:a16="http://schemas.microsoft.com/office/drawing/2014/main" id="{35D9390A-A45C-FBC6-ADC1-E16C1628B687}"/>
              </a:ext>
            </a:extLst>
          </p:cNvPr>
          <p:cNvSpPr txBox="1">
            <a:spLocks noChangeArrowheads="1"/>
          </p:cNvSpPr>
          <p:nvPr/>
        </p:nvSpPr>
        <p:spPr bwMode="auto">
          <a:xfrm>
            <a:off x="2438400" y="1093788"/>
            <a:ext cx="2286000" cy="1077912"/>
          </a:xfrm>
          <a:prstGeom prst="rect">
            <a:avLst/>
          </a:prstGeom>
          <a:noFill/>
          <a:ln w="9525">
            <a:solidFill>
              <a:schemeClr val="tx1"/>
            </a:solidFill>
            <a:miter lim="800000"/>
            <a:headEnd/>
            <a:tailEnd/>
          </a:ln>
        </p:spPr>
        <p:txBody>
          <a:bodyPr>
            <a:spAutoFit/>
          </a:bodyPr>
          <a:lstStyle/>
          <a:p>
            <a:pPr>
              <a:spcBef>
                <a:spcPct val="50000"/>
              </a:spcBef>
            </a:pPr>
            <a:r>
              <a:rPr lang="en-US" sz="3200">
                <a:solidFill>
                  <a:srgbClr val="FF0000"/>
                </a:solidFill>
                <a:latin typeface="Arial" panose="020B0604020202020204" pitchFamily="34" charset="0"/>
                <a:cs typeface="Arial" panose="020B0604020202020204" pitchFamily="34" charset="0"/>
              </a:rPr>
              <a:t>Quark (fictitious)</a:t>
            </a:r>
          </a:p>
        </p:txBody>
      </p:sp>
      <p:sp>
        <p:nvSpPr>
          <p:cNvPr id="15" name="Line 24">
            <a:extLst>
              <a:ext uri="{FF2B5EF4-FFF2-40B4-BE49-F238E27FC236}">
                <a16:creationId xmlns:a16="http://schemas.microsoft.com/office/drawing/2014/main" id="{BE7710E1-F62B-6413-68C3-CEC22113C097}"/>
              </a:ext>
            </a:extLst>
          </p:cNvPr>
          <p:cNvSpPr>
            <a:spLocks noChangeShapeType="1"/>
          </p:cNvSpPr>
          <p:nvPr/>
        </p:nvSpPr>
        <p:spPr bwMode="auto">
          <a:xfrm flipV="1">
            <a:off x="2254250" y="3657600"/>
            <a:ext cx="0" cy="2009775"/>
          </a:xfrm>
          <a:prstGeom prst="line">
            <a:avLst/>
          </a:prstGeom>
          <a:noFill/>
          <a:ln w="28575">
            <a:solidFill>
              <a:schemeClr val="tx1"/>
            </a:solidFill>
            <a:round/>
            <a:headEnd/>
            <a:tailEnd type="triangle" w="med" len="med"/>
          </a:ln>
        </p:spPr>
        <p:txBody>
          <a:bodyPr/>
          <a:lstStyle/>
          <a:p>
            <a:endParaRPr lang="en-US">
              <a:latin typeface="Arial" panose="020B0604020202020204" pitchFamily="34" charset="0"/>
              <a:cs typeface="Arial" panose="020B0604020202020204" pitchFamily="34" charset="0"/>
            </a:endParaRPr>
          </a:p>
        </p:txBody>
      </p:sp>
      <p:sp>
        <p:nvSpPr>
          <p:cNvPr id="16" name="Line 25">
            <a:extLst>
              <a:ext uri="{FF2B5EF4-FFF2-40B4-BE49-F238E27FC236}">
                <a16:creationId xmlns:a16="http://schemas.microsoft.com/office/drawing/2014/main" id="{9DB78292-5DB8-6A0B-292D-CEF83F98A971}"/>
              </a:ext>
            </a:extLst>
          </p:cNvPr>
          <p:cNvSpPr>
            <a:spLocks noChangeShapeType="1"/>
          </p:cNvSpPr>
          <p:nvPr/>
        </p:nvSpPr>
        <p:spPr bwMode="auto">
          <a:xfrm>
            <a:off x="2254250" y="5667375"/>
            <a:ext cx="5373688" cy="0"/>
          </a:xfrm>
          <a:prstGeom prst="line">
            <a:avLst/>
          </a:prstGeom>
          <a:noFill/>
          <a:ln w="28575">
            <a:solidFill>
              <a:schemeClr val="tx1"/>
            </a:solidFill>
            <a:round/>
            <a:headEnd/>
            <a:tailEnd type="triangle" w="med" len="med"/>
          </a:ln>
        </p:spPr>
        <p:txBody>
          <a:bodyPr/>
          <a:lstStyle/>
          <a:p>
            <a:endParaRPr lang="en-US">
              <a:latin typeface="Arial" panose="020B0604020202020204" pitchFamily="34" charset="0"/>
              <a:cs typeface="Arial" panose="020B0604020202020204" pitchFamily="34" charset="0"/>
            </a:endParaRPr>
          </a:p>
        </p:txBody>
      </p:sp>
      <p:sp>
        <p:nvSpPr>
          <p:cNvPr id="17" name="Text Box 28">
            <a:extLst>
              <a:ext uri="{FF2B5EF4-FFF2-40B4-BE49-F238E27FC236}">
                <a16:creationId xmlns:a16="http://schemas.microsoft.com/office/drawing/2014/main" id="{37B02BB8-12D0-97DE-EC2F-7BC7F8A12C12}"/>
              </a:ext>
            </a:extLst>
          </p:cNvPr>
          <p:cNvSpPr txBox="1">
            <a:spLocks noChangeArrowheads="1"/>
          </p:cNvSpPr>
          <p:nvPr/>
        </p:nvSpPr>
        <p:spPr bwMode="auto">
          <a:xfrm>
            <a:off x="7239000" y="5715000"/>
            <a:ext cx="304800" cy="523875"/>
          </a:xfrm>
          <a:prstGeom prst="rect">
            <a:avLst/>
          </a:prstGeom>
          <a:noFill/>
          <a:ln w="9525">
            <a:noFill/>
            <a:miter lim="800000"/>
            <a:headEnd/>
            <a:tailEnd/>
          </a:ln>
        </p:spPr>
        <p:txBody>
          <a:bodyPr>
            <a:spAutoFit/>
          </a:bodyPr>
          <a:lstStyle/>
          <a:p>
            <a:pPr>
              <a:spcBef>
                <a:spcPct val="50000"/>
              </a:spcBef>
            </a:pPr>
            <a:r>
              <a:rPr lang="en-US" sz="2800" dirty="0">
                <a:latin typeface="Symbol" panose="05050102010706020507" pitchFamily="18" charset="2"/>
                <a:cs typeface="Arial" panose="020B0604020202020204" pitchFamily="34" charset="0"/>
                <a:sym typeface="Symbol" pitchFamily="18" charset="2"/>
              </a:rPr>
              <a:t>n</a:t>
            </a:r>
            <a:endParaRPr lang="en-US" sz="2800" dirty="0">
              <a:latin typeface="Symbol" panose="05050102010706020507" pitchFamily="18" charset="2"/>
              <a:cs typeface="Arial" panose="020B0604020202020204" pitchFamily="34" charset="0"/>
            </a:endParaRPr>
          </a:p>
        </p:txBody>
      </p:sp>
      <p:sp>
        <p:nvSpPr>
          <p:cNvPr id="18" name="Text Box 29">
            <a:extLst>
              <a:ext uri="{FF2B5EF4-FFF2-40B4-BE49-F238E27FC236}">
                <a16:creationId xmlns:a16="http://schemas.microsoft.com/office/drawing/2014/main" id="{EEAAF391-4418-2F85-25D4-F02795A99D7E}"/>
              </a:ext>
            </a:extLst>
          </p:cNvPr>
          <p:cNvSpPr txBox="1">
            <a:spLocks noChangeArrowheads="1"/>
          </p:cNvSpPr>
          <p:nvPr/>
        </p:nvSpPr>
        <p:spPr bwMode="auto">
          <a:xfrm>
            <a:off x="3505200" y="4006850"/>
            <a:ext cx="1165225" cy="396875"/>
          </a:xfrm>
          <a:prstGeom prst="rect">
            <a:avLst/>
          </a:prstGeom>
          <a:noFill/>
          <a:ln w="9525">
            <a:noFill/>
            <a:miter lim="800000"/>
            <a:headEnd/>
            <a:tailEnd/>
          </a:ln>
        </p:spPr>
        <p:txBody>
          <a:bodyPr>
            <a:spAutoFit/>
          </a:bodyPr>
          <a:lstStyle/>
          <a:p>
            <a:pPr>
              <a:spcBef>
                <a:spcPct val="50000"/>
              </a:spcBef>
            </a:pPr>
            <a:r>
              <a:rPr lang="en-US" sz="2000">
                <a:latin typeface="Arial" panose="020B0604020202020204" pitchFamily="34" charset="0"/>
                <a:cs typeface="Arial" panose="020B0604020202020204" pitchFamily="34" charset="0"/>
              </a:rPr>
              <a:t>Elastic</a:t>
            </a:r>
          </a:p>
        </p:txBody>
      </p:sp>
      <p:sp>
        <p:nvSpPr>
          <p:cNvPr id="19" name="Text Box 31">
            <a:extLst>
              <a:ext uri="{FF2B5EF4-FFF2-40B4-BE49-F238E27FC236}">
                <a16:creationId xmlns:a16="http://schemas.microsoft.com/office/drawing/2014/main" id="{6C5FC458-B422-BB72-565E-305135DD2D68}"/>
              </a:ext>
            </a:extLst>
          </p:cNvPr>
          <p:cNvSpPr txBox="1">
            <a:spLocks noChangeArrowheads="1"/>
          </p:cNvSpPr>
          <p:nvPr/>
        </p:nvSpPr>
        <p:spPr bwMode="auto">
          <a:xfrm>
            <a:off x="5091113" y="4286250"/>
            <a:ext cx="776287" cy="519113"/>
          </a:xfrm>
          <a:prstGeom prst="rect">
            <a:avLst/>
          </a:prstGeom>
          <a:noFill/>
          <a:ln w="9525">
            <a:noFill/>
            <a:miter lim="800000"/>
            <a:headEnd/>
            <a:tailEnd/>
          </a:ln>
        </p:spPr>
        <p:txBody>
          <a:bodyPr>
            <a:spAutoFit/>
          </a:bodyPr>
          <a:lstStyle/>
          <a:p>
            <a:pPr>
              <a:spcBef>
                <a:spcPct val="50000"/>
              </a:spcBef>
            </a:pPr>
            <a:r>
              <a:rPr lang="en-US" sz="2800">
                <a:latin typeface="Arial" panose="020B0604020202020204" pitchFamily="34" charset="0"/>
                <a:cs typeface="Arial" panose="020B0604020202020204" pitchFamily="34" charset="0"/>
                <a:sym typeface="Symbol" pitchFamily="18" charset="2"/>
              </a:rPr>
              <a:t></a:t>
            </a:r>
            <a:endParaRPr lang="en-US" sz="2800">
              <a:latin typeface="Arial" panose="020B0604020202020204" pitchFamily="34" charset="0"/>
              <a:cs typeface="Arial" panose="020B0604020202020204" pitchFamily="34" charset="0"/>
            </a:endParaRPr>
          </a:p>
        </p:txBody>
      </p:sp>
      <p:sp>
        <p:nvSpPr>
          <p:cNvPr id="20" name="Text Box 32">
            <a:extLst>
              <a:ext uri="{FF2B5EF4-FFF2-40B4-BE49-F238E27FC236}">
                <a16:creationId xmlns:a16="http://schemas.microsoft.com/office/drawing/2014/main" id="{307BA7D3-8224-28C2-D2B1-FD3A23EE8B2F}"/>
              </a:ext>
            </a:extLst>
          </p:cNvPr>
          <p:cNvSpPr txBox="1">
            <a:spLocks noChangeArrowheads="1"/>
          </p:cNvSpPr>
          <p:nvPr/>
        </p:nvSpPr>
        <p:spPr bwMode="auto">
          <a:xfrm>
            <a:off x="5867400" y="4637088"/>
            <a:ext cx="685800" cy="369332"/>
          </a:xfrm>
          <a:prstGeom prst="rect">
            <a:avLst/>
          </a:prstGeom>
          <a:noFill/>
          <a:ln w="9525">
            <a:noFill/>
            <a:miter lim="800000"/>
            <a:headEnd/>
            <a:tailEnd/>
          </a:ln>
        </p:spPr>
        <p:txBody>
          <a:bodyPr>
            <a:spAutoFit/>
          </a:bodyPr>
          <a:lstStyle/>
          <a:p>
            <a:pPr>
              <a:spcBef>
                <a:spcPct val="50000"/>
              </a:spcBef>
            </a:pPr>
            <a:r>
              <a:rPr lang="en-US">
                <a:latin typeface="Arial" panose="020B0604020202020204" pitchFamily="34" charset="0"/>
                <a:cs typeface="Arial" panose="020B0604020202020204" pitchFamily="34" charset="0"/>
              </a:rPr>
              <a:t>N</a:t>
            </a:r>
            <a:r>
              <a:rPr lang="en-US" baseline="30000">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
        <p:nvSpPr>
          <p:cNvPr id="21" name="Text Box 33">
            <a:extLst>
              <a:ext uri="{FF2B5EF4-FFF2-40B4-BE49-F238E27FC236}">
                <a16:creationId xmlns:a16="http://schemas.microsoft.com/office/drawing/2014/main" id="{CBEC6B6D-17E4-03F1-1D8E-2065DEE6687C}"/>
              </a:ext>
            </a:extLst>
          </p:cNvPr>
          <p:cNvSpPr txBox="1">
            <a:spLocks noChangeArrowheads="1"/>
          </p:cNvSpPr>
          <p:nvPr/>
        </p:nvSpPr>
        <p:spPr bwMode="auto">
          <a:xfrm>
            <a:off x="6781800" y="4216400"/>
            <a:ext cx="1423988" cy="701675"/>
          </a:xfrm>
          <a:prstGeom prst="rect">
            <a:avLst/>
          </a:prstGeom>
          <a:noFill/>
          <a:ln w="9525">
            <a:noFill/>
            <a:miter lim="800000"/>
            <a:headEnd/>
            <a:tailEnd/>
          </a:ln>
        </p:spPr>
        <p:txBody>
          <a:bodyPr>
            <a:spAutoFit/>
          </a:bodyPr>
          <a:lstStyle/>
          <a:p>
            <a:pPr>
              <a:spcBef>
                <a:spcPct val="50000"/>
              </a:spcBef>
            </a:pPr>
            <a:r>
              <a:rPr lang="en-US" sz="2000">
                <a:latin typeface="Arial" panose="020B0604020202020204" pitchFamily="34" charset="0"/>
                <a:cs typeface="Arial" panose="020B0604020202020204" pitchFamily="34" charset="0"/>
              </a:rPr>
              <a:t>Deep Inelastic</a:t>
            </a:r>
          </a:p>
        </p:txBody>
      </p:sp>
      <p:graphicFrame>
        <p:nvGraphicFramePr>
          <p:cNvPr id="22" name="Object 35">
            <a:extLst>
              <a:ext uri="{FF2B5EF4-FFF2-40B4-BE49-F238E27FC236}">
                <a16:creationId xmlns:a16="http://schemas.microsoft.com/office/drawing/2014/main" id="{DD361D39-50B6-1804-D66B-4B42FD2AED45}"/>
              </a:ext>
            </a:extLst>
          </p:cNvPr>
          <p:cNvGraphicFramePr>
            <a:graphicFrameLocks noChangeAspect="1"/>
          </p:cNvGraphicFramePr>
          <p:nvPr>
            <p:extLst>
              <p:ext uri="{D42A27DB-BD31-4B8C-83A1-F6EECF244321}">
                <p14:modId xmlns:p14="http://schemas.microsoft.com/office/powerpoint/2010/main" val="653029567"/>
              </p:ext>
            </p:extLst>
          </p:nvPr>
        </p:nvGraphicFramePr>
        <p:xfrm>
          <a:off x="3810000" y="5754688"/>
          <a:ext cx="457193" cy="588962"/>
        </p:xfrm>
        <a:graphic>
          <a:graphicData uri="http://schemas.openxmlformats.org/presentationml/2006/ole">
            <mc:AlternateContent xmlns:mc="http://schemas.openxmlformats.org/markup-compatibility/2006">
              <mc:Choice xmlns:v="urn:schemas-microsoft-com:vml" Requires="v">
                <p:oleObj name="Equation" r:id="rId4" imgW="266400" imgH="419040" progId="Equation.3">
                  <p:embed/>
                </p:oleObj>
              </mc:Choice>
              <mc:Fallback>
                <p:oleObj name="Equation" r:id="rId4" imgW="266400" imgH="419040" progId="Equation.3">
                  <p:embed/>
                  <p:pic>
                    <p:nvPicPr>
                      <p:cNvPr id="47" name="Object 35">
                        <a:extLst>
                          <a:ext uri="{FF2B5EF4-FFF2-40B4-BE49-F238E27FC236}">
                            <a16:creationId xmlns:a16="http://schemas.microsoft.com/office/drawing/2014/main" id="{1626B0CB-7623-43A2-9FAF-4DF35D6FB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5754688"/>
                        <a:ext cx="457193" cy="588962"/>
                      </a:xfrm>
                      <a:prstGeom prst="rect">
                        <a:avLst/>
                      </a:prstGeom>
                      <a:noFill/>
                    </p:spPr>
                  </p:pic>
                </p:oleObj>
              </mc:Fallback>
            </mc:AlternateContent>
          </a:graphicData>
        </a:graphic>
      </p:graphicFrame>
      <p:graphicFrame>
        <p:nvGraphicFramePr>
          <p:cNvPr id="23" name="Object 36">
            <a:extLst>
              <a:ext uri="{FF2B5EF4-FFF2-40B4-BE49-F238E27FC236}">
                <a16:creationId xmlns:a16="http://schemas.microsoft.com/office/drawing/2014/main" id="{04613BAA-AC26-99E3-93B5-41CA1BC91C40}"/>
              </a:ext>
            </a:extLst>
          </p:cNvPr>
          <p:cNvGraphicFramePr>
            <a:graphicFrameLocks noChangeAspect="1"/>
          </p:cNvGraphicFramePr>
          <p:nvPr>
            <p:extLst>
              <p:ext uri="{D42A27DB-BD31-4B8C-83A1-F6EECF244321}">
                <p14:modId xmlns:p14="http://schemas.microsoft.com/office/powerpoint/2010/main" val="2401293018"/>
              </p:ext>
            </p:extLst>
          </p:nvPr>
        </p:nvGraphicFramePr>
        <p:xfrm>
          <a:off x="4876800" y="5754688"/>
          <a:ext cx="1676390" cy="646112"/>
        </p:xfrm>
        <a:graphic>
          <a:graphicData uri="http://schemas.openxmlformats.org/presentationml/2006/ole">
            <mc:AlternateContent xmlns:mc="http://schemas.openxmlformats.org/markup-compatibility/2006">
              <mc:Choice xmlns:v="urn:schemas-microsoft-com:vml" Requires="v">
                <p:oleObj name="Equation" r:id="rId6" imgW="952200" imgH="419040" progId="Equation.3">
                  <p:embed/>
                </p:oleObj>
              </mc:Choice>
              <mc:Fallback>
                <p:oleObj name="Equation" r:id="rId6" imgW="952200" imgH="419040" progId="Equation.3">
                  <p:embed/>
                  <p:pic>
                    <p:nvPicPr>
                      <p:cNvPr id="48" name="Object 36">
                        <a:extLst>
                          <a:ext uri="{FF2B5EF4-FFF2-40B4-BE49-F238E27FC236}">
                            <a16:creationId xmlns:a16="http://schemas.microsoft.com/office/drawing/2014/main" id="{BEDE6A80-A6FC-45B0-A210-33B70C2604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5754688"/>
                        <a:ext cx="1676390" cy="646112"/>
                      </a:xfrm>
                      <a:prstGeom prst="rect">
                        <a:avLst/>
                      </a:prstGeom>
                      <a:noFill/>
                    </p:spPr>
                  </p:pic>
                </p:oleObj>
              </mc:Fallback>
            </mc:AlternateContent>
          </a:graphicData>
        </a:graphic>
      </p:graphicFrame>
      <p:sp>
        <p:nvSpPr>
          <p:cNvPr id="24" name="Line 38">
            <a:extLst>
              <a:ext uri="{FF2B5EF4-FFF2-40B4-BE49-F238E27FC236}">
                <a16:creationId xmlns:a16="http://schemas.microsoft.com/office/drawing/2014/main" id="{6AF6C114-FA75-BAD9-E1AE-FAD0D4431620}"/>
              </a:ext>
            </a:extLst>
          </p:cNvPr>
          <p:cNvSpPr>
            <a:spLocks noChangeShapeType="1"/>
          </p:cNvSpPr>
          <p:nvPr/>
        </p:nvSpPr>
        <p:spPr bwMode="auto">
          <a:xfrm>
            <a:off x="2773363" y="5595938"/>
            <a:ext cx="0" cy="106362"/>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5" name="Line 39">
            <a:extLst>
              <a:ext uri="{FF2B5EF4-FFF2-40B4-BE49-F238E27FC236}">
                <a16:creationId xmlns:a16="http://schemas.microsoft.com/office/drawing/2014/main" id="{16E52769-074C-581E-361D-4A4C8A92C0CB}"/>
              </a:ext>
            </a:extLst>
          </p:cNvPr>
          <p:cNvSpPr>
            <a:spLocks noChangeShapeType="1"/>
          </p:cNvSpPr>
          <p:nvPr/>
        </p:nvSpPr>
        <p:spPr bwMode="auto">
          <a:xfrm>
            <a:off x="4132263" y="5595938"/>
            <a:ext cx="0" cy="142875"/>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6" name="Line 40">
            <a:extLst>
              <a:ext uri="{FF2B5EF4-FFF2-40B4-BE49-F238E27FC236}">
                <a16:creationId xmlns:a16="http://schemas.microsoft.com/office/drawing/2014/main" id="{6EDC2622-347D-CC31-F28A-89AB1537B461}"/>
              </a:ext>
            </a:extLst>
          </p:cNvPr>
          <p:cNvSpPr>
            <a:spLocks noChangeShapeType="1"/>
          </p:cNvSpPr>
          <p:nvPr/>
        </p:nvSpPr>
        <p:spPr bwMode="auto">
          <a:xfrm>
            <a:off x="5362575" y="5595938"/>
            <a:ext cx="0" cy="142875"/>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7" name="Freeform 42">
            <a:extLst>
              <a:ext uri="{FF2B5EF4-FFF2-40B4-BE49-F238E27FC236}">
                <a16:creationId xmlns:a16="http://schemas.microsoft.com/office/drawing/2014/main" id="{0D5E8F05-516A-DF3F-0DDD-A3FCACE3C904}"/>
              </a:ext>
            </a:extLst>
          </p:cNvPr>
          <p:cNvSpPr>
            <a:spLocks/>
          </p:cNvSpPr>
          <p:nvPr/>
        </p:nvSpPr>
        <p:spPr bwMode="auto">
          <a:xfrm>
            <a:off x="4038600" y="4376738"/>
            <a:ext cx="3892550" cy="1308100"/>
          </a:xfrm>
          <a:custGeom>
            <a:avLst/>
            <a:gdLst>
              <a:gd name="T0" fmla="*/ 0 w 2452"/>
              <a:gd name="T1" fmla="*/ 2147483647 h 824"/>
              <a:gd name="T2" fmla="*/ 2147483647 w 2452"/>
              <a:gd name="T3" fmla="*/ 2147483647 h 824"/>
              <a:gd name="T4" fmla="*/ 2147483647 w 2452"/>
              <a:gd name="T5" fmla="*/ 0 h 824"/>
              <a:gd name="T6" fmla="*/ 2147483647 w 2452"/>
              <a:gd name="T7" fmla="*/ 2147483647 h 824"/>
              <a:gd name="T8" fmla="*/ 2147483647 w 2452"/>
              <a:gd name="T9" fmla="*/ 2147483647 h 824"/>
              <a:gd name="T10" fmla="*/ 2147483647 w 2452"/>
              <a:gd name="T11" fmla="*/ 2147483647 h 824"/>
              <a:gd name="T12" fmla="*/ 2147483647 w 2452"/>
              <a:gd name="T13" fmla="*/ 2147483647 h 824"/>
              <a:gd name="T14" fmla="*/ 2147483647 w 2452"/>
              <a:gd name="T15" fmla="*/ 2147483647 h 824"/>
              <a:gd name="T16" fmla="*/ 2147483647 w 2452"/>
              <a:gd name="T17" fmla="*/ 2147483647 h 824"/>
              <a:gd name="T18" fmla="*/ 2147483647 w 2452"/>
              <a:gd name="T19" fmla="*/ 2147483647 h 824"/>
              <a:gd name="T20" fmla="*/ 2147483647 w 2452"/>
              <a:gd name="T21" fmla="*/ 2147483647 h 824"/>
              <a:gd name="T22" fmla="*/ 2147483647 w 2452"/>
              <a:gd name="T23" fmla="*/ 2147483647 h 824"/>
              <a:gd name="T24" fmla="*/ 2147483647 w 2452"/>
              <a:gd name="T25" fmla="*/ 2147483647 h 824"/>
              <a:gd name="T26" fmla="*/ 2147483647 w 2452"/>
              <a:gd name="T27" fmla="*/ 2147483647 h 824"/>
              <a:gd name="T28" fmla="*/ 2147483647 w 2452"/>
              <a:gd name="T29" fmla="*/ 2147483647 h 824"/>
              <a:gd name="T30" fmla="*/ 2147483647 w 2452"/>
              <a:gd name="T31" fmla="*/ 2147483647 h 824"/>
              <a:gd name="T32" fmla="*/ 2147483647 w 2452"/>
              <a:gd name="T33" fmla="*/ 2147483647 h 824"/>
              <a:gd name="T34" fmla="*/ 2147483647 w 2452"/>
              <a:gd name="T35" fmla="*/ 2147483647 h 824"/>
              <a:gd name="T36" fmla="*/ 2147483647 w 2452"/>
              <a:gd name="T37" fmla="*/ 2147483647 h 824"/>
              <a:gd name="T38" fmla="*/ 2147483647 w 2452"/>
              <a:gd name="T39" fmla="*/ 2147483647 h 824"/>
              <a:gd name="T40" fmla="*/ 2147483647 w 2452"/>
              <a:gd name="T41" fmla="*/ 2147483647 h 824"/>
              <a:gd name="T42" fmla="*/ 2147483647 w 2452"/>
              <a:gd name="T43" fmla="*/ 2147483647 h 824"/>
              <a:gd name="T44" fmla="*/ 2147483647 w 2452"/>
              <a:gd name="T45" fmla="*/ 2147483647 h 824"/>
              <a:gd name="T46" fmla="*/ 2147483647 w 2452"/>
              <a:gd name="T47" fmla="*/ 2147483647 h 824"/>
              <a:gd name="T48" fmla="*/ 2147483647 w 2452"/>
              <a:gd name="T49" fmla="*/ 2147483647 h 824"/>
              <a:gd name="T50" fmla="*/ 2147483647 w 2452"/>
              <a:gd name="T51" fmla="*/ 2147483647 h 824"/>
              <a:gd name="T52" fmla="*/ 2147483647 w 2452"/>
              <a:gd name="T53" fmla="*/ 2147483647 h 824"/>
              <a:gd name="T54" fmla="*/ 2147483647 w 2452"/>
              <a:gd name="T55" fmla="*/ 2147483647 h 824"/>
              <a:gd name="T56" fmla="*/ 2147483647 w 2452"/>
              <a:gd name="T57" fmla="*/ 2147483647 h 824"/>
              <a:gd name="T58" fmla="*/ 2147483647 w 2452"/>
              <a:gd name="T59" fmla="*/ 2147483647 h 8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52"/>
              <a:gd name="T91" fmla="*/ 0 h 824"/>
              <a:gd name="T92" fmla="*/ 2452 w 2452"/>
              <a:gd name="T93" fmla="*/ 824 h 8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52" h="824">
                <a:moveTo>
                  <a:pt x="0" y="824"/>
                </a:moveTo>
                <a:lnTo>
                  <a:pt x="19" y="323"/>
                </a:lnTo>
                <a:lnTo>
                  <a:pt x="54" y="0"/>
                </a:lnTo>
                <a:lnTo>
                  <a:pt x="77" y="345"/>
                </a:lnTo>
                <a:lnTo>
                  <a:pt x="101" y="679"/>
                </a:lnTo>
                <a:lnTo>
                  <a:pt x="242" y="755"/>
                </a:lnTo>
                <a:lnTo>
                  <a:pt x="407" y="765"/>
                </a:lnTo>
                <a:lnTo>
                  <a:pt x="618" y="722"/>
                </a:lnTo>
                <a:lnTo>
                  <a:pt x="665" y="603"/>
                </a:lnTo>
                <a:lnTo>
                  <a:pt x="689" y="497"/>
                </a:lnTo>
                <a:lnTo>
                  <a:pt x="736" y="344"/>
                </a:lnTo>
                <a:lnTo>
                  <a:pt x="783" y="274"/>
                </a:lnTo>
                <a:lnTo>
                  <a:pt x="853" y="286"/>
                </a:lnTo>
                <a:lnTo>
                  <a:pt x="912" y="333"/>
                </a:lnTo>
                <a:lnTo>
                  <a:pt x="959" y="420"/>
                </a:lnTo>
                <a:lnTo>
                  <a:pt x="1006" y="496"/>
                </a:lnTo>
                <a:lnTo>
                  <a:pt x="1065" y="615"/>
                </a:lnTo>
                <a:lnTo>
                  <a:pt x="1135" y="539"/>
                </a:lnTo>
                <a:lnTo>
                  <a:pt x="1171" y="485"/>
                </a:lnTo>
                <a:lnTo>
                  <a:pt x="1218" y="485"/>
                </a:lnTo>
                <a:lnTo>
                  <a:pt x="1300" y="561"/>
                </a:lnTo>
                <a:lnTo>
                  <a:pt x="1370" y="496"/>
                </a:lnTo>
                <a:lnTo>
                  <a:pt x="1464" y="452"/>
                </a:lnTo>
                <a:lnTo>
                  <a:pt x="1570" y="496"/>
                </a:lnTo>
                <a:lnTo>
                  <a:pt x="1653" y="561"/>
                </a:lnTo>
                <a:lnTo>
                  <a:pt x="1864" y="518"/>
                </a:lnTo>
                <a:lnTo>
                  <a:pt x="2005" y="462"/>
                </a:lnTo>
                <a:lnTo>
                  <a:pt x="2123" y="388"/>
                </a:lnTo>
                <a:lnTo>
                  <a:pt x="2287" y="356"/>
                </a:lnTo>
                <a:lnTo>
                  <a:pt x="2452" y="356"/>
                </a:lnTo>
              </a:path>
            </a:pathLst>
          </a:custGeom>
          <a:noFill/>
          <a:ln w="38100">
            <a:solidFill>
              <a:srgbClr val="000099"/>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8" name="Text Box 44">
            <a:extLst>
              <a:ext uri="{FF2B5EF4-FFF2-40B4-BE49-F238E27FC236}">
                <a16:creationId xmlns:a16="http://schemas.microsoft.com/office/drawing/2014/main" id="{B65CC485-402A-71A1-EABB-FDAE5DA50869}"/>
              </a:ext>
            </a:extLst>
          </p:cNvPr>
          <p:cNvSpPr txBox="1">
            <a:spLocks noChangeArrowheads="1"/>
          </p:cNvSpPr>
          <p:nvPr/>
        </p:nvSpPr>
        <p:spPr bwMode="auto">
          <a:xfrm>
            <a:off x="5181600" y="3657600"/>
            <a:ext cx="1524000" cy="584200"/>
          </a:xfrm>
          <a:prstGeom prst="rect">
            <a:avLst/>
          </a:prstGeom>
          <a:noFill/>
          <a:ln w="9525">
            <a:solidFill>
              <a:schemeClr val="tx1"/>
            </a:solidFill>
            <a:miter lim="800000"/>
            <a:headEnd/>
            <a:tailEnd/>
          </a:ln>
        </p:spPr>
        <p:txBody>
          <a:bodyPr>
            <a:spAutoFit/>
          </a:bodyPr>
          <a:lstStyle/>
          <a:p>
            <a:pPr>
              <a:spcBef>
                <a:spcPct val="50000"/>
              </a:spcBef>
            </a:pPr>
            <a:r>
              <a:rPr lang="en-US" sz="3200">
                <a:solidFill>
                  <a:srgbClr val="FF0000"/>
                </a:solidFill>
                <a:latin typeface="Arial" panose="020B0604020202020204" pitchFamily="34" charset="0"/>
                <a:cs typeface="Arial" panose="020B0604020202020204" pitchFamily="34" charset="0"/>
              </a:rPr>
              <a:t>Proton</a:t>
            </a:r>
          </a:p>
        </p:txBody>
      </p:sp>
      <p:sp>
        <p:nvSpPr>
          <p:cNvPr id="29" name="Line 47">
            <a:extLst>
              <a:ext uri="{FF2B5EF4-FFF2-40B4-BE49-F238E27FC236}">
                <a16:creationId xmlns:a16="http://schemas.microsoft.com/office/drawing/2014/main" id="{F8FC3C70-20AB-6094-51CB-CBE2C770BDF9}"/>
              </a:ext>
            </a:extLst>
          </p:cNvPr>
          <p:cNvSpPr>
            <a:spLocks noChangeShapeType="1"/>
          </p:cNvSpPr>
          <p:nvPr/>
        </p:nvSpPr>
        <p:spPr bwMode="auto">
          <a:xfrm>
            <a:off x="0" y="3505200"/>
            <a:ext cx="9144000" cy="0"/>
          </a:xfrm>
          <a:prstGeom prst="line">
            <a:avLst/>
          </a:prstGeom>
          <a:noFill/>
          <a:ln w="76200" cmpd="tri">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graphicFrame>
        <p:nvGraphicFramePr>
          <p:cNvPr id="30" name="Object 50">
            <a:extLst>
              <a:ext uri="{FF2B5EF4-FFF2-40B4-BE49-F238E27FC236}">
                <a16:creationId xmlns:a16="http://schemas.microsoft.com/office/drawing/2014/main" id="{FA6B08E7-6A02-166B-24D6-AF8B783B31E2}"/>
              </a:ext>
            </a:extLst>
          </p:cNvPr>
          <p:cNvGraphicFramePr>
            <a:graphicFrameLocks noChangeAspect="1"/>
          </p:cNvGraphicFramePr>
          <p:nvPr>
            <p:extLst>
              <p:ext uri="{D42A27DB-BD31-4B8C-83A1-F6EECF244321}">
                <p14:modId xmlns:p14="http://schemas.microsoft.com/office/powerpoint/2010/main" val="41222737"/>
              </p:ext>
            </p:extLst>
          </p:nvPr>
        </p:nvGraphicFramePr>
        <p:xfrm>
          <a:off x="1022350" y="3810000"/>
          <a:ext cx="1077913" cy="973138"/>
        </p:xfrm>
        <a:graphic>
          <a:graphicData uri="http://schemas.openxmlformats.org/presentationml/2006/ole">
            <mc:AlternateContent xmlns:mc="http://schemas.openxmlformats.org/markup-compatibility/2006">
              <mc:Choice xmlns:v="urn:schemas-microsoft-com:vml" Requires="v">
                <p:oleObj name="Equation" r:id="rId8" imgW="419040" imgH="419040" progId="Equation.3">
                  <p:embed/>
                </p:oleObj>
              </mc:Choice>
              <mc:Fallback>
                <p:oleObj name="Equation" r:id="rId8" imgW="419040" imgH="419040" progId="Equation.3">
                  <p:embed/>
                  <p:pic>
                    <p:nvPicPr>
                      <p:cNvPr id="55" name="Object 50">
                        <a:extLst>
                          <a:ext uri="{FF2B5EF4-FFF2-40B4-BE49-F238E27FC236}">
                            <a16:creationId xmlns:a16="http://schemas.microsoft.com/office/drawing/2014/main" id="{5A427BCC-B97C-4FF4-B8A3-DFAD07F216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350" y="3810000"/>
                        <a:ext cx="1077913"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Line 20">
            <a:extLst>
              <a:ext uri="{FF2B5EF4-FFF2-40B4-BE49-F238E27FC236}">
                <a16:creationId xmlns:a16="http://schemas.microsoft.com/office/drawing/2014/main" id="{40CA3E8D-086C-AE21-18BE-1BEF8A34DFD7}"/>
              </a:ext>
            </a:extLst>
          </p:cNvPr>
          <p:cNvSpPr>
            <a:spLocks noChangeShapeType="1"/>
          </p:cNvSpPr>
          <p:nvPr/>
        </p:nvSpPr>
        <p:spPr bwMode="auto">
          <a:xfrm>
            <a:off x="7391400" y="2611438"/>
            <a:ext cx="0" cy="131762"/>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5F104823-8097-04AE-7329-1F59CA734C02}"/>
              </a:ext>
            </a:extLst>
          </p:cNvPr>
          <p:cNvCxnSpPr/>
          <p:nvPr/>
        </p:nvCxnSpPr>
        <p:spPr bwMode="auto">
          <a:xfrm rot="5400000">
            <a:off x="6667501" y="1941512"/>
            <a:ext cx="1447800" cy="3175"/>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
        <p:nvSpPr>
          <p:cNvPr id="33" name="Text Box 28">
            <a:extLst>
              <a:ext uri="{FF2B5EF4-FFF2-40B4-BE49-F238E27FC236}">
                <a16:creationId xmlns:a16="http://schemas.microsoft.com/office/drawing/2014/main" id="{DE1FC499-A8D8-ABC9-C92C-2C866C54D06A}"/>
              </a:ext>
            </a:extLst>
          </p:cNvPr>
          <p:cNvSpPr txBox="1">
            <a:spLocks noChangeArrowheads="1"/>
          </p:cNvSpPr>
          <p:nvPr/>
        </p:nvSpPr>
        <p:spPr bwMode="auto">
          <a:xfrm>
            <a:off x="7239000" y="2667000"/>
            <a:ext cx="304800" cy="523875"/>
          </a:xfrm>
          <a:prstGeom prst="rect">
            <a:avLst/>
          </a:prstGeom>
          <a:noFill/>
          <a:ln w="9525">
            <a:noFill/>
            <a:miter lim="800000"/>
            <a:headEnd/>
            <a:tailEnd/>
          </a:ln>
        </p:spPr>
        <p:txBody>
          <a:bodyPr>
            <a:spAutoFit/>
          </a:bodyPr>
          <a:lstStyle/>
          <a:p>
            <a:pPr>
              <a:spcBef>
                <a:spcPct val="50000"/>
              </a:spcBef>
            </a:pPr>
            <a:r>
              <a:rPr lang="en-US" sz="2800" dirty="0">
                <a:latin typeface="Symbol" panose="05050102010706020507" pitchFamily="18" charset="2"/>
                <a:cs typeface="Arial" panose="020B0604020202020204" pitchFamily="34" charset="0"/>
                <a:sym typeface="Symbol" pitchFamily="18" charset="2"/>
              </a:rPr>
              <a:t>n</a:t>
            </a:r>
            <a:endParaRPr lang="en-US" sz="2800" dirty="0">
              <a:latin typeface="Symbol" panose="05050102010706020507" pitchFamily="18" charset="2"/>
              <a:cs typeface="Arial" panose="020B0604020202020204" pitchFamily="34" charset="0"/>
            </a:endParaRPr>
          </a:p>
        </p:txBody>
      </p:sp>
    </p:spTree>
    <p:extLst>
      <p:ext uri="{BB962C8B-B14F-4D97-AF65-F5344CB8AC3E}">
        <p14:creationId xmlns:p14="http://schemas.microsoft.com/office/powerpoint/2010/main" val="934176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28</a:t>
            </a:fld>
            <a:endParaRPr lang="en-US">
              <a:latin typeface="+mj-lt"/>
            </a:endParaRPr>
          </a:p>
        </p:txBody>
      </p:sp>
      <p:sp>
        <p:nvSpPr>
          <p:cNvPr id="5" name="Title 4">
            <a:extLst>
              <a:ext uri="{FF2B5EF4-FFF2-40B4-BE49-F238E27FC236}">
                <a16:creationId xmlns:a16="http://schemas.microsoft.com/office/drawing/2014/main" id="{101D187E-5CC6-31F9-7CA0-2D74E0F22D82}"/>
              </a:ext>
            </a:extLst>
          </p:cNvPr>
          <p:cNvSpPr>
            <a:spLocks noGrp="1"/>
          </p:cNvSpPr>
          <p:nvPr>
            <p:ph type="title"/>
          </p:nvPr>
        </p:nvSpPr>
        <p:spPr/>
        <p:txBody>
          <a:bodyPr/>
          <a:lstStyle/>
          <a:p>
            <a:r>
              <a:rPr lang="en-US" dirty="0"/>
              <a:t>Electron Scattering at Fixed Q</a:t>
            </a:r>
            <a:r>
              <a:rPr lang="en-US" baseline="30000" dirty="0"/>
              <a:t>2</a:t>
            </a:r>
          </a:p>
        </p:txBody>
      </p:sp>
      <p:sp>
        <p:nvSpPr>
          <p:cNvPr id="15" name="Line 24">
            <a:extLst>
              <a:ext uri="{FF2B5EF4-FFF2-40B4-BE49-F238E27FC236}">
                <a16:creationId xmlns:a16="http://schemas.microsoft.com/office/drawing/2014/main" id="{BE7710E1-F62B-6413-68C3-CEC22113C097}"/>
              </a:ext>
            </a:extLst>
          </p:cNvPr>
          <p:cNvSpPr>
            <a:spLocks noChangeShapeType="1"/>
          </p:cNvSpPr>
          <p:nvPr/>
        </p:nvSpPr>
        <p:spPr bwMode="auto">
          <a:xfrm flipV="1">
            <a:off x="2254250" y="3657600"/>
            <a:ext cx="0" cy="2009775"/>
          </a:xfrm>
          <a:prstGeom prst="line">
            <a:avLst/>
          </a:prstGeom>
          <a:noFill/>
          <a:ln w="28575">
            <a:solidFill>
              <a:schemeClr val="tx1"/>
            </a:solidFill>
            <a:round/>
            <a:headEnd/>
            <a:tailEnd type="triangle" w="med" len="med"/>
          </a:ln>
        </p:spPr>
        <p:txBody>
          <a:bodyPr/>
          <a:lstStyle/>
          <a:p>
            <a:endParaRPr lang="en-US">
              <a:latin typeface="Arial" panose="020B0604020202020204" pitchFamily="34" charset="0"/>
              <a:cs typeface="Arial" panose="020B0604020202020204" pitchFamily="34" charset="0"/>
            </a:endParaRPr>
          </a:p>
        </p:txBody>
      </p:sp>
      <p:sp>
        <p:nvSpPr>
          <p:cNvPr id="16" name="Line 25">
            <a:extLst>
              <a:ext uri="{FF2B5EF4-FFF2-40B4-BE49-F238E27FC236}">
                <a16:creationId xmlns:a16="http://schemas.microsoft.com/office/drawing/2014/main" id="{9DB78292-5DB8-6A0B-292D-CEF83F98A971}"/>
              </a:ext>
            </a:extLst>
          </p:cNvPr>
          <p:cNvSpPr>
            <a:spLocks noChangeShapeType="1"/>
          </p:cNvSpPr>
          <p:nvPr/>
        </p:nvSpPr>
        <p:spPr bwMode="auto">
          <a:xfrm>
            <a:off x="2254250" y="5667375"/>
            <a:ext cx="5373688" cy="0"/>
          </a:xfrm>
          <a:prstGeom prst="line">
            <a:avLst/>
          </a:prstGeom>
          <a:noFill/>
          <a:ln w="28575">
            <a:solidFill>
              <a:schemeClr val="tx1"/>
            </a:solidFill>
            <a:round/>
            <a:headEnd/>
            <a:tailEnd type="triangle" w="med" len="med"/>
          </a:ln>
        </p:spPr>
        <p:txBody>
          <a:bodyPr/>
          <a:lstStyle/>
          <a:p>
            <a:endParaRPr lang="en-US">
              <a:latin typeface="Arial" panose="020B0604020202020204" pitchFamily="34" charset="0"/>
              <a:cs typeface="Arial" panose="020B0604020202020204" pitchFamily="34" charset="0"/>
            </a:endParaRPr>
          </a:p>
        </p:txBody>
      </p:sp>
      <p:sp>
        <p:nvSpPr>
          <p:cNvPr id="17" name="Text Box 28">
            <a:extLst>
              <a:ext uri="{FF2B5EF4-FFF2-40B4-BE49-F238E27FC236}">
                <a16:creationId xmlns:a16="http://schemas.microsoft.com/office/drawing/2014/main" id="{37B02BB8-12D0-97DE-EC2F-7BC7F8A12C12}"/>
              </a:ext>
            </a:extLst>
          </p:cNvPr>
          <p:cNvSpPr txBox="1">
            <a:spLocks noChangeArrowheads="1"/>
          </p:cNvSpPr>
          <p:nvPr/>
        </p:nvSpPr>
        <p:spPr bwMode="auto">
          <a:xfrm>
            <a:off x="7239000" y="5715000"/>
            <a:ext cx="304800" cy="523875"/>
          </a:xfrm>
          <a:prstGeom prst="rect">
            <a:avLst/>
          </a:prstGeom>
          <a:noFill/>
          <a:ln w="9525">
            <a:noFill/>
            <a:miter lim="800000"/>
            <a:headEnd/>
            <a:tailEnd/>
          </a:ln>
        </p:spPr>
        <p:txBody>
          <a:bodyPr>
            <a:spAutoFit/>
          </a:bodyPr>
          <a:lstStyle/>
          <a:p>
            <a:pPr>
              <a:spcBef>
                <a:spcPct val="50000"/>
              </a:spcBef>
            </a:pPr>
            <a:r>
              <a:rPr lang="en-US" sz="2800" dirty="0">
                <a:latin typeface="Symbol" panose="05050102010706020507" pitchFamily="18" charset="2"/>
                <a:cs typeface="Arial" panose="020B0604020202020204" pitchFamily="34" charset="0"/>
                <a:sym typeface="Symbol" pitchFamily="18" charset="2"/>
              </a:rPr>
              <a:t>n</a:t>
            </a:r>
            <a:endParaRPr lang="en-US" sz="2800" dirty="0">
              <a:latin typeface="Symbol" panose="05050102010706020507" pitchFamily="18" charset="2"/>
              <a:cs typeface="Arial" panose="020B0604020202020204" pitchFamily="34" charset="0"/>
            </a:endParaRPr>
          </a:p>
        </p:txBody>
      </p:sp>
      <p:sp>
        <p:nvSpPr>
          <p:cNvPr id="18" name="Text Box 29">
            <a:extLst>
              <a:ext uri="{FF2B5EF4-FFF2-40B4-BE49-F238E27FC236}">
                <a16:creationId xmlns:a16="http://schemas.microsoft.com/office/drawing/2014/main" id="{EEAAF391-4418-2F85-25D4-F02795A99D7E}"/>
              </a:ext>
            </a:extLst>
          </p:cNvPr>
          <p:cNvSpPr txBox="1">
            <a:spLocks noChangeArrowheads="1"/>
          </p:cNvSpPr>
          <p:nvPr/>
        </p:nvSpPr>
        <p:spPr bwMode="auto">
          <a:xfrm>
            <a:off x="3505200" y="4006850"/>
            <a:ext cx="1165225" cy="396875"/>
          </a:xfrm>
          <a:prstGeom prst="rect">
            <a:avLst/>
          </a:prstGeom>
          <a:noFill/>
          <a:ln w="9525">
            <a:noFill/>
            <a:miter lim="800000"/>
            <a:headEnd/>
            <a:tailEnd/>
          </a:ln>
        </p:spPr>
        <p:txBody>
          <a:bodyPr>
            <a:spAutoFit/>
          </a:bodyPr>
          <a:lstStyle/>
          <a:p>
            <a:pPr>
              <a:spcBef>
                <a:spcPct val="50000"/>
              </a:spcBef>
            </a:pPr>
            <a:r>
              <a:rPr lang="en-US" sz="2000">
                <a:latin typeface="Arial" panose="020B0604020202020204" pitchFamily="34" charset="0"/>
                <a:cs typeface="Arial" panose="020B0604020202020204" pitchFamily="34" charset="0"/>
              </a:rPr>
              <a:t>Elastic</a:t>
            </a:r>
          </a:p>
        </p:txBody>
      </p:sp>
      <p:sp>
        <p:nvSpPr>
          <p:cNvPr id="19" name="Text Box 31">
            <a:extLst>
              <a:ext uri="{FF2B5EF4-FFF2-40B4-BE49-F238E27FC236}">
                <a16:creationId xmlns:a16="http://schemas.microsoft.com/office/drawing/2014/main" id="{6C5FC458-B422-BB72-565E-305135DD2D68}"/>
              </a:ext>
            </a:extLst>
          </p:cNvPr>
          <p:cNvSpPr txBox="1">
            <a:spLocks noChangeArrowheads="1"/>
          </p:cNvSpPr>
          <p:nvPr/>
        </p:nvSpPr>
        <p:spPr bwMode="auto">
          <a:xfrm>
            <a:off x="5091113" y="4286250"/>
            <a:ext cx="776287" cy="519113"/>
          </a:xfrm>
          <a:prstGeom prst="rect">
            <a:avLst/>
          </a:prstGeom>
          <a:noFill/>
          <a:ln w="9525">
            <a:noFill/>
            <a:miter lim="800000"/>
            <a:headEnd/>
            <a:tailEnd/>
          </a:ln>
        </p:spPr>
        <p:txBody>
          <a:bodyPr>
            <a:spAutoFit/>
          </a:bodyPr>
          <a:lstStyle/>
          <a:p>
            <a:pPr>
              <a:spcBef>
                <a:spcPct val="50000"/>
              </a:spcBef>
            </a:pPr>
            <a:r>
              <a:rPr lang="en-US" sz="2800">
                <a:latin typeface="Arial" panose="020B0604020202020204" pitchFamily="34" charset="0"/>
                <a:cs typeface="Arial" panose="020B0604020202020204" pitchFamily="34" charset="0"/>
                <a:sym typeface="Symbol" pitchFamily="18" charset="2"/>
              </a:rPr>
              <a:t></a:t>
            </a:r>
            <a:endParaRPr lang="en-US" sz="2800">
              <a:latin typeface="Arial" panose="020B0604020202020204" pitchFamily="34" charset="0"/>
              <a:cs typeface="Arial" panose="020B0604020202020204" pitchFamily="34" charset="0"/>
            </a:endParaRPr>
          </a:p>
        </p:txBody>
      </p:sp>
      <p:sp>
        <p:nvSpPr>
          <p:cNvPr id="20" name="Text Box 32">
            <a:extLst>
              <a:ext uri="{FF2B5EF4-FFF2-40B4-BE49-F238E27FC236}">
                <a16:creationId xmlns:a16="http://schemas.microsoft.com/office/drawing/2014/main" id="{307BA7D3-8224-28C2-D2B1-FD3A23EE8B2F}"/>
              </a:ext>
            </a:extLst>
          </p:cNvPr>
          <p:cNvSpPr txBox="1">
            <a:spLocks noChangeArrowheads="1"/>
          </p:cNvSpPr>
          <p:nvPr/>
        </p:nvSpPr>
        <p:spPr bwMode="auto">
          <a:xfrm>
            <a:off x="5867400" y="4637088"/>
            <a:ext cx="685800" cy="369332"/>
          </a:xfrm>
          <a:prstGeom prst="rect">
            <a:avLst/>
          </a:prstGeom>
          <a:noFill/>
          <a:ln w="9525">
            <a:noFill/>
            <a:miter lim="800000"/>
            <a:headEnd/>
            <a:tailEnd/>
          </a:ln>
        </p:spPr>
        <p:txBody>
          <a:bodyPr>
            <a:spAutoFit/>
          </a:bodyPr>
          <a:lstStyle/>
          <a:p>
            <a:pPr>
              <a:spcBef>
                <a:spcPct val="50000"/>
              </a:spcBef>
            </a:pPr>
            <a:r>
              <a:rPr lang="en-US">
                <a:latin typeface="Arial" panose="020B0604020202020204" pitchFamily="34" charset="0"/>
                <a:cs typeface="Arial" panose="020B0604020202020204" pitchFamily="34" charset="0"/>
              </a:rPr>
              <a:t>N</a:t>
            </a:r>
            <a:r>
              <a:rPr lang="en-US" baseline="30000">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
        <p:nvSpPr>
          <p:cNvPr id="21" name="Text Box 33">
            <a:extLst>
              <a:ext uri="{FF2B5EF4-FFF2-40B4-BE49-F238E27FC236}">
                <a16:creationId xmlns:a16="http://schemas.microsoft.com/office/drawing/2014/main" id="{CBEC6B6D-17E4-03F1-1D8E-2065DEE6687C}"/>
              </a:ext>
            </a:extLst>
          </p:cNvPr>
          <p:cNvSpPr txBox="1">
            <a:spLocks noChangeArrowheads="1"/>
          </p:cNvSpPr>
          <p:nvPr/>
        </p:nvSpPr>
        <p:spPr bwMode="auto">
          <a:xfrm>
            <a:off x="6781800" y="4216400"/>
            <a:ext cx="1423988" cy="701675"/>
          </a:xfrm>
          <a:prstGeom prst="rect">
            <a:avLst/>
          </a:prstGeom>
          <a:noFill/>
          <a:ln w="9525">
            <a:noFill/>
            <a:miter lim="800000"/>
            <a:headEnd/>
            <a:tailEnd/>
          </a:ln>
        </p:spPr>
        <p:txBody>
          <a:bodyPr>
            <a:spAutoFit/>
          </a:bodyPr>
          <a:lstStyle/>
          <a:p>
            <a:pPr>
              <a:spcBef>
                <a:spcPct val="50000"/>
              </a:spcBef>
            </a:pPr>
            <a:r>
              <a:rPr lang="en-US" sz="2000">
                <a:latin typeface="Arial" panose="020B0604020202020204" pitchFamily="34" charset="0"/>
                <a:cs typeface="Arial" panose="020B0604020202020204" pitchFamily="34" charset="0"/>
              </a:rPr>
              <a:t>Deep Inelastic</a:t>
            </a:r>
          </a:p>
        </p:txBody>
      </p:sp>
      <p:graphicFrame>
        <p:nvGraphicFramePr>
          <p:cNvPr id="22" name="Object 35">
            <a:extLst>
              <a:ext uri="{FF2B5EF4-FFF2-40B4-BE49-F238E27FC236}">
                <a16:creationId xmlns:a16="http://schemas.microsoft.com/office/drawing/2014/main" id="{DD361D39-50B6-1804-D66B-4B42FD2AED45}"/>
              </a:ext>
            </a:extLst>
          </p:cNvPr>
          <p:cNvGraphicFramePr>
            <a:graphicFrameLocks noChangeAspect="1"/>
          </p:cNvGraphicFramePr>
          <p:nvPr/>
        </p:nvGraphicFramePr>
        <p:xfrm>
          <a:off x="3810000" y="5754688"/>
          <a:ext cx="457193" cy="588962"/>
        </p:xfrm>
        <a:graphic>
          <a:graphicData uri="http://schemas.openxmlformats.org/presentationml/2006/ole">
            <mc:AlternateContent xmlns:mc="http://schemas.openxmlformats.org/markup-compatibility/2006">
              <mc:Choice xmlns:v="urn:schemas-microsoft-com:vml" Requires="v">
                <p:oleObj name="Equation" r:id="rId2" imgW="266400" imgH="419040" progId="Equation.3">
                  <p:embed/>
                </p:oleObj>
              </mc:Choice>
              <mc:Fallback>
                <p:oleObj name="Equation" r:id="rId2" imgW="266400" imgH="419040" progId="Equation.3">
                  <p:embed/>
                  <p:pic>
                    <p:nvPicPr>
                      <p:cNvPr id="22" name="Object 35">
                        <a:extLst>
                          <a:ext uri="{FF2B5EF4-FFF2-40B4-BE49-F238E27FC236}">
                            <a16:creationId xmlns:a16="http://schemas.microsoft.com/office/drawing/2014/main" id="{DD361D39-50B6-1804-D66B-4B42FD2AE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754688"/>
                        <a:ext cx="457193" cy="588962"/>
                      </a:xfrm>
                      <a:prstGeom prst="rect">
                        <a:avLst/>
                      </a:prstGeom>
                      <a:noFill/>
                    </p:spPr>
                  </p:pic>
                </p:oleObj>
              </mc:Fallback>
            </mc:AlternateContent>
          </a:graphicData>
        </a:graphic>
      </p:graphicFrame>
      <p:graphicFrame>
        <p:nvGraphicFramePr>
          <p:cNvPr id="23" name="Object 36">
            <a:extLst>
              <a:ext uri="{FF2B5EF4-FFF2-40B4-BE49-F238E27FC236}">
                <a16:creationId xmlns:a16="http://schemas.microsoft.com/office/drawing/2014/main" id="{04613BAA-AC26-99E3-93B5-41CA1BC91C40}"/>
              </a:ext>
            </a:extLst>
          </p:cNvPr>
          <p:cNvGraphicFramePr>
            <a:graphicFrameLocks noChangeAspect="1"/>
          </p:cNvGraphicFramePr>
          <p:nvPr/>
        </p:nvGraphicFramePr>
        <p:xfrm>
          <a:off x="4876800" y="5754688"/>
          <a:ext cx="1676390" cy="646112"/>
        </p:xfrm>
        <a:graphic>
          <a:graphicData uri="http://schemas.openxmlformats.org/presentationml/2006/ole">
            <mc:AlternateContent xmlns:mc="http://schemas.openxmlformats.org/markup-compatibility/2006">
              <mc:Choice xmlns:v="urn:schemas-microsoft-com:vml" Requires="v">
                <p:oleObj name="Equation" r:id="rId4" imgW="952200" imgH="419040" progId="Equation.3">
                  <p:embed/>
                </p:oleObj>
              </mc:Choice>
              <mc:Fallback>
                <p:oleObj name="Equation" r:id="rId4" imgW="952200" imgH="419040" progId="Equation.3">
                  <p:embed/>
                  <p:pic>
                    <p:nvPicPr>
                      <p:cNvPr id="23" name="Object 36">
                        <a:extLst>
                          <a:ext uri="{FF2B5EF4-FFF2-40B4-BE49-F238E27FC236}">
                            <a16:creationId xmlns:a16="http://schemas.microsoft.com/office/drawing/2014/main" id="{04613BAA-AC26-99E3-93B5-41CA1BC91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5754688"/>
                        <a:ext cx="1676390" cy="646112"/>
                      </a:xfrm>
                      <a:prstGeom prst="rect">
                        <a:avLst/>
                      </a:prstGeom>
                      <a:noFill/>
                    </p:spPr>
                  </p:pic>
                </p:oleObj>
              </mc:Fallback>
            </mc:AlternateContent>
          </a:graphicData>
        </a:graphic>
      </p:graphicFrame>
      <p:sp>
        <p:nvSpPr>
          <p:cNvPr id="24" name="Line 38">
            <a:extLst>
              <a:ext uri="{FF2B5EF4-FFF2-40B4-BE49-F238E27FC236}">
                <a16:creationId xmlns:a16="http://schemas.microsoft.com/office/drawing/2014/main" id="{6AF6C114-FA75-BAD9-E1AE-FAD0D4431620}"/>
              </a:ext>
            </a:extLst>
          </p:cNvPr>
          <p:cNvSpPr>
            <a:spLocks noChangeShapeType="1"/>
          </p:cNvSpPr>
          <p:nvPr/>
        </p:nvSpPr>
        <p:spPr bwMode="auto">
          <a:xfrm>
            <a:off x="2773363" y="5595938"/>
            <a:ext cx="0" cy="106362"/>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5" name="Line 39">
            <a:extLst>
              <a:ext uri="{FF2B5EF4-FFF2-40B4-BE49-F238E27FC236}">
                <a16:creationId xmlns:a16="http://schemas.microsoft.com/office/drawing/2014/main" id="{16E52769-074C-581E-361D-4A4C8A92C0CB}"/>
              </a:ext>
            </a:extLst>
          </p:cNvPr>
          <p:cNvSpPr>
            <a:spLocks noChangeShapeType="1"/>
          </p:cNvSpPr>
          <p:nvPr/>
        </p:nvSpPr>
        <p:spPr bwMode="auto">
          <a:xfrm>
            <a:off x="4132263" y="5595938"/>
            <a:ext cx="0" cy="142875"/>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6" name="Line 40">
            <a:extLst>
              <a:ext uri="{FF2B5EF4-FFF2-40B4-BE49-F238E27FC236}">
                <a16:creationId xmlns:a16="http://schemas.microsoft.com/office/drawing/2014/main" id="{6EDC2622-347D-CC31-F28A-89AB1537B461}"/>
              </a:ext>
            </a:extLst>
          </p:cNvPr>
          <p:cNvSpPr>
            <a:spLocks noChangeShapeType="1"/>
          </p:cNvSpPr>
          <p:nvPr/>
        </p:nvSpPr>
        <p:spPr bwMode="auto">
          <a:xfrm>
            <a:off x="5362575" y="5595938"/>
            <a:ext cx="0" cy="142875"/>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7" name="Freeform 42">
            <a:extLst>
              <a:ext uri="{FF2B5EF4-FFF2-40B4-BE49-F238E27FC236}">
                <a16:creationId xmlns:a16="http://schemas.microsoft.com/office/drawing/2014/main" id="{0D5E8F05-516A-DF3F-0DDD-A3FCACE3C904}"/>
              </a:ext>
            </a:extLst>
          </p:cNvPr>
          <p:cNvSpPr>
            <a:spLocks/>
          </p:cNvSpPr>
          <p:nvPr/>
        </p:nvSpPr>
        <p:spPr bwMode="auto">
          <a:xfrm>
            <a:off x="4038600" y="4376738"/>
            <a:ext cx="3892550" cy="1308100"/>
          </a:xfrm>
          <a:custGeom>
            <a:avLst/>
            <a:gdLst>
              <a:gd name="T0" fmla="*/ 0 w 2452"/>
              <a:gd name="T1" fmla="*/ 2147483647 h 824"/>
              <a:gd name="T2" fmla="*/ 2147483647 w 2452"/>
              <a:gd name="T3" fmla="*/ 2147483647 h 824"/>
              <a:gd name="T4" fmla="*/ 2147483647 w 2452"/>
              <a:gd name="T5" fmla="*/ 0 h 824"/>
              <a:gd name="T6" fmla="*/ 2147483647 w 2452"/>
              <a:gd name="T7" fmla="*/ 2147483647 h 824"/>
              <a:gd name="T8" fmla="*/ 2147483647 w 2452"/>
              <a:gd name="T9" fmla="*/ 2147483647 h 824"/>
              <a:gd name="T10" fmla="*/ 2147483647 w 2452"/>
              <a:gd name="T11" fmla="*/ 2147483647 h 824"/>
              <a:gd name="T12" fmla="*/ 2147483647 w 2452"/>
              <a:gd name="T13" fmla="*/ 2147483647 h 824"/>
              <a:gd name="T14" fmla="*/ 2147483647 w 2452"/>
              <a:gd name="T15" fmla="*/ 2147483647 h 824"/>
              <a:gd name="T16" fmla="*/ 2147483647 w 2452"/>
              <a:gd name="T17" fmla="*/ 2147483647 h 824"/>
              <a:gd name="T18" fmla="*/ 2147483647 w 2452"/>
              <a:gd name="T19" fmla="*/ 2147483647 h 824"/>
              <a:gd name="T20" fmla="*/ 2147483647 w 2452"/>
              <a:gd name="T21" fmla="*/ 2147483647 h 824"/>
              <a:gd name="T22" fmla="*/ 2147483647 w 2452"/>
              <a:gd name="T23" fmla="*/ 2147483647 h 824"/>
              <a:gd name="T24" fmla="*/ 2147483647 w 2452"/>
              <a:gd name="T25" fmla="*/ 2147483647 h 824"/>
              <a:gd name="T26" fmla="*/ 2147483647 w 2452"/>
              <a:gd name="T27" fmla="*/ 2147483647 h 824"/>
              <a:gd name="T28" fmla="*/ 2147483647 w 2452"/>
              <a:gd name="T29" fmla="*/ 2147483647 h 824"/>
              <a:gd name="T30" fmla="*/ 2147483647 w 2452"/>
              <a:gd name="T31" fmla="*/ 2147483647 h 824"/>
              <a:gd name="T32" fmla="*/ 2147483647 w 2452"/>
              <a:gd name="T33" fmla="*/ 2147483647 h 824"/>
              <a:gd name="T34" fmla="*/ 2147483647 w 2452"/>
              <a:gd name="T35" fmla="*/ 2147483647 h 824"/>
              <a:gd name="T36" fmla="*/ 2147483647 w 2452"/>
              <a:gd name="T37" fmla="*/ 2147483647 h 824"/>
              <a:gd name="T38" fmla="*/ 2147483647 w 2452"/>
              <a:gd name="T39" fmla="*/ 2147483647 h 824"/>
              <a:gd name="T40" fmla="*/ 2147483647 w 2452"/>
              <a:gd name="T41" fmla="*/ 2147483647 h 824"/>
              <a:gd name="T42" fmla="*/ 2147483647 w 2452"/>
              <a:gd name="T43" fmla="*/ 2147483647 h 824"/>
              <a:gd name="T44" fmla="*/ 2147483647 w 2452"/>
              <a:gd name="T45" fmla="*/ 2147483647 h 824"/>
              <a:gd name="T46" fmla="*/ 2147483647 w 2452"/>
              <a:gd name="T47" fmla="*/ 2147483647 h 824"/>
              <a:gd name="T48" fmla="*/ 2147483647 w 2452"/>
              <a:gd name="T49" fmla="*/ 2147483647 h 824"/>
              <a:gd name="T50" fmla="*/ 2147483647 w 2452"/>
              <a:gd name="T51" fmla="*/ 2147483647 h 824"/>
              <a:gd name="T52" fmla="*/ 2147483647 w 2452"/>
              <a:gd name="T53" fmla="*/ 2147483647 h 824"/>
              <a:gd name="T54" fmla="*/ 2147483647 w 2452"/>
              <a:gd name="T55" fmla="*/ 2147483647 h 824"/>
              <a:gd name="T56" fmla="*/ 2147483647 w 2452"/>
              <a:gd name="T57" fmla="*/ 2147483647 h 824"/>
              <a:gd name="T58" fmla="*/ 2147483647 w 2452"/>
              <a:gd name="T59" fmla="*/ 2147483647 h 8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52"/>
              <a:gd name="T91" fmla="*/ 0 h 824"/>
              <a:gd name="T92" fmla="*/ 2452 w 2452"/>
              <a:gd name="T93" fmla="*/ 824 h 8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52" h="824">
                <a:moveTo>
                  <a:pt x="0" y="824"/>
                </a:moveTo>
                <a:lnTo>
                  <a:pt x="19" y="323"/>
                </a:lnTo>
                <a:lnTo>
                  <a:pt x="54" y="0"/>
                </a:lnTo>
                <a:lnTo>
                  <a:pt x="77" y="345"/>
                </a:lnTo>
                <a:lnTo>
                  <a:pt x="101" y="679"/>
                </a:lnTo>
                <a:lnTo>
                  <a:pt x="242" y="755"/>
                </a:lnTo>
                <a:lnTo>
                  <a:pt x="407" y="765"/>
                </a:lnTo>
                <a:lnTo>
                  <a:pt x="618" y="722"/>
                </a:lnTo>
                <a:lnTo>
                  <a:pt x="665" y="603"/>
                </a:lnTo>
                <a:lnTo>
                  <a:pt x="689" y="497"/>
                </a:lnTo>
                <a:lnTo>
                  <a:pt x="736" y="344"/>
                </a:lnTo>
                <a:lnTo>
                  <a:pt x="783" y="274"/>
                </a:lnTo>
                <a:lnTo>
                  <a:pt x="853" y="286"/>
                </a:lnTo>
                <a:lnTo>
                  <a:pt x="912" y="333"/>
                </a:lnTo>
                <a:lnTo>
                  <a:pt x="959" y="420"/>
                </a:lnTo>
                <a:lnTo>
                  <a:pt x="1006" y="496"/>
                </a:lnTo>
                <a:lnTo>
                  <a:pt x="1065" y="615"/>
                </a:lnTo>
                <a:lnTo>
                  <a:pt x="1135" y="539"/>
                </a:lnTo>
                <a:lnTo>
                  <a:pt x="1171" y="485"/>
                </a:lnTo>
                <a:lnTo>
                  <a:pt x="1218" y="485"/>
                </a:lnTo>
                <a:lnTo>
                  <a:pt x="1300" y="561"/>
                </a:lnTo>
                <a:lnTo>
                  <a:pt x="1370" y="496"/>
                </a:lnTo>
                <a:lnTo>
                  <a:pt x="1464" y="452"/>
                </a:lnTo>
                <a:lnTo>
                  <a:pt x="1570" y="496"/>
                </a:lnTo>
                <a:lnTo>
                  <a:pt x="1653" y="561"/>
                </a:lnTo>
                <a:lnTo>
                  <a:pt x="1864" y="518"/>
                </a:lnTo>
                <a:lnTo>
                  <a:pt x="2005" y="462"/>
                </a:lnTo>
                <a:lnTo>
                  <a:pt x="2123" y="388"/>
                </a:lnTo>
                <a:lnTo>
                  <a:pt x="2287" y="356"/>
                </a:lnTo>
                <a:lnTo>
                  <a:pt x="2452" y="356"/>
                </a:lnTo>
              </a:path>
            </a:pathLst>
          </a:custGeom>
          <a:noFill/>
          <a:ln w="38100">
            <a:solidFill>
              <a:srgbClr val="000099"/>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28" name="Text Box 44">
            <a:extLst>
              <a:ext uri="{FF2B5EF4-FFF2-40B4-BE49-F238E27FC236}">
                <a16:creationId xmlns:a16="http://schemas.microsoft.com/office/drawing/2014/main" id="{B65CC485-402A-71A1-EABB-FDAE5DA50869}"/>
              </a:ext>
            </a:extLst>
          </p:cNvPr>
          <p:cNvSpPr txBox="1">
            <a:spLocks noChangeArrowheads="1"/>
          </p:cNvSpPr>
          <p:nvPr/>
        </p:nvSpPr>
        <p:spPr bwMode="auto">
          <a:xfrm>
            <a:off x="5181600" y="3657600"/>
            <a:ext cx="1524000" cy="584200"/>
          </a:xfrm>
          <a:prstGeom prst="rect">
            <a:avLst/>
          </a:prstGeom>
          <a:noFill/>
          <a:ln w="9525">
            <a:solidFill>
              <a:schemeClr val="tx1"/>
            </a:solidFill>
            <a:miter lim="800000"/>
            <a:headEnd/>
            <a:tailEnd/>
          </a:ln>
        </p:spPr>
        <p:txBody>
          <a:bodyPr>
            <a:spAutoFit/>
          </a:bodyPr>
          <a:lstStyle/>
          <a:p>
            <a:pPr>
              <a:spcBef>
                <a:spcPct val="50000"/>
              </a:spcBef>
            </a:pPr>
            <a:r>
              <a:rPr lang="en-US" sz="3200">
                <a:solidFill>
                  <a:srgbClr val="FF0000"/>
                </a:solidFill>
                <a:latin typeface="Arial" panose="020B0604020202020204" pitchFamily="34" charset="0"/>
                <a:cs typeface="Arial" panose="020B0604020202020204" pitchFamily="34" charset="0"/>
              </a:rPr>
              <a:t>Proton</a:t>
            </a:r>
          </a:p>
        </p:txBody>
      </p:sp>
      <p:sp>
        <p:nvSpPr>
          <p:cNvPr id="29" name="Line 47">
            <a:extLst>
              <a:ext uri="{FF2B5EF4-FFF2-40B4-BE49-F238E27FC236}">
                <a16:creationId xmlns:a16="http://schemas.microsoft.com/office/drawing/2014/main" id="{F8FC3C70-20AB-6094-51CB-CBE2C770BDF9}"/>
              </a:ext>
            </a:extLst>
          </p:cNvPr>
          <p:cNvSpPr>
            <a:spLocks noChangeShapeType="1"/>
          </p:cNvSpPr>
          <p:nvPr/>
        </p:nvSpPr>
        <p:spPr bwMode="auto">
          <a:xfrm>
            <a:off x="0" y="3505200"/>
            <a:ext cx="9144000" cy="0"/>
          </a:xfrm>
          <a:prstGeom prst="line">
            <a:avLst/>
          </a:prstGeom>
          <a:noFill/>
          <a:ln w="76200" cmpd="tri">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graphicFrame>
        <p:nvGraphicFramePr>
          <p:cNvPr id="30" name="Object 50">
            <a:extLst>
              <a:ext uri="{FF2B5EF4-FFF2-40B4-BE49-F238E27FC236}">
                <a16:creationId xmlns:a16="http://schemas.microsoft.com/office/drawing/2014/main" id="{FA6B08E7-6A02-166B-24D6-AF8B783B31E2}"/>
              </a:ext>
            </a:extLst>
          </p:cNvPr>
          <p:cNvGraphicFramePr>
            <a:graphicFrameLocks noChangeAspect="1"/>
          </p:cNvGraphicFramePr>
          <p:nvPr/>
        </p:nvGraphicFramePr>
        <p:xfrm>
          <a:off x="1022350" y="3810000"/>
          <a:ext cx="1077913" cy="973138"/>
        </p:xfrm>
        <a:graphic>
          <a:graphicData uri="http://schemas.openxmlformats.org/presentationml/2006/ole">
            <mc:AlternateContent xmlns:mc="http://schemas.openxmlformats.org/markup-compatibility/2006">
              <mc:Choice xmlns:v="urn:schemas-microsoft-com:vml" Requires="v">
                <p:oleObj name="Equation" r:id="rId6" imgW="419040" imgH="419040" progId="Equation.3">
                  <p:embed/>
                </p:oleObj>
              </mc:Choice>
              <mc:Fallback>
                <p:oleObj name="Equation" r:id="rId6" imgW="419040" imgH="419040" progId="Equation.3">
                  <p:embed/>
                  <p:pic>
                    <p:nvPicPr>
                      <p:cNvPr id="30" name="Object 50">
                        <a:extLst>
                          <a:ext uri="{FF2B5EF4-FFF2-40B4-BE49-F238E27FC236}">
                            <a16:creationId xmlns:a16="http://schemas.microsoft.com/office/drawing/2014/main" id="{FA6B08E7-6A02-166B-24D6-AF8B783B31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350" y="3810000"/>
                        <a:ext cx="1077913"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Line 3">
            <a:extLst>
              <a:ext uri="{FF2B5EF4-FFF2-40B4-BE49-F238E27FC236}">
                <a16:creationId xmlns:a16="http://schemas.microsoft.com/office/drawing/2014/main" id="{6A3F0116-3021-DCF4-8A01-6061DB2990D4}"/>
              </a:ext>
            </a:extLst>
          </p:cNvPr>
          <p:cNvSpPr>
            <a:spLocks noChangeShapeType="1"/>
          </p:cNvSpPr>
          <p:nvPr/>
        </p:nvSpPr>
        <p:spPr bwMode="auto">
          <a:xfrm flipV="1">
            <a:off x="2254250" y="817880"/>
            <a:ext cx="0" cy="1843088"/>
          </a:xfrm>
          <a:prstGeom prst="line">
            <a:avLst/>
          </a:prstGeom>
          <a:noFill/>
          <a:ln w="28575">
            <a:solidFill>
              <a:schemeClr val="tx1"/>
            </a:solidFill>
            <a:round/>
            <a:headEnd/>
            <a:tailEnd type="triangle" w="med" len="med"/>
          </a:ln>
        </p:spPr>
        <p:txBody>
          <a:bodyPr/>
          <a:lstStyle/>
          <a:p>
            <a:endParaRPr lang="en-US"/>
          </a:p>
        </p:txBody>
      </p:sp>
      <p:sp>
        <p:nvSpPr>
          <p:cNvPr id="4" name="Line 4">
            <a:extLst>
              <a:ext uri="{FF2B5EF4-FFF2-40B4-BE49-F238E27FC236}">
                <a16:creationId xmlns:a16="http://schemas.microsoft.com/office/drawing/2014/main" id="{8AE60CDF-058B-6776-223B-29413B313B81}"/>
              </a:ext>
            </a:extLst>
          </p:cNvPr>
          <p:cNvSpPr>
            <a:spLocks noChangeShapeType="1"/>
          </p:cNvSpPr>
          <p:nvPr/>
        </p:nvSpPr>
        <p:spPr bwMode="auto">
          <a:xfrm>
            <a:off x="2254250" y="2660968"/>
            <a:ext cx="5373688" cy="0"/>
          </a:xfrm>
          <a:prstGeom prst="line">
            <a:avLst/>
          </a:prstGeom>
          <a:noFill/>
          <a:ln w="28575">
            <a:solidFill>
              <a:schemeClr val="tx1"/>
            </a:solidFill>
            <a:round/>
            <a:headEnd/>
            <a:tailEnd type="triangle" w="med" len="med"/>
          </a:ln>
        </p:spPr>
        <p:txBody>
          <a:bodyPr/>
          <a:lstStyle/>
          <a:p>
            <a:endParaRPr lang="en-US"/>
          </a:p>
        </p:txBody>
      </p:sp>
      <p:sp>
        <p:nvSpPr>
          <p:cNvPr id="6" name="Freeform 6">
            <a:extLst>
              <a:ext uri="{FF2B5EF4-FFF2-40B4-BE49-F238E27FC236}">
                <a16:creationId xmlns:a16="http://schemas.microsoft.com/office/drawing/2014/main" id="{F9A3F7F5-D78A-936E-D65B-447435DAF729}"/>
              </a:ext>
            </a:extLst>
          </p:cNvPr>
          <p:cNvSpPr>
            <a:spLocks/>
          </p:cNvSpPr>
          <p:nvPr/>
        </p:nvSpPr>
        <p:spPr bwMode="auto">
          <a:xfrm>
            <a:off x="2708275" y="1273493"/>
            <a:ext cx="5184775" cy="1524000"/>
          </a:xfrm>
          <a:custGeom>
            <a:avLst/>
            <a:gdLst>
              <a:gd name="T0" fmla="*/ 0 w 3266"/>
              <a:gd name="T1" fmla="*/ 2147483647 h 960"/>
              <a:gd name="T2" fmla="*/ 2147483647 w 3266"/>
              <a:gd name="T3" fmla="*/ 2147483647 h 960"/>
              <a:gd name="T4" fmla="*/ 2147483647 w 3266"/>
              <a:gd name="T5" fmla="*/ 2147483647 h 960"/>
              <a:gd name="T6" fmla="*/ 2147483647 w 3266"/>
              <a:gd name="T7" fmla="*/ 2147483647 h 960"/>
              <a:gd name="T8" fmla="*/ 2147483647 w 3266"/>
              <a:gd name="T9" fmla="*/ 2147483647 h 960"/>
              <a:gd name="T10" fmla="*/ 2147483647 w 3266"/>
              <a:gd name="T11" fmla="*/ 2147483647 h 960"/>
              <a:gd name="T12" fmla="*/ 2147483647 w 3266"/>
              <a:gd name="T13" fmla="*/ 2147483647 h 960"/>
              <a:gd name="T14" fmla="*/ 2147483647 w 3266"/>
              <a:gd name="T15" fmla="*/ 2147483647 h 960"/>
              <a:gd name="T16" fmla="*/ 2147483647 w 3266"/>
              <a:gd name="T17" fmla="*/ 2147483647 h 960"/>
              <a:gd name="T18" fmla="*/ 2147483647 w 3266"/>
              <a:gd name="T19" fmla="*/ 2147483647 h 960"/>
              <a:gd name="T20" fmla="*/ 2147483647 w 3266"/>
              <a:gd name="T21" fmla="*/ 2147483647 h 960"/>
              <a:gd name="T22" fmla="*/ 2147483647 w 3266"/>
              <a:gd name="T23" fmla="*/ 2147483647 h 960"/>
              <a:gd name="T24" fmla="*/ 2147483647 w 3266"/>
              <a:gd name="T25" fmla="*/ 2147483647 h 960"/>
              <a:gd name="T26" fmla="*/ 2147483647 w 3266"/>
              <a:gd name="T27" fmla="*/ 2147483647 h 960"/>
              <a:gd name="T28" fmla="*/ 2147483647 w 3266"/>
              <a:gd name="T29" fmla="*/ 2147483647 h 960"/>
              <a:gd name="T30" fmla="*/ 2147483647 w 3266"/>
              <a:gd name="T31" fmla="*/ 2147483647 h 960"/>
              <a:gd name="T32" fmla="*/ 2147483647 w 3266"/>
              <a:gd name="T33" fmla="*/ 2147483647 h 960"/>
              <a:gd name="T34" fmla="*/ 2147483647 w 3266"/>
              <a:gd name="T35" fmla="*/ 2147483647 h 960"/>
              <a:gd name="T36" fmla="*/ 2147483647 w 3266"/>
              <a:gd name="T37" fmla="*/ 2147483647 h 960"/>
              <a:gd name="T38" fmla="*/ 2147483647 w 3266"/>
              <a:gd name="T39" fmla="*/ 2147483647 h 960"/>
              <a:gd name="T40" fmla="*/ 2147483647 w 3266"/>
              <a:gd name="T41" fmla="*/ 2147483647 h 960"/>
              <a:gd name="T42" fmla="*/ 2147483647 w 3266"/>
              <a:gd name="T43" fmla="*/ 2147483647 h 960"/>
              <a:gd name="T44" fmla="*/ 2147483647 w 3266"/>
              <a:gd name="T45" fmla="*/ 2147483647 h 960"/>
              <a:gd name="T46" fmla="*/ 2147483647 w 3266"/>
              <a:gd name="T47" fmla="*/ 2147483647 h 960"/>
              <a:gd name="T48" fmla="*/ 2147483647 w 3266"/>
              <a:gd name="T49" fmla="*/ 2147483647 h 960"/>
              <a:gd name="T50" fmla="*/ 2147483647 w 3266"/>
              <a:gd name="T51" fmla="*/ 2147483647 h 960"/>
              <a:gd name="T52" fmla="*/ 2147483647 w 3266"/>
              <a:gd name="T53" fmla="*/ 2147483647 h 960"/>
              <a:gd name="T54" fmla="*/ 2147483647 w 3266"/>
              <a:gd name="T55" fmla="*/ 2147483647 h 960"/>
              <a:gd name="T56" fmla="*/ 2147483647 w 3266"/>
              <a:gd name="T57" fmla="*/ 2147483647 h 960"/>
              <a:gd name="T58" fmla="*/ 2147483647 w 3266"/>
              <a:gd name="T59" fmla="*/ 2147483647 h 960"/>
              <a:gd name="T60" fmla="*/ 2147483647 w 3266"/>
              <a:gd name="T61" fmla="*/ 2147483647 h 960"/>
              <a:gd name="T62" fmla="*/ 2147483647 w 3266"/>
              <a:gd name="T63" fmla="*/ 2147483647 h 960"/>
              <a:gd name="T64" fmla="*/ 2147483647 w 3266"/>
              <a:gd name="T65" fmla="*/ 2147483647 h 960"/>
              <a:gd name="T66" fmla="*/ 2147483647 w 3266"/>
              <a:gd name="T67" fmla="*/ 2147483647 h 960"/>
              <a:gd name="T68" fmla="*/ 2147483647 w 3266"/>
              <a:gd name="T69" fmla="*/ 2147483647 h 960"/>
              <a:gd name="T70" fmla="*/ 2147483647 w 3266"/>
              <a:gd name="T71" fmla="*/ 2147483647 h 960"/>
              <a:gd name="T72" fmla="*/ 2147483647 w 3266"/>
              <a:gd name="T73" fmla="*/ 2147483647 h 960"/>
              <a:gd name="T74" fmla="*/ 2147483647 w 3266"/>
              <a:gd name="T75" fmla="*/ 2147483647 h 960"/>
              <a:gd name="T76" fmla="*/ 2147483647 w 3266"/>
              <a:gd name="T77" fmla="*/ 2147483647 h 960"/>
              <a:gd name="T78" fmla="*/ 2147483647 w 3266"/>
              <a:gd name="T79" fmla="*/ 2147483647 h 960"/>
              <a:gd name="T80" fmla="*/ 2147483647 w 3266"/>
              <a:gd name="T81" fmla="*/ 2147483647 h 960"/>
              <a:gd name="T82" fmla="*/ 2147483647 w 3266"/>
              <a:gd name="T83" fmla="*/ 2147483647 h 960"/>
              <a:gd name="T84" fmla="*/ 2147483647 w 3266"/>
              <a:gd name="T85" fmla="*/ 2147483647 h 960"/>
              <a:gd name="T86" fmla="*/ 2147483647 w 3266"/>
              <a:gd name="T87" fmla="*/ 2147483647 h 960"/>
              <a:gd name="T88" fmla="*/ 2147483647 w 3266"/>
              <a:gd name="T89" fmla="*/ 2147483647 h 960"/>
              <a:gd name="T90" fmla="*/ 2147483647 w 3266"/>
              <a:gd name="T91" fmla="*/ 2147483647 h 9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66"/>
              <a:gd name="T139" fmla="*/ 0 h 960"/>
              <a:gd name="T140" fmla="*/ 3266 w 3266"/>
              <a:gd name="T141" fmla="*/ 960 h 9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66" h="960">
                <a:moveTo>
                  <a:pt x="0" y="874"/>
                </a:moveTo>
                <a:cubicBezTo>
                  <a:pt x="14" y="440"/>
                  <a:pt x="27" y="7"/>
                  <a:pt x="41" y="3"/>
                </a:cubicBezTo>
                <a:cubicBezTo>
                  <a:pt x="54" y="0"/>
                  <a:pt x="68" y="746"/>
                  <a:pt x="82" y="853"/>
                </a:cubicBezTo>
                <a:cubicBezTo>
                  <a:pt x="95" y="960"/>
                  <a:pt x="109" y="649"/>
                  <a:pt x="122" y="646"/>
                </a:cubicBezTo>
                <a:cubicBezTo>
                  <a:pt x="136" y="642"/>
                  <a:pt x="149" y="808"/>
                  <a:pt x="163" y="832"/>
                </a:cubicBezTo>
                <a:cubicBezTo>
                  <a:pt x="177" y="856"/>
                  <a:pt x="190" y="791"/>
                  <a:pt x="204" y="791"/>
                </a:cubicBezTo>
                <a:cubicBezTo>
                  <a:pt x="217" y="791"/>
                  <a:pt x="231" y="836"/>
                  <a:pt x="245" y="832"/>
                </a:cubicBezTo>
                <a:cubicBezTo>
                  <a:pt x="258" y="829"/>
                  <a:pt x="279" y="767"/>
                  <a:pt x="285" y="770"/>
                </a:cubicBezTo>
                <a:cubicBezTo>
                  <a:pt x="292" y="774"/>
                  <a:pt x="279" y="849"/>
                  <a:pt x="285" y="853"/>
                </a:cubicBezTo>
                <a:cubicBezTo>
                  <a:pt x="292" y="856"/>
                  <a:pt x="313" y="794"/>
                  <a:pt x="326" y="791"/>
                </a:cubicBezTo>
                <a:cubicBezTo>
                  <a:pt x="340" y="787"/>
                  <a:pt x="347" y="843"/>
                  <a:pt x="367" y="832"/>
                </a:cubicBezTo>
                <a:cubicBezTo>
                  <a:pt x="387" y="822"/>
                  <a:pt x="428" y="753"/>
                  <a:pt x="448" y="729"/>
                </a:cubicBezTo>
                <a:cubicBezTo>
                  <a:pt x="469" y="704"/>
                  <a:pt x="478" y="686"/>
                  <a:pt x="492" y="686"/>
                </a:cubicBezTo>
                <a:cubicBezTo>
                  <a:pt x="505" y="686"/>
                  <a:pt x="516" y="725"/>
                  <a:pt x="530" y="729"/>
                </a:cubicBezTo>
                <a:cubicBezTo>
                  <a:pt x="544" y="732"/>
                  <a:pt x="557" y="708"/>
                  <a:pt x="571" y="708"/>
                </a:cubicBezTo>
                <a:cubicBezTo>
                  <a:pt x="584" y="708"/>
                  <a:pt x="598" y="718"/>
                  <a:pt x="612" y="729"/>
                </a:cubicBezTo>
                <a:cubicBezTo>
                  <a:pt x="625" y="739"/>
                  <a:pt x="639" y="767"/>
                  <a:pt x="652" y="770"/>
                </a:cubicBezTo>
                <a:cubicBezTo>
                  <a:pt x="666" y="774"/>
                  <a:pt x="680" y="763"/>
                  <a:pt x="693" y="749"/>
                </a:cubicBezTo>
                <a:cubicBezTo>
                  <a:pt x="707" y="736"/>
                  <a:pt x="720" y="708"/>
                  <a:pt x="734" y="687"/>
                </a:cubicBezTo>
                <a:cubicBezTo>
                  <a:pt x="747" y="666"/>
                  <a:pt x="760" y="643"/>
                  <a:pt x="775" y="625"/>
                </a:cubicBezTo>
                <a:cubicBezTo>
                  <a:pt x="789" y="607"/>
                  <a:pt x="798" y="593"/>
                  <a:pt x="821" y="579"/>
                </a:cubicBezTo>
                <a:cubicBezTo>
                  <a:pt x="844" y="566"/>
                  <a:pt x="885" y="546"/>
                  <a:pt x="911" y="544"/>
                </a:cubicBezTo>
                <a:cubicBezTo>
                  <a:pt x="938" y="542"/>
                  <a:pt x="962" y="555"/>
                  <a:pt x="981" y="569"/>
                </a:cubicBezTo>
                <a:cubicBezTo>
                  <a:pt x="1001" y="584"/>
                  <a:pt x="1018" y="611"/>
                  <a:pt x="1031" y="630"/>
                </a:cubicBezTo>
                <a:cubicBezTo>
                  <a:pt x="1045" y="650"/>
                  <a:pt x="1041" y="667"/>
                  <a:pt x="1061" y="686"/>
                </a:cubicBezTo>
                <a:cubicBezTo>
                  <a:pt x="1080" y="704"/>
                  <a:pt x="1117" y="731"/>
                  <a:pt x="1151" y="742"/>
                </a:cubicBezTo>
                <a:cubicBezTo>
                  <a:pt x="1185" y="752"/>
                  <a:pt x="1232" y="755"/>
                  <a:pt x="1264" y="749"/>
                </a:cubicBezTo>
                <a:cubicBezTo>
                  <a:pt x="1296" y="744"/>
                  <a:pt x="1319" y="721"/>
                  <a:pt x="1345" y="708"/>
                </a:cubicBezTo>
                <a:cubicBezTo>
                  <a:pt x="1372" y="695"/>
                  <a:pt x="1398" y="688"/>
                  <a:pt x="1420" y="671"/>
                </a:cubicBezTo>
                <a:cubicBezTo>
                  <a:pt x="1442" y="654"/>
                  <a:pt x="1459" y="629"/>
                  <a:pt x="1481" y="605"/>
                </a:cubicBezTo>
                <a:cubicBezTo>
                  <a:pt x="1502" y="580"/>
                  <a:pt x="1522" y="545"/>
                  <a:pt x="1550" y="524"/>
                </a:cubicBezTo>
                <a:cubicBezTo>
                  <a:pt x="1578" y="502"/>
                  <a:pt x="1614" y="474"/>
                  <a:pt x="1650" y="478"/>
                </a:cubicBezTo>
                <a:cubicBezTo>
                  <a:pt x="1687" y="481"/>
                  <a:pt x="1740" y="519"/>
                  <a:pt x="1770" y="544"/>
                </a:cubicBezTo>
                <a:cubicBezTo>
                  <a:pt x="1801" y="568"/>
                  <a:pt x="1810" y="601"/>
                  <a:pt x="1835" y="625"/>
                </a:cubicBezTo>
                <a:cubicBezTo>
                  <a:pt x="1859" y="649"/>
                  <a:pt x="1889" y="680"/>
                  <a:pt x="1916" y="687"/>
                </a:cubicBezTo>
                <a:cubicBezTo>
                  <a:pt x="1943" y="694"/>
                  <a:pt x="1972" y="677"/>
                  <a:pt x="1998" y="666"/>
                </a:cubicBezTo>
                <a:cubicBezTo>
                  <a:pt x="2023" y="656"/>
                  <a:pt x="2049" y="632"/>
                  <a:pt x="2069" y="625"/>
                </a:cubicBezTo>
                <a:cubicBezTo>
                  <a:pt x="2090" y="618"/>
                  <a:pt x="2105" y="618"/>
                  <a:pt x="2120" y="625"/>
                </a:cubicBezTo>
                <a:cubicBezTo>
                  <a:pt x="2135" y="632"/>
                  <a:pt x="2141" y="663"/>
                  <a:pt x="2161" y="666"/>
                </a:cubicBezTo>
                <a:cubicBezTo>
                  <a:pt x="2181" y="670"/>
                  <a:pt x="2208" y="660"/>
                  <a:pt x="2242" y="646"/>
                </a:cubicBezTo>
                <a:cubicBezTo>
                  <a:pt x="2276" y="632"/>
                  <a:pt x="2310" y="604"/>
                  <a:pt x="2365" y="584"/>
                </a:cubicBezTo>
                <a:cubicBezTo>
                  <a:pt x="2419" y="563"/>
                  <a:pt x="2503" y="534"/>
                  <a:pt x="2569" y="521"/>
                </a:cubicBezTo>
                <a:cubicBezTo>
                  <a:pt x="2634" y="509"/>
                  <a:pt x="2697" y="513"/>
                  <a:pt x="2758" y="508"/>
                </a:cubicBezTo>
                <a:cubicBezTo>
                  <a:pt x="2819" y="503"/>
                  <a:pt x="2878" y="491"/>
                  <a:pt x="2937" y="488"/>
                </a:cubicBezTo>
                <a:cubicBezTo>
                  <a:pt x="2996" y="485"/>
                  <a:pt x="3059" y="490"/>
                  <a:pt x="3114" y="488"/>
                </a:cubicBezTo>
                <a:cubicBezTo>
                  <a:pt x="3169" y="486"/>
                  <a:pt x="3234" y="479"/>
                  <a:pt x="3266" y="476"/>
                </a:cubicBezTo>
              </a:path>
            </a:pathLst>
          </a:custGeom>
          <a:noFill/>
          <a:ln w="38100">
            <a:solidFill>
              <a:srgbClr val="000099"/>
            </a:solidFill>
            <a:round/>
            <a:headEnd/>
            <a:tailEnd/>
          </a:ln>
        </p:spPr>
        <p:txBody>
          <a:bodyPr/>
          <a:lstStyle/>
          <a:p>
            <a:endParaRPr lang="en-US"/>
          </a:p>
        </p:txBody>
      </p:sp>
      <p:graphicFrame>
        <p:nvGraphicFramePr>
          <p:cNvPr id="34" name="Object 7">
            <a:extLst>
              <a:ext uri="{FF2B5EF4-FFF2-40B4-BE49-F238E27FC236}">
                <a16:creationId xmlns:a16="http://schemas.microsoft.com/office/drawing/2014/main" id="{9888C130-B593-24B2-8A9B-17533E048DE4}"/>
              </a:ext>
            </a:extLst>
          </p:cNvPr>
          <p:cNvGraphicFramePr>
            <a:graphicFrameLocks noChangeAspect="1"/>
          </p:cNvGraphicFramePr>
          <p:nvPr>
            <p:extLst>
              <p:ext uri="{D42A27DB-BD31-4B8C-83A1-F6EECF244321}">
                <p14:modId xmlns:p14="http://schemas.microsoft.com/office/powerpoint/2010/main" val="3559328858"/>
              </p:ext>
            </p:extLst>
          </p:nvPr>
        </p:nvGraphicFramePr>
        <p:xfrm>
          <a:off x="946150" y="894080"/>
          <a:ext cx="1077913" cy="973138"/>
        </p:xfrm>
        <a:graphic>
          <a:graphicData uri="http://schemas.openxmlformats.org/presentationml/2006/ole">
            <mc:AlternateContent xmlns:mc="http://schemas.openxmlformats.org/markup-compatibility/2006">
              <mc:Choice xmlns:v="urn:schemas-microsoft-com:vml" Requires="v">
                <p:oleObj name="Equation" r:id="rId8" imgW="419040" imgH="419040" progId="Equation.3">
                  <p:embed/>
                </p:oleObj>
              </mc:Choice>
              <mc:Fallback>
                <p:oleObj name="Equation" r:id="rId8" imgW="419040" imgH="419040" progId="Equation.3">
                  <p:embed/>
                  <p:pic>
                    <p:nvPicPr>
                      <p:cNvPr id="9"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150" y="894080"/>
                        <a:ext cx="1077913"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 Box 9">
            <a:extLst>
              <a:ext uri="{FF2B5EF4-FFF2-40B4-BE49-F238E27FC236}">
                <a16:creationId xmlns:a16="http://schemas.microsoft.com/office/drawing/2014/main" id="{2ABFFB5E-B326-CF08-B9D1-941E1257C5D9}"/>
              </a:ext>
            </a:extLst>
          </p:cNvPr>
          <p:cNvSpPr txBox="1">
            <a:spLocks noChangeArrowheads="1"/>
          </p:cNvSpPr>
          <p:nvPr/>
        </p:nvSpPr>
        <p:spPr bwMode="auto">
          <a:xfrm>
            <a:off x="2286000" y="946468"/>
            <a:ext cx="1165225" cy="396875"/>
          </a:xfrm>
          <a:prstGeom prst="rect">
            <a:avLst/>
          </a:prstGeom>
          <a:noFill/>
          <a:ln w="9525">
            <a:noFill/>
            <a:miter lim="800000"/>
            <a:headEnd/>
            <a:tailEnd/>
          </a:ln>
        </p:spPr>
        <p:txBody>
          <a:bodyPr>
            <a:spAutoFit/>
          </a:bodyPr>
          <a:lstStyle/>
          <a:p>
            <a:pPr>
              <a:spcBef>
                <a:spcPct val="50000"/>
              </a:spcBef>
            </a:pPr>
            <a:r>
              <a:rPr lang="en-US" sz="2000"/>
              <a:t>Elastic</a:t>
            </a:r>
          </a:p>
        </p:txBody>
      </p:sp>
      <p:sp>
        <p:nvSpPr>
          <p:cNvPr id="36" name="Text Box 10">
            <a:extLst>
              <a:ext uri="{FF2B5EF4-FFF2-40B4-BE49-F238E27FC236}">
                <a16:creationId xmlns:a16="http://schemas.microsoft.com/office/drawing/2014/main" id="{7F100156-CA92-9BE2-9F95-AD67DC496B63}"/>
              </a:ext>
            </a:extLst>
          </p:cNvPr>
          <p:cNvSpPr txBox="1">
            <a:spLocks noChangeArrowheads="1"/>
          </p:cNvSpPr>
          <p:nvPr/>
        </p:nvSpPr>
        <p:spPr bwMode="auto">
          <a:xfrm>
            <a:off x="3429000" y="1779905"/>
            <a:ext cx="1682750" cy="396875"/>
          </a:xfrm>
          <a:prstGeom prst="rect">
            <a:avLst/>
          </a:prstGeom>
          <a:noFill/>
          <a:ln w="9525">
            <a:noFill/>
            <a:miter lim="800000"/>
            <a:headEnd/>
            <a:tailEnd/>
          </a:ln>
        </p:spPr>
        <p:txBody>
          <a:bodyPr>
            <a:spAutoFit/>
          </a:bodyPr>
          <a:lstStyle/>
          <a:p>
            <a:pPr>
              <a:spcBef>
                <a:spcPct val="50000"/>
              </a:spcBef>
            </a:pPr>
            <a:r>
              <a:rPr lang="en-US" sz="2000"/>
              <a:t>Quasielastic</a:t>
            </a:r>
          </a:p>
        </p:txBody>
      </p:sp>
      <p:sp>
        <p:nvSpPr>
          <p:cNvPr id="37" name="Text Box 11">
            <a:extLst>
              <a:ext uri="{FF2B5EF4-FFF2-40B4-BE49-F238E27FC236}">
                <a16:creationId xmlns:a16="http://schemas.microsoft.com/office/drawing/2014/main" id="{9E4B6F96-5FD1-936F-945E-C834A417B35C}"/>
              </a:ext>
            </a:extLst>
          </p:cNvPr>
          <p:cNvSpPr txBox="1">
            <a:spLocks noChangeArrowheads="1"/>
          </p:cNvSpPr>
          <p:nvPr/>
        </p:nvSpPr>
        <p:spPr bwMode="auto">
          <a:xfrm>
            <a:off x="5091113" y="1503680"/>
            <a:ext cx="776287" cy="519113"/>
          </a:xfrm>
          <a:prstGeom prst="rect">
            <a:avLst/>
          </a:prstGeom>
          <a:noFill/>
          <a:ln w="9525">
            <a:noFill/>
            <a:miter lim="800000"/>
            <a:headEnd/>
            <a:tailEnd/>
          </a:ln>
        </p:spPr>
        <p:txBody>
          <a:bodyPr>
            <a:spAutoFit/>
          </a:bodyPr>
          <a:lstStyle/>
          <a:p>
            <a:pPr>
              <a:spcBef>
                <a:spcPct val="50000"/>
              </a:spcBef>
            </a:pPr>
            <a:r>
              <a:rPr lang="en-US" sz="2800">
                <a:sym typeface="Symbol" pitchFamily="18" charset="2"/>
              </a:rPr>
              <a:t></a:t>
            </a:r>
            <a:endParaRPr lang="en-US" sz="2800"/>
          </a:p>
        </p:txBody>
      </p:sp>
      <p:sp>
        <p:nvSpPr>
          <p:cNvPr id="38" name="Text Box 12">
            <a:extLst>
              <a:ext uri="{FF2B5EF4-FFF2-40B4-BE49-F238E27FC236}">
                <a16:creationId xmlns:a16="http://schemas.microsoft.com/office/drawing/2014/main" id="{BABE4A43-AE50-FAE9-D67A-ED81F754AFC2}"/>
              </a:ext>
            </a:extLst>
          </p:cNvPr>
          <p:cNvSpPr txBox="1">
            <a:spLocks noChangeArrowheads="1"/>
          </p:cNvSpPr>
          <p:nvPr/>
        </p:nvSpPr>
        <p:spPr bwMode="auto">
          <a:xfrm>
            <a:off x="5791200" y="1779905"/>
            <a:ext cx="685800" cy="519113"/>
          </a:xfrm>
          <a:prstGeom prst="rect">
            <a:avLst/>
          </a:prstGeom>
          <a:noFill/>
          <a:ln w="9525">
            <a:noFill/>
            <a:miter lim="800000"/>
            <a:headEnd/>
            <a:tailEnd/>
          </a:ln>
        </p:spPr>
        <p:txBody>
          <a:bodyPr>
            <a:spAutoFit/>
          </a:bodyPr>
          <a:lstStyle/>
          <a:p>
            <a:pPr>
              <a:spcBef>
                <a:spcPct val="50000"/>
              </a:spcBef>
            </a:pPr>
            <a:r>
              <a:rPr lang="en-US"/>
              <a:t>N</a:t>
            </a:r>
            <a:r>
              <a:rPr lang="en-US" baseline="30000"/>
              <a:t>*</a:t>
            </a:r>
            <a:endParaRPr lang="en-US"/>
          </a:p>
        </p:txBody>
      </p:sp>
      <p:sp>
        <p:nvSpPr>
          <p:cNvPr id="39" name="Text Box 13">
            <a:extLst>
              <a:ext uri="{FF2B5EF4-FFF2-40B4-BE49-F238E27FC236}">
                <a16:creationId xmlns:a16="http://schemas.microsoft.com/office/drawing/2014/main" id="{87CEEA11-6EF8-C4A2-2B59-5FB7CB494B10}"/>
              </a:ext>
            </a:extLst>
          </p:cNvPr>
          <p:cNvSpPr txBox="1">
            <a:spLocks noChangeArrowheads="1"/>
          </p:cNvSpPr>
          <p:nvPr/>
        </p:nvSpPr>
        <p:spPr bwMode="auto">
          <a:xfrm>
            <a:off x="6400800" y="1275080"/>
            <a:ext cx="1423988" cy="701675"/>
          </a:xfrm>
          <a:prstGeom prst="rect">
            <a:avLst/>
          </a:prstGeom>
          <a:noFill/>
          <a:ln w="9525">
            <a:noFill/>
            <a:miter lim="800000"/>
            <a:headEnd/>
            <a:tailEnd/>
          </a:ln>
        </p:spPr>
        <p:txBody>
          <a:bodyPr>
            <a:spAutoFit/>
          </a:bodyPr>
          <a:lstStyle/>
          <a:p>
            <a:pPr>
              <a:spcBef>
                <a:spcPct val="50000"/>
              </a:spcBef>
            </a:pPr>
            <a:r>
              <a:rPr lang="en-US" sz="2000"/>
              <a:t>Deep Inelastic</a:t>
            </a:r>
          </a:p>
        </p:txBody>
      </p:sp>
      <p:graphicFrame>
        <p:nvGraphicFramePr>
          <p:cNvPr id="40" name="Object 39">
            <a:extLst>
              <a:ext uri="{FF2B5EF4-FFF2-40B4-BE49-F238E27FC236}">
                <a16:creationId xmlns:a16="http://schemas.microsoft.com/office/drawing/2014/main" id="{B323224C-B185-CE0E-F0D6-C13676309456}"/>
              </a:ext>
            </a:extLst>
          </p:cNvPr>
          <p:cNvGraphicFramePr>
            <a:graphicFrameLocks noChangeAspect="1"/>
          </p:cNvGraphicFramePr>
          <p:nvPr>
            <p:extLst>
              <p:ext uri="{D42A27DB-BD31-4B8C-83A1-F6EECF244321}">
                <p14:modId xmlns:p14="http://schemas.microsoft.com/office/powerpoint/2010/main" val="3158240920"/>
              </p:ext>
            </p:extLst>
          </p:nvPr>
        </p:nvGraphicFramePr>
        <p:xfrm>
          <a:off x="2514600" y="2740343"/>
          <a:ext cx="927100" cy="519112"/>
        </p:xfrm>
        <a:graphic>
          <a:graphicData uri="http://schemas.openxmlformats.org/presentationml/2006/ole">
            <mc:AlternateContent xmlns:mc="http://schemas.openxmlformats.org/markup-compatibility/2006">
              <mc:Choice xmlns:v="urn:schemas-microsoft-com:vml" Requires="v">
                <p:oleObj name="Equation" r:id="rId10" imgW="304560" imgH="419040" progId="Equation.3">
                  <p:embed/>
                </p:oleObj>
              </mc:Choice>
              <mc:Fallback>
                <p:oleObj name="Equation" r:id="rId10" imgW="304560" imgH="419040" progId="Equation.3">
                  <p:embed/>
                  <p:pic>
                    <p:nvPicPr>
                      <p:cNvPr id="15"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2740343"/>
                        <a:ext cx="927100"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a:extLst>
              <a:ext uri="{FF2B5EF4-FFF2-40B4-BE49-F238E27FC236}">
                <a16:creationId xmlns:a16="http://schemas.microsoft.com/office/drawing/2014/main" id="{28047555-2C59-ACD1-7748-F2EAA1EC71CB}"/>
              </a:ext>
            </a:extLst>
          </p:cNvPr>
          <p:cNvGraphicFramePr>
            <a:graphicFrameLocks noChangeAspect="1"/>
          </p:cNvGraphicFramePr>
          <p:nvPr>
            <p:extLst>
              <p:ext uri="{D42A27DB-BD31-4B8C-83A1-F6EECF244321}">
                <p14:modId xmlns:p14="http://schemas.microsoft.com/office/powerpoint/2010/main" val="2871020520"/>
              </p:ext>
            </p:extLst>
          </p:nvPr>
        </p:nvGraphicFramePr>
        <p:xfrm>
          <a:off x="3810000" y="2740343"/>
          <a:ext cx="846138" cy="539750"/>
        </p:xfrm>
        <a:graphic>
          <a:graphicData uri="http://schemas.openxmlformats.org/presentationml/2006/ole">
            <mc:AlternateContent xmlns:mc="http://schemas.openxmlformats.org/markup-compatibility/2006">
              <mc:Choice xmlns:v="urn:schemas-microsoft-com:vml" Requires="v">
                <p:oleObj name="Equation" r:id="rId12" imgW="266400" imgH="419040" progId="Equation.3">
                  <p:embed/>
                </p:oleObj>
              </mc:Choice>
              <mc:Fallback>
                <p:oleObj name="Equation" r:id="rId12" imgW="266400" imgH="419040" progId="Equation.3">
                  <p:embed/>
                  <p:pic>
                    <p:nvPicPr>
                      <p:cNvPr id="16" name="Object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740343"/>
                        <a:ext cx="846138"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Object 41">
            <a:extLst>
              <a:ext uri="{FF2B5EF4-FFF2-40B4-BE49-F238E27FC236}">
                <a16:creationId xmlns:a16="http://schemas.microsoft.com/office/drawing/2014/main" id="{55F3E78D-EC20-28D7-1329-D38D2BC0F4C6}"/>
              </a:ext>
            </a:extLst>
          </p:cNvPr>
          <p:cNvGraphicFramePr>
            <a:graphicFrameLocks noChangeAspect="1"/>
          </p:cNvGraphicFramePr>
          <p:nvPr>
            <p:extLst>
              <p:ext uri="{D42A27DB-BD31-4B8C-83A1-F6EECF244321}">
                <p14:modId xmlns:p14="http://schemas.microsoft.com/office/powerpoint/2010/main" val="584940143"/>
              </p:ext>
            </p:extLst>
          </p:nvPr>
        </p:nvGraphicFramePr>
        <p:xfrm>
          <a:off x="4876800" y="2740343"/>
          <a:ext cx="1962150" cy="592137"/>
        </p:xfrm>
        <a:graphic>
          <a:graphicData uri="http://schemas.openxmlformats.org/presentationml/2006/ole">
            <mc:AlternateContent xmlns:mc="http://schemas.openxmlformats.org/markup-compatibility/2006">
              <mc:Choice xmlns:v="urn:schemas-microsoft-com:vml" Requires="v">
                <p:oleObj name="Equation" r:id="rId13" imgW="952200" imgH="419040" progId="Equation.3">
                  <p:embed/>
                </p:oleObj>
              </mc:Choice>
              <mc:Fallback>
                <p:oleObj name="Equation" r:id="rId13" imgW="952200" imgH="419040" progId="Equation.3">
                  <p:embed/>
                  <p:pic>
                    <p:nvPicPr>
                      <p:cNvPr id="17"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740343"/>
                        <a:ext cx="1962150" cy="59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Line 18">
            <a:extLst>
              <a:ext uri="{FF2B5EF4-FFF2-40B4-BE49-F238E27FC236}">
                <a16:creationId xmlns:a16="http://schemas.microsoft.com/office/drawing/2014/main" id="{41053381-508C-6AD4-D7DF-F467FD11847C}"/>
              </a:ext>
            </a:extLst>
          </p:cNvPr>
          <p:cNvSpPr>
            <a:spLocks noChangeShapeType="1"/>
          </p:cNvSpPr>
          <p:nvPr/>
        </p:nvSpPr>
        <p:spPr bwMode="auto">
          <a:xfrm>
            <a:off x="2773363" y="2594293"/>
            <a:ext cx="0" cy="98425"/>
          </a:xfrm>
          <a:prstGeom prst="line">
            <a:avLst/>
          </a:prstGeom>
          <a:noFill/>
          <a:ln w="9525">
            <a:solidFill>
              <a:schemeClr val="tx1"/>
            </a:solidFill>
            <a:round/>
            <a:headEnd/>
            <a:tailEnd/>
          </a:ln>
        </p:spPr>
        <p:txBody>
          <a:bodyPr/>
          <a:lstStyle/>
          <a:p>
            <a:endParaRPr lang="en-US"/>
          </a:p>
        </p:txBody>
      </p:sp>
      <p:sp>
        <p:nvSpPr>
          <p:cNvPr id="44" name="Line 19">
            <a:extLst>
              <a:ext uri="{FF2B5EF4-FFF2-40B4-BE49-F238E27FC236}">
                <a16:creationId xmlns:a16="http://schemas.microsoft.com/office/drawing/2014/main" id="{CF5F813B-4401-21A1-84EA-2803893CA902}"/>
              </a:ext>
            </a:extLst>
          </p:cNvPr>
          <p:cNvSpPr>
            <a:spLocks noChangeShapeType="1"/>
          </p:cNvSpPr>
          <p:nvPr/>
        </p:nvSpPr>
        <p:spPr bwMode="auto">
          <a:xfrm>
            <a:off x="4132263" y="2594293"/>
            <a:ext cx="0" cy="131762"/>
          </a:xfrm>
          <a:prstGeom prst="line">
            <a:avLst/>
          </a:prstGeom>
          <a:noFill/>
          <a:ln w="9525">
            <a:solidFill>
              <a:schemeClr val="tx1"/>
            </a:solidFill>
            <a:round/>
            <a:headEnd/>
            <a:tailEnd/>
          </a:ln>
        </p:spPr>
        <p:txBody>
          <a:bodyPr/>
          <a:lstStyle/>
          <a:p>
            <a:endParaRPr lang="en-US"/>
          </a:p>
        </p:txBody>
      </p:sp>
      <p:sp>
        <p:nvSpPr>
          <p:cNvPr id="45" name="Line 20">
            <a:extLst>
              <a:ext uri="{FF2B5EF4-FFF2-40B4-BE49-F238E27FC236}">
                <a16:creationId xmlns:a16="http://schemas.microsoft.com/office/drawing/2014/main" id="{C4F052C6-E749-7450-A682-E24F38BB22AC}"/>
              </a:ext>
            </a:extLst>
          </p:cNvPr>
          <p:cNvSpPr>
            <a:spLocks noChangeShapeType="1"/>
          </p:cNvSpPr>
          <p:nvPr/>
        </p:nvSpPr>
        <p:spPr bwMode="auto">
          <a:xfrm>
            <a:off x="5362575" y="2594293"/>
            <a:ext cx="0" cy="131762"/>
          </a:xfrm>
          <a:prstGeom prst="line">
            <a:avLst/>
          </a:prstGeom>
          <a:noFill/>
          <a:ln w="9525">
            <a:solidFill>
              <a:schemeClr val="tx1"/>
            </a:solidFill>
            <a:round/>
            <a:headEnd/>
            <a:tailEnd/>
          </a:ln>
        </p:spPr>
        <p:txBody>
          <a:bodyPr/>
          <a:lstStyle/>
          <a:p>
            <a:endParaRPr lang="en-US"/>
          </a:p>
        </p:txBody>
      </p:sp>
      <p:sp>
        <p:nvSpPr>
          <p:cNvPr id="46" name="Text Box 43">
            <a:extLst>
              <a:ext uri="{FF2B5EF4-FFF2-40B4-BE49-F238E27FC236}">
                <a16:creationId xmlns:a16="http://schemas.microsoft.com/office/drawing/2014/main" id="{82FB7FDB-2953-DF1E-4D30-9A59224B7525}"/>
              </a:ext>
            </a:extLst>
          </p:cNvPr>
          <p:cNvSpPr txBox="1">
            <a:spLocks noChangeArrowheads="1"/>
          </p:cNvSpPr>
          <p:nvPr/>
        </p:nvSpPr>
        <p:spPr bwMode="auto">
          <a:xfrm>
            <a:off x="4495800" y="817880"/>
            <a:ext cx="1676400" cy="584200"/>
          </a:xfrm>
          <a:prstGeom prst="rect">
            <a:avLst/>
          </a:prstGeom>
          <a:noFill/>
          <a:ln w="9525">
            <a:solidFill>
              <a:schemeClr val="tx1"/>
            </a:solidFill>
            <a:miter lim="800000"/>
            <a:headEnd/>
            <a:tailEnd/>
          </a:ln>
        </p:spPr>
        <p:txBody>
          <a:bodyPr>
            <a:spAutoFit/>
          </a:bodyPr>
          <a:lstStyle/>
          <a:p>
            <a:pPr>
              <a:spcBef>
                <a:spcPct val="50000"/>
              </a:spcBef>
            </a:pPr>
            <a:r>
              <a:rPr lang="en-US" sz="3200">
                <a:solidFill>
                  <a:srgbClr val="FF0000"/>
                </a:solidFill>
              </a:rPr>
              <a:t>Nucleus</a:t>
            </a:r>
          </a:p>
        </p:txBody>
      </p:sp>
      <p:sp>
        <p:nvSpPr>
          <p:cNvPr id="47" name="Text Box 28">
            <a:extLst>
              <a:ext uri="{FF2B5EF4-FFF2-40B4-BE49-F238E27FC236}">
                <a16:creationId xmlns:a16="http://schemas.microsoft.com/office/drawing/2014/main" id="{A23F4928-ED04-9710-8BFE-8B775A4C106F}"/>
              </a:ext>
            </a:extLst>
          </p:cNvPr>
          <p:cNvSpPr txBox="1">
            <a:spLocks noChangeArrowheads="1"/>
          </p:cNvSpPr>
          <p:nvPr/>
        </p:nvSpPr>
        <p:spPr bwMode="auto">
          <a:xfrm>
            <a:off x="7239000" y="2722880"/>
            <a:ext cx="304800" cy="523875"/>
          </a:xfrm>
          <a:prstGeom prst="rect">
            <a:avLst/>
          </a:prstGeom>
          <a:noFill/>
          <a:ln w="9525">
            <a:noFill/>
            <a:miter lim="800000"/>
            <a:headEnd/>
            <a:tailEnd/>
          </a:ln>
        </p:spPr>
        <p:txBody>
          <a:bodyPr>
            <a:spAutoFit/>
          </a:bodyPr>
          <a:lstStyle/>
          <a:p>
            <a:pPr>
              <a:spcBef>
                <a:spcPct val="50000"/>
              </a:spcBef>
            </a:pPr>
            <a:r>
              <a:rPr lang="en-US" sz="2800">
                <a:latin typeface="Symbol" pitchFamily="18" charset="2"/>
                <a:sym typeface="Symbol" pitchFamily="18" charset="2"/>
              </a:rPr>
              <a:t>n</a:t>
            </a:r>
            <a:endParaRPr lang="en-US" sz="2800">
              <a:latin typeface="Symbol" pitchFamily="18" charset="2"/>
            </a:endParaRPr>
          </a:p>
        </p:txBody>
      </p:sp>
    </p:spTree>
    <p:extLst>
      <p:ext uri="{BB962C8B-B14F-4D97-AF65-F5344CB8AC3E}">
        <p14:creationId xmlns:p14="http://schemas.microsoft.com/office/powerpoint/2010/main" val="194127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29</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Electron Scattering Off Point Particles</a:t>
            </a:r>
          </a:p>
        </p:txBody>
      </p:sp>
      <p:grpSp>
        <p:nvGrpSpPr>
          <p:cNvPr id="3" name="Group 34">
            <a:extLst>
              <a:ext uri="{FF2B5EF4-FFF2-40B4-BE49-F238E27FC236}">
                <a16:creationId xmlns:a16="http://schemas.microsoft.com/office/drawing/2014/main" id="{0E7948DE-7942-CECB-7543-256E51B6A0A6}"/>
              </a:ext>
            </a:extLst>
          </p:cNvPr>
          <p:cNvGrpSpPr>
            <a:grpSpLocks/>
          </p:cNvGrpSpPr>
          <p:nvPr/>
        </p:nvGrpSpPr>
        <p:grpSpPr bwMode="auto">
          <a:xfrm>
            <a:off x="1371600" y="1504950"/>
            <a:ext cx="288925" cy="1181100"/>
            <a:chOff x="2226235" y="1714296"/>
            <a:chExt cx="396323" cy="1568498"/>
          </a:xfrm>
        </p:grpSpPr>
        <p:grpSp>
          <p:nvGrpSpPr>
            <p:cNvPr id="5" name="Group 1028">
              <a:extLst>
                <a:ext uri="{FF2B5EF4-FFF2-40B4-BE49-F238E27FC236}">
                  <a16:creationId xmlns:a16="http://schemas.microsoft.com/office/drawing/2014/main" id="{51AED413-5D16-D793-974E-DE05D71F015C}"/>
                </a:ext>
              </a:extLst>
            </p:cNvPr>
            <p:cNvGrpSpPr>
              <a:grpSpLocks/>
            </p:cNvGrpSpPr>
            <p:nvPr/>
          </p:nvGrpSpPr>
          <p:grpSpPr bwMode="auto">
            <a:xfrm rot="5400000">
              <a:off x="1990232" y="2581616"/>
              <a:ext cx="870367" cy="394268"/>
              <a:chOff x="2112" y="3744"/>
              <a:chExt cx="2304" cy="432"/>
            </a:xfrm>
          </p:grpSpPr>
          <p:grpSp>
            <p:nvGrpSpPr>
              <p:cNvPr id="17" name="Group 1029">
                <a:extLst>
                  <a:ext uri="{FF2B5EF4-FFF2-40B4-BE49-F238E27FC236}">
                    <a16:creationId xmlns:a16="http://schemas.microsoft.com/office/drawing/2014/main" id="{4C493412-C8F1-136B-9DB3-E9815BB4B360}"/>
                  </a:ext>
                </a:extLst>
              </p:cNvPr>
              <p:cNvGrpSpPr>
                <a:grpSpLocks/>
              </p:cNvGrpSpPr>
              <p:nvPr/>
            </p:nvGrpSpPr>
            <p:grpSpPr bwMode="auto">
              <a:xfrm>
                <a:off x="3264" y="3744"/>
                <a:ext cx="1152" cy="432"/>
                <a:chOff x="2016" y="3648"/>
                <a:chExt cx="1152" cy="432"/>
              </a:xfrm>
            </p:grpSpPr>
            <p:grpSp>
              <p:nvGrpSpPr>
                <p:cNvPr id="25" name="Group 1030">
                  <a:extLst>
                    <a:ext uri="{FF2B5EF4-FFF2-40B4-BE49-F238E27FC236}">
                      <a16:creationId xmlns:a16="http://schemas.microsoft.com/office/drawing/2014/main" id="{9F5B1476-1BB5-CBAA-0DB3-11579457BF30}"/>
                    </a:ext>
                  </a:extLst>
                </p:cNvPr>
                <p:cNvGrpSpPr>
                  <a:grpSpLocks/>
                </p:cNvGrpSpPr>
                <p:nvPr/>
              </p:nvGrpSpPr>
              <p:grpSpPr bwMode="auto">
                <a:xfrm flipV="1">
                  <a:off x="2592" y="3648"/>
                  <a:ext cx="576" cy="432"/>
                  <a:chOff x="1920" y="3552"/>
                  <a:chExt cx="576" cy="432"/>
                </a:xfrm>
              </p:grpSpPr>
              <p:sp>
                <p:nvSpPr>
                  <p:cNvPr id="29" name="Arc 1031">
                    <a:extLst>
                      <a:ext uri="{FF2B5EF4-FFF2-40B4-BE49-F238E27FC236}">
                        <a16:creationId xmlns:a16="http://schemas.microsoft.com/office/drawing/2014/main" id="{F93C9F8E-DA6D-504D-D677-165891EB0C94}"/>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30" name="Arc 1032">
                    <a:extLst>
                      <a:ext uri="{FF2B5EF4-FFF2-40B4-BE49-F238E27FC236}">
                        <a16:creationId xmlns:a16="http://schemas.microsoft.com/office/drawing/2014/main" id="{001C97C1-BD2B-19CE-A319-C97246CD82A1}"/>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26" name="Group 1033">
                  <a:extLst>
                    <a:ext uri="{FF2B5EF4-FFF2-40B4-BE49-F238E27FC236}">
                      <a16:creationId xmlns:a16="http://schemas.microsoft.com/office/drawing/2014/main" id="{F484BF17-A65F-E3B5-D581-7E99DB76E916}"/>
                    </a:ext>
                  </a:extLst>
                </p:cNvPr>
                <p:cNvGrpSpPr>
                  <a:grpSpLocks/>
                </p:cNvGrpSpPr>
                <p:nvPr/>
              </p:nvGrpSpPr>
              <p:grpSpPr bwMode="auto">
                <a:xfrm>
                  <a:off x="2016" y="3648"/>
                  <a:ext cx="576" cy="432"/>
                  <a:chOff x="1920" y="3552"/>
                  <a:chExt cx="576" cy="432"/>
                </a:xfrm>
              </p:grpSpPr>
              <p:sp>
                <p:nvSpPr>
                  <p:cNvPr id="27" name="Arc 1034">
                    <a:extLst>
                      <a:ext uri="{FF2B5EF4-FFF2-40B4-BE49-F238E27FC236}">
                        <a16:creationId xmlns:a16="http://schemas.microsoft.com/office/drawing/2014/main" id="{D7F358FB-E346-BDD3-42E5-FFFF8C53352B}"/>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8" name="Arc 1035">
                    <a:extLst>
                      <a:ext uri="{FF2B5EF4-FFF2-40B4-BE49-F238E27FC236}">
                        <a16:creationId xmlns:a16="http://schemas.microsoft.com/office/drawing/2014/main" id="{A32BB7A1-0482-A34F-0826-02F7EE670207}"/>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nvGrpSpPr>
              <p:cNvPr id="18" name="Group 1036">
                <a:extLst>
                  <a:ext uri="{FF2B5EF4-FFF2-40B4-BE49-F238E27FC236}">
                    <a16:creationId xmlns:a16="http://schemas.microsoft.com/office/drawing/2014/main" id="{054E1FDC-96BF-FD25-03B1-47A254094706}"/>
                  </a:ext>
                </a:extLst>
              </p:cNvPr>
              <p:cNvGrpSpPr>
                <a:grpSpLocks/>
              </p:cNvGrpSpPr>
              <p:nvPr/>
            </p:nvGrpSpPr>
            <p:grpSpPr bwMode="auto">
              <a:xfrm>
                <a:off x="2112" y="3744"/>
                <a:ext cx="1152" cy="432"/>
                <a:chOff x="2016" y="3648"/>
                <a:chExt cx="1152" cy="432"/>
              </a:xfrm>
            </p:grpSpPr>
            <p:grpSp>
              <p:nvGrpSpPr>
                <p:cNvPr id="19" name="Group 1037">
                  <a:extLst>
                    <a:ext uri="{FF2B5EF4-FFF2-40B4-BE49-F238E27FC236}">
                      <a16:creationId xmlns:a16="http://schemas.microsoft.com/office/drawing/2014/main" id="{A22242DF-F4B8-6546-E853-7037F32619F7}"/>
                    </a:ext>
                  </a:extLst>
                </p:cNvPr>
                <p:cNvGrpSpPr>
                  <a:grpSpLocks/>
                </p:cNvGrpSpPr>
                <p:nvPr/>
              </p:nvGrpSpPr>
              <p:grpSpPr bwMode="auto">
                <a:xfrm flipV="1">
                  <a:off x="2592" y="3648"/>
                  <a:ext cx="576" cy="432"/>
                  <a:chOff x="1920" y="3552"/>
                  <a:chExt cx="576" cy="432"/>
                </a:xfrm>
              </p:grpSpPr>
              <p:sp>
                <p:nvSpPr>
                  <p:cNvPr id="23" name="Arc 1038">
                    <a:extLst>
                      <a:ext uri="{FF2B5EF4-FFF2-40B4-BE49-F238E27FC236}">
                        <a16:creationId xmlns:a16="http://schemas.microsoft.com/office/drawing/2014/main" id="{141A8757-A740-6F42-D35B-B9FCA605C3E6}"/>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4" name="Arc 1039">
                    <a:extLst>
                      <a:ext uri="{FF2B5EF4-FFF2-40B4-BE49-F238E27FC236}">
                        <a16:creationId xmlns:a16="http://schemas.microsoft.com/office/drawing/2014/main" id="{5025DEF0-2AFD-3331-F704-016F05443774}"/>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20" name="Group 1040">
                  <a:extLst>
                    <a:ext uri="{FF2B5EF4-FFF2-40B4-BE49-F238E27FC236}">
                      <a16:creationId xmlns:a16="http://schemas.microsoft.com/office/drawing/2014/main" id="{46CE99D2-A480-4538-21D8-773ECDB06559}"/>
                    </a:ext>
                  </a:extLst>
                </p:cNvPr>
                <p:cNvGrpSpPr>
                  <a:grpSpLocks/>
                </p:cNvGrpSpPr>
                <p:nvPr/>
              </p:nvGrpSpPr>
              <p:grpSpPr bwMode="auto">
                <a:xfrm>
                  <a:off x="2016" y="3648"/>
                  <a:ext cx="576" cy="432"/>
                  <a:chOff x="1920" y="3552"/>
                  <a:chExt cx="576" cy="432"/>
                </a:xfrm>
              </p:grpSpPr>
              <p:sp>
                <p:nvSpPr>
                  <p:cNvPr id="21" name="Arc 1041">
                    <a:extLst>
                      <a:ext uri="{FF2B5EF4-FFF2-40B4-BE49-F238E27FC236}">
                        <a16:creationId xmlns:a16="http://schemas.microsoft.com/office/drawing/2014/main" id="{70B47D98-EFF2-70ED-1D2F-81D34C493D15}"/>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2" name="Arc 1042">
                    <a:extLst>
                      <a:ext uri="{FF2B5EF4-FFF2-40B4-BE49-F238E27FC236}">
                        <a16:creationId xmlns:a16="http://schemas.microsoft.com/office/drawing/2014/main" id="{B13208F8-D1FD-3499-BDAD-8367AF450AF5}"/>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grpSp>
          <p:nvGrpSpPr>
            <p:cNvPr id="6" name="Group 1043">
              <a:extLst>
                <a:ext uri="{FF2B5EF4-FFF2-40B4-BE49-F238E27FC236}">
                  <a16:creationId xmlns:a16="http://schemas.microsoft.com/office/drawing/2014/main" id="{91EE03A6-74BB-04F9-0118-B62BEE16159B}"/>
                </a:ext>
              </a:extLst>
            </p:cNvPr>
            <p:cNvGrpSpPr>
              <a:grpSpLocks/>
            </p:cNvGrpSpPr>
            <p:nvPr/>
          </p:nvGrpSpPr>
          <p:grpSpPr bwMode="auto">
            <a:xfrm rot="5400000">
              <a:off x="2206934" y="1935075"/>
              <a:ext cx="436964" cy="394268"/>
              <a:chOff x="2016" y="3648"/>
              <a:chExt cx="1152" cy="432"/>
            </a:xfrm>
          </p:grpSpPr>
          <p:grpSp>
            <p:nvGrpSpPr>
              <p:cNvPr id="11" name="Group 1044">
                <a:extLst>
                  <a:ext uri="{FF2B5EF4-FFF2-40B4-BE49-F238E27FC236}">
                    <a16:creationId xmlns:a16="http://schemas.microsoft.com/office/drawing/2014/main" id="{1C360604-B6A8-3422-FFB0-5BF9161802E2}"/>
                  </a:ext>
                </a:extLst>
              </p:cNvPr>
              <p:cNvGrpSpPr>
                <a:grpSpLocks/>
              </p:cNvGrpSpPr>
              <p:nvPr/>
            </p:nvGrpSpPr>
            <p:grpSpPr bwMode="auto">
              <a:xfrm flipV="1">
                <a:off x="2592" y="3648"/>
                <a:ext cx="576" cy="432"/>
                <a:chOff x="1920" y="3552"/>
                <a:chExt cx="576" cy="432"/>
              </a:xfrm>
            </p:grpSpPr>
            <p:sp>
              <p:nvSpPr>
                <p:cNvPr id="15" name="Arc 1045">
                  <a:extLst>
                    <a:ext uri="{FF2B5EF4-FFF2-40B4-BE49-F238E27FC236}">
                      <a16:creationId xmlns:a16="http://schemas.microsoft.com/office/drawing/2014/main" id="{ACE2A6BD-0EC1-6E13-54B6-1F23683A7EE2}"/>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6" name="Arc 1046">
                  <a:extLst>
                    <a:ext uri="{FF2B5EF4-FFF2-40B4-BE49-F238E27FC236}">
                      <a16:creationId xmlns:a16="http://schemas.microsoft.com/office/drawing/2014/main" id="{26687E8D-BB5C-B1EA-415C-F42542F4518D}"/>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12" name="Group 1047">
                <a:extLst>
                  <a:ext uri="{FF2B5EF4-FFF2-40B4-BE49-F238E27FC236}">
                    <a16:creationId xmlns:a16="http://schemas.microsoft.com/office/drawing/2014/main" id="{3A674871-86E9-4C46-E027-C5B0112D3E98}"/>
                  </a:ext>
                </a:extLst>
              </p:cNvPr>
              <p:cNvGrpSpPr>
                <a:grpSpLocks/>
              </p:cNvGrpSpPr>
              <p:nvPr/>
            </p:nvGrpSpPr>
            <p:grpSpPr bwMode="auto">
              <a:xfrm>
                <a:off x="2016" y="3648"/>
                <a:ext cx="576" cy="432"/>
                <a:chOff x="1920" y="3552"/>
                <a:chExt cx="576" cy="432"/>
              </a:xfrm>
            </p:grpSpPr>
            <p:sp>
              <p:nvSpPr>
                <p:cNvPr id="13" name="Arc 1048">
                  <a:extLst>
                    <a:ext uri="{FF2B5EF4-FFF2-40B4-BE49-F238E27FC236}">
                      <a16:creationId xmlns:a16="http://schemas.microsoft.com/office/drawing/2014/main" id="{5CCB7589-66AA-F284-2E68-530504985192}"/>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4" name="Arc 1049">
                  <a:extLst>
                    <a:ext uri="{FF2B5EF4-FFF2-40B4-BE49-F238E27FC236}">
                      <a16:creationId xmlns:a16="http://schemas.microsoft.com/office/drawing/2014/main" id="{221D2AFE-5AF1-114A-2C2C-A1BDD494E54F}"/>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nvGrpSpPr>
            <p:cNvPr id="7" name="Group 1050">
              <a:extLst>
                <a:ext uri="{FF2B5EF4-FFF2-40B4-BE49-F238E27FC236}">
                  <a16:creationId xmlns:a16="http://schemas.microsoft.com/office/drawing/2014/main" id="{B107FEA5-5842-5D60-5B7B-6379C4B2CE5E}"/>
                </a:ext>
              </a:extLst>
            </p:cNvPr>
            <p:cNvGrpSpPr>
              <a:grpSpLocks/>
            </p:cNvGrpSpPr>
            <p:nvPr/>
          </p:nvGrpSpPr>
          <p:grpSpPr bwMode="auto">
            <a:xfrm rot="5400000" flipV="1">
              <a:off x="2316343" y="1624188"/>
              <a:ext cx="216108" cy="396323"/>
              <a:chOff x="1920" y="3552"/>
              <a:chExt cx="576" cy="432"/>
            </a:xfrm>
          </p:grpSpPr>
          <p:sp>
            <p:nvSpPr>
              <p:cNvPr id="9" name="Arc 1051">
                <a:extLst>
                  <a:ext uri="{FF2B5EF4-FFF2-40B4-BE49-F238E27FC236}">
                    <a16:creationId xmlns:a16="http://schemas.microsoft.com/office/drawing/2014/main" id="{C552C961-A2DB-3E8F-94A3-84AED5E815CA}"/>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0" name="Arc 1052">
                <a:extLst>
                  <a:ext uri="{FF2B5EF4-FFF2-40B4-BE49-F238E27FC236}">
                    <a16:creationId xmlns:a16="http://schemas.microsoft.com/office/drawing/2014/main" id="{970815BA-7143-7980-90AD-7F35B7945DB3}"/>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sp>
          <p:nvSpPr>
            <p:cNvPr id="8" name="Arc 1056">
              <a:extLst>
                <a:ext uri="{FF2B5EF4-FFF2-40B4-BE49-F238E27FC236}">
                  <a16:creationId xmlns:a16="http://schemas.microsoft.com/office/drawing/2014/main" id="{3F2D0F44-180A-889F-15E2-DD17EBFB6E96}"/>
                </a:ext>
              </a:extLst>
            </p:cNvPr>
            <p:cNvSpPr>
              <a:spLocks/>
            </p:cNvSpPr>
            <p:nvPr/>
          </p:nvSpPr>
          <p:spPr bwMode="auto">
            <a:xfrm rot="5400000">
              <a:off x="2485986" y="3146231"/>
              <a:ext cx="75993" cy="19713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cxnSp>
        <p:nvCxnSpPr>
          <p:cNvPr id="31" name="Straight Connector 36">
            <a:extLst>
              <a:ext uri="{FF2B5EF4-FFF2-40B4-BE49-F238E27FC236}">
                <a16:creationId xmlns:a16="http://schemas.microsoft.com/office/drawing/2014/main" id="{90C4D682-5635-5C90-1E0E-3E6A20500CC6}"/>
              </a:ext>
            </a:extLst>
          </p:cNvPr>
          <p:cNvCxnSpPr>
            <a:cxnSpLocks noChangeShapeType="1"/>
          </p:cNvCxnSpPr>
          <p:nvPr/>
        </p:nvCxnSpPr>
        <p:spPr bwMode="auto">
          <a:xfrm>
            <a:off x="533400" y="1503363"/>
            <a:ext cx="1905000" cy="158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32" name="Straight Connector 38">
            <a:extLst>
              <a:ext uri="{FF2B5EF4-FFF2-40B4-BE49-F238E27FC236}">
                <a16:creationId xmlns:a16="http://schemas.microsoft.com/office/drawing/2014/main" id="{1F6FB003-1A56-108D-5B5F-2166EA5ED18B}"/>
              </a:ext>
            </a:extLst>
          </p:cNvPr>
          <p:cNvCxnSpPr>
            <a:cxnSpLocks noChangeShapeType="1"/>
          </p:cNvCxnSpPr>
          <p:nvPr/>
        </p:nvCxnSpPr>
        <p:spPr bwMode="auto">
          <a:xfrm>
            <a:off x="533400" y="2722563"/>
            <a:ext cx="1905000" cy="1587"/>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33" name="Text Box 1084">
            <a:extLst>
              <a:ext uri="{FF2B5EF4-FFF2-40B4-BE49-F238E27FC236}">
                <a16:creationId xmlns:a16="http://schemas.microsoft.com/office/drawing/2014/main" id="{91E06CA1-DD4F-DAE6-5BA8-5A005B099E42}"/>
              </a:ext>
            </a:extLst>
          </p:cNvPr>
          <p:cNvSpPr txBox="1">
            <a:spLocks noChangeArrowheads="1"/>
          </p:cNvSpPr>
          <p:nvPr/>
        </p:nvSpPr>
        <p:spPr bwMode="auto">
          <a:xfrm>
            <a:off x="304800" y="104775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2000" i="1">
                <a:solidFill>
                  <a:srgbClr val="000099"/>
                </a:solidFill>
                <a:latin typeface="Times New Roman" panose="02020603050405020304" pitchFamily="18" charset="0"/>
              </a:rPr>
              <a:t>k = (</a:t>
            </a:r>
            <a:r>
              <a:rPr lang="en-US" altLang="en-US" sz="2000" i="1">
                <a:solidFill>
                  <a:srgbClr val="000099"/>
                </a:solidFill>
                <a:latin typeface="Symbol" panose="05050102010706020507" pitchFamily="18" charset="2"/>
                <a:sym typeface="Symbol" panose="05050102010706020507" pitchFamily="18" charset="2"/>
              </a:rPr>
              <a:t>E</a:t>
            </a:r>
            <a:r>
              <a:rPr lang="en-US" altLang="en-US" sz="2000" i="1">
                <a:solidFill>
                  <a:srgbClr val="000099"/>
                </a:solidFill>
                <a:latin typeface="Times New Roman" panose="02020603050405020304" pitchFamily="18" charset="0"/>
                <a:sym typeface="Symbol" panose="05050102010706020507" pitchFamily="18" charset="2"/>
              </a:rPr>
              <a:t>,</a:t>
            </a:r>
            <a:r>
              <a:rPr lang="en-US" altLang="en-US" sz="2000" b="1" i="1">
                <a:solidFill>
                  <a:srgbClr val="000099"/>
                </a:solidFill>
                <a:latin typeface="Times New Roman" panose="02020603050405020304" pitchFamily="18" charset="0"/>
                <a:sym typeface="Symbol" panose="05050102010706020507" pitchFamily="18" charset="2"/>
              </a:rPr>
              <a:t>k</a:t>
            </a:r>
            <a:r>
              <a:rPr lang="en-US" altLang="en-US" sz="2000" i="1">
                <a:solidFill>
                  <a:srgbClr val="000099"/>
                </a:solidFill>
                <a:latin typeface="Times New Roman" panose="02020603050405020304" pitchFamily="18" charset="0"/>
                <a:sym typeface="Symbol" panose="05050102010706020507" pitchFamily="18" charset="2"/>
              </a:rPr>
              <a:t>)</a:t>
            </a:r>
            <a:endParaRPr lang="en-US" altLang="en-US" sz="2000" i="1">
              <a:solidFill>
                <a:srgbClr val="000099"/>
              </a:solidFill>
              <a:latin typeface="Times New Roman" panose="02020603050405020304" pitchFamily="18" charset="0"/>
            </a:endParaRPr>
          </a:p>
        </p:txBody>
      </p:sp>
      <p:sp>
        <p:nvSpPr>
          <p:cNvPr id="34" name="Text Box 1084">
            <a:extLst>
              <a:ext uri="{FF2B5EF4-FFF2-40B4-BE49-F238E27FC236}">
                <a16:creationId xmlns:a16="http://schemas.microsoft.com/office/drawing/2014/main" id="{B3AF589E-D62B-C6B8-0E15-BF91DAD1E2AF}"/>
              </a:ext>
            </a:extLst>
          </p:cNvPr>
          <p:cNvSpPr txBox="1">
            <a:spLocks noChangeArrowheads="1"/>
          </p:cNvSpPr>
          <p:nvPr/>
        </p:nvSpPr>
        <p:spPr bwMode="auto">
          <a:xfrm>
            <a:off x="1600200" y="104775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2000" i="1">
                <a:solidFill>
                  <a:srgbClr val="000099"/>
                </a:solidFill>
                <a:latin typeface="Times New Roman" panose="02020603050405020304" pitchFamily="18" charset="0"/>
              </a:rPr>
              <a:t>k’ = (</a:t>
            </a:r>
            <a:r>
              <a:rPr lang="en-US" altLang="en-US" sz="2000" i="1">
                <a:solidFill>
                  <a:srgbClr val="000099"/>
                </a:solidFill>
                <a:latin typeface="Symbol" panose="05050102010706020507" pitchFamily="18" charset="2"/>
                <a:sym typeface="Symbol" panose="05050102010706020507" pitchFamily="18" charset="2"/>
              </a:rPr>
              <a:t>E</a:t>
            </a:r>
            <a:r>
              <a:rPr lang="en-US" altLang="en-US" sz="2000" i="1">
                <a:solidFill>
                  <a:srgbClr val="000099"/>
                </a:solidFill>
                <a:latin typeface="Times New Roman" panose="02020603050405020304" pitchFamily="18" charset="0"/>
                <a:sym typeface="Symbol" panose="05050102010706020507" pitchFamily="18" charset="2"/>
              </a:rPr>
              <a:t>’,</a:t>
            </a:r>
            <a:r>
              <a:rPr lang="en-US" altLang="en-US" sz="2000" b="1" i="1">
                <a:solidFill>
                  <a:srgbClr val="000099"/>
                </a:solidFill>
                <a:latin typeface="Times New Roman" panose="02020603050405020304" pitchFamily="18" charset="0"/>
                <a:sym typeface="Symbol" panose="05050102010706020507" pitchFamily="18" charset="2"/>
              </a:rPr>
              <a:t>k’</a:t>
            </a:r>
            <a:r>
              <a:rPr lang="en-US" altLang="en-US" sz="2000" i="1">
                <a:solidFill>
                  <a:srgbClr val="000099"/>
                </a:solidFill>
                <a:latin typeface="Times New Roman" panose="02020603050405020304" pitchFamily="18" charset="0"/>
                <a:sym typeface="Symbol" panose="05050102010706020507" pitchFamily="18" charset="2"/>
              </a:rPr>
              <a:t>)</a:t>
            </a:r>
            <a:endParaRPr lang="en-US" altLang="en-US" sz="2000" i="1">
              <a:solidFill>
                <a:srgbClr val="000099"/>
              </a:solidFill>
              <a:latin typeface="Times New Roman" panose="02020603050405020304" pitchFamily="18" charset="0"/>
            </a:endParaRPr>
          </a:p>
        </p:txBody>
      </p:sp>
      <p:sp>
        <p:nvSpPr>
          <p:cNvPr id="35" name="Text Box 1084">
            <a:extLst>
              <a:ext uri="{FF2B5EF4-FFF2-40B4-BE49-F238E27FC236}">
                <a16:creationId xmlns:a16="http://schemas.microsoft.com/office/drawing/2014/main" id="{BC02716F-0556-A2C0-B9C5-31DCDD11EAB1}"/>
              </a:ext>
            </a:extLst>
          </p:cNvPr>
          <p:cNvSpPr txBox="1">
            <a:spLocks noChangeArrowheads="1"/>
          </p:cNvSpPr>
          <p:nvPr/>
        </p:nvSpPr>
        <p:spPr bwMode="auto">
          <a:xfrm>
            <a:off x="304800" y="2781300"/>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2000" i="1">
                <a:solidFill>
                  <a:srgbClr val="000099"/>
                </a:solidFill>
                <a:latin typeface="Times New Roman" panose="02020603050405020304" pitchFamily="18" charset="0"/>
              </a:rPr>
              <a:t>p = (</a:t>
            </a:r>
            <a:r>
              <a:rPr lang="en-US" altLang="en-US" sz="2000" i="1">
                <a:solidFill>
                  <a:srgbClr val="000099"/>
                </a:solidFill>
                <a:latin typeface="Symbol" panose="05050102010706020507" pitchFamily="18" charset="2"/>
                <a:sym typeface="Symbol" panose="05050102010706020507" pitchFamily="18" charset="2"/>
              </a:rPr>
              <a:t>M</a:t>
            </a:r>
            <a:r>
              <a:rPr lang="en-US" altLang="en-US" sz="2000" i="1">
                <a:solidFill>
                  <a:srgbClr val="000099"/>
                </a:solidFill>
                <a:latin typeface="Times New Roman" panose="02020603050405020304" pitchFamily="18" charset="0"/>
                <a:sym typeface="Symbol" panose="05050102010706020507" pitchFamily="18" charset="2"/>
              </a:rPr>
              <a:t>,</a:t>
            </a:r>
            <a:r>
              <a:rPr lang="en-US" altLang="en-US" sz="2000" b="1" i="1">
                <a:solidFill>
                  <a:srgbClr val="000099"/>
                </a:solidFill>
                <a:latin typeface="Times New Roman" panose="02020603050405020304" pitchFamily="18" charset="0"/>
                <a:sym typeface="Symbol" panose="05050102010706020507" pitchFamily="18" charset="2"/>
              </a:rPr>
              <a:t>0</a:t>
            </a:r>
            <a:r>
              <a:rPr lang="en-US" altLang="en-US" sz="2000" i="1">
                <a:solidFill>
                  <a:srgbClr val="000099"/>
                </a:solidFill>
                <a:latin typeface="Times New Roman" panose="02020603050405020304" pitchFamily="18" charset="0"/>
                <a:sym typeface="Symbol" panose="05050102010706020507" pitchFamily="18" charset="2"/>
              </a:rPr>
              <a:t>)</a:t>
            </a:r>
            <a:endParaRPr lang="en-US" altLang="en-US" sz="2000" i="1">
              <a:solidFill>
                <a:srgbClr val="000099"/>
              </a:solidFill>
              <a:latin typeface="Times New Roman" panose="02020603050405020304" pitchFamily="18" charset="0"/>
            </a:endParaRPr>
          </a:p>
        </p:txBody>
      </p:sp>
      <p:sp>
        <p:nvSpPr>
          <p:cNvPr id="36" name="Text Box 1084">
            <a:extLst>
              <a:ext uri="{FF2B5EF4-FFF2-40B4-BE49-F238E27FC236}">
                <a16:creationId xmlns:a16="http://schemas.microsoft.com/office/drawing/2014/main" id="{C9D40D74-8274-BFC9-672E-AE7B84B8C6C3}"/>
              </a:ext>
            </a:extLst>
          </p:cNvPr>
          <p:cNvSpPr txBox="1">
            <a:spLocks noChangeArrowheads="1"/>
          </p:cNvSpPr>
          <p:nvPr/>
        </p:nvSpPr>
        <p:spPr bwMode="auto">
          <a:xfrm>
            <a:off x="1981200" y="27813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2000" i="1">
                <a:solidFill>
                  <a:srgbClr val="000099"/>
                </a:solidFill>
                <a:latin typeface="Times New Roman" panose="02020603050405020304" pitchFamily="18" charset="0"/>
              </a:rPr>
              <a:t>p’ </a:t>
            </a:r>
          </a:p>
        </p:txBody>
      </p:sp>
      <p:sp>
        <p:nvSpPr>
          <p:cNvPr id="37" name="Text Box 1084">
            <a:extLst>
              <a:ext uri="{FF2B5EF4-FFF2-40B4-BE49-F238E27FC236}">
                <a16:creationId xmlns:a16="http://schemas.microsoft.com/office/drawing/2014/main" id="{293D0A8B-105C-05F0-EDD7-B29162B0F94D}"/>
              </a:ext>
            </a:extLst>
          </p:cNvPr>
          <p:cNvSpPr txBox="1">
            <a:spLocks noChangeArrowheads="1"/>
          </p:cNvSpPr>
          <p:nvPr/>
        </p:nvSpPr>
        <p:spPr bwMode="auto">
          <a:xfrm>
            <a:off x="533400" y="14859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2000" i="1">
                <a:latin typeface="Times New Roman" panose="02020603050405020304" pitchFamily="18" charset="0"/>
              </a:rPr>
              <a:t>1 </a:t>
            </a:r>
          </a:p>
        </p:txBody>
      </p:sp>
      <p:sp>
        <p:nvSpPr>
          <p:cNvPr id="38" name="Text Box 1084">
            <a:extLst>
              <a:ext uri="{FF2B5EF4-FFF2-40B4-BE49-F238E27FC236}">
                <a16:creationId xmlns:a16="http://schemas.microsoft.com/office/drawing/2014/main" id="{B74F1596-E663-7C15-72C1-491B9F92735B}"/>
              </a:ext>
            </a:extLst>
          </p:cNvPr>
          <p:cNvSpPr txBox="1">
            <a:spLocks noChangeArrowheads="1"/>
          </p:cNvSpPr>
          <p:nvPr/>
        </p:nvSpPr>
        <p:spPr bwMode="auto">
          <a:xfrm>
            <a:off x="533400" y="23241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2000" i="1">
                <a:latin typeface="Times New Roman" panose="02020603050405020304" pitchFamily="18" charset="0"/>
              </a:rPr>
              <a:t>2 </a:t>
            </a:r>
          </a:p>
        </p:txBody>
      </p:sp>
      <p:sp>
        <p:nvSpPr>
          <p:cNvPr id="39" name="Text Box 1084">
            <a:extLst>
              <a:ext uri="{FF2B5EF4-FFF2-40B4-BE49-F238E27FC236}">
                <a16:creationId xmlns:a16="http://schemas.microsoft.com/office/drawing/2014/main" id="{87DED4E9-2EA9-9330-44AF-9FE9650A2E46}"/>
              </a:ext>
            </a:extLst>
          </p:cNvPr>
          <p:cNvSpPr txBox="1">
            <a:spLocks noChangeArrowheads="1"/>
          </p:cNvSpPr>
          <p:nvPr/>
        </p:nvSpPr>
        <p:spPr bwMode="auto">
          <a:xfrm>
            <a:off x="2133600" y="234315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2000" i="1">
                <a:latin typeface="Times New Roman" panose="02020603050405020304" pitchFamily="18" charset="0"/>
              </a:rPr>
              <a:t>4 </a:t>
            </a:r>
          </a:p>
        </p:txBody>
      </p:sp>
      <p:sp>
        <p:nvSpPr>
          <p:cNvPr id="40" name="Text Box 1084">
            <a:extLst>
              <a:ext uri="{FF2B5EF4-FFF2-40B4-BE49-F238E27FC236}">
                <a16:creationId xmlns:a16="http://schemas.microsoft.com/office/drawing/2014/main" id="{6178E24B-F67D-D6E9-A2EE-D711291D24BC}"/>
              </a:ext>
            </a:extLst>
          </p:cNvPr>
          <p:cNvSpPr txBox="1">
            <a:spLocks noChangeArrowheads="1"/>
          </p:cNvSpPr>
          <p:nvPr/>
        </p:nvSpPr>
        <p:spPr bwMode="auto">
          <a:xfrm>
            <a:off x="2133600" y="14859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2000" i="1">
                <a:latin typeface="Times New Roman" panose="02020603050405020304" pitchFamily="18" charset="0"/>
              </a:rPr>
              <a:t>3 </a:t>
            </a:r>
          </a:p>
        </p:txBody>
      </p:sp>
      <p:graphicFrame>
        <p:nvGraphicFramePr>
          <p:cNvPr id="41" name="Object 2">
            <a:extLst>
              <a:ext uri="{FF2B5EF4-FFF2-40B4-BE49-F238E27FC236}">
                <a16:creationId xmlns:a16="http://schemas.microsoft.com/office/drawing/2014/main" id="{7E45D565-E86A-C6FD-CAFB-705CE28A634E}"/>
              </a:ext>
            </a:extLst>
          </p:cNvPr>
          <p:cNvGraphicFramePr>
            <a:graphicFrameLocks noChangeAspect="1"/>
          </p:cNvGraphicFramePr>
          <p:nvPr>
            <p:extLst>
              <p:ext uri="{D42A27DB-BD31-4B8C-83A1-F6EECF244321}">
                <p14:modId xmlns:p14="http://schemas.microsoft.com/office/powerpoint/2010/main" val="1144556567"/>
              </p:ext>
            </p:extLst>
          </p:nvPr>
        </p:nvGraphicFramePr>
        <p:xfrm>
          <a:off x="2667000" y="1711325"/>
          <a:ext cx="6332538" cy="784225"/>
        </p:xfrm>
        <a:graphic>
          <a:graphicData uri="http://schemas.openxmlformats.org/presentationml/2006/ole">
            <mc:AlternateContent xmlns:mc="http://schemas.openxmlformats.org/markup-compatibility/2006">
              <mc:Choice xmlns:v="urn:schemas-microsoft-com:vml" Requires="v">
                <p:oleObj name="Equation" r:id="rId2" imgW="3797280" imgH="469800" progId="Equation.3">
                  <p:embed/>
                </p:oleObj>
              </mc:Choice>
              <mc:Fallback>
                <p:oleObj name="Equation" r:id="rId2" imgW="3797280" imgH="469800" progId="Equation.3">
                  <p:embed/>
                  <p:pic>
                    <p:nvPicPr>
                      <p:cNvPr id="41" name="Object 2">
                        <a:extLst>
                          <a:ext uri="{FF2B5EF4-FFF2-40B4-BE49-F238E27FC236}">
                            <a16:creationId xmlns:a16="http://schemas.microsoft.com/office/drawing/2014/main" id="{A08EF863-646C-4F43-B85C-BC536CD65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711325"/>
                        <a:ext cx="6332538"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 name="TextBox 41">
            <a:extLst>
              <a:ext uri="{FF2B5EF4-FFF2-40B4-BE49-F238E27FC236}">
                <a16:creationId xmlns:a16="http://schemas.microsoft.com/office/drawing/2014/main" id="{792EF851-8C92-F9FE-D980-00FE4B4B7812}"/>
              </a:ext>
            </a:extLst>
          </p:cNvPr>
          <p:cNvSpPr txBox="1"/>
          <p:nvPr/>
        </p:nvSpPr>
        <p:spPr>
          <a:xfrm>
            <a:off x="3016131" y="2812018"/>
            <a:ext cx="5823069" cy="369332"/>
          </a:xfrm>
          <a:prstGeom prst="rect">
            <a:avLst/>
          </a:prstGeom>
          <a:noFill/>
        </p:spPr>
        <p:txBody>
          <a:bodyPr wrap="none" rtlCol="0">
            <a:spAutoFit/>
          </a:bodyPr>
          <a:lstStyle/>
          <a:p>
            <a:r>
              <a:rPr lang="en-US" dirty="0"/>
              <a:t>Working out will render the so-called Mott cross section</a:t>
            </a:r>
          </a:p>
        </p:txBody>
      </p:sp>
    </p:spTree>
    <p:extLst>
      <p:ext uri="{BB962C8B-B14F-4D97-AF65-F5344CB8AC3E}">
        <p14:creationId xmlns:p14="http://schemas.microsoft.com/office/powerpoint/2010/main" val="2510001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Outline of This Lecture</a:t>
            </a:r>
          </a:p>
        </p:txBody>
      </p:sp>
      <p:sp>
        <p:nvSpPr>
          <p:cNvPr id="3" name="Content Placeholder 2">
            <a:extLst>
              <a:ext uri="{FF2B5EF4-FFF2-40B4-BE49-F238E27FC236}">
                <a16:creationId xmlns:a16="http://schemas.microsoft.com/office/drawing/2014/main" id="{3217D31E-A469-607E-CCB8-1AB17D5FD309}"/>
              </a:ext>
            </a:extLst>
          </p:cNvPr>
          <p:cNvSpPr txBox="1">
            <a:spLocks/>
          </p:cNvSpPr>
          <p:nvPr/>
        </p:nvSpPr>
        <p:spPr>
          <a:xfrm>
            <a:off x="308918" y="966054"/>
            <a:ext cx="8597689" cy="56056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855" indent="-461855"/>
            <a:r>
              <a:rPr lang="en-US" dirty="0"/>
              <a:t>What Is EIC?</a:t>
            </a:r>
          </a:p>
          <a:p>
            <a:pPr marL="461855" indent="-461855"/>
            <a:r>
              <a:rPr lang="en-US" dirty="0"/>
              <a:t>Cool Facts about QCD and Nuclei</a:t>
            </a:r>
          </a:p>
          <a:p>
            <a:pPr marL="461855" indent="-461855"/>
            <a:r>
              <a:rPr lang="en-US" dirty="0"/>
              <a:t>Introduction to QED and QCD</a:t>
            </a:r>
          </a:p>
          <a:p>
            <a:pPr marL="461855" indent="-461855"/>
            <a:r>
              <a:rPr lang="en-US" dirty="0"/>
              <a:t>The Quest to Understand the Fundamental Structure of Matter</a:t>
            </a:r>
          </a:p>
          <a:p>
            <a:pPr marL="461855" indent="-461855"/>
            <a:r>
              <a:rPr lang="en-US" dirty="0"/>
              <a:t>Why Electron Scattering?</a:t>
            </a:r>
          </a:p>
          <a:p>
            <a:pPr marL="461855" indent="-461855"/>
            <a:r>
              <a:rPr lang="en-US" dirty="0"/>
              <a:t>Electron Scattering Formalism and History</a:t>
            </a:r>
          </a:p>
          <a:p>
            <a:pPr marL="461855" indent="-461855"/>
            <a:r>
              <a:rPr lang="en-US" dirty="0"/>
              <a:t>A Few QCD Surprises</a:t>
            </a:r>
          </a:p>
          <a:p>
            <a:pPr marL="461855" indent="-461855"/>
            <a:r>
              <a:rPr lang="en-US" dirty="0"/>
              <a:t>A Bright Future</a:t>
            </a:r>
          </a:p>
          <a:p>
            <a:pPr marL="461855" indent="-461855"/>
            <a:endParaRPr lang="en-US" dirty="0"/>
          </a:p>
        </p:txBody>
      </p:sp>
    </p:spTree>
    <p:extLst>
      <p:ext uri="{BB962C8B-B14F-4D97-AF65-F5344CB8AC3E}">
        <p14:creationId xmlns:p14="http://schemas.microsoft.com/office/powerpoint/2010/main" val="3471715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30</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Electron Scattering Off Composite Target</a:t>
            </a:r>
          </a:p>
        </p:txBody>
      </p:sp>
      <p:grpSp>
        <p:nvGrpSpPr>
          <p:cNvPr id="3" name="Group 56">
            <a:extLst>
              <a:ext uri="{FF2B5EF4-FFF2-40B4-BE49-F238E27FC236}">
                <a16:creationId xmlns:a16="http://schemas.microsoft.com/office/drawing/2014/main" id="{1103B7D9-C5D1-1F84-B7A3-78BA08380CF4}"/>
              </a:ext>
            </a:extLst>
          </p:cNvPr>
          <p:cNvGrpSpPr>
            <a:grpSpLocks/>
          </p:cNvGrpSpPr>
          <p:nvPr/>
        </p:nvGrpSpPr>
        <p:grpSpPr bwMode="auto">
          <a:xfrm>
            <a:off x="152400" y="866775"/>
            <a:ext cx="4343400" cy="4038600"/>
            <a:chOff x="1066800" y="381000"/>
            <a:chExt cx="4343400" cy="4038600"/>
          </a:xfrm>
        </p:grpSpPr>
        <p:grpSp>
          <p:nvGrpSpPr>
            <p:cNvPr id="5" name="Group 32">
              <a:extLst>
                <a:ext uri="{FF2B5EF4-FFF2-40B4-BE49-F238E27FC236}">
                  <a16:creationId xmlns:a16="http://schemas.microsoft.com/office/drawing/2014/main" id="{B5E7E856-3B70-D2B6-C5D8-7B63646C5973}"/>
                </a:ext>
              </a:extLst>
            </p:cNvPr>
            <p:cNvGrpSpPr>
              <a:grpSpLocks/>
            </p:cNvGrpSpPr>
            <p:nvPr/>
          </p:nvGrpSpPr>
          <p:grpSpPr bwMode="auto">
            <a:xfrm rot="5400000">
              <a:off x="1247775" y="2435225"/>
              <a:ext cx="2336800" cy="412750"/>
              <a:chOff x="2971800" y="1752600"/>
              <a:chExt cx="2336800" cy="412155"/>
            </a:xfrm>
          </p:grpSpPr>
          <p:grpSp>
            <p:nvGrpSpPr>
              <p:cNvPr id="13" name="Group 1028">
                <a:extLst>
                  <a:ext uri="{FF2B5EF4-FFF2-40B4-BE49-F238E27FC236}">
                    <a16:creationId xmlns:a16="http://schemas.microsoft.com/office/drawing/2014/main" id="{E5408C53-C067-E200-FD0F-E90AAAA02786}"/>
                  </a:ext>
                </a:extLst>
              </p:cNvPr>
              <p:cNvGrpSpPr>
                <a:grpSpLocks/>
              </p:cNvGrpSpPr>
              <p:nvPr/>
            </p:nvGrpSpPr>
            <p:grpSpPr bwMode="auto">
              <a:xfrm>
                <a:off x="3842163" y="1752600"/>
                <a:ext cx="870363" cy="393700"/>
                <a:chOff x="2112" y="3744"/>
                <a:chExt cx="2304" cy="432"/>
              </a:xfrm>
            </p:grpSpPr>
            <p:grpSp>
              <p:nvGrpSpPr>
                <p:cNvPr id="29" name="Group 1029">
                  <a:extLst>
                    <a:ext uri="{FF2B5EF4-FFF2-40B4-BE49-F238E27FC236}">
                      <a16:creationId xmlns:a16="http://schemas.microsoft.com/office/drawing/2014/main" id="{AA2D189F-76C8-8783-DF77-2D073B16AD01}"/>
                    </a:ext>
                  </a:extLst>
                </p:cNvPr>
                <p:cNvGrpSpPr>
                  <a:grpSpLocks/>
                </p:cNvGrpSpPr>
                <p:nvPr/>
              </p:nvGrpSpPr>
              <p:grpSpPr bwMode="auto">
                <a:xfrm>
                  <a:off x="3264" y="3744"/>
                  <a:ext cx="1152" cy="432"/>
                  <a:chOff x="2016" y="3648"/>
                  <a:chExt cx="1152" cy="432"/>
                </a:xfrm>
              </p:grpSpPr>
              <p:grpSp>
                <p:nvGrpSpPr>
                  <p:cNvPr id="37" name="Group 1030">
                    <a:extLst>
                      <a:ext uri="{FF2B5EF4-FFF2-40B4-BE49-F238E27FC236}">
                        <a16:creationId xmlns:a16="http://schemas.microsoft.com/office/drawing/2014/main" id="{5E907A3B-6435-2EDB-3A29-982406F37B86}"/>
                      </a:ext>
                    </a:extLst>
                  </p:cNvPr>
                  <p:cNvGrpSpPr>
                    <a:grpSpLocks/>
                  </p:cNvGrpSpPr>
                  <p:nvPr/>
                </p:nvGrpSpPr>
                <p:grpSpPr bwMode="auto">
                  <a:xfrm flipV="1">
                    <a:off x="2592" y="3648"/>
                    <a:ext cx="576" cy="432"/>
                    <a:chOff x="1920" y="3552"/>
                    <a:chExt cx="576" cy="432"/>
                  </a:xfrm>
                </p:grpSpPr>
                <p:sp>
                  <p:nvSpPr>
                    <p:cNvPr id="41" name="Arc 1031">
                      <a:extLst>
                        <a:ext uri="{FF2B5EF4-FFF2-40B4-BE49-F238E27FC236}">
                          <a16:creationId xmlns:a16="http://schemas.microsoft.com/office/drawing/2014/main" id="{C8147863-2FC3-330D-5B04-E5A04F3B10F3}"/>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42" name="Arc 1032">
                      <a:extLst>
                        <a:ext uri="{FF2B5EF4-FFF2-40B4-BE49-F238E27FC236}">
                          <a16:creationId xmlns:a16="http://schemas.microsoft.com/office/drawing/2014/main" id="{EC164FCF-3459-1614-7844-7300711C5735}"/>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38" name="Group 1033">
                    <a:extLst>
                      <a:ext uri="{FF2B5EF4-FFF2-40B4-BE49-F238E27FC236}">
                        <a16:creationId xmlns:a16="http://schemas.microsoft.com/office/drawing/2014/main" id="{47953CEC-6B9F-B285-E8D8-955C1153F08B}"/>
                      </a:ext>
                    </a:extLst>
                  </p:cNvPr>
                  <p:cNvGrpSpPr>
                    <a:grpSpLocks/>
                  </p:cNvGrpSpPr>
                  <p:nvPr/>
                </p:nvGrpSpPr>
                <p:grpSpPr bwMode="auto">
                  <a:xfrm>
                    <a:off x="2016" y="3648"/>
                    <a:ext cx="576" cy="432"/>
                    <a:chOff x="1920" y="3552"/>
                    <a:chExt cx="576" cy="432"/>
                  </a:xfrm>
                </p:grpSpPr>
                <p:sp>
                  <p:nvSpPr>
                    <p:cNvPr id="39" name="Arc 1034">
                      <a:extLst>
                        <a:ext uri="{FF2B5EF4-FFF2-40B4-BE49-F238E27FC236}">
                          <a16:creationId xmlns:a16="http://schemas.microsoft.com/office/drawing/2014/main" id="{15288496-22F2-5A85-CF4B-77D61EE2BBC7}"/>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40" name="Arc 1035">
                      <a:extLst>
                        <a:ext uri="{FF2B5EF4-FFF2-40B4-BE49-F238E27FC236}">
                          <a16:creationId xmlns:a16="http://schemas.microsoft.com/office/drawing/2014/main" id="{B99810B7-4470-0861-6C8D-BB2EA05E0C9F}"/>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nvGrpSpPr>
                <p:cNvPr id="30" name="Group 1036">
                  <a:extLst>
                    <a:ext uri="{FF2B5EF4-FFF2-40B4-BE49-F238E27FC236}">
                      <a16:creationId xmlns:a16="http://schemas.microsoft.com/office/drawing/2014/main" id="{CE6E7F6C-FEFA-B241-B2A3-1917C6095FB3}"/>
                    </a:ext>
                  </a:extLst>
                </p:cNvPr>
                <p:cNvGrpSpPr>
                  <a:grpSpLocks/>
                </p:cNvGrpSpPr>
                <p:nvPr/>
              </p:nvGrpSpPr>
              <p:grpSpPr bwMode="auto">
                <a:xfrm>
                  <a:off x="2112" y="3744"/>
                  <a:ext cx="1152" cy="432"/>
                  <a:chOff x="2016" y="3648"/>
                  <a:chExt cx="1152" cy="432"/>
                </a:xfrm>
              </p:grpSpPr>
              <p:grpSp>
                <p:nvGrpSpPr>
                  <p:cNvPr id="31" name="Group 1037">
                    <a:extLst>
                      <a:ext uri="{FF2B5EF4-FFF2-40B4-BE49-F238E27FC236}">
                        <a16:creationId xmlns:a16="http://schemas.microsoft.com/office/drawing/2014/main" id="{AC651DF7-A701-0FF5-A03D-35518641CFB9}"/>
                      </a:ext>
                    </a:extLst>
                  </p:cNvPr>
                  <p:cNvGrpSpPr>
                    <a:grpSpLocks/>
                  </p:cNvGrpSpPr>
                  <p:nvPr/>
                </p:nvGrpSpPr>
                <p:grpSpPr bwMode="auto">
                  <a:xfrm flipV="1">
                    <a:off x="2592" y="3648"/>
                    <a:ext cx="576" cy="432"/>
                    <a:chOff x="1920" y="3552"/>
                    <a:chExt cx="576" cy="432"/>
                  </a:xfrm>
                </p:grpSpPr>
                <p:sp>
                  <p:nvSpPr>
                    <p:cNvPr id="35" name="Arc 1038">
                      <a:extLst>
                        <a:ext uri="{FF2B5EF4-FFF2-40B4-BE49-F238E27FC236}">
                          <a16:creationId xmlns:a16="http://schemas.microsoft.com/office/drawing/2014/main" id="{DF6EC40D-4F88-DD48-F2FE-44A85A215FF8}"/>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36" name="Arc 1039">
                      <a:extLst>
                        <a:ext uri="{FF2B5EF4-FFF2-40B4-BE49-F238E27FC236}">
                          <a16:creationId xmlns:a16="http://schemas.microsoft.com/office/drawing/2014/main" id="{3B8302F8-05D1-FACD-98E1-46A42FD612A6}"/>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32" name="Group 1040">
                    <a:extLst>
                      <a:ext uri="{FF2B5EF4-FFF2-40B4-BE49-F238E27FC236}">
                        <a16:creationId xmlns:a16="http://schemas.microsoft.com/office/drawing/2014/main" id="{57698C80-C418-C84C-FA62-76C8D52E2F39}"/>
                      </a:ext>
                    </a:extLst>
                  </p:cNvPr>
                  <p:cNvGrpSpPr>
                    <a:grpSpLocks/>
                  </p:cNvGrpSpPr>
                  <p:nvPr/>
                </p:nvGrpSpPr>
                <p:grpSpPr bwMode="auto">
                  <a:xfrm>
                    <a:off x="2016" y="3648"/>
                    <a:ext cx="576" cy="432"/>
                    <a:chOff x="1920" y="3552"/>
                    <a:chExt cx="576" cy="432"/>
                  </a:xfrm>
                </p:grpSpPr>
                <p:sp>
                  <p:nvSpPr>
                    <p:cNvPr id="33" name="Arc 1041">
                      <a:extLst>
                        <a:ext uri="{FF2B5EF4-FFF2-40B4-BE49-F238E27FC236}">
                          <a16:creationId xmlns:a16="http://schemas.microsoft.com/office/drawing/2014/main" id="{D61E032E-9F0D-5BBD-582B-46040F25A064}"/>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34" name="Arc 1042">
                      <a:extLst>
                        <a:ext uri="{FF2B5EF4-FFF2-40B4-BE49-F238E27FC236}">
                          <a16:creationId xmlns:a16="http://schemas.microsoft.com/office/drawing/2014/main" id="{557ED0BA-1B53-04FC-9335-834466F8E86A}"/>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grpSp>
            <p:nvGrpSpPr>
              <p:cNvPr id="14" name="Group 1043">
                <a:extLst>
                  <a:ext uri="{FF2B5EF4-FFF2-40B4-BE49-F238E27FC236}">
                    <a16:creationId xmlns:a16="http://schemas.microsoft.com/office/drawing/2014/main" id="{7F1C0B65-8152-10C5-F86C-97A5D0BA3577}"/>
                  </a:ext>
                </a:extLst>
              </p:cNvPr>
              <p:cNvGrpSpPr>
                <a:grpSpLocks/>
              </p:cNvGrpSpPr>
              <p:nvPr/>
            </p:nvGrpSpPr>
            <p:grpSpPr bwMode="auto">
              <a:xfrm>
                <a:off x="3412325" y="1752600"/>
                <a:ext cx="436963" cy="393700"/>
                <a:chOff x="2016" y="3648"/>
                <a:chExt cx="1152" cy="432"/>
              </a:xfrm>
            </p:grpSpPr>
            <p:grpSp>
              <p:nvGrpSpPr>
                <p:cNvPr id="23" name="Group 1044">
                  <a:extLst>
                    <a:ext uri="{FF2B5EF4-FFF2-40B4-BE49-F238E27FC236}">
                      <a16:creationId xmlns:a16="http://schemas.microsoft.com/office/drawing/2014/main" id="{BBDAF14D-6045-11CD-3267-43DC6838193A}"/>
                    </a:ext>
                  </a:extLst>
                </p:cNvPr>
                <p:cNvGrpSpPr>
                  <a:grpSpLocks/>
                </p:cNvGrpSpPr>
                <p:nvPr/>
              </p:nvGrpSpPr>
              <p:grpSpPr bwMode="auto">
                <a:xfrm flipV="1">
                  <a:off x="2592" y="3648"/>
                  <a:ext cx="576" cy="432"/>
                  <a:chOff x="1920" y="3552"/>
                  <a:chExt cx="576" cy="432"/>
                </a:xfrm>
              </p:grpSpPr>
              <p:sp>
                <p:nvSpPr>
                  <p:cNvPr id="27" name="Arc 1045">
                    <a:extLst>
                      <a:ext uri="{FF2B5EF4-FFF2-40B4-BE49-F238E27FC236}">
                        <a16:creationId xmlns:a16="http://schemas.microsoft.com/office/drawing/2014/main" id="{8A81D1DF-CE2A-2E97-13B8-C6EAB2029F70}"/>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8" name="Arc 1046">
                    <a:extLst>
                      <a:ext uri="{FF2B5EF4-FFF2-40B4-BE49-F238E27FC236}">
                        <a16:creationId xmlns:a16="http://schemas.microsoft.com/office/drawing/2014/main" id="{7A870AC5-8734-A0D7-3FDD-D134917FADC8}"/>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24" name="Group 1047">
                  <a:extLst>
                    <a:ext uri="{FF2B5EF4-FFF2-40B4-BE49-F238E27FC236}">
                      <a16:creationId xmlns:a16="http://schemas.microsoft.com/office/drawing/2014/main" id="{7A4237E1-1502-1EF4-9DAC-505276093FB4}"/>
                    </a:ext>
                  </a:extLst>
                </p:cNvPr>
                <p:cNvGrpSpPr>
                  <a:grpSpLocks/>
                </p:cNvGrpSpPr>
                <p:nvPr/>
              </p:nvGrpSpPr>
              <p:grpSpPr bwMode="auto">
                <a:xfrm>
                  <a:off x="2016" y="3648"/>
                  <a:ext cx="576" cy="432"/>
                  <a:chOff x="1920" y="3552"/>
                  <a:chExt cx="576" cy="432"/>
                </a:xfrm>
              </p:grpSpPr>
              <p:sp>
                <p:nvSpPr>
                  <p:cNvPr id="25" name="Arc 1048">
                    <a:extLst>
                      <a:ext uri="{FF2B5EF4-FFF2-40B4-BE49-F238E27FC236}">
                        <a16:creationId xmlns:a16="http://schemas.microsoft.com/office/drawing/2014/main" id="{4E735D1A-0973-7FC6-EA60-DC407842296E}"/>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6" name="Arc 1049">
                    <a:extLst>
                      <a:ext uri="{FF2B5EF4-FFF2-40B4-BE49-F238E27FC236}">
                        <a16:creationId xmlns:a16="http://schemas.microsoft.com/office/drawing/2014/main" id="{CEE5A42C-7E2B-EE1C-145C-37A5B61D62C2}"/>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nvGrpSpPr>
              <p:cNvPr id="15" name="Group 1050">
                <a:extLst>
                  <a:ext uri="{FF2B5EF4-FFF2-40B4-BE49-F238E27FC236}">
                    <a16:creationId xmlns:a16="http://schemas.microsoft.com/office/drawing/2014/main" id="{18FA87F4-09CE-28BC-7816-F5E22E80D577}"/>
                  </a:ext>
                </a:extLst>
              </p:cNvPr>
              <p:cNvGrpSpPr>
                <a:grpSpLocks/>
              </p:cNvGrpSpPr>
              <p:nvPr/>
            </p:nvGrpSpPr>
            <p:grpSpPr bwMode="auto">
              <a:xfrm flipV="1">
                <a:off x="3212893" y="1752600"/>
                <a:ext cx="216107" cy="395751"/>
                <a:chOff x="1920" y="3552"/>
                <a:chExt cx="576" cy="432"/>
              </a:xfrm>
            </p:grpSpPr>
            <p:sp>
              <p:nvSpPr>
                <p:cNvPr id="21" name="Arc 1051">
                  <a:extLst>
                    <a:ext uri="{FF2B5EF4-FFF2-40B4-BE49-F238E27FC236}">
                      <a16:creationId xmlns:a16="http://schemas.microsoft.com/office/drawing/2014/main" id="{E544D8A6-76DE-0687-FEEF-A58B51A38CE1}"/>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2" name="Arc 1052">
                  <a:extLst>
                    <a:ext uri="{FF2B5EF4-FFF2-40B4-BE49-F238E27FC236}">
                      <a16:creationId xmlns:a16="http://schemas.microsoft.com/office/drawing/2014/main" id="{B9D12E1B-CBAC-96E2-19F3-7BEFB8F38A4D}"/>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16" name="Group 1053">
                <a:extLst>
                  <a:ext uri="{FF2B5EF4-FFF2-40B4-BE49-F238E27FC236}">
                    <a16:creationId xmlns:a16="http://schemas.microsoft.com/office/drawing/2014/main" id="{77CD0C17-0B08-4DCF-A88F-7930C6F82F37}"/>
                  </a:ext>
                </a:extLst>
              </p:cNvPr>
              <p:cNvGrpSpPr>
                <a:grpSpLocks/>
              </p:cNvGrpSpPr>
              <p:nvPr/>
            </p:nvGrpSpPr>
            <p:grpSpPr bwMode="auto">
              <a:xfrm>
                <a:off x="2971800" y="1769004"/>
                <a:ext cx="218481" cy="395751"/>
                <a:chOff x="1920" y="3552"/>
                <a:chExt cx="576" cy="432"/>
              </a:xfrm>
            </p:grpSpPr>
            <p:sp>
              <p:nvSpPr>
                <p:cNvPr id="19" name="Arc 1054">
                  <a:extLst>
                    <a:ext uri="{FF2B5EF4-FFF2-40B4-BE49-F238E27FC236}">
                      <a16:creationId xmlns:a16="http://schemas.microsoft.com/office/drawing/2014/main" id="{61893663-B567-7D3B-CE31-6F98F757686E}"/>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0" name="Arc 1055">
                  <a:extLst>
                    <a:ext uri="{FF2B5EF4-FFF2-40B4-BE49-F238E27FC236}">
                      <a16:creationId xmlns:a16="http://schemas.microsoft.com/office/drawing/2014/main" id="{7F0F8C5E-E72D-7253-7175-37CC25E2252B}"/>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sp>
            <p:nvSpPr>
              <p:cNvPr id="17" name="Arc 1056">
                <a:extLst>
                  <a:ext uri="{FF2B5EF4-FFF2-40B4-BE49-F238E27FC236}">
                    <a16:creationId xmlns:a16="http://schemas.microsoft.com/office/drawing/2014/main" id="{22A09A62-A32B-6E97-9940-11FD2B979350}"/>
                  </a:ext>
                </a:extLst>
              </p:cNvPr>
              <p:cNvSpPr>
                <a:spLocks/>
              </p:cNvSpPr>
              <p:nvPr/>
            </p:nvSpPr>
            <p:spPr bwMode="auto">
              <a:xfrm>
                <a:off x="4705402" y="1752600"/>
                <a:ext cx="75993" cy="196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8" name="Line 1057">
                <a:extLst>
                  <a:ext uri="{FF2B5EF4-FFF2-40B4-BE49-F238E27FC236}">
                    <a16:creationId xmlns:a16="http://schemas.microsoft.com/office/drawing/2014/main" id="{9FA96180-D87E-7049-EC0D-64DC2E9E9C42}"/>
                  </a:ext>
                </a:extLst>
              </p:cNvPr>
              <p:cNvSpPr>
                <a:spLocks noChangeShapeType="1"/>
              </p:cNvSpPr>
              <p:nvPr/>
            </p:nvSpPr>
            <p:spPr bwMode="auto">
              <a:xfrm>
                <a:off x="4781395" y="1949450"/>
                <a:ext cx="52720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cxnSp>
          <p:nvCxnSpPr>
            <p:cNvPr id="6" name="Straight Arrow Connector 34">
              <a:extLst>
                <a:ext uri="{FF2B5EF4-FFF2-40B4-BE49-F238E27FC236}">
                  <a16:creationId xmlns:a16="http://schemas.microsoft.com/office/drawing/2014/main" id="{28EDCACE-8C47-1A90-5278-DA2D1FD1C51C}"/>
                </a:ext>
              </a:extLst>
            </p:cNvPr>
            <p:cNvCxnSpPr>
              <a:cxnSpLocks noChangeShapeType="1"/>
            </p:cNvCxnSpPr>
            <p:nvPr/>
          </p:nvCxnSpPr>
          <p:spPr bwMode="auto">
            <a:xfrm>
              <a:off x="1219200" y="1447800"/>
              <a:ext cx="137160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 name="Straight Arrow Connector 35">
              <a:extLst>
                <a:ext uri="{FF2B5EF4-FFF2-40B4-BE49-F238E27FC236}">
                  <a16:creationId xmlns:a16="http://schemas.microsoft.com/office/drawing/2014/main" id="{360D7CD1-1040-E9ED-3495-9F324CA7BB3D}"/>
                </a:ext>
              </a:extLst>
            </p:cNvPr>
            <p:cNvCxnSpPr>
              <a:cxnSpLocks noChangeShapeType="1"/>
            </p:cNvCxnSpPr>
            <p:nvPr/>
          </p:nvCxnSpPr>
          <p:spPr bwMode="auto">
            <a:xfrm rot="5400000" flipH="1" flipV="1">
              <a:off x="2552700" y="419100"/>
              <a:ext cx="1066800" cy="9906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 name="Straight Connector 39">
              <a:extLst>
                <a:ext uri="{FF2B5EF4-FFF2-40B4-BE49-F238E27FC236}">
                  <a16:creationId xmlns:a16="http://schemas.microsoft.com/office/drawing/2014/main" id="{9E9D6749-4FC1-10DC-00DA-9798A9C28B69}"/>
                </a:ext>
              </a:extLst>
            </p:cNvPr>
            <p:cNvCxnSpPr>
              <a:cxnSpLocks noChangeShapeType="1"/>
            </p:cNvCxnSpPr>
            <p:nvPr/>
          </p:nvCxnSpPr>
          <p:spPr bwMode="auto">
            <a:xfrm>
              <a:off x="2590800" y="1447800"/>
              <a:ext cx="1219200" cy="158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9" name="Oval 40">
              <a:extLst>
                <a:ext uri="{FF2B5EF4-FFF2-40B4-BE49-F238E27FC236}">
                  <a16:creationId xmlns:a16="http://schemas.microsoft.com/office/drawing/2014/main" id="{54FCDE14-FD1A-5593-9E73-369F2A50453D}"/>
                </a:ext>
              </a:extLst>
            </p:cNvPr>
            <p:cNvSpPr>
              <a:spLocks noChangeArrowheads="1"/>
            </p:cNvSpPr>
            <p:nvPr/>
          </p:nvSpPr>
          <p:spPr bwMode="auto">
            <a:xfrm>
              <a:off x="2133600" y="3810000"/>
              <a:ext cx="609600" cy="609600"/>
            </a:xfrm>
            <a:prstGeom prst="ellipse">
              <a:avLst/>
            </a:prstGeom>
            <a:solidFill>
              <a:schemeClr val="accent1"/>
            </a:solidFill>
            <a:ln w="9525" algn="ctr">
              <a:solidFill>
                <a:schemeClr val="tx1"/>
              </a:solidFill>
              <a:round/>
              <a:headEnd/>
              <a:tailEnd/>
            </a:ln>
          </p:spPr>
          <p:txBody>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0" name="TextBox 60">
              <a:extLst>
                <a:ext uri="{FF2B5EF4-FFF2-40B4-BE49-F238E27FC236}">
                  <a16:creationId xmlns:a16="http://schemas.microsoft.com/office/drawing/2014/main" id="{9C938F9B-CE73-98B2-3F3D-6BFA77F1BB4C}"/>
                </a:ext>
              </a:extLst>
            </p:cNvPr>
            <p:cNvSpPr txBox="1">
              <a:spLocks noChangeArrowheads="1"/>
            </p:cNvSpPr>
            <p:nvPr/>
          </p:nvSpPr>
          <p:spPr bwMode="auto">
            <a:xfrm>
              <a:off x="3048000" y="923925"/>
              <a:ext cx="450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latin typeface="Symbol" panose="05050102010706020507" pitchFamily="18" charset="2"/>
                </a:rPr>
                <a:t>Q</a:t>
              </a:r>
            </a:p>
          </p:txBody>
        </p:sp>
        <p:sp>
          <p:nvSpPr>
            <p:cNvPr id="11" name="Text Box 1084">
              <a:extLst>
                <a:ext uri="{FF2B5EF4-FFF2-40B4-BE49-F238E27FC236}">
                  <a16:creationId xmlns:a16="http://schemas.microsoft.com/office/drawing/2014/main" id="{B97BDFEB-93EB-A42D-A25C-AF91572D42A8}"/>
                </a:ext>
              </a:extLst>
            </p:cNvPr>
            <p:cNvSpPr txBox="1">
              <a:spLocks noChangeArrowheads="1"/>
            </p:cNvSpPr>
            <p:nvPr/>
          </p:nvSpPr>
          <p:spPr bwMode="auto">
            <a:xfrm>
              <a:off x="1066800" y="7620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i="1">
                  <a:solidFill>
                    <a:srgbClr val="000099"/>
                  </a:solidFill>
                  <a:latin typeface="Times New Roman" panose="02020603050405020304" pitchFamily="18" charset="0"/>
                </a:rPr>
                <a:t>k = (</a:t>
              </a:r>
              <a:r>
                <a:rPr lang="en-US" altLang="en-US" i="1">
                  <a:solidFill>
                    <a:srgbClr val="000099"/>
                  </a:solidFill>
                  <a:latin typeface="Symbol" panose="05050102010706020507" pitchFamily="18" charset="2"/>
                  <a:sym typeface="Symbol" panose="05050102010706020507" pitchFamily="18" charset="2"/>
                </a:rPr>
                <a:t>E</a:t>
              </a:r>
              <a:r>
                <a:rPr lang="en-US" altLang="en-US" i="1">
                  <a:solidFill>
                    <a:srgbClr val="000099"/>
                  </a:solidFill>
                  <a:latin typeface="Times New Roman" panose="02020603050405020304" pitchFamily="18" charset="0"/>
                  <a:sym typeface="Symbol" panose="05050102010706020507" pitchFamily="18" charset="2"/>
                </a:rPr>
                <a:t>,</a:t>
              </a:r>
              <a:r>
                <a:rPr lang="en-US" altLang="en-US" b="1" i="1">
                  <a:solidFill>
                    <a:srgbClr val="000099"/>
                  </a:solidFill>
                  <a:latin typeface="Times New Roman" panose="02020603050405020304" pitchFamily="18" charset="0"/>
                  <a:sym typeface="Symbol" panose="05050102010706020507" pitchFamily="18" charset="2"/>
                </a:rPr>
                <a:t>k</a:t>
              </a:r>
              <a:r>
                <a:rPr lang="en-US" altLang="en-US" i="1">
                  <a:solidFill>
                    <a:srgbClr val="000099"/>
                  </a:solidFill>
                  <a:latin typeface="Times New Roman" panose="02020603050405020304" pitchFamily="18" charset="0"/>
                  <a:sym typeface="Symbol" panose="05050102010706020507" pitchFamily="18" charset="2"/>
                </a:rPr>
                <a:t>)</a:t>
              </a:r>
              <a:endParaRPr lang="en-US" altLang="en-US" i="1">
                <a:solidFill>
                  <a:srgbClr val="000099"/>
                </a:solidFill>
                <a:latin typeface="Times New Roman" panose="02020603050405020304" pitchFamily="18" charset="0"/>
              </a:endParaRPr>
            </a:p>
          </p:txBody>
        </p:sp>
        <p:sp>
          <p:nvSpPr>
            <p:cNvPr id="12" name="Text Box 1084">
              <a:extLst>
                <a:ext uri="{FF2B5EF4-FFF2-40B4-BE49-F238E27FC236}">
                  <a16:creationId xmlns:a16="http://schemas.microsoft.com/office/drawing/2014/main" id="{867B88F6-30D3-F27D-4A2A-11E3C933979F}"/>
                </a:ext>
              </a:extLst>
            </p:cNvPr>
            <p:cNvSpPr txBox="1">
              <a:spLocks noChangeArrowheads="1"/>
            </p:cNvSpPr>
            <p:nvPr/>
          </p:nvSpPr>
          <p:spPr bwMode="auto">
            <a:xfrm>
              <a:off x="3581400" y="390525"/>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i="1">
                  <a:solidFill>
                    <a:srgbClr val="000099"/>
                  </a:solidFill>
                  <a:latin typeface="Times New Roman" panose="02020603050405020304" pitchFamily="18" charset="0"/>
                </a:rPr>
                <a:t>k’ = (</a:t>
              </a:r>
              <a:r>
                <a:rPr lang="en-US" altLang="en-US" i="1">
                  <a:solidFill>
                    <a:srgbClr val="000099"/>
                  </a:solidFill>
                  <a:latin typeface="Symbol" panose="05050102010706020507" pitchFamily="18" charset="2"/>
                  <a:sym typeface="Symbol" panose="05050102010706020507" pitchFamily="18" charset="2"/>
                </a:rPr>
                <a:t>E</a:t>
              </a:r>
              <a:r>
                <a:rPr lang="en-US" altLang="en-US" i="1">
                  <a:solidFill>
                    <a:srgbClr val="000099"/>
                  </a:solidFill>
                  <a:latin typeface="Times New Roman" panose="02020603050405020304" pitchFamily="18" charset="0"/>
                  <a:sym typeface="Symbol" panose="05050102010706020507" pitchFamily="18" charset="2"/>
                </a:rPr>
                <a:t>’,</a:t>
              </a:r>
              <a:r>
                <a:rPr lang="en-US" altLang="en-US" b="1" i="1">
                  <a:solidFill>
                    <a:srgbClr val="000099"/>
                  </a:solidFill>
                  <a:latin typeface="Times New Roman" panose="02020603050405020304" pitchFamily="18" charset="0"/>
                  <a:sym typeface="Symbol" panose="05050102010706020507" pitchFamily="18" charset="2"/>
                </a:rPr>
                <a:t>k’</a:t>
              </a:r>
              <a:r>
                <a:rPr lang="en-US" altLang="en-US" i="1">
                  <a:solidFill>
                    <a:srgbClr val="000099"/>
                  </a:solidFill>
                  <a:latin typeface="Times New Roman" panose="02020603050405020304" pitchFamily="18" charset="0"/>
                  <a:sym typeface="Symbol" panose="05050102010706020507" pitchFamily="18" charset="2"/>
                </a:rPr>
                <a:t>)</a:t>
              </a:r>
              <a:endParaRPr lang="en-US" altLang="en-US" i="1">
                <a:solidFill>
                  <a:srgbClr val="000099"/>
                </a:solidFill>
                <a:latin typeface="Times New Roman" panose="02020603050405020304" pitchFamily="18" charset="0"/>
              </a:endParaRPr>
            </a:p>
          </p:txBody>
        </p:sp>
      </p:grpSp>
      <p:sp>
        <p:nvSpPr>
          <p:cNvPr id="43" name="TextBox 57">
            <a:extLst>
              <a:ext uri="{FF2B5EF4-FFF2-40B4-BE49-F238E27FC236}">
                <a16:creationId xmlns:a16="http://schemas.microsoft.com/office/drawing/2014/main" id="{FB8BBFCC-7F17-B26D-FACD-9E58FC975CA3}"/>
              </a:ext>
            </a:extLst>
          </p:cNvPr>
          <p:cNvSpPr txBox="1">
            <a:spLocks noChangeArrowheads="1"/>
          </p:cNvSpPr>
          <p:nvPr/>
        </p:nvSpPr>
        <p:spPr bwMode="auto">
          <a:xfrm>
            <a:off x="3865563" y="1704975"/>
            <a:ext cx="2719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t>T</a:t>
            </a:r>
            <a:r>
              <a:rPr lang="en-US" altLang="en-US" baseline="-25000"/>
              <a:t>fi</a:t>
            </a:r>
            <a:r>
              <a:rPr lang="en-US" altLang="en-US"/>
              <a:t> = &lt; f | T | i &gt;  </a:t>
            </a:r>
          </a:p>
        </p:txBody>
      </p:sp>
      <p:sp>
        <p:nvSpPr>
          <p:cNvPr id="44" name="TextBox 58">
            <a:extLst>
              <a:ext uri="{FF2B5EF4-FFF2-40B4-BE49-F238E27FC236}">
                <a16:creationId xmlns:a16="http://schemas.microsoft.com/office/drawing/2014/main" id="{A1B42B4C-6DC2-6DD3-98E9-44F67A0E4DCC}"/>
              </a:ext>
            </a:extLst>
          </p:cNvPr>
          <p:cNvSpPr txBox="1">
            <a:spLocks noChangeArrowheads="1"/>
          </p:cNvSpPr>
          <p:nvPr/>
        </p:nvSpPr>
        <p:spPr bwMode="auto">
          <a:xfrm>
            <a:off x="4781550" y="866775"/>
            <a:ext cx="4133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000"/>
              <a:t>Recall: matrix element = &lt;</a:t>
            </a:r>
            <a:r>
              <a:rPr lang="en-US" altLang="en-US" sz="2000">
                <a:latin typeface="Symbol" panose="05050102010706020507" pitchFamily="18" charset="2"/>
              </a:rPr>
              <a:t>Y</a:t>
            </a:r>
            <a:r>
              <a:rPr lang="en-US" altLang="en-US" sz="2000" baseline="30000">
                <a:latin typeface="Symbol" panose="05050102010706020507" pitchFamily="18" charset="2"/>
              </a:rPr>
              <a:t>*</a:t>
            </a:r>
            <a:r>
              <a:rPr lang="en-US" altLang="en-US" sz="2000"/>
              <a:t>|O|</a:t>
            </a:r>
            <a:r>
              <a:rPr lang="en-US" altLang="en-US" sz="2000">
                <a:latin typeface="Symbol" panose="05050102010706020507" pitchFamily="18" charset="2"/>
              </a:rPr>
              <a:t>Y</a:t>
            </a:r>
            <a:r>
              <a:rPr lang="en-US" altLang="en-US" sz="2000"/>
              <a:t>&gt;</a:t>
            </a:r>
          </a:p>
          <a:p>
            <a:pPr eaLnBrk="1" hangingPunct="1"/>
            <a:r>
              <a:rPr lang="en-US" altLang="en-US" sz="2000"/>
              <a:t>Define transition matrix element T</a:t>
            </a:r>
            <a:r>
              <a:rPr lang="en-US" altLang="en-US" sz="2000" baseline="-25000"/>
              <a:t>fi</a:t>
            </a:r>
            <a:r>
              <a:rPr lang="en-US" altLang="en-US" sz="2000"/>
              <a:t>:</a:t>
            </a:r>
          </a:p>
        </p:txBody>
      </p:sp>
      <p:graphicFrame>
        <p:nvGraphicFramePr>
          <p:cNvPr id="45" name="Object 2">
            <a:extLst>
              <a:ext uri="{FF2B5EF4-FFF2-40B4-BE49-F238E27FC236}">
                <a16:creationId xmlns:a16="http://schemas.microsoft.com/office/drawing/2014/main" id="{C03EFE4F-2F68-5DBD-27F0-169AF8AC84BF}"/>
              </a:ext>
            </a:extLst>
          </p:cNvPr>
          <p:cNvGraphicFramePr>
            <a:graphicFrameLocks noChangeAspect="1"/>
          </p:cNvGraphicFramePr>
          <p:nvPr>
            <p:extLst>
              <p:ext uri="{D42A27DB-BD31-4B8C-83A1-F6EECF244321}">
                <p14:modId xmlns:p14="http://schemas.microsoft.com/office/powerpoint/2010/main" val="1334900828"/>
              </p:ext>
            </p:extLst>
          </p:nvPr>
        </p:nvGraphicFramePr>
        <p:xfrm>
          <a:off x="2516188" y="2390775"/>
          <a:ext cx="6235700" cy="1884363"/>
        </p:xfrm>
        <a:graphic>
          <a:graphicData uri="http://schemas.openxmlformats.org/presentationml/2006/ole">
            <mc:AlternateContent xmlns:mc="http://schemas.openxmlformats.org/markup-compatibility/2006">
              <mc:Choice xmlns:v="urn:schemas-microsoft-com:vml" Requires="v">
                <p:oleObj name="Equation" r:id="rId2" imgW="2857320" imgH="863280" progId="Equation.3">
                  <p:embed/>
                </p:oleObj>
              </mc:Choice>
              <mc:Fallback>
                <p:oleObj name="Equation" r:id="rId2" imgW="2857320" imgH="863280" progId="Equation.3">
                  <p:embed/>
                  <p:pic>
                    <p:nvPicPr>
                      <p:cNvPr id="45" name="Object 2">
                        <a:extLst>
                          <a:ext uri="{FF2B5EF4-FFF2-40B4-BE49-F238E27FC236}">
                            <a16:creationId xmlns:a16="http://schemas.microsoft.com/office/drawing/2014/main" id="{DFDDFCB3-10B7-420B-9478-44B4180E8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390775"/>
                        <a:ext cx="6235700" cy="1884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 name="TextBox 60">
            <a:extLst>
              <a:ext uri="{FF2B5EF4-FFF2-40B4-BE49-F238E27FC236}">
                <a16:creationId xmlns:a16="http://schemas.microsoft.com/office/drawing/2014/main" id="{8457D76A-8E37-1ED7-2D23-5C93A0864687}"/>
              </a:ext>
            </a:extLst>
          </p:cNvPr>
          <p:cNvSpPr txBox="1">
            <a:spLocks noChangeArrowheads="1"/>
          </p:cNvSpPr>
          <p:nvPr/>
        </p:nvSpPr>
        <p:spPr bwMode="auto">
          <a:xfrm>
            <a:off x="2133600" y="4425950"/>
            <a:ext cx="4160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en-US" altLang="en-US" sz="2000" dirty="0"/>
              <a:t>which separates into two integrals and gives the well-known result:</a:t>
            </a:r>
          </a:p>
        </p:txBody>
      </p:sp>
      <p:graphicFrame>
        <p:nvGraphicFramePr>
          <p:cNvPr id="47" name="Object 3">
            <a:extLst>
              <a:ext uri="{FF2B5EF4-FFF2-40B4-BE49-F238E27FC236}">
                <a16:creationId xmlns:a16="http://schemas.microsoft.com/office/drawing/2014/main" id="{95C1B444-3B0E-9EC0-5BF2-6140AACFF16F}"/>
              </a:ext>
            </a:extLst>
          </p:cNvPr>
          <p:cNvGraphicFramePr>
            <a:graphicFrameLocks noChangeAspect="1"/>
          </p:cNvGraphicFramePr>
          <p:nvPr>
            <p:extLst>
              <p:ext uri="{D42A27DB-BD31-4B8C-83A1-F6EECF244321}">
                <p14:modId xmlns:p14="http://schemas.microsoft.com/office/powerpoint/2010/main" val="3799056207"/>
              </p:ext>
            </p:extLst>
          </p:nvPr>
        </p:nvGraphicFramePr>
        <p:xfrm>
          <a:off x="6067425" y="4371975"/>
          <a:ext cx="2909888" cy="914400"/>
        </p:xfrm>
        <a:graphic>
          <a:graphicData uri="http://schemas.openxmlformats.org/presentationml/2006/ole">
            <mc:AlternateContent xmlns:mc="http://schemas.openxmlformats.org/markup-compatibility/2006">
              <mc:Choice xmlns:v="urn:schemas-microsoft-com:vml" Requires="v">
                <p:oleObj name="Equation" r:id="rId4" imgW="1333440" imgH="419040" progId="Equation.3">
                  <p:embed/>
                </p:oleObj>
              </mc:Choice>
              <mc:Fallback>
                <p:oleObj name="Equation" r:id="rId4" imgW="1333440" imgH="419040" progId="Equation.3">
                  <p:embed/>
                  <p:pic>
                    <p:nvPicPr>
                      <p:cNvPr id="47" name="Object 3">
                        <a:extLst>
                          <a:ext uri="{FF2B5EF4-FFF2-40B4-BE49-F238E27FC236}">
                            <a16:creationId xmlns:a16="http://schemas.microsoft.com/office/drawing/2014/main" id="{80AFEE48-C8E4-473A-9E0B-E74393950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7425" y="4371975"/>
                        <a:ext cx="2909888"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 name="TextBox 62">
            <a:extLst>
              <a:ext uri="{FF2B5EF4-FFF2-40B4-BE49-F238E27FC236}">
                <a16:creationId xmlns:a16="http://schemas.microsoft.com/office/drawing/2014/main" id="{D8769543-5C55-92B2-87BE-F05F68126804}"/>
              </a:ext>
            </a:extLst>
          </p:cNvPr>
          <p:cNvSpPr txBox="1">
            <a:spLocks noChangeArrowheads="1"/>
          </p:cNvSpPr>
          <p:nvPr/>
        </p:nvSpPr>
        <p:spPr bwMode="auto">
          <a:xfrm>
            <a:off x="457200" y="5334000"/>
            <a:ext cx="354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000"/>
              <a:t>where F(q) is the form factor: </a:t>
            </a:r>
          </a:p>
        </p:txBody>
      </p:sp>
      <p:graphicFrame>
        <p:nvGraphicFramePr>
          <p:cNvPr id="49" name="Object 5">
            <a:extLst>
              <a:ext uri="{FF2B5EF4-FFF2-40B4-BE49-F238E27FC236}">
                <a16:creationId xmlns:a16="http://schemas.microsoft.com/office/drawing/2014/main" id="{79C6881F-B982-494F-A5B5-D6CF9BC2628D}"/>
              </a:ext>
            </a:extLst>
          </p:cNvPr>
          <p:cNvGraphicFramePr>
            <a:graphicFrameLocks noChangeAspect="1"/>
          </p:cNvGraphicFramePr>
          <p:nvPr>
            <p:extLst>
              <p:ext uri="{D42A27DB-BD31-4B8C-83A1-F6EECF244321}">
                <p14:modId xmlns:p14="http://schemas.microsoft.com/office/powerpoint/2010/main" val="952414802"/>
              </p:ext>
            </p:extLst>
          </p:nvPr>
        </p:nvGraphicFramePr>
        <p:xfrm>
          <a:off x="4011613" y="5276850"/>
          <a:ext cx="4911725" cy="1144588"/>
        </p:xfrm>
        <a:graphic>
          <a:graphicData uri="http://schemas.openxmlformats.org/presentationml/2006/ole">
            <mc:AlternateContent xmlns:mc="http://schemas.openxmlformats.org/markup-compatibility/2006">
              <mc:Choice xmlns:v="urn:schemas-microsoft-com:vml" Requires="v">
                <p:oleObj name="Equation" r:id="rId6" imgW="2501640" imgH="583920" progId="Equation.3">
                  <p:embed/>
                </p:oleObj>
              </mc:Choice>
              <mc:Fallback>
                <p:oleObj name="Equation" r:id="rId6" imgW="2501640" imgH="583920" progId="Equation.3">
                  <p:embed/>
                  <p:pic>
                    <p:nvPicPr>
                      <p:cNvPr id="49" name="Object 5">
                        <a:extLst>
                          <a:ext uri="{FF2B5EF4-FFF2-40B4-BE49-F238E27FC236}">
                            <a16:creationId xmlns:a16="http://schemas.microsoft.com/office/drawing/2014/main" id="{A88FBF38-16E6-496F-B1A2-43307A3EE2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1613" y="5276850"/>
                        <a:ext cx="4911725"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495898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31</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Form Factor</a:t>
            </a:r>
          </a:p>
        </p:txBody>
      </p:sp>
      <p:sp>
        <p:nvSpPr>
          <p:cNvPr id="3" name="Oval 4">
            <a:extLst>
              <a:ext uri="{FF2B5EF4-FFF2-40B4-BE49-F238E27FC236}">
                <a16:creationId xmlns:a16="http://schemas.microsoft.com/office/drawing/2014/main" id="{2CE6023C-00BF-33BF-B20C-7F92C4B1072D}"/>
              </a:ext>
            </a:extLst>
          </p:cNvPr>
          <p:cNvSpPr>
            <a:spLocks noChangeArrowheads="1"/>
          </p:cNvSpPr>
          <p:nvPr/>
        </p:nvSpPr>
        <p:spPr bwMode="auto">
          <a:xfrm>
            <a:off x="1600200" y="1676400"/>
            <a:ext cx="3352800" cy="3429000"/>
          </a:xfrm>
          <a:prstGeom prst="ellipse">
            <a:avLst/>
          </a:prstGeom>
          <a:solidFill>
            <a:srgbClr val="CCECFF"/>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5" name="Line 5">
            <a:extLst>
              <a:ext uri="{FF2B5EF4-FFF2-40B4-BE49-F238E27FC236}">
                <a16:creationId xmlns:a16="http://schemas.microsoft.com/office/drawing/2014/main" id="{398C5FF8-746E-9EF3-FBC3-FF3B923A73E1}"/>
              </a:ext>
            </a:extLst>
          </p:cNvPr>
          <p:cNvSpPr>
            <a:spLocks noChangeShapeType="1"/>
          </p:cNvSpPr>
          <p:nvPr/>
        </p:nvSpPr>
        <p:spPr bwMode="auto">
          <a:xfrm>
            <a:off x="685800" y="3352800"/>
            <a:ext cx="2590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6">
            <a:extLst>
              <a:ext uri="{FF2B5EF4-FFF2-40B4-BE49-F238E27FC236}">
                <a16:creationId xmlns:a16="http://schemas.microsoft.com/office/drawing/2014/main" id="{A3284856-6F70-52DA-42ED-4F3AECC954E4}"/>
              </a:ext>
            </a:extLst>
          </p:cNvPr>
          <p:cNvSpPr>
            <a:spLocks noChangeShapeType="1"/>
          </p:cNvSpPr>
          <p:nvPr/>
        </p:nvSpPr>
        <p:spPr bwMode="auto">
          <a:xfrm>
            <a:off x="3276600" y="3352800"/>
            <a:ext cx="2590800" cy="19050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7">
            <a:extLst>
              <a:ext uri="{FF2B5EF4-FFF2-40B4-BE49-F238E27FC236}">
                <a16:creationId xmlns:a16="http://schemas.microsoft.com/office/drawing/2014/main" id="{36367279-57B6-3E83-E901-6082728C10A8}"/>
              </a:ext>
            </a:extLst>
          </p:cNvPr>
          <p:cNvSpPr>
            <a:spLocks noChangeShapeType="1"/>
          </p:cNvSpPr>
          <p:nvPr/>
        </p:nvSpPr>
        <p:spPr bwMode="auto">
          <a:xfrm>
            <a:off x="609600" y="2133600"/>
            <a:ext cx="2667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8">
            <a:extLst>
              <a:ext uri="{FF2B5EF4-FFF2-40B4-BE49-F238E27FC236}">
                <a16:creationId xmlns:a16="http://schemas.microsoft.com/office/drawing/2014/main" id="{A465EB6C-9127-6DB5-BD10-3FEADC94CD99}"/>
              </a:ext>
            </a:extLst>
          </p:cNvPr>
          <p:cNvSpPr>
            <a:spLocks noChangeShapeType="1"/>
          </p:cNvSpPr>
          <p:nvPr/>
        </p:nvSpPr>
        <p:spPr bwMode="auto">
          <a:xfrm>
            <a:off x="3886200" y="2438400"/>
            <a:ext cx="2057400" cy="14478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9">
            <a:extLst>
              <a:ext uri="{FF2B5EF4-FFF2-40B4-BE49-F238E27FC236}">
                <a16:creationId xmlns:a16="http://schemas.microsoft.com/office/drawing/2014/main" id="{3471C8D8-4D6F-4289-2142-E6CFC1ED1CBC}"/>
              </a:ext>
            </a:extLst>
          </p:cNvPr>
          <p:cNvSpPr>
            <a:spLocks noChangeShapeType="1"/>
          </p:cNvSpPr>
          <p:nvPr/>
        </p:nvSpPr>
        <p:spPr bwMode="auto">
          <a:xfrm flipV="1">
            <a:off x="3276600" y="2133600"/>
            <a:ext cx="0" cy="1219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10">
            <a:extLst>
              <a:ext uri="{FF2B5EF4-FFF2-40B4-BE49-F238E27FC236}">
                <a16:creationId xmlns:a16="http://schemas.microsoft.com/office/drawing/2014/main" id="{2CF5CD89-FD29-47A7-0F94-AE0D0A4209A1}"/>
              </a:ext>
            </a:extLst>
          </p:cNvPr>
          <p:cNvSpPr>
            <a:spLocks noChangeShapeType="1"/>
          </p:cNvSpPr>
          <p:nvPr/>
        </p:nvSpPr>
        <p:spPr bwMode="auto">
          <a:xfrm flipV="1">
            <a:off x="3276600" y="2438400"/>
            <a:ext cx="609600" cy="914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1">
            <a:extLst>
              <a:ext uri="{FF2B5EF4-FFF2-40B4-BE49-F238E27FC236}">
                <a16:creationId xmlns:a16="http://schemas.microsoft.com/office/drawing/2014/main" id="{D41A65B3-787B-7FDF-E3F8-7F0094E2EEE7}"/>
              </a:ext>
            </a:extLst>
          </p:cNvPr>
          <p:cNvSpPr>
            <a:spLocks noChangeShapeType="1"/>
          </p:cNvSpPr>
          <p:nvPr/>
        </p:nvSpPr>
        <p:spPr bwMode="auto">
          <a:xfrm flipV="1">
            <a:off x="3276600" y="2133600"/>
            <a:ext cx="228600" cy="12192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Text Box 12">
            <a:extLst>
              <a:ext uri="{FF2B5EF4-FFF2-40B4-BE49-F238E27FC236}">
                <a16:creationId xmlns:a16="http://schemas.microsoft.com/office/drawing/2014/main" id="{8D7134AF-E48B-351F-8F31-9D3671A60A94}"/>
              </a:ext>
            </a:extLst>
          </p:cNvPr>
          <p:cNvSpPr txBox="1">
            <a:spLocks noChangeArrowheads="1"/>
          </p:cNvSpPr>
          <p:nvPr/>
        </p:nvSpPr>
        <p:spPr bwMode="auto">
          <a:xfrm>
            <a:off x="3505200" y="1524000"/>
            <a:ext cx="457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4000" b="1" i="1">
                <a:solidFill>
                  <a:srgbClr val="000000"/>
                </a:solidFill>
              </a:rPr>
              <a:t>r</a:t>
            </a:r>
          </a:p>
        </p:txBody>
      </p:sp>
      <p:sp>
        <p:nvSpPr>
          <p:cNvPr id="13" name="Text Box 13">
            <a:extLst>
              <a:ext uri="{FF2B5EF4-FFF2-40B4-BE49-F238E27FC236}">
                <a16:creationId xmlns:a16="http://schemas.microsoft.com/office/drawing/2014/main" id="{8039AF64-6D2A-77E8-056A-4B5559A9FA75}"/>
              </a:ext>
            </a:extLst>
          </p:cNvPr>
          <p:cNvSpPr txBox="1">
            <a:spLocks noChangeArrowheads="1"/>
          </p:cNvSpPr>
          <p:nvPr/>
        </p:nvSpPr>
        <p:spPr bwMode="auto">
          <a:xfrm>
            <a:off x="381000" y="2362200"/>
            <a:ext cx="53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4000" b="1" i="1">
                <a:solidFill>
                  <a:srgbClr val="000000"/>
                </a:solidFill>
              </a:rPr>
              <a:t>k</a:t>
            </a:r>
          </a:p>
        </p:txBody>
      </p:sp>
      <p:sp>
        <p:nvSpPr>
          <p:cNvPr id="14" name="Text Box 14">
            <a:extLst>
              <a:ext uri="{FF2B5EF4-FFF2-40B4-BE49-F238E27FC236}">
                <a16:creationId xmlns:a16="http://schemas.microsoft.com/office/drawing/2014/main" id="{9FE6E8E7-E37B-A6C5-707C-46C3BF5C8890}"/>
              </a:ext>
            </a:extLst>
          </p:cNvPr>
          <p:cNvSpPr txBox="1">
            <a:spLocks noChangeArrowheads="1"/>
          </p:cNvSpPr>
          <p:nvPr/>
        </p:nvSpPr>
        <p:spPr bwMode="auto">
          <a:xfrm>
            <a:off x="5715000" y="4114800"/>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4000" b="1" i="1">
                <a:solidFill>
                  <a:srgbClr val="000000"/>
                </a:solidFill>
              </a:rPr>
              <a:t>k</a:t>
            </a:r>
            <a:r>
              <a:rPr lang="en-US" altLang="en-US" sz="4000" b="1" i="1">
                <a:solidFill>
                  <a:srgbClr val="000000"/>
                </a:solidFill>
                <a:cs typeface="Times New Roman" panose="02020603050405020304" pitchFamily="18" charset="0"/>
              </a:rPr>
              <a:t>'</a:t>
            </a:r>
            <a:endParaRPr lang="en-US" altLang="en-US" sz="4000" b="1" i="1">
              <a:solidFill>
                <a:srgbClr val="000000"/>
              </a:solidFill>
            </a:endParaRPr>
          </a:p>
        </p:txBody>
      </p:sp>
      <p:sp>
        <p:nvSpPr>
          <p:cNvPr id="15" name="Text Box 15">
            <a:extLst>
              <a:ext uri="{FF2B5EF4-FFF2-40B4-BE49-F238E27FC236}">
                <a16:creationId xmlns:a16="http://schemas.microsoft.com/office/drawing/2014/main" id="{229159AF-D09C-5138-4B4F-0F85B13BB4CD}"/>
              </a:ext>
            </a:extLst>
          </p:cNvPr>
          <p:cNvSpPr txBox="1">
            <a:spLocks noChangeArrowheads="1"/>
          </p:cNvSpPr>
          <p:nvPr/>
        </p:nvSpPr>
        <p:spPr bwMode="auto">
          <a:xfrm>
            <a:off x="457200" y="5638800"/>
            <a:ext cx="815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sz="4000">
                <a:solidFill>
                  <a:srgbClr val="FF0000"/>
                </a:solidFill>
              </a:rPr>
              <a:t>Amplitude at q:</a:t>
            </a:r>
          </a:p>
        </p:txBody>
      </p:sp>
      <p:graphicFrame>
        <p:nvGraphicFramePr>
          <p:cNvPr id="16" name="Object 16">
            <a:extLst>
              <a:ext uri="{FF2B5EF4-FFF2-40B4-BE49-F238E27FC236}">
                <a16:creationId xmlns:a16="http://schemas.microsoft.com/office/drawing/2014/main" id="{8ECCF0C3-F3AE-CF6E-8E84-E3DA7BB8E3F6}"/>
              </a:ext>
            </a:extLst>
          </p:cNvPr>
          <p:cNvGraphicFramePr>
            <a:graphicFrameLocks noChangeAspect="1"/>
          </p:cNvGraphicFramePr>
          <p:nvPr/>
        </p:nvGraphicFramePr>
        <p:xfrm>
          <a:off x="4114800" y="5562600"/>
          <a:ext cx="4343400" cy="974725"/>
        </p:xfrm>
        <a:graphic>
          <a:graphicData uri="http://schemas.openxmlformats.org/presentationml/2006/ole">
            <mc:AlternateContent xmlns:mc="http://schemas.openxmlformats.org/markup-compatibility/2006">
              <mc:Choice xmlns:v="urn:schemas-microsoft-com:vml" Requires="v">
                <p:oleObj name="Equation" r:id="rId2" imgW="1244520" imgH="279360" progId="Equation.3">
                  <p:embed/>
                </p:oleObj>
              </mc:Choice>
              <mc:Fallback>
                <p:oleObj name="Equation" r:id="rId2" imgW="1244520" imgH="279360" progId="Equation.3">
                  <p:embed/>
                  <p:pic>
                    <p:nvPicPr>
                      <p:cNvPr id="16" name="Object 16">
                        <a:extLst>
                          <a:ext uri="{FF2B5EF4-FFF2-40B4-BE49-F238E27FC236}">
                            <a16:creationId xmlns:a16="http://schemas.microsoft.com/office/drawing/2014/main" id="{13471A1F-C6D0-4EB4-82B2-6D17EA98D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562600"/>
                        <a:ext cx="4343400"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Line 17">
            <a:extLst>
              <a:ext uri="{FF2B5EF4-FFF2-40B4-BE49-F238E27FC236}">
                <a16:creationId xmlns:a16="http://schemas.microsoft.com/office/drawing/2014/main" id="{D75584CD-561C-9BF0-CE6D-F2FE1FBA6B30}"/>
              </a:ext>
            </a:extLst>
          </p:cNvPr>
          <p:cNvSpPr>
            <a:spLocks noChangeShapeType="1"/>
          </p:cNvSpPr>
          <p:nvPr/>
        </p:nvSpPr>
        <p:spPr bwMode="auto">
          <a:xfrm>
            <a:off x="3276600" y="2133600"/>
            <a:ext cx="228600" cy="0"/>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8">
            <a:extLst>
              <a:ext uri="{FF2B5EF4-FFF2-40B4-BE49-F238E27FC236}">
                <a16:creationId xmlns:a16="http://schemas.microsoft.com/office/drawing/2014/main" id="{17A73C04-DBC4-4220-476D-49EC4823B4DC}"/>
              </a:ext>
            </a:extLst>
          </p:cNvPr>
          <p:cNvSpPr>
            <a:spLocks noChangeShapeType="1"/>
          </p:cNvSpPr>
          <p:nvPr/>
        </p:nvSpPr>
        <p:spPr bwMode="auto">
          <a:xfrm>
            <a:off x="3505200" y="2133600"/>
            <a:ext cx="381000" cy="304800"/>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20">
            <a:extLst>
              <a:ext uri="{FF2B5EF4-FFF2-40B4-BE49-F238E27FC236}">
                <a16:creationId xmlns:a16="http://schemas.microsoft.com/office/drawing/2014/main" id="{DF683437-27ED-87D2-F574-96234A0F3768}"/>
              </a:ext>
            </a:extLst>
          </p:cNvPr>
          <p:cNvSpPr>
            <a:spLocks noChangeArrowheads="1"/>
          </p:cNvSpPr>
          <p:nvPr/>
        </p:nvSpPr>
        <p:spPr bwMode="auto">
          <a:xfrm>
            <a:off x="1295400" y="838200"/>
            <a:ext cx="1676400" cy="533400"/>
          </a:xfrm>
          <a:prstGeom prst="rect">
            <a:avLst/>
          </a:prstGeom>
          <a:solidFill>
            <a:srgbClr val="EAEAEA"/>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aphicFrame>
        <p:nvGraphicFramePr>
          <p:cNvPr id="20" name="Object 21">
            <a:extLst>
              <a:ext uri="{FF2B5EF4-FFF2-40B4-BE49-F238E27FC236}">
                <a16:creationId xmlns:a16="http://schemas.microsoft.com/office/drawing/2014/main" id="{98ADF1B2-BA25-307F-E5FB-1563329CDCF4}"/>
              </a:ext>
            </a:extLst>
          </p:cNvPr>
          <p:cNvGraphicFramePr>
            <a:graphicFrameLocks noChangeAspect="1"/>
          </p:cNvGraphicFramePr>
          <p:nvPr/>
        </p:nvGraphicFramePr>
        <p:xfrm>
          <a:off x="1371600" y="838200"/>
          <a:ext cx="1571625" cy="547688"/>
        </p:xfrm>
        <a:graphic>
          <a:graphicData uri="http://schemas.openxmlformats.org/presentationml/2006/ole">
            <mc:AlternateContent xmlns:mc="http://schemas.openxmlformats.org/markup-compatibility/2006">
              <mc:Choice xmlns:v="urn:schemas-microsoft-com:vml" Requires="v">
                <p:oleObj name="Equation" r:id="rId4" imgW="685800" imgH="241200" progId="Equation.3">
                  <p:embed/>
                </p:oleObj>
              </mc:Choice>
              <mc:Fallback>
                <p:oleObj name="Equation" r:id="rId4" imgW="685800" imgH="241200" progId="Equation.3">
                  <p:embed/>
                  <p:pic>
                    <p:nvPicPr>
                      <p:cNvPr id="20" name="Object 21">
                        <a:extLst>
                          <a:ext uri="{FF2B5EF4-FFF2-40B4-BE49-F238E27FC236}">
                            <a16:creationId xmlns:a16="http://schemas.microsoft.com/office/drawing/2014/main" id="{B555CA54-9AFF-4FCD-8E25-68AE4CA30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838200"/>
                        <a:ext cx="1571625"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Rectangle 22">
            <a:extLst>
              <a:ext uri="{FF2B5EF4-FFF2-40B4-BE49-F238E27FC236}">
                <a16:creationId xmlns:a16="http://schemas.microsoft.com/office/drawing/2014/main" id="{8F07A119-0B84-E50B-1A53-AFE7C431D2AA}"/>
              </a:ext>
            </a:extLst>
          </p:cNvPr>
          <p:cNvSpPr>
            <a:spLocks noChangeArrowheads="1"/>
          </p:cNvSpPr>
          <p:nvPr/>
        </p:nvSpPr>
        <p:spPr bwMode="auto">
          <a:xfrm>
            <a:off x="3886200" y="990600"/>
            <a:ext cx="2133600" cy="533400"/>
          </a:xfrm>
          <a:prstGeom prst="rect">
            <a:avLst/>
          </a:prstGeom>
          <a:solidFill>
            <a:srgbClr val="EAEAEA"/>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aphicFrame>
        <p:nvGraphicFramePr>
          <p:cNvPr id="22" name="Object 23">
            <a:extLst>
              <a:ext uri="{FF2B5EF4-FFF2-40B4-BE49-F238E27FC236}">
                <a16:creationId xmlns:a16="http://schemas.microsoft.com/office/drawing/2014/main" id="{3982B03F-66B9-D0F5-4E63-59B783257279}"/>
              </a:ext>
            </a:extLst>
          </p:cNvPr>
          <p:cNvGraphicFramePr>
            <a:graphicFrameLocks noChangeAspect="1"/>
          </p:cNvGraphicFramePr>
          <p:nvPr/>
        </p:nvGraphicFramePr>
        <p:xfrm>
          <a:off x="3962400" y="990600"/>
          <a:ext cx="1987550" cy="547688"/>
        </p:xfrm>
        <a:graphic>
          <a:graphicData uri="http://schemas.openxmlformats.org/presentationml/2006/ole">
            <mc:AlternateContent xmlns:mc="http://schemas.openxmlformats.org/markup-compatibility/2006">
              <mc:Choice xmlns:v="urn:schemas-microsoft-com:vml" Requires="v">
                <p:oleObj name="Equation" r:id="rId6" imgW="825480" imgH="241200" progId="Equation.3">
                  <p:embed/>
                </p:oleObj>
              </mc:Choice>
              <mc:Fallback>
                <p:oleObj name="Equation" r:id="rId6" imgW="825480" imgH="241200" progId="Equation.3">
                  <p:embed/>
                  <p:pic>
                    <p:nvPicPr>
                      <p:cNvPr id="22" name="Object 23">
                        <a:extLst>
                          <a:ext uri="{FF2B5EF4-FFF2-40B4-BE49-F238E27FC236}">
                            <a16:creationId xmlns:a16="http://schemas.microsoft.com/office/drawing/2014/main" id="{5649CC17-780C-4E1B-B125-2148EC380E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990600"/>
                        <a:ext cx="1987550"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Line 24">
            <a:extLst>
              <a:ext uri="{FF2B5EF4-FFF2-40B4-BE49-F238E27FC236}">
                <a16:creationId xmlns:a16="http://schemas.microsoft.com/office/drawing/2014/main" id="{DFFDDA64-4451-0DF6-3E2C-C9B7957111DF}"/>
              </a:ext>
            </a:extLst>
          </p:cNvPr>
          <p:cNvSpPr>
            <a:spLocks noChangeShapeType="1"/>
          </p:cNvSpPr>
          <p:nvPr/>
        </p:nvSpPr>
        <p:spPr bwMode="auto">
          <a:xfrm flipH="1">
            <a:off x="3733800" y="1524000"/>
            <a:ext cx="1143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 name="Line 25">
            <a:extLst>
              <a:ext uri="{FF2B5EF4-FFF2-40B4-BE49-F238E27FC236}">
                <a16:creationId xmlns:a16="http://schemas.microsoft.com/office/drawing/2014/main" id="{74DE69CA-30B4-2DB5-CBA7-5CE8543A451F}"/>
              </a:ext>
            </a:extLst>
          </p:cNvPr>
          <p:cNvSpPr>
            <a:spLocks noChangeShapeType="1"/>
          </p:cNvSpPr>
          <p:nvPr/>
        </p:nvSpPr>
        <p:spPr bwMode="auto">
          <a:xfrm>
            <a:off x="2286000" y="1371600"/>
            <a:ext cx="990600" cy="685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5" name="Group 28">
            <a:extLst>
              <a:ext uri="{FF2B5EF4-FFF2-40B4-BE49-F238E27FC236}">
                <a16:creationId xmlns:a16="http://schemas.microsoft.com/office/drawing/2014/main" id="{861073F1-024C-9F44-8DD0-DA2D5CFA8B2D}"/>
              </a:ext>
            </a:extLst>
          </p:cNvPr>
          <p:cNvGrpSpPr>
            <a:grpSpLocks/>
          </p:cNvGrpSpPr>
          <p:nvPr/>
        </p:nvGrpSpPr>
        <p:grpSpPr bwMode="auto">
          <a:xfrm>
            <a:off x="4953000" y="1752600"/>
            <a:ext cx="3962400" cy="1219200"/>
            <a:chOff x="384" y="3312"/>
            <a:chExt cx="1920" cy="768"/>
          </a:xfrm>
        </p:grpSpPr>
        <p:sp>
          <p:nvSpPr>
            <p:cNvPr id="26" name="Rectangle 2">
              <a:extLst>
                <a:ext uri="{FF2B5EF4-FFF2-40B4-BE49-F238E27FC236}">
                  <a16:creationId xmlns:a16="http://schemas.microsoft.com/office/drawing/2014/main" id="{13738AAE-8ECA-87FC-EB6D-E38A1B77D452}"/>
                </a:ext>
              </a:extLst>
            </p:cNvPr>
            <p:cNvSpPr>
              <a:spLocks noChangeArrowheads="1"/>
            </p:cNvSpPr>
            <p:nvPr/>
          </p:nvSpPr>
          <p:spPr bwMode="auto">
            <a:xfrm>
              <a:off x="384" y="3312"/>
              <a:ext cx="1920" cy="768"/>
            </a:xfrm>
            <a:prstGeom prst="rect">
              <a:avLst/>
            </a:prstGeom>
            <a:solidFill>
              <a:srgbClr val="EAEAEA"/>
            </a:solidFill>
            <a:ln w="9525">
              <a:solidFill>
                <a:schemeClr val="tx1"/>
              </a:solidFill>
              <a:miter lim="800000"/>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7" name="Text Box 19">
              <a:extLst>
                <a:ext uri="{FF2B5EF4-FFF2-40B4-BE49-F238E27FC236}">
                  <a16:creationId xmlns:a16="http://schemas.microsoft.com/office/drawing/2014/main" id="{90D33B69-E3AB-FDB7-1AF8-85D366BCB976}"/>
                </a:ext>
              </a:extLst>
            </p:cNvPr>
            <p:cNvSpPr txBox="1">
              <a:spLocks noChangeArrowheads="1"/>
            </p:cNvSpPr>
            <p:nvPr/>
          </p:nvSpPr>
          <p:spPr bwMode="auto">
            <a:xfrm>
              <a:off x="480" y="3312"/>
              <a:ext cx="168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a:spcBef>
                  <a:spcPct val="50000"/>
                </a:spcBef>
              </a:pPr>
              <a:r>
                <a:rPr lang="en-US" altLang="en-US" dirty="0">
                  <a:solidFill>
                    <a:srgbClr val="000000"/>
                  </a:solidFill>
                </a:rPr>
                <a:t>Phase difference:</a:t>
              </a:r>
            </a:p>
          </p:txBody>
        </p:sp>
        <p:graphicFrame>
          <p:nvGraphicFramePr>
            <p:cNvPr id="28" name="Object 26">
              <a:extLst>
                <a:ext uri="{FF2B5EF4-FFF2-40B4-BE49-F238E27FC236}">
                  <a16:creationId xmlns:a16="http://schemas.microsoft.com/office/drawing/2014/main" id="{1B10F454-4960-5A36-9AF9-127D96781DB3}"/>
                </a:ext>
              </a:extLst>
            </p:cNvPr>
            <p:cNvGraphicFramePr>
              <a:graphicFrameLocks noChangeAspect="1"/>
            </p:cNvGraphicFramePr>
            <p:nvPr/>
          </p:nvGraphicFramePr>
          <p:xfrm>
            <a:off x="576" y="3696"/>
            <a:ext cx="1536" cy="273"/>
          </p:xfrm>
          <a:graphic>
            <a:graphicData uri="http://schemas.openxmlformats.org/presentationml/2006/ole">
              <mc:AlternateContent xmlns:mc="http://schemas.openxmlformats.org/markup-compatibility/2006">
                <mc:Choice xmlns:v="urn:schemas-microsoft-com:vml" Requires="v">
                  <p:oleObj name="Equation" r:id="rId8" imgW="1358640" imgH="241200" progId="Equation.3">
                    <p:embed/>
                  </p:oleObj>
                </mc:Choice>
                <mc:Fallback>
                  <p:oleObj name="Equation" r:id="rId8" imgW="1358640" imgH="241200" progId="Equation.3">
                    <p:embed/>
                    <p:pic>
                      <p:nvPicPr>
                        <p:cNvPr id="28" name="Object 26">
                          <a:extLst>
                            <a:ext uri="{FF2B5EF4-FFF2-40B4-BE49-F238E27FC236}">
                              <a16:creationId xmlns:a16="http://schemas.microsoft.com/office/drawing/2014/main" id="{240773EB-90E2-4780-9BC4-40C79DB1D1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 y="3696"/>
                          <a:ext cx="1536" cy="2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883532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Electron-Charge Scattering</a:t>
            </a:r>
          </a:p>
        </p:txBody>
      </p:sp>
      <p:sp>
        <p:nvSpPr>
          <p:cNvPr id="3" name="TextBox 3">
            <a:extLst>
              <a:ext uri="{FF2B5EF4-FFF2-40B4-BE49-F238E27FC236}">
                <a16:creationId xmlns:a16="http://schemas.microsoft.com/office/drawing/2014/main" id="{19B22B6F-CE06-59C5-7E1B-771711517895}"/>
              </a:ext>
            </a:extLst>
          </p:cNvPr>
          <p:cNvSpPr txBox="1">
            <a:spLocks noChangeArrowheads="1"/>
          </p:cNvSpPr>
          <p:nvPr/>
        </p:nvSpPr>
        <p:spPr bwMode="auto">
          <a:xfrm>
            <a:off x="329406" y="586952"/>
            <a:ext cx="8485187" cy="461962"/>
          </a:xfrm>
          <a:prstGeom prst="rect">
            <a:avLst/>
          </a:prstGeom>
          <a:noFill/>
          <a:ln w="9525">
            <a:noFill/>
            <a:miter lim="800000"/>
            <a:headEnd/>
            <a:tailEnd/>
          </a:ln>
        </p:spPr>
        <p:txBody>
          <a:bodyPr wrap="none">
            <a:spAutoFit/>
          </a:bodyPr>
          <a:lstStyle/>
          <a:p>
            <a:r>
              <a:rPr lang="en-US" dirty="0"/>
              <a:t>Form Factors characterize internal structure of particles</a:t>
            </a:r>
          </a:p>
        </p:txBody>
      </p:sp>
      <p:pic>
        <p:nvPicPr>
          <p:cNvPr id="5" name="Picture 4" descr="FF">
            <a:extLst>
              <a:ext uri="{FF2B5EF4-FFF2-40B4-BE49-F238E27FC236}">
                <a16:creationId xmlns:a16="http://schemas.microsoft.com/office/drawing/2014/main" id="{1E34EB6C-37D8-5504-8C91-5BC80886EC23}"/>
              </a:ext>
            </a:extLst>
          </p:cNvPr>
          <p:cNvPicPr>
            <a:picLocks noChangeArrowheads="1"/>
          </p:cNvPicPr>
          <p:nvPr/>
        </p:nvPicPr>
        <p:blipFill>
          <a:blip r:embed="rId2" cstate="print"/>
          <a:srcRect t="27551"/>
          <a:stretch>
            <a:fillRect/>
          </a:stretch>
        </p:blipFill>
        <p:spPr bwMode="auto">
          <a:xfrm>
            <a:off x="2" y="1171621"/>
            <a:ext cx="6714173" cy="5051362"/>
          </a:xfrm>
          <a:prstGeom prst="rect">
            <a:avLst/>
          </a:prstGeom>
          <a:noFill/>
          <a:ln w="9525">
            <a:noFill/>
            <a:miter lim="800000"/>
            <a:headEnd/>
            <a:tailEnd/>
          </a:ln>
        </p:spPr>
      </p:pic>
      <p:pic>
        <p:nvPicPr>
          <p:cNvPr id="6" name="Picture 5" descr="Nobel.jpg">
            <a:extLst>
              <a:ext uri="{FF2B5EF4-FFF2-40B4-BE49-F238E27FC236}">
                <a16:creationId xmlns:a16="http://schemas.microsoft.com/office/drawing/2014/main" id="{DB477CF5-0C7C-2E17-6633-3496A9C05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939" y="923267"/>
            <a:ext cx="869708" cy="804278"/>
          </a:xfrm>
          <a:prstGeom prst="rect">
            <a:avLst/>
          </a:prstGeom>
        </p:spPr>
      </p:pic>
      <p:sp>
        <p:nvSpPr>
          <p:cNvPr id="7" name="TextBox 6">
            <a:extLst>
              <a:ext uri="{FF2B5EF4-FFF2-40B4-BE49-F238E27FC236}">
                <a16:creationId xmlns:a16="http://schemas.microsoft.com/office/drawing/2014/main" id="{5870DB86-1522-F79F-4ED5-F9D84754DACB}"/>
              </a:ext>
            </a:extLst>
          </p:cNvPr>
          <p:cNvSpPr txBox="1"/>
          <p:nvPr/>
        </p:nvSpPr>
        <p:spPr>
          <a:xfrm>
            <a:off x="6335046" y="1122054"/>
            <a:ext cx="704039" cy="400110"/>
          </a:xfrm>
          <a:prstGeom prst="rect">
            <a:avLst/>
          </a:prstGeom>
          <a:noFill/>
        </p:spPr>
        <p:txBody>
          <a:bodyPr wrap="none" rtlCol="0">
            <a:spAutoFit/>
          </a:bodyPr>
          <a:lstStyle/>
          <a:p>
            <a:r>
              <a:rPr lang="en-US" sz="2000" b="1" dirty="0"/>
              <a:t>1961</a:t>
            </a:r>
          </a:p>
        </p:txBody>
      </p:sp>
      <p:pic>
        <p:nvPicPr>
          <p:cNvPr id="8" name="Picture 7" descr="Diagram&#10;&#10;Description automatically generated">
            <a:extLst>
              <a:ext uri="{FF2B5EF4-FFF2-40B4-BE49-F238E27FC236}">
                <a16:creationId xmlns:a16="http://schemas.microsoft.com/office/drawing/2014/main" id="{D3B2ED06-EBF3-30A7-9D00-1628B5B5EF82}"/>
              </a:ext>
            </a:extLst>
          </p:cNvPr>
          <p:cNvPicPr>
            <a:picLocks noChangeAspect="1"/>
          </p:cNvPicPr>
          <p:nvPr/>
        </p:nvPicPr>
        <p:blipFill>
          <a:blip r:embed="rId4"/>
          <a:stretch>
            <a:fillRect/>
          </a:stretch>
        </p:blipFill>
        <p:spPr>
          <a:xfrm rot="16200000">
            <a:off x="5917353" y="3005748"/>
            <a:ext cx="4166223" cy="2220992"/>
          </a:xfrm>
          <a:prstGeom prst="rect">
            <a:avLst/>
          </a:prstGeom>
        </p:spPr>
      </p:pic>
      <p:sp>
        <p:nvSpPr>
          <p:cNvPr id="9" name="TextBox 8">
            <a:extLst>
              <a:ext uri="{FF2B5EF4-FFF2-40B4-BE49-F238E27FC236}">
                <a16:creationId xmlns:a16="http://schemas.microsoft.com/office/drawing/2014/main" id="{A2C25A10-33D8-280C-3324-F255D6EBAB79}"/>
              </a:ext>
            </a:extLst>
          </p:cNvPr>
          <p:cNvSpPr txBox="1"/>
          <p:nvPr/>
        </p:nvSpPr>
        <p:spPr>
          <a:xfrm>
            <a:off x="6967965" y="1730227"/>
            <a:ext cx="2460171" cy="307777"/>
          </a:xfrm>
          <a:prstGeom prst="rect">
            <a:avLst/>
          </a:prstGeom>
          <a:noFill/>
        </p:spPr>
        <p:txBody>
          <a:bodyPr wrap="square" rtlCol="0">
            <a:spAutoFit/>
          </a:bodyPr>
          <a:lstStyle/>
          <a:p>
            <a:r>
              <a:rPr lang="en-US" sz="1400" i="1" dirty="0"/>
              <a:t>Note analogy with light</a:t>
            </a:r>
          </a:p>
        </p:txBody>
      </p:sp>
    </p:spTree>
    <p:extLst>
      <p:ext uri="{BB962C8B-B14F-4D97-AF65-F5344CB8AC3E}">
        <p14:creationId xmlns:p14="http://schemas.microsoft.com/office/powerpoint/2010/main" val="32273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Form Factors of Nuclei at Low Energies</a:t>
            </a:r>
          </a:p>
        </p:txBody>
      </p:sp>
      <p:sp>
        <p:nvSpPr>
          <p:cNvPr id="3" name="TextBox 2">
            <a:extLst>
              <a:ext uri="{FF2B5EF4-FFF2-40B4-BE49-F238E27FC236}">
                <a16:creationId xmlns:a16="http://schemas.microsoft.com/office/drawing/2014/main" id="{257595FA-1756-266A-3535-FE0A5DA6F50A}"/>
              </a:ext>
            </a:extLst>
          </p:cNvPr>
          <p:cNvSpPr txBox="1">
            <a:spLocks noChangeArrowheads="1"/>
          </p:cNvSpPr>
          <p:nvPr/>
        </p:nvSpPr>
        <p:spPr bwMode="auto">
          <a:xfrm>
            <a:off x="1246188" y="1343660"/>
            <a:ext cx="62976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a:t>d</a:t>
            </a:r>
            <a:r>
              <a:rPr lang="en-US" altLang="en-US">
                <a:latin typeface="Symbol" panose="05050102010706020507" pitchFamily="18" charset="2"/>
              </a:rPr>
              <a:t>s</a:t>
            </a:r>
            <a:r>
              <a:rPr lang="en-US" altLang="en-US"/>
              <a:t>/d</a:t>
            </a:r>
            <a:r>
              <a:rPr lang="en-US" altLang="en-US">
                <a:latin typeface="Symbol" panose="05050102010706020507" pitchFamily="18" charset="2"/>
              </a:rPr>
              <a:t>W</a:t>
            </a:r>
            <a:r>
              <a:rPr lang="en-US" altLang="en-US"/>
              <a:t>  (and not d</a:t>
            </a:r>
            <a:r>
              <a:rPr lang="en-US" altLang="en-US">
                <a:latin typeface="Symbol" panose="05050102010706020507" pitchFamily="18" charset="2"/>
              </a:rPr>
              <a:t>s</a:t>
            </a:r>
            <a:r>
              <a:rPr lang="en-US" altLang="en-US"/>
              <a:t>/d</a:t>
            </a:r>
            <a:r>
              <a:rPr lang="en-US" altLang="en-US">
                <a:latin typeface="Symbol" panose="05050102010706020507" pitchFamily="18" charset="2"/>
              </a:rPr>
              <a:t>W</a:t>
            </a:r>
            <a:r>
              <a:rPr lang="en-US" altLang="en-US"/>
              <a:t>dE) = </a:t>
            </a:r>
            <a:r>
              <a:rPr lang="en-US" altLang="en-US">
                <a:latin typeface="Symbol" panose="05050102010706020507" pitchFamily="18" charset="2"/>
              </a:rPr>
              <a:t>s</a:t>
            </a:r>
            <a:r>
              <a:rPr lang="en-US" altLang="en-US" baseline="-25000"/>
              <a:t>M</a:t>
            </a:r>
            <a:r>
              <a:rPr lang="en-US" altLang="en-US"/>
              <a:t>F</a:t>
            </a:r>
            <a:r>
              <a:rPr lang="en-US" altLang="en-US" baseline="-25000"/>
              <a:t>0</a:t>
            </a:r>
            <a:r>
              <a:rPr lang="en-US" altLang="en-US" baseline="30000"/>
              <a:t>2</a:t>
            </a:r>
            <a:r>
              <a:rPr lang="en-US" altLang="en-US"/>
              <a:t>(q)</a:t>
            </a:r>
          </a:p>
        </p:txBody>
      </p:sp>
      <p:sp>
        <p:nvSpPr>
          <p:cNvPr id="5" name="TextBox 3">
            <a:extLst>
              <a:ext uri="{FF2B5EF4-FFF2-40B4-BE49-F238E27FC236}">
                <a16:creationId xmlns:a16="http://schemas.microsoft.com/office/drawing/2014/main" id="{06202B12-B27A-69B5-6585-DFBC68DEEDCD}"/>
              </a:ext>
            </a:extLst>
          </p:cNvPr>
          <p:cNvSpPr txBox="1">
            <a:spLocks noChangeArrowheads="1"/>
          </p:cNvSpPr>
          <p:nvPr/>
        </p:nvSpPr>
        <p:spPr bwMode="auto">
          <a:xfrm>
            <a:off x="304800" y="835660"/>
            <a:ext cx="8686800" cy="4000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000" i="1"/>
              <a:t>Elastic scattering </a:t>
            </a:r>
            <a:r>
              <a:rPr lang="en-US" altLang="en-US" sz="2000" i="1">
                <a:sym typeface="Wingdings" panose="05000000000000000000" pitchFamily="2" charset="2"/>
              </a:rPr>
              <a:t> W</a:t>
            </a:r>
            <a:r>
              <a:rPr lang="en-US" altLang="en-US" sz="2000" i="1" baseline="30000">
                <a:sym typeface="Wingdings" panose="05000000000000000000" pitchFamily="2" charset="2"/>
              </a:rPr>
              <a:t>2</a:t>
            </a:r>
            <a:r>
              <a:rPr lang="en-US" altLang="en-US" sz="2000" i="1">
                <a:sym typeface="Wingdings" panose="05000000000000000000" pitchFamily="2" charset="2"/>
              </a:rPr>
              <a:t> = M</a:t>
            </a:r>
            <a:r>
              <a:rPr lang="en-US" altLang="en-US" sz="2000" i="1" baseline="30000">
                <a:sym typeface="Wingdings" panose="05000000000000000000" pitchFamily="2" charset="2"/>
              </a:rPr>
              <a:t>2</a:t>
            </a:r>
            <a:r>
              <a:rPr lang="en-US" altLang="en-US" sz="2000" i="1">
                <a:sym typeface="Wingdings" panose="05000000000000000000" pitchFamily="2" charset="2"/>
              </a:rPr>
              <a:t>  Q</a:t>
            </a:r>
            <a:r>
              <a:rPr lang="en-US" altLang="en-US" sz="2000" i="1" baseline="30000">
                <a:sym typeface="Wingdings" panose="05000000000000000000" pitchFamily="2" charset="2"/>
              </a:rPr>
              <a:t>2</a:t>
            </a:r>
            <a:r>
              <a:rPr lang="en-US" altLang="en-US" sz="2000" i="1">
                <a:sym typeface="Wingdings" panose="05000000000000000000" pitchFamily="2" charset="2"/>
              </a:rPr>
              <a:t> = 2M(E-E’)  Q</a:t>
            </a:r>
            <a:r>
              <a:rPr lang="en-US" altLang="en-US" sz="2000" i="1" baseline="30000">
                <a:sym typeface="Wingdings" panose="05000000000000000000" pitchFamily="2" charset="2"/>
              </a:rPr>
              <a:t>2</a:t>
            </a:r>
            <a:r>
              <a:rPr lang="en-US" altLang="en-US" sz="2000" i="1">
                <a:sym typeface="Wingdings" panose="05000000000000000000" pitchFamily="2" charset="2"/>
              </a:rPr>
              <a:t> and </a:t>
            </a:r>
            <a:r>
              <a:rPr lang="en-US" altLang="en-US" sz="2000" i="1">
                <a:latin typeface="Symbol" panose="05050102010706020507" pitchFamily="18" charset="2"/>
                <a:sym typeface="Wingdings" panose="05000000000000000000" pitchFamily="2" charset="2"/>
              </a:rPr>
              <a:t>n</a:t>
            </a:r>
            <a:r>
              <a:rPr lang="en-US" altLang="en-US" sz="2000" i="1">
                <a:sym typeface="Wingdings" panose="05000000000000000000" pitchFamily="2" charset="2"/>
              </a:rPr>
              <a:t> are correlated</a:t>
            </a:r>
            <a:endParaRPr lang="en-US" altLang="en-US" sz="2000" i="1"/>
          </a:p>
        </p:txBody>
      </p:sp>
      <p:sp>
        <p:nvSpPr>
          <p:cNvPr id="6" name="TextBox 4">
            <a:extLst>
              <a:ext uri="{FF2B5EF4-FFF2-40B4-BE49-F238E27FC236}">
                <a16:creationId xmlns:a16="http://schemas.microsoft.com/office/drawing/2014/main" id="{31721E83-DE70-8BA6-D125-06238677B735}"/>
              </a:ext>
            </a:extLst>
          </p:cNvPr>
          <p:cNvSpPr txBox="1">
            <a:spLocks noChangeArrowheads="1"/>
          </p:cNvSpPr>
          <p:nvPr/>
        </p:nvSpPr>
        <p:spPr bwMode="auto">
          <a:xfrm>
            <a:off x="533400" y="1943735"/>
            <a:ext cx="830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buFont typeface="Arial" panose="020B0604020202020204" pitchFamily="34" charset="0"/>
              <a:buChar char="•"/>
            </a:pPr>
            <a:r>
              <a:rPr lang="en-US" altLang="en-US" sz="2000"/>
              <a:t> For a point charge with charge Z one has F</a:t>
            </a:r>
            <a:r>
              <a:rPr lang="en-US" altLang="en-US" sz="2000" baseline="-25000"/>
              <a:t>0</a:t>
            </a:r>
            <a:r>
              <a:rPr lang="en-US" altLang="en-US" sz="2000"/>
              <a:t>(q) = Z.</a:t>
            </a:r>
          </a:p>
          <a:p>
            <a:pPr algn="l" eaLnBrk="1" hangingPunct="1">
              <a:buFont typeface="Arial" panose="020B0604020202020204" pitchFamily="34" charset="0"/>
              <a:buChar char="•"/>
            </a:pPr>
            <a:r>
              <a:rPr lang="en-US" altLang="en-US" sz="2000"/>
              <a:t> For a charge with a finite size F</a:t>
            </a:r>
            <a:r>
              <a:rPr lang="en-US" altLang="en-US" sz="2000" baseline="-25000"/>
              <a:t>0</a:t>
            </a:r>
            <a:r>
              <a:rPr lang="en-US" altLang="en-US" sz="2000"/>
              <a:t>(q) will be smaller than Z, because different parts of </a:t>
            </a:r>
            <a:r>
              <a:rPr lang="en-US" altLang="en-US" sz="2000">
                <a:latin typeface="Symbol" panose="05050102010706020507" pitchFamily="18" charset="2"/>
              </a:rPr>
              <a:t>r</a:t>
            </a:r>
            <a:r>
              <a:rPr lang="en-US" altLang="en-US" sz="2000"/>
              <a:t>(r) will give destructive contributions in the integral that constitutes F</a:t>
            </a:r>
            <a:r>
              <a:rPr lang="en-US" altLang="en-US" sz="2000" baseline="-25000"/>
              <a:t>0</a:t>
            </a:r>
            <a:r>
              <a:rPr lang="en-US" altLang="en-US" sz="2000"/>
              <a:t>(q).</a:t>
            </a:r>
          </a:p>
          <a:p>
            <a:pPr algn="l" eaLnBrk="1" hangingPunct="1">
              <a:buFont typeface="Arial" panose="020B0604020202020204" pitchFamily="34" charset="0"/>
              <a:buChar char="•"/>
            </a:pPr>
            <a:r>
              <a:rPr lang="en-US" altLang="en-US" sz="2000"/>
              <a:t> Often one includes the factor Z in </a:t>
            </a:r>
            <a:r>
              <a:rPr lang="en-US" altLang="en-US" sz="2000">
                <a:latin typeface="Symbol" panose="05050102010706020507" pitchFamily="18" charset="2"/>
              </a:rPr>
              <a:t>s</a:t>
            </a:r>
            <a:r>
              <a:rPr lang="en-US" altLang="en-US" sz="2000" baseline="-25000"/>
              <a:t>M</a:t>
            </a:r>
            <a:r>
              <a:rPr lang="en-US" altLang="en-US" sz="2000"/>
              <a:t> and not in F</a:t>
            </a:r>
            <a:r>
              <a:rPr lang="en-US" altLang="en-US" sz="2000" baseline="-25000"/>
              <a:t>0</a:t>
            </a:r>
            <a:r>
              <a:rPr lang="en-US" altLang="en-US" sz="2000"/>
              <a:t>, such that F</a:t>
            </a:r>
            <a:r>
              <a:rPr lang="en-US" altLang="en-US" sz="2000" baseline="-25000"/>
              <a:t>0</a:t>
            </a:r>
            <a:r>
              <a:rPr lang="en-US" altLang="en-US" sz="2000"/>
              <a:t>(0) = 1.</a:t>
            </a:r>
          </a:p>
        </p:txBody>
      </p:sp>
      <p:graphicFrame>
        <p:nvGraphicFramePr>
          <p:cNvPr id="7" name="Object 2">
            <a:extLst>
              <a:ext uri="{FF2B5EF4-FFF2-40B4-BE49-F238E27FC236}">
                <a16:creationId xmlns:a16="http://schemas.microsoft.com/office/drawing/2014/main" id="{890A42F2-C554-037C-C921-E54FC8BE5A2D}"/>
              </a:ext>
            </a:extLst>
          </p:cNvPr>
          <p:cNvGraphicFramePr>
            <a:graphicFrameLocks noChangeAspect="1"/>
          </p:cNvGraphicFramePr>
          <p:nvPr>
            <p:extLst>
              <p:ext uri="{D42A27DB-BD31-4B8C-83A1-F6EECF244321}">
                <p14:modId xmlns:p14="http://schemas.microsoft.com/office/powerpoint/2010/main" val="2136632627"/>
              </p:ext>
            </p:extLst>
          </p:nvPr>
        </p:nvGraphicFramePr>
        <p:xfrm>
          <a:off x="1905000" y="3582035"/>
          <a:ext cx="5167313" cy="1244600"/>
        </p:xfrm>
        <a:graphic>
          <a:graphicData uri="http://schemas.openxmlformats.org/presentationml/2006/ole">
            <mc:AlternateContent xmlns:mc="http://schemas.openxmlformats.org/markup-compatibility/2006">
              <mc:Choice xmlns:v="urn:schemas-microsoft-com:vml" Requires="v">
                <p:oleObj name="Equation" r:id="rId2" imgW="1739880" imgH="419040" progId="Equation.3">
                  <p:embed/>
                </p:oleObj>
              </mc:Choice>
              <mc:Fallback>
                <p:oleObj name="Equation" r:id="rId2" imgW="1739880" imgH="419040" progId="Equation.3">
                  <p:embed/>
                  <p:pic>
                    <p:nvPicPr>
                      <p:cNvPr id="7" name="Object 2">
                        <a:extLst>
                          <a:ext uri="{FF2B5EF4-FFF2-40B4-BE49-F238E27FC236}">
                            <a16:creationId xmlns:a16="http://schemas.microsoft.com/office/drawing/2014/main" id="{D3D02BF7-A4EB-4DA6-8B00-BE1CABC12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2035"/>
                        <a:ext cx="5167313"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a:extLst>
              <a:ext uri="{FF2B5EF4-FFF2-40B4-BE49-F238E27FC236}">
                <a16:creationId xmlns:a16="http://schemas.microsoft.com/office/drawing/2014/main" id="{C65720BA-F484-B85B-E9E7-DCCACC0EC928}"/>
              </a:ext>
            </a:extLst>
          </p:cNvPr>
          <p:cNvSpPr txBox="1">
            <a:spLocks noChangeArrowheads="1"/>
          </p:cNvSpPr>
          <p:nvPr/>
        </p:nvSpPr>
        <p:spPr bwMode="auto">
          <a:xfrm>
            <a:off x="227013" y="4801235"/>
            <a:ext cx="8764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2000"/>
              <a:t>Scatter from uniform sphere with radius R at low q: sin(qr) = qr – (1/6)(qr)</a:t>
            </a:r>
            <a:r>
              <a:rPr lang="en-US" altLang="en-US" sz="2000" baseline="30000"/>
              <a:t>3</a:t>
            </a:r>
          </a:p>
        </p:txBody>
      </p:sp>
      <p:sp>
        <p:nvSpPr>
          <p:cNvPr id="9" name="TextBox 8">
            <a:extLst>
              <a:ext uri="{FF2B5EF4-FFF2-40B4-BE49-F238E27FC236}">
                <a16:creationId xmlns:a16="http://schemas.microsoft.com/office/drawing/2014/main" id="{9892DDC5-F82A-8FB1-4F57-F3897D1EDC7E}"/>
              </a:ext>
            </a:extLst>
          </p:cNvPr>
          <p:cNvSpPr txBox="1">
            <a:spLocks noChangeArrowheads="1"/>
          </p:cNvSpPr>
          <p:nvPr/>
        </p:nvSpPr>
        <p:spPr bwMode="auto">
          <a:xfrm>
            <a:off x="611188" y="5210810"/>
            <a:ext cx="83042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algn="l" eaLnBrk="1" hangingPunct="1"/>
            <a:r>
              <a:rPr lang="en-US" altLang="en-US" sz="2400" dirty="0">
                <a:sym typeface="Wingdings" panose="05000000000000000000" pitchFamily="2" charset="2"/>
              </a:rPr>
              <a:t>1</a:t>
            </a:r>
            <a:r>
              <a:rPr lang="en-US" altLang="en-US" sz="2400" baseline="30000" dirty="0">
                <a:sym typeface="Wingdings" panose="05000000000000000000" pitchFamily="2" charset="2"/>
              </a:rPr>
              <a:t>st</a:t>
            </a:r>
            <a:r>
              <a:rPr lang="en-US" altLang="en-US" sz="2400" dirty="0">
                <a:sym typeface="Wingdings" panose="05000000000000000000" pitchFamily="2" charset="2"/>
              </a:rPr>
              <a:t> term disappears (charge normalization) </a:t>
            </a:r>
          </a:p>
          <a:p>
            <a:pPr algn="l" eaLnBrk="1" hangingPunct="1"/>
            <a:r>
              <a:rPr lang="en-US" altLang="en-US" sz="2400" dirty="0">
                <a:sym typeface="Wingdings" panose="05000000000000000000" pitchFamily="2" charset="2"/>
              </a:rPr>
              <a:t>2</a:t>
            </a:r>
            <a:r>
              <a:rPr lang="en-US" altLang="en-US" sz="2400" baseline="30000" dirty="0">
                <a:sym typeface="Wingdings" panose="05000000000000000000" pitchFamily="2" charset="2"/>
              </a:rPr>
              <a:t>nd</a:t>
            </a:r>
            <a:r>
              <a:rPr lang="en-US" altLang="en-US" sz="2400" dirty="0">
                <a:sym typeface="Wingdings" panose="05000000000000000000" pitchFamily="2" charset="2"/>
              </a:rPr>
              <a:t> term gives direct R</a:t>
            </a:r>
            <a:r>
              <a:rPr lang="en-US" altLang="en-US" sz="2400" baseline="-25000" dirty="0">
                <a:sym typeface="Wingdings" panose="05000000000000000000" pitchFamily="2" charset="2"/>
              </a:rPr>
              <a:t>RMS</a:t>
            </a:r>
            <a:r>
              <a:rPr lang="en-US" altLang="en-US" sz="2400" dirty="0">
                <a:sym typeface="Wingdings" panose="05000000000000000000" pitchFamily="2" charset="2"/>
              </a:rPr>
              <a:t> measurement (for q low enough)</a:t>
            </a:r>
          </a:p>
          <a:p>
            <a:pPr algn="l" eaLnBrk="1" hangingPunct="1"/>
            <a:r>
              <a:rPr lang="en-US" altLang="en-US" sz="2400" dirty="0">
                <a:sym typeface="Wingdings" panose="05000000000000000000" pitchFamily="2" charset="2"/>
              </a:rPr>
              <a:t>At higher q pattern looks like slit scattering with radius R</a:t>
            </a:r>
            <a:endParaRPr lang="en-US" altLang="en-US" sz="2400" dirty="0"/>
          </a:p>
        </p:txBody>
      </p:sp>
    </p:spTree>
    <p:extLst>
      <p:ext uri="{BB962C8B-B14F-4D97-AF65-F5344CB8AC3E}">
        <p14:creationId xmlns:p14="http://schemas.microsoft.com/office/powerpoint/2010/main" val="18263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History: Charge Distributions </a:t>
            </a:r>
          </a:p>
        </p:txBody>
      </p:sp>
      <p:sp>
        <p:nvSpPr>
          <p:cNvPr id="3" name="Slide Number Placeholder 3">
            <a:extLst>
              <a:ext uri="{FF2B5EF4-FFF2-40B4-BE49-F238E27FC236}">
                <a16:creationId xmlns:a16="http://schemas.microsoft.com/office/drawing/2014/main" id="{E5524B2B-26A6-7AF4-1E24-4A43755DAA89}"/>
              </a:ext>
            </a:extLst>
          </p:cNvPr>
          <p:cNvSpPr txBox="1">
            <a:spLocks/>
          </p:cNvSpPr>
          <p:nvPr/>
        </p:nvSpPr>
        <p:spPr>
          <a:xfrm>
            <a:off x="4216647" y="6335256"/>
            <a:ext cx="536158" cy="3033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34</a:t>
            </a:fld>
            <a:endParaRPr lang="en-US" dirty="0"/>
          </a:p>
        </p:txBody>
      </p:sp>
      <p:sp>
        <p:nvSpPr>
          <p:cNvPr id="5" name="Text Box 3">
            <a:extLst>
              <a:ext uri="{FF2B5EF4-FFF2-40B4-BE49-F238E27FC236}">
                <a16:creationId xmlns:a16="http://schemas.microsoft.com/office/drawing/2014/main" id="{6448E81C-6302-1711-0142-B762846B03E6}"/>
              </a:ext>
            </a:extLst>
          </p:cNvPr>
          <p:cNvSpPr txBox="1">
            <a:spLocks noChangeArrowheads="1"/>
          </p:cNvSpPr>
          <p:nvPr/>
        </p:nvSpPr>
        <p:spPr bwMode="auto">
          <a:xfrm>
            <a:off x="735965" y="969645"/>
            <a:ext cx="184150" cy="374650"/>
          </a:xfrm>
          <a:prstGeom prst="rect">
            <a:avLst/>
          </a:prstGeom>
          <a:noFill/>
          <a:ln w="12700">
            <a:noFill/>
            <a:miter lim="800000"/>
            <a:headEnd/>
            <a:tailEnd/>
          </a:ln>
        </p:spPr>
        <p:txBody>
          <a:bodyPr wrap="none">
            <a:spAutoFit/>
          </a:bodyPr>
          <a:lstStyle/>
          <a:p>
            <a:pPr eaLnBrk="0" hangingPunct="0"/>
            <a:endParaRPr lang="en-US" sz="1600"/>
          </a:p>
        </p:txBody>
      </p:sp>
      <p:pic>
        <p:nvPicPr>
          <p:cNvPr id="6" name="Picture 4">
            <a:extLst>
              <a:ext uri="{FF2B5EF4-FFF2-40B4-BE49-F238E27FC236}">
                <a16:creationId xmlns:a16="http://schemas.microsoft.com/office/drawing/2014/main" id="{7A38D151-F8E2-8C67-4136-F75F1FE95D70}"/>
              </a:ext>
            </a:extLst>
          </p:cNvPr>
          <p:cNvPicPr>
            <a:picLocks noChangeAspect="1" noChangeArrowheads="1"/>
          </p:cNvPicPr>
          <p:nvPr/>
        </p:nvPicPr>
        <p:blipFill>
          <a:blip r:embed="rId2" cstate="print"/>
          <a:srcRect/>
          <a:stretch>
            <a:fillRect/>
          </a:stretch>
        </p:blipFill>
        <p:spPr bwMode="auto">
          <a:xfrm>
            <a:off x="4485640" y="629920"/>
            <a:ext cx="4478338" cy="4700588"/>
          </a:xfrm>
          <a:prstGeom prst="rect">
            <a:avLst/>
          </a:prstGeom>
          <a:noFill/>
          <a:ln w="9525">
            <a:noFill/>
            <a:miter lim="800000"/>
            <a:headEnd/>
            <a:tailEnd/>
          </a:ln>
        </p:spPr>
      </p:pic>
      <p:pic>
        <p:nvPicPr>
          <p:cNvPr id="7" name="Picture 5">
            <a:extLst>
              <a:ext uri="{FF2B5EF4-FFF2-40B4-BE49-F238E27FC236}">
                <a16:creationId xmlns:a16="http://schemas.microsoft.com/office/drawing/2014/main" id="{22C7C971-8AFD-92DB-1C15-7C493F985318}"/>
              </a:ext>
            </a:extLst>
          </p:cNvPr>
          <p:cNvPicPr>
            <a:picLocks noChangeAspect="1" noChangeArrowheads="1"/>
          </p:cNvPicPr>
          <p:nvPr/>
        </p:nvPicPr>
        <p:blipFill>
          <a:blip r:embed="rId3" cstate="print"/>
          <a:srcRect/>
          <a:stretch>
            <a:fillRect/>
          </a:stretch>
        </p:blipFill>
        <p:spPr bwMode="auto">
          <a:xfrm>
            <a:off x="370840" y="629920"/>
            <a:ext cx="3657600" cy="4811713"/>
          </a:xfrm>
          <a:prstGeom prst="rect">
            <a:avLst/>
          </a:prstGeom>
          <a:noFill/>
          <a:ln w="9525">
            <a:noFill/>
            <a:miter lim="800000"/>
            <a:headEnd/>
            <a:tailEnd/>
          </a:ln>
        </p:spPr>
      </p:pic>
      <p:sp>
        <p:nvSpPr>
          <p:cNvPr id="8" name="Text Box 6">
            <a:extLst>
              <a:ext uri="{FF2B5EF4-FFF2-40B4-BE49-F238E27FC236}">
                <a16:creationId xmlns:a16="http://schemas.microsoft.com/office/drawing/2014/main" id="{2B6A5DCD-A9F2-0E5E-01B4-D41889645E39}"/>
              </a:ext>
            </a:extLst>
          </p:cNvPr>
          <p:cNvSpPr txBox="1">
            <a:spLocks noChangeArrowheads="1"/>
          </p:cNvSpPr>
          <p:nvPr/>
        </p:nvSpPr>
        <p:spPr bwMode="auto">
          <a:xfrm>
            <a:off x="735965" y="5495608"/>
            <a:ext cx="7712075" cy="1077912"/>
          </a:xfrm>
          <a:prstGeom prst="rect">
            <a:avLst/>
          </a:prstGeom>
          <a:noFill/>
          <a:ln w="12700">
            <a:noFill/>
            <a:miter lim="800000"/>
            <a:headEnd/>
            <a:tailEnd/>
          </a:ln>
        </p:spPr>
        <p:txBody>
          <a:bodyPr>
            <a:spAutoFit/>
          </a:bodyPr>
          <a:lstStyle/>
          <a:p>
            <a:pPr eaLnBrk="0" hangingPunct="0"/>
            <a:r>
              <a:rPr lang="en-US" sz="1600">
                <a:cs typeface="Arial" pitchFamily="34" charset="0"/>
              </a:rPr>
              <a:t>In ‘70s large data set was acquired on elastic electron scattering (mainly from Saclay) over large Q</a:t>
            </a:r>
            <a:r>
              <a:rPr lang="en-US" sz="1600" baseline="30000">
                <a:cs typeface="Arial" pitchFamily="34" charset="0"/>
              </a:rPr>
              <a:t>2</a:t>
            </a:r>
            <a:r>
              <a:rPr lang="en-US" sz="1600">
                <a:cs typeface="Arial" pitchFamily="34" charset="0"/>
              </a:rPr>
              <a:t>-range and for variety of nuclei</a:t>
            </a:r>
          </a:p>
          <a:p>
            <a:pPr eaLnBrk="0" hangingPunct="0"/>
            <a:r>
              <a:rPr lang="en-US" sz="1600">
                <a:cs typeface="Arial" pitchFamily="34" charset="0"/>
              </a:rPr>
              <a:t>“Model-independent” analysis provided accurate results on charge distribution well described by mean-field Density-Dependent Hartree-Fock calculations</a:t>
            </a:r>
          </a:p>
        </p:txBody>
      </p:sp>
    </p:spTree>
    <p:extLst>
      <p:ext uri="{BB962C8B-B14F-4D97-AF65-F5344CB8AC3E}">
        <p14:creationId xmlns:p14="http://schemas.microsoft.com/office/powerpoint/2010/main" val="1998657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35</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History: Knock a Proton out of a Nucleus</a:t>
            </a:r>
          </a:p>
        </p:txBody>
      </p:sp>
      <p:sp>
        <p:nvSpPr>
          <p:cNvPr id="3" name="AutoShape 1060">
            <a:extLst>
              <a:ext uri="{FF2B5EF4-FFF2-40B4-BE49-F238E27FC236}">
                <a16:creationId xmlns:a16="http://schemas.microsoft.com/office/drawing/2014/main" id="{13C8C00A-2615-D692-4160-875F919FC6EB}"/>
              </a:ext>
            </a:extLst>
          </p:cNvPr>
          <p:cNvSpPr>
            <a:spLocks noChangeArrowheads="1"/>
          </p:cNvSpPr>
          <p:nvPr/>
        </p:nvSpPr>
        <p:spPr bwMode="auto">
          <a:xfrm>
            <a:off x="1524000" y="1895048"/>
            <a:ext cx="4343400" cy="1524000"/>
          </a:xfrm>
          <a:prstGeom prst="parallelogram">
            <a:avLst>
              <a:gd name="adj" fmla="val 71250"/>
            </a:avLst>
          </a:prstGeom>
          <a:solidFill>
            <a:srgbClr val="FFFFFF"/>
          </a:solidFill>
          <a:ln w="9525">
            <a:solidFill>
              <a:schemeClr val="accent2"/>
            </a:solidFill>
            <a:miter lim="800000"/>
            <a:headEnd/>
            <a:tailEnd/>
          </a:ln>
        </p:spPr>
        <p:txBody>
          <a:bodyPr wrap="none" anchor="ctr"/>
          <a:lstStyle/>
          <a:p>
            <a:endParaRPr lang="en-US"/>
          </a:p>
        </p:txBody>
      </p:sp>
      <p:sp>
        <p:nvSpPr>
          <p:cNvPr id="5" name="AutoShape 1061">
            <a:extLst>
              <a:ext uri="{FF2B5EF4-FFF2-40B4-BE49-F238E27FC236}">
                <a16:creationId xmlns:a16="http://schemas.microsoft.com/office/drawing/2014/main" id="{B5E931E2-F199-59C3-92C2-74D9071612D5}"/>
              </a:ext>
            </a:extLst>
          </p:cNvPr>
          <p:cNvSpPr>
            <a:spLocks noChangeArrowheads="1"/>
          </p:cNvSpPr>
          <p:nvPr/>
        </p:nvSpPr>
        <p:spPr bwMode="auto">
          <a:xfrm>
            <a:off x="5029200" y="1437848"/>
            <a:ext cx="1981200" cy="2819400"/>
          </a:xfrm>
          <a:prstGeom prst="parallelogram">
            <a:avLst>
              <a:gd name="adj" fmla="val 25000"/>
            </a:avLst>
          </a:prstGeom>
          <a:solidFill>
            <a:srgbClr val="FFFFFF"/>
          </a:solidFill>
          <a:ln w="9525">
            <a:solidFill>
              <a:srgbClr val="FF0000"/>
            </a:solidFill>
            <a:miter lim="800000"/>
            <a:headEnd/>
            <a:tailEnd/>
          </a:ln>
        </p:spPr>
        <p:txBody>
          <a:bodyPr wrap="none" anchor="ctr"/>
          <a:lstStyle/>
          <a:p>
            <a:endParaRPr lang="en-US"/>
          </a:p>
        </p:txBody>
      </p:sp>
      <p:sp>
        <p:nvSpPr>
          <p:cNvPr id="6" name="Line 1062">
            <a:extLst>
              <a:ext uri="{FF2B5EF4-FFF2-40B4-BE49-F238E27FC236}">
                <a16:creationId xmlns:a16="http://schemas.microsoft.com/office/drawing/2014/main" id="{7C5289C2-C4DD-1DD8-2A0B-A1849991B9F4}"/>
              </a:ext>
            </a:extLst>
          </p:cNvPr>
          <p:cNvSpPr>
            <a:spLocks noChangeShapeType="1"/>
          </p:cNvSpPr>
          <p:nvPr/>
        </p:nvSpPr>
        <p:spPr bwMode="auto">
          <a:xfrm flipV="1">
            <a:off x="1981200" y="2504648"/>
            <a:ext cx="1066800" cy="685800"/>
          </a:xfrm>
          <a:prstGeom prst="line">
            <a:avLst/>
          </a:prstGeom>
          <a:noFill/>
          <a:ln w="28575">
            <a:solidFill>
              <a:srgbClr val="FF6600"/>
            </a:solidFill>
            <a:round/>
            <a:headEnd/>
            <a:tailEnd type="triangle" w="med" len="med"/>
          </a:ln>
        </p:spPr>
        <p:txBody>
          <a:bodyPr/>
          <a:lstStyle/>
          <a:p>
            <a:endParaRPr lang="en-US"/>
          </a:p>
        </p:txBody>
      </p:sp>
      <p:sp>
        <p:nvSpPr>
          <p:cNvPr id="7" name="Line 1063">
            <a:extLst>
              <a:ext uri="{FF2B5EF4-FFF2-40B4-BE49-F238E27FC236}">
                <a16:creationId xmlns:a16="http://schemas.microsoft.com/office/drawing/2014/main" id="{6A9A496E-34FF-05E2-7C03-09B0F26D34D6}"/>
              </a:ext>
            </a:extLst>
          </p:cNvPr>
          <p:cNvSpPr>
            <a:spLocks noChangeShapeType="1"/>
          </p:cNvSpPr>
          <p:nvPr/>
        </p:nvSpPr>
        <p:spPr bwMode="auto">
          <a:xfrm flipH="1" flipV="1">
            <a:off x="2667000" y="1971248"/>
            <a:ext cx="304800" cy="533400"/>
          </a:xfrm>
          <a:prstGeom prst="line">
            <a:avLst/>
          </a:prstGeom>
          <a:noFill/>
          <a:ln w="28575">
            <a:solidFill>
              <a:srgbClr val="FF6600"/>
            </a:solidFill>
            <a:round/>
            <a:headEnd/>
            <a:tailEnd type="triangle" w="med" len="med"/>
          </a:ln>
        </p:spPr>
        <p:txBody>
          <a:bodyPr/>
          <a:lstStyle/>
          <a:p>
            <a:endParaRPr lang="en-US"/>
          </a:p>
        </p:txBody>
      </p:sp>
      <p:grpSp>
        <p:nvGrpSpPr>
          <p:cNvPr id="8" name="Group 1064">
            <a:extLst>
              <a:ext uri="{FF2B5EF4-FFF2-40B4-BE49-F238E27FC236}">
                <a16:creationId xmlns:a16="http://schemas.microsoft.com/office/drawing/2014/main" id="{38733B7B-0728-03A7-2895-B8FF5EE12DD4}"/>
              </a:ext>
            </a:extLst>
          </p:cNvPr>
          <p:cNvGrpSpPr>
            <a:grpSpLocks/>
          </p:cNvGrpSpPr>
          <p:nvPr/>
        </p:nvGrpSpPr>
        <p:grpSpPr bwMode="auto">
          <a:xfrm flipV="1">
            <a:off x="2971800" y="2504648"/>
            <a:ext cx="2362200" cy="304800"/>
            <a:chOff x="480" y="2304"/>
            <a:chExt cx="3360" cy="1824"/>
          </a:xfrm>
        </p:grpSpPr>
        <p:sp>
          <p:nvSpPr>
            <p:cNvPr id="9" name="Freeform 1065">
              <a:extLst>
                <a:ext uri="{FF2B5EF4-FFF2-40B4-BE49-F238E27FC236}">
                  <a16:creationId xmlns:a16="http://schemas.microsoft.com/office/drawing/2014/main" id="{32B9771F-57CB-9760-824F-063D567C2EFD}"/>
                </a:ext>
              </a:extLst>
            </p:cNvPr>
            <p:cNvSpPr>
              <a:spLocks/>
            </p:cNvSpPr>
            <p:nvPr/>
          </p:nvSpPr>
          <p:spPr bwMode="auto">
            <a:xfrm>
              <a:off x="864" y="2304"/>
              <a:ext cx="2592" cy="1824"/>
            </a:xfrm>
            <a:custGeom>
              <a:avLst/>
              <a:gdLst>
                <a:gd name="T0" fmla="*/ 0 w 2304"/>
                <a:gd name="T1" fmla="*/ 3691 h 1680"/>
                <a:gd name="T2" fmla="*/ 790 w 2304"/>
                <a:gd name="T3" fmla="*/ 522 h 1680"/>
                <a:gd name="T4" fmla="*/ 2394 w 2304"/>
                <a:gd name="T5" fmla="*/ 6854 h 1680"/>
                <a:gd name="T6" fmla="*/ 4000 w 2304"/>
                <a:gd name="T7" fmla="*/ 522 h 1680"/>
                <a:gd name="T8" fmla="*/ 5586 w 2304"/>
                <a:gd name="T9" fmla="*/ 6854 h 1680"/>
                <a:gd name="T10" fmla="*/ 7200 w 2304"/>
                <a:gd name="T11" fmla="*/ 522 h 1680"/>
                <a:gd name="T12" fmla="*/ 8799 w 2304"/>
                <a:gd name="T13" fmla="*/ 6854 h 1680"/>
                <a:gd name="T14" fmla="*/ 10394 w 2304"/>
                <a:gd name="T15" fmla="*/ 522 h 1680"/>
                <a:gd name="T16" fmla="*/ 11991 w 2304"/>
                <a:gd name="T17" fmla="*/ 6854 h 1680"/>
                <a:gd name="T18" fmla="*/ 13590 w 2304"/>
                <a:gd name="T19" fmla="*/ 522 h 1680"/>
                <a:gd name="T20" fmla="*/ 15198 w 2304"/>
                <a:gd name="T21" fmla="*/ 6854 h 1680"/>
                <a:gd name="T22" fmla="*/ 16804 w 2304"/>
                <a:gd name="T23" fmla="*/ 522 h 1680"/>
                <a:gd name="T24" fmla="*/ 18389 w 2304"/>
                <a:gd name="T25" fmla="*/ 6854 h 1680"/>
                <a:gd name="T26" fmla="*/ 19194 w 2304"/>
                <a:gd name="T27" fmla="*/ 3691 h 16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04"/>
                <a:gd name="T43" fmla="*/ 0 h 1680"/>
                <a:gd name="T44" fmla="*/ 2304 w 2304"/>
                <a:gd name="T45" fmla="*/ 1680 h 16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04" h="1680">
                  <a:moveTo>
                    <a:pt x="0" y="840"/>
                  </a:moveTo>
                  <a:cubicBezTo>
                    <a:pt x="24" y="420"/>
                    <a:pt x="48" y="0"/>
                    <a:pt x="96" y="120"/>
                  </a:cubicBezTo>
                  <a:cubicBezTo>
                    <a:pt x="144" y="240"/>
                    <a:pt x="224" y="1560"/>
                    <a:pt x="288" y="1560"/>
                  </a:cubicBezTo>
                  <a:cubicBezTo>
                    <a:pt x="352" y="1560"/>
                    <a:pt x="416" y="120"/>
                    <a:pt x="480" y="120"/>
                  </a:cubicBezTo>
                  <a:cubicBezTo>
                    <a:pt x="544" y="120"/>
                    <a:pt x="608" y="1560"/>
                    <a:pt x="672" y="1560"/>
                  </a:cubicBezTo>
                  <a:cubicBezTo>
                    <a:pt x="736" y="1560"/>
                    <a:pt x="800" y="120"/>
                    <a:pt x="864" y="120"/>
                  </a:cubicBezTo>
                  <a:cubicBezTo>
                    <a:pt x="928" y="120"/>
                    <a:pt x="992" y="1560"/>
                    <a:pt x="1056" y="1560"/>
                  </a:cubicBezTo>
                  <a:cubicBezTo>
                    <a:pt x="1120" y="1560"/>
                    <a:pt x="1184" y="120"/>
                    <a:pt x="1248" y="120"/>
                  </a:cubicBezTo>
                  <a:cubicBezTo>
                    <a:pt x="1312" y="120"/>
                    <a:pt x="1376" y="1560"/>
                    <a:pt x="1440" y="1560"/>
                  </a:cubicBezTo>
                  <a:cubicBezTo>
                    <a:pt x="1504" y="1560"/>
                    <a:pt x="1568" y="120"/>
                    <a:pt x="1632" y="120"/>
                  </a:cubicBezTo>
                  <a:cubicBezTo>
                    <a:pt x="1696" y="120"/>
                    <a:pt x="1760" y="1560"/>
                    <a:pt x="1824" y="1560"/>
                  </a:cubicBezTo>
                  <a:cubicBezTo>
                    <a:pt x="1888" y="1560"/>
                    <a:pt x="1952" y="120"/>
                    <a:pt x="2016" y="120"/>
                  </a:cubicBezTo>
                  <a:cubicBezTo>
                    <a:pt x="2080" y="120"/>
                    <a:pt x="2160" y="1440"/>
                    <a:pt x="2208" y="1560"/>
                  </a:cubicBezTo>
                  <a:cubicBezTo>
                    <a:pt x="2256" y="1680"/>
                    <a:pt x="2280" y="1260"/>
                    <a:pt x="2304" y="840"/>
                  </a:cubicBezTo>
                </a:path>
              </a:pathLst>
            </a:custGeom>
            <a:noFill/>
            <a:ln w="38100">
              <a:solidFill>
                <a:schemeClr val="bg1"/>
              </a:solidFill>
              <a:round/>
              <a:headEnd/>
              <a:tailEnd/>
            </a:ln>
          </p:spPr>
          <p:txBody>
            <a:bodyPr/>
            <a:lstStyle/>
            <a:p>
              <a:endParaRPr lang="en-US"/>
            </a:p>
          </p:txBody>
        </p:sp>
        <p:sp>
          <p:nvSpPr>
            <p:cNvPr id="10" name="Line 1066">
              <a:extLst>
                <a:ext uri="{FF2B5EF4-FFF2-40B4-BE49-F238E27FC236}">
                  <a16:creationId xmlns:a16="http://schemas.microsoft.com/office/drawing/2014/main" id="{7F0FEBAD-A377-D562-5524-6C1C51015158}"/>
                </a:ext>
              </a:extLst>
            </p:cNvPr>
            <p:cNvSpPr>
              <a:spLocks noChangeShapeType="1"/>
            </p:cNvSpPr>
            <p:nvPr/>
          </p:nvSpPr>
          <p:spPr bwMode="auto">
            <a:xfrm>
              <a:off x="480" y="3168"/>
              <a:ext cx="384" cy="0"/>
            </a:xfrm>
            <a:prstGeom prst="line">
              <a:avLst/>
            </a:prstGeom>
            <a:noFill/>
            <a:ln w="38100">
              <a:solidFill>
                <a:schemeClr val="bg1"/>
              </a:solidFill>
              <a:round/>
              <a:headEnd/>
              <a:tailEnd/>
            </a:ln>
          </p:spPr>
          <p:txBody>
            <a:bodyPr/>
            <a:lstStyle/>
            <a:p>
              <a:endParaRPr lang="en-US"/>
            </a:p>
          </p:txBody>
        </p:sp>
        <p:sp>
          <p:nvSpPr>
            <p:cNvPr id="11" name="Line 1067">
              <a:extLst>
                <a:ext uri="{FF2B5EF4-FFF2-40B4-BE49-F238E27FC236}">
                  <a16:creationId xmlns:a16="http://schemas.microsoft.com/office/drawing/2014/main" id="{79292252-AD5D-D39B-9AC0-FCD64AF40E75}"/>
                </a:ext>
              </a:extLst>
            </p:cNvPr>
            <p:cNvSpPr>
              <a:spLocks noChangeShapeType="1"/>
            </p:cNvSpPr>
            <p:nvPr/>
          </p:nvSpPr>
          <p:spPr bwMode="auto">
            <a:xfrm>
              <a:off x="3456" y="3216"/>
              <a:ext cx="384" cy="0"/>
            </a:xfrm>
            <a:prstGeom prst="line">
              <a:avLst/>
            </a:prstGeom>
            <a:noFill/>
            <a:ln w="38100">
              <a:solidFill>
                <a:schemeClr val="bg1"/>
              </a:solidFill>
              <a:round/>
              <a:headEnd/>
              <a:tailEnd type="arrow" w="med" len="med"/>
            </a:ln>
          </p:spPr>
          <p:txBody>
            <a:bodyPr/>
            <a:lstStyle/>
            <a:p>
              <a:endParaRPr lang="en-US"/>
            </a:p>
          </p:txBody>
        </p:sp>
      </p:grpSp>
      <p:sp>
        <p:nvSpPr>
          <p:cNvPr id="12" name="Line 1068">
            <a:extLst>
              <a:ext uri="{FF2B5EF4-FFF2-40B4-BE49-F238E27FC236}">
                <a16:creationId xmlns:a16="http://schemas.microsoft.com/office/drawing/2014/main" id="{AB82A6F9-A948-AE4E-E8C8-56C3B74DB703}"/>
              </a:ext>
            </a:extLst>
          </p:cNvPr>
          <p:cNvSpPr>
            <a:spLocks noChangeShapeType="1"/>
          </p:cNvSpPr>
          <p:nvPr/>
        </p:nvSpPr>
        <p:spPr bwMode="auto">
          <a:xfrm flipV="1">
            <a:off x="5334000" y="1666448"/>
            <a:ext cx="1066800" cy="1031875"/>
          </a:xfrm>
          <a:prstGeom prst="line">
            <a:avLst/>
          </a:prstGeom>
          <a:noFill/>
          <a:ln w="28575">
            <a:solidFill>
              <a:srgbClr val="FF6600"/>
            </a:solidFill>
            <a:round/>
            <a:headEnd/>
            <a:tailEnd type="triangle" w="med" len="med"/>
          </a:ln>
        </p:spPr>
        <p:txBody>
          <a:bodyPr/>
          <a:lstStyle/>
          <a:p>
            <a:endParaRPr lang="en-US"/>
          </a:p>
        </p:txBody>
      </p:sp>
      <p:sp>
        <p:nvSpPr>
          <p:cNvPr id="13" name="Line 1069">
            <a:extLst>
              <a:ext uri="{FF2B5EF4-FFF2-40B4-BE49-F238E27FC236}">
                <a16:creationId xmlns:a16="http://schemas.microsoft.com/office/drawing/2014/main" id="{B4EAA468-B9B4-0076-69BD-A53D7185128F}"/>
              </a:ext>
            </a:extLst>
          </p:cNvPr>
          <p:cNvSpPr>
            <a:spLocks noChangeShapeType="1"/>
          </p:cNvSpPr>
          <p:nvPr/>
        </p:nvSpPr>
        <p:spPr bwMode="auto">
          <a:xfrm>
            <a:off x="5334000" y="2733248"/>
            <a:ext cx="1066800" cy="609600"/>
          </a:xfrm>
          <a:prstGeom prst="line">
            <a:avLst/>
          </a:prstGeom>
          <a:noFill/>
          <a:ln w="28575">
            <a:solidFill>
              <a:srgbClr val="FF6600"/>
            </a:solidFill>
            <a:prstDash val="sysDot"/>
            <a:round/>
            <a:headEnd/>
            <a:tailEnd type="triangle" w="med" len="med"/>
          </a:ln>
        </p:spPr>
        <p:txBody>
          <a:bodyPr/>
          <a:lstStyle/>
          <a:p>
            <a:endParaRPr lang="en-US"/>
          </a:p>
        </p:txBody>
      </p:sp>
      <p:sp>
        <p:nvSpPr>
          <p:cNvPr id="14" name="Line 1070">
            <a:extLst>
              <a:ext uri="{FF2B5EF4-FFF2-40B4-BE49-F238E27FC236}">
                <a16:creationId xmlns:a16="http://schemas.microsoft.com/office/drawing/2014/main" id="{E037B4A0-5457-B8C8-9DA2-8BB8F9B171D1}"/>
              </a:ext>
            </a:extLst>
          </p:cNvPr>
          <p:cNvSpPr>
            <a:spLocks noChangeShapeType="1"/>
          </p:cNvSpPr>
          <p:nvPr/>
        </p:nvSpPr>
        <p:spPr bwMode="auto">
          <a:xfrm>
            <a:off x="5334000" y="2733248"/>
            <a:ext cx="1600200" cy="0"/>
          </a:xfrm>
          <a:prstGeom prst="line">
            <a:avLst/>
          </a:prstGeom>
          <a:noFill/>
          <a:ln w="9525">
            <a:solidFill>
              <a:schemeClr val="accent1"/>
            </a:solidFill>
            <a:prstDash val="sysDot"/>
            <a:round/>
            <a:headEnd/>
            <a:tailEnd/>
          </a:ln>
        </p:spPr>
        <p:txBody>
          <a:bodyPr/>
          <a:lstStyle/>
          <a:p>
            <a:endParaRPr lang="en-US"/>
          </a:p>
        </p:txBody>
      </p:sp>
      <p:sp>
        <p:nvSpPr>
          <p:cNvPr id="15" name="Text Box 1071">
            <a:extLst>
              <a:ext uri="{FF2B5EF4-FFF2-40B4-BE49-F238E27FC236}">
                <a16:creationId xmlns:a16="http://schemas.microsoft.com/office/drawing/2014/main" id="{831E12BA-EAE1-81D5-7104-CCE3B0CC6FB1}"/>
              </a:ext>
            </a:extLst>
          </p:cNvPr>
          <p:cNvSpPr txBox="1">
            <a:spLocks noChangeArrowheads="1"/>
          </p:cNvSpPr>
          <p:nvPr/>
        </p:nvSpPr>
        <p:spPr bwMode="auto">
          <a:xfrm>
            <a:off x="2286000" y="2885648"/>
            <a:ext cx="457200" cy="519113"/>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e</a:t>
            </a:r>
          </a:p>
        </p:txBody>
      </p:sp>
      <p:sp>
        <p:nvSpPr>
          <p:cNvPr id="16" name="Text Box 1072">
            <a:extLst>
              <a:ext uri="{FF2B5EF4-FFF2-40B4-BE49-F238E27FC236}">
                <a16:creationId xmlns:a16="http://schemas.microsoft.com/office/drawing/2014/main" id="{E383B7E7-FBBE-605E-7FC7-D936C562934F}"/>
              </a:ext>
            </a:extLst>
          </p:cNvPr>
          <p:cNvSpPr txBox="1">
            <a:spLocks noChangeArrowheads="1"/>
          </p:cNvSpPr>
          <p:nvPr/>
        </p:nvSpPr>
        <p:spPr bwMode="auto">
          <a:xfrm>
            <a:off x="2819400" y="1895048"/>
            <a:ext cx="457200" cy="519113"/>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e</a:t>
            </a:r>
            <a:r>
              <a:rPr lang="en-US" i="1">
                <a:solidFill>
                  <a:srgbClr val="000099"/>
                </a:solidFill>
                <a:latin typeface="Times New Roman" pitchFamily="18" charset="0"/>
                <a:cs typeface="Times New Roman" pitchFamily="18" charset="0"/>
              </a:rPr>
              <a:t>'</a:t>
            </a:r>
            <a:endParaRPr lang="en-US" i="1">
              <a:solidFill>
                <a:srgbClr val="000099"/>
              </a:solidFill>
              <a:latin typeface="Times New Roman" pitchFamily="18" charset="0"/>
            </a:endParaRPr>
          </a:p>
        </p:txBody>
      </p:sp>
      <p:sp>
        <p:nvSpPr>
          <p:cNvPr id="17" name="Text Box 1073">
            <a:extLst>
              <a:ext uri="{FF2B5EF4-FFF2-40B4-BE49-F238E27FC236}">
                <a16:creationId xmlns:a16="http://schemas.microsoft.com/office/drawing/2014/main" id="{6720A77B-C2FA-FFC6-F50E-2EAE2DD2F9EC}"/>
              </a:ext>
            </a:extLst>
          </p:cNvPr>
          <p:cNvSpPr txBox="1">
            <a:spLocks noChangeArrowheads="1"/>
          </p:cNvSpPr>
          <p:nvPr/>
        </p:nvSpPr>
        <p:spPr bwMode="auto">
          <a:xfrm>
            <a:off x="4648200" y="3419048"/>
            <a:ext cx="685800" cy="519113"/>
          </a:xfrm>
          <a:prstGeom prst="rect">
            <a:avLst/>
          </a:prstGeom>
          <a:noFill/>
          <a:ln w="9525">
            <a:noFill/>
            <a:miter lim="800000"/>
            <a:headEnd/>
            <a:tailEnd/>
          </a:ln>
        </p:spPr>
        <p:txBody>
          <a:bodyPr>
            <a:spAutoFit/>
          </a:bodyPr>
          <a:lstStyle/>
          <a:p>
            <a:pPr eaLnBrk="0" hangingPunct="0">
              <a:spcBef>
                <a:spcPct val="50000"/>
              </a:spcBef>
            </a:pPr>
            <a:r>
              <a:rPr lang="en-US">
                <a:solidFill>
                  <a:srgbClr val="000099"/>
                </a:solidFill>
                <a:latin typeface="Times New Roman" pitchFamily="18" charset="0"/>
                <a:sym typeface="Symbol" pitchFamily="18" charset="2"/>
              </a:rPr>
              <a:t></a:t>
            </a:r>
            <a:r>
              <a:rPr lang="en-US" baseline="-25000">
                <a:solidFill>
                  <a:srgbClr val="000099"/>
                </a:solidFill>
                <a:latin typeface="Times New Roman" pitchFamily="18" charset="0"/>
                <a:sym typeface="Symbol" pitchFamily="18" charset="2"/>
              </a:rPr>
              <a:t>x</a:t>
            </a:r>
            <a:endParaRPr lang="en-US" baseline="-25000">
              <a:solidFill>
                <a:srgbClr val="000099"/>
              </a:solidFill>
              <a:latin typeface="Times New Roman" pitchFamily="18" charset="0"/>
            </a:endParaRPr>
          </a:p>
        </p:txBody>
      </p:sp>
      <p:sp>
        <p:nvSpPr>
          <p:cNvPr id="18" name="Text Box 1074">
            <a:extLst>
              <a:ext uri="{FF2B5EF4-FFF2-40B4-BE49-F238E27FC236}">
                <a16:creationId xmlns:a16="http://schemas.microsoft.com/office/drawing/2014/main" id="{2C9F552C-00A1-AD83-2C2C-37A2443DE20F}"/>
              </a:ext>
            </a:extLst>
          </p:cNvPr>
          <p:cNvSpPr txBox="1">
            <a:spLocks noChangeArrowheads="1"/>
          </p:cNvSpPr>
          <p:nvPr/>
        </p:nvSpPr>
        <p:spPr bwMode="auto">
          <a:xfrm>
            <a:off x="5486400" y="3038048"/>
            <a:ext cx="914400" cy="519113"/>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p</a:t>
            </a:r>
            <a:r>
              <a:rPr lang="en-US" baseline="-25000">
                <a:solidFill>
                  <a:srgbClr val="000099"/>
                </a:solidFill>
                <a:latin typeface="Times New Roman" pitchFamily="18" charset="0"/>
              </a:rPr>
              <a:t>A</a:t>
            </a:r>
            <a:r>
              <a:rPr lang="en-US" baseline="-25000">
                <a:solidFill>
                  <a:srgbClr val="000099"/>
                </a:solidFill>
                <a:latin typeface="Times New Roman" pitchFamily="18" charset="0"/>
                <a:cs typeface="Times New Roman" pitchFamily="18" charset="0"/>
              </a:rPr>
              <a:t>–</a:t>
            </a:r>
            <a:r>
              <a:rPr lang="en-US" baseline="-25000">
                <a:solidFill>
                  <a:srgbClr val="000099"/>
                </a:solidFill>
                <a:latin typeface="Times New Roman" pitchFamily="18" charset="0"/>
              </a:rPr>
              <a:t>1</a:t>
            </a:r>
          </a:p>
        </p:txBody>
      </p:sp>
      <p:sp>
        <p:nvSpPr>
          <p:cNvPr id="19" name="Text Box 1076">
            <a:extLst>
              <a:ext uri="{FF2B5EF4-FFF2-40B4-BE49-F238E27FC236}">
                <a16:creationId xmlns:a16="http://schemas.microsoft.com/office/drawing/2014/main" id="{C070CE0C-6B2A-EBC0-7077-91287C929DF1}"/>
              </a:ext>
            </a:extLst>
          </p:cNvPr>
          <p:cNvSpPr txBox="1">
            <a:spLocks noChangeArrowheads="1"/>
          </p:cNvSpPr>
          <p:nvPr/>
        </p:nvSpPr>
        <p:spPr bwMode="auto">
          <a:xfrm>
            <a:off x="6172200" y="2047448"/>
            <a:ext cx="838200" cy="519113"/>
          </a:xfrm>
          <a:prstGeom prst="rect">
            <a:avLst/>
          </a:prstGeom>
          <a:noFill/>
          <a:ln w="9525">
            <a:noFill/>
            <a:miter lim="800000"/>
            <a:headEnd/>
            <a:tailEnd/>
          </a:ln>
        </p:spPr>
        <p:txBody>
          <a:bodyPr>
            <a:spAutoFit/>
          </a:bodyPr>
          <a:lstStyle/>
          <a:p>
            <a:pPr eaLnBrk="0" hangingPunct="0">
              <a:spcBef>
                <a:spcPct val="50000"/>
              </a:spcBef>
            </a:pPr>
            <a:r>
              <a:rPr lang="en-US">
                <a:solidFill>
                  <a:srgbClr val="000099"/>
                </a:solidFill>
                <a:latin typeface="Times New Roman" pitchFamily="18" charset="0"/>
                <a:sym typeface="Symbol" pitchFamily="18" charset="2"/>
              </a:rPr>
              <a:t></a:t>
            </a:r>
            <a:r>
              <a:rPr lang="en-US" baseline="-25000">
                <a:solidFill>
                  <a:srgbClr val="000099"/>
                </a:solidFill>
                <a:latin typeface="Times New Roman" pitchFamily="18" charset="0"/>
                <a:sym typeface="Symbol" pitchFamily="18" charset="2"/>
              </a:rPr>
              <a:t>pq</a:t>
            </a:r>
            <a:endParaRPr lang="en-US" baseline="-25000">
              <a:solidFill>
                <a:srgbClr val="000099"/>
              </a:solidFill>
              <a:latin typeface="Times New Roman" pitchFamily="18" charset="0"/>
            </a:endParaRPr>
          </a:p>
        </p:txBody>
      </p:sp>
      <p:sp>
        <p:nvSpPr>
          <p:cNvPr id="20" name="Text Box 1077">
            <a:extLst>
              <a:ext uri="{FF2B5EF4-FFF2-40B4-BE49-F238E27FC236}">
                <a16:creationId xmlns:a16="http://schemas.microsoft.com/office/drawing/2014/main" id="{9883663D-BBA6-8FFA-D339-68937F371632}"/>
              </a:ext>
            </a:extLst>
          </p:cNvPr>
          <p:cNvSpPr txBox="1">
            <a:spLocks noChangeArrowheads="1"/>
          </p:cNvSpPr>
          <p:nvPr/>
        </p:nvSpPr>
        <p:spPr bwMode="auto">
          <a:xfrm>
            <a:off x="5715000" y="1590248"/>
            <a:ext cx="609600" cy="519113"/>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p</a:t>
            </a:r>
          </a:p>
        </p:txBody>
      </p:sp>
      <p:sp>
        <p:nvSpPr>
          <p:cNvPr id="21" name="Arc 1078">
            <a:extLst>
              <a:ext uri="{FF2B5EF4-FFF2-40B4-BE49-F238E27FC236}">
                <a16:creationId xmlns:a16="http://schemas.microsoft.com/office/drawing/2014/main" id="{C2249F47-A4D0-2FAA-D1A4-A7E141D07590}"/>
              </a:ext>
            </a:extLst>
          </p:cNvPr>
          <p:cNvSpPr>
            <a:spLocks/>
          </p:cNvSpPr>
          <p:nvPr/>
        </p:nvSpPr>
        <p:spPr bwMode="auto">
          <a:xfrm rot="10089417">
            <a:off x="4886325" y="3112661"/>
            <a:ext cx="295275" cy="377825"/>
          </a:xfrm>
          <a:custGeom>
            <a:avLst/>
            <a:gdLst>
              <a:gd name="T0" fmla="*/ 2147483647 w 20951"/>
              <a:gd name="T1" fmla="*/ 0 h 21531"/>
              <a:gd name="T2" fmla="*/ 2147483647 w 20951"/>
              <a:gd name="T3" fmla="*/ 2147483647 h 21531"/>
              <a:gd name="T4" fmla="*/ 0 w 20951"/>
              <a:gd name="T5" fmla="*/ 2147483647 h 21531"/>
              <a:gd name="T6" fmla="*/ 0 60000 65536"/>
              <a:gd name="T7" fmla="*/ 0 60000 65536"/>
              <a:gd name="T8" fmla="*/ 0 60000 65536"/>
              <a:gd name="T9" fmla="*/ 0 w 20951"/>
              <a:gd name="T10" fmla="*/ 0 h 21531"/>
              <a:gd name="T11" fmla="*/ 20951 w 20951"/>
              <a:gd name="T12" fmla="*/ 21531 h 21531"/>
            </a:gdLst>
            <a:ahLst/>
            <a:cxnLst>
              <a:cxn ang="T6">
                <a:pos x="T0" y="T1"/>
              </a:cxn>
              <a:cxn ang="T7">
                <a:pos x="T2" y="T3"/>
              </a:cxn>
              <a:cxn ang="T8">
                <a:pos x="T4" y="T5"/>
              </a:cxn>
            </a:cxnLst>
            <a:rect l="T9" t="T10" r="T11" b="T12"/>
            <a:pathLst>
              <a:path w="20951" h="21531" fill="none" extrusionOk="0">
                <a:moveTo>
                  <a:pt x="1719" y="-1"/>
                </a:moveTo>
                <a:cubicBezTo>
                  <a:pt x="10958" y="737"/>
                  <a:pt x="18697" y="7287"/>
                  <a:pt x="20951" y="16277"/>
                </a:cubicBezTo>
              </a:path>
              <a:path w="20951" h="21531" stroke="0" extrusionOk="0">
                <a:moveTo>
                  <a:pt x="1719" y="-1"/>
                </a:moveTo>
                <a:cubicBezTo>
                  <a:pt x="10958" y="737"/>
                  <a:pt x="18697" y="7287"/>
                  <a:pt x="20951" y="16277"/>
                </a:cubicBezTo>
                <a:lnTo>
                  <a:pt x="0" y="21531"/>
                </a:lnTo>
                <a:close/>
              </a:path>
            </a:pathLst>
          </a:custGeom>
          <a:noFill/>
          <a:ln w="9525">
            <a:solidFill>
              <a:schemeClr val="accent2"/>
            </a:solidFill>
            <a:round/>
            <a:headEnd type="triangle" w="med" len="med"/>
            <a:tailEnd type="triangle" w="med" len="med"/>
          </a:ln>
        </p:spPr>
        <p:txBody>
          <a:bodyPr rot="10800000" wrap="none" anchor="ctr"/>
          <a:lstStyle/>
          <a:p>
            <a:endParaRPr lang="en-US"/>
          </a:p>
        </p:txBody>
      </p:sp>
      <p:sp>
        <p:nvSpPr>
          <p:cNvPr id="22" name="Arc 1079">
            <a:extLst>
              <a:ext uri="{FF2B5EF4-FFF2-40B4-BE49-F238E27FC236}">
                <a16:creationId xmlns:a16="http://schemas.microsoft.com/office/drawing/2014/main" id="{97589A41-7CEF-383F-4EDD-8DB5EA037032}"/>
              </a:ext>
            </a:extLst>
          </p:cNvPr>
          <p:cNvSpPr>
            <a:spLocks/>
          </p:cNvSpPr>
          <p:nvPr/>
        </p:nvSpPr>
        <p:spPr bwMode="auto">
          <a:xfrm>
            <a:off x="5943600" y="2125236"/>
            <a:ext cx="228600" cy="619125"/>
          </a:xfrm>
          <a:custGeom>
            <a:avLst/>
            <a:gdLst>
              <a:gd name="T0" fmla="*/ 0 w 21600"/>
              <a:gd name="T1" fmla="*/ 0 h 25406"/>
              <a:gd name="T2" fmla="*/ 2147483647 w 21600"/>
              <a:gd name="T3" fmla="*/ 2147483647 h 25406"/>
              <a:gd name="T4" fmla="*/ 0 w 21600"/>
              <a:gd name="T5" fmla="*/ 2147483647 h 25406"/>
              <a:gd name="T6" fmla="*/ 0 60000 65536"/>
              <a:gd name="T7" fmla="*/ 0 60000 65536"/>
              <a:gd name="T8" fmla="*/ 0 60000 65536"/>
              <a:gd name="T9" fmla="*/ 0 w 21600"/>
              <a:gd name="T10" fmla="*/ 0 h 25406"/>
              <a:gd name="T11" fmla="*/ 21600 w 21600"/>
              <a:gd name="T12" fmla="*/ 25406 h 25406"/>
            </a:gdLst>
            <a:ahLst/>
            <a:cxnLst>
              <a:cxn ang="T6">
                <a:pos x="T0" y="T1"/>
              </a:cxn>
              <a:cxn ang="T7">
                <a:pos x="T2" y="T3"/>
              </a:cxn>
              <a:cxn ang="T8">
                <a:pos x="T4" y="T5"/>
              </a:cxn>
            </a:cxnLst>
            <a:rect l="T9" t="T10" r="T11" b="T12"/>
            <a:pathLst>
              <a:path w="21600" h="25406" fill="none" extrusionOk="0">
                <a:moveTo>
                  <a:pt x="-1" y="0"/>
                </a:moveTo>
                <a:cubicBezTo>
                  <a:pt x="11929" y="0"/>
                  <a:pt x="21600" y="9670"/>
                  <a:pt x="21600" y="21600"/>
                </a:cubicBezTo>
                <a:cubicBezTo>
                  <a:pt x="21600" y="22876"/>
                  <a:pt x="21486" y="24149"/>
                  <a:pt x="21262" y="25406"/>
                </a:cubicBezTo>
              </a:path>
              <a:path w="21600" h="25406" stroke="0" extrusionOk="0">
                <a:moveTo>
                  <a:pt x="-1" y="0"/>
                </a:moveTo>
                <a:cubicBezTo>
                  <a:pt x="11929" y="0"/>
                  <a:pt x="21600" y="9670"/>
                  <a:pt x="21600" y="21600"/>
                </a:cubicBezTo>
                <a:cubicBezTo>
                  <a:pt x="21600" y="22876"/>
                  <a:pt x="21486" y="24149"/>
                  <a:pt x="21262" y="25406"/>
                </a:cubicBezTo>
                <a:lnTo>
                  <a:pt x="0" y="21600"/>
                </a:lnTo>
                <a:close/>
              </a:path>
            </a:pathLst>
          </a:custGeom>
          <a:noFill/>
          <a:ln w="9525">
            <a:solidFill>
              <a:schemeClr val="accent2"/>
            </a:solidFill>
            <a:round/>
            <a:headEnd type="triangle" w="med" len="med"/>
            <a:tailEnd type="triangle" w="med" len="med"/>
          </a:ln>
        </p:spPr>
        <p:txBody>
          <a:bodyPr wrap="none" anchor="ctr"/>
          <a:lstStyle/>
          <a:p>
            <a:endParaRPr lang="en-US"/>
          </a:p>
        </p:txBody>
      </p:sp>
      <p:sp>
        <p:nvSpPr>
          <p:cNvPr id="23" name="Text Box 1084">
            <a:extLst>
              <a:ext uri="{FF2B5EF4-FFF2-40B4-BE49-F238E27FC236}">
                <a16:creationId xmlns:a16="http://schemas.microsoft.com/office/drawing/2014/main" id="{351DF54C-AD0D-6828-3676-667EA4956D07}"/>
              </a:ext>
            </a:extLst>
          </p:cNvPr>
          <p:cNvSpPr txBox="1">
            <a:spLocks noChangeArrowheads="1"/>
          </p:cNvSpPr>
          <p:nvPr/>
        </p:nvSpPr>
        <p:spPr bwMode="auto">
          <a:xfrm>
            <a:off x="3429000" y="2809448"/>
            <a:ext cx="1066800" cy="519113"/>
          </a:xfrm>
          <a:prstGeom prst="rect">
            <a:avLst/>
          </a:prstGeom>
          <a:noFill/>
          <a:ln w="9525">
            <a:noFill/>
            <a:miter lim="800000"/>
            <a:headEnd/>
            <a:tailEnd/>
          </a:ln>
        </p:spPr>
        <p:txBody>
          <a:bodyPr>
            <a:spAutoFit/>
          </a:bodyPr>
          <a:lstStyle/>
          <a:p>
            <a:pPr eaLnBrk="0" hangingPunct="0">
              <a:spcBef>
                <a:spcPct val="50000"/>
              </a:spcBef>
            </a:pPr>
            <a:r>
              <a:rPr lang="en-US" i="1">
                <a:solidFill>
                  <a:srgbClr val="000099"/>
                </a:solidFill>
                <a:latin typeface="Times New Roman" pitchFamily="18" charset="0"/>
              </a:rPr>
              <a:t>(</a:t>
            </a:r>
            <a:r>
              <a:rPr lang="en-US" i="1">
                <a:solidFill>
                  <a:srgbClr val="000099"/>
                </a:solidFill>
                <a:latin typeface="Times New Roman" pitchFamily="18" charset="0"/>
                <a:sym typeface="Symbol" pitchFamily="18" charset="2"/>
              </a:rPr>
              <a:t>,</a:t>
            </a:r>
            <a:r>
              <a:rPr lang="en-US" b="1" i="1">
                <a:solidFill>
                  <a:srgbClr val="000099"/>
                </a:solidFill>
                <a:latin typeface="Times New Roman" pitchFamily="18" charset="0"/>
                <a:sym typeface="Symbol" pitchFamily="18" charset="2"/>
              </a:rPr>
              <a:t>q</a:t>
            </a:r>
            <a:r>
              <a:rPr lang="en-US" i="1">
                <a:solidFill>
                  <a:srgbClr val="000099"/>
                </a:solidFill>
                <a:latin typeface="Times New Roman" pitchFamily="18" charset="0"/>
                <a:sym typeface="Symbol" pitchFamily="18" charset="2"/>
              </a:rPr>
              <a:t>)</a:t>
            </a:r>
            <a:endParaRPr lang="en-US" i="1">
              <a:solidFill>
                <a:srgbClr val="000099"/>
              </a:solidFill>
              <a:latin typeface="Times New Roman" pitchFamily="18" charset="0"/>
            </a:endParaRPr>
          </a:p>
        </p:txBody>
      </p:sp>
      <p:grpSp>
        <p:nvGrpSpPr>
          <p:cNvPr id="24" name="Group 1027">
            <a:extLst>
              <a:ext uri="{FF2B5EF4-FFF2-40B4-BE49-F238E27FC236}">
                <a16:creationId xmlns:a16="http://schemas.microsoft.com/office/drawing/2014/main" id="{62DF32BB-E210-4070-9FA3-22A8EBB33D66}"/>
              </a:ext>
            </a:extLst>
          </p:cNvPr>
          <p:cNvGrpSpPr>
            <a:grpSpLocks/>
          </p:cNvGrpSpPr>
          <p:nvPr/>
        </p:nvGrpSpPr>
        <p:grpSpPr bwMode="auto">
          <a:xfrm>
            <a:off x="2971800" y="2504648"/>
            <a:ext cx="2336800" cy="393700"/>
            <a:chOff x="1008" y="1392"/>
            <a:chExt cx="1968" cy="192"/>
          </a:xfrm>
        </p:grpSpPr>
        <p:grpSp>
          <p:nvGrpSpPr>
            <p:cNvPr id="25" name="Group 1028">
              <a:extLst>
                <a:ext uri="{FF2B5EF4-FFF2-40B4-BE49-F238E27FC236}">
                  <a16:creationId xmlns:a16="http://schemas.microsoft.com/office/drawing/2014/main" id="{CD991D5C-2AC7-6060-C91D-0C95CC4581C4}"/>
                </a:ext>
              </a:extLst>
            </p:cNvPr>
            <p:cNvGrpSpPr>
              <a:grpSpLocks/>
            </p:cNvGrpSpPr>
            <p:nvPr/>
          </p:nvGrpSpPr>
          <p:grpSpPr bwMode="auto">
            <a:xfrm>
              <a:off x="1738" y="1392"/>
              <a:ext cx="730" cy="192"/>
              <a:chOff x="2112" y="3744"/>
              <a:chExt cx="2304" cy="432"/>
            </a:xfrm>
          </p:grpSpPr>
          <p:grpSp>
            <p:nvGrpSpPr>
              <p:cNvPr id="41" name="Group 1029">
                <a:extLst>
                  <a:ext uri="{FF2B5EF4-FFF2-40B4-BE49-F238E27FC236}">
                    <a16:creationId xmlns:a16="http://schemas.microsoft.com/office/drawing/2014/main" id="{22633147-225E-AC9C-0318-252F8D108161}"/>
                  </a:ext>
                </a:extLst>
              </p:cNvPr>
              <p:cNvGrpSpPr>
                <a:grpSpLocks/>
              </p:cNvGrpSpPr>
              <p:nvPr/>
            </p:nvGrpSpPr>
            <p:grpSpPr bwMode="auto">
              <a:xfrm>
                <a:off x="3264" y="3744"/>
                <a:ext cx="1152" cy="432"/>
                <a:chOff x="2016" y="3648"/>
                <a:chExt cx="1152" cy="432"/>
              </a:xfrm>
            </p:grpSpPr>
            <p:grpSp>
              <p:nvGrpSpPr>
                <p:cNvPr id="49" name="Group 1030">
                  <a:extLst>
                    <a:ext uri="{FF2B5EF4-FFF2-40B4-BE49-F238E27FC236}">
                      <a16:creationId xmlns:a16="http://schemas.microsoft.com/office/drawing/2014/main" id="{9644D224-2790-094A-7AEB-3730E59BE30E}"/>
                    </a:ext>
                  </a:extLst>
                </p:cNvPr>
                <p:cNvGrpSpPr>
                  <a:grpSpLocks/>
                </p:cNvGrpSpPr>
                <p:nvPr/>
              </p:nvGrpSpPr>
              <p:grpSpPr bwMode="auto">
                <a:xfrm flipV="1">
                  <a:off x="2592" y="3648"/>
                  <a:ext cx="576" cy="432"/>
                  <a:chOff x="1920" y="3552"/>
                  <a:chExt cx="576" cy="432"/>
                </a:xfrm>
              </p:grpSpPr>
              <p:sp>
                <p:nvSpPr>
                  <p:cNvPr id="53" name="Arc 1031">
                    <a:extLst>
                      <a:ext uri="{FF2B5EF4-FFF2-40B4-BE49-F238E27FC236}">
                        <a16:creationId xmlns:a16="http://schemas.microsoft.com/office/drawing/2014/main" id="{4D396676-0CA6-6EC2-10EA-9A8696220A36}"/>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54" name="Arc 1032">
                    <a:extLst>
                      <a:ext uri="{FF2B5EF4-FFF2-40B4-BE49-F238E27FC236}">
                        <a16:creationId xmlns:a16="http://schemas.microsoft.com/office/drawing/2014/main" id="{4029407B-003D-5EB7-CD11-15D5D9EC4030}"/>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50" name="Group 1033">
                  <a:extLst>
                    <a:ext uri="{FF2B5EF4-FFF2-40B4-BE49-F238E27FC236}">
                      <a16:creationId xmlns:a16="http://schemas.microsoft.com/office/drawing/2014/main" id="{53E5133E-60B1-7FD4-C6B3-F0629870E104}"/>
                    </a:ext>
                  </a:extLst>
                </p:cNvPr>
                <p:cNvGrpSpPr>
                  <a:grpSpLocks/>
                </p:cNvGrpSpPr>
                <p:nvPr/>
              </p:nvGrpSpPr>
              <p:grpSpPr bwMode="auto">
                <a:xfrm>
                  <a:off x="2016" y="3648"/>
                  <a:ext cx="576" cy="432"/>
                  <a:chOff x="1920" y="3552"/>
                  <a:chExt cx="576" cy="432"/>
                </a:xfrm>
              </p:grpSpPr>
              <p:sp>
                <p:nvSpPr>
                  <p:cNvPr id="51" name="Arc 1034">
                    <a:extLst>
                      <a:ext uri="{FF2B5EF4-FFF2-40B4-BE49-F238E27FC236}">
                        <a16:creationId xmlns:a16="http://schemas.microsoft.com/office/drawing/2014/main" id="{00E9B807-D99A-281B-DD00-79539ACAA3C6}"/>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52" name="Arc 1035">
                    <a:extLst>
                      <a:ext uri="{FF2B5EF4-FFF2-40B4-BE49-F238E27FC236}">
                        <a16:creationId xmlns:a16="http://schemas.microsoft.com/office/drawing/2014/main" id="{C9A41A8D-1626-C911-5F1B-A75B490BAC35}"/>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nvGrpSpPr>
              <p:cNvPr id="42" name="Group 1036">
                <a:extLst>
                  <a:ext uri="{FF2B5EF4-FFF2-40B4-BE49-F238E27FC236}">
                    <a16:creationId xmlns:a16="http://schemas.microsoft.com/office/drawing/2014/main" id="{2987B5D0-8822-E857-E274-5D120FB5B510}"/>
                  </a:ext>
                </a:extLst>
              </p:cNvPr>
              <p:cNvGrpSpPr>
                <a:grpSpLocks/>
              </p:cNvGrpSpPr>
              <p:nvPr/>
            </p:nvGrpSpPr>
            <p:grpSpPr bwMode="auto">
              <a:xfrm>
                <a:off x="2112" y="3744"/>
                <a:ext cx="1152" cy="432"/>
                <a:chOff x="2016" y="3648"/>
                <a:chExt cx="1152" cy="432"/>
              </a:xfrm>
            </p:grpSpPr>
            <p:grpSp>
              <p:nvGrpSpPr>
                <p:cNvPr id="43" name="Group 1037">
                  <a:extLst>
                    <a:ext uri="{FF2B5EF4-FFF2-40B4-BE49-F238E27FC236}">
                      <a16:creationId xmlns:a16="http://schemas.microsoft.com/office/drawing/2014/main" id="{2A885EE8-D1BB-1D9F-661D-AC2D4B2142D6}"/>
                    </a:ext>
                  </a:extLst>
                </p:cNvPr>
                <p:cNvGrpSpPr>
                  <a:grpSpLocks/>
                </p:cNvGrpSpPr>
                <p:nvPr/>
              </p:nvGrpSpPr>
              <p:grpSpPr bwMode="auto">
                <a:xfrm flipV="1">
                  <a:off x="2592" y="3648"/>
                  <a:ext cx="576" cy="432"/>
                  <a:chOff x="1920" y="3552"/>
                  <a:chExt cx="576" cy="432"/>
                </a:xfrm>
              </p:grpSpPr>
              <p:sp>
                <p:nvSpPr>
                  <p:cNvPr id="47" name="Arc 1038">
                    <a:extLst>
                      <a:ext uri="{FF2B5EF4-FFF2-40B4-BE49-F238E27FC236}">
                        <a16:creationId xmlns:a16="http://schemas.microsoft.com/office/drawing/2014/main" id="{D93B2DA5-125E-93DF-2921-C556F1D3C2BF}"/>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48" name="Arc 1039">
                    <a:extLst>
                      <a:ext uri="{FF2B5EF4-FFF2-40B4-BE49-F238E27FC236}">
                        <a16:creationId xmlns:a16="http://schemas.microsoft.com/office/drawing/2014/main" id="{78B5460C-A0FF-1215-9107-6D0B33B4548F}"/>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44" name="Group 1040">
                  <a:extLst>
                    <a:ext uri="{FF2B5EF4-FFF2-40B4-BE49-F238E27FC236}">
                      <a16:creationId xmlns:a16="http://schemas.microsoft.com/office/drawing/2014/main" id="{E417F51D-34F5-7843-09EA-49DB3C4B7D1C}"/>
                    </a:ext>
                  </a:extLst>
                </p:cNvPr>
                <p:cNvGrpSpPr>
                  <a:grpSpLocks/>
                </p:cNvGrpSpPr>
                <p:nvPr/>
              </p:nvGrpSpPr>
              <p:grpSpPr bwMode="auto">
                <a:xfrm>
                  <a:off x="2016" y="3648"/>
                  <a:ext cx="576" cy="432"/>
                  <a:chOff x="1920" y="3552"/>
                  <a:chExt cx="576" cy="432"/>
                </a:xfrm>
              </p:grpSpPr>
              <p:sp>
                <p:nvSpPr>
                  <p:cNvPr id="45" name="Arc 1041">
                    <a:extLst>
                      <a:ext uri="{FF2B5EF4-FFF2-40B4-BE49-F238E27FC236}">
                        <a16:creationId xmlns:a16="http://schemas.microsoft.com/office/drawing/2014/main" id="{FD4733BD-007B-AECD-C0AD-CA08688221E3}"/>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46" name="Arc 1042">
                    <a:extLst>
                      <a:ext uri="{FF2B5EF4-FFF2-40B4-BE49-F238E27FC236}">
                        <a16:creationId xmlns:a16="http://schemas.microsoft.com/office/drawing/2014/main" id="{22C204AD-8460-1E3E-FC7C-4D5EDFF942AD}"/>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grpSp>
          <p:nvGrpSpPr>
            <p:cNvPr id="26" name="Group 1043">
              <a:extLst>
                <a:ext uri="{FF2B5EF4-FFF2-40B4-BE49-F238E27FC236}">
                  <a16:creationId xmlns:a16="http://schemas.microsoft.com/office/drawing/2014/main" id="{57187B02-04C0-0D68-7085-7FBDDB53E275}"/>
                </a:ext>
              </a:extLst>
            </p:cNvPr>
            <p:cNvGrpSpPr>
              <a:grpSpLocks/>
            </p:cNvGrpSpPr>
            <p:nvPr/>
          </p:nvGrpSpPr>
          <p:grpSpPr bwMode="auto">
            <a:xfrm>
              <a:off x="1373" y="1392"/>
              <a:ext cx="365" cy="192"/>
              <a:chOff x="2016" y="3648"/>
              <a:chExt cx="1152" cy="432"/>
            </a:xfrm>
          </p:grpSpPr>
          <p:grpSp>
            <p:nvGrpSpPr>
              <p:cNvPr id="35" name="Group 1044">
                <a:extLst>
                  <a:ext uri="{FF2B5EF4-FFF2-40B4-BE49-F238E27FC236}">
                    <a16:creationId xmlns:a16="http://schemas.microsoft.com/office/drawing/2014/main" id="{5D047749-138D-64A3-2C45-CA00E78FFCF1}"/>
                  </a:ext>
                </a:extLst>
              </p:cNvPr>
              <p:cNvGrpSpPr>
                <a:grpSpLocks/>
              </p:cNvGrpSpPr>
              <p:nvPr/>
            </p:nvGrpSpPr>
            <p:grpSpPr bwMode="auto">
              <a:xfrm flipV="1">
                <a:off x="2592" y="3648"/>
                <a:ext cx="576" cy="432"/>
                <a:chOff x="1920" y="3552"/>
                <a:chExt cx="576" cy="432"/>
              </a:xfrm>
            </p:grpSpPr>
            <p:sp>
              <p:nvSpPr>
                <p:cNvPr id="39" name="Arc 1045">
                  <a:extLst>
                    <a:ext uri="{FF2B5EF4-FFF2-40B4-BE49-F238E27FC236}">
                      <a16:creationId xmlns:a16="http://schemas.microsoft.com/office/drawing/2014/main" id="{194999D0-9D5A-277A-06BE-45372C6F43A5}"/>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40" name="Arc 1046">
                  <a:extLst>
                    <a:ext uri="{FF2B5EF4-FFF2-40B4-BE49-F238E27FC236}">
                      <a16:creationId xmlns:a16="http://schemas.microsoft.com/office/drawing/2014/main" id="{CCA9AF75-4C89-A3F5-BE98-6CA71DC8CF96}"/>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36" name="Group 1047">
                <a:extLst>
                  <a:ext uri="{FF2B5EF4-FFF2-40B4-BE49-F238E27FC236}">
                    <a16:creationId xmlns:a16="http://schemas.microsoft.com/office/drawing/2014/main" id="{A13408A7-5733-0711-2AE9-1FAFCCA200F4}"/>
                  </a:ext>
                </a:extLst>
              </p:cNvPr>
              <p:cNvGrpSpPr>
                <a:grpSpLocks/>
              </p:cNvGrpSpPr>
              <p:nvPr/>
            </p:nvGrpSpPr>
            <p:grpSpPr bwMode="auto">
              <a:xfrm>
                <a:off x="2016" y="3648"/>
                <a:ext cx="576" cy="432"/>
                <a:chOff x="1920" y="3552"/>
                <a:chExt cx="576" cy="432"/>
              </a:xfrm>
            </p:grpSpPr>
            <p:sp>
              <p:nvSpPr>
                <p:cNvPr id="37" name="Arc 1048">
                  <a:extLst>
                    <a:ext uri="{FF2B5EF4-FFF2-40B4-BE49-F238E27FC236}">
                      <a16:creationId xmlns:a16="http://schemas.microsoft.com/office/drawing/2014/main" id="{A94B3C29-8C00-CD07-0A7C-3A8452E1F932}"/>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38" name="Arc 1049">
                  <a:extLst>
                    <a:ext uri="{FF2B5EF4-FFF2-40B4-BE49-F238E27FC236}">
                      <a16:creationId xmlns:a16="http://schemas.microsoft.com/office/drawing/2014/main" id="{59D35F58-DCA0-17CE-1B2F-6CD4ED489C44}"/>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grpSp>
          <p:nvGrpSpPr>
            <p:cNvPr id="27" name="Group 1050">
              <a:extLst>
                <a:ext uri="{FF2B5EF4-FFF2-40B4-BE49-F238E27FC236}">
                  <a16:creationId xmlns:a16="http://schemas.microsoft.com/office/drawing/2014/main" id="{D0A2F087-71E7-9C15-0135-6AF67D9FC9D5}"/>
                </a:ext>
              </a:extLst>
            </p:cNvPr>
            <p:cNvGrpSpPr>
              <a:grpSpLocks/>
            </p:cNvGrpSpPr>
            <p:nvPr/>
          </p:nvGrpSpPr>
          <p:grpSpPr bwMode="auto">
            <a:xfrm flipV="1">
              <a:off x="1191" y="1392"/>
              <a:ext cx="182" cy="192"/>
              <a:chOff x="1920" y="3552"/>
              <a:chExt cx="576" cy="432"/>
            </a:xfrm>
          </p:grpSpPr>
          <p:sp>
            <p:nvSpPr>
              <p:cNvPr id="33" name="Arc 1051">
                <a:extLst>
                  <a:ext uri="{FF2B5EF4-FFF2-40B4-BE49-F238E27FC236}">
                    <a16:creationId xmlns:a16="http://schemas.microsoft.com/office/drawing/2014/main" id="{58CE0232-4662-A897-4E3D-F1904F67FFE8}"/>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34" name="Arc 1052">
                <a:extLst>
                  <a:ext uri="{FF2B5EF4-FFF2-40B4-BE49-F238E27FC236}">
                    <a16:creationId xmlns:a16="http://schemas.microsoft.com/office/drawing/2014/main" id="{467F3444-2A13-8E80-D895-13AA9A05D066}"/>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grpSp>
          <p:nvGrpSpPr>
            <p:cNvPr id="28" name="Group 1053">
              <a:extLst>
                <a:ext uri="{FF2B5EF4-FFF2-40B4-BE49-F238E27FC236}">
                  <a16:creationId xmlns:a16="http://schemas.microsoft.com/office/drawing/2014/main" id="{8F929AFA-5D56-8F33-9579-E86C604DD457}"/>
                </a:ext>
              </a:extLst>
            </p:cNvPr>
            <p:cNvGrpSpPr>
              <a:grpSpLocks/>
            </p:cNvGrpSpPr>
            <p:nvPr/>
          </p:nvGrpSpPr>
          <p:grpSpPr bwMode="auto">
            <a:xfrm>
              <a:off x="1008" y="1392"/>
              <a:ext cx="183" cy="192"/>
              <a:chOff x="1920" y="3552"/>
              <a:chExt cx="576" cy="432"/>
            </a:xfrm>
          </p:grpSpPr>
          <p:sp>
            <p:nvSpPr>
              <p:cNvPr id="31" name="Arc 1054">
                <a:extLst>
                  <a:ext uri="{FF2B5EF4-FFF2-40B4-BE49-F238E27FC236}">
                    <a16:creationId xmlns:a16="http://schemas.microsoft.com/office/drawing/2014/main" id="{9D925E71-5924-4AC9-A618-8C72CF46399C}"/>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32" name="Arc 1055">
                <a:extLst>
                  <a:ext uri="{FF2B5EF4-FFF2-40B4-BE49-F238E27FC236}">
                    <a16:creationId xmlns:a16="http://schemas.microsoft.com/office/drawing/2014/main" id="{FDC3DA5F-397C-D8D0-63AE-4B5F0CEB2C0F}"/>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grpSp>
        <p:sp>
          <p:nvSpPr>
            <p:cNvPr id="29" name="Arc 1056">
              <a:extLst>
                <a:ext uri="{FF2B5EF4-FFF2-40B4-BE49-F238E27FC236}">
                  <a16:creationId xmlns:a16="http://schemas.microsoft.com/office/drawing/2014/main" id="{AB418B4E-7DD4-4518-B523-A55EA1EDD06B}"/>
                </a:ext>
              </a:extLst>
            </p:cNvPr>
            <p:cNvSpPr>
              <a:spLocks/>
            </p:cNvSpPr>
            <p:nvPr/>
          </p:nvSpPr>
          <p:spPr bwMode="auto">
            <a:xfrm>
              <a:off x="2468" y="1392"/>
              <a:ext cx="64"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p:spPr>
          <p:txBody>
            <a:bodyPr wrap="none" anchor="ctr"/>
            <a:lstStyle/>
            <a:p>
              <a:endParaRPr lang="en-US"/>
            </a:p>
          </p:txBody>
        </p:sp>
        <p:sp>
          <p:nvSpPr>
            <p:cNvPr id="30" name="Line 1057">
              <a:extLst>
                <a:ext uri="{FF2B5EF4-FFF2-40B4-BE49-F238E27FC236}">
                  <a16:creationId xmlns:a16="http://schemas.microsoft.com/office/drawing/2014/main" id="{5BA8923A-74DB-0487-C37A-84DCF0C1E62E}"/>
                </a:ext>
              </a:extLst>
            </p:cNvPr>
            <p:cNvSpPr>
              <a:spLocks noChangeShapeType="1"/>
            </p:cNvSpPr>
            <p:nvPr/>
          </p:nvSpPr>
          <p:spPr bwMode="auto">
            <a:xfrm>
              <a:off x="2532" y="1488"/>
              <a:ext cx="444" cy="0"/>
            </a:xfrm>
            <a:prstGeom prst="line">
              <a:avLst/>
            </a:prstGeom>
            <a:noFill/>
            <a:ln w="38100">
              <a:solidFill>
                <a:schemeClr val="tx1"/>
              </a:solidFill>
              <a:round/>
              <a:headEnd/>
              <a:tailEnd type="triangle" w="med" len="med"/>
            </a:ln>
          </p:spPr>
          <p:txBody>
            <a:bodyPr/>
            <a:lstStyle/>
            <a:p>
              <a:endParaRPr lang="en-US"/>
            </a:p>
          </p:txBody>
        </p:sp>
      </p:grpSp>
      <p:sp>
        <p:nvSpPr>
          <p:cNvPr id="55" name="Text Box 1087">
            <a:extLst>
              <a:ext uri="{FF2B5EF4-FFF2-40B4-BE49-F238E27FC236}">
                <a16:creationId xmlns:a16="http://schemas.microsoft.com/office/drawing/2014/main" id="{A101A953-D83B-7881-A1E7-D8332A429D32}"/>
              </a:ext>
            </a:extLst>
          </p:cNvPr>
          <p:cNvSpPr txBox="1">
            <a:spLocks noChangeArrowheads="1"/>
          </p:cNvSpPr>
          <p:nvPr/>
        </p:nvSpPr>
        <p:spPr bwMode="auto">
          <a:xfrm>
            <a:off x="533400" y="1971248"/>
            <a:ext cx="1905000" cy="369332"/>
          </a:xfrm>
          <a:prstGeom prst="rect">
            <a:avLst/>
          </a:prstGeom>
          <a:noFill/>
          <a:ln w="9525">
            <a:noFill/>
            <a:miter lim="800000"/>
            <a:headEnd/>
            <a:tailEnd/>
          </a:ln>
        </p:spPr>
        <p:txBody>
          <a:bodyPr>
            <a:spAutoFit/>
          </a:bodyPr>
          <a:lstStyle/>
          <a:p>
            <a:pPr>
              <a:spcBef>
                <a:spcPct val="50000"/>
              </a:spcBef>
            </a:pPr>
            <a:r>
              <a:rPr lang="en-US" dirty="0"/>
              <a:t>scattering plane</a:t>
            </a:r>
          </a:p>
        </p:txBody>
      </p:sp>
      <p:sp>
        <p:nvSpPr>
          <p:cNvPr id="56" name="Text Box 1089">
            <a:extLst>
              <a:ext uri="{FF2B5EF4-FFF2-40B4-BE49-F238E27FC236}">
                <a16:creationId xmlns:a16="http://schemas.microsoft.com/office/drawing/2014/main" id="{F77E39FB-9163-3C04-5788-7DC0A529C783}"/>
              </a:ext>
            </a:extLst>
          </p:cNvPr>
          <p:cNvSpPr txBox="1">
            <a:spLocks noChangeArrowheads="1"/>
          </p:cNvSpPr>
          <p:nvPr/>
        </p:nvSpPr>
        <p:spPr bwMode="auto">
          <a:xfrm>
            <a:off x="685800" y="3876248"/>
            <a:ext cx="2895600" cy="396875"/>
          </a:xfrm>
          <a:prstGeom prst="rect">
            <a:avLst/>
          </a:prstGeom>
          <a:noFill/>
          <a:ln w="9525">
            <a:noFill/>
            <a:miter lim="800000"/>
            <a:headEnd/>
            <a:tailEnd/>
          </a:ln>
        </p:spPr>
        <p:txBody>
          <a:bodyPr>
            <a:spAutoFit/>
          </a:bodyPr>
          <a:lstStyle/>
          <a:p>
            <a:pPr>
              <a:spcBef>
                <a:spcPct val="50000"/>
              </a:spcBef>
            </a:pPr>
            <a:r>
              <a:rPr lang="en-US" sz="2000"/>
              <a:t>“out-of-plane” angle</a:t>
            </a:r>
          </a:p>
        </p:txBody>
      </p:sp>
      <p:sp>
        <p:nvSpPr>
          <p:cNvPr id="57" name="Line 1090">
            <a:extLst>
              <a:ext uri="{FF2B5EF4-FFF2-40B4-BE49-F238E27FC236}">
                <a16:creationId xmlns:a16="http://schemas.microsoft.com/office/drawing/2014/main" id="{7F73A74B-4C87-A966-860B-621B7C1C98B7}"/>
              </a:ext>
            </a:extLst>
          </p:cNvPr>
          <p:cNvSpPr>
            <a:spLocks noChangeShapeType="1"/>
          </p:cNvSpPr>
          <p:nvPr/>
        </p:nvSpPr>
        <p:spPr bwMode="auto">
          <a:xfrm flipV="1">
            <a:off x="3048000" y="3800048"/>
            <a:ext cx="1524000" cy="304800"/>
          </a:xfrm>
          <a:prstGeom prst="line">
            <a:avLst/>
          </a:prstGeom>
          <a:noFill/>
          <a:ln w="9525">
            <a:solidFill>
              <a:schemeClr val="tx1"/>
            </a:solidFill>
            <a:round/>
            <a:headEnd/>
            <a:tailEnd type="triangle" w="med" len="med"/>
          </a:ln>
        </p:spPr>
        <p:txBody>
          <a:bodyPr/>
          <a:lstStyle/>
          <a:p>
            <a:endParaRPr lang="en-US"/>
          </a:p>
        </p:txBody>
      </p:sp>
      <p:sp>
        <p:nvSpPr>
          <p:cNvPr id="58" name="Text Box 1091">
            <a:extLst>
              <a:ext uri="{FF2B5EF4-FFF2-40B4-BE49-F238E27FC236}">
                <a16:creationId xmlns:a16="http://schemas.microsoft.com/office/drawing/2014/main" id="{B2C59259-CDD8-A989-A1A8-D8FE6E9F24B0}"/>
              </a:ext>
            </a:extLst>
          </p:cNvPr>
          <p:cNvSpPr txBox="1">
            <a:spLocks noChangeArrowheads="1"/>
          </p:cNvSpPr>
          <p:nvPr/>
        </p:nvSpPr>
        <p:spPr bwMode="auto">
          <a:xfrm>
            <a:off x="7086600" y="2428448"/>
            <a:ext cx="1676400" cy="946150"/>
          </a:xfrm>
          <a:prstGeom prst="rect">
            <a:avLst/>
          </a:prstGeom>
          <a:noFill/>
          <a:ln w="9525">
            <a:noFill/>
            <a:miter lim="800000"/>
            <a:headEnd/>
            <a:tailEnd/>
          </a:ln>
        </p:spPr>
        <p:txBody>
          <a:bodyPr>
            <a:spAutoFit/>
          </a:bodyPr>
          <a:lstStyle/>
          <a:p>
            <a:pPr>
              <a:spcBef>
                <a:spcPct val="50000"/>
              </a:spcBef>
            </a:pPr>
            <a:r>
              <a:rPr lang="en-US">
                <a:solidFill>
                  <a:srgbClr val="FF0000"/>
                </a:solidFill>
              </a:rPr>
              <a:t>reaction plane</a:t>
            </a:r>
          </a:p>
        </p:txBody>
      </p:sp>
      <p:sp>
        <p:nvSpPr>
          <p:cNvPr id="59" name="Rectangle 1092">
            <a:extLst>
              <a:ext uri="{FF2B5EF4-FFF2-40B4-BE49-F238E27FC236}">
                <a16:creationId xmlns:a16="http://schemas.microsoft.com/office/drawing/2014/main" id="{FB77821D-E1B6-B95B-7784-7F2890D5E069}"/>
              </a:ext>
            </a:extLst>
          </p:cNvPr>
          <p:cNvSpPr>
            <a:spLocks noChangeArrowheads="1"/>
          </p:cNvSpPr>
          <p:nvPr/>
        </p:nvSpPr>
        <p:spPr bwMode="auto">
          <a:xfrm>
            <a:off x="3676075" y="729763"/>
            <a:ext cx="2438400" cy="609600"/>
          </a:xfrm>
          <a:prstGeom prst="rect">
            <a:avLst/>
          </a:prstGeom>
          <a:noFill/>
          <a:ln w="9525">
            <a:noFill/>
            <a:miter lim="800000"/>
            <a:headEnd/>
            <a:tailEnd/>
          </a:ln>
        </p:spPr>
        <p:txBody>
          <a:bodyPr anchor="b"/>
          <a:lstStyle/>
          <a:p>
            <a:r>
              <a:rPr lang="en-US" sz="2800" dirty="0">
                <a:solidFill>
                  <a:srgbClr val="FF0000"/>
                </a:solidFill>
              </a:rPr>
              <a:t>A(</a:t>
            </a:r>
            <a:r>
              <a:rPr lang="en-US" sz="2800" dirty="0" err="1">
                <a:solidFill>
                  <a:srgbClr val="FF0000"/>
                </a:solidFill>
              </a:rPr>
              <a:t>e,e</a:t>
            </a:r>
            <a:r>
              <a:rPr lang="en-US" sz="2800" dirty="0" err="1">
                <a:solidFill>
                  <a:srgbClr val="FF0000"/>
                </a:solidFill>
                <a:cs typeface="Times New Roman" pitchFamily="18" charset="0"/>
              </a:rPr>
              <a:t>'</a:t>
            </a:r>
            <a:r>
              <a:rPr lang="en-US" sz="2800" dirty="0" err="1">
                <a:solidFill>
                  <a:srgbClr val="FF0000"/>
                </a:solidFill>
              </a:rPr>
              <a:t>p</a:t>
            </a:r>
            <a:r>
              <a:rPr lang="en-US" sz="2800" dirty="0">
                <a:solidFill>
                  <a:srgbClr val="FF0000"/>
                </a:solidFill>
              </a:rPr>
              <a:t>)B</a:t>
            </a:r>
          </a:p>
        </p:txBody>
      </p:sp>
      <p:sp>
        <p:nvSpPr>
          <p:cNvPr id="60" name="Text Box 1086">
            <a:extLst>
              <a:ext uri="{FF2B5EF4-FFF2-40B4-BE49-F238E27FC236}">
                <a16:creationId xmlns:a16="http://schemas.microsoft.com/office/drawing/2014/main" id="{7F41D385-8C3E-4C4D-2F08-D005A8C0AE00}"/>
              </a:ext>
            </a:extLst>
          </p:cNvPr>
          <p:cNvSpPr txBox="1">
            <a:spLocks noChangeArrowheads="1"/>
          </p:cNvSpPr>
          <p:nvPr/>
        </p:nvSpPr>
        <p:spPr bwMode="auto">
          <a:xfrm>
            <a:off x="457200" y="4623512"/>
            <a:ext cx="8382000" cy="2123658"/>
          </a:xfrm>
          <a:prstGeom prst="rect">
            <a:avLst/>
          </a:prstGeom>
          <a:noFill/>
          <a:ln w="9525">
            <a:noFill/>
            <a:miter lim="800000"/>
            <a:headEnd/>
            <a:tailEnd/>
          </a:ln>
        </p:spPr>
        <p:txBody>
          <a:bodyPr>
            <a:spAutoFit/>
          </a:bodyPr>
          <a:lstStyle/>
          <a:p>
            <a:pPr>
              <a:spcBef>
                <a:spcPct val="50000"/>
              </a:spcBef>
            </a:pPr>
            <a:r>
              <a:rPr lang="en-US" dirty="0"/>
              <a:t>Neglecting m</a:t>
            </a:r>
            <a:r>
              <a:rPr lang="en-US" baseline="-25000" dirty="0"/>
              <a:t>e</a:t>
            </a:r>
            <a:r>
              <a:rPr lang="en-US" dirty="0"/>
              <a:t>:          </a:t>
            </a:r>
            <a:r>
              <a:rPr lang="en-US" i="1" dirty="0">
                <a:solidFill>
                  <a:srgbClr val="000099"/>
                </a:solidFill>
              </a:rPr>
              <a:t>Q</a:t>
            </a:r>
            <a:r>
              <a:rPr lang="en-US" baseline="30000" dirty="0">
                <a:solidFill>
                  <a:srgbClr val="000099"/>
                </a:solidFill>
              </a:rPr>
              <a:t>2 </a:t>
            </a:r>
            <a:r>
              <a:rPr lang="en-US" dirty="0">
                <a:solidFill>
                  <a:srgbClr val="000099"/>
                </a:solidFill>
                <a:sym typeface="Symbol" pitchFamily="18" charset="2"/>
              </a:rPr>
              <a:t></a:t>
            </a:r>
            <a:r>
              <a:rPr lang="en-US" dirty="0">
                <a:solidFill>
                  <a:srgbClr val="000099"/>
                </a:solidFill>
              </a:rPr>
              <a:t> </a:t>
            </a:r>
            <a:r>
              <a:rPr lang="en-US" dirty="0">
                <a:solidFill>
                  <a:srgbClr val="000099"/>
                </a:solidFill>
                <a:cs typeface="Times New Roman" pitchFamily="18" charset="0"/>
              </a:rPr>
              <a:t>–</a:t>
            </a:r>
            <a:r>
              <a:rPr lang="en-US" dirty="0">
                <a:solidFill>
                  <a:srgbClr val="000099"/>
                </a:solidFill>
              </a:rPr>
              <a:t> </a:t>
            </a:r>
            <a:r>
              <a:rPr lang="en-US" i="1" dirty="0" err="1">
                <a:solidFill>
                  <a:srgbClr val="000099"/>
                </a:solidFill>
              </a:rPr>
              <a:t>q</a:t>
            </a:r>
            <a:r>
              <a:rPr lang="en-US" baseline="-25000" dirty="0" err="1">
                <a:solidFill>
                  <a:srgbClr val="000099"/>
                </a:solidFill>
                <a:sym typeface="Symbol" pitchFamily="18" charset="2"/>
              </a:rPr>
              <a:t></a:t>
            </a:r>
            <a:r>
              <a:rPr lang="en-US" i="1" dirty="0" err="1">
                <a:solidFill>
                  <a:srgbClr val="000099"/>
                </a:solidFill>
                <a:sym typeface="Symbol" pitchFamily="18" charset="2"/>
              </a:rPr>
              <a:t>q</a:t>
            </a:r>
            <a:r>
              <a:rPr lang="en-US" baseline="30000" dirty="0">
                <a:solidFill>
                  <a:srgbClr val="000099"/>
                </a:solidFill>
                <a:sym typeface="Symbol" pitchFamily="18" charset="2"/>
              </a:rPr>
              <a:t>  </a:t>
            </a:r>
            <a:r>
              <a:rPr lang="en-US" dirty="0">
                <a:solidFill>
                  <a:srgbClr val="000099"/>
                </a:solidFill>
                <a:sym typeface="Symbol" pitchFamily="18" charset="2"/>
              </a:rPr>
              <a:t>= </a:t>
            </a:r>
            <a:r>
              <a:rPr lang="en-US" b="1" i="1" dirty="0">
                <a:solidFill>
                  <a:srgbClr val="000099"/>
                </a:solidFill>
                <a:sym typeface="Symbol" pitchFamily="18" charset="2"/>
              </a:rPr>
              <a:t>q</a:t>
            </a:r>
            <a:r>
              <a:rPr lang="en-US" baseline="30000" dirty="0">
                <a:solidFill>
                  <a:srgbClr val="000099"/>
                </a:solidFill>
              </a:rPr>
              <a:t>2 </a:t>
            </a:r>
            <a:r>
              <a:rPr lang="en-US" dirty="0">
                <a:solidFill>
                  <a:srgbClr val="000099"/>
                </a:solidFill>
                <a:cs typeface="Times New Roman" pitchFamily="18" charset="0"/>
              </a:rPr>
              <a:t>–</a:t>
            </a:r>
            <a:r>
              <a:rPr lang="en-US" i="1" dirty="0">
                <a:solidFill>
                  <a:srgbClr val="000099"/>
                </a:solidFill>
                <a:sym typeface="Symbol" pitchFamily="18" charset="2"/>
              </a:rPr>
              <a:t> </a:t>
            </a:r>
            <a:r>
              <a:rPr lang="en-US" baseline="30000" dirty="0">
                <a:solidFill>
                  <a:srgbClr val="000099"/>
                </a:solidFill>
              </a:rPr>
              <a:t>2 </a:t>
            </a:r>
            <a:r>
              <a:rPr lang="en-US" dirty="0">
                <a:solidFill>
                  <a:srgbClr val="000099"/>
                </a:solidFill>
                <a:sym typeface="Symbol" pitchFamily="18" charset="2"/>
              </a:rPr>
              <a:t>= 4</a:t>
            </a:r>
            <a:r>
              <a:rPr lang="en-US" i="1" dirty="0">
                <a:solidFill>
                  <a:srgbClr val="000099"/>
                </a:solidFill>
                <a:sym typeface="Symbol" pitchFamily="18" charset="2"/>
              </a:rPr>
              <a:t>ee</a:t>
            </a:r>
            <a:r>
              <a:rPr lang="en-US" dirty="0">
                <a:solidFill>
                  <a:srgbClr val="000099"/>
                </a:solidFill>
                <a:cs typeface="Times New Roman" pitchFamily="18" charset="0"/>
                <a:sym typeface="Symbol" pitchFamily="18" charset="2"/>
              </a:rPr>
              <a:t>' sin</a:t>
            </a:r>
            <a:r>
              <a:rPr lang="en-US" baseline="30000" dirty="0">
                <a:solidFill>
                  <a:srgbClr val="000099"/>
                </a:solidFill>
              </a:rPr>
              <a:t>2</a:t>
            </a:r>
            <a:r>
              <a:rPr lang="en-US" dirty="0">
                <a:solidFill>
                  <a:srgbClr val="000099"/>
                </a:solidFill>
                <a:sym typeface="Symbol" pitchFamily="18" charset="2"/>
              </a:rPr>
              <a:t>/2</a:t>
            </a:r>
          </a:p>
          <a:p>
            <a:pPr>
              <a:spcBef>
                <a:spcPct val="50000"/>
              </a:spcBef>
            </a:pPr>
            <a:r>
              <a:rPr lang="en-US" dirty="0"/>
              <a:t>Known: e and A	+ Detect: e’ and p </a:t>
            </a:r>
            <a:r>
              <a:rPr lang="en-US" dirty="0">
                <a:sym typeface="Wingdings" pitchFamily="2" charset="2"/>
              </a:rPr>
              <a:t> Infer:</a:t>
            </a:r>
            <a:endParaRPr lang="en-US" dirty="0"/>
          </a:p>
          <a:p>
            <a:pPr>
              <a:spcBef>
                <a:spcPct val="50000"/>
              </a:spcBef>
            </a:pPr>
            <a:r>
              <a:rPr lang="en-US" dirty="0"/>
              <a:t>Missing momentum:</a:t>
            </a:r>
            <a:r>
              <a:rPr lang="en-US" b="1" i="1" dirty="0"/>
              <a:t>      </a:t>
            </a:r>
            <a:r>
              <a:rPr lang="en-US" b="1" i="1" dirty="0">
                <a:solidFill>
                  <a:srgbClr val="000099"/>
                </a:solidFill>
              </a:rPr>
              <a:t>p</a:t>
            </a:r>
            <a:r>
              <a:rPr lang="en-US" baseline="-25000" dirty="0">
                <a:solidFill>
                  <a:srgbClr val="000099"/>
                </a:solidFill>
              </a:rPr>
              <a:t>m </a:t>
            </a:r>
            <a:r>
              <a:rPr lang="en-US" dirty="0">
                <a:solidFill>
                  <a:srgbClr val="000099"/>
                </a:solidFill>
              </a:rPr>
              <a:t>= </a:t>
            </a:r>
            <a:r>
              <a:rPr lang="en-US" b="1" i="1" dirty="0">
                <a:solidFill>
                  <a:srgbClr val="000099"/>
                </a:solidFill>
              </a:rPr>
              <a:t>q</a:t>
            </a:r>
            <a:r>
              <a:rPr lang="en-US" dirty="0">
                <a:solidFill>
                  <a:srgbClr val="000099"/>
                </a:solidFill>
              </a:rPr>
              <a:t> </a:t>
            </a:r>
            <a:r>
              <a:rPr lang="en-US" dirty="0">
                <a:solidFill>
                  <a:srgbClr val="000099"/>
                </a:solidFill>
                <a:cs typeface="Times New Roman" pitchFamily="18" charset="0"/>
              </a:rPr>
              <a:t>–</a:t>
            </a:r>
            <a:r>
              <a:rPr lang="en-US" dirty="0">
                <a:solidFill>
                  <a:srgbClr val="000099"/>
                </a:solidFill>
              </a:rPr>
              <a:t> </a:t>
            </a:r>
            <a:r>
              <a:rPr lang="en-US" b="1" i="1" dirty="0">
                <a:solidFill>
                  <a:srgbClr val="000099"/>
                </a:solidFill>
              </a:rPr>
              <a:t>p  = </a:t>
            </a:r>
            <a:r>
              <a:rPr lang="en-US" b="1" i="1" dirty="0" err="1">
                <a:solidFill>
                  <a:srgbClr val="000099"/>
                </a:solidFill>
              </a:rPr>
              <a:t>p</a:t>
            </a:r>
            <a:r>
              <a:rPr lang="en-US" baseline="-25000" dirty="0" err="1">
                <a:solidFill>
                  <a:srgbClr val="000099"/>
                </a:solidFill>
              </a:rPr>
              <a:t>A</a:t>
            </a:r>
            <a:r>
              <a:rPr lang="en-US" baseline="-25000" dirty="0">
                <a:solidFill>
                  <a:srgbClr val="000099"/>
                </a:solidFill>
                <a:cs typeface="Times New Roman" pitchFamily="18" charset="0"/>
              </a:rPr>
              <a:t>–</a:t>
            </a:r>
            <a:r>
              <a:rPr lang="en-US" baseline="-25000" dirty="0">
                <a:solidFill>
                  <a:srgbClr val="000099"/>
                </a:solidFill>
              </a:rPr>
              <a:t>1</a:t>
            </a:r>
          </a:p>
          <a:p>
            <a:pPr>
              <a:spcBef>
                <a:spcPct val="50000"/>
              </a:spcBef>
            </a:pPr>
            <a:r>
              <a:rPr lang="en-US" dirty="0"/>
              <a:t>Missing mass:                </a:t>
            </a:r>
            <a:r>
              <a:rPr lang="en-US" dirty="0">
                <a:solidFill>
                  <a:srgbClr val="000099"/>
                </a:solidFill>
                <a:sym typeface="Symbol" pitchFamily="18" charset="2"/>
              </a:rPr>
              <a:t></a:t>
            </a:r>
            <a:r>
              <a:rPr lang="en-US" baseline="-25000" dirty="0">
                <a:solidFill>
                  <a:srgbClr val="000099"/>
                </a:solidFill>
                <a:sym typeface="Symbol" pitchFamily="18" charset="2"/>
              </a:rPr>
              <a:t>m </a:t>
            </a:r>
            <a:r>
              <a:rPr lang="en-US" dirty="0">
                <a:solidFill>
                  <a:srgbClr val="000099"/>
                </a:solidFill>
              </a:rPr>
              <a:t>= </a:t>
            </a:r>
            <a:r>
              <a:rPr lang="en-US" i="1" dirty="0">
                <a:solidFill>
                  <a:srgbClr val="000099"/>
                </a:solidFill>
                <a:sym typeface="Symbol" pitchFamily="18" charset="2"/>
              </a:rPr>
              <a:t> </a:t>
            </a:r>
            <a:r>
              <a:rPr lang="en-US" dirty="0">
                <a:solidFill>
                  <a:srgbClr val="000099"/>
                </a:solidFill>
                <a:cs typeface="Times New Roman" pitchFamily="18" charset="0"/>
              </a:rPr>
              <a:t>–</a:t>
            </a:r>
            <a:r>
              <a:rPr lang="en-US" i="1" dirty="0" err="1">
                <a:solidFill>
                  <a:srgbClr val="000099"/>
                </a:solidFill>
                <a:cs typeface="Times New Roman" pitchFamily="18" charset="0"/>
              </a:rPr>
              <a:t>T</a:t>
            </a:r>
            <a:r>
              <a:rPr lang="en-US" i="1" baseline="-25000" dirty="0" err="1">
                <a:solidFill>
                  <a:srgbClr val="000099"/>
                </a:solidFill>
                <a:cs typeface="Times New Roman" pitchFamily="18" charset="0"/>
              </a:rPr>
              <a:t>p</a:t>
            </a:r>
            <a:r>
              <a:rPr lang="en-US" i="1" baseline="-25000" dirty="0">
                <a:solidFill>
                  <a:srgbClr val="000099"/>
                </a:solidFill>
                <a:cs typeface="Times New Roman" pitchFamily="18" charset="0"/>
              </a:rPr>
              <a:t> </a:t>
            </a:r>
            <a:r>
              <a:rPr lang="en-US" dirty="0">
                <a:solidFill>
                  <a:srgbClr val="000099"/>
                </a:solidFill>
                <a:cs typeface="Times New Roman" pitchFamily="18" charset="0"/>
              </a:rPr>
              <a:t>– </a:t>
            </a:r>
            <a:r>
              <a:rPr lang="en-US" i="1" dirty="0">
                <a:solidFill>
                  <a:srgbClr val="000099"/>
                </a:solidFill>
              </a:rPr>
              <a:t>T</a:t>
            </a:r>
            <a:r>
              <a:rPr lang="en-US" baseline="-25000" dirty="0">
                <a:solidFill>
                  <a:srgbClr val="000099"/>
                </a:solidFill>
              </a:rPr>
              <a:t>A</a:t>
            </a:r>
            <a:r>
              <a:rPr lang="en-US" baseline="-25000" dirty="0">
                <a:solidFill>
                  <a:srgbClr val="000099"/>
                </a:solidFill>
                <a:cs typeface="Times New Roman" pitchFamily="18" charset="0"/>
              </a:rPr>
              <a:t>–</a:t>
            </a:r>
            <a:r>
              <a:rPr lang="en-US" baseline="-25000" dirty="0">
                <a:solidFill>
                  <a:srgbClr val="000099"/>
                </a:solidFill>
              </a:rPr>
              <a:t>1</a:t>
            </a:r>
          </a:p>
        </p:txBody>
      </p:sp>
    </p:spTree>
    <p:extLst>
      <p:ext uri="{BB962C8B-B14F-4D97-AF65-F5344CB8AC3E}">
        <p14:creationId xmlns:p14="http://schemas.microsoft.com/office/powerpoint/2010/main" val="2260230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36</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kern="0" dirty="0"/>
              <a:t>History: Visualizing the Shell Model</a:t>
            </a:r>
            <a:endParaRPr lang="en-US" sz="2400" dirty="0">
              <a:latin typeface="+mj-lt"/>
            </a:endParaRPr>
          </a:p>
        </p:txBody>
      </p:sp>
      <p:sp>
        <p:nvSpPr>
          <p:cNvPr id="3" name="Text Box 3">
            <a:extLst>
              <a:ext uri="{FF2B5EF4-FFF2-40B4-BE49-F238E27FC236}">
                <a16:creationId xmlns:a16="http://schemas.microsoft.com/office/drawing/2014/main" id="{072CC1CE-F172-3A1A-51C6-A68CA78FE279}"/>
              </a:ext>
            </a:extLst>
          </p:cNvPr>
          <p:cNvSpPr txBox="1">
            <a:spLocks noChangeArrowheads="1"/>
          </p:cNvSpPr>
          <p:nvPr/>
        </p:nvSpPr>
        <p:spPr bwMode="auto">
          <a:xfrm>
            <a:off x="746125" y="1101725"/>
            <a:ext cx="184150" cy="374650"/>
          </a:xfrm>
          <a:prstGeom prst="rect">
            <a:avLst/>
          </a:prstGeom>
          <a:noFill/>
          <a:ln w="12700">
            <a:noFill/>
            <a:miter lim="800000"/>
            <a:headEnd/>
            <a:tailEnd/>
          </a:ln>
        </p:spPr>
        <p:txBody>
          <a:bodyPr wrap="none">
            <a:spAutoFit/>
          </a:bodyPr>
          <a:lstStyle/>
          <a:p>
            <a:pPr eaLnBrk="0" hangingPunct="0"/>
            <a:endParaRPr lang="en-US" sz="1600"/>
          </a:p>
        </p:txBody>
      </p:sp>
      <p:pic>
        <p:nvPicPr>
          <p:cNvPr id="5" name="Picture 5">
            <a:extLst>
              <a:ext uri="{FF2B5EF4-FFF2-40B4-BE49-F238E27FC236}">
                <a16:creationId xmlns:a16="http://schemas.microsoft.com/office/drawing/2014/main" id="{F626B683-AC88-3CBD-7C39-29735CEAA314}"/>
              </a:ext>
            </a:extLst>
          </p:cNvPr>
          <p:cNvPicPr>
            <a:picLocks noChangeAspect="1" noChangeArrowheads="1"/>
          </p:cNvPicPr>
          <p:nvPr/>
        </p:nvPicPr>
        <p:blipFill>
          <a:blip r:embed="rId2" cstate="print"/>
          <a:srcRect/>
          <a:stretch>
            <a:fillRect/>
          </a:stretch>
        </p:blipFill>
        <p:spPr bwMode="auto">
          <a:xfrm>
            <a:off x="4953000" y="789304"/>
            <a:ext cx="3962400" cy="2159000"/>
          </a:xfrm>
          <a:prstGeom prst="rect">
            <a:avLst/>
          </a:prstGeom>
          <a:noFill/>
          <a:ln w="9525">
            <a:noFill/>
            <a:miter lim="800000"/>
            <a:headEnd/>
            <a:tailEnd/>
          </a:ln>
        </p:spPr>
      </p:pic>
      <p:pic>
        <p:nvPicPr>
          <p:cNvPr id="6" name="Picture 5">
            <a:extLst>
              <a:ext uri="{FF2B5EF4-FFF2-40B4-BE49-F238E27FC236}">
                <a16:creationId xmlns:a16="http://schemas.microsoft.com/office/drawing/2014/main" id="{3203ED38-A5C5-F65F-022B-90F4509F3734}"/>
              </a:ext>
            </a:extLst>
          </p:cNvPr>
          <p:cNvPicPr>
            <a:picLocks noChangeAspect="1" noChangeArrowheads="1"/>
          </p:cNvPicPr>
          <p:nvPr/>
        </p:nvPicPr>
        <p:blipFill>
          <a:blip r:embed="rId3" cstate="print"/>
          <a:srcRect/>
          <a:stretch>
            <a:fillRect/>
          </a:stretch>
        </p:blipFill>
        <p:spPr bwMode="auto">
          <a:xfrm>
            <a:off x="838200" y="838200"/>
            <a:ext cx="3352800" cy="766763"/>
          </a:xfrm>
          <a:prstGeom prst="rect">
            <a:avLst/>
          </a:prstGeom>
          <a:noFill/>
          <a:ln w="12700">
            <a:solidFill>
              <a:schemeClr val="tx1"/>
            </a:solidFill>
            <a:miter lim="800000"/>
            <a:headEnd/>
            <a:tailEnd/>
          </a:ln>
        </p:spPr>
      </p:pic>
      <p:pic>
        <p:nvPicPr>
          <p:cNvPr id="7" name="Picture 6">
            <a:extLst>
              <a:ext uri="{FF2B5EF4-FFF2-40B4-BE49-F238E27FC236}">
                <a16:creationId xmlns:a16="http://schemas.microsoft.com/office/drawing/2014/main" id="{03F7AC72-D5A4-E777-704B-DFD6F891AEA4}"/>
              </a:ext>
            </a:extLst>
          </p:cNvPr>
          <p:cNvPicPr>
            <a:picLocks noChangeAspect="1" noChangeArrowheads="1"/>
          </p:cNvPicPr>
          <p:nvPr/>
        </p:nvPicPr>
        <p:blipFill>
          <a:blip r:embed="rId4" cstate="print"/>
          <a:srcRect/>
          <a:stretch>
            <a:fillRect/>
          </a:stretch>
        </p:blipFill>
        <p:spPr bwMode="auto">
          <a:xfrm>
            <a:off x="228600" y="1830680"/>
            <a:ext cx="4132263" cy="4754562"/>
          </a:xfrm>
          <a:prstGeom prst="rect">
            <a:avLst/>
          </a:prstGeom>
          <a:noFill/>
          <a:ln w="9525">
            <a:noFill/>
            <a:miter lim="800000"/>
            <a:headEnd/>
            <a:tailEnd/>
          </a:ln>
        </p:spPr>
      </p:pic>
      <p:pic>
        <p:nvPicPr>
          <p:cNvPr id="8" name="Picture 7">
            <a:extLst>
              <a:ext uri="{FF2B5EF4-FFF2-40B4-BE49-F238E27FC236}">
                <a16:creationId xmlns:a16="http://schemas.microsoft.com/office/drawing/2014/main" id="{06C597A7-B687-AD51-EA61-8D787E7EF16C}"/>
              </a:ext>
            </a:extLst>
          </p:cNvPr>
          <p:cNvPicPr>
            <a:picLocks noChangeAspect="1" noChangeArrowheads="1"/>
          </p:cNvPicPr>
          <p:nvPr/>
        </p:nvPicPr>
        <p:blipFill>
          <a:blip r:embed="rId5" cstate="print"/>
          <a:srcRect/>
          <a:stretch>
            <a:fillRect/>
          </a:stretch>
        </p:blipFill>
        <p:spPr bwMode="auto">
          <a:xfrm>
            <a:off x="5641659" y="3014534"/>
            <a:ext cx="2791737" cy="3352523"/>
          </a:xfrm>
          <a:prstGeom prst="rect">
            <a:avLst/>
          </a:prstGeom>
          <a:noFill/>
          <a:ln w="9525">
            <a:noFill/>
            <a:miter lim="800000"/>
            <a:headEnd/>
            <a:tailEnd/>
          </a:ln>
        </p:spPr>
      </p:pic>
      <p:sp>
        <p:nvSpPr>
          <p:cNvPr id="9" name="TextBox 8">
            <a:extLst>
              <a:ext uri="{FF2B5EF4-FFF2-40B4-BE49-F238E27FC236}">
                <a16:creationId xmlns:a16="http://schemas.microsoft.com/office/drawing/2014/main" id="{C433F9B6-23B2-4F57-082F-D616B3C18955}"/>
              </a:ext>
            </a:extLst>
          </p:cNvPr>
          <p:cNvSpPr txBox="1">
            <a:spLocks noChangeArrowheads="1"/>
          </p:cNvSpPr>
          <p:nvPr/>
        </p:nvSpPr>
        <p:spPr bwMode="auto">
          <a:xfrm>
            <a:off x="6471303" y="4913832"/>
            <a:ext cx="1818829" cy="646331"/>
          </a:xfrm>
          <a:prstGeom prst="rect">
            <a:avLst/>
          </a:prstGeom>
          <a:noFill/>
          <a:ln w="9525">
            <a:noFill/>
            <a:miter lim="800000"/>
            <a:headEnd/>
            <a:tailEnd/>
          </a:ln>
        </p:spPr>
        <p:txBody>
          <a:bodyPr wrap="square">
            <a:spAutoFit/>
          </a:bodyPr>
          <a:lstStyle/>
          <a:p>
            <a:r>
              <a:rPr lang="en-US" dirty="0">
                <a:solidFill>
                  <a:srgbClr val="0033CC"/>
                </a:solidFill>
              </a:rPr>
              <a:t>Missing 20+% in the integral??</a:t>
            </a:r>
          </a:p>
        </p:txBody>
      </p:sp>
      <p:sp>
        <p:nvSpPr>
          <p:cNvPr id="10" name="Text Box 4">
            <a:extLst>
              <a:ext uri="{FF2B5EF4-FFF2-40B4-BE49-F238E27FC236}">
                <a16:creationId xmlns:a16="http://schemas.microsoft.com/office/drawing/2014/main" id="{B4D43640-570D-ED55-A9CB-4A7F1B1EC3D2}"/>
              </a:ext>
            </a:extLst>
          </p:cNvPr>
          <p:cNvSpPr txBox="1">
            <a:spLocks noChangeArrowheads="1"/>
          </p:cNvSpPr>
          <p:nvPr/>
        </p:nvSpPr>
        <p:spPr bwMode="auto">
          <a:xfrm>
            <a:off x="1435100" y="1143000"/>
            <a:ext cx="317500" cy="400050"/>
          </a:xfrm>
          <a:prstGeom prst="rect">
            <a:avLst/>
          </a:prstGeom>
          <a:solidFill>
            <a:schemeClr val="bg1"/>
          </a:solidFill>
          <a:ln w="12700">
            <a:noFill/>
            <a:miter lim="800000"/>
            <a:headEnd/>
            <a:tailEnd/>
          </a:ln>
        </p:spPr>
        <p:txBody>
          <a:bodyPr wrap="none">
            <a:spAutoFit/>
          </a:bodyPr>
          <a:lstStyle/>
          <a:p>
            <a:pPr eaLnBrk="0" hangingPunct="0"/>
            <a:r>
              <a:rPr lang="en-US" sz="2000">
                <a:latin typeface="Symbol" pitchFamily="18" charset="2"/>
              </a:rPr>
              <a:t>n</a:t>
            </a:r>
          </a:p>
        </p:txBody>
      </p:sp>
      <p:sp>
        <p:nvSpPr>
          <p:cNvPr id="11" name="TextBox 8">
            <a:extLst>
              <a:ext uri="{FF2B5EF4-FFF2-40B4-BE49-F238E27FC236}">
                <a16:creationId xmlns:a16="http://schemas.microsoft.com/office/drawing/2014/main" id="{186D7C40-739B-9811-7D6B-36775696C152}"/>
              </a:ext>
            </a:extLst>
          </p:cNvPr>
          <p:cNvSpPr txBox="1">
            <a:spLocks noChangeArrowheads="1"/>
          </p:cNvSpPr>
          <p:nvPr/>
        </p:nvSpPr>
        <p:spPr bwMode="auto">
          <a:xfrm>
            <a:off x="3733800" y="2667000"/>
            <a:ext cx="1600200" cy="369888"/>
          </a:xfrm>
          <a:prstGeom prst="rect">
            <a:avLst/>
          </a:prstGeom>
          <a:noFill/>
          <a:ln w="9525">
            <a:noFill/>
            <a:miter lim="800000"/>
            <a:headEnd/>
            <a:tailEnd/>
          </a:ln>
        </p:spPr>
        <p:txBody>
          <a:bodyPr>
            <a:spAutoFit/>
          </a:bodyPr>
          <a:lstStyle/>
          <a:p>
            <a:r>
              <a:rPr lang="en-US" sz="1800">
                <a:solidFill>
                  <a:srgbClr val="0033CC"/>
                </a:solidFill>
              </a:rPr>
              <a:t>in momentum</a:t>
            </a:r>
          </a:p>
        </p:txBody>
      </p:sp>
      <p:sp>
        <p:nvSpPr>
          <p:cNvPr id="12" name="TextBox 8">
            <a:extLst>
              <a:ext uri="{FF2B5EF4-FFF2-40B4-BE49-F238E27FC236}">
                <a16:creationId xmlns:a16="http://schemas.microsoft.com/office/drawing/2014/main" id="{D1680A59-BBEA-1FD5-5747-CB5BC3E5D849}"/>
              </a:ext>
            </a:extLst>
          </p:cNvPr>
          <p:cNvSpPr txBox="1">
            <a:spLocks noChangeArrowheads="1"/>
          </p:cNvSpPr>
          <p:nvPr/>
        </p:nvSpPr>
        <p:spPr bwMode="auto">
          <a:xfrm>
            <a:off x="7543800" y="1500504"/>
            <a:ext cx="1219200" cy="369888"/>
          </a:xfrm>
          <a:prstGeom prst="rect">
            <a:avLst/>
          </a:prstGeom>
          <a:noFill/>
          <a:ln w="9525">
            <a:noFill/>
            <a:miter lim="800000"/>
            <a:headEnd/>
            <a:tailEnd/>
          </a:ln>
        </p:spPr>
        <p:txBody>
          <a:bodyPr>
            <a:spAutoFit/>
          </a:bodyPr>
          <a:lstStyle/>
          <a:p>
            <a:r>
              <a:rPr lang="en-US" sz="1800">
                <a:solidFill>
                  <a:srgbClr val="0033CC"/>
                </a:solidFill>
              </a:rPr>
              <a:t>in binding</a:t>
            </a:r>
          </a:p>
        </p:txBody>
      </p:sp>
      <p:sp>
        <p:nvSpPr>
          <p:cNvPr id="13" name="AutoShape 10">
            <a:extLst>
              <a:ext uri="{FF2B5EF4-FFF2-40B4-BE49-F238E27FC236}">
                <a16:creationId xmlns:a16="http://schemas.microsoft.com/office/drawing/2014/main" id="{63BF3F47-56DE-76B5-810E-8C523DC24D47}"/>
              </a:ext>
            </a:extLst>
          </p:cNvPr>
          <p:cNvSpPr>
            <a:spLocks noChangeAspect="1" noChangeArrowheads="1"/>
          </p:cNvSpPr>
          <p:nvPr/>
        </p:nvSpPr>
        <p:spPr bwMode="auto">
          <a:xfrm>
            <a:off x="838200" y="838200"/>
            <a:ext cx="3352800" cy="766763"/>
          </a:xfrm>
          <a:prstGeom prst="rect">
            <a:avLst/>
          </a:prstGeom>
          <a:noFill/>
          <a:ln w="9525">
            <a:noFill/>
            <a:miter lim="800000"/>
            <a:headEnd/>
            <a:tailEnd/>
          </a:ln>
        </p:spPr>
        <p:txBody>
          <a:bodyPr/>
          <a:lstStyle/>
          <a:p>
            <a:endParaRPr lang="en-US"/>
          </a:p>
        </p:txBody>
      </p:sp>
    </p:spTree>
    <p:extLst>
      <p:ext uri="{BB962C8B-B14F-4D97-AF65-F5344CB8AC3E}">
        <p14:creationId xmlns:p14="http://schemas.microsoft.com/office/powerpoint/2010/main" val="353749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altLang="en-US" sz="2000" dirty="0"/>
              <a:t>Where Does the “Missing” Strength Go?</a:t>
            </a:r>
            <a:endParaRPr lang="en-US" sz="2400" dirty="0">
              <a:latin typeface="+mj-lt"/>
            </a:endParaRPr>
          </a:p>
        </p:txBody>
      </p:sp>
      <p:sp>
        <p:nvSpPr>
          <p:cNvPr id="3" name="Text Box 3">
            <a:extLst>
              <a:ext uri="{FF2B5EF4-FFF2-40B4-BE49-F238E27FC236}">
                <a16:creationId xmlns:a16="http://schemas.microsoft.com/office/drawing/2014/main" id="{26391898-EA40-3ED8-2DCB-B132B2BFC134}"/>
              </a:ext>
            </a:extLst>
          </p:cNvPr>
          <p:cNvSpPr txBox="1">
            <a:spLocks noChangeArrowheads="1"/>
          </p:cNvSpPr>
          <p:nvPr/>
        </p:nvSpPr>
        <p:spPr bwMode="auto">
          <a:xfrm>
            <a:off x="1066800" y="1590675"/>
            <a:ext cx="358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a:t>One possibility:</a:t>
            </a:r>
          </a:p>
        </p:txBody>
      </p:sp>
      <p:sp>
        <p:nvSpPr>
          <p:cNvPr id="5" name="Oval 4">
            <a:extLst>
              <a:ext uri="{FF2B5EF4-FFF2-40B4-BE49-F238E27FC236}">
                <a16:creationId xmlns:a16="http://schemas.microsoft.com/office/drawing/2014/main" id="{F49E8DA7-5329-E29C-852C-A25B0CE4A1D2}"/>
              </a:ext>
            </a:extLst>
          </p:cNvPr>
          <p:cNvSpPr>
            <a:spLocks noChangeArrowheads="1"/>
          </p:cNvSpPr>
          <p:nvPr/>
        </p:nvSpPr>
        <p:spPr bwMode="auto">
          <a:xfrm>
            <a:off x="2133600" y="3419475"/>
            <a:ext cx="1981200" cy="1905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6" name="Oval 5">
            <a:extLst>
              <a:ext uri="{FF2B5EF4-FFF2-40B4-BE49-F238E27FC236}">
                <a16:creationId xmlns:a16="http://schemas.microsoft.com/office/drawing/2014/main" id="{B124D57E-68B3-EB44-6DAD-9D29589DF83C}"/>
              </a:ext>
            </a:extLst>
          </p:cNvPr>
          <p:cNvSpPr>
            <a:spLocks noChangeArrowheads="1"/>
          </p:cNvSpPr>
          <p:nvPr/>
        </p:nvSpPr>
        <p:spPr bwMode="auto">
          <a:xfrm>
            <a:off x="2743200" y="36480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7" name="Oval 6">
            <a:extLst>
              <a:ext uri="{FF2B5EF4-FFF2-40B4-BE49-F238E27FC236}">
                <a16:creationId xmlns:a16="http://schemas.microsoft.com/office/drawing/2014/main" id="{0DCA5EED-66B9-2685-8202-B95A4B125050}"/>
              </a:ext>
            </a:extLst>
          </p:cNvPr>
          <p:cNvSpPr>
            <a:spLocks noChangeArrowheads="1"/>
          </p:cNvSpPr>
          <p:nvPr/>
        </p:nvSpPr>
        <p:spPr bwMode="auto">
          <a:xfrm>
            <a:off x="2819400" y="42576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8" name="Oval 7">
            <a:extLst>
              <a:ext uri="{FF2B5EF4-FFF2-40B4-BE49-F238E27FC236}">
                <a16:creationId xmlns:a16="http://schemas.microsoft.com/office/drawing/2014/main" id="{8C0BC8D6-0CAE-B9CB-F2F0-02305DF9A18B}"/>
              </a:ext>
            </a:extLst>
          </p:cNvPr>
          <p:cNvSpPr>
            <a:spLocks noChangeArrowheads="1"/>
          </p:cNvSpPr>
          <p:nvPr/>
        </p:nvSpPr>
        <p:spPr bwMode="auto">
          <a:xfrm>
            <a:off x="3124200" y="40290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9" name="Oval 8">
            <a:extLst>
              <a:ext uri="{FF2B5EF4-FFF2-40B4-BE49-F238E27FC236}">
                <a16:creationId xmlns:a16="http://schemas.microsoft.com/office/drawing/2014/main" id="{C91F9FAB-4837-DA6E-4C76-328E07B44360}"/>
              </a:ext>
            </a:extLst>
          </p:cNvPr>
          <p:cNvSpPr>
            <a:spLocks noChangeArrowheads="1"/>
          </p:cNvSpPr>
          <p:nvPr/>
        </p:nvSpPr>
        <p:spPr bwMode="auto">
          <a:xfrm>
            <a:off x="2286000" y="42576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0" name="Oval 9">
            <a:extLst>
              <a:ext uri="{FF2B5EF4-FFF2-40B4-BE49-F238E27FC236}">
                <a16:creationId xmlns:a16="http://schemas.microsoft.com/office/drawing/2014/main" id="{C3D0EB3F-6732-7136-6017-7826C493CF0F}"/>
              </a:ext>
            </a:extLst>
          </p:cNvPr>
          <p:cNvSpPr>
            <a:spLocks noChangeArrowheads="1"/>
          </p:cNvSpPr>
          <p:nvPr/>
        </p:nvSpPr>
        <p:spPr bwMode="auto">
          <a:xfrm>
            <a:off x="3429000" y="44100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1" name="Oval 10">
            <a:extLst>
              <a:ext uri="{FF2B5EF4-FFF2-40B4-BE49-F238E27FC236}">
                <a16:creationId xmlns:a16="http://schemas.microsoft.com/office/drawing/2014/main" id="{672FAD7C-DDD8-913A-12A3-1BA375675F2D}"/>
              </a:ext>
            </a:extLst>
          </p:cNvPr>
          <p:cNvSpPr>
            <a:spLocks noChangeArrowheads="1"/>
          </p:cNvSpPr>
          <p:nvPr/>
        </p:nvSpPr>
        <p:spPr bwMode="auto">
          <a:xfrm>
            <a:off x="3505200" y="40290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2" name="Oval 11">
            <a:extLst>
              <a:ext uri="{FF2B5EF4-FFF2-40B4-BE49-F238E27FC236}">
                <a16:creationId xmlns:a16="http://schemas.microsoft.com/office/drawing/2014/main" id="{165312E1-1E80-5F1A-C979-33DAF932764F}"/>
              </a:ext>
            </a:extLst>
          </p:cNvPr>
          <p:cNvSpPr>
            <a:spLocks noChangeArrowheads="1"/>
          </p:cNvSpPr>
          <p:nvPr/>
        </p:nvSpPr>
        <p:spPr bwMode="auto">
          <a:xfrm>
            <a:off x="3200400" y="36480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3" name="Oval 12">
            <a:extLst>
              <a:ext uri="{FF2B5EF4-FFF2-40B4-BE49-F238E27FC236}">
                <a16:creationId xmlns:a16="http://schemas.microsoft.com/office/drawing/2014/main" id="{8DBB97B3-3CFB-C7B5-FFDD-8E28CC8AA9F3}"/>
              </a:ext>
            </a:extLst>
          </p:cNvPr>
          <p:cNvSpPr>
            <a:spLocks noChangeArrowheads="1"/>
          </p:cNvSpPr>
          <p:nvPr/>
        </p:nvSpPr>
        <p:spPr bwMode="auto">
          <a:xfrm>
            <a:off x="2590800" y="38004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4" name="Oval 13">
            <a:extLst>
              <a:ext uri="{FF2B5EF4-FFF2-40B4-BE49-F238E27FC236}">
                <a16:creationId xmlns:a16="http://schemas.microsoft.com/office/drawing/2014/main" id="{4AC11A19-1B17-08D0-7495-7F3C53D7D96B}"/>
              </a:ext>
            </a:extLst>
          </p:cNvPr>
          <p:cNvSpPr>
            <a:spLocks noChangeArrowheads="1"/>
          </p:cNvSpPr>
          <p:nvPr/>
        </p:nvSpPr>
        <p:spPr bwMode="auto">
          <a:xfrm>
            <a:off x="3276600" y="47910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5" name="Oval 14">
            <a:extLst>
              <a:ext uri="{FF2B5EF4-FFF2-40B4-BE49-F238E27FC236}">
                <a16:creationId xmlns:a16="http://schemas.microsoft.com/office/drawing/2014/main" id="{E0CF534E-56E6-606B-14B5-74977ABC8F38}"/>
              </a:ext>
            </a:extLst>
          </p:cNvPr>
          <p:cNvSpPr>
            <a:spLocks noChangeArrowheads="1"/>
          </p:cNvSpPr>
          <p:nvPr/>
        </p:nvSpPr>
        <p:spPr bwMode="auto">
          <a:xfrm>
            <a:off x="2971800" y="46386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16" name="Oval 15">
            <a:extLst>
              <a:ext uri="{FF2B5EF4-FFF2-40B4-BE49-F238E27FC236}">
                <a16:creationId xmlns:a16="http://schemas.microsoft.com/office/drawing/2014/main" id="{6DA77C64-A6C9-0437-5AC2-B6DBA5013F17}"/>
              </a:ext>
            </a:extLst>
          </p:cNvPr>
          <p:cNvSpPr>
            <a:spLocks noChangeArrowheads="1"/>
          </p:cNvSpPr>
          <p:nvPr/>
        </p:nvSpPr>
        <p:spPr bwMode="auto">
          <a:xfrm>
            <a:off x="2514600" y="4562475"/>
            <a:ext cx="304800" cy="304800"/>
          </a:xfrm>
          <a:prstGeom prst="ellipse">
            <a:avLst/>
          </a:prstGeom>
          <a:solidFill>
            <a:schemeClr val="folHlink"/>
          </a:solidFill>
          <a:ln w="9525">
            <a:solidFill>
              <a:schemeClr val="tx1"/>
            </a:solidFill>
            <a:round/>
            <a:headEnd/>
            <a:tailEnd/>
          </a:ln>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nvGrpSpPr>
          <p:cNvPr id="17" name="Group 16">
            <a:extLst>
              <a:ext uri="{FF2B5EF4-FFF2-40B4-BE49-F238E27FC236}">
                <a16:creationId xmlns:a16="http://schemas.microsoft.com/office/drawing/2014/main" id="{36055D74-03C9-E1E2-6C71-47988403FB49}"/>
              </a:ext>
            </a:extLst>
          </p:cNvPr>
          <p:cNvGrpSpPr>
            <a:grpSpLocks/>
          </p:cNvGrpSpPr>
          <p:nvPr/>
        </p:nvGrpSpPr>
        <p:grpSpPr bwMode="auto">
          <a:xfrm>
            <a:off x="1447800" y="3724275"/>
            <a:ext cx="1219200" cy="152400"/>
            <a:chOff x="1008" y="1392"/>
            <a:chExt cx="1968" cy="192"/>
          </a:xfrm>
        </p:grpSpPr>
        <p:grpSp>
          <p:nvGrpSpPr>
            <p:cNvPr id="18" name="Group 17">
              <a:extLst>
                <a:ext uri="{FF2B5EF4-FFF2-40B4-BE49-F238E27FC236}">
                  <a16:creationId xmlns:a16="http://schemas.microsoft.com/office/drawing/2014/main" id="{686AF70A-EF68-B9C6-732E-0D7D9CDD3B0B}"/>
                </a:ext>
              </a:extLst>
            </p:cNvPr>
            <p:cNvGrpSpPr>
              <a:grpSpLocks/>
            </p:cNvGrpSpPr>
            <p:nvPr/>
          </p:nvGrpSpPr>
          <p:grpSpPr bwMode="auto">
            <a:xfrm>
              <a:off x="1738" y="1392"/>
              <a:ext cx="730" cy="192"/>
              <a:chOff x="2112" y="3744"/>
              <a:chExt cx="2304" cy="432"/>
            </a:xfrm>
          </p:grpSpPr>
          <p:grpSp>
            <p:nvGrpSpPr>
              <p:cNvPr id="34" name="Group 18">
                <a:extLst>
                  <a:ext uri="{FF2B5EF4-FFF2-40B4-BE49-F238E27FC236}">
                    <a16:creationId xmlns:a16="http://schemas.microsoft.com/office/drawing/2014/main" id="{388B1FA4-A87F-6795-6802-A0C508920163}"/>
                  </a:ext>
                </a:extLst>
              </p:cNvPr>
              <p:cNvGrpSpPr>
                <a:grpSpLocks/>
              </p:cNvGrpSpPr>
              <p:nvPr/>
            </p:nvGrpSpPr>
            <p:grpSpPr bwMode="auto">
              <a:xfrm>
                <a:off x="3264" y="3744"/>
                <a:ext cx="1152" cy="432"/>
                <a:chOff x="2016" y="3648"/>
                <a:chExt cx="1152" cy="432"/>
              </a:xfrm>
            </p:grpSpPr>
            <p:grpSp>
              <p:nvGrpSpPr>
                <p:cNvPr id="42" name="Group 19">
                  <a:extLst>
                    <a:ext uri="{FF2B5EF4-FFF2-40B4-BE49-F238E27FC236}">
                      <a16:creationId xmlns:a16="http://schemas.microsoft.com/office/drawing/2014/main" id="{6C36035A-CC89-9152-0189-6F9810A1E133}"/>
                    </a:ext>
                  </a:extLst>
                </p:cNvPr>
                <p:cNvGrpSpPr>
                  <a:grpSpLocks/>
                </p:cNvGrpSpPr>
                <p:nvPr/>
              </p:nvGrpSpPr>
              <p:grpSpPr bwMode="auto">
                <a:xfrm flipV="1">
                  <a:off x="2592" y="3648"/>
                  <a:ext cx="576" cy="432"/>
                  <a:chOff x="1920" y="3552"/>
                  <a:chExt cx="576" cy="432"/>
                </a:xfrm>
              </p:grpSpPr>
              <p:sp>
                <p:nvSpPr>
                  <p:cNvPr id="46" name="Arc 20">
                    <a:extLst>
                      <a:ext uri="{FF2B5EF4-FFF2-40B4-BE49-F238E27FC236}">
                        <a16:creationId xmlns:a16="http://schemas.microsoft.com/office/drawing/2014/main" id="{ADB8E337-BFB6-17F3-3022-56BD1FE0D8CF}"/>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47" name="Arc 21">
                    <a:extLst>
                      <a:ext uri="{FF2B5EF4-FFF2-40B4-BE49-F238E27FC236}">
                        <a16:creationId xmlns:a16="http://schemas.microsoft.com/office/drawing/2014/main" id="{ABBBEBBA-D0E2-903E-0C5E-7C519538BE0F}"/>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43" name="Group 22">
                  <a:extLst>
                    <a:ext uri="{FF2B5EF4-FFF2-40B4-BE49-F238E27FC236}">
                      <a16:creationId xmlns:a16="http://schemas.microsoft.com/office/drawing/2014/main" id="{AF4B5B1C-54B1-265F-6E29-CCE7F75D9A9B}"/>
                    </a:ext>
                  </a:extLst>
                </p:cNvPr>
                <p:cNvGrpSpPr>
                  <a:grpSpLocks/>
                </p:cNvGrpSpPr>
                <p:nvPr/>
              </p:nvGrpSpPr>
              <p:grpSpPr bwMode="auto">
                <a:xfrm>
                  <a:off x="2016" y="3648"/>
                  <a:ext cx="576" cy="432"/>
                  <a:chOff x="1920" y="3552"/>
                  <a:chExt cx="576" cy="432"/>
                </a:xfrm>
              </p:grpSpPr>
              <p:sp>
                <p:nvSpPr>
                  <p:cNvPr id="44" name="Arc 23">
                    <a:extLst>
                      <a:ext uri="{FF2B5EF4-FFF2-40B4-BE49-F238E27FC236}">
                        <a16:creationId xmlns:a16="http://schemas.microsoft.com/office/drawing/2014/main" id="{751FDE97-DFEC-44B0-B115-21C94D603B4C}"/>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45" name="Arc 24">
                    <a:extLst>
                      <a:ext uri="{FF2B5EF4-FFF2-40B4-BE49-F238E27FC236}">
                        <a16:creationId xmlns:a16="http://schemas.microsoft.com/office/drawing/2014/main" id="{59708626-86D9-436C-DFF1-74742FC7CA59}"/>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nvGrpSpPr>
              <p:cNvPr id="35" name="Group 25">
                <a:extLst>
                  <a:ext uri="{FF2B5EF4-FFF2-40B4-BE49-F238E27FC236}">
                    <a16:creationId xmlns:a16="http://schemas.microsoft.com/office/drawing/2014/main" id="{72F83DDE-D5DC-98D9-96CC-501432E8FC16}"/>
                  </a:ext>
                </a:extLst>
              </p:cNvPr>
              <p:cNvGrpSpPr>
                <a:grpSpLocks/>
              </p:cNvGrpSpPr>
              <p:nvPr/>
            </p:nvGrpSpPr>
            <p:grpSpPr bwMode="auto">
              <a:xfrm>
                <a:off x="2112" y="3744"/>
                <a:ext cx="1152" cy="432"/>
                <a:chOff x="2016" y="3648"/>
                <a:chExt cx="1152" cy="432"/>
              </a:xfrm>
            </p:grpSpPr>
            <p:grpSp>
              <p:nvGrpSpPr>
                <p:cNvPr id="36" name="Group 26">
                  <a:extLst>
                    <a:ext uri="{FF2B5EF4-FFF2-40B4-BE49-F238E27FC236}">
                      <a16:creationId xmlns:a16="http://schemas.microsoft.com/office/drawing/2014/main" id="{F6EB9FEE-5742-5A4B-5C70-F1DE9DA99B5B}"/>
                    </a:ext>
                  </a:extLst>
                </p:cNvPr>
                <p:cNvGrpSpPr>
                  <a:grpSpLocks/>
                </p:cNvGrpSpPr>
                <p:nvPr/>
              </p:nvGrpSpPr>
              <p:grpSpPr bwMode="auto">
                <a:xfrm flipV="1">
                  <a:off x="2592" y="3648"/>
                  <a:ext cx="576" cy="432"/>
                  <a:chOff x="1920" y="3552"/>
                  <a:chExt cx="576" cy="432"/>
                </a:xfrm>
              </p:grpSpPr>
              <p:sp>
                <p:nvSpPr>
                  <p:cNvPr id="40" name="Arc 27">
                    <a:extLst>
                      <a:ext uri="{FF2B5EF4-FFF2-40B4-BE49-F238E27FC236}">
                        <a16:creationId xmlns:a16="http://schemas.microsoft.com/office/drawing/2014/main" id="{B88612BD-F5A1-EC5A-1310-A44D7FC07AFC}"/>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41" name="Arc 28">
                    <a:extLst>
                      <a:ext uri="{FF2B5EF4-FFF2-40B4-BE49-F238E27FC236}">
                        <a16:creationId xmlns:a16="http://schemas.microsoft.com/office/drawing/2014/main" id="{A3BCC72B-554D-C232-9DA8-F2C695FB0DAD}"/>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37" name="Group 29">
                  <a:extLst>
                    <a:ext uri="{FF2B5EF4-FFF2-40B4-BE49-F238E27FC236}">
                      <a16:creationId xmlns:a16="http://schemas.microsoft.com/office/drawing/2014/main" id="{29999A13-57AD-D5E6-F1D5-5494E5BD7487}"/>
                    </a:ext>
                  </a:extLst>
                </p:cNvPr>
                <p:cNvGrpSpPr>
                  <a:grpSpLocks/>
                </p:cNvGrpSpPr>
                <p:nvPr/>
              </p:nvGrpSpPr>
              <p:grpSpPr bwMode="auto">
                <a:xfrm>
                  <a:off x="2016" y="3648"/>
                  <a:ext cx="576" cy="432"/>
                  <a:chOff x="1920" y="3552"/>
                  <a:chExt cx="576" cy="432"/>
                </a:xfrm>
              </p:grpSpPr>
              <p:sp>
                <p:nvSpPr>
                  <p:cNvPr id="38" name="Arc 30">
                    <a:extLst>
                      <a:ext uri="{FF2B5EF4-FFF2-40B4-BE49-F238E27FC236}">
                        <a16:creationId xmlns:a16="http://schemas.microsoft.com/office/drawing/2014/main" id="{6185E001-8052-4561-FA2A-331AC6800289}"/>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39" name="Arc 31">
                    <a:extLst>
                      <a:ext uri="{FF2B5EF4-FFF2-40B4-BE49-F238E27FC236}">
                        <a16:creationId xmlns:a16="http://schemas.microsoft.com/office/drawing/2014/main" id="{CA43A8B1-BB2E-9D1B-8AE3-72816F956F91}"/>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grpSp>
          <p:nvGrpSpPr>
            <p:cNvPr id="19" name="Group 32">
              <a:extLst>
                <a:ext uri="{FF2B5EF4-FFF2-40B4-BE49-F238E27FC236}">
                  <a16:creationId xmlns:a16="http://schemas.microsoft.com/office/drawing/2014/main" id="{232AEE10-A7DA-5B58-1DF4-D4467FC397F0}"/>
                </a:ext>
              </a:extLst>
            </p:cNvPr>
            <p:cNvGrpSpPr>
              <a:grpSpLocks/>
            </p:cNvGrpSpPr>
            <p:nvPr/>
          </p:nvGrpSpPr>
          <p:grpSpPr bwMode="auto">
            <a:xfrm>
              <a:off x="1373" y="1392"/>
              <a:ext cx="365" cy="192"/>
              <a:chOff x="2016" y="3648"/>
              <a:chExt cx="1152" cy="432"/>
            </a:xfrm>
          </p:grpSpPr>
          <p:grpSp>
            <p:nvGrpSpPr>
              <p:cNvPr id="28" name="Group 33">
                <a:extLst>
                  <a:ext uri="{FF2B5EF4-FFF2-40B4-BE49-F238E27FC236}">
                    <a16:creationId xmlns:a16="http://schemas.microsoft.com/office/drawing/2014/main" id="{07D58DF9-ABCC-8968-59CB-E71810C96B58}"/>
                  </a:ext>
                </a:extLst>
              </p:cNvPr>
              <p:cNvGrpSpPr>
                <a:grpSpLocks/>
              </p:cNvGrpSpPr>
              <p:nvPr/>
            </p:nvGrpSpPr>
            <p:grpSpPr bwMode="auto">
              <a:xfrm flipV="1">
                <a:off x="2592" y="3648"/>
                <a:ext cx="576" cy="432"/>
                <a:chOff x="1920" y="3552"/>
                <a:chExt cx="576" cy="432"/>
              </a:xfrm>
            </p:grpSpPr>
            <p:sp>
              <p:nvSpPr>
                <p:cNvPr id="32" name="Arc 34">
                  <a:extLst>
                    <a:ext uri="{FF2B5EF4-FFF2-40B4-BE49-F238E27FC236}">
                      <a16:creationId xmlns:a16="http://schemas.microsoft.com/office/drawing/2014/main" id="{7E14EF7F-4CDA-95C4-D623-C9D2561CDDEB}"/>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33" name="Arc 35">
                  <a:extLst>
                    <a:ext uri="{FF2B5EF4-FFF2-40B4-BE49-F238E27FC236}">
                      <a16:creationId xmlns:a16="http://schemas.microsoft.com/office/drawing/2014/main" id="{F8F33012-5CC4-A39E-9D12-F6E3632B3E91}"/>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29" name="Group 36">
                <a:extLst>
                  <a:ext uri="{FF2B5EF4-FFF2-40B4-BE49-F238E27FC236}">
                    <a16:creationId xmlns:a16="http://schemas.microsoft.com/office/drawing/2014/main" id="{82C20DE5-BB03-978F-1D9E-7B23EE83D4C7}"/>
                  </a:ext>
                </a:extLst>
              </p:cNvPr>
              <p:cNvGrpSpPr>
                <a:grpSpLocks/>
              </p:cNvGrpSpPr>
              <p:nvPr/>
            </p:nvGrpSpPr>
            <p:grpSpPr bwMode="auto">
              <a:xfrm>
                <a:off x="2016" y="3648"/>
                <a:ext cx="576" cy="432"/>
                <a:chOff x="1920" y="3552"/>
                <a:chExt cx="576" cy="432"/>
              </a:xfrm>
            </p:grpSpPr>
            <p:sp>
              <p:nvSpPr>
                <p:cNvPr id="30" name="Arc 37">
                  <a:extLst>
                    <a:ext uri="{FF2B5EF4-FFF2-40B4-BE49-F238E27FC236}">
                      <a16:creationId xmlns:a16="http://schemas.microsoft.com/office/drawing/2014/main" id="{797742AF-C444-9C9F-2F3E-F9489B4B4CAD}"/>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31" name="Arc 38">
                  <a:extLst>
                    <a:ext uri="{FF2B5EF4-FFF2-40B4-BE49-F238E27FC236}">
                      <a16:creationId xmlns:a16="http://schemas.microsoft.com/office/drawing/2014/main" id="{BB365CA0-CF02-A334-A139-A9D5CEA001D5}"/>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grpSp>
          <p:nvGrpSpPr>
            <p:cNvPr id="20" name="Group 39">
              <a:extLst>
                <a:ext uri="{FF2B5EF4-FFF2-40B4-BE49-F238E27FC236}">
                  <a16:creationId xmlns:a16="http://schemas.microsoft.com/office/drawing/2014/main" id="{45EC30D2-3752-B1CF-F98E-A39017DBACDE}"/>
                </a:ext>
              </a:extLst>
            </p:cNvPr>
            <p:cNvGrpSpPr>
              <a:grpSpLocks/>
            </p:cNvGrpSpPr>
            <p:nvPr/>
          </p:nvGrpSpPr>
          <p:grpSpPr bwMode="auto">
            <a:xfrm flipV="1">
              <a:off x="1191" y="1392"/>
              <a:ext cx="182" cy="192"/>
              <a:chOff x="1920" y="3552"/>
              <a:chExt cx="576" cy="432"/>
            </a:xfrm>
          </p:grpSpPr>
          <p:sp>
            <p:nvSpPr>
              <p:cNvPr id="26" name="Arc 40">
                <a:extLst>
                  <a:ext uri="{FF2B5EF4-FFF2-40B4-BE49-F238E27FC236}">
                    <a16:creationId xmlns:a16="http://schemas.microsoft.com/office/drawing/2014/main" id="{EEEFB27E-C267-DF6E-903E-77C2896A90F6}"/>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7" name="Arc 41">
                <a:extLst>
                  <a:ext uri="{FF2B5EF4-FFF2-40B4-BE49-F238E27FC236}">
                    <a16:creationId xmlns:a16="http://schemas.microsoft.com/office/drawing/2014/main" id="{C543D400-DE0C-B2F2-3E83-73630E41D304}"/>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grpSp>
          <p:nvGrpSpPr>
            <p:cNvPr id="21" name="Group 42">
              <a:extLst>
                <a:ext uri="{FF2B5EF4-FFF2-40B4-BE49-F238E27FC236}">
                  <a16:creationId xmlns:a16="http://schemas.microsoft.com/office/drawing/2014/main" id="{A35535A8-0567-CCA0-A6A3-5BC0026AF8B2}"/>
                </a:ext>
              </a:extLst>
            </p:cNvPr>
            <p:cNvGrpSpPr>
              <a:grpSpLocks/>
            </p:cNvGrpSpPr>
            <p:nvPr/>
          </p:nvGrpSpPr>
          <p:grpSpPr bwMode="auto">
            <a:xfrm>
              <a:off x="1008" y="1392"/>
              <a:ext cx="183" cy="192"/>
              <a:chOff x="1920" y="3552"/>
              <a:chExt cx="576" cy="432"/>
            </a:xfrm>
          </p:grpSpPr>
          <p:sp>
            <p:nvSpPr>
              <p:cNvPr id="24" name="Arc 43">
                <a:extLst>
                  <a:ext uri="{FF2B5EF4-FFF2-40B4-BE49-F238E27FC236}">
                    <a16:creationId xmlns:a16="http://schemas.microsoft.com/office/drawing/2014/main" id="{B6501292-D433-7FE5-19A5-9BC173274272}"/>
                  </a:ext>
                </a:extLst>
              </p:cNvPr>
              <p:cNvSpPr>
                <a:spLocks/>
              </p:cNvSpPr>
              <p:nvPr/>
            </p:nvSpPr>
            <p:spPr bwMode="auto">
              <a:xfrm>
                <a:off x="1920" y="3552"/>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5" name="Arc 44">
                <a:extLst>
                  <a:ext uri="{FF2B5EF4-FFF2-40B4-BE49-F238E27FC236}">
                    <a16:creationId xmlns:a16="http://schemas.microsoft.com/office/drawing/2014/main" id="{2EEC3306-1ABE-88F1-CDF3-8839C3C14466}"/>
                  </a:ext>
                </a:extLst>
              </p:cNvPr>
              <p:cNvSpPr>
                <a:spLocks/>
              </p:cNvSpPr>
              <p:nvPr/>
            </p:nvSpPr>
            <p:spPr bwMode="auto">
              <a:xfrm flipH="1" flipV="1">
                <a:off x="2208" y="3744"/>
                <a:ext cx="288" cy="24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grpSp>
        <p:sp>
          <p:nvSpPr>
            <p:cNvPr id="22" name="Arc 45">
              <a:extLst>
                <a:ext uri="{FF2B5EF4-FFF2-40B4-BE49-F238E27FC236}">
                  <a16:creationId xmlns:a16="http://schemas.microsoft.com/office/drawing/2014/main" id="{F01D2021-022E-0E83-D221-B3CFD5864B90}"/>
                </a:ext>
              </a:extLst>
            </p:cNvPr>
            <p:cNvSpPr>
              <a:spLocks/>
            </p:cNvSpPr>
            <p:nvPr/>
          </p:nvSpPr>
          <p:spPr bwMode="auto">
            <a:xfrm>
              <a:off x="2468" y="1392"/>
              <a:ext cx="64" cy="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23" name="Line 46">
              <a:extLst>
                <a:ext uri="{FF2B5EF4-FFF2-40B4-BE49-F238E27FC236}">
                  <a16:creationId xmlns:a16="http://schemas.microsoft.com/office/drawing/2014/main" id="{BBAB2BCE-93E7-F523-F2C6-59D66AD64ECC}"/>
                </a:ext>
              </a:extLst>
            </p:cNvPr>
            <p:cNvSpPr>
              <a:spLocks noChangeShapeType="1"/>
            </p:cNvSpPr>
            <p:nvPr/>
          </p:nvSpPr>
          <p:spPr bwMode="auto">
            <a:xfrm>
              <a:off x="2532" y="1488"/>
              <a:ext cx="44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8" name="Oval 47">
            <a:extLst>
              <a:ext uri="{FF2B5EF4-FFF2-40B4-BE49-F238E27FC236}">
                <a16:creationId xmlns:a16="http://schemas.microsoft.com/office/drawing/2014/main" id="{6D406A87-68FE-2779-63BB-017740D6672F}"/>
              </a:ext>
            </a:extLst>
          </p:cNvPr>
          <p:cNvSpPr>
            <a:spLocks noChangeArrowheads="1"/>
          </p:cNvSpPr>
          <p:nvPr/>
        </p:nvSpPr>
        <p:spPr bwMode="auto">
          <a:xfrm>
            <a:off x="2514600" y="3571875"/>
            <a:ext cx="609600" cy="609600"/>
          </a:xfrm>
          <a:prstGeom prst="ellipse">
            <a:avLst/>
          </a:pr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endParaRPr lang="en-US" altLang="en-US"/>
          </a:p>
        </p:txBody>
      </p:sp>
      <p:sp>
        <p:nvSpPr>
          <p:cNvPr id="49" name="Line 48">
            <a:extLst>
              <a:ext uri="{FF2B5EF4-FFF2-40B4-BE49-F238E27FC236}">
                <a16:creationId xmlns:a16="http://schemas.microsoft.com/office/drawing/2014/main" id="{ADB2C73C-4013-EBF9-6274-F1EC6F3C989A}"/>
              </a:ext>
            </a:extLst>
          </p:cNvPr>
          <p:cNvSpPr>
            <a:spLocks noChangeShapeType="1"/>
          </p:cNvSpPr>
          <p:nvPr/>
        </p:nvSpPr>
        <p:spPr bwMode="auto">
          <a:xfrm flipV="1">
            <a:off x="3008313" y="2962275"/>
            <a:ext cx="2478087"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 name="Line 49">
            <a:extLst>
              <a:ext uri="{FF2B5EF4-FFF2-40B4-BE49-F238E27FC236}">
                <a16:creationId xmlns:a16="http://schemas.microsoft.com/office/drawing/2014/main" id="{F468B3B8-69E2-9BC2-38BA-FFD9B3C0F904}"/>
              </a:ext>
            </a:extLst>
          </p:cNvPr>
          <p:cNvSpPr>
            <a:spLocks noChangeShapeType="1"/>
          </p:cNvSpPr>
          <p:nvPr/>
        </p:nvSpPr>
        <p:spPr bwMode="auto">
          <a:xfrm flipH="1">
            <a:off x="2362200" y="4086225"/>
            <a:ext cx="341313" cy="12382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 name="Text Box 50">
            <a:extLst>
              <a:ext uri="{FF2B5EF4-FFF2-40B4-BE49-F238E27FC236}">
                <a16:creationId xmlns:a16="http://schemas.microsoft.com/office/drawing/2014/main" id="{CCADBC72-5D99-E2B4-6F57-64C8790DCD22}"/>
              </a:ext>
            </a:extLst>
          </p:cNvPr>
          <p:cNvSpPr txBox="1">
            <a:spLocks noChangeArrowheads="1"/>
          </p:cNvSpPr>
          <p:nvPr/>
        </p:nvSpPr>
        <p:spPr bwMode="auto">
          <a:xfrm>
            <a:off x="5562600" y="2657475"/>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a:t>Detected</a:t>
            </a:r>
          </a:p>
        </p:txBody>
      </p:sp>
      <p:sp>
        <p:nvSpPr>
          <p:cNvPr id="52" name="Text Box 51">
            <a:extLst>
              <a:ext uri="{FF2B5EF4-FFF2-40B4-BE49-F238E27FC236}">
                <a16:creationId xmlns:a16="http://schemas.microsoft.com/office/drawing/2014/main" id="{2A4E1CA2-9B97-B8C3-BFD3-511F54CE5D9A}"/>
              </a:ext>
            </a:extLst>
          </p:cNvPr>
          <p:cNvSpPr txBox="1">
            <a:spLocks noChangeArrowheads="1"/>
          </p:cNvSpPr>
          <p:nvPr/>
        </p:nvSpPr>
        <p:spPr bwMode="auto">
          <a:xfrm>
            <a:off x="1447800" y="5324475"/>
            <a:ext cx="137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a:t>recoils</a:t>
            </a:r>
          </a:p>
        </p:txBody>
      </p:sp>
      <p:sp>
        <p:nvSpPr>
          <p:cNvPr id="53" name="Text Box 52">
            <a:extLst>
              <a:ext uri="{FF2B5EF4-FFF2-40B4-BE49-F238E27FC236}">
                <a16:creationId xmlns:a16="http://schemas.microsoft.com/office/drawing/2014/main" id="{F11CC725-899A-1994-080D-3F779B61C3B5}"/>
              </a:ext>
            </a:extLst>
          </p:cNvPr>
          <p:cNvSpPr txBox="1">
            <a:spLocks noChangeArrowheads="1"/>
          </p:cNvSpPr>
          <p:nvPr/>
        </p:nvSpPr>
        <p:spPr bwMode="auto">
          <a:xfrm>
            <a:off x="4876800" y="4257675"/>
            <a:ext cx="3276600" cy="595313"/>
          </a:xfrm>
          <a:prstGeom prst="rect">
            <a:avLst/>
          </a:prstGeom>
          <a:noFill/>
          <a:ln w="76200" cmpd="tri">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a:solidFill>
                  <a:schemeClr val="tx1"/>
                </a:solidFill>
                <a:latin typeface="Arial" panose="020B0604020202020204" pitchFamily="34" charset="0"/>
              </a:defRPr>
            </a:lvl1pPr>
            <a:lvl2pPr marL="742950" indent="-285750" eaLnBrk="0" hangingPunct="0">
              <a:defRPr sz="28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800">
                <a:solidFill>
                  <a:schemeClr val="tx1"/>
                </a:solidFill>
                <a:latin typeface="Arial" panose="020B0604020202020204" pitchFamily="34" charset="0"/>
              </a:defRPr>
            </a:lvl4pPr>
            <a:lvl5pPr marL="2057400" indent="-228600" eaLnBrk="0" hangingPunct="0">
              <a:defRPr sz="2800">
                <a:solidFill>
                  <a:schemeClr val="tx1"/>
                </a:solidFill>
                <a:latin typeface="Arial" panose="020B0604020202020204" pitchFamily="34" charset="0"/>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spcBef>
                <a:spcPct val="50000"/>
              </a:spcBef>
            </a:pPr>
            <a:r>
              <a:rPr lang="en-US" altLang="en-US" dirty="0">
                <a:solidFill>
                  <a:srgbClr val="000099"/>
                </a:solidFill>
              </a:rPr>
              <a:t>populates high </a:t>
            </a:r>
            <a:r>
              <a:rPr lang="en-US" altLang="en-US" dirty="0">
                <a:solidFill>
                  <a:srgbClr val="000099"/>
                </a:solidFill>
                <a:sym typeface="Symbol" panose="05050102010706020507" pitchFamily="18" charset="2"/>
              </a:rPr>
              <a:t></a:t>
            </a:r>
            <a:r>
              <a:rPr lang="en-US" altLang="en-US" baseline="-25000" dirty="0">
                <a:solidFill>
                  <a:srgbClr val="000099"/>
                </a:solidFill>
                <a:sym typeface="Symbol" panose="05050102010706020507" pitchFamily="18" charset="2"/>
              </a:rPr>
              <a:t>m</a:t>
            </a:r>
            <a:endParaRPr lang="en-US" altLang="en-US" baseline="-25000" dirty="0">
              <a:solidFill>
                <a:srgbClr val="000099"/>
              </a:solidFill>
            </a:endParaRPr>
          </a:p>
        </p:txBody>
      </p:sp>
    </p:spTree>
    <p:extLst>
      <p:ext uri="{BB962C8B-B14F-4D97-AF65-F5344CB8AC3E}">
        <p14:creationId xmlns:p14="http://schemas.microsoft.com/office/powerpoint/2010/main" val="3766440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38</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kern="0" dirty="0"/>
              <a:t>Proton Momenta in the Nucleus</a:t>
            </a:r>
            <a:endParaRPr lang="en-US" sz="2400" dirty="0">
              <a:latin typeface="+mj-lt"/>
            </a:endParaRPr>
          </a:p>
        </p:txBody>
      </p:sp>
      <p:grpSp>
        <p:nvGrpSpPr>
          <p:cNvPr id="3" name="Group 15">
            <a:extLst>
              <a:ext uri="{FF2B5EF4-FFF2-40B4-BE49-F238E27FC236}">
                <a16:creationId xmlns:a16="http://schemas.microsoft.com/office/drawing/2014/main" id="{D08C2210-9F64-566B-C3F0-A747657DAAF1}"/>
              </a:ext>
            </a:extLst>
          </p:cNvPr>
          <p:cNvGrpSpPr>
            <a:grpSpLocks/>
          </p:cNvGrpSpPr>
          <p:nvPr/>
        </p:nvGrpSpPr>
        <p:grpSpPr bwMode="auto">
          <a:xfrm>
            <a:off x="4433888" y="784235"/>
            <a:ext cx="4633912" cy="5264617"/>
            <a:chOff x="419100" y="368311"/>
            <a:chExt cx="4633913" cy="4992688"/>
          </a:xfrm>
        </p:grpSpPr>
        <p:grpSp>
          <p:nvGrpSpPr>
            <p:cNvPr id="5" name="Group 1039">
              <a:extLst>
                <a:ext uri="{FF2B5EF4-FFF2-40B4-BE49-F238E27FC236}">
                  <a16:creationId xmlns:a16="http://schemas.microsoft.com/office/drawing/2014/main" id="{CF442EA8-AE15-25BD-EC37-1CE97E22EDB2}"/>
                </a:ext>
              </a:extLst>
            </p:cNvPr>
            <p:cNvGrpSpPr>
              <a:grpSpLocks/>
            </p:cNvGrpSpPr>
            <p:nvPr/>
          </p:nvGrpSpPr>
          <p:grpSpPr bwMode="auto">
            <a:xfrm>
              <a:off x="419100" y="368311"/>
              <a:ext cx="4633913" cy="4992688"/>
              <a:chOff x="288" y="302"/>
              <a:chExt cx="2919" cy="3145"/>
            </a:xfrm>
          </p:grpSpPr>
          <p:pic>
            <p:nvPicPr>
              <p:cNvPr id="10" name="Picture 1027" descr="~AUT0055">
                <a:extLst>
                  <a:ext uri="{FF2B5EF4-FFF2-40B4-BE49-F238E27FC236}">
                    <a16:creationId xmlns:a16="http://schemas.microsoft.com/office/drawing/2014/main" id="{F721CCF4-5B15-6854-F251-F54F5E60FFB4}"/>
                  </a:ext>
                </a:extLst>
              </p:cNvPr>
              <p:cNvPicPr>
                <a:picLocks noChangeArrowheads="1"/>
              </p:cNvPicPr>
              <p:nvPr/>
            </p:nvPicPr>
            <p:blipFill>
              <a:blip r:embed="rId2" cstate="print"/>
              <a:srcRect b="21753"/>
              <a:stretch>
                <a:fillRect/>
              </a:stretch>
            </p:blipFill>
            <p:spPr bwMode="auto">
              <a:xfrm>
                <a:off x="288" y="302"/>
                <a:ext cx="2919" cy="3145"/>
              </a:xfrm>
              <a:prstGeom prst="rect">
                <a:avLst/>
              </a:prstGeom>
              <a:noFill/>
              <a:ln w="9525">
                <a:noFill/>
                <a:miter lim="800000"/>
                <a:headEnd/>
                <a:tailEnd/>
              </a:ln>
            </p:spPr>
          </p:pic>
          <p:sp>
            <p:nvSpPr>
              <p:cNvPr id="11" name="Text Box 1030">
                <a:extLst>
                  <a:ext uri="{FF2B5EF4-FFF2-40B4-BE49-F238E27FC236}">
                    <a16:creationId xmlns:a16="http://schemas.microsoft.com/office/drawing/2014/main" id="{59C1B00C-A6CB-2F88-B58A-F1F0C59153E7}"/>
                  </a:ext>
                </a:extLst>
              </p:cNvPr>
              <p:cNvSpPr txBox="1">
                <a:spLocks noChangeArrowheads="1"/>
              </p:cNvSpPr>
              <p:nvPr/>
            </p:nvSpPr>
            <p:spPr bwMode="auto">
              <a:xfrm>
                <a:off x="912" y="2400"/>
                <a:ext cx="384" cy="291"/>
              </a:xfrm>
              <a:prstGeom prst="rect">
                <a:avLst/>
              </a:prstGeom>
              <a:noFill/>
              <a:ln w="9525">
                <a:noFill/>
                <a:miter lim="800000"/>
                <a:headEnd/>
                <a:tailEnd/>
              </a:ln>
            </p:spPr>
            <p:txBody>
              <a:bodyPr>
                <a:spAutoFit/>
              </a:bodyPr>
              <a:lstStyle/>
              <a:p>
                <a:pPr>
                  <a:spcBef>
                    <a:spcPct val="50000"/>
                  </a:spcBef>
                </a:pPr>
                <a:r>
                  <a:rPr lang="en-US" baseline="30000">
                    <a:solidFill>
                      <a:srgbClr val="000099"/>
                    </a:solidFill>
                  </a:rPr>
                  <a:t>2</a:t>
                </a:r>
                <a:r>
                  <a:rPr lang="en-US">
                    <a:solidFill>
                      <a:srgbClr val="000099"/>
                    </a:solidFill>
                  </a:rPr>
                  <a:t>H</a:t>
                </a:r>
              </a:p>
            </p:txBody>
          </p:sp>
          <p:sp>
            <p:nvSpPr>
              <p:cNvPr id="12" name="Text Box 1031">
                <a:extLst>
                  <a:ext uri="{FF2B5EF4-FFF2-40B4-BE49-F238E27FC236}">
                    <a16:creationId xmlns:a16="http://schemas.microsoft.com/office/drawing/2014/main" id="{E1E34270-944A-016E-36A0-29A76044FE98}"/>
                  </a:ext>
                </a:extLst>
              </p:cNvPr>
              <p:cNvSpPr txBox="1">
                <a:spLocks noChangeArrowheads="1"/>
              </p:cNvSpPr>
              <p:nvPr/>
            </p:nvSpPr>
            <p:spPr bwMode="auto">
              <a:xfrm>
                <a:off x="1776" y="1392"/>
                <a:ext cx="1152" cy="523"/>
              </a:xfrm>
              <a:prstGeom prst="rect">
                <a:avLst/>
              </a:prstGeom>
              <a:noFill/>
              <a:ln w="9525">
                <a:noFill/>
                <a:miter lim="800000"/>
                <a:headEnd/>
                <a:tailEnd/>
              </a:ln>
            </p:spPr>
            <p:txBody>
              <a:bodyPr>
                <a:spAutoFit/>
              </a:bodyPr>
              <a:lstStyle/>
              <a:p>
                <a:pPr>
                  <a:spcBef>
                    <a:spcPct val="50000"/>
                  </a:spcBef>
                </a:pPr>
                <a:r>
                  <a:rPr lang="en-US">
                    <a:solidFill>
                      <a:srgbClr val="000099"/>
                    </a:solidFill>
                  </a:rPr>
                  <a:t>Nuclear Matter</a:t>
                </a:r>
              </a:p>
            </p:txBody>
          </p:sp>
          <p:sp>
            <p:nvSpPr>
              <p:cNvPr id="13" name="Text Box 1033">
                <a:extLst>
                  <a:ext uri="{FF2B5EF4-FFF2-40B4-BE49-F238E27FC236}">
                    <a16:creationId xmlns:a16="http://schemas.microsoft.com/office/drawing/2014/main" id="{71BD96FD-5809-3AF9-0CC8-B5390FD8A789}"/>
                  </a:ext>
                </a:extLst>
              </p:cNvPr>
              <p:cNvSpPr txBox="1">
                <a:spLocks noChangeArrowheads="1"/>
              </p:cNvSpPr>
              <p:nvPr/>
            </p:nvSpPr>
            <p:spPr bwMode="auto">
              <a:xfrm>
                <a:off x="1200" y="2592"/>
                <a:ext cx="528" cy="291"/>
              </a:xfrm>
              <a:prstGeom prst="rect">
                <a:avLst/>
              </a:prstGeom>
              <a:noFill/>
              <a:ln w="9525">
                <a:noFill/>
                <a:miter lim="800000"/>
                <a:headEnd/>
                <a:tailEnd/>
              </a:ln>
            </p:spPr>
            <p:txBody>
              <a:bodyPr>
                <a:spAutoFit/>
              </a:bodyPr>
              <a:lstStyle/>
              <a:p>
                <a:pPr>
                  <a:spcBef>
                    <a:spcPct val="50000"/>
                  </a:spcBef>
                </a:pPr>
                <a:r>
                  <a:rPr lang="en-US" baseline="30000">
                    <a:solidFill>
                      <a:srgbClr val="000099"/>
                    </a:solidFill>
                  </a:rPr>
                  <a:t>3</a:t>
                </a:r>
                <a:r>
                  <a:rPr lang="en-US">
                    <a:solidFill>
                      <a:srgbClr val="000099"/>
                    </a:solidFill>
                  </a:rPr>
                  <a:t>He</a:t>
                </a:r>
              </a:p>
            </p:txBody>
          </p:sp>
          <p:sp>
            <p:nvSpPr>
              <p:cNvPr id="14" name="Text Box 1034">
                <a:extLst>
                  <a:ext uri="{FF2B5EF4-FFF2-40B4-BE49-F238E27FC236}">
                    <a16:creationId xmlns:a16="http://schemas.microsoft.com/office/drawing/2014/main" id="{2432944A-F9C8-48ED-AED6-8FDC20DB31C3}"/>
                  </a:ext>
                </a:extLst>
              </p:cNvPr>
              <p:cNvSpPr txBox="1">
                <a:spLocks noChangeArrowheads="1"/>
              </p:cNvSpPr>
              <p:nvPr/>
            </p:nvSpPr>
            <p:spPr bwMode="auto">
              <a:xfrm>
                <a:off x="1632" y="2832"/>
                <a:ext cx="528" cy="291"/>
              </a:xfrm>
              <a:prstGeom prst="rect">
                <a:avLst/>
              </a:prstGeom>
              <a:noFill/>
              <a:ln w="9525">
                <a:noFill/>
                <a:miter lim="800000"/>
                <a:headEnd/>
                <a:tailEnd/>
              </a:ln>
            </p:spPr>
            <p:txBody>
              <a:bodyPr>
                <a:spAutoFit/>
              </a:bodyPr>
              <a:lstStyle/>
              <a:p>
                <a:pPr>
                  <a:spcBef>
                    <a:spcPct val="50000"/>
                  </a:spcBef>
                </a:pPr>
                <a:r>
                  <a:rPr lang="en-US" baseline="30000">
                    <a:solidFill>
                      <a:srgbClr val="000099"/>
                    </a:solidFill>
                  </a:rPr>
                  <a:t>4</a:t>
                </a:r>
                <a:r>
                  <a:rPr lang="en-US">
                    <a:solidFill>
                      <a:srgbClr val="000099"/>
                    </a:solidFill>
                  </a:rPr>
                  <a:t>He</a:t>
                </a:r>
              </a:p>
            </p:txBody>
          </p:sp>
          <p:sp>
            <p:nvSpPr>
              <p:cNvPr id="15" name="Line 1035">
                <a:extLst>
                  <a:ext uri="{FF2B5EF4-FFF2-40B4-BE49-F238E27FC236}">
                    <a16:creationId xmlns:a16="http://schemas.microsoft.com/office/drawing/2014/main" id="{332E7B5F-EFA9-6DA5-D06F-8FD1928C03C8}"/>
                  </a:ext>
                </a:extLst>
              </p:cNvPr>
              <p:cNvSpPr>
                <a:spLocks noChangeShapeType="1"/>
              </p:cNvSpPr>
              <p:nvPr/>
            </p:nvSpPr>
            <p:spPr bwMode="auto">
              <a:xfrm>
                <a:off x="1248" y="2592"/>
                <a:ext cx="768" cy="0"/>
              </a:xfrm>
              <a:prstGeom prst="line">
                <a:avLst/>
              </a:prstGeom>
              <a:noFill/>
              <a:ln w="9525">
                <a:solidFill>
                  <a:srgbClr val="000099"/>
                </a:solidFill>
                <a:round/>
                <a:headEnd/>
                <a:tailEnd type="triangle" w="med" len="med"/>
              </a:ln>
            </p:spPr>
            <p:txBody>
              <a:bodyPr/>
              <a:lstStyle/>
              <a:p>
                <a:endParaRPr lang="en-US"/>
              </a:p>
            </p:txBody>
          </p:sp>
          <p:sp>
            <p:nvSpPr>
              <p:cNvPr id="16" name="Line 1036">
                <a:extLst>
                  <a:ext uri="{FF2B5EF4-FFF2-40B4-BE49-F238E27FC236}">
                    <a16:creationId xmlns:a16="http://schemas.microsoft.com/office/drawing/2014/main" id="{0DF9A8A9-3FA4-ACBD-E8D0-E517B01F68C5}"/>
                  </a:ext>
                </a:extLst>
              </p:cNvPr>
              <p:cNvSpPr>
                <a:spLocks noChangeShapeType="1"/>
              </p:cNvSpPr>
              <p:nvPr/>
            </p:nvSpPr>
            <p:spPr bwMode="auto">
              <a:xfrm>
                <a:off x="1680" y="2784"/>
                <a:ext cx="768" cy="0"/>
              </a:xfrm>
              <a:prstGeom prst="line">
                <a:avLst/>
              </a:prstGeom>
              <a:noFill/>
              <a:ln w="9525">
                <a:solidFill>
                  <a:srgbClr val="000099"/>
                </a:solidFill>
                <a:round/>
                <a:headEnd/>
                <a:tailEnd type="triangle" w="med" len="med"/>
              </a:ln>
            </p:spPr>
            <p:txBody>
              <a:bodyPr/>
              <a:lstStyle/>
              <a:p>
                <a:endParaRPr lang="en-US"/>
              </a:p>
            </p:txBody>
          </p:sp>
          <p:sp>
            <p:nvSpPr>
              <p:cNvPr id="17" name="Line 1037">
                <a:extLst>
                  <a:ext uri="{FF2B5EF4-FFF2-40B4-BE49-F238E27FC236}">
                    <a16:creationId xmlns:a16="http://schemas.microsoft.com/office/drawing/2014/main" id="{E396C335-4088-F9C7-700E-6AC36113C37B}"/>
                  </a:ext>
                </a:extLst>
              </p:cNvPr>
              <p:cNvSpPr>
                <a:spLocks noChangeShapeType="1"/>
              </p:cNvSpPr>
              <p:nvPr/>
            </p:nvSpPr>
            <p:spPr bwMode="auto">
              <a:xfrm>
                <a:off x="2112" y="3024"/>
                <a:ext cx="768" cy="0"/>
              </a:xfrm>
              <a:prstGeom prst="line">
                <a:avLst/>
              </a:prstGeom>
              <a:noFill/>
              <a:ln w="9525">
                <a:solidFill>
                  <a:srgbClr val="000099"/>
                </a:solidFill>
                <a:round/>
                <a:headEnd/>
                <a:tailEnd type="triangle" w="med" len="med"/>
              </a:ln>
            </p:spPr>
            <p:txBody>
              <a:bodyPr/>
              <a:lstStyle/>
              <a:p>
                <a:endParaRPr lang="en-US"/>
              </a:p>
            </p:txBody>
          </p:sp>
          <p:sp>
            <p:nvSpPr>
              <p:cNvPr id="18" name="Line 1038">
                <a:extLst>
                  <a:ext uri="{FF2B5EF4-FFF2-40B4-BE49-F238E27FC236}">
                    <a16:creationId xmlns:a16="http://schemas.microsoft.com/office/drawing/2014/main" id="{3E05A3C4-707D-3C58-4860-1E33AF4EA528}"/>
                  </a:ext>
                </a:extLst>
              </p:cNvPr>
              <p:cNvSpPr>
                <a:spLocks noChangeShapeType="1"/>
              </p:cNvSpPr>
              <p:nvPr/>
            </p:nvSpPr>
            <p:spPr bwMode="auto">
              <a:xfrm flipH="1">
                <a:off x="1344" y="1536"/>
                <a:ext cx="480" cy="0"/>
              </a:xfrm>
              <a:prstGeom prst="line">
                <a:avLst/>
              </a:prstGeom>
              <a:noFill/>
              <a:ln w="9525">
                <a:solidFill>
                  <a:srgbClr val="000099"/>
                </a:solidFill>
                <a:round/>
                <a:headEnd/>
                <a:tailEnd type="triangle" w="med" len="med"/>
              </a:ln>
            </p:spPr>
            <p:txBody>
              <a:bodyPr/>
              <a:lstStyle/>
              <a:p>
                <a:endParaRPr lang="en-US"/>
              </a:p>
            </p:txBody>
          </p:sp>
        </p:grpSp>
        <p:grpSp>
          <p:nvGrpSpPr>
            <p:cNvPr id="6" name="Group 1067">
              <a:extLst>
                <a:ext uri="{FF2B5EF4-FFF2-40B4-BE49-F238E27FC236}">
                  <a16:creationId xmlns:a16="http://schemas.microsoft.com/office/drawing/2014/main" id="{04975FA3-B07F-E36C-1572-2F5A9711BB65}"/>
                </a:ext>
              </a:extLst>
            </p:cNvPr>
            <p:cNvGrpSpPr>
              <a:grpSpLocks/>
            </p:cNvGrpSpPr>
            <p:nvPr/>
          </p:nvGrpSpPr>
          <p:grpSpPr bwMode="auto">
            <a:xfrm rot="1272178">
              <a:off x="3048000" y="3173413"/>
              <a:ext cx="1905000" cy="123825"/>
              <a:chOff x="480" y="2304"/>
              <a:chExt cx="3360" cy="1824"/>
            </a:xfrm>
          </p:grpSpPr>
          <p:sp>
            <p:nvSpPr>
              <p:cNvPr id="7" name="Freeform 1068">
                <a:extLst>
                  <a:ext uri="{FF2B5EF4-FFF2-40B4-BE49-F238E27FC236}">
                    <a16:creationId xmlns:a16="http://schemas.microsoft.com/office/drawing/2014/main" id="{4737C792-6D7A-1606-3A2F-A04303F9A2D8}"/>
                  </a:ext>
                </a:extLst>
              </p:cNvPr>
              <p:cNvSpPr>
                <a:spLocks/>
              </p:cNvSpPr>
              <p:nvPr/>
            </p:nvSpPr>
            <p:spPr bwMode="auto">
              <a:xfrm>
                <a:off x="864" y="2304"/>
                <a:ext cx="2592" cy="1824"/>
              </a:xfrm>
              <a:custGeom>
                <a:avLst/>
                <a:gdLst>
                  <a:gd name="T0" fmla="*/ 0 w 2304"/>
                  <a:gd name="T1" fmla="*/ 16219 h 1680"/>
                  <a:gd name="T2" fmla="*/ 6583 w 2304"/>
                  <a:gd name="T3" fmla="*/ 2296 h 1680"/>
                  <a:gd name="T4" fmla="*/ 19947 w 2304"/>
                  <a:gd name="T5" fmla="*/ 30114 h 1680"/>
                  <a:gd name="T6" fmla="*/ 33331 w 2304"/>
                  <a:gd name="T7" fmla="*/ 2296 h 1680"/>
                  <a:gd name="T8" fmla="*/ 46532 w 2304"/>
                  <a:gd name="T9" fmla="*/ 30114 h 1680"/>
                  <a:gd name="T10" fmla="*/ 59980 w 2304"/>
                  <a:gd name="T11" fmla="*/ 2296 h 1680"/>
                  <a:gd name="T12" fmla="*/ 73312 w 2304"/>
                  <a:gd name="T13" fmla="*/ 30114 h 1680"/>
                  <a:gd name="T14" fmla="*/ 86597 w 2304"/>
                  <a:gd name="T15" fmla="*/ 2296 h 1680"/>
                  <a:gd name="T16" fmla="*/ 99907 w 2304"/>
                  <a:gd name="T17" fmla="*/ 30114 h 1680"/>
                  <a:gd name="T18" fmla="*/ 113230 w 2304"/>
                  <a:gd name="T19" fmla="*/ 2296 h 1680"/>
                  <a:gd name="T20" fmla="*/ 126622 w 2304"/>
                  <a:gd name="T21" fmla="*/ 30114 h 1680"/>
                  <a:gd name="T22" fmla="*/ 140011 w 2304"/>
                  <a:gd name="T23" fmla="*/ 2296 h 1680"/>
                  <a:gd name="T24" fmla="*/ 153214 w 2304"/>
                  <a:gd name="T25" fmla="*/ 30114 h 1680"/>
                  <a:gd name="T26" fmla="*/ 159917 w 2304"/>
                  <a:gd name="T27" fmla="*/ 16219 h 16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04"/>
                  <a:gd name="T43" fmla="*/ 0 h 1680"/>
                  <a:gd name="T44" fmla="*/ 2304 w 2304"/>
                  <a:gd name="T45" fmla="*/ 1680 h 16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04" h="1680">
                    <a:moveTo>
                      <a:pt x="0" y="840"/>
                    </a:moveTo>
                    <a:cubicBezTo>
                      <a:pt x="24" y="420"/>
                      <a:pt x="48" y="0"/>
                      <a:pt x="96" y="120"/>
                    </a:cubicBezTo>
                    <a:cubicBezTo>
                      <a:pt x="144" y="240"/>
                      <a:pt x="224" y="1560"/>
                      <a:pt x="288" y="1560"/>
                    </a:cubicBezTo>
                    <a:cubicBezTo>
                      <a:pt x="352" y="1560"/>
                      <a:pt x="416" y="120"/>
                      <a:pt x="480" y="120"/>
                    </a:cubicBezTo>
                    <a:cubicBezTo>
                      <a:pt x="544" y="120"/>
                      <a:pt x="608" y="1560"/>
                      <a:pt x="672" y="1560"/>
                    </a:cubicBezTo>
                    <a:cubicBezTo>
                      <a:pt x="736" y="1560"/>
                      <a:pt x="800" y="120"/>
                      <a:pt x="864" y="120"/>
                    </a:cubicBezTo>
                    <a:cubicBezTo>
                      <a:pt x="928" y="120"/>
                      <a:pt x="992" y="1560"/>
                      <a:pt x="1056" y="1560"/>
                    </a:cubicBezTo>
                    <a:cubicBezTo>
                      <a:pt x="1120" y="1560"/>
                      <a:pt x="1184" y="120"/>
                      <a:pt x="1248" y="120"/>
                    </a:cubicBezTo>
                    <a:cubicBezTo>
                      <a:pt x="1312" y="120"/>
                      <a:pt x="1376" y="1560"/>
                      <a:pt x="1440" y="1560"/>
                    </a:cubicBezTo>
                    <a:cubicBezTo>
                      <a:pt x="1504" y="1560"/>
                      <a:pt x="1568" y="120"/>
                      <a:pt x="1632" y="120"/>
                    </a:cubicBezTo>
                    <a:cubicBezTo>
                      <a:pt x="1696" y="120"/>
                      <a:pt x="1760" y="1560"/>
                      <a:pt x="1824" y="1560"/>
                    </a:cubicBezTo>
                    <a:cubicBezTo>
                      <a:pt x="1888" y="1560"/>
                      <a:pt x="1952" y="120"/>
                      <a:pt x="2016" y="120"/>
                    </a:cubicBezTo>
                    <a:cubicBezTo>
                      <a:pt x="2080" y="120"/>
                      <a:pt x="2160" y="1440"/>
                      <a:pt x="2208" y="1560"/>
                    </a:cubicBezTo>
                    <a:cubicBezTo>
                      <a:pt x="2256" y="1680"/>
                      <a:pt x="2280" y="1260"/>
                      <a:pt x="2304" y="840"/>
                    </a:cubicBezTo>
                  </a:path>
                </a:pathLst>
              </a:custGeom>
              <a:noFill/>
              <a:ln w="38100">
                <a:solidFill>
                  <a:schemeClr val="bg1"/>
                </a:solidFill>
                <a:round/>
                <a:headEnd/>
                <a:tailEnd/>
              </a:ln>
            </p:spPr>
            <p:txBody>
              <a:bodyPr/>
              <a:lstStyle/>
              <a:p>
                <a:endParaRPr lang="en-US"/>
              </a:p>
            </p:txBody>
          </p:sp>
          <p:sp>
            <p:nvSpPr>
              <p:cNvPr id="8" name="Line 1069">
                <a:extLst>
                  <a:ext uri="{FF2B5EF4-FFF2-40B4-BE49-F238E27FC236}">
                    <a16:creationId xmlns:a16="http://schemas.microsoft.com/office/drawing/2014/main" id="{CEE96B52-75B6-1D23-4639-9C7609C442C9}"/>
                  </a:ext>
                </a:extLst>
              </p:cNvPr>
              <p:cNvSpPr>
                <a:spLocks noChangeShapeType="1"/>
              </p:cNvSpPr>
              <p:nvPr/>
            </p:nvSpPr>
            <p:spPr bwMode="auto">
              <a:xfrm>
                <a:off x="480" y="3168"/>
                <a:ext cx="384" cy="0"/>
              </a:xfrm>
              <a:prstGeom prst="line">
                <a:avLst/>
              </a:prstGeom>
              <a:noFill/>
              <a:ln w="38100">
                <a:solidFill>
                  <a:schemeClr val="bg1"/>
                </a:solidFill>
                <a:round/>
                <a:headEnd/>
                <a:tailEnd/>
              </a:ln>
            </p:spPr>
            <p:txBody>
              <a:bodyPr/>
              <a:lstStyle/>
              <a:p>
                <a:endParaRPr lang="en-US"/>
              </a:p>
            </p:txBody>
          </p:sp>
          <p:sp>
            <p:nvSpPr>
              <p:cNvPr id="9" name="Line 1070">
                <a:extLst>
                  <a:ext uri="{FF2B5EF4-FFF2-40B4-BE49-F238E27FC236}">
                    <a16:creationId xmlns:a16="http://schemas.microsoft.com/office/drawing/2014/main" id="{26C1AAF7-B321-6BFD-DA06-A3F4316A5382}"/>
                  </a:ext>
                </a:extLst>
              </p:cNvPr>
              <p:cNvSpPr>
                <a:spLocks noChangeShapeType="1"/>
              </p:cNvSpPr>
              <p:nvPr/>
            </p:nvSpPr>
            <p:spPr bwMode="auto">
              <a:xfrm>
                <a:off x="3456" y="3216"/>
                <a:ext cx="384" cy="0"/>
              </a:xfrm>
              <a:prstGeom prst="line">
                <a:avLst/>
              </a:prstGeom>
              <a:noFill/>
              <a:ln w="38100">
                <a:solidFill>
                  <a:schemeClr val="bg1"/>
                </a:solidFill>
                <a:round/>
                <a:headEnd/>
                <a:tailEnd type="arrow" w="med" len="med"/>
              </a:ln>
            </p:spPr>
            <p:txBody>
              <a:bodyPr/>
              <a:lstStyle/>
              <a:p>
                <a:endParaRPr lang="en-US"/>
              </a:p>
            </p:txBody>
          </p:sp>
        </p:grpSp>
      </p:grpSp>
      <p:pic>
        <p:nvPicPr>
          <p:cNvPr id="19" name="Picture 2">
            <a:extLst>
              <a:ext uri="{FF2B5EF4-FFF2-40B4-BE49-F238E27FC236}">
                <a16:creationId xmlns:a16="http://schemas.microsoft.com/office/drawing/2014/main" id="{35C5644C-B19C-BEC1-CFFF-05071DEE26DE}"/>
              </a:ext>
            </a:extLst>
          </p:cNvPr>
          <p:cNvPicPr>
            <a:picLocks noChangeAspect="1" noChangeArrowheads="1"/>
          </p:cNvPicPr>
          <p:nvPr/>
        </p:nvPicPr>
        <p:blipFill>
          <a:blip r:embed="rId3" cstate="print"/>
          <a:srcRect/>
          <a:stretch>
            <a:fillRect/>
          </a:stretch>
        </p:blipFill>
        <p:spPr bwMode="auto">
          <a:xfrm>
            <a:off x="830368" y="802878"/>
            <a:ext cx="2937510" cy="2537460"/>
          </a:xfrm>
          <a:prstGeom prst="rect">
            <a:avLst/>
          </a:prstGeom>
          <a:noFill/>
          <a:ln w="9525">
            <a:noFill/>
            <a:miter lim="800000"/>
            <a:headEnd/>
            <a:tailEnd/>
          </a:ln>
        </p:spPr>
      </p:pic>
      <p:pic>
        <p:nvPicPr>
          <p:cNvPr id="20" name="Picture 3">
            <a:extLst>
              <a:ext uri="{FF2B5EF4-FFF2-40B4-BE49-F238E27FC236}">
                <a16:creationId xmlns:a16="http://schemas.microsoft.com/office/drawing/2014/main" id="{04955056-CE52-58C5-FFB2-D956591F0E16}"/>
              </a:ext>
            </a:extLst>
          </p:cNvPr>
          <p:cNvPicPr>
            <a:picLocks noChangeAspect="1" noChangeArrowheads="1"/>
          </p:cNvPicPr>
          <p:nvPr/>
        </p:nvPicPr>
        <p:blipFill>
          <a:blip r:embed="rId4" cstate="print"/>
          <a:srcRect/>
          <a:stretch>
            <a:fillRect/>
          </a:stretch>
        </p:blipFill>
        <p:spPr bwMode="auto">
          <a:xfrm>
            <a:off x="911674" y="5098653"/>
            <a:ext cx="2971800" cy="1323975"/>
          </a:xfrm>
          <a:prstGeom prst="rect">
            <a:avLst/>
          </a:prstGeom>
          <a:noFill/>
          <a:ln w="9525">
            <a:noFill/>
            <a:miter lim="800000"/>
            <a:headEnd/>
            <a:tailEnd/>
          </a:ln>
        </p:spPr>
      </p:pic>
      <p:sp>
        <p:nvSpPr>
          <p:cNvPr id="21" name="TextBox 20">
            <a:extLst>
              <a:ext uri="{FF2B5EF4-FFF2-40B4-BE49-F238E27FC236}">
                <a16:creationId xmlns:a16="http://schemas.microsoft.com/office/drawing/2014/main" id="{22BA8768-FA81-9130-E318-21CA8A4F3CBA}"/>
              </a:ext>
            </a:extLst>
          </p:cNvPr>
          <p:cNvSpPr txBox="1">
            <a:spLocks noChangeArrowheads="1"/>
          </p:cNvSpPr>
          <p:nvPr/>
        </p:nvSpPr>
        <p:spPr bwMode="auto">
          <a:xfrm>
            <a:off x="5059362" y="5731575"/>
            <a:ext cx="3966150" cy="338554"/>
          </a:xfrm>
          <a:prstGeom prst="rect">
            <a:avLst/>
          </a:prstGeom>
          <a:solidFill>
            <a:schemeClr val="bg1"/>
          </a:solidFill>
          <a:ln w="9525">
            <a:noFill/>
            <a:miter lim="800000"/>
            <a:headEnd/>
            <a:tailEnd/>
          </a:ln>
        </p:spPr>
        <p:txBody>
          <a:bodyPr wrap="none">
            <a:spAutoFit/>
          </a:bodyPr>
          <a:lstStyle/>
          <a:p>
            <a:r>
              <a:rPr lang="en-US" sz="1600" dirty="0"/>
              <a:t>0        200      400       600      800     1000</a:t>
            </a:r>
          </a:p>
        </p:txBody>
      </p:sp>
      <p:sp>
        <p:nvSpPr>
          <p:cNvPr id="22" name="TextBox 21">
            <a:extLst>
              <a:ext uri="{FF2B5EF4-FFF2-40B4-BE49-F238E27FC236}">
                <a16:creationId xmlns:a16="http://schemas.microsoft.com/office/drawing/2014/main" id="{0DBE9346-C801-FEA9-5808-16D2151F5513}"/>
              </a:ext>
            </a:extLst>
          </p:cNvPr>
          <p:cNvSpPr txBox="1">
            <a:spLocks noChangeArrowheads="1"/>
          </p:cNvSpPr>
          <p:nvPr/>
        </p:nvSpPr>
        <p:spPr bwMode="auto">
          <a:xfrm>
            <a:off x="6391275" y="6009527"/>
            <a:ext cx="1293944" cy="400110"/>
          </a:xfrm>
          <a:prstGeom prst="rect">
            <a:avLst/>
          </a:prstGeom>
          <a:solidFill>
            <a:schemeClr val="bg1"/>
          </a:solidFill>
          <a:ln w="9525">
            <a:noFill/>
            <a:miter lim="800000"/>
            <a:headEnd/>
            <a:tailEnd/>
          </a:ln>
        </p:spPr>
        <p:txBody>
          <a:bodyPr wrap="none">
            <a:spAutoFit/>
          </a:bodyPr>
          <a:lstStyle/>
          <a:p>
            <a:r>
              <a:rPr lang="en-US" sz="2000" dirty="0"/>
              <a:t>p (MeV/c)</a:t>
            </a:r>
          </a:p>
        </p:txBody>
      </p:sp>
      <p:grpSp>
        <p:nvGrpSpPr>
          <p:cNvPr id="23" name="Group 29">
            <a:extLst>
              <a:ext uri="{FF2B5EF4-FFF2-40B4-BE49-F238E27FC236}">
                <a16:creationId xmlns:a16="http://schemas.microsoft.com/office/drawing/2014/main" id="{FB14BCD1-FE68-BB30-5ED1-B6EF34507099}"/>
              </a:ext>
            </a:extLst>
          </p:cNvPr>
          <p:cNvGrpSpPr>
            <a:grpSpLocks noChangeAspect="1"/>
          </p:cNvGrpSpPr>
          <p:nvPr/>
        </p:nvGrpSpPr>
        <p:grpSpPr bwMode="auto">
          <a:xfrm>
            <a:off x="975174" y="4359513"/>
            <a:ext cx="2641600" cy="739140"/>
            <a:chOff x="762000" y="3657600"/>
            <a:chExt cx="3302000" cy="923925"/>
          </a:xfrm>
        </p:grpSpPr>
        <p:sp>
          <p:nvSpPr>
            <p:cNvPr id="24" name="Oval 1059" descr="White marble">
              <a:extLst>
                <a:ext uri="{FF2B5EF4-FFF2-40B4-BE49-F238E27FC236}">
                  <a16:creationId xmlns:a16="http://schemas.microsoft.com/office/drawing/2014/main" id="{6CE5B69C-7A19-96BC-3498-C615D7C5EC2D}"/>
                </a:ext>
              </a:extLst>
            </p:cNvPr>
            <p:cNvSpPr>
              <a:spLocks noChangeArrowheads="1"/>
            </p:cNvSpPr>
            <p:nvPr/>
          </p:nvSpPr>
          <p:spPr bwMode="auto">
            <a:xfrm>
              <a:off x="1587500" y="3657600"/>
              <a:ext cx="1714500" cy="923925"/>
            </a:xfrm>
            <a:prstGeom prst="ellipse">
              <a:avLst/>
            </a:prstGeom>
            <a:blipFill dpi="0" rotWithShape="0">
              <a:blip r:embed="rId5" cstate="print"/>
              <a:srcRect/>
              <a:tile tx="0" ty="0" sx="100000" sy="100000" flip="none" algn="tl"/>
            </a:blipFill>
            <a:ln w="9525">
              <a:solidFill>
                <a:srgbClr val="000000"/>
              </a:solidFill>
              <a:round/>
              <a:headEnd/>
              <a:tailEnd/>
            </a:ln>
          </p:spPr>
          <p:txBody>
            <a:bodyPr wrap="none" anchor="ctr"/>
            <a:lstStyle/>
            <a:p>
              <a:endParaRPr lang="en-US"/>
            </a:p>
          </p:txBody>
        </p:sp>
        <p:grpSp>
          <p:nvGrpSpPr>
            <p:cNvPr id="25" name="Group 1060">
              <a:extLst>
                <a:ext uri="{FF2B5EF4-FFF2-40B4-BE49-F238E27FC236}">
                  <a16:creationId xmlns:a16="http://schemas.microsoft.com/office/drawing/2014/main" id="{3AAC7CBF-33FD-A543-C58E-4ADCDD5515B1}"/>
                </a:ext>
              </a:extLst>
            </p:cNvPr>
            <p:cNvGrpSpPr>
              <a:grpSpLocks/>
            </p:cNvGrpSpPr>
            <p:nvPr/>
          </p:nvGrpSpPr>
          <p:grpSpPr bwMode="auto">
            <a:xfrm>
              <a:off x="1841500" y="3719854"/>
              <a:ext cx="698500" cy="731179"/>
              <a:chOff x="2304" y="2352"/>
              <a:chExt cx="528" cy="570"/>
            </a:xfrm>
          </p:grpSpPr>
          <p:sp>
            <p:nvSpPr>
              <p:cNvPr id="30" name="Oval 1061">
                <a:extLst>
                  <a:ext uri="{FF2B5EF4-FFF2-40B4-BE49-F238E27FC236}">
                    <a16:creationId xmlns:a16="http://schemas.microsoft.com/office/drawing/2014/main" id="{CB1BC194-4502-E9B0-C0E6-5296347EC87B}"/>
                  </a:ext>
                </a:extLst>
              </p:cNvPr>
              <p:cNvSpPr>
                <a:spLocks noChangeArrowheads="1"/>
              </p:cNvSpPr>
              <p:nvPr/>
            </p:nvSpPr>
            <p:spPr bwMode="auto">
              <a:xfrm>
                <a:off x="2304" y="2400"/>
                <a:ext cx="528" cy="504"/>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1" name="Text Box 1062">
                <a:extLst>
                  <a:ext uri="{FF2B5EF4-FFF2-40B4-BE49-F238E27FC236}">
                    <a16:creationId xmlns:a16="http://schemas.microsoft.com/office/drawing/2014/main" id="{C45F3F40-F87C-91C2-7E1F-B810BD61B0A4}"/>
                  </a:ext>
                </a:extLst>
              </p:cNvPr>
              <p:cNvSpPr txBox="1">
                <a:spLocks noChangeArrowheads="1"/>
              </p:cNvSpPr>
              <p:nvPr/>
            </p:nvSpPr>
            <p:spPr bwMode="auto">
              <a:xfrm>
                <a:off x="2352" y="2352"/>
                <a:ext cx="455" cy="570"/>
              </a:xfrm>
              <a:prstGeom prst="rect">
                <a:avLst/>
              </a:prstGeom>
              <a:noFill/>
              <a:ln w="9525">
                <a:noFill/>
                <a:miter lim="800000"/>
                <a:headEnd/>
                <a:tailEnd/>
              </a:ln>
            </p:spPr>
            <p:txBody>
              <a:bodyPr>
                <a:spAutoFit/>
              </a:bodyPr>
              <a:lstStyle/>
              <a:p>
                <a:pPr eaLnBrk="0" hangingPunct="0">
                  <a:spcBef>
                    <a:spcPct val="50000"/>
                  </a:spcBef>
                </a:pPr>
                <a:r>
                  <a:rPr lang="en-US" sz="3200" dirty="0"/>
                  <a:t>p</a:t>
                </a:r>
              </a:p>
            </p:txBody>
          </p:sp>
        </p:grpSp>
        <p:sp>
          <p:nvSpPr>
            <p:cNvPr id="26" name="Oval 1063">
              <a:extLst>
                <a:ext uri="{FF2B5EF4-FFF2-40B4-BE49-F238E27FC236}">
                  <a16:creationId xmlns:a16="http://schemas.microsoft.com/office/drawing/2014/main" id="{38967E92-7765-402B-5E1A-A69DB3D3F5BA}"/>
                </a:ext>
              </a:extLst>
            </p:cNvPr>
            <p:cNvSpPr>
              <a:spLocks noChangeArrowheads="1"/>
            </p:cNvSpPr>
            <p:nvPr/>
          </p:nvSpPr>
          <p:spPr bwMode="auto">
            <a:xfrm>
              <a:off x="2286000" y="3781425"/>
              <a:ext cx="698500" cy="644525"/>
            </a:xfrm>
            <a:prstGeom prst="ellipse">
              <a:avLst/>
            </a:prstGeom>
            <a:solidFill>
              <a:schemeClr val="hlink"/>
            </a:solidFill>
            <a:ln w="9525">
              <a:solidFill>
                <a:schemeClr val="tx1"/>
              </a:solidFill>
              <a:round/>
              <a:headEnd/>
              <a:tailEnd/>
            </a:ln>
          </p:spPr>
          <p:txBody>
            <a:bodyPr wrap="none" anchor="ctr"/>
            <a:lstStyle/>
            <a:p>
              <a:endParaRPr lang="en-US"/>
            </a:p>
          </p:txBody>
        </p:sp>
        <p:sp>
          <p:nvSpPr>
            <p:cNvPr id="27" name="Text Box 1064">
              <a:extLst>
                <a:ext uri="{FF2B5EF4-FFF2-40B4-BE49-F238E27FC236}">
                  <a16:creationId xmlns:a16="http://schemas.microsoft.com/office/drawing/2014/main" id="{6C9003A8-5F3E-B3D1-4EBA-56AA12C5A21C}"/>
                </a:ext>
              </a:extLst>
            </p:cNvPr>
            <p:cNvSpPr txBox="1">
              <a:spLocks noChangeArrowheads="1"/>
            </p:cNvSpPr>
            <p:nvPr/>
          </p:nvSpPr>
          <p:spPr bwMode="auto">
            <a:xfrm>
              <a:off x="2422492" y="3700595"/>
              <a:ext cx="546100" cy="730969"/>
            </a:xfrm>
            <a:prstGeom prst="rect">
              <a:avLst/>
            </a:prstGeom>
            <a:noFill/>
            <a:ln w="9525">
              <a:noFill/>
              <a:miter lim="800000"/>
              <a:headEnd/>
              <a:tailEnd/>
            </a:ln>
          </p:spPr>
          <p:txBody>
            <a:bodyPr>
              <a:spAutoFit/>
            </a:bodyPr>
            <a:lstStyle/>
            <a:p>
              <a:pPr eaLnBrk="0" hangingPunct="0">
                <a:spcBef>
                  <a:spcPct val="50000"/>
                </a:spcBef>
              </a:pPr>
              <a:r>
                <a:rPr lang="en-US" sz="3200" dirty="0"/>
                <a:t>n</a:t>
              </a:r>
            </a:p>
          </p:txBody>
        </p:sp>
        <p:sp>
          <p:nvSpPr>
            <p:cNvPr id="28" name="Line 1065">
              <a:extLst>
                <a:ext uri="{FF2B5EF4-FFF2-40B4-BE49-F238E27FC236}">
                  <a16:creationId xmlns:a16="http://schemas.microsoft.com/office/drawing/2014/main" id="{0418D048-257B-1DE2-5257-5944BB20F742}"/>
                </a:ext>
              </a:extLst>
            </p:cNvPr>
            <p:cNvSpPr>
              <a:spLocks noChangeShapeType="1"/>
            </p:cNvSpPr>
            <p:nvPr/>
          </p:nvSpPr>
          <p:spPr bwMode="auto">
            <a:xfrm flipH="1">
              <a:off x="2984500" y="4089400"/>
              <a:ext cx="1079500" cy="0"/>
            </a:xfrm>
            <a:prstGeom prst="line">
              <a:avLst/>
            </a:prstGeom>
            <a:noFill/>
            <a:ln w="38100">
              <a:solidFill>
                <a:srgbClr val="000000"/>
              </a:solidFill>
              <a:round/>
              <a:headEnd/>
              <a:tailEnd type="triangle" w="med" len="med"/>
            </a:ln>
          </p:spPr>
          <p:txBody>
            <a:bodyPr/>
            <a:lstStyle/>
            <a:p>
              <a:endParaRPr lang="en-US"/>
            </a:p>
          </p:txBody>
        </p:sp>
        <p:sp>
          <p:nvSpPr>
            <p:cNvPr id="29" name="Line 1066">
              <a:extLst>
                <a:ext uri="{FF2B5EF4-FFF2-40B4-BE49-F238E27FC236}">
                  <a16:creationId xmlns:a16="http://schemas.microsoft.com/office/drawing/2014/main" id="{8A7A42DD-D3DC-B936-AC1F-B080C77C2D85}"/>
                </a:ext>
              </a:extLst>
            </p:cNvPr>
            <p:cNvSpPr>
              <a:spLocks noChangeShapeType="1"/>
            </p:cNvSpPr>
            <p:nvPr/>
          </p:nvSpPr>
          <p:spPr bwMode="auto">
            <a:xfrm>
              <a:off x="762000" y="4089400"/>
              <a:ext cx="1079500" cy="0"/>
            </a:xfrm>
            <a:prstGeom prst="line">
              <a:avLst/>
            </a:prstGeom>
            <a:noFill/>
            <a:ln w="38100">
              <a:solidFill>
                <a:srgbClr val="000000"/>
              </a:solidFill>
              <a:round/>
              <a:headEnd/>
              <a:tailEnd type="triangle" w="med" len="med"/>
            </a:ln>
          </p:spPr>
          <p:txBody>
            <a:bodyPr/>
            <a:lstStyle/>
            <a:p>
              <a:endParaRPr lang="en-US"/>
            </a:p>
          </p:txBody>
        </p:sp>
      </p:grpSp>
      <p:sp>
        <p:nvSpPr>
          <p:cNvPr id="32" name="TextBox 31">
            <a:extLst>
              <a:ext uri="{FF2B5EF4-FFF2-40B4-BE49-F238E27FC236}">
                <a16:creationId xmlns:a16="http://schemas.microsoft.com/office/drawing/2014/main" id="{D8307846-8EE2-7C8E-1B84-2F091E8564BD}"/>
              </a:ext>
            </a:extLst>
          </p:cNvPr>
          <p:cNvSpPr txBox="1">
            <a:spLocks noChangeArrowheads="1"/>
          </p:cNvSpPr>
          <p:nvPr/>
        </p:nvSpPr>
        <p:spPr bwMode="auto">
          <a:xfrm>
            <a:off x="533400" y="3581400"/>
            <a:ext cx="4191000" cy="708025"/>
          </a:xfrm>
          <a:prstGeom prst="rect">
            <a:avLst/>
          </a:prstGeom>
          <a:noFill/>
          <a:ln w="9525">
            <a:noFill/>
            <a:miter lim="800000"/>
            <a:headEnd/>
            <a:tailEnd/>
          </a:ln>
        </p:spPr>
        <p:txBody>
          <a:bodyPr>
            <a:spAutoFit/>
          </a:bodyPr>
          <a:lstStyle/>
          <a:p>
            <a:r>
              <a:rPr lang="en-US" sz="2000"/>
              <a:t>Short-range repulsive core gives rise to high proton momenta</a:t>
            </a:r>
          </a:p>
        </p:txBody>
      </p:sp>
      <p:cxnSp>
        <p:nvCxnSpPr>
          <p:cNvPr id="33" name="Straight Arrow Connector 32">
            <a:extLst>
              <a:ext uri="{FF2B5EF4-FFF2-40B4-BE49-F238E27FC236}">
                <a16:creationId xmlns:a16="http://schemas.microsoft.com/office/drawing/2014/main" id="{78BD0592-84FF-0E7E-1AD0-B2BA5A07F600}"/>
              </a:ext>
            </a:extLst>
          </p:cNvPr>
          <p:cNvCxnSpPr/>
          <p:nvPr/>
        </p:nvCxnSpPr>
        <p:spPr>
          <a:xfrm rot="5400000" flipH="1" flipV="1">
            <a:off x="609600" y="2590800"/>
            <a:ext cx="1447800" cy="533400"/>
          </a:xfrm>
          <a:prstGeom prst="straightConnector1">
            <a:avLst/>
          </a:prstGeom>
          <a:ln>
            <a:solidFill>
              <a:srgbClr val="CC0099"/>
            </a:solidFill>
            <a:tailEnd type="arrow"/>
          </a:ln>
        </p:spPr>
        <p:style>
          <a:lnRef idx="3">
            <a:schemeClr val="accent6"/>
          </a:lnRef>
          <a:fillRef idx="0">
            <a:schemeClr val="accent6"/>
          </a:fillRef>
          <a:effectRef idx="2">
            <a:schemeClr val="accent6"/>
          </a:effectRef>
          <a:fontRef idx="minor">
            <a:schemeClr val="tx1"/>
          </a:fontRef>
        </p:style>
      </p:cxnSp>
      <p:sp>
        <p:nvSpPr>
          <p:cNvPr id="34" name="TextBox 33">
            <a:extLst>
              <a:ext uri="{FF2B5EF4-FFF2-40B4-BE49-F238E27FC236}">
                <a16:creationId xmlns:a16="http://schemas.microsoft.com/office/drawing/2014/main" id="{E95DCAE1-9302-C0DA-18AF-1C40B776B60D}"/>
              </a:ext>
            </a:extLst>
          </p:cNvPr>
          <p:cNvSpPr txBox="1"/>
          <p:nvPr/>
        </p:nvSpPr>
        <p:spPr>
          <a:xfrm>
            <a:off x="7391400" y="3505200"/>
            <a:ext cx="1332416" cy="461665"/>
          </a:xfrm>
          <a:prstGeom prst="rect">
            <a:avLst/>
          </a:prstGeom>
          <a:noFill/>
          <a:ln>
            <a:solidFill>
              <a:srgbClr val="CC0099"/>
            </a:solidFill>
          </a:ln>
        </p:spPr>
        <p:txBody>
          <a:bodyPr wrap="none" rtlCol="0">
            <a:spAutoFit/>
          </a:bodyPr>
          <a:lstStyle/>
          <a:p>
            <a:r>
              <a:rPr lang="en-US" dirty="0">
                <a:solidFill>
                  <a:srgbClr val="CC0099"/>
                </a:solidFill>
                <a:latin typeface="Symbol" panose="05050102010706020507" pitchFamily="18" charset="2"/>
              </a:rPr>
              <a:t>b</a:t>
            </a:r>
            <a:r>
              <a:rPr lang="en-US" dirty="0">
                <a:solidFill>
                  <a:srgbClr val="CC0099"/>
                </a:solidFill>
              </a:rPr>
              <a:t> = 0.75</a:t>
            </a:r>
          </a:p>
        </p:txBody>
      </p:sp>
      <p:cxnSp>
        <p:nvCxnSpPr>
          <p:cNvPr id="35" name="Straight Arrow Connector 34">
            <a:extLst>
              <a:ext uri="{FF2B5EF4-FFF2-40B4-BE49-F238E27FC236}">
                <a16:creationId xmlns:a16="http://schemas.microsoft.com/office/drawing/2014/main" id="{DA291C0C-58D1-81EA-488B-5FA029071944}"/>
              </a:ext>
            </a:extLst>
          </p:cNvPr>
          <p:cNvCxnSpPr/>
          <p:nvPr/>
        </p:nvCxnSpPr>
        <p:spPr>
          <a:xfrm>
            <a:off x="8057608" y="3966865"/>
            <a:ext cx="0" cy="490835"/>
          </a:xfrm>
          <a:prstGeom prst="straightConnector1">
            <a:avLst/>
          </a:prstGeom>
          <a:ln>
            <a:solidFill>
              <a:srgbClr val="CC0099"/>
            </a:solidFill>
            <a:tailEnd type="arrow"/>
          </a:ln>
        </p:spPr>
        <p:style>
          <a:lnRef idx="1">
            <a:schemeClr val="accent1"/>
          </a:lnRef>
          <a:fillRef idx="0">
            <a:schemeClr val="accent1"/>
          </a:fillRef>
          <a:effectRef idx="0">
            <a:schemeClr val="accent1"/>
          </a:effectRef>
          <a:fontRef idx="minor">
            <a:schemeClr val="tx1"/>
          </a:fontRef>
        </p:style>
      </p:cxnSp>
      <p:sp>
        <p:nvSpPr>
          <p:cNvPr id="36" name="Text Box 1040">
            <a:extLst>
              <a:ext uri="{FF2B5EF4-FFF2-40B4-BE49-F238E27FC236}">
                <a16:creationId xmlns:a16="http://schemas.microsoft.com/office/drawing/2014/main" id="{EC752E57-4B9B-AFF7-706B-46DE6717AE08}"/>
              </a:ext>
            </a:extLst>
          </p:cNvPr>
          <p:cNvSpPr txBox="1">
            <a:spLocks noChangeArrowheads="1"/>
          </p:cNvSpPr>
          <p:nvPr/>
        </p:nvSpPr>
        <p:spPr bwMode="auto">
          <a:xfrm>
            <a:off x="6104546" y="1041982"/>
            <a:ext cx="2514600" cy="830262"/>
          </a:xfrm>
          <a:prstGeom prst="rect">
            <a:avLst/>
          </a:prstGeom>
          <a:noFill/>
          <a:ln w="76200" cmpd="tri">
            <a:solidFill>
              <a:srgbClr val="000099"/>
            </a:solidFill>
            <a:miter lim="800000"/>
            <a:headEnd/>
            <a:tailEnd/>
          </a:ln>
        </p:spPr>
        <p:txBody>
          <a:bodyPr>
            <a:spAutoFit/>
          </a:bodyPr>
          <a:lstStyle/>
          <a:p>
            <a:pPr>
              <a:spcBef>
                <a:spcPct val="50000"/>
              </a:spcBef>
            </a:pPr>
            <a:r>
              <a:rPr lang="en-US" sz="1600">
                <a:solidFill>
                  <a:srgbClr val="000099"/>
                </a:solidFill>
              </a:rPr>
              <a:t>Similar shapes for few-body nuclei and nuclear matter at high </a:t>
            </a:r>
            <a:r>
              <a:rPr lang="en-US" sz="1600" i="1">
                <a:solidFill>
                  <a:srgbClr val="000099"/>
                </a:solidFill>
              </a:rPr>
              <a:t>k</a:t>
            </a:r>
            <a:r>
              <a:rPr lang="en-US" sz="1600">
                <a:solidFill>
                  <a:srgbClr val="000099"/>
                </a:solidFill>
              </a:rPr>
              <a:t> (=</a:t>
            </a:r>
            <a:r>
              <a:rPr lang="en-US" sz="1600" i="1">
                <a:solidFill>
                  <a:srgbClr val="000099"/>
                </a:solidFill>
              </a:rPr>
              <a:t>p</a:t>
            </a:r>
            <a:r>
              <a:rPr lang="en-US" sz="1600" i="1" baseline="-25000">
                <a:solidFill>
                  <a:srgbClr val="000099"/>
                </a:solidFill>
              </a:rPr>
              <a:t>m</a:t>
            </a:r>
            <a:r>
              <a:rPr lang="en-US" sz="1600">
                <a:solidFill>
                  <a:srgbClr val="000099"/>
                </a:solidFill>
              </a:rPr>
              <a:t>).</a:t>
            </a:r>
          </a:p>
        </p:txBody>
      </p:sp>
    </p:spTree>
    <p:extLst>
      <p:ext uri="{BB962C8B-B14F-4D97-AF65-F5344CB8AC3E}">
        <p14:creationId xmlns:p14="http://schemas.microsoft.com/office/powerpoint/2010/main" val="231120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2" grpId="0"/>
      <p:bldP spid="34"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39</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Deep-Inelastic Scattering</a:t>
            </a:r>
          </a:p>
        </p:txBody>
      </p:sp>
      <p:sp>
        <p:nvSpPr>
          <p:cNvPr id="3" name="Title 14">
            <a:extLst>
              <a:ext uri="{FF2B5EF4-FFF2-40B4-BE49-F238E27FC236}">
                <a16:creationId xmlns:a16="http://schemas.microsoft.com/office/drawing/2014/main" id="{107ECC6B-56D9-DAF5-F2A1-47D9611E767B}"/>
              </a:ext>
            </a:extLst>
          </p:cNvPr>
          <p:cNvSpPr txBox="1">
            <a:spLocks/>
          </p:cNvSpPr>
          <p:nvPr/>
        </p:nvSpPr>
        <p:spPr>
          <a:xfrm>
            <a:off x="-152400" y="444563"/>
            <a:ext cx="9448800" cy="9906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500" dirty="0">
                <a:sym typeface="Wingdings"/>
              </a:rPr>
              <a:t></a:t>
            </a:r>
            <a:r>
              <a:rPr lang="en-US" sz="2500" dirty="0"/>
              <a:t> Precision microscope with superfine control</a:t>
            </a:r>
          </a:p>
        </p:txBody>
      </p:sp>
      <p:pic>
        <p:nvPicPr>
          <p:cNvPr id="5" name="Picture 3">
            <a:extLst>
              <a:ext uri="{FF2B5EF4-FFF2-40B4-BE49-F238E27FC236}">
                <a16:creationId xmlns:a16="http://schemas.microsoft.com/office/drawing/2014/main" id="{02C02914-44DA-7123-8C1E-4DBF41EB2B43}"/>
              </a:ext>
            </a:extLst>
          </p:cNvPr>
          <p:cNvPicPr>
            <a:picLocks noChangeAspect="1" noChangeArrowheads="1"/>
          </p:cNvPicPr>
          <p:nvPr/>
        </p:nvPicPr>
        <p:blipFill>
          <a:blip r:embed="rId2"/>
          <a:srcRect l="3337" t="5580" r="1112" b="697"/>
          <a:stretch>
            <a:fillRect/>
          </a:stretch>
        </p:blipFill>
        <p:spPr bwMode="auto">
          <a:xfrm>
            <a:off x="695178" y="1334594"/>
            <a:ext cx="3401191" cy="2660519"/>
          </a:xfrm>
          <a:prstGeom prst="rect">
            <a:avLst/>
          </a:prstGeom>
          <a:noFill/>
          <a:ln w="9525">
            <a:noFill/>
            <a:miter lim="800000"/>
            <a:headEnd/>
            <a:tailEnd/>
          </a:ln>
        </p:spPr>
      </p:pic>
      <p:graphicFrame>
        <p:nvGraphicFramePr>
          <p:cNvPr id="6" name="Object 5">
            <a:extLst>
              <a:ext uri="{FF2B5EF4-FFF2-40B4-BE49-F238E27FC236}">
                <a16:creationId xmlns:a16="http://schemas.microsoft.com/office/drawing/2014/main" id="{D354ACC6-5598-F2D7-A620-D4C5D5A92B70}"/>
              </a:ext>
            </a:extLst>
          </p:cNvPr>
          <p:cNvGraphicFramePr>
            <a:graphicFrameLocks noChangeAspect="1"/>
          </p:cNvGraphicFramePr>
          <p:nvPr>
            <p:extLst>
              <p:ext uri="{D42A27DB-BD31-4B8C-83A1-F6EECF244321}">
                <p14:modId xmlns:p14="http://schemas.microsoft.com/office/powerpoint/2010/main" val="3670216310"/>
              </p:ext>
            </p:extLst>
          </p:nvPr>
        </p:nvGraphicFramePr>
        <p:xfrm>
          <a:off x="6823427" y="3752174"/>
          <a:ext cx="127000" cy="203200"/>
        </p:xfrm>
        <a:graphic>
          <a:graphicData uri="http://schemas.openxmlformats.org/presentationml/2006/ole">
            <mc:AlternateContent xmlns:mc="http://schemas.openxmlformats.org/markup-compatibility/2006">
              <mc:Choice xmlns:v="urn:schemas-microsoft-com:vml" Requires="v">
                <p:oleObj name="Equation" r:id="rId3" imgW="127000" imgH="203200" progId="Equation.3">
                  <p:embed/>
                </p:oleObj>
              </mc:Choice>
              <mc:Fallback>
                <p:oleObj name="Equation" r:id="rId3" imgW="127000" imgH="203200" progId="Equation.3">
                  <p:embed/>
                  <p:pic>
                    <p:nvPicPr>
                      <p:cNvPr id="6" name="Object 5">
                        <a:extLst>
                          <a:ext uri="{FF2B5EF4-FFF2-40B4-BE49-F238E27FC236}">
                            <a16:creationId xmlns:a16="http://schemas.microsoft.com/office/drawing/2014/main" id="{8CB28887-807D-4840-92F0-A97974F19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427" y="3752174"/>
                        <a:ext cx="1270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a:extLst>
              <a:ext uri="{FF2B5EF4-FFF2-40B4-BE49-F238E27FC236}">
                <a16:creationId xmlns:a16="http://schemas.microsoft.com/office/drawing/2014/main" id="{40755B2D-B2DD-D6FF-6901-6AAA148F4106}"/>
              </a:ext>
            </a:extLst>
          </p:cNvPr>
          <p:cNvSpPr txBox="1"/>
          <p:nvPr/>
        </p:nvSpPr>
        <p:spPr>
          <a:xfrm>
            <a:off x="4778045" y="1588437"/>
            <a:ext cx="4224233" cy="2215991"/>
          </a:xfrm>
          <a:prstGeom prst="rect">
            <a:avLst/>
          </a:prstGeom>
          <a:noFill/>
        </p:spPr>
        <p:txBody>
          <a:bodyPr wrap="none" rtlCol="0">
            <a:spAutoFit/>
          </a:bodyPr>
          <a:lstStyle/>
          <a:p>
            <a:r>
              <a:rPr lang="en-US" sz="2400" dirty="0">
                <a:solidFill>
                  <a:srgbClr val="0000FF"/>
                </a:solidFill>
                <a:latin typeface="Arial" panose="020B0604020202020204" pitchFamily="34" charset="0"/>
                <a:cs typeface="Arial" panose="020B0604020202020204" pitchFamily="34" charset="0"/>
              </a:rPr>
              <a:t>Q</a:t>
            </a:r>
            <a:r>
              <a:rPr lang="en-US" sz="2400" baseline="30000" dirty="0">
                <a:solidFill>
                  <a:srgbClr val="0000FF"/>
                </a:solidFill>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a:rPr>
              <a:t> Measure of resolution</a:t>
            </a:r>
          </a:p>
          <a:p>
            <a:r>
              <a:rPr lang="en-US" sz="2400" dirty="0">
                <a:solidFill>
                  <a:srgbClr val="0000FF"/>
                </a:solidFill>
                <a:latin typeface="Arial" panose="020B0604020202020204" pitchFamily="34" charset="0"/>
                <a:cs typeface="Arial" panose="020B0604020202020204" pitchFamily="34" charset="0"/>
                <a:sym typeface="Wingdings"/>
              </a:rPr>
              <a:t>y</a:t>
            </a:r>
            <a:r>
              <a:rPr lang="en-US" dirty="0">
                <a:latin typeface="Arial" panose="020B0604020202020204" pitchFamily="34" charset="0"/>
                <a:cs typeface="Arial" panose="020B0604020202020204" pitchFamily="34" charset="0"/>
                <a:sym typeface="Wingdings"/>
              </a:rPr>
              <a:t>     Measure of inelasticity</a:t>
            </a:r>
          </a:p>
          <a:p>
            <a:r>
              <a:rPr lang="en-US" sz="2400" dirty="0">
                <a:solidFill>
                  <a:srgbClr val="0000FF"/>
                </a:solidFill>
                <a:latin typeface="Arial" panose="020B0604020202020204" pitchFamily="34" charset="0"/>
                <a:cs typeface="Arial" panose="020B0604020202020204" pitchFamily="34" charset="0"/>
                <a:sym typeface="Wingdings"/>
              </a:rPr>
              <a:t>x</a:t>
            </a:r>
            <a:r>
              <a:rPr lang="en-US" sz="2400" dirty="0">
                <a:latin typeface="Arial" panose="020B0604020202020204" pitchFamily="34" charset="0"/>
                <a:cs typeface="Arial" panose="020B0604020202020204" pitchFamily="34" charset="0"/>
                <a:sym typeface="Wingdings"/>
              </a:rPr>
              <a:t>   </a:t>
            </a:r>
            <a:r>
              <a:rPr lang="en-US" dirty="0">
                <a:latin typeface="Arial" panose="020B0604020202020204" pitchFamily="34" charset="0"/>
                <a:cs typeface="Arial" panose="020B0604020202020204" pitchFamily="34" charset="0"/>
                <a:sym typeface="Wingdings"/>
              </a:rPr>
              <a:t> Measure of momentum fraction</a:t>
            </a:r>
          </a:p>
          <a:p>
            <a:r>
              <a:rPr lang="en-US" dirty="0">
                <a:latin typeface="Arial" panose="020B0604020202020204" pitchFamily="34" charset="0"/>
                <a:cs typeface="Arial" panose="020B0604020202020204" pitchFamily="34" charset="0"/>
                <a:sym typeface="Wingdings"/>
              </a:rPr>
              <a:t>	of the struck quark in a proton</a:t>
            </a:r>
          </a:p>
          <a:p>
            <a:endParaRPr lang="en-US" sz="2400" dirty="0">
              <a:solidFill>
                <a:srgbClr val="0000FF"/>
              </a:solidFill>
              <a:latin typeface="Arial" panose="020B0604020202020204" pitchFamily="34" charset="0"/>
              <a:cs typeface="Arial" panose="020B0604020202020204" pitchFamily="34" charset="0"/>
              <a:sym typeface="Wingdings"/>
            </a:endParaRPr>
          </a:p>
          <a:p>
            <a:r>
              <a:rPr lang="en-US" sz="2400" dirty="0">
                <a:solidFill>
                  <a:srgbClr val="0000FF"/>
                </a:solidFill>
                <a:latin typeface="Arial" panose="020B0604020202020204" pitchFamily="34" charset="0"/>
                <a:cs typeface="Arial" panose="020B0604020202020204" pitchFamily="34" charset="0"/>
                <a:sym typeface="Wingdings"/>
              </a:rPr>
              <a:t>Q</a:t>
            </a:r>
            <a:r>
              <a:rPr lang="en-US" sz="2400" baseline="30000" dirty="0">
                <a:solidFill>
                  <a:srgbClr val="0000FF"/>
                </a:solidFill>
                <a:latin typeface="Arial" panose="020B0604020202020204" pitchFamily="34" charset="0"/>
                <a:cs typeface="Arial" panose="020B0604020202020204" pitchFamily="34" charset="0"/>
                <a:sym typeface="Wingdings"/>
              </a:rPr>
              <a:t>2</a:t>
            </a:r>
            <a:r>
              <a:rPr lang="en-US" sz="2400" dirty="0">
                <a:solidFill>
                  <a:srgbClr val="0000FF"/>
                </a:solidFill>
                <a:latin typeface="Arial" panose="020B0604020202020204" pitchFamily="34" charset="0"/>
                <a:cs typeface="Arial" panose="020B0604020202020204" pitchFamily="34" charset="0"/>
                <a:sym typeface="Wingdings"/>
              </a:rPr>
              <a:t> = S x y</a:t>
            </a:r>
            <a:endParaRPr lang="en-US" sz="24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6EF16BD-4D88-843C-BAB6-A9B90CDA971C}"/>
              </a:ext>
            </a:extLst>
          </p:cNvPr>
          <p:cNvSpPr txBox="1"/>
          <p:nvPr/>
        </p:nvSpPr>
        <p:spPr>
          <a:xfrm>
            <a:off x="148628" y="4051896"/>
            <a:ext cx="8863634" cy="2585323"/>
          </a:xfrm>
          <a:prstGeom prst="rect">
            <a:avLst/>
          </a:prstGeom>
          <a:noFill/>
        </p:spPr>
        <p:txBody>
          <a:bodyPr wrap="square" rtlCol="0">
            <a:spAutoFit/>
          </a:bodyPr>
          <a:lstStyle/>
          <a:p>
            <a:pPr algn="ctr"/>
            <a:r>
              <a:rPr lang="en-US" b="1" u="sng" dirty="0">
                <a:solidFill>
                  <a:srgbClr val="FF00FF"/>
                </a:solidFill>
                <a:latin typeface="Arial" panose="020B0604020202020204" pitchFamily="34" charset="0"/>
                <a:cs typeface="Arial" panose="020B0604020202020204" pitchFamily="34" charset="0"/>
              </a:rPr>
              <a:t>Inclusive events</a:t>
            </a:r>
            <a:r>
              <a:rPr lang="en-US" dirty="0">
                <a:solidFill>
                  <a:srgbClr val="FF00FF"/>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e+p</a:t>
            </a:r>
            <a:r>
              <a:rPr lang="en-US"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sym typeface="Wingdings"/>
              </a:rPr>
              <a:t> </a:t>
            </a:r>
            <a:r>
              <a:rPr lang="en-US" dirty="0" err="1">
                <a:latin typeface="Arial" panose="020B0604020202020204" pitchFamily="34" charset="0"/>
                <a:cs typeface="Arial" panose="020B0604020202020204" pitchFamily="34" charset="0"/>
                <a:sym typeface="Wingdings"/>
              </a:rPr>
              <a:t>e’+X</a:t>
            </a:r>
            <a:endParaRPr lang="en-US" dirty="0">
              <a:latin typeface="Arial" panose="020B0604020202020204" pitchFamily="34" charset="0"/>
              <a:cs typeface="Arial" panose="020B0604020202020204" pitchFamily="34" charset="0"/>
              <a:sym typeface="Wingdings"/>
            </a:endParaRPr>
          </a:p>
          <a:p>
            <a:pPr algn="ctr"/>
            <a:r>
              <a:rPr lang="en-US" dirty="0">
                <a:latin typeface="Arial" panose="020B0604020202020204" pitchFamily="34" charset="0"/>
                <a:cs typeface="Arial" panose="020B0604020202020204" pitchFamily="34" charset="0"/>
                <a:sym typeface="Wingdings"/>
              </a:rPr>
              <a:t>Detect only the scattered lepton in the detector</a:t>
            </a:r>
          </a:p>
          <a:p>
            <a:pPr algn="ctr"/>
            <a:endParaRPr lang="en-US" dirty="0">
              <a:latin typeface="Arial" panose="020B0604020202020204" pitchFamily="34" charset="0"/>
              <a:cs typeface="Arial" panose="020B0604020202020204" pitchFamily="34" charset="0"/>
              <a:sym typeface="Wingdings"/>
            </a:endParaRPr>
          </a:p>
          <a:p>
            <a:pPr algn="ctr"/>
            <a:r>
              <a:rPr lang="en-US" b="1" u="sng" dirty="0">
                <a:solidFill>
                  <a:srgbClr val="0000FF"/>
                </a:solidFill>
                <a:latin typeface="Arial" panose="020B0604020202020204" pitchFamily="34" charset="0"/>
                <a:cs typeface="Arial" panose="020B0604020202020204" pitchFamily="34" charset="0"/>
                <a:sym typeface="Wingdings"/>
              </a:rPr>
              <a:t>Semi-Inclusive events</a:t>
            </a:r>
            <a:r>
              <a:rPr lang="en-US" dirty="0">
                <a:solidFill>
                  <a:srgbClr val="0000FF"/>
                </a:solidFill>
                <a:latin typeface="Arial" panose="020B0604020202020204" pitchFamily="34" charset="0"/>
                <a:cs typeface="Arial" panose="020B0604020202020204" pitchFamily="34" charset="0"/>
                <a:sym typeface="Wingdings"/>
              </a:rPr>
              <a:t>: </a:t>
            </a:r>
            <a:r>
              <a:rPr lang="en-US" dirty="0" err="1">
                <a:latin typeface="Arial" panose="020B0604020202020204" pitchFamily="34" charset="0"/>
                <a:cs typeface="Arial" panose="020B0604020202020204" pitchFamily="34" charset="0"/>
                <a:sym typeface="Wingdings"/>
              </a:rPr>
              <a:t>e+p</a:t>
            </a:r>
            <a:r>
              <a:rPr lang="en-US" dirty="0">
                <a:latin typeface="Arial" panose="020B0604020202020204" pitchFamily="34" charset="0"/>
                <a:cs typeface="Arial" panose="020B0604020202020204" pitchFamily="34" charset="0"/>
                <a:sym typeface="Wingdings"/>
              </a:rPr>
              <a:t>/A  </a:t>
            </a:r>
            <a:r>
              <a:rPr lang="en-US" dirty="0" err="1">
                <a:latin typeface="Arial" panose="020B0604020202020204" pitchFamily="34" charset="0"/>
                <a:cs typeface="Arial" panose="020B0604020202020204" pitchFamily="34" charset="0"/>
                <a:sym typeface="Wingdings"/>
              </a:rPr>
              <a:t>e’+h</a:t>
            </a:r>
            <a:r>
              <a:rPr lang="en-US" dirty="0">
                <a:latin typeface="Arial" panose="020B0604020202020204" pitchFamily="34" charset="0"/>
                <a:cs typeface="Arial" panose="020B0604020202020204" pitchFamily="34" charset="0"/>
                <a:sym typeface="Wingdings"/>
              </a:rPr>
              <a:t>(</a:t>
            </a:r>
            <a:r>
              <a:rPr lang="en-US" dirty="0" err="1">
                <a:latin typeface="Symbol" panose="05050102010706020507" pitchFamily="18" charset="2"/>
                <a:cs typeface="Arial" panose="020B0604020202020204" pitchFamily="34" charset="0"/>
                <a:sym typeface="Wingdings"/>
              </a:rPr>
              <a:t>p</a:t>
            </a:r>
            <a:r>
              <a:rPr lang="en-US" dirty="0" err="1">
                <a:latin typeface="Arial" panose="020B0604020202020204" pitchFamily="34" charset="0"/>
                <a:cs typeface="Arial" panose="020B0604020202020204" pitchFamily="34" charset="0"/>
                <a:sym typeface="Wingdings"/>
              </a:rPr>
              <a:t>,K,p,jet</a:t>
            </a:r>
            <a:r>
              <a:rPr lang="en-US" dirty="0">
                <a:latin typeface="Arial" panose="020B0604020202020204" pitchFamily="34" charset="0"/>
                <a:cs typeface="Arial" panose="020B0604020202020204" pitchFamily="34" charset="0"/>
                <a:sym typeface="Wingdings"/>
              </a:rPr>
              <a:t>)+X</a:t>
            </a:r>
          </a:p>
          <a:p>
            <a:pPr algn="ctr"/>
            <a:r>
              <a:rPr lang="en-US" dirty="0">
                <a:latin typeface="Arial" panose="020B0604020202020204" pitchFamily="34" charset="0"/>
                <a:cs typeface="Arial" panose="020B0604020202020204" pitchFamily="34" charset="0"/>
                <a:sym typeface="Wingdings"/>
              </a:rPr>
              <a:t>Detect the scattered lepton in coincidence with identified hadrons/jets in the detector</a:t>
            </a:r>
          </a:p>
          <a:p>
            <a:pPr algn="ctr"/>
            <a:endParaRPr lang="en-US" dirty="0">
              <a:latin typeface="Arial" panose="020B0604020202020204" pitchFamily="34" charset="0"/>
              <a:cs typeface="Arial" panose="020B0604020202020204" pitchFamily="34" charset="0"/>
              <a:sym typeface="Wingdings"/>
            </a:endParaRPr>
          </a:p>
          <a:p>
            <a:pPr algn="ctr"/>
            <a:r>
              <a:rPr lang="en-US" b="1" u="sng" dirty="0">
                <a:solidFill>
                  <a:srgbClr val="FF0000"/>
                </a:solidFill>
                <a:latin typeface="Arial" panose="020B0604020202020204" pitchFamily="34" charset="0"/>
                <a:cs typeface="Arial" panose="020B0604020202020204" pitchFamily="34" charset="0"/>
                <a:sym typeface="Wingdings"/>
              </a:rPr>
              <a:t>Exclusive events:</a:t>
            </a:r>
            <a:r>
              <a:rPr lang="en-US" b="1" u="sng" dirty="0">
                <a:latin typeface="Arial" panose="020B0604020202020204" pitchFamily="34" charset="0"/>
                <a:cs typeface="Arial" panose="020B0604020202020204" pitchFamily="34" charset="0"/>
                <a:sym typeface="Wingdings"/>
              </a:rPr>
              <a:t> </a:t>
            </a:r>
            <a:r>
              <a:rPr lang="en-US" dirty="0" err="1">
                <a:latin typeface="Arial" panose="020B0604020202020204" pitchFamily="34" charset="0"/>
                <a:cs typeface="Arial" panose="020B0604020202020204" pitchFamily="34" charset="0"/>
                <a:sym typeface="Wingdings"/>
              </a:rPr>
              <a:t>e+p</a:t>
            </a:r>
            <a:r>
              <a:rPr lang="en-US" dirty="0">
                <a:latin typeface="Arial" panose="020B0604020202020204" pitchFamily="34" charset="0"/>
                <a:cs typeface="Arial" panose="020B0604020202020204" pitchFamily="34" charset="0"/>
                <a:sym typeface="Wingdings"/>
              </a:rPr>
              <a:t>/A  e’+ p’/A’+ h(</a:t>
            </a:r>
            <a:r>
              <a:rPr lang="en-US" dirty="0" err="1">
                <a:latin typeface="Symbol" panose="05050102010706020507" pitchFamily="18" charset="2"/>
                <a:cs typeface="Arial" panose="020B0604020202020204" pitchFamily="34" charset="0"/>
                <a:sym typeface="Wingdings"/>
              </a:rPr>
              <a:t>p</a:t>
            </a:r>
            <a:r>
              <a:rPr lang="en-US" dirty="0" err="1">
                <a:latin typeface="Arial" panose="020B0604020202020204" pitchFamily="34" charset="0"/>
                <a:cs typeface="Arial" panose="020B0604020202020204" pitchFamily="34" charset="0"/>
                <a:sym typeface="Wingdings"/>
              </a:rPr>
              <a:t>,K,p,jet</a:t>
            </a:r>
            <a:r>
              <a:rPr lang="en-US" dirty="0">
                <a:latin typeface="Arial" panose="020B0604020202020204" pitchFamily="34" charset="0"/>
                <a:cs typeface="Arial" panose="020B0604020202020204" pitchFamily="34" charset="0"/>
                <a:sym typeface="Wingdings"/>
              </a:rPr>
              <a:t>)</a:t>
            </a:r>
          </a:p>
          <a:p>
            <a:pPr algn="ctr"/>
            <a:r>
              <a:rPr lang="en-US" dirty="0">
                <a:latin typeface="Arial" panose="020B0604020202020204" pitchFamily="34" charset="0"/>
                <a:cs typeface="Arial" panose="020B0604020202020204" pitchFamily="34" charset="0"/>
                <a:sym typeface="Wingdings"/>
              </a:rPr>
              <a:t>Detect every things including scattered proton/nucleus (or its fragments)</a:t>
            </a:r>
          </a:p>
          <a:p>
            <a:pPr algn="ctr"/>
            <a:endParaRPr lang="en-US" dirty="0">
              <a:latin typeface="Arial" panose="020B0604020202020204" pitchFamily="34" charset="0"/>
              <a:cs typeface="Arial" panose="020B0604020202020204" pitchFamily="34" charset="0"/>
              <a:sym typeface="Wingdings"/>
            </a:endParaRPr>
          </a:p>
        </p:txBody>
      </p:sp>
    </p:spTree>
    <p:extLst>
      <p:ext uri="{BB962C8B-B14F-4D97-AF65-F5344CB8AC3E}">
        <p14:creationId xmlns:p14="http://schemas.microsoft.com/office/powerpoint/2010/main" val="363052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What is the EIC?</a:t>
            </a:r>
          </a:p>
        </p:txBody>
      </p:sp>
      <p:sp>
        <p:nvSpPr>
          <p:cNvPr id="5" name="Rounded Rectangle 5">
            <a:extLst>
              <a:ext uri="{FF2B5EF4-FFF2-40B4-BE49-F238E27FC236}">
                <a16:creationId xmlns:a16="http://schemas.microsoft.com/office/drawing/2014/main" id="{46429DD7-5609-C9EA-6BE6-997869B1DE8E}"/>
              </a:ext>
            </a:extLst>
          </p:cNvPr>
          <p:cNvSpPr/>
          <p:nvPr/>
        </p:nvSpPr>
        <p:spPr bwMode="auto">
          <a:xfrm>
            <a:off x="533400" y="1200785"/>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7" name="TextBox 6">
            <a:extLst>
              <a:ext uri="{FF2B5EF4-FFF2-40B4-BE49-F238E27FC236}">
                <a16:creationId xmlns:a16="http://schemas.microsoft.com/office/drawing/2014/main" id="{9CCCADA6-B3BA-6A29-0174-74C0085D0348}"/>
              </a:ext>
            </a:extLst>
          </p:cNvPr>
          <p:cNvSpPr txBox="1"/>
          <p:nvPr/>
        </p:nvSpPr>
        <p:spPr>
          <a:xfrm>
            <a:off x="61011" y="464007"/>
            <a:ext cx="8896157" cy="707886"/>
          </a:xfrm>
          <a:prstGeom prst="rect">
            <a:avLst/>
          </a:prstGeom>
          <a:noFill/>
        </p:spPr>
        <p:txBody>
          <a:bodyPr wrap="square" rtlCol="0">
            <a:spAutoFit/>
          </a:bodyPr>
          <a:lstStyle/>
          <a:p>
            <a:pPr algn="ctr"/>
            <a:r>
              <a:rPr lang="en-US" sz="2000" b="1" dirty="0">
                <a:solidFill>
                  <a:srgbClr val="0432FF"/>
                </a:solidFill>
                <a:latin typeface="+mj-lt"/>
                <a:ea typeface="Comic Sans MS" charset="0"/>
                <a:cs typeface="Comic Sans MS" charset="0"/>
              </a:rPr>
              <a:t>A high luminosity (10</a:t>
            </a:r>
            <a:r>
              <a:rPr lang="en-US" sz="2000" b="1" baseline="30000" dirty="0">
                <a:solidFill>
                  <a:srgbClr val="0432FF"/>
                </a:solidFill>
                <a:latin typeface="+mj-lt"/>
                <a:ea typeface="Comic Sans MS" charset="0"/>
                <a:cs typeface="Comic Sans MS" charset="0"/>
              </a:rPr>
              <a:t>33</a:t>
            </a:r>
            <a:r>
              <a:rPr lang="en-US" sz="2000" b="1" dirty="0">
                <a:solidFill>
                  <a:srgbClr val="0432FF"/>
                </a:solidFill>
                <a:latin typeface="+mj-lt"/>
                <a:ea typeface="Comic Sans MS" charset="0"/>
                <a:cs typeface="Comic Sans MS" charset="0"/>
              </a:rPr>
              <a:t> – 10</a:t>
            </a:r>
            <a:r>
              <a:rPr lang="en-US" sz="2000" b="1" baseline="30000" dirty="0">
                <a:solidFill>
                  <a:srgbClr val="0432FF"/>
                </a:solidFill>
                <a:latin typeface="+mj-lt"/>
                <a:ea typeface="Comic Sans MS" charset="0"/>
                <a:cs typeface="Comic Sans MS" charset="0"/>
              </a:rPr>
              <a:t>34</a:t>
            </a:r>
            <a:r>
              <a:rPr lang="en-US" sz="2000" b="1" dirty="0">
                <a:solidFill>
                  <a:srgbClr val="0432FF"/>
                </a:solidFill>
                <a:latin typeface="+mj-lt"/>
                <a:ea typeface="Comic Sans MS" charset="0"/>
                <a:cs typeface="Comic Sans MS" charset="0"/>
              </a:rPr>
              <a:t> cm</a:t>
            </a:r>
            <a:r>
              <a:rPr lang="en-US" sz="2000" b="1" baseline="30000" dirty="0">
                <a:solidFill>
                  <a:srgbClr val="0432FF"/>
                </a:solidFill>
                <a:latin typeface="+mj-lt"/>
                <a:ea typeface="Comic Sans MS" charset="0"/>
                <a:cs typeface="Comic Sans MS" charset="0"/>
              </a:rPr>
              <a:t>-2</a:t>
            </a:r>
            <a:r>
              <a:rPr lang="en-US" sz="2000" b="1" dirty="0">
                <a:solidFill>
                  <a:srgbClr val="0432FF"/>
                </a:solidFill>
                <a:latin typeface="+mj-lt"/>
                <a:ea typeface="Comic Sans MS" charset="0"/>
                <a:cs typeface="Comic Sans MS" charset="0"/>
              </a:rPr>
              <a:t>s</a:t>
            </a:r>
            <a:r>
              <a:rPr lang="en-US" sz="2000" b="1" baseline="30000" dirty="0">
                <a:solidFill>
                  <a:srgbClr val="0432FF"/>
                </a:solidFill>
                <a:latin typeface="+mj-lt"/>
                <a:ea typeface="Comic Sans MS" charset="0"/>
                <a:cs typeface="Comic Sans MS" charset="0"/>
              </a:rPr>
              <a:t>-1</a:t>
            </a:r>
            <a:r>
              <a:rPr lang="en-US" sz="2000" b="1" dirty="0">
                <a:solidFill>
                  <a:srgbClr val="0432FF"/>
                </a:solidFill>
                <a:latin typeface="+mj-lt"/>
                <a:ea typeface="Comic Sans MS" charset="0"/>
                <a:cs typeface="Comic Sans MS" charset="0"/>
              </a:rPr>
              <a:t>) polarized electron proton / ion collider with √</a:t>
            </a:r>
            <a:r>
              <a:rPr lang="en-US" sz="2000" b="1" dirty="0" err="1">
                <a:solidFill>
                  <a:srgbClr val="0432FF"/>
                </a:solidFill>
                <a:latin typeface="+mj-lt"/>
                <a:ea typeface="Comic Sans MS" charset="0"/>
                <a:cs typeface="Comic Sans MS" charset="0"/>
              </a:rPr>
              <a:t>s</a:t>
            </a:r>
            <a:r>
              <a:rPr lang="en-US" sz="2000" b="1" baseline="-25000" dirty="0" err="1">
                <a:solidFill>
                  <a:srgbClr val="0432FF"/>
                </a:solidFill>
                <a:latin typeface="+mj-lt"/>
                <a:ea typeface="Comic Sans MS" charset="0"/>
                <a:cs typeface="Comic Sans MS" charset="0"/>
              </a:rPr>
              <a:t>ep</a:t>
            </a:r>
            <a:r>
              <a:rPr lang="en-US" sz="2000" b="1" dirty="0">
                <a:solidFill>
                  <a:srgbClr val="0432FF"/>
                </a:solidFill>
                <a:latin typeface="+mj-lt"/>
                <a:ea typeface="Comic Sans MS" charset="0"/>
                <a:cs typeface="Comic Sans MS" charset="0"/>
              </a:rPr>
              <a:t> = 28 – 140 GeV</a:t>
            </a:r>
          </a:p>
        </p:txBody>
      </p:sp>
      <p:sp>
        <p:nvSpPr>
          <p:cNvPr id="8" name="TextBox 7">
            <a:extLst>
              <a:ext uri="{FF2B5EF4-FFF2-40B4-BE49-F238E27FC236}">
                <a16:creationId xmlns:a16="http://schemas.microsoft.com/office/drawing/2014/main" id="{4784D8EE-4683-BF9C-EB97-37C22C7414EF}"/>
              </a:ext>
            </a:extLst>
          </p:cNvPr>
          <p:cNvSpPr txBox="1"/>
          <p:nvPr/>
        </p:nvSpPr>
        <p:spPr>
          <a:xfrm>
            <a:off x="61011" y="1276478"/>
            <a:ext cx="5226942" cy="5186035"/>
          </a:xfrm>
          <a:prstGeom prst="rect">
            <a:avLst/>
          </a:prstGeom>
          <a:noFill/>
        </p:spPr>
        <p:txBody>
          <a:bodyPr wrap="square" rtlCol="0">
            <a:spAutoFit/>
          </a:bodyPr>
          <a:lstStyle/>
          <a:p>
            <a:pPr algn="ctr"/>
            <a:r>
              <a:rPr lang="en-US" sz="2000" b="1" dirty="0">
                <a:solidFill>
                  <a:srgbClr val="0000FF"/>
                </a:solidFill>
                <a:latin typeface="+mj-lt"/>
                <a:ea typeface="Comic Sans MS" charset="0"/>
                <a:cs typeface="Comic Sans MS" charset="0"/>
              </a:rPr>
              <a:t>What is special:</a:t>
            </a:r>
          </a:p>
          <a:p>
            <a:pPr algn="ctr"/>
            <a:endParaRPr lang="en-US" sz="700" dirty="0">
              <a:solidFill>
                <a:srgbClr val="0000FF"/>
              </a:solidFill>
              <a:latin typeface="+mj-lt"/>
              <a:ea typeface="Comic Sans MS" charset="0"/>
              <a:cs typeface="Comic Sans MS" charset="0"/>
            </a:endParaRPr>
          </a:p>
          <a:p>
            <a:pPr algn="ctr"/>
            <a:r>
              <a:rPr lang="en-US" sz="1600" dirty="0">
                <a:latin typeface="Arial" panose="020B0604020202020204" pitchFamily="34" charset="0"/>
                <a:cs typeface="Arial" panose="020B0604020202020204" pitchFamily="34" charset="0"/>
              </a:rPr>
              <a:t>EIC is the ONLY new collider in foreseeable future. Allows to remain at frontier of Accelerator S&amp;T.</a:t>
            </a:r>
          </a:p>
          <a:p>
            <a:pPr lvl="1"/>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r>
              <a:rPr lang="en-US" sz="1600" dirty="0">
                <a:solidFill>
                  <a:srgbClr val="0432FF"/>
                </a:solidFill>
                <a:latin typeface="Arial" panose="020B0604020202020204" pitchFamily="34" charset="0"/>
                <a:cs typeface="Arial" panose="020B0604020202020204" pitchFamily="34" charset="0"/>
              </a:rPr>
              <a:t>Uniqueness:</a:t>
            </a:r>
          </a:p>
          <a:p>
            <a:pPr marL="285750" indent="-285750" algn="ctr">
              <a:buFont typeface="Arial" panose="020B0604020202020204" pitchFamily="34" charset="0"/>
              <a:buChar char="•"/>
            </a:pPr>
            <a:r>
              <a:rPr lang="en-US" sz="1600" dirty="0">
                <a:latin typeface="Arial" panose="020B0604020202020204" pitchFamily="34" charset="0"/>
                <a:ea typeface="Comic Sans MS" charset="0"/>
                <a:cs typeface="Arial" panose="020B0604020202020204" pitchFamily="34" charset="0"/>
                <a:sym typeface="Wingdings"/>
              </a:rPr>
              <a:t>factor 100 to 1000 higher luminosity as HERA</a:t>
            </a:r>
          </a:p>
          <a:p>
            <a:pPr algn="ctr"/>
            <a:r>
              <a:rPr lang="en-US" sz="1600" dirty="0">
                <a:latin typeface="Arial" panose="020B0604020202020204" pitchFamily="34" charset="0"/>
                <a:ea typeface="Comic Sans MS" charset="0"/>
                <a:cs typeface="Arial" panose="020B0604020202020204" pitchFamily="34" charset="0"/>
                <a:sym typeface="Wingdings"/>
              </a:rPr>
              <a:t>        both electrons and protons / light nuclei polarized, </a:t>
            </a:r>
          </a:p>
          <a:p>
            <a:pPr algn="ctr"/>
            <a:r>
              <a:rPr lang="en-US" sz="1600" dirty="0">
                <a:latin typeface="Arial" panose="020B0604020202020204" pitchFamily="34" charset="0"/>
                <a:ea typeface="Comic Sans MS" charset="0"/>
                <a:cs typeface="Arial" panose="020B0604020202020204" pitchFamily="34" charset="0"/>
                <a:sym typeface="Wingdings"/>
              </a:rPr>
              <a:t>nuclear beams: d to U</a:t>
            </a:r>
          </a:p>
          <a:p>
            <a:pPr marL="285750" indent="-285750" algn="ctr">
              <a:buFont typeface="Arial" panose="020B0604020202020204" pitchFamily="34" charset="0"/>
              <a:buChar char="•"/>
            </a:pPr>
            <a:r>
              <a:rPr lang="en-US" sz="1600" dirty="0">
                <a:solidFill>
                  <a:srgbClr val="322F31"/>
                </a:solidFill>
                <a:latin typeface="Arial" panose="020B0604020202020204" pitchFamily="34" charset="0"/>
                <a:ea typeface="Comic Sans MS" charset="0"/>
                <a:cs typeface="Arial" panose="020B0604020202020204" pitchFamily="34" charset="0"/>
                <a:sym typeface="Wingdings"/>
              </a:rPr>
              <a:t>at minimum &gt; 2 decades increase in kinematic coverage in x and Q</a:t>
            </a:r>
            <a:r>
              <a:rPr lang="en-US" sz="1600" baseline="30000" dirty="0">
                <a:solidFill>
                  <a:srgbClr val="322F31"/>
                </a:solidFill>
                <a:latin typeface="Arial" panose="020B0604020202020204" pitchFamily="34" charset="0"/>
                <a:ea typeface="Comic Sans MS" charset="0"/>
                <a:cs typeface="Arial" panose="020B0604020202020204" pitchFamily="34" charset="0"/>
                <a:sym typeface="Wingdings"/>
              </a:rPr>
              <a:t>2</a:t>
            </a:r>
            <a:r>
              <a:rPr lang="en-US" sz="1600" dirty="0">
                <a:solidFill>
                  <a:srgbClr val="322F31"/>
                </a:solidFill>
                <a:latin typeface="Arial" panose="020B0604020202020204" pitchFamily="34" charset="0"/>
                <a:ea typeface="Comic Sans MS" charset="0"/>
                <a:cs typeface="Arial" panose="020B0604020202020204" pitchFamily="34" charset="0"/>
                <a:sym typeface="Wingdings"/>
              </a:rPr>
              <a:t> as Fixed Target Facilities</a:t>
            </a:r>
            <a:endParaRPr lang="en-US" sz="1600" dirty="0">
              <a:latin typeface="Arial" panose="020B0604020202020204" pitchFamily="34" charset="0"/>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a:p>
            <a:pPr algn="ctr"/>
            <a:r>
              <a:rPr lang="en-US" sz="1600" dirty="0">
                <a:solidFill>
                  <a:srgbClr val="0432FF"/>
                </a:solidFill>
                <a:latin typeface="Arial" panose="020B0604020202020204"/>
                <a:cs typeface="Arial" panose="020B0604020202020204" pitchFamily="34" charset="0"/>
              </a:rPr>
              <a:t>Science Program: </a:t>
            </a:r>
            <a:r>
              <a:rPr lang="en-US" sz="1600" dirty="0">
                <a:solidFill>
                  <a:srgbClr val="000000"/>
                </a:solidFill>
                <a:latin typeface="Arial" panose="020B0604020202020204"/>
                <a:cs typeface="Arial" panose="020B0604020202020204" pitchFamily="34" charset="0"/>
              </a:rPr>
              <a:t>An EIC can uniquely address three profound questions about nucleons — neutrons and protons — and how they are assembled to form the nuclei of atoms:</a:t>
            </a:r>
          </a:p>
          <a:p>
            <a:pPr algn="ctr"/>
            <a:r>
              <a:rPr lang="en-US" sz="1600" dirty="0">
                <a:solidFill>
                  <a:srgbClr val="000000"/>
                </a:solidFill>
                <a:latin typeface="Arial" panose="020B0604020202020204"/>
                <a:cs typeface="Arial" panose="020B0604020202020204" pitchFamily="34" charset="0"/>
              </a:rPr>
              <a:t> </a:t>
            </a:r>
            <a:r>
              <a:rPr lang="en-US" sz="1200" dirty="0">
                <a:solidFill>
                  <a:srgbClr val="000000"/>
                </a:solidFill>
                <a:latin typeface="Arial" panose="020B0604020202020204"/>
                <a:cs typeface="Arial" panose="020B0604020202020204" pitchFamily="34" charset="0"/>
              </a:rPr>
              <a:t>How does the mass of the nucleon arise? </a:t>
            </a:r>
          </a:p>
          <a:p>
            <a:pPr algn="ctr"/>
            <a:r>
              <a:rPr lang="en-US" sz="1200" dirty="0">
                <a:solidFill>
                  <a:srgbClr val="000000"/>
                </a:solidFill>
                <a:latin typeface="Arial" panose="020B0604020202020204"/>
                <a:cs typeface="Arial" panose="020B0604020202020204" pitchFamily="34" charset="0"/>
              </a:rPr>
              <a:t> How does the spin of the nucleon arise? </a:t>
            </a:r>
          </a:p>
          <a:p>
            <a:pPr algn="ctr"/>
            <a:r>
              <a:rPr lang="en-US" sz="1200" dirty="0">
                <a:solidFill>
                  <a:srgbClr val="000000"/>
                </a:solidFill>
                <a:latin typeface="Arial" panose="020B0604020202020204"/>
                <a:cs typeface="Arial" panose="020B0604020202020204" pitchFamily="34" charset="0"/>
              </a:rPr>
              <a:t> What are the emergent properties of dense systems of gluons? </a:t>
            </a:r>
            <a:endParaRPr lang="en-US" sz="1600" dirty="0">
              <a:solidFill>
                <a:srgbClr val="000000"/>
              </a:solidFill>
              <a:latin typeface="Arial" panose="020B0604020202020204"/>
              <a:cs typeface="Arial" panose="020B0604020202020204" pitchFamily="34" charset="0"/>
            </a:endParaRPr>
          </a:p>
          <a:p>
            <a:pPr algn="ctr"/>
            <a:endParaRPr lang="en-US" sz="1200" dirty="0">
              <a:latin typeface="Arial" panose="020B0604020202020204" pitchFamily="34" charset="0"/>
              <a:cs typeface="Arial" panose="020B0604020202020204" pitchFamily="34" charset="0"/>
            </a:endParaRPr>
          </a:p>
          <a:p>
            <a:pPr algn="ctr"/>
            <a:r>
              <a:rPr lang="en-US" sz="1600" dirty="0">
                <a:solidFill>
                  <a:srgbClr val="0432FF"/>
                </a:solidFill>
                <a:latin typeface="Arial" panose="020B0604020202020204" pitchFamily="34" charset="0"/>
                <a:cs typeface="Arial" panose="020B0604020202020204" pitchFamily="34" charset="0"/>
              </a:rPr>
              <a:t>Detector: </a:t>
            </a:r>
            <a:r>
              <a:rPr lang="en-US" sz="1600" dirty="0">
                <a:latin typeface="Arial" panose="020B0604020202020204" pitchFamily="34" charset="0"/>
                <a:cs typeface="Arial" panose="020B0604020202020204" pitchFamily="34" charset="0"/>
              </a:rPr>
              <a:t>State of the art general purpose collider detector</a:t>
            </a:r>
          </a:p>
        </p:txBody>
      </p:sp>
      <p:pic>
        <p:nvPicPr>
          <p:cNvPr id="9" name="Picture 8" descr="Diagram&#10;&#10;Description automatically generated">
            <a:extLst>
              <a:ext uri="{FF2B5EF4-FFF2-40B4-BE49-F238E27FC236}">
                <a16:creationId xmlns:a16="http://schemas.microsoft.com/office/drawing/2014/main" id="{6F2E805D-8D63-1388-FF18-71EB0D9B8B32}"/>
              </a:ext>
            </a:extLst>
          </p:cNvPr>
          <p:cNvPicPr>
            <a:picLocks noChangeAspect="1"/>
          </p:cNvPicPr>
          <p:nvPr/>
        </p:nvPicPr>
        <p:blipFill>
          <a:blip r:embed="rId2"/>
          <a:stretch>
            <a:fillRect/>
          </a:stretch>
        </p:blipFill>
        <p:spPr>
          <a:xfrm>
            <a:off x="5231092" y="1276478"/>
            <a:ext cx="3888218" cy="5022281"/>
          </a:xfrm>
          <a:prstGeom prst="rect">
            <a:avLst/>
          </a:prstGeom>
        </p:spPr>
      </p:pic>
      <p:sp>
        <p:nvSpPr>
          <p:cNvPr id="10" name="TextBox 9">
            <a:extLst>
              <a:ext uri="{FF2B5EF4-FFF2-40B4-BE49-F238E27FC236}">
                <a16:creationId xmlns:a16="http://schemas.microsoft.com/office/drawing/2014/main" id="{6F887209-302B-96E3-B02D-4E98FBBDC888}"/>
              </a:ext>
            </a:extLst>
          </p:cNvPr>
          <p:cNvSpPr txBox="1"/>
          <p:nvPr/>
        </p:nvSpPr>
        <p:spPr>
          <a:xfrm>
            <a:off x="6035276" y="2677689"/>
            <a:ext cx="619080" cy="369332"/>
          </a:xfrm>
          <a:prstGeom prst="rect">
            <a:avLst/>
          </a:prstGeom>
          <a:solidFill>
            <a:schemeClr val="accent6">
              <a:lumMod val="20000"/>
              <a:lumOff val="80000"/>
            </a:schemeClr>
          </a:solidFill>
        </p:spPr>
        <p:txBody>
          <a:bodyPr wrap="none" rtlCol="0">
            <a:spAutoFit/>
          </a:bodyPr>
          <a:lstStyle/>
          <a:p>
            <a:pPr algn="ctr"/>
            <a:r>
              <a:rPr lang="en-US" sz="600" dirty="0">
                <a:solidFill>
                  <a:srgbClr val="945200"/>
                </a:solidFill>
                <a:latin typeface="+mj-lt"/>
              </a:rPr>
              <a:t>Possible</a:t>
            </a:r>
          </a:p>
          <a:p>
            <a:pPr algn="ctr"/>
            <a:r>
              <a:rPr lang="en-US" sz="600" dirty="0">
                <a:solidFill>
                  <a:srgbClr val="945200"/>
                </a:solidFill>
                <a:latin typeface="+mj-lt"/>
              </a:rPr>
              <a:t>2</a:t>
            </a:r>
            <a:r>
              <a:rPr lang="en-US" sz="600" baseline="30000" dirty="0">
                <a:solidFill>
                  <a:srgbClr val="945200"/>
                </a:solidFill>
                <a:latin typeface="+mj-lt"/>
              </a:rPr>
              <a:t>nd</a:t>
            </a:r>
            <a:r>
              <a:rPr lang="en-US" sz="600" dirty="0">
                <a:solidFill>
                  <a:srgbClr val="945200"/>
                </a:solidFill>
                <a:latin typeface="+mj-lt"/>
              </a:rPr>
              <a:t> Detector </a:t>
            </a:r>
          </a:p>
          <a:p>
            <a:pPr algn="ctr"/>
            <a:r>
              <a:rPr lang="en-US" sz="600" dirty="0">
                <a:solidFill>
                  <a:srgbClr val="945200"/>
                </a:solidFill>
                <a:latin typeface="+mj-lt"/>
              </a:rPr>
              <a:t>Location</a:t>
            </a:r>
          </a:p>
        </p:txBody>
      </p:sp>
      <p:sp>
        <p:nvSpPr>
          <p:cNvPr id="11" name="TextBox 10">
            <a:extLst>
              <a:ext uri="{FF2B5EF4-FFF2-40B4-BE49-F238E27FC236}">
                <a16:creationId xmlns:a16="http://schemas.microsoft.com/office/drawing/2014/main" id="{BC1B4EEE-B6CE-F4A5-56D0-E1C82A77931D}"/>
              </a:ext>
            </a:extLst>
          </p:cNvPr>
          <p:cNvSpPr txBox="1"/>
          <p:nvPr/>
        </p:nvSpPr>
        <p:spPr>
          <a:xfrm>
            <a:off x="6677950" y="3082748"/>
            <a:ext cx="497251" cy="461665"/>
          </a:xfrm>
          <a:prstGeom prst="rect">
            <a:avLst/>
          </a:prstGeom>
          <a:solidFill>
            <a:schemeClr val="accent6">
              <a:lumMod val="20000"/>
              <a:lumOff val="80000"/>
            </a:schemeClr>
          </a:solidFill>
        </p:spPr>
        <p:txBody>
          <a:bodyPr wrap="none" rtlCol="0">
            <a:spAutoFit/>
          </a:bodyPr>
          <a:lstStyle/>
          <a:p>
            <a:pPr algn="ctr"/>
            <a:r>
              <a:rPr lang="en-US" sz="600" dirty="0">
                <a:solidFill>
                  <a:srgbClr val="945200"/>
                </a:solidFill>
                <a:latin typeface="+mj-lt"/>
              </a:rPr>
              <a:t>Project </a:t>
            </a:r>
          </a:p>
          <a:p>
            <a:pPr algn="ctr"/>
            <a:r>
              <a:rPr lang="en-US" sz="600" dirty="0">
                <a:solidFill>
                  <a:srgbClr val="945200"/>
                </a:solidFill>
                <a:latin typeface="+mj-lt"/>
              </a:rPr>
              <a:t>Detector </a:t>
            </a:r>
          </a:p>
          <a:p>
            <a:pPr algn="ctr"/>
            <a:r>
              <a:rPr lang="en-US" sz="600" dirty="0">
                <a:solidFill>
                  <a:srgbClr val="945200"/>
                </a:solidFill>
                <a:latin typeface="+mj-lt"/>
              </a:rPr>
              <a:t>Location</a:t>
            </a:r>
          </a:p>
          <a:p>
            <a:pPr algn="ctr"/>
            <a:r>
              <a:rPr lang="en-US" sz="600" dirty="0" err="1">
                <a:solidFill>
                  <a:srgbClr val="945200"/>
                </a:solidFill>
                <a:latin typeface="+mj-lt"/>
              </a:rPr>
              <a:t>ePIC</a:t>
            </a:r>
            <a:endParaRPr lang="en-US" sz="600" dirty="0">
              <a:solidFill>
                <a:srgbClr val="945200"/>
              </a:solidFill>
              <a:latin typeface="+mj-lt"/>
            </a:endParaRPr>
          </a:p>
        </p:txBody>
      </p:sp>
    </p:spTree>
    <p:extLst>
      <p:ext uri="{BB962C8B-B14F-4D97-AF65-F5344CB8AC3E}">
        <p14:creationId xmlns:p14="http://schemas.microsoft.com/office/powerpoint/2010/main" val="2272505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40</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kern="0" dirty="0"/>
              <a:t>History: Deep Inelastic Scattering (DIS) and the Parton Model</a:t>
            </a:r>
            <a:endParaRPr lang="en-US" sz="2400" dirty="0">
              <a:latin typeface="+mj-lt"/>
            </a:endParaRPr>
          </a:p>
        </p:txBody>
      </p:sp>
      <p:sp>
        <p:nvSpPr>
          <p:cNvPr id="45" name="Slide Number Placeholder 3">
            <a:extLst>
              <a:ext uri="{FF2B5EF4-FFF2-40B4-BE49-F238E27FC236}">
                <a16:creationId xmlns:a16="http://schemas.microsoft.com/office/drawing/2014/main" id="{0031A9C0-03DF-0667-CDB8-589D04631208}"/>
              </a:ext>
            </a:extLst>
          </p:cNvPr>
          <p:cNvSpPr txBox="1">
            <a:spLocks/>
          </p:cNvSpPr>
          <p:nvPr/>
        </p:nvSpPr>
        <p:spPr>
          <a:xfrm>
            <a:off x="4155687" y="5867896"/>
            <a:ext cx="536158" cy="30336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40</a:t>
            </a:fld>
            <a:endParaRPr lang="en-US" dirty="0"/>
          </a:p>
        </p:txBody>
      </p:sp>
      <p:sp>
        <p:nvSpPr>
          <p:cNvPr id="46" name="Text Box 58">
            <a:extLst>
              <a:ext uri="{FF2B5EF4-FFF2-40B4-BE49-F238E27FC236}">
                <a16:creationId xmlns:a16="http://schemas.microsoft.com/office/drawing/2014/main" id="{B4C692F7-89F9-7182-8702-B43322B21220}"/>
              </a:ext>
            </a:extLst>
          </p:cNvPr>
          <p:cNvSpPr txBox="1">
            <a:spLocks noChangeArrowheads="1"/>
          </p:cNvSpPr>
          <p:nvPr/>
        </p:nvSpPr>
        <p:spPr bwMode="auto">
          <a:xfrm>
            <a:off x="2949107" y="3684114"/>
            <a:ext cx="36980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r>
              <a:rPr lang="en-US" altLang="en-US" sz="2800" dirty="0">
                <a:solidFill>
                  <a:schemeClr val="tx1"/>
                </a:solidFill>
                <a:latin typeface="Comic Sans MS" panose="030F0702030302020204" pitchFamily="66" charset="0"/>
                <a:cs typeface="Arial" panose="020B0604020202020204" pitchFamily="34" charset="0"/>
              </a:rPr>
              <a:t>Parton Model :                </a:t>
            </a:r>
            <a:r>
              <a:rPr lang="en-US" altLang="en-US" sz="2000" dirty="0">
                <a:solidFill>
                  <a:schemeClr val="tx1"/>
                </a:solidFill>
                <a:latin typeface="Comic Sans MS" panose="030F0702030302020204" pitchFamily="66" charset="0"/>
                <a:cs typeface="Arial" panose="020B0604020202020204" pitchFamily="34" charset="0"/>
              </a:rPr>
              <a:t>Feynman; </a:t>
            </a:r>
            <a:r>
              <a:rPr lang="en-US" altLang="en-US" sz="2000" dirty="0" err="1">
                <a:solidFill>
                  <a:schemeClr val="tx1"/>
                </a:solidFill>
                <a:latin typeface="Comic Sans MS" panose="030F0702030302020204" pitchFamily="66" charset="0"/>
                <a:cs typeface="Arial" panose="020B0604020202020204" pitchFamily="34" charset="0"/>
              </a:rPr>
              <a:t>Bjorken</a:t>
            </a:r>
            <a:r>
              <a:rPr lang="en-US" altLang="en-US" sz="2000" dirty="0">
                <a:solidFill>
                  <a:schemeClr val="tx1"/>
                </a:solidFill>
                <a:latin typeface="Comic Sans MS" panose="030F0702030302020204" pitchFamily="66" charset="0"/>
                <a:cs typeface="Arial" panose="020B0604020202020204" pitchFamily="34" charset="0"/>
              </a:rPr>
              <a:t>, </a:t>
            </a:r>
            <a:r>
              <a:rPr lang="en-US" altLang="en-US" sz="2000" dirty="0" err="1">
                <a:solidFill>
                  <a:schemeClr val="tx1"/>
                </a:solidFill>
                <a:latin typeface="Comic Sans MS" panose="030F0702030302020204" pitchFamily="66" charset="0"/>
                <a:cs typeface="Arial" panose="020B0604020202020204" pitchFamily="34" charset="0"/>
              </a:rPr>
              <a:t>Paschos</a:t>
            </a:r>
            <a:endParaRPr lang="en-US" altLang="en-US" sz="2000" dirty="0">
              <a:solidFill>
                <a:schemeClr val="tx1"/>
              </a:solidFill>
              <a:latin typeface="Comic Sans MS" panose="030F0702030302020204" pitchFamily="66" charset="0"/>
              <a:cs typeface="Arial" panose="020B0604020202020204" pitchFamily="34" charset="0"/>
            </a:endParaRPr>
          </a:p>
        </p:txBody>
      </p:sp>
      <p:grpSp>
        <p:nvGrpSpPr>
          <p:cNvPr id="47" name="Group 2">
            <a:extLst>
              <a:ext uri="{FF2B5EF4-FFF2-40B4-BE49-F238E27FC236}">
                <a16:creationId xmlns:a16="http://schemas.microsoft.com/office/drawing/2014/main" id="{3FB377EB-01A8-AA22-3CEE-BDEFE1615697}"/>
              </a:ext>
            </a:extLst>
          </p:cNvPr>
          <p:cNvGrpSpPr>
            <a:grpSpLocks/>
          </p:cNvGrpSpPr>
          <p:nvPr/>
        </p:nvGrpSpPr>
        <p:grpSpPr bwMode="auto">
          <a:xfrm>
            <a:off x="538480" y="898419"/>
            <a:ext cx="3352800" cy="2651125"/>
            <a:chOff x="1488" y="864"/>
            <a:chExt cx="2440" cy="2083"/>
          </a:xfrm>
        </p:grpSpPr>
        <p:grpSp>
          <p:nvGrpSpPr>
            <p:cNvPr id="48" name="Group 3">
              <a:extLst>
                <a:ext uri="{FF2B5EF4-FFF2-40B4-BE49-F238E27FC236}">
                  <a16:creationId xmlns:a16="http://schemas.microsoft.com/office/drawing/2014/main" id="{C8AEE12F-E233-3081-3833-251E434E6724}"/>
                </a:ext>
              </a:extLst>
            </p:cNvPr>
            <p:cNvGrpSpPr>
              <a:grpSpLocks/>
            </p:cNvGrpSpPr>
            <p:nvPr/>
          </p:nvGrpSpPr>
          <p:grpSpPr bwMode="auto">
            <a:xfrm>
              <a:off x="1488" y="864"/>
              <a:ext cx="2440" cy="2083"/>
              <a:chOff x="1200" y="864"/>
              <a:chExt cx="2440" cy="2083"/>
            </a:xfrm>
          </p:grpSpPr>
          <p:grpSp>
            <p:nvGrpSpPr>
              <p:cNvPr id="50" name="Group 52">
                <a:extLst>
                  <a:ext uri="{FF2B5EF4-FFF2-40B4-BE49-F238E27FC236}">
                    <a16:creationId xmlns:a16="http://schemas.microsoft.com/office/drawing/2014/main" id="{1822DBBC-3A32-D290-4706-3B5AC5411AB0}"/>
                  </a:ext>
                </a:extLst>
              </p:cNvPr>
              <p:cNvGrpSpPr>
                <a:grpSpLocks/>
              </p:cNvGrpSpPr>
              <p:nvPr/>
            </p:nvGrpSpPr>
            <p:grpSpPr bwMode="auto">
              <a:xfrm>
                <a:off x="1200" y="864"/>
                <a:ext cx="2440" cy="2083"/>
                <a:chOff x="1200" y="864"/>
                <a:chExt cx="2440" cy="2083"/>
              </a:xfrm>
            </p:grpSpPr>
            <p:grpSp>
              <p:nvGrpSpPr>
                <p:cNvPr id="52" name="Group 5">
                  <a:extLst>
                    <a:ext uri="{FF2B5EF4-FFF2-40B4-BE49-F238E27FC236}">
                      <a16:creationId xmlns:a16="http://schemas.microsoft.com/office/drawing/2014/main" id="{0A056A59-EEB5-D058-3EAD-DBDFC57E5EFF}"/>
                    </a:ext>
                  </a:extLst>
                </p:cNvPr>
                <p:cNvGrpSpPr>
                  <a:grpSpLocks/>
                </p:cNvGrpSpPr>
                <p:nvPr/>
              </p:nvGrpSpPr>
              <p:grpSpPr bwMode="auto">
                <a:xfrm>
                  <a:off x="1200" y="864"/>
                  <a:ext cx="2440" cy="2083"/>
                  <a:chOff x="1200" y="864"/>
                  <a:chExt cx="2440" cy="2083"/>
                </a:xfrm>
              </p:grpSpPr>
              <p:grpSp>
                <p:nvGrpSpPr>
                  <p:cNvPr id="54" name="Group 6">
                    <a:extLst>
                      <a:ext uri="{FF2B5EF4-FFF2-40B4-BE49-F238E27FC236}">
                        <a16:creationId xmlns:a16="http://schemas.microsoft.com/office/drawing/2014/main" id="{CA64DB17-0652-7227-242F-E23C00E697BA}"/>
                      </a:ext>
                    </a:extLst>
                  </p:cNvPr>
                  <p:cNvGrpSpPr>
                    <a:grpSpLocks/>
                  </p:cNvGrpSpPr>
                  <p:nvPr/>
                </p:nvGrpSpPr>
                <p:grpSpPr bwMode="auto">
                  <a:xfrm>
                    <a:off x="1200" y="864"/>
                    <a:ext cx="2424" cy="2083"/>
                    <a:chOff x="1536" y="941"/>
                    <a:chExt cx="2424" cy="2083"/>
                  </a:xfrm>
                </p:grpSpPr>
                <p:pic>
                  <p:nvPicPr>
                    <p:cNvPr id="63" name="Picture 7">
                      <a:extLst>
                        <a:ext uri="{FF2B5EF4-FFF2-40B4-BE49-F238E27FC236}">
                          <a16:creationId xmlns:a16="http://schemas.microsoft.com/office/drawing/2014/main" id="{3E09A4EE-C4E2-6575-9000-F92ECFACB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941"/>
                      <a:ext cx="2424" cy="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8">
                      <a:extLst>
                        <a:ext uri="{FF2B5EF4-FFF2-40B4-BE49-F238E27FC236}">
                          <a16:creationId xmlns:a16="http://schemas.microsoft.com/office/drawing/2014/main" id="{1CE9597D-C749-F6F8-5901-A3ACA79978DB}"/>
                        </a:ext>
                      </a:extLst>
                    </p:cNvPr>
                    <p:cNvSpPr>
                      <a:spLocks noChangeArrowheads="1"/>
                    </p:cNvSpPr>
                    <p:nvPr/>
                  </p:nvSpPr>
                  <p:spPr bwMode="auto">
                    <a:xfrm>
                      <a:off x="2740" y="2165"/>
                      <a:ext cx="294" cy="512"/>
                    </a:xfrm>
                    <a:prstGeom prst="ellipse">
                      <a:avLst/>
                    </a:prstGeom>
                    <a:solidFill>
                      <a:srgbClr val="FFCC00"/>
                    </a:solidFill>
                    <a:ln w="9525">
                      <a:solidFill>
                        <a:schemeClr val="tx1"/>
                      </a:solidFill>
                      <a:round/>
                      <a:headEnd/>
                      <a:tailEnd/>
                    </a:ln>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grpSp>
              <p:pic>
                <p:nvPicPr>
                  <p:cNvPr id="55" name="Picture 11">
                    <a:extLst>
                      <a:ext uri="{FF2B5EF4-FFF2-40B4-BE49-F238E27FC236}">
                        <a16:creationId xmlns:a16="http://schemas.microsoft.com/office/drawing/2014/main" id="{281E76FC-9384-951D-A549-D7623EDD9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36" y="2064"/>
                    <a:ext cx="1532" cy="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56" name="Picture 12">
                    <a:extLst>
                      <a:ext uri="{FF2B5EF4-FFF2-40B4-BE49-F238E27FC236}">
                        <a16:creationId xmlns:a16="http://schemas.microsoft.com/office/drawing/2014/main" id="{2FB60C49-506E-001C-1B06-B2B0A9A81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2544"/>
                    <a:ext cx="380"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57" name="Picture 13" descr="image-2283.pdf                                                 0015F4BBMacintosh HD                   BBA79819:">
                    <a:extLst>
                      <a:ext uri="{FF2B5EF4-FFF2-40B4-BE49-F238E27FC236}">
                        <a16:creationId xmlns:a16="http://schemas.microsoft.com/office/drawing/2014/main" id="{E5D61063-7935-5191-EFF3-60EB17C53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 y="2328"/>
                    <a:ext cx="30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4">
                    <a:extLst>
                      <a:ext uri="{FF2B5EF4-FFF2-40B4-BE49-F238E27FC236}">
                        <a16:creationId xmlns:a16="http://schemas.microsoft.com/office/drawing/2014/main" id="{EA68D305-8598-8258-9A70-C4BA4D85D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2" y="2596"/>
                    <a:ext cx="3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59" name="Picture 15">
                    <a:extLst>
                      <a:ext uri="{FF2B5EF4-FFF2-40B4-BE49-F238E27FC236}">
                        <a16:creationId xmlns:a16="http://schemas.microsoft.com/office/drawing/2014/main" id="{23F843CF-0192-C8D6-2D10-B3712230E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262567">
                    <a:off x="2136" y="2539"/>
                    <a:ext cx="272"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60" name="Picture 16">
                    <a:extLst>
                      <a:ext uri="{FF2B5EF4-FFF2-40B4-BE49-F238E27FC236}">
                        <a16:creationId xmlns:a16="http://schemas.microsoft.com/office/drawing/2014/main" id="{D092F39F-C29D-F347-614B-5C5A0AD418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962896">
                    <a:off x="2493" y="2044"/>
                    <a:ext cx="11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61" name="Picture 17">
                    <a:extLst>
                      <a:ext uri="{FF2B5EF4-FFF2-40B4-BE49-F238E27FC236}">
                        <a16:creationId xmlns:a16="http://schemas.microsoft.com/office/drawing/2014/main" id="{C398C5AD-D126-BBD7-C18D-9B213838CA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 y="2056"/>
                    <a:ext cx="568"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62" name="Picture 18" descr="image-2284.pdf                                                 0015F4BBMacintosh HD                   BBA79819:">
                    <a:extLst>
                      <a:ext uri="{FF2B5EF4-FFF2-40B4-BE49-F238E27FC236}">
                        <a16:creationId xmlns:a16="http://schemas.microsoft.com/office/drawing/2014/main" id="{9CBF06D2-78E3-42C8-8BFE-00624C2D98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6" y="2304"/>
                    <a:ext cx="30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Picture 19">
                  <a:extLst>
                    <a:ext uri="{FF2B5EF4-FFF2-40B4-BE49-F238E27FC236}">
                      <a16:creationId xmlns:a16="http://schemas.microsoft.com/office/drawing/2014/main" id="{E6772DFA-641C-5F38-C0DE-D6C11555FC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8" y="2640"/>
                  <a:ext cx="23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pic>
            <p:nvPicPr>
              <p:cNvPr id="51" name="Picture 20" descr="image-2285.pdf                                                 0015F4BBMacintosh HD                   BBA79819:">
                <a:extLst>
                  <a:ext uri="{FF2B5EF4-FFF2-40B4-BE49-F238E27FC236}">
                    <a16:creationId xmlns:a16="http://schemas.microsoft.com/office/drawing/2014/main" id="{020BD2E1-A425-706A-80A4-736896DE20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0" y="2232"/>
                <a:ext cx="24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21">
              <a:extLst>
                <a:ext uri="{FF2B5EF4-FFF2-40B4-BE49-F238E27FC236}">
                  <a16:creationId xmlns:a16="http://schemas.microsoft.com/office/drawing/2014/main" id="{56E8F999-9C3B-ABA6-4ABF-4A143C263B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2" y="2016"/>
              <a:ext cx="21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pic>
        <p:nvPicPr>
          <p:cNvPr id="65" name="Picture 79" descr="&#10;image-440.pdf                                                  000D1ADBMacintosh HD                   C181DED4:">
            <a:extLst>
              <a:ext uri="{FF2B5EF4-FFF2-40B4-BE49-F238E27FC236}">
                <a16:creationId xmlns:a16="http://schemas.microsoft.com/office/drawing/2014/main" id="{02AAB715-12AE-D40C-0974-CFDA6893E9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0280" y="3733694"/>
            <a:ext cx="14732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82">
            <a:extLst>
              <a:ext uri="{FF2B5EF4-FFF2-40B4-BE49-F238E27FC236}">
                <a16:creationId xmlns:a16="http://schemas.microsoft.com/office/drawing/2014/main" id="{E17F00DC-695F-DB81-6F31-C53DA02E1A9A}"/>
              </a:ext>
            </a:extLst>
          </p:cNvPr>
          <p:cNvGrpSpPr>
            <a:grpSpLocks/>
          </p:cNvGrpSpPr>
          <p:nvPr/>
        </p:nvGrpSpPr>
        <p:grpSpPr bwMode="auto">
          <a:xfrm>
            <a:off x="3815080" y="819044"/>
            <a:ext cx="4953000" cy="3449638"/>
            <a:chOff x="3886200" y="1612900"/>
            <a:chExt cx="4953000" cy="3449638"/>
          </a:xfrm>
        </p:grpSpPr>
        <p:sp>
          <p:nvSpPr>
            <p:cNvPr id="67" name="AutoShape 42">
              <a:extLst>
                <a:ext uri="{FF2B5EF4-FFF2-40B4-BE49-F238E27FC236}">
                  <a16:creationId xmlns:a16="http://schemas.microsoft.com/office/drawing/2014/main" id="{D0586CEA-7F1F-3C93-F35E-36D8747F753C}"/>
                </a:ext>
              </a:extLst>
            </p:cNvPr>
            <p:cNvSpPr>
              <a:spLocks noChangeArrowheads="1"/>
            </p:cNvSpPr>
            <p:nvPr/>
          </p:nvSpPr>
          <p:spPr bwMode="auto">
            <a:xfrm>
              <a:off x="3886200" y="2737510"/>
              <a:ext cx="1143000" cy="457200"/>
            </a:xfrm>
            <a:prstGeom prst="rightArrow">
              <a:avLst>
                <a:gd name="adj1" fmla="val 50000"/>
                <a:gd name="adj2" fmla="val 62500"/>
              </a:avLst>
            </a:prstGeom>
            <a:solidFill>
              <a:srgbClr val="FF0000"/>
            </a:solidFill>
            <a:ln w="9525">
              <a:solidFill>
                <a:schemeClr val="tx1"/>
              </a:solidFill>
              <a:miter lim="800000"/>
              <a:headEnd/>
              <a:tailEnd/>
            </a:ln>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grpSp>
          <p:nvGrpSpPr>
            <p:cNvPr id="68" name="Group 82">
              <a:extLst>
                <a:ext uri="{FF2B5EF4-FFF2-40B4-BE49-F238E27FC236}">
                  <a16:creationId xmlns:a16="http://schemas.microsoft.com/office/drawing/2014/main" id="{1BDBFB3F-6BB2-0139-42FC-E8ED3DEFF989}"/>
                </a:ext>
              </a:extLst>
            </p:cNvPr>
            <p:cNvGrpSpPr>
              <a:grpSpLocks/>
            </p:cNvGrpSpPr>
            <p:nvPr/>
          </p:nvGrpSpPr>
          <p:grpSpPr bwMode="auto">
            <a:xfrm>
              <a:off x="5473700" y="1612900"/>
              <a:ext cx="3365500" cy="2654300"/>
              <a:chOff x="816" y="528"/>
              <a:chExt cx="3512" cy="2488"/>
            </a:xfrm>
          </p:grpSpPr>
          <p:pic>
            <p:nvPicPr>
              <p:cNvPr id="70" name="Picture 83">
                <a:extLst>
                  <a:ext uri="{FF2B5EF4-FFF2-40B4-BE49-F238E27FC236}">
                    <a16:creationId xmlns:a16="http://schemas.microsoft.com/office/drawing/2014/main" id="{D1E35D86-9CD9-B089-4BB3-716395113F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 y="528"/>
                <a:ext cx="3512" cy="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71" name="Picture 84">
                <a:extLst>
                  <a:ext uri="{FF2B5EF4-FFF2-40B4-BE49-F238E27FC236}">
                    <a16:creationId xmlns:a16="http://schemas.microsoft.com/office/drawing/2014/main" id="{1AB4223F-4F03-BA3D-4077-B618C640434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4" y="1511"/>
                <a:ext cx="384"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72" name="Group 85">
                <a:extLst>
                  <a:ext uri="{FF2B5EF4-FFF2-40B4-BE49-F238E27FC236}">
                    <a16:creationId xmlns:a16="http://schemas.microsoft.com/office/drawing/2014/main" id="{B3F32BEF-4A5B-CD5E-8A1C-EBA5880C4387}"/>
                  </a:ext>
                </a:extLst>
              </p:cNvPr>
              <p:cNvGrpSpPr>
                <a:grpSpLocks/>
              </p:cNvGrpSpPr>
              <p:nvPr/>
            </p:nvGrpSpPr>
            <p:grpSpPr bwMode="auto">
              <a:xfrm rot="2232536">
                <a:off x="2704" y="1523"/>
                <a:ext cx="326" cy="305"/>
                <a:chOff x="2976" y="2256"/>
                <a:chExt cx="1056" cy="1331"/>
              </a:xfrm>
            </p:grpSpPr>
            <p:sp>
              <p:nvSpPr>
                <p:cNvPr id="73" name="Freeform 86">
                  <a:extLst>
                    <a:ext uri="{FF2B5EF4-FFF2-40B4-BE49-F238E27FC236}">
                      <a16:creationId xmlns:a16="http://schemas.microsoft.com/office/drawing/2014/main" id="{48FFE72E-3041-D76D-FE74-F463D68BC2FD}"/>
                    </a:ext>
                  </a:extLst>
                </p:cNvPr>
                <p:cNvSpPr>
                  <a:spLocks/>
                </p:cNvSpPr>
                <p:nvPr/>
              </p:nvSpPr>
              <p:spPr bwMode="auto">
                <a:xfrm>
                  <a:off x="2976" y="2256"/>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sp>
              <p:nvSpPr>
                <p:cNvPr id="74" name="Freeform 87">
                  <a:extLst>
                    <a:ext uri="{FF2B5EF4-FFF2-40B4-BE49-F238E27FC236}">
                      <a16:creationId xmlns:a16="http://schemas.microsoft.com/office/drawing/2014/main" id="{1F8BDEEB-F0C2-40E3-EA82-53594803598E}"/>
                    </a:ext>
                  </a:extLst>
                </p:cNvPr>
                <p:cNvSpPr>
                  <a:spLocks/>
                </p:cNvSpPr>
                <p:nvPr/>
              </p:nvSpPr>
              <p:spPr bwMode="auto">
                <a:xfrm>
                  <a:off x="3216" y="2562"/>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sp>
              <p:nvSpPr>
                <p:cNvPr id="75" name="Freeform 88">
                  <a:extLst>
                    <a:ext uri="{FF2B5EF4-FFF2-40B4-BE49-F238E27FC236}">
                      <a16:creationId xmlns:a16="http://schemas.microsoft.com/office/drawing/2014/main" id="{1BAC7073-FD72-30DD-E30B-C9784EB985C2}"/>
                    </a:ext>
                  </a:extLst>
                </p:cNvPr>
                <p:cNvSpPr>
                  <a:spLocks/>
                </p:cNvSpPr>
                <p:nvPr/>
              </p:nvSpPr>
              <p:spPr bwMode="auto">
                <a:xfrm>
                  <a:off x="3504" y="2850"/>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sp>
              <p:nvSpPr>
                <p:cNvPr id="76" name="Freeform 89">
                  <a:extLst>
                    <a:ext uri="{FF2B5EF4-FFF2-40B4-BE49-F238E27FC236}">
                      <a16:creationId xmlns:a16="http://schemas.microsoft.com/office/drawing/2014/main" id="{186BE2EE-3756-652B-30FE-6F86B4108C11}"/>
                    </a:ext>
                  </a:extLst>
                </p:cNvPr>
                <p:cNvSpPr>
                  <a:spLocks/>
                </p:cNvSpPr>
                <p:nvPr/>
              </p:nvSpPr>
              <p:spPr bwMode="auto">
                <a:xfrm>
                  <a:off x="3744" y="3155"/>
                  <a:ext cx="288" cy="432"/>
                </a:xfrm>
                <a:custGeom>
                  <a:avLst/>
                  <a:gdLst>
                    <a:gd name="T0" fmla="*/ 0 w 288"/>
                    <a:gd name="T1" fmla="*/ 72 h 432"/>
                    <a:gd name="T2" fmla="*/ 192 w 288"/>
                    <a:gd name="T3" fmla="*/ 24 h 432"/>
                    <a:gd name="T4" fmla="*/ 144 w 288"/>
                    <a:gd name="T5" fmla="*/ 216 h 432"/>
                    <a:gd name="T6" fmla="*/ 96 w 288"/>
                    <a:gd name="T7" fmla="*/ 408 h 432"/>
                    <a:gd name="T8" fmla="*/ 288 w 288"/>
                    <a:gd name="T9" fmla="*/ 360 h 432"/>
                    <a:gd name="T10" fmla="*/ 0 60000 65536"/>
                    <a:gd name="T11" fmla="*/ 0 60000 65536"/>
                    <a:gd name="T12" fmla="*/ 0 60000 65536"/>
                    <a:gd name="T13" fmla="*/ 0 60000 65536"/>
                    <a:gd name="T14" fmla="*/ 0 60000 65536"/>
                    <a:gd name="T15" fmla="*/ 0 w 288"/>
                    <a:gd name="T16" fmla="*/ 0 h 432"/>
                    <a:gd name="T17" fmla="*/ 288 w 288"/>
                    <a:gd name="T18" fmla="*/ 432 h 432"/>
                  </a:gdLst>
                  <a:ahLst/>
                  <a:cxnLst>
                    <a:cxn ang="T10">
                      <a:pos x="T0" y="T1"/>
                    </a:cxn>
                    <a:cxn ang="T11">
                      <a:pos x="T2" y="T3"/>
                    </a:cxn>
                    <a:cxn ang="T12">
                      <a:pos x="T4" y="T5"/>
                    </a:cxn>
                    <a:cxn ang="T13">
                      <a:pos x="T6" y="T7"/>
                    </a:cxn>
                    <a:cxn ang="T14">
                      <a:pos x="T8" y="T9"/>
                    </a:cxn>
                  </a:cxnLst>
                  <a:rect l="T15" t="T16" r="T17" b="T18"/>
                  <a:pathLst>
                    <a:path w="288" h="432">
                      <a:moveTo>
                        <a:pt x="0" y="72"/>
                      </a:moveTo>
                      <a:cubicBezTo>
                        <a:pt x="84" y="36"/>
                        <a:pt x="168" y="0"/>
                        <a:pt x="192" y="24"/>
                      </a:cubicBezTo>
                      <a:cubicBezTo>
                        <a:pt x="216" y="48"/>
                        <a:pt x="160" y="152"/>
                        <a:pt x="144" y="216"/>
                      </a:cubicBezTo>
                      <a:cubicBezTo>
                        <a:pt x="128" y="280"/>
                        <a:pt x="72" y="384"/>
                        <a:pt x="96" y="408"/>
                      </a:cubicBezTo>
                      <a:cubicBezTo>
                        <a:pt x="120" y="432"/>
                        <a:pt x="256" y="368"/>
                        <a:pt x="288" y="36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grpSp>
        </p:grpSp>
        <p:pic>
          <p:nvPicPr>
            <p:cNvPr id="69" name="Picture 90" descr="&#10;image-441.pdf                                                  000D1ADBMacintosh HD                   C181DED4:">
              <a:extLst>
                <a:ext uri="{FF2B5EF4-FFF2-40B4-BE49-F238E27FC236}">
                  <a16:creationId xmlns:a16="http://schemas.microsoft.com/office/drawing/2014/main" id="{5EF8A564-DC81-2372-B9C6-D2FAC60FCD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18300" y="4724400"/>
              <a:ext cx="1054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7" name="Group 83">
            <a:extLst>
              <a:ext uri="{FF2B5EF4-FFF2-40B4-BE49-F238E27FC236}">
                <a16:creationId xmlns:a16="http://schemas.microsoft.com/office/drawing/2014/main" id="{5F5F9DFC-28E7-BF70-C865-1C4D44386FBC}"/>
              </a:ext>
            </a:extLst>
          </p:cNvPr>
          <p:cNvGrpSpPr>
            <a:grpSpLocks/>
          </p:cNvGrpSpPr>
          <p:nvPr/>
        </p:nvGrpSpPr>
        <p:grpSpPr bwMode="auto">
          <a:xfrm>
            <a:off x="5872480" y="1568344"/>
            <a:ext cx="1981200" cy="1828800"/>
            <a:chOff x="5943600" y="2362200"/>
            <a:chExt cx="1981200" cy="1828800"/>
          </a:xfrm>
        </p:grpSpPr>
        <p:sp>
          <p:nvSpPr>
            <p:cNvPr id="78" name="Oval 80">
              <a:extLst>
                <a:ext uri="{FF2B5EF4-FFF2-40B4-BE49-F238E27FC236}">
                  <a16:creationId xmlns:a16="http://schemas.microsoft.com/office/drawing/2014/main" id="{F29833B9-ECAD-E9CA-7FD8-7A4964DBB94F}"/>
                </a:ext>
              </a:extLst>
            </p:cNvPr>
            <p:cNvSpPr>
              <a:spLocks noChangeArrowheads="1"/>
            </p:cNvSpPr>
            <p:nvPr/>
          </p:nvSpPr>
          <p:spPr bwMode="auto">
            <a:xfrm>
              <a:off x="7010400" y="2362200"/>
              <a:ext cx="914400" cy="914400"/>
            </a:xfrm>
            <a:prstGeom prst="ellipse">
              <a:avLst/>
            </a:prstGeom>
            <a:solidFill>
              <a:srgbClr val="008000">
                <a:alpha val="49019"/>
              </a:srgbClr>
            </a:solidFill>
            <a:ln w="28575">
              <a:solidFill>
                <a:schemeClr val="tx1"/>
              </a:solidFill>
              <a:round/>
              <a:headEnd/>
              <a:tailEnd/>
            </a:ln>
          </p:spPr>
          <p:txBody>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sp>
          <p:nvSpPr>
            <p:cNvPr id="79" name="Oval 81">
              <a:extLst>
                <a:ext uri="{FF2B5EF4-FFF2-40B4-BE49-F238E27FC236}">
                  <a16:creationId xmlns:a16="http://schemas.microsoft.com/office/drawing/2014/main" id="{E8AC20EF-BDAA-0B9C-B9C6-AB1C05620F25}"/>
                </a:ext>
              </a:extLst>
            </p:cNvPr>
            <p:cNvSpPr>
              <a:spLocks noChangeArrowheads="1"/>
            </p:cNvSpPr>
            <p:nvPr/>
          </p:nvSpPr>
          <p:spPr bwMode="auto">
            <a:xfrm>
              <a:off x="5943600" y="3276600"/>
              <a:ext cx="914400" cy="914400"/>
            </a:xfrm>
            <a:prstGeom prst="ellipse">
              <a:avLst/>
            </a:prstGeom>
            <a:solidFill>
              <a:srgbClr val="FFD32D">
                <a:alpha val="49019"/>
              </a:srgbClr>
            </a:solidFill>
            <a:ln w="28575">
              <a:solidFill>
                <a:schemeClr val="tx1"/>
              </a:solidFill>
              <a:round/>
              <a:headEnd/>
              <a:tailEnd/>
            </a:ln>
          </p:spPr>
          <p:txBody>
            <a:bodyPr/>
            <a:lstStyle>
              <a:lvl1pPr>
                <a:defRPr sz="2400" b="1">
                  <a:solidFill>
                    <a:schemeClr val="tx2"/>
                  </a:solidFill>
                  <a:latin typeface="Times" charset="0"/>
                  <a:ea typeface="ＭＳ Ｐゴシック" charset="-128"/>
                </a:defRPr>
              </a:lvl1pPr>
              <a:lvl2pPr marL="37931725" indent="-37474525">
                <a:defRPr sz="2400" b="1">
                  <a:solidFill>
                    <a:schemeClr val="tx2"/>
                  </a:solidFill>
                  <a:latin typeface="Times" charset="0"/>
                  <a:ea typeface="ＭＳ Ｐゴシック" charset="-128"/>
                </a:defRPr>
              </a:lvl2pPr>
              <a:lvl3pPr>
                <a:defRPr sz="2400" b="1">
                  <a:solidFill>
                    <a:schemeClr val="tx2"/>
                  </a:solidFill>
                  <a:latin typeface="Times" charset="0"/>
                  <a:ea typeface="ＭＳ Ｐゴシック" charset="-128"/>
                </a:defRPr>
              </a:lvl3pPr>
              <a:lvl4pPr>
                <a:defRPr sz="2400" b="1">
                  <a:solidFill>
                    <a:schemeClr val="tx2"/>
                  </a:solidFill>
                  <a:latin typeface="Times" charset="0"/>
                  <a:ea typeface="ＭＳ Ｐゴシック" charset="-128"/>
                </a:defRPr>
              </a:lvl4pPr>
              <a:lvl5pPr>
                <a:defRPr sz="2400" b="1">
                  <a:solidFill>
                    <a:schemeClr val="tx2"/>
                  </a:solidFill>
                  <a:latin typeface="Times" charset="0"/>
                  <a:ea typeface="ＭＳ Ｐゴシック" charset="-128"/>
                </a:defRPr>
              </a:lvl5pPr>
              <a:lvl6pPr marL="457200" eaLnBrk="0" fontAlgn="base" hangingPunct="0">
                <a:spcBef>
                  <a:spcPct val="0"/>
                </a:spcBef>
                <a:spcAft>
                  <a:spcPct val="0"/>
                </a:spcAft>
                <a:defRPr sz="2400" b="1">
                  <a:solidFill>
                    <a:schemeClr val="tx2"/>
                  </a:solidFill>
                  <a:latin typeface="Times" charset="0"/>
                  <a:ea typeface="ＭＳ Ｐゴシック" charset="-128"/>
                </a:defRPr>
              </a:lvl6pPr>
              <a:lvl7pPr marL="914400" eaLnBrk="0" fontAlgn="base" hangingPunct="0">
                <a:spcBef>
                  <a:spcPct val="0"/>
                </a:spcBef>
                <a:spcAft>
                  <a:spcPct val="0"/>
                </a:spcAft>
                <a:defRPr sz="2400" b="1">
                  <a:solidFill>
                    <a:schemeClr val="tx2"/>
                  </a:solidFill>
                  <a:latin typeface="Times" charset="0"/>
                  <a:ea typeface="ＭＳ Ｐゴシック" charset="-128"/>
                </a:defRPr>
              </a:lvl7pPr>
              <a:lvl8pPr marL="1371600" eaLnBrk="0" fontAlgn="base" hangingPunct="0">
                <a:spcBef>
                  <a:spcPct val="0"/>
                </a:spcBef>
                <a:spcAft>
                  <a:spcPct val="0"/>
                </a:spcAft>
                <a:defRPr sz="2400" b="1">
                  <a:solidFill>
                    <a:schemeClr val="tx2"/>
                  </a:solidFill>
                  <a:latin typeface="Times" charset="0"/>
                  <a:ea typeface="ＭＳ Ｐゴシック" charset="-128"/>
                </a:defRPr>
              </a:lvl8pPr>
              <a:lvl9pPr marL="1828800" eaLnBrk="0" fontAlgn="base" hangingPunct="0">
                <a:spcBef>
                  <a:spcPct val="0"/>
                </a:spcBef>
                <a:spcAft>
                  <a:spcPct val="0"/>
                </a:spcAft>
                <a:defRPr sz="2400" b="1">
                  <a:solidFill>
                    <a:schemeClr val="tx2"/>
                  </a:solidFill>
                  <a:latin typeface="Times" charset="0"/>
                  <a:ea typeface="ＭＳ Ｐゴシック" charset="-128"/>
                </a:defRPr>
              </a:lvl9pPr>
            </a:lstStyle>
            <a:p>
              <a:endParaRPr lang="en-US" altLang="en-US">
                <a:solidFill>
                  <a:schemeClr val="tx1"/>
                </a:solidFill>
                <a:latin typeface="Comic Sans MS" panose="030F0702030302020204" pitchFamily="66" charset="0"/>
                <a:cs typeface="Arial" panose="020B0604020202020204" pitchFamily="34" charset="0"/>
              </a:endParaRPr>
            </a:p>
          </p:txBody>
        </p:sp>
      </p:grpSp>
      <p:sp>
        <p:nvSpPr>
          <p:cNvPr id="80" name="TextBox 79">
            <a:extLst>
              <a:ext uri="{FF2B5EF4-FFF2-40B4-BE49-F238E27FC236}">
                <a16:creationId xmlns:a16="http://schemas.microsoft.com/office/drawing/2014/main" id="{C85A4B88-2EB1-B958-73C8-222B96DEC1DC}"/>
              </a:ext>
            </a:extLst>
          </p:cNvPr>
          <p:cNvSpPr txBox="1"/>
          <p:nvPr/>
        </p:nvSpPr>
        <p:spPr>
          <a:xfrm>
            <a:off x="309880" y="4692534"/>
            <a:ext cx="5181600" cy="707886"/>
          </a:xfrm>
          <a:prstGeom prst="rect">
            <a:avLst/>
          </a:prstGeom>
          <a:noFill/>
        </p:spPr>
        <p:txBody>
          <a:bodyPr wrap="square" rtlCol="0">
            <a:spAutoFit/>
          </a:bodyPr>
          <a:lstStyle/>
          <a:p>
            <a:r>
              <a:rPr lang="en-US" sz="2000" dirty="0">
                <a:cs typeface="Arial" panose="020B0604020202020204" pitchFamily="34" charset="0"/>
                <a:sym typeface="Wingdings" panose="05000000000000000000" pitchFamily="2" charset="2"/>
              </a:rPr>
              <a:t></a:t>
            </a:r>
            <a:r>
              <a:rPr lang="en-US" sz="2000" dirty="0">
                <a:cs typeface="Arial" panose="020B0604020202020204" pitchFamily="34" charset="0"/>
              </a:rPr>
              <a:t> access through Structure Functions F</a:t>
            </a:r>
            <a:r>
              <a:rPr lang="en-US" sz="2000" baseline="-25000" dirty="0">
                <a:cs typeface="Arial" panose="020B0604020202020204" pitchFamily="34" charset="0"/>
              </a:rPr>
              <a:t>2</a:t>
            </a:r>
            <a:r>
              <a:rPr lang="en-US" sz="2000" dirty="0">
                <a:cs typeface="Arial" panose="020B0604020202020204" pitchFamily="34" charset="0"/>
              </a:rPr>
              <a:t> 	to Parton Distribution Functions</a:t>
            </a:r>
          </a:p>
        </p:txBody>
      </p:sp>
      <p:graphicFrame>
        <p:nvGraphicFramePr>
          <p:cNvPr id="81" name="Object 80">
            <a:extLst>
              <a:ext uri="{FF2B5EF4-FFF2-40B4-BE49-F238E27FC236}">
                <a16:creationId xmlns:a16="http://schemas.microsoft.com/office/drawing/2014/main" id="{87E820E5-FE83-E721-5203-34A5CB316874}"/>
              </a:ext>
            </a:extLst>
          </p:cNvPr>
          <p:cNvGraphicFramePr>
            <a:graphicFrameLocks noChangeAspect="1"/>
          </p:cNvGraphicFramePr>
          <p:nvPr>
            <p:extLst>
              <p:ext uri="{D42A27DB-BD31-4B8C-83A1-F6EECF244321}">
                <p14:modId xmlns:p14="http://schemas.microsoft.com/office/powerpoint/2010/main" val="1368565474"/>
              </p:ext>
            </p:extLst>
          </p:nvPr>
        </p:nvGraphicFramePr>
        <p:xfrm>
          <a:off x="5824855" y="4688123"/>
          <a:ext cx="2638425" cy="750887"/>
        </p:xfrm>
        <a:graphic>
          <a:graphicData uri="http://schemas.openxmlformats.org/presentationml/2006/ole">
            <mc:AlternateContent xmlns:mc="http://schemas.openxmlformats.org/markup-compatibility/2006">
              <mc:Choice xmlns:v="urn:schemas-microsoft-com:vml" Requires="v">
                <p:oleObj name="Equation" r:id="rId16" imgW="27351000" imgH="7767000" progId="Equation.3">
                  <p:embed/>
                </p:oleObj>
              </mc:Choice>
              <mc:Fallback>
                <p:oleObj name="Equation" r:id="rId16" imgW="27351000" imgH="7767000" progId="Equation.3">
                  <p:embed/>
                  <p:pic>
                    <p:nvPicPr>
                      <p:cNvPr id="43" name="Object 42">
                        <a:extLst>
                          <a:ext uri="{FF2B5EF4-FFF2-40B4-BE49-F238E27FC236}">
                            <a16:creationId xmlns:a16="http://schemas.microsoft.com/office/drawing/2014/main" id="{5F17A868-ABEA-4FA4-9DEF-F7EFE4E1A9D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24855" y="4688123"/>
                        <a:ext cx="263842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2" name="Picture 5" descr="dis">
            <a:extLst>
              <a:ext uri="{FF2B5EF4-FFF2-40B4-BE49-F238E27FC236}">
                <a16:creationId xmlns:a16="http://schemas.microsoft.com/office/drawing/2014/main" id="{01C12C58-476B-0BDC-6A40-700649CE84AB}"/>
              </a:ext>
            </a:extLst>
          </p:cNvPr>
          <p:cNvPicPr>
            <a:picLocks noChangeAspect="1" noChangeArrowheads="1"/>
          </p:cNvPicPr>
          <p:nvPr/>
        </p:nvPicPr>
        <p:blipFill>
          <a:blip r:embed="rId18" cstate="print"/>
          <a:srcRect l="26247" t="57800" r="24409" b="32149"/>
          <a:stretch>
            <a:fillRect/>
          </a:stretch>
        </p:blipFill>
        <p:spPr bwMode="auto">
          <a:xfrm>
            <a:off x="2618014" y="777092"/>
            <a:ext cx="3581400" cy="609600"/>
          </a:xfrm>
          <a:prstGeom prst="rect">
            <a:avLst/>
          </a:prstGeom>
          <a:noFill/>
          <a:ln w="9525">
            <a:noFill/>
            <a:miter lim="800000"/>
            <a:headEnd/>
            <a:tailEnd/>
          </a:ln>
        </p:spPr>
      </p:pic>
      <p:sp>
        <p:nvSpPr>
          <p:cNvPr id="83" name="Text Box 8">
            <a:extLst>
              <a:ext uri="{FF2B5EF4-FFF2-40B4-BE49-F238E27FC236}">
                <a16:creationId xmlns:a16="http://schemas.microsoft.com/office/drawing/2014/main" id="{74F79CBD-3C6C-0A1C-E153-CABB524462BA}"/>
              </a:ext>
            </a:extLst>
          </p:cNvPr>
          <p:cNvSpPr txBox="1">
            <a:spLocks noChangeArrowheads="1"/>
          </p:cNvSpPr>
          <p:nvPr/>
        </p:nvSpPr>
        <p:spPr bwMode="auto">
          <a:xfrm>
            <a:off x="2667986" y="1386692"/>
            <a:ext cx="3509294" cy="400110"/>
          </a:xfrm>
          <a:prstGeom prst="rect">
            <a:avLst/>
          </a:prstGeom>
          <a:noFill/>
          <a:ln w="9525">
            <a:noFill/>
            <a:miter lim="800000"/>
            <a:headEnd/>
            <a:tailEnd/>
          </a:ln>
        </p:spPr>
        <p:txBody>
          <a:bodyPr wrap="none">
            <a:spAutoFit/>
          </a:bodyPr>
          <a:lstStyle/>
          <a:p>
            <a:r>
              <a:rPr lang="en-US" sz="2000" dirty="0">
                <a:solidFill>
                  <a:srgbClr val="FF0000"/>
                </a:solidFill>
                <a:cs typeface="Arial" panose="020B0604020202020204" pitchFamily="34" charset="0"/>
              </a:rPr>
              <a:t>(Infinite</a:t>
            </a:r>
            <a:r>
              <a:rPr lang="en-US" sz="2000" dirty="0">
                <a:solidFill>
                  <a:srgbClr val="FF0000"/>
                </a:solidFill>
                <a:cs typeface="Arial" panose="020B0604020202020204" pitchFamily="34" charset="0"/>
                <a:sym typeface="Symbol" pitchFamily="18" charset="2"/>
              </a:rPr>
              <a:t> Momentum</a:t>
            </a:r>
            <a:r>
              <a:rPr lang="en-US" sz="2000" dirty="0">
                <a:solidFill>
                  <a:srgbClr val="FF0000"/>
                </a:solidFill>
                <a:cs typeface="Arial" panose="020B0604020202020204" pitchFamily="34" charset="0"/>
              </a:rPr>
              <a:t> Frame</a:t>
            </a:r>
            <a:r>
              <a:rPr lang="en-GB" sz="2000" dirty="0">
                <a:solidFill>
                  <a:srgbClr val="FF0000"/>
                </a:solidFill>
                <a:cs typeface="Arial" panose="020B0604020202020204" pitchFamily="34" charset="0"/>
              </a:rPr>
              <a:t>)</a:t>
            </a:r>
            <a:endParaRPr lang="en-US" sz="2000" dirty="0">
              <a:cs typeface="Arial" panose="020B0604020202020204" pitchFamily="34" charset="0"/>
            </a:endParaRPr>
          </a:p>
        </p:txBody>
      </p:sp>
      <p:sp>
        <p:nvSpPr>
          <p:cNvPr id="84" name="TextBox 83">
            <a:extLst>
              <a:ext uri="{FF2B5EF4-FFF2-40B4-BE49-F238E27FC236}">
                <a16:creationId xmlns:a16="http://schemas.microsoft.com/office/drawing/2014/main" id="{1D39AFC4-7E26-81F3-D80A-FE01896D5E46}"/>
              </a:ext>
            </a:extLst>
          </p:cNvPr>
          <p:cNvSpPr txBox="1">
            <a:spLocks noChangeArrowheads="1"/>
          </p:cNvSpPr>
          <p:nvPr/>
        </p:nvSpPr>
        <p:spPr bwMode="auto">
          <a:xfrm>
            <a:off x="386080" y="5496560"/>
            <a:ext cx="8229600" cy="707886"/>
          </a:xfrm>
          <a:prstGeom prst="rect">
            <a:avLst/>
          </a:prstGeom>
          <a:noFill/>
          <a:ln w="9525">
            <a:noFill/>
            <a:miter lim="800000"/>
            <a:headEnd/>
            <a:tailEnd/>
          </a:ln>
        </p:spPr>
        <p:txBody>
          <a:bodyPr wrap="square">
            <a:spAutoFit/>
          </a:bodyPr>
          <a:lstStyle/>
          <a:p>
            <a:pPr algn="ctr"/>
            <a:r>
              <a:rPr lang="en-US" sz="2000" dirty="0">
                <a:solidFill>
                  <a:srgbClr val="FF0000"/>
                </a:solidFill>
              </a:rPr>
              <a:t>Empirically</a:t>
            </a:r>
            <a:r>
              <a:rPr lang="en-US" sz="2000" dirty="0"/>
              <a:t>, DIS region is where </a:t>
            </a:r>
            <a:r>
              <a:rPr lang="en-US" sz="2000" dirty="0">
                <a:solidFill>
                  <a:srgbClr val="0000FF"/>
                </a:solidFill>
              </a:rPr>
              <a:t>logarithmic scaling </a:t>
            </a:r>
            <a:r>
              <a:rPr lang="en-US" sz="2000" dirty="0"/>
              <a:t>is observed</a:t>
            </a:r>
          </a:p>
          <a:p>
            <a:pPr algn="ctr"/>
            <a:r>
              <a:rPr lang="en-US" sz="2000" dirty="0"/>
              <a:t>Q</a:t>
            </a:r>
            <a:r>
              <a:rPr lang="en-US" sz="2000" baseline="30000" dirty="0"/>
              <a:t>2</a:t>
            </a:r>
            <a:r>
              <a:rPr lang="en-US" sz="2000" dirty="0"/>
              <a:t> &gt; 1 GeV</a:t>
            </a:r>
            <a:r>
              <a:rPr lang="en-US" sz="2000" baseline="30000" dirty="0"/>
              <a:t>2</a:t>
            </a:r>
            <a:r>
              <a:rPr lang="en-US" sz="2000" dirty="0"/>
              <a:t>, W</a:t>
            </a:r>
            <a:r>
              <a:rPr lang="en-US" sz="2000" baseline="30000" dirty="0"/>
              <a:t>2</a:t>
            </a:r>
            <a:r>
              <a:rPr lang="en-US" sz="2000" dirty="0"/>
              <a:t> &gt; 4 GeV</a:t>
            </a:r>
            <a:r>
              <a:rPr lang="en-US" sz="2000" baseline="30000" dirty="0"/>
              <a:t>2</a:t>
            </a:r>
          </a:p>
        </p:txBody>
      </p:sp>
      <p:sp>
        <p:nvSpPr>
          <p:cNvPr id="85" name="TextBox 84">
            <a:extLst>
              <a:ext uri="{FF2B5EF4-FFF2-40B4-BE49-F238E27FC236}">
                <a16:creationId xmlns:a16="http://schemas.microsoft.com/office/drawing/2014/main" id="{4F11AB56-9242-5D68-A205-D59CD0148F9B}"/>
              </a:ext>
            </a:extLst>
          </p:cNvPr>
          <p:cNvSpPr txBox="1"/>
          <p:nvPr/>
        </p:nvSpPr>
        <p:spPr>
          <a:xfrm>
            <a:off x="300333" y="4271237"/>
            <a:ext cx="1307878" cy="461665"/>
          </a:xfrm>
          <a:prstGeom prst="rect">
            <a:avLst/>
          </a:prstGeom>
          <a:noFill/>
        </p:spPr>
        <p:txBody>
          <a:bodyPr wrap="square" rtlCol="0">
            <a:spAutoFit/>
          </a:bodyPr>
          <a:lstStyle/>
          <a:p>
            <a:r>
              <a:rPr lang="en-US" sz="1200" dirty="0"/>
              <a:t>(x = momentum</a:t>
            </a:r>
          </a:p>
          <a:p>
            <a:r>
              <a:rPr lang="en-US" sz="1200" dirty="0"/>
              <a:t>       fraction)</a:t>
            </a:r>
          </a:p>
        </p:txBody>
      </p:sp>
    </p:spTree>
    <p:extLst>
      <p:ext uri="{BB962C8B-B14F-4D97-AF65-F5344CB8AC3E}">
        <p14:creationId xmlns:p14="http://schemas.microsoft.com/office/powerpoint/2010/main" val="2924646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41</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Parton Distribution Functions (PDFs)</a:t>
            </a:r>
          </a:p>
        </p:txBody>
      </p:sp>
      <p:sp>
        <p:nvSpPr>
          <p:cNvPr id="3" name="AutoShape 2">
            <a:extLst>
              <a:ext uri="{FF2B5EF4-FFF2-40B4-BE49-F238E27FC236}">
                <a16:creationId xmlns:a16="http://schemas.microsoft.com/office/drawing/2014/main" id="{D5EFE77B-FE4D-5969-7E6C-A14B8E7E0BA1}"/>
              </a:ext>
            </a:extLst>
          </p:cNvPr>
          <p:cNvSpPr>
            <a:spLocks noChangeAspect="1" noChangeArrowheads="1" noTextEdit="1"/>
          </p:cNvSpPr>
          <p:nvPr/>
        </p:nvSpPr>
        <p:spPr bwMode="auto">
          <a:xfrm>
            <a:off x="1008063" y="1349375"/>
            <a:ext cx="8440737" cy="4137025"/>
          </a:xfrm>
          <a:prstGeom prst="rect">
            <a:avLst/>
          </a:prstGeom>
          <a:noFill/>
          <a:ln w="9525">
            <a:noFill/>
            <a:miter lim="800000"/>
            <a:headEnd/>
            <a:tailEnd/>
          </a:ln>
        </p:spPr>
        <p:txBody>
          <a:bodyPr/>
          <a:lstStyle/>
          <a:p>
            <a:endParaRPr lang="en-US"/>
          </a:p>
        </p:txBody>
      </p:sp>
      <p:sp>
        <p:nvSpPr>
          <p:cNvPr id="5" name="Rectangle 7">
            <a:extLst>
              <a:ext uri="{FF2B5EF4-FFF2-40B4-BE49-F238E27FC236}">
                <a16:creationId xmlns:a16="http://schemas.microsoft.com/office/drawing/2014/main" id="{446BE433-67C9-0BD6-BCE8-4A6B919DA2C6}"/>
              </a:ext>
            </a:extLst>
          </p:cNvPr>
          <p:cNvSpPr>
            <a:spLocks noChangeArrowheads="1"/>
          </p:cNvSpPr>
          <p:nvPr/>
        </p:nvSpPr>
        <p:spPr bwMode="auto">
          <a:xfrm>
            <a:off x="76200" y="825817"/>
            <a:ext cx="9067800" cy="369887"/>
          </a:xfrm>
          <a:prstGeom prst="rect">
            <a:avLst/>
          </a:prstGeom>
          <a:noFill/>
          <a:ln w="9525">
            <a:noFill/>
            <a:miter lim="800000"/>
            <a:headEnd/>
            <a:tailEnd/>
          </a:ln>
        </p:spPr>
        <p:txBody>
          <a:bodyPr>
            <a:spAutoFit/>
          </a:bodyPr>
          <a:lstStyle/>
          <a:p>
            <a:r>
              <a:rPr lang="en-US" sz="1800" b="1" dirty="0">
                <a:latin typeface="Arial" panose="020B0604020202020204" pitchFamily="34" charset="0"/>
                <a:cs typeface="Arial" panose="020B0604020202020204" pitchFamily="34" charset="0"/>
                <a:sym typeface="SymbolPS"/>
              </a:rPr>
              <a:t>PDF</a:t>
            </a:r>
            <a:r>
              <a:rPr lang="en-US" sz="1800" dirty="0">
                <a:latin typeface="Arial" panose="020B0604020202020204" pitchFamily="34" charset="0"/>
                <a:cs typeface="Arial" panose="020B0604020202020204" pitchFamily="34" charset="0"/>
                <a:sym typeface="SymbolPS"/>
              </a:rPr>
              <a:t> q(x):  probability that a quark (or gluon) has fraction x of proton’s momentum</a:t>
            </a:r>
          </a:p>
        </p:txBody>
      </p:sp>
      <p:grpSp>
        <p:nvGrpSpPr>
          <p:cNvPr id="6" name="Group 24">
            <a:extLst>
              <a:ext uri="{FF2B5EF4-FFF2-40B4-BE49-F238E27FC236}">
                <a16:creationId xmlns:a16="http://schemas.microsoft.com/office/drawing/2014/main" id="{0ED9AC29-6D07-7612-A116-54BF2276F5DA}"/>
              </a:ext>
            </a:extLst>
          </p:cNvPr>
          <p:cNvGrpSpPr>
            <a:grpSpLocks/>
          </p:cNvGrpSpPr>
          <p:nvPr/>
        </p:nvGrpSpPr>
        <p:grpSpPr bwMode="auto">
          <a:xfrm>
            <a:off x="228600" y="1143000"/>
            <a:ext cx="7391400" cy="3581400"/>
            <a:chOff x="152400" y="1143000"/>
            <a:chExt cx="7391400" cy="3581400"/>
          </a:xfrm>
        </p:grpSpPr>
        <p:pic>
          <p:nvPicPr>
            <p:cNvPr id="7" name="Picture 4">
              <a:extLst>
                <a:ext uri="{FF2B5EF4-FFF2-40B4-BE49-F238E27FC236}">
                  <a16:creationId xmlns:a16="http://schemas.microsoft.com/office/drawing/2014/main" id="{3640CC7A-4275-B36D-1878-876212E471CF}"/>
                </a:ext>
              </a:extLst>
            </p:cNvPr>
            <p:cNvPicPr>
              <a:picLocks noChangeAspect="1" noChangeArrowheads="1"/>
            </p:cNvPicPr>
            <p:nvPr/>
          </p:nvPicPr>
          <p:blipFill>
            <a:blip r:embed="rId2" cstate="print"/>
            <a:srcRect r="28094" b="15532"/>
            <a:stretch>
              <a:fillRect/>
            </a:stretch>
          </p:blipFill>
          <p:spPr bwMode="auto">
            <a:xfrm>
              <a:off x="779462" y="1143000"/>
              <a:ext cx="6078538" cy="3505200"/>
            </a:xfrm>
            <a:prstGeom prst="rect">
              <a:avLst/>
            </a:prstGeom>
            <a:noFill/>
            <a:ln w="9525">
              <a:noFill/>
              <a:miter lim="800000"/>
              <a:headEnd/>
              <a:tailEnd/>
            </a:ln>
          </p:spPr>
        </p:pic>
        <p:grpSp>
          <p:nvGrpSpPr>
            <p:cNvPr id="8" name="Group 15">
              <a:extLst>
                <a:ext uri="{FF2B5EF4-FFF2-40B4-BE49-F238E27FC236}">
                  <a16:creationId xmlns:a16="http://schemas.microsoft.com/office/drawing/2014/main" id="{6284E858-AE48-10D4-08E2-702E4F4FBDE6}"/>
                </a:ext>
              </a:extLst>
            </p:cNvPr>
            <p:cNvGrpSpPr>
              <a:grpSpLocks/>
            </p:cNvGrpSpPr>
            <p:nvPr/>
          </p:nvGrpSpPr>
          <p:grpSpPr bwMode="auto">
            <a:xfrm>
              <a:off x="152400" y="1295400"/>
              <a:ext cx="1371600" cy="1371600"/>
              <a:chOff x="0" y="1295400"/>
              <a:chExt cx="1371600" cy="1371600"/>
            </a:xfrm>
          </p:grpSpPr>
          <p:sp>
            <p:nvSpPr>
              <p:cNvPr id="14" name="Oval 8">
                <a:extLst>
                  <a:ext uri="{FF2B5EF4-FFF2-40B4-BE49-F238E27FC236}">
                    <a16:creationId xmlns:a16="http://schemas.microsoft.com/office/drawing/2014/main" id="{820BDC5E-B224-ED74-67AC-4F945EBEDEFA}"/>
                  </a:ext>
                </a:extLst>
              </p:cNvPr>
              <p:cNvSpPr>
                <a:spLocks noChangeArrowheads="1"/>
              </p:cNvSpPr>
              <p:nvPr/>
            </p:nvSpPr>
            <p:spPr bwMode="auto">
              <a:xfrm>
                <a:off x="0" y="1295400"/>
                <a:ext cx="1371600" cy="1371600"/>
              </a:xfrm>
              <a:prstGeom prst="ellipse">
                <a:avLst/>
              </a:prstGeom>
              <a:gradFill rotWithShape="1">
                <a:gsLst>
                  <a:gs pos="0">
                    <a:srgbClr val="FFFF00"/>
                  </a:gs>
                  <a:gs pos="64999">
                    <a:srgbClr val="F0EBD5"/>
                  </a:gs>
                  <a:gs pos="100000">
                    <a:srgbClr val="D1C39F"/>
                  </a:gs>
                </a:gsLst>
                <a:lin ang="5400000"/>
              </a:gradFill>
              <a:ln w="28575" algn="ctr">
                <a:noFill/>
                <a:round/>
                <a:headEnd/>
                <a:tailEnd type="triangle" w="med" len="med"/>
              </a:ln>
            </p:spPr>
            <p:txBody>
              <a:bodyPr>
                <a:spAutoFit/>
              </a:bodyPr>
              <a:lstStyle/>
              <a:p>
                <a:endParaRPr lang="en-US"/>
              </a:p>
            </p:txBody>
          </p:sp>
          <p:sp>
            <p:nvSpPr>
              <p:cNvPr id="15" name="Oval 9">
                <a:extLst>
                  <a:ext uri="{FF2B5EF4-FFF2-40B4-BE49-F238E27FC236}">
                    <a16:creationId xmlns:a16="http://schemas.microsoft.com/office/drawing/2014/main" id="{51A19D1A-94A6-44C8-949F-4DBDBDF750A3}"/>
                  </a:ext>
                </a:extLst>
              </p:cNvPr>
              <p:cNvSpPr>
                <a:spLocks noChangeArrowheads="1"/>
              </p:cNvSpPr>
              <p:nvPr/>
            </p:nvSpPr>
            <p:spPr bwMode="auto">
              <a:xfrm>
                <a:off x="701040" y="1676400"/>
                <a:ext cx="137160" cy="137160"/>
              </a:xfrm>
              <a:prstGeom prst="ellipse">
                <a:avLst/>
              </a:prstGeom>
              <a:solidFill>
                <a:srgbClr val="FF0000"/>
              </a:solidFill>
              <a:ln w="28575" algn="ctr">
                <a:noFill/>
                <a:round/>
                <a:headEnd/>
                <a:tailEnd type="triangle" w="med" len="med"/>
              </a:ln>
            </p:spPr>
            <p:txBody>
              <a:bodyPr>
                <a:spAutoFit/>
              </a:bodyPr>
              <a:lstStyle/>
              <a:p>
                <a:endParaRPr lang="en-US"/>
              </a:p>
            </p:txBody>
          </p:sp>
          <p:sp>
            <p:nvSpPr>
              <p:cNvPr id="16" name="Oval 10">
                <a:extLst>
                  <a:ext uri="{FF2B5EF4-FFF2-40B4-BE49-F238E27FC236}">
                    <a16:creationId xmlns:a16="http://schemas.microsoft.com/office/drawing/2014/main" id="{632B82AE-C46B-EE11-BE2F-78D21A3BBE3E}"/>
                  </a:ext>
                </a:extLst>
              </p:cNvPr>
              <p:cNvSpPr>
                <a:spLocks noChangeArrowheads="1"/>
              </p:cNvSpPr>
              <p:nvPr/>
            </p:nvSpPr>
            <p:spPr bwMode="auto">
              <a:xfrm>
                <a:off x="228600" y="1905000"/>
                <a:ext cx="137160" cy="137160"/>
              </a:xfrm>
              <a:prstGeom prst="ellipse">
                <a:avLst/>
              </a:prstGeom>
              <a:solidFill>
                <a:srgbClr val="009900"/>
              </a:solidFill>
              <a:ln w="28575" algn="ctr">
                <a:noFill/>
                <a:round/>
                <a:headEnd/>
                <a:tailEnd type="triangle" w="med" len="med"/>
              </a:ln>
            </p:spPr>
            <p:txBody>
              <a:bodyPr>
                <a:spAutoFit/>
              </a:bodyPr>
              <a:lstStyle/>
              <a:p>
                <a:endParaRPr lang="en-US"/>
              </a:p>
            </p:txBody>
          </p:sp>
          <p:sp>
            <p:nvSpPr>
              <p:cNvPr id="17" name="Oval 11">
                <a:extLst>
                  <a:ext uri="{FF2B5EF4-FFF2-40B4-BE49-F238E27FC236}">
                    <a16:creationId xmlns:a16="http://schemas.microsoft.com/office/drawing/2014/main" id="{9EDD73B1-24A1-48D1-6336-73FD2298AD67}"/>
                  </a:ext>
                </a:extLst>
              </p:cNvPr>
              <p:cNvSpPr>
                <a:spLocks noChangeArrowheads="1"/>
              </p:cNvSpPr>
              <p:nvPr/>
            </p:nvSpPr>
            <p:spPr bwMode="auto">
              <a:xfrm>
                <a:off x="762000" y="2133600"/>
                <a:ext cx="137160" cy="137160"/>
              </a:xfrm>
              <a:prstGeom prst="ellipse">
                <a:avLst/>
              </a:prstGeom>
              <a:solidFill>
                <a:srgbClr val="003399"/>
              </a:solidFill>
              <a:ln w="28575" algn="ctr">
                <a:noFill/>
                <a:round/>
                <a:headEnd/>
                <a:tailEnd type="triangle" w="med" len="med"/>
              </a:ln>
            </p:spPr>
            <p:txBody>
              <a:bodyPr>
                <a:spAutoFit/>
              </a:bodyPr>
              <a:lstStyle/>
              <a:p>
                <a:endParaRPr lang="en-US"/>
              </a:p>
            </p:txBody>
          </p:sp>
        </p:grpSp>
        <p:cxnSp>
          <p:nvCxnSpPr>
            <p:cNvPr id="9" name="Straight Connector 17">
              <a:extLst>
                <a:ext uri="{FF2B5EF4-FFF2-40B4-BE49-F238E27FC236}">
                  <a16:creationId xmlns:a16="http://schemas.microsoft.com/office/drawing/2014/main" id="{B7AEA65C-3B44-81D1-63AE-6B2FB6F972EA}"/>
                </a:ext>
              </a:extLst>
            </p:cNvPr>
            <p:cNvCxnSpPr>
              <a:cxnSpLocks noChangeShapeType="1"/>
            </p:cNvCxnSpPr>
            <p:nvPr/>
          </p:nvCxnSpPr>
          <p:spPr bwMode="auto">
            <a:xfrm rot="5400000">
              <a:off x="1333500" y="3314700"/>
              <a:ext cx="1600200" cy="0"/>
            </a:xfrm>
            <a:prstGeom prst="line">
              <a:avLst/>
            </a:prstGeom>
            <a:noFill/>
            <a:ln w="50800" algn="ctr">
              <a:solidFill>
                <a:srgbClr val="CC0066"/>
              </a:solidFill>
              <a:round/>
              <a:headEnd/>
              <a:tailEnd/>
            </a:ln>
          </p:spPr>
        </p:cxnSp>
        <p:cxnSp>
          <p:nvCxnSpPr>
            <p:cNvPr id="10" name="Straight Connector 20">
              <a:extLst>
                <a:ext uri="{FF2B5EF4-FFF2-40B4-BE49-F238E27FC236}">
                  <a16:creationId xmlns:a16="http://schemas.microsoft.com/office/drawing/2014/main" id="{A0B5450B-660C-E377-C31D-9E00B0AFB5FC}"/>
                </a:ext>
              </a:extLst>
            </p:cNvPr>
            <p:cNvCxnSpPr>
              <a:cxnSpLocks noChangeShapeType="1"/>
              <a:stCxn id="14" idx="5"/>
            </p:cNvCxnSpPr>
            <p:nvPr/>
          </p:nvCxnSpPr>
          <p:spPr bwMode="auto">
            <a:xfrm rot="16200000" flipH="1">
              <a:off x="1551734" y="2237534"/>
              <a:ext cx="353266" cy="810466"/>
            </a:xfrm>
            <a:prstGeom prst="line">
              <a:avLst/>
            </a:prstGeom>
            <a:noFill/>
            <a:ln w="28575" algn="ctr">
              <a:solidFill>
                <a:schemeClr val="tx1"/>
              </a:solidFill>
              <a:round/>
              <a:headEnd/>
              <a:tailEnd type="triangle" w="med" len="med"/>
            </a:ln>
          </p:spPr>
        </p:cxnSp>
        <p:cxnSp>
          <p:nvCxnSpPr>
            <p:cNvPr id="11" name="Straight Connector 22">
              <a:extLst>
                <a:ext uri="{FF2B5EF4-FFF2-40B4-BE49-F238E27FC236}">
                  <a16:creationId xmlns:a16="http://schemas.microsoft.com/office/drawing/2014/main" id="{74E13E47-C47D-DDA6-A5E6-87BCCE5FD1B4}"/>
                </a:ext>
              </a:extLst>
            </p:cNvPr>
            <p:cNvCxnSpPr>
              <a:cxnSpLocks noChangeShapeType="1"/>
            </p:cNvCxnSpPr>
            <p:nvPr/>
          </p:nvCxnSpPr>
          <p:spPr bwMode="auto">
            <a:xfrm rot="5400000">
              <a:off x="2057400" y="2819400"/>
              <a:ext cx="762000" cy="304800"/>
            </a:xfrm>
            <a:prstGeom prst="line">
              <a:avLst/>
            </a:prstGeom>
            <a:noFill/>
            <a:ln w="28575" algn="ctr">
              <a:solidFill>
                <a:schemeClr val="tx1"/>
              </a:solidFill>
              <a:round/>
              <a:headEnd/>
              <a:tailEnd type="triangle" w="med" len="med"/>
            </a:ln>
          </p:spPr>
        </p:cxnSp>
        <p:sp>
          <p:nvSpPr>
            <p:cNvPr id="12" name="Oval 19">
              <a:extLst>
                <a:ext uri="{FF2B5EF4-FFF2-40B4-BE49-F238E27FC236}">
                  <a16:creationId xmlns:a16="http://schemas.microsoft.com/office/drawing/2014/main" id="{526321A4-6AFE-3563-A703-1435AE7CF107}"/>
                </a:ext>
              </a:extLst>
            </p:cNvPr>
            <p:cNvSpPr>
              <a:spLocks noChangeArrowheads="1"/>
            </p:cNvSpPr>
            <p:nvPr/>
          </p:nvSpPr>
          <p:spPr bwMode="auto">
            <a:xfrm>
              <a:off x="6324600" y="1219200"/>
              <a:ext cx="1219200" cy="1600200"/>
            </a:xfrm>
            <a:prstGeom prst="ellipse">
              <a:avLst/>
            </a:prstGeom>
            <a:solidFill>
              <a:schemeClr val="bg1"/>
            </a:solidFill>
            <a:ln w="28575" algn="ctr">
              <a:noFill/>
              <a:round/>
              <a:headEnd/>
              <a:tailEnd type="triangle" w="med" len="med"/>
            </a:ln>
          </p:spPr>
          <p:txBody>
            <a:bodyPr>
              <a:spAutoFit/>
            </a:bodyPr>
            <a:lstStyle/>
            <a:p>
              <a:endParaRPr lang="en-US"/>
            </a:p>
          </p:txBody>
        </p:sp>
        <p:sp>
          <p:nvSpPr>
            <p:cNvPr id="13" name="Rectangle 21">
              <a:extLst>
                <a:ext uri="{FF2B5EF4-FFF2-40B4-BE49-F238E27FC236}">
                  <a16:creationId xmlns:a16="http://schemas.microsoft.com/office/drawing/2014/main" id="{D97E74F2-FC67-DBEB-C521-FE1B930AC087}"/>
                </a:ext>
              </a:extLst>
            </p:cNvPr>
            <p:cNvSpPr>
              <a:spLocks noChangeArrowheads="1"/>
            </p:cNvSpPr>
            <p:nvPr/>
          </p:nvSpPr>
          <p:spPr bwMode="auto">
            <a:xfrm>
              <a:off x="5715000" y="2362200"/>
              <a:ext cx="1524000" cy="2362200"/>
            </a:xfrm>
            <a:prstGeom prst="rect">
              <a:avLst/>
            </a:prstGeom>
            <a:solidFill>
              <a:schemeClr val="bg1"/>
            </a:solidFill>
            <a:ln w="28575" algn="ctr">
              <a:noFill/>
              <a:round/>
              <a:headEnd/>
              <a:tailEnd type="triangle" w="med" len="med"/>
            </a:ln>
          </p:spPr>
          <p:txBody>
            <a:bodyPr>
              <a:spAutoFit/>
            </a:bodyPr>
            <a:lstStyle/>
            <a:p>
              <a:endParaRPr lang="en-US"/>
            </a:p>
          </p:txBody>
        </p:sp>
      </p:grpSp>
      <p:pic>
        <p:nvPicPr>
          <p:cNvPr id="18" name="Picture 58" descr="gzero_animation_small">
            <a:extLst>
              <a:ext uri="{FF2B5EF4-FFF2-40B4-BE49-F238E27FC236}">
                <a16:creationId xmlns:a16="http://schemas.microsoft.com/office/drawing/2014/main" id="{2A108865-68EF-C506-C741-F4A75CE3205D}"/>
              </a:ext>
            </a:extLst>
          </p:cNvPr>
          <p:cNvPicPr>
            <a:picLocks noChangeAspect="1" noChangeArrowheads="1"/>
          </p:cNvPicPr>
          <p:nvPr/>
        </p:nvPicPr>
        <p:blipFill>
          <a:blip r:embed="rId3" cstate="print"/>
          <a:srcRect/>
          <a:stretch>
            <a:fillRect/>
          </a:stretch>
        </p:blipFill>
        <p:spPr bwMode="auto">
          <a:xfrm>
            <a:off x="4056063" y="4800600"/>
            <a:ext cx="1600200" cy="1651000"/>
          </a:xfrm>
          <a:prstGeom prst="rect">
            <a:avLst/>
          </a:prstGeom>
          <a:noFill/>
          <a:ln w="9525">
            <a:noFill/>
            <a:miter lim="800000"/>
            <a:headEnd/>
            <a:tailEnd/>
          </a:ln>
        </p:spPr>
      </p:pic>
      <p:sp>
        <p:nvSpPr>
          <p:cNvPr id="19" name="TextBox 26">
            <a:extLst>
              <a:ext uri="{FF2B5EF4-FFF2-40B4-BE49-F238E27FC236}">
                <a16:creationId xmlns:a16="http://schemas.microsoft.com/office/drawing/2014/main" id="{70873C1D-62F3-D3D5-A342-381598B3893B}"/>
              </a:ext>
            </a:extLst>
          </p:cNvPr>
          <p:cNvSpPr txBox="1">
            <a:spLocks noChangeArrowheads="1"/>
          </p:cNvSpPr>
          <p:nvPr/>
        </p:nvSpPr>
        <p:spPr bwMode="auto">
          <a:xfrm>
            <a:off x="1295400" y="5948228"/>
            <a:ext cx="2922595" cy="369332"/>
          </a:xfrm>
          <a:prstGeom prst="rect">
            <a:avLst/>
          </a:prstGeom>
          <a:noFill/>
          <a:ln w="9525">
            <a:noFill/>
            <a:miter lim="800000"/>
            <a:headEnd/>
            <a:tailEnd/>
          </a:ln>
        </p:spPr>
        <p:txBody>
          <a:bodyPr wrap="none">
            <a:spAutoFit/>
          </a:bodyPr>
          <a:lstStyle/>
          <a:p>
            <a:r>
              <a:rPr lang="en-US" sz="1800" dirty="0">
                <a:solidFill>
                  <a:srgbClr val="C00000"/>
                </a:solidFill>
                <a:latin typeface="Arial" panose="020B0604020202020204" pitchFamily="34" charset="0"/>
                <a:cs typeface="Arial" panose="020B0604020202020204" pitchFamily="34" charset="0"/>
              </a:rPr>
              <a:t>proton: </a:t>
            </a:r>
            <a:r>
              <a:rPr lang="en-US" sz="1800" b="1" dirty="0" err="1">
                <a:latin typeface="Arial" panose="020B0604020202020204" pitchFamily="34" charset="0"/>
                <a:cs typeface="Arial" panose="020B0604020202020204" pitchFamily="34" charset="0"/>
              </a:rPr>
              <a:t>uud</a:t>
            </a:r>
            <a:r>
              <a:rPr lang="en-US" sz="1800" b="1" dirty="0">
                <a:latin typeface="Arial" panose="020B0604020202020204" pitchFamily="34" charset="0"/>
                <a:cs typeface="Arial" panose="020B0604020202020204" pitchFamily="34" charset="0"/>
              </a:rPr>
              <a:t> </a:t>
            </a:r>
            <a:r>
              <a:rPr lang="en-US" sz="1800" dirty="0">
                <a:solidFill>
                  <a:srgbClr val="C00000"/>
                </a:solidFill>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uū</a:t>
            </a:r>
            <a:r>
              <a:rPr lang="en-US" sz="1800" dirty="0">
                <a:latin typeface="Arial" panose="020B0604020202020204" pitchFamily="34" charset="0"/>
                <a:cs typeface="Arial" panose="020B0604020202020204" pitchFamily="34" charset="0"/>
              </a:rPr>
              <a:t> </a:t>
            </a:r>
            <a:r>
              <a:rPr lang="en-US" sz="1800" dirty="0">
                <a:solidFill>
                  <a:srgbClr val="C00000"/>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d</a:t>
            </a:r>
            <a:r>
              <a:rPr lang="vi-VN" sz="1800" dirty="0">
                <a:latin typeface="Arial" panose="020B0604020202020204" pitchFamily="34" charset="0"/>
                <a:cs typeface="Arial" panose="020B0604020202020204" pitchFamily="34" charset="0"/>
              </a:rPr>
              <a:t>đ</a:t>
            </a:r>
            <a:r>
              <a:rPr lang="en-US" sz="1800" dirty="0">
                <a:latin typeface="Arial" panose="020B0604020202020204" pitchFamily="34" charset="0"/>
                <a:cs typeface="Arial" panose="020B0604020202020204" pitchFamily="34" charset="0"/>
              </a:rPr>
              <a:t> </a:t>
            </a:r>
            <a:r>
              <a:rPr lang="en-US" sz="1800" dirty="0">
                <a:solidFill>
                  <a:srgbClr val="C00000"/>
                </a:solidFill>
                <a:latin typeface="Arial" panose="020B0604020202020204" pitchFamily="34" charset="0"/>
                <a:cs typeface="Arial" panose="020B0604020202020204" pitchFamily="34" charset="0"/>
              </a:rPr>
              <a:t>+ …</a:t>
            </a:r>
          </a:p>
        </p:txBody>
      </p:sp>
      <p:pic>
        <p:nvPicPr>
          <p:cNvPr id="20" name="Picture 7">
            <a:extLst>
              <a:ext uri="{FF2B5EF4-FFF2-40B4-BE49-F238E27FC236}">
                <a16:creationId xmlns:a16="http://schemas.microsoft.com/office/drawing/2014/main" id="{6992F8AC-F8B3-C994-CA4B-981E45A5D19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0464" y="2112514"/>
            <a:ext cx="3057525" cy="37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872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kern="0" dirty="0"/>
              <a:t>History: Structure Function by Different DIS Probes</a:t>
            </a:r>
            <a:endParaRPr lang="en-US" sz="2400" dirty="0">
              <a:latin typeface="+mj-lt"/>
            </a:endParaRPr>
          </a:p>
        </p:txBody>
      </p:sp>
      <p:grpSp>
        <p:nvGrpSpPr>
          <p:cNvPr id="3" name="Group 2">
            <a:extLst>
              <a:ext uri="{FF2B5EF4-FFF2-40B4-BE49-F238E27FC236}">
                <a16:creationId xmlns:a16="http://schemas.microsoft.com/office/drawing/2014/main" id="{359CEF69-F661-2379-F620-D6B26BC870E5}"/>
              </a:ext>
            </a:extLst>
          </p:cNvPr>
          <p:cNvGrpSpPr/>
          <p:nvPr/>
        </p:nvGrpSpPr>
        <p:grpSpPr>
          <a:xfrm>
            <a:off x="199078" y="1062938"/>
            <a:ext cx="4331732" cy="5254112"/>
            <a:chOff x="240268" y="1161794"/>
            <a:chExt cx="4331732" cy="5254112"/>
          </a:xfrm>
        </p:grpSpPr>
        <p:pic>
          <p:nvPicPr>
            <p:cNvPr id="5" name="Picture 4">
              <a:extLst>
                <a:ext uri="{FF2B5EF4-FFF2-40B4-BE49-F238E27FC236}">
                  <a16:creationId xmlns:a16="http://schemas.microsoft.com/office/drawing/2014/main" id="{3A67A5C5-8D3A-307C-4733-A514E2CE48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09" b="3348"/>
            <a:stretch/>
          </p:blipFill>
          <p:spPr bwMode="auto">
            <a:xfrm>
              <a:off x="609600" y="1161794"/>
              <a:ext cx="3962400" cy="488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A25B71EB-6DE8-290E-4702-E64950B90F3C}"/>
                </a:ext>
              </a:extLst>
            </p:cNvPr>
            <p:cNvSpPr txBox="1"/>
            <p:nvPr/>
          </p:nvSpPr>
          <p:spPr>
            <a:xfrm rot="16200000">
              <a:off x="-403178" y="1878227"/>
              <a:ext cx="1656223"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F</a:t>
              </a:r>
              <a:r>
                <a:rPr lang="en-US" baseline="-25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(x,Q</a:t>
              </a: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 + c(x)</a:t>
              </a:r>
            </a:p>
          </p:txBody>
        </p:sp>
        <p:sp>
          <p:nvSpPr>
            <p:cNvPr id="7" name="TextBox 6">
              <a:extLst>
                <a:ext uri="{FF2B5EF4-FFF2-40B4-BE49-F238E27FC236}">
                  <a16:creationId xmlns:a16="http://schemas.microsoft.com/office/drawing/2014/main" id="{0C6F8B4B-0868-22D6-44DE-05252903A91D}"/>
                </a:ext>
              </a:extLst>
            </p:cNvPr>
            <p:cNvSpPr txBox="1"/>
            <p:nvPr/>
          </p:nvSpPr>
          <p:spPr>
            <a:xfrm>
              <a:off x="2183012" y="6046574"/>
              <a:ext cx="1257075" cy="369332"/>
            </a:xfrm>
            <a:prstGeom prst="rect">
              <a:avLst/>
            </a:prstGeom>
            <a:noFill/>
          </p:spPr>
          <p:txBody>
            <a:bodyPr wrap="none" rtlCol="0">
              <a:spAutoFit/>
            </a:bodyPr>
            <a:lstStyle/>
            <a:p>
              <a:r>
                <a:rPr lang="en-US" dirty="0">
                  <a:solidFill>
                    <a:srgbClr val="000000"/>
                  </a:solidFill>
                  <a:latin typeface="Arial" panose="020B0604020202020204" pitchFamily="34" charset="0"/>
                  <a:cs typeface="Arial" panose="020B0604020202020204" pitchFamily="34" charset="0"/>
                </a:rPr>
                <a:t>Q</a:t>
              </a: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 (GeV</a:t>
              </a: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a:t>
              </a:r>
              <a:endParaRPr lang="en-US" baseline="30000" dirty="0">
                <a:solidFill>
                  <a:srgbClr val="000000"/>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6471A64-2372-1636-FDA8-7359315F6CBF}"/>
              </a:ext>
            </a:extLst>
          </p:cNvPr>
          <p:cNvGrpSpPr/>
          <p:nvPr/>
        </p:nvGrpSpPr>
        <p:grpSpPr>
          <a:xfrm>
            <a:off x="4572000" y="992207"/>
            <a:ext cx="991020" cy="461665"/>
            <a:chOff x="4572000" y="992207"/>
            <a:chExt cx="991020" cy="461665"/>
          </a:xfrm>
        </p:grpSpPr>
        <p:sp>
          <p:nvSpPr>
            <p:cNvPr id="9" name="Oval 8">
              <a:extLst>
                <a:ext uri="{FF2B5EF4-FFF2-40B4-BE49-F238E27FC236}">
                  <a16:creationId xmlns:a16="http://schemas.microsoft.com/office/drawing/2014/main" id="{16AD3CEE-6578-BE2A-B103-BF60AE657765}"/>
                </a:ext>
              </a:extLst>
            </p:cNvPr>
            <p:cNvSpPr/>
            <p:nvPr/>
          </p:nvSpPr>
          <p:spPr bwMode="auto">
            <a:xfrm>
              <a:off x="4572000" y="1135925"/>
              <a:ext cx="115330" cy="124464"/>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sp>
          <p:nvSpPr>
            <p:cNvPr id="10" name="TextBox 9">
              <a:extLst>
                <a:ext uri="{FF2B5EF4-FFF2-40B4-BE49-F238E27FC236}">
                  <a16:creationId xmlns:a16="http://schemas.microsoft.com/office/drawing/2014/main" id="{A73F0F11-B168-77F6-CCF5-F4A16C6FFD62}"/>
                </a:ext>
              </a:extLst>
            </p:cNvPr>
            <p:cNvSpPr txBox="1"/>
            <p:nvPr/>
          </p:nvSpPr>
          <p:spPr>
            <a:xfrm>
              <a:off x="4810891" y="992207"/>
              <a:ext cx="752129"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F</a:t>
              </a:r>
              <a:r>
                <a:rPr lang="en-US" sz="2400" baseline="-25000" dirty="0">
                  <a:solidFill>
                    <a:srgbClr val="000000"/>
                  </a:solidFill>
                  <a:latin typeface="Arial" panose="020B0604020202020204" pitchFamily="34" charset="0"/>
                  <a:cs typeface="Arial" panose="020B0604020202020204" pitchFamily="34" charset="0"/>
                </a:rPr>
                <a:t>2</a:t>
              </a:r>
              <a:r>
                <a:rPr lang="en-US" sz="2400" baseline="30000" dirty="0">
                  <a:solidFill>
                    <a:srgbClr val="000000"/>
                  </a:solidFill>
                  <a:latin typeface="Symbol" panose="05050102010706020507" pitchFamily="18" charset="2"/>
                  <a:cs typeface="Arial" panose="020B0604020202020204" pitchFamily="34" charset="0"/>
                </a:rPr>
                <a:t>m</a:t>
              </a:r>
              <a:r>
                <a:rPr lang="en-US" sz="2400" baseline="30000" dirty="0">
                  <a:solidFill>
                    <a:srgbClr val="000000"/>
                  </a:solidFill>
                  <a:latin typeface="Arial" panose="020B0604020202020204" pitchFamily="34" charset="0"/>
                  <a:cs typeface="Arial" panose="020B0604020202020204" pitchFamily="34" charset="0"/>
                </a:rPr>
                <a:t>D</a:t>
              </a:r>
            </a:p>
          </p:txBody>
        </p:sp>
      </p:grpSp>
      <p:grpSp>
        <p:nvGrpSpPr>
          <p:cNvPr id="11" name="Group 10">
            <a:extLst>
              <a:ext uri="{FF2B5EF4-FFF2-40B4-BE49-F238E27FC236}">
                <a16:creationId xmlns:a16="http://schemas.microsoft.com/office/drawing/2014/main" id="{95B9F542-2E00-E7C7-1CAE-B9C337F2CF3A}"/>
              </a:ext>
            </a:extLst>
          </p:cNvPr>
          <p:cNvGrpSpPr/>
          <p:nvPr/>
        </p:nvGrpSpPr>
        <p:grpSpPr>
          <a:xfrm>
            <a:off x="4588477" y="1445672"/>
            <a:ext cx="1540794" cy="650965"/>
            <a:chOff x="5960073" y="903415"/>
            <a:chExt cx="1540794" cy="650965"/>
          </a:xfrm>
        </p:grpSpPr>
        <p:grpSp>
          <p:nvGrpSpPr>
            <p:cNvPr id="12" name="Group 11">
              <a:extLst>
                <a:ext uri="{FF2B5EF4-FFF2-40B4-BE49-F238E27FC236}">
                  <a16:creationId xmlns:a16="http://schemas.microsoft.com/office/drawing/2014/main" id="{CF065967-654A-30CB-6F77-46BEFBBFA373}"/>
                </a:ext>
              </a:extLst>
            </p:cNvPr>
            <p:cNvGrpSpPr/>
            <p:nvPr/>
          </p:nvGrpSpPr>
          <p:grpSpPr>
            <a:xfrm>
              <a:off x="5960073" y="903415"/>
              <a:ext cx="996302" cy="546335"/>
              <a:chOff x="5960073" y="903415"/>
              <a:chExt cx="996302" cy="546335"/>
            </a:xfrm>
          </p:grpSpPr>
          <p:sp>
            <p:nvSpPr>
              <p:cNvPr id="14" name="Oval 13">
                <a:extLst>
                  <a:ext uri="{FF2B5EF4-FFF2-40B4-BE49-F238E27FC236}">
                    <a16:creationId xmlns:a16="http://schemas.microsoft.com/office/drawing/2014/main" id="{81D71F2E-4778-B6A4-58C3-71980FE9AE4C}"/>
                  </a:ext>
                </a:extLst>
              </p:cNvPr>
              <p:cNvSpPr/>
              <p:nvPr/>
            </p:nvSpPr>
            <p:spPr bwMode="auto">
              <a:xfrm>
                <a:off x="5960073" y="1131117"/>
                <a:ext cx="115330" cy="124464"/>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pitchFamily="18" charset="0"/>
                </a:endParaRPr>
              </a:p>
            </p:txBody>
          </p:sp>
          <p:sp>
            <p:nvSpPr>
              <p:cNvPr id="15" name="TextBox 14">
                <a:extLst>
                  <a:ext uri="{FF2B5EF4-FFF2-40B4-BE49-F238E27FC236}">
                    <a16:creationId xmlns:a16="http://schemas.microsoft.com/office/drawing/2014/main" id="{D480C21C-1391-7275-4CC2-3526B25CFA65}"/>
                  </a:ext>
                </a:extLst>
              </p:cNvPr>
              <p:cNvSpPr txBox="1"/>
              <p:nvPr/>
            </p:nvSpPr>
            <p:spPr>
              <a:xfrm>
                <a:off x="6215467" y="988085"/>
                <a:ext cx="740908" cy="461665"/>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F</a:t>
                </a:r>
                <a:r>
                  <a:rPr lang="en-US" sz="2400" baseline="-25000" dirty="0">
                    <a:solidFill>
                      <a:srgbClr val="000000"/>
                    </a:solidFill>
                    <a:latin typeface="Arial" panose="020B0604020202020204" pitchFamily="34" charset="0"/>
                    <a:cs typeface="Arial" panose="020B0604020202020204" pitchFamily="34" charset="0"/>
                  </a:rPr>
                  <a:t>2</a:t>
                </a:r>
                <a:r>
                  <a:rPr lang="en-US" sz="2400" baseline="30000" dirty="0">
                    <a:solidFill>
                      <a:srgbClr val="000000"/>
                    </a:solidFill>
                    <a:latin typeface="Symbol" panose="05050102010706020507" pitchFamily="18" charset="2"/>
                    <a:cs typeface="Arial" panose="020B0604020202020204" pitchFamily="34" charset="0"/>
                  </a:rPr>
                  <a:t>n</a:t>
                </a:r>
                <a:r>
                  <a:rPr lang="en-US" sz="2400" baseline="30000" dirty="0">
                    <a:solidFill>
                      <a:srgbClr val="000000"/>
                    </a:solidFill>
                    <a:latin typeface="Arial" panose="020B0604020202020204" pitchFamily="34" charset="0"/>
                    <a:cs typeface="Arial" panose="020B0604020202020204" pitchFamily="34" charset="0"/>
                  </a:rPr>
                  <a:t>N</a:t>
                </a:r>
              </a:p>
            </p:txBody>
          </p:sp>
          <p:sp>
            <p:nvSpPr>
              <p:cNvPr id="16" name="TextBox 15">
                <a:extLst>
                  <a:ext uri="{FF2B5EF4-FFF2-40B4-BE49-F238E27FC236}">
                    <a16:creationId xmlns:a16="http://schemas.microsoft.com/office/drawing/2014/main" id="{9A3D7009-0564-2A66-6CAC-6570D7DA2AAB}"/>
                  </a:ext>
                </a:extLst>
              </p:cNvPr>
              <p:cNvSpPr txBox="1"/>
              <p:nvPr/>
            </p:nvSpPr>
            <p:spPr>
              <a:xfrm>
                <a:off x="6476604" y="903415"/>
                <a:ext cx="338554" cy="276999"/>
              </a:xfrm>
              <a:prstGeom prst="rect">
                <a:avLst/>
              </a:prstGeom>
              <a:noFill/>
            </p:spPr>
            <p:txBody>
              <a:bodyPr wrap="none" rtlCol="0">
                <a:spAutoFit/>
              </a:bodyPr>
              <a:lstStyle/>
              <a:p>
                <a:r>
                  <a:rPr lang="en-US" sz="1200" dirty="0">
                    <a:solidFill>
                      <a:srgbClr val="000000"/>
                    </a:solidFill>
                    <a:latin typeface="Arial" panose="020B060402020202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88D9E3D-4A01-A122-32A7-5530359574B8}"/>
                    </a:ext>
                  </a:extLst>
                </p:cNvPr>
                <p:cNvSpPr txBox="1"/>
                <p:nvPr/>
              </p:nvSpPr>
              <p:spPr>
                <a:xfrm>
                  <a:off x="6726296" y="931966"/>
                  <a:ext cx="774571" cy="622414"/>
                </a:xfrm>
                <a:prstGeom prst="rect">
                  <a:avLst/>
                </a:prstGeom>
                <a:noFill/>
              </p:spPr>
              <p:txBody>
                <a:bodyPr wrap="none" rtlCol="0">
                  <a:spAutoFit/>
                </a:bodyPr>
                <a:lstStyle/>
                <a:p>
                  <a:r>
                    <a:rPr lang="en-US" sz="2400" dirty="0">
                      <a:solidFill>
                        <a:srgbClr val="000000"/>
                      </a:solidFill>
                      <a:latin typeface="Arial" panose="020B0604020202020204" pitchFamily="34" charset="0"/>
                      <a:cs typeface="Arial" panose="020B0604020202020204" pitchFamily="34" charset="0"/>
                    </a:rPr>
                    <a:t> x</a:t>
                  </a:r>
                  <a:r>
                    <a:rPr lang="en-US" sz="2400" dirty="0">
                      <a:solidFill>
                        <a:srgbClr val="000000"/>
                      </a:solidFill>
                    </a:rPr>
                    <a:t> </a:t>
                  </a:r>
                  <a14:m>
                    <m:oMath xmlns:m="http://schemas.openxmlformats.org/officeDocument/2006/math">
                      <m:f>
                        <m:fPr>
                          <m:ctrlPr>
                            <a:rPr lang="en-US" sz="2400" i="1" smtClean="0">
                              <a:solidFill>
                                <a:srgbClr val="000000"/>
                              </a:solidFill>
                              <a:latin typeface="Cambria Math" panose="02040503050406030204" pitchFamily="18" charset="0"/>
                            </a:rPr>
                          </m:ctrlPr>
                        </m:fPr>
                        <m:num>
                          <m:r>
                            <a:rPr lang="en-US" sz="2400" i="1" smtClean="0">
                              <a:solidFill>
                                <a:srgbClr val="000000"/>
                              </a:solidFill>
                              <a:latin typeface="Cambria Math"/>
                            </a:rPr>
                            <m:t>5</m:t>
                          </m:r>
                        </m:num>
                        <m:den>
                          <m:r>
                            <a:rPr lang="en-US" sz="2400" i="1" smtClean="0">
                              <a:solidFill>
                                <a:srgbClr val="000000"/>
                              </a:solidFill>
                              <a:latin typeface="Cambria Math"/>
                            </a:rPr>
                            <m:t>18</m:t>
                          </m:r>
                        </m:den>
                      </m:f>
                    </m:oMath>
                  </a14:m>
                  <a:endParaRPr lang="en-US" sz="2400" dirty="0">
                    <a:solidFill>
                      <a:srgbClr val="000000"/>
                    </a:solidFill>
                    <a:latin typeface="Arial" panose="020B0604020202020204" pitchFamily="34" charset="0"/>
                    <a:cs typeface="Arial" panose="020B0604020202020204" pitchFamily="34" charset="0"/>
                  </a:endParaRPr>
                </a:p>
              </p:txBody>
            </p:sp>
          </mc:Choice>
          <mc:Fallback xmlns="">
            <p:sp>
              <p:nvSpPr>
                <p:cNvPr id="57" name="TextBox 56">
                  <a:extLst>
                    <a:ext uri="{FF2B5EF4-FFF2-40B4-BE49-F238E27FC236}">
                      <a16:creationId xmlns:a16="http://schemas.microsoft.com/office/drawing/2014/main" id="{1D36F2F7-2E9E-4850-BCFB-24287CBCD17F}"/>
                    </a:ext>
                  </a:extLst>
                </p:cNvPr>
                <p:cNvSpPr txBox="1">
                  <a:spLocks noRot="1" noChangeAspect="1" noMove="1" noResize="1" noEditPoints="1" noAdjustHandles="1" noChangeArrowheads="1" noChangeShapeType="1" noTextEdit="1"/>
                </p:cNvSpPr>
                <p:nvPr/>
              </p:nvSpPr>
              <p:spPr>
                <a:xfrm>
                  <a:off x="6726296" y="931966"/>
                  <a:ext cx="774571" cy="622414"/>
                </a:xfrm>
                <a:prstGeom prst="rect">
                  <a:avLst/>
                </a:prstGeom>
                <a:blipFill>
                  <a:blip r:embed="rId3"/>
                  <a:stretch>
                    <a:fillRect l="-787" b="-8824"/>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7427D897-B708-3F5F-1A83-F657C3AA5F39}"/>
              </a:ext>
            </a:extLst>
          </p:cNvPr>
          <p:cNvSpPr txBox="1"/>
          <p:nvPr/>
        </p:nvSpPr>
        <p:spPr>
          <a:xfrm>
            <a:off x="4629665" y="2455686"/>
            <a:ext cx="3945925" cy="3293209"/>
          </a:xfrm>
          <a:prstGeom prst="rect">
            <a:avLst/>
          </a:prstGeom>
          <a:noFill/>
        </p:spPr>
        <p:txBody>
          <a:bodyPr wrap="square" rtlCol="0">
            <a:spAutoFit/>
          </a:bodyPr>
          <a:lstStyle/>
          <a:p>
            <a:r>
              <a:rPr lang="en-US" sz="1600" dirty="0">
                <a:solidFill>
                  <a:srgbClr val="000000"/>
                </a:solidFill>
                <a:cs typeface="Arial" panose="020B0604020202020204" pitchFamily="34" charset="0"/>
              </a:rPr>
              <a:t>The Classic Example</a:t>
            </a:r>
          </a:p>
          <a:p>
            <a:pPr marL="285750" indent="-285750">
              <a:buFont typeface="Arial" panose="020B0604020202020204" pitchFamily="34" charset="0"/>
              <a:buChar char="•"/>
            </a:pPr>
            <a:r>
              <a:rPr lang="en-US" sz="1600" dirty="0">
                <a:solidFill>
                  <a:srgbClr val="000000"/>
                </a:solidFill>
                <a:cs typeface="Arial" panose="020B0604020202020204" pitchFamily="34" charset="0"/>
              </a:rPr>
              <a:t>Extending the scaling found by the venerable SLAC (electron scattering) experiment.</a:t>
            </a:r>
          </a:p>
          <a:p>
            <a:pPr marL="285750" indent="-285750">
              <a:buFont typeface="Arial" panose="020B0604020202020204" pitchFamily="34" charset="0"/>
              <a:buChar char="•"/>
            </a:pPr>
            <a:endParaRPr lang="en-US" sz="1600" dirty="0">
              <a:solidFill>
                <a:srgbClr val="000000"/>
              </a:solidFill>
              <a:cs typeface="Arial" panose="020B0604020202020204" pitchFamily="34" charset="0"/>
            </a:endParaRPr>
          </a:p>
          <a:p>
            <a:pPr marL="285750" indent="-285750">
              <a:buFont typeface="Arial" panose="020B0604020202020204" pitchFamily="34" charset="0"/>
              <a:buChar char="•"/>
            </a:pPr>
            <a:r>
              <a:rPr lang="en-US" sz="1600" dirty="0">
                <a:solidFill>
                  <a:srgbClr val="000000"/>
                </a:solidFill>
                <a:cs typeface="Arial" panose="020B0604020202020204" pitchFamily="34" charset="0"/>
              </a:rPr>
              <a:t>Confirming the basis of the Quark-Parton Model: the expected 5/18 charge weighting works well.</a:t>
            </a:r>
          </a:p>
          <a:p>
            <a:pPr marL="285750" indent="-285750">
              <a:buFont typeface="Arial" panose="020B0604020202020204" pitchFamily="34" charset="0"/>
              <a:buChar char="•"/>
            </a:pPr>
            <a:endParaRPr lang="en-US" sz="1600" dirty="0">
              <a:solidFill>
                <a:srgbClr val="000000"/>
              </a:solidFill>
              <a:cs typeface="Arial" panose="020B0604020202020204" pitchFamily="34" charset="0"/>
            </a:endParaRPr>
          </a:p>
          <a:p>
            <a:pPr marL="285750" indent="-285750">
              <a:buFont typeface="Arial" panose="020B0604020202020204" pitchFamily="34" charset="0"/>
              <a:buChar char="•"/>
            </a:pPr>
            <a:r>
              <a:rPr lang="en-US" sz="1600" dirty="0">
                <a:solidFill>
                  <a:srgbClr val="000000"/>
                </a:solidFill>
                <a:cs typeface="Arial" panose="020B0604020202020204" pitchFamily="34" charset="0"/>
              </a:rPr>
              <a:t>Logarithmic Scaling Violations as anticipated from a renormalizable field theory (QCD) are clearly shown, with both </a:t>
            </a:r>
            <a:r>
              <a:rPr lang="en-US" sz="1600" dirty="0" err="1">
                <a:solidFill>
                  <a:srgbClr val="000000"/>
                </a:solidFill>
                <a:cs typeface="Arial" panose="020B0604020202020204" pitchFamily="34" charset="0"/>
              </a:rPr>
              <a:t>muon</a:t>
            </a:r>
            <a:r>
              <a:rPr lang="en-US" sz="1600" dirty="0">
                <a:solidFill>
                  <a:srgbClr val="000000"/>
                </a:solidFill>
                <a:cs typeface="Arial" panose="020B0604020202020204" pitchFamily="34" charset="0"/>
              </a:rPr>
              <a:t> and neutrino probes.</a:t>
            </a:r>
          </a:p>
        </p:txBody>
      </p:sp>
      <p:sp>
        <p:nvSpPr>
          <p:cNvPr id="18" name="TextBox 17">
            <a:extLst>
              <a:ext uri="{FF2B5EF4-FFF2-40B4-BE49-F238E27FC236}">
                <a16:creationId xmlns:a16="http://schemas.microsoft.com/office/drawing/2014/main" id="{C1F29140-06BC-C98F-4BAE-5D34ECA4F4D9}"/>
              </a:ext>
            </a:extLst>
          </p:cNvPr>
          <p:cNvSpPr txBox="1"/>
          <p:nvPr/>
        </p:nvSpPr>
        <p:spPr>
          <a:xfrm>
            <a:off x="6296297" y="910339"/>
            <a:ext cx="960519" cy="1077218"/>
          </a:xfrm>
          <a:prstGeom prst="rect">
            <a:avLst/>
          </a:prstGeom>
          <a:noFill/>
        </p:spPr>
        <p:txBody>
          <a:bodyPr wrap="none" rtlCol="0">
            <a:spAutoFit/>
          </a:bodyPr>
          <a:lstStyle/>
          <a:p>
            <a:r>
              <a:rPr lang="en-US" sz="2400" dirty="0">
                <a:solidFill>
                  <a:srgbClr val="000000"/>
                </a:solidFill>
                <a:latin typeface="Symbol" panose="05050102010706020507" pitchFamily="18" charset="2"/>
                <a:cs typeface="Arial" panose="020B0604020202020204" pitchFamily="34" charset="0"/>
              </a:rPr>
              <a:t>m</a:t>
            </a:r>
            <a:r>
              <a:rPr lang="en-US" sz="2400" dirty="0">
                <a:solidFill>
                  <a:srgbClr val="000000"/>
                </a:solidFill>
                <a:latin typeface="Arial" panose="020B0604020202020204" pitchFamily="34" charset="0"/>
                <a:cs typeface="Arial" panose="020B0604020202020204" pitchFamily="34" charset="0"/>
              </a:rPr>
              <a:t> DIS</a:t>
            </a:r>
          </a:p>
          <a:p>
            <a:endParaRPr lang="en-US" sz="16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Symbol" panose="05050102010706020507" pitchFamily="18" charset="2"/>
                <a:cs typeface="Arial" panose="020B0604020202020204" pitchFamily="34" charset="0"/>
              </a:rPr>
              <a:t>n</a:t>
            </a:r>
            <a:r>
              <a:rPr lang="en-US" sz="2400" dirty="0">
                <a:solidFill>
                  <a:srgbClr val="000000"/>
                </a:solidFill>
                <a:latin typeface="Arial" panose="020B0604020202020204" pitchFamily="34" charset="0"/>
                <a:cs typeface="Arial" panose="020B0604020202020204" pitchFamily="34" charset="0"/>
              </a:rPr>
              <a:t> DIS</a:t>
            </a:r>
          </a:p>
        </p:txBody>
      </p:sp>
      <p:pic>
        <p:nvPicPr>
          <p:cNvPr id="19" name="Picture 18" descr="Nobel.jpg">
            <a:extLst>
              <a:ext uri="{FF2B5EF4-FFF2-40B4-BE49-F238E27FC236}">
                <a16:creationId xmlns:a16="http://schemas.microsoft.com/office/drawing/2014/main" id="{F2BC7A45-DE1C-F565-B5A2-2A68A27BA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6587" y="1834332"/>
            <a:ext cx="869708" cy="804278"/>
          </a:xfrm>
          <a:prstGeom prst="rect">
            <a:avLst/>
          </a:prstGeom>
        </p:spPr>
      </p:pic>
      <p:sp>
        <p:nvSpPr>
          <p:cNvPr id="20" name="TextBox 19">
            <a:extLst>
              <a:ext uri="{FF2B5EF4-FFF2-40B4-BE49-F238E27FC236}">
                <a16:creationId xmlns:a16="http://schemas.microsoft.com/office/drawing/2014/main" id="{57B2D62D-638F-EC6D-0F81-B28FB61EF0B9}"/>
              </a:ext>
            </a:extLst>
          </p:cNvPr>
          <p:cNvSpPr txBox="1"/>
          <p:nvPr/>
        </p:nvSpPr>
        <p:spPr>
          <a:xfrm>
            <a:off x="7943375" y="2043614"/>
            <a:ext cx="697627" cy="369332"/>
          </a:xfrm>
          <a:prstGeom prst="rect">
            <a:avLst/>
          </a:prstGeom>
          <a:noFill/>
        </p:spPr>
        <p:txBody>
          <a:bodyPr wrap="none" rtlCol="0">
            <a:spAutoFit/>
          </a:bodyPr>
          <a:lstStyle/>
          <a:p>
            <a:r>
              <a:rPr lang="en-US" b="1" dirty="0"/>
              <a:t>1990</a:t>
            </a:r>
          </a:p>
        </p:txBody>
      </p:sp>
    </p:spTree>
    <p:extLst>
      <p:ext uri="{BB962C8B-B14F-4D97-AF65-F5344CB8AC3E}">
        <p14:creationId xmlns:p14="http://schemas.microsoft.com/office/powerpoint/2010/main" val="1097369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1485900" y="2283"/>
            <a:ext cx="7658100" cy="835917"/>
          </a:xfrm>
        </p:spPr>
        <p:txBody>
          <a:bodyPr>
            <a:noAutofit/>
          </a:bodyPr>
          <a:lstStyle/>
          <a:p>
            <a:r>
              <a:rPr lang="en-US" sz="2400" dirty="0">
                <a:latin typeface="Arial" panose="020B0604020202020204" pitchFamily="34" charset="0"/>
                <a:cs typeface="Arial" panose="020B0604020202020204" pitchFamily="34" charset="0"/>
              </a:rPr>
              <a:t>Proton Viewed in High Energy Electron Scattering: 1 Longitudinal Dimension</a:t>
            </a:r>
          </a:p>
        </p:txBody>
      </p:sp>
      <p:pic>
        <p:nvPicPr>
          <p:cNvPr id="12" name="Content Placeholder 3" descr="Screen Shot 2018-10-10 at 6.42.08 AM.png">
            <a:extLst>
              <a:ext uri="{FF2B5EF4-FFF2-40B4-BE49-F238E27FC236}">
                <a16:creationId xmlns:a16="http://schemas.microsoft.com/office/drawing/2014/main" id="{814F4817-C52D-4AFF-ABD3-B55D1724FB02}"/>
              </a:ext>
            </a:extLst>
          </p:cNvPr>
          <p:cNvPicPr>
            <a:picLocks noChangeAspect="1"/>
          </p:cNvPicPr>
          <p:nvPr/>
        </p:nvPicPr>
        <p:blipFill>
          <a:blip r:embed="rId2">
            <a:extLst>
              <a:ext uri="{28A0092B-C50C-407E-A947-70E740481C1C}">
                <a14:useLocalDpi xmlns:a14="http://schemas.microsoft.com/office/drawing/2010/main" val="0"/>
              </a:ext>
            </a:extLst>
          </a:blip>
          <a:srcRect l="-43080" r="-43080"/>
          <a:stretch>
            <a:fillRect/>
          </a:stretch>
        </p:blipFill>
        <p:spPr>
          <a:xfrm>
            <a:off x="2736273" y="1230915"/>
            <a:ext cx="2805545" cy="4525963"/>
          </a:xfrm>
          <a:prstGeom prst="rect">
            <a:avLst/>
          </a:prstGeom>
        </p:spPr>
      </p:pic>
      <p:sp>
        <p:nvSpPr>
          <p:cNvPr id="20" name="TextBox 19">
            <a:extLst>
              <a:ext uri="{FF2B5EF4-FFF2-40B4-BE49-F238E27FC236}">
                <a16:creationId xmlns:a16="http://schemas.microsoft.com/office/drawing/2014/main" id="{B0439DF6-674D-47C3-9B0F-CEC0AB216404}"/>
              </a:ext>
            </a:extLst>
          </p:cNvPr>
          <p:cNvSpPr txBox="1"/>
          <p:nvPr/>
        </p:nvSpPr>
        <p:spPr>
          <a:xfrm>
            <a:off x="5180580" y="1269379"/>
            <a:ext cx="3767156" cy="4247317"/>
          </a:xfrm>
          <a:prstGeom prst="rect">
            <a:avLst/>
          </a:prstGeom>
          <a:noFill/>
        </p:spPr>
        <p:txBody>
          <a:bodyPr wrap="square" rtlCol="0">
            <a:spAutoFit/>
          </a:bodyPr>
          <a:lstStyle/>
          <a:p>
            <a:pPr marL="285750" indent="-285750" defTabSz="914186">
              <a:buFont typeface="Arial"/>
              <a:buChar char="•"/>
            </a:pPr>
            <a:r>
              <a:rPr lang="en-US" dirty="0">
                <a:solidFill>
                  <a:srgbClr val="000000"/>
                </a:solidFill>
                <a:latin typeface="Arial" panose="020B0604020202020204"/>
              </a:rPr>
              <a:t>Viewed from boosted frame,</a:t>
            </a:r>
          </a:p>
          <a:p>
            <a:pPr defTabSz="914186"/>
            <a:r>
              <a:rPr lang="en-US" dirty="0">
                <a:solidFill>
                  <a:srgbClr val="000000"/>
                </a:solidFill>
                <a:latin typeface="Arial" panose="020B0604020202020204"/>
              </a:rPr>
              <a:t>      length contracted by</a:t>
            </a:r>
          </a:p>
          <a:p>
            <a:pPr defTabSz="914186"/>
            <a:endParaRPr lang="en-US" dirty="0">
              <a:solidFill>
                <a:srgbClr val="000000"/>
              </a:solidFill>
              <a:latin typeface="Arial" panose="020B0604020202020204"/>
            </a:endParaRPr>
          </a:p>
          <a:p>
            <a:pPr defTabSz="914186"/>
            <a:endParaRPr lang="en-US" dirty="0">
              <a:solidFill>
                <a:srgbClr val="000000"/>
              </a:solidFill>
              <a:latin typeface="Arial" panose="020B0604020202020204"/>
            </a:endParaRPr>
          </a:p>
          <a:p>
            <a:pPr defTabSz="914186"/>
            <a:endParaRPr lang="en-US" dirty="0">
              <a:solidFill>
                <a:srgbClr val="000000"/>
              </a:solidFill>
              <a:latin typeface="Arial" panose="020B0604020202020204"/>
            </a:endParaRPr>
          </a:p>
          <a:p>
            <a:pPr marL="285750" indent="-285750" defTabSz="914186">
              <a:buFont typeface="Arial"/>
              <a:buChar char="•"/>
            </a:pPr>
            <a:r>
              <a:rPr lang="en-US" dirty="0">
                <a:solidFill>
                  <a:srgbClr val="000000"/>
                </a:solidFill>
                <a:latin typeface="Arial" panose="020B0604020202020204"/>
              </a:rPr>
              <a:t>Internal motion of the proton’s constituents is slowed down by time dilation – the </a:t>
            </a:r>
            <a:r>
              <a:rPr lang="en-US" u="sng" dirty="0">
                <a:solidFill>
                  <a:srgbClr val="000000"/>
                </a:solidFill>
                <a:latin typeface="Arial" panose="020B0604020202020204"/>
              </a:rPr>
              <a:t>instantaneous </a:t>
            </a:r>
            <a:r>
              <a:rPr lang="en-US" dirty="0">
                <a:solidFill>
                  <a:srgbClr val="000000"/>
                </a:solidFill>
                <a:latin typeface="Arial" panose="020B0604020202020204"/>
              </a:rPr>
              <a:t>charge distribution of the proton is seen.</a:t>
            </a:r>
          </a:p>
          <a:p>
            <a:pPr marL="285750" indent="-285750" defTabSz="914186">
              <a:buFont typeface="Arial"/>
              <a:buChar char="•"/>
            </a:pPr>
            <a:r>
              <a:rPr lang="en-US" dirty="0">
                <a:solidFill>
                  <a:srgbClr val="000000"/>
                </a:solidFill>
                <a:latin typeface="Arial" panose="020B0604020202020204"/>
              </a:rPr>
              <a:t>In boosted frame </a:t>
            </a:r>
            <a:r>
              <a:rPr lang="en-US" i="1" dirty="0">
                <a:solidFill>
                  <a:srgbClr val="000000"/>
                </a:solidFill>
                <a:latin typeface="Arial" panose="020B0604020202020204"/>
              </a:rPr>
              <a:t>x</a:t>
            </a:r>
            <a:r>
              <a:rPr lang="en-US" dirty="0">
                <a:solidFill>
                  <a:srgbClr val="000000"/>
                </a:solidFill>
                <a:latin typeface="Arial" panose="020B0604020202020204"/>
              </a:rPr>
              <a:t> is understood as the </a:t>
            </a:r>
            <a:r>
              <a:rPr lang="en-US" u="sng" dirty="0">
                <a:solidFill>
                  <a:srgbClr val="000000"/>
                </a:solidFill>
                <a:latin typeface="Arial" panose="020B0604020202020204"/>
              </a:rPr>
              <a:t>longitudinal momentum fraction</a:t>
            </a:r>
          </a:p>
          <a:p>
            <a:pPr defTabSz="914186"/>
            <a:r>
              <a:rPr lang="en-US" dirty="0">
                <a:solidFill>
                  <a:srgbClr val="000000"/>
                </a:solidFill>
                <a:latin typeface="Arial" panose="020B0604020202020204"/>
              </a:rPr>
              <a:t>     </a:t>
            </a:r>
            <a:r>
              <a:rPr lang="en-US" i="1" dirty="0">
                <a:solidFill>
                  <a:srgbClr val="000000"/>
                </a:solidFill>
                <a:latin typeface="Arial" panose="020B0604020202020204"/>
              </a:rPr>
              <a:t>valence</a:t>
            </a:r>
            <a:r>
              <a:rPr lang="en-US" dirty="0">
                <a:solidFill>
                  <a:srgbClr val="000000"/>
                </a:solidFill>
                <a:latin typeface="Arial" panose="020B0604020202020204"/>
              </a:rPr>
              <a:t> quarks: 0.1 &lt; x &lt; 1</a:t>
            </a:r>
          </a:p>
          <a:p>
            <a:pPr defTabSz="914186"/>
            <a:r>
              <a:rPr lang="en-US" dirty="0">
                <a:solidFill>
                  <a:srgbClr val="000000"/>
                </a:solidFill>
                <a:latin typeface="Arial" panose="020B0604020202020204"/>
              </a:rPr>
              <a:t>     </a:t>
            </a:r>
            <a:r>
              <a:rPr lang="en-US" i="1" dirty="0">
                <a:solidFill>
                  <a:srgbClr val="000000"/>
                </a:solidFill>
                <a:latin typeface="Arial" panose="020B0604020202020204"/>
              </a:rPr>
              <a:t>sea</a:t>
            </a:r>
            <a:r>
              <a:rPr lang="en-US" dirty="0">
                <a:solidFill>
                  <a:srgbClr val="000000"/>
                </a:solidFill>
                <a:latin typeface="Arial" panose="020B0604020202020204"/>
              </a:rPr>
              <a:t> quarks: x &lt; 0.1  </a:t>
            </a:r>
          </a:p>
        </p:txBody>
      </p:sp>
      <p:pic>
        <p:nvPicPr>
          <p:cNvPr id="21" name="Picture 20" descr="Screen Shot 2018-10-10 at 7.05.09 AM.png">
            <a:extLst>
              <a:ext uri="{FF2B5EF4-FFF2-40B4-BE49-F238E27FC236}">
                <a16:creationId xmlns:a16="http://schemas.microsoft.com/office/drawing/2014/main" id="{917D3302-9345-44CC-ABD3-1575EDEFF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467" y="2016570"/>
            <a:ext cx="1783748" cy="704273"/>
          </a:xfrm>
          <a:prstGeom prst="rect">
            <a:avLst/>
          </a:prstGeom>
        </p:spPr>
      </p:pic>
      <p:pic>
        <p:nvPicPr>
          <p:cNvPr id="22" name="Picture 21" descr="Screen Shot 2018-10-13 at 2.08.52 PM.png">
            <a:extLst>
              <a:ext uri="{FF2B5EF4-FFF2-40B4-BE49-F238E27FC236}">
                <a16:creationId xmlns:a16="http://schemas.microsoft.com/office/drawing/2014/main" id="{2F912295-1065-4103-9AFB-D6E792E10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1" y="1616646"/>
            <a:ext cx="3215050" cy="2563901"/>
          </a:xfrm>
          <a:prstGeom prst="rect">
            <a:avLst/>
          </a:prstGeom>
        </p:spPr>
      </p:pic>
      <p:sp>
        <p:nvSpPr>
          <p:cNvPr id="23" name="TextBox 22">
            <a:extLst>
              <a:ext uri="{FF2B5EF4-FFF2-40B4-BE49-F238E27FC236}">
                <a16:creationId xmlns:a16="http://schemas.microsoft.com/office/drawing/2014/main" id="{179546BF-FD1F-4264-8843-A9E14C67213B}"/>
              </a:ext>
            </a:extLst>
          </p:cNvPr>
          <p:cNvSpPr txBox="1"/>
          <p:nvPr/>
        </p:nvSpPr>
        <p:spPr>
          <a:xfrm>
            <a:off x="457200" y="4347864"/>
            <a:ext cx="1909710" cy="1200329"/>
          </a:xfrm>
          <a:prstGeom prst="rect">
            <a:avLst/>
          </a:prstGeom>
          <a:noFill/>
        </p:spPr>
        <p:txBody>
          <a:bodyPr wrap="none" rtlCol="0">
            <a:spAutoFit/>
          </a:bodyPr>
          <a:lstStyle/>
          <a:p>
            <a:pPr defTabSz="914186"/>
            <a:r>
              <a:rPr lang="en-US" b="1" dirty="0">
                <a:solidFill>
                  <a:srgbClr val="000000"/>
                </a:solidFill>
                <a:latin typeface="Arial" panose="020B0604020202020204"/>
              </a:rPr>
              <a:t>Lorentz Invariants</a:t>
            </a:r>
          </a:p>
          <a:p>
            <a:pPr marL="285750" indent="-285750" defTabSz="914186">
              <a:buFont typeface="Arial"/>
              <a:buChar char="•"/>
            </a:pPr>
            <a:r>
              <a:rPr lang="en-US" dirty="0">
                <a:solidFill>
                  <a:srgbClr val="000000"/>
                </a:solidFill>
                <a:latin typeface="Arial" panose="020B0604020202020204"/>
              </a:rPr>
              <a:t>E</a:t>
            </a:r>
            <a:r>
              <a:rPr lang="en-US" baseline="30000" dirty="0">
                <a:solidFill>
                  <a:srgbClr val="000000"/>
                </a:solidFill>
                <a:latin typeface="Arial" panose="020B0604020202020204"/>
              </a:rPr>
              <a:t>2</a:t>
            </a:r>
            <a:r>
              <a:rPr lang="en-US" baseline="-25000" dirty="0">
                <a:solidFill>
                  <a:srgbClr val="000000"/>
                </a:solidFill>
                <a:latin typeface="Arial" panose="020B0604020202020204"/>
              </a:rPr>
              <a:t>CM</a:t>
            </a:r>
            <a:r>
              <a:rPr lang="en-US" dirty="0">
                <a:solidFill>
                  <a:srgbClr val="000000"/>
                </a:solidFill>
                <a:latin typeface="Arial" panose="020B0604020202020204"/>
              </a:rPr>
              <a:t> = (</a:t>
            </a:r>
            <a:r>
              <a:rPr lang="en-US" dirty="0" err="1">
                <a:solidFill>
                  <a:srgbClr val="000000"/>
                </a:solidFill>
                <a:latin typeface="Arial" panose="020B0604020202020204"/>
              </a:rPr>
              <a:t>p+k</a:t>
            </a:r>
            <a:r>
              <a:rPr lang="en-US" dirty="0">
                <a:solidFill>
                  <a:srgbClr val="000000"/>
                </a:solidFill>
                <a:latin typeface="Arial" panose="020B0604020202020204"/>
              </a:rPr>
              <a:t>)</a:t>
            </a:r>
            <a:r>
              <a:rPr lang="en-US" baseline="30000" dirty="0">
                <a:solidFill>
                  <a:srgbClr val="000000"/>
                </a:solidFill>
                <a:latin typeface="Arial" panose="020B0604020202020204"/>
              </a:rPr>
              <a:t>2</a:t>
            </a:r>
          </a:p>
          <a:p>
            <a:pPr marL="285750" indent="-285750" defTabSz="914186">
              <a:buFont typeface="Arial"/>
              <a:buChar char="•"/>
            </a:pPr>
            <a:r>
              <a:rPr lang="en-US" dirty="0">
                <a:solidFill>
                  <a:srgbClr val="000000"/>
                </a:solidFill>
                <a:latin typeface="Arial" panose="020B0604020202020204"/>
              </a:rPr>
              <a:t>Q</a:t>
            </a:r>
            <a:r>
              <a:rPr lang="en-US" baseline="30000" dirty="0">
                <a:solidFill>
                  <a:srgbClr val="000000"/>
                </a:solidFill>
                <a:latin typeface="Arial" panose="020B0604020202020204"/>
              </a:rPr>
              <a:t>2</a:t>
            </a:r>
            <a:r>
              <a:rPr lang="en-US" dirty="0">
                <a:solidFill>
                  <a:srgbClr val="000000"/>
                </a:solidFill>
                <a:latin typeface="Arial" panose="020B0604020202020204"/>
              </a:rPr>
              <a:t> = -(k-k’)</a:t>
            </a:r>
            <a:r>
              <a:rPr lang="en-US" baseline="30000" dirty="0">
                <a:solidFill>
                  <a:srgbClr val="000000"/>
                </a:solidFill>
                <a:latin typeface="Arial" panose="020B0604020202020204"/>
              </a:rPr>
              <a:t>2</a:t>
            </a:r>
          </a:p>
          <a:p>
            <a:pPr marL="285750" indent="-285750" defTabSz="914186">
              <a:buFont typeface="Arial"/>
              <a:buChar char="•"/>
            </a:pPr>
            <a:r>
              <a:rPr lang="en-US" dirty="0">
                <a:solidFill>
                  <a:srgbClr val="000000"/>
                </a:solidFill>
                <a:latin typeface="Arial" panose="020B0604020202020204"/>
              </a:rPr>
              <a:t>x = Q</a:t>
            </a:r>
            <a:r>
              <a:rPr lang="en-US" baseline="30000" dirty="0">
                <a:solidFill>
                  <a:srgbClr val="000000"/>
                </a:solidFill>
                <a:latin typeface="Arial" panose="020B0604020202020204"/>
              </a:rPr>
              <a:t>2</a:t>
            </a:r>
            <a:r>
              <a:rPr lang="en-US" dirty="0">
                <a:solidFill>
                  <a:srgbClr val="000000"/>
                </a:solidFill>
                <a:latin typeface="Arial" panose="020B0604020202020204"/>
              </a:rPr>
              <a:t>/(2p</a:t>
            </a:r>
            <a:r>
              <a:rPr lang="en-US" dirty="0">
                <a:solidFill>
                  <a:srgbClr val="000000"/>
                </a:solidFill>
                <a:latin typeface="Wingdings"/>
                <a:ea typeface="Wingdings"/>
                <a:cs typeface="Wingdings"/>
                <a:sym typeface="Wingdings"/>
              </a:rPr>
              <a:t></a:t>
            </a:r>
            <a:r>
              <a:rPr lang="en-US" dirty="0">
                <a:solidFill>
                  <a:srgbClr val="000000"/>
                </a:solidFill>
                <a:latin typeface="Arial" panose="020B0604020202020204"/>
              </a:rPr>
              <a:t>q)</a:t>
            </a:r>
          </a:p>
        </p:txBody>
      </p:sp>
      <p:sp>
        <p:nvSpPr>
          <p:cNvPr id="24" name="TextBox 23">
            <a:extLst>
              <a:ext uri="{FF2B5EF4-FFF2-40B4-BE49-F238E27FC236}">
                <a16:creationId xmlns:a16="http://schemas.microsoft.com/office/drawing/2014/main" id="{3E01E245-0766-4AE1-87CC-AF320F4E8D12}"/>
              </a:ext>
            </a:extLst>
          </p:cNvPr>
          <p:cNvSpPr txBox="1"/>
          <p:nvPr/>
        </p:nvSpPr>
        <p:spPr>
          <a:xfrm>
            <a:off x="6495220" y="5456098"/>
            <a:ext cx="2436886" cy="523220"/>
          </a:xfrm>
          <a:prstGeom prst="rect">
            <a:avLst/>
          </a:prstGeom>
          <a:noFill/>
        </p:spPr>
        <p:txBody>
          <a:bodyPr wrap="none" rtlCol="0">
            <a:spAutoFit/>
          </a:bodyPr>
          <a:lstStyle/>
          <a:p>
            <a:pPr defTabSz="914186"/>
            <a:r>
              <a:rPr lang="en-US" sz="1400" dirty="0">
                <a:solidFill>
                  <a:srgbClr val="000000"/>
                </a:solidFill>
                <a:latin typeface="Arial" panose="020B0604020202020204"/>
              </a:rPr>
              <a:t>J. </a:t>
            </a:r>
            <a:r>
              <a:rPr lang="en-US" sz="1400" dirty="0" err="1">
                <a:solidFill>
                  <a:srgbClr val="000000"/>
                </a:solidFill>
                <a:latin typeface="Arial" panose="020B0604020202020204"/>
              </a:rPr>
              <a:t>Bjorken</a:t>
            </a:r>
            <a:r>
              <a:rPr lang="en-US" sz="1400" dirty="0">
                <a:solidFill>
                  <a:srgbClr val="000000"/>
                </a:solidFill>
                <a:latin typeface="Arial" panose="020B0604020202020204"/>
              </a:rPr>
              <a:t>, SLAC-PUB-0571</a:t>
            </a:r>
          </a:p>
          <a:p>
            <a:pPr defTabSz="914186"/>
            <a:r>
              <a:rPr lang="en-US" sz="1400" dirty="0">
                <a:solidFill>
                  <a:srgbClr val="000000"/>
                </a:solidFill>
                <a:latin typeface="Arial" panose="020B0604020202020204"/>
              </a:rPr>
              <a:t>March 1969</a:t>
            </a:r>
          </a:p>
        </p:txBody>
      </p:sp>
    </p:spTree>
    <p:extLst>
      <p:ext uri="{BB962C8B-B14F-4D97-AF65-F5344CB8AC3E}">
        <p14:creationId xmlns:p14="http://schemas.microsoft.com/office/powerpoint/2010/main" val="4174606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Learn From Past: 1D Longitudinal Momentum Distributions</a:t>
            </a:r>
          </a:p>
        </p:txBody>
      </p:sp>
      <p:pic>
        <p:nvPicPr>
          <p:cNvPr id="5" name="Content Placeholder 6" descr="f2collider_logf2 (2).pdf">
            <a:extLst>
              <a:ext uri="{FF2B5EF4-FFF2-40B4-BE49-F238E27FC236}">
                <a16:creationId xmlns:a16="http://schemas.microsoft.com/office/drawing/2014/main" id="{3B1F73D3-5E17-BA04-92C7-767891780CBE}"/>
              </a:ext>
            </a:extLst>
          </p:cNvPr>
          <p:cNvPicPr>
            <a:picLocks noChangeAspect="1"/>
          </p:cNvPicPr>
          <p:nvPr/>
        </p:nvPicPr>
        <p:blipFill rotWithShape="1">
          <a:blip r:embed="rId2">
            <a:extLst>
              <a:ext uri="{28A0092B-C50C-407E-A947-70E740481C1C}">
                <a14:useLocalDpi xmlns:a14="http://schemas.microsoft.com/office/drawing/2010/main" val="0"/>
              </a:ext>
            </a:extLst>
          </a:blip>
          <a:srcRect l="-215" t="4609" r="5771"/>
          <a:stretch/>
        </p:blipFill>
        <p:spPr>
          <a:xfrm>
            <a:off x="213361" y="659467"/>
            <a:ext cx="4460240" cy="5638283"/>
          </a:xfrm>
          <a:prstGeom prst="rect">
            <a:avLst/>
          </a:prstGeom>
        </p:spPr>
      </p:pic>
      <p:pic>
        <p:nvPicPr>
          <p:cNvPr id="12" name="Picture 4" descr="all_anime">
            <a:extLst>
              <a:ext uri="{FF2B5EF4-FFF2-40B4-BE49-F238E27FC236}">
                <a16:creationId xmlns:a16="http://schemas.microsoft.com/office/drawing/2014/main" id="{26691E5D-E9CD-A0A9-5479-C4D6086C67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51523" y="1145085"/>
            <a:ext cx="4572000" cy="49530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BF3C5A8-9D17-11E6-8F44-8216390F0AF0}"/>
              </a:ext>
            </a:extLst>
          </p:cNvPr>
          <p:cNvSpPr txBox="1"/>
          <p:nvPr/>
        </p:nvSpPr>
        <p:spPr>
          <a:xfrm>
            <a:off x="4966254" y="5874752"/>
            <a:ext cx="1441420" cy="646331"/>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R. Yoshida</a:t>
            </a:r>
          </a:p>
          <a:p>
            <a:r>
              <a:rPr lang="en-US" b="1">
                <a:latin typeface="Arial" panose="020B0604020202020204" pitchFamily="34" charset="0"/>
                <a:cs typeface="Arial" panose="020B0604020202020204" pitchFamily="34" charset="0"/>
              </a:rPr>
              <a:t>C. </a:t>
            </a:r>
            <a:r>
              <a:rPr lang="en-US" b="1" err="1">
                <a:latin typeface="Arial" panose="020B0604020202020204" pitchFamily="34" charset="0"/>
                <a:cs typeface="Arial" panose="020B0604020202020204" pitchFamily="34" charset="0"/>
              </a:rPr>
              <a:t>Gwenlan</a:t>
            </a:r>
            <a:endParaRPr lang="en-US"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89B94AD-D157-A5C5-3362-7016F6DA9788}"/>
              </a:ext>
            </a:extLst>
          </p:cNvPr>
          <p:cNvSpPr txBox="1"/>
          <p:nvPr/>
        </p:nvSpPr>
        <p:spPr>
          <a:xfrm>
            <a:off x="5178021" y="1459297"/>
            <a:ext cx="1573823" cy="646331"/>
          </a:xfrm>
          <a:prstGeom prst="rect">
            <a:avLst/>
          </a:prstGeom>
          <a:no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1/Q ~ spatial resolution</a:t>
            </a:r>
          </a:p>
        </p:txBody>
      </p:sp>
      <p:sp>
        <p:nvSpPr>
          <p:cNvPr id="17" name="TextBox 16">
            <a:extLst>
              <a:ext uri="{FF2B5EF4-FFF2-40B4-BE49-F238E27FC236}">
                <a16:creationId xmlns:a16="http://schemas.microsoft.com/office/drawing/2014/main" id="{26639DD4-8F15-82B2-88C5-9D59FBED3A64}"/>
              </a:ext>
            </a:extLst>
          </p:cNvPr>
          <p:cNvSpPr txBox="1"/>
          <p:nvPr/>
        </p:nvSpPr>
        <p:spPr>
          <a:xfrm>
            <a:off x="5178021" y="659467"/>
            <a:ext cx="1704042"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 – gluons</a:t>
            </a:r>
          </a:p>
          <a:p>
            <a:r>
              <a:rPr lang="en-US" dirty="0">
                <a:latin typeface="Arial" panose="020B0604020202020204" pitchFamily="34" charset="0"/>
                <a:cs typeface="Arial" panose="020B0604020202020204" pitchFamily="34" charset="0"/>
              </a:rPr>
              <a:t>S – quark sea</a:t>
            </a:r>
          </a:p>
        </p:txBody>
      </p:sp>
      <p:sp>
        <p:nvSpPr>
          <p:cNvPr id="18" name="TextBox 17">
            <a:extLst>
              <a:ext uri="{FF2B5EF4-FFF2-40B4-BE49-F238E27FC236}">
                <a16:creationId xmlns:a16="http://schemas.microsoft.com/office/drawing/2014/main" id="{734158D5-DE9B-6F40-591A-10BF2C52CD66}"/>
              </a:ext>
            </a:extLst>
          </p:cNvPr>
          <p:cNvSpPr txBox="1"/>
          <p:nvPr/>
        </p:nvSpPr>
        <p:spPr>
          <a:xfrm>
            <a:off x="7064145" y="659466"/>
            <a:ext cx="1972751"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u, d – up, down</a:t>
            </a:r>
          </a:p>
          <a:p>
            <a:r>
              <a:rPr lang="en-US" dirty="0">
                <a:latin typeface="Arial" panose="020B0604020202020204" pitchFamily="34" charset="0"/>
                <a:cs typeface="Arial" panose="020B0604020202020204" pitchFamily="34" charset="0"/>
              </a:rPr>
              <a:t>  valence quarks</a:t>
            </a:r>
          </a:p>
        </p:txBody>
      </p:sp>
    </p:spTree>
    <p:extLst>
      <p:ext uri="{BB962C8B-B14F-4D97-AF65-F5344CB8AC3E}">
        <p14:creationId xmlns:p14="http://schemas.microsoft.com/office/powerpoint/2010/main" val="82902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45</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Arial" pitchFamily="34" charset="0"/>
                <a:ea typeface="ＭＳ Ｐゴシック" pitchFamily="-107" charset="-128"/>
              </a:rPr>
              <a:t>A Gluon PDF Surprise ~ 1990-2007</a:t>
            </a:r>
            <a:endParaRPr lang="en-US" sz="2400" dirty="0">
              <a:latin typeface="+mj-lt"/>
            </a:endParaRPr>
          </a:p>
        </p:txBody>
      </p:sp>
      <p:pic>
        <p:nvPicPr>
          <p:cNvPr id="3" name="Picture 2" descr="prev">
            <a:extLst>
              <a:ext uri="{FF2B5EF4-FFF2-40B4-BE49-F238E27FC236}">
                <a16:creationId xmlns:a16="http://schemas.microsoft.com/office/drawing/2014/main" id="{124A3759-BA43-7D32-ED70-B7E315B585A7}"/>
              </a:ext>
            </a:extLst>
          </p:cNvPr>
          <p:cNvPicPr>
            <a:picLocks noChangeAspect="1" noChangeArrowheads="1"/>
          </p:cNvPicPr>
          <p:nvPr/>
        </p:nvPicPr>
        <p:blipFill>
          <a:blip r:embed="rId2"/>
          <a:srcRect/>
          <a:stretch>
            <a:fillRect/>
          </a:stretch>
        </p:blipFill>
        <p:spPr bwMode="auto">
          <a:xfrm>
            <a:off x="351973" y="1185996"/>
            <a:ext cx="3506470" cy="5224780"/>
          </a:xfrm>
          <a:prstGeom prst="rect">
            <a:avLst/>
          </a:prstGeom>
          <a:noFill/>
          <a:ln w="9525">
            <a:noFill/>
            <a:miter lim="800000"/>
            <a:headEnd/>
            <a:tailEnd/>
          </a:ln>
        </p:spPr>
      </p:pic>
      <p:pic>
        <p:nvPicPr>
          <p:cNvPr id="5" name="Picture 2" descr="cteq-pdfs-10gev2-liny">
            <a:extLst>
              <a:ext uri="{FF2B5EF4-FFF2-40B4-BE49-F238E27FC236}">
                <a16:creationId xmlns:a16="http://schemas.microsoft.com/office/drawing/2014/main" id="{62A48836-47F6-E59D-B06E-F7D7CDD374DA}"/>
              </a:ext>
            </a:extLst>
          </p:cNvPr>
          <p:cNvPicPr>
            <a:picLocks noChangeAspect="1" noChangeArrowheads="1"/>
          </p:cNvPicPr>
          <p:nvPr/>
        </p:nvPicPr>
        <p:blipFill>
          <a:blip r:embed="rId3" cstate="print"/>
          <a:srcRect/>
          <a:stretch>
            <a:fillRect/>
          </a:stretch>
        </p:blipFill>
        <p:spPr bwMode="auto">
          <a:xfrm>
            <a:off x="4106827" y="2242506"/>
            <a:ext cx="4840085" cy="3200816"/>
          </a:xfrm>
          <a:prstGeom prst="rect">
            <a:avLst/>
          </a:prstGeom>
          <a:noFill/>
          <a:ln w="9525">
            <a:noFill/>
            <a:miter lim="800000"/>
            <a:headEnd/>
            <a:tailEnd/>
          </a:ln>
        </p:spPr>
      </p:pic>
      <p:sp>
        <p:nvSpPr>
          <p:cNvPr id="6" name="TextBox 5">
            <a:extLst>
              <a:ext uri="{FF2B5EF4-FFF2-40B4-BE49-F238E27FC236}">
                <a16:creationId xmlns:a16="http://schemas.microsoft.com/office/drawing/2014/main" id="{A49D13E7-C99F-5D8C-E015-C38D27B2AE34}"/>
              </a:ext>
            </a:extLst>
          </p:cNvPr>
          <p:cNvSpPr txBox="1"/>
          <p:nvPr/>
        </p:nvSpPr>
        <p:spPr>
          <a:xfrm>
            <a:off x="334881" y="794754"/>
            <a:ext cx="378411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HERA collider at DESY (Germany)</a:t>
            </a:r>
          </a:p>
        </p:txBody>
      </p:sp>
      <p:sp>
        <p:nvSpPr>
          <p:cNvPr id="7" name="TextBox 6">
            <a:extLst>
              <a:ext uri="{FF2B5EF4-FFF2-40B4-BE49-F238E27FC236}">
                <a16:creationId xmlns:a16="http://schemas.microsoft.com/office/drawing/2014/main" id="{933722AF-DB6C-4395-F73F-40A4837DAA87}"/>
              </a:ext>
            </a:extLst>
          </p:cNvPr>
          <p:cNvSpPr txBox="1"/>
          <p:nvPr/>
        </p:nvSpPr>
        <p:spPr>
          <a:xfrm>
            <a:off x="4299628" y="1161428"/>
            <a:ext cx="4647284"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Gives tremendous reach in measurements of F</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structure functions. Result: the gluons start running wild…</a:t>
            </a:r>
          </a:p>
        </p:txBody>
      </p:sp>
    </p:spTree>
    <p:extLst>
      <p:ext uri="{BB962C8B-B14F-4D97-AF65-F5344CB8AC3E}">
        <p14:creationId xmlns:p14="http://schemas.microsoft.com/office/powerpoint/2010/main" val="210674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46</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Arial" pitchFamily="34" charset="0"/>
                <a:ea typeface="ＭＳ Ｐゴシック" pitchFamily="-107" charset="-128"/>
              </a:rPr>
              <a:t>A Sea Quark PDFs Surprise ~ 1995</a:t>
            </a:r>
            <a:endParaRPr lang="en-US" sz="2400" dirty="0">
              <a:latin typeface="+mj-lt"/>
            </a:endParaRPr>
          </a:p>
        </p:txBody>
      </p:sp>
      <p:pic>
        <p:nvPicPr>
          <p:cNvPr id="3" name="Picture 1">
            <a:extLst>
              <a:ext uri="{FF2B5EF4-FFF2-40B4-BE49-F238E27FC236}">
                <a16:creationId xmlns:a16="http://schemas.microsoft.com/office/drawing/2014/main" id="{2E9BFA08-C06A-7E6B-2C0D-7B686DC11CBB}"/>
              </a:ext>
            </a:extLst>
          </p:cNvPr>
          <p:cNvPicPr>
            <a:picLocks noChangeAspect="1" noChangeArrowheads="1"/>
          </p:cNvPicPr>
          <p:nvPr/>
        </p:nvPicPr>
        <p:blipFill rotWithShape="1">
          <a:blip r:embed="rId2"/>
          <a:srcRect t="11876"/>
          <a:stretch/>
        </p:blipFill>
        <p:spPr bwMode="auto">
          <a:xfrm>
            <a:off x="2615833" y="3785794"/>
            <a:ext cx="2766060" cy="2565149"/>
          </a:xfrm>
          <a:prstGeom prst="rect">
            <a:avLst/>
          </a:prstGeom>
          <a:noFill/>
          <a:ln w="9525">
            <a:noFill/>
            <a:miter lim="800000"/>
            <a:headEnd/>
            <a:tailEnd/>
          </a:ln>
        </p:spPr>
      </p:pic>
      <p:grpSp>
        <p:nvGrpSpPr>
          <p:cNvPr id="5" name="Group 4">
            <a:extLst>
              <a:ext uri="{FF2B5EF4-FFF2-40B4-BE49-F238E27FC236}">
                <a16:creationId xmlns:a16="http://schemas.microsoft.com/office/drawing/2014/main" id="{C237BB10-AF07-3DE5-F077-7C80D5BEE106}"/>
              </a:ext>
            </a:extLst>
          </p:cNvPr>
          <p:cNvGrpSpPr/>
          <p:nvPr/>
        </p:nvGrpSpPr>
        <p:grpSpPr>
          <a:xfrm>
            <a:off x="5850471" y="4938676"/>
            <a:ext cx="2634054" cy="584775"/>
            <a:chOff x="905710" y="872829"/>
            <a:chExt cx="2634054" cy="584775"/>
          </a:xfrm>
          <a:solidFill>
            <a:srgbClr val="92D050"/>
          </a:solidFill>
        </p:grpSpPr>
        <p:sp>
          <p:nvSpPr>
            <p:cNvPr id="6" name="TextBox 5">
              <a:extLst>
                <a:ext uri="{FF2B5EF4-FFF2-40B4-BE49-F238E27FC236}">
                  <a16:creationId xmlns:a16="http://schemas.microsoft.com/office/drawing/2014/main" id="{330659D7-8DC7-7D1E-6ECE-36FFC39B81B6}"/>
                </a:ext>
              </a:extLst>
            </p:cNvPr>
            <p:cNvSpPr txBox="1"/>
            <p:nvPr/>
          </p:nvSpPr>
          <p:spPr>
            <a:xfrm>
              <a:off x="905710" y="872829"/>
              <a:ext cx="2634054" cy="584775"/>
            </a:xfrm>
            <a:prstGeom prst="rect">
              <a:avLst/>
            </a:prstGeom>
            <a:grpFill/>
          </p:spPr>
          <p:txBody>
            <a:bodyPr wrap="none" rtlCol="0">
              <a:spAutoFit/>
            </a:bodyPr>
            <a:lstStyle/>
            <a:p>
              <a:r>
                <a:rPr lang="en-US" sz="3200" b="1" dirty="0">
                  <a:latin typeface="Arial" pitchFamily="34" charset="0"/>
                  <a:cs typeface="Arial" pitchFamily="34" charset="0"/>
                  <a:sym typeface="Wingdings" pitchFamily="2" charset="2"/>
                </a:rPr>
                <a:t> d(x)</a:t>
              </a:r>
              <a:r>
                <a:rPr lang="en-US" sz="3200" b="1" dirty="0">
                  <a:solidFill>
                    <a:srgbClr val="000000"/>
                  </a:solidFill>
                </a:rPr>
                <a:t> </a:t>
              </a:r>
              <a:r>
                <a:rPr lang="en-US" sz="3200" b="1" dirty="0">
                  <a:solidFill>
                    <a:srgbClr val="000000"/>
                  </a:solidFill>
                  <a:latin typeface="Arial" pitchFamily="34" charset="0"/>
                  <a:cs typeface="Arial" pitchFamily="34" charset="0"/>
                </a:rPr>
                <a:t>≠</a:t>
              </a:r>
              <a:r>
                <a:rPr lang="en-US" sz="3200" b="1" dirty="0">
                  <a:latin typeface="Arial" pitchFamily="34" charset="0"/>
                  <a:cs typeface="Arial" pitchFamily="34" charset="0"/>
                  <a:sym typeface="Wingdings" pitchFamily="2" charset="2"/>
                </a:rPr>
                <a:t> u(x)</a:t>
              </a:r>
              <a:endParaRPr lang="en-US" sz="3200" b="1" dirty="0">
                <a:latin typeface="Arial" pitchFamily="34" charset="0"/>
                <a:cs typeface="Arial" pitchFamily="34" charset="0"/>
              </a:endParaRPr>
            </a:p>
          </p:txBody>
        </p:sp>
        <p:cxnSp>
          <p:nvCxnSpPr>
            <p:cNvPr id="7" name="Straight Connector 6">
              <a:extLst>
                <a:ext uri="{FF2B5EF4-FFF2-40B4-BE49-F238E27FC236}">
                  <a16:creationId xmlns:a16="http://schemas.microsoft.com/office/drawing/2014/main" id="{8AD6529D-01C9-65FD-F500-C45AD2A2DFDF}"/>
                </a:ext>
              </a:extLst>
            </p:cNvPr>
            <p:cNvCxnSpPr/>
            <p:nvPr/>
          </p:nvCxnSpPr>
          <p:spPr bwMode="auto">
            <a:xfrm>
              <a:off x="2735520" y="922707"/>
              <a:ext cx="99752" cy="2766"/>
            </a:xfrm>
            <a:prstGeom prst="line">
              <a:avLst/>
            </a:prstGeom>
            <a:grpFill/>
            <a:ln w="28575"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B33E9847-9AD8-7FA4-03AA-D6DAB74F064C}"/>
                </a:ext>
              </a:extLst>
            </p:cNvPr>
            <p:cNvCxnSpPr/>
            <p:nvPr/>
          </p:nvCxnSpPr>
          <p:spPr bwMode="auto">
            <a:xfrm flipV="1">
              <a:off x="1575098" y="922707"/>
              <a:ext cx="99752" cy="2766"/>
            </a:xfrm>
            <a:prstGeom prst="line">
              <a:avLst/>
            </a:prstGeom>
            <a:grpFill/>
            <a:ln w="28575" cap="flat" cmpd="sng" algn="ctr">
              <a:solidFill>
                <a:schemeClr val="tx1"/>
              </a:solidFill>
              <a:prstDash val="solid"/>
              <a:round/>
              <a:headEnd type="none" w="med" len="med"/>
              <a:tailEnd type="none" w="med" len="med"/>
            </a:ln>
            <a:effectLst/>
          </p:spPr>
        </p:cxnSp>
      </p:grpSp>
      <p:pic>
        <p:nvPicPr>
          <p:cNvPr id="9" name="Picture 10" descr="tmp">
            <a:extLst>
              <a:ext uri="{FF2B5EF4-FFF2-40B4-BE49-F238E27FC236}">
                <a16:creationId xmlns:a16="http://schemas.microsoft.com/office/drawing/2014/main" id="{3AC6A4B4-4A0E-2C1F-5EC4-B3C78FEAA929}"/>
              </a:ext>
            </a:extLst>
          </p:cNvPr>
          <p:cNvPicPr>
            <a:picLocks noChangeAspect="1" noChangeArrowheads="1"/>
          </p:cNvPicPr>
          <p:nvPr/>
        </p:nvPicPr>
        <p:blipFill>
          <a:blip r:embed="rId3" cstate="print"/>
          <a:srcRect l="10088" t="38512" r="44133" b="28465"/>
          <a:stretch>
            <a:fillRect/>
          </a:stretch>
        </p:blipFill>
        <p:spPr bwMode="auto">
          <a:xfrm rot="10800000">
            <a:off x="1219042" y="1727177"/>
            <a:ext cx="2655805" cy="1442709"/>
          </a:xfrm>
          <a:prstGeom prst="rect">
            <a:avLst/>
          </a:prstGeom>
          <a:noFill/>
          <a:ln w="38100">
            <a:solidFill>
              <a:schemeClr val="tx1">
                <a:lumMod val="50000"/>
                <a:lumOff val="50000"/>
              </a:schemeClr>
            </a:solidFill>
            <a:miter lim="800000"/>
            <a:headEnd/>
            <a:tailEnd/>
          </a:ln>
        </p:spPr>
      </p:pic>
      <p:pic>
        <p:nvPicPr>
          <p:cNvPr id="10" name="Picture 2">
            <a:extLst>
              <a:ext uri="{FF2B5EF4-FFF2-40B4-BE49-F238E27FC236}">
                <a16:creationId xmlns:a16="http://schemas.microsoft.com/office/drawing/2014/main" id="{39332837-12E7-D6EA-5C29-C0D819F3CB42}"/>
              </a:ext>
            </a:extLst>
          </p:cNvPr>
          <p:cNvPicPr>
            <a:picLocks noChangeAspect="1" noChangeArrowheads="1"/>
          </p:cNvPicPr>
          <p:nvPr/>
        </p:nvPicPr>
        <p:blipFill>
          <a:blip r:embed="rId4" cstate="print"/>
          <a:srcRect l="75024" b="22501"/>
          <a:stretch>
            <a:fillRect/>
          </a:stretch>
        </p:blipFill>
        <p:spPr bwMode="auto">
          <a:xfrm>
            <a:off x="737459" y="4731672"/>
            <a:ext cx="1301750" cy="1536700"/>
          </a:xfrm>
          <a:prstGeom prst="rect">
            <a:avLst/>
          </a:prstGeom>
          <a:noFill/>
          <a:ln w="9525">
            <a:noFill/>
            <a:miter lim="800000"/>
            <a:headEnd/>
            <a:tailEnd/>
          </a:ln>
        </p:spPr>
      </p:pic>
      <p:sp>
        <p:nvSpPr>
          <p:cNvPr id="11" name="TextBox 10">
            <a:extLst>
              <a:ext uri="{FF2B5EF4-FFF2-40B4-BE49-F238E27FC236}">
                <a16:creationId xmlns:a16="http://schemas.microsoft.com/office/drawing/2014/main" id="{55FEE1EF-4A3D-6BDB-429C-64D64CC37262}"/>
              </a:ext>
            </a:extLst>
          </p:cNvPr>
          <p:cNvSpPr txBox="1"/>
          <p:nvPr/>
        </p:nvSpPr>
        <p:spPr>
          <a:xfrm>
            <a:off x="238876" y="3785794"/>
            <a:ext cx="2308068"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FNAL </a:t>
            </a:r>
            <a:r>
              <a:rPr lang="en-US" sz="2400" dirty="0" err="1">
                <a:latin typeface="Arial" panose="020B0604020202020204" pitchFamily="34" charset="0"/>
                <a:cs typeface="Arial" panose="020B0604020202020204" pitchFamily="34" charset="0"/>
              </a:rPr>
              <a:t>Drell</a:t>
            </a:r>
            <a:r>
              <a:rPr lang="en-US" sz="2400" dirty="0">
                <a:latin typeface="Arial" panose="020B0604020202020204" pitchFamily="34" charset="0"/>
                <a:cs typeface="Arial" panose="020B0604020202020204" pitchFamily="34" charset="0"/>
              </a:rPr>
              <a:t>-Yan</a:t>
            </a:r>
          </a:p>
          <a:p>
            <a:pPr algn="ctr"/>
            <a:r>
              <a:rPr lang="en-US" sz="2400" dirty="0" err="1">
                <a:latin typeface="Symbol" panose="05050102010706020507" pitchFamily="18" charset="2"/>
                <a:cs typeface="Arial" panose="020B0604020202020204" pitchFamily="34" charset="0"/>
              </a:rPr>
              <a:t>s</a:t>
            </a:r>
            <a:r>
              <a:rPr lang="en-US" sz="2400" baseline="-25000" dirty="0" err="1">
                <a:latin typeface="Arial" panose="020B0604020202020204" pitchFamily="34" charset="0"/>
                <a:cs typeface="Arial" panose="020B0604020202020204" pitchFamily="34" charset="0"/>
              </a:rPr>
              <a:t>pd</a:t>
            </a:r>
            <a:r>
              <a:rPr lang="en-US" sz="2400" dirty="0">
                <a:latin typeface="Arial" panose="020B0604020202020204" pitchFamily="34" charset="0"/>
                <a:cs typeface="Arial" panose="020B0604020202020204" pitchFamily="34" charset="0"/>
              </a:rPr>
              <a:t>/2</a:t>
            </a:r>
            <a:r>
              <a:rPr lang="en-US" sz="2400" dirty="0">
                <a:latin typeface="Symbol" panose="05050102010706020507" pitchFamily="18" charset="2"/>
                <a:cs typeface="Arial" panose="020B0604020202020204" pitchFamily="34" charset="0"/>
              </a:rPr>
              <a:t>s</a:t>
            </a:r>
            <a:r>
              <a:rPr lang="en-US" sz="2400" baseline="-25000" dirty="0">
                <a:latin typeface="Arial" panose="020B0604020202020204" pitchFamily="34" charset="0"/>
                <a:cs typeface="Arial" panose="020B0604020202020204" pitchFamily="34" charset="0"/>
              </a:rPr>
              <a:t>pp</a:t>
            </a:r>
          </a:p>
        </p:txBody>
      </p:sp>
      <p:sp>
        <p:nvSpPr>
          <p:cNvPr id="12" name="TextBox 11">
            <a:extLst>
              <a:ext uri="{FF2B5EF4-FFF2-40B4-BE49-F238E27FC236}">
                <a16:creationId xmlns:a16="http://schemas.microsoft.com/office/drawing/2014/main" id="{0B0CB805-BCD0-EB81-656A-26B39D5B5718}"/>
              </a:ext>
            </a:extLst>
          </p:cNvPr>
          <p:cNvSpPr txBox="1"/>
          <p:nvPr/>
        </p:nvSpPr>
        <p:spPr>
          <a:xfrm>
            <a:off x="1460050" y="1911843"/>
            <a:ext cx="31290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a:t>
            </a:r>
          </a:p>
        </p:txBody>
      </p:sp>
      <p:grpSp>
        <p:nvGrpSpPr>
          <p:cNvPr id="13" name="Group 12">
            <a:extLst>
              <a:ext uri="{FF2B5EF4-FFF2-40B4-BE49-F238E27FC236}">
                <a16:creationId xmlns:a16="http://schemas.microsoft.com/office/drawing/2014/main" id="{DF0DFF34-1F73-B77C-0F8A-69286A7B77B6}"/>
              </a:ext>
            </a:extLst>
          </p:cNvPr>
          <p:cNvGrpSpPr/>
          <p:nvPr/>
        </p:nvGrpSpPr>
        <p:grpSpPr>
          <a:xfrm>
            <a:off x="5264209" y="827539"/>
            <a:ext cx="3606327" cy="830997"/>
            <a:chOff x="5264209" y="827539"/>
            <a:chExt cx="3606327" cy="830997"/>
          </a:xfrm>
        </p:grpSpPr>
        <p:sp>
          <p:nvSpPr>
            <p:cNvPr id="14" name="Text Box 2">
              <a:extLst>
                <a:ext uri="{FF2B5EF4-FFF2-40B4-BE49-F238E27FC236}">
                  <a16:creationId xmlns:a16="http://schemas.microsoft.com/office/drawing/2014/main" id="{DAF5A517-5815-2C00-EE99-773EB2E76382}"/>
                </a:ext>
              </a:extLst>
            </p:cNvPr>
            <p:cNvSpPr txBox="1">
              <a:spLocks noChangeArrowheads="1"/>
            </p:cNvSpPr>
            <p:nvPr/>
          </p:nvSpPr>
          <p:spPr bwMode="auto">
            <a:xfrm>
              <a:off x="5264209" y="827539"/>
              <a:ext cx="3606327" cy="830997"/>
            </a:xfrm>
            <a:prstGeom prst="rect">
              <a:avLst/>
            </a:prstGeom>
            <a:noFill/>
            <a:ln w="38100">
              <a:solidFill>
                <a:srgbClr val="009900"/>
              </a:solidFill>
              <a:miter lim="800000"/>
              <a:headEnd/>
              <a:tailEnd/>
            </a:ln>
          </p:spPr>
          <p:txBody>
            <a:bodyPr wrap="square">
              <a:spAutoFit/>
            </a:bodyPr>
            <a:lstStyle/>
            <a:p>
              <a:r>
                <a:rPr lang="en-US" sz="1600" dirty="0">
                  <a:latin typeface="Arial" panose="020B0604020202020204" pitchFamily="34" charset="0"/>
                  <a:cs typeface="Arial" panose="020B0604020202020204" pitchFamily="34" charset="0"/>
                </a:rPr>
                <a:t>Low energy: Neutron has no charge,</a:t>
              </a:r>
            </a:p>
            <a:p>
              <a:r>
                <a:rPr lang="en-US" sz="1600" dirty="0">
                  <a:latin typeface="Arial" panose="020B0604020202020204" pitchFamily="34" charset="0"/>
                  <a:cs typeface="Arial" panose="020B0604020202020204" pitchFamily="34" charset="0"/>
                </a:rPr>
                <a:t>but does have a charge distribution:</a:t>
              </a:r>
            </a:p>
            <a:p>
              <a:r>
                <a:rPr lang="en-US" sz="1600" dirty="0">
                  <a:latin typeface="Arial" panose="020B0604020202020204" pitchFamily="34" charset="0"/>
                  <a:cs typeface="Arial" panose="020B0604020202020204" pitchFamily="34" charset="0"/>
                </a:rPr>
                <a:t>n = p + </a:t>
              </a:r>
              <a:r>
                <a:rPr lang="en-US" sz="1600" dirty="0">
                  <a:latin typeface="Symbol" panose="05050102010706020507" pitchFamily="18" charset="2"/>
                  <a:cs typeface="Arial" panose="020B0604020202020204" pitchFamily="34" charset="0"/>
                </a:rPr>
                <a:t>p</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n = </a:t>
              </a:r>
              <a:r>
                <a:rPr lang="en-US" sz="1600" dirty="0" err="1">
                  <a:latin typeface="Arial" panose="020B0604020202020204" pitchFamily="34" charset="0"/>
                  <a:cs typeface="Arial" panose="020B0604020202020204" pitchFamily="34" charset="0"/>
                </a:rPr>
                <a:t>ddu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duudu</a:t>
              </a:r>
              <a:r>
                <a:rPr lang="en-US" sz="1600" dirty="0">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3B1C3681-5C3E-D9A6-3426-2C1806FB10E7}"/>
                </a:ext>
              </a:extLst>
            </p:cNvPr>
            <p:cNvSpPr txBox="1"/>
            <p:nvPr/>
          </p:nvSpPr>
          <p:spPr>
            <a:xfrm>
              <a:off x="7528845" y="1191760"/>
              <a:ext cx="2616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
              </a:r>
            </a:p>
          </p:txBody>
        </p:sp>
      </p:grpSp>
      <p:grpSp>
        <p:nvGrpSpPr>
          <p:cNvPr id="16" name="Group 15">
            <a:extLst>
              <a:ext uri="{FF2B5EF4-FFF2-40B4-BE49-F238E27FC236}">
                <a16:creationId xmlns:a16="http://schemas.microsoft.com/office/drawing/2014/main" id="{500B6B99-5A88-207C-D2EA-BEF710E64C40}"/>
              </a:ext>
            </a:extLst>
          </p:cNvPr>
          <p:cNvGrpSpPr/>
          <p:nvPr/>
        </p:nvGrpSpPr>
        <p:grpSpPr>
          <a:xfrm>
            <a:off x="482014" y="826111"/>
            <a:ext cx="3866260" cy="584775"/>
            <a:chOff x="482014" y="826111"/>
            <a:chExt cx="3866260" cy="584775"/>
          </a:xfrm>
        </p:grpSpPr>
        <p:sp>
          <p:nvSpPr>
            <p:cNvPr id="17" name="Text Box 2">
              <a:extLst>
                <a:ext uri="{FF2B5EF4-FFF2-40B4-BE49-F238E27FC236}">
                  <a16:creationId xmlns:a16="http://schemas.microsoft.com/office/drawing/2014/main" id="{37ACCA56-152E-BF63-2AEE-53EBA665ECA0}"/>
                </a:ext>
              </a:extLst>
            </p:cNvPr>
            <p:cNvSpPr txBox="1">
              <a:spLocks noChangeArrowheads="1"/>
            </p:cNvSpPr>
            <p:nvPr/>
          </p:nvSpPr>
          <p:spPr bwMode="auto">
            <a:xfrm>
              <a:off x="482014" y="826111"/>
              <a:ext cx="3866260" cy="584775"/>
            </a:xfrm>
            <a:prstGeom prst="rect">
              <a:avLst/>
            </a:prstGeom>
            <a:noFill/>
            <a:ln w="38100">
              <a:solidFill>
                <a:srgbClr val="009900"/>
              </a:solidFill>
              <a:miter lim="800000"/>
              <a:headEnd/>
              <a:tailEnd/>
            </a:ln>
          </p:spPr>
          <p:txBody>
            <a:bodyPr wrap="square">
              <a:spAutoFit/>
            </a:bodyPr>
            <a:lstStyle/>
            <a:p>
              <a:r>
                <a:rPr lang="en-US" sz="1600" dirty="0">
                  <a:latin typeface="Arial" panose="020B0604020202020204" pitchFamily="34" charset="0"/>
                  <a:cs typeface="Arial" panose="020B0604020202020204" pitchFamily="34" charset="0"/>
                </a:rPr>
                <a:t>High energy lore: gluon splits in quark and antiquark pair &amp; m</a:t>
              </a:r>
              <a:r>
                <a:rPr lang="en-US" sz="1600" baseline="-25000" dirty="0">
                  <a:latin typeface="Arial" panose="020B0604020202020204" pitchFamily="34" charset="0"/>
                  <a:cs typeface="Arial" panose="020B0604020202020204" pitchFamily="34" charset="0"/>
                </a:rPr>
                <a:t>u</a:t>
              </a:r>
              <a:r>
                <a:rPr lang="en-US" sz="1600" dirty="0">
                  <a:latin typeface="Arial" panose="020B0604020202020204" pitchFamily="34" charset="0"/>
                  <a:cs typeface="Arial" panose="020B0604020202020204" pitchFamily="34" charset="0"/>
                </a:rPr>
                <a:t> ~ m</a:t>
              </a:r>
              <a:r>
                <a:rPr lang="en-US" sz="1600" baseline="-25000" dirty="0">
                  <a:latin typeface="Arial" panose="020B0604020202020204" pitchFamily="34" charset="0"/>
                  <a:cs typeface="Arial" panose="020B0604020202020204" pitchFamily="34" charset="0"/>
                </a:rPr>
                <a:t>d</a:t>
              </a:r>
              <a:r>
                <a:rPr lang="en-US" sz="1600" dirty="0">
                  <a:latin typeface="Arial" panose="020B0604020202020204" pitchFamily="34" charset="0"/>
                  <a:cs typeface="Arial" panose="020B0604020202020204" pitchFamily="34" charset="0"/>
                </a:rPr>
                <a:t>: d = u</a:t>
              </a:r>
            </a:p>
          </p:txBody>
        </p:sp>
        <p:sp>
          <p:nvSpPr>
            <p:cNvPr id="18" name="TextBox 17">
              <a:extLst>
                <a:ext uri="{FF2B5EF4-FFF2-40B4-BE49-F238E27FC236}">
                  <a16:creationId xmlns:a16="http://schemas.microsoft.com/office/drawing/2014/main" id="{3EBCBC85-4224-9151-9DD2-389F4B43B8A4}"/>
                </a:ext>
              </a:extLst>
            </p:cNvPr>
            <p:cNvSpPr txBox="1"/>
            <p:nvPr/>
          </p:nvSpPr>
          <p:spPr>
            <a:xfrm>
              <a:off x="3228265" y="921634"/>
              <a:ext cx="2616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8F0540D3-9706-EB5B-4E2E-39E74D7DABFA}"/>
                </a:ext>
              </a:extLst>
            </p:cNvPr>
            <p:cNvSpPr txBox="1"/>
            <p:nvPr/>
          </p:nvSpPr>
          <p:spPr>
            <a:xfrm>
              <a:off x="3560131" y="954390"/>
              <a:ext cx="2616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
              </a:r>
            </a:p>
          </p:txBody>
        </p:sp>
      </p:grpSp>
      <p:sp>
        <p:nvSpPr>
          <p:cNvPr id="20" name="TextBox 19">
            <a:extLst>
              <a:ext uri="{FF2B5EF4-FFF2-40B4-BE49-F238E27FC236}">
                <a16:creationId xmlns:a16="http://schemas.microsoft.com/office/drawing/2014/main" id="{9FA1AFB0-7E61-6A1F-9330-627A41125893}"/>
              </a:ext>
            </a:extLst>
          </p:cNvPr>
          <p:cNvSpPr txBox="1"/>
          <p:nvPr/>
        </p:nvSpPr>
        <p:spPr>
          <a:xfrm>
            <a:off x="3521945" y="1749471"/>
            <a:ext cx="306494" cy="369332"/>
          </a:xfrm>
          <a:prstGeom prst="rect">
            <a:avLst/>
          </a:prstGeom>
          <a:noFill/>
        </p:spPr>
        <p:txBody>
          <a:bodyPr wrap="none" rtlCol="0">
            <a:spAutoFit/>
          </a:bodyPr>
          <a:lstStyle/>
          <a:p>
            <a:r>
              <a:rPr lang="en-US" dirty="0"/>
              <a:t>q</a:t>
            </a:r>
          </a:p>
        </p:txBody>
      </p:sp>
      <p:sp>
        <p:nvSpPr>
          <p:cNvPr id="21" name="TextBox 20">
            <a:extLst>
              <a:ext uri="{FF2B5EF4-FFF2-40B4-BE49-F238E27FC236}">
                <a16:creationId xmlns:a16="http://schemas.microsoft.com/office/drawing/2014/main" id="{AAB7BBF1-F0CD-D1E4-1017-D8BC4013CAB3}"/>
              </a:ext>
            </a:extLst>
          </p:cNvPr>
          <p:cNvSpPr txBox="1"/>
          <p:nvPr/>
        </p:nvSpPr>
        <p:spPr>
          <a:xfrm>
            <a:off x="3515247" y="2692528"/>
            <a:ext cx="306494" cy="369332"/>
          </a:xfrm>
          <a:prstGeom prst="rect">
            <a:avLst/>
          </a:prstGeom>
          <a:noFill/>
        </p:spPr>
        <p:txBody>
          <a:bodyPr wrap="none" rtlCol="0">
            <a:spAutoFit/>
          </a:bodyPr>
          <a:lstStyle/>
          <a:p>
            <a:r>
              <a:rPr lang="en-US" dirty="0"/>
              <a:t>q</a:t>
            </a:r>
          </a:p>
        </p:txBody>
      </p:sp>
      <p:sp>
        <p:nvSpPr>
          <p:cNvPr id="22" name="TextBox 21">
            <a:extLst>
              <a:ext uri="{FF2B5EF4-FFF2-40B4-BE49-F238E27FC236}">
                <a16:creationId xmlns:a16="http://schemas.microsoft.com/office/drawing/2014/main" id="{3AE595D0-AFA2-006E-BDC6-07A8BAF0F6DA}"/>
              </a:ext>
            </a:extLst>
          </p:cNvPr>
          <p:cNvSpPr txBox="1"/>
          <p:nvPr/>
        </p:nvSpPr>
        <p:spPr>
          <a:xfrm>
            <a:off x="3535841" y="2576832"/>
            <a:ext cx="26161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t>
            </a:r>
          </a:p>
        </p:txBody>
      </p:sp>
      <p:pic>
        <p:nvPicPr>
          <p:cNvPr id="23" name="Picture 22">
            <a:extLst>
              <a:ext uri="{FF2B5EF4-FFF2-40B4-BE49-F238E27FC236}">
                <a16:creationId xmlns:a16="http://schemas.microsoft.com/office/drawing/2014/main" id="{2F67DB30-20B9-9161-369B-4F11E12C2E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6282" y="1684174"/>
            <a:ext cx="2933700" cy="2046922"/>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FB986A81-FD93-8AA6-51B5-E933203FB1CC}"/>
              </a:ext>
            </a:extLst>
          </p:cNvPr>
          <p:cNvSpPr txBox="1"/>
          <p:nvPr/>
        </p:nvSpPr>
        <p:spPr>
          <a:xfrm>
            <a:off x="5474028" y="5688561"/>
            <a:ext cx="361771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Even at high energies …</a:t>
            </a:r>
          </a:p>
          <a:p>
            <a:r>
              <a:rPr lang="en-US" dirty="0">
                <a:latin typeface="Arial" panose="020B0604020202020204" pitchFamily="34" charset="0"/>
                <a:cs typeface="Arial" panose="020B0604020202020204" pitchFamily="34" charset="0"/>
              </a:rPr>
              <a:t>The low-energy signatures persist</a:t>
            </a:r>
          </a:p>
        </p:txBody>
      </p:sp>
    </p:spTree>
    <p:extLst>
      <p:ext uri="{BB962C8B-B14F-4D97-AF65-F5344CB8AC3E}">
        <p14:creationId xmlns:p14="http://schemas.microsoft.com/office/powerpoint/2010/main" val="3733722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Nuclear </a:t>
            </a:r>
            <a:r>
              <a:rPr lang="en-US" dirty="0" err="1">
                <a:latin typeface="Arial" panose="020B0604020202020204" pitchFamily="34" charset="0"/>
                <a:cs typeface="Arial" panose="020B0604020202020204" pitchFamily="34" charset="0"/>
              </a:rPr>
              <a:t>Femtography</a:t>
            </a:r>
            <a:r>
              <a:rPr lang="en-US" dirty="0">
                <a:latin typeface="Arial" panose="020B0604020202020204" pitchFamily="34" charset="0"/>
                <a:cs typeface="Arial" panose="020B0604020202020204" pitchFamily="34" charset="0"/>
              </a:rPr>
              <a:t> - Imaging</a:t>
            </a:r>
            <a:endParaRPr lang="en-US" dirty="0"/>
          </a:p>
        </p:txBody>
      </p:sp>
      <p:sp>
        <p:nvSpPr>
          <p:cNvPr id="6" name="Content Placeholder 2">
            <a:extLst>
              <a:ext uri="{FF2B5EF4-FFF2-40B4-BE49-F238E27FC236}">
                <a16:creationId xmlns:a16="http://schemas.microsoft.com/office/drawing/2014/main" id="{5930D570-CD3C-43AA-BE6C-650B2C34C1BA}"/>
              </a:ext>
            </a:extLst>
          </p:cNvPr>
          <p:cNvSpPr txBox="1">
            <a:spLocks/>
          </p:cNvSpPr>
          <p:nvPr/>
        </p:nvSpPr>
        <p:spPr>
          <a:xfrm>
            <a:off x="411892" y="586952"/>
            <a:ext cx="8360633" cy="53816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300"/>
              </a:spcBef>
            </a:pPr>
            <a:r>
              <a:rPr lang="en-US" dirty="0">
                <a:latin typeface="+mj-lt"/>
              </a:rPr>
              <a:t>In other sciences, imaging the physical systems under study</a:t>
            </a:r>
          </a:p>
          <a:p>
            <a:pPr algn="l">
              <a:spcBef>
                <a:spcPts val="300"/>
              </a:spcBef>
            </a:pPr>
            <a:r>
              <a:rPr lang="en-US" dirty="0">
                <a:latin typeface="+mj-lt"/>
              </a:rPr>
              <a:t>has been key</a:t>
            </a:r>
          </a:p>
          <a:p>
            <a:pPr algn="l">
              <a:spcBef>
                <a:spcPts val="300"/>
              </a:spcBef>
            </a:pPr>
            <a:r>
              <a:rPr lang="en-US" dirty="0">
                <a:latin typeface="+mj-lt"/>
              </a:rPr>
              <a:t>to gaining new </a:t>
            </a:r>
          </a:p>
          <a:p>
            <a:pPr algn="l">
              <a:spcBef>
                <a:spcPts val="300"/>
              </a:spcBef>
            </a:pPr>
            <a:r>
              <a:rPr lang="en-US" dirty="0">
                <a:latin typeface="+mj-lt"/>
              </a:rPr>
              <a:t>understanding.  </a:t>
            </a:r>
          </a:p>
        </p:txBody>
      </p:sp>
      <p:pic>
        <p:nvPicPr>
          <p:cNvPr id="7" name="Picture 6">
            <a:extLst>
              <a:ext uri="{FF2B5EF4-FFF2-40B4-BE49-F238E27FC236}">
                <a16:creationId xmlns:a16="http://schemas.microsoft.com/office/drawing/2014/main" id="{C86CB9C6-62A7-474F-8C7E-B44770A8A3E7}"/>
              </a:ext>
            </a:extLst>
          </p:cNvPr>
          <p:cNvPicPr>
            <a:picLocks noChangeAspect="1"/>
          </p:cNvPicPr>
          <p:nvPr/>
        </p:nvPicPr>
        <p:blipFill>
          <a:blip r:embed="rId2"/>
          <a:stretch>
            <a:fillRect/>
          </a:stretch>
        </p:blipFill>
        <p:spPr>
          <a:xfrm>
            <a:off x="3264259" y="1008122"/>
            <a:ext cx="5544631" cy="4605021"/>
          </a:xfrm>
          <a:prstGeom prst="rect">
            <a:avLst/>
          </a:prstGeom>
        </p:spPr>
      </p:pic>
      <p:sp>
        <p:nvSpPr>
          <p:cNvPr id="8" name="Rectangle 7">
            <a:extLst>
              <a:ext uri="{FF2B5EF4-FFF2-40B4-BE49-F238E27FC236}">
                <a16:creationId xmlns:a16="http://schemas.microsoft.com/office/drawing/2014/main" id="{88A3B5ED-3457-47D2-B9CE-B69B09FDC4F4}"/>
              </a:ext>
            </a:extLst>
          </p:cNvPr>
          <p:cNvSpPr/>
          <p:nvPr/>
        </p:nvSpPr>
        <p:spPr>
          <a:xfrm>
            <a:off x="3712911" y="2066878"/>
            <a:ext cx="1411794" cy="56420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9" name="Picture 8">
            <a:extLst>
              <a:ext uri="{FF2B5EF4-FFF2-40B4-BE49-F238E27FC236}">
                <a16:creationId xmlns:a16="http://schemas.microsoft.com/office/drawing/2014/main" id="{8DA80035-A8EB-4AA9-93AF-17DC70A17A20}"/>
              </a:ext>
            </a:extLst>
          </p:cNvPr>
          <p:cNvPicPr>
            <a:picLocks noChangeAspect="1"/>
          </p:cNvPicPr>
          <p:nvPr/>
        </p:nvPicPr>
        <p:blipFill rotWithShape="1">
          <a:blip r:embed="rId3"/>
          <a:srcRect l="67890" t="4405" r="17945" b="61781"/>
          <a:stretch/>
        </p:blipFill>
        <p:spPr>
          <a:xfrm>
            <a:off x="6408828" y="1988359"/>
            <a:ext cx="409024" cy="424460"/>
          </a:xfrm>
          <a:prstGeom prst="rect">
            <a:avLst/>
          </a:prstGeom>
        </p:spPr>
      </p:pic>
      <p:pic>
        <p:nvPicPr>
          <p:cNvPr id="10" name="Picture 9">
            <a:extLst>
              <a:ext uri="{FF2B5EF4-FFF2-40B4-BE49-F238E27FC236}">
                <a16:creationId xmlns:a16="http://schemas.microsoft.com/office/drawing/2014/main" id="{2A89D741-F81E-48FC-BB3F-414C93B986ED}"/>
              </a:ext>
            </a:extLst>
          </p:cNvPr>
          <p:cNvPicPr>
            <a:picLocks noChangeAspect="1"/>
          </p:cNvPicPr>
          <p:nvPr/>
        </p:nvPicPr>
        <p:blipFill rotWithShape="1">
          <a:blip r:embed="rId3"/>
          <a:srcRect r="39992" b="56360"/>
          <a:stretch/>
        </p:blipFill>
        <p:spPr>
          <a:xfrm>
            <a:off x="4263015" y="1344825"/>
            <a:ext cx="1794886" cy="567466"/>
          </a:xfrm>
          <a:prstGeom prst="rect">
            <a:avLst/>
          </a:prstGeom>
        </p:spPr>
      </p:pic>
      <p:cxnSp>
        <p:nvCxnSpPr>
          <p:cNvPr id="11" name="Straight Arrow Connector 10">
            <a:extLst>
              <a:ext uri="{FF2B5EF4-FFF2-40B4-BE49-F238E27FC236}">
                <a16:creationId xmlns:a16="http://schemas.microsoft.com/office/drawing/2014/main" id="{9825DE2E-73BF-4782-B739-D35EE68BD78B}"/>
              </a:ext>
            </a:extLst>
          </p:cNvPr>
          <p:cNvCxnSpPr>
            <a:cxnSpLocks/>
          </p:cNvCxnSpPr>
          <p:nvPr/>
        </p:nvCxnSpPr>
        <p:spPr>
          <a:xfrm flipH="1" flipV="1">
            <a:off x="6938899" y="2472203"/>
            <a:ext cx="330740" cy="882896"/>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818546-DA77-45F3-8A15-D6B885AC83DA}"/>
              </a:ext>
            </a:extLst>
          </p:cNvPr>
          <p:cNvPicPr>
            <a:picLocks noChangeAspect="1"/>
          </p:cNvPicPr>
          <p:nvPr/>
        </p:nvPicPr>
        <p:blipFill>
          <a:blip r:embed="rId4"/>
          <a:stretch>
            <a:fillRect/>
          </a:stretch>
        </p:blipFill>
        <p:spPr>
          <a:xfrm>
            <a:off x="489175" y="2374497"/>
            <a:ext cx="4195031" cy="1852422"/>
          </a:xfrm>
          <a:prstGeom prst="rect">
            <a:avLst/>
          </a:prstGeom>
        </p:spPr>
      </p:pic>
      <p:sp>
        <p:nvSpPr>
          <p:cNvPr id="13" name="TextBox 12">
            <a:extLst>
              <a:ext uri="{FF2B5EF4-FFF2-40B4-BE49-F238E27FC236}">
                <a16:creationId xmlns:a16="http://schemas.microsoft.com/office/drawing/2014/main" id="{BC2BA14C-78D1-44A1-9FBB-F47535FEE6CD}"/>
              </a:ext>
            </a:extLst>
          </p:cNvPr>
          <p:cNvSpPr txBox="1"/>
          <p:nvPr/>
        </p:nvSpPr>
        <p:spPr>
          <a:xfrm>
            <a:off x="335110" y="4833994"/>
            <a:ext cx="3890296" cy="1569660"/>
          </a:xfrm>
          <a:prstGeom prst="rect">
            <a:avLst/>
          </a:prstGeom>
          <a:noFill/>
        </p:spPr>
        <p:txBody>
          <a:bodyPr wrap="none" rtlCol="0">
            <a:spAutoFit/>
          </a:bodyPr>
          <a:lstStyle/>
          <a:p>
            <a:r>
              <a:rPr lang="en-US" sz="2400" dirty="0">
                <a:latin typeface="+mj-lt"/>
              </a:rPr>
              <a:t>Structure mapped</a:t>
            </a:r>
          </a:p>
          <a:p>
            <a:r>
              <a:rPr lang="en-US" sz="2400" dirty="0">
                <a:latin typeface="+mj-lt"/>
              </a:rPr>
              <a:t>in terms of</a:t>
            </a:r>
          </a:p>
          <a:p>
            <a:r>
              <a:rPr lang="en-US" sz="2400" b="1" dirty="0" err="1">
                <a:latin typeface="+mj-lt"/>
              </a:rPr>
              <a:t>b</a:t>
            </a:r>
            <a:r>
              <a:rPr lang="en-US" sz="2400" baseline="-25000" dirty="0" err="1">
                <a:latin typeface="+mj-lt"/>
              </a:rPr>
              <a:t>T</a:t>
            </a:r>
            <a:r>
              <a:rPr lang="en-US" sz="2400" dirty="0">
                <a:latin typeface="+mj-lt"/>
              </a:rPr>
              <a:t> = transverse position</a:t>
            </a:r>
          </a:p>
          <a:p>
            <a:r>
              <a:rPr lang="en-US" sz="2400" b="1" dirty="0" err="1">
                <a:latin typeface="+mj-lt"/>
              </a:rPr>
              <a:t>k</a:t>
            </a:r>
            <a:r>
              <a:rPr lang="en-US" sz="2400" baseline="-25000" dirty="0" err="1">
                <a:latin typeface="+mj-lt"/>
              </a:rPr>
              <a:t>T</a:t>
            </a:r>
            <a:r>
              <a:rPr lang="en-US" sz="2400" dirty="0">
                <a:latin typeface="+mj-lt"/>
              </a:rPr>
              <a:t> = transverse momentum</a:t>
            </a:r>
          </a:p>
        </p:txBody>
      </p:sp>
      <p:sp>
        <p:nvSpPr>
          <p:cNvPr id="3" name="TextBox 2">
            <a:extLst>
              <a:ext uri="{FF2B5EF4-FFF2-40B4-BE49-F238E27FC236}">
                <a16:creationId xmlns:a16="http://schemas.microsoft.com/office/drawing/2014/main" id="{E2E37AFF-E4F2-47CF-9BB9-C01AA74911D9}"/>
              </a:ext>
            </a:extLst>
          </p:cNvPr>
          <p:cNvSpPr txBox="1"/>
          <p:nvPr/>
        </p:nvSpPr>
        <p:spPr>
          <a:xfrm>
            <a:off x="4882230" y="5613143"/>
            <a:ext cx="3890295" cy="830997"/>
          </a:xfrm>
          <a:prstGeom prst="rect">
            <a:avLst/>
          </a:prstGeom>
          <a:solidFill>
            <a:srgbClr val="0000FF"/>
          </a:solidFill>
        </p:spPr>
        <p:txBody>
          <a:bodyPr wrap="square" rtlCol="0">
            <a:spAutoFit/>
          </a:bodyPr>
          <a:lstStyle/>
          <a:p>
            <a:pPr algn="l"/>
            <a:r>
              <a:rPr lang="en-US" sz="2400" dirty="0">
                <a:solidFill>
                  <a:schemeClr val="bg1"/>
                </a:solidFill>
                <a:latin typeface="+mj-lt"/>
              </a:rPr>
              <a:t>Also information on orbital angular momentum: </a:t>
            </a:r>
            <a:r>
              <a:rPr lang="en-US" sz="2400" b="1" dirty="0">
                <a:solidFill>
                  <a:schemeClr val="bg1"/>
                </a:solidFill>
                <a:latin typeface="+mj-lt"/>
              </a:rPr>
              <a:t>r</a:t>
            </a:r>
            <a:r>
              <a:rPr lang="en-US" sz="2400" dirty="0">
                <a:solidFill>
                  <a:schemeClr val="bg1"/>
                </a:solidFill>
                <a:latin typeface="+mj-lt"/>
              </a:rPr>
              <a:t> x </a:t>
            </a:r>
            <a:r>
              <a:rPr lang="en-US" sz="2400" b="1" dirty="0">
                <a:solidFill>
                  <a:schemeClr val="bg1"/>
                </a:solidFill>
                <a:latin typeface="+mj-lt"/>
              </a:rPr>
              <a:t>p</a:t>
            </a:r>
          </a:p>
        </p:txBody>
      </p:sp>
    </p:spTree>
    <p:extLst>
      <p:ext uri="{BB962C8B-B14F-4D97-AF65-F5344CB8AC3E}">
        <p14:creationId xmlns:p14="http://schemas.microsoft.com/office/powerpoint/2010/main" val="1587833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48</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Exploring the 3D Nucleon Structure</a:t>
            </a:r>
          </a:p>
        </p:txBody>
      </p:sp>
      <p:sp>
        <p:nvSpPr>
          <p:cNvPr id="3" name="Rectangle 2">
            <a:extLst>
              <a:ext uri="{FF2B5EF4-FFF2-40B4-BE49-F238E27FC236}">
                <a16:creationId xmlns:a16="http://schemas.microsoft.com/office/drawing/2014/main" id="{0EEE1CB8-0989-4DE0-A3AE-E2AA42CFDF6E}"/>
              </a:ext>
            </a:extLst>
          </p:cNvPr>
          <p:cNvSpPr/>
          <p:nvPr/>
        </p:nvSpPr>
        <p:spPr>
          <a:xfrm>
            <a:off x="371790" y="3738880"/>
            <a:ext cx="7985569" cy="95375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D7AB9F-A270-438F-BB05-E6A0943A8E61}"/>
              </a:ext>
            </a:extLst>
          </p:cNvPr>
          <p:cNvSpPr/>
          <p:nvPr/>
        </p:nvSpPr>
        <p:spPr>
          <a:xfrm>
            <a:off x="371790" y="4963886"/>
            <a:ext cx="7985569" cy="125614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E1234A3-1EFC-49FF-B8A3-EC571458971F}"/>
              </a:ext>
            </a:extLst>
          </p:cNvPr>
          <p:cNvSpPr txBox="1"/>
          <p:nvPr/>
        </p:nvSpPr>
        <p:spPr>
          <a:xfrm>
            <a:off x="371790" y="957051"/>
            <a:ext cx="8058778" cy="526297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After decades of study of the partonic structure of the nucleon we finally have the experimental and theoretical tools to systematically move beyond a 1D momentum fraction (</a:t>
            </a:r>
            <a:r>
              <a:rPr lang="en-US" dirty="0" err="1">
                <a:latin typeface="Arial" panose="020B0604020202020204" pitchFamily="34" charset="0"/>
                <a:cs typeface="Arial" panose="020B0604020202020204" pitchFamily="34" charset="0"/>
              </a:rPr>
              <a:t>x</a:t>
            </a:r>
            <a:r>
              <a:rPr lang="en-US" baseline="-25000" dirty="0" err="1">
                <a:latin typeface="Arial" panose="020B0604020202020204" pitchFamily="34" charset="0"/>
                <a:cs typeface="Arial" panose="020B0604020202020204" pitchFamily="34" charset="0"/>
              </a:rPr>
              <a:t>Bj</a:t>
            </a:r>
            <a:r>
              <a:rPr lang="en-US" dirty="0">
                <a:latin typeface="Arial" panose="020B0604020202020204" pitchFamily="34" charset="0"/>
                <a:cs typeface="Arial" panose="020B0604020202020204" pitchFamily="34" charset="0"/>
              </a:rPr>
              <a:t>) picture of the nucleon.</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 luminosity, large acceptance experiments with polarized beams and targets.</a:t>
            </a:r>
          </a:p>
          <a:p>
            <a:pPr marL="1200150" lvl="2"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Theoretical description of the nucleon in terms of a 5D Wigner distribution that can be used to encode both 3D momentum and transverse spatial distributions.</a:t>
            </a:r>
          </a:p>
          <a:p>
            <a:pPr marL="1200150" lvl="2"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Deep Exclusive Scattering (DES) </a:t>
            </a:r>
            <a:r>
              <a:rPr lang="en-US" dirty="0">
                <a:latin typeface="Arial" panose="020B0604020202020204" pitchFamily="34" charset="0"/>
                <a:cs typeface="Arial" panose="020B0604020202020204" pitchFamily="34" charset="0"/>
              </a:rPr>
              <a:t>cross sections give sensitivity to electron-quark scattering off quarks with </a:t>
            </a:r>
            <a:r>
              <a:rPr lang="en-US" dirty="0">
                <a:solidFill>
                  <a:srgbClr val="000000"/>
                </a:solidFill>
                <a:latin typeface="Arial"/>
                <a:cs typeface="Arial"/>
              </a:rPr>
              <a:t>longitudinal momentum fraction (</a:t>
            </a:r>
            <a:r>
              <a:rPr lang="en-US" dirty="0" err="1">
                <a:solidFill>
                  <a:srgbClr val="000000"/>
                </a:solidFill>
                <a:latin typeface="Arial"/>
                <a:cs typeface="Arial"/>
              </a:rPr>
              <a:t>Bjorken</a:t>
            </a:r>
            <a:r>
              <a:rPr lang="en-US" dirty="0">
                <a:solidFill>
                  <a:srgbClr val="000000"/>
                </a:solidFill>
                <a:latin typeface="Arial"/>
                <a:cs typeface="Arial"/>
              </a:rPr>
              <a:t>) x at a transverse location </a:t>
            </a:r>
            <a:r>
              <a:rPr lang="en-US" b="1" dirty="0" err="1">
                <a:solidFill>
                  <a:srgbClr val="000000"/>
                </a:solidFill>
                <a:latin typeface="Arial"/>
                <a:cs typeface="Arial"/>
              </a:rPr>
              <a:t>b</a:t>
            </a:r>
            <a:r>
              <a:rPr lang="en-US" b="1" baseline="-25000" dirty="0" err="1">
                <a:solidFill>
                  <a:srgbClr val="000000"/>
                </a:solidFill>
                <a:latin typeface="Arial"/>
                <a:cs typeface="Arial"/>
              </a:rPr>
              <a:t>T</a:t>
            </a:r>
            <a:r>
              <a:rPr lang="en-US" dirty="0" err="1">
                <a:solidFill>
                  <a:srgbClr val="000000"/>
                </a:solidFill>
                <a:latin typeface="Arial"/>
                <a:cs typeface="Arial"/>
              </a:rPr>
              <a:t>.</a:t>
            </a: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b="1" dirty="0">
                <a:solidFill>
                  <a:srgbClr val="0000FF"/>
                </a:solidFill>
                <a:latin typeface="Arial" panose="020B0604020202020204" pitchFamily="34" charset="0"/>
                <a:cs typeface="Arial" panose="020B0604020202020204" pitchFamily="34" charset="0"/>
              </a:rPr>
              <a:t>Semi-Inclusive Deep Inelastic Scattering (SIDIS)</a:t>
            </a:r>
            <a:r>
              <a:rPr lang="en-US" dirty="0">
                <a:latin typeface="Arial" panose="020B0604020202020204" pitchFamily="34" charset="0"/>
                <a:cs typeface="Arial" panose="020B0604020202020204" pitchFamily="34" charset="0"/>
              </a:rPr>
              <a:t> cross sections depend on transverse momentum of hadron, P</a:t>
            </a:r>
            <a:r>
              <a:rPr lang="en-US" baseline="-25000" dirty="0">
                <a:latin typeface="Arial" panose="020B0604020202020204" pitchFamily="34" charset="0"/>
                <a:cs typeface="Arial" panose="020B0604020202020204" pitchFamily="34" charset="0"/>
              </a:rPr>
              <a:t>h⊥</a:t>
            </a:r>
            <a:r>
              <a:rPr lang="en-US" dirty="0">
                <a:latin typeface="Arial" panose="020B0604020202020204" pitchFamily="34" charset="0"/>
                <a:cs typeface="Arial" panose="020B0604020202020204" pitchFamily="34" charset="0"/>
              </a:rPr>
              <a:t>, but this arises from both intrinsic transverse momentum (</a:t>
            </a:r>
            <a:r>
              <a:rPr lang="en-US" b="1" dirty="0" err="1">
                <a:latin typeface="Arial" panose="020B0604020202020204" pitchFamily="34" charset="0"/>
                <a:cs typeface="Arial" panose="020B0604020202020204" pitchFamily="34" charset="0"/>
              </a:rPr>
              <a:t>k</a:t>
            </a:r>
            <a:r>
              <a:rPr lang="en-US" b="1"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of a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and transverse momentum (</a:t>
            </a:r>
            <a:r>
              <a:rPr lang="en-US" dirty="0" err="1">
                <a:latin typeface="Arial" panose="020B0604020202020204" pitchFamily="34" charset="0"/>
                <a:cs typeface="Arial" panose="020B0604020202020204" pitchFamily="34" charset="0"/>
              </a:rPr>
              <a:t>p</a:t>
            </a:r>
            <a:r>
              <a:rPr lang="en-US" baseline="-25000" dirty="0" err="1">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 created during the [</a:t>
            </a:r>
            <a:r>
              <a:rPr lang="en-US" dirty="0" err="1">
                <a:latin typeface="Arial" panose="020B0604020202020204" pitchFamily="34" charset="0"/>
                <a:cs typeface="Arial" panose="020B0604020202020204" pitchFamily="34" charset="0"/>
              </a:rPr>
              <a:t>parton</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hadron] </a:t>
            </a:r>
            <a:r>
              <a:rPr lang="en-US" dirty="0">
                <a:latin typeface="Arial" panose="020B0604020202020204" pitchFamily="34" charset="0"/>
                <a:cs typeface="Arial" panose="020B0604020202020204" pitchFamily="34" charset="0"/>
              </a:rPr>
              <a:t>fragmentation process.</a:t>
            </a:r>
          </a:p>
        </p:txBody>
      </p:sp>
      <p:sp>
        <p:nvSpPr>
          <p:cNvPr id="12" name="TextBox 11">
            <a:extLst>
              <a:ext uri="{FF2B5EF4-FFF2-40B4-BE49-F238E27FC236}">
                <a16:creationId xmlns:a16="http://schemas.microsoft.com/office/drawing/2014/main" id="{81B2830C-3BC3-4BF3-BE61-3EDEC60B1465}"/>
              </a:ext>
            </a:extLst>
          </p:cNvPr>
          <p:cNvSpPr txBox="1"/>
          <p:nvPr/>
        </p:nvSpPr>
        <p:spPr>
          <a:xfrm rot="5400000">
            <a:off x="7332832" y="4713712"/>
            <a:ext cx="2821606" cy="400110"/>
          </a:xfrm>
          <a:prstGeom prst="rect">
            <a:avLst/>
          </a:prstGeom>
          <a:noFill/>
          <a:ln>
            <a:solidFill>
              <a:schemeClr val="tx1"/>
            </a:solidFill>
          </a:ln>
        </p:spPr>
        <p:txBody>
          <a:bodyPr wrap="none" rtlCol="0">
            <a:spAutoFit/>
          </a:bodyPr>
          <a:lstStyle/>
          <a:p>
            <a:r>
              <a:rPr lang="en-US" sz="2000" b="1" dirty="0">
                <a:solidFill>
                  <a:srgbClr val="0000FF"/>
                </a:solidFill>
                <a:latin typeface="Arial" panose="020B0604020202020204" pitchFamily="34" charset="0"/>
                <a:cs typeface="Arial" panose="020B0604020202020204" pitchFamily="34" charset="0"/>
              </a:rPr>
              <a:t>Nuclear </a:t>
            </a:r>
            <a:r>
              <a:rPr lang="en-US" sz="2000" b="1" dirty="0" err="1">
                <a:solidFill>
                  <a:srgbClr val="0000FF"/>
                </a:solidFill>
                <a:latin typeface="Arial" panose="020B0604020202020204" pitchFamily="34" charset="0"/>
                <a:cs typeface="Arial" panose="020B0604020202020204" pitchFamily="34" charset="0"/>
              </a:rPr>
              <a:t>Femtography</a:t>
            </a:r>
            <a:endParaRPr lang="en-US" sz="2000" b="1" dirty="0">
              <a:solidFill>
                <a:srgbClr val="0000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4E8FFF8-2B2A-52F3-EFD9-8883EEFC899F}"/>
              </a:ext>
            </a:extLst>
          </p:cNvPr>
          <p:cNvSpPr txBox="1"/>
          <p:nvPr/>
        </p:nvSpPr>
        <p:spPr>
          <a:xfrm rot="5400000">
            <a:off x="8322683" y="1234462"/>
            <a:ext cx="841897" cy="400110"/>
          </a:xfrm>
          <a:prstGeom prst="rect">
            <a:avLst/>
          </a:prstGeom>
          <a:noFill/>
          <a:ln>
            <a:solidFill>
              <a:schemeClr val="tx1"/>
            </a:solidFill>
          </a:ln>
        </p:spPr>
        <p:txBody>
          <a:bodyPr wrap="none" rtlCol="0">
            <a:spAutoFit/>
          </a:bodyPr>
          <a:lstStyle/>
          <a:p>
            <a:r>
              <a:rPr lang="en-US" sz="2000" b="1" dirty="0">
                <a:solidFill>
                  <a:srgbClr val="0000FF"/>
                </a:solidFill>
                <a:latin typeface="Arial" panose="020B0604020202020204" pitchFamily="34" charset="0"/>
                <a:cs typeface="Arial" panose="020B0604020202020204" pitchFamily="34" charset="0"/>
              </a:rPr>
              <a:t>PDFs</a:t>
            </a:r>
          </a:p>
        </p:txBody>
      </p:sp>
      <p:cxnSp>
        <p:nvCxnSpPr>
          <p:cNvPr id="7" name="Straight Arrow Connector 6">
            <a:extLst>
              <a:ext uri="{FF2B5EF4-FFF2-40B4-BE49-F238E27FC236}">
                <a16:creationId xmlns:a16="http://schemas.microsoft.com/office/drawing/2014/main" id="{CA7A012E-9837-2EC6-E6DF-9C30730B6C1C}"/>
              </a:ext>
            </a:extLst>
          </p:cNvPr>
          <p:cNvCxnSpPr>
            <a:stCxn id="9" idx="3"/>
            <a:endCxn id="12" idx="1"/>
          </p:cNvCxnSpPr>
          <p:nvPr/>
        </p:nvCxnSpPr>
        <p:spPr>
          <a:xfrm>
            <a:off x="8743632" y="1855466"/>
            <a:ext cx="3" cy="1647498"/>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49</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942597"/>
          </a:xfrm>
        </p:spPr>
        <p:txBody>
          <a:bodyPr>
            <a:noAutofit/>
          </a:bodyPr>
          <a:lstStyle/>
          <a:p>
            <a:r>
              <a:rPr lang="en-US" sz="2400" dirty="0">
                <a:latin typeface="+mj-lt"/>
              </a:rPr>
              <a:t>Jefferson Lab 6-GeV –  A Surprise Enabled by 3D Imaging</a:t>
            </a:r>
          </a:p>
        </p:txBody>
      </p:sp>
      <p:pic>
        <p:nvPicPr>
          <p:cNvPr id="45" name="Picture 44" descr="Screen Shot 2018-10-17 at 10.29.44 AM.png">
            <a:extLst>
              <a:ext uri="{FF2B5EF4-FFF2-40B4-BE49-F238E27FC236}">
                <a16:creationId xmlns:a16="http://schemas.microsoft.com/office/drawing/2014/main" id="{1DFEF7AE-C3A6-46F4-000D-D70D1C433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83" y="1624237"/>
            <a:ext cx="3920692" cy="3609526"/>
          </a:xfrm>
          <a:prstGeom prst="rect">
            <a:avLst/>
          </a:prstGeom>
        </p:spPr>
      </p:pic>
      <p:sp>
        <p:nvSpPr>
          <p:cNvPr id="46" name="TextBox 45">
            <a:extLst>
              <a:ext uri="{FF2B5EF4-FFF2-40B4-BE49-F238E27FC236}">
                <a16:creationId xmlns:a16="http://schemas.microsoft.com/office/drawing/2014/main" id="{C9997794-8F32-F314-4255-8FC1AD7DA473}"/>
              </a:ext>
            </a:extLst>
          </p:cNvPr>
          <p:cNvSpPr txBox="1"/>
          <p:nvPr/>
        </p:nvSpPr>
        <p:spPr>
          <a:xfrm>
            <a:off x="4572000" y="1867034"/>
            <a:ext cx="3920531" cy="31239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First determination using 3D spatial imaging data (DVCS - Deeply Virtual Compton Scattering)</a:t>
            </a: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Interior pressure in proton is &gt; pressure inside a neutron star!     		</a:t>
            </a:r>
            <a:r>
              <a:rPr lang="en-US" sz="2400" b="1" i="1" dirty="0">
                <a:solidFill>
                  <a:srgbClr val="FF0000"/>
                </a:solidFill>
                <a:latin typeface="Arial" panose="020B0604020202020204" pitchFamily="34" charset="0"/>
                <a:cs typeface="Arial" panose="020B0604020202020204" pitchFamily="34" charset="0"/>
              </a:rPr>
              <a:t>Who knew that!</a:t>
            </a:r>
          </a:p>
        </p:txBody>
      </p:sp>
    </p:spTree>
    <p:extLst>
      <p:ext uri="{BB962C8B-B14F-4D97-AF65-F5344CB8AC3E}">
        <p14:creationId xmlns:p14="http://schemas.microsoft.com/office/powerpoint/2010/main" val="2813083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pic>
        <p:nvPicPr>
          <p:cNvPr id="6" name="Picture 5" descr="Diagram&#10;&#10;Description automatically generated">
            <a:extLst>
              <a:ext uri="{FF2B5EF4-FFF2-40B4-BE49-F238E27FC236}">
                <a16:creationId xmlns:a16="http://schemas.microsoft.com/office/drawing/2014/main" id="{0809BD1E-2A87-4899-871D-FD8B59AD2D46}"/>
              </a:ext>
            </a:extLst>
          </p:cNvPr>
          <p:cNvPicPr>
            <a:picLocks noChangeAspect="1"/>
          </p:cNvPicPr>
          <p:nvPr/>
        </p:nvPicPr>
        <p:blipFill>
          <a:blip r:embed="rId2"/>
          <a:stretch>
            <a:fillRect/>
          </a:stretch>
        </p:blipFill>
        <p:spPr>
          <a:xfrm>
            <a:off x="134227" y="946010"/>
            <a:ext cx="3430905" cy="4431030"/>
          </a:xfrm>
          <a:prstGeom prst="rect">
            <a:avLst/>
          </a:prstGeom>
        </p:spPr>
      </p:pic>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3"/>
          <a:stretch>
            <a:fillRect/>
          </a:stretch>
        </p:blipFill>
        <p:spPr>
          <a:xfrm>
            <a:off x="5529627" y="34209"/>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4"/>
          <a:srcRect t="4402" b="5563"/>
          <a:stretch/>
        </p:blipFill>
        <p:spPr>
          <a:xfrm>
            <a:off x="3712187" y="26941"/>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5"/>
          <a:srcRect b="18716"/>
          <a:stretch/>
        </p:blipFill>
        <p:spPr>
          <a:xfrm>
            <a:off x="7398337" y="-3054"/>
            <a:ext cx="1634490" cy="1729475"/>
          </a:xfrm>
          <a:prstGeom prst="rect">
            <a:avLst/>
          </a:prstGeom>
          <a:ln>
            <a:noFill/>
          </a:ln>
          <a:effectLst>
            <a:softEdge rad="112500"/>
          </a:effectLst>
        </p:spPr>
      </p:pic>
      <p:sp>
        <p:nvSpPr>
          <p:cNvPr id="22" name="TextBox 21">
            <a:extLst>
              <a:ext uri="{FF2B5EF4-FFF2-40B4-BE49-F238E27FC236}">
                <a16:creationId xmlns:a16="http://schemas.microsoft.com/office/drawing/2014/main" id="{C32EBC74-CE33-4157-BA23-87E830830BFF}"/>
              </a:ext>
            </a:extLst>
          </p:cNvPr>
          <p:cNvSpPr txBox="1"/>
          <p:nvPr/>
        </p:nvSpPr>
        <p:spPr>
          <a:xfrm>
            <a:off x="1152495" y="3638222"/>
            <a:ext cx="120932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a:t>
            </a:r>
          </a:p>
        </p:txBody>
      </p:sp>
      <p:sp>
        <p:nvSpPr>
          <p:cNvPr id="23" name="Oval 22">
            <a:extLst>
              <a:ext uri="{FF2B5EF4-FFF2-40B4-BE49-F238E27FC236}">
                <a16:creationId xmlns:a16="http://schemas.microsoft.com/office/drawing/2014/main" id="{03D4B890-EEF7-4695-BF1D-F46F42066728}"/>
              </a:ext>
            </a:extLst>
          </p:cNvPr>
          <p:cNvSpPr/>
          <p:nvPr/>
        </p:nvSpPr>
        <p:spPr>
          <a:xfrm>
            <a:off x="1355835" y="3142591"/>
            <a:ext cx="557048" cy="55631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591" y="2605213"/>
            <a:ext cx="915146" cy="814881"/>
            <a:chOff x="82591" y="2605213"/>
            <a:chExt cx="915146" cy="814881"/>
          </a:xfrm>
        </p:grpSpPr>
        <p:sp>
          <p:nvSpPr>
            <p:cNvPr id="21" name="Oval 20">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grpSp>
        <p:nvGrpSpPr>
          <p:cNvPr id="27" name="Group 26"/>
          <p:cNvGrpSpPr/>
          <p:nvPr/>
        </p:nvGrpSpPr>
        <p:grpSpPr>
          <a:xfrm>
            <a:off x="7959821" y="4821255"/>
            <a:ext cx="915146" cy="814881"/>
            <a:chOff x="82591" y="2605213"/>
            <a:chExt cx="915146" cy="814881"/>
          </a:xfrm>
        </p:grpSpPr>
        <p:sp>
          <p:nvSpPr>
            <p:cNvPr id="28" name="Oval 27">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
        <p:nvSpPr>
          <p:cNvPr id="30"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a:xfrm>
            <a:off x="0" y="6676960"/>
            <a:ext cx="2057400" cy="178758"/>
          </a:xfrm>
        </p:spPr>
        <p:txBody>
          <a:bodyPr/>
          <a:lstStyle/>
          <a:p>
            <a:fld id="{893C5830-40F3-F04E-B2E3-10E6672BA8FF}" type="slidenum">
              <a:rPr lang="en-US" smtClean="0"/>
              <a:pPr/>
              <a:t>5</a:t>
            </a:fld>
            <a:endParaRPr lang="en-US" dirty="0"/>
          </a:p>
        </p:txBody>
      </p:sp>
    </p:spTree>
    <p:extLst>
      <p:ext uri="{BB962C8B-B14F-4D97-AF65-F5344CB8AC3E}">
        <p14:creationId xmlns:p14="http://schemas.microsoft.com/office/powerpoint/2010/main" val="467202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50</a:t>
            </a:fld>
            <a:endParaRPr lang="en-US">
              <a:latin typeface="+mj-lt"/>
            </a:endParaRPr>
          </a:p>
        </p:txBody>
      </p:sp>
      <p:sp>
        <p:nvSpPr>
          <p:cNvPr id="5" name="Title 4">
            <a:extLst>
              <a:ext uri="{FF2B5EF4-FFF2-40B4-BE49-F238E27FC236}">
                <a16:creationId xmlns:a16="http://schemas.microsoft.com/office/drawing/2014/main" id="{C5E85F06-BEB5-508C-A0C7-63BE64D83B92}"/>
              </a:ext>
            </a:extLst>
          </p:cNvPr>
          <p:cNvSpPr>
            <a:spLocks noGrp="1"/>
          </p:cNvSpPr>
          <p:nvPr>
            <p:ph type="title"/>
          </p:nvPr>
        </p:nvSpPr>
        <p:spPr/>
        <p:txBody>
          <a:bodyPr/>
          <a:lstStyle/>
          <a:p>
            <a:r>
              <a:rPr lang="en-US" dirty="0"/>
              <a:t>The low- and high-energy side of nuclei</a:t>
            </a:r>
          </a:p>
        </p:txBody>
      </p:sp>
      <p:sp>
        <p:nvSpPr>
          <p:cNvPr id="8" name="Slide Number Placeholder 3">
            <a:extLst>
              <a:ext uri="{FF2B5EF4-FFF2-40B4-BE49-F238E27FC236}">
                <a16:creationId xmlns:a16="http://schemas.microsoft.com/office/drawing/2014/main" id="{A383D8D3-5C82-60CA-D401-D9CCF312CCF2}"/>
              </a:ext>
            </a:extLst>
          </p:cNvPr>
          <p:cNvSpPr txBox="1">
            <a:spLocks/>
          </p:cNvSpPr>
          <p:nvPr/>
        </p:nvSpPr>
        <p:spPr>
          <a:xfrm>
            <a:off x="6553200" y="6046401"/>
            <a:ext cx="2133600" cy="476250"/>
          </a:xfrm>
          <a:prstGeom prst="rect">
            <a:avLst/>
          </a:prstGeom>
        </p:spPr>
        <p:txBody>
          <a:bodyPr vert="horz" lIns="91418" tIns="45709" rIns="91418" bIns="45709" rtlCol="0" anchor="ctr"/>
          <a:lstStyle>
            <a:defPPr>
              <a:defRPr lang="en-US"/>
            </a:defPPr>
            <a:lvl1pPr marL="0" algn="r" defTabSz="914186"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a:lstStyle>
          <a:p>
            <a:pPr>
              <a:defRPr/>
            </a:pPr>
            <a:fld id="{89938CAA-4564-4383-B125-250357E3FF98}" type="slidenum">
              <a:rPr lang="en-US" smtClean="0"/>
              <a:pPr>
                <a:defRPr/>
              </a:pPr>
              <a:t>50</a:t>
            </a:fld>
            <a:endParaRPr lang="en-US" dirty="0"/>
          </a:p>
        </p:txBody>
      </p:sp>
      <p:grpSp>
        <p:nvGrpSpPr>
          <p:cNvPr id="9" name="Group 35">
            <a:extLst>
              <a:ext uri="{FF2B5EF4-FFF2-40B4-BE49-F238E27FC236}">
                <a16:creationId xmlns:a16="http://schemas.microsoft.com/office/drawing/2014/main" id="{25482DC9-F454-4B21-82B2-C6C86620262A}"/>
              </a:ext>
            </a:extLst>
          </p:cNvPr>
          <p:cNvGrpSpPr>
            <a:grpSpLocks/>
          </p:cNvGrpSpPr>
          <p:nvPr/>
        </p:nvGrpSpPr>
        <p:grpSpPr bwMode="auto">
          <a:xfrm>
            <a:off x="4724400" y="2447656"/>
            <a:ext cx="4191000" cy="4005263"/>
            <a:chOff x="2976" y="1584"/>
            <a:chExt cx="2640" cy="2523"/>
          </a:xfrm>
        </p:grpSpPr>
        <p:pic>
          <p:nvPicPr>
            <p:cNvPr id="10" name="Picture 22">
              <a:extLst>
                <a:ext uri="{FF2B5EF4-FFF2-40B4-BE49-F238E27FC236}">
                  <a16:creationId xmlns:a16="http://schemas.microsoft.com/office/drawing/2014/main" id="{2A1F0D4E-0279-2290-8B3A-C68F84593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 y="1584"/>
              <a:ext cx="2640" cy="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4">
              <a:extLst>
                <a:ext uri="{FF2B5EF4-FFF2-40B4-BE49-F238E27FC236}">
                  <a16:creationId xmlns:a16="http://schemas.microsoft.com/office/drawing/2014/main" id="{E358CF19-C364-C1C5-B02C-D8E7DABDDE4A}"/>
                </a:ext>
              </a:extLst>
            </p:cNvPr>
            <p:cNvSpPr>
              <a:spLocks noChangeArrowheads="1"/>
            </p:cNvSpPr>
            <p:nvPr/>
          </p:nvSpPr>
          <p:spPr bwMode="auto">
            <a:xfrm>
              <a:off x="4704" y="1824"/>
              <a:ext cx="67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12" name="Text Box 6">
            <a:extLst>
              <a:ext uri="{FF2B5EF4-FFF2-40B4-BE49-F238E27FC236}">
                <a16:creationId xmlns:a16="http://schemas.microsoft.com/office/drawing/2014/main" id="{5DB5DAB2-B54F-F843-D74D-E70E9E721F5D}"/>
              </a:ext>
            </a:extLst>
          </p:cNvPr>
          <p:cNvSpPr txBox="1">
            <a:spLocks noChangeArrowheads="1"/>
          </p:cNvSpPr>
          <p:nvPr/>
        </p:nvSpPr>
        <p:spPr bwMode="auto">
          <a:xfrm>
            <a:off x="228600" y="908986"/>
            <a:ext cx="4222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0000CC"/>
                </a:solidFill>
              </a:rPr>
              <a:t>The Low Energy View of Nuclear Matter</a:t>
            </a:r>
          </a:p>
          <a:p>
            <a:pPr lvl="1" eaLnBrk="1" hangingPunct="1">
              <a:buFontTx/>
              <a:buChar char="•"/>
            </a:pPr>
            <a:r>
              <a:rPr lang="en-US" altLang="en-US" dirty="0"/>
              <a:t> nucleus = protons + neutrons</a:t>
            </a:r>
          </a:p>
          <a:p>
            <a:pPr lvl="1" eaLnBrk="1" hangingPunct="1">
              <a:buFontTx/>
              <a:buChar char="•"/>
            </a:pPr>
            <a:r>
              <a:rPr lang="en-US" altLang="en-US" dirty="0"/>
              <a:t> nucleon </a:t>
            </a:r>
            <a:r>
              <a:rPr lang="en-US" altLang="en-US" dirty="0">
                <a:sym typeface="Symbol" pitchFamily="18" charset="2"/>
              </a:rPr>
              <a:t></a:t>
            </a:r>
            <a:r>
              <a:rPr lang="en-US" altLang="en-US" dirty="0"/>
              <a:t> quark model </a:t>
            </a:r>
          </a:p>
          <a:p>
            <a:pPr lvl="1" eaLnBrk="1" hangingPunct="1">
              <a:buFontTx/>
              <a:buChar char="•"/>
            </a:pPr>
            <a:r>
              <a:rPr lang="en-US" altLang="en-US" dirty="0"/>
              <a:t> (valence) quark model </a:t>
            </a:r>
            <a:r>
              <a:rPr lang="en-US" altLang="en-US" dirty="0">
                <a:sym typeface="Symbol" pitchFamily="18" charset="2"/>
              </a:rPr>
              <a:t></a:t>
            </a:r>
            <a:r>
              <a:rPr lang="en-US" altLang="en-US" dirty="0"/>
              <a:t> QCD</a:t>
            </a:r>
          </a:p>
        </p:txBody>
      </p:sp>
      <p:sp>
        <p:nvSpPr>
          <p:cNvPr id="13" name="Oval 32">
            <a:extLst>
              <a:ext uri="{FF2B5EF4-FFF2-40B4-BE49-F238E27FC236}">
                <a16:creationId xmlns:a16="http://schemas.microsoft.com/office/drawing/2014/main" id="{5ADD38B2-F0E6-D965-AC79-FBF7473A7981}"/>
              </a:ext>
            </a:extLst>
          </p:cNvPr>
          <p:cNvSpPr>
            <a:spLocks noChangeArrowheads="1"/>
          </p:cNvSpPr>
          <p:nvPr/>
        </p:nvSpPr>
        <p:spPr bwMode="auto">
          <a:xfrm>
            <a:off x="6019800" y="4124056"/>
            <a:ext cx="838200" cy="457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4" name="Freeform 33">
            <a:extLst>
              <a:ext uri="{FF2B5EF4-FFF2-40B4-BE49-F238E27FC236}">
                <a16:creationId xmlns:a16="http://schemas.microsoft.com/office/drawing/2014/main" id="{85C9429F-CD9B-CB1C-1360-C89B4A8B360A}"/>
              </a:ext>
            </a:extLst>
          </p:cNvPr>
          <p:cNvSpPr>
            <a:spLocks/>
          </p:cNvSpPr>
          <p:nvPr/>
        </p:nvSpPr>
        <p:spPr bwMode="auto">
          <a:xfrm>
            <a:off x="6553200" y="3057256"/>
            <a:ext cx="1295400" cy="1066800"/>
          </a:xfrm>
          <a:custGeom>
            <a:avLst/>
            <a:gdLst>
              <a:gd name="T0" fmla="*/ 0 w 816"/>
              <a:gd name="T1" fmla="*/ 2147483647 h 672"/>
              <a:gd name="T2" fmla="*/ 2147483647 w 816"/>
              <a:gd name="T3" fmla="*/ 2147483647 h 672"/>
              <a:gd name="T4" fmla="*/ 2147483647 w 816"/>
              <a:gd name="T5" fmla="*/ 0 h 672"/>
              <a:gd name="T6" fmla="*/ 0 60000 65536"/>
              <a:gd name="T7" fmla="*/ 0 60000 65536"/>
              <a:gd name="T8" fmla="*/ 0 60000 65536"/>
              <a:gd name="T9" fmla="*/ 0 w 816"/>
              <a:gd name="T10" fmla="*/ 0 h 672"/>
              <a:gd name="T11" fmla="*/ 816 w 816"/>
              <a:gd name="T12" fmla="*/ 672 h 672"/>
            </a:gdLst>
            <a:ahLst/>
            <a:cxnLst>
              <a:cxn ang="T6">
                <a:pos x="T0" y="T1"/>
              </a:cxn>
              <a:cxn ang="T7">
                <a:pos x="T2" y="T3"/>
              </a:cxn>
              <a:cxn ang="T8">
                <a:pos x="T4" y="T5"/>
              </a:cxn>
            </a:cxnLst>
            <a:rect l="T9" t="T10" r="T11" b="T12"/>
            <a:pathLst>
              <a:path w="816" h="672">
                <a:moveTo>
                  <a:pt x="0" y="672"/>
                </a:moveTo>
                <a:cubicBezTo>
                  <a:pt x="76" y="488"/>
                  <a:pt x="152" y="304"/>
                  <a:pt x="288" y="192"/>
                </a:cubicBezTo>
                <a:cubicBezTo>
                  <a:pt x="424" y="80"/>
                  <a:pt x="620" y="40"/>
                  <a:pt x="816" y="0"/>
                </a:cubicBezTo>
              </a:path>
            </a:pathLst>
          </a:custGeom>
          <a:noFill/>
          <a:ln w="25400">
            <a:solidFill>
              <a:srgbClr val="FF00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5" name="Text Box 36">
            <a:extLst>
              <a:ext uri="{FF2B5EF4-FFF2-40B4-BE49-F238E27FC236}">
                <a16:creationId xmlns:a16="http://schemas.microsoft.com/office/drawing/2014/main" id="{E6948A1F-76DA-AFB0-2182-C083B466D080}"/>
              </a:ext>
            </a:extLst>
          </p:cNvPr>
          <p:cNvSpPr txBox="1">
            <a:spLocks noChangeArrowheads="1"/>
          </p:cNvSpPr>
          <p:nvPr/>
        </p:nvSpPr>
        <p:spPr bwMode="auto">
          <a:xfrm>
            <a:off x="4800600" y="899605"/>
            <a:ext cx="4343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000099"/>
                </a:solidFill>
              </a:rPr>
              <a:t>The High Energy View of Nuclear Matter</a:t>
            </a:r>
          </a:p>
          <a:p>
            <a:pPr eaLnBrk="1" hangingPunct="1"/>
            <a:r>
              <a:rPr lang="en-US" altLang="en-US" dirty="0"/>
              <a:t>The visible Universe is generated by quarks but dominated by gluons!</a:t>
            </a:r>
          </a:p>
          <a:p>
            <a:pPr eaLnBrk="1" hangingPunct="1"/>
            <a:r>
              <a:rPr lang="en-US" altLang="en-US" dirty="0"/>
              <a:t>But what influence does this have on hadron structure?</a:t>
            </a:r>
          </a:p>
          <a:p>
            <a:pPr eaLnBrk="1" hangingPunct="1"/>
            <a:endParaRPr lang="en-US" altLang="en-US" dirty="0">
              <a:solidFill>
                <a:srgbClr val="000099"/>
              </a:solidFill>
            </a:endParaRPr>
          </a:p>
        </p:txBody>
      </p:sp>
      <p:sp>
        <p:nvSpPr>
          <p:cNvPr id="16" name="Text Box 37">
            <a:extLst>
              <a:ext uri="{FF2B5EF4-FFF2-40B4-BE49-F238E27FC236}">
                <a16:creationId xmlns:a16="http://schemas.microsoft.com/office/drawing/2014/main" id="{AE8A87B2-8617-51C5-19E6-36D13AC5AC99}"/>
              </a:ext>
            </a:extLst>
          </p:cNvPr>
          <p:cNvSpPr txBox="1">
            <a:spLocks noChangeArrowheads="1"/>
          </p:cNvSpPr>
          <p:nvPr/>
        </p:nvSpPr>
        <p:spPr bwMode="auto">
          <a:xfrm>
            <a:off x="6781800" y="3438256"/>
            <a:ext cx="1031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b="1">
                <a:solidFill>
                  <a:srgbClr val="FF0000"/>
                </a:solidFill>
              </a:rPr>
              <a:t>Remove</a:t>
            </a:r>
          </a:p>
          <a:p>
            <a:pPr eaLnBrk="1" hangingPunct="1"/>
            <a:r>
              <a:rPr lang="en-US" altLang="en-US" sz="1600" b="1">
                <a:solidFill>
                  <a:srgbClr val="FF0000"/>
                </a:solidFill>
              </a:rPr>
              <a:t>factor 20</a:t>
            </a:r>
          </a:p>
        </p:txBody>
      </p:sp>
      <p:pic>
        <p:nvPicPr>
          <p:cNvPr id="17" name="Picture 16">
            <a:extLst>
              <a:ext uri="{FF2B5EF4-FFF2-40B4-BE49-F238E27FC236}">
                <a16:creationId xmlns:a16="http://schemas.microsoft.com/office/drawing/2014/main" id="{B91B2F03-9B89-F054-6922-5E73B784570B}"/>
              </a:ext>
            </a:extLst>
          </p:cNvPr>
          <p:cNvPicPr>
            <a:picLocks noChangeAspect="1"/>
          </p:cNvPicPr>
          <p:nvPr/>
        </p:nvPicPr>
        <p:blipFill>
          <a:blip r:embed="rId3"/>
          <a:stretch>
            <a:fillRect/>
          </a:stretch>
        </p:blipFill>
        <p:spPr>
          <a:xfrm>
            <a:off x="262652" y="2369318"/>
            <a:ext cx="4287982" cy="1752600"/>
          </a:xfrm>
          <a:prstGeom prst="rect">
            <a:avLst/>
          </a:prstGeom>
        </p:spPr>
      </p:pic>
      <p:pic>
        <p:nvPicPr>
          <p:cNvPr id="18" name="Picture 2">
            <a:extLst>
              <a:ext uri="{FF2B5EF4-FFF2-40B4-BE49-F238E27FC236}">
                <a16:creationId xmlns:a16="http://schemas.microsoft.com/office/drawing/2014/main" id="{02664EBB-0A5B-1E7F-5EC2-BA928ACFA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336" y="4492272"/>
            <a:ext cx="3114675" cy="18459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Arrow Connector 18">
            <a:extLst>
              <a:ext uri="{FF2B5EF4-FFF2-40B4-BE49-F238E27FC236}">
                <a16:creationId xmlns:a16="http://schemas.microsoft.com/office/drawing/2014/main" id="{197170BE-6417-3139-2309-9A7926BA5D09}"/>
              </a:ext>
            </a:extLst>
          </p:cNvPr>
          <p:cNvCxnSpPr>
            <a:endCxn id="18" idx="0"/>
          </p:cNvCxnSpPr>
          <p:nvPr/>
        </p:nvCxnSpPr>
        <p:spPr>
          <a:xfrm flipH="1">
            <a:off x="2564674" y="4121918"/>
            <a:ext cx="357988" cy="3703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04F9D1D-5001-A216-109D-ED592F837961}"/>
              </a:ext>
            </a:extLst>
          </p:cNvPr>
          <p:cNvSpPr txBox="1"/>
          <p:nvPr/>
        </p:nvSpPr>
        <p:spPr>
          <a:xfrm>
            <a:off x="1093862" y="4195262"/>
            <a:ext cx="116891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quark model</a:t>
            </a:r>
          </a:p>
        </p:txBody>
      </p:sp>
      <p:sp>
        <p:nvSpPr>
          <p:cNvPr id="21" name="Freeform 27">
            <a:extLst>
              <a:ext uri="{FF2B5EF4-FFF2-40B4-BE49-F238E27FC236}">
                <a16:creationId xmlns:a16="http://schemas.microsoft.com/office/drawing/2014/main" id="{86D10458-C716-0AB8-F294-78827CEFF871}"/>
              </a:ext>
            </a:extLst>
          </p:cNvPr>
          <p:cNvSpPr>
            <a:spLocks/>
          </p:cNvSpPr>
          <p:nvPr/>
        </p:nvSpPr>
        <p:spPr bwMode="auto">
          <a:xfrm>
            <a:off x="7467600" y="-41306"/>
            <a:ext cx="1295400" cy="6172200"/>
          </a:xfrm>
          <a:custGeom>
            <a:avLst/>
            <a:gdLst>
              <a:gd name="T0" fmla="*/ 2147483647 w 912"/>
              <a:gd name="T1" fmla="*/ 2147483647 h 4032"/>
              <a:gd name="T2" fmla="*/ 2147483647 w 912"/>
              <a:gd name="T3" fmla="*/ 2147483647 h 4032"/>
              <a:gd name="T4" fmla="*/ 2147483647 w 912"/>
              <a:gd name="T5" fmla="*/ 2147483647 h 4032"/>
              <a:gd name="T6" fmla="*/ 2147483647 w 912"/>
              <a:gd name="T7" fmla="*/ 2147483647 h 4032"/>
              <a:gd name="T8" fmla="*/ 2147483647 w 912"/>
              <a:gd name="T9" fmla="*/ 2147483647 h 4032"/>
              <a:gd name="T10" fmla="*/ 0 w 912"/>
              <a:gd name="T11" fmla="*/ 0 h 4032"/>
              <a:gd name="T12" fmla="*/ 0 60000 65536"/>
              <a:gd name="T13" fmla="*/ 0 60000 65536"/>
              <a:gd name="T14" fmla="*/ 0 60000 65536"/>
              <a:gd name="T15" fmla="*/ 0 60000 65536"/>
              <a:gd name="T16" fmla="*/ 0 60000 65536"/>
              <a:gd name="T17" fmla="*/ 0 60000 65536"/>
              <a:gd name="T18" fmla="*/ 0 w 912"/>
              <a:gd name="T19" fmla="*/ 0 h 4032"/>
              <a:gd name="T20" fmla="*/ 912 w 912"/>
              <a:gd name="T21" fmla="*/ 4032 h 4032"/>
            </a:gdLst>
            <a:ahLst/>
            <a:cxnLst>
              <a:cxn ang="T12">
                <a:pos x="T0" y="T1"/>
              </a:cxn>
              <a:cxn ang="T13">
                <a:pos x="T2" y="T3"/>
              </a:cxn>
              <a:cxn ang="T14">
                <a:pos x="T4" y="T5"/>
              </a:cxn>
              <a:cxn ang="T15">
                <a:pos x="T6" y="T7"/>
              </a:cxn>
              <a:cxn ang="T16">
                <a:pos x="T8" y="T9"/>
              </a:cxn>
              <a:cxn ang="T17">
                <a:pos x="T10" y="T11"/>
              </a:cxn>
            </a:cxnLst>
            <a:rect l="T18" t="T19" r="T20" b="T21"/>
            <a:pathLst>
              <a:path w="912" h="4032">
                <a:moveTo>
                  <a:pt x="912" y="4032"/>
                </a:moveTo>
                <a:cubicBezTo>
                  <a:pt x="880" y="4016"/>
                  <a:pt x="848" y="4000"/>
                  <a:pt x="816" y="3936"/>
                </a:cubicBezTo>
                <a:cubicBezTo>
                  <a:pt x="784" y="3872"/>
                  <a:pt x="760" y="3784"/>
                  <a:pt x="720" y="3648"/>
                </a:cubicBezTo>
                <a:cubicBezTo>
                  <a:pt x="680" y="3512"/>
                  <a:pt x="640" y="3352"/>
                  <a:pt x="576" y="3120"/>
                </a:cubicBezTo>
                <a:cubicBezTo>
                  <a:pt x="512" y="2888"/>
                  <a:pt x="432" y="2776"/>
                  <a:pt x="336" y="2256"/>
                </a:cubicBezTo>
                <a:cubicBezTo>
                  <a:pt x="240" y="1736"/>
                  <a:pt x="120" y="868"/>
                  <a:pt x="0" y="0"/>
                </a:cubicBezTo>
              </a:path>
            </a:pathLst>
          </a:cu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Tree>
    <p:extLst>
      <p:ext uri="{BB962C8B-B14F-4D97-AF65-F5344CB8AC3E}">
        <p14:creationId xmlns:p14="http://schemas.microsoft.com/office/powerpoint/2010/main" val="240087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iterate type="lt">
                                    <p:tmPct val="5000"/>
                                  </p:iterate>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1000"/>
                                        <p:tgtEl>
                                          <p:spTgt spid="14"/>
                                        </p:tgtEl>
                                      </p:cBhvr>
                                    </p:animEffect>
                                  </p:childTnLst>
                                </p:cTn>
                              </p:par>
                            </p:childTnLst>
                          </p:cTn>
                        </p:par>
                        <p:par>
                          <p:cTn id="23" fill="hold">
                            <p:stCondLst>
                              <p:cond delay="2000"/>
                            </p:stCondLst>
                            <p:childTnLst>
                              <p:par>
                                <p:cTn id="24" presetID="1" presetClass="entr" presetSubtype="0" fill="hold" nodeType="afterEffect">
                                  <p:stCondLst>
                                    <p:cond delay="1000"/>
                                  </p:stCondLst>
                                  <p:childTnLst>
                                    <p:set>
                                      <p:cBhvr>
                                        <p:cTn id="25" dur="1" fill="hold">
                                          <p:stCondLst>
                                            <p:cond delay="0"/>
                                          </p:stCondLst>
                                        </p:cTn>
                                        <p:tgtEl>
                                          <p:spTgt spid="15">
                                            <p:txEl>
                                              <p:pRg st="1" end="1"/>
                                            </p:txEl>
                                          </p:spTgt>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nodeType="afterEffect">
                                  <p:stCondLst>
                                    <p:cond delay="1000"/>
                                  </p:stCondLst>
                                  <p:childTnLst>
                                    <p:set>
                                      <p:cBhvr>
                                        <p:cTn id="28" dur="1" fill="hold">
                                          <p:stCondLst>
                                            <p:cond delay="0"/>
                                          </p:stCondLst>
                                        </p:cTn>
                                        <p:tgtEl>
                                          <p:spTgt spid="15">
                                            <p:txEl>
                                              <p:pRg st="2" end="2"/>
                                            </p:txEl>
                                          </p:spTgt>
                                        </p:tgtEl>
                                        <p:attrNameLst>
                                          <p:attrName>style.visibility</p:attrName>
                                        </p:attrNameLst>
                                      </p:cBhvr>
                                      <p:to>
                                        <p:strVal val="visible"/>
                                      </p:to>
                                    </p:set>
                                  </p:childTnLst>
                                </p:cTn>
                              </p:par>
                            </p:childTnLst>
                          </p:cTn>
                        </p:par>
                        <p:par>
                          <p:cTn id="29" fill="hold">
                            <p:stCondLst>
                              <p:cond delay="4000"/>
                            </p:stCondLst>
                            <p:childTnLst>
                              <p:par>
                                <p:cTn id="30" presetID="2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51</a:t>
            </a:fld>
            <a:endParaRPr lang="en-US" dirty="0">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0" y="2283"/>
            <a:ext cx="9144000" cy="874017"/>
          </a:xfrm>
        </p:spPr>
        <p:txBody>
          <a:bodyPr>
            <a:normAutofit/>
          </a:bodyPr>
          <a:lstStyle/>
          <a:p>
            <a:r>
              <a:rPr lang="en-US" dirty="0">
                <a:latin typeface="+mj-lt"/>
              </a:rPr>
              <a:t>21st Century View of the </a:t>
            </a:r>
            <a:br>
              <a:rPr lang="en-US" dirty="0">
                <a:latin typeface="+mj-lt"/>
              </a:rPr>
            </a:br>
            <a:r>
              <a:rPr lang="en-US" dirty="0">
                <a:latin typeface="+mj-lt"/>
              </a:rPr>
              <a:t>Fundamental Structure of the Proton </a:t>
            </a:r>
          </a:p>
        </p:txBody>
      </p:sp>
      <p:sp>
        <p:nvSpPr>
          <p:cNvPr id="5" name="TextBox 4">
            <a:extLst>
              <a:ext uri="{FF2B5EF4-FFF2-40B4-BE49-F238E27FC236}">
                <a16:creationId xmlns:a16="http://schemas.microsoft.com/office/drawing/2014/main" id="{E8ADAC87-61D0-4418-B5F5-34F144CEA8BB}"/>
              </a:ext>
            </a:extLst>
          </p:cNvPr>
          <p:cNvSpPr txBox="1"/>
          <p:nvPr/>
        </p:nvSpPr>
        <p:spPr>
          <a:xfrm>
            <a:off x="211671" y="889136"/>
            <a:ext cx="8720657" cy="5632311"/>
          </a:xfrm>
          <a:prstGeom prst="rect">
            <a:avLst/>
          </a:prstGeom>
          <a:noFill/>
        </p:spPr>
        <p:txBody>
          <a:bodyPr wrap="none" rtlCol="0">
            <a:spAutoFit/>
          </a:bodyPr>
          <a:lstStyle/>
          <a:p>
            <a:pPr marL="342900" indent="-342900">
              <a:buFont typeface="Arial"/>
              <a:buChar char="•"/>
            </a:pPr>
            <a:r>
              <a:rPr lang="en-US" sz="2000" dirty="0">
                <a:latin typeface="+mj-lt"/>
              </a:rPr>
              <a:t>Elastic electron scattering determines charge and magnetism of nucleon</a:t>
            </a:r>
          </a:p>
          <a:p>
            <a:pPr marL="342900" indent="-342900">
              <a:buFont typeface="Arial"/>
              <a:buChar char="•"/>
            </a:pPr>
            <a:r>
              <a:rPr lang="en-US" sz="2000" dirty="0">
                <a:latin typeface="+mj-lt"/>
              </a:rPr>
              <a:t>Approx. sphere with &lt;r&gt; ≈ 0.85 Fermi</a:t>
            </a:r>
          </a:p>
          <a:p>
            <a:pPr marL="342900" indent="-342900">
              <a:buFont typeface="Arial"/>
              <a:buChar char="•"/>
            </a:pPr>
            <a:r>
              <a:rPr lang="en-US" sz="2000" dirty="0">
                <a:latin typeface="+mj-lt"/>
              </a:rPr>
              <a:t>The proton contains quarks,</a:t>
            </a:r>
          </a:p>
          <a:p>
            <a:r>
              <a:rPr lang="en-US" sz="2000" dirty="0">
                <a:latin typeface="+mj-lt"/>
              </a:rPr>
              <a:t>     as well as dynamically</a:t>
            </a:r>
          </a:p>
          <a:p>
            <a:r>
              <a:rPr lang="en-US" sz="2000" dirty="0">
                <a:latin typeface="+mj-lt"/>
              </a:rPr>
              <a:t>     generated </a:t>
            </a:r>
          </a:p>
          <a:p>
            <a:r>
              <a:rPr lang="en-US" sz="2000" dirty="0">
                <a:latin typeface="+mj-lt"/>
              </a:rPr>
              <a:t>     quark-antiquark pairs </a:t>
            </a:r>
          </a:p>
          <a:p>
            <a:r>
              <a:rPr lang="en-US" sz="2000" dirty="0">
                <a:latin typeface="+mj-lt"/>
              </a:rPr>
              <a:t>     and gluons.</a:t>
            </a:r>
          </a:p>
          <a:p>
            <a:pPr marL="342900" indent="-342900">
              <a:buFont typeface="Arial" panose="020B0604020202020204" pitchFamily="34" charset="0"/>
              <a:buChar char="•"/>
            </a:pPr>
            <a:r>
              <a:rPr lang="en-US" sz="2000" dirty="0">
                <a:latin typeface="+mj-lt"/>
              </a:rPr>
              <a:t>Quark and gluon</a:t>
            </a:r>
          </a:p>
          <a:p>
            <a:r>
              <a:rPr lang="en-US" sz="2000" dirty="0">
                <a:latin typeface="+mj-lt"/>
              </a:rPr>
              <a:t>     momentum fractions</a:t>
            </a:r>
          </a:p>
          <a:p>
            <a:r>
              <a:rPr lang="en-US" sz="2000" dirty="0">
                <a:latin typeface="+mj-lt"/>
              </a:rPr>
              <a:t>     (in specific Infinite</a:t>
            </a:r>
          </a:p>
          <a:p>
            <a:r>
              <a:rPr lang="en-US" sz="2000" dirty="0">
                <a:latin typeface="+mj-lt"/>
              </a:rPr>
              <a:t>     Momentum Frame)</a:t>
            </a:r>
          </a:p>
          <a:p>
            <a:r>
              <a:rPr lang="en-US" sz="2000" dirty="0">
                <a:latin typeface="+mj-lt"/>
              </a:rPr>
              <a:t>     are well mapped out.</a:t>
            </a:r>
          </a:p>
          <a:p>
            <a:pPr marL="342900" indent="-342900">
              <a:buFont typeface="Arial"/>
              <a:buChar char="•"/>
            </a:pPr>
            <a:r>
              <a:rPr lang="en-US" sz="2000" dirty="0">
                <a:latin typeface="+mj-lt"/>
              </a:rPr>
              <a:t>The proton spin</a:t>
            </a:r>
          </a:p>
          <a:p>
            <a:r>
              <a:rPr lang="en-US" sz="2000" dirty="0">
                <a:latin typeface="+mj-lt"/>
              </a:rPr>
              <a:t>     and mass have large</a:t>
            </a:r>
          </a:p>
          <a:p>
            <a:r>
              <a:rPr lang="en-US" sz="2000" dirty="0">
                <a:latin typeface="+mj-lt"/>
              </a:rPr>
              <a:t>     contributions from</a:t>
            </a:r>
          </a:p>
          <a:p>
            <a:r>
              <a:rPr lang="en-US" sz="2000" dirty="0">
                <a:latin typeface="+mj-lt"/>
              </a:rPr>
              <a:t>     the quark-gluon</a:t>
            </a:r>
          </a:p>
          <a:p>
            <a:r>
              <a:rPr lang="en-US" sz="2000" dirty="0">
                <a:latin typeface="+mj-lt"/>
              </a:rPr>
              <a:t>     dynamics. </a:t>
            </a:r>
          </a:p>
          <a:p>
            <a:r>
              <a:rPr lang="en-US" sz="2000" dirty="0">
                <a:latin typeface="+mj-lt"/>
              </a:rPr>
              <a:t>     </a:t>
            </a:r>
          </a:p>
        </p:txBody>
      </p:sp>
      <p:pic>
        <p:nvPicPr>
          <p:cNvPr id="9" name="Content Placeholder 3" descr="Screen Shot 2018-10-10 at 6.42.08 AM.png">
            <a:extLst>
              <a:ext uri="{FF2B5EF4-FFF2-40B4-BE49-F238E27FC236}">
                <a16:creationId xmlns:a16="http://schemas.microsoft.com/office/drawing/2014/main" id="{C2C0FC69-C9E5-4BD6-87B5-6CAAF706452F}"/>
              </a:ext>
            </a:extLst>
          </p:cNvPr>
          <p:cNvPicPr>
            <a:picLocks noChangeAspect="1"/>
          </p:cNvPicPr>
          <p:nvPr/>
        </p:nvPicPr>
        <p:blipFill>
          <a:blip r:embed="rId2">
            <a:extLst>
              <a:ext uri="{28A0092B-C50C-407E-A947-70E740481C1C}">
                <a14:useLocalDpi xmlns:a14="http://schemas.microsoft.com/office/drawing/2010/main" val="0"/>
              </a:ext>
            </a:extLst>
          </a:blip>
          <a:srcRect l="-43080" r="-43080"/>
          <a:stretch>
            <a:fillRect/>
          </a:stretch>
        </p:blipFill>
        <p:spPr>
          <a:xfrm>
            <a:off x="1896208" y="1588721"/>
            <a:ext cx="8229600" cy="4525963"/>
          </a:xfrm>
          <a:prstGeom prst="rect">
            <a:avLst/>
          </a:prstGeom>
        </p:spPr>
      </p:pic>
      <p:pic>
        <p:nvPicPr>
          <p:cNvPr id="10" name="Picture 9" descr="Nobel.jpg">
            <a:extLst>
              <a:ext uri="{FF2B5EF4-FFF2-40B4-BE49-F238E27FC236}">
                <a16:creationId xmlns:a16="http://schemas.microsoft.com/office/drawing/2014/main" id="{33538FB2-1B12-4671-BBF0-837D42928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707" y="1556637"/>
            <a:ext cx="869708" cy="804278"/>
          </a:xfrm>
          <a:prstGeom prst="rect">
            <a:avLst/>
          </a:prstGeom>
        </p:spPr>
      </p:pic>
      <p:sp>
        <p:nvSpPr>
          <p:cNvPr id="11" name="TextBox 10">
            <a:extLst>
              <a:ext uri="{FF2B5EF4-FFF2-40B4-BE49-F238E27FC236}">
                <a16:creationId xmlns:a16="http://schemas.microsoft.com/office/drawing/2014/main" id="{9563A7D9-99E3-45FD-B851-B178764CE957}"/>
              </a:ext>
            </a:extLst>
          </p:cNvPr>
          <p:cNvSpPr txBox="1"/>
          <p:nvPr/>
        </p:nvSpPr>
        <p:spPr>
          <a:xfrm>
            <a:off x="7959495" y="1765919"/>
            <a:ext cx="697627" cy="369332"/>
          </a:xfrm>
          <a:prstGeom prst="rect">
            <a:avLst/>
          </a:prstGeom>
          <a:noFill/>
        </p:spPr>
        <p:txBody>
          <a:bodyPr wrap="none" rtlCol="0">
            <a:spAutoFit/>
          </a:bodyPr>
          <a:lstStyle/>
          <a:p>
            <a:r>
              <a:rPr lang="en-US" b="1" dirty="0">
                <a:latin typeface="+mj-lt"/>
              </a:rPr>
              <a:t>1961</a:t>
            </a:r>
          </a:p>
        </p:txBody>
      </p:sp>
      <p:sp>
        <p:nvSpPr>
          <p:cNvPr id="3" name="TextBox 2">
            <a:extLst>
              <a:ext uri="{FF2B5EF4-FFF2-40B4-BE49-F238E27FC236}">
                <a16:creationId xmlns:a16="http://schemas.microsoft.com/office/drawing/2014/main" id="{01B61E93-0E39-B376-9560-B7BC0A159832}"/>
              </a:ext>
            </a:extLst>
          </p:cNvPr>
          <p:cNvSpPr txBox="1"/>
          <p:nvPr/>
        </p:nvSpPr>
        <p:spPr>
          <a:xfrm>
            <a:off x="709403" y="6200863"/>
            <a:ext cx="7725192" cy="400110"/>
          </a:xfrm>
          <a:prstGeom prst="rect">
            <a:avLst/>
          </a:prstGeom>
          <a:solidFill>
            <a:schemeClr val="bg1"/>
          </a:solidFill>
        </p:spPr>
        <p:txBody>
          <a:bodyPr wrap="none" rtlCol="0">
            <a:spAutoFit/>
          </a:bodyPr>
          <a:lstStyle/>
          <a:p>
            <a:pPr algn="l"/>
            <a:r>
              <a:rPr lang="en-US" sz="2000" dirty="0">
                <a:latin typeface="Arial" panose="020B0604020202020204" pitchFamily="34" charset="0"/>
                <a:cs typeface="Arial" panose="020B0604020202020204" pitchFamily="34" charset="0"/>
              </a:rPr>
              <a:t>In fact, mass and structure emerge from the quark-gluon dynamics</a:t>
            </a:r>
          </a:p>
        </p:txBody>
      </p:sp>
    </p:spTree>
    <p:extLst>
      <p:ext uri="{BB962C8B-B14F-4D97-AF65-F5344CB8AC3E}">
        <p14:creationId xmlns:p14="http://schemas.microsoft.com/office/powerpoint/2010/main" val="1265741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Proton Structure</a:t>
            </a:r>
          </a:p>
        </p:txBody>
      </p:sp>
      <p:pic>
        <p:nvPicPr>
          <p:cNvPr id="3" name="Picture 2">
            <a:extLst>
              <a:ext uri="{FF2B5EF4-FFF2-40B4-BE49-F238E27FC236}">
                <a16:creationId xmlns:a16="http://schemas.microsoft.com/office/drawing/2014/main" id="{8113A634-D571-57F3-B27B-5CED30CD912B}"/>
              </a:ext>
            </a:extLst>
          </p:cNvPr>
          <p:cNvPicPr>
            <a:picLocks noChangeAspect="1"/>
          </p:cNvPicPr>
          <p:nvPr/>
        </p:nvPicPr>
        <p:blipFill>
          <a:blip r:embed="rId2"/>
          <a:stretch>
            <a:fillRect/>
          </a:stretch>
        </p:blipFill>
        <p:spPr>
          <a:xfrm>
            <a:off x="7223760" y="5657592"/>
            <a:ext cx="1020357" cy="458546"/>
          </a:xfrm>
          <a:prstGeom prst="rect">
            <a:avLst/>
          </a:prstGeom>
        </p:spPr>
      </p:pic>
      <p:pic>
        <p:nvPicPr>
          <p:cNvPr id="6" name="Picture 9" descr="quarkAnimation3.gif">
            <a:extLst>
              <a:ext uri="{FF2B5EF4-FFF2-40B4-BE49-F238E27FC236}">
                <a16:creationId xmlns:a16="http://schemas.microsoft.com/office/drawing/2014/main" id="{5ED1F908-52B0-C5C3-001E-169FC70A7C24}"/>
              </a:ext>
            </a:extLst>
          </p:cNvPr>
          <p:cNvPicPr>
            <a:picLocks noChangeAspect="1"/>
          </p:cNvPicPr>
          <p:nvPr/>
        </p:nvPicPr>
        <p:blipFill>
          <a:blip r:embed="rId3" cstate="print"/>
          <a:srcRect/>
          <a:stretch>
            <a:fillRect/>
          </a:stretch>
        </p:blipFill>
        <p:spPr bwMode="auto">
          <a:xfrm>
            <a:off x="6246705" y="2760951"/>
            <a:ext cx="2776538" cy="1948815"/>
          </a:xfrm>
          <a:prstGeom prst="rect">
            <a:avLst/>
          </a:prstGeom>
          <a:noFill/>
          <a:ln w="9525">
            <a:noFill/>
            <a:miter lim="800000"/>
            <a:headEnd/>
            <a:tailEnd/>
          </a:ln>
        </p:spPr>
      </p:pic>
      <p:sp>
        <p:nvSpPr>
          <p:cNvPr id="7" name="TextBox 3">
            <a:extLst>
              <a:ext uri="{FF2B5EF4-FFF2-40B4-BE49-F238E27FC236}">
                <a16:creationId xmlns:a16="http://schemas.microsoft.com/office/drawing/2014/main" id="{23CB5F63-ECEA-C17D-4B4F-2EAB321C8CA7}"/>
              </a:ext>
            </a:extLst>
          </p:cNvPr>
          <p:cNvSpPr txBox="1">
            <a:spLocks noChangeArrowheads="1"/>
          </p:cNvSpPr>
          <p:nvPr/>
        </p:nvSpPr>
        <p:spPr bwMode="auto">
          <a:xfrm>
            <a:off x="160338" y="659765"/>
            <a:ext cx="6713697" cy="1015663"/>
          </a:xfrm>
          <a:prstGeom prst="rect">
            <a:avLst/>
          </a:prstGeom>
          <a:noFill/>
          <a:ln w="9525">
            <a:noFill/>
            <a:miter lim="800000"/>
            <a:headEnd/>
            <a:tailEnd/>
          </a:ln>
        </p:spPr>
        <p:txBody>
          <a:bodyPr wrap="none">
            <a:spAutoFit/>
          </a:bodyPr>
          <a:lstStyle/>
          <a:p>
            <a:r>
              <a:rPr lang="en-US" sz="2000" dirty="0">
                <a:solidFill>
                  <a:srgbClr val="000000"/>
                </a:solidFill>
                <a:latin typeface="Arial" panose="020B0604020202020204" pitchFamily="34" charset="0"/>
                <a:cs typeface="Arial" panose="020B0604020202020204" pitchFamily="34" charset="0"/>
              </a:rPr>
              <a:t>Naïve Quark Model:	 proton = </a:t>
            </a:r>
            <a:r>
              <a:rPr lang="en-US" sz="2000" dirty="0" err="1">
                <a:solidFill>
                  <a:srgbClr val="000000"/>
                </a:solidFill>
                <a:latin typeface="Arial" panose="020B0604020202020204" pitchFamily="34" charset="0"/>
                <a:cs typeface="Arial" panose="020B0604020202020204" pitchFamily="34" charset="0"/>
              </a:rPr>
              <a:t>uud</a:t>
            </a:r>
            <a:r>
              <a:rPr lang="en-US" sz="2000" dirty="0">
                <a:solidFill>
                  <a:srgbClr val="000000"/>
                </a:solidFill>
                <a:latin typeface="Arial" panose="020B0604020202020204" pitchFamily="34" charset="0"/>
                <a:cs typeface="Arial" panose="020B0604020202020204" pitchFamily="34" charset="0"/>
              </a:rPr>
              <a:t> (valence quarks)</a:t>
            </a:r>
          </a:p>
          <a:p>
            <a:r>
              <a:rPr lang="en-US" sz="2000" dirty="0">
                <a:solidFill>
                  <a:srgbClr val="000000"/>
                </a:solidFill>
                <a:latin typeface="Arial" panose="020B0604020202020204" pitchFamily="34" charset="0"/>
                <a:cs typeface="Arial" panose="020B0604020202020204" pitchFamily="34" charset="0"/>
              </a:rPr>
              <a:t>QCD:			 proton = </a:t>
            </a:r>
            <a:r>
              <a:rPr lang="en-US" sz="2000" dirty="0" err="1">
                <a:solidFill>
                  <a:srgbClr val="000000"/>
                </a:solidFill>
                <a:latin typeface="Arial" panose="020B0604020202020204" pitchFamily="34" charset="0"/>
                <a:cs typeface="Arial" panose="020B0604020202020204" pitchFamily="34" charset="0"/>
              </a:rPr>
              <a:t>uud</a:t>
            </a:r>
            <a:r>
              <a:rPr lang="en-US" sz="2000" dirty="0">
                <a:solidFill>
                  <a:srgbClr val="000000"/>
                </a:solidFill>
                <a:latin typeface="Arial" panose="020B0604020202020204" pitchFamily="34" charset="0"/>
                <a:cs typeface="Arial" panose="020B0604020202020204" pitchFamily="34" charset="0"/>
              </a:rPr>
              <a:t> + </a:t>
            </a:r>
            <a:r>
              <a:rPr lang="en-US" sz="2000" dirty="0" err="1">
                <a:solidFill>
                  <a:srgbClr val="000000"/>
                </a:solidFill>
                <a:latin typeface="Arial" panose="020B0604020202020204" pitchFamily="34" charset="0"/>
                <a:cs typeface="Arial" panose="020B0604020202020204" pitchFamily="34" charset="0"/>
              </a:rPr>
              <a:t>uu</a:t>
            </a:r>
            <a:r>
              <a:rPr lang="en-US" sz="2000" dirty="0">
                <a:solidFill>
                  <a:srgbClr val="000000"/>
                </a:solidFill>
                <a:latin typeface="Arial" panose="020B0604020202020204" pitchFamily="34" charset="0"/>
                <a:cs typeface="Arial" panose="020B0604020202020204" pitchFamily="34" charset="0"/>
              </a:rPr>
              <a:t> + dd + ss + …</a:t>
            </a:r>
          </a:p>
          <a:p>
            <a:r>
              <a:rPr lang="en-US" sz="2000" dirty="0">
                <a:solidFill>
                  <a:srgbClr val="000000"/>
                </a:solidFill>
                <a:latin typeface="Arial" panose="020B0604020202020204" pitchFamily="34" charset="0"/>
                <a:cs typeface="Arial" panose="020B0604020202020204" pitchFamily="34" charset="0"/>
              </a:rPr>
              <a:t>	The proton sea has a non-trivial structure: u ≠ d</a:t>
            </a:r>
          </a:p>
        </p:txBody>
      </p:sp>
      <p:cxnSp>
        <p:nvCxnSpPr>
          <p:cNvPr id="8" name="Straight Connector 7">
            <a:extLst>
              <a:ext uri="{FF2B5EF4-FFF2-40B4-BE49-F238E27FC236}">
                <a16:creationId xmlns:a16="http://schemas.microsoft.com/office/drawing/2014/main" id="{5D0784AA-270D-C931-875F-7E842EE1DC98}"/>
              </a:ext>
            </a:extLst>
          </p:cNvPr>
          <p:cNvCxnSpPr/>
          <p:nvPr/>
        </p:nvCxnSpPr>
        <p:spPr>
          <a:xfrm>
            <a:off x="4912776" y="1049143"/>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141EAA-ACEB-286E-4A67-0BF4058933D3}"/>
              </a:ext>
            </a:extLst>
          </p:cNvPr>
          <p:cNvCxnSpPr/>
          <p:nvPr/>
        </p:nvCxnSpPr>
        <p:spPr>
          <a:xfrm>
            <a:off x="5502139" y="104438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8EEF72-C8E5-340A-B232-6B3532E67671}"/>
              </a:ext>
            </a:extLst>
          </p:cNvPr>
          <p:cNvCxnSpPr/>
          <p:nvPr/>
        </p:nvCxnSpPr>
        <p:spPr>
          <a:xfrm>
            <a:off x="6035042" y="1065018"/>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1787CD8-9444-F56F-F37B-C2DBF17327D1}"/>
              </a:ext>
            </a:extLst>
          </p:cNvPr>
          <p:cNvCxnSpPr/>
          <p:nvPr/>
        </p:nvCxnSpPr>
        <p:spPr>
          <a:xfrm>
            <a:off x="5949445" y="1325420"/>
            <a:ext cx="1524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2F8E53-097D-856F-17CA-E192219971BE}"/>
              </a:ext>
            </a:extLst>
          </p:cNvPr>
          <p:cNvCxnSpPr/>
          <p:nvPr/>
        </p:nvCxnSpPr>
        <p:spPr>
          <a:xfrm>
            <a:off x="6370146" y="1320658"/>
            <a:ext cx="1524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D3A8AC41-EEB0-C0DD-2834-825D36DB3EDD}"/>
              </a:ext>
            </a:extLst>
          </p:cNvPr>
          <p:cNvSpPr txBox="1">
            <a:spLocks noChangeArrowheads="1"/>
          </p:cNvSpPr>
          <p:nvPr/>
        </p:nvSpPr>
        <p:spPr bwMode="auto">
          <a:xfrm>
            <a:off x="-6095" y="5245156"/>
            <a:ext cx="9150096" cy="400110"/>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q"/>
            </a:pPr>
            <a:r>
              <a:rPr lang="en-US" sz="2000" dirty="0">
                <a:solidFill>
                  <a:srgbClr val="000000"/>
                </a:solidFill>
                <a:latin typeface="Arial" panose="020B0604020202020204" pitchFamily="34" charset="0"/>
                <a:cs typeface="Arial" panose="020B0604020202020204" pitchFamily="34" charset="0"/>
              </a:rPr>
              <a:t>The proton is </a:t>
            </a:r>
            <a:r>
              <a:rPr lang="en-US" sz="2000" b="1" u="sng" dirty="0">
                <a:solidFill>
                  <a:srgbClr val="0000FF"/>
                </a:solidFill>
                <a:latin typeface="Arial" panose="020B0604020202020204" pitchFamily="34" charset="0"/>
                <a:cs typeface="Arial" panose="020B0604020202020204" pitchFamily="34" charset="0"/>
              </a:rPr>
              <a:t>far more</a:t>
            </a:r>
            <a:r>
              <a:rPr lang="en-US" sz="2000" b="1" dirty="0">
                <a:solidFill>
                  <a:srgbClr val="0000FF"/>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than just its up + up + down (valence) structure</a:t>
            </a:r>
          </a:p>
        </p:txBody>
      </p:sp>
      <p:pic>
        <p:nvPicPr>
          <p:cNvPr id="19" name="Picture 2" descr="cteq-pdfs-10gev2-liny">
            <a:extLst>
              <a:ext uri="{FF2B5EF4-FFF2-40B4-BE49-F238E27FC236}">
                <a16:creationId xmlns:a16="http://schemas.microsoft.com/office/drawing/2014/main" id="{B82220FD-BCE7-367C-53CF-82381C5F309F}"/>
              </a:ext>
            </a:extLst>
          </p:cNvPr>
          <p:cNvPicPr>
            <a:picLocks noChangeAspect="1" noChangeArrowheads="1"/>
          </p:cNvPicPr>
          <p:nvPr/>
        </p:nvPicPr>
        <p:blipFill>
          <a:blip r:embed="rId4" cstate="print"/>
          <a:srcRect/>
          <a:stretch>
            <a:fillRect/>
          </a:stretch>
        </p:blipFill>
        <p:spPr bwMode="auto">
          <a:xfrm>
            <a:off x="2365972" y="2653043"/>
            <a:ext cx="3558886" cy="2353541"/>
          </a:xfrm>
          <a:prstGeom prst="rect">
            <a:avLst/>
          </a:prstGeom>
          <a:noFill/>
          <a:ln w="9525">
            <a:noFill/>
            <a:miter lim="800000"/>
            <a:headEnd/>
            <a:tailEnd/>
          </a:ln>
        </p:spPr>
      </p:pic>
      <p:sp>
        <p:nvSpPr>
          <p:cNvPr id="20" name="TextBox 19">
            <a:extLst>
              <a:ext uri="{FF2B5EF4-FFF2-40B4-BE49-F238E27FC236}">
                <a16:creationId xmlns:a16="http://schemas.microsoft.com/office/drawing/2014/main" id="{9DC58E41-4209-28EB-72C1-74A537E3374C}"/>
              </a:ext>
            </a:extLst>
          </p:cNvPr>
          <p:cNvSpPr txBox="1"/>
          <p:nvPr/>
        </p:nvSpPr>
        <p:spPr>
          <a:xfrm>
            <a:off x="2985899" y="1593406"/>
            <a:ext cx="2763898" cy="400110"/>
          </a:xfrm>
          <a:prstGeom prst="rect">
            <a:avLst/>
          </a:prstGeom>
          <a:noFill/>
        </p:spPr>
        <p:txBody>
          <a:bodyPr wrap="none" rtlCol="0">
            <a:spAutoFit/>
          </a:bodyPr>
          <a:lstStyle/>
          <a:p>
            <a:r>
              <a:rPr lang="en-US" sz="2000" dirty="0">
                <a:latin typeface="Arial" panose="020B0604020202020204" pitchFamily="34" charset="0"/>
                <a:cs typeface="Arial" pitchFamily="34" charset="0"/>
              </a:rPr>
              <a:t>&amp; gluons are abundant</a:t>
            </a:r>
          </a:p>
        </p:txBody>
      </p:sp>
      <p:sp>
        <p:nvSpPr>
          <p:cNvPr id="21" name="TextBox 20">
            <a:extLst>
              <a:ext uri="{FF2B5EF4-FFF2-40B4-BE49-F238E27FC236}">
                <a16:creationId xmlns:a16="http://schemas.microsoft.com/office/drawing/2014/main" id="{BD581E13-9212-0E3D-0BBE-C12FB4202BE9}"/>
              </a:ext>
            </a:extLst>
          </p:cNvPr>
          <p:cNvSpPr txBox="1">
            <a:spLocks noChangeArrowheads="1"/>
          </p:cNvSpPr>
          <p:nvPr/>
        </p:nvSpPr>
        <p:spPr bwMode="auto">
          <a:xfrm>
            <a:off x="-18288" y="5681020"/>
            <a:ext cx="2624421" cy="410524"/>
          </a:xfrm>
          <a:prstGeom prst="rect">
            <a:avLst/>
          </a:prstGeom>
          <a:noFill/>
          <a:ln w="9525">
            <a:noFill/>
            <a:miter lim="800000"/>
            <a:headEnd/>
            <a:tailEnd/>
          </a:ln>
        </p:spPr>
        <p:txBody>
          <a:bodyPr wrap="none" lIns="101751" tIns="50877" rIns="101751" bIns="50877">
            <a:prstTxWarp prst="textNoShape">
              <a:avLst/>
            </a:prstTxWarp>
            <a:spAutoFit/>
          </a:bodyPr>
          <a:lstStyle/>
          <a:p>
            <a:pPr marL="342900" indent="-342900">
              <a:buFont typeface="Wingdings" panose="05000000000000000000" pitchFamily="2" charset="2"/>
              <a:buChar char="q"/>
            </a:pPr>
            <a:r>
              <a:rPr lang="en-US" sz="2000" dirty="0">
                <a:solidFill>
                  <a:srgbClr val="006600"/>
                </a:solidFill>
                <a:latin typeface="Arial" panose="020B0604020202020204" pitchFamily="34" charset="0"/>
                <a:cs typeface="Arial" panose="020B0604020202020204" pitchFamily="34" charset="0"/>
              </a:rPr>
              <a:t>Gluon       photon:</a:t>
            </a:r>
          </a:p>
        </p:txBody>
      </p:sp>
      <p:pic>
        <p:nvPicPr>
          <p:cNvPr id="22" name="Picture 21">
            <a:extLst>
              <a:ext uri="{FF2B5EF4-FFF2-40B4-BE49-F238E27FC236}">
                <a16:creationId xmlns:a16="http://schemas.microsoft.com/office/drawing/2014/main" id="{DCC1534D-1594-A015-F044-E87C7159E5A5}"/>
              </a:ext>
            </a:extLst>
          </p:cNvPr>
          <p:cNvPicPr>
            <a:picLocks noChangeAspect="1"/>
          </p:cNvPicPr>
          <p:nvPr/>
        </p:nvPicPr>
        <p:blipFill>
          <a:blip r:embed="rId5"/>
          <a:stretch>
            <a:fillRect/>
          </a:stretch>
        </p:blipFill>
        <p:spPr>
          <a:xfrm>
            <a:off x="3919728" y="5645400"/>
            <a:ext cx="1020357" cy="567216"/>
          </a:xfrm>
          <a:prstGeom prst="rect">
            <a:avLst/>
          </a:prstGeom>
        </p:spPr>
      </p:pic>
      <p:sp>
        <p:nvSpPr>
          <p:cNvPr id="23" name="TextBox 22">
            <a:extLst>
              <a:ext uri="{FF2B5EF4-FFF2-40B4-BE49-F238E27FC236}">
                <a16:creationId xmlns:a16="http://schemas.microsoft.com/office/drawing/2014/main" id="{C0DDF2EB-A7FC-32F6-86AB-99828CCE6017}"/>
              </a:ext>
            </a:extLst>
          </p:cNvPr>
          <p:cNvSpPr txBox="1"/>
          <p:nvPr/>
        </p:nvSpPr>
        <p:spPr>
          <a:xfrm>
            <a:off x="2715768" y="5709408"/>
            <a:ext cx="1218603"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Radiates</a:t>
            </a:r>
          </a:p>
        </p:txBody>
      </p:sp>
      <p:sp>
        <p:nvSpPr>
          <p:cNvPr id="24" name="TextBox 23">
            <a:extLst>
              <a:ext uri="{FF2B5EF4-FFF2-40B4-BE49-F238E27FC236}">
                <a16:creationId xmlns:a16="http://schemas.microsoft.com/office/drawing/2014/main" id="{20927CBF-D514-43D3-A160-6C78D40A2A0C}"/>
              </a:ext>
            </a:extLst>
          </p:cNvPr>
          <p:cNvSpPr txBox="1"/>
          <p:nvPr/>
        </p:nvSpPr>
        <p:spPr>
          <a:xfrm>
            <a:off x="5020056" y="5694168"/>
            <a:ext cx="2109873" cy="400110"/>
          </a:xfrm>
          <a:prstGeom prst="rect">
            <a:avLst/>
          </a:prstGeom>
          <a:noFill/>
        </p:spPr>
        <p:txBody>
          <a:bodyPr wrap="none" rtlCol="0">
            <a:spAutoFit/>
          </a:bodyPr>
          <a:lstStyle/>
          <a:p>
            <a:r>
              <a:rPr lang="en-US" sz="2000" dirty="0">
                <a:solidFill>
                  <a:srgbClr val="0000FF"/>
                </a:solidFill>
                <a:latin typeface="Arial" panose="020B0604020202020204" pitchFamily="34" charset="0"/>
                <a:cs typeface="Arial" panose="020B0604020202020204" pitchFamily="34" charset="0"/>
              </a:rPr>
              <a:t>and recombines:</a:t>
            </a:r>
          </a:p>
        </p:txBody>
      </p:sp>
      <p:pic>
        <p:nvPicPr>
          <p:cNvPr id="25" name="Picture 24" descr="latex-image-1.pdf">
            <a:extLst>
              <a:ext uri="{FF2B5EF4-FFF2-40B4-BE49-F238E27FC236}">
                <a16:creationId xmlns:a16="http://schemas.microsoft.com/office/drawing/2014/main" id="{7550542A-C4A9-8E02-6AE9-5FC129AE6A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490" y="5733344"/>
            <a:ext cx="266700" cy="368300"/>
          </a:xfrm>
          <a:prstGeom prst="rect">
            <a:avLst/>
          </a:prstGeom>
        </p:spPr>
      </p:pic>
      <p:sp>
        <p:nvSpPr>
          <p:cNvPr id="26" name="Donut 25">
            <a:extLst>
              <a:ext uri="{FF2B5EF4-FFF2-40B4-BE49-F238E27FC236}">
                <a16:creationId xmlns:a16="http://schemas.microsoft.com/office/drawing/2014/main" id="{BE17A3D0-183D-02F8-5436-E0176C0A5D1F}"/>
              </a:ext>
            </a:extLst>
          </p:cNvPr>
          <p:cNvSpPr/>
          <p:nvPr/>
        </p:nvSpPr>
        <p:spPr>
          <a:xfrm>
            <a:off x="4438157" y="2793577"/>
            <a:ext cx="1050114" cy="821198"/>
          </a:xfrm>
          <a:prstGeom prst="donut">
            <a:avLst>
              <a:gd name="adj" fmla="val 3383"/>
            </a:avLst>
          </a:prstGeom>
          <a:solidFill>
            <a:srgbClr val="09AB37"/>
          </a:solidFill>
          <a:ln w="9525" cap="flat" cmpd="sng" algn="ctr">
            <a:solidFill>
              <a:srgbClr val="09AB37"/>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56ED1DF1-67F7-1B8E-5636-7A2C5297CCAB}"/>
              </a:ext>
            </a:extLst>
          </p:cNvPr>
          <p:cNvPicPr>
            <a:picLocks noChangeAspect="1"/>
          </p:cNvPicPr>
          <p:nvPr/>
        </p:nvPicPr>
        <p:blipFill>
          <a:blip r:embed="rId5"/>
          <a:stretch>
            <a:fillRect/>
          </a:stretch>
        </p:blipFill>
        <p:spPr>
          <a:xfrm>
            <a:off x="5270036" y="3582612"/>
            <a:ext cx="959522" cy="533399"/>
          </a:xfrm>
          <a:prstGeom prst="rect">
            <a:avLst/>
          </a:prstGeom>
        </p:spPr>
      </p:pic>
      <p:pic>
        <p:nvPicPr>
          <p:cNvPr id="28" name="Picture 27">
            <a:extLst>
              <a:ext uri="{FF2B5EF4-FFF2-40B4-BE49-F238E27FC236}">
                <a16:creationId xmlns:a16="http://schemas.microsoft.com/office/drawing/2014/main" id="{C91E4F21-DD9C-1753-9ABC-FF8DA32B1769}"/>
              </a:ext>
            </a:extLst>
          </p:cNvPr>
          <p:cNvPicPr>
            <a:picLocks noChangeAspect="1"/>
          </p:cNvPicPr>
          <p:nvPr/>
        </p:nvPicPr>
        <p:blipFill>
          <a:blip r:embed="rId2"/>
          <a:stretch>
            <a:fillRect/>
          </a:stretch>
        </p:blipFill>
        <p:spPr>
          <a:xfrm>
            <a:off x="2828090" y="2215572"/>
            <a:ext cx="1020357" cy="458546"/>
          </a:xfrm>
          <a:prstGeom prst="rect">
            <a:avLst/>
          </a:prstGeom>
        </p:spPr>
      </p:pic>
      <p:grpSp>
        <p:nvGrpSpPr>
          <p:cNvPr id="29" name="Group 28">
            <a:extLst>
              <a:ext uri="{FF2B5EF4-FFF2-40B4-BE49-F238E27FC236}">
                <a16:creationId xmlns:a16="http://schemas.microsoft.com/office/drawing/2014/main" id="{951D2D56-11EE-A9B0-45EC-15ECC076AB2D}"/>
              </a:ext>
            </a:extLst>
          </p:cNvPr>
          <p:cNvGrpSpPr/>
          <p:nvPr/>
        </p:nvGrpSpPr>
        <p:grpSpPr>
          <a:xfrm>
            <a:off x="2391" y="2440760"/>
            <a:ext cx="2377440" cy="2440228"/>
            <a:chOff x="2391" y="2532925"/>
            <a:chExt cx="2377440" cy="2440228"/>
          </a:xfrm>
        </p:grpSpPr>
        <p:pic>
          <p:nvPicPr>
            <p:cNvPr id="30" name="Picture 2">
              <a:extLst>
                <a:ext uri="{FF2B5EF4-FFF2-40B4-BE49-F238E27FC236}">
                  <a16:creationId xmlns:a16="http://schemas.microsoft.com/office/drawing/2014/main" id="{612DE38E-3CE4-46FA-7166-4A2B799060F0}"/>
                </a:ext>
              </a:extLst>
            </p:cNvPr>
            <p:cNvPicPr>
              <a:picLocks noChangeAspect="1" noChangeArrowheads="1"/>
            </p:cNvPicPr>
            <p:nvPr/>
          </p:nvPicPr>
          <p:blipFill>
            <a:blip r:embed="rId7"/>
            <a:srcRect/>
            <a:stretch>
              <a:fillRect/>
            </a:stretch>
          </p:blipFill>
          <p:spPr bwMode="auto">
            <a:xfrm>
              <a:off x="2391" y="2911467"/>
              <a:ext cx="2377440" cy="2061686"/>
            </a:xfrm>
            <a:prstGeom prst="rect">
              <a:avLst/>
            </a:prstGeom>
            <a:noFill/>
            <a:ln w="9525">
              <a:noFill/>
              <a:miter lim="800000"/>
              <a:headEnd/>
              <a:tailEnd/>
            </a:ln>
          </p:spPr>
        </p:pic>
        <p:sp>
          <p:nvSpPr>
            <p:cNvPr id="31" name="TextBox 30">
              <a:extLst>
                <a:ext uri="{FF2B5EF4-FFF2-40B4-BE49-F238E27FC236}">
                  <a16:creationId xmlns:a16="http://schemas.microsoft.com/office/drawing/2014/main" id="{D1B4A84A-0400-A7E3-29FC-3420AD9241C4}"/>
                </a:ext>
              </a:extLst>
            </p:cNvPr>
            <p:cNvSpPr txBox="1"/>
            <p:nvPr/>
          </p:nvSpPr>
          <p:spPr>
            <a:xfrm>
              <a:off x="502651" y="2532925"/>
              <a:ext cx="160813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gluon dynamics</a:t>
              </a:r>
            </a:p>
          </p:txBody>
        </p:sp>
      </p:grpSp>
      <p:sp>
        <p:nvSpPr>
          <p:cNvPr id="32" name="TextBox 31">
            <a:extLst>
              <a:ext uri="{FF2B5EF4-FFF2-40B4-BE49-F238E27FC236}">
                <a16:creationId xmlns:a16="http://schemas.microsoft.com/office/drawing/2014/main" id="{AC2E13A7-5ADE-23AC-204F-A4805F971FAF}"/>
              </a:ext>
            </a:extLst>
          </p:cNvPr>
          <p:cNvSpPr txBox="1"/>
          <p:nvPr/>
        </p:nvSpPr>
        <p:spPr>
          <a:xfrm>
            <a:off x="6450659" y="2440760"/>
            <a:ext cx="235192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Non-trivial sea structure</a:t>
            </a:r>
          </a:p>
        </p:txBody>
      </p:sp>
      <p:pic>
        <p:nvPicPr>
          <p:cNvPr id="33" name="Picture 32">
            <a:extLst>
              <a:ext uri="{FF2B5EF4-FFF2-40B4-BE49-F238E27FC236}">
                <a16:creationId xmlns:a16="http://schemas.microsoft.com/office/drawing/2014/main" id="{A4A8BD47-2689-2093-73CC-08C86F027135}"/>
              </a:ext>
            </a:extLst>
          </p:cNvPr>
          <p:cNvPicPr>
            <a:picLocks noChangeAspect="1"/>
          </p:cNvPicPr>
          <p:nvPr/>
        </p:nvPicPr>
        <p:blipFill>
          <a:blip r:embed="rId8"/>
          <a:stretch>
            <a:fillRect/>
          </a:stretch>
        </p:blipFill>
        <p:spPr>
          <a:xfrm>
            <a:off x="7129929" y="520503"/>
            <a:ext cx="1843430" cy="1762963"/>
          </a:xfrm>
          <a:prstGeom prst="rect">
            <a:avLst/>
          </a:prstGeom>
        </p:spPr>
      </p:pic>
      <p:sp>
        <p:nvSpPr>
          <p:cNvPr id="34" name="TextBox 33">
            <a:extLst>
              <a:ext uri="{FF2B5EF4-FFF2-40B4-BE49-F238E27FC236}">
                <a16:creationId xmlns:a16="http://schemas.microsoft.com/office/drawing/2014/main" id="{683C904F-C3E6-9937-739B-0633B093ACAB}"/>
              </a:ext>
            </a:extLst>
          </p:cNvPr>
          <p:cNvSpPr txBox="1"/>
          <p:nvPr/>
        </p:nvSpPr>
        <p:spPr>
          <a:xfrm>
            <a:off x="318249" y="1278071"/>
            <a:ext cx="710451" cy="369332"/>
          </a:xfrm>
          <a:prstGeom prst="rect">
            <a:avLst/>
          </a:prstGeom>
          <a:noFill/>
        </p:spPr>
        <p:txBody>
          <a:bodyPr wrap="none" rtlCol="0">
            <a:spAutoFit/>
          </a:bodyPr>
          <a:lstStyle/>
          <a:p>
            <a:pPr algn="l"/>
            <a:r>
              <a:rPr lang="en-US" i="1" dirty="0">
                <a:solidFill>
                  <a:srgbClr val="FF0000"/>
                </a:solidFill>
                <a:latin typeface="Arial" panose="020B0604020202020204" pitchFamily="34" charset="0"/>
                <a:cs typeface="Arial" panose="020B0604020202020204" pitchFamily="34" charset="0"/>
              </a:rPr>
              <a:t>(90s)</a:t>
            </a:r>
          </a:p>
        </p:txBody>
      </p:sp>
      <p:sp>
        <p:nvSpPr>
          <p:cNvPr id="35" name="TextBox 34">
            <a:extLst>
              <a:ext uri="{FF2B5EF4-FFF2-40B4-BE49-F238E27FC236}">
                <a16:creationId xmlns:a16="http://schemas.microsoft.com/office/drawing/2014/main" id="{1382B208-8471-8C1C-21EE-4E7CB29EC4C2}"/>
              </a:ext>
            </a:extLst>
          </p:cNvPr>
          <p:cNvSpPr txBox="1"/>
          <p:nvPr/>
        </p:nvSpPr>
        <p:spPr>
          <a:xfrm>
            <a:off x="320789" y="1589364"/>
            <a:ext cx="1146468" cy="369332"/>
          </a:xfrm>
          <a:prstGeom prst="rect">
            <a:avLst/>
          </a:prstGeom>
          <a:noFill/>
        </p:spPr>
        <p:txBody>
          <a:bodyPr wrap="none" rtlCol="0">
            <a:spAutoFit/>
          </a:bodyPr>
          <a:lstStyle/>
          <a:p>
            <a:pPr algn="l"/>
            <a:r>
              <a:rPr lang="en-US" i="1" dirty="0">
                <a:solidFill>
                  <a:srgbClr val="FF0000"/>
                </a:solidFill>
                <a:latin typeface="Arial" panose="020B0604020202020204" pitchFamily="34" charset="0"/>
                <a:cs typeface="Arial" panose="020B0604020202020204" pitchFamily="34" charset="0"/>
              </a:rPr>
              <a:t>(late 80s)</a:t>
            </a:r>
          </a:p>
        </p:txBody>
      </p:sp>
      <p:sp>
        <p:nvSpPr>
          <p:cNvPr id="36" name="TextBox 35">
            <a:extLst>
              <a:ext uri="{FF2B5EF4-FFF2-40B4-BE49-F238E27FC236}">
                <a16:creationId xmlns:a16="http://schemas.microsoft.com/office/drawing/2014/main" id="{CA646998-B9DE-C833-F74B-FC3F4A85C274}"/>
              </a:ext>
            </a:extLst>
          </p:cNvPr>
          <p:cNvSpPr txBox="1"/>
          <p:nvPr/>
        </p:nvSpPr>
        <p:spPr>
          <a:xfrm>
            <a:off x="288103" y="2128038"/>
            <a:ext cx="1531188" cy="369332"/>
          </a:xfrm>
          <a:prstGeom prst="rect">
            <a:avLst/>
          </a:prstGeom>
          <a:noFill/>
        </p:spPr>
        <p:txBody>
          <a:bodyPr wrap="none" rtlCol="0">
            <a:spAutoFit/>
          </a:bodyPr>
          <a:lstStyle/>
          <a:p>
            <a:pPr algn="l"/>
            <a:r>
              <a:rPr lang="en-US" i="1" dirty="0">
                <a:solidFill>
                  <a:srgbClr val="FF0000"/>
                </a:solidFill>
                <a:latin typeface="Arial" panose="020B0604020202020204" pitchFamily="34" charset="0"/>
                <a:cs typeface="Arial" panose="020B0604020202020204" pitchFamily="34" charset="0"/>
              </a:rPr>
              <a:t>(early 2000s)</a:t>
            </a:r>
          </a:p>
        </p:txBody>
      </p:sp>
    </p:spTree>
    <p:extLst>
      <p:ext uri="{BB962C8B-B14F-4D97-AF65-F5344CB8AC3E}">
        <p14:creationId xmlns:p14="http://schemas.microsoft.com/office/powerpoint/2010/main" val="145083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6" grpId="0" animBg="1"/>
      <p:bldP spid="35" grpId="0"/>
      <p:bldP spid="3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2967F5-2F74-C502-7577-C907D5A63D60}"/>
              </a:ext>
            </a:extLst>
          </p:cNvPr>
          <p:cNvSpPr>
            <a:spLocks noGrp="1"/>
          </p:cNvSpPr>
          <p:nvPr>
            <p:ph type="sldNum" sz="quarter" idx="12"/>
          </p:nvPr>
        </p:nvSpPr>
        <p:spPr/>
        <p:txBody>
          <a:bodyPr/>
          <a:lstStyle/>
          <a:p>
            <a:fld id="{893C5830-40F3-F04E-B2E3-10E6672BA8FF}" type="slidenum">
              <a:rPr lang="en-US" smtClean="0"/>
              <a:pPr/>
              <a:t>53</a:t>
            </a:fld>
            <a:endParaRPr lang="en-US"/>
          </a:p>
        </p:txBody>
      </p:sp>
      <p:sp>
        <p:nvSpPr>
          <p:cNvPr id="3" name="Title 2">
            <a:extLst>
              <a:ext uri="{FF2B5EF4-FFF2-40B4-BE49-F238E27FC236}">
                <a16:creationId xmlns:a16="http://schemas.microsoft.com/office/drawing/2014/main" id="{513DF268-B28F-F521-FF8B-C376D7155862}"/>
              </a:ext>
            </a:extLst>
          </p:cNvPr>
          <p:cNvSpPr>
            <a:spLocks noGrp="1"/>
          </p:cNvSpPr>
          <p:nvPr>
            <p:ph type="title"/>
          </p:nvPr>
        </p:nvSpPr>
        <p:spPr/>
        <p:txBody>
          <a:bodyPr>
            <a:normAutofit fontScale="90000"/>
          </a:bodyPr>
          <a:lstStyle/>
          <a:p>
            <a:r>
              <a:rPr lang="en-US" dirty="0"/>
              <a:t>Early Thinking on the Need for an Electron-Ion Collider Emerged in the Late 90s to early 2000s</a:t>
            </a:r>
          </a:p>
        </p:txBody>
      </p:sp>
      <p:sp>
        <p:nvSpPr>
          <p:cNvPr id="4" name="TextBox 3">
            <a:extLst>
              <a:ext uri="{FF2B5EF4-FFF2-40B4-BE49-F238E27FC236}">
                <a16:creationId xmlns:a16="http://schemas.microsoft.com/office/drawing/2014/main" id="{EB35AA43-D1FF-5028-C2AC-555AC325D5CC}"/>
              </a:ext>
            </a:extLst>
          </p:cNvPr>
          <p:cNvSpPr txBox="1"/>
          <p:nvPr/>
        </p:nvSpPr>
        <p:spPr>
          <a:xfrm>
            <a:off x="147320" y="689788"/>
            <a:ext cx="8849359" cy="5755422"/>
          </a:xfrm>
          <a:prstGeom prst="rect">
            <a:avLst/>
          </a:prstGeom>
          <a:noFill/>
        </p:spPr>
        <p:txBody>
          <a:bodyPr wrap="square" rtlCol="0">
            <a:spAutoFit/>
          </a:bodyPr>
          <a:lstStyle/>
          <a:p>
            <a:pPr algn="l"/>
            <a:r>
              <a:rPr lang="en-US" sz="2000" dirty="0">
                <a:latin typeface="Arial" panose="020B0604020202020204" pitchFamily="34" charset="0"/>
                <a:cs typeface="Arial" panose="020B0604020202020204" pitchFamily="34" charset="0"/>
              </a:rPr>
              <a:t>Two roads led to the community thinking about an EIC:</a:t>
            </a:r>
          </a:p>
          <a:p>
            <a:pPr marL="457200" indent="-457200" algn="l">
              <a:buFont typeface="+mj-lt"/>
              <a:buAutoNum type="arabicPeriod"/>
            </a:pPr>
            <a:r>
              <a:rPr lang="en-US" sz="2000" dirty="0">
                <a:latin typeface="Arial" panose="020B0604020202020204" pitchFamily="34" charset="0"/>
                <a:cs typeface="Arial" panose="020B0604020202020204" pitchFamily="34" charset="0"/>
              </a:rPr>
              <a:t>The success of the HERA electron-proton collider.</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People speculated about the need for an </a:t>
            </a:r>
            <a:r>
              <a:rPr lang="en-US" dirty="0" err="1">
                <a:latin typeface="Arial" panose="020B0604020202020204" pitchFamily="34" charset="0"/>
                <a:cs typeface="Arial" panose="020B0604020202020204" pitchFamily="34" charset="0"/>
              </a:rPr>
              <a:t>eA</a:t>
            </a:r>
            <a:r>
              <a:rPr lang="en-US" dirty="0">
                <a:latin typeface="Arial" panose="020B0604020202020204" pitchFamily="34" charset="0"/>
                <a:cs typeface="Arial" panose="020B0604020202020204" pitchFamily="34" charset="0"/>
              </a:rPr>
              <a:t> collider (and some thinking also about a polarized ep collider).</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Only existing nuclear effect pointing unambiguously to the role of quarks in nuclear physics: the venerable “nuclear” EMC effect: quarks in nuclei behave differently than quarks in a nucleon, and we had no satisfactory explanation.</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Theorists started thinking about the growth of gluons that could not be untamed and the concepts of the “Color Glass Condensate”.</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This naturally led to the need for a high energy EIC as HERA follow-up.</a:t>
            </a:r>
          </a:p>
          <a:p>
            <a:pPr marL="457200" indent="-457200" algn="l">
              <a:buFont typeface="+mj-lt"/>
              <a:buAutoNum type="arabicPeriod"/>
            </a:pPr>
            <a:endParaRPr lang="en-US" sz="2000" dirty="0">
              <a:latin typeface="Arial" panose="020B0604020202020204" pitchFamily="34" charset="0"/>
              <a:cs typeface="Arial" panose="020B0604020202020204" pitchFamily="34" charset="0"/>
            </a:endParaRPr>
          </a:p>
          <a:p>
            <a:pPr marL="457200" indent="-457200" algn="l">
              <a:buFont typeface="+mj-lt"/>
              <a:buAutoNum type="arabicPeriod"/>
            </a:pPr>
            <a:r>
              <a:rPr lang="en-US" sz="2000" dirty="0">
                <a:latin typeface="Arial" panose="020B0604020202020204" pitchFamily="34" charset="0"/>
                <a:cs typeface="Arial" panose="020B0604020202020204" pitchFamily="34" charset="0"/>
              </a:rPr>
              <a:t>The success of the HERMES experiment.</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This showed among others, together with other efforts worldwide, the power of a flavor decomposition of spin-dependent scattering in PDFs, supported the sea quark pdf surprise, started thinking about 3D imaging through deep exclusive measurements.</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Theorists developed the frameworks towards 3D imaging in terms of “TMDs” and “GPDs”.</a:t>
            </a:r>
          </a:p>
          <a:p>
            <a:pPr marL="914400" lvl="1" indent="-457200">
              <a:buFont typeface="Arial" panose="020B0604020202020204" pitchFamily="34" charset="0"/>
              <a:buChar char="•"/>
            </a:pPr>
            <a:r>
              <a:rPr lang="en-US" dirty="0">
                <a:latin typeface="Arial" panose="020B0604020202020204" pitchFamily="34" charset="0"/>
                <a:cs typeface="Arial" panose="020B0604020202020204" pitchFamily="34" charset="0"/>
              </a:rPr>
              <a:t>This naturally led to the need for a medium energy EIC as “super-HERMES”.</a:t>
            </a:r>
          </a:p>
        </p:txBody>
      </p:sp>
    </p:spTree>
    <p:extLst>
      <p:ext uri="{BB962C8B-B14F-4D97-AF65-F5344CB8AC3E}">
        <p14:creationId xmlns:p14="http://schemas.microsoft.com/office/powerpoint/2010/main" val="2400910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0" y="0"/>
            <a:ext cx="9144000" cy="1026159"/>
          </a:xfrm>
          <a:scene3d>
            <a:camera prst="orthographicFront">
              <a:rot lat="0" lon="0" rev="0"/>
            </a:camera>
            <a:lightRig rig="threePt" dir="t"/>
          </a:scene3d>
        </p:spPr>
        <p:txBody>
          <a:bodyPr>
            <a:noAutofit/>
          </a:bodyPr>
          <a:lstStyle/>
          <a:p>
            <a:r>
              <a:rPr lang="en-US" dirty="0"/>
              <a:t>The Scientific Foundation for an EIC was Built Over Two Decades</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54</a:t>
            </a:fld>
            <a:endParaRPr lang="en-US" dirty="0"/>
          </a:p>
        </p:txBody>
      </p:sp>
      <p:grpSp>
        <p:nvGrpSpPr>
          <p:cNvPr id="23" name="Group 22">
            <a:extLst>
              <a:ext uri="{FF2B5EF4-FFF2-40B4-BE49-F238E27FC236}">
                <a16:creationId xmlns:a16="http://schemas.microsoft.com/office/drawing/2014/main" id="{37D445C3-64F6-1D6D-DA70-41BEB9B90B5D}"/>
              </a:ext>
            </a:extLst>
          </p:cNvPr>
          <p:cNvGrpSpPr/>
          <p:nvPr/>
        </p:nvGrpSpPr>
        <p:grpSpPr>
          <a:xfrm>
            <a:off x="86780" y="1109058"/>
            <a:ext cx="1548531" cy="2512409"/>
            <a:chOff x="5715000" y="3352800"/>
            <a:chExt cx="2003425" cy="2819400"/>
          </a:xfrm>
        </p:grpSpPr>
        <p:sp>
          <p:nvSpPr>
            <p:cNvPr id="24" name="Text Box 33">
              <a:extLst>
                <a:ext uri="{FF2B5EF4-FFF2-40B4-BE49-F238E27FC236}">
                  <a16:creationId xmlns:a16="http://schemas.microsoft.com/office/drawing/2014/main" id="{797C557A-7CE8-BF33-D4EC-46C92193EB36}"/>
                </a:ext>
              </a:extLst>
            </p:cNvPr>
            <p:cNvSpPr txBox="1">
              <a:spLocks noChangeArrowheads="1"/>
            </p:cNvSpPr>
            <p:nvPr/>
          </p:nvSpPr>
          <p:spPr bwMode="auto">
            <a:xfrm>
              <a:off x="6400801" y="3352800"/>
              <a:ext cx="612588" cy="300214"/>
            </a:xfrm>
            <a:prstGeom prst="rect">
              <a:avLst/>
            </a:prstGeom>
            <a:noFill/>
            <a:ln w="9525">
              <a:noFill/>
              <a:miter lim="800000"/>
              <a:headEnd/>
              <a:tailEnd/>
            </a:ln>
            <a:effectLst/>
          </p:spPr>
          <p:txBody>
            <a:bodyPr wrap="none" lIns="82058" tIns="41029" rIns="82058" bIns="41029">
              <a:spAutoFit/>
            </a:bodyPr>
            <a:lstStyle/>
            <a:p>
              <a:pPr defTabSz="820738">
                <a:defRPr/>
              </a:pPr>
              <a:r>
                <a:rPr lang="en-US" sz="1200" dirty="0">
                  <a:effectLst>
                    <a:outerShdw blurRad="38100" dist="38100" dir="2700000" algn="tl">
                      <a:srgbClr val="C0C0C0"/>
                    </a:outerShdw>
                  </a:effectLst>
                  <a:latin typeface="Times New Roman" pitchFamily="18" charset="0"/>
                </a:rPr>
                <a:t>2002</a:t>
              </a:r>
            </a:p>
          </p:txBody>
        </p:sp>
        <p:pic>
          <p:nvPicPr>
            <p:cNvPr id="25" name="Picture 35" descr="LRP2002_Cover">
              <a:extLst>
                <a:ext uri="{FF2B5EF4-FFF2-40B4-BE49-F238E27FC236}">
                  <a16:creationId xmlns:a16="http://schemas.microsoft.com/office/drawing/2014/main" id="{5EBBA62F-7268-44E2-BDED-D32435FDC6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247DCFAE-D28F-49B8-CE67-7FAA6A74F379}"/>
              </a:ext>
            </a:extLst>
          </p:cNvPr>
          <p:cNvGrpSpPr/>
          <p:nvPr/>
        </p:nvGrpSpPr>
        <p:grpSpPr>
          <a:xfrm>
            <a:off x="1021179" y="1415676"/>
            <a:ext cx="1659010" cy="2467702"/>
            <a:chOff x="6796088" y="4034522"/>
            <a:chExt cx="2066925" cy="2823478"/>
          </a:xfrm>
        </p:grpSpPr>
        <p:sp>
          <p:nvSpPr>
            <p:cNvPr id="27" name="Text Box 38">
              <a:extLst>
                <a:ext uri="{FF2B5EF4-FFF2-40B4-BE49-F238E27FC236}">
                  <a16:creationId xmlns:a16="http://schemas.microsoft.com/office/drawing/2014/main" id="{0F580B66-71F2-93A3-F02D-5D1850CF2143}"/>
                </a:ext>
              </a:extLst>
            </p:cNvPr>
            <p:cNvSpPr txBox="1">
              <a:spLocks noChangeArrowheads="1"/>
            </p:cNvSpPr>
            <p:nvPr/>
          </p:nvSpPr>
          <p:spPr bwMode="auto">
            <a:xfrm>
              <a:off x="7582786" y="4034522"/>
              <a:ext cx="736416" cy="30609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2007</a:t>
              </a:r>
            </a:p>
          </p:txBody>
        </p:sp>
        <p:pic>
          <p:nvPicPr>
            <p:cNvPr id="28" name="Picture 39">
              <a:extLst>
                <a:ext uri="{FF2B5EF4-FFF2-40B4-BE49-F238E27FC236}">
                  <a16:creationId xmlns:a16="http://schemas.microsoft.com/office/drawing/2014/main" id="{E4865F80-7D1F-3D88-03D8-C42AB6E24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3">
            <a:extLst>
              <a:ext uri="{FF2B5EF4-FFF2-40B4-BE49-F238E27FC236}">
                <a16:creationId xmlns:a16="http://schemas.microsoft.com/office/drawing/2014/main" id="{A63D918F-3D43-0EF0-FE67-7308CFA387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17" t="14020" r="13893" b="21884"/>
          <a:stretch/>
        </p:blipFill>
        <p:spPr bwMode="auto">
          <a:xfrm>
            <a:off x="2026696" y="1896413"/>
            <a:ext cx="1772875" cy="2202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 Box 38">
            <a:extLst>
              <a:ext uri="{FF2B5EF4-FFF2-40B4-BE49-F238E27FC236}">
                <a16:creationId xmlns:a16="http://schemas.microsoft.com/office/drawing/2014/main" id="{5FBE2990-89C3-A21C-7AAF-F2679F7A6A47}"/>
              </a:ext>
            </a:extLst>
          </p:cNvPr>
          <p:cNvSpPr txBox="1">
            <a:spLocks noChangeArrowheads="1"/>
          </p:cNvSpPr>
          <p:nvPr/>
        </p:nvSpPr>
        <p:spPr bwMode="auto">
          <a:xfrm>
            <a:off x="2722356" y="162926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2009</a:t>
            </a:r>
          </a:p>
        </p:txBody>
      </p:sp>
      <p:sp>
        <p:nvSpPr>
          <p:cNvPr id="36" name="Text Box 38">
            <a:extLst>
              <a:ext uri="{FF2B5EF4-FFF2-40B4-BE49-F238E27FC236}">
                <a16:creationId xmlns:a16="http://schemas.microsoft.com/office/drawing/2014/main" id="{D53E739D-867A-0172-8C66-C6667A795CA5}"/>
              </a:ext>
            </a:extLst>
          </p:cNvPr>
          <p:cNvSpPr txBox="1">
            <a:spLocks noChangeArrowheads="1"/>
          </p:cNvSpPr>
          <p:nvPr/>
        </p:nvSpPr>
        <p:spPr bwMode="auto">
          <a:xfrm>
            <a:off x="5493794" y="255861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2013</a:t>
            </a:r>
          </a:p>
        </p:txBody>
      </p:sp>
      <p:sp>
        <p:nvSpPr>
          <p:cNvPr id="37" name="Text Box 38">
            <a:extLst>
              <a:ext uri="{FF2B5EF4-FFF2-40B4-BE49-F238E27FC236}">
                <a16:creationId xmlns:a16="http://schemas.microsoft.com/office/drawing/2014/main" id="{B479A1E1-398C-7CC4-D644-3CE99D20D0A7}"/>
              </a:ext>
            </a:extLst>
          </p:cNvPr>
          <p:cNvSpPr txBox="1">
            <a:spLocks noChangeArrowheads="1"/>
          </p:cNvSpPr>
          <p:nvPr/>
        </p:nvSpPr>
        <p:spPr bwMode="auto">
          <a:xfrm>
            <a:off x="6304392" y="2887951"/>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2015</a:t>
            </a:r>
          </a:p>
        </p:txBody>
      </p:sp>
      <p:sp>
        <p:nvSpPr>
          <p:cNvPr id="38" name="Text Box 38">
            <a:extLst>
              <a:ext uri="{FF2B5EF4-FFF2-40B4-BE49-F238E27FC236}">
                <a16:creationId xmlns:a16="http://schemas.microsoft.com/office/drawing/2014/main" id="{D6B3A8F9-A4B4-6679-CFD5-A6BE11CFDEB4}"/>
              </a:ext>
            </a:extLst>
          </p:cNvPr>
          <p:cNvSpPr txBox="1">
            <a:spLocks noChangeArrowheads="1"/>
          </p:cNvSpPr>
          <p:nvPr/>
        </p:nvSpPr>
        <p:spPr bwMode="auto">
          <a:xfrm>
            <a:off x="7254535" y="3198633"/>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2018</a:t>
            </a:r>
          </a:p>
        </p:txBody>
      </p:sp>
      <p:grpSp>
        <p:nvGrpSpPr>
          <p:cNvPr id="5" name="Group 4">
            <a:extLst>
              <a:ext uri="{FF2B5EF4-FFF2-40B4-BE49-F238E27FC236}">
                <a16:creationId xmlns:a16="http://schemas.microsoft.com/office/drawing/2014/main" id="{EFC07D5E-7BF8-BCEF-FBE2-FDC17DFAB67E}"/>
              </a:ext>
            </a:extLst>
          </p:cNvPr>
          <p:cNvGrpSpPr/>
          <p:nvPr/>
        </p:nvGrpSpPr>
        <p:grpSpPr>
          <a:xfrm>
            <a:off x="3047727" y="2054998"/>
            <a:ext cx="1667303" cy="2357675"/>
            <a:chOff x="3231954" y="1960294"/>
            <a:chExt cx="1667303" cy="2357675"/>
          </a:xfrm>
        </p:grpSpPr>
        <p:pic>
          <p:nvPicPr>
            <p:cNvPr id="31" name="Picture 30">
              <a:extLst>
                <a:ext uri="{FF2B5EF4-FFF2-40B4-BE49-F238E27FC236}">
                  <a16:creationId xmlns:a16="http://schemas.microsoft.com/office/drawing/2014/main" id="{CC99C0F6-0595-4834-F588-934E77F60C66}"/>
                </a:ext>
              </a:extLst>
            </p:cNvPr>
            <p:cNvPicPr>
              <a:picLocks noChangeAspect="1"/>
            </p:cNvPicPr>
            <p:nvPr/>
          </p:nvPicPr>
          <p:blipFill>
            <a:blip r:embed="rId5"/>
            <a:stretch>
              <a:fillRect/>
            </a:stretch>
          </p:blipFill>
          <p:spPr>
            <a:xfrm>
              <a:off x="3231954" y="2215053"/>
              <a:ext cx="1628839" cy="2102916"/>
            </a:xfrm>
            <a:prstGeom prst="rect">
              <a:avLst/>
            </a:prstGeom>
            <a:ln>
              <a:solidFill>
                <a:schemeClr val="tx1"/>
              </a:solidFill>
            </a:ln>
          </p:spPr>
        </p:pic>
        <p:sp>
          <p:nvSpPr>
            <p:cNvPr id="35" name="Text Box 38">
              <a:extLst>
                <a:ext uri="{FF2B5EF4-FFF2-40B4-BE49-F238E27FC236}">
                  <a16:creationId xmlns:a16="http://schemas.microsoft.com/office/drawing/2014/main" id="{25D95485-D7C2-5AD6-44FD-EE14BC325439}"/>
                </a:ext>
              </a:extLst>
            </p:cNvPr>
            <p:cNvSpPr txBox="1">
              <a:spLocks noChangeArrowheads="1"/>
            </p:cNvSpPr>
            <p:nvPr/>
          </p:nvSpPr>
          <p:spPr bwMode="auto">
            <a:xfrm>
              <a:off x="3988605" y="196029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2010</a:t>
              </a:r>
            </a:p>
          </p:txBody>
        </p:sp>
        <p:sp>
          <p:nvSpPr>
            <p:cNvPr id="42" name="TextBox 41">
              <a:extLst>
                <a:ext uri="{FF2B5EF4-FFF2-40B4-BE49-F238E27FC236}">
                  <a16:creationId xmlns:a16="http://schemas.microsoft.com/office/drawing/2014/main" id="{1BD174D8-D909-07E8-4226-72D5B1F569C4}"/>
                </a:ext>
              </a:extLst>
            </p:cNvPr>
            <p:cNvSpPr txBox="1"/>
            <p:nvPr/>
          </p:nvSpPr>
          <p:spPr>
            <a:xfrm>
              <a:off x="3357006" y="2215876"/>
              <a:ext cx="1542251" cy="338554"/>
            </a:xfrm>
            <a:prstGeom prst="rect">
              <a:avLst/>
            </a:prstGeom>
            <a:solidFill>
              <a:schemeClr val="bg1"/>
            </a:solidFill>
          </p:spPr>
          <p:txBody>
            <a:bodyPr wrap="square" rtlCol="0">
              <a:spAutoFit/>
            </a:bodyPr>
            <a:lstStyle/>
            <a:p>
              <a:pPr fontAlgn="auto">
                <a:spcBef>
                  <a:spcPts val="0"/>
                </a:spcBef>
                <a:spcAft>
                  <a:spcPts val="0"/>
                </a:spcAft>
              </a:pPr>
              <a:r>
                <a:rPr lang="en-US" sz="800" dirty="0">
                  <a:solidFill>
                    <a:prstClr val="black"/>
                  </a:solidFill>
                  <a:latin typeface="Calibri"/>
                  <a:cs typeface="+mn-cs"/>
                </a:rPr>
                <a:t>Gluons and the Quark Sea at High Energies</a:t>
              </a:r>
            </a:p>
          </p:txBody>
        </p:sp>
      </p:grpSp>
      <p:sp>
        <p:nvSpPr>
          <p:cNvPr id="44" name="Text Box 38">
            <a:extLst>
              <a:ext uri="{FF2B5EF4-FFF2-40B4-BE49-F238E27FC236}">
                <a16:creationId xmlns:a16="http://schemas.microsoft.com/office/drawing/2014/main" id="{E75D2DE1-B4C8-06E3-7BA4-58005E389115}"/>
              </a:ext>
            </a:extLst>
          </p:cNvPr>
          <p:cNvSpPr txBox="1">
            <a:spLocks noChangeArrowheads="1"/>
          </p:cNvSpPr>
          <p:nvPr/>
        </p:nvSpPr>
        <p:spPr bwMode="auto">
          <a:xfrm>
            <a:off x="4715030" y="2303944"/>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2012</a:t>
            </a:r>
          </a:p>
        </p:txBody>
      </p:sp>
      <p:sp>
        <p:nvSpPr>
          <p:cNvPr id="45" name="TextBox 44">
            <a:extLst>
              <a:ext uri="{FF2B5EF4-FFF2-40B4-BE49-F238E27FC236}">
                <a16:creationId xmlns:a16="http://schemas.microsoft.com/office/drawing/2014/main" id="{985AAA40-A182-DD7B-CB39-A04FD3A2DDB9}"/>
              </a:ext>
            </a:extLst>
          </p:cNvPr>
          <p:cNvSpPr txBox="1"/>
          <p:nvPr/>
        </p:nvSpPr>
        <p:spPr>
          <a:xfrm>
            <a:off x="86780" y="4081695"/>
            <a:ext cx="1200752"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“…essential accelerator and detector R&amp;D [for EIC] should be given very high priority</a:t>
            </a:r>
          </a:p>
          <a:p>
            <a:r>
              <a:rPr lang="en-US" sz="1200" dirty="0">
                <a:latin typeface="Arial" panose="020B0604020202020204" pitchFamily="34" charset="0"/>
                <a:cs typeface="Arial" panose="020B0604020202020204" pitchFamily="34" charset="0"/>
              </a:rPr>
              <a:t>in the short term.”</a:t>
            </a:r>
          </a:p>
        </p:txBody>
      </p:sp>
      <p:sp>
        <p:nvSpPr>
          <p:cNvPr id="46" name="TextBox 45">
            <a:extLst>
              <a:ext uri="{FF2B5EF4-FFF2-40B4-BE49-F238E27FC236}">
                <a16:creationId xmlns:a16="http://schemas.microsoft.com/office/drawing/2014/main" id="{D84D8178-B82F-1435-33F8-533BAC116E4A}"/>
              </a:ext>
            </a:extLst>
          </p:cNvPr>
          <p:cNvSpPr txBox="1"/>
          <p:nvPr/>
        </p:nvSpPr>
        <p:spPr>
          <a:xfrm>
            <a:off x="1264739" y="4272896"/>
            <a:ext cx="1220680"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“We recommend the allocation of resources …to lay the foundation for a polarized Electron-Ion Collider…”</a:t>
            </a:r>
          </a:p>
        </p:txBody>
      </p:sp>
      <p:sp>
        <p:nvSpPr>
          <p:cNvPr id="47" name="TextBox 46">
            <a:extLst>
              <a:ext uri="{FF2B5EF4-FFF2-40B4-BE49-F238E27FC236}">
                <a16:creationId xmlns:a16="http://schemas.microsoft.com/office/drawing/2014/main" id="{F573B0A0-40EE-7D31-13CE-EF34E7B2113B}"/>
              </a:ext>
            </a:extLst>
          </p:cNvPr>
          <p:cNvSpPr txBox="1"/>
          <p:nvPr/>
        </p:nvSpPr>
        <p:spPr>
          <a:xfrm>
            <a:off x="2374219" y="4552451"/>
            <a:ext cx="118905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 new dedicated facility will be essential for answering some of the most central questions.”</a:t>
            </a:r>
          </a:p>
        </p:txBody>
      </p:sp>
      <p:sp>
        <p:nvSpPr>
          <p:cNvPr id="48" name="Rectangle 4">
            <a:extLst>
              <a:ext uri="{FF2B5EF4-FFF2-40B4-BE49-F238E27FC236}">
                <a16:creationId xmlns:a16="http://schemas.microsoft.com/office/drawing/2014/main" id="{790AA13D-A951-2211-E1FB-CA4895E359D9}"/>
              </a:ext>
            </a:extLst>
          </p:cNvPr>
          <p:cNvSpPr>
            <a:spLocks noChangeArrowheads="1"/>
          </p:cNvSpPr>
          <p:nvPr/>
        </p:nvSpPr>
        <p:spPr bwMode="auto">
          <a:xfrm>
            <a:off x="1969347" y="565135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C6CB773-D085-95A6-FE02-A4C833673B22}"/>
              </a:ext>
            </a:extLst>
          </p:cNvPr>
          <p:cNvSpPr txBox="1"/>
          <p:nvPr/>
        </p:nvSpPr>
        <p:spPr>
          <a:xfrm>
            <a:off x="5748314" y="1245559"/>
            <a:ext cx="1582388" cy="1569660"/>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“a high-energy high-luminosity polarized EIC [is] the highest priority for new facility construction following the completion of FRIB.”</a:t>
            </a:r>
          </a:p>
          <a:p>
            <a:endParaRPr lang="en-US" sz="12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8AC92B9-DFD8-6C0D-E3F7-F4BE3DC45335}"/>
              </a:ext>
            </a:extLst>
          </p:cNvPr>
          <p:cNvSpPr txBox="1"/>
          <p:nvPr/>
        </p:nvSpPr>
        <p:spPr>
          <a:xfrm>
            <a:off x="7280978" y="1450828"/>
            <a:ext cx="1628454" cy="1754326"/>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The science questions that an EIC will answer are central to completing an understanding of atoms as well as being integral to the agenda of nuclear physics today.”</a:t>
            </a:r>
            <a:endParaRPr lang="en-US" sz="12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4FBF773-E716-C1A5-5592-71A1E8082FDF}"/>
              </a:ext>
            </a:extLst>
          </p:cNvPr>
          <p:cNvSpPr txBox="1"/>
          <p:nvPr/>
        </p:nvSpPr>
        <p:spPr>
          <a:xfrm>
            <a:off x="3487144" y="4816714"/>
            <a:ext cx="1582387" cy="1754326"/>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quantitative study of matter in this new regime [where abundant gluons dominate] requires a new experimental facility: an Electron Ion Collider..”</a:t>
            </a:r>
          </a:p>
        </p:txBody>
      </p:sp>
      <p:sp>
        <p:nvSpPr>
          <p:cNvPr id="52" name="TextBox 51">
            <a:extLst>
              <a:ext uri="{FF2B5EF4-FFF2-40B4-BE49-F238E27FC236}">
                <a16:creationId xmlns:a16="http://schemas.microsoft.com/office/drawing/2014/main" id="{E245FFAE-48A8-2E88-F6C9-1FDDF4EF478F}"/>
              </a:ext>
            </a:extLst>
          </p:cNvPr>
          <p:cNvSpPr txBox="1"/>
          <p:nvPr/>
        </p:nvSpPr>
        <p:spPr>
          <a:xfrm>
            <a:off x="4552212" y="699427"/>
            <a:ext cx="1501336" cy="1384995"/>
          </a:xfrm>
          <a:prstGeom prst="rect">
            <a:avLst/>
          </a:prstGeom>
          <a:noFill/>
        </p:spPr>
        <p:txBody>
          <a:bodyPr wrap="square" rtlCol="0">
            <a:spAutoFit/>
          </a:bodyPr>
          <a:lstStyle/>
          <a:p>
            <a:r>
              <a:rPr lang="en-US" sz="1200" dirty="0">
                <a:uFill>
                  <a:solidFill>
                    <a:srgbClr val="413E40"/>
                  </a:solidFill>
                </a:uFill>
                <a:latin typeface="Arial" panose="020B0604020202020204" pitchFamily="34" charset="0"/>
                <a:ea typeface="ＭＳ Ｐゴシック" charset="0"/>
                <a:cs typeface="Arial" panose="020B0604020202020204" pitchFamily="34" charset="0"/>
              </a:rPr>
              <a:t>Electron-Ion </a:t>
            </a:r>
            <a:r>
              <a:rPr lang="en-US" sz="1200" dirty="0" err="1">
                <a:uFill>
                  <a:solidFill>
                    <a:srgbClr val="413E40"/>
                  </a:solidFill>
                </a:uFill>
                <a:latin typeface="Arial" panose="020B0604020202020204" pitchFamily="34" charset="0"/>
                <a:ea typeface="ＭＳ Ｐゴシック" charset="0"/>
                <a:cs typeface="Arial" panose="020B0604020202020204" pitchFamily="34" charset="0"/>
              </a:rPr>
              <a:t>Collider..</a:t>
            </a:r>
            <a:r>
              <a:rPr lang="en-US" sz="1200" i="1" dirty="0" err="1">
                <a:uFill>
                  <a:solidFill>
                    <a:srgbClr val="E32400"/>
                  </a:solidFill>
                </a:uFill>
                <a:latin typeface="Arial" panose="020B0604020202020204" pitchFamily="34" charset="0"/>
                <a:ea typeface="ＭＳ Ｐゴシック" charset="0"/>
                <a:cs typeface="Arial" panose="020B0604020202020204" pitchFamily="34" charset="0"/>
              </a:rPr>
              <a:t>absolutely</a:t>
            </a:r>
            <a:r>
              <a:rPr lang="en-US" sz="1200" i="1" dirty="0">
                <a:uFill>
                  <a:solidFill>
                    <a:srgbClr val="E32400"/>
                  </a:solidFill>
                </a:uFill>
                <a:latin typeface="Arial" panose="020B0604020202020204" pitchFamily="34" charset="0"/>
                <a:ea typeface="ＭＳ Ｐゴシック" charset="0"/>
                <a:cs typeface="Arial" panose="020B0604020202020204" pitchFamily="34" charset="0"/>
              </a:rPr>
              <a:t> central</a:t>
            </a:r>
            <a:r>
              <a:rPr lang="en-US" sz="1200" i="1" dirty="0">
                <a:uFill>
                  <a:solidFill>
                    <a:srgbClr val="413E40"/>
                  </a:solidFill>
                </a:uFill>
                <a:latin typeface="Arial" panose="020B0604020202020204" pitchFamily="34" charset="0"/>
                <a:ea typeface="ＭＳ Ｐゴシック" charset="0"/>
                <a:cs typeface="Arial" panose="020B0604020202020204" pitchFamily="34" charset="0"/>
              </a:rPr>
              <a:t> </a:t>
            </a:r>
            <a:r>
              <a:rPr lang="en-US" sz="1200" dirty="0">
                <a:uFill>
                  <a:solidFill>
                    <a:srgbClr val="413E40"/>
                  </a:solidFill>
                </a:uFill>
                <a:latin typeface="Arial" panose="020B0604020202020204" pitchFamily="34" charset="0"/>
                <a:ea typeface="ＭＳ Ｐゴシック" charset="0"/>
                <a:cs typeface="Arial" panose="020B0604020202020204" pitchFamily="34" charset="0"/>
              </a:rPr>
              <a:t>to the nuclear science program of the  next decade.</a:t>
            </a:r>
          </a:p>
          <a:p>
            <a:endParaRPr lang="en-US" sz="1200" dirty="0">
              <a:latin typeface="Arial" panose="020B0604020202020204" pitchFamily="34" charset="0"/>
              <a:cs typeface="Arial" panose="020B0604020202020204" pitchFamily="34" charset="0"/>
            </a:endParaRPr>
          </a:p>
        </p:txBody>
      </p:sp>
      <p:pic>
        <p:nvPicPr>
          <p:cNvPr id="32" name="Picture 2">
            <a:extLst>
              <a:ext uri="{FF2B5EF4-FFF2-40B4-BE49-F238E27FC236}">
                <a16:creationId xmlns:a16="http://schemas.microsoft.com/office/drawing/2014/main" id="{095DA0BD-C2A3-2F41-6F52-A626E6E1A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031" y="2567117"/>
            <a:ext cx="1609070" cy="213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D936D705-5432-0863-6C38-3C86E31FDDEB}"/>
              </a:ext>
            </a:extLst>
          </p:cNvPr>
          <p:cNvGrpSpPr/>
          <p:nvPr/>
        </p:nvGrpSpPr>
        <p:grpSpPr>
          <a:xfrm>
            <a:off x="4768506" y="2850198"/>
            <a:ext cx="1525844" cy="1971852"/>
            <a:chOff x="5134513" y="2818820"/>
            <a:chExt cx="1525844" cy="1971852"/>
          </a:xfrm>
        </p:grpSpPr>
        <p:pic>
          <p:nvPicPr>
            <p:cNvPr id="33" name="Picture 32">
              <a:extLst>
                <a:ext uri="{FF2B5EF4-FFF2-40B4-BE49-F238E27FC236}">
                  <a16:creationId xmlns:a16="http://schemas.microsoft.com/office/drawing/2014/main" id="{1E03EAE9-F4FE-C366-C377-B6F0F7A4A77D}"/>
                </a:ext>
              </a:extLst>
            </p:cNvPr>
            <p:cNvPicPr>
              <a:picLocks noChangeAspect="1"/>
            </p:cNvPicPr>
            <p:nvPr/>
          </p:nvPicPr>
          <p:blipFill>
            <a:blip r:embed="rId7"/>
            <a:stretch>
              <a:fillRect/>
            </a:stretch>
          </p:blipFill>
          <p:spPr>
            <a:xfrm>
              <a:off x="5134513" y="2818820"/>
              <a:ext cx="1525844" cy="1971852"/>
            </a:xfrm>
            <a:prstGeom prst="rect">
              <a:avLst/>
            </a:prstGeom>
            <a:solidFill>
              <a:schemeClr val="bg1"/>
            </a:solidFill>
            <a:ln>
              <a:solidFill>
                <a:schemeClr val="tx1"/>
              </a:solidFill>
            </a:ln>
          </p:spPr>
        </p:pic>
        <p:sp>
          <p:nvSpPr>
            <p:cNvPr id="39" name="TextBox 38">
              <a:extLst>
                <a:ext uri="{FF2B5EF4-FFF2-40B4-BE49-F238E27FC236}">
                  <a16:creationId xmlns:a16="http://schemas.microsoft.com/office/drawing/2014/main" id="{4F8801EB-8B73-6362-A9EF-CA08165ED3AD}"/>
                </a:ext>
              </a:extLst>
            </p:cNvPr>
            <p:cNvSpPr txBox="1"/>
            <p:nvPr/>
          </p:nvSpPr>
          <p:spPr>
            <a:xfrm>
              <a:off x="5279018" y="3067798"/>
              <a:ext cx="1206501" cy="553998"/>
            </a:xfrm>
            <a:prstGeom prst="rect">
              <a:avLst/>
            </a:prstGeom>
            <a:solidFill>
              <a:schemeClr val="bg1"/>
            </a:solidFill>
          </p:spPr>
          <p:txBody>
            <a:bodyPr wrap="square" rtlCol="0">
              <a:spAutoFit/>
            </a:bodyPr>
            <a:lstStyle/>
            <a:p>
              <a:pPr fontAlgn="auto">
                <a:spcBef>
                  <a:spcPts val="0"/>
                </a:spcBef>
                <a:spcAft>
                  <a:spcPts val="0"/>
                </a:spcAft>
              </a:pPr>
              <a:r>
                <a:rPr lang="en-US" sz="1000" dirty="0">
                  <a:solidFill>
                    <a:prstClr val="black"/>
                  </a:solidFill>
                  <a:latin typeface="Calibri"/>
                  <a:cs typeface="+mn-cs"/>
                </a:rPr>
                <a:t>Major Nuclear Physics Facilities for the Next Decade</a:t>
              </a:r>
            </a:p>
          </p:txBody>
        </p:sp>
        <p:sp>
          <p:nvSpPr>
            <p:cNvPr id="40" name="TextBox 39">
              <a:extLst>
                <a:ext uri="{FF2B5EF4-FFF2-40B4-BE49-F238E27FC236}">
                  <a16:creationId xmlns:a16="http://schemas.microsoft.com/office/drawing/2014/main" id="{268D9F18-44B3-3FF9-4DF2-49AE7A59EC66}"/>
                </a:ext>
              </a:extLst>
            </p:cNvPr>
            <p:cNvSpPr txBox="1"/>
            <p:nvPr/>
          </p:nvSpPr>
          <p:spPr>
            <a:xfrm>
              <a:off x="5624519" y="3752531"/>
              <a:ext cx="559064" cy="276999"/>
            </a:xfrm>
            <a:prstGeom prst="rect">
              <a:avLst/>
            </a:prstGeom>
            <a:solidFill>
              <a:schemeClr val="bg1"/>
            </a:solidFill>
          </p:spPr>
          <p:txBody>
            <a:bodyPr wrap="none" rtlCol="0">
              <a:spAutoFit/>
            </a:bodyPr>
            <a:lstStyle/>
            <a:p>
              <a:pPr fontAlgn="auto">
                <a:spcBef>
                  <a:spcPts val="0"/>
                </a:spcBef>
                <a:spcAft>
                  <a:spcPts val="0"/>
                </a:spcAft>
              </a:pPr>
              <a:r>
                <a:rPr lang="en-US" sz="1200" dirty="0">
                  <a:solidFill>
                    <a:prstClr val="black"/>
                  </a:solidFill>
                  <a:latin typeface="Calibri"/>
                  <a:cs typeface="+mn-cs"/>
                </a:rPr>
                <a:t>NSAC </a:t>
              </a:r>
            </a:p>
          </p:txBody>
        </p:sp>
        <p:sp>
          <p:nvSpPr>
            <p:cNvPr id="41" name="TextBox 40">
              <a:extLst>
                <a:ext uri="{FF2B5EF4-FFF2-40B4-BE49-F238E27FC236}">
                  <a16:creationId xmlns:a16="http://schemas.microsoft.com/office/drawing/2014/main" id="{67440DAB-29E0-CD4C-868E-C0E9A4DED799}"/>
                </a:ext>
              </a:extLst>
            </p:cNvPr>
            <p:cNvSpPr txBox="1"/>
            <p:nvPr/>
          </p:nvSpPr>
          <p:spPr>
            <a:xfrm>
              <a:off x="5414151" y="4259560"/>
              <a:ext cx="1005403" cy="246221"/>
            </a:xfrm>
            <a:prstGeom prst="rect">
              <a:avLst/>
            </a:prstGeom>
            <a:noFill/>
          </p:spPr>
          <p:txBody>
            <a:bodyPr wrap="none" rtlCol="0">
              <a:spAutoFit/>
            </a:bodyPr>
            <a:lstStyle/>
            <a:p>
              <a:pPr fontAlgn="auto">
                <a:spcBef>
                  <a:spcPts val="0"/>
                </a:spcBef>
                <a:spcAft>
                  <a:spcPts val="0"/>
                </a:spcAft>
              </a:pPr>
              <a:r>
                <a:rPr lang="en-US" sz="1000" dirty="0">
                  <a:solidFill>
                    <a:prstClr val="black"/>
                  </a:solidFill>
                  <a:latin typeface="Calibri"/>
                  <a:cs typeface="+mn-cs"/>
                </a:rPr>
                <a:t>March 14, 2013</a:t>
              </a:r>
            </a:p>
          </p:txBody>
        </p:sp>
      </p:grpSp>
      <p:pic>
        <p:nvPicPr>
          <p:cNvPr id="34" name="Picture 2">
            <a:extLst>
              <a:ext uri="{FF2B5EF4-FFF2-40B4-BE49-F238E27FC236}">
                <a16:creationId xmlns:a16="http://schemas.microsoft.com/office/drawing/2014/main" id="{17556BDB-4721-E60E-3281-80CD7515FB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72148" y="3143927"/>
            <a:ext cx="1582387" cy="20427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2">
            <a:extLst>
              <a:ext uri="{FF2B5EF4-FFF2-40B4-BE49-F238E27FC236}">
                <a16:creationId xmlns:a16="http://schemas.microsoft.com/office/drawing/2014/main" id="{B5C2C141-6E2A-CF47-C080-B05FAB1693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1149" y="3473268"/>
            <a:ext cx="1628454" cy="2326363"/>
          </a:xfrm>
          <a:prstGeom prst="rect">
            <a:avLst/>
          </a:prstGeom>
        </p:spPr>
      </p:pic>
      <p:sp>
        <p:nvSpPr>
          <p:cNvPr id="54" name="Text Box 38">
            <a:extLst>
              <a:ext uri="{FF2B5EF4-FFF2-40B4-BE49-F238E27FC236}">
                <a16:creationId xmlns:a16="http://schemas.microsoft.com/office/drawing/2014/main" id="{053C6BC2-495C-0151-F4C4-C0A4DB4EEA81}"/>
              </a:ext>
            </a:extLst>
          </p:cNvPr>
          <p:cNvSpPr txBox="1">
            <a:spLocks noChangeArrowheads="1"/>
          </p:cNvSpPr>
          <p:nvPr/>
        </p:nvSpPr>
        <p:spPr bwMode="auto">
          <a:xfrm>
            <a:off x="8049603" y="3726190"/>
            <a:ext cx="591082" cy="267525"/>
          </a:xfrm>
          <a:prstGeom prst="rect">
            <a:avLst/>
          </a:prstGeom>
          <a:noFill/>
          <a:ln w="9525">
            <a:noFill/>
            <a:miter lim="800000"/>
            <a:headEnd/>
            <a:tailEnd/>
          </a:ln>
          <a:effectLst/>
        </p:spPr>
        <p:txBody>
          <a:bodyPr wrap="square" lIns="82058" tIns="41029" rIns="82058" bIns="41029">
            <a:spAutoFit/>
          </a:bodyPr>
          <a:lstStyle/>
          <a:p>
            <a:pPr defTabSz="820738" fontAlgn="auto">
              <a:spcBef>
                <a:spcPts val="0"/>
              </a:spcBef>
              <a:spcAft>
                <a:spcPts val="0"/>
              </a:spcAft>
              <a:defRPr/>
            </a:pPr>
            <a:r>
              <a:rPr lang="en-US" sz="1200" dirty="0">
                <a:solidFill>
                  <a:prstClr val="black"/>
                </a:solidFill>
                <a:effectLst>
                  <a:outerShdw blurRad="38100" dist="38100" dir="2700000" algn="tl">
                    <a:srgbClr val="C0C0C0"/>
                  </a:outerShdw>
                </a:effectLst>
                <a:cs typeface="+mn-cs"/>
              </a:rPr>
              <a:t>2021</a:t>
            </a:r>
          </a:p>
        </p:txBody>
      </p:sp>
      <p:pic>
        <p:nvPicPr>
          <p:cNvPr id="53" name="Picture 52">
            <a:extLst>
              <a:ext uri="{FF2B5EF4-FFF2-40B4-BE49-F238E27FC236}">
                <a16:creationId xmlns:a16="http://schemas.microsoft.com/office/drawing/2014/main" id="{7960A5F5-A8BB-6021-2C01-2732CF17457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9190" y="3975728"/>
            <a:ext cx="1654810" cy="2139315"/>
          </a:xfrm>
          <a:prstGeom prst="rect">
            <a:avLst/>
          </a:prstGeom>
          <a:noFill/>
          <a:ln>
            <a:noFill/>
          </a:ln>
        </p:spPr>
      </p:pic>
    </p:spTree>
    <p:extLst>
      <p:ext uri="{BB962C8B-B14F-4D97-AF65-F5344CB8AC3E}">
        <p14:creationId xmlns:p14="http://schemas.microsoft.com/office/powerpoint/2010/main" val="3277669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pPr algn="l"/>
            <a:r>
              <a:rPr lang="en-US" sz="3200" dirty="0">
                <a:latin typeface="Arial" panose="020B0604020202020204" pitchFamily="34" charset="0"/>
                <a:cs typeface="Arial" panose="020B0604020202020204" pitchFamily="34" charset="0"/>
              </a:rPr>
              <a:t>EIC Scope</a:t>
            </a:r>
          </a:p>
        </p:txBody>
      </p:sp>
      <p:pic>
        <p:nvPicPr>
          <p:cNvPr id="6" name="Picture 5" descr="Diagram&#10;&#10;Description automatically generated">
            <a:extLst>
              <a:ext uri="{FF2B5EF4-FFF2-40B4-BE49-F238E27FC236}">
                <a16:creationId xmlns:a16="http://schemas.microsoft.com/office/drawing/2014/main" id="{0809BD1E-2A87-4899-871D-FD8B59AD2D46}"/>
              </a:ext>
            </a:extLst>
          </p:cNvPr>
          <p:cNvPicPr>
            <a:picLocks noChangeAspect="1"/>
          </p:cNvPicPr>
          <p:nvPr/>
        </p:nvPicPr>
        <p:blipFill>
          <a:blip r:embed="rId2"/>
          <a:stretch>
            <a:fillRect/>
          </a:stretch>
        </p:blipFill>
        <p:spPr>
          <a:xfrm>
            <a:off x="134227" y="946010"/>
            <a:ext cx="3430905" cy="4431030"/>
          </a:xfrm>
          <a:prstGeom prst="rect">
            <a:avLst/>
          </a:prstGeom>
        </p:spPr>
      </p:pic>
      <p:sp>
        <p:nvSpPr>
          <p:cNvPr id="8" name="TextBox 7">
            <a:extLst>
              <a:ext uri="{FF2B5EF4-FFF2-40B4-BE49-F238E27FC236}">
                <a16:creationId xmlns:a16="http://schemas.microsoft.com/office/drawing/2014/main" id="{F44E7475-B56A-49A8-8306-63A0E190D93C}"/>
              </a:ext>
            </a:extLst>
          </p:cNvPr>
          <p:cNvSpPr txBox="1"/>
          <p:nvPr/>
        </p:nvSpPr>
        <p:spPr>
          <a:xfrm>
            <a:off x="6439690" y="5982476"/>
            <a:ext cx="155363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 5 GeV to 18 GeV</a:t>
            </a:r>
          </a:p>
        </p:txBody>
      </p:sp>
      <p:sp>
        <p:nvSpPr>
          <p:cNvPr id="9" name="TextBox 8">
            <a:extLst>
              <a:ext uri="{FF2B5EF4-FFF2-40B4-BE49-F238E27FC236}">
                <a16:creationId xmlns:a16="http://schemas.microsoft.com/office/drawing/2014/main" id="{204AF14E-A7D8-4FE0-9D9A-7FE92F3EDE04}"/>
              </a:ext>
            </a:extLst>
          </p:cNvPr>
          <p:cNvSpPr txBox="1"/>
          <p:nvPr/>
        </p:nvSpPr>
        <p:spPr>
          <a:xfrm>
            <a:off x="997737" y="5977672"/>
            <a:ext cx="2060500" cy="276999"/>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 41 GeV, 100 to 275 GeV</a:t>
            </a:r>
          </a:p>
        </p:txBody>
      </p:sp>
      <p:grpSp>
        <p:nvGrpSpPr>
          <p:cNvPr id="10" name="Group 9">
            <a:extLst>
              <a:ext uri="{FF2B5EF4-FFF2-40B4-BE49-F238E27FC236}">
                <a16:creationId xmlns:a16="http://schemas.microsoft.com/office/drawing/2014/main" id="{763F6CC7-20BD-4AC4-A312-205C12BEB1BC}"/>
              </a:ext>
            </a:extLst>
          </p:cNvPr>
          <p:cNvGrpSpPr/>
          <p:nvPr/>
        </p:nvGrpSpPr>
        <p:grpSpPr>
          <a:xfrm>
            <a:off x="3165580" y="5708128"/>
            <a:ext cx="3041295" cy="426426"/>
            <a:chOff x="3028950" y="5592518"/>
            <a:chExt cx="3041295" cy="426426"/>
          </a:xfrm>
        </p:grpSpPr>
        <p:cxnSp>
          <p:nvCxnSpPr>
            <p:cNvPr id="11" name="Straight Arrow Connector 10">
              <a:extLst>
                <a:ext uri="{FF2B5EF4-FFF2-40B4-BE49-F238E27FC236}">
                  <a16:creationId xmlns:a16="http://schemas.microsoft.com/office/drawing/2014/main" id="{6AC3102C-2982-4573-86AD-4900F3CE7DD3}"/>
                </a:ext>
              </a:extLst>
            </p:cNvPr>
            <p:cNvCxnSpPr/>
            <p:nvPr/>
          </p:nvCxnSpPr>
          <p:spPr>
            <a:xfrm>
              <a:off x="3028950" y="6000108"/>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2C70734-B947-4A8E-A810-CE332EFB961C}"/>
                </a:ext>
              </a:extLst>
            </p:cNvPr>
            <p:cNvCxnSpPr>
              <a:cxnSpLocks/>
            </p:cNvCxnSpPr>
            <p:nvPr/>
          </p:nvCxnSpPr>
          <p:spPr>
            <a:xfrm flipH="1">
              <a:off x="4722618" y="6005497"/>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FA2C0A-92E2-4B33-BCCC-CA048062EC3D}"/>
                </a:ext>
              </a:extLst>
            </p:cNvPr>
            <p:cNvSpPr txBox="1"/>
            <p:nvPr/>
          </p:nvSpPr>
          <p:spPr>
            <a:xfrm>
              <a:off x="3066684" y="5592518"/>
              <a:ext cx="1159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 beam</a:t>
              </a:r>
            </a:p>
          </p:txBody>
        </p:sp>
        <p:sp>
          <p:nvSpPr>
            <p:cNvPr id="14" name="TextBox 13">
              <a:extLst>
                <a:ext uri="{FF2B5EF4-FFF2-40B4-BE49-F238E27FC236}">
                  <a16:creationId xmlns:a16="http://schemas.microsoft.com/office/drawing/2014/main" id="{10BF7B87-2F3C-47A0-9655-1C40EA5E407E}"/>
                </a:ext>
              </a:extLst>
            </p:cNvPr>
            <p:cNvSpPr txBox="1"/>
            <p:nvPr/>
          </p:nvSpPr>
          <p:spPr>
            <a:xfrm>
              <a:off x="4960589" y="5592518"/>
              <a:ext cx="954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 beam</a:t>
              </a:r>
            </a:p>
          </p:txBody>
        </p:sp>
      </p:grpSp>
      <p:sp>
        <p:nvSpPr>
          <p:cNvPr id="15" name="Rectangle 14">
            <a:extLst>
              <a:ext uri="{FF2B5EF4-FFF2-40B4-BE49-F238E27FC236}">
                <a16:creationId xmlns:a16="http://schemas.microsoft.com/office/drawing/2014/main" id="{F6958C6F-BBC7-4E19-A5EE-27582C3A5926}"/>
              </a:ext>
            </a:extLst>
          </p:cNvPr>
          <p:cNvSpPr/>
          <p:nvPr/>
        </p:nvSpPr>
        <p:spPr>
          <a:xfrm>
            <a:off x="822429" y="5612284"/>
            <a:ext cx="7441059" cy="892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F775D41-B9AA-458F-857A-7E6F93C23746}"/>
              </a:ext>
            </a:extLst>
          </p:cNvPr>
          <p:cNvSpPr txBox="1"/>
          <p:nvPr/>
        </p:nvSpPr>
        <p:spPr>
          <a:xfrm>
            <a:off x="4010554" y="1711688"/>
            <a:ext cx="4706553" cy="388106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charset="0"/>
                <a:cs typeface="Arial" charset="0"/>
              </a:rPr>
              <a:t>Project Design Goals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 Luminosity: L=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33</a:t>
            </a:r>
            <a:r>
              <a:rPr kumimoji="0" lang="en-US" sz="1800" b="0" i="0" u="none" strike="noStrike" kern="1200" cap="none" spc="0" normalizeH="0" baseline="0" noProof="0" dirty="0">
                <a:ln>
                  <a:noFill/>
                </a:ln>
                <a:solidFill>
                  <a:prstClr val="black"/>
                </a:solidFill>
                <a:effectLst/>
                <a:uLnTx/>
                <a:uFillTx/>
                <a:latin typeface="Arial" charset="0"/>
                <a:cs typeface="Arial" charset="0"/>
              </a:rPr>
              <a:t> – 10</a:t>
            </a:r>
            <a:r>
              <a:rPr kumimoji="0" lang="en-US" sz="1800" b="0" i="0" u="none" strike="noStrike" kern="1200" cap="none" spc="0" normalizeH="0" baseline="30000" noProof="0" dirty="0">
                <a:ln>
                  <a:noFill/>
                </a:ln>
                <a:solidFill>
                  <a:prstClr val="black"/>
                </a:solidFill>
                <a:effectLst/>
                <a:uLnTx/>
                <a:uFillTx/>
                <a:latin typeface="Arial" charset="0"/>
                <a:cs typeface="Arial" charset="0"/>
              </a:rPr>
              <a:t>34</a:t>
            </a:r>
            <a:r>
              <a:rPr kumimoji="0" lang="en-US" sz="1800" b="0" i="0" u="none" strike="noStrike" kern="1200" cap="none" spc="0" normalizeH="0" baseline="0" noProof="0" dirty="0">
                <a:ln>
                  <a:noFill/>
                </a:ln>
                <a:solidFill>
                  <a:prstClr val="black"/>
                </a:solidFill>
                <a:effectLst/>
                <a:uLnTx/>
                <a:uFillTx/>
                <a:latin typeface="Arial" charset="0"/>
                <a:cs typeface="Arial" charset="0"/>
              </a:rPr>
              <a:t>cm</a:t>
            </a:r>
            <a:r>
              <a:rPr kumimoji="0" lang="en-US" sz="1800" b="0" i="0" u="none" strike="noStrike" kern="1200" cap="none" spc="0" normalizeH="0" baseline="30000" noProof="0" dirty="0">
                <a:ln>
                  <a:noFill/>
                </a:ln>
                <a:solidFill>
                  <a:prstClr val="black"/>
                </a:solidFill>
                <a:effectLst/>
                <a:uLnTx/>
                <a:uFillTx/>
                <a:latin typeface="Arial" charset="0"/>
                <a:cs typeface="Arial" charset="0"/>
              </a:rPr>
              <a:t>-2</a:t>
            </a:r>
            <a:r>
              <a:rPr kumimoji="0" lang="en-US" sz="1800" b="0" i="0" u="none" strike="noStrike" kern="1200" cap="none" spc="0" normalizeH="0" baseline="0" noProof="0" dirty="0">
                <a:ln>
                  <a:noFill/>
                </a:ln>
                <a:solidFill>
                  <a:prstClr val="black"/>
                </a:solidFill>
                <a:effectLst/>
                <a:uLnTx/>
                <a:uFillTx/>
                <a:latin typeface="Arial" charset="0"/>
                <a:cs typeface="Arial" charset="0"/>
              </a:rPr>
              <a:t>sec</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 10 – 100 fb</a:t>
            </a:r>
            <a:r>
              <a:rPr kumimoji="0" lang="en-US" sz="1800" b="0" i="0" u="none" strike="noStrike" kern="1200" cap="none" spc="0" normalizeH="0" baseline="30000" noProof="0" dirty="0">
                <a:ln>
                  <a:noFill/>
                </a:ln>
                <a:solidFill>
                  <a:prstClr val="black"/>
                </a:solidFill>
                <a:effectLst/>
                <a:uLnTx/>
                <a:uFillTx/>
                <a:latin typeface="Arial" charset="0"/>
                <a:cs typeface="Arial" charset="0"/>
              </a:rPr>
              <a:t>-1</a:t>
            </a:r>
            <a:r>
              <a:rPr kumimoji="0" lang="en-US" sz="1800" b="0" i="0" u="none" strike="noStrike" kern="1200" cap="none" spc="0" normalizeH="0" baseline="0" noProof="0" dirty="0">
                <a:ln>
                  <a:noFill/>
                </a:ln>
                <a:solidFill>
                  <a:prstClr val="black"/>
                </a:solidFill>
                <a:effectLst/>
                <a:uLnTx/>
                <a:uFillTx/>
                <a:latin typeface="Arial" charset="0"/>
                <a:cs typeface="Arial" charset="0"/>
              </a:rPr>
              <a:t>/year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Highly Polarized Beams:  70%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Center of Mass Energy Range: </a:t>
            </a:r>
            <a:r>
              <a:rPr kumimoji="0" lang="en-US" sz="1800" b="0" i="0" u="none" strike="noStrike" kern="1200" cap="none" spc="0" normalizeH="0" baseline="0" noProof="0" dirty="0" err="1">
                <a:ln>
                  <a:noFill/>
                </a:ln>
                <a:solidFill>
                  <a:prstClr val="black"/>
                </a:solidFill>
                <a:effectLst/>
                <a:uLnTx/>
                <a:uFillTx/>
                <a:latin typeface="Arial" charset="0"/>
                <a:cs typeface="Arial" charset="0"/>
              </a:rPr>
              <a:t>E</a:t>
            </a:r>
            <a:r>
              <a:rPr kumimoji="0" lang="en-US" sz="1800" b="0" i="0" u="none" strike="noStrike" kern="1200" cap="none" spc="0" normalizeH="0" baseline="-25000" noProof="0" dirty="0" err="1">
                <a:ln>
                  <a:noFill/>
                </a:ln>
                <a:solidFill>
                  <a:prstClr val="black"/>
                </a:solidFill>
                <a:effectLst/>
                <a:uLnTx/>
                <a:uFillTx/>
                <a:latin typeface="Arial" charset="0"/>
                <a:cs typeface="Arial" charset="0"/>
              </a:rPr>
              <a:t>cm</a:t>
            </a:r>
            <a:r>
              <a:rPr kumimoji="0" lang="en-US" sz="1800" b="0" i="0" u="none" strike="noStrike" kern="1200" cap="none" spc="0" normalizeH="0" baseline="0" noProof="0" dirty="0">
                <a:ln>
                  <a:noFill/>
                </a:ln>
                <a:solidFill>
                  <a:prstClr val="black"/>
                </a:solidFill>
                <a:effectLst/>
                <a:uLnTx/>
                <a:uFillTx/>
                <a:latin typeface="Arial" charset="0"/>
                <a:cs typeface="Arial" charset="0"/>
              </a:rPr>
              <a:t> = 29 – 140 GeV</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Ion Species Range:  protons – Uranium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Large Detector Acceptance and Good Background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tab pos="6454775" algn="r"/>
              </a:tabLst>
              <a:defRPr/>
            </a:pPr>
            <a:r>
              <a:rPr kumimoji="0" lang="en-US" sz="1800" b="0" i="0" u="none" strike="noStrike" kern="1200" cap="none" spc="0" normalizeH="0" baseline="0" noProof="0" dirty="0">
                <a:ln>
                  <a:noFill/>
                </a:ln>
                <a:solidFill>
                  <a:prstClr val="black"/>
                </a:solidFill>
                <a:effectLst/>
                <a:uLnTx/>
                <a:uFillTx/>
                <a:latin typeface="Arial" charset="0"/>
                <a:cs typeface="Arial" charset="0"/>
              </a:rPr>
              <a:t>Accommodate a Second Interaction Region (IR)</a:t>
            </a:r>
          </a:p>
        </p:txBody>
      </p:sp>
      <p:pic>
        <p:nvPicPr>
          <p:cNvPr id="18" name="Picture 17">
            <a:extLst>
              <a:ext uri="{FF2B5EF4-FFF2-40B4-BE49-F238E27FC236}">
                <a16:creationId xmlns:a16="http://schemas.microsoft.com/office/drawing/2014/main" id="{CB21BAEE-3EC5-4B79-A0B4-80B6DF973051}"/>
              </a:ext>
            </a:extLst>
          </p:cNvPr>
          <p:cNvPicPr>
            <a:picLocks noChangeAspect="1"/>
          </p:cNvPicPr>
          <p:nvPr/>
        </p:nvPicPr>
        <p:blipFill>
          <a:blip r:embed="rId3"/>
          <a:stretch>
            <a:fillRect/>
          </a:stretch>
        </p:blipFill>
        <p:spPr>
          <a:xfrm>
            <a:off x="5529627" y="34209"/>
            <a:ext cx="1686878" cy="1692212"/>
          </a:xfrm>
          <a:prstGeom prst="rect">
            <a:avLst/>
          </a:prstGeom>
          <a:ln>
            <a:noFill/>
          </a:ln>
          <a:effectLst>
            <a:softEdge rad="112500"/>
          </a:effectLst>
        </p:spPr>
      </p:pic>
      <p:pic>
        <p:nvPicPr>
          <p:cNvPr id="19" name="Picture 18">
            <a:extLst>
              <a:ext uri="{FF2B5EF4-FFF2-40B4-BE49-F238E27FC236}">
                <a16:creationId xmlns:a16="http://schemas.microsoft.com/office/drawing/2014/main" id="{8AA8A9B8-78EA-4429-A9E6-9E90E2C0475C}"/>
              </a:ext>
            </a:extLst>
          </p:cNvPr>
          <p:cNvPicPr>
            <a:picLocks/>
          </p:cNvPicPr>
          <p:nvPr/>
        </p:nvPicPr>
        <p:blipFill rotWithShape="1">
          <a:blip r:embed="rId4"/>
          <a:srcRect t="4402" b="5563"/>
          <a:stretch/>
        </p:blipFill>
        <p:spPr>
          <a:xfrm>
            <a:off x="3712187" y="26941"/>
            <a:ext cx="1661541" cy="1672288"/>
          </a:xfrm>
          <a:prstGeom prst="rect">
            <a:avLst/>
          </a:prstGeom>
          <a:ln>
            <a:noFill/>
          </a:ln>
          <a:effectLst>
            <a:softEdge rad="112500"/>
          </a:effectLst>
        </p:spPr>
      </p:pic>
      <p:pic>
        <p:nvPicPr>
          <p:cNvPr id="20" name="Picture 19">
            <a:extLst>
              <a:ext uri="{FF2B5EF4-FFF2-40B4-BE49-F238E27FC236}">
                <a16:creationId xmlns:a16="http://schemas.microsoft.com/office/drawing/2014/main" id="{3B33C25B-EB9E-4B91-B399-92332A684572}"/>
              </a:ext>
            </a:extLst>
          </p:cNvPr>
          <p:cNvPicPr>
            <a:picLocks/>
          </p:cNvPicPr>
          <p:nvPr/>
        </p:nvPicPr>
        <p:blipFill rotWithShape="1">
          <a:blip r:embed="rId5"/>
          <a:srcRect b="18716"/>
          <a:stretch/>
        </p:blipFill>
        <p:spPr>
          <a:xfrm>
            <a:off x="7398337" y="-3054"/>
            <a:ext cx="1634490" cy="1729475"/>
          </a:xfrm>
          <a:prstGeom prst="rect">
            <a:avLst/>
          </a:prstGeom>
          <a:ln>
            <a:noFill/>
          </a:ln>
          <a:effectLst>
            <a:softEdge rad="112500"/>
          </a:effectLst>
        </p:spPr>
      </p:pic>
      <p:sp>
        <p:nvSpPr>
          <p:cNvPr id="22" name="TextBox 21">
            <a:extLst>
              <a:ext uri="{FF2B5EF4-FFF2-40B4-BE49-F238E27FC236}">
                <a16:creationId xmlns:a16="http://schemas.microsoft.com/office/drawing/2014/main" id="{C32EBC74-CE33-4157-BA23-87E830830BFF}"/>
              </a:ext>
            </a:extLst>
          </p:cNvPr>
          <p:cNvSpPr txBox="1"/>
          <p:nvPr/>
        </p:nvSpPr>
        <p:spPr>
          <a:xfrm>
            <a:off x="1152495" y="3638222"/>
            <a:ext cx="120932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a:t>
            </a:r>
          </a:p>
        </p:txBody>
      </p:sp>
      <p:sp>
        <p:nvSpPr>
          <p:cNvPr id="23" name="Oval 22">
            <a:extLst>
              <a:ext uri="{FF2B5EF4-FFF2-40B4-BE49-F238E27FC236}">
                <a16:creationId xmlns:a16="http://schemas.microsoft.com/office/drawing/2014/main" id="{03D4B890-EEF7-4695-BF1D-F46F42066728}"/>
              </a:ext>
            </a:extLst>
          </p:cNvPr>
          <p:cNvSpPr/>
          <p:nvPr/>
        </p:nvSpPr>
        <p:spPr>
          <a:xfrm>
            <a:off x="1355835" y="3142591"/>
            <a:ext cx="557048" cy="55631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2591" y="2605213"/>
            <a:ext cx="915146" cy="814881"/>
            <a:chOff x="82591" y="2605213"/>
            <a:chExt cx="915146" cy="814881"/>
          </a:xfrm>
        </p:grpSpPr>
        <p:sp>
          <p:nvSpPr>
            <p:cNvPr id="21" name="Oval 20">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grpSp>
        <p:nvGrpSpPr>
          <p:cNvPr id="27" name="Group 26"/>
          <p:cNvGrpSpPr/>
          <p:nvPr/>
        </p:nvGrpSpPr>
        <p:grpSpPr>
          <a:xfrm>
            <a:off x="7959821" y="4821255"/>
            <a:ext cx="915146" cy="814881"/>
            <a:chOff x="82591" y="2605213"/>
            <a:chExt cx="915146" cy="814881"/>
          </a:xfrm>
        </p:grpSpPr>
        <p:sp>
          <p:nvSpPr>
            <p:cNvPr id="28" name="Oval 27">
              <a:extLst>
                <a:ext uri="{FF2B5EF4-FFF2-40B4-BE49-F238E27FC236}">
                  <a16:creationId xmlns:a16="http://schemas.microsoft.com/office/drawing/2014/main" id="{03D4B890-EEF7-4695-BF1D-F46F42066728}"/>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32EBC74-CE33-4157-BA23-87E830830BFF}"/>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sp>
        <p:nvSpPr>
          <p:cNvPr id="30"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a:xfrm>
            <a:off x="0" y="6676960"/>
            <a:ext cx="2057400" cy="178758"/>
          </a:xfrm>
        </p:spPr>
        <p:txBody>
          <a:bodyPr/>
          <a:lstStyle/>
          <a:p>
            <a:fld id="{893C5830-40F3-F04E-B2E3-10E6672BA8FF}" type="slidenum">
              <a:rPr lang="en-US" smtClean="0"/>
              <a:pPr/>
              <a:t>55</a:t>
            </a:fld>
            <a:endParaRPr lang="en-US" dirty="0"/>
          </a:p>
        </p:txBody>
      </p:sp>
    </p:spTree>
    <p:extLst>
      <p:ext uri="{BB962C8B-B14F-4D97-AF65-F5344CB8AC3E}">
        <p14:creationId xmlns:p14="http://schemas.microsoft.com/office/powerpoint/2010/main" val="3403897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17EBA-0354-44DE-9030-6A1DB4A27DEB}"/>
              </a:ext>
            </a:extLst>
          </p:cNvPr>
          <p:cNvSpPr>
            <a:spLocks noGrp="1"/>
          </p:cNvSpPr>
          <p:nvPr>
            <p:ph type="sldNum" sz="quarter" idx="12"/>
          </p:nvPr>
        </p:nvSpPr>
        <p:spPr/>
        <p:txBody>
          <a:bodyPr/>
          <a:lstStyle/>
          <a:p>
            <a:fld id="{07E1C93C-5050-FC42-8F10-D22D4F119D13}" type="slidenum">
              <a:rPr lang="en-US" smtClean="0"/>
              <a:pPr/>
              <a:t>56</a:t>
            </a:fld>
            <a:endParaRPr lang="en-US" dirty="0"/>
          </a:p>
        </p:txBody>
      </p:sp>
      <p:sp>
        <p:nvSpPr>
          <p:cNvPr id="22" name="Title 1">
            <a:extLst>
              <a:ext uri="{FF2B5EF4-FFF2-40B4-BE49-F238E27FC236}">
                <a16:creationId xmlns:a16="http://schemas.microsoft.com/office/drawing/2014/main" id="{34257FA9-38D2-4848-86E2-4ED06E6EDE1A}"/>
              </a:ext>
            </a:extLst>
          </p:cNvPr>
          <p:cNvSpPr>
            <a:spLocks noGrp="1"/>
          </p:cNvSpPr>
          <p:nvPr>
            <p:ph type="title"/>
          </p:nvPr>
        </p:nvSpPr>
        <p:spPr>
          <a:xfrm>
            <a:off x="309563" y="0"/>
            <a:ext cx="8462962" cy="728663"/>
          </a:xfrm>
        </p:spPr>
        <p:txBody>
          <a:bodyPr>
            <a:noAutofit/>
          </a:bodyPr>
          <a:lstStyle/>
          <a:p>
            <a:pPr algn="ctr"/>
            <a:r>
              <a:rPr lang="en-US" sz="3200" dirty="0">
                <a:latin typeface="Arial" pitchFamily="34" charset="0"/>
              </a:rPr>
              <a:t>Subatomic</a:t>
            </a:r>
            <a:r>
              <a:rPr lang="en-US" sz="3200" b="1" dirty="0">
                <a:latin typeface="Arial" pitchFamily="34" charset="0"/>
                <a:cs typeface="Arial" pitchFamily="34" charset="0"/>
              </a:rPr>
              <a:t> Matter is Unique</a:t>
            </a:r>
          </a:p>
        </p:txBody>
      </p:sp>
      <p:pic>
        <p:nvPicPr>
          <p:cNvPr id="23" name="Picture 22" descr="Screen Shot 2017-06-05 at 10.17.08 AM.png">
            <a:extLst>
              <a:ext uri="{FF2B5EF4-FFF2-40B4-BE49-F238E27FC236}">
                <a16:creationId xmlns:a16="http://schemas.microsoft.com/office/drawing/2014/main" id="{135363E3-1C0C-4CE2-B6A9-657F50E48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28" y="977592"/>
            <a:ext cx="2428297" cy="2544855"/>
          </a:xfrm>
          <a:prstGeom prst="rect">
            <a:avLst/>
          </a:prstGeom>
          <a:ln>
            <a:solidFill>
              <a:schemeClr val="tx1"/>
            </a:solidFill>
          </a:ln>
        </p:spPr>
      </p:pic>
      <p:sp>
        <p:nvSpPr>
          <p:cNvPr id="25" name="Right Arrow 4">
            <a:extLst>
              <a:ext uri="{FF2B5EF4-FFF2-40B4-BE49-F238E27FC236}">
                <a16:creationId xmlns:a16="http://schemas.microsoft.com/office/drawing/2014/main" id="{D74567BC-2315-45C8-B7B1-2B2BA3AFDEAF}"/>
              </a:ext>
            </a:extLst>
          </p:cNvPr>
          <p:cNvSpPr/>
          <p:nvPr/>
        </p:nvSpPr>
        <p:spPr>
          <a:xfrm>
            <a:off x="3424542" y="1848511"/>
            <a:ext cx="2151802" cy="5944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6" name="Picture 2" descr="cteq-pdfs-10gev2-liny">
            <a:extLst>
              <a:ext uri="{FF2B5EF4-FFF2-40B4-BE49-F238E27FC236}">
                <a16:creationId xmlns:a16="http://schemas.microsoft.com/office/drawing/2014/main" id="{A00A2802-C9C3-47C8-9B35-D03F965EBBE7}"/>
              </a:ext>
            </a:extLst>
          </p:cNvPr>
          <p:cNvPicPr>
            <a:picLocks noChangeAspect="1" noChangeArrowheads="1"/>
          </p:cNvPicPr>
          <p:nvPr/>
        </p:nvPicPr>
        <p:blipFill>
          <a:blip r:embed="rId3" cstate="print"/>
          <a:srcRect/>
          <a:stretch>
            <a:fillRect/>
          </a:stretch>
        </p:blipFill>
        <p:spPr bwMode="auto">
          <a:xfrm>
            <a:off x="338508" y="3707979"/>
            <a:ext cx="4014424" cy="2654795"/>
          </a:xfrm>
          <a:prstGeom prst="rect">
            <a:avLst/>
          </a:prstGeom>
          <a:noFill/>
          <a:ln w="9525">
            <a:noFill/>
            <a:miter lim="800000"/>
            <a:headEnd/>
            <a:tailEnd/>
          </a:ln>
        </p:spPr>
      </p:pic>
      <p:sp>
        <p:nvSpPr>
          <p:cNvPr id="27" name="TextBox 26">
            <a:extLst>
              <a:ext uri="{FF2B5EF4-FFF2-40B4-BE49-F238E27FC236}">
                <a16:creationId xmlns:a16="http://schemas.microsoft.com/office/drawing/2014/main" id="{DCBC4CA3-9233-4565-9134-03F38FAE84BA}"/>
              </a:ext>
            </a:extLst>
          </p:cNvPr>
          <p:cNvSpPr txBox="1"/>
          <p:nvPr/>
        </p:nvSpPr>
        <p:spPr>
          <a:xfrm>
            <a:off x="4036196" y="825714"/>
            <a:ext cx="4621778" cy="646331"/>
          </a:xfrm>
          <a:prstGeom prst="rect">
            <a:avLst/>
          </a:prstGeom>
          <a:noFill/>
        </p:spPr>
        <p:txBody>
          <a:bodyPr wrap="none" rtlCol="0">
            <a:spAutoFit/>
          </a:bodyPr>
          <a:lstStyle/>
          <a:p>
            <a:r>
              <a:rPr lang="en-US" b="1" dirty="0">
                <a:solidFill>
                  <a:srgbClr val="0000FF"/>
                </a:solidFill>
                <a:latin typeface="Arial" panose="020B0604020202020204" pitchFamily="34" charset="0"/>
                <a:cs typeface="Arial" panose="020B0604020202020204" pitchFamily="34" charset="0"/>
              </a:rPr>
              <a:t>Interactions and Structure are entangled</a:t>
            </a:r>
          </a:p>
          <a:p>
            <a:r>
              <a:rPr lang="en-US" dirty="0">
                <a:latin typeface="Arial" panose="020B0604020202020204" pitchFamily="34" charset="0"/>
                <a:cs typeface="Arial" panose="020B0604020202020204" pitchFamily="34" charset="0"/>
              </a:rPr>
              <a:t>because of gluon self-interaction.</a:t>
            </a:r>
          </a:p>
        </p:txBody>
      </p:sp>
      <p:sp>
        <p:nvSpPr>
          <p:cNvPr id="28" name="Right Arrow 7">
            <a:extLst>
              <a:ext uri="{FF2B5EF4-FFF2-40B4-BE49-F238E27FC236}">
                <a16:creationId xmlns:a16="http://schemas.microsoft.com/office/drawing/2014/main" id="{A997D916-328F-4DF3-A449-2881ECE64669}"/>
              </a:ext>
            </a:extLst>
          </p:cNvPr>
          <p:cNvSpPr/>
          <p:nvPr/>
        </p:nvSpPr>
        <p:spPr>
          <a:xfrm rot="10800000">
            <a:off x="3252593" y="3870595"/>
            <a:ext cx="1745195" cy="3289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7B42146-69AE-4433-B488-8B5CC9E4F520}"/>
              </a:ext>
            </a:extLst>
          </p:cNvPr>
          <p:cNvSpPr txBox="1"/>
          <p:nvPr/>
        </p:nvSpPr>
        <p:spPr>
          <a:xfrm>
            <a:off x="5092471" y="3762729"/>
            <a:ext cx="289460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EIC needed to explore the gluon dominated region</a:t>
            </a:r>
          </a:p>
        </p:txBody>
      </p:sp>
      <p:sp>
        <p:nvSpPr>
          <p:cNvPr id="30" name="Oval 29">
            <a:extLst>
              <a:ext uri="{FF2B5EF4-FFF2-40B4-BE49-F238E27FC236}">
                <a16:creationId xmlns:a16="http://schemas.microsoft.com/office/drawing/2014/main" id="{4D186BB8-25DC-4275-A7D8-B6042F3E1461}"/>
              </a:ext>
            </a:extLst>
          </p:cNvPr>
          <p:cNvSpPr/>
          <p:nvPr/>
        </p:nvSpPr>
        <p:spPr>
          <a:xfrm>
            <a:off x="1423555" y="3824753"/>
            <a:ext cx="2138781" cy="2177852"/>
          </a:xfrm>
          <a:prstGeom prst="ellipse">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628A0D6F-802C-4A15-AC56-1511863916F7}"/>
              </a:ext>
            </a:extLst>
          </p:cNvPr>
          <p:cNvSpPr/>
          <p:nvPr/>
        </p:nvSpPr>
        <p:spPr>
          <a:xfrm>
            <a:off x="3227725" y="4806355"/>
            <a:ext cx="897466" cy="1196250"/>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C87DB52-91F0-430F-BA68-52DC145E8C70}"/>
              </a:ext>
            </a:extLst>
          </p:cNvPr>
          <p:cNvSpPr txBox="1"/>
          <p:nvPr/>
        </p:nvSpPr>
        <p:spPr>
          <a:xfrm>
            <a:off x="5092471" y="5260338"/>
            <a:ext cx="2795163"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JLAB 12 to explore the valence quark region</a:t>
            </a:r>
          </a:p>
        </p:txBody>
      </p:sp>
      <p:sp>
        <p:nvSpPr>
          <p:cNvPr id="34" name="TextBox 33">
            <a:extLst>
              <a:ext uri="{FF2B5EF4-FFF2-40B4-BE49-F238E27FC236}">
                <a16:creationId xmlns:a16="http://schemas.microsoft.com/office/drawing/2014/main" id="{1D2A0528-3B1D-4EBF-9851-047A76179217}"/>
              </a:ext>
            </a:extLst>
          </p:cNvPr>
          <p:cNvSpPr txBox="1"/>
          <p:nvPr/>
        </p:nvSpPr>
        <p:spPr>
          <a:xfrm>
            <a:off x="3388350" y="2692841"/>
            <a:ext cx="2428297" cy="738664"/>
          </a:xfrm>
          <a:prstGeom prst="rect">
            <a:avLst/>
          </a:prstGeom>
          <a:noFill/>
        </p:spPr>
        <p:txBody>
          <a:bodyPr wrap="square" rtlCol="0">
            <a:spAutoFit/>
          </a:bodyPr>
          <a:lstStyle/>
          <a:p>
            <a:r>
              <a:rPr lang="en-US" sz="1400" b="1" dirty="0">
                <a:solidFill>
                  <a:srgbClr val="FF0000"/>
                </a:solidFill>
              </a:rPr>
              <a:t>Observed properties </a:t>
            </a:r>
            <a:r>
              <a:rPr lang="en-US" sz="1400" b="1" dirty="0"/>
              <a:t>such as </a:t>
            </a:r>
            <a:r>
              <a:rPr lang="en-US" sz="1400" b="1" dirty="0">
                <a:solidFill>
                  <a:srgbClr val="0000FF"/>
                </a:solidFill>
              </a:rPr>
              <a:t>mass</a:t>
            </a:r>
            <a:r>
              <a:rPr lang="en-US" sz="1400" b="1" dirty="0"/>
              <a:t> and </a:t>
            </a:r>
            <a:r>
              <a:rPr lang="en-US" sz="1400" b="1" dirty="0">
                <a:solidFill>
                  <a:srgbClr val="0000FF"/>
                </a:solidFill>
              </a:rPr>
              <a:t>spin</a:t>
            </a:r>
            <a:r>
              <a:rPr lang="en-US" sz="1400" b="1" dirty="0"/>
              <a:t> </a:t>
            </a:r>
            <a:r>
              <a:rPr lang="en-US" sz="1400" b="1" dirty="0">
                <a:solidFill>
                  <a:srgbClr val="FF0000"/>
                </a:solidFill>
              </a:rPr>
              <a:t>emerge</a:t>
            </a:r>
            <a:r>
              <a:rPr lang="en-US" sz="1400" b="1" dirty="0"/>
              <a:t> from this complex system.</a:t>
            </a:r>
          </a:p>
        </p:txBody>
      </p:sp>
      <p:sp>
        <p:nvSpPr>
          <p:cNvPr id="16" name="Right Arrow 7">
            <a:extLst>
              <a:ext uri="{FF2B5EF4-FFF2-40B4-BE49-F238E27FC236}">
                <a16:creationId xmlns:a16="http://schemas.microsoft.com/office/drawing/2014/main" id="{1A328F4B-F7B1-4041-88EB-4F577C37A742}"/>
              </a:ext>
            </a:extLst>
          </p:cNvPr>
          <p:cNvSpPr/>
          <p:nvPr/>
        </p:nvSpPr>
        <p:spPr>
          <a:xfrm rot="10800000">
            <a:off x="4125189" y="5346065"/>
            <a:ext cx="893621" cy="15240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FB4107D-F579-4AFF-A10F-78946A43DF4C}"/>
              </a:ext>
            </a:extLst>
          </p:cNvPr>
          <p:cNvSpPr txBox="1"/>
          <p:nvPr/>
        </p:nvSpPr>
        <p:spPr>
          <a:xfrm>
            <a:off x="1091423" y="6358193"/>
            <a:ext cx="2981907" cy="276999"/>
          </a:xfrm>
          <a:prstGeom prst="rect">
            <a:avLst/>
          </a:prstGeom>
          <a:noFill/>
        </p:spPr>
        <p:txBody>
          <a:bodyPr wrap="none" rtlCol="0">
            <a:spAutoFit/>
          </a:bodyPr>
          <a:lstStyle/>
          <a:p>
            <a:r>
              <a:rPr lang="en-US" sz="1200" i="1" dirty="0">
                <a:solidFill>
                  <a:srgbClr val="0000FF"/>
                </a:solidFill>
              </a:rPr>
              <a:t>Longitudinal (1D) Momentum Fraction x</a:t>
            </a:r>
          </a:p>
        </p:txBody>
      </p:sp>
      <p:pic>
        <p:nvPicPr>
          <p:cNvPr id="17" name="Picture 8" descr="ActionAPE5LQanimXs30small">
            <a:extLst>
              <a:ext uri="{FF2B5EF4-FFF2-40B4-BE49-F238E27FC236}">
                <a16:creationId xmlns:a16="http://schemas.microsoft.com/office/drawing/2014/main" id="{D310562D-5062-4FC4-AD96-05FEE026085F}"/>
              </a:ext>
            </a:extLst>
          </p:cNvPr>
          <p:cNvPicPr>
            <a:picLocks noChangeAspect="1" noChangeArrowheads="1" noCrop="1"/>
          </p:cNvPicPr>
          <p:nvPr/>
        </p:nvPicPr>
        <p:blipFill>
          <a:blip r:embed="rId4" cstate="print"/>
          <a:srcRect/>
          <a:stretch>
            <a:fillRect/>
          </a:stretch>
        </p:blipFill>
        <p:spPr bwMode="auto">
          <a:xfrm>
            <a:off x="5877269" y="1495145"/>
            <a:ext cx="2926080" cy="2194560"/>
          </a:xfrm>
          <a:prstGeom prst="rect">
            <a:avLst/>
          </a:prstGeom>
          <a:noFill/>
          <a:ln w="9525">
            <a:noFill/>
            <a:miter lim="800000"/>
            <a:headEnd/>
            <a:tailEnd/>
          </a:ln>
        </p:spPr>
      </p:pic>
      <p:sp>
        <p:nvSpPr>
          <p:cNvPr id="3" name="Slide Number Placeholder 1">
            <a:extLst>
              <a:ext uri="{FF2B5EF4-FFF2-40B4-BE49-F238E27FC236}">
                <a16:creationId xmlns:a16="http://schemas.microsoft.com/office/drawing/2014/main" id="{8970589D-8E53-C619-2FD0-D370E598EA41}"/>
              </a:ext>
            </a:extLst>
          </p:cNvPr>
          <p:cNvSpPr txBox="1">
            <a:spLocks/>
          </p:cNvSpPr>
          <p:nvPr/>
        </p:nvSpPr>
        <p:spPr>
          <a:xfrm>
            <a:off x="0" y="6675185"/>
            <a:ext cx="2057400" cy="191030"/>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7034D8C-3CB4-402A-BC46-2AB14C0FE90A}" type="slidenum">
              <a:rPr lang="en-US" smtClean="0">
                <a:solidFill>
                  <a:schemeClr val="bg1"/>
                </a:solidFill>
                <a:latin typeface="+mj-lt"/>
              </a:rPr>
              <a:pPr algn="l"/>
              <a:t>56</a:t>
            </a:fld>
            <a:endParaRPr lang="en-US">
              <a:solidFill>
                <a:schemeClr val="bg1"/>
              </a:solidFill>
              <a:latin typeface="+mj-lt"/>
            </a:endParaRPr>
          </a:p>
        </p:txBody>
      </p:sp>
    </p:spTree>
    <p:extLst>
      <p:ext uri="{BB962C8B-B14F-4D97-AF65-F5344CB8AC3E}">
        <p14:creationId xmlns:p14="http://schemas.microsoft.com/office/powerpoint/2010/main" val="2566279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8382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57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mj-lt"/>
              </a:rPr>
              <a:t>Jefferson Lab and EIC – an exciting future lies ahead</a:t>
            </a:r>
          </a:p>
        </p:txBody>
      </p:sp>
      <p:pic>
        <p:nvPicPr>
          <p:cNvPr id="3" name="Picture 2" descr="Diagram&#10;&#10;Description automatically generated">
            <a:extLst>
              <a:ext uri="{FF2B5EF4-FFF2-40B4-BE49-F238E27FC236}">
                <a16:creationId xmlns:a16="http://schemas.microsoft.com/office/drawing/2014/main" id="{BEB08D44-A82F-510D-0A37-79A351F759E3}"/>
              </a:ext>
            </a:extLst>
          </p:cNvPr>
          <p:cNvPicPr>
            <a:picLocks noChangeAspect="1"/>
          </p:cNvPicPr>
          <p:nvPr/>
        </p:nvPicPr>
        <p:blipFill>
          <a:blip r:embed="rId2"/>
          <a:stretch>
            <a:fillRect/>
          </a:stretch>
        </p:blipFill>
        <p:spPr>
          <a:xfrm>
            <a:off x="5531395" y="686854"/>
            <a:ext cx="3430905" cy="4431030"/>
          </a:xfrm>
          <a:prstGeom prst="rect">
            <a:avLst/>
          </a:prstGeom>
        </p:spPr>
      </p:pic>
      <p:grpSp>
        <p:nvGrpSpPr>
          <p:cNvPr id="7" name="Group 6">
            <a:extLst>
              <a:ext uri="{FF2B5EF4-FFF2-40B4-BE49-F238E27FC236}">
                <a16:creationId xmlns:a16="http://schemas.microsoft.com/office/drawing/2014/main" id="{2AA2B059-7846-4C9B-066E-7A842C4A0D44}"/>
              </a:ext>
            </a:extLst>
          </p:cNvPr>
          <p:cNvGrpSpPr>
            <a:grpSpLocks noChangeAspect="1"/>
          </p:cNvGrpSpPr>
          <p:nvPr/>
        </p:nvGrpSpPr>
        <p:grpSpPr>
          <a:xfrm>
            <a:off x="179943" y="698260"/>
            <a:ext cx="5117088" cy="2799014"/>
            <a:chOff x="52076" y="1616815"/>
            <a:chExt cx="4548522" cy="2488012"/>
          </a:xfrm>
        </p:grpSpPr>
        <p:pic>
          <p:nvPicPr>
            <p:cNvPr id="8" name="Picture 2" descr="C:\Users\stewartm\Desktop\aerial March2015-aerialTweaked.jpg">
              <a:extLst>
                <a:ext uri="{FF2B5EF4-FFF2-40B4-BE49-F238E27FC236}">
                  <a16:creationId xmlns:a16="http://schemas.microsoft.com/office/drawing/2014/main" id="{B703D619-41A6-CB46-2E48-E54F736AD1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37" r="1314"/>
            <a:stretch/>
          </p:blipFill>
          <p:spPr bwMode="auto">
            <a:xfrm>
              <a:off x="90725" y="1616815"/>
              <a:ext cx="4509873" cy="2488012"/>
            </a:xfrm>
            <a:prstGeom prst="rect">
              <a:avLst/>
            </a:prstGeom>
            <a:ln w="28575">
              <a:solidFill>
                <a:schemeClr val="tx1"/>
              </a:solidFill>
            </a:ln>
            <a:effectLst/>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BD8F064D-09C2-7322-C861-71A70FC76C5F}"/>
                </a:ext>
              </a:extLst>
            </p:cNvPr>
            <p:cNvCxnSpPr>
              <a:cxnSpLocks/>
            </p:cNvCxnSpPr>
            <p:nvPr/>
          </p:nvCxnSpPr>
          <p:spPr>
            <a:xfrm>
              <a:off x="1534886" y="3648216"/>
              <a:ext cx="1970314"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FC49DA5-D394-188A-A1D1-D4529C0EE5D6}"/>
                </a:ext>
              </a:extLst>
            </p:cNvPr>
            <p:cNvSpPr txBox="1"/>
            <p:nvPr/>
          </p:nvSpPr>
          <p:spPr>
            <a:xfrm>
              <a:off x="1954038" y="3716638"/>
              <a:ext cx="1545102" cy="307776"/>
            </a:xfrm>
            <a:prstGeom prst="rect">
              <a:avLst/>
            </a:prstGeom>
            <a:noFill/>
          </p:spPr>
          <p:txBody>
            <a:bodyPr wrap="square" rtlCol="0">
              <a:spAutoFit/>
            </a:bodyPr>
            <a:lstStyle/>
            <a:p>
              <a:r>
                <a:rPr lang="en-US" sz="900" dirty="0">
                  <a:solidFill>
                    <a:schemeClr val="bg1"/>
                  </a:solidFill>
                  <a:latin typeface="Arial" panose="020B0604020202020204" pitchFamily="34" charset="0"/>
                  <a:cs typeface="Arial" panose="020B0604020202020204" pitchFamily="34" charset="0"/>
                </a:rPr>
                <a:t>~0.5 kilometer</a:t>
              </a:r>
            </a:p>
          </p:txBody>
        </p:sp>
        <p:sp>
          <p:nvSpPr>
            <p:cNvPr id="11" name="TextBox 10">
              <a:extLst>
                <a:ext uri="{FF2B5EF4-FFF2-40B4-BE49-F238E27FC236}">
                  <a16:creationId xmlns:a16="http://schemas.microsoft.com/office/drawing/2014/main" id="{1D7CB0CE-2CF5-7B37-AC7E-889C8DF45825}"/>
                </a:ext>
              </a:extLst>
            </p:cNvPr>
            <p:cNvSpPr txBox="1"/>
            <p:nvPr/>
          </p:nvSpPr>
          <p:spPr>
            <a:xfrm>
              <a:off x="3758463" y="2692468"/>
              <a:ext cx="665140"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D</a:t>
              </a:r>
            </a:p>
          </p:txBody>
        </p:sp>
        <p:sp>
          <p:nvSpPr>
            <p:cNvPr id="12" name="TextBox 11">
              <a:extLst>
                <a:ext uri="{FF2B5EF4-FFF2-40B4-BE49-F238E27FC236}">
                  <a16:creationId xmlns:a16="http://schemas.microsoft.com/office/drawing/2014/main" id="{6A5A383B-EDAD-2F32-A119-8749049542E5}"/>
                </a:ext>
              </a:extLst>
            </p:cNvPr>
            <p:cNvSpPr txBox="1"/>
            <p:nvPr/>
          </p:nvSpPr>
          <p:spPr>
            <a:xfrm>
              <a:off x="111752" y="3106127"/>
              <a:ext cx="656591"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A</a:t>
              </a:r>
            </a:p>
          </p:txBody>
        </p:sp>
        <p:sp>
          <p:nvSpPr>
            <p:cNvPr id="13" name="TextBox 12">
              <a:extLst>
                <a:ext uri="{FF2B5EF4-FFF2-40B4-BE49-F238E27FC236}">
                  <a16:creationId xmlns:a16="http://schemas.microsoft.com/office/drawing/2014/main" id="{A083CEA6-4E97-ADF5-EDC4-4955ECB9838C}"/>
                </a:ext>
              </a:extLst>
            </p:cNvPr>
            <p:cNvSpPr txBox="1"/>
            <p:nvPr/>
          </p:nvSpPr>
          <p:spPr>
            <a:xfrm>
              <a:off x="52076" y="3358147"/>
              <a:ext cx="656591"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B</a:t>
              </a:r>
            </a:p>
          </p:txBody>
        </p:sp>
        <p:sp>
          <p:nvSpPr>
            <p:cNvPr id="14" name="TextBox 13">
              <a:extLst>
                <a:ext uri="{FF2B5EF4-FFF2-40B4-BE49-F238E27FC236}">
                  <a16:creationId xmlns:a16="http://schemas.microsoft.com/office/drawing/2014/main" id="{61CCB5FB-CC27-4504-6CBE-D3AA760F43A4}"/>
                </a:ext>
              </a:extLst>
            </p:cNvPr>
            <p:cNvSpPr txBox="1"/>
            <p:nvPr/>
          </p:nvSpPr>
          <p:spPr>
            <a:xfrm>
              <a:off x="110191" y="3630594"/>
              <a:ext cx="665140" cy="307776"/>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Hall C</a:t>
              </a:r>
            </a:p>
          </p:txBody>
        </p:sp>
      </p:grpSp>
      <p:sp>
        <p:nvSpPr>
          <p:cNvPr id="15" name="TextBox 14">
            <a:extLst>
              <a:ext uri="{FF2B5EF4-FFF2-40B4-BE49-F238E27FC236}">
                <a16:creationId xmlns:a16="http://schemas.microsoft.com/office/drawing/2014/main" id="{7C178F12-7337-32B2-87F2-D514316A363F}"/>
              </a:ext>
            </a:extLst>
          </p:cNvPr>
          <p:cNvSpPr txBox="1"/>
          <p:nvPr/>
        </p:nvSpPr>
        <p:spPr>
          <a:xfrm>
            <a:off x="213334" y="3779366"/>
            <a:ext cx="4560220" cy="2954655"/>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Electron accelerator on fixed-targets</a:t>
            </a:r>
          </a:p>
          <a:p>
            <a:pPr marL="285750" indent="-285750" algn="l">
              <a:buFontTx/>
              <a:buChar char="-"/>
            </a:pPr>
            <a:r>
              <a:rPr lang="en-US" dirty="0">
                <a:latin typeface="Arial" panose="020B0604020202020204" pitchFamily="34" charset="0"/>
                <a:cs typeface="Arial" panose="020B0604020202020204" pitchFamily="34" charset="0"/>
              </a:rPr>
              <a:t>1995 start of 4 GeV science program</a:t>
            </a:r>
          </a:p>
          <a:p>
            <a:pPr marL="285750" indent="-285750" algn="l">
              <a:buFontTx/>
              <a:buChar char="-"/>
            </a:pPr>
            <a:r>
              <a:rPr lang="en-US" dirty="0">
                <a:latin typeface="Arial" panose="020B0604020202020204" pitchFamily="34" charset="0"/>
                <a:cs typeface="Arial" panose="020B0604020202020204" pitchFamily="34" charset="0"/>
              </a:rPr>
              <a:t>2000s evolutionary upgrade to 6 GeV</a:t>
            </a:r>
          </a:p>
          <a:p>
            <a:pPr marL="285750" indent="-285750" algn="l">
              <a:buFontTx/>
              <a:buChar char="-"/>
            </a:pPr>
            <a:r>
              <a:rPr lang="en-US" dirty="0">
                <a:latin typeface="Arial" panose="020B0604020202020204" pitchFamily="34" charset="0"/>
                <a:cs typeface="Arial" panose="020B0604020202020204" pitchFamily="34" charset="0"/>
              </a:rPr>
              <a:t>2017 formal start of 12-GeV program</a:t>
            </a:r>
          </a:p>
          <a:p>
            <a:pPr marL="285750" indent="-285750" algn="l">
              <a:buFontTx/>
              <a:buChar char="-"/>
            </a:pPr>
            <a:r>
              <a:rPr lang="en-US" dirty="0">
                <a:latin typeface="Arial" panose="020B0604020202020204" pitchFamily="34" charset="0"/>
                <a:cs typeface="Arial" panose="020B0604020202020204" pitchFamily="34" charset="0"/>
              </a:rPr>
              <a:t>2023 continue 12-GeV operations, decade-long science program on books</a:t>
            </a:r>
          </a:p>
          <a:p>
            <a:pPr marL="285750" indent="-285750" algn="l">
              <a:buFontTx/>
              <a:buChar char="-"/>
            </a:pPr>
            <a:r>
              <a:rPr lang="en-US" dirty="0">
                <a:latin typeface="Arial" panose="020B0604020202020204" pitchFamily="34" charset="0"/>
                <a:cs typeface="Arial" panose="020B0604020202020204" pitchFamily="34" charset="0"/>
              </a:rPr>
              <a:t>Studying options to upgrade to 22 GeV</a:t>
            </a:r>
          </a:p>
          <a:p>
            <a:pPr marL="285750" indent="-285750" algn="l">
              <a:buFontTx/>
              <a:buChar char="-"/>
            </a:pPr>
            <a:endParaRPr lang="en-US" dirty="0">
              <a:latin typeface="Arial" panose="020B0604020202020204" pitchFamily="34" charset="0"/>
              <a:cs typeface="Arial" panose="020B0604020202020204" pitchFamily="34" charset="0"/>
            </a:endParaRPr>
          </a:p>
          <a:p>
            <a:pPr algn="ctr"/>
            <a:r>
              <a:rPr lang="en-US" sz="2000" dirty="0">
                <a:solidFill>
                  <a:srgbClr val="0432FF"/>
                </a:solidFill>
                <a:latin typeface="Arial" panose="020B0604020202020204" pitchFamily="34" charset="0"/>
                <a:cs typeface="Arial" panose="020B0604020202020204" pitchFamily="34" charset="0"/>
              </a:rPr>
              <a:t>~1900 scientific users</a:t>
            </a:r>
          </a:p>
          <a:p>
            <a:pPr marL="285750" indent="-285750" algn="l">
              <a:buFontTx/>
              <a:buChar char="-"/>
            </a:pP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FF2A532-862C-DE8C-AD5C-F46512EA8799}"/>
              </a:ext>
            </a:extLst>
          </p:cNvPr>
          <p:cNvSpPr txBox="1"/>
          <p:nvPr/>
        </p:nvSpPr>
        <p:spPr>
          <a:xfrm>
            <a:off x="4865381" y="5125235"/>
            <a:ext cx="4278619" cy="1508105"/>
          </a:xfrm>
          <a:prstGeom prst="rect">
            <a:avLst/>
          </a:prstGeom>
          <a:noFill/>
        </p:spPr>
        <p:txBody>
          <a:bodyPr wrap="square" rtlCol="0">
            <a:spAutoFit/>
          </a:bodyPr>
          <a:lstStyle/>
          <a:p>
            <a:pPr algn="l"/>
            <a:r>
              <a:rPr lang="en-US" dirty="0">
                <a:latin typeface="Arial" panose="020B0604020202020204" pitchFamily="34" charset="0"/>
                <a:cs typeface="Arial" panose="020B0604020202020204" pitchFamily="34" charset="0"/>
              </a:rPr>
              <a:t>Electron-proton/ion collider</a:t>
            </a:r>
          </a:p>
          <a:p>
            <a:pPr marL="285750" indent="-285750" algn="l">
              <a:buFontTx/>
              <a:buChar char="-"/>
            </a:pPr>
            <a:r>
              <a:rPr lang="en-US" dirty="0">
                <a:latin typeface="Arial" panose="020B0604020202020204" pitchFamily="34" charset="0"/>
                <a:cs typeface="Arial" panose="020B0604020202020204" pitchFamily="34" charset="0"/>
              </a:rPr>
              <a:t>Science operations phase in 2030s</a:t>
            </a:r>
          </a:p>
          <a:p>
            <a:pPr algn="l"/>
            <a:endParaRPr lang="en-US" dirty="0">
              <a:latin typeface="Arial" panose="020B0604020202020204" pitchFamily="34" charset="0"/>
              <a:cs typeface="Arial" panose="020B0604020202020204" pitchFamily="34" charset="0"/>
            </a:endParaRPr>
          </a:p>
          <a:p>
            <a:pPr algn="ctr"/>
            <a:r>
              <a:rPr lang="en-US" sz="2000" dirty="0">
                <a:solidFill>
                  <a:srgbClr val="0432FF"/>
                </a:solidFill>
                <a:latin typeface="Arial" panose="020B0604020202020204" pitchFamily="34" charset="0"/>
                <a:cs typeface="Arial" panose="020B0604020202020204" pitchFamily="34" charset="0"/>
              </a:rPr>
              <a:t>~1400 members of EICUG</a:t>
            </a:r>
          </a:p>
          <a:p>
            <a:pPr marL="285750" indent="-285750" algn="l">
              <a:buFontTx/>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730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58</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3CE9-7BC5-0542-9517-FA079497B837}"/>
              </a:ext>
            </a:extLst>
          </p:cNvPr>
          <p:cNvSpPr>
            <a:spLocks noGrp="1"/>
          </p:cNvSpPr>
          <p:nvPr>
            <p:ph type="title"/>
          </p:nvPr>
        </p:nvSpPr>
        <p:spPr/>
        <p:txBody>
          <a:bodyPr/>
          <a:lstStyle/>
          <a:p>
            <a:r>
              <a:rPr lang="en-US" dirty="0"/>
              <a:t>EIC High Level Project Schedule</a:t>
            </a:r>
          </a:p>
        </p:txBody>
      </p:sp>
      <p:sp>
        <p:nvSpPr>
          <p:cNvPr id="3" name="Slide Number Placeholder 2">
            <a:extLst>
              <a:ext uri="{FF2B5EF4-FFF2-40B4-BE49-F238E27FC236}">
                <a16:creationId xmlns:a16="http://schemas.microsoft.com/office/drawing/2014/main" id="{C5C9E350-1C00-3E41-8BAA-A816CA75E69D}"/>
              </a:ext>
            </a:extLst>
          </p:cNvPr>
          <p:cNvSpPr>
            <a:spLocks noGrp="1"/>
          </p:cNvSpPr>
          <p:nvPr>
            <p:ph type="sldNum" sz="quarter" idx="12"/>
          </p:nvPr>
        </p:nvSpPr>
        <p:spPr/>
        <p:txBody>
          <a:bodyPr/>
          <a:lstStyle/>
          <a:p>
            <a:fld id="{893C5830-40F3-F04E-B2E3-10E6672BA8FF}" type="slidenum">
              <a:rPr lang="en-US" smtClean="0"/>
              <a:t>59</a:t>
            </a:fld>
            <a:endParaRPr lang="en-US" dirty="0"/>
          </a:p>
        </p:txBody>
      </p:sp>
      <p:pic>
        <p:nvPicPr>
          <p:cNvPr id="4" name="Picture 3" descr="A screenshot of a computer&#10;&#10;Description automatically generated">
            <a:extLst>
              <a:ext uri="{FF2B5EF4-FFF2-40B4-BE49-F238E27FC236}">
                <a16:creationId xmlns:a16="http://schemas.microsoft.com/office/drawing/2014/main" id="{39F575E1-469A-B149-BF80-609C53B24EFC}"/>
              </a:ext>
            </a:extLst>
          </p:cNvPr>
          <p:cNvPicPr>
            <a:picLocks noChangeAspect="1"/>
          </p:cNvPicPr>
          <p:nvPr/>
        </p:nvPicPr>
        <p:blipFill>
          <a:blip r:embed="rId2"/>
          <a:stretch>
            <a:fillRect/>
          </a:stretch>
        </p:blipFill>
        <p:spPr>
          <a:xfrm>
            <a:off x="0" y="880410"/>
            <a:ext cx="9115572" cy="4118764"/>
          </a:xfrm>
          <a:prstGeom prst="rect">
            <a:avLst/>
          </a:prstGeom>
        </p:spPr>
      </p:pic>
      <p:sp>
        <p:nvSpPr>
          <p:cNvPr id="5" name="TextBox 4">
            <a:extLst>
              <a:ext uri="{FF2B5EF4-FFF2-40B4-BE49-F238E27FC236}">
                <a16:creationId xmlns:a16="http://schemas.microsoft.com/office/drawing/2014/main" id="{8AD014F8-A429-6A4F-A208-9FFC60737908}"/>
              </a:ext>
            </a:extLst>
          </p:cNvPr>
          <p:cNvSpPr txBox="1"/>
          <p:nvPr/>
        </p:nvSpPr>
        <p:spPr>
          <a:xfrm>
            <a:off x="231628" y="5044976"/>
            <a:ext cx="8739652"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Recent change replaced CD-4A with project internal milestones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logic remains the same though, we start accelerator commissioning with an instrumented beam pipe and the detector in the Assembly Hall. The detector only rolls in later.</a:t>
            </a:r>
          </a:p>
        </p:txBody>
      </p:sp>
      <p:sp>
        <p:nvSpPr>
          <p:cNvPr id="6" name="TextBox 5">
            <a:extLst>
              <a:ext uri="{FF2B5EF4-FFF2-40B4-BE49-F238E27FC236}">
                <a16:creationId xmlns:a16="http://schemas.microsoft.com/office/drawing/2014/main" id="{7B9430B0-1FA3-D410-A087-D5CB87D03B65}"/>
              </a:ext>
            </a:extLst>
          </p:cNvPr>
          <p:cNvSpPr txBox="1"/>
          <p:nvPr/>
        </p:nvSpPr>
        <p:spPr>
          <a:xfrm>
            <a:off x="4241972" y="526831"/>
            <a:ext cx="1747594" cy="307777"/>
          </a:xfrm>
          <a:prstGeom prst="rect">
            <a:avLst/>
          </a:prstGeom>
          <a:solidFill>
            <a:srgbClr val="FFFF00"/>
          </a:solid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Construction Phase</a:t>
            </a:r>
          </a:p>
        </p:txBody>
      </p:sp>
      <p:sp>
        <p:nvSpPr>
          <p:cNvPr id="7" name="TextBox 6">
            <a:extLst>
              <a:ext uri="{FF2B5EF4-FFF2-40B4-BE49-F238E27FC236}">
                <a16:creationId xmlns:a16="http://schemas.microsoft.com/office/drawing/2014/main" id="{88D34C70-9A8E-863D-1A3B-C6519A7D91CD}"/>
              </a:ext>
            </a:extLst>
          </p:cNvPr>
          <p:cNvSpPr txBox="1"/>
          <p:nvPr/>
        </p:nvSpPr>
        <p:spPr>
          <a:xfrm>
            <a:off x="7734515" y="517029"/>
            <a:ext cx="1381057" cy="307777"/>
          </a:xfrm>
          <a:prstGeom prst="rect">
            <a:avLst/>
          </a:prstGeom>
          <a:solidFill>
            <a:srgbClr val="FFFF00"/>
          </a:solidFill>
        </p:spPr>
        <p:txBody>
          <a:bodyPr wrap="square" rtlCol="0">
            <a:spAutoFit/>
          </a:bodyPr>
          <a:lstStyle/>
          <a:p>
            <a:r>
              <a:rPr lang="en-US" sz="1400" dirty="0">
                <a:solidFill>
                  <a:srgbClr val="0000FF"/>
                </a:solidFill>
                <a:latin typeface="Arial" panose="020B0604020202020204" pitchFamily="34" charset="0"/>
                <a:cs typeface="Arial" panose="020B0604020202020204" pitchFamily="34" charset="0"/>
              </a:rPr>
              <a:t>Science Phase</a:t>
            </a:r>
          </a:p>
        </p:txBody>
      </p:sp>
      <p:sp>
        <p:nvSpPr>
          <p:cNvPr id="8" name="TextBox 7">
            <a:extLst>
              <a:ext uri="{FF2B5EF4-FFF2-40B4-BE49-F238E27FC236}">
                <a16:creationId xmlns:a16="http://schemas.microsoft.com/office/drawing/2014/main" id="{2F836050-C6E5-3B28-ABED-D317B0F8DF87}"/>
              </a:ext>
            </a:extLst>
          </p:cNvPr>
          <p:cNvSpPr txBox="1"/>
          <p:nvPr/>
        </p:nvSpPr>
        <p:spPr>
          <a:xfrm>
            <a:off x="865603" y="3436513"/>
            <a:ext cx="1822871"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for LLP construction </a:t>
            </a:r>
          </a:p>
          <a:p>
            <a:r>
              <a:rPr lang="en-US" sz="1400" dirty="0">
                <a:solidFill>
                  <a:srgbClr val="0000FF"/>
                </a:solidFill>
                <a:latin typeface="Arial" panose="020B0604020202020204" pitchFamily="34" charset="0"/>
                <a:cs typeface="Arial" panose="020B0604020202020204" pitchFamily="34" charset="0"/>
              </a:rPr>
              <a:t>starts at CD-3A</a:t>
            </a:r>
          </a:p>
        </p:txBody>
      </p:sp>
      <p:sp>
        <p:nvSpPr>
          <p:cNvPr id="9" name="TextBox 8">
            <a:extLst>
              <a:ext uri="{FF2B5EF4-FFF2-40B4-BE49-F238E27FC236}">
                <a16:creationId xmlns:a16="http://schemas.microsoft.com/office/drawing/2014/main" id="{3F5F354B-1A58-7534-5A82-99CE34F93085}"/>
              </a:ext>
            </a:extLst>
          </p:cNvPr>
          <p:cNvSpPr txBox="1"/>
          <p:nvPr/>
        </p:nvSpPr>
        <p:spPr>
          <a:xfrm>
            <a:off x="4094925" y="2296645"/>
            <a:ext cx="4354077" cy="523220"/>
          </a:xfrm>
          <a:prstGeom prst="rect">
            <a:avLst/>
          </a:prstGeom>
          <a:noFill/>
        </p:spPr>
        <p:txBody>
          <a:bodyPr wrap="none" rtlCol="0">
            <a:spAutoFit/>
          </a:bodyPr>
          <a:lstStyle/>
          <a:p>
            <a:r>
              <a:rPr lang="en-US" sz="1400" dirty="0">
                <a:solidFill>
                  <a:srgbClr val="0000FF"/>
                </a:solidFill>
                <a:latin typeface="Arial" panose="020B0604020202020204" pitchFamily="34" charset="0"/>
                <a:cs typeface="Arial" panose="020B0604020202020204" pitchFamily="34" charset="0"/>
              </a:rPr>
              <a:t>The thinner bars indicate that R&amp;D and design </a:t>
            </a:r>
          </a:p>
          <a:p>
            <a:r>
              <a:rPr lang="en-US" sz="14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10" name="TextBox 9">
            <a:extLst>
              <a:ext uri="{FF2B5EF4-FFF2-40B4-BE49-F238E27FC236}">
                <a16:creationId xmlns:a16="http://schemas.microsoft.com/office/drawing/2014/main" id="{8312D7CD-4077-7DE7-6057-31FBE25C440C}"/>
              </a:ext>
            </a:extLst>
          </p:cNvPr>
          <p:cNvSpPr txBox="1"/>
          <p:nvPr/>
        </p:nvSpPr>
        <p:spPr>
          <a:xfrm>
            <a:off x="4167259" y="1575100"/>
            <a:ext cx="1639663" cy="523220"/>
          </a:xfrm>
          <a:prstGeom prst="rect">
            <a:avLst/>
          </a:prstGeom>
          <a:solidFill>
            <a:srgbClr val="5B9BD5">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Conclusion of RHIC Operations</a:t>
            </a:r>
          </a:p>
        </p:txBody>
      </p:sp>
      <p:cxnSp>
        <p:nvCxnSpPr>
          <p:cNvPr id="11" name="Straight Arrow Connector 10">
            <a:extLst>
              <a:ext uri="{FF2B5EF4-FFF2-40B4-BE49-F238E27FC236}">
                <a16:creationId xmlns:a16="http://schemas.microsoft.com/office/drawing/2014/main" id="{3082FF34-E823-CE95-BC01-0684456E03D6}"/>
              </a:ext>
            </a:extLst>
          </p:cNvPr>
          <p:cNvCxnSpPr>
            <a:cxnSpLocks/>
          </p:cNvCxnSpPr>
          <p:nvPr/>
        </p:nvCxnSpPr>
        <p:spPr>
          <a:xfrm flipH="1" flipV="1">
            <a:off x="3447047" y="1560579"/>
            <a:ext cx="709864" cy="129858"/>
          </a:xfrm>
          <a:prstGeom prst="straightConnector1">
            <a:avLst/>
          </a:prstGeom>
          <a:noFill/>
          <a:ln w="19050" cap="flat" cmpd="sng" algn="ctr">
            <a:solidFill>
              <a:srgbClr val="FF0000"/>
            </a:solidFill>
            <a:prstDash val="solid"/>
            <a:miter lim="800000"/>
            <a:tailEnd type="triangle"/>
          </a:ln>
          <a:effectLst/>
        </p:spPr>
      </p:cxnSp>
      <p:cxnSp>
        <p:nvCxnSpPr>
          <p:cNvPr id="13" name="Straight Connector 12">
            <a:extLst>
              <a:ext uri="{FF2B5EF4-FFF2-40B4-BE49-F238E27FC236}">
                <a16:creationId xmlns:a16="http://schemas.microsoft.com/office/drawing/2014/main" id="{FB4ABE20-C05C-F14E-B08E-1C6114F9397A}"/>
              </a:ext>
            </a:extLst>
          </p:cNvPr>
          <p:cNvCxnSpPr/>
          <p:nvPr/>
        </p:nvCxnSpPr>
        <p:spPr>
          <a:xfrm>
            <a:off x="3447047" y="1207770"/>
            <a:ext cx="0" cy="340634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611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6</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Cool Facts About QCD and Nuclei</a:t>
            </a:r>
          </a:p>
        </p:txBody>
      </p:sp>
      <p:pic>
        <p:nvPicPr>
          <p:cNvPr id="3" name="Picture 3" descr="heart2quarks">
            <a:extLst>
              <a:ext uri="{FF2B5EF4-FFF2-40B4-BE49-F238E27FC236}">
                <a16:creationId xmlns:a16="http://schemas.microsoft.com/office/drawing/2014/main" id="{7E581212-7C7D-82BB-2189-64E10A1F75BF}"/>
              </a:ext>
            </a:extLst>
          </p:cNvPr>
          <p:cNvPicPr>
            <a:picLocks noChangeAspect="1" noChangeArrowheads="1"/>
          </p:cNvPicPr>
          <p:nvPr/>
        </p:nvPicPr>
        <p:blipFill>
          <a:blip r:embed="rId2" cstate="print"/>
          <a:srcRect/>
          <a:stretch>
            <a:fillRect/>
          </a:stretch>
        </p:blipFill>
        <p:spPr bwMode="auto">
          <a:xfrm>
            <a:off x="4371975" y="2419906"/>
            <a:ext cx="4400550" cy="3806190"/>
          </a:xfrm>
          <a:prstGeom prst="rect">
            <a:avLst/>
          </a:prstGeom>
          <a:noFill/>
          <a:ln w="9525">
            <a:noFill/>
            <a:miter lim="800000"/>
            <a:headEnd/>
            <a:tailEnd/>
          </a:ln>
        </p:spPr>
      </p:pic>
      <p:sp>
        <p:nvSpPr>
          <p:cNvPr id="5" name="Text Box 4">
            <a:extLst>
              <a:ext uri="{FF2B5EF4-FFF2-40B4-BE49-F238E27FC236}">
                <a16:creationId xmlns:a16="http://schemas.microsoft.com/office/drawing/2014/main" id="{F6BF20CF-288F-DD36-3CF6-2FE9B7EE865B}"/>
              </a:ext>
            </a:extLst>
          </p:cNvPr>
          <p:cNvSpPr txBox="1">
            <a:spLocks noChangeArrowheads="1"/>
          </p:cNvSpPr>
          <p:nvPr/>
        </p:nvSpPr>
        <p:spPr bwMode="auto">
          <a:xfrm>
            <a:off x="228599" y="631904"/>
            <a:ext cx="8620125" cy="1477328"/>
          </a:xfrm>
          <a:prstGeom prst="rect">
            <a:avLst/>
          </a:prstGeom>
          <a:noFill/>
          <a:ln w="9525">
            <a:noFill/>
            <a:miter lim="800000"/>
            <a:headEnd/>
            <a:tailEnd/>
          </a:ln>
        </p:spPr>
        <p:txBody>
          <a:bodyPr wrap="square">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If an atom was the size of a football field, the (atomic) nucleus would be about the </a:t>
            </a:r>
            <a:r>
              <a:rPr lang="en-US" sz="2000" dirty="0">
                <a:solidFill>
                  <a:srgbClr val="0000FF"/>
                </a:solidFill>
                <a:latin typeface="Arial" panose="020B0604020202020204" pitchFamily="34" charset="0"/>
                <a:cs typeface="Arial" panose="020B0604020202020204" pitchFamily="34" charset="0"/>
              </a:rPr>
              <a:t>size of the ball </a:t>
            </a:r>
            <a:r>
              <a:rPr lang="en-US" sz="2000" dirty="0">
                <a:latin typeface="Arial" panose="020B0604020202020204" pitchFamily="34" charset="0"/>
                <a:cs typeface="Arial" panose="020B0604020202020204" pitchFamily="34" charset="0"/>
              </a:rPr>
              <a:t>inside it.</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Despite its tiny size, the nucleus accounts for 99.9% of an atom’s mass.</a:t>
            </a:r>
          </a:p>
          <a:p>
            <a:pPr>
              <a:spcAft>
                <a:spcPts val="600"/>
              </a:spcAft>
            </a:pPr>
            <a:endParaRPr lang="en-US" sz="2000" dirty="0">
              <a:latin typeface="Arial" panose="020B0604020202020204" pitchFamily="34" charset="0"/>
              <a:cs typeface="Arial" panose="020B0604020202020204" pitchFamily="34" charset="0"/>
            </a:endParaRPr>
          </a:p>
        </p:txBody>
      </p:sp>
      <p:sp>
        <p:nvSpPr>
          <p:cNvPr id="13" name="Text Box 5">
            <a:extLst>
              <a:ext uri="{FF2B5EF4-FFF2-40B4-BE49-F238E27FC236}">
                <a16:creationId xmlns:a16="http://schemas.microsoft.com/office/drawing/2014/main" id="{0298B334-FD8B-AE93-B1A8-2C69AD93B5AC}"/>
              </a:ext>
            </a:extLst>
          </p:cNvPr>
          <p:cNvSpPr txBox="1">
            <a:spLocks noChangeArrowheads="1"/>
          </p:cNvSpPr>
          <p:nvPr/>
        </p:nvSpPr>
        <p:spPr bwMode="auto">
          <a:xfrm>
            <a:off x="228599" y="1747947"/>
            <a:ext cx="4143376" cy="4478149"/>
          </a:xfrm>
          <a:prstGeom prst="rect">
            <a:avLst/>
          </a:prstGeom>
          <a:noFill/>
          <a:ln w="9525">
            <a:noFill/>
            <a:miter lim="800000"/>
            <a:headEnd/>
            <a:tailEnd/>
          </a:ln>
        </p:spPr>
        <p:txBody>
          <a:bodyPr wrap="square">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Protons and neutrons swirl in a heavy atomic nucleus with speeds of </a:t>
            </a:r>
            <a:r>
              <a:rPr lang="en-US" sz="2000" dirty="0">
                <a:solidFill>
                  <a:srgbClr val="0000FF"/>
                </a:solidFill>
                <a:latin typeface="Arial" panose="020B0604020202020204" pitchFamily="34" charset="0"/>
                <a:cs typeface="Arial" panose="020B0604020202020204" pitchFamily="34" charset="0"/>
              </a:rPr>
              <a:t>up to some ¾ of c. </a:t>
            </a:r>
            <a:r>
              <a:rPr lang="en-US" sz="2000" dirty="0">
                <a:latin typeface="Arial" panose="020B0604020202020204" pitchFamily="34" charset="0"/>
                <a:cs typeface="Arial" panose="020B0604020202020204" pitchFamily="34" charset="0"/>
              </a:rPr>
              <a:t>More commonly, their speed is some ¼ the speed of light. The reason is because they are “strong-forced” to reside in a small space.</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 Quarks (and gluons) are “confined” to the even smaller space inside protons and neutrons. Because of this, they swirl around with </a:t>
            </a:r>
            <a:r>
              <a:rPr lang="en-US" sz="2000" dirty="0">
                <a:solidFill>
                  <a:srgbClr val="0000FF"/>
                </a:solidFill>
                <a:latin typeface="Arial" panose="020B0604020202020204" pitchFamily="34" charset="0"/>
                <a:cs typeface="Arial" panose="020B0604020202020204" pitchFamily="34" charset="0"/>
              </a:rPr>
              <a:t>the speed of light</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24314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60</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From 3D atomic structure to the quantum world</a:t>
            </a:r>
          </a:p>
        </p:txBody>
      </p:sp>
      <p:sp>
        <p:nvSpPr>
          <p:cNvPr id="3" name="TextBox 2">
            <a:extLst>
              <a:ext uri="{FF2B5EF4-FFF2-40B4-BE49-F238E27FC236}">
                <a16:creationId xmlns:a16="http://schemas.microsoft.com/office/drawing/2014/main" id="{144D6D8D-6215-0D8D-5C7C-62053D8DD6DA}"/>
              </a:ext>
            </a:extLst>
          </p:cNvPr>
          <p:cNvSpPr txBox="1"/>
          <p:nvPr/>
        </p:nvSpPr>
        <p:spPr>
          <a:xfrm>
            <a:off x="228600" y="582640"/>
            <a:ext cx="7811431" cy="430855"/>
          </a:xfrm>
          <a:prstGeom prst="rect">
            <a:avLst/>
          </a:prstGeom>
          <a:noFill/>
        </p:spPr>
        <p:txBody>
          <a:bodyPr wrap="none" lIns="91407" tIns="45704" rIns="91407" bIns="45704" rtlCol="0">
            <a:spAutoFit/>
          </a:bodyPr>
          <a:lstStyle/>
          <a:p>
            <a:pPr marL="342780" indent="-342780" defTabSz="820487">
              <a:buFont typeface="Wingdings" charset="2"/>
              <a:buChar char="q"/>
            </a:pPr>
            <a:r>
              <a:rPr lang="en-US" sz="2200" dirty="0">
                <a:solidFill>
                  <a:srgbClr val="0D720A"/>
                </a:solidFill>
                <a:cs typeface="Arial Rounded MT Bold"/>
              </a:rPr>
              <a:t>Atomic structure:  dating </a:t>
            </a:r>
            <a:r>
              <a:rPr lang="en-US" sz="2200" dirty="0">
                <a:solidFill>
                  <a:srgbClr val="FF0000"/>
                </a:solidFill>
                <a:cs typeface="Arial Rounded MT Bold"/>
              </a:rPr>
              <a:t>back to </a:t>
            </a:r>
            <a:r>
              <a:rPr lang="en-US" sz="2200" dirty="0">
                <a:solidFill>
                  <a:srgbClr val="006500"/>
                </a:solidFill>
                <a:cs typeface="Arial Rounded MT Bold"/>
              </a:rPr>
              <a:t>Rutherford’s experiment </a:t>
            </a:r>
            <a:r>
              <a:rPr lang="en-US" sz="2200" dirty="0">
                <a:solidFill>
                  <a:srgbClr val="006600"/>
                </a:solidFill>
              </a:rPr>
              <a:t>:</a:t>
            </a:r>
          </a:p>
        </p:txBody>
      </p:sp>
      <p:grpSp>
        <p:nvGrpSpPr>
          <p:cNvPr id="5" name="Group 4">
            <a:extLst>
              <a:ext uri="{FF2B5EF4-FFF2-40B4-BE49-F238E27FC236}">
                <a16:creationId xmlns:a16="http://schemas.microsoft.com/office/drawing/2014/main" id="{8886E8D5-695E-EDE3-F93E-F8BDF7F49A64}"/>
              </a:ext>
            </a:extLst>
          </p:cNvPr>
          <p:cNvGrpSpPr/>
          <p:nvPr/>
        </p:nvGrpSpPr>
        <p:grpSpPr>
          <a:xfrm>
            <a:off x="228600" y="3402040"/>
            <a:ext cx="8780222" cy="2731532"/>
            <a:chOff x="228600" y="3733800"/>
            <a:chExt cx="8780222" cy="2731532"/>
          </a:xfrm>
        </p:grpSpPr>
        <p:grpSp>
          <p:nvGrpSpPr>
            <p:cNvPr id="6" name="Group 5">
              <a:extLst>
                <a:ext uri="{FF2B5EF4-FFF2-40B4-BE49-F238E27FC236}">
                  <a16:creationId xmlns:a16="http://schemas.microsoft.com/office/drawing/2014/main" id="{60DC93A6-0BFC-B5AB-0A87-D0A915FA0CAE}"/>
                </a:ext>
              </a:extLst>
            </p:cNvPr>
            <p:cNvGrpSpPr/>
            <p:nvPr/>
          </p:nvGrpSpPr>
          <p:grpSpPr>
            <a:xfrm>
              <a:off x="228600" y="3733800"/>
              <a:ext cx="7612915" cy="2731532"/>
              <a:chOff x="228600" y="3733800"/>
              <a:chExt cx="7612915" cy="2731532"/>
            </a:xfrm>
          </p:grpSpPr>
          <p:sp>
            <p:nvSpPr>
              <p:cNvPr id="15" name="TextBox 14">
                <a:extLst>
                  <a:ext uri="{FF2B5EF4-FFF2-40B4-BE49-F238E27FC236}">
                    <a16:creationId xmlns:a16="http://schemas.microsoft.com/office/drawing/2014/main" id="{B0EBAB68-531C-85AD-DDB4-410F9A9AE4EE}"/>
                  </a:ext>
                </a:extLst>
              </p:cNvPr>
              <p:cNvSpPr txBox="1"/>
              <p:nvPr/>
            </p:nvSpPr>
            <p:spPr>
              <a:xfrm>
                <a:off x="228600" y="3733800"/>
                <a:ext cx="7612915" cy="430855"/>
              </a:xfrm>
              <a:prstGeom prst="rect">
                <a:avLst/>
              </a:prstGeom>
              <a:noFill/>
            </p:spPr>
            <p:txBody>
              <a:bodyPr wrap="none" lIns="91407" tIns="45704" rIns="91407" bIns="45704" rtlCol="0">
                <a:spAutoFit/>
              </a:bodyPr>
              <a:lstStyle/>
              <a:p>
                <a:pPr marL="342780" indent="-342780" defTabSz="820487">
                  <a:buFont typeface="Wingdings" charset="2"/>
                  <a:buChar char="q"/>
                </a:pPr>
                <a:r>
                  <a:rPr lang="en-US" sz="2200" dirty="0">
                    <a:solidFill>
                      <a:srgbClr val="006600"/>
                    </a:solidFill>
                  </a:rPr>
                  <a:t>Localized mass and charge centers – vast “open” space:</a:t>
                </a:r>
              </a:p>
            </p:txBody>
          </p:sp>
          <p:grpSp>
            <p:nvGrpSpPr>
              <p:cNvPr id="16" name="Group 15">
                <a:extLst>
                  <a:ext uri="{FF2B5EF4-FFF2-40B4-BE49-F238E27FC236}">
                    <a16:creationId xmlns:a16="http://schemas.microsoft.com/office/drawing/2014/main" id="{D830E997-4544-6E70-536A-165755289134}"/>
                  </a:ext>
                </a:extLst>
              </p:cNvPr>
              <p:cNvGrpSpPr/>
              <p:nvPr/>
            </p:nvGrpSpPr>
            <p:grpSpPr>
              <a:xfrm>
                <a:off x="609600" y="4191000"/>
                <a:ext cx="2095307" cy="2274332"/>
                <a:chOff x="609600" y="4191000"/>
                <a:chExt cx="2095307" cy="2274332"/>
              </a:xfrm>
            </p:grpSpPr>
            <p:sp>
              <p:nvSpPr>
                <p:cNvPr id="17" name="TextBox 16">
                  <a:extLst>
                    <a:ext uri="{FF2B5EF4-FFF2-40B4-BE49-F238E27FC236}">
                      <a16:creationId xmlns:a16="http://schemas.microsoft.com/office/drawing/2014/main" id="{7481BDB5-AEFA-DF83-21D7-8DB45557A810}"/>
                    </a:ext>
                  </a:extLst>
                </p:cNvPr>
                <p:cNvSpPr txBox="1"/>
                <p:nvPr/>
              </p:nvSpPr>
              <p:spPr>
                <a:xfrm>
                  <a:off x="609600" y="4191000"/>
                  <a:ext cx="1172116" cy="369332"/>
                </a:xfrm>
                <a:prstGeom prst="rect">
                  <a:avLst/>
                </a:prstGeom>
                <a:noFill/>
              </p:spPr>
              <p:txBody>
                <a:bodyPr wrap="none" rtlCol="0">
                  <a:spAutoFit/>
                </a:bodyPr>
                <a:lstStyle/>
                <a:p>
                  <a:r>
                    <a:rPr lang="en-US" dirty="0">
                      <a:solidFill>
                        <a:srgbClr val="0000FF"/>
                      </a:solidFill>
                      <a:cs typeface="Arial Rounded MT Bold"/>
                    </a:rPr>
                    <a:t>Molecule:</a:t>
                  </a:r>
                </a:p>
              </p:txBody>
            </p:sp>
            <p:pic>
              <p:nvPicPr>
                <p:cNvPr id="18" name="Picture 17" descr="Screen Shot 2017-09-28 at 3.34.52 AM.png">
                  <a:extLst>
                    <a:ext uri="{FF2B5EF4-FFF2-40B4-BE49-F238E27FC236}">
                      <a16:creationId xmlns:a16="http://schemas.microsoft.com/office/drawing/2014/main" id="{46956604-618D-E923-663C-5454B8525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72000"/>
                  <a:ext cx="2019107" cy="1524000"/>
                </a:xfrm>
                <a:prstGeom prst="rect">
                  <a:avLst/>
                </a:prstGeom>
              </p:spPr>
            </p:pic>
            <p:sp>
              <p:nvSpPr>
                <p:cNvPr id="19" name="TextBox 18">
                  <a:extLst>
                    <a:ext uri="{FF2B5EF4-FFF2-40B4-BE49-F238E27FC236}">
                      <a16:creationId xmlns:a16="http://schemas.microsoft.com/office/drawing/2014/main" id="{16C09D14-349F-D278-EB91-E997A4339CE8}"/>
                    </a:ext>
                  </a:extLst>
                </p:cNvPr>
                <p:cNvSpPr txBox="1"/>
                <p:nvPr/>
              </p:nvSpPr>
              <p:spPr>
                <a:xfrm>
                  <a:off x="1524000" y="6096000"/>
                  <a:ext cx="945515" cy="369332"/>
                </a:xfrm>
                <a:prstGeom prst="rect">
                  <a:avLst/>
                </a:prstGeom>
                <a:noFill/>
              </p:spPr>
              <p:txBody>
                <a:bodyPr wrap="none" rtlCol="0">
                  <a:spAutoFit/>
                </a:bodyPr>
                <a:lstStyle/>
                <a:p>
                  <a:r>
                    <a:rPr lang="en-US" dirty="0">
                      <a:solidFill>
                        <a:srgbClr val="0000FF"/>
                      </a:solidFill>
                      <a:cs typeface="Arial Rounded MT Bold"/>
                    </a:rPr>
                    <a:t>“Water”</a:t>
                  </a:r>
                </a:p>
              </p:txBody>
            </p:sp>
          </p:grpSp>
        </p:grpSp>
        <p:grpSp>
          <p:nvGrpSpPr>
            <p:cNvPr id="7" name="Group 6">
              <a:extLst>
                <a:ext uri="{FF2B5EF4-FFF2-40B4-BE49-F238E27FC236}">
                  <a16:creationId xmlns:a16="http://schemas.microsoft.com/office/drawing/2014/main" id="{F8A9DE69-ADA8-F979-2F33-74619ABF87E6}"/>
                </a:ext>
              </a:extLst>
            </p:cNvPr>
            <p:cNvGrpSpPr/>
            <p:nvPr/>
          </p:nvGrpSpPr>
          <p:grpSpPr>
            <a:xfrm>
              <a:off x="3352800" y="4191000"/>
              <a:ext cx="2005677" cy="2274332"/>
              <a:chOff x="3352800" y="4191000"/>
              <a:chExt cx="2005677" cy="2274332"/>
            </a:xfrm>
          </p:grpSpPr>
          <p:pic>
            <p:nvPicPr>
              <p:cNvPr id="12" name="Picture 11" descr="Screen Shot 2017-09-28 at 10.17.48 AM.png">
                <a:extLst>
                  <a:ext uri="{FF2B5EF4-FFF2-40B4-BE49-F238E27FC236}">
                    <a16:creationId xmlns:a16="http://schemas.microsoft.com/office/drawing/2014/main" id="{18CE4C9F-5BB8-BC61-0314-51031C3F8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4419600"/>
                <a:ext cx="1676400" cy="1735220"/>
              </a:xfrm>
              <a:prstGeom prst="rect">
                <a:avLst/>
              </a:prstGeom>
            </p:spPr>
          </p:pic>
          <p:sp>
            <p:nvSpPr>
              <p:cNvPr id="13" name="TextBox 12">
                <a:extLst>
                  <a:ext uri="{FF2B5EF4-FFF2-40B4-BE49-F238E27FC236}">
                    <a16:creationId xmlns:a16="http://schemas.microsoft.com/office/drawing/2014/main" id="{C5455051-38D8-2F20-5F2C-3115E2B1A35C}"/>
                  </a:ext>
                </a:extLst>
              </p:cNvPr>
              <p:cNvSpPr txBox="1"/>
              <p:nvPr/>
            </p:nvSpPr>
            <p:spPr>
              <a:xfrm>
                <a:off x="3352800" y="4191000"/>
                <a:ext cx="966931" cy="369332"/>
              </a:xfrm>
              <a:prstGeom prst="rect">
                <a:avLst/>
              </a:prstGeom>
              <a:noFill/>
            </p:spPr>
            <p:txBody>
              <a:bodyPr wrap="none" rtlCol="0">
                <a:spAutoFit/>
              </a:bodyPr>
              <a:lstStyle/>
              <a:p>
                <a:r>
                  <a:rPr lang="en-US" dirty="0">
                    <a:solidFill>
                      <a:srgbClr val="0000FF"/>
                    </a:solidFill>
                    <a:cs typeface="Arial Rounded MT Bold"/>
                  </a:rPr>
                  <a:t>Crystal:</a:t>
                </a:r>
              </a:p>
            </p:txBody>
          </p:sp>
          <p:sp>
            <p:nvSpPr>
              <p:cNvPr id="14" name="TextBox 13">
                <a:extLst>
                  <a:ext uri="{FF2B5EF4-FFF2-40B4-BE49-F238E27FC236}">
                    <a16:creationId xmlns:a16="http://schemas.microsoft.com/office/drawing/2014/main" id="{2FB9988B-7E79-BF5E-747D-F02014E65517}"/>
                  </a:ext>
                </a:extLst>
              </p:cNvPr>
              <p:cNvSpPr txBox="1"/>
              <p:nvPr/>
            </p:nvSpPr>
            <p:spPr>
              <a:xfrm>
                <a:off x="3352800" y="6096000"/>
                <a:ext cx="2005677" cy="369332"/>
              </a:xfrm>
              <a:prstGeom prst="rect">
                <a:avLst/>
              </a:prstGeom>
              <a:noFill/>
            </p:spPr>
            <p:txBody>
              <a:bodyPr wrap="none" rtlCol="0">
                <a:spAutoFit/>
              </a:bodyPr>
              <a:lstStyle/>
              <a:p>
                <a:r>
                  <a:rPr lang="en-US" dirty="0">
                    <a:solidFill>
                      <a:srgbClr val="0000FF"/>
                    </a:solidFill>
                    <a:cs typeface="Arial Rounded MT Bold"/>
                  </a:rPr>
                  <a:t>Rare-Earth metal </a:t>
                </a:r>
              </a:p>
            </p:txBody>
          </p:sp>
        </p:grpSp>
        <p:grpSp>
          <p:nvGrpSpPr>
            <p:cNvPr id="8" name="Group 7">
              <a:extLst>
                <a:ext uri="{FF2B5EF4-FFF2-40B4-BE49-F238E27FC236}">
                  <a16:creationId xmlns:a16="http://schemas.microsoft.com/office/drawing/2014/main" id="{7A85D35E-2C93-1F53-1CC0-671F698CA909}"/>
                </a:ext>
              </a:extLst>
            </p:cNvPr>
            <p:cNvGrpSpPr/>
            <p:nvPr/>
          </p:nvGrpSpPr>
          <p:grpSpPr>
            <a:xfrm>
              <a:off x="5887928" y="4191000"/>
              <a:ext cx="3120894" cy="2274332"/>
              <a:chOff x="5887928" y="4191000"/>
              <a:chExt cx="3120894" cy="2274332"/>
            </a:xfrm>
          </p:grpSpPr>
          <p:pic>
            <p:nvPicPr>
              <p:cNvPr id="9" name="Picture 8" descr="carbon-nano.jpg">
                <a:extLst>
                  <a:ext uri="{FF2B5EF4-FFF2-40B4-BE49-F238E27FC236}">
                    <a16:creationId xmlns:a16="http://schemas.microsoft.com/office/drawing/2014/main" id="{7A8A73CF-4BD6-8F31-2836-758BE33AA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308" y="4522176"/>
                <a:ext cx="1967174" cy="1780248"/>
              </a:xfrm>
              <a:prstGeom prst="rect">
                <a:avLst/>
              </a:prstGeom>
            </p:spPr>
          </p:pic>
          <p:sp>
            <p:nvSpPr>
              <p:cNvPr id="10" name="TextBox 9">
                <a:extLst>
                  <a:ext uri="{FF2B5EF4-FFF2-40B4-BE49-F238E27FC236}">
                    <a16:creationId xmlns:a16="http://schemas.microsoft.com/office/drawing/2014/main" id="{0336A98C-4E9D-1139-EF5D-FDA23F701EBA}"/>
                  </a:ext>
                </a:extLst>
              </p:cNvPr>
              <p:cNvSpPr txBox="1"/>
              <p:nvPr/>
            </p:nvSpPr>
            <p:spPr>
              <a:xfrm>
                <a:off x="5887928" y="4191000"/>
                <a:ext cx="1620957" cy="369332"/>
              </a:xfrm>
              <a:prstGeom prst="rect">
                <a:avLst/>
              </a:prstGeom>
              <a:noFill/>
            </p:spPr>
            <p:txBody>
              <a:bodyPr wrap="none" rtlCol="0">
                <a:spAutoFit/>
              </a:bodyPr>
              <a:lstStyle/>
              <a:p>
                <a:r>
                  <a:rPr lang="en-US" dirty="0">
                    <a:solidFill>
                      <a:srgbClr val="0000FF"/>
                    </a:solidFill>
                    <a:cs typeface="Arial Rounded MT Bold"/>
                  </a:rPr>
                  <a:t>Nanomaterial:</a:t>
                </a:r>
              </a:p>
            </p:txBody>
          </p:sp>
          <p:sp>
            <p:nvSpPr>
              <p:cNvPr id="11" name="TextBox 10">
                <a:extLst>
                  <a:ext uri="{FF2B5EF4-FFF2-40B4-BE49-F238E27FC236}">
                    <a16:creationId xmlns:a16="http://schemas.microsoft.com/office/drawing/2014/main" id="{4B3BF405-2CAD-9C3F-FE99-31563F6C0337}"/>
                  </a:ext>
                </a:extLst>
              </p:cNvPr>
              <p:cNvSpPr txBox="1"/>
              <p:nvPr/>
            </p:nvSpPr>
            <p:spPr>
              <a:xfrm>
                <a:off x="7362217" y="6096000"/>
                <a:ext cx="1646605" cy="369332"/>
              </a:xfrm>
              <a:prstGeom prst="rect">
                <a:avLst/>
              </a:prstGeom>
              <a:noFill/>
            </p:spPr>
            <p:txBody>
              <a:bodyPr wrap="none" rtlCol="0">
                <a:spAutoFit/>
              </a:bodyPr>
              <a:lstStyle/>
              <a:p>
                <a:r>
                  <a:rPr lang="en-US" dirty="0">
                    <a:solidFill>
                      <a:srgbClr val="0000FF"/>
                    </a:solidFill>
                    <a:cs typeface="Arial Rounded MT Bold"/>
                  </a:rPr>
                  <a:t>Carbon-based</a:t>
                </a:r>
              </a:p>
            </p:txBody>
          </p:sp>
        </p:grpSp>
      </p:grpSp>
      <p:sp>
        <p:nvSpPr>
          <p:cNvPr id="20" name="Rectangle 19">
            <a:extLst>
              <a:ext uri="{FF2B5EF4-FFF2-40B4-BE49-F238E27FC236}">
                <a16:creationId xmlns:a16="http://schemas.microsoft.com/office/drawing/2014/main" id="{5A717D31-01D9-A700-79F7-96A5E965C5F8}"/>
              </a:ext>
            </a:extLst>
          </p:cNvPr>
          <p:cNvSpPr/>
          <p:nvPr/>
        </p:nvSpPr>
        <p:spPr>
          <a:xfrm>
            <a:off x="1364783" y="2171913"/>
            <a:ext cx="1805302" cy="523220"/>
          </a:xfrm>
          <a:prstGeom prst="rect">
            <a:avLst/>
          </a:prstGeom>
        </p:spPr>
        <p:txBody>
          <a:bodyPr wrap="none">
            <a:spAutoFit/>
          </a:bodyPr>
          <a:lstStyle/>
          <a:p>
            <a:pPr algn="ctr" defTabSz="456188"/>
            <a:r>
              <a:rPr lang="en-US" sz="1400" dirty="0">
                <a:solidFill>
                  <a:srgbClr val="0000FF"/>
                </a:solidFill>
              </a:rPr>
              <a:t>J.J. Thomson’s</a:t>
            </a:r>
          </a:p>
          <a:p>
            <a:pPr algn="ctr" defTabSz="456188"/>
            <a:r>
              <a:rPr lang="en-US" sz="1400" dirty="0">
                <a:solidFill>
                  <a:srgbClr val="0000FF"/>
                </a:solidFill>
              </a:rPr>
              <a:t>plum-pudding model</a:t>
            </a:r>
          </a:p>
        </p:txBody>
      </p:sp>
      <p:grpSp>
        <p:nvGrpSpPr>
          <p:cNvPr id="21" name="Group 20">
            <a:extLst>
              <a:ext uri="{FF2B5EF4-FFF2-40B4-BE49-F238E27FC236}">
                <a16:creationId xmlns:a16="http://schemas.microsoft.com/office/drawing/2014/main" id="{5E79D6B9-F5FE-2136-79B0-F431A5B92867}"/>
              </a:ext>
            </a:extLst>
          </p:cNvPr>
          <p:cNvGrpSpPr/>
          <p:nvPr/>
        </p:nvGrpSpPr>
        <p:grpSpPr>
          <a:xfrm>
            <a:off x="633030" y="1079945"/>
            <a:ext cx="8305800" cy="2349076"/>
            <a:chOff x="609600" y="1345255"/>
            <a:chExt cx="8305800" cy="2349076"/>
          </a:xfrm>
        </p:grpSpPr>
        <p:grpSp>
          <p:nvGrpSpPr>
            <p:cNvPr id="22" name="Group 21">
              <a:extLst>
                <a:ext uri="{FF2B5EF4-FFF2-40B4-BE49-F238E27FC236}">
                  <a16:creationId xmlns:a16="http://schemas.microsoft.com/office/drawing/2014/main" id="{D723A3ED-9B24-025F-CB2F-330D20B00BFE}"/>
                </a:ext>
              </a:extLst>
            </p:cNvPr>
            <p:cNvGrpSpPr/>
            <p:nvPr/>
          </p:nvGrpSpPr>
          <p:grpSpPr>
            <a:xfrm>
              <a:off x="609600" y="3048000"/>
              <a:ext cx="8305800" cy="646331"/>
              <a:chOff x="609600" y="3048000"/>
              <a:chExt cx="8305800" cy="646331"/>
            </a:xfrm>
          </p:grpSpPr>
          <p:sp>
            <p:nvSpPr>
              <p:cNvPr id="42" name="TextBox 41">
                <a:extLst>
                  <a:ext uri="{FF2B5EF4-FFF2-40B4-BE49-F238E27FC236}">
                    <a16:creationId xmlns:a16="http://schemas.microsoft.com/office/drawing/2014/main" id="{777B3B73-1FB3-25A9-F30B-A965490A52A3}"/>
                  </a:ext>
                </a:extLst>
              </p:cNvPr>
              <p:cNvSpPr txBox="1"/>
              <p:nvPr/>
            </p:nvSpPr>
            <p:spPr>
              <a:xfrm>
                <a:off x="609600" y="3048000"/>
                <a:ext cx="1374445" cy="369332"/>
              </a:xfrm>
              <a:prstGeom prst="rect">
                <a:avLst/>
              </a:prstGeom>
              <a:noFill/>
            </p:spPr>
            <p:txBody>
              <a:bodyPr wrap="none" rtlCol="0">
                <a:spAutoFit/>
              </a:bodyPr>
              <a:lstStyle/>
              <a:p>
                <a:r>
                  <a:rPr lang="en-US" dirty="0">
                    <a:solidFill>
                      <a:srgbClr val="FF0000"/>
                    </a:solidFill>
                    <a:cs typeface="Arial Rounded MT Bold"/>
                  </a:rPr>
                  <a:t>Discovery: </a:t>
                </a:r>
              </a:p>
            </p:txBody>
          </p:sp>
          <p:sp>
            <p:nvSpPr>
              <p:cNvPr id="43" name="Rectangle 42">
                <a:extLst>
                  <a:ext uri="{FF2B5EF4-FFF2-40B4-BE49-F238E27FC236}">
                    <a16:creationId xmlns:a16="http://schemas.microsoft.com/office/drawing/2014/main" id="{97EB175D-6222-69EF-4971-DBDB489657F8}"/>
                  </a:ext>
                </a:extLst>
              </p:cNvPr>
              <p:cNvSpPr/>
              <p:nvPr/>
            </p:nvSpPr>
            <p:spPr>
              <a:xfrm>
                <a:off x="1905000" y="3048000"/>
                <a:ext cx="7010400" cy="646331"/>
              </a:xfrm>
              <a:prstGeom prst="rect">
                <a:avLst/>
              </a:prstGeom>
            </p:spPr>
            <p:txBody>
              <a:bodyPr wrap="square">
                <a:spAutoFit/>
              </a:bodyPr>
              <a:lstStyle/>
              <a:p>
                <a:pPr marL="285750" indent="-285750" defTabSz="456188">
                  <a:buFont typeface="Wingdings" charset="2"/>
                  <a:buChar char="²"/>
                </a:pPr>
                <a:r>
                  <a:rPr lang="en-US" dirty="0">
                    <a:solidFill>
                      <a:srgbClr val="0000FF"/>
                    </a:solidFill>
                  </a:rPr>
                  <a:t>Tiny nucleus - </a:t>
                </a:r>
                <a:r>
                  <a:rPr lang="en-US" i="1" dirty="0">
                    <a:solidFill>
                      <a:srgbClr val="FF0000"/>
                    </a:solidFill>
                  </a:rPr>
                  <a:t>less than 1 trillionth in volume of an atom</a:t>
                </a:r>
                <a:endParaRPr lang="en-US" dirty="0">
                  <a:solidFill>
                    <a:srgbClr val="0000FF"/>
                  </a:solidFill>
                </a:endParaRPr>
              </a:p>
              <a:p>
                <a:pPr marL="285750" indent="-285750" defTabSz="456188">
                  <a:buFont typeface="Wingdings" charset="2"/>
                  <a:buChar char="²"/>
                </a:pPr>
                <a:r>
                  <a:rPr lang="en-US" dirty="0">
                    <a:solidFill>
                      <a:srgbClr val="0000FF"/>
                    </a:solidFill>
                  </a:rPr>
                  <a:t>Quantum probability </a:t>
                </a:r>
                <a:r>
                  <a:rPr lang="en-US" i="1" dirty="0">
                    <a:solidFill>
                      <a:srgbClr val="FF0000"/>
                    </a:solidFill>
                  </a:rPr>
                  <a:t>- the Quantum World!  </a:t>
                </a:r>
              </a:p>
            </p:txBody>
          </p:sp>
        </p:grpSp>
        <p:grpSp>
          <p:nvGrpSpPr>
            <p:cNvPr id="25" name="Group 24">
              <a:extLst>
                <a:ext uri="{FF2B5EF4-FFF2-40B4-BE49-F238E27FC236}">
                  <a16:creationId xmlns:a16="http://schemas.microsoft.com/office/drawing/2014/main" id="{13550916-550C-ACFA-E95B-D58B9484B833}"/>
                </a:ext>
              </a:extLst>
            </p:cNvPr>
            <p:cNvGrpSpPr/>
            <p:nvPr/>
          </p:nvGrpSpPr>
          <p:grpSpPr>
            <a:xfrm>
              <a:off x="609600" y="1345255"/>
              <a:ext cx="8305800" cy="1679066"/>
              <a:chOff x="609600" y="1345255"/>
              <a:chExt cx="8305800" cy="1679066"/>
            </a:xfrm>
          </p:grpSpPr>
          <p:sp>
            <p:nvSpPr>
              <p:cNvPr id="26" name="TextBox 25">
                <a:extLst>
                  <a:ext uri="{FF2B5EF4-FFF2-40B4-BE49-F238E27FC236}">
                    <a16:creationId xmlns:a16="http://schemas.microsoft.com/office/drawing/2014/main" id="{A255367F-C5BB-07E8-9A82-CE507DCF1A1A}"/>
                  </a:ext>
                </a:extLst>
              </p:cNvPr>
              <p:cNvSpPr txBox="1"/>
              <p:nvPr/>
            </p:nvSpPr>
            <p:spPr>
              <a:xfrm>
                <a:off x="609600" y="1752600"/>
                <a:ext cx="787395" cy="369332"/>
              </a:xfrm>
              <a:prstGeom prst="rect">
                <a:avLst/>
              </a:prstGeom>
              <a:noFill/>
            </p:spPr>
            <p:txBody>
              <a:bodyPr wrap="none" rtlCol="0">
                <a:spAutoFit/>
              </a:bodyPr>
              <a:lstStyle/>
              <a:p>
                <a:pPr defTabSz="456188"/>
                <a:r>
                  <a:rPr lang="en-US" dirty="0">
                    <a:solidFill>
                      <a:srgbClr val="FF0000"/>
                    </a:solidFill>
                  </a:rPr>
                  <a:t>Atom:</a:t>
                </a:r>
              </a:p>
            </p:txBody>
          </p:sp>
          <p:sp>
            <p:nvSpPr>
              <p:cNvPr id="27" name="Right Arrow 42">
                <a:extLst>
                  <a:ext uri="{FF2B5EF4-FFF2-40B4-BE49-F238E27FC236}">
                    <a16:creationId xmlns:a16="http://schemas.microsoft.com/office/drawing/2014/main" id="{2BB5A5B0-8DED-1F0B-4AAF-9DBE762E4A5B}"/>
                  </a:ext>
                </a:extLst>
              </p:cNvPr>
              <p:cNvSpPr/>
              <p:nvPr/>
            </p:nvSpPr>
            <p:spPr>
              <a:xfrm>
                <a:off x="3505200" y="1905000"/>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28" name="Right Arrow 43">
                <a:extLst>
                  <a:ext uri="{FF2B5EF4-FFF2-40B4-BE49-F238E27FC236}">
                    <a16:creationId xmlns:a16="http://schemas.microsoft.com/office/drawing/2014/main" id="{CD952B87-15F2-F2A0-44CE-2445E0879667}"/>
                  </a:ext>
                </a:extLst>
              </p:cNvPr>
              <p:cNvSpPr/>
              <p:nvPr/>
            </p:nvSpPr>
            <p:spPr>
              <a:xfrm>
                <a:off x="6381292" y="1905000"/>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29" name="TextBox 28">
                <a:extLst>
                  <a:ext uri="{FF2B5EF4-FFF2-40B4-BE49-F238E27FC236}">
                    <a16:creationId xmlns:a16="http://schemas.microsoft.com/office/drawing/2014/main" id="{816B43D2-5C4E-276D-2586-6D689C6B0214}"/>
                  </a:ext>
                </a:extLst>
              </p:cNvPr>
              <p:cNvSpPr txBox="1"/>
              <p:nvPr/>
            </p:nvSpPr>
            <p:spPr>
              <a:xfrm>
                <a:off x="3048000" y="1447800"/>
                <a:ext cx="1351652" cy="369332"/>
              </a:xfrm>
              <a:prstGeom prst="rect">
                <a:avLst/>
              </a:prstGeom>
              <a:noFill/>
            </p:spPr>
            <p:txBody>
              <a:bodyPr wrap="none" rtlCol="0">
                <a:spAutoFit/>
              </a:bodyPr>
              <a:lstStyle/>
              <a:p>
                <a:r>
                  <a:rPr lang="en-US" dirty="0">
                    <a:solidFill>
                      <a:srgbClr val="FF0000"/>
                    </a:solidFill>
                    <a:cs typeface="Arial Rounded MT Bold"/>
                  </a:rPr>
                  <a:t>Experiment</a:t>
                </a:r>
              </a:p>
            </p:txBody>
          </p:sp>
          <p:sp>
            <p:nvSpPr>
              <p:cNvPr id="30" name="TextBox 29">
                <a:extLst>
                  <a:ext uri="{FF2B5EF4-FFF2-40B4-BE49-F238E27FC236}">
                    <a16:creationId xmlns:a16="http://schemas.microsoft.com/office/drawing/2014/main" id="{696AF02C-FDF1-B8A6-2626-880449A2C782}"/>
                  </a:ext>
                </a:extLst>
              </p:cNvPr>
              <p:cNvSpPr txBox="1"/>
              <p:nvPr/>
            </p:nvSpPr>
            <p:spPr>
              <a:xfrm>
                <a:off x="6228892" y="1447800"/>
                <a:ext cx="902811" cy="369332"/>
              </a:xfrm>
              <a:prstGeom prst="rect">
                <a:avLst/>
              </a:prstGeom>
              <a:noFill/>
            </p:spPr>
            <p:txBody>
              <a:bodyPr wrap="none" rtlCol="0">
                <a:spAutoFit/>
              </a:bodyPr>
              <a:lstStyle/>
              <a:p>
                <a:r>
                  <a:rPr lang="en-US" dirty="0">
                    <a:solidFill>
                      <a:srgbClr val="FF0000"/>
                    </a:solidFill>
                    <a:cs typeface="Arial Rounded MT Bold"/>
                  </a:rPr>
                  <a:t>Theory</a:t>
                </a:r>
              </a:p>
            </p:txBody>
          </p:sp>
          <p:sp>
            <p:nvSpPr>
              <p:cNvPr id="31" name="Rectangle 30">
                <a:extLst>
                  <a:ext uri="{FF2B5EF4-FFF2-40B4-BE49-F238E27FC236}">
                    <a16:creationId xmlns:a16="http://schemas.microsoft.com/office/drawing/2014/main" id="{54255FEF-0FA1-C182-C3B3-BE20C3B0B48D}"/>
                  </a:ext>
                </a:extLst>
              </p:cNvPr>
              <p:cNvSpPr/>
              <p:nvPr/>
            </p:nvSpPr>
            <p:spPr>
              <a:xfrm>
                <a:off x="7356223" y="2667000"/>
                <a:ext cx="1547218" cy="307777"/>
              </a:xfrm>
              <a:prstGeom prst="rect">
                <a:avLst/>
              </a:prstGeom>
            </p:spPr>
            <p:txBody>
              <a:bodyPr wrap="none">
                <a:spAutoFit/>
              </a:bodyPr>
              <a:lstStyle/>
              <a:p>
                <a:pPr algn="ctr" defTabSz="456188"/>
                <a:r>
                  <a:rPr lang="en-US" sz="1400" dirty="0">
                    <a:solidFill>
                      <a:srgbClr val="0000FF"/>
                    </a:solidFill>
                  </a:rPr>
                  <a:t>Quantum orbitals</a:t>
                </a:r>
              </a:p>
            </p:txBody>
          </p:sp>
          <p:pic>
            <p:nvPicPr>
              <p:cNvPr id="38" name="Picture 37" descr="Screen Shot 2017-11-17 at 5.04.10 AM.png">
                <a:extLst>
                  <a:ext uri="{FF2B5EF4-FFF2-40B4-BE49-F238E27FC236}">
                    <a16:creationId xmlns:a16="http://schemas.microsoft.com/office/drawing/2014/main" id="{47CA5B57-9F69-883A-1A97-2F8FCF385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526" y="1524001"/>
                <a:ext cx="1180907" cy="991312"/>
              </a:xfrm>
              <a:prstGeom prst="rect">
                <a:avLst/>
              </a:prstGeom>
            </p:spPr>
          </p:pic>
          <p:sp>
            <p:nvSpPr>
              <p:cNvPr id="39" name="Rectangle 38">
                <a:extLst>
                  <a:ext uri="{FF2B5EF4-FFF2-40B4-BE49-F238E27FC236}">
                    <a16:creationId xmlns:a16="http://schemas.microsoft.com/office/drawing/2014/main" id="{8FFCCD7B-E5B6-171C-4CE9-8D8DC5D87967}"/>
                  </a:ext>
                </a:extLst>
              </p:cNvPr>
              <p:cNvSpPr/>
              <p:nvPr/>
            </p:nvSpPr>
            <p:spPr>
              <a:xfrm>
                <a:off x="4437559" y="2501101"/>
                <a:ext cx="1627369" cy="523220"/>
              </a:xfrm>
              <a:prstGeom prst="rect">
                <a:avLst/>
              </a:prstGeom>
            </p:spPr>
            <p:txBody>
              <a:bodyPr wrap="none">
                <a:spAutoFit/>
              </a:bodyPr>
              <a:lstStyle/>
              <a:p>
                <a:pPr algn="ctr" defTabSz="456188"/>
                <a:r>
                  <a:rPr lang="en-US" sz="1400" dirty="0">
                    <a:solidFill>
                      <a:srgbClr val="0000FF"/>
                    </a:solidFill>
                  </a:rPr>
                  <a:t>Rutherford’s</a:t>
                </a:r>
              </a:p>
              <a:p>
                <a:pPr algn="ctr" defTabSz="456188"/>
                <a:r>
                  <a:rPr lang="en-US" sz="1400" dirty="0">
                    <a:solidFill>
                      <a:srgbClr val="0000FF"/>
                    </a:solidFill>
                  </a:rPr>
                  <a:t>Experiment - Data</a:t>
                </a:r>
              </a:p>
            </p:txBody>
          </p:sp>
          <p:pic>
            <p:nvPicPr>
              <p:cNvPr id="40" name="Picture 39" descr="Screen Shot 2017-11-17 at 5.04.31 AM.png">
                <a:extLst>
                  <a:ext uri="{FF2B5EF4-FFF2-40B4-BE49-F238E27FC236}">
                    <a16:creationId xmlns:a16="http://schemas.microsoft.com/office/drawing/2014/main" id="{985EBA4C-F98C-35E8-B804-8D9ADC3DE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8177" y="1492909"/>
                <a:ext cx="1272168" cy="1010764"/>
              </a:xfrm>
              <a:prstGeom prst="rect">
                <a:avLst/>
              </a:prstGeom>
            </p:spPr>
          </p:pic>
          <p:pic>
            <p:nvPicPr>
              <p:cNvPr id="41" name="Picture 40" descr="Screen Shot 2017-11-17 at 1.44.35 AM.png">
                <a:extLst>
                  <a:ext uri="{FF2B5EF4-FFF2-40B4-BE49-F238E27FC236}">
                    <a16:creationId xmlns:a16="http://schemas.microsoft.com/office/drawing/2014/main" id="{5D161E35-D407-D003-2736-85311EA0A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3516" y="1345255"/>
                <a:ext cx="1611884" cy="1321745"/>
              </a:xfrm>
              <a:prstGeom prst="rect">
                <a:avLst/>
              </a:prstGeom>
            </p:spPr>
          </p:pic>
        </p:grpSp>
      </p:grpSp>
      <p:grpSp>
        <p:nvGrpSpPr>
          <p:cNvPr id="44" name="Group 43">
            <a:extLst>
              <a:ext uri="{FF2B5EF4-FFF2-40B4-BE49-F238E27FC236}">
                <a16:creationId xmlns:a16="http://schemas.microsoft.com/office/drawing/2014/main" id="{A23DE20F-05D4-B70D-83B7-A531E749AE41}"/>
              </a:ext>
            </a:extLst>
          </p:cNvPr>
          <p:cNvGrpSpPr/>
          <p:nvPr/>
        </p:nvGrpSpPr>
        <p:grpSpPr>
          <a:xfrm>
            <a:off x="586357" y="920137"/>
            <a:ext cx="4098115" cy="338554"/>
            <a:chOff x="586357" y="1251897"/>
            <a:chExt cx="4098115" cy="338554"/>
          </a:xfrm>
        </p:grpSpPr>
        <p:sp>
          <p:nvSpPr>
            <p:cNvPr id="45" name="TextBox 44">
              <a:extLst>
                <a:ext uri="{FF2B5EF4-FFF2-40B4-BE49-F238E27FC236}">
                  <a16:creationId xmlns:a16="http://schemas.microsoft.com/office/drawing/2014/main" id="{E09F6901-46E7-0376-119E-7F347FEB087B}"/>
                </a:ext>
              </a:extLst>
            </p:cNvPr>
            <p:cNvSpPr txBox="1"/>
            <p:nvPr/>
          </p:nvSpPr>
          <p:spPr>
            <a:xfrm>
              <a:off x="586357" y="1251897"/>
              <a:ext cx="2036752" cy="338554"/>
            </a:xfrm>
            <a:prstGeom prst="rect">
              <a:avLst/>
            </a:prstGeom>
            <a:noFill/>
          </p:spPr>
          <p:txBody>
            <a:bodyPr wrap="square" rtlCol="0">
              <a:spAutoFit/>
            </a:bodyPr>
            <a:lstStyle/>
            <a:p>
              <a:r>
                <a:rPr lang="el-GR" sz="1600" dirty="0">
                  <a:solidFill>
                    <a:srgbClr val="FF0000"/>
                  </a:solidFill>
                </a:rPr>
                <a:t>α</a:t>
              </a:r>
              <a:r>
                <a:rPr lang="en-US" sz="1600" dirty="0">
                  <a:solidFill>
                    <a:srgbClr val="FF0000"/>
                  </a:solidFill>
                </a:rPr>
                <a:t> + </a:t>
              </a:r>
              <a:r>
                <a:rPr lang="en-US" sz="1600" i="1" dirty="0">
                  <a:solidFill>
                    <a:srgbClr val="FF0000"/>
                  </a:solidFill>
                </a:rPr>
                <a:t>Au</a:t>
              </a:r>
              <a:r>
                <a:rPr lang="en-US" sz="1600" dirty="0">
                  <a:solidFill>
                    <a:srgbClr val="FF0000"/>
                  </a:solidFill>
                </a:rPr>
                <a:t>   </a:t>
              </a:r>
              <a:r>
                <a:rPr lang="en-US" sz="1600" dirty="0">
                  <a:solidFill>
                    <a:srgbClr val="FF0000"/>
                  </a:solidFill>
                  <a:ea typeface="Wingdings"/>
                  <a:cs typeface="Wingdings"/>
                  <a:sym typeface="Wingdings"/>
                </a:rPr>
                <a:t></a:t>
              </a:r>
              <a:r>
                <a:rPr lang="en-US" sz="1600" dirty="0">
                  <a:solidFill>
                    <a:srgbClr val="FF0000"/>
                  </a:solidFill>
                </a:rPr>
                <a:t>  </a:t>
              </a:r>
              <a:r>
                <a:rPr lang="el-GR" sz="1600" dirty="0">
                  <a:solidFill>
                    <a:srgbClr val="FF0000"/>
                  </a:solidFill>
                </a:rPr>
                <a:t>α</a:t>
              </a:r>
              <a:r>
                <a:rPr lang="en-US" sz="1600" dirty="0">
                  <a:solidFill>
                    <a:srgbClr val="FF0000"/>
                  </a:solidFill>
                </a:rPr>
                <a:t> + </a:t>
              </a:r>
              <a:r>
                <a:rPr lang="en-US" sz="1600" i="1" dirty="0">
                  <a:solidFill>
                    <a:srgbClr val="FF0000"/>
                  </a:solidFill>
                </a:rPr>
                <a:t>X</a:t>
              </a:r>
              <a:r>
                <a:rPr lang="en-US" sz="1600" dirty="0">
                  <a:solidFill>
                    <a:srgbClr val="FF0000"/>
                  </a:solidFill>
                </a:rPr>
                <a:t>   </a:t>
              </a:r>
            </a:p>
          </p:txBody>
        </p:sp>
        <p:sp>
          <p:nvSpPr>
            <p:cNvPr id="46" name="TextBox 45">
              <a:extLst>
                <a:ext uri="{FF2B5EF4-FFF2-40B4-BE49-F238E27FC236}">
                  <a16:creationId xmlns:a16="http://schemas.microsoft.com/office/drawing/2014/main" id="{285AA5F3-34D3-1642-0BEE-AC7E92D9AA28}"/>
                </a:ext>
              </a:extLst>
            </p:cNvPr>
            <p:cNvSpPr txBox="1"/>
            <p:nvPr/>
          </p:nvSpPr>
          <p:spPr>
            <a:xfrm>
              <a:off x="2928863" y="1251897"/>
              <a:ext cx="1755609" cy="307777"/>
            </a:xfrm>
            <a:prstGeom prst="rect">
              <a:avLst/>
            </a:prstGeom>
            <a:noFill/>
          </p:spPr>
          <p:txBody>
            <a:bodyPr wrap="none" rtlCol="0">
              <a:spAutoFit/>
            </a:bodyPr>
            <a:lstStyle/>
            <a:p>
              <a:r>
                <a:rPr lang="en-US" sz="1400" dirty="0">
                  <a:solidFill>
                    <a:srgbClr val="FF0000"/>
                  </a:solidFill>
                  <a:cs typeface="Arial Rounded MT Bold"/>
                </a:rPr>
                <a:t>Over 100 years ago</a:t>
              </a:r>
            </a:p>
          </p:txBody>
        </p:sp>
      </p:grpSp>
      <p:sp>
        <p:nvSpPr>
          <p:cNvPr id="47" name="TextBox 46">
            <a:extLst>
              <a:ext uri="{FF2B5EF4-FFF2-40B4-BE49-F238E27FC236}">
                <a16:creationId xmlns:a16="http://schemas.microsoft.com/office/drawing/2014/main" id="{5EB0AEED-58B8-40E9-AEEF-3CD3A27F0121}"/>
              </a:ext>
            </a:extLst>
          </p:cNvPr>
          <p:cNvSpPr txBox="1"/>
          <p:nvPr/>
        </p:nvSpPr>
        <p:spPr>
          <a:xfrm>
            <a:off x="253319" y="6094987"/>
            <a:ext cx="3781738" cy="430855"/>
          </a:xfrm>
          <a:prstGeom prst="rect">
            <a:avLst/>
          </a:prstGeom>
          <a:noFill/>
        </p:spPr>
        <p:txBody>
          <a:bodyPr wrap="none" lIns="91407" tIns="45704" rIns="91407" bIns="45704" rtlCol="0">
            <a:spAutoFit/>
          </a:bodyPr>
          <a:lstStyle/>
          <a:p>
            <a:pPr marL="342780" indent="-342780" defTabSz="820487">
              <a:buFont typeface="Wingdings" charset="2"/>
              <a:buChar char="q"/>
            </a:pPr>
            <a:r>
              <a:rPr lang="en-US" sz="2200" dirty="0">
                <a:solidFill>
                  <a:srgbClr val="006600"/>
                </a:solidFill>
              </a:rPr>
              <a:t>Not so in proton structure!</a:t>
            </a:r>
          </a:p>
        </p:txBody>
      </p:sp>
    </p:spTree>
    <p:extLst>
      <p:ext uri="{BB962C8B-B14F-4D97-AF65-F5344CB8AC3E}">
        <p14:creationId xmlns:p14="http://schemas.microsoft.com/office/powerpoint/2010/main" val="129970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61</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solidFill>
                  <a:prstClr val="black"/>
                </a:solidFill>
                <a:ea typeface="ＭＳ Ｐゴシック" pitchFamily="-107" charset="-128"/>
                <a:cs typeface="Arial Rounded MT Bold"/>
              </a:rPr>
              <a:t>From 3D hadron structure to </a:t>
            </a:r>
            <a:r>
              <a:rPr lang="en-US" sz="2400" dirty="0">
                <a:solidFill>
                  <a:srgbClr val="FF0000"/>
                </a:solidFill>
                <a:ea typeface="ＭＳ Ｐゴシック" pitchFamily="-107" charset="-128"/>
                <a:cs typeface="Arial Rounded MT Bold"/>
              </a:rPr>
              <a:t>Q</a:t>
            </a:r>
            <a:r>
              <a:rPr lang="en-US" sz="2400" dirty="0">
                <a:solidFill>
                  <a:srgbClr val="0000FF"/>
                </a:solidFill>
                <a:ea typeface="ＭＳ Ｐゴシック" pitchFamily="-107" charset="-128"/>
                <a:cs typeface="Arial Rounded MT Bold"/>
              </a:rPr>
              <a:t>C</a:t>
            </a:r>
            <a:r>
              <a:rPr lang="en-US" sz="2400" dirty="0">
                <a:solidFill>
                  <a:srgbClr val="008000"/>
                </a:solidFill>
                <a:ea typeface="ＭＳ Ｐゴシック" pitchFamily="-107" charset="-128"/>
                <a:cs typeface="Arial Rounded MT Bold"/>
              </a:rPr>
              <a:t>D</a:t>
            </a:r>
            <a:endParaRPr lang="en-US" sz="2400" dirty="0">
              <a:latin typeface="+mj-lt"/>
            </a:endParaRPr>
          </a:p>
        </p:txBody>
      </p:sp>
      <p:grpSp>
        <p:nvGrpSpPr>
          <p:cNvPr id="23" name="Group 22">
            <a:extLst>
              <a:ext uri="{FF2B5EF4-FFF2-40B4-BE49-F238E27FC236}">
                <a16:creationId xmlns:a16="http://schemas.microsoft.com/office/drawing/2014/main" id="{13973AB9-45E1-AFDE-7E7A-64E83B1A5A9E}"/>
              </a:ext>
            </a:extLst>
          </p:cNvPr>
          <p:cNvGrpSpPr/>
          <p:nvPr/>
        </p:nvGrpSpPr>
        <p:grpSpPr>
          <a:xfrm>
            <a:off x="685800" y="1636352"/>
            <a:ext cx="3475682" cy="1380929"/>
            <a:chOff x="691259" y="2038620"/>
            <a:chExt cx="3475682" cy="1380929"/>
          </a:xfrm>
        </p:grpSpPr>
        <p:grpSp>
          <p:nvGrpSpPr>
            <p:cNvPr id="24" name="Group 23">
              <a:extLst>
                <a:ext uri="{FF2B5EF4-FFF2-40B4-BE49-F238E27FC236}">
                  <a16:creationId xmlns:a16="http://schemas.microsoft.com/office/drawing/2014/main" id="{F4182BAC-BB53-DEEF-3FE5-EFB647CD0164}"/>
                </a:ext>
              </a:extLst>
            </p:cNvPr>
            <p:cNvGrpSpPr/>
            <p:nvPr/>
          </p:nvGrpSpPr>
          <p:grpSpPr>
            <a:xfrm>
              <a:off x="691259" y="2038620"/>
              <a:ext cx="3377798" cy="1380929"/>
              <a:chOff x="691259" y="2038620"/>
              <a:chExt cx="3377798" cy="1380929"/>
            </a:xfrm>
          </p:grpSpPr>
          <p:pic>
            <p:nvPicPr>
              <p:cNvPr id="33" name="Picture 32" descr="quarks.gif">
                <a:extLst>
                  <a:ext uri="{FF2B5EF4-FFF2-40B4-BE49-F238E27FC236}">
                    <a16:creationId xmlns:a16="http://schemas.microsoft.com/office/drawing/2014/main" id="{6A85DD2C-5D4C-388C-0068-024B9B923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259" y="2038620"/>
                <a:ext cx="2615798" cy="1380929"/>
              </a:xfrm>
              <a:prstGeom prst="rect">
                <a:avLst/>
              </a:prstGeom>
            </p:spPr>
          </p:pic>
          <p:sp>
            <p:nvSpPr>
              <p:cNvPr id="34" name="TextBox 33">
                <a:extLst>
                  <a:ext uri="{FF2B5EF4-FFF2-40B4-BE49-F238E27FC236}">
                    <a16:creationId xmlns:a16="http://schemas.microsoft.com/office/drawing/2014/main" id="{6ABCE93D-72AE-419E-B01B-14AF61DF29D4}"/>
                  </a:ext>
                </a:extLst>
              </p:cNvPr>
              <p:cNvSpPr txBox="1"/>
              <p:nvPr/>
            </p:nvSpPr>
            <p:spPr>
              <a:xfrm>
                <a:off x="691259" y="2038620"/>
                <a:ext cx="2237278" cy="369332"/>
              </a:xfrm>
              <a:prstGeom prst="rect">
                <a:avLst/>
              </a:prstGeom>
              <a:noFill/>
            </p:spPr>
            <p:txBody>
              <a:bodyPr wrap="square" rtlCol="0">
                <a:spAutoFit/>
              </a:bodyPr>
              <a:lstStyle/>
              <a:p>
                <a:r>
                  <a:rPr lang="en-US" dirty="0">
                    <a:solidFill>
                      <a:srgbClr val="FF0000"/>
                    </a:solidFill>
                  </a:rPr>
                  <a:t>e + </a:t>
                </a:r>
                <a:r>
                  <a:rPr lang="en-US" i="1" dirty="0">
                    <a:solidFill>
                      <a:srgbClr val="FF0000"/>
                    </a:solidFill>
                  </a:rPr>
                  <a:t>p</a:t>
                </a:r>
                <a:r>
                  <a:rPr lang="en-US" dirty="0">
                    <a:solidFill>
                      <a:srgbClr val="FF0000"/>
                    </a:solidFill>
                  </a:rPr>
                  <a:t>   </a:t>
                </a:r>
                <a:r>
                  <a:rPr lang="en-US" dirty="0">
                    <a:solidFill>
                      <a:srgbClr val="FF0000"/>
                    </a:solidFill>
                    <a:ea typeface="Wingdings"/>
                    <a:cs typeface="Wingdings"/>
                    <a:sym typeface="Wingdings"/>
                  </a:rPr>
                  <a:t></a:t>
                </a:r>
                <a:r>
                  <a:rPr lang="en-US" dirty="0">
                    <a:solidFill>
                      <a:srgbClr val="FF0000"/>
                    </a:solidFill>
                  </a:rPr>
                  <a:t>  e + </a:t>
                </a:r>
                <a:r>
                  <a:rPr lang="en-US" i="1" dirty="0">
                    <a:solidFill>
                      <a:srgbClr val="FF0000"/>
                    </a:solidFill>
                  </a:rPr>
                  <a:t>X</a:t>
                </a:r>
                <a:r>
                  <a:rPr lang="en-US" dirty="0">
                    <a:solidFill>
                      <a:srgbClr val="FF0000"/>
                    </a:solidFill>
                  </a:rPr>
                  <a:t>   </a:t>
                </a:r>
              </a:p>
            </p:txBody>
          </p:sp>
        </p:grpSp>
        <p:sp>
          <p:nvSpPr>
            <p:cNvPr id="32" name="TextBox 31">
              <a:extLst>
                <a:ext uri="{FF2B5EF4-FFF2-40B4-BE49-F238E27FC236}">
                  <a16:creationId xmlns:a16="http://schemas.microsoft.com/office/drawing/2014/main" id="{1A513368-1306-412F-513D-DF9814C6CA4C}"/>
                </a:ext>
              </a:extLst>
            </p:cNvPr>
            <p:cNvSpPr txBox="1"/>
            <p:nvPr/>
          </p:nvSpPr>
          <p:spPr>
            <a:xfrm>
              <a:off x="3584730" y="2595468"/>
              <a:ext cx="582211" cy="307777"/>
            </a:xfrm>
            <a:prstGeom prst="rect">
              <a:avLst/>
            </a:prstGeom>
            <a:noFill/>
          </p:spPr>
          <p:txBody>
            <a:bodyPr wrap="none" rtlCol="0">
              <a:spAutoFit/>
            </a:bodyPr>
            <a:lstStyle/>
            <a:p>
              <a:pPr defTabSz="456188"/>
              <a:r>
                <a:rPr lang="en-US" sz="1400" dirty="0">
                  <a:solidFill>
                    <a:srgbClr val="0000FF"/>
                  </a:solidFill>
                </a:rPr>
                <a:t>1968</a:t>
              </a:r>
            </a:p>
          </p:txBody>
        </p:sp>
      </p:grpSp>
      <p:sp>
        <p:nvSpPr>
          <p:cNvPr id="35" name="TextBox 34">
            <a:extLst>
              <a:ext uri="{FF2B5EF4-FFF2-40B4-BE49-F238E27FC236}">
                <a16:creationId xmlns:a16="http://schemas.microsoft.com/office/drawing/2014/main" id="{1592CB4A-6507-857D-FB83-0F4148F3DAD0}"/>
              </a:ext>
            </a:extLst>
          </p:cNvPr>
          <p:cNvSpPr txBox="1"/>
          <p:nvPr/>
        </p:nvSpPr>
        <p:spPr>
          <a:xfrm>
            <a:off x="277098" y="672655"/>
            <a:ext cx="7533662" cy="421234"/>
          </a:xfrm>
          <a:prstGeom prst="rect">
            <a:avLst/>
          </a:prstGeom>
          <a:noFill/>
        </p:spPr>
        <p:txBody>
          <a:bodyPr wrap="none" lIns="81882" tIns="40940" rIns="81882" bIns="40940" rtlCol="0">
            <a:spAutoFit/>
          </a:bodyPr>
          <a:lstStyle/>
          <a:p>
            <a:pPr defTabSz="456188">
              <a:buFont typeface="Wingdings" charset="2"/>
              <a:buChar char="q"/>
            </a:pPr>
            <a:r>
              <a:rPr lang="en-US" sz="2200" dirty="0">
                <a:solidFill>
                  <a:srgbClr val="0D720A"/>
                </a:solidFill>
                <a:cs typeface="Arial Rounded MT Bold"/>
              </a:rPr>
              <a:t> A </a:t>
            </a:r>
            <a:r>
              <a:rPr lang="en-US" sz="2200" dirty="0">
                <a:solidFill>
                  <a:srgbClr val="FF0000"/>
                </a:solidFill>
                <a:cs typeface="Arial Rounded MT Bold"/>
              </a:rPr>
              <a:t>modern</a:t>
            </a:r>
            <a:r>
              <a:rPr lang="en-US" sz="2200" dirty="0">
                <a:solidFill>
                  <a:srgbClr val="0D720A"/>
                </a:solidFill>
                <a:cs typeface="Arial Rounded MT Bold"/>
              </a:rPr>
              <a:t> </a:t>
            </a:r>
            <a:r>
              <a:rPr lang="en-US" sz="2200" dirty="0">
                <a:solidFill>
                  <a:srgbClr val="FF0000"/>
                </a:solidFill>
                <a:cs typeface="Arial Rounded MT Bold"/>
              </a:rPr>
              <a:t>“Rutherford” experiment </a:t>
            </a:r>
            <a:r>
              <a:rPr lang="en-US" sz="2200" dirty="0">
                <a:solidFill>
                  <a:srgbClr val="0D720A"/>
                </a:solidFill>
                <a:cs typeface="Arial Rounded MT Bold"/>
              </a:rPr>
              <a:t>(about 50 years ago)</a:t>
            </a:r>
            <a:r>
              <a:rPr lang="en-US" sz="2200" dirty="0">
                <a:solidFill>
                  <a:srgbClr val="006600"/>
                </a:solidFill>
                <a:cs typeface="Arial Rounded MT Bold"/>
              </a:rPr>
              <a:t>:</a:t>
            </a:r>
          </a:p>
        </p:txBody>
      </p:sp>
      <p:sp>
        <p:nvSpPr>
          <p:cNvPr id="36" name="Rectangle 35">
            <a:extLst>
              <a:ext uri="{FF2B5EF4-FFF2-40B4-BE49-F238E27FC236}">
                <a16:creationId xmlns:a16="http://schemas.microsoft.com/office/drawing/2014/main" id="{E1AB0EFB-A61F-E1D1-7745-D1DABF701720}"/>
              </a:ext>
            </a:extLst>
          </p:cNvPr>
          <p:cNvSpPr/>
          <p:nvPr/>
        </p:nvSpPr>
        <p:spPr>
          <a:xfrm>
            <a:off x="582755" y="1118202"/>
            <a:ext cx="1251146" cy="369332"/>
          </a:xfrm>
          <a:prstGeom prst="rect">
            <a:avLst/>
          </a:prstGeom>
        </p:spPr>
        <p:txBody>
          <a:bodyPr wrap="square">
            <a:spAutoFit/>
          </a:bodyPr>
          <a:lstStyle/>
          <a:p>
            <a:r>
              <a:rPr lang="en-US" dirty="0">
                <a:solidFill>
                  <a:srgbClr val="0000FF"/>
                </a:solidFill>
                <a:cs typeface="Arial Rounded MT Bold"/>
              </a:rPr>
              <a:t>Nucleon</a:t>
            </a:r>
            <a:r>
              <a:rPr lang="en-US" b="1" dirty="0">
                <a:solidFill>
                  <a:srgbClr val="0000FF"/>
                </a:solidFill>
                <a:cs typeface="Arial Rounded MT Bold"/>
              </a:rPr>
              <a:t>:</a:t>
            </a:r>
            <a:endParaRPr lang="en-US" dirty="0">
              <a:solidFill>
                <a:srgbClr val="0000FF"/>
              </a:solidFill>
              <a:cs typeface="Arial Rounded MT Bold"/>
            </a:endParaRPr>
          </a:p>
        </p:txBody>
      </p:sp>
      <p:sp>
        <p:nvSpPr>
          <p:cNvPr id="37" name="Rectangle 36">
            <a:extLst>
              <a:ext uri="{FF2B5EF4-FFF2-40B4-BE49-F238E27FC236}">
                <a16:creationId xmlns:a16="http://schemas.microsoft.com/office/drawing/2014/main" id="{21762E34-8BC1-DD9E-0029-0201E01A57D1}"/>
              </a:ext>
            </a:extLst>
          </p:cNvPr>
          <p:cNvSpPr/>
          <p:nvPr/>
        </p:nvSpPr>
        <p:spPr>
          <a:xfrm>
            <a:off x="1742248" y="1142842"/>
            <a:ext cx="2448438" cy="584776"/>
          </a:xfrm>
          <a:prstGeom prst="rect">
            <a:avLst/>
          </a:prstGeom>
        </p:spPr>
        <p:txBody>
          <a:bodyPr wrap="square">
            <a:spAutoFit/>
          </a:bodyPr>
          <a:lstStyle/>
          <a:p>
            <a:r>
              <a:rPr lang="en-US" sz="1600" i="1" dirty="0">
                <a:solidFill>
                  <a:srgbClr val="0000FF"/>
                </a:solidFill>
                <a:cs typeface="Arial Rounded MT Bold"/>
              </a:rPr>
              <a:t>The building unit of all atomic nuclei</a:t>
            </a:r>
          </a:p>
        </p:txBody>
      </p:sp>
      <p:grpSp>
        <p:nvGrpSpPr>
          <p:cNvPr id="48" name="Group 47">
            <a:extLst>
              <a:ext uri="{FF2B5EF4-FFF2-40B4-BE49-F238E27FC236}">
                <a16:creationId xmlns:a16="http://schemas.microsoft.com/office/drawing/2014/main" id="{5E16A29E-8239-C56C-A8BE-B71FBE23D163}"/>
              </a:ext>
            </a:extLst>
          </p:cNvPr>
          <p:cNvGrpSpPr/>
          <p:nvPr/>
        </p:nvGrpSpPr>
        <p:grpSpPr>
          <a:xfrm>
            <a:off x="6940064" y="1102952"/>
            <a:ext cx="2133600" cy="2547732"/>
            <a:chOff x="7008362" y="4517418"/>
            <a:chExt cx="2133600" cy="2524416"/>
          </a:xfrm>
        </p:grpSpPr>
        <p:pic>
          <p:nvPicPr>
            <p:cNvPr id="49" name="Picture 48" descr="dis-vs-q2.png">
              <a:extLst>
                <a:ext uri="{FF2B5EF4-FFF2-40B4-BE49-F238E27FC236}">
                  <a16:creationId xmlns:a16="http://schemas.microsoft.com/office/drawing/2014/main" id="{9492994A-AD7F-D13A-78AF-046CB889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362" y="4861491"/>
              <a:ext cx="2133600" cy="2180343"/>
            </a:xfrm>
            <a:prstGeom prst="rect">
              <a:avLst/>
            </a:prstGeom>
          </p:spPr>
        </p:pic>
        <p:sp>
          <p:nvSpPr>
            <p:cNvPr id="50" name="Rectangle 49">
              <a:extLst>
                <a:ext uri="{FF2B5EF4-FFF2-40B4-BE49-F238E27FC236}">
                  <a16:creationId xmlns:a16="http://schemas.microsoft.com/office/drawing/2014/main" id="{FFA64497-7914-FAAD-3A42-4CDFCA3E0706}"/>
                </a:ext>
              </a:extLst>
            </p:cNvPr>
            <p:cNvSpPr/>
            <p:nvPr/>
          </p:nvSpPr>
          <p:spPr>
            <a:xfrm>
              <a:off x="7499000" y="4517418"/>
              <a:ext cx="1083951" cy="335456"/>
            </a:xfrm>
            <a:prstGeom prst="rect">
              <a:avLst/>
            </a:prstGeom>
          </p:spPr>
          <p:txBody>
            <a:bodyPr wrap="none">
              <a:spAutoFit/>
            </a:bodyPr>
            <a:lstStyle/>
            <a:p>
              <a:pPr algn="ctr" defTabSz="456188"/>
              <a:r>
                <a:rPr lang="en-US" sz="1600" dirty="0">
                  <a:solidFill>
                    <a:srgbClr val="FF0000"/>
                  </a:solidFill>
                </a:rPr>
                <a:t>Discovery</a:t>
              </a:r>
            </a:p>
          </p:txBody>
        </p:sp>
      </p:grpSp>
      <p:sp>
        <p:nvSpPr>
          <p:cNvPr id="51" name="Right Arrow 67">
            <a:extLst>
              <a:ext uri="{FF2B5EF4-FFF2-40B4-BE49-F238E27FC236}">
                <a16:creationId xmlns:a16="http://schemas.microsoft.com/office/drawing/2014/main" id="{FC86F7B7-2933-F817-4FD7-9F61FD40F949}"/>
              </a:ext>
            </a:extLst>
          </p:cNvPr>
          <p:cNvSpPr/>
          <p:nvPr/>
        </p:nvSpPr>
        <p:spPr>
          <a:xfrm>
            <a:off x="6339256" y="2169752"/>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grpSp>
        <p:nvGrpSpPr>
          <p:cNvPr id="52" name="Group 51">
            <a:extLst>
              <a:ext uri="{FF2B5EF4-FFF2-40B4-BE49-F238E27FC236}">
                <a16:creationId xmlns:a16="http://schemas.microsoft.com/office/drawing/2014/main" id="{DC12C487-8129-5F23-C140-4F54B9DCA390}"/>
              </a:ext>
            </a:extLst>
          </p:cNvPr>
          <p:cNvGrpSpPr/>
          <p:nvPr/>
        </p:nvGrpSpPr>
        <p:grpSpPr>
          <a:xfrm>
            <a:off x="609600" y="2931752"/>
            <a:ext cx="3018606" cy="369332"/>
            <a:chOff x="584873" y="6448366"/>
            <a:chExt cx="3018606" cy="369332"/>
          </a:xfrm>
        </p:grpSpPr>
        <p:sp>
          <p:nvSpPr>
            <p:cNvPr id="53" name="TextBox 52">
              <a:extLst>
                <a:ext uri="{FF2B5EF4-FFF2-40B4-BE49-F238E27FC236}">
                  <a16:creationId xmlns:a16="http://schemas.microsoft.com/office/drawing/2014/main" id="{99F8BE32-B149-C33A-2D1E-22B826F26C80}"/>
                </a:ext>
              </a:extLst>
            </p:cNvPr>
            <p:cNvSpPr txBox="1"/>
            <p:nvPr/>
          </p:nvSpPr>
          <p:spPr>
            <a:xfrm>
              <a:off x="1328497" y="6448366"/>
              <a:ext cx="2274982" cy="369332"/>
            </a:xfrm>
            <a:prstGeom prst="rect">
              <a:avLst/>
            </a:prstGeom>
            <a:noFill/>
          </p:spPr>
          <p:txBody>
            <a:bodyPr wrap="none" rtlCol="0">
              <a:spAutoFit/>
            </a:bodyPr>
            <a:lstStyle/>
            <a:p>
              <a:r>
                <a:rPr lang="en-US" i="1" dirty="0">
                  <a:solidFill>
                    <a:srgbClr val="FF0000"/>
                  </a:solidFill>
                  <a:cs typeface="Arial Rounded MT Bold"/>
                </a:rPr>
                <a:t>Discovery of quarks!</a:t>
              </a:r>
            </a:p>
          </p:txBody>
        </p:sp>
        <p:sp>
          <p:nvSpPr>
            <p:cNvPr id="54" name="Right Arrow 70">
              <a:extLst>
                <a:ext uri="{FF2B5EF4-FFF2-40B4-BE49-F238E27FC236}">
                  <a16:creationId xmlns:a16="http://schemas.microsoft.com/office/drawing/2014/main" id="{A25F6065-CE7A-3E52-1C5A-5AAAE9B32797}"/>
                </a:ext>
              </a:extLst>
            </p:cNvPr>
            <p:cNvSpPr/>
            <p:nvPr/>
          </p:nvSpPr>
          <p:spPr>
            <a:xfrm>
              <a:off x="584873" y="6488668"/>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grpSp>
      <p:grpSp>
        <p:nvGrpSpPr>
          <p:cNvPr id="55" name="Group 54">
            <a:extLst>
              <a:ext uri="{FF2B5EF4-FFF2-40B4-BE49-F238E27FC236}">
                <a16:creationId xmlns:a16="http://schemas.microsoft.com/office/drawing/2014/main" id="{5262C073-1198-5287-6511-1C7BF96A2CA3}"/>
              </a:ext>
            </a:extLst>
          </p:cNvPr>
          <p:cNvGrpSpPr/>
          <p:nvPr/>
        </p:nvGrpSpPr>
        <p:grpSpPr>
          <a:xfrm>
            <a:off x="4343400" y="1102952"/>
            <a:ext cx="1853505" cy="2286000"/>
            <a:chOff x="4539206" y="4522938"/>
            <a:chExt cx="1853505" cy="2335062"/>
          </a:xfrm>
        </p:grpSpPr>
        <p:grpSp>
          <p:nvGrpSpPr>
            <p:cNvPr id="56" name="Group 55">
              <a:extLst>
                <a:ext uri="{FF2B5EF4-FFF2-40B4-BE49-F238E27FC236}">
                  <a16:creationId xmlns:a16="http://schemas.microsoft.com/office/drawing/2014/main" id="{426D6590-B6C2-A405-3C4D-8BB2C09E6E9F}"/>
                </a:ext>
              </a:extLst>
            </p:cNvPr>
            <p:cNvGrpSpPr/>
            <p:nvPr/>
          </p:nvGrpSpPr>
          <p:grpSpPr>
            <a:xfrm>
              <a:off x="4539206" y="4522938"/>
              <a:ext cx="1853505" cy="2335062"/>
              <a:chOff x="4539206" y="4522938"/>
              <a:chExt cx="1853505" cy="2196525"/>
            </a:xfrm>
          </p:grpSpPr>
          <p:pic>
            <p:nvPicPr>
              <p:cNvPr id="58" name="Picture 57" descr="Screen Shot 2017-11-17 at 11.02.02 AM.png">
                <a:extLst>
                  <a:ext uri="{FF2B5EF4-FFF2-40B4-BE49-F238E27FC236}">
                    <a16:creationId xmlns:a16="http://schemas.microsoft.com/office/drawing/2014/main" id="{FD59D7D5-BE60-F32E-3693-DA735AADE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9206" y="4861493"/>
                <a:ext cx="1853505" cy="1857970"/>
              </a:xfrm>
              <a:prstGeom prst="rect">
                <a:avLst/>
              </a:prstGeom>
            </p:spPr>
          </p:pic>
          <p:sp>
            <p:nvSpPr>
              <p:cNvPr id="59" name="Rectangle 58">
                <a:extLst>
                  <a:ext uri="{FF2B5EF4-FFF2-40B4-BE49-F238E27FC236}">
                    <a16:creationId xmlns:a16="http://schemas.microsoft.com/office/drawing/2014/main" id="{9915F8CB-828C-FDE4-9516-0A8C932147C7}"/>
                  </a:ext>
                </a:extLst>
              </p:cNvPr>
              <p:cNvSpPr/>
              <p:nvPr/>
            </p:nvSpPr>
            <p:spPr>
              <a:xfrm>
                <a:off x="4941957" y="4522938"/>
                <a:ext cx="1095172" cy="325303"/>
              </a:xfrm>
              <a:prstGeom prst="rect">
                <a:avLst/>
              </a:prstGeom>
            </p:spPr>
            <p:txBody>
              <a:bodyPr wrap="none">
                <a:spAutoFit/>
              </a:bodyPr>
              <a:lstStyle/>
              <a:p>
                <a:pPr algn="ctr" defTabSz="456188"/>
                <a:r>
                  <a:rPr lang="en-US" sz="1600" dirty="0">
                    <a:solidFill>
                      <a:srgbClr val="FF0000"/>
                    </a:solidFill>
                  </a:rPr>
                  <a:t>Prediction</a:t>
                </a:r>
              </a:p>
            </p:txBody>
          </p:sp>
        </p:grpSp>
        <p:sp>
          <p:nvSpPr>
            <p:cNvPr id="57" name="TextBox 56">
              <a:extLst>
                <a:ext uri="{FF2B5EF4-FFF2-40B4-BE49-F238E27FC236}">
                  <a16:creationId xmlns:a16="http://schemas.microsoft.com/office/drawing/2014/main" id="{15C611CE-CFB3-57C5-56B2-04D89D521978}"/>
                </a:ext>
              </a:extLst>
            </p:cNvPr>
            <p:cNvSpPr txBox="1"/>
            <p:nvPr/>
          </p:nvSpPr>
          <p:spPr>
            <a:xfrm>
              <a:off x="5669436" y="5965448"/>
              <a:ext cx="671979" cy="534449"/>
            </a:xfrm>
            <a:prstGeom prst="rect">
              <a:avLst/>
            </a:prstGeom>
            <a:noFill/>
          </p:spPr>
          <p:txBody>
            <a:bodyPr wrap="none" rtlCol="0">
              <a:spAutoFit/>
            </a:bodyPr>
            <a:lstStyle/>
            <a:p>
              <a:r>
                <a:rPr lang="en-US" sz="1400" dirty="0">
                  <a:solidFill>
                    <a:srgbClr val="0000FF"/>
                  </a:solidFill>
                  <a:cs typeface="Arial Rounded MT Bold"/>
                </a:rPr>
                <a:t>Quark</a:t>
              </a:r>
            </a:p>
            <a:p>
              <a:r>
                <a:rPr lang="en-US" sz="1400" dirty="0">
                  <a:solidFill>
                    <a:srgbClr val="0000FF"/>
                  </a:solidFill>
                  <a:cs typeface="Arial Rounded MT Bold"/>
                </a:rPr>
                <a:t>model</a:t>
              </a:r>
            </a:p>
          </p:txBody>
        </p:sp>
      </p:grpSp>
      <p:grpSp>
        <p:nvGrpSpPr>
          <p:cNvPr id="60" name="Group 59">
            <a:extLst>
              <a:ext uri="{FF2B5EF4-FFF2-40B4-BE49-F238E27FC236}">
                <a16:creationId xmlns:a16="http://schemas.microsoft.com/office/drawing/2014/main" id="{549FA5C2-C9B1-BE9F-0861-D18CA285B83F}"/>
              </a:ext>
            </a:extLst>
          </p:cNvPr>
          <p:cNvGrpSpPr/>
          <p:nvPr/>
        </p:nvGrpSpPr>
        <p:grpSpPr>
          <a:xfrm>
            <a:off x="304800" y="3312752"/>
            <a:ext cx="8601114" cy="2985042"/>
            <a:chOff x="304800" y="3581400"/>
            <a:chExt cx="8601114" cy="2985042"/>
          </a:xfrm>
        </p:grpSpPr>
        <p:grpSp>
          <p:nvGrpSpPr>
            <p:cNvPr id="61" name="Group 60">
              <a:extLst>
                <a:ext uri="{FF2B5EF4-FFF2-40B4-BE49-F238E27FC236}">
                  <a16:creationId xmlns:a16="http://schemas.microsoft.com/office/drawing/2014/main" id="{6BFEA036-4C7C-3B1E-FE9C-39DC6315FEDC}"/>
                </a:ext>
              </a:extLst>
            </p:cNvPr>
            <p:cNvGrpSpPr/>
            <p:nvPr/>
          </p:nvGrpSpPr>
          <p:grpSpPr>
            <a:xfrm>
              <a:off x="304800" y="3581400"/>
              <a:ext cx="8519547" cy="2985042"/>
              <a:chOff x="293836" y="3886200"/>
              <a:chExt cx="8519547" cy="2985042"/>
            </a:xfrm>
          </p:grpSpPr>
          <p:grpSp>
            <p:nvGrpSpPr>
              <p:cNvPr id="63" name="Group 62">
                <a:extLst>
                  <a:ext uri="{FF2B5EF4-FFF2-40B4-BE49-F238E27FC236}">
                    <a16:creationId xmlns:a16="http://schemas.microsoft.com/office/drawing/2014/main" id="{8D7389F2-7485-F413-4D28-8BF3F1C6903B}"/>
                  </a:ext>
                </a:extLst>
              </p:cNvPr>
              <p:cNvGrpSpPr/>
              <p:nvPr/>
            </p:nvGrpSpPr>
            <p:grpSpPr>
              <a:xfrm>
                <a:off x="293836" y="3886200"/>
                <a:ext cx="6701283" cy="2985042"/>
                <a:chOff x="293836" y="3886200"/>
                <a:chExt cx="6701283" cy="2985042"/>
              </a:xfrm>
            </p:grpSpPr>
            <p:sp>
              <p:nvSpPr>
                <p:cNvPr id="67" name="TextBox 66">
                  <a:extLst>
                    <a:ext uri="{FF2B5EF4-FFF2-40B4-BE49-F238E27FC236}">
                      <a16:creationId xmlns:a16="http://schemas.microsoft.com/office/drawing/2014/main" id="{4225652C-3C07-A2A0-D368-24161D6012FD}"/>
                    </a:ext>
                  </a:extLst>
                </p:cNvPr>
                <p:cNvSpPr txBox="1"/>
                <p:nvPr/>
              </p:nvSpPr>
              <p:spPr>
                <a:xfrm>
                  <a:off x="293836" y="3886200"/>
                  <a:ext cx="6539258" cy="421414"/>
                </a:xfrm>
                <a:prstGeom prst="rect">
                  <a:avLst/>
                </a:prstGeom>
                <a:noFill/>
              </p:spPr>
              <p:txBody>
                <a:bodyPr wrap="none" lIns="82058" tIns="41029" rIns="82058" bIns="41029" rtlCol="0">
                  <a:spAutoFit/>
                </a:bodyPr>
                <a:lstStyle/>
                <a:p>
                  <a:pPr defTabSz="456188">
                    <a:buFont typeface="Wingdings" charset="2"/>
                    <a:buChar char="q"/>
                  </a:pPr>
                  <a:r>
                    <a:rPr lang="en-US" sz="2200" dirty="0">
                      <a:solidFill>
                        <a:srgbClr val="006600"/>
                      </a:solidFill>
                      <a:cs typeface="Arial Rounded MT Bold"/>
                    </a:rPr>
                    <a:t> Discovery of Quantum </a:t>
                  </a:r>
                  <a:r>
                    <a:rPr lang="en-US" sz="2200" dirty="0" err="1">
                      <a:solidFill>
                        <a:srgbClr val="006600"/>
                      </a:solidFill>
                      <a:cs typeface="Arial Rounded MT Bold"/>
                    </a:rPr>
                    <a:t>Chromodynamics</a:t>
                  </a:r>
                  <a:r>
                    <a:rPr lang="en-US" sz="2200" dirty="0">
                      <a:solidFill>
                        <a:srgbClr val="006600"/>
                      </a:solidFill>
                      <a:cs typeface="Arial Rounded MT Bold"/>
                    </a:rPr>
                    <a:t> (QCD):</a:t>
                  </a:r>
                </a:p>
              </p:txBody>
            </p:sp>
            <p:pic>
              <p:nvPicPr>
                <p:cNvPr id="68" name="Picture 67">
                  <a:extLst>
                    <a:ext uri="{FF2B5EF4-FFF2-40B4-BE49-F238E27FC236}">
                      <a16:creationId xmlns:a16="http://schemas.microsoft.com/office/drawing/2014/main" id="{4E593AA6-BE2D-2C42-1790-285F3390E412}"/>
                    </a:ext>
                  </a:extLst>
                </p:cNvPr>
                <p:cNvPicPr>
                  <a:picLocks noChangeAspect="1"/>
                </p:cNvPicPr>
                <p:nvPr/>
              </p:nvPicPr>
              <p:blipFill>
                <a:blip r:embed="rId5"/>
                <a:stretch>
                  <a:fillRect/>
                </a:stretch>
              </p:blipFill>
              <p:spPr>
                <a:xfrm>
                  <a:off x="685800" y="4343400"/>
                  <a:ext cx="5459170" cy="2209800"/>
                </a:xfrm>
                <a:prstGeom prst="rect">
                  <a:avLst/>
                </a:prstGeom>
              </p:spPr>
            </p:pic>
            <p:grpSp>
              <p:nvGrpSpPr>
                <p:cNvPr id="69" name="Group 68">
                  <a:extLst>
                    <a:ext uri="{FF2B5EF4-FFF2-40B4-BE49-F238E27FC236}">
                      <a16:creationId xmlns:a16="http://schemas.microsoft.com/office/drawing/2014/main" id="{AEF0849F-A247-6399-532E-1A923DCAA60E}"/>
                    </a:ext>
                  </a:extLst>
                </p:cNvPr>
                <p:cNvGrpSpPr/>
                <p:nvPr/>
              </p:nvGrpSpPr>
              <p:grpSpPr>
                <a:xfrm>
                  <a:off x="6161236" y="4800600"/>
                  <a:ext cx="833883" cy="726141"/>
                  <a:chOff x="6161236" y="4800600"/>
                  <a:chExt cx="833883" cy="726141"/>
                </a:xfrm>
              </p:grpSpPr>
              <p:sp>
                <p:nvSpPr>
                  <p:cNvPr id="72" name="Right Arrow 88">
                    <a:extLst>
                      <a:ext uri="{FF2B5EF4-FFF2-40B4-BE49-F238E27FC236}">
                        <a16:creationId xmlns:a16="http://schemas.microsoft.com/office/drawing/2014/main" id="{F302F9C9-BD97-AF16-52C8-99AF276AF9D6}"/>
                      </a:ext>
                    </a:extLst>
                  </p:cNvPr>
                  <p:cNvSpPr/>
                  <p:nvPr/>
                </p:nvSpPr>
                <p:spPr>
                  <a:xfrm>
                    <a:off x="6324600" y="5257800"/>
                    <a:ext cx="623455" cy="268941"/>
                  </a:xfrm>
                  <a:prstGeom prst="rightArrow">
                    <a:avLst/>
                  </a:prstGeom>
                  <a:solidFill>
                    <a:srgbClr val="09AB37"/>
                  </a:solidFill>
                  <a:ln>
                    <a:solidFill>
                      <a:srgbClr val="09AB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188"/>
                    <a:endParaRPr lang="en-US">
                      <a:solidFill>
                        <a:prstClr val="white"/>
                      </a:solidFill>
                    </a:endParaRPr>
                  </a:p>
                </p:txBody>
              </p:sp>
              <p:sp>
                <p:nvSpPr>
                  <p:cNvPr id="73" name="TextBox 72">
                    <a:extLst>
                      <a:ext uri="{FF2B5EF4-FFF2-40B4-BE49-F238E27FC236}">
                        <a16:creationId xmlns:a16="http://schemas.microsoft.com/office/drawing/2014/main" id="{FE8E08D8-9C44-1285-4728-577DC76F3A9A}"/>
                      </a:ext>
                    </a:extLst>
                  </p:cNvPr>
                  <p:cNvSpPr txBox="1"/>
                  <p:nvPr/>
                </p:nvSpPr>
                <p:spPr>
                  <a:xfrm>
                    <a:off x="6161236" y="4800600"/>
                    <a:ext cx="833883" cy="338554"/>
                  </a:xfrm>
                  <a:prstGeom prst="rect">
                    <a:avLst/>
                  </a:prstGeom>
                  <a:solidFill>
                    <a:srgbClr val="E9A0BC">
                      <a:alpha val="73000"/>
                    </a:srgbClr>
                  </a:solidFill>
                  <a:ln>
                    <a:solidFill>
                      <a:schemeClr val="tx1"/>
                    </a:solidFill>
                  </a:ln>
                </p:spPr>
                <p:txBody>
                  <a:bodyPr wrap="none" rtlCol="0">
                    <a:spAutoFit/>
                  </a:bodyPr>
                  <a:lstStyle/>
                  <a:p>
                    <a:r>
                      <a:rPr lang="en-US" sz="1600" i="1" dirty="0">
                        <a:cs typeface="Arial Rounded MT Bold"/>
                      </a:rPr>
                      <a:t>Gluons</a:t>
                    </a:r>
                  </a:p>
                </p:txBody>
              </p:sp>
            </p:grpSp>
            <p:sp>
              <p:nvSpPr>
                <p:cNvPr id="70" name="TextBox 69">
                  <a:extLst>
                    <a:ext uri="{FF2B5EF4-FFF2-40B4-BE49-F238E27FC236}">
                      <a16:creationId xmlns:a16="http://schemas.microsoft.com/office/drawing/2014/main" id="{684B720E-4967-3273-FF90-96DA2993B673}"/>
                    </a:ext>
                  </a:extLst>
                </p:cNvPr>
                <p:cNvSpPr txBox="1"/>
                <p:nvPr/>
              </p:nvSpPr>
              <p:spPr>
                <a:xfrm>
                  <a:off x="903436" y="6523896"/>
                  <a:ext cx="1199367" cy="338554"/>
                </a:xfrm>
                <a:prstGeom prst="rect">
                  <a:avLst/>
                </a:prstGeom>
                <a:solidFill>
                  <a:srgbClr val="E9A0BC">
                    <a:alpha val="73000"/>
                  </a:srgbClr>
                </a:solidFill>
                <a:ln>
                  <a:solidFill>
                    <a:schemeClr val="tx1"/>
                  </a:solidFill>
                </a:ln>
              </p:spPr>
              <p:txBody>
                <a:bodyPr wrap="none" rtlCol="0">
                  <a:spAutoFit/>
                </a:bodyPr>
                <a:lstStyle/>
                <a:p>
                  <a:r>
                    <a:rPr lang="en-US" sz="1600" i="1" dirty="0">
                      <a:cs typeface="Arial Rounded MT Bold"/>
                    </a:rPr>
                    <a:t>Nanometer</a:t>
                  </a:r>
                </a:p>
              </p:txBody>
            </p:sp>
            <p:sp>
              <p:nvSpPr>
                <p:cNvPr id="71" name="TextBox 70">
                  <a:extLst>
                    <a:ext uri="{FF2B5EF4-FFF2-40B4-BE49-F238E27FC236}">
                      <a16:creationId xmlns:a16="http://schemas.microsoft.com/office/drawing/2014/main" id="{7B66E0E7-E330-4C5C-35F5-6DCA4FED1A41}"/>
                    </a:ext>
                  </a:extLst>
                </p:cNvPr>
                <p:cNvSpPr txBox="1"/>
                <p:nvPr/>
              </p:nvSpPr>
              <p:spPr>
                <a:xfrm>
                  <a:off x="3646636" y="6532688"/>
                  <a:ext cx="1292341" cy="338554"/>
                </a:xfrm>
                <a:prstGeom prst="rect">
                  <a:avLst/>
                </a:prstGeom>
                <a:solidFill>
                  <a:srgbClr val="E9A0BC">
                    <a:alpha val="73000"/>
                  </a:srgbClr>
                </a:solidFill>
                <a:ln>
                  <a:solidFill>
                    <a:schemeClr val="tx1"/>
                  </a:solidFill>
                </a:ln>
              </p:spPr>
              <p:txBody>
                <a:bodyPr wrap="none" rtlCol="0">
                  <a:spAutoFit/>
                </a:bodyPr>
                <a:lstStyle/>
                <a:p>
                  <a:r>
                    <a:rPr lang="en-US" sz="1600" i="1" dirty="0" err="1">
                      <a:cs typeface="Arial Rounded MT Bold"/>
                    </a:rPr>
                    <a:t>Femtometer</a:t>
                  </a:r>
                  <a:endParaRPr lang="en-US" sz="1600" i="1" dirty="0">
                    <a:cs typeface="Arial Rounded MT Bold"/>
                  </a:endParaRPr>
                </a:p>
              </p:txBody>
            </p:sp>
          </p:grpSp>
          <p:grpSp>
            <p:nvGrpSpPr>
              <p:cNvPr id="64" name="Group 63">
                <a:extLst>
                  <a:ext uri="{FF2B5EF4-FFF2-40B4-BE49-F238E27FC236}">
                    <a16:creationId xmlns:a16="http://schemas.microsoft.com/office/drawing/2014/main" id="{1D484105-BB13-5293-3108-6EA343F839DB}"/>
                  </a:ext>
                </a:extLst>
              </p:cNvPr>
              <p:cNvGrpSpPr/>
              <p:nvPr/>
            </p:nvGrpSpPr>
            <p:grpSpPr>
              <a:xfrm>
                <a:off x="6770836" y="4281856"/>
                <a:ext cx="2042547" cy="2580594"/>
                <a:chOff x="6770836" y="4281856"/>
                <a:chExt cx="2042547" cy="2580594"/>
              </a:xfrm>
            </p:grpSpPr>
            <p:pic>
              <p:nvPicPr>
                <p:cNvPr id="65" name="Picture 64" descr="Screen Shot 2015-04-08 at 11.56.09 PM.png">
                  <a:extLst>
                    <a:ext uri="{FF2B5EF4-FFF2-40B4-BE49-F238E27FC236}">
                      <a16:creationId xmlns:a16="http://schemas.microsoft.com/office/drawing/2014/main" id="{1FC16BE7-212E-43BA-7284-E069D5EFA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235" y="4281856"/>
                  <a:ext cx="1509147" cy="1680044"/>
                </a:xfrm>
                <a:prstGeom prst="rect">
                  <a:avLst/>
                </a:prstGeom>
              </p:spPr>
            </p:pic>
            <p:sp>
              <p:nvSpPr>
                <p:cNvPr id="66" name="TextBox 65">
                  <a:extLst>
                    <a:ext uri="{FF2B5EF4-FFF2-40B4-BE49-F238E27FC236}">
                      <a16:creationId xmlns:a16="http://schemas.microsoft.com/office/drawing/2014/main" id="{F7D69CE4-74C5-8660-DA6E-BB72468E3DBF}"/>
                    </a:ext>
                  </a:extLst>
                </p:cNvPr>
                <p:cNvSpPr txBox="1"/>
                <p:nvPr/>
              </p:nvSpPr>
              <p:spPr>
                <a:xfrm>
                  <a:off x="6770836" y="6523896"/>
                  <a:ext cx="2042547" cy="338554"/>
                </a:xfrm>
                <a:prstGeom prst="rect">
                  <a:avLst/>
                </a:prstGeom>
                <a:solidFill>
                  <a:srgbClr val="E9A0BC">
                    <a:alpha val="73000"/>
                  </a:srgbClr>
                </a:solidFill>
                <a:ln>
                  <a:solidFill>
                    <a:schemeClr val="tx1"/>
                  </a:solidFill>
                </a:ln>
              </p:spPr>
              <p:txBody>
                <a:bodyPr wrap="none" rtlCol="0">
                  <a:spAutoFit/>
                </a:bodyPr>
                <a:lstStyle/>
                <a:p>
                  <a:r>
                    <a:rPr lang="en-US" sz="1600" i="1" dirty="0">
                      <a:cs typeface="Arial Rounded MT Bold"/>
                    </a:rPr>
                    <a:t>Quantum Probability</a:t>
                  </a:r>
                </a:p>
              </p:txBody>
            </p:sp>
          </p:grpSp>
        </p:grpSp>
        <p:sp>
          <p:nvSpPr>
            <p:cNvPr id="62" name="TextBox 61">
              <a:extLst>
                <a:ext uri="{FF2B5EF4-FFF2-40B4-BE49-F238E27FC236}">
                  <a16:creationId xmlns:a16="http://schemas.microsoft.com/office/drawing/2014/main" id="{64655158-F5A2-0153-5514-F7EC022FA079}"/>
                </a:ext>
              </a:extLst>
            </p:cNvPr>
            <p:cNvSpPr txBox="1"/>
            <p:nvPr/>
          </p:nvSpPr>
          <p:spPr>
            <a:xfrm>
              <a:off x="6647292" y="5653456"/>
              <a:ext cx="2258622" cy="584775"/>
            </a:xfrm>
            <a:prstGeom prst="rect">
              <a:avLst/>
            </a:prstGeom>
            <a:noFill/>
          </p:spPr>
          <p:txBody>
            <a:bodyPr wrap="square" rtlCol="0">
              <a:spAutoFit/>
            </a:bodyPr>
            <a:lstStyle/>
            <a:p>
              <a:pPr algn="ctr"/>
              <a:r>
                <a:rPr lang="en-US" sz="1600" i="1" dirty="0">
                  <a:solidFill>
                    <a:srgbClr val="FF0000"/>
                  </a:solidFill>
                  <a:cs typeface="Arial Rounded MT Bold"/>
                </a:rPr>
                <a:t>No still picture!</a:t>
              </a:r>
            </a:p>
            <a:p>
              <a:pPr algn="ctr"/>
              <a:r>
                <a:rPr lang="en-US" sz="1600" i="1" dirty="0">
                  <a:solidFill>
                    <a:srgbClr val="FF0000"/>
                  </a:solidFill>
                  <a:cs typeface="Arial Rounded MT Bold"/>
                </a:rPr>
                <a:t>No fixed structure!</a:t>
              </a:r>
            </a:p>
          </p:txBody>
        </p:sp>
      </p:grpSp>
    </p:spTree>
    <p:extLst>
      <p:ext uri="{BB962C8B-B14F-4D97-AF65-F5344CB8AC3E}">
        <p14:creationId xmlns:p14="http://schemas.microsoft.com/office/powerpoint/2010/main" val="175039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62</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The Revolution in Hadron and Nuclear Structure </a:t>
            </a:r>
          </a:p>
        </p:txBody>
      </p:sp>
      <p:pic>
        <p:nvPicPr>
          <p:cNvPr id="3" name="Picture 2">
            <a:extLst>
              <a:ext uri="{FF2B5EF4-FFF2-40B4-BE49-F238E27FC236}">
                <a16:creationId xmlns:a16="http://schemas.microsoft.com/office/drawing/2014/main" id="{1511ECE4-EEBA-804A-0165-E4F7D3941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440" y="3489960"/>
            <a:ext cx="2346960"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descr="ActionAPE5LQanimXs30small">
            <a:extLst>
              <a:ext uri="{FF2B5EF4-FFF2-40B4-BE49-F238E27FC236}">
                <a16:creationId xmlns:a16="http://schemas.microsoft.com/office/drawing/2014/main" id="{973CB11B-0443-15E6-8EF1-47A863EE7289}"/>
              </a:ext>
            </a:extLst>
          </p:cNvPr>
          <p:cNvPicPr>
            <a:picLocks noChangeAspect="1" noChangeArrowheads="1" noCrop="1"/>
          </p:cNvPicPr>
          <p:nvPr/>
        </p:nvPicPr>
        <p:blipFill>
          <a:blip r:embed="rId3" cstate="print"/>
          <a:srcRect/>
          <a:stretch>
            <a:fillRect/>
          </a:stretch>
        </p:blipFill>
        <p:spPr bwMode="auto">
          <a:xfrm>
            <a:off x="609600" y="3733800"/>
            <a:ext cx="2438400" cy="1828800"/>
          </a:xfrm>
          <a:prstGeom prst="rect">
            <a:avLst/>
          </a:prstGeom>
          <a:noFill/>
          <a:ln w="9525">
            <a:noFill/>
            <a:miter lim="800000"/>
            <a:headEnd/>
            <a:tailEnd/>
          </a:ln>
        </p:spPr>
      </p:pic>
      <p:pic>
        <p:nvPicPr>
          <p:cNvPr id="19" name="Picture 13" descr="a">
            <a:extLst>
              <a:ext uri="{FF2B5EF4-FFF2-40B4-BE49-F238E27FC236}">
                <a16:creationId xmlns:a16="http://schemas.microsoft.com/office/drawing/2014/main" id="{2943AFD7-CC12-C489-442B-06982705EC4C}"/>
              </a:ext>
            </a:extLst>
          </p:cNvPr>
          <p:cNvPicPr>
            <a:picLocks noChangeAspect="1" noChangeArrowheads="1"/>
          </p:cNvPicPr>
          <p:nvPr/>
        </p:nvPicPr>
        <p:blipFill>
          <a:blip r:embed="rId4" cstate="print"/>
          <a:srcRect/>
          <a:stretch>
            <a:fillRect/>
          </a:stretch>
        </p:blipFill>
        <p:spPr bwMode="auto">
          <a:xfrm>
            <a:off x="609600" y="3733800"/>
            <a:ext cx="2438400" cy="1828800"/>
          </a:xfrm>
          <a:prstGeom prst="rect">
            <a:avLst/>
          </a:prstGeom>
          <a:noFill/>
          <a:ln w="9525">
            <a:noFill/>
            <a:miter lim="800000"/>
            <a:headEnd/>
            <a:tailEnd/>
          </a:ln>
        </p:spPr>
      </p:pic>
      <p:pic>
        <p:nvPicPr>
          <p:cNvPr id="20" name="Picture 1">
            <a:extLst>
              <a:ext uri="{FF2B5EF4-FFF2-40B4-BE49-F238E27FC236}">
                <a16:creationId xmlns:a16="http://schemas.microsoft.com/office/drawing/2014/main" id="{8AA61683-05EF-F66B-6A8D-2519364820FC}"/>
              </a:ext>
            </a:extLst>
          </p:cNvPr>
          <p:cNvPicPr>
            <a:picLocks noChangeAspect="1" noChangeArrowheads="1"/>
          </p:cNvPicPr>
          <p:nvPr/>
        </p:nvPicPr>
        <p:blipFill rotWithShape="1">
          <a:blip r:embed="rId5"/>
          <a:srcRect t="11876"/>
          <a:stretch/>
        </p:blipFill>
        <p:spPr bwMode="auto">
          <a:xfrm>
            <a:off x="6397028" y="3470495"/>
            <a:ext cx="2420303" cy="2244505"/>
          </a:xfrm>
          <a:prstGeom prst="rect">
            <a:avLst/>
          </a:prstGeom>
          <a:noFill/>
          <a:ln w="9525">
            <a:noFill/>
            <a:miter lim="800000"/>
            <a:headEnd/>
            <a:tailEnd/>
          </a:ln>
        </p:spPr>
      </p:pic>
      <p:sp>
        <p:nvSpPr>
          <p:cNvPr id="21" name="Text Box 4">
            <a:extLst>
              <a:ext uri="{FF2B5EF4-FFF2-40B4-BE49-F238E27FC236}">
                <a16:creationId xmlns:a16="http://schemas.microsoft.com/office/drawing/2014/main" id="{FD0AD340-7AA2-AD53-7E78-30F624F7012A}"/>
              </a:ext>
            </a:extLst>
          </p:cNvPr>
          <p:cNvSpPr txBox="1">
            <a:spLocks noChangeArrowheads="1"/>
          </p:cNvSpPr>
          <p:nvPr/>
        </p:nvSpPr>
        <p:spPr bwMode="auto">
          <a:xfrm>
            <a:off x="381000" y="2275582"/>
            <a:ext cx="8474075" cy="1077218"/>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Looking deep inside protons and neutrons:</a:t>
            </a:r>
          </a:p>
          <a:p>
            <a:pPr fontAlgn="auto">
              <a:spcBef>
                <a:spcPts val="0"/>
              </a:spcBef>
              <a:spcAft>
                <a:spcPts val="0"/>
              </a:spcAft>
            </a:pPr>
            <a:r>
              <a:rPr lang="en-US" sz="1600" dirty="0">
                <a:solidFill>
                  <a:srgbClr val="0033CC"/>
                </a:solidFill>
                <a:latin typeface="Arial" panose="020B0604020202020204" pitchFamily="34" charset="0"/>
                <a:cs typeface="Arial" panose="020B0604020202020204" pitchFamily="34" charset="0"/>
              </a:rPr>
              <a:t>	Quantum fluctuations + special relativity + M = E/c</a:t>
            </a:r>
            <a:r>
              <a:rPr lang="en-US" sz="1600" baseline="30000" dirty="0">
                <a:solidFill>
                  <a:srgbClr val="0033CC"/>
                </a:solidFill>
                <a:latin typeface="Arial" panose="020B0604020202020204" pitchFamily="34" charset="0"/>
                <a:cs typeface="Arial" panose="020B0604020202020204" pitchFamily="34" charset="0"/>
              </a:rPr>
              <a:t>2</a:t>
            </a:r>
            <a:r>
              <a:rPr lang="en-US" sz="1600" dirty="0">
                <a:solidFill>
                  <a:srgbClr val="0033CC"/>
                </a:solidFill>
                <a:latin typeface="Arial" panose="020B0604020202020204" pitchFamily="34" charset="0"/>
                <a:cs typeface="Arial" panose="020B0604020202020204" pitchFamily="34" charset="0"/>
              </a:rPr>
              <a:t> gives 			rise to quark-gluon dynamics (structure and interactions).</a:t>
            </a:r>
          </a:p>
          <a:p>
            <a:pP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				Resolution or </a:t>
            </a:r>
            <a:r>
              <a:rPr lang="en-US" sz="1600" dirty="0">
                <a:solidFill>
                  <a:srgbClr val="C0504D"/>
                </a:solidFill>
                <a:latin typeface="Arial" panose="020B0604020202020204" pitchFamily="34" charset="0"/>
                <a:cs typeface="Arial" panose="020B0604020202020204" pitchFamily="34" charset="0"/>
              </a:rPr>
              <a:t>Momentum transfer Q is “large”</a:t>
            </a:r>
          </a:p>
        </p:txBody>
      </p:sp>
      <p:sp>
        <p:nvSpPr>
          <p:cNvPr id="22" name="Text Box 3">
            <a:extLst>
              <a:ext uri="{FF2B5EF4-FFF2-40B4-BE49-F238E27FC236}">
                <a16:creationId xmlns:a16="http://schemas.microsoft.com/office/drawing/2014/main" id="{1E7A1DEE-2D31-74CD-8388-273011FC6681}"/>
              </a:ext>
            </a:extLst>
          </p:cNvPr>
          <p:cNvSpPr txBox="1">
            <a:spLocks noChangeArrowheads="1"/>
          </p:cNvSpPr>
          <p:nvPr/>
        </p:nvSpPr>
        <p:spPr bwMode="auto">
          <a:xfrm>
            <a:off x="381000" y="533400"/>
            <a:ext cx="8474075" cy="584775"/>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Nuclear Physics in terms of protons, neutrons and pion exchange is a very good effective model.				Resolution or </a:t>
            </a:r>
            <a:r>
              <a:rPr lang="en-US" sz="1600" dirty="0">
                <a:solidFill>
                  <a:srgbClr val="C0504D"/>
                </a:solidFill>
                <a:latin typeface="Arial" panose="020B0604020202020204" pitchFamily="34" charset="0"/>
                <a:cs typeface="Arial" panose="020B0604020202020204" pitchFamily="34" charset="0"/>
              </a:rPr>
              <a:t>Momentum transfer Q is negligible</a:t>
            </a:r>
          </a:p>
        </p:txBody>
      </p:sp>
      <p:sp>
        <p:nvSpPr>
          <p:cNvPr id="23" name="Text Box 2">
            <a:extLst>
              <a:ext uri="{FF2B5EF4-FFF2-40B4-BE49-F238E27FC236}">
                <a16:creationId xmlns:a16="http://schemas.microsoft.com/office/drawing/2014/main" id="{7581540E-D40A-8FA5-A20F-F27B5A240846}"/>
              </a:ext>
            </a:extLst>
          </p:cNvPr>
          <p:cNvSpPr txBox="1">
            <a:spLocks noChangeArrowheads="1"/>
          </p:cNvSpPr>
          <p:nvPr/>
        </p:nvSpPr>
        <p:spPr bwMode="auto">
          <a:xfrm>
            <a:off x="381000" y="1143000"/>
            <a:ext cx="8474075" cy="1077218"/>
          </a:xfrm>
          <a:prstGeom prst="rect">
            <a:avLst/>
          </a:prstGeom>
          <a:noFill/>
          <a:ln w="9525">
            <a:noFill/>
            <a:miter lim="800000"/>
            <a:headEnd/>
            <a:tailEnd/>
          </a:ln>
        </p:spPr>
        <p:txBody>
          <a:bodyPr>
            <a:spAutoFit/>
          </a:bodyPr>
          <a:lstStyle/>
          <a:p>
            <a:pP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Protons and Neutrons in terms of constituent (valence) quarks is a very decent effective model:</a:t>
            </a:r>
          </a:p>
          <a:p>
            <a:pP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        	</a:t>
            </a:r>
            <a:r>
              <a:rPr lang="en-US" sz="1600" dirty="0">
                <a:solidFill>
                  <a:srgbClr val="0033CC"/>
                </a:solidFill>
                <a:latin typeface="Arial" panose="020B0604020202020204" pitchFamily="34" charset="0"/>
                <a:cs typeface="Arial" panose="020B0604020202020204" pitchFamily="34" charset="0"/>
              </a:rPr>
              <a:t>the Constituent Quark Model works surprisingly well.</a:t>
            </a:r>
          </a:p>
          <a:p>
            <a:pPr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				Resolution or </a:t>
            </a:r>
            <a:r>
              <a:rPr lang="en-US" sz="1600" dirty="0">
                <a:solidFill>
                  <a:srgbClr val="C0504D"/>
                </a:solidFill>
                <a:latin typeface="Arial" panose="020B0604020202020204" pitchFamily="34" charset="0"/>
                <a:cs typeface="Arial" panose="020B0604020202020204" pitchFamily="34" charset="0"/>
              </a:rPr>
              <a:t>Momentum transfer Q is small</a:t>
            </a:r>
          </a:p>
        </p:txBody>
      </p:sp>
      <p:sp>
        <p:nvSpPr>
          <p:cNvPr id="24" name="TextBox 23">
            <a:extLst>
              <a:ext uri="{FF2B5EF4-FFF2-40B4-BE49-F238E27FC236}">
                <a16:creationId xmlns:a16="http://schemas.microsoft.com/office/drawing/2014/main" id="{A2EE7348-BD67-10C2-9E0C-41E649795517}"/>
              </a:ext>
            </a:extLst>
          </p:cNvPr>
          <p:cNvSpPr txBox="1"/>
          <p:nvPr/>
        </p:nvSpPr>
        <p:spPr>
          <a:xfrm>
            <a:off x="3200400" y="5892225"/>
            <a:ext cx="2895600" cy="523220"/>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Arial" panose="020B0604020202020204" pitchFamily="34" charset="0"/>
                <a:cs typeface="Arial" panose="020B0604020202020204" pitchFamily="34" charset="0"/>
              </a:rPr>
              <a:t>The proton is complex, mass and spin are emergent phenomena</a:t>
            </a:r>
          </a:p>
        </p:txBody>
      </p:sp>
      <p:grpSp>
        <p:nvGrpSpPr>
          <p:cNvPr id="25" name="Group 24">
            <a:extLst>
              <a:ext uri="{FF2B5EF4-FFF2-40B4-BE49-F238E27FC236}">
                <a16:creationId xmlns:a16="http://schemas.microsoft.com/office/drawing/2014/main" id="{1733D006-9E5C-DC5F-D9AB-A21C801EC3EF}"/>
              </a:ext>
            </a:extLst>
          </p:cNvPr>
          <p:cNvGrpSpPr/>
          <p:nvPr/>
        </p:nvGrpSpPr>
        <p:grpSpPr>
          <a:xfrm>
            <a:off x="6324600" y="5867400"/>
            <a:ext cx="2514600" cy="738664"/>
            <a:chOff x="6324600" y="5867400"/>
            <a:chExt cx="2514600" cy="738664"/>
          </a:xfrm>
        </p:grpSpPr>
        <p:sp>
          <p:nvSpPr>
            <p:cNvPr id="26" name="TextBox 25">
              <a:extLst>
                <a:ext uri="{FF2B5EF4-FFF2-40B4-BE49-F238E27FC236}">
                  <a16:creationId xmlns:a16="http://schemas.microsoft.com/office/drawing/2014/main" id="{EAC5266B-D674-D84A-0410-BD4BFADDF873}"/>
                </a:ext>
              </a:extLst>
            </p:cNvPr>
            <p:cNvSpPr txBox="1"/>
            <p:nvPr/>
          </p:nvSpPr>
          <p:spPr>
            <a:xfrm>
              <a:off x="6324600" y="5867400"/>
              <a:ext cx="2514600" cy="738664"/>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Arial" panose="020B0604020202020204" pitchFamily="34" charset="0"/>
                  <a:cs typeface="Arial" panose="020B0604020202020204" pitchFamily="34" charset="0"/>
                </a:rPr>
                <a:t>Quantum fluctuations play a role in nucleon structure:</a:t>
              </a:r>
            </a:p>
            <a:p>
              <a:pPr algn="ctr" fontAlgn="auto">
                <a:spcBef>
                  <a:spcPts val="0"/>
                </a:spcBef>
                <a:spcAft>
                  <a:spcPts val="0"/>
                </a:spcAft>
              </a:pPr>
              <a:r>
                <a:rPr lang="en-US" sz="1400" b="1" dirty="0">
                  <a:solidFill>
                    <a:prstClr val="black"/>
                  </a:solidFill>
                  <a:latin typeface="Arial" panose="020B0604020202020204" pitchFamily="34" charset="0"/>
                  <a:cs typeface="Arial" panose="020B0604020202020204" pitchFamily="34" charset="0"/>
                  <a:sym typeface="Wingdings" pitchFamily="2" charset="2"/>
                </a:rPr>
                <a:t>d(x)</a:t>
              </a:r>
              <a:r>
                <a:rPr lang="en-US" sz="1400" b="1" dirty="0">
                  <a:solidFill>
                    <a:srgbClr val="000000"/>
                  </a:solidFill>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sym typeface="Wingdings" pitchFamily="2" charset="2"/>
                </a:rPr>
                <a:t> u(x)</a:t>
              </a:r>
              <a:endParaRPr lang="en-US" sz="1400" b="1" dirty="0">
                <a:solidFill>
                  <a:prstClr val="black"/>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4F36F25-3473-2C9C-D66A-2B3C2EB8DC6B}"/>
                </a:ext>
              </a:extLst>
            </p:cNvPr>
            <p:cNvSpPr txBox="1"/>
            <p:nvPr/>
          </p:nvSpPr>
          <p:spPr>
            <a:xfrm>
              <a:off x="7066460" y="6172200"/>
              <a:ext cx="253596" cy="338554"/>
            </a:xfrm>
            <a:prstGeom prst="rect">
              <a:avLst/>
            </a:prstGeom>
            <a:noFill/>
          </p:spPr>
          <p:txBody>
            <a:bodyPr wrap="none" rtlCol="0">
              <a:spAutoFit/>
            </a:bodyPr>
            <a:lstStyle/>
            <a:p>
              <a:pPr fontAlgn="auto">
                <a:spcBef>
                  <a:spcPts val="0"/>
                </a:spcBef>
                <a:spcAft>
                  <a:spcPts val="0"/>
                </a:spcAft>
              </a:pPr>
              <a:r>
                <a:rPr lang="en-US" sz="1600" b="1" dirty="0">
                  <a:solidFill>
                    <a:prstClr val="black"/>
                  </a:solidFill>
                  <a:latin typeface="Arial" panose="020B0604020202020204" pitchFamily="34" charset="0"/>
                  <a:cs typeface="Arial" panose="020B0604020202020204" pitchFamily="34" charset="0"/>
                </a:rPr>
                <a:t>-</a:t>
              </a:r>
            </a:p>
          </p:txBody>
        </p:sp>
        <p:sp>
          <p:nvSpPr>
            <p:cNvPr id="28" name="TextBox 27">
              <a:extLst>
                <a:ext uri="{FF2B5EF4-FFF2-40B4-BE49-F238E27FC236}">
                  <a16:creationId xmlns:a16="http://schemas.microsoft.com/office/drawing/2014/main" id="{14EC91B3-1294-1040-406B-E682E9619B52}"/>
                </a:ext>
              </a:extLst>
            </p:cNvPr>
            <p:cNvSpPr txBox="1"/>
            <p:nvPr/>
          </p:nvSpPr>
          <p:spPr>
            <a:xfrm>
              <a:off x="7620000" y="6172200"/>
              <a:ext cx="253596" cy="338554"/>
            </a:xfrm>
            <a:prstGeom prst="rect">
              <a:avLst/>
            </a:prstGeom>
            <a:noFill/>
          </p:spPr>
          <p:txBody>
            <a:bodyPr wrap="none" rtlCol="0">
              <a:spAutoFit/>
            </a:bodyPr>
            <a:lstStyle/>
            <a:p>
              <a:pPr fontAlgn="auto">
                <a:spcBef>
                  <a:spcPts val="0"/>
                </a:spcBef>
                <a:spcAft>
                  <a:spcPts val="0"/>
                </a:spcAft>
              </a:pPr>
              <a:r>
                <a:rPr lang="en-US" sz="1600" b="1" dirty="0">
                  <a:solidFill>
                    <a:prstClr val="black"/>
                  </a:solidFill>
                  <a:latin typeface="Arial" panose="020B0604020202020204" pitchFamily="34" charset="0"/>
                  <a:cs typeface="Arial" panose="020B0604020202020204" pitchFamily="34" charset="0"/>
                </a:rPr>
                <a:t>-</a:t>
              </a:r>
            </a:p>
          </p:txBody>
        </p:sp>
      </p:grpSp>
      <p:sp>
        <p:nvSpPr>
          <p:cNvPr id="29" name="TextBox 28">
            <a:extLst>
              <a:ext uri="{FF2B5EF4-FFF2-40B4-BE49-F238E27FC236}">
                <a16:creationId xmlns:a16="http://schemas.microsoft.com/office/drawing/2014/main" id="{6C35F0DD-2BB7-5AF0-D0B6-E108FE35304D}"/>
              </a:ext>
            </a:extLst>
          </p:cNvPr>
          <p:cNvSpPr txBox="1"/>
          <p:nvPr/>
        </p:nvSpPr>
        <p:spPr>
          <a:xfrm>
            <a:off x="152400" y="5892225"/>
            <a:ext cx="3200400" cy="738664"/>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Arial" panose="020B0604020202020204" pitchFamily="34" charset="0"/>
                <a:cs typeface="Arial" panose="020B0604020202020204" pitchFamily="34" charset="0"/>
              </a:rPr>
              <a:t>The QCD vacuum is not empty, but full of gluon fluctuations: deep in the proton is a wall of gluons</a:t>
            </a:r>
          </a:p>
        </p:txBody>
      </p:sp>
      <p:sp>
        <p:nvSpPr>
          <p:cNvPr id="30" name="TextBox 29">
            <a:extLst>
              <a:ext uri="{FF2B5EF4-FFF2-40B4-BE49-F238E27FC236}">
                <a16:creationId xmlns:a16="http://schemas.microsoft.com/office/drawing/2014/main" id="{BFEFA10B-6ED4-29AD-DED4-2DF921BBF097}"/>
              </a:ext>
            </a:extLst>
          </p:cNvPr>
          <p:cNvSpPr txBox="1"/>
          <p:nvPr/>
        </p:nvSpPr>
        <p:spPr>
          <a:xfrm>
            <a:off x="8535035" y="3802390"/>
            <a:ext cx="640080" cy="523220"/>
          </a:xfrm>
          <a:prstGeom prst="rect">
            <a:avLst/>
          </a:prstGeom>
          <a:noFill/>
        </p:spPr>
        <p:txBody>
          <a:bodyPr wrap="square" rtlCol="0">
            <a:spAutoFit/>
          </a:bodyPr>
          <a:lstStyle/>
          <a:p>
            <a:pPr algn="l"/>
            <a:r>
              <a:rPr lang="en-US" sz="1400" dirty="0">
                <a:latin typeface="Arial" panose="020B0604020202020204" pitchFamily="34" charset="0"/>
                <a:cs typeface="Arial" panose="020B0604020202020204" pitchFamily="34" charset="0"/>
              </a:rPr>
              <a:t>E866 result</a:t>
            </a:r>
          </a:p>
        </p:txBody>
      </p:sp>
    </p:spTree>
    <p:extLst>
      <p:ext uri="{BB962C8B-B14F-4D97-AF65-F5344CB8AC3E}">
        <p14:creationId xmlns:p14="http://schemas.microsoft.com/office/powerpoint/2010/main" val="365637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63</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0" y="2283"/>
            <a:ext cx="9144000" cy="835917"/>
          </a:xfrm>
        </p:spPr>
        <p:txBody>
          <a:bodyPr>
            <a:noAutofit/>
          </a:bodyPr>
          <a:lstStyle/>
          <a:p>
            <a:r>
              <a:rPr lang="en-US" sz="2400" dirty="0">
                <a:latin typeface="Arial" panose="020B0604020202020204" pitchFamily="34" charset="0"/>
                <a:cs typeface="Arial" panose="020B0604020202020204" pitchFamily="34" charset="0"/>
              </a:rPr>
              <a:t>Nuclear </a:t>
            </a:r>
            <a:r>
              <a:rPr lang="en-US" sz="2400" dirty="0" err="1">
                <a:latin typeface="Arial" panose="020B0604020202020204" pitchFamily="34" charset="0"/>
                <a:cs typeface="Arial" panose="020B0604020202020204" pitchFamily="34" charset="0"/>
              </a:rPr>
              <a:t>Femto</a:t>
            </a:r>
            <a:r>
              <a:rPr lang="en-US" sz="2400" b="1" dirty="0" err="1">
                <a:latin typeface="Arial" panose="020B0604020202020204" pitchFamily="34" charset="0"/>
                <a:cs typeface="Arial" panose="020B0604020202020204" pitchFamily="34" charset="0"/>
              </a:rPr>
              <a:t>graphy</a:t>
            </a:r>
            <a:r>
              <a:rPr lang="en-US" sz="2400" b="1" dirty="0">
                <a:latin typeface="Arial" panose="020B0604020202020204" pitchFamily="34" charset="0"/>
                <a:cs typeface="Arial" panose="020B0604020202020204" pitchFamily="34" charset="0"/>
              </a:rPr>
              <a:t>: 2 New Dimensions Transverse to Longitudinal Momentum</a:t>
            </a:r>
            <a:endParaRPr lang="en-US" sz="2400" dirty="0">
              <a:latin typeface="Arial" panose="020B0604020202020204" pitchFamily="34" charset="0"/>
              <a:cs typeface="Arial" panose="020B0604020202020204" pitchFamily="34" charset="0"/>
            </a:endParaRPr>
          </a:p>
        </p:txBody>
      </p:sp>
      <p:pic>
        <p:nvPicPr>
          <p:cNvPr id="13" name="Content Placeholder 3" descr="Screen Shot 2018-10-10 at 6.42.08 AM.png">
            <a:extLst>
              <a:ext uri="{FF2B5EF4-FFF2-40B4-BE49-F238E27FC236}">
                <a16:creationId xmlns:a16="http://schemas.microsoft.com/office/drawing/2014/main" id="{9EECA86C-C458-4528-9622-E0C0DD417379}"/>
              </a:ext>
            </a:extLst>
          </p:cNvPr>
          <p:cNvPicPr>
            <a:picLocks noChangeAspect="1"/>
          </p:cNvPicPr>
          <p:nvPr/>
        </p:nvPicPr>
        <p:blipFill>
          <a:blip r:embed="rId2">
            <a:extLst>
              <a:ext uri="{28A0092B-C50C-407E-A947-70E740481C1C}">
                <a14:useLocalDpi xmlns:a14="http://schemas.microsoft.com/office/drawing/2010/main" val="0"/>
              </a:ext>
            </a:extLst>
          </a:blip>
          <a:srcRect l="-43080" r="-43080"/>
          <a:stretch>
            <a:fillRect/>
          </a:stretch>
        </p:blipFill>
        <p:spPr>
          <a:xfrm>
            <a:off x="457200" y="1230921"/>
            <a:ext cx="8229600" cy="4525963"/>
          </a:xfrm>
          <a:prstGeom prst="rect">
            <a:avLst/>
          </a:prstGeom>
        </p:spPr>
      </p:pic>
      <p:sp>
        <p:nvSpPr>
          <p:cNvPr id="14" name="TextBox 13">
            <a:extLst>
              <a:ext uri="{FF2B5EF4-FFF2-40B4-BE49-F238E27FC236}">
                <a16:creationId xmlns:a16="http://schemas.microsoft.com/office/drawing/2014/main" id="{CE36F79E-FFE0-4821-85AA-A918FD34D2F0}"/>
              </a:ext>
            </a:extLst>
          </p:cNvPr>
          <p:cNvSpPr txBox="1"/>
          <p:nvPr/>
        </p:nvSpPr>
        <p:spPr>
          <a:xfrm>
            <a:off x="6021361" y="1453873"/>
            <a:ext cx="2967479" cy="923330"/>
          </a:xfrm>
          <a:prstGeom prst="rect">
            <a:avLst/>
          </a:prstGeom>
          <a:noFill/>
        </p:spPr>
        <p:txBody>
          <a:bodyPr wrap="none" rtlCol="0">
            <a:spAutoFit/>
          </a:bodyPr>
          <a:lstStyle/>
          <a:p>
            <a:pPr defTabSz="914186"/>
            <a:r>
              <a:rPr lang="en-US" dirty="0">
                <a:solidFill>
                  <a:srgbClr val="000000"/>
                </a:solidFill>
                <a:latin typeface="Arial" panose="020B0604020202020204"/>
              </a:rPr>
              <a:t>Structure mapped in terms of</a:t>
            </a:r>
          </a:p>
          <a:p>
            <a:pPr defTabSz="914186"/>
            <a:r>
              <a:rPr lang="en-US" b="1" dirty="0" err="1">
                <a:solidFill>
                  <a:srgbClr val="000000"/>
                </a:solidFill>
                <a:latin typeface="Arial" panose="020B0604020202020204"/>
              </a:rPr>
              <a:t>b</a:t>
            </a:r>
            <a:r>
              <a:rPr lang="en-US" baseline="-25000" dirty="0" err="1">
                <a:solidFill>
                  <a:srgbClr val="000000"/>
                </a:solidFill>
                <a:latin typeface="Arial" panose="020B0604020202020204"/>
              </a:rPr>
              <a:t>T</a:t>
            </a:r>
            <a:r>
              <a:rPr lang="en-US" dirty="0">
                <a:solidFill>
                  <a:srgbClr val="000000"/>
                </a:solidFill>
                <a:latin typeface="Arial" panose="020B0604020202020204"/>
              </a:rPr>
              <a:t> = transverse position</a:t>
            </a:r>
          </a:p>
          <a:p>
            <a:pPr defTabSz="914186"/>
            <a:r>
              <a:rPr lang="en-US" b="1" dirty="0" err="1">
                <a:solidFill>
                  <a:srgbClr val="000000"/>
                </a:solidFill>
                <a:latin typeface="Arial" panose="020B0604020202020204"/>
              </a:rPr>
              <a:t>k</a:t>
            </a:r>
            <a:r>
              <a:rPr lang="en-US" baseline="-25000" dirty="0" err="1">
                <a:solidFill>
                  <a:srgbClr val="000000"/>
                </a:solidFill>
                <a:latin typeface="Arial" panose="020B0604020202020204"/>
              </a:rPr>
              <a:t>T</a:t>
            </a:r>
            <a:r>
              <a:rPr lang="en-US" dirty="0">
                <a:solidFill>
                  <a:srgbClr val="000000"/>
                </a:solidFill>
                <a:latin typeface="Arial" panose="020B0604020202020204"/>
              </a:rPr>
              <a:t> = transverse momentum</a:t>
            </a:r>
          </a:p>
        </p:txBody>
      </p:sp>
      <p:pic>
        <p:nvPicPr>
          <p:cNvPr id="15" name="Picture 14" descr="download.jpeg">
            <a:extLst>
              <a:ext uri="{FF2B5EF4-FFF2-40B4-BE49-F238E27FC236}">
                <a16:creationId xmlns:a16="http://schemas.microsoft.com/office/drawing/2014/main" id="{595ADA1D-552C-42B0-A8AA-0B3352641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 y="1423723"/>
            <a:ext cx="2506817" cy="1877693"/>
          </a:xfrm>
          <a:prstGeom prst="rect">
            <a:avLst/>
          </a:prstGeom>
        </p:spPr>
      </p:pic>
      <p:sp>
        <p:nvSpPr>
          <p:cNvPr id="16" name="TextBox 15">
            <a:extLst>
              <a:ext uri="{FF2B5EF4-FFF2-40B4-BE49-F238E27FC236}">
                <a16:creationId xmlns:a16="http://schemas.microsoft.com/office/drawing/2014/main" id="{1FC3D839-C224-48F3-A480-ACB31910F1B2}"/>
              </a:ext>
            </a:extLst>
          </p:cNvPr>
          <p:cNvSpPr txBox="1"/>
          <p:nvPr/>
        </p:nvSpPr>
        <p:spPr>
          <a:xfrm>
            <a:off x="5860106" y="5438604"/>
            <a:ext cx="2890535" cy="646331"/>
          </a:xfrm>
          <a:prstGeom prst="rect">
            <a:avLst/>
          </a:prstGeom>
          <a:noFill/>
        </p:spPr>
        <p:txBody>
          <a:bodyPr wrap="none" rtlCol="0">
            <a:spAutoFit/>
          </a:bodyPr>
          <a:lstStyle/>
          <a:p>
            <a:pPr defTabSz="914186"/>
            <a:r>
              <a:rPr lang="en-US" dirty="0">
                <a:solidFill>
                  <a:srgbClr val="000000"/>
                </a:solidFill>
                <a:latin typeface="Arial" panose="020B0604020202020204"/>
              </a:rPr>
              <a:t>Valence Quarks: </a:t>
            </a:r>
            <a:r>
              <a:rPr lang="en-US" dirty="0" err="1">
                <a:solidFill>
                  <a:srgbClr val="000000"/>
                </a:solidFill>
                <a:latin typeface="Arial" panose="020B0604020202020204"/>
              </a:rPr>
              <a:t>JLab</a:t>
            </a:r>
            <a:r>
              <a:rPr lang="en-US" dirty="0">
                <a:solidFill>
                  <a:srgbClr val="000000"/>
                </a:solidFill>
                <a:latin typeface="Arial" panose="020B0604020202020204"/>
              </a:rPr>
              <a:t> 12 </a:t>
            </a:r>
            <a:r>
              <a:rPr lang="en-US" dirty="0" err="1">
                <a:solidFill>
                  <a:srgbClr val="000000"/>
                </a:solidFill>
                <a:latin typeface="Arial" panose="020B0604020202020204"/>
              </a:rPr>
              <a:t>GeV</a:t>
            </a:r>
            <a:endParaRPr lang="en-US" dirty="0">
              <a:solidFill>
                <a:srgbClr val="000000"/>
              </a:solidFill>
              <a:latin typeface="Arial" panose="020B0604020202020204"/>
            </a:endParaRPr>
          </a:p>
          <a:p>
            <a:pPr defTabSz="914186"/>
            <a:r>
              <a:rPr lang="en-US" dirty="0">
                <a:solidFill>
                  <a:srgbClr val="000000"/>
                </a:solidFill>
                <a:latin typeface="Arial" panose="020B0604020202020204"/>
              </a:rPr>
              <a:t>Sea Quarks and Gluons: EIC</a:t>
            </a:r>
          </a:p>
        </p:txBody>
      </p:sp>
      <p:sp>
        <p:nvSpPr>
          <p:cNvPr id="17" name="TextBox 16">
            <a:extLst>
              <a:ext uri="{FF2B5EF4-FFF2-40B4-BE49-F238E27FC236}">
                <a16:creationId xmlns:a16="http://schemas.microsoft.com/office/drawing/2014/main" id="{5EFFB9DE-5DE5-4D7C-8A80-80741898BECE}"/>
              </a:ext>
            </a:extLst>
          </p:cNvPr>
          <p:cNvSpPr txBox="1"/>
          <p:nvPr/>
        </p:nvSpPr>
        <p:spPr>
          <a:xfrm>
            <a:off x="89899" y="4260784"/>
            <a:ext cx="2456021" cy="923330"/>
          </a:xfrm>
          <a:prstGeom prst="rect">
            <a:avLst/>
          </a:prstGeom>
          <a:noFill/>
        </p:spPr>
        <p:txBody>
          <a:bodyPr wrap="none" rtlCol="0">
            <a:spAutoFit/>
          </a:bodyPr>
          <a:lstStyle/>
          <a:p>
            <a:pPr defTabSz="914186"/>
            <a:r>
              <a:rPr lang="en-US" dirty="0">
                <a:solidFill>
                  <a:srgbClr val="000000"/>
                </a:solidFill>
                <a:latin typeface="Arial" panose="020B0604020202020204"/>
              </a:rPr>
              <a:t>Direction of longitudinal</a:t>
            </a:r>
          </a:p>
          <a:p>
            <a:pPr defTabSz="914186"/>
            <a:r>
              <a:rPr lang="en-US" dirty="0">
                <a:solidFill>
                  <a:srgbClr val="000000"/>
                </a:solidFill>
                <a:latin typeface="Arial" panose="020B0604020202020204"/>
              </a:rPr>
              <a:t>momentum normal to</a:t>
            </a:r>
          </a:p>
          <a:p>
            <a:pPr defTabSz="914186"/>
            <a:r>
              <a:rPr lang="en-US" dirty="0">
                <a:solidFill>
                  <a:srgbClr val="000000"/>
                </a:solidFill>
                <a:latin typeface="Arial" panose="020B0604020202020204"/>
              </a:rPr>
              <a:t>plane of slide</a:t>
            </a:r>
          </a:p>
        </p:txBody>
      </p:sp>
      <p:sp>
        <p:nvSpPr>
          <p:cNvPr id="18" name="TextBox 17">
            <a:extLst>
              <a:ext uri="{FF2B5EF4-FFF2-40B4-BE49-F238E27FC236}">
                <a16:creationId xmlns:a16="http://schemas.microsoft.com/office/drawing/2014/main" id="{0E26E265-8174-4165-A354-396F4769B2B9}"/>
              </a:ext>
            </a:extLst>
          </p:cNvPr>
          <p:cNvSpPr txBox="1"/>
          <p:nvPr/>
        </p:nvSpPr>
        <p:spPr>
          <a:xfrm>
            <a:off x="6714224" y="3839534"/>
            <a:ext cx="2159566" cy="1200329"/>
          </a:xfrm>
          <a:prstGeom prst="rect">
            <a:avLst/>
          </a:prstGeom>
          <a:noFill/>
        </p:spPr>
        <p:txBody>
          <a:bodyPr wrap="none" rtlCol="0">
            <a:spAutoFit/>
          </a:bodyPr>
          <a:lstStyle/>
          <a:p>
            <a:pPr defTabSz="914186"/>
            <a:r>
              <a:rPr lang="en-US" b="1" dirty="0">
                <a:solidFill>
                  <a:srgbClr val="FF0000"/>
                </a:solidFill>
                <a:latin typeface="Arial" panose="020B0604020202020204"/>
              </a:rPr>
              <a:t>Goal:</a:t>
            </a:r>
          </a:p>
          <a:p>
            <a:pPr defTabSz="914186"/>
            <a:r>
              <a:rPr lang="en-US" b="1" dirty="0">
                <a:solidFill>
                  <a:srgbClr val="FF0000"/>
                </a:solidFill>
                <a:latin typeface="Arial" panose="020B0604020202020204"/>
              </a:rPr>
              <a:t>Unprecedented</a:t>
            </a:r>
          </a:p>
          <a:p>
            <a:pPr defTabSz="914186"/>
            <a:r>
              <a:rPr lang="en-US" b="1" dirty="0">
                <a:solidFill>
                  <a:srgbClr val="FF0000"/>
                </a:solidFill>
                <a:latin typeface="Arial" panose="020B0604020202020204"/>
              </a:rPr>
              <a:t>21</a:t>
            </a:r>
            <a:r>
              <a:rPr lang="en-US" b="1" baseline="30000" dirty="0">
                <a:solidFill>
                  <a:srgbClr val="FF0000"/>
                </a:solidFill>
                <a:latin typeface="Arial" panose="020B0604020202020204"/>
              </a:rPr>
              <a:t>st</a:t>
            </a:r>
            <a:r>
              <a:rPr lang="en-US" b="1" dirty="0">
                <a:solidFill>
                  <a:srgbClr val="FF0000"/>
                </a:solidFill>
                <a:latin typeface="Arial" panose="020B0604020202020204"/>
              </a:rPr>
              <a:t> Century Imaging </a:t>
            </a:r>
          </a:p>
          <a:p>
            <a:pPr defTabSz="914186"/>
            <a:r>
              <a:rPr lang="en-US" b="1" dirty="0">
                <a:solidFill>
                  <a:srgbClr val="FF0000"/>
                </a:solidFill>
                <a:latin typeface="Arial" panose="020B0604020202020204"/>
              </a:rPr>
              <a:t>of </a:t>
            </a:r>
            <a:r>
              <a:rPr lang="en-US" b="1" dirty="0" err="1">
                <a:solidFill>
                  <a:srgbClr val="FF0000"/>
                </a:solidFill>
                <a:latin typeface="Arial" panose="020B0604020202020204"/>
              </a:rPr>
              <a:t>Hadronic</a:t>
            </a:r>
            <a:r>
              <a:rPr lang="en-US" b="1" dirty="0">
                <a:solidFill>
                  <a:srgbClr val="FF0000"/>
                </a:solidFill>
                <a:latin typeface="Arial" panose="020B0604020202020204"/>
              </a:rPr>
              <a:t> Matter</a:t>
            </a:r>
          </a:p>
        </p:txBody>
      </p:sp>
      <p:sp>
        <p:nvSpPr>
          <p:cNvPr id="19" name="TextBox 18">
            <a:extLst>
              <a:ext uri="{FF2B5EF4-FFF2-40B4-BE49-F238E27FC236}">
                <a16:creationId xmlns:a16="http://schemas.microsoft.com/office/drawing/2014/main" id="{474C613B-5351-41B5-BBE1-1EFE510D6A67}"/>
              </a:ext>
            </a:extLst>
          </p:cNvPr>
          <p:cNvSpPr txBox="1"/>
          <p:nvPr/>
        </p:nvSpPr>
        <p:spPr>
          <a:xfrm>
            <a:off x="7188713" y="2775220"/>
            <a:ext cx="1210588" cy="830997"/>
          </a:xfrm>
          <a:prstGeom prst="rect">
            <a:avLst/>
          </a:prstGeom>
          <a:noFill/>
        </p:spPr>
        <p:txBody>
          <a:bodyPr wrap="none" rtlCol="0">
            <a:spAutoFit/>
          </a:bodyPr>
          <a:lstStyle/>
          <a:p>
            <a:pPr defTabSz="914186"/>
            <a:r>
              <a:rPr lang="en-US" sz="2400" b="1" dirty="0">
                <a:solidFill>
                  <a:srgbClr val="FF0000"/>
                </a:solidFill>
                <a:latin typeface="Arial" panose="020B0604020202020204"/>
              </a:rPr>
              <a:t>Spin!</a:t>
            </a:r>
          </a:p>
          <a:p>
            <a:pPr defTabSz="914186"/>
            <a:r>
              <a:rPr lang="en-US" sz="2400" b="1" dirty="0">
                <a:solidFill>
                  <a:srgbClr val="FF0000"/>
                </a:solidFill>
                <a:latin typeface="Arial" panose="020B0604020202020204"/>
              </a:rPr>
              <a:t>Nuclei!</a:t>
            </a:r>
          </a:p>
        </p:txBody>
      </p:sp>
    </p:spTree>
    <p:extLst>
      <p:ext uri="{BB962C8B-B14F-4D97-AF65-F5344CB8AC3E}">
        <p14:creationId xmlns:p14="http://schemas.microsoft.com/office/powerpoint/2010/main" val="3348306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64</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Extra</a:t>
            </a:r>
          </a:p>
        </p:txBody>
      </p:sp>
    </p:spTree>
    <p:extLst>
      <p:ext uri="{BB962C8B-B14F-4D97-AF65-F5344CB8AC3E}">
        <p14:creationId xmlns:p14="http://schemas.microsoft.com/office/powerpoint/2010/main" val="2391932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7</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Cool Facts About QCD and Nuclei</a:t>
            </a:r>
          </a:p>
        </p:txBody>
      </p:sp>
      <p:sp>
        <p:nvSpPr>
          <p:cNvPr id="6" name="Text Box 2">
            <a:extLst>
              <a:ext uri="{FF2B5EF4-FFF2-40B4-BE49-F238E27FC236}">
                <a16:creationId xmlns:a16="http://schemas.microsoft.com/office/drawing/2014/main" id="{3B951829-C3BD-977E-E550-6D9407A96934}"/>
              </a:ext>
            </a:extLst>
          </p:cNvPr>
          <p:cNvSpPr txBox="1">
            <a:spLocks noChangeArrowheads="1"/>
          </p:cNvSpPr>
          <p:nvPr/>
        </p:nvSpPr>
        <p:spPr bwMode="auto">
          <a:xfrm>
            <a:off x="1103313" y="2403475"/>
            <a:ext cx="184731" cy="369332"/>
          </a:xfrm>
          <a:prstGeom prst="rect">
            <a:avLst/>
          </a:prstGeom>
          <a:noFill/>
          <a:ln w="12700">
            <a:noFill/>
            <a:miter lim="800000"/>
            <a:headEnd type="none" w="sm" len="sm"/>
            <a:tailEnd type="none" w="sm" len="sm"/>
          </a:ln>
        </p:spPr>
        <p:txBody>
          <a:bodyPr wrap="none">
            <a:spAutoFit/>
          </a:bodyPr>
          <a:lstStyle/>
          <a:p>
            <a:pPr eaLnBrk="0" hangingPunct="0"/>
            <a:endParaRPr lang="en-US" b="1">
              <a:solidFill>
                <a:schemeClr val="tx2"/>
              </a:solidFill>
              <a:latin typeface="Arial" panose="020B0604020202020204" pitchFamily="34" charset="0"/>
              <a:cs typeface="Arial" panose="020B0604020202020204" pitchFamily="34" charset="0"/>
            </a:endParaRPr>
          </a:p>
        </p:txBody>
      </p:sp>
      <p:sp>
        <p:nvSpPr>
          <p:cNvPr id="7" name="Text Box 3">
            <a:extLst>
              <a:ext uri="{FF2B5EF4-FFF2-40B4-BE49-F238E27FC236}">
                <a16:creationId xmlns:a16="http://schemas.microsoft.com/office/drawing/2014/main" id="{FD9A83C4-DF60-7C3E-6C8E-9D2F3397F9A4}"/>
              </a:ext>
            </a:extLst>
          </p:cNvPr>
          <p:cNvSpPr txBox="1">
            <a:spLocks noChangeArrowheads="1"/>
          </p:cNvSpPr>
          <p:nvPr/>
        </p:nvSpPr>
        <p:spPr bwMode="auto">
          <a:xfrm>
            <a:off x="211138" y="5768975"/>
            <a:ext cx="254000" cy="396875"/>
          </a:xfrm>
          <a:prstGeom prst="rect">
            <a:avLst/>
          </a:prstGeom>
          <a:noFill/>
          <a:ln w="12700">
            <a:noFill/>
            <a:miter lim="800000"/>
            <a:headEnd type="none" w="sm" len="sm"/>
            <a:tailEnd type="none" w="sm" len="sm"/>
          </a:ln>
        </p:spPr>
        <p:txBody>
          <a:bodyPr wrap="none">
            <a:spAutoFit/>
          </a:bodyPr>
          <a:lstStyle/>
          <a:p>
            <a:pPr eaLnBrk="0" hangingPunct="0"/>
            <a:r>
              <a:rPr lang="en-US" sz="2000" b="1" i="1">
                <a:solidFill>
                  <a:srgbClr val="FF7517"/>
                </a:solidFill>
                <a:latin typeface="Arial" panose="020B0604020202020204" pitchFamily="34" charset="0"/>
                <a:cs typeface="Arial" panose="020B0604020202020204" pitchFamily="34" charset="0"/>
              </a:rPr>
              <a:t> </a:t>
            </a:r>
          </a:p>
        </p:txBody>
      </p:sp>
      <p:sp>
        <p:nvSpPr>
          <p:cNvPr id="8" name="Text Box 11">
            <a:extLst>
              <a:ext uri="{FF2B5EF4-FFF2-40B4-BE49-F238E27FC236}">
                <a16:creationId xmlns:a16="http://schemas.microsoft.com/office/drawing/2014/main" id="{2AF1EC53-F032-BC3F-577E-0946CDCFC068}"/>
              </a:ext>
            </a:extLst>
          </p:cNvPr>
          <p:cNvSpPr txBox="1">
            <a:spLocks noChangeArrowheads="1"/>
          </p:cNvSpPr>
          <p:nvPr/>
        </p:nvSpPr>
        <p:spPr bwMode="auto">
          <a:xfrm>
            <a:off x="109908" y="623464"/>
            <a:ext cx="6332435" cy="5740033"/>
          </a:xfrm>
          <a:prstGeom prst="rect">
            <a:avLst/>
          </a:prstGeom>
          <a:noFill/>
          <a:ln w="9525">
            <a:noFill/>
            <a:miter lim="800000"/>
            <a:headEnd/>
            <a:tailEnd/>
          </a:ln>
        </p:spPr>
        <p:txBody>
          <a:bodyPr wrap="square">
            <a:spAutoFit/>
          </a:bodyPr>
          <a:lstStyle/>
          <a:p>
            <a:pPr marL="342900" indent="-34290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The strong force is so strong, that you can never find one quark alone (this is called “</a:t>
            </a:r>
            <a:r>
              <a:rPr lang="en-US" sz="1800" dirty="0">
                <a:solidFill>
                  <a:srgbClr val="0000FF"/>
                </a:solidFill>
                <a:latin typeface="Arial" panose="020B0604020202020204" pitchFamily="34" charset="0"/>
                <a:cs typeface="Arial" panose="020B0604020202020204" pitchFamily="34" charset="0"/>
              </a:rPr>
              <a:t>confinement</a:t>
            </a:r>
            <a:r>
              <a:rPr lang="en-US" sz="1800" dirty="0">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When pried even a little apart, quarks experience ten tons of force pulling them together again.</a:t>
            </a:r>
          </a:p>
          <a:p>
            <a:pPr marL="342900" indent="-34290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Quarks and gluons jiggle around at nearly light-speed, and extra gluons and quark/anti-quark pairs pop into existence one moment to disappear the next.</a:t>
            </a:r>
          </a:p>
          <a:p>
            <a:pPr marL="342900" indent="-34290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This flurry of activity, fueled by the energy of the gluons, </a:t>
            </a:r>
            <a:r>
              <a:rPr lang="en-US" sz="1800" dirty="0">
                <a:solidFill>
                  <a:srgbClr val="0000FF"/>
                </a:solidFill>
                <a:latin typeface="Arial" panose="020B0604020202020204" pitchFamily="34" charset="0"/>
                <a:cs typeface="Arial" panose="020B0604020202020204" pitchFamily="34" charset="0"/>
              </a:rPr>
              <a:t>generates</a:t>
            </a:r>
            <a:r>
              <a:rPr lang="en-US" sz="1800" dirty="0">
                <a:latin typeface="Arial" panose="020B0604020202020204" pitchFamily="34" charset="0"/>
                <a:cs typeface="Arial" panose="020B0604020202020204" pitchFamily="34" charset="0"/>
              </a:rPr>
              <a:t> </a:t>
            </a:r>
            <a:r>
              <a:rPr lang="en-US" sz="1800" dirty="0">
                <a:solidFill>
                  <a:srgbClr val="0000FF"/>
                </a:solidFill>
                <a:latin typeface="Arial" panose="020B0604020202020204" pitchFamily="34" charset="0"/>
                <a:cs typeface="Arial" panose="020B0604020202020204" pitchFamily="34" charset="0"/>
              </a:rPr>
              <a:t>nearly all the mass of protons and neutrons</a:t>
            </a:r>
            <a:r>
              <a:rPr lang="en-US" sz="1800" dirty="0">
                <a:latin typeface="Arial" panose="020B0604020202020204" pitchFamily="34" charset="0"/>
                <a:cs typeface="Arial" panose="020B0604020202020204" pitchFamily="34" charset="0"/>
              </a:rPr>
              <a:t>, and thus ultimately of all the matter we see.</a:t>
            </a:r>
          </a:p>
          <a:p>
            <a:pPr marL="342900" indent="-34290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Even the QCD “vacuum” is not truly empty. Long-distance </a:t>
            </a:r>
            <a:r>
              <a:rPr lang="en-US" sz="1800" dirty="0" err="1">
                <a:latin typeface="Arial" panose="020B0604020202020204" pitchFamily="34" charset="0"/>
                <a:cs typeface="Arial" panose="020B0604020202020204" pitchFamily="34" charset="0"/>
              </a:rPr>
              <a:t>gluonic</a:t>
            </a:r>
            <a:r>
              <a:rPr lang="en-US" sz="1800" dirty="0">
                <a:latin typeface="Arial" panose="020B0604020202020204" pitchFamily="34" charset="0"/>
                <a:cs typeface="Arial" panose="020B0604020202020204" pitchFamily="34" charset="0"/>
              </a:rPr>
              <a:t> fluctuations are an integral part. Quarks have small mass themselves but attain an effective larger mass due to the fact that they attract these gluonic fluctuations around them.</a:t>
            </a:r>
          </a:p>
          <a:p>
            <a:pPr marL="342900" indent="-34290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Nuclear physicists are trying to answer how basic properties like mass, shape, and spin come about from the flood of gluons, quark/anti-quark pairs (the “sea”), and a few ever-present quarks.</a:t>
            </a:r>
          </a:p>
        </p:txBody>
      </p:sp>
      <p:pic>
        <p:nvPicPr>
          <p:cNvPr id="9" name="Picture 9" descr="confinement">
            <a:extLst>
              <a:ext uri="{FF2B5EF4-FFF2-40B4-BE49-F238E27FC236}">
                <a16:creationId xmlns:a16="http://schemas.microsoft.com/office/drawing/2014/main" id="{89A9D7E5-5B43-92AF-2C54-BE49A80603F1}"/>
              </a:ext>
            </a:extLst>
          </p:cNvPr>
          <p:cNvPicPr>
            <a:picLocks noChangeAspect="1" noChangeArrowheads="1"/>
          </p:cNvPicPr>
          <p:nvPr/>
        </p:nvPicPr>
        <p:blipFill>
          <a:blip r:embed="rId2" cstate="print"/>
          <a:srcRect/>
          <a:stretch>
            <a:fillRect/>
          </a:stretch>
        </p:blipFill>
        <p:spPr bwMode="auto">
          <a:xfrm>
            <a:off x="6494092" y="821822"/>
            <a:ext cx="2540000" cy="1752600"/>
          </a:xfrm>
          <a:prstGeom prst="rect">
            <a:avLst/>
          </a:prstGeom>
          <a:noFill/>
          <a:ln w="9525">
            <a:noFill/>
            <a:miter lim="800000"/>
            <a:headEnd/>
            <a:tailEnd/>
          </a:ln>
        </p:spPr>
      </p:pic>
      <p:pic>
        <p:nvPicPr>
          <p:cNvPr id="10" name="Picture 9">
            <a:extLst>
              <a:ext uri="{FF2B5EF4-FFF2-40B4-BE49-F238E27FC236}">
                <a16:creationId xmlns:a16="http://schemas.microsoft.com/office/drawing/2014/main" id="{77D9C609-8F8A-4257-3A17-523B780E60E7}"/>
              </a:ext>
            </a:extLst>
          </p:cNvPr>
          <p:cNvPicPr>
            <a:picLocks noChangeAspect="1"/>
          </p:cNvPicPr>
          <p:nvPr/>
        </p:nvPicPr>
        <p:blipFill>
          <a:blip r:embed="rId3"/>
          <a:stretch>
            <a:fillRect/>
          </a:stretch>
        </p:blipFill>
        <p:spPr>
          <a:xfrm rot="5400000">
            <a:off x="5838184" y="3709895"/>
            <a:ext cx="3851815" cy="1584865"/>
          </a:xfrm>
          <a:prstGeom prst="rect">
            <a:avLst/>
          </a:prstGeom>
        </p:spPr>
      </p:pic>
    </p:spTree>
    <p:extLst>
      <p:ext uri="{BB962C8B-B14F-4D97-AF65-F5344CB8AC3E}">
        <p14:creationId xmlns:p14="http://schemas.microsoft.com/office/powerpoint/2010/main" val="176963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8</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Cool Facts About QCD and Nuclei</a:t>
            </a:r>
          </a:p>
        </p:txBody>
      </p:sp>
      <p:pic>
        <p:nvPicPr>
          <p:cNvPr id="3" name="Picture 4" descr="nl">
            <a:extLst>
              <a:ext uri="{FF2B5EF4-FFF2-40B4-BE49-F238E27FC236}">
                <a16:creationId xmlns:a16="http://schemas.microsoft.com/office/drawing/2014/main" id="{1C95F56D-3580-558D-6B21-BFA2211EAC7F}"/>
              </a:ext>
            </a:extLst>
          </p:cNvPr>
          <p:cNvPicPr>
            <a:picLocks noChangeAspect="1" noChangeArrowheads="1"/>
          </p:cNvPicPr>
          <p:nvPr/>
        </p:nvPicPr>
        <p:blipFill>
          <a:blip r:embed="rId2" cstate="print"/>
          <a:srcRect/>
          <a:stretch>
            <a:fillRect/>
          </a:stretch>
        </p:blipFill>
        <p:spPr bwMode="auto">
          <a:xfrm>
            <a:off x="5923306" y="4292762"/>
            <a:ext cx="2971800" cy="2235200"/>
          </a:xfrm>
          <a:prstGeom prst="rect">
            <a:avLst/>
          </a:prstGeom>
          <a:noFill/>
          <a:ln w="9525">
            <a:noFill/>
            <a:miter lim="800000"/>
            <a:headEnd/>
            <a:tailEnd/>
          </a:ln>
        </p:spPr>
      </p:pic>
      <p:pic>
        <p:nvPicPr>
          <p:cNvPr id="5" name="Picture 6" descr="nuclei">
            <a:extLst>
              <a:ext uri="{FF2B5EF4-FFF2-40B4-BE49-F238E27FC236}">
                <a16:creationId xmlns:a16="http://schemas.microsoft.com/office/drawing/2014/main" id="{50695F43-13DB-1557-EB26-63FA1979D939}"/>
              </a:ext>
            </a:extLst>
          </p:cNvPr>
          <p:cNvPicPr>
            <a:picLocks noChangeAspect="1" noChangeArrowheads="1"/>
          </p:cNvPicPr>
          <p:nvPr/>
        </p:nvPicPr>
        <p:blipFill>
          <a:blip r:embed="rId3" cstate="print"/>
          <a:srcRect/>
          <a:stretch>
            <a:fillRect/>
          </a:stretch>
        </p:blipFill>
        <p:spPr bwMode="auto">
          <a:xfrm>
            <a:off x="5878066" y="711676"/>
            <a:ext cx="1524000" cy="1798320"/>
          </a:xfrm>
          <a:prstGeom prst="rect">
            <a:avLst/>
          </a:prstGeom>
          <a:noFill/>
          <a:ln w="9525">
            <a:noFill/>
            <a:miter lim="800000"/>
            <a:headEnd/>
            <a:tailEnd/>
          </a:ln>
        </p:spPr>
      </p:pic>
      <p:sp>
        <p:nvSpPr>
          <p:cNvPr id="11" name="Text Box 7">
            <a:extLst>
              <a:ext uri="{FF2B5EF4-FFF2-40B4-BE49-F238E27FC236}">
                <a16:creationId xmlns:a16="http://schemas.microsoft.com/office/drawing/2014/main" id="{15B8268A-FB4F-E7BA-CC66-A3F740152882}"/>
              </a:ext>
            </a:extLst>
          </p:cNvPr>
          <p:cNvSpPr txBox="1">
            <a:spLocks noChangeArrowheads="1"/>
          </p:cNvSpPr>
          <p:nvPr/>
        </p:nvSpPr>
        <p:spPr bwMode="auto">
          <a:xfrm>
            <a:off x="153406" y="586952"/>
            <a:ext cx="5410200" cy="5863144"/>
          </a:xfrm>
          <a:prstGeom prst="rect">
            <a:avLst/>
          </a:prstGeom>
          <a:noFill/>
          <a:ln w="9525">
            <a:noFill/>
            <a:miter lim="800000"/>
            <a:headEnd/>
            <a:tailEnd/>
          </a:ln>
        </p:spPr>
        <p:txBody>
          <a:bodyPr>
            <a:spAutoFit/>
          </a:bodyPr>
          <a:lstStyle/>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 small fraction of the force between quarks and gluons “leaks out” of protons and neutrons and binds them together to form tiny nuclei. The long-range part of this process can be well described as if </a:t>
            </a:r>
            <a:r>
              <a:rPr lang="en-US" sz="2000" dirty="0">
                <a:solidFill>
                  <a:srgbClr val="0033CC"/>
                </a:solidFill>
                <a:latin typeface="Arial" panose="020B0604020202020204" pitchFamily="34" charset="0"/>
                <a:cs typeface="Arial" panose="020B0604020202020204" pitchFamily="34" charset="0"/>
              </a:rPr>
              <a:t>protons and neutrons</a:t>
            </a:r>
            <a:r>
              <a:rPr lang="en-US" sz="2000" dirty="0">
                <a:latin typeface="Arial" panose="020B0604020202020204" pitchFamily="34" charset="0"/>
                <a:cs typeface="Arial" panose="020B0604020202020204" pitchFamily="34" charset="0"/>
              </a:rPr>
              <a:t> exchange </a:t>
            </a:r>
            <a:r>
              <a:rPr lang="en-US" sz="2000" dirty="0" err="1">
                <a:solidFill>
                  <a:srgbClr val="0000FF"/>
                </a:solidFill>
                <a:latin typeface="Arial" panose="020B0604020202020204" pitchFamily="34" charset="0"/>
                <a:cs typeface="Arial" panose="020B0604020202020204" pitchFamily="34" charset="0"/>
              </a:rPr>
              <a:t>pions</a:t>
            </a:r>
            <a:r>
              <a:rPr lang="en-US" sz="2000" dirty="0">
                <a:latin typeface="Arial" panose="020B0604020202020204" pitchFamily="34" charset="0"/>
                <a:cs typeface="Arial" panose="020B0604020202020204" pitchFamily="34" charset="0"/>
              </a:rPr>
              <a:t>.</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Nuclear physicists are only now starting to understand how this </a:t>
            </a:r>
            <a:r>
              <a:rPr lang="en-US" sz="2000" dirty="0">
                <a:solidFill>
                  <a:srgbClr val="0000FF"/>
                </a:solidFill>
                <a:latin typeface="Arial" panose="020B0604020202020204" pitchFamily="34" charset="0"/>
                <a:cs typeface="Arial" panose="020B0604020202020204" pitchFamily="34" charset="0"/>
              </a:rPr>
              <a:t>“leakage”</a:t>
            </a:r>
            <a:r>
              <a:rPr lang="en-US" sz="2000" dirty="0">
                <a:latin typeface="Arial" panose="020B0604020202020204" pitchFamily="34" charset="0"/>
                <a:cs typeface="Arial" panose="020B0604020202020204" pitchFamily="34" charset="0"/>
              </a:rPr>
              <a:t> occurs, and how it results in the impressive variety of nuclei found in nature.</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 nucleus consisting of some 100 protons and 150 neutrons can be the </a:t>
            </a:r>
            <a:r>
              <a:rPr lang="en-US" sz="2000" dirty="0">
                <a:solidFill>
                  <a:srgbClr val="0432FF"/>
                </a:solidFill>
                <a:latin typeface="Arial" panose="020B0604020202020204" pitchFamily="34" charset="0"/>
                <a:cs typeface="Arial" panose="020B0604020202020204" pitchFamily="34" charset="0"/>
              </a:rPr>
              <a:t>same size </a:t>
            </a:r>
            <a:r>
              <a:rPr lang="en-US" sz="2000" dirty="0">
                <a:latin typeface="Arial" panose="020B0604020202020204" pitchFamily="34" charset="0"/>
                <a:cs typeface="Arial" panose="020B0604020202020204" pitchFamily="34" charset="0"/>
              </a:rPr>
              <a:t>as one with 3 protons and 8 neutrons.</a:t>
            </a:r>
          </a:p>
          <a:p>
            <a:pPr marL="342900"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Despite the variety of nuclei found in nature, we believe we miss quite some more. These are necessary to explain the </a:t>
            </a:r>
            <a:r>
              <a:rPr lang="en-US" sz="2000" dirty="0">
                <a:solidFill>
                  <a:srgbClr val="0000FF"/>
                </a:solidFill>
                <a:latin typeface="Arial" panose="020B0604020202020204" pitchFamily="34" charset="0"/>
                <a:cs typeface="Arial" panose="020B0604020202020204" pitchFamily="34" charset="0"/>
              </a:rPr>
              <a:t>origin of nuclei and the abundance of elements found in the cosmos</a:t>
            </a:r>
            <a:r>
              <a:rPr lang="en-US" sz="2000" dirty="0">
                <a:latin typeface="Arial" panose="020B0604020202020204" pitchFamily="34" charset="0"/>
                <a:cs typeface="Arial" panose="020B0604020202020204" pitchFamily="34" charset="0"/>
              </a:rPr>
              <a:t>.</a:t>
            </a:r>
          </a:p>
        </p:txBody>
      </p:sp>
      <p:pic>
        <p:nvPicPr>
          <p:cNvPr id="12" name="Picture 8">
            <a:extLst>
              <a:ext uri="{FF2B5EF4-FFF2-40B4-BE49-F238E27FC236}">
                <a16:creationId xmlns:a16="http://schemas.microsoft.com/office/drawing/2014/main" id="{057AD931-8C56-AD7A-3AE0-2EC21C1B7761}"/>
              </a:ext>
            </a:extLst>
          </p:cNvPr>
          <p:cNvPicPr>
            <a:picLocks noChangeAspect="1" noChangeArrowheads="1"/>
          </p:cNvPicPr>
          <p:nvPr/>
        </p:nvPicPr>
        <p:blipFill>
          <a:blip r:embed="rId4" cstate="print"/>
          <a:srcRect/>
          <a:stretch>
            <a:fillRect/>
          </a:stretch>
        </p:blipFill>
        <p:spPr bwMode="auto">
          <a:xfrm>
            <a:off x="6285495" y="2685256"/>
            <a:ext cx="2166937" cy="1487488"/>
          </a:xfrm>
          <a:prstGeom prst="rect">
            <a:avLst/>
          </a:prstGeom>
          <a:noFill/>
          <a:ln w="9525">
            <a:noFill/>
            <a:miter lim="800000"/>
            <a:headEnd/>
            <a:tailEnd/>
          </a:ln>
        </p:spPr>
      </p:pic>
      <p:pic>
        <p:nvPicPr>
          <p:cNvPr id="13" name="Picture 2">
            <a:extLst>
              <a:ext uri="{FF2B5EF4-FFF2-40B4-BE49-F238E27FC236}">
                <a16:creationId xmlns:a16="http://schemas.microsoft.com/office/drawing/2014/main" id="{C20DA82A-5ACA-39EE-3C0D-754F9F69CE3B}"/>
              </a:ext>
            </a:extLst>
          </p:cNvPr>
          <p:cNvPicPr>
            <a:picLocks noChangeAspect="1" noChangeArrowheads="1"/>
          </p:cNvPicPr>
          <p:nvPr/>
        </p:nvPicPr>
        <p:blipFill rotWithShape="1">
          <a:blip r:embed="rId5" cstate="print"/>
          <a:srcRect t="8749"/>
          <a:stretch/>
        </p:blipFill>
        <p:spPr bwMode="auto">
          <a:xfrm>
            <a:off x="7409206" y="935494"/>
            <a:ext cx="1713548" cy="1350684"/>
          </a:xfrm>
          <a:prstGeom prst="rect">
            <a:avLst/>
          </a:prstGeom>
          <a:noFill/>
          <a:ln w="9525">
            <a:noFill/>
            <a:miter lim="800000"/>
            <a:headEnd/>
            <a:tailEnd/>
          </a:ln>
        </p:spPr>
      </p:pic>
    </p:spTree>
    <p:extLst>
      <p:ext uri="{BB962C8B-B14F-4D97-AF65-F5344CB8AC3E}">
        <p14:creationId xmlns:p14="http://schemas.microsoft.com/office/powerpoint/2010/main" val="4072868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9</a:t>
            </a:fld>
            <a:endParaRPr lang="en-US">
              <a:latin typeface="+mj-lt"/>
            </a:endParaRP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a:xfrm>
            <a:off x="-66675" y="2283"/>
            <a:ext cx="9210675" cy="584669"/>
          </a:xfrm>
        </p:spPr>
        <p:txBody>
          <a:bodyPr>
            <a:noAutofit/>
          </a:bodyPr>
          <a:lstStyle/>
          <a:p>
            <a:r>
              <a:rPr lang="en-US" sz="2400" dirty="0">
                <a:latin typeface="+mj-lt"/>
              </a:rPr>
              <a:t>Elementary Particles</a:t>
            </a:r>
          </a:p>
        </p:txBody>
      </p:sp>
      <p:sp>
        <p:nvSpPr>
          <p:cNvPr id="6" name="Content Placeholder 6">
            <a:extLst>
              <a:ext uri="{FF2B5EF4-FFF2-40B4-BE49-F238E27FC236}">
                <a16:creationId xmlns:a16="http://schemas.microsoft.com/office/drawing/2014/main" id="{C35840D6-6D4B-C9D3-B63B-89F72DE34E74}"/>
              </a:ext>
            </a:extLst>
          </p:cNvPr>
          <p:cNvSpPr txBox="1">
            <a:spLocks/>
          </p:cNvSpPr>
          <p:nvPr/>
        </p:nvSpPr>
        <p:spPr bwMode="auto">
          <a:xfrm>
            <a:off x="228599" y="661549"/>
            <a:ext cx="8827477" cy="5943600"/>
          </a:xfrm>
          <a:prstGeom prst="rect">
            <a:avLst/>
          </a:prstGeom>
          <a:noFill/>
          <a:ln w="9525">
            <a:noFill/>
            <a:miter lim="800000"/>
            <a:headEnd/>
            <a:tailEnd/>
          </a:ln>
        </p:spPr>
        <p:txBody>
          <a:bodyPr/>
          <a:lstStyle/>
          <a:p>
            <a:pPr marL="342900" indent="-342900" defTabSz="914186">
              <a:spcBef>
                <a:spcPct val="20000"/>
              </a:spcBef>
              <a:buFont typeface="Arial" pitchFamily="34" charset="0"/>
              <a:buChar char="•"/>
            </a:pPr>
            <a:r>
              <a:rPr lang="en-US" dirty="0">
                <a:solidFill>
                  <a:srgbClr val="000000"/>
                </a:solidFill>
                <a:latin typeface="Arial" panose="020B0604020202020204"/>
              </a:rPr>
              <a:t>Protons, neutrons and electrons (</a:t>
            </a:r>
            <a:r>
              <a:rPr lang="en-US" b="1" dirty="0">
                <a:solidFill>
                  <a:srgbClr val="000000"/>
                </a:solidFill>
                <a:latin typeface="Arial" panose="020B0604020202020204"/>
              </a:rPr>
              <a:t>p, n, e</a:t>
            </a:r>
            <a:r>
              <a:rPr lang="en-US" dirty="0">
                <a:solidFill>
                  <a:srgbClr val="000000"/>
                </a:solidFill>
                <a:latin typeface="Arial" panose="020B0604020202020204"/>
              </a:rPr>
              <a:t>) build all the atoms. </a:t>
            </a:r>
          </a:p>
          <a:p>
            <a:pPr marL="342900" indent="-342900" defTabSz="914186">
              <a:spcBef>
                <a:spcPct val="20000"/>
              </a:spcBef>
              <a:buFont typeface="Arial" pitchFamily="34" charset="0"/>
              <a:buChar char="•"/>
            </a:pPr>
            <a:r>
              <a:rPr lang="en-US" dirty="0">
                <a:solidFill>
                  <a:srgbClr val="000000"/>
                </a:solidFill>
                <a:latin typeface="Arial" panose="020B0604020202020204"/>
              </a:rPr>
              <a:t>Proton and neutrons make up 99.9% of the visible mass in the universe.</a:t>
            </a:r>
          </a:p>
          <a:p>
            <a:pPr marL="342900" indent="-342900" defTabSz="914186">
              <a:spcBef>
                <a:spcPct val="20000"/>
              </a:spcBef>
              <a:buFont typeface="Arial" pitchFamily="34" charset="0"/>
              <a:buChar char="•"/>
            </a:pPr>
            <a:r>
              <a:rPr lang="en-US" dirty="0">
                <a:solidFill>
                  <a:srgbClr val="000000"/>
                </a:solidFill>
                <a:latin typeface="Arial" panose="020B0604020202020204"/>
              </a:rPr>
              <a:t>Dozens of new particles were discovered in the past century.</a:t>
            </a:r>
          </a:p>
          <a:p>
            <a:pPr marL="342900" indent="-342900" defTabSz="914186">
              <a:spcBef>
                <a:spcPct val="20000"/>
              </a:spcBef>
              <a:buFont typeface="Arial" pitchFamily="34" charset="0"/>
              <a:buChar char="•"/>
            </a:pPr>
            <a:r>
              <a:rPr lang="en-US" dirty="0">
                <a:solidFill>
                  <a:srgbClr val="000000"/>
                </a:solidFill>
                <a:latin typeface="Arial" panose="020B0604020202020204"/>
              </a:rPr>
              <a:t>Strong interaction: strength can be 100 times the electromagnetic one </a:t>
            </a:r>
            <a:endParaRPr lang="en-US" dirty="0">
              <a:solidFill>
                <a:srgbClr val="000000"/>
              </a:solidFill>
              <a:latin typeface="Arial" panose="020B0604020202020204"/>
              <a:sym typeface="Wingdings" pitchFamily="2" charset="2"/>
            </a:endParaRPr>
          </a:p>
          <a:p>
            <a:pPr marL="342900" indent="-342900" defTabSz="914186">
              <a:spcBef>
                <a:spcPct val="20000"/>
              </a:spcBef>
            </a:pPr>
            <a:r>
              <a:rPr lang="en-US" b="1" dirty="0">
                <a:solidFill>
                  <a:srgbClr val="009900"/>
                </a:solidFill>
                <a:latin typeface="Arial" panose="020B0604020202020204"/>
                <a:sym typeface="Wingdings" pitchFamily="2" charset="2"/>
              </a:rPr>
              <a:t>		</a:t>
            </a:r>
            <a:r>
              <a:rPr lang="en-US" b="1" dirty="0">
                <a:solidFill>
                  <a:srgbClr val="009900"/>
                </a:solidFill>
                <a:latin typeface="Arial" panose="020B0604020202020204"/>
              </a:rPr>
              <a:t>leptons (e, </a:t>
            </a:r>
            <a:r>
              <a:rPr lang="en-US" b="1" dirty="0">
                <a:solidFill>
                  <a:srgbClr val="009900"/>
                </a:solidFill>
                <a:latin typeface="Symbol" pitchFamily="18" charset="2"/>
              </a:rPr>
              <a:t>m</a:t>
            </a:r>
            <a:r>
              <a:rPr lang="en-US" b="1" dirty="0">
                <a:solidFill>
                  <a:srgbClr val="009900"/>
                </a:solidFill>
                <a:latin typeface="Arial" panose="020B0604020202020204"/>
              </a:rPr>
              <a:t>, </a:t>
            </a:r>
            <a:r>
              <a:rPr lang="en-US" b="1" dirty="0">
                <a:solidFill>
                  <a:srgbClr val="009900"/>
                </a:solidFill>
                <a:latin typeface="Symbol" pitchFamily="18" charset="2"/>
              </a:rPr>
              <a:t>n</a:t>
            </a:r>
            <a:r>
              <a:rPr lang="en-US" b="1" dirty="0">
                <a:solidFill>
                  <a:srgbClr val="009900"/>
                </a:solidFill>
                <a:latin typeface="Arial" panose="020B0604020202020204"/>
              </a:rPr>
              <a:t>,..): not involved in strong interaction</a:t>
            </a:r>
            <a:endParaRPr lang="en-US" b="1" dirty="0">
              <a:solidFill>
                <a:srgbClr val="000000"/>
              </a:solidFill>
              <a:latin typeface="Arial" panose="020B0604020202020204"/>
            </a:endParaRPr>
          </a:p>
          <a:p>
            <a:pPr marL="342900" indent="-342900" defTabSz="914186">
              <a:spcBef>
                <a:spcPct val="20000"/>
              </a:spcBef>
            </a:pPr>
            <a:r>
              <a:rPr lang="en-US" b="1" dirty="0">
                <a:solidFill>
                  <a:srgbClr val="000000"/>
                </a:solidFill>
                <a:latin typeface="Arial" panose="020B0604020202020204"/>
              </a:rPr>
              <a:t>		</a:t>
            </a:r>
            <a:r>
              <a:rPr lang="en-US" b="1" dirty="0">
                <a:solidFill>
                  <a:srgbClr val="FF0000"/>
                </a:solidFill>
                <a:latin typeface="Arial" panose="020B0604020202020204"/>
              </a:rPr>
              <a:t>hadrons</a:t>
            </a:r>
            <a:r>
              <a:rPr lang="en-US" dirty="0">
                <a:solidFill>
                  <a:srgbClr val="000000"/>
                </a:solidFill>
                <a:latin typeface="Arial" panose="020B0604020202020204"/>
              </a:rPr>
              <a:t> </a:t>
            </a:r>
            <a:r>
              <a:rPr lang="en-US" sz="1600" dirty="0">
                <a:solidFill>
                  <a:srgbClr val="000000"/>
                </a:solidFill>
                <a:latin typeface="Arial" panose="020B0604020202020204"/>
              </a:rPr>
              <a:t>[mesons(</a:t>
            </a:r>
            <a:r>
              <a:rPr lang="en-US" sz="1600" dirty="0">
                <a:solidFill>
                  <a:srgbClr val="000000"/>
                </a:solidFill>
                <a:latin typeface="Symbol" pitchFamily="18" charset="2"/>
              </a:rPr>
              <a:t>p</a:t>
            </a:r>
            <a:r>
              <a:rPr lang="en-US" sz="1600" dirty="0">
                <a:solidFill>
                  <a:srgbClr val="000000"/>
                </a:solidFill>
                <a:latin typeface="Arial" panose="020B0604020202020204"/>
              </a:rPr>
              <a:t>, K,…) and baryons (p, n,…)]: </a:t>
            </a:r>
            <a:r>
              <a:rPr lang="en-US" b="1" dirty="0">
                <a:solidFill>
                  <a:srgbClr val="FF0000"/>
                </a:solidFill>
                <a:latin typeface="Arial" panose="020B0604020202020204"/>
              </a:rPr>
              <a:t>involved in strong 								interaction</a:t>
            </a:r>
          </a:p>
          <a:p>
            <a:pPr marL="342900" indent="-342900" defTabSz="914186">
              <a:spcBef>
                <a:spcPct val="20000"/>
              </a:spcBef>
            </a:pPr>
            <a:r>
              <a:rPr lang="en-US" dirty="0">
                <a:solidFill>
                  <a:srgbClr val="000000"/>
                </a:solidFill>
                <a:latin typeface="Arial" panose="020B0604020202020204"/>
              </a:rPr>
              <a:t> </a:t>
            </a: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a:p>
            <a:pPr marL="342900" indent="-342900" defTabSz="914186">
              <a:spcBef>
                <a:spcPct val="20000"/>
              </a:spcBef>
              <a:buFont typeface="Arial" pitchFamily="34" charset="0"/>
              <a:buChar char="•"/>
            </a:pPr>
            <a:endParaRPr lang="en-US" dirty="0">
              <a:solidFill>
                <a:srgbClr val="000000"/>
              </a:solidFill>
              <a:latin typeface="Arial" panose="020B0604020202020204"/>
            </a:endParaRPr>
          </a:p>
        </p:txBody>
      </p:sp>
      <p:pic>
        <p:nvPicPr>
          <p:cNvPr id="7" name="Picture 3" descr="C:\courses\PHY106\images\history\timeline.gif">
            <a:extLst>
              <a:ext uri="{FF2B5EF4-FFF2-40B4-BE49-F238E27FC236}">
                <a16:creationId xmlns:a16="http://schemas.microsoft.com/office/drawing/2014/main" id="{F49275BE-DBDD-8ED4-2A8A-254BD011D1F9}"/>
              </a:ext>
            </a:extLst>
          </p:cNvPr>
          <p:cNvPicPr>
            <a:picLocks noChangeAspect="1" noChangeArrowheads="1"/>
          </p:cNvPicPr>
          <p:nvPr/>
        </p:nvPicPr>
        <p:blipFill>
          <a:blip r:embed="rId2" cstate="print"/>
          <a:srcRect/>
          <a:stretch>
            <a:fillRect/>
          </a:stretch>
        </p:blipFill>
        <p:spPr bwMode="auto">
          <a:xfrm>
            <a:off x="304800" y="3173221"/>
            <a:ext cx="5105400" cy="3100387"/>
          </a:xfrm>
          <a:prstGeom prst="rect">
            <a:avLst/>
          </a:prstGeom>
          <a:noFill/>
          <a:ln w="9525">
            <a:noFill/>
            <a:miter lim="800000"/>
            <a:headEnd/>
            <a:tailEnd/>
          </a:ln>
        </p:spPr>
      </p:pic>
      <p:pic>
        <p:nvPicPr>
          <p:cNvPr id="8" name="Picture 21" descr="simplemodel2.gif">
            <a:extLst>
              <a:ext uri="{FF2B5EF4-FFF2-40B4-BE49-F238E27FC236}">
                <a16:creationId xmlns:a16="http://schemas.microsoft.com/office/drawing/2014/main" id="{84B86F4D-4DF6-EA68-07C6-01FCAE923393}"/>
              </a:ext>
            </a:extLst>
          </p:cNvPr>
          <p:cNvPicPr>
            <a:picLocks noChangeAspect="1"/>
          </p:cNvPicPr>
          <p:nvPr/>
        </p:nvPicPr>
        <p:blipFill>
          <a:blip r:embed="rId3" cstate="print"/>
          <a:srcRect t="20454"/>
          <a:stretch>
            <a:fillRect/>
          </a:stretch>
        </p:blipFill>
        <p:spPr bwMode="auto">
          <a:xfrm>
            <a:off x="5715000" y="3524544"/>
            <a:ext cx="3074988" cy="2667000"/>
          </a:xfrm>
          <a:prstGeom prst="rect">
            <a:avLst/>
          </a:prstGeom>
          <a:noFill/>
          <a:ln w="9525">
            <a:noFill/>
            <a:miter lim="800000"/>
            <a:headEnd/>
            <a:tailEnd/>
          </a:ln>
        </p:spPr>
      </p:pic>
      <p:sp>
        <p:nvSpPr>
          <p:cNvPr id="9" name="TextBox 8">
            <a:extLst>
              <a:ext uri="{FF2B5EF4-FFF2-40B4-BE49-F238E27FC236}">
                <a16:creationId xmlns:a16="http://schemas.microsoft.com/office/drawing/2014/main" id="{59841B57-FE13-332B-5998-41CBE311D1F9}"/>
              </a:ext>
            </a:extLst>
          </p:cNvPr>
          <p:cNvSpPr txBox="1"/>
          <p:nvPr/>
        </p:nvSpPr>
        <p:spPr>
          <a:xfrm>
            <a:off x="2925456" y="6121208"/>
            <a:ext cx="2871788" cy="400050"/>
          </a:xfrm>
          <a:prstGeom prst="rect">
            <a:avLst/>
          </a:prstGeom>
          <a:solidFill>
            <a:srgbClr val="FF0000"/>
          </a:solidFill>
        </p:spPr>
        <p:txBody>
          <a:bodyPr wrap="none">
            <a:spAutoFit/>
          </a:bodyPr>
          <a:lstStyle/>
          <a:p>
            <a:pPr>
              <a:defRPr/>
            </a:pPr>
            <a:r>
              <a:rPr lang="en-US" sz="2000" dirty="0">
                <a:solidFill>
                  <a:schemeClr val="accent3"/>
                </a:solidFill>
                <a:latin typeface="Arial" panose="020B0604020202020204" pitchFamily="34" charset="0"/>
                <a:cs typeface="Arial" panose="020B0604020202020204" pitchFamily="34" charset="0"/>
              </a:rPr>
              <a:t>Quarks &amp; Gluons: QCD</a:t>
            </a:r>
          </a:p>
        </p:txBody>
      </p:sp>
      <p:sp>
        <p:nvSpPr>
          <p:cNvPr id="10" name="Rectangle 9">
            <a:extLst>
              <a:ext uri="{FF2B5EF4-FFF2-40B4-BE49-F238E27FC236}">
                <a16:creationId xmlns:a16="http://schemas.microsoft.com/office/drawing/2014/main" id="{32B2DBFB-3B76-8322-D0B6-DAE2C489F294}"/>
              </a:ext>
            </a:extLst>
          </p:cNvPr>
          <p:cNvSpPr/>
          <p:nvPr/>
        </p:nvSpPr>
        <p:spPr>
          <a:xfrm>
            <a:off x="6400800" y="3600744"/>
            <a:ext cx="990600" cy="990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6EC9B89E-A85E-B4AA-B86B-02F985D46EA1}"/>
              </a:ext>
            </a:extLst>
          </p:cNvPr>
          <p:cNvSpPr/>
          <p:nvPr/>
        </p:nvSpPr>
        <p:spPr>
          <a:xfrm>
            <a:off x="7954963" y="4134144"/>
            <a:ext cx="4572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F3539BA6-CFE3-2F9E-56A0-D4045A8AB2F9}"/>
              </a:ext>
            </a:extLst>
          </p:cNvPr>
          <p:cNvSpPr/>
          <p:nvPr/>
        </p:nvSpPr>
        <p:spPr>
          <a:xfrm>
            <a:off x="7955280" y="3652560"/>
            <a:ext cx="457200" cy="457200"/>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a:extLst>
              <a:ext uri="{FF2B5EF4-FFF2-40B4-BE49-F238E27FC236}">
                <a16:creationId xmlns:a16="http://schemas.microsoft.com/office/drawing/2014/main" id="{098E6011-46E5-9785-7635-B9A2B2E3D9CD}"/>
              </a:ext>
            </a:extLst>
          </p:cNvPr>
          <p:cNvSpPr/>
          <p:nvPr/>
        </p:nvSpPr>
        <p:spPr>
          <a:xfrm>
            <a:off x="7955597" y="4630968"/>
            <a:ext cx="457200" cy="457200"/>
          </a:xfrm>
          <a:prstGeom prst="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F5C8D020-92AF-2FE5-57D2-9A2D61D8DE97}"/>
              </a:ext>
            </a:extLst>
          </p:cNvPr>
          <p:cNvSpPr txBox="1"/>
          <p:nvPr/>
        </p:nvSpPr>
        <p:spPr>
          <a:xfrm>
            <a:off x="6208122" y="3067344"/>
            <a:ext cx="2133918" cy="369332"/>
          </a:xfrm>
          <a:prstGeom prst="rect">
            <a:avLst/>
          </a:prstGeom>
          <a:solidFill>
            <a:srgbClr val="0033CC"/>
          </a:solidFill>
        </p:spPr>
        <p:txBody>
          <a:bodyPr wrap="none">
            <a:spAutoFit/>
          </a:bodyPr>
          <a:lstStyle/>
          <a:p>
            <a:pPr>
              <a:defRPr/>
            </a:pPr>
            <a:r>
              <a:rPr lang="en-US" sz="1800" dirty="0">
                <a:solidFill>
                  <a:schemeClr val="accent3"/>
                </a:solidFill>
                <a:latin typeface="Arial" panose="020B0604020202020204" pitchFamily="34" charset="0"/>
                <a:cs typeface="Arial" panose="020B0604020202020204" pitchFamily="34" charset="0"/>
              </a:rPr>
              <a:t>Electron Scattering</a:t>
            </a:r>
          </a:p>
        </p:txBody>
      </p:sp>
    </p:spTree>
    <p:extLst>
      <p:ext uri="{BB962C8B-B14F-4D97-AF65-F5344CB8AC3E}">
        <p14:creationId xmlns:p14="http://schemas.microsoft.com/office/powerpoint/2010/main" val="262200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err="1"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19630</TotalTime>
  <Words>5374</Words>
  <Application>Microsoft Office PowerPoint</Application>
  <PresentationFormat>On-screen Show (4:3)</PresentationFormat>
  <Paragraphs>790</Paragraphs>
  <Slides>64</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5" baseType="lpstr">
      <vt:lpstr>Arial</vt:lpstr>
      <vt:lpstr>Calibri</vt:lpstr>
      <vt:lpstr>Cambria Math</vt:lpstr>
      <vt:lpstr>Comic Sans MS</vt:lpstr>
      <vt:lpstr>PingFangSC-Regular</vt:lpstr>
      <vt:lpstr>Symbol</vt:lpstr>
      <vt:lpstr>Times</vt:lpstr>
      <vt:lpstr>Times New Roman</vt:lpstr>
      <vt:lpstr>Wingdings</vt:lpstr>
      <vt:lpstr>Office Theme</vt:lpstr>
      <vt:lpstr>Equation</vt:lpstr>
      <vt:lpstr>Towards a New Science Frontier: The Electron Ion Collider – Science, Detector and Status </vt:lpstr>
      <vt:lpstr>Four Lectures</vt:lpstr>
      <vt:lpstr>Outline of This Lecture</vt:lpstr>
      <vt:lpstr>What is the EIC?</vt:lpstr>
      <vt:lpstr>EIC Scope</vt:lpstr>
      <vt:lpstr>Cool Facts About QCD and Nuclei</vt:lpstr>
      <vt:lpstr>Cool Facts About QCD and Nuclei</vt:lpstr>
      <vt:lpstr>Cool Facts About QCD and Nuclei</vt:lpstr>
      <vt:lpstr>Elementary Particles</vt:lpstr>
      <vt:lpstr>Quantum ElectroDynamics (QED)</vt:lpstr>
      <vt:lpstr>Quantum ElectroDynamics (QED)</vt:lpstr>
      <vt:lpstr>A Famous Example of a Running Coupling</vt:lpstr>
      <vt:lpstr>Electroweak Theory </vt:lpstr>
      <vt:lpstr>Gluons and QCD</vt:lpstr>
      <vt:lpstr>The Higgs Solves One Mass Problem, But One Remains…</vt:lpstr>
      <vt:lpstr>QCD – impressive tool at high energies</vt:lpstr>
      <vt:lpstr>QCD - Continued</vt:lpstr>
      <vt:lpstr>The Quest to Understand the Fundamental Structure of Matter</vt:lpstr>
      <vt:lpstr>From 3D atomic structure to the quantum world</vt:lpstr>
      <vt:lpstr>Nuclear Femtography – Subatomic Matter is Unique</vt:lpstr>
      <vt:lpstr>PowerPoint Presentation</vt:lpstr>
      <vt:lpstr>PowerPoint Presentation</vt:lpstr>
      <vt:lpstr>Electron Scattering</vt:lpstr>
      <vt:lpstr>Electron Scattering (Cont.)</vt:lpstr>
      <vt:lpstr>Electron Scattering Kinematics</vt:lpstr>
      <vt:lpstr>Use electron scattering as high-resolution microscope to peer into matter</vt:lpstr>
      <vt:lpstr>Electron Scattering at Fixed Q2</vt:lpstr>
      <vt:lpstr>Electron Scattering at Fixed Q2</vt:lpstr>
      <vt:lpstr>Electron Scattering Off Point Particles</vt:lpstr>
      <vt:lpstr>Electron Scattering Off Composite Target</vt:lpstr>
      <vt:lpstr>Form Factor</vt:lpstr>
      <vt:lpstr>Electron-Charge Scattering</vt:lpstr>
      <vt:lpstr>Form Factors of Nuclei at Low Energies</vt:lpstr>
      <vt:lpstr>History: Charge Distributions </vt:lpstr>
      <vt:lpstr>History: Knock a Proton out of a Nucleus</vt:lpstr>
      <vt:lpstr>History: Visualizing the Shell Model</vt:lpstr>
      <vt:lpstr>Where Does the “Missing” Strength Go?</vt:lpstr>
      <vt:lpstr>Proton Momenta in the Nucleus</vt:lpstr>
      <vt:lpstr>Deep-Inelastic Scattering</vt:lpstr>
      <vt:lpstr>History: Deep Inelastic Scattering (DIS) and the Parton Model</vt:lpstr>
      <vt:lpstr>Parton Distribution Functions (PDFs)</vt:lpstr>
      <vt:lpstr>History: Structure Function by Different DIS Probes</vt:lpstr>
      <vt:lpstr>Proton Viewed in High Energy Electron Scattering: 1 Longitudinal Dimension</vt:lpstr>
      <vt:lpstr>Learn From Past: 1D Longitudinal Momentum Distributions</vt:lpstr>
      <vt:lpstr>A Gluon PDF Surprise ~ 1990-2007</vt:lpstr>
      <vt:lpstr>A Sea Quark PDFs Surprise ~ 1995</vt:lpstr>
      <vt:lpstr>Nuclear Femtography - Imaging</vt:lpstr>
      <vt:lpstr>Exploring the 3D Nucleon Structure</vt:lpstr>
      <vt:lpstr>Jefferson Lab 6-GeV –  A Surprise Enabled by 3D Imaging</vt:lpstr>
      <vt:lpstr>The low- and high-energy side of nuclei</vt:lpstr>
      <vt:lpstr>21st Century View of the  Fundamental Structure of the Proton </vt:lpstr>
      <vt:lpstr>Proton Structure</vt:lpstr>
      <vt:lpstr>Early Thinking on the Need for an Electron-Ion Collider Emerged in the Late 90s to early 2000s</vt:lpstr>
      <vt:lpstr>The Scientific Foundation for an EIC was Built Over Two Decades</vt:lpstr>
      <vt:lpstr>EIC Scope</vt:lpstr>
      <vt:lpstr>Subatomic Matter is Unique</vt:lpstr>
      <vt:lpstr>Jefferson Lab and EIC – an exciting future lies ahead</vt:lpstr>
      <vt:lpstr>PowerPoint Presentation</vt:lpstr>
      <vt:lpstr>EIC High Level Project Schedule</vt:lpstr>
      <vt:lpstr>From 3D atomic structure to the quantum world</vt:lpstr>
      <vt:lpstr>From 3D hadron structure to QCD</vt:lpstr>
      <vt:lpstr>The Revolution in Hadron and Nuclear Structure </vt:lpstr>
      <vt:lpstr>Nuclear Femtography: 2 New Dimensions Transverse to Longitudinal Momentum</vt:lpstr>
      <vt:lpstr>Extra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Rolf Ent</cp:lastModifiedBy>
  <cp:revision>894</cp:revision>
  <cp:lastPrinted>2022-09-17T15:54:30Z</cp:lastPrinted>
  <dcterms:created xsi:type="dcterms:W3CDTF">2019-04-29T20:50:32Z</dcterms:created>
  <dcterms:modified xsi:type="dcterms:W3CDTF">2023-08-28T00:29:44Z</dcterms:modified>
</cp:coreProperties>
</file>