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294" r:id="rId1"/>
    <p:sldMasterId id="2147484307" r:id="rId2"/>
  </p:sldMasterIdLst>
  <p:notesMasterIdLst>
    <p:notesMasterId r:id="rId30"/>
  </p:notesMasterIdLst>
  <p:sldIdLst>
    <p:sldId id="1193" r:id="rId3"/>
    <p:sldId id="1299" r:id="rId4"/>
    <p:sldId id="1156" r:id="rId5"/>
    <p:sldId id="1157" r:id="rId6"/>
    <p:sldId id="1166" r:id="rId7"/>
    <p:sldId id="1331" r:id="rId8"/>
    <p:sldId id="1276" r:id="rId9"/>
    <p:sldId id="1277" r:id="rId10"/>
    <p:sldId id="1163" r:id="rId11"/>
    <p:sldId id="1278" r:id="rId12"/>
    <p:sldId id="1279" r:id="rId13"/>
    <p:sldId id="1280" r:id="rId14"/>
    <p:sldId id="1282" r:id="rId15"/>
    <p:sldId id="1284" r:id="rId16"/>
    <p:sldId id="1286" r:id="rId17"/>
    <p:sldId id="1285" r:id="rId18"/>
    <p:sldId id="1289" r:id="rId19"/>
    <p:sldId id="1288" r:id="rId20"/>
    <p:sldId id="1335" r:id="rId21"/>
    <p:sldId id="1336" r:id="rId22"/>
    <p:sldId id="1287" r:id="rId23"/>
    <p:sldId id="1332" r:id="rId24"/>
    <p:sldId id="1275" r:id="rId25"/>
    <p:sldId id="1237" r:id="rId26"/>
    <p:sldId id="1235" r:id="rId27"/>
    <p:sldId id="1236" r:id="rId28"/>
    <p:sldId id="1238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Wingdings 2" panose="05020102010507070707" pitchFamily="18" charset="2"/>
      <p:regular r:id="rId37"/>
    </p:embeddedFont>
    <p:embeddedFont>
      <p:font typeface="Arial Black" panose="020B0A04020102020204" pitchFamily="34" charset="0"/>
      <p:bold r:id="rId38"/>
    </p:embeddedFont>
    <p:embeddedFont>
      <p:font typeface="游ゴシック Light" panose="020B0300000000000000" pitchFamily="34" charset="-128"/>
      <p:regular r:id="rId39"/>
    </p:embeddedFont>
    <p:embeddedFont>
      <p:font typeface="Palatino Linotype" panose="02040502050505030304" pitchFamily="18" charset="0"/>
      <p:regular r:id="rId40"/>
      <p:bold r:id="rId41"/>
      <p:italic r:id="rId42"/>
      <p:boldItalic r:id="rId43"/>
    </p:embeddedFont>
    <p:embeddedFont>
      <p:font typeface="SimSun" panose="02010600030101010101" pitchFamily="2" charset="-122"/>
      <p:regular r:id="rId44"/>
    </p:embeddedFont>
    <p:embeddedFont>
      <p:font typeface="Constantia" panose="02030602050306030303" pitchFamily="18" charset="0"/>
      <p:regular r:id="rId45"/>
      <p:bold r:id="rId46"/>
      <p:italic r:id="rId47"/>
      <p:boldItalic r:id="rId48"/>
    </p:embeddedFont>
    <p:embeddedFont>
      <p:font typeface="MS PGothic" panose="020B0600070205080204" pitchFamily="34" charset="-128"/>
      <p:regular r:id="rId49"/>
    </p:embeddedFont>
    <p:embeddedFont>
      <p:font typeface="Arial Unicode MS" panose="020B0604020202020204" charset="-128"/>
      <p:regular r:id="rId50"/>
    </p:embeddedFont>
    <p:embeddedFont>
      <p:font typeface="游ゴシック" panose="020B0400000000000000" pitchFamily="34" charset="-128"/>
      <p:regular r:id="rId51"/>
      <p:bold r:id="rId52"/>
    </p:embeddedFont>
  </p:embeddedFontLst>
  <p:custDataLst>
    <p:tags r:id="rId5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6FFFF"/>
    <a:srgbClr val="008000"/>
    <a:srgbClr val="FF99CC"/>
    <a:srgbClr val="CC00FF"/>
    <a:srgbClr val="3E1A86"/>
    <a:srgbClr val="3A366A"/>
    <a:srgbClr val="996633"/>
    <a:srgbClr val="5F5F5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1" autoAdjust="0"/>
    <p:restoredTop sz="88129" autoAdjust="0"/>
  </p:normalViewPr>
  <p:slideViewPr>
    <p:cSldViewPr>
      <p:cViewPr varScale="1">
        <p:scale>
          <a:sx n="96" d="100"/>
          <a:sy n="96" d="100"/>
        </p:scale>
        <p:origin x="596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3492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fld id="{247EC34D-60DE-4FFE-9860-0909B55CD6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6635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7EC34D-60DE-4FFE-9860-0909B55CD655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535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8926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C2C64-1081-4EFE-AE5E-CF367979BE6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5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9ACDFD-30F4-47DB-8725-C6E7704990BC}" type="slidenum">
              <a:rPr lang="en-US" smtClean="0">
                <a:latin typeface="Arial Unicode MS" pitchFamily="50" charset="-128"/>
              </a:rPr>
              <a:pPr/>
              <a:t>25</a:t>
            </a:fld>
            <a:endParaRPr lang="en-US" smtClean="0">
              <a:latin typeface="Arial Unicode MS" pitchFamily="50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688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6A1F1-BA32-4F4E-8C59-07818A55E87E}" type="slidenum">
              <a:rPr lang="it-IT">
                <a:latin typeface="Times New Roman" pitchFamily="-65" charset="0"/>
              </a:rPr>
              <a:pPr/>
              <a:t>26</a:t>
            </a:fld>
            <a:endParaRPr lang="it-IT">
              <a:latin typeface="Times New Roman" pitchFamily="-65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011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71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7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8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0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1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29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13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13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7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5399"/>
            <a:ext cx="10515600" cy="459156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5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32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79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264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4166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400803"/>
            <a:ext cx="609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61600" y="6416678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AE70B-A6FF-47F0-817A-8FB3FDBC86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9264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0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2771"/>
            <a:ext cx="5156200" cy="46441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32771"/>
            <a:ext cx="5156200" cy="46441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264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4166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400803"/>
            <a:ext cx="609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61600" y="6416678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AE70B-A6FF-47F0-817A-8FB3FDBC86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9264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5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2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0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0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ysClr val="window" lastClr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roup 308"/>
          <p:cNvGrpSpPr/>
          <p:nvPr userDrawn="1"/>
        </p:nvGrpSpPr>
        <p:grpSpPr>
          <a:xfrm>
            <a:off x="0" y="-175358"/>
            <a:ext cx="12009120" cy="6987012"/>
            <a:chOff x="0" y="337740"/>
            <a:chExt cx="9006840" cy="6987012"/>
          </a:xfrm>
          <a:gradFill>
            <a:gsLst>
              <a:gs pos="56000">
                <a:schemeClr val="accent1">
                  <a:lumMod val="5000"/>
                  <a:lumOff val="95000"/>
                  <a:alpha val="26000"/>
                </a:schemeClr>
              </a:gs>
              <a:gs pos="10000">
                <a:srgbClr val="E6DADF">
                  <a:lumMod val="49000"/>
                  <a:lumOff val="51000"/>
                  <a:alpha val="8000"/>
                </a:srgbClr>
              </a:gs>
            </a:gsLst>
            <a:lin ang="0" scaled="0"/>
          </a:gradFill>
        </p:grpSpPr>
        <p:grpSp>
          <p:nvGrpSpPr>
            <p:cNvPr id="310" name="Group 309"/>
            <p:cNvGrpSpPr/>
            <p:nvPr userDrawn="1"/>
          </p:nvGrpSpPr>
          <p:grpSpPr>
            <a:xfrm>
              <a:off x="0" y="1489866"/>
              <a:ext cx="9006840" cy="5280030"/>
              <a:chOff x="-454012" y="1015513"/>
              <a:chExt cx="9006840" cy="5280030"/>
            </a:xfrm>
            <a:grpFill/>
          </p:grpSpPr>
          <p:grpSp>
            <p:nvGrpSpPr>
              <p:cNvPr id="386" name="Group 385"/>
              <p:cNvGrpSpPr/>
              <p:nvPr userDrawn="1"/>
            </p:nvGrpSpPr>
            <p:grpSpPr>
              <a:xfrm>
                <a:off x="368948" y="538114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87" name="Group 586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91" name="Group 590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8" name="Flowchart: Decision 60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9" name="Flowchart: Decision 60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0" name="Flowchart: Decision 60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2" name="Group 591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5" name="Flowchart: Decision 60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6" name="Flowchart: Decision 60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7" name="Flowchart: Decision 60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3" name="Group 592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2" name="Flowchart: Decision 60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3" name="Flowchart: Decision 60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4" name="Flowchart: Decision 60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4" name="Group 593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99" name="Flowchart: Decision 59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0" name="Flowchart: Decision 59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1" name="Flowchart: Decision 60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21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5" name="Group 594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96" name="Flowchart: Decision 59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7" name="Flowchart: Decision 59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89" name="Oval 588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Oval 589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7" name="Group 386"/>
              <p:cNvGrpSpPr/>
              <p:nvPr userDrawn="1"/>
            </p:nvGrpSpPr>
            <p:grpSpPr>
              <a:xfrm>
                <a:off x="-454012" y="483663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63" name="Group 56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67" name="Group 566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84" name="Flowchart: Decision 58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5" name="Flowchart: Decision 58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6" name="Flowchart: Decision 58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8" name="Group 567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81" name="Flowchart: Decision 58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2" name="Flowchart: Decision 58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3" name="Flowchart: Decision 58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9" name="Group 568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78" name="Flowchart: Decision 57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9" name="Flowchart: Decision 57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0" name="Flowchart: Decision 57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0" name="Group 569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75" name="Flowchart: Decision 57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2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6" name="Flowchart: Decision 57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7" name="Flowchart: Decision 57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1" name="Group 570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72" name="Flowchart: Decision 57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3" name="Flowchart: Decision 57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66" name="Oval 565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8" name="Group 387"/>
              <p:cNvGrpSpPr/>
              <p:nvPr userDrawn="1"/>
            </p:nvGrpSpPr>
            <p:grpSpPr>
              <a:xfrm>
                <a:off x="368948" y="4281774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39" name="Group 538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43" name="Group 542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60" name="Flowchart: Decision 55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1" name="Flowchart: Decision 56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4" name="Group 543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7" name="Flowchart: Decision 55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8" name="Flowchart: Decision 55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9" name="Flowchart: Decision 55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5" name="Group 544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4" name="Flowchart: Decision 55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5" name="Flowchart: Decision 55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6" name="Flowchart: Decision 55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6" name="Group 545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1" name="Flowchart: Decision 55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2" name="Flowchart: Decision 55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3" name="Flowchart: Decision 55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7" name="Group 546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48" name="Flowchart: Decision 54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9" name="Flowchart: Decision 54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40" name="Oval 539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Oval 540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5" name="Group 514"/>
              <p:cNvGrpSpPr/>
              <p:nvPr userDrawn="1"/>
            </p:nvGrpSpPr>
            <p:grpSpPr>
              <a:xfrm>
                <a:off x="-454012" y="3746305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519" name="Group 518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6" name="Flowchart: Decision 53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lowchart: Decision 53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lowchart: Decision 53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0" name="Group 519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3" name="Flowchart: Decision 53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lowchart: Decision 53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lowchart: Decision 53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1" name="Group 520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0" name="Flowchart: Decision 52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lowchart: Decision 53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lowchart: Decision 53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2" name="Group 521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27" name="Flowchart: Decision 52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lowchart: Decision 52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lowchart: Decision 52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3" name="Group 522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24" name="Flowchart: Decision 52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lowchart: Decision 52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lowchart: Decision 52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0" name="Group 389"/>
              <p:cNvGrpSpPr/>
              <p:nvPr userDrawn="1"/>
            </p:nvGrpSpPr>
            <p:grpSpPr>
              <a:xfrm>
                <a:off x="368948" y="3191449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91" name="Group 49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95" name="Group 494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12" name="Flowchart: Decision 51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3" name="Flowchart: Decision 51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6" name="Group 495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9" name="Flowchart: Decision 50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0" name="Flowchart: Decision 50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1" name="Flowchart: Decision 51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7" name="Group 496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6" name="Flowchart: Decision 50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7" name="Flowchart: Decision 50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8" name="Flowchart: Decision 507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8" name="Group 497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3" name="Flowchart: Decision 50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4" name="Flowchart: Decision 50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5" name="Flowchart: Decision 50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9" name="Group 498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00" name="Flowchart: Decision 49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1" name="Flowchart: Decision 50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92" name="Oval 491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Oval 492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Oval 493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7" name="Group 466"/>
              <p:cNvGrpSpPr/>
              <p:nvPr userDrawn="1"/>
            </p:nvGrpSpPr>
            <p:grpSpPr>
              <a:xfrm>
                <a:off x="-454012" y="2641361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471" name="Group 470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8" name="Flowchart: Decision 48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9" name="Flowchart: Decision 48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lowchart: Decision 489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2" name="Group 471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5" name="Flowchart: Decision 48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lowchart: Decision 48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lowchart: Decision 48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3" name="Group 472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2" name="Flowchart: Decision 48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lowchart: Decision 48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4" name="Flowchart: Decision 48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4" name="Group 473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79" name="Flowchart: Decision 47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0" name="Flowchart: Decision 47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" name="Flowchart: Decision 48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" name="Group 474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76" name="Flowchart: Decision 47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" name="Flowchart: Decision 47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8" name="Flowchart: Decision 47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2" name="Group 391"/>
              <p:cNvGrpSpPr/>
              <p:nvPr userDrawn="1"/>
            </p:nvGrpSpPr>
            <p:grpSpPr>
              <a:xfrm>
                <a:off x="368948" y="2106106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43" name="Group 44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47" name="Group 446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64" name="Flowchart: Decision 46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5" name="Flowchart: Decision 46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8" name="Group 447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61" name="Flowchart: Decision 46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2" name="Flowchart: Decision 46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3" name="Flowchart: Decision 46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9" name="Group 448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58" name="Flowchart: Decision 45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" name="Flowchart: Decision 45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" name="Flowchart: Decision 45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0" name="Group 449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55" name="Flowchart: Decision 45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6" name="Flowchart: Decision 45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7" name="Flowchart: Decision 45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1" name="Group 450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52" name="Flowchart: Decision 45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3" name="Flowchart: Decision 45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44" name="Oval 443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Oval 444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Oval 445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" name="Group 392"/>
              <p:cNvGrpSpPr/>
              <p:nvPr userDrawn="1"/>
            </p:nvGrpSpPr>
            <p:grpSpPr>
              <a:xfrm>
                <a:off x="-454012" y="155360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19" name="Group 418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23" name="Group 422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40" name="Flowchart: Decision 43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" name="Flowchart: Decision 44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2" name="Flowchart: Decision 44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4" name="Group 423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7" name="Flowchart: Decision 43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8" name="Flowchart: Decision 43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9" name="Flowchart: Decision 43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5" name="Group 424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4" name="Flowchart: Decision 43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5" name="Flowchart: Decision 43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6" name="Flowchart: Decision 43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6" name="Group 425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1" name="Flowchart: Decision 43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2" name="Flowchart: Decision 43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3" name="Flowchart: Decision 43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7" name="Group 426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28" name="Flowchart: Decision 42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9" name="Flowchart: Decision 42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22" name="Oval 421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" name="Group 393"/>
              <p:cNvGrpSpPr/>
              <p:nvPr userDrawn="1"/>
            </p:nvGrpSpPr>
            <p:grpSpPr>
              <a:xfrm>
                <a:off x="368948" y="101551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395" name="Group 394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399" name="Group 398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6" name="Flowchart: Decision 41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7" name="Flowchart: Decision 41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8" name="Flowchart: Decision 417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0" name="Group 399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3" name="Flowchart: Decision 41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4" name="Flowchart: Decision 41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" name="Flowchart: Decision 41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1" name="Group 400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0" name="Flowchart: Decision 40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1" name="Flowchart: Decision 41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" name="Flowchart: Decision 41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2" name="Group 401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07" name="Flowchart: Decision 40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8" name="Flowchart: Decision 40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9" name="Flowchart: Decision 40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3" name="Group 402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04" name="Flowchart: Decision 40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5" name="Flowchart: Decision 40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7" name="Oval 396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Oval 397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11" name="Group 310"/>
            <p:cNvGrpSpPr/>
            <p:nvPr userDrawn="1"/>
          </p:nvGrpSpPr>
          <p:grpSpPr>
            <a:xfrm>
              <a:off x="0" y="941388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362" name="Group 361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366" name="Group 365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83" name="Flowchart: Decision 38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Flowchart: Decision 38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lowchart: Decision 38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7" name="Group 366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80" name="Flowchart: Decision 37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Flowchart: Decision 38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lowchart: Decision 38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8" name="Group 367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77" name="Flowchart: Decision 37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Flowchart: Decision 37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Flowchart: Decision 37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9" name="Group 368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74" name="Flowchart: Decision 37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Flowchart: Decision 37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lowchart: Decision 37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0" name="Group 369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71" name="Flowchart: Decision 37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Flowchart: Decision 37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65" name="Oval 364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312" name="Group 311"/>
            <p:cNvGrpSpPr/>
            <p:nvPr userDrawn="1"/>
          </p:nvGrpSpPr>
          <p:grpSpPr>
            <a:xfrm>
              <a:off x="320040" y="337740"/>
              <a:ext cx="7040880" cy="914400"/>
              <a:chOff x="1511948" y="5381143"/>
              <a:chExt cx="7040880" cy="914400"/>
            </a:xfrm>
            <a:grpFill/>
          </p:grpSpPr>
          <p:grpSp>
            <p:nvGrpSpPr>
              <p:cNvPr id="338" name="Group 337"/>
              <p:cNvGrpSpPr/>
              <p:nvPr userDrawn="1"/>
            </p:nvGrpSpPr>
            <p:grpSpPr>
              <a:xfrm>
                <a:off x="2014868" y="5381143"/>
                <a:ext cx="6035040" cy="914400"/>
                <a:chOff x="2626661" y="5045644"/>
                <a:chExt cx="6035040" cy="914400"/>
              </a:xfrm>
              <a:grpFill/>
            </p:grpSpPr>
            <p:grpSp>
              <p:nvGrpSpPr>
                <p:cNvPr id="343" name="Group 342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6" name="Flowchart: Decision 35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lowchart: Decision 35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lowchart: Decision 35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4" name="Group 343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3" name="Flowchart: Decision 35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lowchart: Decision 35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lowchart: Decision 35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5" name="Group 344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0" name="Flowchart: Decision 34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lowchart: Decision 35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Flowchart: Decision 35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6" name="Group 345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47" name="Flowchart: Decision 34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Flowchart: Decision 34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9" name="Oval 338"/>
              <p:cNvSpPr>
                <a:spLocks noChangeAspect="1"/>
              </p:cNvSpPr>
              <p:nvPr userDrawn="1"/>
            </p:nvSpPr>
            <p:spPr>
              <a:xfrm>
                <a:off x="151194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8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41" name="Oval 340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oup 312"/>
            <p:cNvGrpSpPr/>
            <p:nvPr userDrawn="1"/>
          </p:nvGrpSpPr>
          <p:grpSpPr>
            <a:xfrm>
              <a:off x="0" y="6410352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314" name="Group 313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318" name="Group 317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35" name="Flowchart: Decision 33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Flowchart: Decision 33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Flowchart: Decision 33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9" name="Group 318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32" name="Flowchart: Decision 33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Flowchart: Decision 33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Flowchart: Decision 33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" name="Group 319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29" name="Flowchart: Decision 32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lowchart: Decision 32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Flowchart: Decision 33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" name="Group 320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26" name="Flowchart: Decision 32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Flowchart: Decision 32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Flowchart: Decision 32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" name="Group 321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23" name="Flowchart: Decision 32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Flowchart: Decision 32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17" name="Oval 316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8E702E3-23ED-4561-A0A0-337D53A173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4" name="Picture 13" descr="symbol1_150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836" y="5948054"/>
            <a:ext cx="509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3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  <p:sldLayoutId id="2147484306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702E3-23ED-4561-A0A0-337D53A1736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5358"/>
            <a:ext cx="12009120" cy="6987012"/>
            <a:chOff x="0" y="337740"/>
            <a:chExt cx="9006840" cy="6987012"/>
          </a:xfrm>
          <a:gradFill>
            <a:gsLst>
              <a:gs pos="56000">
                <a:schemeClr val="accent1">
                  <a:lumMod val="5000"/>
                  <a:lumOff val="95000"/>
                  <a:alpha val="26000"/>
                </a:schemeClr>
              </a:gs>
              <a:gs pos="10000">
                <a:srgbClr val="E6DADF">
                  <a:lumMod val="49000"/>
                  <a:lumOff val="51000"/>
                  <a:alpha val="8000"/>
                </a:srgbClr>
              </a:gs>
            </a:gsLst>
            <a:lin ang="0" scaled="0"/>
          </a:gradFill>
        </p:grpSpPr>
        <p:grpSp>
          <p:nvGrpSpPr>
            <p:cNvPr id="8" name="Group 7"/>
            <p:cNvGrpSpPr/>
            <p:nvPr userDrawn="1"/>
          </p:nvGrpSpPr>
          <p:grpSpPr>
            <a:xfrm>
              <a:off x="0" y="1489866"/>
              <a:ext cx="9006840" cy="5280030"/>
              <a:chOff x="-454012" y="1015513"/>
              <a:chExt cx="9006840" cy="5280030"/>
            </a:xfrm>
            <a:grpFill/>
          </p:grpSpPr>
          <p:grpSp>
            <p:nvGrpSpPr>
              <p:cNvPr id="72" name="Group 71"/>
              <p:cNvGrpSpPr/>
              <p:nvPr userDrawn="1"/>
            </p:nvGrpSpPr>
            <p:grpSpPr>
              <a:xfrm>
                <a:off x="368948" y="538114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51" name="Group 25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54" name="Group 253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70" name="Flowchart: Decision 26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" name="Flowchart: Decision 27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" name="Flowchart: Decision 27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" name="Group 254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7" name="Flowchart: Decision 26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" name="Flowchart: Decision 26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Flowchart: Decision 26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" name="Group 255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4" name="Flowchart: Decision 26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lowchart: Decision 26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lowchart: Decision 26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" name="Group 256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1" name="Flowchart: Decision 26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lowchart: Decision 26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lowchart: Decision 26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21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" name="Group 257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59" name="Flowchart: Decision 25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lowchart: Decision 25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52" name="Oval 251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Oval 252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72"/>
              <p:cNvGrpSpPr/>
              <p:nvPr userDrawn="1"/>
            </p:nvGrpSpPr>
            <p:grpSpPr>
              <a:xfrm>
                <a:off x="-454012" y="483663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30" name="Group 229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32" name="Group 231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8" name="Flowchart: Decision 24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9" name="Flowchart: Decision 24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0" name="Flowchart: Decision 24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" name="Group 232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5" name="Flowchart: Decision 24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" name="Flowchart: Decision 24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7" name="Flowchart: Decision 24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4" name="Group 233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2" name="Flowchart: Decision 24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" name="Flowchart: Decision 24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" name="Flowchart: Decision 24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" name="Group 234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39" name="Flowchart: Decision 23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2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" name="Flowchart: Decision 23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" name="Flowchart: Decision 24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6" name="Group 235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37" name="Flowchart: Decision 23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" name="Flowchart: Decision 23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31" name="Oval 230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73"/>
              <p:cNvGrpSpPr/>
              <p:nvPr userDrawn="1"/>
            </p:nvGrpSpPr>
            <p:grpSpPr>
              <a:xfrm>
                <a:off x="368948" y="4281774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08" name="Group 207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12" name="Group 211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28" name="Flowchart: Decision 22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" name="Flowchart: Decision 22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" name="Group 212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25" name="Flowchart: Decision 22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lowchart: Decision 22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" name="Flowchart: Decision 22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" name="Group 213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22" name="Flowchart: Decision 22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" name="Flowchart: Decision 22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" name="Flowchart: Decision 22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" name="Group 214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19" name="Flowchart: Decision 21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lowchart: Decision 21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1" name="Flowchart: Decision 22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" name="Group 215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17" name="Flowchart: Decision 21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" name="Flowchart: Decision 21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09" name="Oval 208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Oval 209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Oval 210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oup 74"/>
              <p:cNvGrpSpPr/>
              <p:nvPr userDrawn="1"/>
            </p:nvGrpSpPr>
            <p:grpSpPr>
              <a:xfrm>
                <a:off x="-454012" y="3746305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188" name="Group 187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05" name="Flowchart: Decision 20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lowchart: Decision 20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lowchart: Decision 20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" name="Group 188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02" name="Flowchart: Decision 20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lowchart: Decision 20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lowchart: Decision 20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" name="Group 189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9" name="Flowchart: Decision 19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lowchart: Decision 19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lowchart: Decision 20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" name="Group 190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6" name="Flowchart: Decision 19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lowchart: Decision 19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lowchart: Decision 19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2" name="Group 191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3" name="Flowchart: Decision 19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lowchart: Decision 19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lowchart: Decision 19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6" name="Group 75"/>
              <p:cNvGrpSpPr/>
              <p:nvPr userDrawn="1"/>
            </p:nvGrpSpPr>
            <p:grpSpPr>
              <a:xfrm>
                <a:off x="368948" y="3191449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66" name="Group 165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70" name="Group 169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86" name="Flowchart: Decision 18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7" name="Flowchart: Decision 18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1" name="Group 170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83" name="Flowchart: Decision 18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" name="Flowchart: Decision 18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Flowchart: Decision 18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2" name="Group 171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80" name="Flowchart: Decision 17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Flowchart: Decision 18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" name="Flowchart: Decision 18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3" name="Group 172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77" name="Flowchart: Decision 17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8" name="Flowchart: Decision 17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Flowchart: Decision 17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4" name="Group 173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75" name="Flowchart: Decision 17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lowchart: Decision 17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67" name="Oval 166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Oval 167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Oval 168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76"/>
              <p:cNvGrpSpPr/>
              <p:nvPr userDrawn="1"/>
            </p:nvGrpSpPr>
            <p:grpSpPr>
              <a:xfrm>
                <a:off x="-454012" y="2641361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146" name="Group 145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63" name="Flowchart: Decision 16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lowchart: Decision 16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lowchart: Decision 16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" name="Group 146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60" name="Flowchart: Decision 15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lowchart: Decision 16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lowchart: Decision 16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" name="Group 147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7" name="Flowchart: Decision 15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lowchart: Decision 15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lowchart: Decision 15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" name="Group 148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4" name="Flowchart: Decision 15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lowchart: Decision 15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lowchart: Decision 15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0" name="Group 149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1" name="Flowchart: Decision 15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lowchart: Decision 15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lowchart: Decision 152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8" name="Group 77"/>
              <p:cNvGrpSpPr/>
              <p:nvPr userDrawn="1"/>
            </p:nvGrpSpPr>
            <p:grpSpPr>
              <a:xfrm>
                <a:off x="368948" y="2106106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24" name="Group 123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28" name="Group 127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44" name="Flowchart: Decision 14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" name="Flowchart: Decision 14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9" name="Group 128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41" name="Flowchart: Decision 14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" name="Flowchart: Decision 14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" name="Flowchart: Decision 14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0" name="Group 129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38" name="Flowchart: Decision 13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" name="Flowchart: Decision 13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" name="Flowchart: Decision 13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1" name="Group 130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35" name="Flowchart: Decision 13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" name="Flowchart: Decision 13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" name="Flowchart: Decision 13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2" name="Group 131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33" name="Flowchart: Decision 13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4" name="Flowchart: Decision 13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25" name="Oval 124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25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 126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oup 78"/>
              <p:cNvGrpSpPr/>
              <p:nvPr userDrawn="1"/>
            </p:nvGrpSpPr>
            <p:grpSpPr>
              <a:xfrm>
                <a:off x="-454012" y="155360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03" name="Group 10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05" name="Group 104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21" name="Flowchart: Decision 12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Flowchart: Decision 12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Flowchart: Decision 12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6" name="Group 105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8" name="Flowchart: Decision 11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9" name="Flowchart: Decision 11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lowchart: Decision 11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7" name="Group 106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5" name="Flowchart: Decision 11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lowchart: Decision 11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lowchart: Decision 11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8" name="Group 107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2" name="Flowchart: Decision 11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lowchart: Decision 11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lowchart: Decision 11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9" name="Group 108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10" name="Flowchart: Decision 10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lowchart: Decision 11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04" name="Oval 103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oup 79"/>
              <p:cNvGrpSpPr/>
              <p:nvPr userDrawn="1"/>
            </p:nvGrpSpPr>
            <p:grpSpPr>
              <a:xfrm>
                <a:off x="368948" y="101551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81" name="Group 8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84" name="Group 83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00" name="Flowchart: Decision 9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lowchart: Decision 10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Flowchart: Decision 10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5" name="Group 84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7" name="Flowchart: Decision 9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Flowchart: Decision 9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Flowchart: Decision 9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oup 85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4" name="Flowchart: Decision 9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lowchart: Decision 9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Flowchart: Decision 9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7" name="Group 86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1" name="Flowchart: Decision 9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lowchart: Decision 9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lowchart: Decision 9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8" name="Group 87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89" name="Flowchart: Decision 8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Flowchart: Decision 8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2" name="Oval 81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Oval 82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0" y="941388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51" name="Group 50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53" name="Group 52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9" name="Flowchart: Decision 6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lowchart: Decision 6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lowchart: Decision 7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6" name="Flowchart: Decision 6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lowchart: Decision 6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lowchart: Decision 6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" name="Group 54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3" name="Flowchart: Decision 6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lowchart: Decision 6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lowchart: Decision 6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6" name="Group 55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0" name="Flowchart: Decision 5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lowchart: Decision 6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lowchart: Decision 6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" name="Group 56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58" name="Flowchart: Decision 5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lowchart: Decision 5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2" name="Oval 51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 userDrawn="1"/>
          </p:nvGrpSpPr>
          <p:grpSpPr>
            <a:xfrm>
              <a:off x="320040" y="337740"/>
              <a:ext cx="7040880" cy="914400"/>
              <a:chOff x="1511948" y="5381143"/>
              <a:chExt cx="7040880" cy="914400"/>
            </a:xfrm>
            <a:grpFill/>
          </p:grpSpPr>
          <p:grpSp>
            <p:nvGrpSpPr>
              <p:cNvPr id="33" name="Group 32"/>
              <p:cNvGrpSpPr/>
              <p:nvPr userDrawn="1"/>
            </p:nvGrpSpPr>
            <p:grpSpPr>
              <a:xfrm>
                <a:off x="2014868" y="5381143"/>
                <a:ext cx="6035040" cy="914400"/>
                <a:chOff x="2626661" y="5045644"/>
                <a:chExt cx="6035040" cy="914400"/>
              </a:xfrm>
              <a:grpFill/>
            </p:grpSpPr>
            <p:grpSp>
              <p:nvGrpSpPr>
                <p:cNvPr id="36" name="Group 35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" name="Flowchart: Decision 4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lowchart: Decision 4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lowchart: Decision 49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" name="Group 36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5" name="Flowchart: Decision 4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lowchart: Decision 4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lowchart: Decision 4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2" name="Flowchart: Decision 4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lowchart: Decision 4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lowchart: Decision 4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" name="Group 38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40" name="Flowchart: Decision 3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lowchart: Decision 4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4" name="Oval 33"/>
              <p:cNvSpPr>
                <a:spLocks noChangeAspect="1"/>
              </p:cNvSpPr>
              <p:nvPr userDrawn="1"/>
            </p:nvSpPr>
            <p:spPr>
              <a:xfrm>
                <a:off x="151194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8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5" name="Oval 34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0" y="6410352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12" name="Group 11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14" name="Group 13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0" name="Flowchart: Decision 2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lowchart: Decision 3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lowchart: Decision 3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7" name="Flowchart: Decision 2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lowchart: Decision 2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lowchart: Decision 2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" name="Group 15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4" name="Flowchart: Decision 2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lowchart: Decision 2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lowchart: Decision 2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16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1" name="Flowchart: Decision 2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lowchart: Decision 2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lowchart: Decision 22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" name="Group 17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19" name="Flowchart: Decision 1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lowchart: Decision 1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" name="Oval 12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74" name="Picture 13" descr="symbol1_150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239" y="5928772"/>
            <a:ext cx="509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89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3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4024" TargetMode="External"/><Relationship Id="rId7" Type="http://schemas.openxmlformats.org/officeDocument/2006/relationships/hyperlink" Target="Phys.Rev.D%20104%20(2021)%207,%20074031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rxiv.org/abs/2011.04708" TargetMode="Externa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5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21.xml"/><Relationship Id="rId7" Type="http://schemas.openxmlformats.org/officeDocument/2006/relationships/image" Target="../media/image57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6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410200" y="1600200"/>
            <a:ext cx="6659217" cy="1887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overview of the nucleon (spin) structure</a:t>
            </a:r>
            <a:br>
              <a:rPr lang="en-US" dirty="0" smtClean="0"/>
            </a:br>
            <a:r>
              <a:rPr lang="en-US" sz="3200" dirty="0" smtClean="0"/>
              <a:t>leading up to the EIC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24000" y="4592638"/>
            <a:ext cx="9144000" cy="165576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TIDC Autumn School on the EIC,</a:t>
            </a:r>
          </a:p>
          <a:p>
            <a:r>
              <a:rPr lang="en-US" dirty="0" smtClean="0"/>
              <a:t>NTU, Taipei, August 28-30</a:t>
            </a:r>
            <a:endParaRPr lang="en-US" dirty="0"/>
          </a:p>
          <a:p>
            <a:r>
              <a:rPr lang="en-US" dirty="0" smtClean="0"/>
              <a:t>Ralf Seidl (RIKEN)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2"/>
          <a:stretch/>
        </p:blipFill>
        <p:spPr>
          <a:xfrm>
            <a:off x="-6626" y="0"/>
            <a:ext cx="5489172" cy="44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3" cstate="print"/>
          <a:srcRect b="31548"/>
          <a:stretch>
            <a:fillRect/>
          </a:stretch>
        </p:blipFill>
        <p:spPr bwMode="auto">
          <a:xfrm>
            <a:off x="1524000" y="4490367"/>
            <a:ext cx="1955602" cy="187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1466834"/>
            <a:ext cx="4833256" cy="306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day DIS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6870" y="1462873"/>
            <a:ext cx="4131130" cy="49215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At </a:t>
            </a:r>
            <a:r>
              <a:rPr lang="en-US" dirty="0" err="1" smtClean="0"/>
              <a:t>Slac</a:t>
            </a:r>
            <a:r>
              <a:rPr lang="en-US" dirty="0" smtClean="0"/>
              <a:t> Fixed target with electron energies of up to ~20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HERA @DESY in Hamburg Germany:</a:t>
            </a:r>
          </a:p>
          <a:p>
            <a:pPr lvl="1"/>
            <a:r>
              <a:rPr lang="en-US" dirty="0" smtClean="0"/>
              <a:t>First e-proton collider with 920 </a:t>
            </a:r>
            <a:r>
              <a:rPr lang="en-US" dirty="0" err="1" smtClean="0"/>
              <a:t>GeV</a:t>
            </a:r>
            <a:r>
              <a:rPr lang="en-US" dirty="0" smtClean="0"/>
              <a:t> Protons on 27 </a:t>
            </a:r>
            <a:r>
              <a:rPr lang="en-US" dirty="0" err="1" smtClean="0"/>
              <a:t>GeV</a:t>
            </a:r>
            <a:r>
              <a:rPr lang="en-US" dirty="0" smtClean="0"/>
              <a:t> (polarized) </a:t>
            </a:r>
            <a:r>
              <a:rPr lang="en-US" dirty="0" err="1" smtClean="0"/>
              <a:t>electons</a:t>
            </a:r>
            <a:endParaRPr lang="en-US" dirty="0" smtClean="0"/>
          </a:p>
          <a:p>
            <a:pPr lvl="1"/>
            <a:r>
              <a:rPr lang="en-US" dirty="0" smtClean="0"/>
              <a:t>About 2 orders of magnitude better resolution: 10</a:t>
            </a:r>
            <a:r>
              <a:rPr lang="en-US" baseline="30000" dirty="0" smtClean="0"/>
              <a:t>-17</a:t>
            </a:r>
            <a:r>
              <a:rPr lang="en-US" dirty="0" smtClean="0"/>
              <a:t>m</a:t>
            </a:r>
          </a:p>
          <a:p>
            <a:pPr lvl="1">
              <a:buNone/>
            </a:pPr>
            <a:r>
              <a:rPr lang="en-US" dirty="0" smtClean="0"/>
              <a:t>	…and </a:t>
            </a:r>
            <a:r>
              <a:rPr lang="en-US" dirty="0" err="1" smtClean="0"/>
              <a:t>partons</a:t>
            </a:r>
            <a:r>
              <a:rPr lang="en-US" dirty="0" smtClean="0"/>
              <a:t> at very low momentum fraction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19B6B-0897-4AA4-8DF9-B7A5394262D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085" y="1798847"/>
            <a:ext cx="866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0304" y="2367626"/>
            <a:ext cx="725942" cy="72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97529" y="1990707"/>
            <a:ext cx="831629" cy="60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841" y="4530573"/>
            <a:ext cx="1561452" cy="185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13120" y="4523865"/>
            <a:ext cx="5317667" cy="164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83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79" y="1358826"/>
            <a:ext cx="4845427" cy="54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491" y="152407"/>
            <a:ext cx="7283419" cy="1143000"/>
          </a:xfrm>
        </p:spPr>
        <p:txBody>
          <a:bodyPr/>
          <a:lstStyle/>
          <a:p>
            <a:r>
              <a:rPr kumimoji="1" lang="en-US" altLang="ja-JP" dirty="0" smtClean="0"/>
              <a:t>F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 world data</a:t>
            </a:r>
            <a:endParaRPr kumimoji="1"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9919" y="3076486"/>
            <a:ext cx="3828081" cy="3510295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Initial fixed target data:</a:t>
            </a:r>
          </a:p>
          <a:p>
            <a:pPr lvl="1"/>
            <a:r>
              <a:rPr kumimoji="1" lang="en-US" altLang="ja-JP" dirty="0" err="1" smtClean="0"/>
              <a:t>Bjorken</a:t>
            </a:r>
            <a:r>
              <a:rPr kumimoji="1" lang="en-US" altLang="ja-JP" dirty="0" smtClean="0"/>
              <a:t> scaling (little Q2 dependence as indication for nucleon substructure)</a:t>
            </a:r>
          </a:p>
          <a:p>
            <a:r>
              <a:rPr lang="en-US" altLang="ja-JP" dirty="0" smtClean="0"/>
              <a:t>At higher energies: scaling breaking as indication of higher order/gluon effects</a:t>
            </a: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58905" y="6400801"/>
            <a:ext cx="2404095" cy="365125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Ralf Seidl: experimental rsults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FADEB1-EB77-41E8-BDD4-B5D555A68E7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50" y="1"/>
            <a:ext cx="2796151" cy="307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12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</a:t>
            </a:r>
            <a:r>
              <a:rPr lang="en-US" dirty="0" err="1" smtClean="0"/>
              <a:t>unpolarized</a:t>
            </a:r>
            <a:r>
              <a:rPr lang="en-US" dirty="0" smtClean="0"/>
              <a:t> structure and distribution functions from DIS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19B6B-0897-4AA4-8DF9-B7A5394262D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98032"/>
            <a:ext cx="4429237" cy="44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670961" y="5780308"/>
            <a:ext cx="3494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 function  </a:t>
            </a:r>
          </a:p>
          <a:p>
            <a:endParaRPr lang="en-US" dirty="0"/>
          </a:p>
        </p:txBody>
      </p:sp>
      <p:pic>
        <p:nvPicPr>
          <p:cNvPr id="14" name="Picture 1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571910" y="6117617"/>
            <a:ext cx="3870198" cy="681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47686" y="5416935"/>
            <a:ext cx="5517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lever arm of </a:t>
            </a:r>
            <a:r>
              <a:rPr lang="en-US" dirty="0" err="1"/>
              <a:t>data+DGLAP</a:t>
            </a:r>
            <a:r>
              <a:rPr lang="en-US" dirty="0"/>
              <a:t> evolution allows for a good determination of pdfs, including gluons </a:t>
            </a:r>
          </a:p>
        </p:txBody>
      </p:sp>
      <p:pic>
        <p:nvPicPr>
          <p:cNvPr id="16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4000"/>
            <a:ext cx="4370975" cy="3962400"/>
          </a:xfrm>
        </p:spPr>
      </p:pic>
    </p:spTree>
    <p:extLst>
      <p:ext uri="{BB962C8B-B14F-4D97-AF65-F5344CB8AC3E}">
        <p14:creationId xmlns:p14="http://schemas.microsoft.com/office/powerpoint/2010/main" val="33295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NNPDF 3.0 at scale </a:t>
            </a:r>
            <a:r>
              <a:rPr lang="en-US" altLang="ja-JP" dirty="0" smtClean="0"/>
              <a:t>10 GeV</a:t>
            </a:r>
            <a:endParaRPr kumimoji="1" lang="ja-JP" altLang="en-US" dirty="0"/>
          </a:p>
        </p:txBody>
      </p:sp>
      <p:pic>
        <p:nvPicPr>
          <p:cNvPr id="12" name="Picture 4" descr="C:\Users\rcseidl\Documents\Lectures\2017_Titech_RHIC\3flavors_q10lin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057400"/>
            <a:ext cx="5087037" cy="34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57400"/>
            <a:ext cx="5087037" cy="34498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08149-68F3-496F-8EB5-834C2E66A613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sp>
        <p:nvSpPr>
          <p:cNvPr id="2" name="TextBox 1"/>
          <p:cNvSpPr txBox="1"/>
          <p:nvPr/>
        </p:nvSpPr>
        <p:spPr>
          <a:xfrm>
            <a:off x="3352800" y="571500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gluons are huge – even at not so low x!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684520" y="5044440"/>
            <a:ext cx="4114800" cy="18135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/>
              <a:t>Charged current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3215640"/>
            <a:ext cx="4114800" cy="36423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/>
              <a:t>Neutral current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Unpolarized</a:t>
            </a:r>
            <a:r>
              <a:rPr lang="en-US" dirty="0" smtClean="0"/>
              <a:t> proton structure</a:t>
            </a:r>
            <a:r>
              <a:rPr lang="en-US" sz="1800" dirty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(polarized </a:t>
            </a:r>
            <a:r>
              <a:rPr lang="en-US" sz="1800" dirty="0"/>
              <a:t>lepton beams </a:t>
            </a:r>
            <a:r>
              <a:rPr lang="en-US" sz="1800" dirty="0" smtClean="0"/>
              <a:t>included)</a:t>
            </a:r>
            <a:endParaRPr lang="en-US" dirty="0"/>
          </a:p>
        </p:txBody>
      </p:sp>
      <p:pic>
        <p:nvPicPr>
          <p:cNvPr id="11" name="Content Placeholder 10" descr="addin_tmp.png"/>
          <p:cNvPicPr>
            <a:picLocks noGrp="1"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699100" y="1483676"/>
            <a:ext cx="5845302" cy="164592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19B6B-0897-4AA4-8DF9-B7A5394262D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172200" y="2238703"/>
            <a:ext cx="4038600" cy="302698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r>
              <a:rPr lang="en-US" dirty="0" smtClean="0"/>
              <a:t> measures the violation of the </a:t>
            </a:r>
            <a:r>
              <a:rPr lang="en-US" dirty="0" err="1" smtClean="0"/>
              <a:t>Callen</a:t>
            </a:r>
            <a:r>
              <a:rPr lang="en-US" dirty="0" smtClean="0"/>
              <a:t>-Gross relation</a:t>
            </a:r>
          </a:p>
          <a:p>
            <a:r>
              <a:rPr lang="en-US" dirty="0" smtClean="0"/>
              <a:t>Flavor information from 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err="1" smtClean="0"/>
              <a:t>Z</a:t>
            </a:r>
            <a:r>
              <a:rPr lang="en-US" dirty="0" smtClean="0"/>
              <a:t> interference, Z exchange and in particular charged </a:t>
            </a:r>
            <a:r>
              <a:rPr lang="en-US" dirty="0" err="1" smtClean="0"/>
              <a:t>curent</a:t>
            </a:r>
            <a:r>
              <a:rPr lang="en-US" dirty="0" smtClean="0"/>
              <a:t> (W exchange) interactions </a:t>
            </a:r>
          </a:p>
          <a:p>
            <a:r>
              <a:rPr lang="en-US" dirty="0" smtClean="0"/>
              <a:t> Z and W parts of F</a:t>
            </a:r>
            <a:r>
              <a:rPr lang="en-US" baseline="-25000" dirty="0" smtClean="0"/>
              <a:t>3</a:t>
            </a:r>
            <a:r>
              <a:rPr lang="en-US" dirty="0" smtClean="0"/>
              <a:t> depend on lepton </a:t>
            </a:r>
            <a:r>
              <a:rPr lang="en-US" dirty="0" err="1" smtClean="0"/>
              <a:t>helicity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4" name="Picture 13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699162" y="3307208"/>
            <a:ext cx="3766185" cy="3440430"/>
          </a:xfrm>
          <a:prstGeom prst="rect">
            <a:avLst/>
          </a:prstGeom>
        </p:spPr>
      </p:pic>
      <p:pic>
        <p:nvPicPr>
          <p:cNvPr id="16" name="Picture 15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5982118" y="5304186"/>
            <a:ext cx="348615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interaction and F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4937125"/>
            <a:ext cx="5638800" cy="1239838"/>
          </a:xfrm>
        </p:spPr>
        <p:txBody>
          <a:bodyPr/>
          <a:lstStyle/>
          <a:p>
            <a:r>
              <a:rPr lang="en-US" dirty="0" smtClean="0"/>
              <a:t>Clear </a:t>
            </a:r>
            <a:r>
              <a:rPr lang="en-US" dirty="0"/>
              <a:t>Polarization and lepton charge dependence </a:t>
            </a:r>
            <a:r>
              <a:rPr lang="en-US" dirty="0" smtClean="0"/>
              <a:t>of cross sections seen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19B6B-0897-4AA4-8DF9-B7A5394262D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08076"/>
            <a:ext cx="573314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3" cstate="print"/>
          <a:srcRect t="7800" r="54425" b="2078"/>
          <a:stretch>
            <a:fillRect/>
          </a:stretch>
        </p:blipFill>
        <p:spPr bwMode="auto">
          <a:xfrm>
            <a:off x="304800" y="1398152"/>
            <a:ext cx="2957298" cy="273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50029" t="7800"/>
          <a:stretch>
            <a:fillRect/>
          </a:stretch>
        </p:blipFill>
        <p:spPr bwMode="auto">
          <a:xfrm>
            <a:off x="3230574" y="1552212"/>
            <a:ext cx="2832651" cy="244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5573" y="275432"/>
            <a:ext cx="374613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8226" y="3876217"/>
            <a:ext cx="2523071" cy="275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184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0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Electroweak information</a:t>
            </a:r>
            <a:endParaRPr kumimoji="1"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ja-JP" dirty="0"/>
              <a:t>Hadron collider W production asymmetries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FADEB1-EB77-41E8-BDD4-B5D555A68E7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9053"/>
            <a:ext cx="3429000" cy="458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971800"/>
            <a:ext cx="4191000" cy="292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5000" y="1358047"/>
            <a:ext cx="2390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Neutrino CC DIS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95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quark asymmetries in </a:t>
            </a:r>
            <a:r>
              <a:rPr lang="en-US" dirty="0" err="1" smtClean="0"/>
              <a:t>DrellYan</a:t>
            </a:r>
            <a:r>
              <a:rPr lang="en-US" dirty="0" smtClean="0"/>
              <a:t>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 Yan is rotated DIS process: </a:t>
            </a:r>
            <a:r>
              <a:rPr lang="en-US" dirty="0" err="1" smtClean="0"/>
              <a:t>p+p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dirty="0" smtClean="0">
                <a:sym typeface="Wingdings" panose="05000000000000000000" pitchFamily="2" charset="2"/>
              </a:rPr>
              <a:t>* </a:t>
            </a:r>
            <a:r>
              <a:rPr lang="en-US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baseline="300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en-US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baseline="30000" dirty="0" smtClean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E866/E906/E1039 at </a:t>
            </a:r>
            <a:r>
              <a:rPr lang="en-US" dirty="0" err="1" smtClean="0">
                <a:sym typeface="Wingdings" panose="05000000000000000000" pitchFamily="2" charset="2"/>
              </a:rPr>
              <a:t>FermiLab</a:t>
            </a:r>
            <a:r>
              <a:rPr lang="en-US" dirty="0" smtClean="0">
                <a:sym typeface="Wingdings" panose="05000000000000000000" pitchFamily="2" charset="2"/>
              </a:rPr>
              <a:t>: 800/125 GeV proton beams on fixed p/d/A target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Ratio of </a:t>
            </a:r>
            <a:r>
              <a:rPr lang="en-US" dirty="0" err="1">
                <a:sym typeface="Wingdings" panose="05000000000000000000" pitchFamily="2" charset="2"/>
              </a:rPr>
              <a:t>p</a:t>
            </a:r>
            <a:r>
              <a:rPr lang="en-US" dirty="0" err="1" smtClean="0">
                <a:sym typeface="Wingdings" panose="05000000000000000000" pitchFamily="2" charset="2"/>
              </a:rPr>
              <a:t>+p</a:t>
            </a:r>
            <a:r>
              <a:rPr lang="en-US" dirty="0" smtClean="0">
                <a:sym typeface="Wingdings" panose="05000000000000000000" pitchFamily="2" charset="2"/>
              </a:rPr>
              <a:t> vs </a:t>
            </a:r>
            <a:r>
              <a:rPr lang="en-US" dirty="0" err="1" smtClean="0">
                <a:sym typeface="Wingdings" panose="05000000000000000000" pitchFamily="2" charset="2"/>
              </a:rPr>
              <a:t>p+d</a:t>
            </a:r>
            <a:r>
              <a:rPr lang="en-US" dirty="0" smtClean="0">
                <a:sym typeface="Wingdings" panose="05000000000000000000" pitchFamily="2" charset="2"/>
              </a:rPr>
              <a:t> cross sections can be related to the light anti-quark ratio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17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67000"/>
            <a:ext cx="5181600" cy="3886200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9052898" y="1338646"/>
            <a:ext cx="2224702" cy="1633154"/>
            <a:chOff x="8951261" y="1203862"/>
            <a:chExt cx="2224702" cy="1633154"/>
          </a:xfrm>
        </p:grpSpPr>
        <p:grpSp>
          <p:nvGrpSpPr>
            <p:cNvPr id="111" name="Group 110"/>
            <p:cNvGrpSpPr/>
            <p:nvPr/>
          </p:nvGrpSpPr>
          <p:grpSpPr>
            <a:xfrm>
              <a:off x="8951261" y="1206488"/>
              <a:ext cx="2224702" cy="1630528"/>
              <a:chOff x="8951261" y="1206488"/>
              <a:chExt cx="2224702" cy="1630528"/>
            </a:xfrm>
          </p:grpSpPr>
          <p:grpSp>
            <p:nvGrpSpPr>
              <p:cNvPr id="16" name="Group 15"/>
              <p:cNvGrpSpPr/>
              <p:nvPr/>
            </p:nvGrpSpPr>
            <p:grpSpPr>
              <a:xfrm rot="6326237">
                <a:off x="9461770" y="695979"/>
                <a:ext cx="1203683" cy="2224702"/>
                <a:chOff x="7322033" y="507530"/>
                <a:chExt cx="1203683" cy="2224702"/>
              </a:xfrm>
            </p:grpSpPr>
            <p:grpSp>
              <p:nvGrpSpPr>
                <p:cNvPr id="19" name="Group 46"/>
                <p:cNvGrpSpPr>
                  <a:grpSpLocks/>
                </p:cNvGrpSpPr>
                <p:nvPr/>
              </p:nvGrpSpPr>
              <p:grpSpPr bwMode="auto">
                <a:xfrm>
                  <a:off x="7322033" y="507530"/>
                  <a:ext cx="1203683" cy="2224702"/>
                  <a:chOff x="651136" y="1740149"/>
                  <a:chExt cx="1868878" cy="3819237"/>
                </a:xfrm>
              </p:grpSpPr>
              <p:grpSp>
                <p:nvGrpSpPr>
                  <p:cNvPr id="26" name="Group 38"/>
                  <p:cNvGrpSpPr>
                    <a:grpSpLocks/>
                  </p:cNvGrpSpPr>
                  <p:nvPr/>
                </p:nvGrpSpPr>
                <p:grpSpPr bwMode="auto">
                  <a:xfrm rot="1293036">
                    <a:off x="1989459" y="3458379"/>
                    <a:ext cx="530555" cy="694421"/>
                    <a:chOff x="1032533" y="5936746"/>
                    <a:chExt cx="811519" cy="963512"/>
                  </a:xfrm>
                </p:grpSpPr>
                <p:cxnSp>
                  <p:nvCxnSpPr>
                    <p:cNvPr id="57" name="Straight Arrow Connector 56"/>
                    <p:cNvCxnSpPr/>
                    <p:nvPr/>
                  </p:nvCxnSpPr>
                  <p:spPr>
                    <a:xfrm rot="13980727" flipH="1">
                      <a:off x="983785" y="6101310"/>
                      <a:ext cx="557990" cy="460494"/>
                    </a:xfrm>
                    <a:prstGeom prst="straightConnector1">
                      <a:avLst/>
                    </a:prstGeom>
                    <a:ln>
                      <a:solidFill>
                        <a:srgbClr val="CC66FF"/>
                      </a:solidFill>
                      <a:tailEnd type="arrow"/>
                    </a:ln>
                  </p:spPr>
                  <p:style>
                    <a:lnRef idx="2">
                      <a:schemeClr val="accent3"/>
                    </a:lnRef>
                    <a:fillRef idx="0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 rot="13980727" flipH="1">
                      <a:off x="1006156" y="6062362"/>
                      <a:ext cx="963512" cy="712280"/>
                    </a:xfrm>
                    <a:prstGeom prst="straightConnector1">
                      <a:avLst/>
                    </a:prstGeom>
                    <a:ln>
                      <a:solidFill>
                        <a:srgbClr val="7030A0"/>
                      </a:solidFill>
                      <a:tailEnd type="none"/>
                    </a:ln>
                  </p:spPr>
                  <p:style>
                    <a:lnRef idx="2">
                      <a:schemeClr val="accent3"/>
                    </a:lnRef>
                    <a:fillRef idx="0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" name="Line 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82377" y="4726459"/>
                    <a:ext cx="319524" cy="83292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wrap="square">
                    <a:spAutoFit/>
                  </a:bodyPr>
                  <a:lstStyle/>
                  <a:p>
                    <a:endParaRPr kumimoji="0" lang="en-US">
                      <a:solidFill>
                        <a:prstClr val="black"/>
                      </a:solidFill>
                      <a:ea typeface="+mn-ea"/>
                      <a:cs typeface="Arial" pitchFamily="34" charset="0"/>
                    </a:endParaRPr>
                  </a:p>
                </p:txBody>
              </p:sp>
              <p:grpSp>
                <p:nvGrpSpPr>
                  <p:cNvPr id="32" name="Group 64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1455951" y="3734092"/>
                    <a:ext cx="724633" cy="1285879"/>
                    <a:chOff x="240" y="1296"/>
                    <a:chExt cx="2967" cy="5346"/>
                  </a:xfrm>
                </p:grpSpPr>
                <p:sp>
                  <p:nvSpPr>
                    <p:cNvPr id="53" name="AutoShape 65"/>
                    <p:cNvSpPr>
                      <a:spLocks noChangeArrowheads="1"/>
                    </p:cNvSpPr>
                    <p:nvPr/>
                  </p:nvSpPr>
                  <p:spPr bwMode="auto">
                    <a:xfrm rot="20673763">
                      <a:off x="2151" y="5826"/>
                      <a:ext cx="1056" cy="816"/>
                    </a:xfrm>
                    <a:prstGeom prst="upArrow">
                      <a:avLst>
                        <a:gd name="adj1" fmla="val 50000"/>
                        <a:gd name="adj2" fmla="val 25000"/>
                      </a:avLst>
                    </a:prstGeom>
                    <a:solidFill>
                      <a:srgbClr val="00808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 type="none" w="lg" len="lg"/>
                    </a:ln>
                  </p:spPr>
                  <p:txBody>
                    <a:bodyPr anchor="ctr">
                      <a:spAutoFit/>
                    </a:bodyPr>
                    <a:lstStyle/>
                    <a:p>
                      <a:endParaRPr kumimoji="0" lang="en-US">
                        <a:solidFill>
                          <a:prstClr val="black"/>
                        </a:solidFill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4" name="Oval 66"/>
                    <p:cNvSpPr>
                      <a:spLocks noChangeArrowheads="1"/>
                    </p:cNvSpPr>
                    <p:nvPr/>
                  </p:nvSpPr>
                  <p:spPr bwMode="auto">
                    <a:xfrm rot="20673763">
                      <a:off x="240" y="1296"/>
                      <a:ext cx="2496" cy="2400"/>
                    </a:xfrm>
                    <a:prstGeom prst="ellipse">
                      <a:avLst/>
                    </a:prstGeom>
                    <a:solidFill>
                      <a:srgbClr val="00FFFF"/>
                    </a:solidFill>
                    <a:ln w="25400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kumimoji="0" lang="en-US">
                        <a:solidFill>
                          <a:prstClr val="black"/>
                        </a:solidFill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2832"/>
                      <a:ext cx="576" cy="528"/>
                    </a:xfrm>
                    <a:prstGeom prst="ellipse">
                      <a:avLst/>
                    </a:prstGeom>
                    <a:solidFill>
                      <a:srgbClr val="CC99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anchor="ctr">
                      <a:spAutoFit/>
                    </a:bodyPr>
                    <a:lstStyle/>
                    <a:p>
                      <a:endParaRPr kumimoji="0" lang="en-US">
                        <a:solidFill>
                          <a:prstClr val="black"/>
                        </a:solidFill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33" name="Line 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7616" y="1740149"/>
                    <a:ext cx="458656" cy="1020015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 type="none" w="lg" len="lg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endParaRPr kumimoji="0" lang="en-US">
                      <a:solidFill>
                        <a:prstClr val="black"/>
                      </a:solidFill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34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1783610" y="2783573"/>
                    <a:ext cx="197590" cy="796901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sysDot"/>
                    <a:round/>
                    <a:headEnd/>
                    <a:tailEnd type="none" w="lg" len="lg"/>
                  </a:ln>
                </p:spPr>
                <p:txBody>
                  <a:bodyPr wrap="square">
                    <a:spAutoFit/>
                  </a:bodyPr>
                  <a:lstStyle/>
                  <a:p>
                    <a:endParaRPr kumimoji="0" lang="en-US">
                      <a:solidFill>
                        <a:prstClr val="black"/>
                      </a:solidFill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36" name="Line 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7618" y="2243760"/>
                    <a:ext cx="265027" cy="516404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 type="triangle" w="lg" len="lg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endParaRPr kumimoji="0" lang="en-US">
                      <a:solidFill>
                        <a:prstClr val="black"/>
                      </a:solidFill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37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651136" y="2092984"/>
                    <a:ext cx="1136482" cy="683536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 type="none" w="lg" len="lg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endParaRPr kumimoji="0" lang="en-US">
                      <a:solidFill>
                        <a:prstClr val="black"/>
                      </a:solidFill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38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659480" y="2088093"/>
                    <a:ext cx="574428" cy="362064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 type="triangle" w="lg" len="lg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endParaRPr kumimoji="0" lang="en-US">
                      <a:solidFill>
                        <a:prstClr val="black"/>
                      </a:solidFill>
                      <a:ea typeface="+mn-ea"/>
                      <a:cs typeface="Arial" pitchFamily="34" charset="0"/>
                    </a:endParaRPr>
                  </a:p>
                </p:txBody>
              </p:sp>
              <p:grpSp>
                <p:nvGrpSpPr>
                  <p:cNvPr id="39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1571894" y="3641814"/>
                    <a:ext cx="498689" cy="729185"/>
                    <a:chOff x="703530" y="5244289"/>
                    <a:chExt cx="1185328" cy="1005483"/>
                  </a:xfrm>
                </p:grpSpPr>
                <p:cxnSp>
                  <p:nvCxnSpPr>
                    <p:cNvPr id="48" name="Straight Arrow Connector 47"/>
                    <p:cNvCxnSpPr/>
                    <p:nvPr/>
                  </p:nvCxnSpPr>
                  <p:spPr>
                    <a:xfrm rot="5400000" flipH="1" flipV="1">
                      <a:off x="839564" y="5792550"/>
                      <a:ext cx="533636" cy="380808"/>
                    </a:xfrm>
                    <a:prstGeom prst="straightConnector1">
                      <a:avLst/>
                    </a:prstGeom>
                    <a:ln>
                      <a:solidFill>
                        <a:srgbClr val="CC66FF"/>
                      </a:solidFill>
                      <a:tailEnd type="arrow"/>
                    </a:ln>
                  </p:spPr>
                  <p:style>
                    <a:lnRef idx="2">
                      <a:schemeClr val="accent3"/>
                    </a:lnRef>
                    <a:fillRef idx="0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/>
                    <p:cNvCxnSpPr>
                      <a:endCxn id="34" idx="1"/>
                    </p:cNvCxnSpPr>
                    <p:nvPr/>
                  </p:nvCxnSpPr>
                  <p:spPr>
                    <a:xfrm rot="15273763">
                      <a:off x="835741" y="5112078"/>
                      <a:ext cx="920905" cy="1185328"/>
                    </a:xfrm>
                    <a:prstGeom prst="straightConnector1">
                      <a:avLst/>
                    </a:prstGeom>
                    <a:ln>
                      <a:solidFill>
                        <a:srgbClr val="7030A0"/>
                      </a:solidFill>
                      <a:tailEnd type="none"/>
                    </a:ln>
                  </p:spPr>
                  <p:style>
                    <a:lnRef idx="2">
                      <a:schemeClr val="accent3"/>
                    </a:lnRef>
                    <a:fillRef idx="0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4" name="TextBox 23"/>
                <p:cNvSpPr txBox="1"/>
                <p:nvPr/>
              </p:nvSpPr>
              <p:spPr>
                <a:xfrm rot="15273763">
                  <a:off x="8158798" y="1075247"/>
                  <a:ext cx="3023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rial Black" panose="020B0A04020102020204" pitchFamily="34" charset="0"/>
                    </a:rPr>
                    <a:t>q</a:t>
                  </a:r>
                </a:p>
              </p:txBody>
            </p:sp>
          </p:grpSp>
          <p:sp>
            <p:nvSpPr>
              <p:cNvPr id="102" name="Oval 66"/>
              <p:cNvSpPr>
                <a:spLocks noChangeArrowheads="1"/>
              </p:cNvSpPr>
              <p:nvPr/>
            </p:nvSpPr>
            <p:spPr bwMode="auto">
              <a:xfrm rot="926237">
                <a:off x="9466273" y="2290420"/>
                <a:ext cx="355091" cy="371802"/>
              </a:xfrm>
              <a:prstGeom prst="ellipse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3" name="Oval 68"/>
              <p:cNvSpPr>
                <a:spLocks noChangeArrowheads="1"/>
              </p:cNvSpPr>
              <p:nvPr/>
            </p:nvSpPr>
            <p:spPr bwMode="auto">
              <a:xfrm rot="926237">
                <a:off x="9610609" y="2347172"/>
                <a:ext cx="81944" cy="81797"/>
              </a:xfrm>
              <a:prstGeom prst="ellipse">
                <a:avLst/>
              </a:prstGeom>
              <a:solidFill>
                <a:srgbClr val="CC99FF"/>
              </a:solidFill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4" name="Line 91"/>
              <p:cNvSpPr>
                <a:spLocks noChangeShapeType="1"/>
              </p:cNvSpPr>
              <p:nvPr/>
            </p:nvSpPr>
            <p:spPr bwMode="auto">
              <a:xfrm rot="6326237" flipH="1" flipV="1">
                <a:off x="9067193" y="2365530"/>
                <a:ext cx="317480" cy="4046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square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6" name="Line 91"/>
              <p:cNvSpPr>
                <a:spLocks noChangeShapeType="1"/>
              </p:cNvSpPr>
              <p:nvPr/>
            </p:nvSpPr>
            <p:spPr bwMode="auto">
              <a:xfrm rot="6326237" flipH="1" flipV="1">
                <a:off x="9122629" y="2475969"/>
                <a:ext cx="317480" cy="4046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square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7" name="Line 91"/>
              <p:cNvSpPr>
                <a:spLocks noChangeShapeType="1"/>
              </p:cNvSpPr>
              <p:nvPr/>
            </p:nvSpPr>
            <p:spPr bwMode="auto">
              <a:xfrm rot="6326237" flipH="1" flipV="1">
                <a:off x="9082376" y="2420750"/>
                <a:ext cx="317480" cy="4046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square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9" name="Line 90"/>
              <p:cNvSpPr>
                <a:spLocks noChangeShapeType="1"/>
              </p:cNvSpPr>
              <p:nvPr/>
            </p:nvSpPr>
            <p:spPr bwMode="auto">
              <a:xfrm rot="6326237" flipV="1">
                <a:off x="9160875" y="1193851"/>
                <a:ext cx="205795" cy="4851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square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10" name="Line 90"/>
            <p:cNvSpPr>
              <a:spLocks noChangeShapeType="1"/>
            </p:cNvSpPr>
            <p:nvPr/>
          </p:nvSpPr>
          <p:spPr bwMode="auto">
            <a:xfrm rot="6326237" flipV="1">
              <a:off x="9237075" y="1064170"/>
              <a:ext cx="205795" cy="4851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square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8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quark asymmetries in </a:t>
            </a:r>
            <a:r>
              <a:rPr lang="en-US" dirty="0" err="1" smtClean="0"/>
              <a:t>DrellYan</a:t>
            </a:r>
            <a:r>
              <a:rPr lang="en-US" dirty="0" smtClean="0"/>
              <a:t> process + W/Z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Asymmetric light see seen</a:t>
            </a:r>
          </a:p>
          <a:p>
            <a:r>
              <a:rPr lang="en-US" dirty="0"/>
              <a:t>a</a:t>
            </a:r>
            <a:r>
              <a:rPr lang="en-US" dirty="0" smtClean="0"/>
              <a:t>nti-d quarks larger than anti-u quarks</a:t>
            </a:r>
          </a:p>
          <a:p>
            <a:r>
              <a:rPr lang="en-US" dirty="0" smtClean="0"/>
              <a:t>no indication of inversion of ratio at higher x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18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64" y="921912"/>
            <a:ext cx="4517736" cy="2202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77250" y="2985631"/>
            <a:ext cx="4981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hlinkClick r:id="rId3"/>
              </a:rPr>
              <a:t>Nature</a:t>
            </a:r>
            <a:r>
              <a:rPr lang="en-US" sz="1800" dirty="0">
                <a:hlinkClick r:id="rId3"/>
              </a:rPr>
              <a:t> 604 (2022) 7907, E26 (erratum), </a:t>
            </a:r>
            <a:r>
              <a:rPr lang="en-US" sz="1800" i="1" dirty="0" smtClean="0">
                <a:hlinkClick r:id="rId3"/>
              </a:rPr>
              <a:t>Nature</a:t>
            </a:r>
            <a:r>
              <a:rPr lang="en-US" sz="1800" dirty="0" smtClean="0">
                <a:hlinkClick r:id="rId3"/>
              </a:rPr>
              <a:t> </a:t>
            </a:r>
            <a:r>
              <a:rPr lang="en-US" sz="1800" dirty="0">
                <a:hlinkClick r:id="rId3"/>
              </a:rPr>
              <a:t>590 (2021) 7847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304" y="3680986"/>
            <a:ext cx="3465095" cy="2471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440" y="3497363"/>
            <a:ext cx="2120513" cy="267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0127" y="6032555"/>
            <a:ext cx="4609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/>
              <a:t>STAR: </a:t>
            </a:r>
            <a:r>
              <a:rPr lang="en-US" sz="1800" i="1" dirty="0" smtClean="0">
                <a:hlinkClick r:id="rId6"/>
              </a:rPr>
              <a:t>Phys.Rev.D</a:t>
            </a:r>
            <a:r>
              <a:rPr lang="en-US" sz="1800" dirty="0" smtClean="0">
                <a:hlinkClick r:id="rId6"/>
              </a:rPr>
              <a:t> </a:t>
            </a:r>
            <a:r>
              <a:rPr lang="en-US" sz="1800" dirty="0">
                <a:hlinkClick r:id="rId6"/>
              </a:rPr>
              <a:t>103 (2021</a:t>
            </a:r>
            <a:r>
              <a:rPr lang="en-US" sz="1800" dirty="0" smtClean="0">
                <a:hlinkClick r:id="rId6"/>
              </a:rPr>
              <a:t>) </a:t>
            </a:r>
            <a:r>
              <a:rPr lang="en-US" sz="1800" dirty="0">
                <a:hlinkClick r:id="rId6"/>
              </a:rPr>
              <a:t>012001</a:t>
            </a: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6935519" y="6180794"/>
            <a:ext cx="4723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/>
              <a:t>JAM: </a:t>
            </a:r>
            <a:r>
              <a:rPr lang="en-US" sz="1800" i="1" dirty="0" smtClean="0">
                <a:hlinkClick r:id="rId7" action="ppaction://hlinkfile"/>
              </a:rPr>
              <a:t>Phys.Rev.D</a:t>
            </a:r>
            <a:r>
              <a:rPr lang="en-US" sz="1800" dirty="0" smtClean="0">
                <a:hlinkClick r:id="rId7" action="ppaction://hlinkfile"/>
              </a:rPr>
              <a:t> </a:t>
            </a:r>
            <a:r>
              <a:rPr lang="en-US" sz="1800" dirty="0">
                <a:hlinkClick r:id="rId7" action="ppaction://hlinkfile"/>
              </a:rPr>
              <a:t>104 (2021) 7, 074031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003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76600" cy="4351338"/>
          </a:xfrm>
        </p:spPr>
        <p:txBody>
          <a:bodyPr/>
          <a:lstStyle/>
          <a:p>
            <a:r>
              <a:rPr lang="en-US" dirty="0" smtClean="0"/>
              <a:t>Many contributions fro LHC experiments via Jet cross sections, W and Z measurements from ATLAS, CMS and </a:t>
            </a:r>
            <a:r>
              <a:rPr lang="en-US" dirty="0" err="1" smtClean="0"/>
              <a:t>LHCb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19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91000" y="685800"/>
            <a:ext cx="3962400" cy="4629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374" y="2468465"/>
            <a:ext cx="3474720" cy="2323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698" y="170125"/>
            <a:ext cx="3474720" cy="2264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4803719"/>
            <a:ext cx="3474720" cy="18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7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QCD and </a:t>
            </a:r>
            <a:r>
              <a:rPr lang="en-US" dirty="0" err="1" smtClean="0"/>
              <a:t>unpolarized</a:t>
            </a:r>
            <a:r>
              <a:rPr lang="en-US" dirty="0" smtClean="0"/>
              <a:t> nucleon structure </a:t>
            </a:r>
          </a:p>
          <a:p>
            <a:r>
              <a:rPr lang="en-US" dirty="0" smtClean="0"/>
              <a:t>Spin sum rule and helicity structure</a:t>
            </a:r>
          </a:p>
          <a:p>
            <a:pPr lvl="1"/>
            <a:r>
              <a:rPr lang="en-US" dirty="0" smtClean="0"/>
              <a:t>Inclusive DIS </a:t>
            </a:r>
          </a:p>
          <a:p>
            <a:pPr lvl="1"/>
            <a:r>
              <a:rPr lang="en-US" dirty="0" smtClean="0"/>
              <a:t>Gluon Spin from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Interlude: Fragmentation functions</a:t>
            </a:r>
          </a:p>
          <a:p>
            <a:pPr lvl="1"/>
            <a:r>
              <a:rPr lang="en-US" dirty="0" smtClean="0"/>
              <a:t>(anti)quark helicities from SIDIS, EW pp</a:t>
            </a:r>
          </a:p>
          <a:p>
            <a:r>
              <a:rPr lang="en-US" dirty="0" smtClean="0"/>
              <a:t>Transverse spin and momentum structure and effects</a:t>
            </a:r>
          </a:p>
          <a:p>
            <a:pPr lvl="1"/>
            <a:r>
              <a:rPr lang="en-US" dirty="0" err="1" smtClean="0"/>
              <a:t>Transversity</a:t>
            </a:r>
            <a:r>
              <a:rPr lang="en-US" dirty="0" smtClean="0"/>
              <a:t> and tensor charge</a:t>
            </a:r>
          </a:p>
          <a:p>
            <a:pPr lvl="1"/>
            <a:r>
              <a:rPr lang="en-US" dirty="0" err="1" smtClean="0"/>
              <a:t>Sivers</a:t>
            </a:r>
            <a:r>
              <a:rPr lang="en-US" dirty="0" smtClean="0"/>
              <a:t> function and other TMDs</a:t>
            </a:r>
          </a:p>
          <a:p>
            <a:r>
              <a:rPr lang="en-US" dirty="0" smtClean="0"/>
              <a:t>3-dimensional structure in position space</a:t>
            </a:r>
          </a:p>
          <a:p>
            <a:pPr lvl="1"/>
            <a:r>
              <a:rPr lang="en-US" dirty="0" smtClean="0"/>
              <a:t>GPDs and DVCS</a:t>
            </a:r>
          </a:p>
          <a:p>
            <a:pPr lvl="1"/>
            <a:r>
              <a:rPr lang="en-US" dirty="0" smtClean="0"/>
              <a:t>Energy momentum tensor and related topics</a:t>
            </a:r>
          </a:p>
          <a:p>
            <a:r>
              <a:rPr lang="en-US" dirty="0" smtClean="0"/>
              <a:t>Low-x physics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919" y="4785155"/>
            <a:ext cx="6095999" cy="2118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Initially discrepancy between ATLAS and global fits/CMS measurements for </a:t>
            </a:r>
            <a:r>
              <a:rPr lang="en-US" dirty="0" err="1" smtClean="0"/>
              <a:t>Rs</a:t>
            </a:r>
            <a:r>
              <a:rPr lang="en-US" dirty="0" smtClean="0"/>
              <a:t> </a:t>
            </a:r>
            <a:r>
              <a:rPr lang="en-US" dirty="0"/>
              <a:t>= (</a:t>
            </a:r>
            <a:r>
              <a:rPr lang="en-US" dirty="0" err="1"/>
              <a:t>s+sbar</a:t>
            </a:r>
            <a:r>
              <a:rPr lang="en-US" dirty="0"/>
              <a:t>)/(</a:t>
            </a:r>
            <a:r>
              <a:rPr lang="en-US" dirty="0" err="1"/>
              <a:t>ubar</a:t>
            </a:r>
            <a:r>
              <a:rPr lang="en-US" dirty="0"/>
              <a:t> +</a:t>
            </a:r>
            <a:r>
              <a:rPr lang="en-US" dirty="0" err="1"/>
              <a:t>dbar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/>
              <a:t>Inclusive W measurements pulled toward </a:t>
            </a:r>
            <a:r>
              <a:rPr lang="en-US" dirty="0" smtClean="0"/>
              <a:t>higher </a:t>
            </a:r>
            <a:r>
              <a:rPr lang="en-US" dirty="0" err="1" smtClean="0"/>
              <a:t>Rs</a:t>
            </a:r>
            <a:endParaRPr lang="en-US" dirty="0"/>
          </a:p>
          <a:p>
            <a:r>
              <a:rPr lang="en-US" dirty="0" err="1"/>
              <a:t>V+Jet</a:t>
            </a:r>
            <a:r>
              <a:rPr lang="en-US" dirty="0"/>
              <a:t> addition more consistent with other global fits/CMS results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523" y="2616414"/>
            <a:ext cx="2776969" cy="2107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1898331"/>
            <a:ext cx="2209800" cy="2125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60553" y="1147063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Taken from Gao @DIS2022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72" y="463457"/>
            <a:ext cx="2754947" cy="1949125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7239000" y="2311615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5563" y="4832251"/>
            <a:ext cx="3048000" cy="20406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09874" y="422752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Taken from </a:t>
            </a:r>
            <a:r>
              <a:rPr lang="en-US" dirty="0" err="1" smtClean="0"/>
              <a:t>Cridge</a:t>
            </a:r>
            <a:r>
              <a:rPr lang="en-US" dirty="0" smtClean="0"/>
              <a:t> @DIS2023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 for </a:t>
            </a:r>
            <a:r>
              <a:rPr lang="en-US" dirty="0" err="1" smtClean="0"/>
              <a:t>unpolarized</a:t>
            </a:r>
            <a:r>
              <a:rPr lang="en-US" dirty="0" smtClean="0"/>
              <a:t> nucleon structure/PDFs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Strange quark PDFs at intermediate to high x</a:t>
            </a:r>
          </a:p>
          <a:p>
            <a:r>
              <a:rPr lang="en-US" dirty="0" smtClean="0"/>
              <a:t>High-x PDF uncertainties impact LHC searches</a:t>
            </a:r>
          </a:p>
          <a:p>
            <a:r>
              <a:rPr lang="en-US" dirty="0"/>
              <a:t>L</a:t>
            </a:r>
            <a:r>
              <a:rPr lang="en-US" dirty="0" smtClean="0"/>
              <a:t>ow-x PDFs and color-glass condensate </a:t>
            </a:r>
            <a:r>
              <a:rPr lang="en-US" dirty="0" smtClean="0">
                <a:sym typeface="Wingdings" panose="05000000000000000000" pitchFamily="2" charset="2"/>
              </a:rPr>
              <a:t>later</a:t>
            </a:r>
            <a:endParaRPr lang="en-US" dirty="0" smtClean="0"/>
          </a:p>
          <a:p>
            <a:r>
              <a:rPr lang="en-US" dirty="0" smtClean="0"/>
              <a:t>Is there intrinsic charm?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7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Helicity PDFs, longitudinal spin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35000" b="66667"/>
          <a:stretch/>
        </p:blipFill>
        <p:spPr>
          <a:xfrm>
            <a:off x="3600880" y="1027116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Spin sum rule</a:t>
            </a:r>
            <a:endParaRPr kumimoji="1" lang="ja-JP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152650" y="2110052"/>
            <a:ext cx="8208052" cy="4498998"/>
          </a:xfrm>
        </p:spPr>
        <p:txBody>
          <a:bodyPr/>
          <a:lstStyle/>
          <a:p>
            <a:endParaRPr kumimoji="1" lang="en-US" altLang="ja-JP" dirty="0" smtClean="0"/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pPr>
              <a:buClr>
                <a:schemeClr val="tx1"/>
              </a:buClr>
            </a:pPr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</a:rPr>
              <a:t>Spin Crisis (1980s): Quark </a:t>
            </a:r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spin contributes </a:t>
            </a:r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</a:rPr>
              <a:t>only little</a:t>
            </a:r>
          </a:p>
          <a:p>
            <a:pPr>
              <a:buClr>
                <a:schemeClr val="tx1"/>
              </a:buClr>
            </a:pPr>
            <a:r>
              <a:rPr kumimoji="1" lang="en-US" altLang="ja-JP" dirty="0" smtClean="0">
                <a:solidFill>
                  <a:srgbClr val="FF0000"/>
                </a:solidFill>
                <a:latin typeface="Symbol" panose="05050102010706020507" pitchFamily="18" charset="2"/>
              </a:rPr>
              <a:t>DS</a:t>
            </a:r>
            <a:r>
              <a:rPr kumimoji="1" lang="en-US" altLang="ja-JP" dirty="0" smtClean="0"/>
              <a:t> and </a:t>
            </a:r>
            <a:r>
              <a:rPr kumimoji="1" lang="en-US" altLang="ja-JP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kumimoji="1" lang="en-US" altLang="ja-JP" dirty="0" smtClean="0">
                <a:solidFill>
                  <a:srgbClr val="0000FF"/>
                </a:solidFill>
              </a:rPr>
              <a:t>G</a:t>
            </a:r>
            <a:r>
              <a:rPr kumimoji="1" lang="en-US" altLang="ja-JP" dirty="0" smtClean="0"/>
              <a:t> can be accessed in longitudinally polarized (SI)DIS and pp collisions (currently for x&gt;0.01)</a:t>
            </a:r>
          </a:p>
          <a:p>
            <a:r>
              <a:rPr kumimoji="1" lang="en-US" altLang="ja-JP" dirty="0" smtClean="0"/>
              <a:t>Where is the rest of the spin? Gluons? Lower momentum fractions? Orbital angular momentum?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2" y="2127813"/>
            <a:ext cx="3372381" cy="7665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01059"/>
            <a:ext cx="7733332" cy="5622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13468" y="2397978"/>
            <a:ext cx="2549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Jaffe, </a:t>
            </a:r>
            <a:r>
              <a:rPr lang="en-US" altLang="ja-JP" dirty="0" err="1"/>
              <a:t>Manohar</a:t>
            </a:r>
            <a:endParaRPr lang="ja-JP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523162" y="-66723"/>
            <a:ext cx="5159828" cy="2123658"/>
            <a:chOff x="1480815" y="-1440319"/>
            <a:chExt cx="5159828" cy="2123658"/>
          </a:xfrm>
        </p:grpSpPr>
        <p:sp>
          <p:nvSpPr>
            <p:cNvPr id="11" name="TextBox 10"/>
            <p:cNvSpPr txBox="1"/>
            <p:nvPr/>
          </p:nvSpPr>
          <p:spPr>
            <a:xfrm>
              <a:off x="1480815" y="-1440319"/>
              <a:ext cx="5159828" cy="2123658"/>
            </a:xfrm>
            <a:prstGeom prst="rect">
              <a:avLst/>
            </a:prstGeom>
            <a:solidFill>
              <a:schemeClr val="bg2">
                <a:lumMod val="75000"/>
                <a:alpha val="91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r>
                <a:rPr lang="en-US" dirty="0"/>
                <a:t>Naïve Quark Model picture: 3 valence quarks make up the spin of the nucleon:</a:t>
              </a:r>
            </a:p>
            <a:p>
              <a:r>
                <a:rPr lang="en-US" dirty="0"/>
                <a:t> </a:t>
              </a:r>
            </a:p>
            <a:p>
              <a:r>
                <a:rPr lang="en-US" sz="3200" dirty="0"/>
                <a:t>          =        +        +</a:t>
              </a:r>
            </a:p>
            <a:p>
              <a:r>
                <a:rPr lang="en-US" dirty="0"/>
                <a:t>       </a:t>
              </a:r>
            </a:p>
          </p:txBody>
        </p:sp>
        <p:sp>
          <p:nvSpPr>
            <p:cNvPr id="17" name="Down Arrow 16"/>
            <p:cNvSpPr/>
            <p:nvPr/>
          </p:nvSpPr>
          <p:spPr>
            <a:xfrm rot="16200000">
              <a:off x="1925433" y="-262589"/>
              <a:ext cx="571500" cy="70212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 rot="16200000">
              <a:off x="3100404" y="-264645"/>
              <a:ext cx="571500" cy="702129"/>
            </a:xfrm>
            <a:prstGeom prst="downArrow">
              <a:avLst>
                <a:gd name="adj1" fmla="val 32857"/>
                <a:gd name="adj2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rot="16200000">
              <a:off x="4277514" y="-268040"/>
              <a:ext cx="571500" cy="702129"/>
            </a:xfrm>
            <a:prstGeom prst="downArrow">
              <a:avLst>
                <a:gd name="adj1" fmla="val 32857"/>
                <a:gd name="adj2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 rot="5400000">
              <a:off x="5505750" y="-277591"/>
              <a:ext cx="571500" cy="702129"/>
            </a:xfrm>
            <a:prstGeom prst="downArrow">
              <a:avLst>
                <a:gd name="adj1" fmla="val 32857"/>
                <a:gd name="adj2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91000" y="279808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 spin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23685" y="280134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Gluon spin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4994" y="2797314"/>
            <a:ext cx="185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33FF"/>
                </a:solidFill>
              </a:rPr>
              <a:t>Orbital angular momentum</a:t>
            </a:r>
            <a:endParaRPr lang="en-US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978982" y="5044440"/>
            <a:ext cx="4114800" cy="18135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/>
              <a:t>Charged current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3215640"/>
            <a:ext cx="4432515" cy="36423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/>
              <a:t>Neutral current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proton structure</a:t>
            </a:r>
            <a:endParaRPr lang="en-US" dirty="0"/>
          </a:p>
        </p:txBody>
      </p:sp>
      <p:pic>
        <p:nvPicPr>
          <p:cNvPr id="15" name="Picture 1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699099" y="1483676"/>
            <a:ext cx="6864858" cy="16459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19B6B-0897-4AA4-8DF9-B7A5394262D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172200" y="2238703"/>
            <a:ext cx="4038600" cy="30269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</a:t>
            </a:r>
            <a:r>
              <a:rPr lang="en-US" dirty="0" smtClean="0"/>
              <a:t> measures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charge square</a:t>
            </a:r>
            <a:r>
              <a:rPr lang="en-US" dirty="0" smtClean="0"/>
              <a:t> weighted total quark spin contribution to the nucleon</a:t>
            </a:r>
          </a:p>
          <a:p>
            <a:r>
              <a:rPr lang="en-US" dirty="0" smtClean="0"/>
              <a:t>Flavor information from </a:t>
            </a:r>
            <a:r>
              <a:rPr lang="en-US" dirty="0" err="1" smtClean="0"/>
              <a:t>gZ</a:t>
            </a:r>
            <a:r>
              <a:rPr lang="en-US" dirty="0" smtClean="0"/>
              <a:t> interference, Z exchange and in particular charged </a:t>
            </a:r>
            <a:r>
              <a:rPr lang="en-US" dirty="0" err="1" smtClean="0"/>
              <a:t>curent</a:t>
            </a:r>
            <a:r>
              <a:rPr lang="en-US" dirty="0" smtClean="0"/>
              <a:t> (W exchange) interactions</a:t>
            </a:r>
            <a:endParaRPr lang="en-US" dirty="0"/>
          </a:p>
        </p:txBody>
      </p:sp>
      <p:pic>
        <p:nvPicPr>
          <p:cNvPr id="18" name="Content Placeholder 17" descr="addin_tmp.png"/>
          <p:cNvPicPr>
            <a:picLocks noGrp="1" noChangeAspect="1"/>
          </p:cNvPicPr>
          <p:nvPr>
            <p:ph sz="half" idx="1"/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699161" y="3307206"/>
            <a:ext cx="4126230" cy="3440430"/>
          </a:xfrm>
        </p:spPr>
      </p:pic>
      <p:pic>
        <p:nvPicPr>
          <p:cNvPr id="19" name="Picture 1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6024592" y="5288421"/>
            <a:ext cx="399669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0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3" descr=" 69"/>
          <p:cNvSpPr>
            <a:spLocks noGrp="1"/>
          </p:cNvSpPr>
          <p:nvPr>
            <p:ph type="ftr" sz="quarter" idx="11"/>
          </p:nvPr>
        </p:nvSpPr>
        <p:spPr>
          <a:xfrm>
            <a:off x="4953000" y="6400801"/>
            <a:ext cx="35052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2">
                    <a:shade val="90000"/>
                  </a:schemeClr>
                </a:solidFill>
              </a:rPr>
              <a:t>Ralf Seidl: experimental rsults </a:t>
            </a:r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70" name="Slide Number Placeholder 4" descr=" 70"/>
          <p:cNvSpPr>
            <a:spLocks noGrp="1"/>
          </p:cNvSpPr>
          <p:nvPr>
            <p:ph type="sldNum" sz="quarter" idx="12"/>
          </p:nvPr>
        </p:nvSpPr>
        <p:spPr>
          <a:xfrm>
            <a:off x="9067800" y="6356351"/>
            <a:ext cx="609600" cy="365125"/>
          </a:xfrm>
        </p:spPr>
        <p:txBody>
          <a:bodyPr/>
          <a:lstStyle/>
          <a:p>
            <a:pPr algn="l">
              <a:defRPr/>
            </a:pPr>
            <a:fld id="{8D2E4288-1C28-4619-807F-C9EE92605F15}" type="slidenum">
              <a:rPr lang="en-US">
                <a:solidFill>
                  <a:schemeClr val="tx2">
                    <a:shade val="90000"/>
                  </a:schemeClr>
                </a:solidFill>
              </a:rPr>
              <a:pPr algn="l">
                <a:defRPr/>
              </a:pPr>
              <a:t>25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71" name="Date Placeholder 5" descr=" 71"/>
          <p:cNvSpPr>
            <a:spLocks noGrp="1"/>
          </p:cNvSpPr>
          <p:nvPr>
            <p:ph type="dt" sz="quarter" idx="10"/>
          </p:nvPr>
        </p:nvSpPr>
        <p:spPr>
          <a:xfrm>
            <a:off x="1219200" y="6400801"/>
            <a:ext cx="2667000" cy="365125"/>
          </a:xfrm>
        </p:spPr>
        <p:txBody>
          <a:bodyPr/>
          <a:lstStyle/>
          <a:p>
            <a:pPr algn="r">
              <a:defRPr/>
            </a:pPr>
            <a:r>
              <a:rPr lang="en-US" altLang="ja-JP" smtClean="0">
                <a:solidFill>
                  <a:schemeClr val="tx2">
                    <a:shade val="90000"/>
                  </a:schemeClr>
                </a:solidFill>
                <a:ea typeface="ＭＳ Ｐゴシック" pitchFamily="50" charset="-128"/>
              </a:rPr>
              <a:t>8/28-30/2022, TPIC autumn school</a:t>
            </a:r>
            <a:endParaRPr lang="en-US" altLang="ja-JP" dirty="0">
              <a:solidFill>
                <a:schemeClr val="tx2">
                  <a:shade val="90000"/>
                </a:schemeClr>
              </a:solidFill>
              <a:ea typeface="ＭＳ Ｐゴシック" pitchFamily="50" charset="-128"/>
            </a:endParaRPr>
          </a:p>
        </p:txBody>
      </p:sp>
      <p:sp>
        <p:nvSpPr>
          <p:cNvPr id="30725" name="Text Box 188" descr=" 30725"/>
          <p:cNvSpPr txBox="1">
            <a:spLocks noChangeArrowheads="1"/>
          </p:cNvSpPr>
          <p:nvPr/>
        </p:nvSpPr>
        <p:spPr bwMode="auto">
          <a:xfrm>
            <a:off x="6629400" y="3048000"/>
            <a:ext cx="3505200" cy="762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Symbol" pitchFamily="18" charset="2"/>
              </a:rPr>
              <a:t>D</a:t>
            </a:r>
            <a:r>
              <a:rPr lang="en-US" sz="4400"/>
              <a:t>q(x), </a:t>
            </a:r>
            <a:r>
              <a:rPr lang="en-US" sz="4400">
                <a:latin typeface="Symbol" pitchFamily="18" charset="2"/>
              </a:rPr>
              <a:t>D</a:t>
            </a:r>
            <a:r>
              <a:rPr lang="en-US" sz="4400"/>
              <a:t>G(x)</a:t>
            </a:r>
          </a:p>
        </p:txBody>
      </p:sp>
      <p:sp>
        <p:nvSpPr>
          <p:cNvPr id="644278" name="Rectangle 182" descr=" 644278"/>
          <p:cNvSpPr>
            <a:spLocks noChangeArrowheads="1"/>
          </p:cNvSpPr>
          <p:nvPr/>
        </p:nvSpPr>
        <p:spPr bwMode="auto">
          <a:xfrm>
            <a:off x="5943600" y="2895600"/>
            <a:ext cx="4267200" cy="1066800"/>
          </a:xfrm>
          <a:prstGeom prst="rect">
            <a:avLst/>
          </a:prstGeom>
          <a:solidFill>
            <a:srgbClr val="00FFFF">
              <a:alpha val="6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/>
              <a:t>	Difference of quarks with parallel and antiparallel polarization relative to </a:t>
            </a:r>
            <a:r>
              <a:rPr lang="en-US" sz="1600">
                <a:solidFill>
                  <a:srgbClr val="FF0000"/>
                </a:solidFill>
              </a:rPr>
              <a:t>longitudinally</a:t>
            </a:r>
            <a:r>
              <a:rPr lang="en-US" sz="1600"/>
              <a:t> polarized proton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/>
              <a:t>	(known from fixed target (SI)DIS experiments)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600"/>
          </a:p>
        </p:txBody>
      </p:sp>
      <p:sp>
        <p:nvSpPr>
          <p:cNvPr id="30727" name="Text Box 187" descr=" 30727"/>
          <p:cNvSpPr txBox="1">
            <a:spLocks noChangeArrowheads="1"/>
          </p:cNvSpPr>
          <p:nvPr/>
        </p:nvSpPr>
        <p:spPr bwMode="auto">
          <a:xfrm>
            <a:off x="7010400" y="1447800"/>
            <a:ext cx="2667000" cy="762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q(x),G(x)</a:t>
            </a:r>
          </a:p>
        </p:txBody>
      </p:sp>
      <p:sp>
        <p:nvSpPr>
          <p:cNvPr id="644099" name="Rectangle 3" descr=" 644099"/>
          <p:cNvSpPr>
            <a:spLocks noGrp="1" noChangeArrowheads="1"/>
          </p:cNvSpPr>
          <p:nvPr>
            <p:ph type="body" idx="1"/>
          </p:nvPr>
        </p:nvSpPr>
        <p:spPr>
          <a:xfrm>
            <a:off x="5943600" y="1295400"/>
            <a:ext cx="4267200" cy="1143000"/>
          </a:xfrm>
          <a:solidFill>
            <a:srgbClr val="FF9966">
              <a:alpha val="78038"/>
            </a:srgb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/>
              <a:t>	Sum of quarks with parallel and antiparallel polarization relative to proton  spin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/>
              <a:t>	(well known from Collider DIS experiments)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/>
          </a:p>
        </p:txBody>
      </p:sp>
      <p:sp>
        <p:nvSpPr>
          <p:cNvPr id="644285" name="Text Box 189" descr=" 644285"/>
          <p:cNvSpPr txBox="1">
            <a:spLocks noChangeArrowheads="1"/>
          </p:cNvSpPr>
          <p:nvPr/>
        </p:nvSpPr>
        <p:spPr bwMode="auto">
          <a:xfrm>
            <a:off x="7467600" y="4648200"/>
            <a:ext cx="1981200" cy="762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 err="1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d</a:t>
            </a:r>
            <a:r>
              <a:rPr lang="en-US" sz="4400" dirty="0" err="1">
                <a:solidFill>
                  <a:schemeClr val="bg1">
                    <a:lumMod val="65000"/>
                  </a:schemeClr>
                </a:solidFill>
              </a:rPr>
              <a:t>q</a:t>
            </a:r>
            <a:r>
              <a:rPr lang="en-US" sz="4400" dirty="0">
                <a:solidFill>
                  <a:schemeClr val="bg1">
                    <a:lumMod val="65000"/>
                  </a:schemeClr>
                </a:solidFill>
              </a:rPr>
              <a:t>(x)</a:t>
            </a:r>
          </a:p>
        </p:txBody>
      </p:sp>
      <p:sp>
        <p:nvSpPr>
          <p:cNvPr id="30734" name="Rectangle 2" descr=" 30734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10515600" cy="898035"/>
          </a:xfrm>
        </p:spPr>
        <p:txBody>
          <a:bodyPr/>
          <a:lstStyle/>
          <a:p>
            <a:pPr eaLnBrk="1" hangingPunct="1"/>
            <a:r>
              <a:rPr lang="en-US" dirty="0" smtClean="0"/>
              <a:t>Quark distributions</a:t>
            </a:r>
          </a:p>
        </p:txBody>
      </p:sp>
      <p:sp>
        <p:nvSpPr>
          <p:cNvPr id="30745" name="Text Box 184" descr=" 30745"/>
          <p:cNvSpPr txBox="1">
            <a:spLocks noChangeArrowheads="1"/>
          </p:cNvSpPr>
          <p:nvPr/>
        </p:nvSpPr>
        <p:spPr bwMode="auto">
          <a:xfrm>
            <a:off x="1600200" y="2133601"/>
            <a:ext cx="4343400" cy="39687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Unpolarized distribution function q(x)</a:t>
            </a:r>
          </a:p>
        </p:txBody>
      </p:sp>
      <p:sp>
        <p:nvSpPr>
          <p:cNvPr id="30746" name="Text Box 185" descr=" 30746"/>
          <p:cNvSpPr txBox="1">
            <a:spLocks noChangeArrowheads="1"/>
          </p:cNvSpPr>
          <p:nvPr/>
        </p:nvSpPr>
        <p:spPr bwMode="auto">
          <a:xfrm>
            <a:off x="1600200" y="3870326"/>
            <a:ext cx="4343400" cy="39687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Helicity distribution function 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q(x)</a:t>
            </a:r>
          </a:p>
        </p:txBody>
      </p:sp>
      <p:sp>
        <p:nvSpPr>
          <p:cNvPr id="644282" name="Text Box 186" descr=" 644282"/>
          <p:cNvSpPr txBox="1">
            <a:spLocks noChangeArrowheads="1"/>
          </p:cNvSpPr>
          <p:nvPr/>
        </p:nvSpPr>
        <p:spPr bwMode="auto">
          <a:xfrm>
            <a:off x="1600200" y="5715001"/>
            <a:ext cx="4495800" cy="39687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Transversity distribution function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d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q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(x)</a:t>
            </a:r>
          </a:p>
        </p:txBody>
      </p:sp>
      <p:sp>
        <p:nvSpPr>
          <p:cNvPr id="60" name="Line 25" descr=" 30738"/>
          <p:cNvSpPr>
            <a:spLocks noChangeShapeType="1"/>
          </p:cNvSpPr>
          <p:nvPr/>
        </p:nvSpPr>
        <p:spPr bwMode="auto">
          <a:xfrm>
            <a:off x="3352800" y="1447800"/>
            <a:ext cx="0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61" name="Group 26" descr=" 6"/>
          <p:cNvGrpSpPr>
            <a:grpSpLocks/>
          </p:cNvGrpSpPr>
          <p:nvPr/>
        </p:nvGrpSpPr>
        <p:grpSpPr bwMode="auto">
          <a:xfrm rot="-5400000">
            <a:off x="1866900" y="1181100"/>
            <a:ext cx="838200" cy="1066800"/>
            <a:chOff x="240" y="528"/>
            <a:chExt cx="2496" cy="3168"/>
          </a:xfrm>
        </p:grpSpPr>
        <p:sp>
          <p:nvSpPr>
            <p:cNvPr id="62" name="AutoShape 27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Oval 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" name="AutoShape 29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5" name="Oval 30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6" name="Group 31" descr=" 7"/>
          <p:cNvGrpSpPr>
            <a:grpSpLocks/>
          </p:cNvGrpSpPr>
          <p:nvPr/>
        </p:nvGrpSpPr>
        <p:grpSpPr bwMode="auto">
          <a:xfrm rot="5400000">
            <a:off x="4114800" y="1143000"/>
            <a:ext cx="838200" cy="1143000"/>
            <a:chOff x="3120" y="528"/>
            <a:chExt cx="2496" cy="3168"/>
          </a:xfrm>
        </p:grpSpPr>
        <p:sp>
          <p:nvSpPr>
            <p:cNvPr id="67" name="AutoShape 3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8" name="Oval 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2" name="AutoShape 34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" name="Oval 35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4" name="Line 36" descr=" 644132"/>
          <p:cNvSpPr>
            <a:spLocks noChangeShapeType="1"/>
          </p:cNvSpPr>
          <p:nvPr/>
        </p:nvSpPr>
        <p:spPr bwMode="auto">
          <a:xfrm>
            <a:off x="31242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75" name="Group 126" descr=" 8"/>
          <p:cNvGrpSpPr>
            <a:grpSpLocks/>
          </p:cNvGrpSpPr>
          <p:nvPr/>
        </p:nvGrpSpPr>
        <p:grpSpPr bwMode="auto">
          <a:xfrm rot="-5400000">
            <a:off x="1866900" y="2901378"/>
            <a:ext cx="838200" cy="1066800"/>
            <a:chOff x="240" y="528"/>
            <a:chExt cx="2496" cy="3168"/>
          </a:xfrm>
        </p:grpSpPr>
        <p:sp>
          <p:nvSpPr>
            <p:cNvPr id="76" name="AutoShape 127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7" name="Oval 1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AutoShape 129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9" name="Oval 130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0" name="Group 131" descr=" 9"/>
          <p:cNvGrpSpPr>
            <a:grpSpLocks/>
          </p:cNvGrpSpPr>
          <p:nvPr/>
        </p:nvGrpSpPr>
        <p:grpSpPr bwMode="auto">
          <a:xfrm rot="5400000">
            <a:off x="4114800" y="2863278"/>
            <a:ext cx="838200" cy="1143000"/>
            <a:chOff x="3120" y="528"/>
            <a:chExt cx="2496" cy="3168"/>
          </a:xfrm>
        </p:grpSpPr>
        <p:sp>
          <p:nvSpPr>
            <p:cNvPr id="81" name="AutoShape 13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" name="Oval 1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" name="AutoShape 134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" name="Oval 135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5" name="Line 136" descr=" 30744"/>
          <p:cNvSpPr>
            <a:spLocks noChangeShapeType="1"/>
          </p:cNvSpPr>
          <p:nvPr/>
        </p:nvSpPr>
        <p:spPr bwMode="auto">
          <a:xfrm>
            <a:off x="3124200" y="3396678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BD020-6FB2-EE46-B61B-7663D98496CF}" type="slidenum">
              <a:rPr lang="it-IT"/>
              <a:pPr>
                <a:defRPr/>
              </a:pPr>
              <a:t>26</a:t>
            </a:fld>
            <a:endParaRPr lang="it-IT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it-IT" dirty="0"/>
          </a:p>
        </p:txBody>
      </p:sp>
      <p:sp>
        <p:nvSpPr>
          <p:cNvPr id="23" name="Date Placeholder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it-IT"/>
          </a:p>
        </p:txBody>
      </p:sp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853" y="-178504"/>
            <a:ext cx="8305800" cy="77464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Polarized inclusive DIS</a:t>
            </a:r>
            <a:endParaRPr lang="en-GB" dirty="0"/>
          </a:p>
        </p:txBody>
      </p:sp>
      <p:pic>
        <p:nvPicPr>
          <p:cNvPr id="492547" name="Picture 3 1" descr="uli_d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6039" y="660401"/>
            <a:ext cx="26447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5" name="Picture 8 1" descr="uli_d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765176"/>
            <a:ext cx="2951162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557" name="Text Box 13"/>
          <p:cNvSpPr txBox="1">
            <a:spLocks noChangeArrowheads="1"/>
          </p:cNvSpPr>
          <p:nvPr/>
        </p:nvSpPr>
        <p:spPr bwMode="auto">
          <a:xfrm>
            <a:off x="1143001" y="3027363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Virtual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photon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*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can only couple to quarks of opposite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helicity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Select </a:t>
            </a: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q</a:t>
            </a:r>
            <a:r>
              <a:rPr lang="en-US" baseline="300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+</a:t>
            </a: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(x)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or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q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(x)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by changing the orientation of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target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nucleon spin or helicity of incident lepton beam</a:t>
            </a: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492561" name="Text Box 17 1"/>
          <p:cNvSpPr txBox="1">
            <a:spLocks noChangeArrowheads="1"/>
          </p:cNvSpPr>
          <p:nvPr/>
        </p:nvSpPr>
        <p:spPr bwMode="auto">
          <a:xfrm>
            <a:off x="838200" y="4634981"/>
            <a:ext cx="25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Asymmetry definition: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492563" name="Text Box 19"/>
          <p:cNvSpPr txBox="1">
            <a:spLocks noChangeArrowheads="1"/>
          </p:cNvSpPr>
          <p:nvPr/>
        </p:nvSpPr>
        <p:spPr bwMode="auto">
          <a:xfrm>
            <a:off x="1671638" y="6178550"/>
            <a:ext cx="30087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inclusive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DIS: only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e’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info used</a:t>
            </a:r>
            <a:endParaRPr lang="en-GB" sz="1800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5426825" y="4983957"/>
            <a:ext cx="576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/>
              <a:t>L.O.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44105" y="4204106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D</a:t>
            </a:r>
            <a:r>
              <a:rPr lang="en-US" sz="2400" dirty="0" err="1">
                <a:latin typeface="+mn-lt"/>
              </a:rPr>
              <a:t>q</a:t>
            </a:r>
            <a:r>
              <a:rPr lang="en-US" sz="2400" dirty="0">
                <a:latin typeface="+mn-lt"/>
              </a:rPr>
              <a:t>(x) = </a:t>
            </a:r>
            <a:r>
              <a:rPr lang="en-US" sz="2400" dirty="0">
                <a:solidFill>
                  <a:srgbClr val="008000"/>
                </a:solidFill>
                <a:latin typeface="+mn-lt"/>
              </a:rPr>
              <a:t>q</a:t>
            </a:r>
            <a:r>
              <a:rPr lang="en-US" sz="2400" baseline="30000" dirty="0">
                <a:solidFill>
                  <a:srgbClr val="008000"/>
                </a:solidFill>
                <a:latin typeface="+mn-lt"/>
              </a:rPr>
              <a:t>+</a:t>
            </a:r>
            <a:r>
              <a:rPr lang="en-US" sz="2400" dirty="0">
                <a:solidFill>
                  <a:srgbClr val="008000"/>
                </a:solidFill>
                <a:latin typeface="+mn-lt"/>
              </a:rPr>
              <a:t>(x)</a:t>
            </a:r>
            <a:r>
              <a:rPr lang="en-US" sz="2400" dirty="0">
                <a:latin typeface="+mn-lt"/>
              </a:rPr>
              <a:t> –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q</a:t>
            </a:r>
            <a:r>
              <a:rPr lang="en-US" sz="2400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(x)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90600"/>
            <a:ext cx="2410505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328" y="982155"/>
            <a:ext cx="2413786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70" y="5084633"/>
            <a:ext cx="7346321" cy="103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First polarized DIS measurements </a:t>
            </a:r>
            <a:br>
              <a:rPr lang="en-US" sz="4000" dirty="0"/>
            </a:br>
            <a:r>
              <a:rPr lang="en-US" sz="4000" dirty="0"/>
              <a:t>and spin crisis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First SLAC measurements consistent with naïve quark model (valence quarks make up proton spin)</a:t>
            </a:r>
          </a:p>
          <a:p>
            <a:pPr eaLnBrk="1" hangingPunct="1">
              <a:defRPr/>
            </a:pPr>
            <a:r>
              <a:rPr lang="en-US" dirty="0" smtClean="0"/>
              <a:t>EMC finds quark contribution of only ~12%</a:t>
            </a:r>
          </a:p>
          <a:p>
            <a:pPr lvl="1" eaLnBrk="1" hangingPunct="1">
              <a:defRPr/>
            </a:pPr>
            <a:r>
              <a:rPr lang="en-US" dirty="0" smtClean="0"/>
              <a:t>Anomaly?: huge gluon </a:t>
            </a:r>
          </a:p>
          <a:p>
            <a:pPr lvl="1" eaLnBrk="1" hangingPunct="1">
              <a:buFont typeface="Wingdings 2" pitchFamily="18" charset="2"/>
              <a:buNone/>
              <a:defRPr/>
            </a:pPr>
            <a:r>
              <a:rPr lang="en-US" dirty="0" smtClean="0"/>
              <a:t>	and orbital angular momentum contribution?</a:t>
            </a:r>
          </a:p>
          <a:p>
            <a:pPr eaLnBrk="1" hangingPunct="1">
              <a:defRPr/>
            </a:pPr>
            <a:r>
              <a:rPr lang="en-US" dirty="0" smtClean="0"/>
              <a:t>20 years later </a:t>
            </a:r>
            <a:r>
              <a:rPr lang="en-US" dirty="0" smtClean="0">
                <a:latin typeface="Symbol" pitchFamily="18" charset="2"/>
              </a:rPr>
              <a:t>DS</a:t>
            </a:r>
            <a:r>
              <a:rPr lang="en-US" dirty="0" smtClean="0"/>
              <a:t> around 0.3</a:t>
            </a:r>
          </a:p>
        </p:txBody>
      </p:sp>
      <p:sp>
        <p:nvSpPr>
          <p:cNvPr id="307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8/28-30/2022, TPIC autumn school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307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Ralf Seidl: experimental rsults </a:t>
            </a:r>
            <a:endParaRPr lang="en-US" dirty="0">
              <a:solidFill>
                <a:srgbClr val="045C75"/>
              </a:solidFill>
            </a:endParaRPr>
          </a:p>
        </p:txBody>
      </p:sp>
      <p:sp>
        <p:nvSpPr>
          <p:cNvPr id="30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70269E-A173-4D00-A30B-B14C8EFAF0C7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mtClean="0">
              <a:solidFill>
                <a:srgbClr val="045C75"/>
              </a:solidFill>
            </a:endParaRPr>
          </a:p>
        </p:txBody>
      </p:sp>
      <p:pic>
        <p:nvPicPr>
          <p:cNvPr id="33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7600" y="2274920"/>
            <a:ext cx="5156200" cy="35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00741"/>
            <a:ext cx="6731000" cy="9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0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2" y="4953000"/>
            <a:ext cx="9144001" cy="1600200"/>
          </a:xfrm>
        </p:spPr>
        <p:txBody>
          <a:bodyPr>
            <a:normAutofit fontScale="77500" lnSpcReduction="20000"/>
          </a:bodyPr>
          <a:lstStyle/>
          <a:p>
            <a:pPr marL="571500" indent="-571500"/>
            <a:r>
              <a:rPr lang="en-US" altLang="ja-JP" dirty="0" smtClean="0"/>
              <a:t>Nearly all the mass of the visible universe from proton/neutron masses</a:t>
            </a:r>
            <a:endParaRPr lang="en-US" dirty="0"/>
          </a:p>
          <a:p>
            <a:pPr marL="571500" indent="-571500"/>
            <a:r>
              <a:rPr lang="en-US" dirty="0" smtClean="0"/>
              <a:t>Proton: </a:t>
            </a:r>
            <a:r>
              <a:rPr lang="en-US" dirty="0"/>
              <a:t>|</a:t>
            </a:r>
            <a:r>
              <a:rPr lang="en-US" dirty="0" err="1">
                <a:solidFill>
                  <a:srgbClr val="FF0000"/>
                </a:solidFill>
              </a:rPr>
              <a:t>up</a:t>
            </a:r>
            <a:r>
              <a:rPr lang="en-US" dirty="0" err="1"/>
              <a:t>,</a:t>
            </a:r>
            <a:r>
              <a:rPr lang="en-US" dirty="0" err="1">
                <a:solidFill>
                  <a:srgbClr val="0070C0"/>
                </a:solidFill>
              </a:rPr>
              <a:t>up</a:t>
            </a:r>
            <a:r>
              <a:rPr lang="en-US" dirty="0" err="1"/>
              <a:t>,</a:t>
            </a:r>
            <a:r>
              <a:rPr lang="en-US" dirty="0" err="1">
                <a:solidFill>
                  <a:srgbClr val="008000"/>
                </a:solidFill>
              </a:rPr>
              <a:t>down</a:t>
            </a:r>
            <a:r>
              <a:rPr lang="en-US" dirty="0"/>
              <a:t>&gt; </a:t>
            </a:r>
            <a:r>
              <a:rPr lang="en-US" altLang="ja-JP" dirty="0" smtClean="0"/>
              <a:t>valence quarks, sea quarks, gluons</a:t>
            </a:r>
            <a:endParaRPr lang="en-US" dirty="0"/>
          </a:p>
          <a:p>
            <a:pPr marL="571500" indent="-571500">
              <a:lnSpc>
                <a:spcPct val="120000"/>
              </a:lnSpc>
            </a:pPr>
            <a:r>
              <a:rPr lang="en-US" dirty="0" smtClean="0"/>
              <a:t>Nucleon mass </a:t>
            </a:r>
            <a:r>
              <a:rPr lang="en-US" dirty="0"/>
              <a:t>(</a:t>
            </a:r>
            <a:r>
              <a:rPr lang="en-US" dirty="0" smtClean="0"/>
              <a:t>1Gev/c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altLang="ja-JP" dirty="0" smtClean="0"/>
              <a:t>not from Higgs mechanism</a:t>
            </a:r>
            <a:r>
              <a:rPr lang="en-US" dirty="0" smtClean="0"/>
              <a:t> ( only 2-3 </a:t>
            </a:r>
            <a:r>
              <a:rPr lang="en-US" dirty="0"/>
              <a:t>MeV/c</a:t>
            </a:r>
            <a:r>
              <a:rPr lang="en-US" baseline="30000" dirty="0"/>
              <a:t>2</a:t>
            </a:r>
            <a:r>
              <a:rPr lang="en-US" dirty="0"/>
              <a:t> from Higgs</a:t>
            </a:r>
            <a:r>
              <a:rPr lang="en-US" dirty="0" smtClean="0"/>
              <a:t>), but from </a:t>
            </a:r>
            <a:r>
              <a:rPr lang="en-US" dirty="0" smtClean="0">
                <a:solidFill>
                  <a:srgbClr val="008000"/>
                </a:solidFill>
              </a:rPr>
              <a:t>quantum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chromo(color)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dynamics</a:t>
            </a:r>
            <a:r>
              <a:rPr lang="en-US" dirty="0" err="1" smtClean="0"/>
              <a:t>,</a:t>
            </a:r>
            <a:r>
              <a:rPr lang="en-US" dirty="0" err="1" smtClean="0">
                <a:solidFill>
                  <a:srgbClr val="008000"/>
                </a:solidFill>
              </a:rPr>
              <a:t>Q</a:t>
            </a:r>
            <a:r>
              <a:rPr lang="en-US" dirty="0" err="1" smtClean="0">
                <a:solidFill>
                  <a:srgbClr val="0070C0"/>
                </a:solidFill>
              </a:rPr>
              <a:t>C</a:t>
            </a:r>
            <a:r>
              <a:rPr lang="en-US" dirty="0" err="1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7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545739"/>
              </p:ext>
            </p:extLst>
          </p:nvPr>
        </p:nvGraphicFramePr>
        <p:xfrm>
          <a:off x="0" y="3"/>
          <a:ext cx="12191999" cy="4814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792744122"/>
                    </a:ext>
                  </a:extLst>
                </a:gridCol>
                <a:gridCol w="2126910">
                  <a:extLst>
                    <a:ext uri="{9D8B030D-6E8A-4147-A177-3AD203B41FA5}">
                      <a16:colId xmlns:a16="http://schemas.microsoft.com/office/drawing/2014/main" val="3869339825"/>
                    </a:ext>
                  </a:extLst>
                </a:gridCol>
                <a:gridCol w="1728716">
                  <a:extLst>
                    <a:ext uri="{9D8B030D-6E8A-4147-A177-3AD203B41FA5}">
                      <a16:colId xmlns:a16="http://schemas.microsoft.com/office/drawing/2014/main" val="3629944727"/>
                    </a:ext>
                  </a:extLst>
                </a:gridCol>
                <a:gridCol w="3050675">
                  <a:extLst>
                    <a:ext uri="{9D8B030D-6E8A-4147-A177-3AD203B41FA5}">
                      <a16:colId xmlns:a16="http://schemas.microsoft.com/office/drawing/2014/main" val="4096115773"/>
                    </a:ext>
                  </a:extLst>
                </a:gridCol>
                <a:gridCol w="2847298">
                  <a:extLst>
                    <a:ext uri="{9D8B030D-6E8A-4147-A177-3AD203B41FA5}">
                      <a16:colId xmlns:a16="http://schemas.microsoft.com/office/drawing/2014/main" val="3281247724"/>
                    </a:ext>
                  </a:extLst>
                </a:gridCol>
              </a:tblGrid>
              <a:tr h="379887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Interaction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Energy</a:t>
                      </a:r>
                      <a:r>
                        <a:rPr kumimoji="1" lang="en-US" altLang="ja-JP" sz="2000" baseline="0" dirty="0" smtClean="0"/>
                        <a:t> scale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System</a:t>
                      </a:r>
                      <a:r>
                        <a:rPr kumimoji="1" lang="en-US" altLang="ja-JP" sz="2000" baseline="0" dirty="0"/>
                        <a:t> size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Main topics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(quasi) participants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2335844138"/>
                  </a:ext>
                </a:extLst>
              </a:tr>
              <a:tr h="66481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Electro-magnetic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err="1"/>
                        <a:t>eV-keV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&gt;10</a:t>
                      </a:r>
                      <a:r>
                        <a:rPr kumimoji="1" lang="en-US" altLang="ja-JP" sz="2000" baseline="30000" dirty="0"/>
                        <a:t>-10</a:t>
                      </a:r>
                      <a:r>
                        <a:rPr kumimoji="1" lang="en-US" altLang="ja-JP" sz="2000" baseline="0" dirty="0"/>
                        <a:t> m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aseline="0" dirty="0" smtClean="0"/>
                        <a:t>Atoms, molecules, </a:t>
                      </a:r>
                      <a:r>
                        <a:rPr kumimoji="1" lang="en-US" altLang="ja-JP" sz="2000" baseline="0" dirty="0"/>
                        <a:t>condensed matter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aseline="0" dirty="0" smtClean="0"/>
                        <a:t>Nuclei + chg. leptons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198574060"/>
                  </a:ext>
                </a:extLst>
              </a:tr>
              <a:tr h="379887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rgbClr val="008000"/>
                          </a:solidFill>
                        </a:rPr>
                        <a:t>Q</a:t>
                      </a:r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C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D </a:t>
                      </a:r>
                      <a:r>
                        <a:rPr kumimoji="1" lang="en-US" altLang="ja-JP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(effective</a:t>
                      </a:r>
                      <a:r>
                        <a:rPr kumimoji="1" lang="en-US" altLang="ja-JP" sz="2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theories</a:t>
                      </a:r>
                      <a:r>
                        <a:rPr kumimoji="1" lang="en-US" altLang="ja-JP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MeV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&lt;10</a:t>
                      </a:r>
                      <a:r>
                        <a:rPr kumimoji="1" lang="en-US" altLang="ja-JP" sz="2000" baseline="30000" dirty="0"/>
                        <a:t>-14</a:t>
                      </a:r>
                      <a:r>
                        <a:rPr kumimoji="1" lang="en-US" altLang="ja-JP" sz="2000" dirty="0"/>
                        <a:t> m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Nuclear</a:t>
                      </a:r>
                      <a:r>
                        <a:rPr kumimoji="1" lang="en-US" altLang="ja-JP" sz="2000" baseline="0" dirty="0" smtClean="0"/>
                        <a:t> structure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Protons, neutrons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16077164"/>
                  </a:ext>
                </a:extLst>
              </a:tr>
              <a:tr h="6648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rgbClr val="008000"/>
                          </a:solidFill>
                        </a:rPr>
                        <a:t>Q</a:t>
                      </a:r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C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D </a:t>
                      </a:r>
                      <a:r>
                        <a:rPr kumimoji="1" lang="en-US" altLang="ja-JP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(non-</a:t>
                      </a:r>
                      <a:r>
                        <a:rPr kumimoji="1" lang="en-US" altLang="ja-JP" sz="2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perturbative</a:t>
                      </a:r>
                      <a:r>
                        <a:rPr kumimoji="1" lang="en-US" altLang="ja-JP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~1GeV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10</a:t>
                      </a:r>
                      <a:r>
                        <a:rPr kumimoji="1" lang="en-US" altLang="ja-JP" sz="2000" baseline="30000" dirty="0"/>
                        <a:t>-15</a:t>
                      </a:r>
                      <a:r>
                        <a:rPr kumimoji="1" lang="en-US" altLang="ja-JP" sz="2000" dirty="0"/>
                        <a:t> m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Parton</a:t>
                      </a:r>
                      <a:r>
                        <a:rPr kumimoji="1" lang="en-US" altLang="ja-JP" sz="2000" baseline="0" dirty="0" smtClean="0"/>
                        <a:t> distribution and fragmentation functions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Quarks,</a:t>
                      </a:r>
                      <a:r>
                        <a:rPr kumimoji="1" lang="en-US" altLang="ja-JP" sz="2000" baseline="0" dirty="0" smtClean="0"/>
                        <a:t> Gluons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333108663"/>
                  </a:ext>
                </a:extLst>
              </a:tr>
              <a:tr h="6648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rgbClr val="008000"/>
                          </a:solidFill>
                        </a:rPr>
                        <a:t>Q</a:t>
                      </a:r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C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D </a:t>
                      </a:r>
                      <a:r>
                        <a:rPr kumimoji="1" lang="en-US" altLang="ja-JP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</a:t>
                      </a:r>
                      <a:r>
                        <a:rPr kumimoji="1" lang="en-US" altLang="ja-JP" sz="2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perturbative</a:t>
                      </a:r>
                      <a:r>
                        <a:rPr kumimoji="1" lang="en-US" altLang="ja-JP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&gt;1GeV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&lt;10</a:t>
                      </a:r>
                      <a:r>
                        <a:rPr kumimoji="1" lang="en-US" altLang="ja-JP" sz="2000" baseline="30000" dirty="0"/>
                        <a:t>-15</a:t>
                      </a:r>
                      <a:r>
                        <a:rPr kumimoji="1" lang="en-US" altLang="ja-JP" sz="2000" dirty="0"/>
                        <a:t> m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l" defTabSz="30267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err="1" smtClean="0"/>
                        <a:t>Partonic</a:t>
                      </a:r>
                      <a:r>
                        <a:rPr kumimoji="1" lang="en-US" altLang="ja-JP" sz="2000" dirty="0" smtClean="0"/>
                        <a:t> hard scattering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l" defTabSz="30267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Quarks,</a:t>
                      </a:r>
                      <a:r>
                        <a:rPr kumimoji="1" lang="en-US" altLang="ja-JP" sz="2000" baseline="0" dirty="0" smtClean="0"/>
                        <a:t> Gluons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536643116"/>
                  </a:ext>
                </a:extLst>
              </a:tr>
              <a:tr h="94973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Electroweak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~100GeV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10</a:t>
                      </a:r>
                      <a:r>
                        <a:rPr kumimoji="1" lang="en-US" altLang="ja-JP" sz="2000" baseline="30000" dirty="0"/>
                        <a:t>-18</a:t>
                      </a:r>
                      <a:r>
                        <a:rPr kumimoji="1" lang="en-US" altLang="ja-JP" sz="2000" dirty="0"/>
                        <a:t> m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Higgs, </a:t>
                      </a:r>
                      <a:r>
                        <a:rPr kumimoji="1" lang="en-US" altLang="ja-JP" sz="2000" dirty="0" smtClean="0"/>
                        <a:t>parity violation</a:t>
                      </a:r>
                      <a:r>
                        <a:rPr kumimoji="1" lang="en-US" altLang="ja-JP" sz="2000" baseline="0" dirty="0" smtClean="0"/>
                        <a:t>, sea quark access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Quarks, leptons, W/Z</a:t>
                      </a:r>
                      <a:r>
                        <a:rPr kumimoji="1" lang="en-US" altLang="ja-JP" sz="2000" baseline="0" dirty="0" smtClean="0"/>
                        <a:t>/Higgs Bosons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3585818778"/>
                  </a:ext>
                </a:extLst>
              </a:tr>
              <a:tr h="66481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Gravity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10</a:t>
                      </a:r>
                      <a:r>
                        <a:rPr kumimoji="1" lang="en-US" altLang="ja-JP" sz="2000" baseline="30000" dirty="0"/>
                        <a:t>19</a:t>
                      </a:r>
                      <a:r>
                        <a:rPr kumimoji="1" lang="en-US" altLang="ja-JP" sz="2000" baseline="0" dirty="0"/>
                        <a:t> </a:t>
                      </a:r>
                      <a:r>
                        <a:rPr kumimoji="1" lang="en-US" altLang="ja-JP" sz="2000" baseline="0" dirty="0" err="1"/>
                        <a:t>GeV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10</a:t>
                      </a:r>
                      <a:r>
                        <a:rPr kumimoji="1" lang="en-US" altLang="ja-JP" sz="2000" baseline="30000" dirty="0"/>
                        <a:t>-32</a:t>
                      </a:r>
                      <a:r>
                        <a:rPr kumimoji="1" lang="en-US" altLang="ja-JP" sz="2000" dirty="0"/>
                        <a:t> m 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Extra</a:t>
                      </a:r>
                      <a:r>
                        <a:rPr kumimoji="1" lang="en-US" altLang="ja-JP" sz="2000" baseline="0" dirty="0"/>
                        <a:t> dimensions, black holes…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Strings, any massive</a:t>
                      </a:r>
                      <a:r>
                        <a:rPr kumimoji="1" lang="en-US" altLang="ja-JP" sz="2000" baseline="0" dirty="0"/>
                        <a:t> particle</a:t>
                      </a:r>
                      <a:endParaRPr kumimoji="1" lang="ja-JP" altLang="en-US" sz="20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59995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6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925364" y="1143000"/>
            <a:ext cx="4180036" cy="2103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Strength of </a:t>
            </a:r>
            <a:r>
              <a:rPr lang="en-US" altLang="ja-JP" dirty="0" smtClean="0"/>
              <a:t>the </a:t>
            </a:r>
            <a:r>
              <a:rPr lang="en-US" altLang="ja-JP" dirty="0" smtClean="0">
                <a:solidFill>
                  <a:srgbClr val="0070C0"/>
                </a:solidFill>
                <a:latin typeface="+mn-lt"/>
              </a:rPr>
              <a:t>Q</a:t>
            </a:r>
            <a:r>
              <a:rPr lang="en-US" altLang="ja-JP" dirty="0" smtClean="0">
                <a:solidFill>
                  <a:srgbClr val="FF0000"/>
                </a:solidFill>
                <a:latin typeface="+mn-lt"/>
              </a:rPr>
              <a:t>C</a:t>
            </a:r>
            <a:r>
              <a:rPr lang="en-US" altLang="ja-JP" dirty="0" smtClean="0">
                <a:solidFill>
                  <a:srgbClr val="008000"/>
                </a:solidFill>
                <a:latin typeface="+mn-lt"/>
              </a:rPr>
              <a:t>D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interation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925364" y="1600202"/>
            <a:ext cx="4180036" cy="2004773"/>
          </a:xfrm>
        </p:spPr>
        <p:txBody>
          <a:bodyPr/>
          <a:lstStyle/>
          <a:p>
            <a:r>
              <a:rPr lang="en-US" altLang="ja-JP" dirty="0" smtClean="0"/>
              <a:t>Electric charge e</a:t>
            </a:r>
          </a:p>
          <a:p>
            <a:r>
              <a:rPr lang="en-US" altLang="ja-JP" dirty="0" smtClean="0"/>
              <a:t>Mediator: Photons</a:t>
            </a:r>
          </a:p>
          <a:p>
            <a:r>
              <a:rPr lang="en-US" altLang="ja-JP" dirty="0" smtClean="0"/>
              <a:t>Coupling strength</a:t>
            </a:r>
            <a:r>
              <a:rPr lang="ja-JP" altLang="en-US" dirty="0" smtClean="0"/>
              <a:t>：</a:t>
            </a:r>
            <a:r>
              <a:rPr lang="en-US" altLang="ja-JP" dirty="0" smtClean="0"/>
              <a:t>1/137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3"/>
          </p:nvPr>
        </p:nvSpPr>
        <p:spPr>
          <a:xfrm>
            <a:off x="925364" y="4019084"/>
            <a:ext cx="4484836" cy="242743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Color charge (quarks and gluons)</a:t>
            </a:r>
            <a:endParaRPr lang="en-US" altLang="ja-JP" dirty="0"/>
          </a:p>
          <a:p>
            <a:r>
              <a:rPr lang="en-US" altLang="ja-JP" dirty="0" smtClean="0"/>
              <a:t>Mediator: Gluons</a:t>
            </a:r>
            <a:endParaRPr lang="en-US" altLang="ja-JP" dirty="0"/>
          </a:p>
          <a:p>
            <a:r>
              <a:rPr lang="en-US" altLang="ja-JP" dirty="0" smtClean="0"/>
              <a:t>Coupling strength: depends on the energy</a:t>
            </a:r>
            <a:endParaRPr lang="en-US" altLang="ja-JP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4"/>
          </p:nvPr>
        </p:nvSpPr>
        <p:spPr>
          <a:xfrm>
            <a:off x="6172200" y="3973364"/>
            <a:ext cx="4724400" cy="2427436"/>
          </a:xfrm>
        </p:spPr>
        <p:txBody>
          <a:bodyPr>
            <a:normAutofit fontScale="62500" lnSpcReduction="20000"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kumimoji="1" lang="en-US" altLang="ja-JP" sz="4400" dirty="0">
                <a:solidFill>
                  <a:srgbClr val="009DD9">
                    <a:lumMod val="75000"/>
                  </a:srgbClr>
                </a:solidFill>
                <a:latin typeface="Constantia"/>
              </a:rPr>
              <a:t>Asymptotic freedom (high scale): perturbative treatment, calculable</a:t>
            </a:r>
            <a:endParaRPr lang="en-US" sz="4400" dirty="0"/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kumimoji="1" lang="en-US" altLang="ja-JP" sz="4400" dirty="0">
                <a:solidFill>
                  <a:srgbClr val="FF0000"/>
                </a:solidFill>
                <a:latin typeface="Constantia"/>
              </a:rPr>
              <a:t>Color confinement (low scale): only color-neutral (white) objects allowed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1600" y="11430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Electromagnetic interaction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5417" y="3422974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/>
              <a:t>Strong interaction (</a:t>
            </a:r>
            <a:r>
              <a:rPr lang="en-US" altLang="ja-JP" dirty="0">
                <a:solidFill>
                  <a:srgbClr val="0070C0"/>
                </a:solidFill>
              </a:rPr>
              <a:t>Q</a:t>
            </a:r>
            <a:r>
              <a:rPr lang="en-US" altLang="ja-JP" dirty="0">
                <a:solidFill>
                  <a:srgbClr val="FF0000"/>
                </a:solidFill>
              </a:rPr>
              <a:t>C</a:t>
            </a:r>
            <a:r>
              <a:rPr lang="en-US" altLang="ja-JP" dirty="0">
                <a:solidFill>
                  <a:srgbClr val="008000"/>
                </a:solidFill>
              </a:rPr>
              <a:t>D</a:t>
            </a:r>
            <a:r>
              <a:rPr lang="en-US" altLang="ja-JP" u="sng" dirty="0"/>
              <a:t>)</a:t>
            </a:r>
            <a:endParaRPr lang="en-US" u="sng" dirty="0"/>
          </a:p>
        </p:txBody>
      </p:sp>
      <p:grpSp>
        <p:nvGrpSpPr>
          <p:cNvPr id="18" name="Group 17"/>
          <p:cNvGrpSpPr/>
          <p:nvPr/>
        </p:nvGrpSpPr>
        <p:grpSpPr>
          <a:xfrm>
            <a:off x="5943600" y="1081732"/>
            <a:ext cx="4572000" cy="2607443"/>
            <a:chOff x="6858000" y="1745872"/>
            <a:chExt cx="6956762" cy="459100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0" y="1878904"/>
              <a:ext cx="6956762" cy="4457973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 rot="20596677">
              <a:off x="7748256" y="1745872"/>
              <a:ext cx="958534" cy="2747371"/>
            </a:xfrm>
            <a:prstGeom prst="ellipse">
              <a:avLst/>
            </a:prstGeom>
            <a:solidFill>
              <a:srgbClr val="FF0000">
                <a:alpha val="1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 rot="595779">
              <a:off x="10331571" y="4731622"/>
              <a:ext cx="3216933" cy="754349"/>
            </a:xfrm>
            <a:prstGeom prst="ellipse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384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41680"/>
          </a:xfrm>
        </p:spPr>
        <p:txBody>
          <a:bodyPr/>
          <a:lstStyle/>
          <a:p>
            <a:r>
              <a:rPr lang="en-US" dirty="0" smtClean="0"/>
              <a:t>Main </a:t>
            </a:r>
            <a:r>
              <a:rPr lang="en-US" dirty="0" smtClean="0">
                <a:solidFill>
                  <a:srgbClr val="FF0000"/>
                </a:solidFill>
              </a:rPr>
              <a:t>Q</a:t>
            </a:r>
            <a:r>
              <a:rPr lang="en-US" dirty="0" smtClean="0">
                <a:solidFill>
                  <a:srgbClr val="0070C0"/>
                </a:solidFill>
              </a:rPr>
              <a:t>C</a:t>
            </a:r>
            <a:r>
              <a:rPr lang="en-US" dirty="0" smtClean="0">
                <a:solidFill>
                  <a:srgbClr val="008000"/>
                </a:solidFill>
              </a:rPr>
              <a:t>D</a:t>
            </a:r>
            <a:r>
              <a:rPr lang="en-US" dirty="0" smtClean="0"/>
              <a:t>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2773"/>
            <a:ext cx="5562600" cy="464419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How are </a:t>
            </a:r>
            <a:r>
              <a:rPr lang="en-US" dirty="0" err="1" smtClean="0"/>
              <a:t>partons</a:t>
            </a:r>
            <a:r>
              <a:rPr lang="en-US" dirty="0" smtClean="0"/>
              <a:t> distributed in confined objects? </a:t>
            </a:r>
          </a:p>
          <a:p>
            <a:r>
              <a:rPr lang="en-US" dirty="0" smtClean="0"/>
              <a:t>How is the spin of the proton distributed? What is the role of gluons and sea quarks and orbital angular momenta? </a:t>
            </a:r>
            <a:r>
              <a:rPr lang="en-US" dirty="0" smtClean="0">
                <a:solidFill>
                  <a:srgbClr val="7030A0"/>
                </a:solidFill>
              </a:rPr>
              <a:t>Correlations, Dynamics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 does QCD create 99% of the visible mass of the universe? </a:t>
            </a:r>
          </a:p>
          <a:p>
            <a:r>
              <a:rPr lang="en-US" dirty="0" smtClean="0"/>
              <a:t>How does confinement work?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172200" y="1532773"/>
            <a:ext cx="4800600" cy="464419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Cross section measurements in DIS/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p+p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collisions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Spin asymmetries in polarized DIS/pp (longitudinal/transverse)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Formation of particles at threshold/pion structure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Fragmentation functions and their spin, flavor, type, long. and transverse momentum dependence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Ralf Seidl: experimental rsults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486974"/>
            <a:ext cx="4191000" cy="637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5417" b="69792"/>
          <a:stretch/>
        </p:blipFill>
        <p:spPr>
          <a:xfrm>
            <a:off x="7867652" y="384752"/>
            <a:ext cx="1336045" cy="96863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96000" y="3352800"/>
            <a:ext cx="4876800" cy="9144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203697" y="2416836"/>
            <a:ext cx="1540503" cy="25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44200" y="221678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RHIC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39400" y="1117937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DIS, SIDIS, RHIC (sea quarks)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305800" y="1765722"/>
            <a:ext cx="2133600" cy="804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096000" y="5053448"/>
            <a:ext cx="4876800" cy="9144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Unpolarized</a:t>
            </a:r>
            <a:r>
              <a:rPr lang="en-US" dirty="0" smtClean="0"/>
              <a:t> PDFs at intermediate to high x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 t="18889" b="42222"/>
          <a:stretch/>
        </p:blipFill>
        <p:spPr>
          <a:xfrm>
            <a:off x="4191000" y="362747"/>
            <a:ext cx="3429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cross section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19B6B-0897-4AA4-8DF9-B7A5394262D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Content Placeholder 9" descr="handbag.bmp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203731" y="2815158"/>
            <a:ext cx="4038600" cy="3028950"/>
          </a:xfrm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Cross section: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Leptonic</a:t>
            </a:r>
            <a:r>
              <a:rPr lang="en-US" dirty="0" smtClean="0"/>
              <a:t> Tensor straightforward</a:t>
            </a:r>
          </a:p>
          <a:p>
            <a:r>
              <a:rPr lang="en-US" dirty="0" err="1" smtClean="0"/>
              <a:t>Hadronic</a:t>
            </a:r>
            <a:r>
              <a:rPr lang="en-US" dirty="0" smtClean="0"/>
              <a:t> tensor related via optical theorem to forward scattering amplitude:</a:t>
            </a:r>
          </a:p>
          <a:p>
            <a:endParaRPr lang="en-US" dirty="0"/>
          </a:p>
        </p:txBody>
      </p:sp>
      <p:pic>
        <p:nvPicPr>
          <p:cNvPr id="13" name="Content Placeholder 1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04126" y="2508470"/>
            <a:ext cx="3610737" cy="78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440161" y="5740399"/>
            <a:ext cx="6186297" cy="73304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81915" y="76200"/>
            <a:ext cx="4181778" cy="2402040"/>
            <a:chOff x="6308185" y="99403"/>
            <a:chExt cx="4181778" cy="2402040"/>
          </a:xfrm>
        </p:grpSpPr>
        <p:sp>
          <p:nvSpPr>
            <p:cNvPr id="14" name="TextBox 13"/>
            <p:cNvSpPr txBox="1"/>
            <p:nvPr/>
          </p:nvSpPr>
          <p:spPr>
            <a:xfrm rot="19762202">
              <a:off x="8983485" y="99403"/>
              <a:ext cx="798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DIS</a:t>
              </a:r>
            </a:p>
          </p:txBody>
        </p:sp>
        <p:grpSp>
          <p:nvGrpSpPr>
            <p:cNvPr id="17" name="Group 46"/>
            <p:cNvGrpSpPr>
              <a:grpSpLocks/>
            </p:cNvGrpSpPr>
            <p:nvPr/>
          </p:nvGrpSpPr>
          <p:grpSpPr bwMode="auto">
            <a:xfrm>
              <a:off x="7148720" y="496942"/>
              <a:ext cx="2334619" cy="1935162"/>
              <a:chOff x="382045" y="1721974"/>
              <a:chExt cx="3624805" cy="3322174"/>
            </a:xfrm>
          </p:grpSpPr>
          <p:grpSp>
            <p:nvGrpSpPr>
              <p:cNvPr id="24" name="Group 38"/>
              <p:cNvGrpSpPr>
                <a:grpSpLocks/>
              </p:cNvGrpSpPr>
              <p:nvPr/>
            </p:nvGrpSpPr>
            <p:grpSpPr bwMode="auto">
              <a:xfrm rot="1293036">
                <a:off x="2104998" y="2915262"/>
                <a:ext cx="498180" cy="768863"/>
                <a:chOff x="914400" y="5181600"/>
                <a:chExt cx="762000" cy="1066800"/>
              </a:xfrm>
            </p:grpSpPr>
            <p:cxnSp>
              <p:nvCxnSpPr>
                <p:cNvPr id="55" name="Straight Arrow Connector 54"/>
                <p:cNvCxnSpPr/>
                <p:nvPr/>
              </p:nvCxnSpPr>
              <p:spPr>
                <a:xfrm rot="5400000" flipH="1" flipV="1">
                  <a:off x="835315" y="5790672"/>
                  <a:ext cx="533178" cy="380777"/>
                </a:xfrm>
                <a:prstGeom prst="straightConnector1">
                  <a:avLst/>
                </a:prstGeom>
                <a:ln>
                  <a:solidFill>
                    <a:srgbClr val="CC66FF"/>
                  </a:solidFill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 rot="5400000" flipH="1" flipV="1">
                  <a:off x="762061" y="5334651"/>
                  <a:ext cx="1066355" cy="761556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non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Line 89"/>
              <p:cNvSpPr>
                <a:spLocks noChangeShapeType="1"/>
              </p:cNvSpPr>
              <p:nvPr/>
            </p:nvSpPr>
            <p:spPr bwMode="auto">
              <a:xfrm flipV="1">
                <a:off x="609600" y="4586948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6" name="Line 90"/>
              <p:cNvSpPr>
                <a:spLocks noChangeShapeType="1"/>
              </p:cNvSpPr>
              <p:nvPr/>
            </p:nvSpPr>
            <p:spPr bwMode="auto">
              <a:xfrm flipV="1">
                <a:off x="762000" y="4663148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7" name="Line 91"/>
              <p:cNvSpPr>
                <a:spLocks noChangeShapeType="1"/>
              </p:cNvSpPr>
              <p:nvPr/>
            </p:nvSpPr>
            <p:spPr bwMode="auto">
              <a:xfrm flipV="1">
                <a:off x="609600" y="4663148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8" name="Oval 57 1"/>
              <p:cNvSpPr>
                <a:spLocks noChangeArrowheads="1"/>
              </p:cNvSpPr>
              <p:nvPr/>
            </p:nvSpPr>
            <p:spPr bwMode="auto">
              <a:xfrm rot="5400000">
                <a:off x="3731419" y="2254117"/>
                <a:ext cx="277812" cy="273050"/>
              </a:xfrm>
              <a:prstGeom prst="ellipse">
                <a:avLst/>
              </a:prstGeom>
              <a:solidFill>
                <a:srgbClr val="00CCFF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Oval 58 1"/>
              <p:cNvSpPr>
                <a:spLocks noChangeArrowheads="1"/>
              </p:cNvSpPr>
              <p:nvPr/>
            </p:nvSpPr>
            <p:spPr bwMode="auto">
              <a:xfrm rot="5400000">
                <a:off x="3810000" y="2378735"/>
                <a:ext cx="74613" cy="74612"/>
              </a:xfrm>
              <a:prstGeom prst="ellipse">
                <a:avLst/>
              </a:prstGeom>
              <a:solidFill>
                <a:srgbClr val="CC99FF"/>
              </a:solidFill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30" name="Group 64"/>
              <p:cNvGrpSpPr>
                <a:grpSpLocks/>
              </p:cNvGrpSpPr>
              <p:nvPr/>
            </p:nvGrpSpPr>
            <p:grpSpPr bwMode="auto">
              <a:xfrm rot="-5400000">
                <a:off x="1066800" y="4053548"/>
                <a:ext cx="609600" cy="762000"/>
                <a:chOff x="240" y="528"/>
                <a:chExt cx="2496" cy="3168"/>
              </a:xfrm>
            </p:grpSpPr>
            <p:sp>
              <p:nvSpPr>
                <p:cNvPr id="51" name="AutoShape 65"/>
                <p:cNvSpPr>
                  <a:spLocks noChangeArrowheads="1"/>
                </p:cNvSpPr>
                <p:nvPr/>
              </p:nvSpPr>
              <p:spPr bwMode="auto">
                <a:xfrm>
                  <a:off x="960" y="528"/>
                  <a:ext cx="1056" cy="816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rgbClr val="00808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</p:spPr>
              <p:txBody>
                <a:bodyPr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2" name="Oval 66"/>
                <p:cNvSpPr>
                  <a:spLocks noChangeArrowheads="1"/>
                </p:cNvSpPr>
                <p:nvPr/>
              </p:nvSpPr>
              <p:spPr bwMode="auto">
                <a:xfrm>
                  <a:off x="240" y="1296"/>
                  <a:ext cx="2496" cy="2400"/>
                </a:xfrm>
                <a:prstGeom prst="ellipse">
                  <a:avLst/>
                </a:prstGeom>
                <a:solidFill>
                  <a:srgbClr val="00FFFF"/>
                </a:solidFill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3" name="AutoShape 67"/>
                <p:cNvSpPr>
                  <a:spLocks noChangeArrowheads="1"/>
                </p:cNvSpPr>
                <p:nvPr/>
              </p:nvSpPr>
              <p:spPr bwMode="auto">
                <a:xfrm>
                  <a:off x="1296" y="2304"/>
                  <a:ext cx="384" cy="576"/>
                </a:xfrm>
                <a:prstGeom prst="upArrow">
                  <a:avLst>
                    <a:gd name="adj1" fmla="val 50000"/>
                    <a:gd name="adj2" fmla="val 37500"/>
                  </a:avLst>
                </a:prstGeom>
                <a:solidFill>
                  <a:srgbClr val="993366"/>
                </a:solidFill>
                <a:ln w="25400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</p:spPr>
              <p:txBody>
                <a:bodyPr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4" name="Oval 68"/>
                <p:cNvSpPr>
                  <a:spLocks noChangeArrowheads="1"/>
                </p:cNvSpPr>
                <p:nvPr/>
              </p:nvSpPr>
              <p:spPr bwMode="auto">
                <a:xfrm>
                  <a:off x="1200" y="2832"/>
                  <a:ext cx="576" cy="528"/>
                </a:xfrm>
                <a:prstGeom prst="ellipse">
                  <a:avLst/>
                </a:prstGeom>
                <a:solidFill>
                  <a:srgbClr val="CC99FF"/>
                </a:solidFill>
                <a:ln w="1905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31" name="Line 70"/>
              <p:cNvSpPr>
                <a:spLocks noChangeShapeType="1"/>
              </p:cNvSpPr>
              <p:nvPr/>
            </p:nvSpPr>
            <p:spPr bwMode="auto">
              <a:xfrm flipV="1">
                <a:off x="1599658" y="2209807"/>
                <a:ext cx="838033" cy="607749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" name="Line 71"/>
              <p:cNvSpPr>
                <a:spLocks noChangeShapeType="1"/>
              </p:cNvSpPr>
              <p:nvPr/>
            </p:nvSpPr>
            <p:spPr bwMode="auto">
              <a:xfrm>
                <a:off x="1600200" y="2818473"/>
                <a:ext cx="381000" cy="762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33" name="Group 41"/>
              <p:cNvGrpSpPr>
                <a:grpSpLocks/>
              </p:cNvGrpSpPr>
              <p:nvPr/>
            </p:nvGrpSpPr>
            <p:grpSpPr bwMode="auto">
              <a:xfrm rot="-4516449">
                <a:off x="2509581" y="2371230"/>
                <a:ext cx="1066800" cy="990600"/>
                <a:chOff x="2590800" y="3733800"/>
                <a:chExt cx="1066800" cy="990600"/>
              </a:xfrm>
            </p:grpSpPr>
            <p:sp>
              <p:nvSpPr>
                <p:cNvPr id="48" name="Line 75 1"/>
                <p:cNvSpPr>
                  <a:spLocks noChangeShapeType="1"/>
                </p:cNvSpPr>
                <p:nvPr/>
              </p:nvSpPr>
              <p:spPr bwMode="auto">
                <a:xfrm>
                  <a:off x="2590800" y="3733800"/>
                  <a:ext cx="914400" cy="9906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9" name="Line 76 1"/>
                <p:cNvSpPr>
                  <a:spLocks noChangeShapeType="1"/>
                </p:cNvSpPr>
                <p:nvPr/>
              </p:nvSpPr>
              <p:spPr bwMode="auto">
                <a:xfrm>
                  <a:off x="2590800" y="3733800"/>
                  <a:ext cx="1066800" cy="9906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0" name="Line 77 1"/>
                <p:cNvSpPr>
                  <a:spLocks noChangeShapeType="1"/>
                </p:cNvSpPr>
                <p:nvPr/>
              </p:nvSpPr>
              <p:spPr bwMode="auto">
                <a:xfrm>
                  <a:off x="2590800" y="3733800"/>
                  <a:ext cx="1066800" cy="8382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34" name="Line 93"/>
              <p:cNvSpPr>
                <a:spLocks noChangeShapeType="1"/>
              </p:cNvSpPr>
              <p:nvPr/>
            </p:nvSpPr>
            <p:spPr bwMode="auto">
              <a:xfrm flipV="1">
                <a:off x="1599658" y="2438734"/>
                <a:ext cx="534861" cy="378821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5" name="Line 69"/>
              <p:cNvSpPr>
                <a:spLocks noChangeShapeType="1"/>
              </p:cNvSpPr>
              <p:nvPr/>
            </p:nvSpPr>
            <p:spPr bwMode="auto">
              <a:xfrm>
                <a:off x="382045" y="2833908"/>
                <a:ext cx="1217613" cy="0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" name="Line 92"/>
              <p:cNvSpPr>
                <a:spLocks noChangeShapeType="1"/>
              </p:cNvSpPr>
              <p:nvPr/>
            </p:nvSpPr>
            <p:spPr bwMode="auto">
              <a:xfrm>
                <a:off x="382045" y="2833908"/>
                <a:ext cx="608806" cy="0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37" name="Group 37"/>
              <p:cNvGrpSpPr>
                <a:grpSpLocks/>
              </p:cNvGrpSpPr>
              <p:nvPr/>
            </p:nvGrpSpPr>
            <p:grpSpPr bwMode="auto">
              <a:xfrm>
                <a:off x="1661275" y="3580473"/>
                <a:ext cx="319925" cy="790525"/>
                <a:chOff x="915978" y="5159708"/>
                <a:chExt cx="760426" cy="1090066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>
                <a:xfrm rot="5400000" flipH="1" flipV="1">
                  <a:off x="839564" y="5792550"/>
                  <a:ext cx="533636" cy="380808"/>
                </a:xfrm>
                <a:prstGeom prst="straightConnector1">
                  <a:avLst/>
                </a:prstGeom>
                <a:ln>
                  <a:solidFill>
                    <a:srgbClr val="CC66FF"/>
                  </a:solidFill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>
                  <a:endCxn id="32" idx="1"/>
                </p:cNvCxnSpPr>
                <p:nvPr/>
              </p:nvCxnSpPr>
              <p:spPr>
                <a:xfrm flipV="1">
                  <a:off x="915982" y="5159708"/>
                  <a:ext cx="760422" cy="1090066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non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68"/>
              <p:cNvGrpSpPr>
                <a:grpSpLocks/>
              </p:cNvGrpSpPr>
              <p:nvPr/>
            </p:nvGrpSpPr>
            <p:grpSpPr bwMode="auto">
              <a:xfrm rot="-1800000">
                <a:off x="2760883" y="1721974"/>
                <a:ext cx="304800" cy="457200"/>
                <a:chOff x="4191000" y="5867400"/>
                <a:chExt cx="304800" cy="45720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190845" y="5866819"/>
                  <a:ext cx="30563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4191452" y="6323513"/>
                  <a:ext cx="30563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5400000">
                  <a:off x="4265760" y="6095401"/>
                  <a:ext cx="45785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TextBox 17"/>
            <p:cNvSpPr txBox="1"/>
            <p:nvPr/>
          </p:nvSpPr>
          <p:spPr>
            <a:xfrm>
              <a:off x="8142958" y="1699265"/>
              <a:ext cx="1232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7030A0"/>
                  </a:solidFill>
                  <a:latin typeface="Arial Black" panose="020B0A04020102020204" pitchFamily="34" charset="0"/>
                </a:rPr>
                <a:t>Parton </a:t>
              </a:r>
              <a:r>
                <a:rPr lang="en-US" sz="1400" dirty="0" err="1" smtClean="0">
                  <a:solidFill>
                    <a:srgbClr val="7030A0"/>
                  </a:solidFill>
                  <a:latin typeface="Arial Black" panose="020B0A04020102020204" pitchFamily="34" charset="0"/>
                </a:rPr>
                <a:t>xP</a:t>
              </a:r>
              <a:endParaRPr lang="en-US" sz="1400" dirty="0">
                <a:solidFill>
                  <a:srgbClr val="7030A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24600" y="1978223"/>
              <a:ext cx="1232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anose="020B0A04020102020204" pitchFamily="34" charset="0"/>
                </a:rPr>
                <a:t>Nucleon P,s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08185" y="776554"/>
              <a:ext cx="1232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anose="020B0A04020102020204" pitchFamily="34" charset="0"/>
                </a:rPr>
                <a:t>Lepton l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52915" y="542477"/>
              <a:ext cx="396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 Black" panose="020B0A04020102020204" pitchFamily="34" charset="0"/>
                </a:rPr>
                <a:t>l</a:t>
              </a:r>
              <a:r>
                <a:rPr lang="en-US" sz="1400" dirty="0" smtClean="0">
                  <a:latin typeface="Arial Black" panose="020B0A04020102020204" pitchFamily="34" charset="0"/>
                </a:rPr>
                <a:t>’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20328" y="1113485"/>
              <a:ext cx="302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 Black" panose="020B0A04020102020204" pitchFamily="34" charset="0"/>
                </a:rPr>
                <a:t>q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257477" y="975677"/>
              <a:ext cx="1232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anose="020B0A04020102020204" pitchFamily="34" charset="0"/>
                </a:rPr>
                <a:t>Hadron h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5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0" y="3215640"/>
            <a:ext cx="4114800" cy="103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/>
              <a:t>Neutral current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Unpolarized</a:t>
            </a:r>
            <a:r>
              <a:rPr lang="en-US" dirty="0" smtClean="0"/>
              <a:t> proton structure</a:t>
            </a:r>
            <a:endParaRPr lang="en-US" dirty="0"/>
          </a:p>
        </p:txBody>
      </p:sp>
      <p:pic>
        <p:nvPicPr>
          <p:cNvPr id="11" name="Content Placeholder 10" descr="addin_tmp.png"/>
          <p:cNvPicPr>
            <a:picLocks noGrp="1"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699100" y="1483676"/>
            <a:ext cx="5845302" cy="164592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19B6B-0897-4AA4-8DF9-B7A5394262D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1147351" y="4401202"/>
            <a:ext cx="5384933" cy="1981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 (and F</a:t>
            </a:r>
            <a:r>
              <a:rPr lang="en-US" baseline="-25000" dirty="0" smtClean="0"/>
              <a:t>1</a:t>
            </a:r>
            <a:r>
              <a:rPr lang="en-US" dirty="0" smtClean="0"/>
              <a:t>) measure the sum of quark and antiquark distributions in the nucleon or </a:t>
            </a:r>
            <a:r>
              <a:rPr lang="en-US" dirty="0" err="1" smtClean="0"/>
              <a:t>nucleii</a:t>
            </a:r>
            <a:endParaRPr lang="en-US" dirty="0" smtClean="0"/>
          </a:p>
          <a:p>
            <a:r>
              <a:rPr lang="en-US" dirty="0" smtClean="0"/>
              <a:t>The majority of our knowledge on the </a:t>
            </a:r>
            <a:r>
              <a:rPr lang="en-US" dirty="0" err="1" smtClean="0"/>
              <a:t>unpolarized</a:t>
            </a:r>
            <a:r>
              <a:rPr lang="en-US" dirty="0" smtClean="0"/>
              <a:t> PDFs is coming from F</a:t>
            </a:r>
            <a:r>
              <a:rPr lang="en-US" baseline="-25000" dirty="0" smtClean="0"/>
              <a:t>2</a:t>
            </a:r>
            <a:r>
              <a:rPr lang="en-US" dirty="0" smtClean="0"/>
              <a:t> measurements</a:t>
            </a:r>
            <a:endParaRPr lang="en-US" dirty="0"/>
          </a:p>
        </p:txBody>
      </p:sp>
      <p:pic>
        <p:nvPicPr>
          <p:cNvPr id="19" name="Picture 1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699163" y="3307207"/>
            <a:ext cx="2573655" cy="567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41" y="2577867"/>
            <a:ext cx="6454625" cy="33982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69430" y="2576337"/>
            <a:ext cx="182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Momentum transfer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68994" y="3472934"/>
            <a:ext cx="2119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Parton momentum fraction*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68994" y="4247204"/>
            <a:ext cx="1827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Inelasticity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7948" y="5157527"/>
            <a:ext cx="262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Mass of had final state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81915" y="76200"/>
            <a:ext cx="4181778" cy="2402040"/>
            <a:chOff x="6308185" y="99403"/>
            <a:chExt cx="4181778" cy="2402040"/>
          </a:xfrm>
        </p:grpSpPr>
        <p:sp>
          <p:nvSpPr>
            <p:cNvPr id="21" name="TextBox 20"/>
            <p:cNvSpPr txBox="1"/>
            <p:nvPr/>
          </p:nvSpPr>
          <p:spPr>
            <a:xfrm rot="19762202">
              <a:off x="8983485" y="99403"/>
              <a:ext cx="798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DIS</a:t>
              </a:r>
            </a:p>
          </p:txBody>
        </p:sp>
        <p:grpSp>
          <p:nvGrpSpPr>
            <p:cNvPr id="23" name="Group 46"/>
            <p:cNvGrpSpPr>
              <a:grpSpLocks/>
            </p:cNvGrpSpPr>
            <p:nvPr/>
          </p:nvGrpSpPr>
          <p:grpSpPr bwMode="auto">
            <a:xfrm>
              <a:off x="7148720" y="496942"/>
              <a:ext cx="2334619" cy="1935162"/>
              <a:chOff x="382045" y="1721974"/>
              <a:chExt cx="3624805" cy="3322174"/>
            </a:xfrm>
          </p:grpSpPr>
          <p:grpSp>
            <p:nvGrpSpPr>
              <p:cNvPr id="30" name="Group 38"/>
              <p:cNvGrpSpPr>
                <a:grpSpLocks/>
              </p:cNvGrpSpPr>
              <p:nvPr/>
            </p:nvGrpSpPr>
            <p:grpSpPr bwMode="auto">
              <a:xfrm rot="1293036">
                <a:off x="2104998" y="2915262"/>
                <a:ext cx="498180" cy="768863"/>
                <a:chOff x="914400" y="5181600"/>
                <a:chExt cx="762000" cy="1066800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>
                <a:xfrm rot="5400000" flipH="1" flipV="1">
                  <a:off x="835315" y="5790672"/>
                  <a:ext cx="533178" cy="380777"/>
                </a:xfrm>
                <a:prstGeom prst="straightConnector1">
                  <a:avLst/>
                </a:prstGeom>
                <a:ln>
                  <a:solidFill>
                    <a:srgbClr val="CC66FF"/>
                  </a:solidFill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 rot="5400000" flipH="1" flipV="1">
                  <a:off x="762061" y="5334651"/>
                  <a:ext cx="1066355" cy="761556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non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Line 89"/>
              <p:cNvSpPr>
                <a:spLocks noChangeShapeType="1"/>
              </p:cNvSpPr>
              <p:nvPr/>
            </p:nvSpPr>
            <p:spPr bwMode="auto">
              <a:xfrm flipV="1">
                <a:off x="609600" y="4586948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" name="Line 90"/>
              <p:cNvSpPr>
                <a:spLocks noChangeShapeType="1"/>
              </p:cNvSpPr>
              <p:nvPr/>
            </p:nvSpPr>
            <p:spPr bwMode="auto">
              <a:xfrm flipV="1">
                <a:off x="762000" y="4663148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" name="Line 91"/>
              <p:cNvSpPr>
                <a:spLocks noChangeShapeType="1"/>
              </p:cNvSpPr>
              <p:nvPr/>
            </p:nvSpPr>
            <p:spPr bwMode="auto">
              <a:xfrm flipV="1">
                <a:off x="609600" y="4663148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" name="Oval 57 1"/>
              <p:cNvSpPr>
                <a:spLocks noChangeArrowheads="1"/>
              </p:cNvSpPr>
              <p:nvPr/>
            </p:nvSpPr>
            <p:spPr bwMode="auto">
              <a:xfrm rot="5400000">
                <a:off x="3731419" y="2254117"/>
                <a:ext cx="277812" cy="273050"/>
              </a:xfrm>
              <a:prstGeom prst="ellipse">
                <a:avLst/>
              </a:prstGeom>
              <a:solidFill>
                <a:srgbClr val="00CCFF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5" name="Oval 58 1"/>
              <p:cNvSpPr>
                <a:spLocks noChangeArrowheads="1"/>
              </p:cNvSpPr>
              <p:nvPr/>
            </p:nvSpPr>
            <p:spPr bwMode="auto">
              <a:xfrm rot="5400000">
                <a:off x="3810000" y="2378735"/>
                <a:ext cx="74613" cy="74612"/>
              </a:xfrm>
              <a:prstGeom prst="ellipse">
                <a:avLst/>
              </a:prstGeom>
              <a:solidFill>
                <a:srgbClr val="CC99FF"/>
              </a:solidFill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36" name="Group 64"/>
              <p:cNvGrpSpPr>
                <a:grpSpLocks/>
              </p:cNvGrpSpPr>
              <p:nvPr/>
            </p:nvGrpSpPr>
            <p:grpSpPr bwMode="auto">
              <a:xfrm rot="-5400000">
                <a:off x="1066800" y="4053548"/>
                <a:ext cx="609600" cy="762000"/>
                <a:chOff x="240" y="528"/>
                <a:chExt cx="2496" cy="3168"/>
              </a:xfrm>
            </p:grpSpPr>
            <p:sp>
              <p:nvSpPr>
                <p:cNvPr id="57" name="AutoShape 65"/>
                <p:cNvSpPr>
                  <a:spLocks noChangeArrowheads="1"/>
                </p:cNvSpPr>
                <p:nvPr/>
              </p:nvSpPr>
              <p:spPr bwMode="auto">
                <a:xfrm>
                  <a:off x="960" y="528"/>
                  <a:ext cx="1056" cy="816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rgbClr val="00808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</p:spPr>
              <p:txBody>
                <a:bodyPr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8" name="Oval 66"/>
                <p:cNvSpPr>
                  <a:spLocks noChangeArrowheads="1"/>
                </p:cNvSpPr>
                <p:nvPr/>
              </p:nvSpPr>
              <p:spPr bwMode="auto">
                <a:xfrm>
                  <a:off x="240" y="1296"/>
                  <a:ext cx="2496" cy="2400"/>
                </a:xfrm>
                <a:prstGeom prst="ellipse">
                  <a:avLst/>
                </a:prstGeom>
                <a:solidFill>
                  <a:srgbClr val="00FFFF"/>
                </a:solidFill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9" name="AutoShape 67"/>
                <p:cNvSpPr>
                  <a:spLocks noChangeArrowheads="1"/>
                </p:cNvSpPr>
                <p:nvPr/>
              </p:nvSpPr>
              <p:spPr bwMode="auto">
                <a:xfrm>
                  <a:off x="1296" y="2304"/>
                  <a:ext cx="384" cy="576"/>
                </a:xfrm>
                <a:prstGeom prst="upArrow">
                  <a:avLst>
                    <a:gd name="adj1" fmla="val 50000"/>
                    <a:gd name="adj2" fmla="val 37500"/>
                  </a:avLst>
                </a:prstGeom>
                <a:solidFill>
                  <a:srgbClr val="993366"/>
                </a:solidFill>
                <a:ln w="25400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</p:spPr>
              <p:txBody>
                <a:bodyPr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0" name="Oval 68"/>
                <p:cNvSpPr>
                  <a:spLocks noChangeArrowheads="1"/>
                </p:cNvSpPr>
                <p:nvPr/>
              </p:nvSpPr>
              <p:spPr bwMode="auto">
                <a:xfrm>
                  <a:off x="1200" y="2832"/>
                  <a:ext cx="576" cy="528"/>
                </a:xfrm>
                <a:prstGeom prst="ellipse">
                  <a:avLst/>
                </a:prstGeom>
                <a:solidFill>
                  <a:srgbClr val="CC99FF"/>
                </a:solidFill>
                <a:ln w="1905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37" name="Line 70"/>
              <p:cNvSpPr>
                <a:spLocks noChangeShapeType="1"/>
              </p:cNvSpPr>
              <p:nvPr/>
            </p:nvSpPr>
            <p:spPr bwMode="auto">
              <a:xfrm flipV="1">
                <a:off x="1599658" y="2209807"/>
                <a:ext cx="838033" cy="607749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" name="Line 71"/>
              <p:cNvSpPr>
                <a:spLocks noChangeShapeType="1"/>
              </p:cNvSpPr>
              <p:nvPr/>
            </p:nvSpPr>
            <p:spPr bwMode="auto">
              <a:xfrm>
                <a:off x="1600200" y="2818473"/>
                <a:ext cx="381000" cy="762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39" name="Group 41"/>
              <p:cNvGrpSpPr>
                <a:grpSpLocks/>
              </p:cNvGrpSpPr>
              <p:nvPr/>
            </p:nvGrpSpPr>
            <p:grpSpPr bwMode="auto">
              <a:xfrm rot="-4516449">
                <a:off x="2509581" y="2371230"/>
                <a:ext cx="1066800" cy="990600"/>
                <a:chOff x="2590800" y="3733800"/>
                <a:chExt cx="1066800" cy="990600"/>
              </a:xfrm>
            </p:grpSpPr>
            <p:sp>
              <p:nvSpPr>
                <p:cNvPr id="54" name="Line 75 1"/>
                <p:cNvSpPr>
                  <a:spLocks noChangeShapeType="1"/>
                </p:cNvSpPr>
                <p:nvPr/>
              </p:nvSpPr>
              <p:spPr bwMode="auto">
                <a:xfrm>
                  <a:off x="2590800" y="3733800"/>
                  <a:ext cx="914400" cy="9906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5" name="Line 76 1"/>
                <p:cNvSpPr>
                  <a:spLocks noChangeShapeType="1"/>
                </p:cNvSpPr>
                <p:nvPr/>
              </p:nvSpPr>
              <p:spPr bwMode="auto">
                <a:xfrm>
                  <a:off x="2590800" y="3733800"/>
                  <a:ext cx="1066800" cy="9906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6" name="Line 77 1"/>
                <p:cNvSpPr>
                  <a:spLocks noChangeShapeType="1"/>
                </p:cNvSpPr>
                <p:nvPr/>
              </p:nvSpPr>
              <p:spPr bwMode="auto">
                <a:xfrm>
                  <a:off x="2590800" y="3733800"/>
                  <a:ext cx="1066800" cy="8382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1599658" y="2438734"/>
                <a:ext cx="534861" cy="378821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1" name="Line 69"/>
              <p:cNvSpPr>
                <a:spLocks noChangeShapeType="1"/>
              </p:cNvSpPr>
              <p:nvPr/>
            </p:nvSpPr>
            <p:spPr bwMode="auto">
              <a:xfrm>
                <a:off x="382045" y="2833908"/>
                <a:ext cx="1217613" cy="0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2" name="Line 92"/>
              <p:cNvSpPr>
                <a:spLocks noChangeShapeType="1"/>
              </p:cNvSpPr>
              <p:nvPr/>
            </p:nvSpPr>
            <p:spPr bwMode="auto">
              <a:xfrm>
                <a:off x="382045" y="2833908"/>
                <a:ext cx="608806" cy="0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43" name="Group 37"/>
              <p:cNvGrpSpPr>
                <a:grpSpLocks/>
              </p:cNvGrpSpPr>
              <p:nvPr/>
            </p:nvGrpSpPr>
            <p:grpSpPr bwMode="auto">
              <a:xfrm>
                <a:off x="1661275" y="3580473"/>
                <a:ext cx="319925" cy="790525"/>
                <a:chOff x="915978" y="5159708"/>
                <a:chExt cx="760426" cy="1090066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rot="5400000" flipH="1" flipV="1">
                  <a:off x="839564" y="5792550"/>
                  <a:ext cx="533636" cy="380808"/>
                </a:xfrm>
                <a:prstGeom prst="straightConnector1">
                  <a:avLst/>
                </a:prstGeom>
                <a:ln>
                  <a:solidFill>
                    <a:srgbClr val="CC66FF"/>
                  </a:solidFill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>
                  <a:endCxn id="38" idx="1"/>
                </p:cNvCxnSpPr>
                <p:nvPr/>
              </p:nvCxnSpPr>
              <p:spPr>
                <a:xfrm flipV="1">
                  <a:off x="915982" y="5159708"/>
                  <a:ext cx="760422" cy="1090066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non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68"/>
              <p:cNvGrpSpPr>
                <a:grpSpLocks/>
              </p:cNvGrpSpPr>
              <p:nvPr/>
            </p:nvGrpSpPr>
            <p:grpSpPr bwMode="auto">
              <a:xfrm rot="-1800000">
                <a:off x="2760883" y="1721974"/>
                <a:ext cx="304800" cy="457200"/>
                <a:chOff x="4191000" y="5867400"/>
                <a:chExt cx="304800" cy="45720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190845" y="5866819"/>
                  <a:ext cx="30563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4191452" y="6323513"/>
                  <a:ext cx="30563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4265760" y="6095401"/>
                  <a:ext cx="45785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" name="TextBox 23"/>
            <p:cNvSpPr txBox="1"/>
            <p:nvPr/>
          </p:nvSpPr>
          <p:spPr>
            <a:xfrm>
              <a:off x="8142958" y="1699265"/>
              <a:ext cx="1232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7030A0"/>
                  </a:solidFill>
                  <a:latin typeface="Arial Black" panose="020B0A04020102020204" pitchFamily="34" charset="0"/>
                </a:rPr>
                <a:t>Parton </a:t>
              </a:r>
              <a:r>
                <a:rPr lang="en-US" sz="1400" dirty="0" err="1" smtClean="0">
                  <a:solidFill>
                    <a:srgbClr val="7030A0"/>
                  </a:solidFill>
                  <a:latin typeface="Arial Black" panose="020B0A04020102020204" pitchFamily="34" charset="0"/>
                </a:rPr>
                <a:t>xP</a:t>
              </a:r>
              <a:endParaRPr lang="en-US" sz="1400" dirty="0">
                <a:solidFill>
                  <a:srgbClr val="7030A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24600" y="1978223"/>
              <a:ext cx="1232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anose="020B0A04020102020204" pitchFamily="34" charset="0"/>
                </a:rPr>
                <a:t>Nucleon P,s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08185" y="776554"/>
              <a:ext cx="1232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anose="020B0A04020102020204" pitchFamily="34" charset="0"/>
                </a:rPr>
                <a:t>Lepton l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52915" y="542477"/>
              <a:ext cx="396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 Black" panose="020B0A04020102020204" pitchFamily="34" charset="0"/>
                </a:rPr>
                <a:t>l</a:t>
              </a:r>
              <a:r>
                <a:rPr lang="en-US" sz="1400" dirty="0" smtClean="0">
                  <a:latin typeface="Arial Black" panose="020B0A04020102020204" pitchFamily="34" charset="0"/>
                </a:rPr>
                <a:t>’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20328" y="1113485"/>
              <a:ext cx="302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 Black" panose="020B0A04020102020204" pitchFamily="34" charset="0"/>
                </a:rPr>
                <a:t>q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257477" y="975677"/>
              <a:ext cx="1232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anose="020B0A04020102020204" pitchFamily="34" charset="0"/>
                </a:rPr>
                <a:t>Hadron h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79" y="4770946"/>
            <a:ext cx="5570286" cy="816000"/>
          </a:xfrm>
          <a:prstGeom prst="rect">
            <a:avLst/>
          </a:prstGeom>
        </p:spPr>
      </p:pic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9745"/>
            <a:ext cx="8229600" cy="892629"/>
          </a:xfrm>
        </p:spPr>
        <p:txBody>
          <a:bodyPr/>
          <a:lstStyle/>
          <a:p>
            <a:r>
              <a:rPr lang="en-US" altLang="zh-CN" sz="4000" dirty="0">
                <a:cs typeface="隶书"/>
              </a:rPr>
              <a:t>Factorization and Universality</a:t>
            </a:r>
          </a:p>
        </p:txBody>
      </p:sp>
      <p:sp>
        <p:nvSpPr>
          <p:cNvPr id="33" name="Content Placeholder 32"/>
          <p:cNvSpPr>
            <a:spLocks noGrp="1"/>
          </p:cNvSpPr>
          <p:nvPr>
            <p:ph sz="half" idx="1"/>
          </p:nvPr>
        </p:nvSpPr>
        <p:spPr>
          <a:xfrm>
            <a:off x="152399" y="1101589"/>
            <a:ext cx="5257801" cy="503202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Physics processes can be factorized into small distance and large distance behavior:</a:t>
            </a:r>
          </a:p>
          <a:p>
            <a:pPr lvl="1"/>
            <a:r>
              <a:rPr lang="en-US" dirty="0" smtClean="0"/>
              <a:t>Small distance: asymptotic freedom </a:t>
            </a:r>
            <a:r>
              <a:rPr lang="en-US" dirty="0" smtClean="0">
                <a:sym typeface="Wingdings" pitchFamily="2" charset="2"/>
              </a:rPr>
              <a:t>perturbative QCD calculation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Large distance: confinement, needs to be measured! </a:t>
            </a:r>
          </a:p>
          <a:p>
            <a:r>
              <a:rPr lang="en-US" dirty="0" smtClean="0"/>
              <a:t>Non-perturbative functions</a:t>
            </a:r>
          </a:p>
          <a:p>
            <a:pPr marL="0" indent="0">
              <a:buNone/>
            </a:pPr>
            <a:r>
              <a:rPr lang="en-US" dirty="0" smtClean="0"/>
              <a:t>   (PDFs, FFs)</a:t>
            </a:r>
            <a:r>
              <a:rPr lang="en-US" dirty="0"/>
              <a:t> </a:t>
            </a:r>
            <a:r>
              <a:rPr lang="en-US" dirty="0" smtClean="0"/>
              <a:t>universal (same in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ep, </a:t>
            </a:r>
            <a:r>
              <a:rPr lang="en-US" dirty="0" err="1" smtClean="0"/>
              <a:t>p+p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), momentum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fractions x, z</a:t>
            </a:r>
            <a:endParaRPr lang="en-US" dirty="0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45C75"/>
                </a:solidFill>
                <a:cs typeface="Arial" pitchFamily="34" charset="0"/>
              </a:rPr>
              <a:t>8/28-30/2022, TPIC autumn school</a:t>
            </a:r>
            <a:endParaRPr lang="en-US" altLang="zh-CN">
              <a:solidFill>
                <a:srgbClr val="045C75"/>
              </a:solidFill>
              <a:cs typeface="Arial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Ralf Seidl: experimental rsults </a:t>
            </a:r>
            <a:endParaRPr lang="en-US" altLang="zh-CN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B4152F-6D31-4C0D-9AB0-88FB5AA3DA48}" type="slidenum">
              <a:rPr lang="en-US" altLang="zh-CN" smtClean="0">
                <a:solidFill>
                  <a:srgbClr val="045C75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CN" smtClean="0">
              <a:solidFill>
                <a:srgbClr val="045C75"/>
              </a:solidFill>
              <a:cs typeface="Arial" pitchFamily="34" charset="0"/>
            </a:endParaRP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8458203" y="1295404"/>
            <a:ext cx="2438397" cy="13716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</a:rPr>
              <a:t>ragmentation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</a:rPr>
              <a:t> F</a:t>
            </a: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</a:rPr>
              <a:t>unctions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zh-CN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</a:rPr>
              <a:t>measured in </a:t>
            </a:r>
            <a:r>
              <a:rPr lang="en-US" altLang="zh-CN" dirty="0" err="1">
                <a:solidFill>
                  <a:srgbClr val="0000FF"/>
                </a:solidFill>
                <a:latin typeface="Times New Roman" pitchFamily="18" charset="0"/>
              </a:rPr>
              <a:t>e</a:t>
            </a:r>
            <a:r>
              <a:rPr lang="en-US" altLang="zh-CN" baseline="30000" dirty="0" err="1">
                <a:solidFill>
                  <a:srgbClr val="0000FF"/>
                </a:solidFill>
                <a:latin typeface="Times New Roman" pitchFamily="18" charset="0"/>
              </a:rPr>
              <a:t>+</a:t>
            </a:r>
            <a:r>
              <a:rPr lang="en-US" altLang="zh-CN" dirty="0" err="1">
                <a:solidFill>
                  <a:srgbClr val="0000FF"/>
                </a:solidFill>
                <a:latin typeface="Times New Roman" pitchFamily="18" charset="0"/>
              </a:rPr>
              <a:t>e</a:t>
            </a:r>
            <a:r>
              <a:rPr lang="en-US" altLang="zh-CN" baseline="30000" dirty="0">
                <a:solidFill>
                  <a:srgbClr val="0000FF"/>
                </a:solidFill>
                <a:latin typeface="Times New Roman" pitchFamily="18" charset="0"/>
              </a:rPr>
              <a:t>-</a:t>
            </a: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</a:rPr>
              <a:t> , SIDIS and </a:t>
            </a:r>
            <a:r>
              <a:rPr lang="en-US" altLang="zh-CN" dirty="0" err="1">
                <a:solidFill>
                  <a:srgbClr val="0000FF"/>
                </a:solidFill>
                <a:latin typeface="Times New Roman" pitchFamily="18" charset="0"/>
              </a:rPr>
              <a:t>p+p</a:t>
            </a:r>
            <a:endParaRPr lang="en-US" altLang="zh-CN" baseline="30000" dirty="0">
              <a:solidFill>
                <a:srgbClr val="0000FF"/>
              </a:solidFill>
              <a:latin typeface="Times New Roman" pitchFamily="18" charset="0"/>
            </a:endParaRPr>
          </a:p>
          <a:p>
            <a:endParaRPr lang="en-US" altLang="zh-CN" sz="1600" baseline="30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7450361" y="2857125"/>
            <a:ext cx="2015683" cy="132343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Times New Roman" pitchFamily="18" charset="0"/>
                <a:cs typeface="HGP明朝E"/>
              </a:rPr>
              <a:t>Hard scattering</a:t>
            </a:r>
          </a:p>
          <a:p>
            <a:r>
              <a:rPr lang="en-US" altLang="zh-CN" b="1" dirty="0">
                <a:latin typeface="Times New Roman" pitchFamily="18" charset="0"/>
              </a:rPr>
              <a:t>c</a:t>
            </a:r>
            <a:r>
              <a:rPr lang="en-US" altLang="ja-JP" b="1" dirty="0">
                <a:latin typeface="Times New Roman" pitchFamily="18" charset="0"/>
                <a:cs typeface="HGP明朝E"/>
              </a:rPr>
              <a:t>ross section</a:t>
            </a:r>
            <a:br>
              <a:rPr lang="en-US" altLang="ja-JP" b="1" dirty="0">
                <a:latin typeface="Times New Roman" pitchFamily="18" charset="0"/>
                <a:cs typeface="HGP明朝E"/>
              </a:rPr>
            </a:br>
            <a:r>
              <a:rPr lang="en-US" altLang="zh-CN" dirty="0">
                <a:latin typeface="Times New Roman" pitchFamily="18" charset="0"/>
              </a:rPr>
              <a:t>from </a:t>
            </a:r>
            <a:r>
              <a:rPr lang="en-US" altLang="zh-CN" dirty="0" err="1">
                <a:latin typeface="Times New Roman" pitchFamily="18" charset="0"/>
              </a:rPr>
              <a:t>pQCD</a:t>
            </a:r>
            <a:r>
              <a:rPr lang="en-US" altLang="zh-CN" dirty="0">
                <a:latin typeface="Times New Roman" pitchFamily="18" charset="0"/>
              </a:rPr>
              <a:t> or EM/EW calc.</a:t>
            </a:r>
          </a:p>
        </p:txBody>
      </p:sp>
      <p:sp>
        <p:nvSpPr>
          <p:cNvPr id="4107" name="Text Box 10"/>
          <p:cNvSpPr txBox="1">
            <a:spLocks noChangeArrowheads="1"/>
          </p:cNvSpPr>
          <p:nvPr/>
        </p:nvSpPr>
        <p:spPr bwMode="auto">
          <a:xfrm>
            <a:off x="6172200" y="1295400"/>
            <a:ext cx="2209800" cy="1371600"/>
          </a:xfrm>
          <a:prstGeom prst="rect">
            <a:avLst/>
          </a:prstGeom>
          <a:noFill/>
          <a:ln w="25400">
            <a:solidFill>
              <a:srgbClr val="66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rgbClr val="7030A0"/>
                </a:solidFill>
                <a:latin typeface="Times New Roman" pitchFamily="18" charset="0"/>
                <a:cs typeface="HGP明朝E"/>
              </a:rPr>
              <a:t>P</a:t>
            </a:r>
            <a:r>
              <a:rPr lang="en-US" altLang="ja-JP" dirty="0">
                <a:solidFill>
                  <a:srgbClr val="7030A0"/>
                </a:solidFill>
                <a:latin typeface="Times New Roman" pitchFamily="18" charset="0"/>
                <a:cs typeface="HGP明朝E"/>
              </a:rPr>
              <a:t>arton</a:t>
            </a:r>
            <a:r>
              <a:rPr lang="en-US" altLang="ja-JP" b="1" dirty="0">
                <a:solidFill>
                  <a:srgbClr val="7030A0"/>
                </a:solidFill>
                <a:latin typeface="Times New Roman" pitchFamily="18" charset="0"/>
                <a:cs typeface="HGP明朝E"/>
              </a:rPr>
              <a:t> D</a:t>
            </a:r>
            <a:r>
              <a:rPr lang="en-US" altLang="ja-JP" dirty="0">
                <a:solidFill>
                  <a:srgbClr val="7030A0"/>
                </a:solidFill>
                <a:latin typeface="Times New Roman" pitchFamily="18" charset="0"/>
                <a:cs typeface="HGP明朝E"/>
              </a:rPr>
              <a:t>istribution</a:t>
            </a:r>
            <a:r>
              <a:rPr lang="en-US" altLang="zh-CN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</a:p>
          <a:p>
            <a:r>
              <a:rPr lang="en-US" altLang="ja-JP" b="1" dirty="0">
                <a:solidFill>
                  <a:srgbClr val="7030A0"/>
                </a:solidFill>
                <a:latin typeface="Times New Roman" pitchFamily="18" charset="0"/>
                <a:cs typeface="HGP明朝E"/>
              </a:rPr>
              <a:t>F</a:t>
            </a:r>
            <a:r>
              <a:rPr lang="en-US" altLang="ja-JP" dirty="0">
                <a:solidFill>
                  <a:srgbClr val="7030A0"/>
                </a:solidFill>
                <a:latin typeface="Times New Roman" pitchFamily="18" charset="0"/>
                <a:cs typeface="HGP明朝E"/>
              </a:rPr>
              <a:t>unctions: m</a:t>
            </a:r>
            <a:r>
              <a:rPr lang="en-US" altLang="zh-CN" dirty="0">
                <a:solidFill>
                  <a:srgbClr val="7030A0"/>
                </a:solidFill>
                <a:latin typeface="Times New Roman" pitchFamily="18" charset="0"/>
              </a:rPr>
              <a:t>easured in (SI)DIS and </a:t>
            </a:r>
            <a:r>
              <a:rPr lang="en-US" altLang="zh-CN" dirty="0" err="1">
                <a:solidFill>
                  <a:srgbClr val="7030A0"/>
                </a:solidFill>
                <a:latin typeface="Times New Roman" pitchFamily="18" charset="0"/>
              </a:rPr>
              <a:t>p+p</a:t>
            </a:r>
            <a:endParaRPr lang="en-US" altLang="zh-CN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cxnSp>
        <p:nvCxnSpPr>
          <p:cNvPr id="4109" name="AutoShape 13"/>
          <p:cNvCxnSpPr>
            <a:cxnSpLocks noChangeShapeType="1"/>
            <a:stCxn id="4107" idx="2"/>
            <a:endCxn id="4123" idx="0"/>
          </p:cNvCxnSpPr>
          <p:nvPr/>
        </p:nvCxnSpPr>
        <p:spPr bwMode="auto">
          <a:xfrm rot="16200000" flipH="1">
            <a:off x="6345234" y="3598866"/>
            <a:ext cx="1996440" cy="13270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6600CC"/>
            </a:solidFill>
            <a:round/>
            <a:headEnd/>
            <a:tailEnd type="triangle" w="med" len="med"/>
          </a:ln>
        </p:spPr>
      </p:cxn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7961376" y="4663440"/>
            <a:ext cx="1463040" cy="100584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cxnSp>
        <p:nvCxnSpPr>
          <p:cNvPr id="4116" name="AutoShape 20"/>
          <p:cNvCxnSpPr>
            <a:cxnSpLocks noChangeShapeType="1"/>
            <a:stCxn id="4106" idx="2"/>
            <a:endCxn id="4115" idx="0"/>
          </p:cNvCxnSpPr>
          <p:nvPr/>
        </p:nvCxnSpPr>
        <p:spPr bwMode="auto">
          <a:xfrm rot="16200000" flipH="1">
            <a:off x="8334111" y="4304655"/>
            <a:ext cx="482876" cy="23469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9433560" y="4663440"/>
            <a:ext cx="1920240" cy="1005840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cxnSp>
        <p:nvCxnSpPr>
          <p:cNvPr id="4120" name="AutoShape 24"/>
          <p:cNvCxnSpPr>
            <a:cxnSpLocks noChangeShapeType="1"/>
            <a:stCxn id="4104" idx="2"/>
            <a:endCxn id="4118" idx="0"/>
          </p:cNvCxnSpPr>
          <p:nvPr/>
        </p:nvCxnSpPr>
        <p:spPr bwMode="auto">
          <a:xfrm rot="16200000" flipH="1">
            <a:off x="9037323" y="3307083"/>
            <a:ext cx="1996436" cy="71627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</p:cxn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819460"/>
            <a:ext cx="6441143" cy="505143"/>
          </a:xfrm>
          <a:prstGeom prst="rect">
            <a:avLst/>
          </a:prstGeom>
        </p:spPr>
      </p:pic>
      <p:sp>
        <p:nvSpPr>
          <p:cNvPr id="4123" name="Rectangle 12"/>
          <p:cNvSpPr>
            <a:spLocks noChangeArrowheads="1"/>
          </p:cNvSpPr>
          <p:nvPr/>
        </p:nvSpPr>
        <p:spPr bwMode="auto">
          <a:xfrm>
            <a:off x="6845808" y="4663440"/>
            <a:ext cx="1128000" cy="1005840"/>
          </a:xfrm>
          <a:prstGeom prst="rect">
            <a:avLst/>
          </a:prstGeom>
          <a:noFill/>
          <a:ln w="19050" algn="ctr">
            <a:solidFill>
              <a:srgbClr val="66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en-US" sz="3000" b="1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3300" y="6443246"/>
            <a:ext cx="3390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a,b,c,d</a:t>
            </a:r>
            <a:r>
              <a:rPr lang="en-US" sz="1600" dirty="0" smtClean="0"/>
              <a:t> participating </a:t>
            </a:r>
            <a:r>
              <a:rPr lang="en-US" sz="1600" dirty="0" err="1" smtClean="0"/>
              <a:t>parton</a:t>
            </a:r>
            <a:r>
              <a:rPr lang="en-US" sz="1600" dirty="0" smtClean="0"/>
              <a:t> flavors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2771086"/>
      </p:ext>
    </p:extLst>
  </p:cSld>
  <p:clrMapOvr>
    <a:masterClrMapping/>
  </p:clrMapOvr>
  <p:transition advTm="69593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697"/>
  <p:tag name="DEFAULTHEIGHT" val="5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{\color{red} F_2(x) } = x\sum_q e_q^2 \left( q(x) + \overline{q}(x)\right) \nonumber&#10;\end{eqnarray}&#10;\end{document}"/>
  <p:tag name="IGUANATEXSIZE" val="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\frac{d^2\sigma^i}{dxdy} &amp;=&amp; \frac{2\pi\alpha^2}{xyQ^2} \eta^i \left[Y_+ {\color{blue}F_2^i}\pm Y_-{\color{green}xF_3^i}-y^2{\color{purple}F_L^i}\right]  \nonumber \\&#10;F_L^i &amp; = &amp; F_2^i - 2x F^i_1 \nonumber \\&#10;Y_\pm &amp; = &amp; 1\pm(1-y)^2 \nonumber &#10;\end{eqnarray}&#10;&#10;\end{document}"/>
  <p:tag name="IGUANATEXSIZE" val="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F_2^\gamma &amp; = &amp; x \sum_q e_q^2 (q+ \overline{q}) \nonumber \\&#10;F_2^{\gamma Z} &amp; = &amp; x \sum_q 2 e_q g_V^q (q+ \overline{q}) \nonumber \\&#10;F_2^{Z} &amp; = &amp; x \sum_q  ({g_V^q}^2+{g_A^q}^2) (q+ \overline{q}) \nonumber \\&#10;F_3^{\gamma Z} &amp; = &amp; \sum_q 2 e_q^2 g_A^q (q- \overline{q}) \nonumber \\&#10;F_3^Z &amp; = &amp; \sum_q 2 g_V^q g_A^q (q- \overline{q}) \nonumber &#10;\end{eqnarray}&#10;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F_2^{W^-} &amp; = &amp; 2x ( u +\overline{d}  + \overline{s} + c \ldots )  \nonumber \\&#10;F_3^{W^-} &amp; = &amp; 2x ( u -\overline{d}  - \overline{s} + c \ldots ) \nonumber \\&#10;W^+ &amp; :&amp; u\rightarrow d \dots \nonumber&#10;\end{eqnarray}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1115.111"/>
  <p:tag name="LATEXADDIN" val="\documentclass{article}&#10;\usepackage{amsmath}&#10;\usepackage[usenames,dvipsnames]{color}&#10;\pagestyle{empty}&#10;\begin{document}&#10;\begin{equation}&#10;\frac{1}{2} = \frac{1}{2}{\color{red}\Delta \Sigma} + {\color{blue}\Delta G} + {\color{Orchid} L}\nonumber&#10;\end{equation}&#10;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3805.774"/>
  <p:tag name="LATEXADDIN" val="\documentclass{article}&#10;\usepackage[usenames,dvipsnames]{color}&#10;\usepackage{amsmath}&#10;&#10;\pagestyle{empty}&#10;\begin{document}&#10;\begin{equation}&#10;{\color{red}\Delta \Sigma} = \int dx \left[({\color{blue}\Delta u(x) + \Delta \overline{u}(x)}) +  ({\color{OliveGreen}\Delta d(x) + \Delta \overline{d}(x)} ) + ({\color{RedViolet}\Delta s(x) + \Delta \overline{s}(x)})\right] \nonumber&#10;\end{equation}&#10;&#10;\end{document}"/>
  <p:tag name="IGUANATEXSIZE" val="20"/>
  <p:tag name="IGUANATEXCURSOR" val="3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\frac{d^2\Delta\sigma^i}{dxdy} &amp;=&amp; \frac{2\pi\alpha^2}{xyQ^2} \eta^i \left[Y_+ {\color{blue}2g_5^i - g_L^i} \mp Y_-{\color{green} 2x g_1^i}+y^2{\color{purple}g_L^i}\right]  \nonumber \\&#10;g_L^i &amp; = &amp; g_4^i - 2x g^i_5 \nonumber \\&#10;Y_\pm &amp; = &amp; 1\pm(1-y)^2 \nonumber &#10;\end{eqnarray}&#10;&#10;\end{document}"/>
  <p:tag name="IGUANATEXSIZE" val="2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g_1^\gamma &amp; = &amp; x \sum_q e_q^2 (\Delta q+ \Delta\overline{q}) \nonumber \\&#10;g_1^{\gamma Z} &amp; = &amp; x \sum_q 2 e_q g_V^q (\Delta q+ \Delta\overline{q}) \nonumber \\&#10;g_1^{Z} &amp; = &amp; x \sum_q  ({g_V^q}^2+{g_A^q}^2) (\Delta q+ \Delta\overline{q}) \nonumber \\&#10;g_5^{\gamma Z} &amp; = &amp; \sum_q 2 e_q^2 g_A^q (\Delta q- \Delta \overline{q}) \nonumber \\&#10;g_5^Z &amp; = &amp; \sum_q 2 g_V^q g_A^q (\Delta q- \Delta\overline{q}) \nonumber &#10;\end{eqnarray}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g_1^{W^-} &amp; = &amp;  (\Delta u +\Delta\overline{d}  + \Delta\overline{s} + \Delta c \ldots )  \nonumber \\&#10;g_5^{W^-} &amp; = &amp;  ( \Delta u -\Delta\overline{d}  - \Delta\overline{s} +\Delta c \ldots ) \nonumber \\&#10;W^+ &amp; :&amp; u\rightarrow d \dots \nonumber&#10;\end{eqnarray}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7.1803"/>
  <p:tag name="ORIGINALWIDTH" val="1101.612"/>
  <p:tag name="LATEXADDIN" val="\documentclass{article}&#10;\usepackage[usenames,dvipsnames]{color}&#10;\usepackage{amsmath}&#10;&#10;\pagestyle{empty}&#10;\begin{document}&#10;\begin{eqnarray}&#10;{\color{Orange}\vec{S}_\gamma} + {\color{blue}\vec{S}_N} &amp; = &amp;1/2  \nonumber \\ &#10;{\color{blue}\vec{S}_N} &amp; = &amp; {\color{OliveGreen}\vec{S}_q}   \nonumber \\ &#10;\sigma_{1/2} &amp; \propto &amp;  {\color{OliveGreen}q^+ (x)  }\nonumber&#10;\end{eqnarray} &#10;&#10;\end{document}"/>
  <p:tag name="IGUANATEXSIZE" val="20"/>
  <p:tag name="IGUANATEXCURSOR" val="3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1667.042"/>
  <p:tag name="LATEXADDIN" val="\documentclass{article}&#10;\usepackage{amsmath,amssymb}&#10;\usepackage[usenames,dvipsnames]{color}&#10;\pagestyle{empty}&#10;\begin{document}&#10;&#10;\begin{eqnarray}&#10;{\color{blue} \frac{1}{2}} &amp;=&amp; {\color{red} \frac{1}{2} \Delta \Sigma} + {\color{OliveGreen} \Delta G} +{\color{Orange} \mathcal{L}_G} + {\color{magenta} \mathcal{L}_q} \nonumber &#10;\end{eqnarray}&#10;&#10;\end{document}"/>
  <p:tag name="IGUANATEXSIZE" val="20"/>
  <p:tag name="IGUANATEXCURSOR" val="3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7.1803"/>
  <p:tag name="ORIGINALWIDTH" val="1103.112"/>
  <p:tag name="LATEXADDIN" val="\documentclass{article}&#10;\usepackage[usenames,dvipsnames]{color}&#10;\usepackage{amsmath}&#10;&#10;\pagestyle{empty}&#10;\begin{document}&#10;\begin{eqnarray}&#10;{\color{Orange}\vec{S}_\gamma} + {\color{blue}\vec{S}_N} &amp; = &amp;3/2  \nonumber \\ &#10;{\color{blue}\vec{S}_N} &amp; = &amp; -{\color{red}\vec{S}_q}   \nonumber \\ &#10;\sigma_{3/2} &amp; \propto &amp;  {\color{red}q^- (x)  }\nonumber&#10;\end{eqnarray} &#10;&#10;\end{document}"/>
  <p:tag name="IGUANATEXSIZE" val="20"/>
  <p:tag name="IGUANATEXCURSOR" val="3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.4567"/>
  <p:tag name="ORIGINALWIDTH" val="2449.944"/>
  <p:tag name="LATEXADDIN" val="\documentclass{article}&#10;\usepackage[usenames,dvipsnames]{color}&#10;\usepackage{amsmath}&#10;&#10;\pagestyle{empty}&#10;\begin{document}&#10;\begin{eqnarray}&#10;A_1(x) \approx \frac{{\color{OliveGreen}\sigma_{1/2}} - {\color{red} \sigma_{3/2}} }{{\color{OliveGreen}\sigma_{1/2}} +  {\color{red} \sigma_{3/2}}} \approx  \frac{\sum_q e_q^2 \Delta q(x)}{\sum_q e_q^2 q(x)} = \frac{g_1(x)}{F_1(x)}\nonumber&#10;\end{eqnarray} &#10;&#10;\end{document}"/>
  <p:tag name="IGUANATEXSIZE" val="20"/>
  <p:tag name="IGUANATEXCURSOR" val="2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.4567"/>
  <p:tag name="ORIGINALWIDTH" val="2449.944"/>
  <p:tag name="LATEXADDIN" val="\documentclass{article}&#10;\usepackage[usenames,dvipsnames]{color}&#10;\usepackage{amsmath}&#10;&#10;\pagestyle{empty}&#10;\begin{document}&#10;\begin{eqnarray}&#10;A_1(x) \approx \frac{{\color{OliveGreen}\sigma_{1/2}} - {\color{red} \sigma_{3/2}} }{{\color{OliveGreen}\sigma_{1/2}} +  {\color{red} \sigma_{3/2}}} \approx  \frac{\sum_q e_q^2 \Delta q(x)}{\sum_q e_q^2 q(x)} = \frac{g_1(x)}{F_1(x)}\nonumber&#10;\end{eqnarray} &#10;&#10;\end{document}"/>
  <p:tag name="IGUANATEXSIZE" val="20"/>
  <p:tag name="IGUANATEXCURSOR" val="2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\frac{d\sigma^2}{dxdy}&amp;=&amp;\frac{2\pi\alpha^2}{Q^4}L^{\mu\nu}W_{\mu\nu} \nonumber&#10;\end{eqnarray}&#10;&#10;\end{document}"/>
  <p:tag name="IGUANATEXSIZE" val="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W_{\mu\nu}&amp;=&amp;\frac{1}{4\pi}\int d^4z e^{iqz}\left&lt; P,S|J_\mu(z)J_\nu|P,S\right&gt; \nonumber&#10;\end{eqnarray}&#10;&#10;\end{document}"/>
  <p:tag name="IGUANATEXSIZE" val="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\frac{d^2\sigma^i}{dxdy} &amp;=&amp; \frac{2\pi\alpha^2}{xyQ^2} \eta^i \left[Y_+ {\color{blue}F_2^i}\pm Y_-{\color{green}xF_3^i}-y^2{\color{purple}F_L^i}\right]  \nonumber \\&#10;F_L^i &amp; = &amp; F_2^i - 2x F^i_1 \nonumber \\&#10;Y_\pm &amp; = &amp; 1\pm(1-y)^2 \nonumber &#10;\end{eqnarray}&#10;&#10;\end{document}"/>
  <p:tag name="IGUANATEXSIZE" val="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F_2^\gamma &amp; = &amp; x \sum_q e_q^2 (q+ \overline{q}) \nonumber&#10;\end{eqnarray}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8.309"/>
  <p:tag name="ORIGINALWIDTH" val="2902.887"/>
  <p:tag name="LATEXADDIN" val="\documentclass{article}&#10;\usepackage{amsmath}&#10;\pagestyle{empty}&#10;\begin{document}&#10;\begin{eqnarray}&#10;q &amp;=&amp; l - l' \nonumber \\&#10;Q^2 &amp;=&amp; - q^\mu q_\mu \nonumber \\&#10;x &amp;=&amp; \frac{ Q^2}{ 2 p \cdot q} \nonumber \\ &#10;y &amp;=&amp; \frac{ q \cdot p}{ l \cdot p} \nonumber \\ &#10;W^2 &amp;=&amp; M_p^2 + (1-x) Q^2 / x \nonumber \\ &#10;\nonumber \\&#10;\end{eqnarray}&#10;&#10;&#10;&#10;\end{document}"/>
  <p:tag name="IGUANATEXSIZE" val="20"/>
  <p:tag name="IGUANATEXCURSOR" val="3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165"/>
  <p:tag name="ORIGINALWIDTH" val="1827.522"/>
  <p:tag name="LATEXADDIN" val="\documentclass{article}&#10;\usepackage{amsmath}&#10;\usepackage[usenames,dvipsnames]{color}&#10;\pagestyle{empty}&#10;\begin{document}&#10;&#10;\begin{equation}&#10;d\sigma_{ep} \approx {\color{Purple}f_1^a(x_a)}&#10;\frac{d \hat{\sigma}_{ab\rightarrow cd}}{d\hat{t}} &#10;{\color{blue} D_1(z_c,M^2_c)  } \nonumber&#10;\end{equation}&#10;&#10;\end{document}"/>
  <p:tag name="IGUANATEXSIZE" val="3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2113.236"/>
  <p:tag name="LATEXADDIN" val="\documentclass{article}&#10;\usepackage{amsmath}&#10;\usepackage[usenames,dvipsnames]{color}&#10;\pagestyle{empty}&#10;\begin{document}&#10;&#10;$&#10;d\sigma_{pp} \approx {\color{Purple}f_1^a(x_a)} {\color{OliveGreen} f_1^b(x_b)}&#10;\frac{d \hat{\sigma}_{ab\rightarrow cd}}{d\hat{t}} &#10;{\color{blue} D_1(z_c,M^2_c)  } &#10;$&#10;&#10;\end{document}"/>
  <p:tag name="IGUANATEXSIZE" val="30"/>
  <p:tag name="IGUANATEXCURSOR" val="26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CNUrawa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CNUrawa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343618</TotalTime>
  <Words>1520</Words>
  <Application>Microsoft Office PowerPoint</Application>
  <PresentationFormat>Widescreen</PresentationFormat>
  <Paragraphs>306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等线 Light</vt:lpstr>
      <vt:lpstr>Calibri Light</vt:lpstr>
      <vt:lpstr>Calibri</vt:lpstr>
      <vt:lpstr>Wingdings 2</vt:lpstr>
      <vt:lpstr>Arial Black</vt:lpstr>
      <vt:lpstr>Wingdings</vt:lpstr>
      <vt:lpstr>Arial</vt:lpstr>
      <vt:lpstr>游ゴシック Light</vt:lpstr>
      <vt:lpstr>Times New Roman</vt:lpstr>
      <vt:lpstr>Palatino Linotype</vt:lpstr>
      <vt:lpstr>SimSun</vt:lpstr>
      <vt:lpstr>Constantia</vt:lpstr>
      <vt:lpstr>隶书</vt:lpstr>
      <vt:lpstr>MS PGothic</vt:lpstr>
      <vt:lpstr>Arial Unicode MS</vt:lpstr>
      <vt:lpstr>游ゴシック</vt:lpstr>
      <vt:lpstr>HGP明朝E</vt:lpstr>
      <vt:lpstr>Symbol</vt:lpstr>
      <vt:lpstr>FCNUrawa2</vt:lpstr>
      <vt:lpstr>1_FCNUrawa2</vt:lpstr>
      <vt:lpstr>Experimental overview of the nucleon (spin) structure leading up to the EIC</vt:lpstr>
      <vt:lpstr>Outline</vt:lpstr>
      <vt:lpstr>PowerPoint Presentation</vt:lpstr>
      <vt:lpstr>Strength of the QCD interation</vt:lpstr>
      <vt:lpstr>Main QCD Questions</vt:lpstr>
      <vt:lpstr>Unpolarized PDFs at intermediate to high x</vt:lpstr>
      <vt:lpstr>DIS cross section</vt:lpstr>
      <vt:lpstr>Unpolarized proton structure</vt:lpstr>
      <vt:lpstr>Factorization and Universality</vt:lpstr>
      <vt:lpstr>Modern day DIS</vt:lpstr>
      <vt:lpstr>F2 world data</vt:lpstr>
      <vt:lpstr>Current unpolarized structure and distribution functions from DIS</vt:lpstr>
      <vt:lpstr>NNPDF 3.0 at scale 10 GeV</vt:lpstr>
      <vt:lpstr>Unpolarized proton structure  (polarized lepton beams included)</vt:lpstr>
      <vt:lpstr>Weak interaction and F3</vt:lpstr>
      <vt:lpstr>Electroweak information</vt:lpstr>
      <vt:lpstr>Sea quark asymmetries in DrellYan process</vt:lpstr>
      <vt:lpstr>Sea quark asymmetries in DrellYan process + W/Z production</vt:lpstr>
      <vt:lpstr>LHC</vt:lpstr>
      <vt:lpstr>Strange ratio</vt:lpstr>
      <vt:lpstr>Open questions for unpolarized nucleon structure/PDFs</vt:lpstr>
      <vt:lpstr>Helicity PDFs, longitudinal spin</vt:lpstr>
      <vt:lpstr>The Spin sum rule</vt:lpstr>
      <vt:lpstr>polarized proton structure</vt:lpstr>
      <vt:lpstr>Quark distributions</vt:lpstr>
      <vt:lpstr>  Polarized inclusive DIS</vt:lpstr>
      <vt:lpstr>First polarized DIS measurements  and spin crisis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photons</dc:title>
  <dc:creator>rseidl</dc:creator>
  <cp:keywords>SummerSchool</cp:keywords>
  <cp:lastModifiedBy>Ralf Seidl</cp:lastModifiedBy>
  <cp:revision>1188</cp:revision>
  <dcterms:created xsi:type="dcterms:W3CDTF">2005-03-16T12:03:15Z</dcterms:created>
  <dcterms:modified xsi:type="dcterms:W3CDTF">2023-08-28T06:50:38Z</dcterms:modified>
</cp:coreProperties>
</file>