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58"/>
  </p:notesMasterIdLst>
  <p:handoutMasterIdLst>
    <p:handoutMasterId r:id="rId59"/>
  </p:handoutMasterIdLst>
  <p:sldIdLst>
    <p:sldId id="256" r:id="rId2"/>
    <p:sldId id="3985" r:id="rId3"/>
    <p:sldId id="3958" r:id="rId4"/>
    <p:sldId id="2296" r:id="rId5"/>
    <p:sldId id="3959" r:id="rId6"/>
    <p:sldId id="5725" r:id="rId7"/>
    <p:sldId id="5727" r:id="rId8"/>
    <p:sldId id="1378" r:id="rId9"/>
    <p:sldId id="2284" r:id="rId10"/>
    <p:sldId id="3778" r:id="rId11"/>
    <p:sldId id="5724" r:id="rId12"/>
    <p:sldId id="1391" r:id="rId13"/>
    <p:sldId id="5712" r:id="rId14"/>
    <p:sldId id="5732" r:id="rId15"/>
    <p:sldId id="5731" r:id="rId16"/>
    <p:sldId id="1377" r:id="rId17"/>
    <p:sldId id="1379" r:id="rId18"/>
    <p:sldId id="5736" r:id="rId19"/>
    <p:sldId id="2302" r:id="rId20"/>
    <p:sldId id="5735" r:id="rId21"/>
    <p:sldId id="5738" r:id="rId22"/>
    <p:sldId id="3996" r:id="rId23"/>
    <p:sldId id="3950" r:id="rId24"/>
    <p:sldId id="3966" r:id="rId25"/>
    <p:sldId id="3956" r:id="rId26"/>
    <p:sldId id="3957" r:id="rId27"/>
    <p:sldId id="3952" r:id="rId28"/>
    <p:sldId id="2283" r:id="rId29"/>
    <p:sldId id="3706" r:id="rId30"/>
    <p:sldId id="1381" r:id="rId31"/>
    <p:sldId id="1388" r:id="rId32"/>
    <p:sldId id="2303" r:id="rId33"/>
    <p:sldId id="2293" r:id="rId34"/>
    <p:sldId id="2294" r:id="rId35"/>
    <p:sldId id="1404" r:id="rId36"/>
    <p:sldId id="1376" r:id="rId37"/>
    <p:sldId id="5733" r:id="rId38"/>
    <p:sldId id="5734" r:id="rId39"/>
    <p:sldId id="5713" r:id="rId40"/>
    <p:sldId id="5737" r:id="rId41"/>
    <p:sldId id="1395" r:id="rId42"/>
    <p:sldId id="5693" r:id="rId43"/>
    <p:sldId id="4732" r:id="rId44"/>
    <p:sldId id="3708" r:id="rId45"/>
    <p:sldId id="2299" r:id="rId46"/>
    <p:sldId id="1396" r:id="rId47"/>
    <p:sldId id="5714" r:id="rId48"/>
    <p:sldId id="3962" r:id="rId49"/>
    <p:sldId id="2305" r:id="rId50"/>
    <p:sldId id="5708" r:id="rId51"/>
    <p:sldId id="1392" r:id="rId52"/>
    <p:sldId id="5730" r:id="rId53"/>
    <p:sldId id="268" r:id="rId54"/>
    <p:sldId id="1360" r:id="rId55"/>
    <p:sldId id="3990" r:id="rId56"/>
    <p:sldId id="1387" r:id="rId57"/>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0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2600"/>
    <a:srgbClr val="008000"/>
    <a:srgbClr val="66FF33"/>
    <a:srgbClr val="FFD579"/>
    <a:srgbClr val="FF9300"/>
    <a:srgbClr val="0000FF"/>
    <a:srgbClr val="0000DB"/>
    <a:srgbClr val="008F00"/>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88" autoAdjust="0"/>
    <p:restoredTop sz="95332" autoAdjust="0"/>
  </p:normalViewPr>
  <p:slideViewPr>
    <p:cSldViewPr snapToGrid="0" snapToObjects="1">
      <p:cViewPr varScale="1">
        <p:scale>
          <a:sx n="63" d="100"/>
          <a:sy n="63" d="100"/>
        </p:scale>
        <p:origin x="1232" y="44"/>
      </p:cViewPr>
      <p:guideLst>
        <p:guide orient="horz" pos="360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EE968C7C-DE0D-7744-9A0A-5A58AFDE7EDC}" type="datetimeFigureOut">
              <a:rPr lang="en-US" smtClean="0"/>
              <a:t>8/28/2023</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FFBE1642-F6EB-3F47-A209-1B38F78E7469}" type="slidenum">
              <a:rPr lang="en-US" smtClean="0"/>
              <a:t>‹#›</a:t>
            </a:fld>
            <a:endParaRPr lang="en-US"/>
          </a:p>
        </p:txBody>
      </p:sp>
    </p:spTree>
    <p:extLst>
      <p:ext uri="{BB962C8B-B14F-4D97-AF65-F5344CB8AC3E}">
        <p14:creationId xmlns:p14="http://schemas.microsoft.com/office/powerpoint/2010/main" val="20383488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166BA3CD-AB20-5043-9DFD-E54294A03D31}" type="datetimeFigureOut">
              <a:rPr lang="en-US" smtClean="0"/>
              <a:t>8/28/2023</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E4745EDC-326A-DC46-A236-B4FC4FF83B6F}" type="slidenum">
              <a:rPr lang="en-US" smtClean="0"/>
              <a:t>‹#›</a:t>
            </a:fld>
            <a:endParaRPr lang="en-US"/>
          </a:p>
        </p:txBody>
      </p:sp>
    </p:spTree>
    <p:extLst>
      <p:ext uri="{BB962C8B-B14F-4D97-AF65-F5344CB8AC3E}">
        <p14:creationId xmlns:p14="http://schemas.microsoft.com/office/powerpoint/2010/main" val="378602781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50</a:t>
            </a:fld>
            <a:endParaRPr lang="en-US" dirty="0"/>
          </a:p>
        </p:txBody>
      </p:sp>
    </p:spTree>
    <p:extLst>
      <p:ext uri="{BB962C8B-B14F-4D97-AF65-F5344CB8AC3E}">
        <p14:creationId xmlns:p14="http://schemas.microsoft.com/office/powerpoint/2010/main" val="11428207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460750" y="2235148"/>
            <a:ext cx="5657609" cy="1774948"/>
          </a:xfrm>
        </p:spPr>
        <p:txBody>
          <a:bodyPr anchor="b">
            <a:normAutofit/>
          </a:bodyPr>
          <a:lstStyle>
            <a:lvl1pPr algn="r">
              <a:defRPr sz="4400" b="0" i="0">
                <a:solidFill>
                  <a:schemeClr val="bg1"/>
                </a:solidFill>
                <a:effectLst>
                  <a:outerShdw blurRad="50800" dist="38100" dir="2700000" algn="tl" rotWithShape="0">
                    <a:srgbClr val="000000">
                      <a:alpha val="43000"/>
                    </a:srgbClr>
                  </a:outerShdw>
                  <a:reflection stA="50000" endPos="50000" dist="5080" dir="5400000" sy="-100000" algn="bl" rotWithShape="0"/>
                </a:effectLst>
                <a:latin typeface="+mj-lt"/>
                <a:ea typeface="Arial" charset="0"/>
                <a:cs typeface="Comic Sans MS"/>
              </a:defRPr>
            </a:lvl1pPr>
          </a:lstStyle>
          <a:p>
            <a:r>
              <a:rPr lang="en-US" dirty="0"/>
              <a:t>Click to edit Master </a:t>
            </a:r>
            <a:br>
              <a:rPr lang="en-US" dirty="0"/>
            </a:br>
            <a:br>
              <a:rPr lang="en-US" dirty="0"/>
            </a:br>
            <a:r>
              <a:rPr lang="en-US" dirty="0"/>
              <a:t>title style</a:t>
            </a:r>
          </a:p>
        </p:txBody>
      </p:sp>
      <p:sp>
        <p:nvSpPr>
          <p:cNvPr id="3" name="Subtitle 2"/>
          <p:cNvSpPr>
            <a:spLocks noGrp="1"/>
          </p:cNvSpPr>
          <p:nvPr>
            <p:ph type="subTitle" idx="1"/>
          </p:nvPr>
        </p:nvSpPr>
        <p:spPr>
          <a:xfrm>
            <a:off x="3703493" y="4642339"/>
            <a:ext cx="5414866" cy="580292"/>
          </a:xfrm>
        </p:spPr>
        <p:txBody>
          <a:bodyPr/>
          <a:lstStyle>
            <a:lvl1pPr marL="0" indent="0" algn="r">
              <a:buNone/>
              <a:defRPr sz="2400">
                <a:solidFill>
                  <a:schemeClr val="bg1"/>
                </a:solidFill>
                <a:effectLst>
                  <a:outerShdw blurRad="50800" dist="38100" dir="2700000" algn="tl" rotWithShape="0">
                    <a:srgbClr val="000000">
                      <a:alpha val="43000"/>
                    </a:srgbClr>
                  </a:outerShdw>
                  <a:reflection stA="50000" endPos="50000" dist="5080" dir="5400000" sy="-100000" algn="bl" rotWithShape="0"/>
                </a:effectLst>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87689"/>
            <a:ext cx="9144000" cy="5886054"/>
          </a:xfrm>
        </p:spPr>
        <p:txBody>
          <a:bodyPr/>
          <a:lstStyle>
            <a:lvl1pPr marL="228600" indent="-228600">
              <a:buClr>
                <a:srgbClr val="0432FF"/>
              </a:buClr>
              <a:buFont typeface="Wingdings" charset="2"/>
              <a:buChar char="q"/>
              <a:defRPr sz="1800">
                <a:latin typeface="Arial" panose="020B0604020202020204" pitchFamily="34" charset="0"/>
                <a:ea typeface="Arial" panose="020B0604020202020204" pitchFamily="34" charset="0"/>
                <a:cs typeface="Arial" panose="020B0604020202020204" pitchFamily="34" charset="0"/>
              </a:defRPr>
            </a:lvl1pPr>
            <a:lvl2pPr marL="685800" indent="-228600">
              <a:buClr>
                <a:srgbClr val="0432FF"/>
              </a:buClr>
              <a:buFont typeface="Wingdings" charset="2"/>
              <a:buChar char="Ø"/>
              <a:defRPr sz="1600">
                <a:latin typeface="Arial" panose="020B0604020202020204" pitchFamily="34" charset="0"/>
                <a:ea typeface="Arial" panose="020B0604020202020204" pitchFamily="34" charset="0"/>
                <a:cs typeface="Arial" panose="020B0604020202020204" pitchFamily="34" charset="0"/>
              </a:defRPr>
            </a:lvl2pPr>
            <a:lvl3pPr marL="1143000" indent="-228600">
              <a:buClr>
                <a:srgbClr val="0432FF"/>
              </a:buClr>
              <a:buFont typeface="Arial"/>
              <a:buChar char="•"/>
              <a:defRPr sz="1400">
                <a:latin typeface="Arial" panose="020B0604020202020204" pitchFamily="34" charset="0"/>
                <a:ea typeface="Arial" panose="020B0604020202020204" pitchFamily="34" charset="0"/>
                <a:cs typeface="Arial" panose="020B0604020202020204" pitchFamily="34" charset="0"/>
              </a:defRPr>
            </a:lvl3pPr>
            <a:lvl4pPr marL="1600200" indent="-228600">
              <a:buClr>
                <a:srgbClr val="0432FF"/>
              </a:buClr>
              <a:buFont typeface="Wingdings" charset="2"/>
              <a:buChar char="ü"/>
              <a:defRPr sz="1200">
                <a:latin typeface="Arial" panose="020B0604020202020204" pitchFamily="34" charset="0"/>
                <a:ea typeface="Arial" panose="020B0604020202020204" pitchFamily="34" charset="0"/>
                <a:cs typeface="Arial" panose="020B0604020202020204" pitchFamily="34" charset="0"/>
              </a:defRPr>
            </a:lvl4pPr>
            <a:lvl5pPr marL="2057400" indent="-228600">
              <a:buClr>
                <a:srgbClr val="0432FF"/>
              </a:buClr>
              <a:buFont typeface="Wingdings" charset="2"/>
              <a:buChar char="§"/>
              <a:defRPr sz="1000">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028950" y="6676960"/>
            <a:ext cx="3086100" cy="178758"/>
          </a:xfrm>
        </p:spPr>
        <p:txBody>
          <a:bodyPr/>
          <a:lstStyle>
            <a:lvl1pPr>
              <a:defRPr sz="800">
                <a:latin typeface="+mj-lt"/>
                <a:cs typeface="Comic Sans MS"/>
              </a:defRPr>
            </a:lvl1pPr>
          </a:lstStyle>
          <a:p>
            <a:endParaRPr lang="en-US" dirty="0"/>
          </a:p>
        </p:txBody>
      </p:sp>
      <p:sp>
        <p:nvSpPr>
          <p:cNvPr id="6" name="Slide Number Placeholder 5"/>
          <p:cNvSpPr>
            <a:spLocks noGrp="1"/>
          </p:cNvSpPr>
          <p:nvPr>
            <p:ph type="sldNum" sz="quarter" idx="12"/>
          </p:nvPr>
        </p:nvSpPr>
        <p:spPr>
          <a:xfrm>
            <a:off x="0" y="6676960"/>
            <a:ext cx="2057400" cy="178758"/>
          </a:xfrm>
        </p:spPr>
        <p:txBody>
          <a:bodyPr/>
          <a:lstStyle>
            <a:lvl1pPr algn="l">
              <a:defRPr>
                <a:latin typeface="+mj-lt"/>
                <a:cs typeface="Comic Sans MS"/>
              </a:defRPr>
            </a:lvl1pPr>
          </a:lstStyle>
          <a:p>
            <a:fld id="{893C5830-40F3-F04E-B2E3-10E6672BA8FF}" type="slidenum">
              <a:rPr lang="en-US" smtClean="0"/>
              <a:pPr/>
              <a:t>‹#›</a:t>
            </a:fld>
            <a:endParaRPr lang="en-US"/>
          </a:p>
        </p:txBody>
      </p:sp>
      <p:sp>
        <p:nvSpPr>
          <p:cNvPr id="7" name="Title 1"/>
          <p:cNvSpPr>
            <a:spLocks noGrp="1"/>
          </p:cNvSpPr>
          <p:nvPr>
            <p:ph type="title"/>
          </p:nvPr>
        </p:nvSpPr>
        <p:spPr>
          <a:xfrm>
            <a:off x="0" y="2283"/>
            <a:ext cx="9144000" cy="584669"/>
          </a:xfrm>
        </p:spPr>
        <p:txBody>
          <a:bodyPr>
            <a:normAutofit/>
          </a:bodyPr>
          <a:lstStyle>
            <a:lvl1pPr algn="r">
              <a:defRPr sz="2800" b="1" i="1">
                <a:solidFill>
                  <a:srgbClr val="1200B4"/>
                </a:solidFill>
                <a:effectLst>
                  <a:reflection endPos="0" dist="5080" dir="5400000" sy="-100000" algn="bl" rotWithShape="0"/>
                </a:effectLst>
                <a:latin typeface="+mj-lt"/>
                <a:ea typeface="Arial" charset="0"/>
                <a:cs typeface="Comic Sans MS"/>
              </a:defRPr>
            </a:lvl1pPr>
          </a:lstStyle>
          <a:p>
            <a:r>
              <a:rPr lang="en-US" dirty="0"/>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028950" y="6664687"/>
            <a:ext cx="3086100" cy="191030"/>
          </a:xfrm>
        </p:spPr>
        <p:txBody>
          <a:bodyPr/>
          <a:lstStyle>
            <a:lvl1pPr>
              <a:defRPr sz="800">
                <a:latin typeface="Arial" panose="020B0604020202020204" pitchFamily="34" charset="0"/>
                <a:cs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a:xfrm>
            <a:off x="0" y="6679747"/>
            <a:ext cx="2057400" cy="191030"/>
          </a:xfrm>
        </p:spPr>
        <p:txBody>
          <a:bodyPr/>
          <a:lstStyle>
            <a:lvl1pPr algn="l">
              <a:defRPr>
                <a:latin typeface="Arial" panose="020B0604020202020204" pitchFamily="34" charset="0"/>
                <a:cs typeface="Arial" panose="020B0604020202020204" pitchFamily="34" charset="0"/>
              </a:defRPr>
            </a:lvl1pPr>
          </a:lstStyle>
          <a:p>
            <a:fld id="{893C5830-40F3-F04E-B2E3-10E6672BA8FF}" type="slidenum">
              <a:rPr lang="en-US" smtClean="0"/>
              <a:pPr/>
              <a:t>‹#›</a:t>
            </a:fld>
            <a:endParaRPr lang="en-US"/>
          </a:p>
        </p:txBody>
      </p:sp>
      <p:sp>
        <p:nvSpPr>
          <p:cNvPr id="6" name="Title 1"/>
          <p:cNvSpPr>
            <a:spLocks noGrp="1"/>
          </p:cNvSpPr>
          <p:nvPr>
            <p:ph type="title"/>
          </p:nvPr>
        </p:nvSpPr>
        <p:spPr>
          <a:xfrm>
            <a:off x="0" y="2283"/>
            <a:ext cx="9144000" cy="584669"/>
          </a:xfrm>
        </p:spPr>
        <p:txBody>
          <a:bodyPr>
            <a:normAutofit/>
          </a:bodyPr>
          <a:lstStyle>
            <a:lvl1pPr algn="r">
              <a:defRPr sz="2800" b="1" i="1">
                <a:solidFill>
                  <a:srgbClr val="1200B4"/>
                </a:solidFill>
                <a:effectLst>
                  <a:reflection endPos="0" dist="5080" dir="5400000" sy="-100000" algn="bl" rotWithShape="0"/>
                </a:effectLst>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3"/>
          <p:cNvSpPr>
            <a:spLocks noGrp="1"/>
          </p:cNvSpPr>
          <p:nvPr>
            <p:ph type="ftr" sz="quarter" idx="11"/>
          </p:nvPr>
        </p:nvSpPr>
        <p:spPr>
          <a:xfrm>
            <a:off x="3028950" y="6652413"/>
            <a:ext cx="3086100" cy="194915"/>
          </a:xfrm>
        </p:spPr>
        <p:txBody>
          <a:bodyPr/>
          <a:lstStyle>
            <a:lvl1pPr>
              <a:defRPr sz="800">
                <a:latin typeface="+mj-lt"/>
                <a:cs typeface="Comic Sans MS"/>
              </a:defRPr>
            </a:lvl1pPr>
          </a:lstStyle>
          <a:p>
            <a:endParaRPr lang="en-US"/>
          </a:p>
        </p:txBody>
      </p:sp>
      <p:sp>
        <p:nvSpPr>
          <p:cNvPr id="7" name="Slide Number Placeholder 4"/>
          <p:cNvSpPr>
            <a:spLocks noGrp="1"/>
          </p:cNvSpPr>
          <p:nvPr>
            <p:ph type="sldNum" sz="quarter" idx="12"/>
          </p:nvPr>
        </p:nvSpPr>
        <p:spPr>
          <a:xfrm>
            <a:off x="0" y="6663085"/>
            <a:ext cx="2057400" cy="194915"/>
          </a:xfrm>
        </p:spPr>
        <p:txBody>
          <a:bodyPr/>
          <a:lstStyle>
            <a:lvl1pPr algn="l">
              <a:defRPr sz="1200">
                <a:latin typeface="+mj-lt"/>
                <a:cs typeface="Comic Sans MS"/>
              </a:defRPr>
            </a:lvl1pPr>
          </a:lstStyle>
          <a:p>
            <a:fld id="{893C5830-40F3-F04E-B2E3-10E6672BA8F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8548"/>
            <a:ext cx="9144000" cy="6858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latin typeface="Arial" charset="0"/>
                <a:ea typeface="Arial" charset="0"/>
                <a:cs typeface="Arial" charset="0"/>
              </a:defRPr>
            </a:lvl1pPr>
          </a:lstStyle>
          <a:p>
            <a:r>
              <a:rPr lang="en-US"/>
              <a:t>E.C. Aschenauer</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6997212" y="6356351"/>
            <a:ext cx="2057400" cy="365125"/>
          </a:xfrm>
          <a:prstGeom prst="rect">
            <a:avLst/>
          </a:prstGeom>
        </p:spPr>
        <p:txBody>
          <a:bodyPr vert="horz" lIns="91440" tIns="45720" rIns="91440" bIns="45720" rtlCol="0" anchor="ctr"/>
          <a:lstStyle>
            <a:lvl1pPr algn="r">
              <a:defRPr sz="1200">
                <a:solidFill>
                  <a:schemeClr val="bg1"/>
                </a:solidFill>
                <a:latin typeface="Arial" charset="0"/>
                <a:ea typeface="Arial" charset="0"/>
                <a:cs typeface="Arial" charset="0"/>
              </a:defRPr>
            </a:lvl1pPr>
          </a:lstStyle>
          <a:p>
            <a:fld id="{893C5830-40F3-F04E-B2E3-10E6672BA8FF}" type="slidenum">
              <a:rPr lang="en-US" smtClean="0"/>
              <a:pPr/>
              <a:t>‹#›</a:t>
            </a:fld>
            <a:endParaRPr lang="en-US"/>
          </a:p>
        </p:txBody>
      </p:sp>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92360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Lst>
  <p:hf hdr="0" ftr="0"/>
  <p:txStyles>
    <p:title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emf"/><Relationship Id="rId1" Type="http://schemas.openxmlformats.org/officeDocument/2006/relationships/slideLayout" Target="../slideLayouts/slideLayout3.xml"/><Relationship Id="rId5" Type="http://schemas.openxmlformats.org/officeDocument/2006/relationships/image" Target="../media/image35.jp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18.emf"/><Relationship Id="rId4" Type="http://schemas.openxmlformats.org/officeDocument/2006/relationships/image" Target="../media/image21.emf"/></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3.xml"/><Relationship Id="rId4" Type="http://schemas.openxmlformats.org/officeDocument/2006/relationships/image" Target="../media/image25.emf"/></Relationships>
</file>

<file path=ppt/slides/_rels/slide1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image" Target="../media/image59.emf"/><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 Id="rId5" Type="http://schemas.openxmlformats.org/officeDocument/2006/relationships/image" Target="../media/image68.emf"/><Relationship Id="rId4" Type="http://schemas.openxmlformats.org/officeDocument/2006/relationships/image" Target="../media/image67.emf"/></Relationships>
</file>

<file path=ppt/slides/_rels/slide26.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72.emf"/><Relationship Id="rId5" Type="http://schemas.openxmlformats.org/officeDocument/2006/relationships/image" Target="../media/image71.emf"/><Relationship Id="rId4" Type="http://schemas.openxmlformats.org/officeDocument/2006/relationships/image" Target="../media/image70.gif"/></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3.wm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wmf"/><Relationship Id="rId7" Type="http://schemas.openxmlformats.org/officeDocument/2006/relationships/image" Target="../media/image9.emf"/><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emf"/><Relationship Id="rId10" Type="http://schemas.openxmlformats.org/officeDocument/2006/relationships/image" Target="../media/image12.emf"/><Relationship Id="rId4" Type="http://schemas.openxmlformats.org/officeDocument/2006/relationships/image" Target="../media/image6.png"/><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wmf"/><Relationship Id="rId1" Type="http://schemas.openxmlformats.org/officeDocument/2006/relationships/slideLayout" Target="../slideLayouts/slideLayout3.xml"/><Relationship Id="rId5" Type="http://schemas.openxmlformats.org/officeDocument/2006/relationships/image" Target="../media/image78.jpeg"/><Relationship Id="rId4" Type="http://schemas.openxmlformats.org/officeDocument/2006/relationships/image" Target="NULL"/></Relationships>
</file>

<file path=ppt/slides/_rels/slide31.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oleObject" Target="../embeddings/oleObject1.bin"/><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xml"/><Relationship Id="rId5" Type="http://schemas.openxmlformats.org/officeDocument/2006/relationships/image" Target="../media/image84.emf"/><Relationship Id="rId4" Type="http://schemas.openxmlformats.org/officeDocument/2006/relationships/image" Target="../media/image83.emf"/></Relationships>
</file>

<file path=ppt/slides/_rels/slide33.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9.emf"/><Relationship Id="rId7" Type="http://schemas.openxmlformats.org/officeDocument/2006/relationships/image" Target="../media/image91.png"/><Relationship Id="rId2" Type="http://schemas.openxmlformats.org/officeDocument/2006/relationships/image" Target="../media/image88.gif"/><Relationship Id="rId1" Type="http://schemas.openxmlformats.org/officeDocument/2006/relationships/slideLayout" Target="../slideLayouts/slideLayout3.xml"/><Relationship Id="rId6" Type="http://schemas.openxmlformats.org/officeDocument/2006/relationships/image" Target="../media/image18.emf"/><Relationship Id="rId5" Type="http://schemas.openxmlformats.org/officeDocument/2006/relationships/image" Target="../media/image21.emf"/><Relationship Id="rId10" Type="http://schemas.openxmlformats.org/officeDocument/2006/relationships/image" Target="../media/image20.jpeg"/><Relationship Id="rId4" Type="http://schemas.openxmlformats.org/officeDocument/2006/relationships/image" Target="../media/image90.jpg"/><Relationship Id="rId9" Type="http://schemas.openxmlformats.org/officeDocument/2006/relationships/image" Target="../media/image93.png"/></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88.gif"/><Relationship Id="rId1" Type="http://schemas.openxmlformats.org/officeDocument/2006/relationships/slideLayout" Target="../slideLayouts/slideLayout3.xml"/><Relationship Id="rId5" Type="http://schemas.openxmlformats.org/officeDocument/2006/relationships/image" Target="../media/image95.emf"/><Relationship Id="rId4" Type="http://schemas.openxmlformats.org/officeDocument/2006/relationships/image" Target="../media/image89.emf"/></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1.emf"/></Relationships>
</file>

<file path=ppt/slides/_rels/slide38.x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98.jpeg"/><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101.emf"/><Relationship Id="rId4" Type="http://schemas.openxmlformats.org/officeDocument/2006/relationships/image" Target="../media/image100.wmf"/></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png"/><Relationship Id="rId4" Type="http://schemas.openxmlformats.org/officeDocument/2006/relationships/oleObject" Target="../embeddings/oleObject2.bin"/></Relationships>
</file>

<file path=ppt/slides/_rels/slide4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102.png"/><Relationship Id="rId1" Type="http://schemas.openxmlformats.org/officeDocument/2006/relationships/slideLayout" Target="../slideLayouts/slideLayout3.xml"/><Relationship Id="rId6" Type="http://schemas.openxmlformats.org/officeDocument/2006/relationships/image" Target="../media/image18.emf"/><Relationship Id="rId5" Type="http://schemas.openxmlformats.org/officeDocument/2006/relationships/image" Target="../media/image21.emf"/><Relationship Id="rId4" Type="http://schemas.openxmlformats.org/officeDocument/2006/relationships/image" Target="../media/image109.png"/></Relationships>
</file>

<file path=ppt/slides/_rels/slide42.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g"/><Relationship Id="rId1" Type="http://schemas.openxmlformats.org/officeDocument/2006/relationships/slideLayout" Target="../slideLayouts/slideLayout3.xml"/><Relationship Id="rId6" Type="http://schemas.openxmlformats.org/officeDocument/2006/relationships/image" Target="../media/image114.jpeg"/><Relationship Id="rId5" Type="http://schemas.openxmlformats.org/officeDocument/2006/relationships/image" Target="../media/image113.png"/><Relationship Id="rId4" Type="http://schemas.openxmlformats.org/officeDocument/2006/relationships/image" Target="../media/image112.jpeg"/></Relationships>
</file>

<file path=ppt/slides/_rels/slide43.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6.png"/><Relationship Id="rId7" Type="http://schemas.openxmlformats.org/officeDocument/2006/relationships/image" Target="../media/image118.png"/><Relationship Id="rId2" Type="http://schemas.openxmlformats.org/officeDocument/2006/relationships/image" Target="../media/image115.png"/><Relationship Id="rId1" Type="http://schemas.openxmlformats.org/officeDocument/2006/relationships/slideLayout" Target="../slideLayouts/slideLayout3.xml"/><Relationship Id="rId6" Type="http://schemas.openxmlformats.org/officeDocument/2006/relationships/image" Target="../media/image117.png"/><Relationship Id="rId5" Type="http://schemas.openxmlformats.org/officeDocument/2006/relationships/image" Target="NULL"/><Relationship Id="rId4" Type="http://schemas.openxmlformats.org/officeDocument/2006/relationships/image" Target="NULL"/></Relationships>
</file>

<file path=ppt/slides/_rels/slide4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g"/><Relationship Id="rId1" Type="http://schemas.openxmlformats.org/officeDocument/2006/relationships/slideLayout" Target="../slideLayouts/slideLayout3.xml"/><Relationship Id="rId5" Type="http://schemas.openxmlformats.org/officeDocument/2006/relationships/image" Target="../media/image122.emf"/><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23.emf"/><Relationship Id="rId1" Type="http://schemas.openxmlformats.org/officeDocument/2006/relationships/slideLayout" Target="../slideLayouts/slideLayout3.xml"/><Relationship Id="rId4" Type="http://schemas.openxmlformats.org/officeDocument/2006/relationships/image" Target="../media/image125.jpg"/></Relationships>
</file>

<file path=ppt/slides/_rels/slide4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8" Type="http://schemas.openxmlformats.org/officeDocument/2006/relationships/image" Target="../media/image130.emf"/><Relationship Id="rId3" Type="http://schemas.openxmlformats.org/officeDocument/2006/relationships/image" Target="../media/image127.png"/><Relationship Id="rId7" Type="http://schemas.openxmlformats.org/officeDocument/2006/relationships/image" Target="../media/image18.emf"/><Relationship Id="rId2" Type="http://schemas.openxmlformats.org/officeDocument/2006/relationships/image" Target="../media/image126.png"/><Relationship Id="rId1" Type="http://schemas.openxmlformats.org/officeDocument/2006/relationships/slideLayout" Target="../slideLayouts/slideLayout3.xml"/><Relationship Id="rId6" Type="http://schemas.openxmlformats.org/officeDocument/2006/relationships/image" Target="../media/image21.emf"/><Relationship Id="rId5" Type="http://schemas.openxmlformats.org/officeDocument/2006/relationships/image" Target="../media/image129.png"/><Relationship Id="rId10" Type="http://schemas.openxmlformats.org/officeDocument/2006/relationships/image" Target="../media/image131.png"/><Relationship Id="rId4" Type="http://schemas.openxmlformats.org/officeDocument/2006/relationships/image" Target="../media/image128.emf"/><Relationship Id="rId9" Type="http://schemas.openxmlformats.org/officeDocument/2006/relationships/image" Target="../media/image37.emf"/></Relationships>
</file>

<file path=ppt/slides/_rels/slide48.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emf"/><Relationship Id="rId7" Type="http://schemas.openxmlformats.org/officeDocument/2006/relationships/image" Target="../media/image137.emf"/><Relationship Id="rId2" Type="http://schemas.openxmlformats.org/officeDocument/2006/relationships/image" Target="../media/image132.emf"/><Relationship Id="rId1" Type="http://schemas.openxmlformats.org/officeDocument/2006/relationships/slideLayout" Target="../slideLayouts/slideLayout2.xml"/><Relationship Id="rId6" Type="http://schemas.openxmlformats.org/officeDocument/2006/relationships/image" Target="../media/image136.emf"/><Relationship Id="rId5" Type="http://schemas.openxmlformats.org/officeDocument/2006/relationships/image" Target="../media/image135.emf"/><Relationship Id="rId4" Type="http://schemas.openxmlformats.org/officeDocument/2006/relationships/image" Target="../media/image134.png"/><Relationship Id="rId9" Type="http://schemas.openxmlformats.org/officeDocument/2006/relationships/image" Target="../media/image139.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51.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142.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emf"/><Relationship Id="rId1" Type="http://schemas.openxmlformats.org/officeDocument/2006/relationships/slideLayout" Target="../slideLayouts/slideLayout3.xml"/><Relationship Id="rId5" Type="http://schemas.openxmlformats.org/officeDocument/2006/relationships/image" Target="../media/image149.png"/><Relationship Id="rId4" Type="http://schemas.openxmlformats.org/officeDocument/2006/relationships/image" Target="../media/image148.png"/></Relationships>
</file>

<file path=ppt/slides/_rels/slide56.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61.gif"/><Relationship Id="rId18" Type="http://schemas.openxmlformats.org/officeDocument/2006/relationships/image" Target="../media/image166.png"/><Relationship Id="rId3" Type="http://schemas.openxmlformats.org/officeDocument/2006/relationships/image" Target="../media/image151.png"/><Relationship Id="rId21" Type="http://schemas.openxmlformats.org/officeDocument/2006/relationships/image" Target="../media/image169.png"/><Relationship Id="rId7" Type="http://schemas.openxmlformats.org/officeDocument/2006/relationships/image" Target="../media/image155.png"/><Relationship Id="rId12" Type="http://schemas.openxmlformats.org/officeDocument/2006/relationships/image" Target="../media/image160.png"/><Relationship Id="rId17" Type="http://schemas.openxmlformats.org/officeDocument/2006/relationships/image" Target="../media/image165.jpeg"/><Relationship Id="rId2" Type="http://schemas.openxmlformats.org/officeDocument/2006/relationships/image" Target="../media/image150.jpeg"/><Relationship Id="rId16" Type="http://schemas.openxmlformats.org/officeDocument/2006/relationships/image" Target="../media/image164.png"/><Relationship Id="rId20" Type="http://schemas.openxmlformats.org/officeDocument/2006/relationships/image" Target="../media/image168.png"/><Relationship Id="rId1" Type="http://schemas.openxmlformats.org/officeDocument/2006/relationships/slideLayout" Target="../slideLayouts/slideLayout3.xml"/><Relationship Id="rId6" Type="http://schemas.openxmlformats.org/officeDocument/2006/relationships/image" Target="../media/image154.png"/><Relationship Id="rId11" Type="http://schemas.openxmlformats.org/officeDocument/2006/relationships/image" Target="../media/image159.png"/><Relationship Id="rId5" Type="http://schemas.openxmlformats.org/officeDocument/2006/relationships/image" Target="../media/image153.jpeg"/><Relationship Id="rId15" Type="http://schemas.openxmlformats.org/officeDocument/2006/relationships/image" Target="../media/image163.png"/><Relationship Id="rId23" Type="http://schemas.openxmlformats.org/officeDocument/2006/relationships/image" Target="../media/image171.png"/><Relationship Id="rId10" Type="http://schemas.openxmlformats.org/officeDocument/2006/relationships/image" Target="../media/image158.png"/><Relationship Id="rId19" Type="http://schemas.openxmlformats.org/officeDocument/2006/relationships/image" Target="../media/image167.png"/><Relationship Id="rId4" Type="http://schemas.openxmlformats.org/officeDocument/2006/relationships/image" Target="../media/image152.png"/><Relationship Id="rId9" Type="http://schemas.openxmlformats.org/officeDocument/2006/relationships/image" Target="../media/image157.png"/><Relationship Id="rId14" Type="http://schemas.openxmlformats.org/officeDocument/2006/relationships/image" Target="../media/image162.png"/><Relationship Id="rId22" Type="http://schemas.openxmlformats.org/officeDocument/2006/relationships/image" Target="../media/image170.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gif"/><Relationship Id="rId7" Type="http://schemas.openxmlformats.org/officeDocument/2006/relationships/image" Target="../media/image23.png"/><Relationship Id="rId2" Type="http://schemas.openxmlformats.org/officeDocument/2006/relationships/image" Target="../media/image18.emf"/><Relationship Id="rId1" Type="http://schemas.openxmlformats.org/officeDocument/2006/relationships/slideLayout" Target="../slideLayouts/slideLayout3.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3.xml"/><Relationship Id="rId4" Type="http://schemas.openxmlformats.org/officeDocument/2006/relationships/image" Target="../media/image2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245E5-B96D-4C8D-947E-45F782E4165F}"/>
              </a:ext>
            </a:extLst>
          </p:cNvPr>
          <p:cNvSpPr>
            <a:spLocks noGrp="1"/>
          </p:cNvSpPr>
          <p:nvPr>
            <p:ph type="ctrTitle"/>
          </p:nvPr>
        </p:nvSpPr>
        <p:spPr>
          <a:xfrm>
            <a:off x="1127760" y="2189480"/>
            <a:ext cx="7878015" cy="1774948"/>
          </a:xfrm>
        </p:spPr>
        <p:txBody>
          <a:bodyPr>
            <a:normAutofit fontScale="90000"/>
          </a:bodyPr>
          <a:lstStyle/>
          <a:p>
            <a:r>
              <a:rPr lang="en-US" dirty="0">
                <a:effectLst>
                  <a:outerShdw blurRad="50800" dist="38100" dir="2700000" algn="tl" rotWithShape="0">
                    <a:srgbClr val="000000">
                      <a:alpha val="43000"/>
                    </a:srgbClr>
                  </a:outerShdw>
                  <a:reflection endPos="0" dist="5080" dir="5400000" sy="-100000" algn="bl" rotWithShape="0"/>
                </a:effectLst>
              </a:rPr>
              <a:t>Towards a New Science Frontier: The Electron Ion Collider – Science, Detector and Status</a:t>
            </a:r>
            <a:br>
              <a:rPr lang="en-US" dirty="0">
                <a:effectLst>
                  <a:outerShdw blurRad="50800" dist="38100" dir="2700000" algn="tl" rotWithShape="0">
                    <a:srgbClr val="000000">
                      <a:alpha val="43000"/>
                    </a:srgbClr>
                  </a:outerShdw>
                  <a:reflection endPos="0" dist="5080" dir="5400000" sy="-100000" algn="bl" rotWithShape="0"/>
                </a:effectLst>
              </a:rPr>
            </a:br>
            <a:endParaRPr lang="en-US" dirty="0">
              <a:effectLst>
                <a:outerShdw blurRad="50800" dist="38100" dir="2700000" algn="tl" rotWithShape="0">
                  <a:srgbClr val="000000">
                    <a:alpha val="43000"/>
                  </a:srgbClr>
                </a:outerShdw>
                <a:reflection endPos="0" dist="5080" dir="5400000" sy="-100000" algn="bl" rotWithShape="0"/>
              </a:effectLst>
            </a:endParaRPr>
          </a:p>
        </p:txBody>
      </p:sp>
      <p:sp>
        <p:nvSpPr>
          <p:cNvPr id="3" name="Subtitle 2">
            <a:extLst>
              <a:ext uri="{FF2B5EF4-FFF2-40B4-BE49-F238E27FC236}">
                <a16:creationId xmlns:a16="http://schemas.microsoft.com/office/drawing/2014/main" id="{35F1F55E-30EE-4C1A-8892-83A289C0D6EE}"/>
              </a:ext>
            </a:extLst>
          </p:cNvPr>
          <p:cNvSpPr>
            <a:spLocks noGrp="1"/>
          </p:cNvSpPr>
          <p:nvPr>
            <p:ph type="subTitle" idx="1"/>
          </p:nvPr>
        </p:nvSpPr>
        <p:spPr>
          <a:xfrm>
            <a:off x="2332405" y="4470400"/>
            <a:ext cx="6673370" cy="1595120"/>
          </a:xfrm>
        </p:spPr>
        <p:txBody>
          <a:bodyPr vert="horz" lIns="91440" tIns="45720" rIns="91440" bIns="45720" rtlCol="0" anchor="t">
            <a:normAutofit/>
          </a:bodyPr>
          <a:lstStyle/>
          <a:p>
            <a:r>
              <a:rPr lang="en-US" dirty="0">
                <a:effectLst/>
              </a:rPr>
              <a:t>Rolf Ent (Jefferson Lab)</a:t>
            </a:r>
          </a:p>
          <a:p>
            <a:r>
              <a:rPr lang="en-US" dirty="0">
                <a:effectLst/>
              </a:rPr>
              <a:t>TIDC Autumn School on Electron-Ion Collider</a:t>
            </a:r>
          </a:p>
          <a:p>
            <a:r>
              <a:rPr lang="en-US" sz="1600" dirty="0">
                <a:effectLst/>
              </a:rPr>
              <a:t>August 28-30, 2023</a:t>
            </a:r>
          </a:p>
        </p:txBody>
      </p:sp>
    </p:spTree>
    <p:extLst>
      <p:ext uri="{BB962C8B-B14F-4D97-AF65-F5344CB8AC3E}">
        <p14:creationId xmlns:p14="http://schemas.microsoft.com/office/powerpoint/2010/main" val="1357713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1" y="9526"/>
            <a:ext cx="9144001" cy="664218"/>
          </a:xfrm>
        </p:spPr>
        <p:txBody>
          <a:bodyPr>
            <a:noAutofit/>
          </a:bodyPr>
          <a:lstStyle/>
          <a:p>
            <a:pPr algn="l"/>
            <a:r>
              <a:rPr lang="en-US" sz="3200" dirty="0">
                <a:latin typeface="Arial" panose="020B0604020202020204" pitchFamily="34" charset="0"/>
                <a:cs typeface="Arial" panose="020B0604020202020204" pitchFamily="34" charset="0"/>
              </a:rPr>
              <a:t>EIC Scope</a:t>
            </a:r>
          </a:p>
        </p:txBody>
      </p:sp>
      <p:pic>
        <p:nvPicPr>
          <p:cNvPr id="6" name="Picture 5" descr="Diagram&#10;&#10;Description automatically generated">
            <a:extLst>
              <a:ext uri="{FF2B5EF4-FFF2-40B4-BE49-F238E27FC236}">
                <a16:creationId xmlns:a16="http://schemas.microsoft.com/office/drawing/2014/main" id="{0809BD1E-2A87-4899-871D-FD8B59AD2D46}"/>
              </a:ext>
            </a:extLst>
          </p:cNvPr>
          <p:cNvPicPr>
            <a:picLocks noChangeAspect="1"/>
          </p:cNvPicPr>
          <p:nvPr/>
        </p:nvPicPr>
        <p:blipFill>
          <a:blip r:embed="rId2"/>
          <a:stretch>
            <a:fillRect/>
          </a:stretch>
        </p:blipFill>
        <p:spPr>
          <a:xfrm>
            <a:off x="134227" y="946010"/>
            <a:ext cx="3430905" cy="4431030"/>
          </a:xfrm>
          <a:prstGeom prst="rect">
            <a:avLst/>
          </a:prstGeom>
        </p:spPr>
      </p:pic>
      <p:sp>
        <p:nvSpPr>
          <p:cNvPr id="8" name="TextBox 7">
            <a:extLst>
              <a:ext uri="{FF2B5EF4-FFF2-40B4-BE49-F238E27FC236}">
                <a16:creationId xmlns:a16="http://schemas.microsoft.com/office/drawing/2014/main" id="{F44E7475-B56A-49A8-8306-63A0E190D93C}"/>
              </a:ext>
            </a:extLst>
          </p:cNvPr>
          <p:cNvSpPr txBox="1"/>
          <p:nvPr/>
        </p:nvSpPr>
        <p:spPr>
          <a:xfrm>
            <a:off x="6439690" y="5982476"/>
            <a:ext cx="1553630" cy="276999"/>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e: 5 GeV to 18 GeV</a:t>
            </a:r>
          </a:p>
        </p:txBody>
      </p:sp>
      <p:sp>
        <p:nvSpPr>
          <p:cNvPr id="9" name="TextBox 8">
            <a:extLst>
              <a:ext uri="{FF2B5EF4-FFF2-40B4-BE49-F238E27FC236}">
                <a16:creationId xmlns:a16="http://schemas.microsoft.com/office/drawing/2014/main" id="{204AF14E-A7D8-4FE0-9D9A-7FE92F3EDE04}"/>
              </a:ext>
            </a:extLst>
          </p:cNvPr>
          <p:cNvSpPr txBox="1"/>
          <p:nvPr/>
        </p:nvSpPr>
        <p:spPr>
          <a:xfrm>
            <a:off x="997737" y="5977672"/>
            <a:ext cx="2060500" cy="276999"/>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p: 41 GeV, 100 to 275 GeV</a:t>
            </a:r>
          </a:p>
        </p:txBody>
      </p:sp>
      <p:grpSp>
        <p:nvGrpSpPr>
          <p:cNvPr id="10" name="Group 9">
            <a:extLst>
              <a:ext uri="{FF2B5EF4-FFF2-40B4-BE49-F238E27FC236}">
                <a16:creationId xmlns:a16="http://schemas.microsoft.com/office/drawing/2014/main" id="{763F6CC7-20BD-4AC4-A312-205C12BEB1BC}"/>
              </a:ext>
            </a:extLst>
          </p:cNvPr>
          <p:cNvGrpSpPr/>
          <p:nvPr/>
        </p:nvGrpSpPr>
        <p:grpSpPr>
          <a:xfrm>
            <a:off x="3165580" y="5708128"/>
            <a:ext cx="3041295" cy="426426"/>
            <a:chOff x="3028950" y="5592518"/>
            <a:chExt cx="3041295" cy="426426"/>
          </a:xfrm>
        </p:grpSpPr>
        <p:cxnSp>
          <p:nvCxnSpPr>
            <p:cNvPr id="11" name="Straight Arrow Connector 10">
              <a:extLst>
                <a:ext uri="{FF2B5EF4-FFF2-40B4-BE49-F238E27FC236}">
                  <a16:creationId xmlns:a16="http://schemas.microsoft.com/office/drawing/2014/main" id="{6AC3102C-2982-4573-86AD-4900F3CE7DD3}"/>
                </a:ext>
              </a:extLst>
            </p:cNvPr>
            <p:cNvCxnSpPr/>
            <p:nvPr/>
          </p:nvCxnSpPr>
          <p:spPr>
            <a:xfrm>
              <a:off x="3028950" y="6000108"/>
              <a:ext cx="1234825"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2C70734-B947-4A8E-A810-CE332EFB961C}"/>
                </a:ext>
              </a:extLst>
            </p:cNvPr>
            <p:cNvCxnSpPr>
              <a:cxnSpLocks/>
            </p:cNvCxnSpPr>
            <p:nvPr/>
          </p:nvCxnSpPr>
          <p:spPr>
            <a:xfrm flipH="1">
              <a:off x="4722618" y="6005497"/>
              <a:ext cx="1347627" cy="13447"/>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EFA2C0A-92E2-4B33-BCCC-CA048062EC3D}"/>
                </a:ext>
              </a:extLst>
            </p:cNvPr>
            <p:cNvSpPr txBox="1"/>
            <p:nvPr/>
          </p:nvSpPr>
          <p:spPr>
            <a:xfrm>
              <a:off x="3066684" y="5592518"/>
              <a:ext cx="11593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p/A beam</a:t>
              </a:r>
            </a:p>
          </p:txBody>
        </p:sp>
        <p:sp>
          <p:nvSpPr>
            <p:cNvPr id="14" name="TextBox 13">
              <a:extLst>
                <a:ext uri="{FF2B5EF4-FFF2-40B4-BE49-F238E27FC236}">
                  <a16:creationId xmlns:a16="http://schemas.microsoft.com/office/drawing/2014/main" id="{10BF7B87-2F3C-47A0-9655-1C40EA5E407E}"/>
                </a:ext>
              </a:extLst>
            </p:cNvPr>
            <p:cNvSpPr txBox="1"/>
            <p:nvPr/>
          </p:nvSpPr>
          <p:spPr>
            <a:xfrm>
              <a:off x="4960589" y="5592518"/>
              <a:ext cx="9541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e beam</a:t>
              </a:r>
            </a:p>
          </p:txBody>
        </p:sp>
      </p:grpSp>
      <p:sp>
        <p:nvSpPr>
          <p:cNvPr id="15" name="Rectangle 14">
            <a:extLst>
              <a:ext uri="{FF2B5EF4-FFF2-40B4-BE49-F238E27FC236}">
                <a16:creationId xmlns:a16="http://schemas.microsoft.com/office/drawing/2014/main" id="{F6958C6F-BBC7-4E19-A5EE-27582C3A5926}"/>
              </a:ext>
            </a:extLst>
          </p:cNvPr>
          <p:cNvSpPr/>
          <p:nvPr/>
        </p:nvSpPr>
        <p:spPr>
          <a:xfrm>
            <a:off x="822429" y="5612284"/>
            <a:ext cx="7441059" cy="8929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CF775D41-B9AA-458F-857A-7E6F93C23746}"/>
              </a:ext>
            </a:extLst>
          </p:cNvPr>
          <p:cNvSpPr txBox="1"/>
          <p:nvPr/>
        </p:nvSpPr>
        <p:spPr>
          <a:xfrm>
            <a:off x="4010554" y="1711688"/>
            <a:ext cx="4706553" cy="388106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rial" charset="0"/>
                <a:cs typeface="Arial" charset="0"/>
              </a:rPr>
              <a:t>Project Design Goals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High Luminosity: L= 10</a:t>
            </a:r>
            <a:r>
              <a:rPr kumimoji="0" lang="en-US" sz="1800" b="0" i="0" u="none" strike="noStrike" kern="1200" cap="none" spc="0" normalizeH="0" baseline="30000" noProof="0" dirty="0">
                <a:ln>
                  <a:noFill/>
                </a:ln>
                <a:solidFill>
                  <a:prstClr val="black"/>
                </a:solidFill>
                <a:effectLst/>
                <a:uLnTx/>
                <a:uFillTx/>
                <a:latin typeface="Arial" charset="0"/>
                <a:cs typeface="Arial" charset="0"/>
              </a:rPr>
              <a:t>33</a:t>
            </a:r>
            <a:r>
              <a:rPr kumimoji="0" lang="en-US" sz="1800" b="0" i="0" u="none" strike="noStrike" kern="1200" cap="none" spc="0" normalizeH="0" baseline="0" noProof="0" dirty="0">
                <a:ln>
                  <a:noFill/>
                </a:ln>
                <a:solidFill>
                  <a:prstClr val="black"/>
                </a:solidFill>
                <a:effectLst/>
                <a:uLnTx/>
                <a:uFillTx/>
                <a:latin typeface="Arial" charset="0"/>
                <a:cs typeface="Arial" charset="0"/>
              </a:rPr>
              <a:t> – 10</a:t>
            </a:r>
            <a:r>
              <a:rPr kumimoji="0" lang="en-US" sz="1800" b="0" i="0" u="none" strike="noStrike" kern="1200" cap="none" spc="0" normalizeH="0" baseline="30000" noProof="0" dirty="0">
                <a:ln>
                  <a:noFill/>
                </a:ln>
                <a:solidFill>
                  <a:prstClr val="black"/>
                </a:solidFill>
                <a:effectLst/>
                <a:uLnTx/>
                <a:uFillTx/>
                <a:latin typeface="Arial" charset="0"/>
                <a:cs typeface="Arial" charset="0"/>
              </a:rPr>
              <a:t>34</a:t>
            </a:r>
            <a:r>
              <a:rPr kumimoji="0" lang="en-US" sz="1800" b="0" i="0" u="none" strike="noStrike" kern="1200" cap="none" spc="0" normalizeH="0" baseline="0" noProof="0" dirty="0">
                <a:ln>
                  <a:noFill/>
                </a:ln>
                <a:solidFill>
                  <a:prstClr val="black"/>
                </a:solidFill>
                <a:effectLst/>
                <a:uLnTx/>
                <a:uFillTx/>
                <a:latin typeface="Arial" charset="0"/>
                <a:cs typeface="Arial" charset="0"/>
              </a:rPr>
              <a:t>cm</a:t>
            </a:r>
            <a:r>
              <a:rPr kumimoji="0" lang="en-US" sz="1800" b="0" i="0" u="none" strike="noStrike" kern="1200" cap="none" spc="0" normalizeH="0" baseline="30000" noProof="0" dirty="0">
                <a:ln>
                  <a:noFill/>
                </a:ln>
                <a:solidFill>
                  <a:prstClr val="black"/>
                </a:solidFill>
                <a:effectLst/>
                <a:uLnTx/>
                <a:uFillTx/>
                <a:latin typeface="Arial" charset="0"/>
                <a:cs typeface="Arial" charset="0"/>
              </a:rPr>
              <a:t>-2</a:t>
            </a:r>
            <a:r>
              <a:rPr kumimoji="0" lang="en-US" sz="1800" b="0" i="0" u="none" strike="noStrike" kern="1200" cap="none" spc="0" normalizeH="0" baseline="0" noProof="0" dirty="0">
                <a:ln>
                  <a:noFill/>
                </a:ln>
                <a:solidFill>
                  <a:prstClr val="black"/>
                </a:solidFill>
                <a:effectLst/>
                <a:uLnTx/>
                <a:uFillTx/>
                <a:latin typeface="Arial" charset="0"/>
                <a:cs typeface="Arial" charset="0"/>
              </a:rPr>
              <a:t>sec</a:t>
            </a:r>
            <a:r>
              <a:rPr kumimoji="0" lang="en-US" sz="1800" b="0" i="0" u="none" strike="noStrike" kern="1200" cap="none" spc="0" normalizeH="0" baseline="30000" noProof="0" dirty="0">
                <a:ln>
                  <a:noFill/>
                </a:ln>
                <a:solidFill>
                  <a:prstClr val="black"/>
                </a:solidFill>
                <a:effectLst/>
                <a:uLnTx/>
                <a:uFillTx/>
                <a:latin typeface="Arial" charset="0"/>
                <a:cs typeface="Arial" charset="0"/>
              </a:rPr>
              <a:t>-1</a:t>
            </a:r>
            <a:r>
              <a:rPr kumimoji="0" lang="en-US" sz="1800" b="0" i="0" u="none" strike="noStrike" kern="1200" cap="none" spc="0" normalizeH="0" baseline="0" noProof="0" dirty="0">
                <a:ln>
                  <a:noFill/>
                </a:ln>
                <a:solidFill>
                  <a:prstClr val="black"/>
                </a:solidFill>
                <a:effectLst/>
                <a:uLnTx/>
                <a:uFillTx/>
                <a:latin typeface="Arial" charset="0"/>
                <a:cs typeface="Arial" charset="0"/>
              </a:rPr>
              <a:t>, 10 – 100 fb</a:t>
            </a:r>
            <a:r>
              <a:rPr kumimoji="0" lang="en-US" sz="1800" b="0" i="0" u="none" strike="noStrike" kern="1200" cap="none" spc="0" normalizeH="0" baseline="30000" noProof="0" dirty="0">
                <a:ln>
                  <a:noFill/>
                </a:ln>
                <a:solidFill>
                  <a:prstClr val="black"/>
                </a:solidFill>
                <a:effectLst/>
                <a:uLnTx/>
                <a:uFillTx/>
                <a:latin typeface="Arial" charset="0"/>
                <a:cs typeface="Arial" charset="0"/>
              </a:rPr>
              <a:t>-1</a:t>
            </a:r>
            <a:r>
              <a:rPr kumimoji="0" lang="en-US" sz="1800" b="0" i="0" u="none" strike="noStrike" kern="1200" cap="none" spc="0" normalizeH="0" baseline="0" noProof="0" dirty="0">
                <a:ln>
                  <a:noFill/>
                </a:ln>
                <a:solidFill>
                  <a:prstClr val="black"/>
                </a:solidFill>
                <a:effectLst/>
                <a:uLnTx/>
                <a:uFillTx/>
                <a:latin typeface="Arial" charset="0"/>
                <a:cs typeface="Arial" charset="0"/>
              </a:rPr>
              <a:t>/year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Highly Polarized Beams:  70%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Large Center of Mass Energy Range: </a:t>
            </a:r>
            <a:r>
              <a:rPr kumimoji="0" lang="en-US" sz="1800" b="0" i="0" u="none" strike="noStrike" kern="1200" cap="none" spc="0" normalizeH="0" baseline="0" noProof="0" dirty="0" err="1">
                <a:ln>
                  <a:noFill/>
                </a:ln>
                <a:solidFill>
                  <a:prstClr val="black"/>
                </a:solidFill>
                <a:effectLst/>
                <a:uLnTx/>
                <a:uFillTx/>
                <a:latin typeface="Arial" charset="0"/>
                <a:cs typeface="Arial" charset="0"/>
              </a:rPr>
              <a:t>E</a:t>
            </a:r>
            <a:r>
              <a:rPr kumimoji="0" lang="en-US" sz="1800" b="0" i="0" u="none" strike="noStrike" kern="1200" cap="none" spc="0" normalizeH="0" baseline="-25000" noProof="0" dirty="0" err="1">
                <a:ln>
                  <a:noFill/>
                </a:ln>
                <a:solidFill>
                  <a:prstClr val="black"/>
                </a:solidFill>
                <a:effectLst/>
                <a:uLnTx/>
                <a:uFillTx/>
                <a:latin typeface="Arial" charset="0"/>
                <a:cs typeface="Arial" charset="0"/>
              </a:rPr>
              <a:t>cm</a:t>
            </a:r>
            <a:r>
              <a:rPr kumimoji="0" lang="en-US" sz="1800" b="0" i="0" u="none" strike="noStrike" kern="1200" cap="none" spc="0" normalizeH="0" baseline="0" noProof="0" dirty="0">
                <a:ln>
                  <a:noFill/>
                </a:ln>
                <a:solidFill>
                  <a:prstClr val="black"/>
                </a:solidFill>
                <a:effectLst/>
                <a:uLnTx/>
                <a:uFillTx/>
                <a:latin typeface="Arial" charset="0"/>
                <a:cs typeface="Arial" charset="0"/>
              </a:rPr>
              <a:t> = 29 – 140 GeV</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Large Ion Species Range:  protons – Uranium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Large Detector Acceptance and Good Background Conditions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Accommodate a Second Interaction Region (IR)</a:t>
            </a:r>
          </a:p>
        </p:txBody>
      </p:sp>
      <p:pic>
        <p:nvPicPr>
          <p:cNvPr id="18" name="Picture 17">
            <a:extLst>
              <a:ext uri="{FF2B5EF4-FFF2-40B4-BE49-F238E27FC236}">
                <a16:creationId xmlns:a16="http://schemas.microsoft.com/office/drawing/2014/main" id="{CB21BAEE-3EC5-4B79-A0B4-80B6DF973051}"/>
              </a:ext>
            </a:extLst>
          </p:cNvPr>
          <p:cNvPicPr>
            <a:picLocks noChangeAspect="1"/>
          </p:cNvPicPr>
          <p:nvPr/>
        </p:nvPicPr>
        <p:blipFill>
          <a:blip r:embed="rId3"/>
          <a:stretch>
            <a:fillRect/>
          </a:stretch>
        </p:blipFill>
        <p:spPr>
          <a:xfrm>
            <a:off x="5529627" y="34209"/>
            <a:ext cx="1686878" cy="1692212"/>
          </a:xfrm>
          <a:prstGeom prst="rect">
            <a:avLst/>
          </a:prstGeom>
          <a:ln>
            <a:noFill/>
          </a:ln>
          <a:effectLst>
            <a:softEdge rad="112500"/>
          </a:effectLst>
        </p:spPr>
      </p:pic>
      <p:pic>
        <p:nvPicPr>
          <p:cNvPr id="19" name="Picture 18">
            <a:extLst>
              <a:ext uri="{FF2B5EF4-FFF2-40B4-BE49-F238E27FC236}">
                <a16:creationId xmlns:a16="http://schemas.microsoft.com/office/drawing/2014/main" id="{8AA8A9B8-78EA-4429-A9E6-9E90E2C0475C}"/>
              </a:ext>
            </a:extLst>
          </p:cNvPr>
          <p:cNvPicPr>
            <a:picLocks/>
          </p:cNvPicPr>
          <p:nvPr/>
        </p:nvPicPr>
        <p:blipFill rotWithShape="1">
          <a:blip r:embed="rId4"/>
          <a:srcRect t="4402" b="5563"/>
          <a:stretch/>
        </p:blipFill>
        <p:spPr>
          <a:xfrm>
            <a:off x="3712187" y="26941"/>
            <a:ext cx="1661541" cy="1672288"/>
          </a:xfrm>
          <a:prstGeom prst="rect">
            <a:avLst/>
          </a:prstGeom>
          <a:ln>
            <a:noFill/>
          </a:ln>
          <a:effectLst>
            <a:softEdge rad="112500"/>
          </a:effectLst>
        </p:spPr>
      </p:pic>
      <p:pic>
        <p:nvPicPr>
          <p:cNvPr id="20" name="Picture 19">
            <a:extLst>
              <a:ext uri="{FF2B5EF4-FFF2-40B4-BE49-F238E27FC236}">
                <a16:creationId xmlns:a16="http://schemas.microsoft.com/office/drawing/2014/main" id="{3B33C25B-EB9E-4B91-B399-92332A684572}"/>
              </a:ext>
            </a:extLst>
          </p:cNvPr>
          <p:cNvPicPr>
            <a:picLocks/>
          </p:cNvPicPr>
          <p:nvPr/>
        </p:nvPicPr>
        <p:blipFill rotWithShape="1">
          <a:blip r:embed="rId5"/>
          <a:srcRect b="18716"/>
          <a:stretch/>
        </p:blipFill>
        <p:spPr>
          <a:xfrm>
            <a:off x="7398337" y="-3054"/>
            <a:ext cx="1634490" cy="1729475"/>
          </a:xfrm>
          <a:prstGeom prst="rect">
            <a:avLst/>
          </a:prstGeom>
          <a:ln>
            <a:noFill/>
          </a:ln>
          <a:effectLst>
            <a:softEdge rad="112500"/>
          </a:effectLst>
        </p:spPr>
      </p:pic>
      <p:sp>
        <p:nvSpPr>
          <p:cNvPr id="22" name="TextBox 21">
            <a:extLst>
              <a:ext uri="{FF2B5EF4-FFF2-40B4-BE49-F238E27FC236}">
                <a16:creationId xmlns:a16="http://schemas.microsoft.com/office/drawing/2014/main" id="{C32EBC74-CE33-4157-BA23-87E830830BFF}"/>
              </a:ext>
            </a:extLst>
          </p:cNvPr>
          <p:cNvSpPr txBox="1"/>
          <p:nvPr/>
        </p:nvSpPr>
        <p:spPr>
          <a:xfrm>
            <a:off x="1152495" y="3638222"/>
            <a:ext cx="1209329"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IR-6, </a:t>
            </a:r>
            <a:r>
              <a:rPr lang="en-US" sz="1600" dirty="0" err="1">
                <a:latin typeface="Arial" panose="020B0604020202020204" pitchFamily="34" charset="0"/>
                <a:cs typeface="Arial" panose="020B0604020202020204" pitchFamily="34" charset="0"/>
              </a:rPr>
              <a:t>ePIC</a:t>
            </a:r>
            <a:r>
              <a:rPr lang="en-US" sz="1600" dirty="0">
                <a:latin typeface="Arial" panose="020B0604020202020204" pitchFamily="34" charset="0"/>
                <a:cs typeface="Arial" panose="020B0604020202020204" pitchFamily="34" charset="0"/>
              </a:rPr>
              <a:t> Detector</a:t>
            </a:r>
          </a:p>
        </p:txBody>
      </p:sp>
      <p:sp>
        <p:nvSpPr>
          <p:cNvPr id="23" name="Oval 22">
            <a:extLst>
              <a:ext uri="{FF2B5EF4-FFF2-40B4-BE49-F238E27FC236}">
                <a16:creationId xmlns:a16="http://schemas.microsoft.com/office/drawing/2014/main" id="{03D4B890-EEF7-4695-BF1D-F46F42066728}"/>
              </a:ext>
            </a:extLst>
          </p:cNvPr>
          <p:cNvSpPr/>
          <p:nvPr/>
        </p:nvSpPr>
        <p:spPr>
          <a:xfrm>
            <a:off x="1355835" y="3142591"/>
            <a:ext cx="557048" cy="556312"/>
          </a:xfrm>
          <a:prstGeom prst="ellipse">
            <a:avLst/>
          </a:prstGeom>
          <a:no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82591" y="2605213"/>
            <a:ext cx="915146" cy="814881"/>
            <a:chOff x="82591" y="2605213"/>
            <a:chExt cx="915146" cy="814881"/>
          </a:xfrm>
        </p:grpSpPr>
        <p:sp>
          <p:nvSpPr>
            <p:cNvPr id="21" name="Oval 20">
              <a:extLst>
                <a:ext uri="{FF2B5EF4-FFF2-40B4-BE49-F238E27FC236}">
                  <a16:creationId xmlns:a16="http://schemas.microsoft.com/office/drawing/2014/main" id="{03D4B890-EEF7-4695-BF1D-F46F42066728}"/>
                </a:ext>
              </a:extLst>
            </p:cNvPr>
            <p:cNvSpPr/>
            <p:nvPr/>
          </p:nvSpPr>
          <p:spPr>
            <a:xfrm>
              <a:off x="440689" y="2605213"/>
              <a:ext cx="557048" cy="556312"/>
            </a:xfrm>
            <a:prstGeom prst="ellipse">
              <a:avLst/>
            </a:prstGeom>
            <a:noFill/>
            <a:ln w="28575">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32EBC74-CE33-4157-BA23-87E830830BFF}"/>
                </a:ext>
              </a:extLst>
            </p:cNvPr>
            <p:cNvSpPr txBox="1"/>
            <p:nvPr/>
          </p:nvSpPr>
          <p:spPr>
            <a:xfrm>
              <a:off x="82591" y="3081540"/>
              <a:ext cx="594196"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IR-8</a:t>
              </a:r>
            </a:p>
          </p:txBody>
        </p:sp>
      </p:grpSp>
      <p:grpSp>
        <p:nvGrpSpPr>
          <p:cNvPr id="27" name="Group 26"/>
          <p:cNvGrpSpPr/>
          <p:nvPr/>
        </p:nvGrpSpPr>
        <p:grpSpPr>
          <a:xfrm>
            <a:off x="7959821" y="4821255"/>
            <a:ext cx="915146" cy="814881"/>
            <a:chOff x="82591" y="2605213"/>
            <a:chExt cx="915146" cy="814881"/>
          </a:xfrm>
        </p:grpSpPr>
        <p:sp>
          <p:nvSpPr>
            <p:cNvPr id="28" name="Oval 27">
              <a:extLst>
                <a:ext uri="{FF2B5EF4-FFF2-40B4-BE49-F238E27FC236}">
                  <a16:creationId xmlns:a16="http://schemas.microsoft.com/office/drawing/2014/main" id="{03D4B890-EEF7-4695-BF1D-F46F42066728}"/>
                </a:ext>
              </a:extLst>
            </p:cNvPr>
            <p:cNvSpPr/>
            <p:nvPr/>
          </p:nvSpPr>
          <p:spPr>
            <a:xfrm>
              <a:off x="440689" y="2605213"/>
              <a:ext cx="557048" cy="556312"/>
            </a:xfrm>
            <a:prstGeom prst="ellipse">
              <a:avLst/>
            </a:prstGeom>
            <a:noFill/>
            <a:ln w="28575">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32EBC74-CE33-4157-BA23-87E830830BFF}"/>
                </a:ext>
              </a:extLst>
            </p:cNvPr>
            <p:cNvSpPr txBox="1"/>
            <p:nvPr/>
          </p:nvSpPr>
          <p:spPr>
            <a:xfrm>
              <a:off x="82591" y="3081540"/>
              <a:ext cx="594196"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IR-8</a:t>
              </a:r>
            </a:p>
          </p:txBody>
        </p:sp>
      </p:grpSp>
      <p:sp>
        <p:nvSpPr>
          <p:cNvPr id="30" name="Slide Number Placeholder 3">
            <a:extLst>
              <a:ext uri="{FF2B5EF4-FFF2-40B4-BE49-F238E27FC236}">
                <a16:creationId xmlns:a16="http://schemas.microsoft.com/office/drawing/2014/main" id="{6DFF2D06-AC23-2945-8166-B6CB91DB6452}"/>
              </a:ext>
            </a:extLst>
          </p:cNvPr>
          <p:cNvSpPr>
            <a:spLocks noGrp="1"/>
          </p:cNvSpPr>
          <p:nvPr>
            <p:ph type="sldNum" sz="quarter" idx="12"/>
          </p:nvPr>
        </p:nvSpPr>
        <p:spPr>
          <a:xfrm>
            <a:off x="0" y="6676960"/>
            <a:ext cx="2057400" cy="178758"/>
          </a:xfrm>
        </p:spPr>
        <p:txBody>
          <a:bodyPr/>
          <a:lstStyle/>
          <a:p>
            <a:fld id="{893C5830-40F3-F04E-B2E3-10E6672BA8FF}" type="slidenum">
              <a:rPr lang="en-US" smtClean="0"/>
              <a:pPr/>
              <a:t>10</a:t>
            </a:fld>
            <a:endParaRPr lang="en-US" dirty="0"/>
          </a:p>
        </p:txBody>
      </p:sp>
    </p:spTree>
    <p:extLst>
      <p:ext uri="{BB962C8B-B14F-4D97-AF65-F5344CB8AC3E}">
        <p14:creationId xmlns:p14="http://schemas.microsoft.com/office/powerpoint/2010/main" val="2325518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11</a:t>
            </a:fld>
            <a:endParaRPr lang="en-US" dirty="0">
              <a:latin typeface="+mj-lt"/>
            </a:endParaRPr>
          </a:p>
        </p:txBody>
      </p:sp>
      <p:sp>
        <p:nvSpPr>
          <p:cNvPr id="8" name="TextBox 7">
            <a:extLst>
              <a:ext uri="{FF2B5EF4-FFF2-40B4-BE49-F238E27FC236}">
                <a16:creationId xmlns:a16="http://schemas.microsoft.com/office/drawing/2014/main" id="{00DF0A14-6F74-46C7-9938-6E12263A1121}"/>
              </a:ext>
            </a:extLst>
          </p:cNvPr>
          <p:cNvSpPr txBox="1"/>
          <p:nvPr/>
        </p:nvSpPr>
        <p:spPr>
          <a:xfrm>
            <a:off x="367574" y="4707910"/>
            <a:ext cx="4046526" cy="1200329"/>
          </a:xfrm>
          <a:prstGeom prst="rect">
            <a:avLst/>
          </a:prstGeom>
          <a:noFill/>
        </p:spPr>
        <p:txBody>
          <a:bodyPr wrap="square" rtlCol="0">
            <a:spAutoFit/>
          </a:bodyPr>
          <a:lstStyle/>
          <a:p>
            <a:pPr lvl="0" defTabSz="457200">
              <a:defRPr/>
            </a:pPr>
            <a:r>
              <a:rPr lang="en-US" dirty="0">
                <a:solidFill>
                  <a:srgbClr val="0432FF"/>
                </a:solidFill>
                <a:latin typeface="Arial" panose="020B0604020202020204" pitchFamily="34" charset="0"/>
                <a:cs typeface="Arial" panose="020B0604020202020204" pitchFamily="34" charset="0"/>
              </a:rPr>
              <a:t>need </a:t>
            </a:r>
            <a:r>
              <a:rPr lang="en-US" dirty="0">
                <a:latin typeface="Arial" panose="020B0604020202020204" pitchFamily="34" charset="0"/>
                <a:cs typeface="Arial" panose="020B0604020202020204" pitchFamily="34" charset="0"/>
              </a:rPr>
              <a:t>energy range </a:t>
            </a:r>
            <a:r>
              <a:rPr lang="en-US" dirty="0">
                <a:solidFill>
                  <a:srgbClr val="0432FF"/>
                </a:solidFill>
                <a:latin typeface="Arial" panose="020B0604020202020204" pitchFamily="34" charset="0"/>
                <a:cs typeface="Arial" panose="020B0604020202020204" pitchFamily="34" charset="0"/>
              </a:rPr>
              <a:t>to unambiguously </a:t>
            </a:r>
            <a:r>
              <a:rPr kumimoji="0" lang="en-US" sz="1800" b="0" i="0" u="none" strike="noStrike" kern="1200" cap="none" spc="0" normalizeH="0" baseline="0" noProof="0" dirty="0">
                <a:ln>
                  <a:noFill/>
                </a:ln>
                <a:solidFill>
                  <a:srgbClr val="0432FF"/>
                </a:solidFill>
                <a:effectLst/>
                <a:uLnTx/>
                <a:uFillTx/>
                <a:latin typeface="Arial" panose="020B0604020202020204" pitchFamily="34" charset="0"/>
                <a:ea typeface="+mn-ea"/>
                <a:cs typeface="Arial" panose="020B0604020202020204" pitchFamily="34" charset="0"/>
              </a:rPr>
              <a:t>resolve </a:t>
            </a:r>
            <a:r>
              <a:rPr kumimoji="0" lang="en-US" sz="1800" b="0" i="0" u="none" strike="noStrike" kern="1200" cap="none" spc="0" normalizeH="0" baseline="0" noProof="0" dirty="0" err="1">
                <a:ln>
                  <a:noFill/>
                </a:ln>
                <a:solidFill>
                  <a:srgbClr val="0432FF"/>
                </a:solidFill>
                <a:effectLst/>
                <a:uLnTx/>
                <a:uFillTx/>
                <a:latin typeface="Arial" panose="020B0604020202020204" pitchFamily="34" charset="0"/>
                <a:ea typeface="+mn-ea"/>
                <a:cs typeface="Arial" panose="020B0604020202020204" pitchFamily="34" charset="0"/>
              </a:rPr>
              <a:t>partons</a:t>
            </a:r>
            <a:r>
              <a:rPr kumimoji="0" lang="en-US" sz="1800" b="0" i="0" u="none" strike="noStrike" kern="1200" cap="none" spc="0" normalizeH="0" baseline="0" noProof="0" dirty="0">
                <a:ln>
                  <a:noFill/>
                </a:ln>
                <a:solidFill>
                  <a:srgbClr val="0432FF"/>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over wide range in x and Q</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versatile center-of-mass energy </a:t>
            </a:r>
            <a:r>
              <a:rPr lang="da-DK" dirty="0">
                <a:solidFill>
                  <a:prstClr val="black"/>
                </a:solidFill>
                <a:latin typeface="Arial" panose="020B0604020202020204" pitchFamily="34" charset="0"/>
                <a:cs typeface="Arial" panose="020B0604020202020204" pitchFamily="34" charset="0"/>
                <a:sym typeface="Wingdings" panose="05000000000000000000" pitchFamily="2" charset="2"/>
              </a:rPr>
              <a:t>energy √s: 20 – 140 GeV</a:t>
            </a:r>
            <a:endPar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3ECB1A60-5AE0-464E-9577-18BC57351B8C}"/>
              </a:ext>
            </a:extLst>
          </p:cNvPr>
          <p:cNvSpPr txBox="1"/>
          <p:nvPr/>
        </p:nvSpPr>
        <p:spPr>
          <a:xfrm>
            <a:off x="4572000" y="4707909"/>
            <a:ext cx="4357025"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32FF"/>
                </a:solidFill>
                <a:effectLst/>
                <a:uLnTx/>
                <a:uFillTx/>
                <a:latin typeface="Arial" panose="020B0604020202020204" pitchFamily="34" charset="0"/>
                <a:ea typeface="+mn-ea"/>
                <a:cs typeface="Arial" panose="020B0604020202020204" pitchFamily="34" charset="0"/>
              </a:rPr>
              <a:t>need to resolve </a:t>
            </a:r>
            <a:r>
              <a:rPr lang="en-US" dirty="0">
                <a:solidFill>
                  <a:srgbClr val="0432FF"/>
                </a:solidFill>
                <a:latin typeface="Arial" panose="020B0604020202020204" pitchFamily="34" charset="0"/>
                <a:cs typeface="Arial" panose="020B0604020202020204" pitchFamily="34" charset="0"/>
              </a:rPr>
              <a:t>p</a:t>
            </a:r>
            <a:r>
              <a:rPr kumimoji="0" lang="en-US" sz="1800" b="0" i="0" u="none" strike="noStrike" kern="1200" cap="none" spc="0" normalizeH="0" baseline="0" noProof="0" dirty="0" err="1">
                <a:ln>
                  <a:noFill/>
                </a:ln>
                <a:solidFill>
                  <a:srgbClr val="0432FF"/>
                </a:solidFill>
                <a:effectLst/>
                <a:uLnTx/>
                <a:uFillTx/>
                <a:latin typeface="Arial" panose="020B0604020202020204" pitchFamily="34" charset="0"/>
                <a:ea typeface="+mn-ea"/>
                <a:cs typeface="Arial" panose="020B0604020202020204" pitchFamily="34" charset="0"/>
              </a:rPr>
              <a:t>arton</a:t>
            </a:r>
            <a:r>
              <a:rPr kumimoji="0" lang="en-US" sz="1800" b="0" i="0" u="none" strike="noStrike" kern="1200" cap="none" spc="0" normalizeH="0" baseline="0" noProof="0" dirty="0">
                <a:ln>
                  <a:noFill/>
                </a:ln>
                <a:solidFill>
                  <a:srgbClr val="0432FF"/>
                </a:solidFill>
                <a:effectLst/>
                <a:uLnTx/>
                <a:uFillTx/>
                <a:latin typeface="Arial" panose="020B0604020202020204" pitchFamily="34" charset="0"/>
                <a:ea typeface="+mn-ea"/>
                <a:cs typeface="Arial" panose="020B0604020202020204" pitchFamily="34" charset="0"/>
              </a:rPr>
              <a:t> quantities (</a:t>
            </a:r>
            <a:r>
              <a:rPr kumimoji="0" lang="en-US" sz="1800" b="0" i="0" u="none" strike="noStrike" kern="1200" cap="none" spc="0" normalizeH="0" baseline="0" noProof="0" dirty="0" err="1">
                <a:ln>
                  <a:noFill/>
                </a:ln>
                <a:solidFill>
                  <a:srgbClr val="0432FF"/>
                </a:solidFill>
                <a:effectLst/>
                <a:uLnTx/>
                <a:uFillTx/>
                <a:latin typeface="Arial" panose="020B0604020202020204" pitchFamily="34" charset="0"/>
                <a:ea typeface="+mn-ea"/>
                <a:cs typeface="Arial" panose="020B0604020202020204" pitchFamily="34" charset="0"/>
              </a:rPr>
              <a:t>k</a:t>
            </a:r>
            <a:r>
              <a:rPr kumimoji="0" lang="en-US" sz="1800" b="0" i="0" u="none" strike="noStrike" kern="1200" cap="none" spc="0" normalizeH="0" baseline="-25000" noProof="0" dirty="0" err="1">
                <a:ln>
                  <a:noFill/>
                </a:ln>
                <a:solidFill>
                  <a:srgbClr val="0432FF"/>
                </a:solidFill>
                <a:effectLst/>
                <a:uLnTx/>
                <a:uFillTx/>
                <a:latin typeface="Arial" panose="020B0604020202020204" pitchFamily="34" charset="0"/>
                <a:ea typeface="+mn-ea"/>
                <a:cs typeface="Arial" panose="020B0604020202020204" pitchFamily="34" charset="0"/>
              </a:rPr>
              <a:t>t</a:t>
            </a:r>
            <a:r>
              <a:rPr kumimoji="0" lang="en-US" sz="1800" b="0" i="0" u="none" strike="noStrike" kern="1200" cap="none" spc="0" normalizeH="0" baseline="0" noProof="0" dirty="0">
                <a:ln>
                  <a:noFill/>
                </a:ln>
                <a:solidFill>
                  <a:srgbClr val="0432FF"/>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432FF"/>
                </a:solidFill>
                <a:effectLst/>
                <a:uLnTx/>
                <a:uFillTx/>
                <a:latin typeface="Arial" panose="020B0604020202020204" pitchFamily="34" charset="0"/>
                <a:ea typeface="+mn-ea"/>
                <a:cs typeface="Arial" panose="020B0604020202020204" pitchFamily="34" charset="0"/>
              </a:rPr>
              <a:t>b</a:t>
            </a:r>
            <a:r>
              <a:rPr kumimoji="0" lang="en-US" sz="1800" b="0" i="0" u="none" strike="noStrike" kern="1200" cap="none" spc="0" normalizeH="0" baseline="-25000" noProof="0" dirty="0" err="1">
                <a:ln>
                  <a:noFill/>
                </a:ln>
                <a:solidFill>
                  <a:srgbClr val="0432FF"/>
                </a:solidFill>
                <a:effectLst/>
                <a:uLnTx/>
                <a:uFillTx/>
                <a:latin typeface="Arial" panose="020B0604020202020204" pitchFamily="34" charset="0"/>
                <a:ea typeface="+mn-ea"/>
                <a:cs typeface="Arial" panose="020B0604020202020204" pitchFamily="34" charset="0"/>
              </a:rPr>
              <a:t>t</a:t>
            </a:r>
            <a:r>
              <a:rPr kumimoji="0" lang="en-US" sz="1800" b="0" i="0" u="none" strike="noStrike" kern="1200" cap="none" spc="0" normalizeH="0" baseline="0" noProof="0" dirty="0">
                <a:ln>
                  <a:noFill/>
                </a:ln>
                <a:solidFill>
                  <a:srgbClr val="0432FF"/>
                </a:solidFill>
                <a:effectLst/>
                <a:uLnTx/>
                <a:uFillTx/>
                <a:latin typeface="Arial" panose="020B0604020202020204" pitchFamily="34" charset="0"/>
                <a:ea typeface="+mn-ea"/>
                <a:cs typeface="Arial" panose="020B0604020202020204" pitchFamily="34" charset="0"/>
              </a:rPr>
              <a:t>) of order a few hundred MeV</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the proton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r>
              <a:rPr lang="en-US" dirty="0">
                <a:solidFill>
                  <a:prstClr val="black"/>
                </a:solidFill>
                <a:latin typeface="Arial" panose="020B0604020202020204" pitchFamily="34" charset="0"/>
                <a:cs typeface="Arial" panose="020B0604020202020204" pitchFamily="34" charset="0"/>
                <a:sym typeface="Wingdings" panose="05000000000000000000" pitchFamily="2" charset="2"/>
              </a:rPr>
              <a:t> h</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igh</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luminosity needed: 10</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33</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34</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(and high polarization needed)</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6C17292A-F4F4-4259-8520-8757D9D52F8F}"/>
              </a:ext>
            </a:extLst>
          </p:cNvPr>
          <p:cNvSpPr txBox="1"/>
          <p:nvPr/>
        </p:nvSpPr>
        <p:spPr>
          <a:xfrm>
            <a:off x="269371" y="672951"/>
            <a:ext cx="1954065"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s=xyQ</a:t>
            </a:r>
            <a:r>
              <a:rPr kumimoji="0" lang="en-US" sz="3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s=4E</a:t>
            </a:r>
            <a:r>
              <a:rPr kumimoji="0" lang="en-US"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lang="en-US"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p</a:t>
            </a:r>
          </a:p>
        </p:txBody>
      </p:sp>
      <p:pic>
        <p:nvPicPr>
          <p:cNvPr id="16" name="Picture 15">
            <a:extLst>
              <a:ext uri="{FF2B5EF4-FFF2-40B4-BE49-F238E27FC236}">
                <a16:creationId xmlns:a16="http://schemas.microsoft.com/office/drawing/2014/main" id="{45E2006B-51E3-43ED-83D7-2AD78D466BE3}"/>
              </a:ext>
            </a:extLst>
          </p:cNvPr>
          <p:cNvPicPr>
            <a:picLocks noChangeAspect="1"/>
          </p:cNvPicPr>
          <p:nvPr/>
        </p:nvPicPr>
        <p:blipFill>
          <a:blip r:embed="rId2"/>
          <a:stretch>
            <a:fillRect/>
          </a:stretch>
        </p:blipFill>
        <p:spPr>
          <a:xfrm>
            <a:off x="6729178" y="2285708"/>
            <a:ext cx="2047248" cy="2065528"/>
          </a:xfrm>
          <a:prstGeom prst="rect">
            <a:avLst/>
          </a:prstGeom>
        </p:spPr>
      </p:pic>
      <p:pic>
        <p:nvPicPr>
          <p:cNvPr id="17" name="Picture 16">
            <a:extLst>
              <a:ext uri="{FF2B5EF4-FFF2-40B4-BE49-F238E27FC236}">
                <a16:creationId xmlns:a16="http://schemas.microsoft.com/office/drawing/2014/main" id="{8A65F9FD-9446-4EC9-B1CB-758BA6768E24}"/>
              </a:ext>
            </a:extLst>
          </p:cNvPr>
          <p:cNvPicPr>
            <a:picLocks noChangeAspect="1"/>
          </p:cNvPicPr>
          <p:nvPr/>
        </p:nvPicPr>
        <p:blipFill rotWithShape="1">
          <a:blip r:embed="rId3">
            <a:extLst>
              <a:ext uri="{28A0092B-C50C-407E-A947-70E740481C1C}">
                <a14:useLocalDpi xmlns:a14="http://schemas.microsoft.com/office/drawing/2010/main" val="0"/>
              </a:ext>
            </a:extLst>
          </a:blip>
          <a:srcRect l="50800"/>
          <a:stretch/>
        </p:blipFill>
        <p:spPr bwMode="auto">
          <a:xfrm>
            <a:off x="4118065" y="1411092"/>
            <a:ext cx="2623728" cy="3364992"/>
          </a:xfrm>
          <a:prstGeom prst="rect">
            <a:avLst/>
          </a:prstGeom>
          <a:noFill/>
          <a:ln>
            <a:noFill/>
          </a:ln>
        </p:spPr>
      </p:pic>
      <p:pic>
        <p:nvPicPr>
          <p:cNvPr id="18" name="DIS-Kinematics_revised copy.pdf">
            <a:extLst>
              <a:ext uri="{FF2B5EF4-FFF2-40B4-BE49-F238E27FC236}">
                <a16:creationId xmlns:a16="http://schemas.microsoft.com/office/drawing/2014/main" id="{AF3A322D-E97B-425B-A556-8783F90F9E0F}"/>
              </a:ext>
            </a:extLst>
          </p:cNvPr>
          <p:cNvPicPr>
            <a:picLocks noChangeAspect="1"/>
          </p:cNvPicPr>
          <p:nvPr/>
        </p:nvPicPr>
        <p:blipFill>
          <a:blip r:embed="rId4"/>
          <a:stretch>
            <a:fillRect/>
          </a:stretch>
        </p:blipFill>
        <p:spPr>
          <a:xfrm>
            <a:off x="1111402" y="1880288"/>
            <a:ext cx="2717800" cy="2291080"/>
          </a:xfrm>
          <a:prstGeom prst="rect">
            <a:avLst/>
          </a:prstGeom>
          <a:ln w="12700">
            <a:round/>
          </a:ln>
        </p:spPr>
      </p:pic>
      <p:grpSp>
        <p:nvGrpSpPr>
          <p:cNvPr id="3" name="Group 2">
            <a:extLst>
              <a:ext uri="{FF2B5EF4-FFF2-40B4-BE49-F238E27FC236}">
                <a16:creationId xmlns:a16="http://schemas.microsoft.com/office/drawing/2014/main" id="{25E8162F-E29A-4AB8-B02D-2537BC572ED6}"/>
              </a:ext>
            </a:extLst>
          </p:cNvPr>
          <p:cNvGrpSpPr/>
          <p:nvPr/>
        </p:nvGrpSpPr>
        <p:grpSpPr>
          <a:xfrm>
            <a:off x="2247848" y="629209"/>
            <a:ext cx="6681177" cy="1189730"/>
            <a:chOff x="8686129" y="648133"/>
            <a:chExt cx="5618060" cy="1189730"/>
          </a:xfrm>
        </p:grpSpPr>
        <p:sp>
          <p:nvSpPr>
            <p:cNvPr id="19" name="Shape 84">
              <a:extLst>
                <a:ext uri="{FF2B5EF4-FFF2-40B4-BE49-F238E27FC236}">
                  <a16:creationId xmlns:a16="http://schemas.microsoft.com/office/drawing/2014/main" id="{37B70461-1DEB-40ED-93E8-C087548E0A45}"/>
                </a:ext>
              </a:extLst>
            </p:cNvPr>
            <p:cNvSpPr/>
            <p:nvPr/>
          </p:nvSpPr>
          <p:spPr>
            <a:xfrm>
              <a:off x="8687607" y="648133"/>
              <a:ext cx="2433604" cy="31803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marR="40639" defTabSz="914400">
                <a:defRPr sz="2400">
                  <a:uFill>
                    <a:solidFill>
                      <a:srgbClr val="008800"/>
                    </a:solidFill>
                  </a:uFill>
                  <a:latin typeface="+mn-lt"/>
                  <a:ea typeface="+mn-ea"/>
                  <a:cs typeface="+mn-cs"/>
                  <a:sym typeface="Arial"/>
                </a:defRPr>
              </a:pPr>
              <a:r>
                <a:rPr sz="1400" b="1" i="1" dirty="0">
                  <a:solidFill>
                    <a:srgbClr val="0000FF"/>
                  </a:solidFill>
                  <a:latin typeface="+mj-lt"/>
                  <a:cs typeface="Comic Sans MS"/>
                </a:rPr>
                <a:t>s</a:t>
              </a:r>
              <a:r>
                <a:rPr lang="en-US" sz="1400" b="1" i="1" dirty="0">
                  <a:solidFill>
                    <a:srgbClr val="0000FF"/>
                  </a:solidFill>
                  <a:latin typeface="+mj-lt"/>
                  <a:cs typeface="Comic Sans MS"/>
                </a:rPr>
                <a:t>:</a:t>
              </a:r>
              <a:r>
                <a:rPr sz="1400" dirty="0">
                  <a:latin typeface="+mj-lt"/>
                  <a:cs typeface="Comic Sans MS"/>
                </a:rPr>
                <a:t>   </a:t>
              </a:r>
              <a:r>
                <a:rPr lang="en-US" sz="1400" dirty="0">
                  <a:latin typeface="+mj-lt"/>
                  <a:cs typeface="Comic Sans MS"/>
                </a:rPr>
                <a:t> </a:t>
              </a:r>
              <a:r>
                <a:rPr sz="1400" dirty="0">
                  <a:latin typeface="+mj-lt"/>
                  <a:cs typeface="Comic Sans MS"/>
                </a:rPr>
                <a:t>center-of-mass energy squared</a:t>
              </a:r>
              <a:endParaRPr lang="en-US" sz="1400" dirty="0">
                <a:latin typeface="+mj-lt"/>
                <a:cs typeface="Comic Sans MS"/>
              </a:endParaRPr>
            </a:p>
          </p:txBody>
        </p:sp>
        <p:sp>
          <p:nvSpPr>
            <p:cNvPr id="20" name="Shape 85">
              <a:extLst>
                <a:ext uri="{FF2B5EF4-FFF2-40B4-BE49-F238E27FC236}">
                  <a16:creationId xmlns:a16="http://schemas.microsoft.com/office/drawing/2014/main" id="{7B764CB9-A254-48C6-BF68-1E6975806B06}"/>
                </a:ext>
              </a:extLst>
            </p:cNvPr>
            <p:cNvSpPr/>
            <p:nvPr/>
          </p:nvSpPr>
          <p:spPr>
            <a:xfrm>
              <a:off x="8686129" y="1227211"/>
              <a:ext cx="1812356" cy="31803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marR="40639" defTabSz="914400">
                <a:defRPr sz="2400">
                  <a:uFill>
                    <a:solidFill>
                      <a:srgbClr val="FF2600"/>
                    </a:solidFill>
                  </a:uFill>
                  <a:latin typeface="+mn-lt"/>
                  <a:ea typeface="+mn-ea"/>
                  <a:cs typeface="+mn-cs"/>
                  <a:sym typeface="Arial"/>
                </a:defRPr>
              </a:pPr>
              <a:r>
                <a:rPr sz="1400" b="1" i="1" dirty="0">
                  <a:solidFill>
                    <a:srgbClr val="0000FF"/>
                  </a:solidFill>
                  <a:latin typeface="+mj-lt"/>
                  <a:cs typeface="Comic Sans MS"/>
                </a:rPr>
                <a:t>Q</a:t>
              </a:r>
              <a:r>
                <a:rPr sz="1400" b="1" i="1" baseline="31999" dirty="0">
                  <a:solidFill>
                    <a:srgbClr val="0000FF"/>
                  </a:solidFill>
                  <a:latin typeface="+mj-lt"/>
                  <a:cs typeface="Comic Sans MS"/>
                </a:rPr>
                <a:t>2</a:t>
              </a:r>
              <a:r>
                <a:rPr sz="1400" dirty="0">
                  <a:solidFill>
                    <a:srgbClr val="0000FF"/>
                  </a:solidFill>
                  <a:latin typeface="+mj-lt"/>
                  <a:cs typeface="Comic Sans MS"/>
                </a:rPr>
                <a:t>:</a:t>
              </a:r>
              <a:r>
                <a:rPr sz="1400" dirty="0">
                  <a:latin typeface="+mj-lt"/>
                  <a:cs typeface="Comic Sans MS"/>
                </a:rPr>
                <a:t> </a:t>
              </a:r>
              <a:r>
                <a:rPr lang="en-US" sz="1400" dirty="0">
                  <a:latin typeface="+mj-lt"/>
                  <a:cs typeface="Comic Sans MS"/>
                </a:rPr>
                <a:t> </a:t>
              </a:r>
              <a:r>
                <a:rPr sz="1400" dirty="0">
                  <a:latin typeface="+mj-lt"/>
                  <a:cs typeface="Comic Sans MS"/>
                </a:rPr>
                <a:t>resolution power</a:t>
              </a:r>
            </a:p>
          </p:txBody>
        </p:sp>
        <p:sp>
          <p:nvSpPr>
            <p:cNvPr id="21" name="Shape 86">
              <a:extLst>
                <a:ext uri="{FF2B5EF4-FFF2-40B4-BE49-F238E27FC236}">
                  <a16:creationId xmlns:a16="http://schemas.microsoft.com/office/drawing/2014/main" id="{44FEBA99-EC9C-4FB2-B484-858501030707}"/>
                </a:ext>
              </a:extLst>
            </p:cNvPr>
            <p:cNvSpPr/>
            <p:nvPr/>
          </p:nvSpPr>
          <p:spPr>
            <a:xfrm>
              <a:off x="8686129" y="954734"/>
              <a:ext cx="5618060" cy="318036"/>
            </a:xfrm>
            <a:prstGeom prst="rect">
              <a:avLst/>
            </a:prstGeom>
            <a:ln w="12700">
              <a:miter lim="400000"/>
            </a:ln>
            <a:effectLst/>
            <a:extLst>
              <a:ext uri="{C572A759-6A51-4108-AA02-DFA0A04FC94B}">
                <ma14:wrappingTextBoxFlag xmlns="" xmlns:ma14="http://schemas.microsoft.com/office/mac/drawingml/2011/main" val="1"/>
              </a:ext>
            </a:extLst>
          </p:spPr>
          <p:txBody>
            <a:bodyPr wrap="square" lIns="50800" tIns="50800" rIns="50800" bIns="50800" anchor="ctr">
              <a:spAutoFit/>
            </a:bodyPr>
            <a:lstStyle/>
            <a:p>
              <a:r>
                <a:rPr sz="1400" b="1" i="1" dirty="0">
                  <a:solidFill>
                    <a:srgbClr val="0000DB"/>
                  </a:solidFill>
                  <a:latin typeface="+mj-lt"/>
                  <a:cs typeface="Comic Sans MS"/>
                </a:rPr>
                <a:t>x</a:t>
              </a:r>
              <a:r>
                <a:rPr sz="1400" dirty="0">
                  <a:solidFill>
                    <a:srgbClr val="0000DB"/>
                  </a:solidFill>
                  <a:latin typeface="+mj-lt"/>
                  <a:cs typeface="Comic Sans MS"/>
                </a:rPr>
                <a:t>:</a:t>
              </a:r>
              <a:r>
                <a:rPr sz="1400" dirty="0">
                  <a:latin typeface="+mj-lt"/>
                  <a:cs typeface="Comic Sans MS"/>
                </a:rPr>
                <a:t> </a:t>
              </a:r>
              <a:r>
                <a:rPr lang="en-US" sz="1400" dirty="0">
                  <a:latin typeface="+mj-lt"/>
                  <a:cs typeface="Comic Sans MS"/>
                </a:rPr>
                <a:t>   the fraction of the nucleon’s momentum carried by the struck quark (0 &lt; x &lt; 1)</a:t>
              </a:r>
            </a:p>
          </p:txBody>
        </p:sp>
        <p:sp>
          <p:nvSpPr>
            <p:cNvPr id="22" name="Shape 87">
              <a:extLst>
                <a:ext uri="{FF2B5EF4-FFF2-40B4-BE49-F238E27FC236}">
                  <a16:creationId xmlns:a16="http://schemas.microsoft.com/office/drawing/2014/main" id="{0DCCD91B-3163-4DF2-BA70-F8F8C0322127}"/>
                </a:ext>
              </a:extLst>
            </p:cNvPr>
            <p:cNvSpPr/>
            <p:nvPr/>
          </p:nvSpPr>
          <p:spPr>
            <a:xfrm>
              <a:off x="8687607" y="1519827"/>
              <a:ext cx="1328249" cy="31803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marR="40639" defTabSz="914400">
                <a:defRPr sz="2400">
                  <a:uFill>
                    <a:solidFill>
                      <a:srgbClr val="021EAA"/>
                    </a:solidFill>
                  </a:uFill>
                  <a:latin typeface="+mn-lt"/>
                  <a:ea typeface="+mn-ea"/>
                  <a:cs typeface="+mn-cs"/>
                  <a:sym typeface="Arial"/>
                </a:defRPr>
              </a:pPr>
              <a:r>
                <a:rPr sz="1400" b="1" i="1" dirty="0">
                  <a:solidFill>
                    <a:srgbClr val="0000FF"/>
                  </a:solidFill>
                  <a:latin typeface="+mj-lt"/>
                  <a:cs typeface="Comic Sans MS"/>
                </a:rPr>
                <a:t>y</a:t>
              </a:r>
              <a:r>
                <a:rPr lang="en-US" sz="1400" b="1" i="1" dirty="0">
                  <a:solidFill>
                    <a:srgbClr val="0000FF"/>
                  </a:solidFill>
                  <a:latin typeface="+mj-lt"/>
                  <a:cs typeface="Comic Sans MS"/>
                </a:rPr>
                <a:t>:</a:t>
              </a:r>
              <a:r>
                <a:rPr sz="1400" dirty="0">
                  <a:latin typeface="+mj-lt"/>
                  <a:cs typeface="Comic Sans MS"/>
                </a:rPr>
                <a:t>  </a:t>
              </a:r>
              <a:r>
                <a:rPr lang="en-US" sz="1400" dirty="0">
                  <a:latin typeface="+mj-lt"/>
                  <a:cs typeface="Comic Sans MS"/>
                </a:rPr>
                <a:t>  </a:t>
              </a:r>
              <a:r>
                <a:rPr sz="1400" dirty="0">
                  <a:latin typeface="+mj-lt"/>
                  <a:cs typeface="Comic Sans MS"/>
                </a:rPr>
                <a:t>inelasticity</a:t>
              </a:r>
            </a:p>
          </p:txBody>
        </p:sp>
      </p:grpSp>
      <p:sp>
        <p:nvSpPr>
          <p:cNvPr id="24" name="Title 3">
            <a:extLst>
              <a:ext uri="{FF2B5EF4-FFF2-40B4-BE49-F238E27FC236}">
                <a16:creationId xmlns:a16="http://schemas.microsoft.com/office/drawing/2014/main" id="{30F5C910-E753-46C2-B583-FF2FA8FA6CD0}"/>
              </a:ext>
            </a:extLst>
          </p:cNvPr>
          <p:cNvSpPr>
            <a:spLocks noGrp="1"/>
          </p:cNvSpPr>
          <p:nvPr>
            <p:ph type="title"/>
          </p:nvPr>
        </p:nvSpPr>
        <p:spPr>
          <a:xfrm>
            <a:off x="0" y="2283"/>
            <a:ext cx="9144000" cy="584669"/>
          </a:xfrm>
        </p:spPr>
        <p:txBody>
          <a:bodyPr/>
          <a:lstStyle/>
          <a:p>
            <a:r>
              <a:rPr lang="en-US" sz="2800" dirty="0">
                <a:latin typeface="Arial" panose="020B0604020202020204" pitchFamily="34" charset="0"/>
                <a:cs typeface="Arial" panose="020B0604020202020204" pitchFamily="34" charset="0"/>
              </a:rPr>
              <a:t>3D Structure of Nucleons and Nuclei</a:t>
            </a:r>
            <a:endParaRPr lang="en-US" dirty="0">
              <a:latin typeface="+mj-lt"/>
            </a:endParaRPr>
          </a:p>
        </p:txBody>
      </p:sp>
      <p:sp>
        <p:nvSpPr>
          <p:cNvPr id="25" name="Left Arrow 6">
            <a:extLst>
              <a:ext uri="{FF2B5EF4-FFF2-40B4-BE49-F238E27FC236}">
                <a16:creationId xmlns:a16="http://schemas.microsoft.com/office/drawing/2014/main" id="{95C6A3CE-876C-4F81-BEF5-76B21F4C3DC5}"/>
              </a:ext>
            </a:extLst>
          </p:cNvPr>
          <p:cNvSpPr/>
          <p:nvPr/>
        </p:nvSpPr>
        <p:spPr>
          <a:xfrm>
            <a:off x="5738008" y="6053702"/>
            <a:ext cx="3191018" cy="615112"/>
          </a:xfrm>
          <a:prstGeom prst="left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Proton and Ion Beam ~100</a:t>
            </a:r>
            <a:r>
              <a:rPr kumimoji="0" lang="en-US" sz="1400" b="0" i="0" u="none" strike="noStrike" kern="0" cap="none" spc="0" normalizeH="0" noProof="0" dirty="0">
                <a:ln>
                  <a:noFill/>
                </a:ln>
                <a:solidFill>
                  <a:prstClr val="white"/>
                </a:solidFill>
                <a:effectLst/>
                <a:uLnTx/>
                <a:uFillTx/>
                <a:latin typeface="Arial" panose="020B0604020202020204" pitchFamily="34" charset="0"/>
                <a:cs typeface="Arial" panose="020B0604020202020204" pitchFamily="34" charset="0"/>
              </a:rPr>
              <a:t> GeV</a:t>
            </a:r>
            <a:endParaRPr kumimoji="0" lang="en-US"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6" name="Up Arrow 7">
            <a:extLst>
              <a:ext uri="{FF2B5EF4-FFF2-40B4-BE49-F238E27FC236}">
                <a16:creationId xmlns:a16="http://schemas.microsoft.com/office/drawing/2014/main" id="{A62ABDD2-2A9D-487B-BF9B-BE72D9BE3D51}"/>
              </a:ext>
            </a:extLst>
          </p:cNvPr>
          <p:cNvSpPr/>
          <p:nvPr/>
        </p:nvSpPr>
        <p:spPr>
          <a:xfrm>
            <a:off x="5319553" y="6121790"/>
            <a:ext cx="312367" cy="211209"/>
          </a:xfrm>
          <a:prstGeom prst="upArrow">
            <a:avLst/>
          </a:prstGeom>
          <a:solidFill>
            <a:srgbClr val="FFFF00"/>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0519BF82-47D0-480A-8773-03229DAEF4F1}"/>
              </a:ext>
            </a:extLst>
          </p:cNvPr>
          <p:cNvSpPr txBox="1"/>
          <p:nvPr/>
        </p:nvSpPr>
        <p:spPr>
          <a:xfrm>
            <a:off x="3635706" y="5967901"/>
            <a:ext cx="1586346" cy="307777"/>
          </a:xfrm>
          <a:prstGeom prst="rect">
            <a:avLst/>
          </a:prstGeom>
          <a:solidFill>
            <a:srgbClr val="FFFF00"/>
          </a:solidFill>
        </p:spPr>
        <p:txBody>
          <a:bodyPr wrap="square" rtlCol="0">
            <a:spAutoFit/>
          </a:bodyPr>
          <a:lstStyle/>
          <a:p>
            <a:pPr defTabSz="457200"/>
            <a:r>
              <a:rPr lang="en-US" sz="1400" dirty="0" err="1">
                <a:solidFill>
                  <a:prstClr val="black"/>
                </a:solidFill>
                <a:latin typeface="Arial" panose="020B0604020202020204" pitchFamily="34" charset="0"/>
                <a:cs typeface="Arial" panose="020B0604020202020204" pitchFamily="34" charset="0"/>
              </a:rPr>
              <a:t>k</a:t>
            </a:r>
            <a:r>
              <a:rPr lang="en-US" sz="1400" baseline="-25000" dirty="0" err="1">
                <a:solidFill>
                  <a:prstClr val="black"/>
                </a:solidFill>
                <a:latin typeface="Arial" panose="020B0604020202020204" pitchFamily="34" charset="0"/>
                <a:cs typeface="Arial" panose="020B0604020202020204" pitchFamily="34" charset="0"/>
              </a:rPr>
              <a:t>T</a:t>
            </a:r>
            <a:r>
              <a:rPr lang="en-US" sz="1400" dirty="0">
                <a:solidFill>
                  <a:prstClr val="black"/>
                </a:solidFill>
                <a:latin typeface="Arial" panose="020B0604020202020204" pitchFamily="34" charset="0"/>
                <a:cs typeface="Arial" panose="020B0604020202020204" pitchFamily="34" charset="0"/>
              </a:rPr>
              <a:t>, </a:t>
            </a:r>
            <a:r>
              <a:rPr lang="en-US" sz="1400" dirty="0" err="1">
                <a:solidFill>
                  <a:prstClr val="black"/>
                </a:solidFill>
                <a:latin typeface="Arial" panose="020B0604020202020204" pitchFamily="34" charset="0"/>
                <a:cs typeface="Arial" panose="020B0604020202020204" pitchFamily="34" charset="0"/>
              </a:rPr>
              <a:t>b</a:t>
            </a:r>
            <a:r>
              <a:rPr lang="en-US" sz="1400" baseline="-25000" dirty="0" err="1">
                <a:solidFill>
                  <a:prstClr val="black"/>
                </a:solidFill>
                <a:latin typeface="Arial" panose="020B0604020202020204" pitchFamily="34" charset="0"/>
                <a:cs typeface="Arial" panose="020B0604020202020204" pitchFamily="34" charset="0"/>
              </a:rPr>
              <a:t>T</a:t>
            </a:r>
            <a:r>
              <a:rPr lang="en-US" sz="1400" dirty="0">
                <a:solidFill>
                  <a:prstClr val="black"/>
                </a:solidFill>
                <a:latin typeface="Arial" panose="020B0604020202020204" pitchFamily="34" charset="0"/>
                <a:cs typeface="Arial" panose="020B0604020202020204" pitchFamily="34" charset="0"/>
              </a:rPr>
              <a:t> (~100 MeV)</a:t>
            </a:r>
          </a:p>
        </p:txBody>
      </p:sp>
      <p:pic>
        <p:nvPicPr>
          <p:cNvPr id="23" name="Picture 22">
            <a:extLst>
              <a:ext uri="{FF2B5EF4-FFF2-40B4-BE49-F238E27FC236}">
                <a16:creationId xmlns:a16="http://schemas.microsoft.com/office/drawing/2014/main" id="{C92FC67D-C294-4E68-ACF3-E9037221D54C}"/>
              </a:ext>
            </a:extLst>
          </p:cNvPr>
          <p:cNvPicPr>
            <a:picLocks noChangeAspect="1"/>
          </p:cNvPicPr>
          <p:nvPr/>
        </p:nvPicPr>
        <p:blipFill>
          <a:blip r:embed="rId5"/>
          <a:srcRect/>
          <a:stretch/>
        </p:blipFill>
        <p:spPr>
          <a:xfrm>
            <a:off x="1344954" y="5904058"/>
            <a:ext cx="1554480" cy="914400"/>
          </a:xfrm>
          <a:prstGeom prst="rect">
            <a:avLst/>
          </a:prstGeom>
        </p:spPr>
      </p:pic>
    </p:spTree>
    <p:extLst>
      <p:ext uri="{BB962C8B-B14F-4D97-AF65-F5344CB8AC3E}">
        <p14:creationId xmlns:p14="http://schemas.microsoft.com/office/powerpoint/2010/main" val="4270320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12</a:t>
            </a:fld>
            <a:endParaRPr lang="en-US" dirty="0">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mj-lt"/>
              </a:rPr>
              <a:t>EIC Science Questions</a:t>
            </a:r>
          </a:p>
        </p:txBody>
      </p:sp>
      <p:sp>
        <p:nvSpPr>
          <p:cNvPr id="8" name="Content Placeholder 6">
            <a:extLst>
              <a:ext uri="{FF2B5EF4-FFF2-40B4-BE49-F238E27FC236}">
                <a16:creationId xmlns:a16="http://schemas.microsoft.com/office/drawing/2014/main" id="{0DCEA2F2-157A-411E-9F5B-F6D8093648AA}"/>
              </a:ext>
            </a:extLst>
          </p:cNvPr>
          <p:cNvSpPr txBox="1">
            <a:spLocks/>
          </p:cNvSpPr>
          <p:nvPr/>
        </p:nvSpPr>
        <p:spPr>
          <a:xfrm>
            <a:off x="158005" y="839266"/>
            <a:ext cx="6046399" cy="1198400"/>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Font typeface="Arial" panose="020B0604020202020204" pitchFamily="34" charset="0"/>
              <a:buNone/>
            </a:pPr>
            <a:r>
              <a:rPr lang="en-US" sz="1800">
                <a:latin typeface="+mj-lt"/>
              </a:rPr>
              <a:t>How are the sea quarks and gluons, and their spins, </a:t>
            </a:r>
            <a:r>
              <a:rPr lang="en-US" sz="1800">
                <a:solidFill>
                  <a:srgbClr val="0000FF"/>
                </a:solidFill>
                <a:latin typeface="+mj-lt"/>
              </a:rPr>
              <a:t>distributed in space and momentum </a:t>
            </a:r>
            <a:r>
              <a:rPr lang="en-US" sz="1800">
                <a:latin typeface="+mj-lt"/>
              </a:rPr>
              <a:t>inside the nucleon? </a:t>
            </a:r>
          </a:p>
          <a:p>
            <a:pPr marL="0" indent="0">
              <a:spcBef>
                <a:spcPts val="400"/>
              </a:spcBef>
              <a:buFont typeface="Arial" panose="020B0604020202020204" pitchFamily="34" charset="0"/>
              <a:buNone/>
            </a:pPr>
            <a:r>
              <a:rPr lang="en-US" sz="1800">
                <a:latin typeface="+mj-lt"/>
              </a:rPr>
              <a:t>How do the </a:t>
            </a:r>
            <a:r>
              <a:rPr lang="en-US" sz="1800">
                <a:solidFill>
                  <a:srgbClr val="0000FF"/>
                </a:solidFill>
                <a:latin typeface="+mj-lt"/>
              </a:rPr>
              <a:t>nucleon properties emerge </a:t>
            </a:r>
            <a:r>
              <a:rPr lang="en-US" sz="1800">
                <a:latin typeface="+mj-lt"/>
              </a:rPr>
              <a:t>from them and their interactions?</a:t>
            </a:r>
            <a:endParaRPr lang="en-US" sz="1800" dirty="0">
              <a:latin typeface="+mj-lt"/>
            </a:endParaRPr>
          </a:p>
        </p:txBody>
      </p:sp>
      <p:pic>
        <p:nvPicPr>
          <p:cNvPr id="9" name="Picture 2">
            <a:extLst>
              <a:ext uri="{FF2B5EF4-FFF2-40B4-BE49-F238E27FC236}">
                <a16:creationId xmlns:a16="http://schemas.microsoft.com/office/drawing/2014/main" id="{410B0834-C405-4043-9F05-0E3FAE4541CE}"/>
              </a:ext>
            </a:extLst>
          </p:cNvPr>
          <p:cNvPicPr>
            <a:picLocks noChangeAspect="1" noChangeArrowheads="1"/>
          </p:cNvPicPr>
          <p:nvPr/>
        </p:nvPicPr>
        <p:blipFill>
          <a:blip r:embed="rId2" cstate="print">
            <a:alphaModFix/>
          </a:blip>
          <a:srcRect/>
          <a:stretch>
            <a:fillRect/>
          </a:stretch>
        </p:blipFill>
        <p:spPr bwMode="auto">
          <a:xfrm>
            <a:off x="6204404" y="835193"/>
            <a:ext cx="2717483" cy="1165860"/>
          </a:xfrm>
          <a:prstGeom prst="rect">
            <a:avLst/>
          </a:prstGeom>
          <a:noFill/>
          <a:ln w="9525">
            <a:noFill/>
            <a:miter lim="800000"/>
            <a:headEnd/>
            <a:tailEnd/>
          </a:ln>
        </p:spPr>
      </p:pic>
      <p:grpSp>
        <p:nvGrpSpPr>
          <p:cNvPr id="10" name="Group 9">
            <a:extLst>
              <a:ext uri="{FF2B5EF4-FFF2-40B4-BE49-F238E27FC236}">
                <a16:creationId xmlns:a16="http://schemas.microsoft.com/office/drawing/2014/main" id="{FFBDB390-BD93-48D9-9054-CCB68458680F}"/>
              </a:ext>
            </a:extLst>
          </p:cNvPr>
          <p:cNvGrpSpPr/>
          <p:nvPr/>
        </p:nvGrpSpPr>
        <p:grpSpPr>
          <a:xfrm>
            <a:off x="568441" y="2025804"/>
            <a:ext cx="8353446" cy="1856919"/>
            <a:chOff x="461897" y="4992849"/>
            <a:chExt cx="8353446" cy="1856919"/>
          </a:xfrm>
        </p:grpSpPr>
        <p:sp>
          <p:nvSpPr>
            <p:cNvPr id="11" name="TextBox 10">
              <a:extLst>
                <a:ext uri="{FF2B5EF4-FFF2-40B4-BE49-F238E27FC236}">
                  <a16:creationId xmlns:a16="http://schemas.microsoft.com/office/drawing/2014/main" id="{5B9A95F4-B709-4288-B768-7ED6397CFE19}"/>
                </a:ext>
              </a:extLst>
            </p:cNvPr>
            <p:cNvSpPr txBox="1"/>
            <p:nvPr/>
          </p:nvSpPr>
          <p:spPr>
            <a:xfrm>
              <a:off x="3669830" y="4992849"/>
              <a:ext cx="5145513" cy="1856919"/>
            </a:xfrm>
            <a:prstGeom prst="rect">
              <a:avLst/>
            </a:prstGeom>
            <a:noFill/>
          </p:spPr>
          <p:txBody>
            <a:bodyPr wrap="square" rtlCol="0">
              <a:spAutoFit/>
            </a:bodyPr>
            <a:lstStyle/>
            <a:p>
              <a:pPr>
                <a:spcBef>
                  <a:spcPts val="400"/>
                </a:spcBef>
              </a:pPr>
              <a:r>
                <a:rPr lang="en-US" dirty="0">
                  <a:solidFill>
                    <a:srgbClr val="292934"/>
                  </a:solidFill>
                  <a:latin typeface="+mj-lt"/>
                </a:rPr>
                <a:t>How do color-charged quarks and gluons, and colorless jets, </a:t>
              </a:r>
              <a:r>
                <a:rPr lang="en-US" dirty="0">
                  <a:solidFill>
                    <a:srgbClr val="0000FF"/>
                  </a:solidFill>
                  <a:latin typeface="+mj-lt"/>
                </a:rPr>
                <a:t>interact with a nuclear medium</a:t>
              </a:r>
              <a:r>
                <a:rPr lang="en-US" dirty="0">
                  <a:solidFill>
                    <a:srgbClr val="292934"/>
                  </a:solidFill>
                  <a:latin typeface="+mj-lt"/>
                </a:rPr>
                <a:t>?</a:t>
              </a:r>
            </a:p>
            <a:p>
              <a:pPr>
                <a:spcBef>
                  <a:spcPts val="400"/>
                </a:spcBef>
              </a:pPr>
              <a:r>
                <a:rPr lang="en-US" dirty="0">
                  <a:solidFill>
                    <a:srgbClr val="292934"/>
                  </a:solidFill>
                  <a:latin typeface="+mj-lt"/>
                </a:rPr>
                <a:t>How do the </a:t>
              </a:r>
              <a:r>
                <a:rPr lang="en-US" dirty="0">
                  <a:solidFill>
                    <a:srgbClr val="0000FF"/>
                  </a:solidFill>
                  <a:latin typeface="+mj-lt"/>
                </a:rPr>
                <a:t>confined hadronic states emerge </a:t>
              </a:r>
              <a:r>
                <a:rPr lang="en-US" dirty="0">
                  <a:solidFill>
                    <a:srgbClr val="292934"/>
                  </a:solidFill>
                  <a:latin typeface="+mj-lt"/>
                </a:rPr>
                <a:t>from these quarks and gluons? </a:t>
              </a:r>
            </a:p>
            <a:p>
              <a:pPr>
                <a:spcBef>
                  <a:spcPts val="400"/>
                </a:spcBef>
              </a:pPr>
              <a:r>
                <a:rPr lang="en-US" dirty="0">
                  <a:solidFill>
                    <a:srgbClr val="292934"/>
                  </a:solidFill>
                  <a:latin typeface="+mj-lt"/>
                </a:rPr>
                <a:t>How do the quark-gluon </a:t>
              </a:r>
              <a:r>
                <a:rPr lang="en-US" dirty="0">
                  <a:solidFill>
                    <a:srgbClr val="0000FF"/>
                  </a:solidFill>
                  <a:latin typeface="+mj-lt"/>
                </a:rPr>
                <a:t>interactions create nuclear binding?</a:t>
              </a:r>
            </a:p>
          </p:txBody>
        </p:sp>
        <p:pic>
          <p:nvPicPr>
            <p:cNvPr id="12" name="Picture 2" descr="hadronization.eps">
              <a:extLst>
                <a:ext uri="{FF2B5EF4-FFF2-40B4-BE49-F238E27FC236}">
                  <a16:creationId xmlns:a16="http://schemas.microsoft.com/office/drawing/2014/main" id="{E6EA746D-710C-4701-93C4-6F23CE35785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47583"/>
            <a:stretch/>
          </p:blipFill>
          <p:spPr bwMode="auto">
            <a:xfrm>
              <a:off x="461897" y="5100469"/>
              <a:ext cx="2792365" cy="1625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3" name="Group 12">
            <a:extLst>
              <a:ext uri="{FF2B5EF4-FFF2-40B4-BE49-F238E27FC236}">
                <a16:creationId xmlns:a16="http://schemas.microsoft.com/office/drawing/2014/main" id="{BD498ABC-5ECB-40B1-8FEB-8B5B3AE69755}"/>
              </a:ext>
            </a:extLst>
          </p:cNvPr>
          <p:cNvGrpSpPr/>
          <p:nvPr/>
        </p:nvGrpSpPr>
        <p:grpSpPr>
          <a:xfrm>
            <a:off x="86349" y="3619000"/>
            <a:ext cx="8834556" cy="2658486"/>
            <a:chOff x="86349" y="3619000"/>
            <a:chExt cx="8834556" cy="2658486"/>
          </a:xfrm>
        </p:grpSpPr>
        <p:pic>
          <p:nvPicPr>
            <p:cNvPr id="14" name="Picture 13">
              <a:extLst>
                <a:ext uri="{FF2B5EF4-FFF2-40B4-BE49-F238E27FC236}">
                  <a16:creationId xmlns:a16="http://schemas.microsoft.com/office/drawing/2014/main" id="{9B3254A7-F058-47DB-89F8-E2E65536C73E}"/>
                </a:ext>
              </a:extLst>
            </p:cNvPr>
            <p:cNvPicPr>
              <a:picLocks noChangeAspect="1"/>
            </p:cNvPicPr>
            <p:nvPr/>
          </p:nvPicPr>
          <p:blipFill>
            <a:blip r:embed="rId4"/>
            <a:stretch>
              <a:fillRect/>
            </a:stretch>
          </p:blipFill>
          <p:spPr>
            <a:xfrm>
              <a:off x="4975141" y="5471041"/>
              <a:ext cx="1325228" cy="800100"/>
            </a:xfrm>
            <a:prstGeom prst="rect">
              <a:avLst/>
            </a:prstGeom>
          </p:spPr>
        </p:pic>
        <p:pic>
          <p:nvPicPr>
            <p:cNvPr id="15" name="Picture 14">
              <a:extLst>
                <a:ext uri="{FF2B5EF4-FFF2-40B4-BE49-F238E27FC236}">
                  <a16:creationId xmlns:a16="http://schemas.microsoft.com/office/drawing/2014/main" id="{34436E32-9B96-4E3E-862C-2860B90A158D}"/>
                </a:ext>
              </a:extLst>
            </p:cNvPr>
            <p:cNvPicPr>
              <a:picLocks noChangeAspect="1"/>
            </p:cNvPicPr>
            <p:nvPr/>
          </p:nvPicPr>
          <p:blipFill>
            <a:blip r:embed="rId5"/>
            <a:stretch>
              <a:fillRect/>
            </a:stretch>
          </p:blipFill>
          <p:spPr>
            <a:xfrm>
              <a:off x="6917749" y="5471041"/>
              <a:ext cx="1372981" cy="806445"/>
            </a:xfrm>
            <a:prstGeom prst="rect">
              <a:avLst/>
            </a:prstGeom>
          </p:spPr>
        </p:pic>
        <p:sp>
          <p:nvSpPr>
            <p:cNvPr id="16" name="TextBox 15">
              <a:extLst>
                <a:ext uri="{FF2B5EF4-FFF2-40B4-BE49-F238E27FC236}">
                  <a16:creationId xmlns:a16="http://schemas.microsoft.com/office/drawing/2014/main" id="{9C7C734C-58B7-43F2-9152-107817582397}"/>
                </a:ext>
              </a:extLst>
            </p:cNvPr>
            <p:cNvSpPr txBox="1"/>
            <p:nvPr/>
          </p:nvSpPr>
          <p:spPr>
            <a:xfrm>
              <a:off x="4926396" y="4996054"/>
              <a:ext cx="1095172" cy="646331"/>
            </a:xfrm>
            <a:prstGeom prst="rect">
              <a:avLst/>
            </a:prstGeom>
            <a:noFill/>
          </p:spPr>
          <p:txBody>
            <a:bodyPr wrap="none" rtlCol="0">
              <a:spAutoFit/>
            </a:bodyPr>
            <a:lstStyle/>
            <a:p>
              <a:r>
                <a:rPr lang="en-US" dirty="0">
                  <a:latin typeface="+mj-lt"/>
                </a:rPr>
                <a:t>gluon </a:t>
              </a:r>
            </a:p>
            <a:p>
              <a:r>
                <a:rPr lang="en-US" dirty="0">
                  <a:latin typeface="+mj-lt"/>
                </a:rPr>
                <a:t>emission</a:t>
              </a:r>
            </a:p>
          </p:txBody>
        </p:sp>
        <p:sp>
          <p:nvSpPr>
            <p:cNvPr id="17" name="TextBox 16">
              <a:extLst>
                <a:ext uri="{FF2B5EF4-FFF2-40B4-BE49-F238E27FC236}">
                  <a16:creationId xmlns:a16="http://schemas.microsoft.com/office/drawing/2014/main" id="{CD421C40-4FEF-48CD-9C1D-EAA2F53EE44C}"/>
                </a:ext>
              </a:extLst>
            </p:cNvPr>
            <p:cNvSpPr txBox="1"/>
            <p:nvPr/>
          </p:nvSpPr>
          <p:spPr>
            <a:xfrm>
              <a:off x="6917749" y="4995191"/>
              <a:ext cx="2003156" cy="646331"/>
            </a:xfrm>
            <a:prstGeom prst="rect">
              <a:avLst/>
            </a:prstGeom>
            <a:noFill/>
          </p:spPr>
          <p:txBody>
            <a:bodyPr wrap="square" rtlCol="0">
              <a:spAutoFit/>
            </a:bodyPr>
            <a:lstStyle/>
            <a:p>
              <a:pPr algn="ctr"/>
              <a:r>
                <a:rPr lang="en-US" dirty="0">
                  <a:latin typeface="+mj-lt"/>
                </a:rPr>
                <a:t>gluon recombination</a:t>
              </a:r>
            </a:p>
          </p:txBody>
        </p:sp>
        <p:sp>
          <p:nvSpPr>
            <p:cNvPr id="18" name="TextBox 17">
              <a:extLst>
                <a:ext uri="{FF2B5EF4-FFF2-40B4-BE49-F238E27FC236}">
                  <a16:creationId xmlns:a16="http://schemas.microsoft.com/office/drawing/2014/main" id="{2036812B-97A5-4C72-B149-CD42AA77DF5F}"/>
                </a:ext>
              </a:extLst>
            </p:cNvPr>
            <p:cNvSpPr txBox="1"/>
            <p:nvPr/>
          </p:nvSpPr>
          <p:spPr>
            <a:xfrm>
              <a:off x="6410257" y="5509141"/>
              <a:ext cx="372668" cy="461665"/>
            </a:xfrm>
            <a:prstGeom prst="rect">
              <a:avLst/>
            </a:prstGeom>
            <a:noFill/>
          </p:spPr>
          <p:txBody>
            <a:bodyPr wrap="none" rtlCol="0">
              <a:spAutoFit/>
            </a:bodyPr>
            <a:lstStyle/>
            <a:p>
              <a:r>
                <a:rPr lang="en-US" sz="2400" b="1" dirty="0">
                  <a:solidFill>
                    <a:srgbClr val="FF0080"/>
                  </a:solidFill>
                  <a:latin typeface="+mj-lt"/>
                </a:rPr>
                <a:t>?</a:t>
              </a:r>
            </a:p>
          </p:txBody>
        </p:sp>
        <p:sp>
          <p:nvSpPr>
            <p:cNvPr id="19" name="TextBox 18">
              <a:extLst>
                <a:ext uri="{FF2B5EF4-FFF2-40B4-BE49-F238E27FC236}">
                  <a16:creationId xmlns:a16="http://schemas.microsoft.com/office/drawing/2014/main" id="{480E565D-4ACC-4B72-9C84-0B0678ED8E62}"/>
                </a:ext>
              </a:extLst>
            </p:cNvPr>
            <p:cNvSpPr txBox="1"/>
            <p:nvPr/>
          </p:nvSpPr>
          <p:spPr>
            <a:xfrm>
              <a:off x="86349" y="4045243"/>
              <a:ext cx="4841029" cy="2133918"/>
            </a:xfrm>
            <a:prstGeom prst="rect">
              <a:avLst/>
            </a:prstGeom>
            <a:noFill/>
          </p:spPr>
          <p:txBody>
            <a:bodyPr wrap="square" rtlCol="0">
              <a:spAutoFit/>
            </a:bodyPr>
            <a:lstStyle/>
            <a:p>
              <a:pPr>
                <a:spcBef>
                  <a:spcPts val="400"/>
                </a:spcBef>
              </a:pPr>
              <a:r>
                <a:rPr lang="en-US" dirty="0">
                  <a:solidFill>
                    <a:srgbClr val="292934"/>
                  </a:solidFill>
                  <a:latin typeface="+mj-lt"/>
                </a:rPr>
                <a:t>How does a </a:t>
              </a:r>
              <a:r>
                <a:rPr lang="en-US" dirty="0">
                  <a:solidFill>
                    <a:srgbClr val="0000FF"/>
                  </a:solidFill>
                  <a:latin typeface="+mj-lt"/>
                </a:rPr>
                <a:t>dense nuclear environment affect </a:t>
              </a:r>
              <a:r>
                <a:rPr lang="en-US" dirty="0">
                  <a:solidFill>
                    <a:srgbClr val="292934"/>
                  </a:solidFill>
                  <a:latin typeface="+mj-lt"/>
                </a:rPr>
                <a:t>the quarks and gluons, their correlations, and their interactions?</a:t>
              </a:r>
            </a:p>
            <a:p>
              <a:pPr>
                <a:spcBef>
                  <a:spcPts val="400"/>
                </a:spcBef>
              </a:pPr>
              <a:r>
                <a:rPr lang="en-US" dirty="0">
                  <a:solidFill>
                    <a:srgbClr val="292934"/>
                  </a:solidFill>
                  <a:latin typeface="+mj-lt"/>
                </a:rPr>
                <a:t>What happens to the </a:t>
              </a:r>
              <a:r>
                <a:rPr lang="en-US" dirty="0">
                  <a:solidFill>
                    <a:srgbClr val="0000FF"/>
                  </a:solidFill>
                  <a:latin typeface="+mj-lt"/>
                </a:rPr>
                <a:t>gluon density in nuclei</a:t>
              </a:r>
              <a:r>
                <a:rPr lang="en-US" dirty="0">
                  <a:solidFill>
                    <a:srgbClr val="292934"/>
                  </a:solidFill>
                  <a:latin typeface="+mj-lt"/>
                </a:rPr>
                <a:t>? Does it </a:t>
              </a:r>
              <a:r>
                <a:rPr lang="en-US" dirty="0">
                  <a:solidFill>
                    <a:srgbClr val="0000FF"/>
                  </a:solidFill>
                  <a:latin typeface="+mj-lt"/>
                </a:rPr>
                <a:t>saturate at high energy</a:t>
              </a:r>
              <a:r>
                <a:rPr lang="en-US" dirty="0">
                  <a:solidFill>
                    <a:srgbClr val="292934"/>
                  </a:solidFill>
                  <a:latin typeface="+mj-lt"/>
                </a:rPr>
                <a:t>, giving rise to a </a:t>
              </a:r>
              <a:r>
                <a:rPr lang="en-US" dirty="0">
                  <a:solidFill>
                    <a:srgbClr val="0000FF"/>
                  </a:solidFill>
                  <a:latin typeface="+mj-lt"/>
                </a:rPr>
                <a:t>gluonic matter with universal properties </a:t>
              </a:r>
              <a:r>
                <a:rPr lang="en-US" dirty="0">
                  <a:solidFill>
                    <a:srgbClr val="292934"/>
                  </a:solidFill>
                  <a:latin typeface="+mj-lt"/>
                </a:rPr>
                <a:t>in all nuclei, even the proton?</a:t>
              </a:r>
            </a:p>
          </p:txBody>
        </p:sp>
        <p:pic>
          <p:nvPicPr>
            <p:cNvPr id="20" name="Picture 19">
              <a:extLst>
                <a:ext uri="{FF2B5EF4-FFF2-40B4-BE49-F238E27FC236}">
                  <a16:creationId xmlns:a16="http://schemas.microsoft.com/office/drawing/2014/main" id="{F3F46C66-F6B5-4C54-AB80-5F2EA7565E0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02689" y="3619000"/>
              <a:ext cx="1674255" cy="1699357"/>
            </a:xfrm>
            <a:prstGeom prst="rect">
              <a:avLst/>
            </a:prstGeom>
          </p:spPr>
        </p:pic>
        <p:sp>
          <p:nvSpPr>
            <p:cNvPr id="21" name="TextBox 20">
              <a:extLst>
                <a:ext uri="{FF2B5EF4-FFF2-40B4-BE49-F238E27FC236}">
                  <a16:creationId xmlns:a16="http://schemas.microsoft.com/office/drawing/2014/main" id="{3F5D7DC5-2DB7-4175-9AFA-0BBA6CA4E563}"/>
                </a:ext>
              </a:extLst>
            </p:cNvPr>
            <p:cNvSpPr txBox="1"/>
            <p:nvPr/>
          </p:nvSpPr>
          <p:spPr>
            <a:xfrm>
              <a:off x="6423939" y="5752266"/>
              <a:ext cx="364403" cy="461665"/>
            </a:xfrm>
            <a:prstGeom prst="rect">
              <a:avLst/>
            </a:prstGeom>
            <a:noFill/>
          </p:spPr>
          <p:txBody>
            <a:bodyPr wrap="none" rtlCol="0">
              <a:spAutoFit/>
            </a:bodyPr>
            <a:lstStyle/>
            <a:p>
              <a:r>
                <a:rPr lang="en-US" sz="2400" b="1" dirty="0">
                  <a:solidFill>
                    <a:srgbClr val="FF0080"/>
                  </a:solidFill>
                  <a:latin typeface="+mj-lt"/>
                </a:rPr>
                <a:t>=</a:t>
              </a:r>
            </a:p>
          </p:txBody>
        </p:sp>
      </p:grpSp>
    </p:spTree>
    <p:extLst>
      <p:ext uri="{BB962C8B-B14F-4D97-AF65-F5344CB8AC3E}">
        <p14:creationId xmlns:p14="http://schemas.microsoft.com/office/powerpoint/2010/main" val="133101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C5D3-2975-F74E-9609-DA8E139CC2B1}"/>
              </a:ext>
            </a:extLst>
          </p:cNvPr>
          <p:cNvSpPr>
            <a:spLocks noGrp="1"/>
          </p:cNvSpPr>
          <p:nvPr>
            <p:ph type="title"/>
          </p:nvPr>
        </p:nvSpPr>
        <p:spPr>
          <a:xfrm>
            <a:off x="91440" y="1"/>
            <a:ext cx="9052560" cy="672992"/>
          </a:xfrm>
        </p:spPr>
        <p:txBody>
          <a:bodyPr>
            <a:normAutofit/>
          </a:bodyPr>
          <a:lstStyle/>
          <a:p>
            <a:r>
              <a:rPr lang="en-US" dirty="0"/>
              <a:t>2+1 Dimensional Imaging of Quarks &amp; Gluons </a:t>
            </a:r>
          </a:p>
        </p:txBody>
      </p:sp>
      <p:sp>
        <p:nvSpPr>
          <p:cNvPr id="4" name="Slide Number Placeholder 3">
            <a:extLst>
              <a:ext uri="{FF2B5EF4-FFF2-40B4-BE49-F238E27FC236}">
                <a16:creationId xmlns:a16="http://schemas.microsoft.com/office/drawing/2014/main" id="{6DFF2D06-AC23-2945-8166-B6CB91DB6452}"/>
              </a:ext>
            </a:extLst>
          </p:cNvPr>
          <p:cNvSpPr>
            <a:spLocks noGrp="1"/>
          </p:cNvSpPr>
          <p:nvPr>
            <p:ph type="sldNum" sz="quarter" idx="12"/>
          </p:nvPr>
        </p:nvSpPr>
        <p:spPr/>
        <p:txBody>
          <a:bodyPr/>
          <a:lstStyle/>
          <a:p>
            <a:fld id="{893C5830-40F3-F04E-B2E3-10E6672BA8FF}" type="slidenum">
              <a:rPr lang="en-US" smtClean="0"/>
              <a:pPr/>
              <a:t>13</a:t>
            </a:fld>
            <a:endParaRPr lang="en-US" dirty="0"/>
          </a:p>
        </p:txBody>
      </p:sp>
      <p:sp>
        <p:nvSpPr>
          <p:cNvPr id="3" name="Shape 50">
            <a:extLst>
              <a:ext uri="{FF2B5EF4-FFF2-40B4-BE49-F238E27FC236}">
                <a16:creationId xmlns:a16="http://schemas.microsoft.com/office/drawing/2014/main" id="{DC2ECA3D-92B2-88C7-6813-69600EACAE7F}"/>
              </a:ext>
            </a:extLst>
          </p:cNvPr>
          <p:cNvSpPr/>
          <p:nvPr/>
        </p:nvSpPr>
        <p:spPr>
          <a:xfrm>
            <a:off x="3356731" y="651557"/>
            <a:ext cx="2232339" cy="830997"/>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lvl="0" algn="ctr"/>
            <a:r>
              <a:rPr lang="en-US" sz="2400" dirty="0">
                <a:latin typeface="+mj-lt"/>
                <a:ea typeface="Cambria Math"/>
                <a:cs typeface="Comic Sans MS"/>
                <a:sym typeface="Cambria Math"/>
              </a:rPr>
              <a:t>Wigner function</a:t>
            </a:r>
          </a:p>
          <a:p>
            <a:pPr lvl="0" algn="ctr"/>
            <a:r>
              <a:rPr sz="2400" dirty="0">
                <a:latin typeface="+mj-lt"/>
                <a:ea typeface="Cambria Math"/>
                <a:cs typeface="Comic Sans MS"/>
                <a:sym typeface="Cambria Math"/>
              </a:rPr>
              <a:t>W(x,b</a:t>
            </a:r>
            <a:r>
              <a:rPr sz="2400" baseline="-25000" dirty="0">
                <a:latin typeface="+mj-lt"/>
                <a:ea typeface="Cambria Math"/>
                <a:cs typeface="Comic Sans MS"/>
                <a:sym typeface="Cambria Math"/>
              </a:rPr>
              <a:t>T</a:t>
            </a:r>
            <a:r>
              <a:rPr sz="2400" dirty="0">
                <a:latin typeface="+mj-lt"/>
                <a:ea typeface="Cambria Math"/>
                <a:cs typeface="Comic Sans MS"/>
                <a:sym typeface="Cambria Math"/>
              </a:rPr>
              <a:t>,k</a:t>
            </a:r>
            <a:r>
              <a:rPr sz="2400" baseline="-25000" dirty="0">
                <a:latin typeface="+mj-lt"/>
                <a:ea typeface="Cambria Math"/>
                <a:cs typeface="Comic Sans MS"/>
                <a:sym typeface="Cambria Math"/>
              </a:rPr>
              <a:t>T</a:t>
            </a:r>
            <a:r>
              <a:rPr sz="2400" dirty="0">
                <a:latin typeface="+mj-lt"/>
                <a:ea typeface="Cambria Math"/>
                <a:cs typeface="Comic Sans MS"/>
                <a:sym typeface="Cambria Math"/>
              </a:rPr>
              <a:t>)</a:t>
            </a:r>
          </a:p>
        </p:txBody>
      </p:sp>
      <p:sp>
        <p:nvSpPr>
          <p:cNvPr id="5" name="Shape 51">
            <a:extLst>
              <a:ext uri="{FF2B5EF4-FFF2-40B4-BE49-F238E27FC236}">
                <a16:creationId xmlns:a16="http://schemas.microsoft.com/office/drawing/2014/main" id="{31EB69E1-7292-869A-8525-A6B30139D12A}"/>
              </a:ext>
            </a:extLst>
          </p:cNvPr>
          <p:cNvSpPr/>
          <p:nvPr/>
        </p:nvSpPr>
        <p:spPr>
          <a:xfrm>
            <a:off x="5823675" y="1440914"/>
            <a:ext cx="826506" cy="4616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lvl="0"/>
            <a:r>
              <a:rPr sz="2400" dirty="0">
                <a:latin typeface="+mj-lt"/>
                <a:ea typeface="Cambria Math"/>
                <a:cs typeface="Comic Sans MS"/>
                <a:sym typeface="Cambria Math"/>
              </a:rPr>
              <a:t>∫ d</a:t>
            </a:r>
            <a:r>
              <a:rPr sz="2400" baseline="30000" dirty="0">
                <a:latin typeface="+mj-lt"/>
                <a:ea typeface="Cambria Math"/>
                <a:cs typeface="Comic Sans MS"/>
                <a:sym typeface="Cambria Math"/>
              </a:rPr>
              <a:t>2</a:t>
            </a:r>
            <a:r>
              <a:rPr sz="2400" dirty="0">
                <a:latin typeface="+mj-lt"/>
                <a:ea typeface="Cambria Math"/>
                <a:cs typeface="Comic Sans MS"/>
                <a:sym typeface="Cambria Math"/>
              </a:rPr>
              <a:t>k</a:t>
            </a:r>
            <a:r>
              <a:rPr sz="2400" baseline="-25000" dirty="0">
                <a:latin typeface="+mj-lt"/>
                <a:ea typeface="Cambria Math"/>
                <a:cs typeface="Comic Sans MS"/>
                <a:sym typeface="Cambria Math"/>
              </a:rPr>
              <a:t>T</a:t>
            </a:r>
          </a:p>
        </p:txBody>
      </p:sp>
      <p:sp>
        <p:nvSpPr>
          <p:cNvPr id="6" name="Shape 52">
            <a:extLst>
              <a:ext uri="{FF2B5EF4-FFF2-40B4-BE49-F238E27FC236}">
                <a16:creationId xmlns:a16="http://schemas.microsoft.com/office/drawing/2014/main" id="{F9BF4626-470A-F099-EE29-4CD75BE30BED}"/>
              </a:ext>
            </a:extLst>
          </p:cNvPr>
          <p:cNvSpPr/>
          <p:nvPr/>
        </p:nvSpPr>
        <p:spPr>
          <a:xfrm>
            <a:off x="6319866" y="2523346"/>
            <a:ext cx="917878" cy="4616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lvl="0"/>
            <a:r>
              <a:rPr sz="2400">
                <a:latin typeface="+mj-lt"/>
                <a:ea typeface="Cambria Math"/>
                <a:cs typeface="Comic Sans MS"/>
                <a:sym typeface="Cambria Math"/>
              </a:rPr>
              <a:t>f(x,b</a:t>
            </a:r>
            <a:r>
              <a:rPr sz="2400" baseline="-25000">
                <a:latin typeface="+mj-lt"/>
                <a:ea typeface="Cambria Math"/>
                <a:cs typeface="Comic Sans MS"/>
                <a:sym typeface="Cambria Math"/>
              </a:rPr>
              <a:t>T</a:t>
            </a:r>
            <a:r>
              <a:rPr sz="2400">
                <a:latin typeface="+mj-lt"/>
                <a:ea typeface="Cambria Math"/>
                <a:cs typeface="Comic Sans MS"/>
                <a:sym typeface="Cambria Math"/>
              </a:rPr>
              <a:t>)</a:t>
            </a:r>
          </a:p>
        </p:txBody>
      </p:sp>
      <p:sp>
        <p:nvSpPr>
          <p:cNvPr id="7" name="Shape 53">
            <a:extLst>
              <a:ext uri="{FF2B5EF4-FFF2-40B4-BE49-F238E27FC236}">
                <a16:creationId xmlns:a16="http://schemas.microsoft.com/office/drawing/2014/main" id="{73A3BAC1-64E8-1046-8AFE-887CD4B98F14}"/>
              </a:ext>
            </a:extLst>
          </p:cNvPr>
          <p:cNvSpPr/>
          <p:nvPr/>
        </p:nvSpPr>
        <p:spPr>
          <a:xfrm>
            <a:off x="1688411" y="2523346"/>
            <a:ext cx="900244" cy="4616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lvl="0"/>
            <a:r>
              <a:rPr sz="2400" dirty="0">
                <a:latin typeface="+mj-lt"/>
                <a:ea typeface="Cambria Math"/>
                <a:cs typeface="Comic Sans MS"/>
                <a:sym typeface="Cambria Math"/>
              </a:rPr>
              <a:t>f(x,k</a:t>
            </a:r>
            <a:r>
              <a:rPr sz="2400" baseline="-25000" dirty="0">
                <a:latin typeface="+mj-lt"/>
                <a:ea typeface="Cambria Math"/>
                <a:cs typeface="Comic Sans MS"/>
                <a:sym typeface="Cambria Math"/>
              </a:rPr>
              <a:t>T</a:t>
            </a:r>
            <a:r>
              <a:rPr sz="2400" dirty="0">
                <a:latin typeface="+mj-lt"/>
                <a:ea typeface="Cambria Math"/>
                <a:cs typeface="Comic Sans MS"/>
                <a:sym typeface="Cambria Math"/>
              </a:rPr>
              <a:t>)</a:t>
            </a:r>
          </a:p>
        </p:txBody>
      </p:sp>
      <p:sp>
        <p:nvSpPr>
          <p:cNvPr id="8" name="Shape 54">
            <a:extLst>
              <a:ext uri="{FF2B5EF4-FFF2-40B4-BE49-F238E27FC236}">
                <a16:creationId xmlns:a16="http://schemas.microsoft.com/office/drawing/2014/main" id="{90C1C6D1-0C61-2561-7C66-FFD7AB798A4F}"/>
              </a:ext>
            </a:extLst>
          </p:cNvPr>
          <p:cNvSpPr/>
          <p:nvPr/>
        </p:nvSpPr>
        <p:spPr>
          <a:xfrm>
            <a:off x="2142023" y="1507039"/>
            <a:ext cx="759180" cy="4616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lvl="0"/>
            <a:r>
              <a:rPr sz="2400">
                <a:latin typeface="+mj-lt"/>
                <a:ea typeface="Cambria Math"/>
                <a:cs typeface="Comic Sans MS"/>
                <a:sym typeface="Cambria Math"/>
              </a:rPr>
              <a:t>∫d</a:t>
            </a:r>
            <a:r>
              <a:rPr sz="2400" baseline="30000">
                <a:latin typeface="+mj-lt"/>
                <a:ea typeface="Cambria Math"/>
                <a:cs typeface="Comic Sans MS"/>
                <a:sym typeface="Cambria Math"/>
              </a:rPr>
              <a:t>2</a:t>
            </a:r>
            <a:r>
              <a:rPr sz="2400">
                <a:latin typeface="+mj-lt"/>
                <a:ea typeface="Cambria Math"/>
                <a:cs typeface="Comic Sans MS"/>
                <a:sym typeface="Cambria Math"/>
              </a:rPr>
              <a:t>b</a:t>
            </a:r>
            <a:r>
              <a:rPr sz="2400" baseline="-25000">
                <a:latin typeface="+mj-lt"/>
                <a:ea typeface="Cambria Math"/>
                <a:cs typeface="Comic Sans MS"/>
                <a:sym typeface="Cambria Math"/>
              </a:rPr>
              <a:t>T</a:t>
            </a:r>
          </a:p>
        </p:txBody>
      </p:sp>
      <p:sp>
        <p:nvSpPr>
          <p:cNvPr id="9" name="Shape 57">
            <a:extLst>
              <a:ext uri="{FF2B5EF4-FFF2-40B4-BE49-F238E27FC236}">
                <a16:creationId xmlns:a16="http://schemas.microsoft.com/office/drawing/2014/main" id="{76D09E46-29A0-CE64-88C9-3223D1C683DC}"/>
              </a:ext>
            </a:extLst>
          </p:cNvPr>
          <p:cNvSpPr/>
          <p:nvPr/>
        </p:nvSpPr>
        <p:spPr>
          <a:xfrm flipH="1">
            <a:off x="2280558" y="1423635"/>
            <a:ext cx="1433332" cy="1107131"/>
          </a:xfrm>
          <a:prstGeom prst="line">
            <a:avLst/>
          </a:prstGeom>
          <a:ln w="25400">
            <a:solidFill/>
            <a:tailEnd type="triangle"/>
          </a:ln>
        </p:spPr>
        <p:txBody>
          <a:bodyPr lIns="0" tIns="0" rIns="0" bIns="0"/>
          <a:lstStyle/>
          <a:p>
            <a:pPr lvl="0">
              <a:defRPr sz="1200">
                <a:latin typeface="+mj-lt"/>
                <a:ea typeface="+mj-ea"/>
                <a:cs typeface="+mj-cs"/>
                <a:sym typeface="Helvetica"/>
              </a:defRPr>
            </a:pPr>
            <a:endParaRPr/>
          </a:p>
        </p:txBody>
      </p:sp>
      <p:sp>
        <p:nvSpPr>
          <p:cNvPr id="10" name="Shape 59">
            <a:extLst>
              <a:ext uri="{FF2B5EF4-FFF2-40B4-BE49-F238E27FC236}">
                <a16:creationId xmlns:a16="http://schemas.microsoft.com/office/drawing/2014/main" id="{46560790-3C25-D022-3DBD-6CFE62E2437A}"/>
              </a:ext>
            </a:extLst>
          </p:cNvPr>
          <p:cNvSpPr/>
          <p:nvPr/>
        </p:nvSpPr>
        <p:spPr>
          <a:xfrm>
            <a:off x="51933" y="5771290"/>
            <a:ext cx="4572001" cy="650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dirty="0">
                <a:latin typeface="+mj-lt"/>
                <a:ea typeface="Comic Sans MS" charset="0"/>
                <a:cs typeface="Comic Sans MS" charset="0"/>
              </a:rPr>
              <a:t>Spin-dependent 3D momentum space </a:t>
            </a:r>
          </a:p>
          <a:p>
            <a:pPr lvl="0"/>
            <a:r>
              <a:rPr dirty="0">
                <a:latin typeface="+mj-lt"/>
                <a:ea typeface="Comic Sans MS" charset="0"/>
                <a:cs typeface="Comic Sans MS" charset="0"/>
              </a:rPr>
              <a:t>images from semi-inclusive scattering</a:t>
            </a:r>
          </a:p>
        </p:txBody>
      </p:sp>
      <p:sp>
        <p:nvSpPr>
          <p:cNvPr id="11" name="Shape 60">
            <a:extLst>
              <a:ext uri="{FF2B5EF4-FFF2-40B4-BE49-F238E27FC236}">
                <a16:creationId xmlns:a16="http://schemas.microsoft.com/office/drawing/2014/main" id="{24F42618-D539-C01A-60E9-C56EBCF2542B}"/>
              </a:ext>
            </a:extLst>
          </p:cNvPr>
          <p:cNvSpPr/>
          <p:nvPr/>
        </p:nvSpPr>
        <p:spPr>
          <a:xfrm>
            <a:off x="249620" y="2691355"/>
            <a:ext cx="836124" cy="36933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a:solidFill>
                  <a:srgbClr val="1F497D"/>
                </a:solidFill>
              </a:defRPr>
            </a:lvl1pPr>
          </a:lstStyle>
          <a:p>
            <a:pPr lvl="0">
              <a:defRPr>
                <a:solidFill>
                  <a:srgbClr val="000000"/>
                </a:solidFill>
              </a:defRPr>
            </a:pPr>
            <a:r>
              <a:rPr dirty="0">
                <a:solidFill>
                  <a:srgbClr val="FF00FF"/>
                </a:solidFill>
                <a:latin typeface="+mj-lt"/>
                <a:cs typeface="Comic Sans MS"/>
              </a:rPr>
              <a:t>Quarks</a:t>
            </a:r>
          </a:p>
        </p:txBody>
      </p:sp>
      <p:sp>
        <p:nvSpPr>
          <p:cNvPr id="13" name="Shape 61">
            <a:extLst>
              <a:ext uri="{FF2B5EF4-FFF2-40B4-BE49-F238E27FC236}">
                <a16:creationId xmlns:a16="http://schemas.microsoft.com/office/drawing/2014/main" id="{29A616A7-DD79-A280-2637-C5518AD8A5A4}"/>
              </a:ext>
            </a:extLst>
          </p:cNvPr>
          <p:cNvSpPr/>
          <p:nvPr/>
        </p:nvSpPr>
        <p:spPr>
          <a:xfrm>
            <a:off x="5276022" y="1440783"/>
            <a:ext cx="1433332" cy="1107131"/>
          </a:xfrm>
          <a:prstGeom prst="line">
            <a:avLst/>
          </a:prstGeom>
          <a:ln w="25400">
            <a:solidFill/>
            <a:tailEnd type="triangle"/>
          </a:ln>
        </p:spPr>
        <p:txBody>
          <a:bodyPr lIns="0" tIns="0" rIns="0" bIns="0"/>
          <a:lstStyle/>
          <a:p>
            <a:pPr lvl="0">
              <a:defRPr sz="1200">
                <a:latin typeface="+mj-lt"/>
                <a:ea typeface="+mj-ea"/>
                <a:cs typeface="+mj-cs"/>
                <a:sym typeface="Helvetica"/>
              </a:defRPr>
            </a:pPr>
            <a:endParaRPr/>
          </a:p>
        </p:txBody>
      </p:sp>
      <p:sp>
        <p:nvSpPr>
          <p:cNvPr id="14" name="Shape 63">
            <a:extLst>
              <a:ext uri="{FF2B5EF4-FFF2-40B4-BE49-F238E27FC236}">
                <a16:creationId xmlns:a16="http://schemas.microsoft.com/office/drawing/2014/main" id="{B2CB6FAB-3F31-0902-4FFA-646A1F70C285}"/>
              </a:ext>
            </a:extLst>
          </p:cNvPr>
          <p:cNvSpPr/>
          <p:nvPr/>
        </p:nvSpPr>
        <p:spPr>
          <a:xfrm>
            <a:off x="4563694" y="5778536"/>
            <a:ext cx="4922651" cy="6463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lvl="0"/>
            <a:r>
              <a:rPr dirty="0">
                <a:latin typeface="+mj-lt"/>
                <a:ea typeface="Comic Sans MS" charset="0"/>
                <a:cs typeface="Comic Sans MS" charset="0"/>
              </a:rPr>
              <a:t>Spin-dependent 2+1D coordinate space images from exclusive scattering</a:t>
            </a:r>
          </a:p>
        </p:txBody>
      </p:sp>
      <p:sp>
        <p:nvSpPr>
          <p:cNvPr id="15" name="Shape 64">
            <a:extLst>
              <a:ext uri="{FF2B5EF4-FFF2-40B4-BE49-F238E27FC236}">
                <a16:creationId xmlns:a16="http://schemas.microsoft.com/office/drawing/2014/main" id="{9E0F5990-AC51-AEBC-E9BD-3F0C72A9C9E2}"/>
              </a:ext>
            </a:extLst>
          </p:cNvPr>
          <p:cNvSpPr/>
          <p:nvPr/>
        </p:nvSpPr>
        <p:spPr>
          <a:xfrm>
            <a:off x="7836805" y="3441759"/>
            <a:ext cx="836124" cy="36933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a:solidFill>
                  <a:srgbClr val="FF0000"/>
                </a:solidFill>
              </a:defRPr>
            </a:lvl1pPr>
          </a:lstStyle>
          <a:p>
            <a:pPr lvl="0">
              <a:defRPr>
                <a:solidFill>
                  <a:srgbClr val="000000"/>
                </a:solidFill>
              </a:defRPr>
            </a:pPr>
            <a:r>
              <a:rPr lang="en-US" dirty="0">
                <a:solidFill>
                  <a:srgbClr val="FF0000"/>
                </a:solidFill>
                <a:latin typeface="+mj-lt"/>
                <a:cs typeface="Comic Sans MS"/>
              </a:rPr>
              <a:t>Quarks</a:t>
            </a:r>
            <a:endParaRPr dirty="0">
              <a:solidFill>
                <a:srgbClr val="FF0000"/>
              </a:solidFill>
              <a:latin typeface="+mj-lt"/>
              <a:cs typeface="Comic Sans MS"/>
            </a:endParaRPr>
          </a:p>
        </p:txBody>
      </p:sp>
      <p:sp>
        <p:nvSpPr>
          <p:cNvPr id="16" name="Shape 65">
            <a:extLst>
              <a:ext uri="{FF2B5EF4-FFF2-40B4-BE49-F238E27FC236}">
                <a16:creationId xmlns:a16="http://schemas.microsoft.com/office/drawing/2014/main" id="{6622F54B-4B55-0589-ED12-30FB8A03B7AE}"/>
              </a:ext>
            </a:extLst>
          </p:cNvPr>
          <p:cNvSpPr/>
          <p:nvPr/>
        </p:nvSpPr>
        <p:spPr>
          <a:xfrm>
            <a:off x="90951" y="1281430"/>
            <a:ext cx="1632817" cy="830997"/>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lvl="0" algn="ctr"/>
            <a:r>
              <a:rPr sz="2400" i="1" dirty="0">
                <a:solidFill>
                  <a:srgbClr val="0000FF"/>
                </a:solidFill>
                <a:latin typeface="+mj-lt"/>
                <a:cs typeface="Comic Sans MS"/>
              </a:rPr>
              <a:t>Momentum</a:t>
            </a:r>
          </a:p>
          <a:p>
            <a:pPr lvl="0" algn="ctr"/>
            <a:r>
              <a:rPr sz="2400" i="1" dirty="0">
                <a:solidFill>
                  <a:srgbClr val="0000FF"/>
                </a:solidFill>
                <a:latin typeface="+mj-lt"/>
                <a:cs typeface="Comic Sans MS"/>
              </a:rPr>
              <a:t>space</a:t>
            </a:r>
          </a:p>
        </p:txBody>
      </p:sp>
      <p:sp>
        <p:nvSpPr>
          <p:cNvPr id="20" name="Shape 66">
            <a:extLst>
              <a:ext uri="{FF2B5EF4-FFF2-40B4-BE49-F238E27FC236}">
                <a16:creationId xmlns:a16="http://schemas.microsoft.com/office/drawing/2014/main" id="{E6B303B0-5C81-F9E3-8112-D65ABEB1E4EC}"/>
              </a:ext>
            </a:extLst>
          </p:cNvPr>
          <p:cNvSpPr/>
          <p:nvPr/>
        </p:nvSpPr>
        <p:spPr>
          <a:xfrm>
            <a:off x="7502565" y="1281430"/>
            <a:ext cx="1648847" cy="830997"/>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lvl="0" algn="ctr"/>
            <a:r>
              <a:rPr sz="2400" i="1" dirty="0">
                <a:solidFill>
                  <a:srgbClr val="0000FF"/>
                </a:solidFill>
                <a:latin typeface="+mj-lt"/>
                <a:cs typeface="Comic Sans MS"/>
              </a:rPr>
              <a:t>Coordinate</a:t>
            </a:r>
          </a:p>
          <a:p>
            <a:pPr lvl="0" algn="ctr"/>
            <a:r>
              <a:rPr sz="2400" i="1" dirty="0">
                <a:solidFill>
                  <a:srgbClr val="0000FF"/>
                </a:solidFill>
                <a:latin typeface="+mj-lt"/>
                <a:cs typeface="Comic Sans MS"/>
              </a:rPr>
              <a:t>space</a:t>
            </a:r>
          </a:p>
        </p:txBody>
      </p:sp>
      <p:grpSp>
        <p:nvGrpSpPr>
          <p:cNvPr id="22" name="Group 21">
            <a:extLst>
              <a:ext uri="{FF2B5EF4-FFF2-40B4-BE49-F238E27FC236}">
                <a16:creationId xmlns:a16="http://schemas.microsoft.com/office/drawing/2014/main" id="{3CA9C18A-C4EA-88CC-64B0-BBC77428B9EC}"/>
              </a:ext>
            </a:extLst>
          </p:cNvPr>
          <p:cNvGrpSpPr/>
          <p:nvPr/>
        </p:nvGrpSpPr>
        <p:grpSpPr>
          <a:xfrm>
            <a:off x="112469" y="3130871"/>
            <a:ext cx="4244340" cy="2659709"/>
            <a:chOff x="5523394" y="5401735"/>
            <a:chExt cx="4244340" cy="2659709"/>
          </a:xfrm>
        </p:grpSpPr>
        <p:pic>
          <p:nvPicPr>
            <p:cNvPr id="23" name="Picture 22">
              <a:extLst>
                <a:ext uri="{FF2B5EF4-FFF2-40B4-BE49-F238E27FC236}">
                  <a16:creationId xmlns:a16="http://schemas.microsoft.com/office/drawing/2014/main" id="{3D3DE613-2907-CA5A-1206-5588DA09568D}"/>
                </a:ext>
              </a:extLst>
            </p:cNvPr>
            <p:cNvPicPr>
              <a:picLocks noChangeAspect="1"/>
            </p:cNvPicPr>
            <p:nvPr/>
          </p:nvPicPr>
          <p:blipFill>
            <a:blip r:embed="rId2"/>
            <a:stretch>
              <a:fillRect/>
            </a:stretch>
          </p:blipFill>
          <p:spPr>
            <a:xfrm>
              <a:off x="5523394" y="5455404"/>
              <a:ext cx="4244340" cy="2606040"/>
            </a:xfrm>
            <a:prstGeom prst="rect">
              <a:avLst/>
            </a:prstGeom>
          </p:spPr>
        </p:pic>
        <p:sp>
          <p:nvSpPr>
            <p:cNvPr id="31" name="Up Arrow 29">
              <a:extLst>
                <a:ext uri="{FF2B5EF4-FFF2-40B4-BE49-F238E27FC236}">
                  <a16:creationId xmlns:a16="http://schemas.microsoft.com/office/drawing/2014/main" id="{44AFE684-CB31-2BEE-394E-FB3D617BEAD2}"/>
                </a:ext>
              </a:extLst>
            </p:cNvPr>
            <p:cNvSpPr/>
            <p:nvPr/>
          </p:nvSpPr>
          <p:spPr bwMode="auto">
            <a:xfrm>
              <a:off x="6027899" y="5401735"/>
              <a:ext cx="165652" cy="249538"/>
            </a:xfrm>
            <a:prstGeom prst="upArrow">
              <a:avLst/>
            </a:prstGeom>
            <a:solidFill>
              <a:srgbClr val="0000FF"/>
            </a:solidFill>
            <a:ln w="9525" cap="flat" cmpd="sng" algn="ctr">
              <a:solidFill>
                <a:srgbClr val="008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6" name="Up Arrow 30">
              <a:extLst>
                <a:ext uri="{FF2B5EF4-FFF2-40B4-BE49-F238E27FC236}">
                  <a16:creationId xmlns:a16="http://schemas.microsoft.com/office/drawing/2014/main" id="{EE8B776A-791C-C27C-822E-76A4546DCCC4}"/>
                </a:ext>
              </a:extLst>
            </p:cNvPr>
            <p:cNvSpPr/>
            <p:nvPr/>
          </p:nvSpPr>
          <p:spPr bwMode="auto">
            <a:xfrm>
              <a:off x="7071507" y="5648003"/>
              <a:ext cx="165652" cy="249538"/>
            </a:xfrm>
            <a:prstGeom prst="upArrow">
              <a:avLst/>
            </a:prstGeom>
            <a:solidFill>
              <a:srgbClr val="0000FF"/>
            </a:solidFill>
            <a:ln w="9525" cap="flat" cmpd="sng" algn="ctr">
              <a:solidFill>
                <a:srgbClr val="008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7" name="Up Arrow 31">
              <a:extLst>
                <a:ext uri="{FF2B5EF4-FFF2-40B4-BE49-F238E27FC236}">
                  <a16:creationId xmlns:a16="http://schemas.microsoft.com/office/drawing/2014/main" id="{BBF068BE-9080-059C-F930-29BF0E3EB116}"/>
                </a:ext>
              </a:extLst>
            </p:cNvPr>
            <p:cNvSpPr/>
            <p:nvPr/>
          </p:nvSpPr>
          <p:spPr bwMode="auto">
            <a:xfrm>
              <a:off x="8267148" y="5972313"/>
              <a:ext cx="165652" cy="249538"/>
            </a:xfrm>
            <a:prstGeom prst="upArrow">
              <a:avLst/>
            </a:prstGeom>
            <a:solidFill>
              <a:srgbClr val="0000FF"/>
            </a:solidFill>
            <a:ln w="9525" cap="flat" cmpd="sng" algn="ctr">
              <a:solidFill>
                <a:srgbClr val="008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38" name="Group 37">
            <a:extLst>
              <a:ext uri="{FF2B5EF4-FFF2-40B4-BE49-F238E27FC236}">
                <a16:creationId xmlns:a16="http://schemas.microsoft.com/office/drawing/2014/main" id="{67020D06-06CE-64C2-6BCC-0326306EE1F3}"/>
              </a:ext>
            </a:extLst>
          </p:cNvPr>
          <p:cNvGrpSpPr/>
          <p:nvPr/>
        </p:nvGrpSpPr>
        <p:grpSpPr>
          <a:xfrm>
            <a:off x="4652645" y="3573575"/>
            <a:ext cx="4491355" cy="2370469"/>
            <a:chOff x="4672965" y="3634535"/>
            <a:chExt cx="4491355" cy="2370469"/>
          </a:xfrm>
        </p:grpSpPr>
        <p:pic>
          <p:nvPicPr>
            <p:cNvPr id="39" name="Picture 38">
              <a:extLst>
                <a:ext uri="{FF2B5EF4-FFF2-40B4-BE49-F238E27FC236}">
                  <a16:creationId xmlns:a16="http://schemas.microsoft.com/office/drawing/2014/main" id="{741A61A5-4E74-213C-1C4E-4B273B1C925E}"/>
                </a:ext>
              </a:extLst>
            </p:cNvPr>
            <p:cNvPicPr>
              <a:picLocks noChangeAspect="1"/>
            </p:cNvPicPr>
            <p:nvPr/>
          </p:nvPicPr>
          <p:blipFill rotWithShape="1">
            <a:blip r:embed="rId3"/>
            <a:srcRect t="4492" r="74977" b="58882"/>
            <a:stretch/>
          </p:blipFill>
          <p:spPr>
            <a:xfrm>
              <a:off x="4685020" y="3634535"/>
              <a:ext cx="1655697" cy="1386148"/>
            </a:xfrm>
            <a:prstGeom prst="rect">
              <a:avLst/>
            </a:prstGeom>
          </p:spPr>
        </p:pic>
        <p:pic>
          <p:nvPicPr>
            <p:cNvPr id="40" name="Picture 39">
              <a:extLst>
                <a:ext uri="{FF2B5EF4-FFF2-40B4-BE49-F238E27FC236}">
                  <a16:creationId xmlns:a16="http://schemas.microsoft.com/office/drawing/2014/main" id="{1E186A83-3EC4-ED4F-3E7E-BDE390751B2B}"/>
                </a:ext>
              </a:extLst>
            </p:cNvPr>
            <p:cNvPicPr>
              <a:picLocks noChangeAspect="1"/>
            </p:cNvPicPr>
            <p:nvPr/>
          </p:nvPicPr>
          <p:blipFill rotWithShape="1">
            <a:blip r:embed="rId3"/>
            <a:srcRect l="38889" t="4492" r="37037" b="58882"/>
            <a:stretch/>
          </p:blipFill>
          <p:spPr>
            <a:xfrm>
              <a:off x="6236458" y="3866735"/>
              <a:ext cx="1592905" cy="1386148"/>
            </a:xfrm>
            <a:prstGeom prst="rect">
              <a:avLst/>
            </a:prstGeom>
          </p:spPr>
        </p:pic>
        <p:sp>
          <p:nvSpPr>
            <p:cNvPr id="41" name="TextBox 40">
              <a:extLst>
                <a:ext uri="{FF2B5EF4-FFF2-40B4-BE49-F238E27FC236}">
                  <a16:creationId xmlns:a16="http://schemas.microsoft.com/office/drawing/2014/main" id="{31862375-74FA-BA4D-9EB1-5A6DFE7C9E13}"/>
                </a:ext>
              </a:extLst>
            </p:cNvPr>
            <p:cNvSpPr txBox="1"/>
            <p:nvPr/>
          </p:nvSpPr>
          <p:spPr>
            <a:xfrm>
              <a:off x="8771612" y="5635672"/>
              <a:ext cx="300082" cy="369332"/>
            </a:xfrm>
            <a:prstGeom prst="rect">
              <a:avLst/>
            </a:prstGeom>
            <a:noFill/>
          </p:spPr>
          <p:txBody>
            <a:bodyPr wrap="none" rtlCol="0">
              <a:spAutoFit/>
            </a:bodyPr>
            <a:lstStyle/>
            <a:p>
              <a:r>
                <a:rPr lang="en-US" i="1" dirty="0">
                  <a:latin typeface="+mj-lt"/>
                  <a:cs typeface="Times New Roman"/>
                </a:rPr>
                <a:t>x</a:t>
              </a:r>
            </a:p>
          </p:txBody>
        </p:sp>
        <p:sp>
          <p:nvSpPr>
            <p:cNvPr id="42" name="TextBox 41">
              <a:extLst>
                <a:ext uri="{FF2B5EF4-FFF2-40B4-BE49-F238E27FC236}">
                  <a16:creationId xmlns:a16="http://schemas.microsoft.com/office/drawing/2014/main" id="{6BFAC619-27BE-894D-E836-E5C9CF57D5DB}"/>
                </a:ext>
              </a:extLst>
            </p:cNvPr>
            <p:cNvSpPr txBox="1"/>
            <p:nvPr/>
          </p:nvSpPr>
          <p:spPr>
            <a:xfrm rot="720000">
              <a:off x="5900218" y="5092665"/>
              <a:ext cx="1402948" cy="369332"/>
            </a:xfrm>
            <a:prstGeom prst="rect">
              <a:avLst/>
            </a:prstGeom>
            <a:noFill/>
          </p:spPr>
          <p:txBody>
            <a:bodyPr wrap="none" rtlCol="0">
              <a:spAutoFit/>
            </a:bodyPr>
            <a:lstStyle/>
            <a:p>
              <a:r>
                <a:rPr lang="en-US" dirty="0">
                  <a:latin typeface="+mj-lt"/>
                  <a:ea typeface="Comic Sans MS" charset="0"/>
                  <a:cs typeface="Comic Sans MS" charset="0"/>
                </a:rPr>
                <a:t>down quark</a:t>
              </a:r>
            </a:p>
          </p:txBody>
        </p:sp>
        <p:pic>
          <p:nvPicPr>
            <p:cNvPr id="43" name="Picture 42">
              <a:extLst>
                <a:ext uri="{FF2B5EF4-FFF2-40B4-BE49-F238E27FC236}">
                  <a16:creationId xmlns:a16="http://schemas.microsoft.com/office/drawing/2014/main" id="{81FA4A02-9837-A7BE-147E-EB82B34B4259}"/>
                </a:ext>
              </a:extLst>
            </p:cNvPr>
            <p:cNvPicPr>
              <a:picLocks noChangeAspect="1"/>
            </p:cNvPicPr>
            <p:nvPr/>
          </p:nvPicPr>
          <p:blipFill rotWithShape="1">
            <a:blip r:embed="rId3"/>
            <a:srcRect l="76690" t="4492" b="58882"/>
            <a:stretch/>
          </p:blipFill>
          <p:spPr>
            <a:xfrm>
              <a:off x="7621967" y="4261638"/>
              <a:ext cx="1542353" cy="1386148"/>
            </a:xfrm>
            <a:prstGeom prst="rect">
              <a:avLst/>
            </a:prstGeom>
          </p:spPr>
        </p:pic>
        <p:cxnSp>
          <p:nvCxnSpPr>
            <p:cNvPr id="44" name="Straight Arrow Connector 43">
              <a:extLst>
                <a:ext uri="{FF2B5EF4-FFF2-40B4-BE49-F238E27FC236}">
                  <a16:creationId xmlns:a16="http://schemas.microsoft.com/office/drawing/2014/main" id="{A37AF335-2B77-7573-1AA3-6ED1CB554C3F}"/>
                </a:ext>
              </a:extLst>
            </p:cNvPr>
            <p:cNvCxnSpPr/>
            <p:nvPr/>
          </p:nvCxnSpPr>
          <p:spPr bwMode="auto">
            <a:xfrm>
              <a:off x="4672965" y="5006995"/>
              <a:ext cx="4137964" cy="862835"/>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pic>
        <p:nvPicPr>
          <p:cNvPr id="45" name="buffer.pdf">
            <a:extLst>
              <a:ext uri="{FF2B5EF4-FFF2-40B4-BE49-F238E27FC236}">
                <a16:creationId xmlns:a16="http://schemas.microsoft.com/office/drawing/2014/main" id="{5C1FFB57-EEDB-DD98-CDC5-304E86F004ED}"/>
              </a:ext>
            </a:extLst>
          </p:cNvPr>
          <p:cNvPicPr/>
          <p:nvPr/>
        </p:nvPicPr>
        <p:blipFill>
          <a:blip r:embed="rId4">
            <a:extLst>
              <a:ext uri="{28A0092B-C50C-407E-A947-70E740481C1C}">
                <a14:useLocalDpi xmlns:a14="http://schemas.microsoft.com/office/drawing/2010/main" val="0"/>
              </a:ext>
            </a:extLst>
          </a:blip>
          <a:stretch>
            <a:fillRect/>
          </a:stretch>
        </p:blipFill>
        <p:spPr>
          <a:xfrm>
            <a:off x="3308301" y="1761575"/>
            <a:ext cx="2168796" cy="1973944"/>
          </a:xfrm>
          <a:prstGeom prst="rect">
            <a:avLst/>
          </a:prstGeom>
          <a:ln w="12700">
            <a:miter lim="400000"/>
          </a:ln>
        </p:spPr>
      </p:pic>
      <p:sp>
        <p:nvSpPr>
          <p:cNvPr id="46" name="TextBox 45">
            <a:extLst>
              <a:ext uri="{FF2B5EF4-FFF2-40B4-BE49-F238E27FC236}">
                <a16:creationId xmlns:a16="http://schemas.microsoft.com/office/drawing/2014/main" id="{70EA0695-5A46-4181-DB25-B3D5A1E23340}"/>
              </a:ext>
            </a:extLst>
          </p:cNvPr>
          <p:cNvSpPr txBox="1"/>
          <p:nvPr/>
        </p:nvSpPr>
        <p:spPr>
          <a:xfrm>
            <a:off x="5589070" y="662697"/>
            <a:ext cx="3050835" cy="461665"/>
          </a:xfrm>
          <a:prstGeom prst="rect">
            <a:avLst/>
          </a:prstGeom>
          <a:noFill/>
        </p:spPr>
        <p:txBody>
          <a:bodyPr wrap="none" rtlCol="0">
            <a:spAutoFit/>
          </a:bodyPr>
          <a:lstStyle/>
          <a:p>
            <a:r>
              <a:rPr lang="en-US" sz="2400" dirty="0">
                <a:solidFill>
                  <a:srgbClr val="00B050"/>
                </a:solidFill>
                <a:latin typeface="+mj-lt"/>
                <a:ea typeface="Comic Sans MS" charset="0"/>
                <a:cs typeface="Comic Sans MS" charset="0"/>
                <a:sym typeface="Wingdings" pitchFamily="2" charset="2"/>
              </a:rPr>
              <a:t> </a:t>
            </a:r>
            <a:r>
              <a:rPr lang="en-US" sz="2400" dirty="0">
                <a:solidFill>
                  <a:srgbClr val="00B050"/>
                </a:solidFill>
                <a:latin typeface="+mj-lt"/>
                <a:ea typeface="Comic Sans MS" charset="0"/>
                <a:cs typeface="Comic Sans MS" charset="0"/>
              </a:rPr>
              <a:t>QCD genetic map</a:t>
            </a:r>
          </a:p>
        </p:txBody>
      </p:sp>
    </p:spTree>
    <p:extLst>
      <p:ext uri="{BB962C8B-B14F-4D97-AF65-F5344CB8AC3E}">
        <p14:creationId xmlns:p14="http://schemas.microsoft.com/office/powerpoint/2010/main" val="43473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par>
                                <p:cTn id="43" presetID="16" presetClass="entr" presetSubtype="21"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barn(inVertical)">
                                      <p:cBhvr>
                                        <p:cTn id="45" dur="500"/>
                                        <p:tgtEl>
                                          <p:spTgt spid="38"/>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3" grpId="0" animBg="1"/>
      <p:bldP spid="14" grpId="0" animBg="1"/>
      <p:bldP spid="15" grpId="0" animBg="1"/>
      <p:bldP spid="16"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C5D3-2975-F74E-9609-DA8E139CC2B1}"/>
              </a:ext>
            </a:extLst>
          </p:cNvPr>
          <p:cNvSpPr>
            <a:spLocks noGrp="1"/>
          </p:cNvSpPr>
          <p:nvPr>
            <p:ph type="title"/>
          </p:nvPr>
        </p:nvSpPr>
        <p:spPr>
          <a:xfrm>
            <a:off x="91440" y="1"/>
            <a:ext cx="9052560" cy="672992"/>
          </a:xfrm>
        </p:spPr>
        <p:txBody>
          <a:bodyPr>
            <a:normAutofit/>
          </a:bodyPr>
          <a:lstStyle/>
          <a:p>
            <a:r>
              <a:rPr lang="en-US" dirty="0"/>
              <a:t>2+1 Dimensional Imaging in Coordinate Space </a:t>
            </a:r>
          </a:p>
        </p:txBody>
      </p:sp>
      <p:sp>
        <p:nvSpPr>
          <p:cNvPr id="4" name="Slide Number Placeholder 3">
            <a:extLst>
              <a:ext uri="{FF2B5EF4-FFF2-40B4-BE49-F238E27FC236}">
                <a16:creationId xmlns:a16="http://schemas.microsoft.com/office/drawing/2014/main" id="{6DFF2D06-AC23-2945-8166-B6CB91DB6452}"/>
              </a:ext>
            </a:extLst>
          </p:cNvPr>
          <p:cNvSpPr>
            <a:spLocks noGrp="1"/>
          </p:cNvSpPr>
          <p:nvPr>
            <p:ph type="sldNum" sz="quarter" idx="12"/>
          </p:nvPr>
        </p:nvSpPr>
        <p:spPr/>
        <p:txBody>
          <a:bodyPr/>
          <a:lstStyle/>
          <a:p>
            <a:fld id="{893C5830-40F3-F04E-B2E3-10E6672BA8FF}" type="slidenum">
              <a:rPr lang="en-US" smtClean="0"/>
              <a:pPr/>
              <a:t>14</a:t>
            </a:fld>
            <a:endParaRPr lang="en-US" dirty="0"/>
          </a:p>
        </p:txBody>
      </p:sp>
      <p:pic>
        <p:nvPicPr>
          <p:cNvPr id="12" name="Picture 11" descr="x-q2-dvcs.eps">
            <a:extLst>
              <a:ext uri="{FF2B5EF4-FFF2-40B4-BE49-F238E27FC236}">
                <a16:creationId xmlns:a16="http://schemas.microsoft.com/office/drawing/2014/main" id="{C40BF470-1C76-CA33-9181-025EF6E4E7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8307" y="561774"/>
            <a:ext cx="3190240" cy="2290681"/>
          </a:xfrm>
          <a:prstGeom prst="rect">
            <a:avLst/>
          </a:prstGeom>
          <a:solidFill>
            <a:schemeClr val="bg1">
              <a:lumMod val="95000"/>
            </a:schemeClr>
          </a:solidFill>
        </p:spPr>
      </p:pic>
      <p:sp>
        <p:nvSpPr>
          <p:cNvPr id="17" name="TextBox 16">
            <a:extLst>
              <a:ext uri="{FF2B5EF4-FFF2-40B4-BE49-F238E27FC236}">
                <a16:creationId xmlns:a16="http://schemas.microsoft.com/office/drawing/2014/main" id="{FAED80C1-9312-817F-FE1C-9111B28322B5}"/>
              </a:ext>
            </a:extLst>
          </p:cNvPr>
          <p:cNvSpPr txBox="1"/>
          <p:nvPr/>
        </p:nvSpPr>
        <p:spPr>
          <a:xfrm>
            <a:off x="249331" y="637834"/>
            <a:ext cx="2595582" cy="1938992"/>
          </a:xfrm>
          <a:prstGeom prst="rect">
            <a:avLst/>
          </a:prstGeom>
          <a:noFill/>
        </p:spPr>
        <p:txBody>
          <a:bodyPr wrap="none" rtlCol="0">
            <a:spAutoFit/>
          </a:bodyPr>
          <a:lstStyle/>
          <a:p>
            <a:pPr algn="ctr"/>
            <a:r>
              <a:rPr lang="en-US" sz="2400" dirty="0">
                <a:solidFill>
                  <a:srgbClr val="0000FF"/>
                </a:solidFill>
                <a:latin typeface="+mj-lt"/>
                <a:cs typeface="Times New Roman"/>
              </a:rPr>
              <a:t>High precision </a:t>
            </a:r>
          </a:p>
          <a:p>
            <a:pPr algn="ctr"/>
            <a:r>
              <a:rPr lang="en-US" sz="2400" dirty="0">
                <a:solidFill>
                  <a:srgbClr val="0000FF"/>
                </a:solidFill>
                <a:latin typeface="+mj-lt"/>
                <a:cs typeface="Times New Roman"/>
              </a:rPr>
              <a:t>imaging at EIC</a:t>
            </a:r>
          </a:p>
          <a:p>
            <a:pPr algn="ctr"/>
            <a:r>
              <a:rPr lang="en-US" sz="2400" dirty="0">
                <a:solidFill>
                  <a:srgbClr val="0000FF"/>
                </a:solidFill>
                <a:latin typeface="+mj-lt"/>
                <a:cs typeface="Times New Roman"/>
              </a:rPr>
              <a:t>at low and high x</a:t>
            </a:r>
          </a:p>
          <a:p>
            <a:pPr algn="ctr"/>
            <a:r>
              <a:rPr lang="en-US" sz="2400" dirty="0">
                <a:latin typeface="+mj-lt"/>
                <a:cs typeface="Comic Sans MS"/>
              </a:rPr>
              <a:t>Golden channel:</a:t>
            </a:r>
          </a:p>
          <a:p>
            <a:pPr algn="ctr"/>
            <a:r>
              <a:rPr lang="en-US" sz="2400" dirty="0">
                <a:solidFill>
                  <a:srgbClr val="0000FF"/>
                </a:solidFill>
                <a:latin typeface="+mj-lt"/>
                <a:cs typeface="Times New Roman"/>
              </a:rPr>
              <a:t>DVCS</a:t>
            </a:r>
          </a:p>
        </p:txBody>
      </p:sp>
      <p:pic>
        <p:nvPicPr>
          <p:cNvPr id="25" name="Picture 24" descr="A close up of a map&#10;&#10;Description automatically generated">
            <a:extLst>
              <a:ext uri="{FF2B5EF4-FFF2-40B4-BE49-F238E27FC236}">
                <a16:creationId xmlns:a16="http://schemas.microsoft.com/office/drawing/2014/main" id="{BA355E59-F493-3E52-DA84-CA493980DEA7}"/>
              </a:ext>
            </a:extLst>
          </p:cNvPr>
          <p:cNvPicPr>
            <a:picLocks noChangeAspect="1"/>
          </p:cNvPicPr>
          <p:nvPr/>
        </p:nvPicPr>
        <p:blipFill>
          <a:blip r:embed="rId3"/>
          <a:stretch>
            <a:fillRect/>
          </a:stretch>
        </p:blipFill>
        <p:spPr>
          <a:xfrm>
            <a:off x="0" y="3192353"/>
            <a:ext cx="9144000" cy="3038808"/>
          </a:xfrm>
          <a:prstGeom prst="rect">
            <a:avLst/>
          </a:prstGeom>
        </p:spPr>
      </p:pic>
      <p:cxnSp>
        <p:nvCxnSpPr>
          <p:cNvPr id="26" name="Straight Arrow Connector 25">
            <a:extLst>
              <a:ext uri="{FF2B5EF4-FFF2-40B4-BE49-F238E27FC236}">
                <a16:creationId xmlns:a16="http://schemas.microsoft.com/office/drawing/2014/main" id="{91F3A690-7505-6CCF-F464-BB7262308826}"/>
              </a:ext>
            </a:extLst>
          </p:cNvPr>
          <p:cNvCxnSpPr/>
          <p:nvPr/>
        </p:nvCxnSpPr>
        <p:spPr>
          <a:xfrm flipH="1">
            <a:off x="4378274" y="1859796"/>
            <a:ext cx="1154623"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76482D1-3751-F6C9-AE5D-B5B9C7E76B4A}"/>
              </a:ext>
            </a:extLst>
          </p:cNvPr>
          <p:cNvCxnSpPr>
            <a:cxnSpLocks/>
          </p:cNvCxnSpPr>
          <p:nvPr/>
        </p:nvCxnSpPr>
        <p:spPr>
          <a:xfrm flipH="1" flipV="1">
            <a:off x="4495800" y="1611824"/>
            <a:ext cx="1" cy="67159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3E59E6AC-50F9-22B4-1D92-EBA5945C7026}"/>
              </a:ext>
            </a:extLst>
          </p:cNvPr>
          <p:cNvGrpSpPr/>
          <p:nvPr/>
        </p:nvGrpSpPr>
        <p:grpSpPr>
          <a:xfrm>
            <a:off x="6382138" y="606492"/>
            <a:ext cx="2472613" cy="1540286"/>
            <a:chOff x="4742296" y="469200"/>
            <a:chExt cx="4359549" cy="2565240"/>
          </a:xfrm>
        </p:grpSpPr>
        <p:grpSp>
          <p:nvGrpSpPr>
            <p:cNvPr id="29" name="Group 28">
              <a:extLst>
                <a:ext uri="{FF2B5EF4-FFF2-40B4-BE49-F238E27FC236}">
                  <a16:creationId xmlns:a16="http://schemas.microsoft.com/office/drawing/2014/main" id="{150EA462-38B9-91D7-C7A6-DE676DF6A6F0}"/>
                </a:ext>
              </a:extLst>
            </p:cNvPr>
            <p:cNvGrpSpPr/>
            <p:nvPr/>
          </p:nvGrpSpPr>
          <p:grpSpPr>
            <a:xfrm>
              <a:off x="4742296" y="469200"/>
              <a:ext cx="4359549" cy="2240468"/>
              <a:chOff x="125846" y="842468"/>
              <a:chExt cx="4359549" cy="2240468"/>
            </a:xfrm>
          </p:grpSpPr>
          <p:grpSp>
            <p:nvGrpSpPr>
              <p:cNvPr id="33" name="Group 159">
                <a:extLst>
                  <a:ext uri="{FF2B5EF4-FFF2-40B4-BE49-F238E27FC236}">
                    <a16:creationId xmlns:a16="http://schemas.microsoft.com/office/drawing/2014/main" id="{88853A5C-C25A-F163-FE13-B7D74A0D3B77}"/>
                  </a:ext>
                </a:extLst>
              </p:cNvPr>
              <p:cNvGrpSpPr>
                <a:grpSpLocks noChangeAspect="1"/>
              </p:cNvGrpSpPr>
              <p:nvPr/>
            </p:nvGrpSpPr>
            <p:grpSpPr bwMode="auto">
              <a:xfrm rot="-2865258">
                <a:off x="1467654" y="1456538"/>
                <a:ext cx="128587" cy="546105"/>
                <a:chOff x="1324" y="1002"/>
                <a:chExt cx="146" cy="462"/>
              </a:xfrm>
            </p:grpSpPr>
            <p:sp>
              <p:nvSpPr>
                <p:cNvPr id="84" name="Freeform 160">
                  <a:extLst>
                    <a:ext uri="{FF2B5EF4-FFF2-40B4-BE49-F238E27FC236}">
                      <a16:creationId xmlns:a16="http://schemas.microsoft.com/office/drawing/2014/main" id="{C259662C-C663-3814-DDDB-856BE6107C3F}"/>
                    </a:ext>
                  </a:extLst>
                </p:cNvPr>
                <p:cNvSpPr>
                  <a:spLocks noChangeAspect="1"/>
                </p:cNvSpPr>
                <p:nvPr/>
              </p:nvSpPr>
              <p:spPr bwMode="auto">
                <a:xfrm>
                  <a:off x="1326" y="1002"/>
                  <a:ext cx="143" cy="75"/>
                </a:xfrm>
                <a:custGeom>
                  <a:avLst/>
                  <a:gdLst/>
                  <a:ahLst/>
                  <a:cxnLst>
                    <a:cxn ang="0">
                      <a:pos x="0" y="0"/>
                    </a:cxn>
                    <a:cxn ang="0">
                      <a:pos x="0" y="4"/>
                    </a:cxn>
                    <a:cxn ang="0">
                      <a:pos x="4" y="7"/>
                    </a:cxn>
                    <a:cxn ang="0">
                      <a:pos x="8" y="9"/>
                    </a:cxn>
                    <a:cxn ang="0">
                      <a:pos x="12" y="11"/>
                    </a:cxn>
                    <a:cxn ang="0">
                      <a:pos x="129" y="58"/>
                    </a:cxn>
                    <a:cxn ang="0">
                      <a:pos x="135" y="60"/>
                    </a:cxn>
                    <a:cxn ang="0">
                      <a:pos x="139" y="63"/>
                    </a:cxn>
                    <a:cxn ang="0">
                      <a:pos x="142" y="65"/>
                    </a:cxn>
                    <a:cxn ang="0">
                      <a:pos x="141" y="69"/>
                    </a:cxn>
                    <a:cxn ang="0">
                      <a:pos x="141" y="71"/>
                    </a:cxn>
                    <a:cxn ang="0">
                      <a:pos x="138" y="74"/>
                    </a:cxn>
                    <a:cxn ang="0">
                      <a:pos x="11" y="60"/>
                    </a:cxn>
                    <a:cxn ang="0">
                      <a:pos x="10" y="61"/>
                    </a:cxn>
                    <a:cxn ang="0">
                      <a:pos x="4" y="59"/>
                    </a:cxn>
                    <a:cxn ang="0">
                      <a:pos x="4" y="60"/>
                    </a:cxn>
                    <a:cxn ang="0">
                      <a:pos x="2" y="62"/>
                    </a:cxn>
                    <a:cxn ang="0">
                      <a:pos x="0" y="65"/>
                    </a:cxn>
                  </a:cxnLst>
                  <a:rect l="0" t="0" r="r" b="b"/>
                  <a:pathLst>
                    <a:path w="143" h="75">
                      <a:moveTo>
                        <a:pt x="0" y="0"/>
                      </a:moveTo>
                      <a:lnTo>
                        <a:pt x="0" y="4"/>
                      </a:lnTo>
                      <a:lnTo>
                        <a:pt x="4" y="7"/>
                      </a:lnTo>
                      <a:lnTo>
                        <a:pt x="8" y="9"/>
                      </a:lnTo>
                      <a:lnTo>
                        <a:pt x="12" y="11"/>
                      </a:lnTo>
                      <a:lnTo>
                        <a:pt x="129" y="58"/>
                      </a:lnTo>
                      <a:lnTo>
                        <a:pt x="135" y="60"/>
                      </a:lnTo>
                      <a:lnTo>
                        <a:pt x="139" y="63"/>
                      </a:lnTo>
                      <a:lnTo>
                        <a:pt x="142" y="65"/>
                      </a:lnTo>
                      <a:lnTo>
                        <a:pt x="141" y="69"/>
                      </a:lnTo>
                      <a:lnTo>
                        <a:pt x="141" y="71"/>
                      </a:lnTo>
                      <a:lnTo>
                        <a:pt x="138" y="74"/>
                      </a:lnTo>
                      <a:lnTo>
                        <a:pt x="11" y="60"/>
                      </a:lnTo>
                      <a:lnTo>
                        <a:pt x="10" y="61"/>
                      </a:lnTo>
                      <a:lnTo>
                        <a:pt x="4" y="59"/>
                      </a:lnTo>
                      <a:lnTo>
                        <a:pt x="4" y="60"/>
                      </a:lnTo>
                      <a:lnTo>
                        <a:pt x="2" y="62"/>
                      </a:lnTo>
                      <a:lnTo>
                        <a:pt x="0" y="65"/>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85" name="Freeform 161">
                  <a:extLst>
                    <a:ext uri="{FF2B5EF4-FFF2-40B4-BE49-F238E27FC236}">
                      <a16:creationId xmlns:a16="http://schemas.microsoft.com/office/drawing/2014/main" id="{8B67862A-C9DD-B0A8-5817-D5B9097D41BB}"/>
                    </a:ext>
                  </a:extLst>
                </p:cNvPr>
                <p:cNvSpPr>
                  <a:spLocks noChangeAspect="1"/>
                </p:cNvSpPr>
                <p:nvPr/>
              </p:nvSpPr>
              <p:spPr bwMode="auto">
                <a:xfrm>
                  <a:off x="1324" y="1069"/>
                  <a:ext cx="143" cy="72"/>
                </a:xfrm>
                <a:custGeom>
                  <a:avLst/>
                  <a:gdLst/>
                  <a:ahLst/>
                  <a:cxnLst>
                    <a:cxn ang="0">
                      <a:pos x="0" y="0"/>
                    </a:cxn>
                    <a:cxn ang="0">
                      <a:pos x="1" y="2"/>
                    </a:cxn>
                    <a:cxn ang="0">
                      <a:pos x="4" y="4"/>
                    </a:cxn>
                    <a:cxn ang="0">
                      <a:pos x="6" y="6"/>
                    </a:cxn>
                    <a:cxn ang="0">
                      <a:pos x="10" y="7"/>
                    </a:cxn>
                    <a:cxn ang="0">
                      <a:pos x="133" y="57"/>
                    </a:cxn>
                    <a:cxn ang="0">
                      <a:pos x="137" y="61"/>
                    </a:cxn>
                    <a:cxn ang="0">
                      <a:pos x="140" y="61"/>
                    </a:cxn>
                    <a:cxn ang="0">
                      <a:pos x="141" y="65"/>
                    </a:cxn>
                    <a:cxn ang="0">
                      <a:pos x="141" y="66"/>
                    </a:cxn>
                    <a:cxn ang="0">
                      <a:pos x="142" y="71"/>
                    </a:cxn>
                    <a:cxn ang="0">
                      <a:pos x="137" y="71"/>
                    </a:cxn>
                    <a:cxn ang="0">
                      <a:pos x="12" y="59"/>
                    </a:cxn>
                    <a:cxn ang="0">
                      <a:pos x="7" y="59"/>
                    </a:cxn>
                    <a:cxn ang="0">
                      <a:pos x="6" y="59"/>
                    </a:cxn>
                    <a:cxn ang="0">
                      <a:pos x="4" y="59"/>
                    </a:cxn>
                    <a:cxn ang="0">
                      <a:pos x="1" y="59"/>
                    </a:cxn>
                    <a:cxn ang="0">
                      <a:pos x="0" y="61"/>
                    </a:cxn>
                  </a:cxnLst>
                  <a:rect l="0" t="0" r="r" b="b"/>
                  <a:pathLst>
                    <a:path w="143" h="72">
                      <a:moveTo>
                        <a:pt x="0" y="0"/>
                      </a:moveTo>
                      <a:lnTo>
                        <a:pt x="1" y="2"/>
                      </a:lnTo>
                      <a:lnTo>
                        <a:pt x="4" y="4"/>
                      </a:lnTo>
                      <a:lnTo>
                        <a:pt x="6" y="6"/>
                      </a:lnTo>
                      <a:lnTo>
                        <a:pt x="10" y="7"/>
                      </a:lnTo>
                      <a:lnTo>
                        <a:pt x="133" y="57"/>
                      </a:lnTo>
                      <a:lnTo>
                        <a:pt x="137" y="61"/>
                      </a:lnTo>
                      <a:lnTo>
                        <a:pt x="140" y="61"/>
                      </a:lnTo>
                      <a:lnTo>
                        <a:pt x="141" y="65"/>
                      </a:lnTo>
                      <a:lnTo>
                        <a:pt x="141" y="66"/>
                      </a:lnTo>
                      <a:lnTo>
                        <a:pt x="142" y="71"/>
                      </a:lnTo>
                      <a:lnTo>
                        <a:pt x="137" y="71"/>
                      </a:lnTo>
                      <a:lnTo>
                        <a:pt x="12" y="59"/>
                      </a:lnTo>
                      <a:lnTo>
                        <a:pt x="7" y="59"/>
                      </a:lnTo>
                      <a:lnTo>
                        <a:pt x="6" y="59"/>
                      </a:lnTo>
                      <a:lnTo>
                        <a:pt x="4" y="59"/>
                      </a:lnTo>
                      <a:lnTo>
                        <a:pt x="1" y="59"/>
                      </a:lnTo>
                      <a:lnTo>
                        <a:pt x="0" y="61"/>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86" name="Freeform 162">
                  <a:extLst>
                    <a:ext uri="{FF2B5EF4-FFF2-40B4-BE49-F238E27FC236}">
                      <a16:creationId xmlns:a16="http://schemas.microsoft.com/office/drawing/2014/main" id="{772EA201-C96F-0171-9792-03834F62504D}"/>
                    </a:ext>
                  </a:extLst>
                </p:cNvPr>
                <p:cNvSpPr>
                  <a:spLocks noChangeAspect="1"/>
                </p:cNvSpPr>
                <p:nvPr/>
              </p:nvSpPr>
              <p:spPr bwMode="auto">
                <a:xfrm>
                  <a:off x="1326" y="1131"/>
                  <a:ext cx="144" cy="76"/>
                </a:xfrm>
                <a:custGeom>
                  <a:avLst/>
                  <a:gdLst/>
                  <a:ahLst/>
                  <a:cxnLst>
                    <a:cxn ang="0">
                      <a:pos x="0" y="0"/>
                    </a:cxn>
                    <a:cxn ang="0">
                      <a:pos x="0" y="3"/>
                    </a:cxn>
                    <a:cxn ang="0">
                      <a:pos x="2" y="7"/>
                    </a:cxn>
                    <a:cxn ang="0">
                      <a:pos x="7" y="9"/>
                    </a:cxn>
                    <a:cxn ang="0">
                      <a:pos x="10" y="11"/>
                    </a:cxn>
                    <a:cxn ang="0">
                      <a:pos x="133" y="59"/>
                    </a:cxn>
                    <a:cxn ang="0">
                      <a:pos x="136" y="63"/>
                    </a:cxn>
                    <a:cxn ang="0">
                      <a:pos x="139" y="65"/>
                    </a:cxn>
                    <a:cxn ang="0">
                      <a:pos x="143" y="67"/>
                    </a:cxn>
                    <a:cxn ang="0">
                      <a:pos x="143" y="71"/>
                    </a:cxn>
                    <a:cxn ang="0">
                      <a:pos x="141" y="74"/>
                    </a:cxn>
                    <a:cxn ang="0">
                      <a:pos x="138" y="75"/>
                    </a:cxn>
                    <a:cxn ang="0">
                      <a:pos x="9" y="63"/>
                    </a:cxn>
                    <a:cxn ang="0">
                      <a:pos x="6" y="62"/>
                    </a:cxn>
                    <a:cxn ang="0">
                      <a:pos x="6" y="63"/>
                    </a:cxn>
                    <a:cxn ang="0">
                      <a:pos x="3" y="62"/>
                    </a:cxn>
                    <a:cxn ang="0">
                      <a:pos x="0" y="64"/>
                    </a:cxn>
                    <a:cxn ang="0">
                      <a:pos x="0" y="66"/>
                    </a:cxn>
                  </a:cxnLst>
                  <a:rect l="0" t="0" r="r" b="b"/>
                  <a:pathLst>
                    <a:path w="144" h="76">
                      <a:moveTo>
                        <a:pt x="0" y="0"/>
                      </a:moveTo>
                      <a:lnTo>
                        <a:pt x="0" y="3"/>
                      </a:lnTo>
                      <a:lnTo>
                        <a:pt x="2" y="7"/>
                      </a:lnTo>
                      <a:lnTo>
                        <a:pt x="7" y="9"/>
                      </a:lnTo>
                      <a:lnTo>
                        <a:pt x="10" y="11"/>
                      </a:lnTo>
                      <a:lnTo>
                        <a:pt x="133" y="59"/>
                      </a:lnTo>
                      <a:lnTo>
                        <a:pt x="136" y="63"/>
                      </a:lnTo>
                      <a:lnTo>
                        <a:pt x="139" y="65"/>
                      </a:lnTo>
                      <a:lnTo>
                        <a:pt x="143" y="67"/>
                      </a:lnTo>
                      <a:lnTo>
                        <a:pt x="143" y="71"/>
                      </a:lnTo>
                      <a:lnTo>
                        <a:pt x="141" y="74"/>
                      </a:lnTo>
                      <a:lnTo>
                        <a:pt x="138" y="75"/>
                      </a:lnTo>
                      <a:lnTo>
                        <a:pt x="9" y="63"/>
                      </a:lnTo>
                      <a:lnTo>
                        <a:pt x="6" y="62"/>
                      </a:lnTo>
                      <a:lnTo>
                        <a:pt x="6" y="63"/>
                      </a:lnTo>
                      <a:lnTo>
                        <a:pt x="3" y="62"/>
                      </a:lnTo>
                      <a:lnTo>
                        <a:pt x="0" y="64"/>
                      </a:lnTo>
                      <a:lnTo>
                        <a:pt x="0" y="66"/>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87" name="Freeform 163">
                  <a:extLst>
                    <a:ext uri="{FF2B5EF4-FFF2-40B4-BE49-F238E27FC236}">
                      <a16:creationId xmlns:a16="http://schemas.microsoft.com/office/drawing/2014/main" id="{A6C9B603-0324-373D-C354-370892F74CA3}"/>
                    </a:ext>
                  </a:extLst>
                </p:cNvPr>
                <p:cNvSpPr>
                  <a:spLocks noChangeAspect="1"/>
                </p:cNvSpPr>
                <p:nvPr/>
              </p:nvSpPr>
              <p:spPr bwMode="auto">
                <a:xfrm>
                  <a:off x="1325" y="1202"/>
                  <a:ext cx="144" cy="70"/>
                </a:xfrm>
                <a:custGeom>
                  <a:avLst/>
                  <a:gdLst/>
                  <a:ahLst/>
                  <a:cxnLst>
                    <a:cxn ang="0">
                      <a:pos x="0" y="0"/>
                    </a:cxn>
                    <a:cxn ang="0">
                      <a:pos x="0" y="0"/>
                    </a:cxn>
                    <a:cxn ang="0">
                      <a:pos x="4" y="4"/>
                    </a:cxn>
                    <a:cxn ang="0">
                      <a:pos x="6" y="6"/>
                    </a:cxn>
                    <a:cxn ang="0">
                      <a:pos x="11" y="7"/>
                    </a:cxn>
                    <a:cxn ang="0">
                      <a:pos x="131" y="54"/>
                    </a:cxn>
                    <a:cxn ang="0">
                      <a:pos x="136" y="58"/>
                    </a:cxn>
                    <a:cxn ang="0">
                      <a:pos x="139" y="59"/>
                    </a:cxn>
                    <a:cxn ang="0">
                      <a:pos x="143" y="63"/>
                    </a:cxn>
                    <a:cxn ang="0">
                      <a:pos x="143" y="66"/>
                    </a:cxn>
                    <a:cxn ang="0">
                      <a:pos x="140" y="69"/>
                    </a:cxn>
                    <a:cxn ang="0">
                      <a:pos x="138" y="69"/>
                    </a:cxn>
                    <a:cxn ang="0">
                      <a:pos x="11" y="57"/>
                    </a:cxn>
                    <a:cxn ang="0">
                      <a:pos x="7" y="58"/>
                    </a:cxn>
                    <a:cxn ang="0">
                      <a:pos x="4" y="57"/>
                    </a:cxn>
                    <a:cxn ang="0">
                      <a:pos x="1" y="57"/>
                    </a:cxn>
                    <a:cxn ang="0">
                      <a:pos x="1" y="59"/>
                    </a:cxn>
                    <a:cxn ang="0">
                      <a:pos x="0" y="62"/>
                    </a:cxn>
                  </a:cxnLst>
                  <a:rect l="0" t="0" r="r" b="b"/>
                  <a:pathLst>
                    <a:path w="144" h="70">
                      <a:moveTo>
                        <a:pt x="0" y="0"/>
                      </a:moveTo>
                      <a:lnTo>
                        <a:pt x="0" y="0"/>
                      </a:lnTo>
                      <a:lnTo>
                        <a:pt x="4" y="4"/>
                      </a:lnTo>
                      <a:lnTo>
                        <a:pt x="6" y="6"/>
                      </a:lnTo>
                      <a:lnTo>
                        <a:pt x="11" y="7"/>
                      </a:lnTo>
                      <a:lnTo>
                        <a:pt x="131" y="54"/>
                      </a:lnTo>
                      <a:lnTo>
                        <a:pt x="136" y="58"/>
                      </a:lnTo>
                      <a:lnTo>
                        <a:pt x="139" y="59"/>
                      </a:lnTo>
                      <a:lnTo>
                        <a:pt x="143" y="63"/>
                      </a:lnTo>
                      <a:lnTo>
                        <a:pt x="143" y="66"/>
                      </a:lnTo>
                      <a:lnTo>
                        <a:pt x="140" y="69"/>
                      </a:lnTo>
                      <a:lnTo>
                        <a:pt x="138" y="69"/>
                      </a:lnTo>
                      <a:lnTo>
                        <a:pt x="11" y="57"/>
                      </a:lnTo>
                      <a:lnTo>
                        <a:pt x="7" y="58"/>
                      </a:lnTo>
                      <a:lnTo>
                        <a:pt x="4" y="57"/>
                      </a:lnTo>
                      <a:lnTo>
                        <a:pt x="1" y="57"/>
                      </a:lnTo>
                      <a:lnTo>
                        <a:pt x="1" y="59"/>
                      </a:lnTo>
                      <a:lnTo>
                        <a:pt x="0" y="62"/>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88" name="Freeform 164">
                  <a:extLst>
                    <a:ext uri="{FF2B5EF4-FFF2-40B4-BE49-F238E27FC236}">
                      <a16:creationId xmlns:a16="http://schemas.microsoft.com/office/drawing/2014/main" id="{7D30F296-2CFE-78A4-3C17-ACF345F49262}"/>
                    </a:ext>
                  </a:extLst>
                </p:cNvPr>
                <p:cNvSpPr>
                  <a:spLocks noChangeAspect="1"/>
                </p:cNvSpPr>
                <p:nvPr/>
              </p:nvSpPr>
              <p:spPr bwMode="auto">
                <a:xfrm>
                  <a:off x="1327" y="1260"/>
                  <a:ext cx="142" cy="76"/>
                </a:xfrm>
                <a:custGeom>
                  <a:avLst/>
                  <a:gdLst/>
                  <a:ahLst/>
                  <a:cxnLst>
                    <a:cxn ang="0">
                      <a:pos x="0" y="0"/>
                    </a:cxn>
                    <a:cxn ang="0">
                      <a:pos x="0" y="4"/>
                    </a:cxn>
                    <a:cxn ang="0">
                      <a:pos x="3" y="7"/>
                    </a:cxn>
                    <a:cxn ang="0">
                      <a:pos x="6" y="8"/>
                    </a:cxn>
                    <a:cxn ang="0">
                      <a:pos x="11" y="11"/>
                    </a:cxn>
                    <a:cxn ang="0">
                      <a:pos x="132" y="61"/>
                    </a:cxn>
                    <a:cxn ang="0">
                      <a:pos x="137" y="64"/>
                    </a:cxn>
                    <a:cxn ang="0">
                      <a:pos x="137" y="65"/>
                    </a:cxn>
                    <a:cxn ang="0">
                      <a:pos x="140" y="68"/>
                    </a:cxn>
                    <a:cxn ang="0">
                      <a:pos x="141" y="71"/>
                    </a:cxn>
                    <a:cxn ang="0">
                      <a:pos x="139" y="74"/>
                    </a:cxn>
                    <a:cxn ang="0">
                      <a:pos x="136" y="75"/>
                    </a:cxn>
                    <a:cxn ang="0">
                      <a:pos x="11" y="62"/>
                    </a:cxn>
                    <a:cxn ang="0">
                      <a:pos x="8" y="62"/>
                    </a:cxn>
                    <a:cxn ang="0">
                      <a:pos x="6" y="62"/>
                    </a:cxn>
                    <a:cxn ang="0">
                      <a:pos x="4" y="62"/>
                    </a:cxn>
                    <a:cxn ang="0">
                      <a:pos x="2" y="63"/>
                    </a:cxn>
                    <a:cxn ang="0">
                      <a:pos x="2" y="66"/>
                    </a:cxn>
                  </a:cxnLst>
                  <a:rect l="0" t="0" r="r" b="b"/>
                  <a:pathLst>
                    <a:path w="142" h="76">
                      <a:moveTo>
                        <a:pt x="0" y="0"/>
                      </a:moveTo>
                      <a:lnTo>
                        <a:pt x="0" y="4"/>
                      </a:lnTo>
                      <a:lnTo>
                        <a:pt x="3" y="7"/>
                      </a:lnTo>
                      <a:lnTo>
                        <a:pt x="6" y="8"/>
                      </a:lnTo>
                      <a:lnTo>
                        <a:pt x="11" y="11"/>
                      </a:lnTo>
                      <a:lnTo>
                        <a:pt x="132" y="61"/>
                      </a:lnTo>
                      <a:lnTo>
                        <a:pt x="137" y="64"/>
                      </a:lnTo>
                      <a:lnTo>
                        <a:pt x="137" y="65"/>
                      </a:lnTo>
                      <a:lnTo>
                        <a:pt x="140" y="68"/>
                      </a:lnTo>
                      <a:lnTo>
                        <a:pt x="141" y="71"/>
                      </a:lnTo>
                      <a:lnTo>
                        <a:pt x="139" y="74"/>
                      </a:lnTo>
                      <a:lnTo>
                        <a:pt x="136" y="75"/>
                      </a:lnTo>
                      <a:lnTo>
                        <a:pt x="11" y="62"/>
                      </a:lnTo>
                      <a:lnTo>
                        <a:pt x="8" y="62"/>
                      </a:lnTo>
                      <a:lnTo>
                        <a:pt x="6" y="62"/>
                      </a:lnTo>
                      <a:lnTo>
                        <a:pt x="4" y="62"/>
                      </a:lnTo>
                      <a:lnTo>
                        <a:pt x="2" y="63"/>
                      </a:lnTo>
                      <a:lnTo>
                        <a:pt x="2" y="66"/>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89" name="Freeform 165">
                  <a:extLst>
                    <a:ext uri="{FF2B5EF4-FFF2-40B4-BE49-F238E27FC236}">
                      <a16:creationId xmlns:a16="http://schemas.microsoft.com/office/drawing/2014/main" id="{473AE728-FB54-14B9-694E-80AD75EC184A}"/>
                    </a:ext>
                  </a:extLst>
                </p:cNvPr>
                <p:cNvSpPr>
                  <a:spLocks noChangeAspect="1"/>
                </p:cNvSpPr>
                <p:nvPr/>
              </p:nvSpPr>
              <p:spPr bwMode="auto">
                <a:xfrm>
                  <a:off x="1326" y="1328"/>
                  <a:ext cx="142" cy="74"/>
                </a:xfrm>
                <a:custGeom>
                  <a:avLst/>
                  <a:gdLst/>
                  <a:ahLst/>
                  <a:cxnLst>
                    <a:cxn ang="0">
                      <a:pos x="0" y="0"/>
                    </a:cxn>
                    <a:cxn ang="0">
                      <a:pos x="2" y="2"/>
                    </a:cxn>
                    <a:cxn ang="0">
                      <a:pos x="4" y="4"/>
                    </a:cxn>
                    <a:cxn ang="0">
                      <a:pos x="4" y="5"/>
                    </a:cxn>
                    <a:cxn ang="0">
                      <a:pos x="10" y="8"/>
                    </a:cxn>
                    <a:cxn ang="0">
                      <a:pos x="129" y="57"/>
                    </a:cxn>
                    <a:cxn ang="0">
                      <a:pos x="136" y="59"/>
                    </a:cxn>
                    <a:cxn ang="0">
                      <a:pos x="138" y="62"/>
                    </a:cxn>
                    <a:cxn ang="0">
                      <a:pos x="139" y="66"/>
                    </a:cxn>
                    <a:cxn ang="0">
                      <a:pos x="141" y="68"/>
                    </a:cxn>
                    <a:cxn ang="0">
                      <a:pos x="140" y="70"/>
                    </a:cxn>
                    <a:cxn ang="0">
                      <a:pos x="136" y="73"/>
                    </a:cxn>
                    <a:cxn ang="0">
                      <a:pos x="12" y="59"/>
                    </a:cxn>
                    <a:cxn ang="0">
                      <a:pos x="8" y="59"/>
                    </a:cxn>
                    <a:cxn ang="0">
                      <a:pos x="4" y="59"/>
                    </a:cxn>
                    <a:cxn ang="0">
                      <a:pos x="3" y="59"/>
                    </a:cxn>
                    <a:cxn ang="0">
                      <a:pos x="3" y="61"/>
                    </a:cxn>
                    <a:cxn ang="0">
                      <a:pos x="2" y="64"/>
                    </a:cxn>
                  </a:cxnLst>
                  <a:rect l="0" t="0" r="r" b="b"/>
                  <a:pathLst>
                    <a:path w="142" h="74">
                      <a:moveTo>
                        <a:pt x="0" y="0"/>
                      </a:moveTo>
                      <a:lnTo>
                        <a:pt x="2" y="2"/>
                      </a:lnTo>
                      <a:lnTo>
                        <a:pt x="4" y="4"/>
                      </a:lnTo>
                      <a:lnTo>
                        <a:pt x="4" y="5"/>
                      </a:lnTo>
                      <a:lnTo>
                        <a:pt x="10" y="8"/>
                      </a:lnTo>
                      <a:lnTo>
                        <a:pt x="129" y="57"/>
                      </a:lnTo>
                      <a:lnTo>
                        <a:pt x="136" y="59"/>
                      </a:lnTo>
                      <a:lnTo>
                        <a:pt x="138" y="62"/>
                      </a:lnTo>
                      <a:lnTo>
                        <a:pt x="139" y="66"/>
                      </a:lnTo>
                      <a:lnTo>
                        <a:pt x="141" y="68"/>
                      </a:lnTo>
                      <a:lnTo>
                        <a:pt x="140" y="70"/>
                      </a:lnTo>
                      <a:lnTo>
                        <a:pt x="136" y="73"/>
                      </a:lnTo>
                      <a:lnTo>
                        <a:pt x="12" y="59"/>
                      </a:lnTo>
                      <a:lnTo>
                        <a:pt x="8" y="59"/>
                      </a:lnTo>
                      <a:lnTo>
                        <a:pt x="4" y="59"/>
                      </a:lnTo>
                      <a:lnTo>
                        <a:pt x="3" y="59"/>
                      </a:lnTo>
                      <a:lnTo>
                        <a:pt x="3" y="61"/>
                      </a:lnTo>
                      <a:lnTo>
                        <a:pt x="2" y="64"/>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90" name="Freeform 166">
                  <a:extLst>
                    <a:ext uri="{FF2B5EF4-FFF2-40B4-BE49-F238E27FC236}">
                      <a16:creationId xmlns:a16="http://schemas.microsoft.com/office/drawing/2014/main" id="{0EF62692-5211-6C41-9095-29B429391480}"/>
                    </a:ext>
                  </a:extLst>
                </p:cNvPr>
                <p:cNvSpPr>
                  <a:spLocks noChangeAspect="1"/>
                </p:cNvSpPr>
                <p:nvPr/>
              </p:nvSpPr>
              <p:spPr bwMode="auto">
                <a:xfrm>
                  <a:off x="1326" y="1391"/>
                  <a:ext cx="142" cy="73"/>
                </a:xfrm>
                <a:custGeom>
                  <a:avLst/>
                  <a:gdLst/>
                  <a:ahLst/>
                  <a:cxnLst>
                    <a:cxn ang="0">
                      <a:pos x="0" y="0"/>
                    </a:cxn>
                    <a:cxn ang="0">
                      <a:pos x="0" y="3"/>
                    </a:cxn>
                    <a:cxn ang="0">
                      <a:pos x="1" y="7"/>
                    </a:cxn>
                    <a:cxn ang="0">
                      <a:pos x="5" y="9"/>
                    </a:cxn>
                    <a:cxn ang="0">
                      <a:pos x="11" y="10"/>
                    </a:cxn>
                    <a:cxn ang="0">
                      <a:pos x="129" y="59"/>
                    </a:cxn>
                    <a:cxn ang="0">
                      <a:pos x="137" y="61"/>
                    </a:cxn>
                    <a:cxn ang="0">
                      <a:pos x="138" y="63"/>
                    </a:cxn>
                    <a:cxn ang="0">
                      <a:pos x="141" y="67"/>
                    </a:cxn>
                    <a:cxn ang="0">
                      <a:pos x="141" y="69"/>
                    </a:cxn>
                    <a:cxn ang="0">
                      <a:pos x="140" y="72"/>
                    </a:cxn>
                    <a:cxn ang="0">
                      <a:pos x="135" y="72"/>
                    </a:cxn>
                    <a:cxn ang="0">
                      <a:pos x="73" y="65"/>
                    </a:cxn>
                  </a:cxnLst>
                  <a:rect l="0" t="0" r="r" b="b"/>
                  <a:pathLst>
                    <a:path w="142" h="73">
                      <a:moveTo>
                        <a:pt x="0" y="0"/>
                      </a:moveTo>
                      <a:lnTo>
                        <a:pt x="0" y="3"/>
                      </a:lnTo>
                      <a:lnTo>
                        <a:pt x="1" y="7"/>
                      </a:lnTo>
                      <a:lnTo>
                        <a:pt x="5" y="9"/>
                      </a:lnTo>
                      <a:lnTo>
                        <a:pt x="11" y="10"/>
                      </a:lnTo>
                      <a:lnTo>
                        <a:pt x="129" y="59"/>
                      </a:lnTo>
                      <a:lnTo>
                        <a:pt x="137" y="61"/>
                      </a:lnTo>
                      <a:lnTo>
                        <a:pt x="138" y="63"/>
                      </a:lnTo>
                      <a:lnTo>
                        <a:pt x="141" y="67"/>
                      </a:lnTo>
                      <a:lnTo>
                        <a:pt x="141" y="69"/>
                      </a:lnTo>
                      <a:lnTo>
                        <a:pt x="140" y="72"/>
                      </a:lnTo>
                      <a:lnTo>
                        <a:pt x="135" y="72"/>
                      </a:lnTo>
                      <a:lnTo>
                        <a:pt x="73" y="65"/>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grpSp>
          <p:sp>
            <p:nvSpPr>
              <p:cNvPr id="34" name="Line 168">
                <a:extLst>
                  <a:ext uri="{FF2B5EF4-FFF2-40B4-BE49-F238E27FC236}">
                    <a16:creationId xmlns:a16="http://schemas.microsoft.com/office/drawing/2014/main" id="{5212CC1D-7C58-2D4B-B058-2A3602158338}"/>
                  </a:ext>
                </a:extLst>
              </p:cNvPr>
              <p:cNvSpPr>
                <a:spLocks noChangeShapeType="1"/>
              </p:cNvSpPr>
              <p:nvPr/>
            </p:nvSpPr>
            <p:spPr bwMode="auto">
              <a:xfrm flipV="1">
                <a:off x="1477963" y="1919288"/>
                <a:ext cx="304800" cy="609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5" name="Line 169">
                <a:extLst>
                  <a:ext uri="{FF2B5EF4-FFF2-40B4-BE49-F238E27FC236}">
                    <a16:creationId xmlns:a16="http://schemas.microsoft.com/office/drawing/2014/main" id="{566C5CD5-C292-EF7B-CEE3-E27D9794814C}"/>
                  </a:ext>
                </a:extLst>
              </p:cNvPr>
              <p:cNvSpPr>
                <a:spLocks noChangeShapeType="1"/>
              </p:cNvSpPr>
              <p:nvPr/>
            </p:nvSpPr>
            <p:spPr bwMode="auto">
              <a:xfrm rot="18742695" flipV="1">
                <a:off x="2767013" y="1912938"/>
                <a:ext cx="303212" cy="61436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47" name="Line 172">
                <a:extLst>
                  <a:ext uri="{FF2B5EF4-FFF2-40B4-BE49-F238E27FC236}">
                    <a16:creationId xmlns:a16="http://schemas.microsoft.com/office/drawing/2014/main" id="{54ACE0EA-5955-5D08-C0D3-02944F61BA9C}"/>
                  </a:ext>
                </a:extLst>
              </p:cNvPr>
              <p:cNvSpPr>
                <a:spLocks noChangeShapeType="1"/>
              </p:cNvSpPr>
              <p:nvPr/>
            </p:nvSpPr>
            <p:spPr bwMode="auto">
              <a:xfrm rot="12777622" flipV="1">
                <a:off x="3529013" y="2678113"/>
                <a:ext cx="685800" cy="228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48" name="Freeform 177">
                <a:extLst>
                  <a:ext uri="{FF2B5EF4-FFF2-40B4-BE49-F238E27FC236}">
                    <a16:creationId xmlns:a16="http://schemas.microsoft.com/office/drawing/2014/main" id="{1819B2A5-7370-F867-5E33-3A768A874AC1}"/>
                  </a:ext>
                </a:extLst>
              </p:cNvPr>
              <p:cNvSpPr>
                <a:spLocks/>
              </p:cNvSpPr>
              <p:nvPr/>
            </p:nvSpPr>
            <p:spPr bwMode="auto">
              <a:xfrm>
                <a:off x="415925" y="1268413"/>
                <a:ext cx="1439863" cy="441325"/>
              </a:xfrm>
              <a:custGeom>
                <a:avLst/>
                <a:gdLst/>
                <a:ahLst/>
                <a:cxnLst>
                  <a:cxn ang="0">
                    <a:pos x="0" y="144"/>
                  </a:cxn>
                  <a:cxn ang="0">
                    <a:pos x="432" y="96"/>
                  </a:cxn>
                  <a:cxn ang="0">
                    <a:pos x="672" y="0"/>
                  </a:cxn>
                </a:cxnLst>
                <a:rect l="0" t="0" r="r" b="b"/>
                <a:pathLst>
                  <a:path w="672" h="144">
                    <a:moveTo>
                      <a:pt x="0" y="144"/>
                    </a:moveTo>
                    <a:lnTo>
                      <a:pt x="432" y="96"/>
                    </a:lnTo>
                    <a:lnTo>
                      <a:pt x="672" y="0"/>
                    </a:lnTo>
                  </a:path>
                </a:pathLst>
              </a:custGeom>
              <a:noFill/>
              <a:ln w="9525">
                <a:solidFill>
                  <a:schemeClr val="tx1"/>
                </a:solidFill>
                <a:round/>
                <a:headEnd type="none" w="med" len="med"/>
                <a:tailEnd type="triangle" w="med" len="med"/>
              </a:ln>
              <a:effectLst/>
            </p:spPr>
            <p:txBody>
              <a:bodyPr>
                <a:prstTxWarp prst="textNoShape">
                  <a:avLst/>
                </a:prstTxWarp>
              </a:bodyPr>
              <a:lstStyle/>
              <a:p>
                <a:endParaRPr lang="en-US"/>
              </a:p>
            </p:txBody>
          </p:sp>
          <p:sp>
            <p:nvSpPr>
              <p:cNvPr id="49" name="Text Box 179">
                <a:extLst>
                  <a:ext uri="{FF2B5EF4-FFF2-40B4-BE49-F238E27FC236}">
                    <a16:creationId xmlns:a16="http://schemas.microsoft.com/office/drawing/2014/main" id="{D81B7B23-3309-1525-B98C-390D2F00A0E0}"/>
                  </a:ext>
                </a:extLst>
              </p:cNvPr>
              <p:cNvSpPr txBox="1">
                <a:spLocks noChangeArrowheads="1"/>
              </p:cNvSpPr>
              <p:nvPr/>
            </p:nvSpPr>
            <p:spPr bwMode="auto">
              <a:xfrm>
                <a:off x="1411975" y="842468"/>
                <a:ext cx="608221" cy="563838"/>
              </a:xfrm>
              <a:prstGeom prst="rect">
                <a:avLst/>
              </a:prstGeom>
              <a:noFill/>
              <a:ln w="9525">
                <a:noFill/>
                <a:miter lim="800000"/>
                <a:headEnd/>
                <a:tailEnd/>
              </a:ln>
              <a:effectLst/>
            </p:spPr>
            <p:txBody>
              <a:bodyPr wrap="none">
                <a:prstTxWarp prst="textNoShape">
                  <a:avLst/>
                </a:prstTxWarp>
                <a:spAutoFit/>
              </a:bodyPr>
              <a:lstStyle/>
              <a:p>
                <a:r>
                  <a:rPr lang="en-US" sz="1600" dirty="0">
                    <a:latin typeface="Times New Roman" pitchFamily="-112" charset="0"/>
                  </a:rPr>
                  <a:t>e’</a:t>
                </a:r>
              </a:p>
            </p:txBody>
          </p:sp>
          <p:sp>
            <p:nvSpPr>
              <p:cNvPr id="50" name="Line 203">
                <a:extLst>
                  <a:ext uri="{FF2B5EF4-FFF2-40B4-BE49-F238E27FC236}">
                    <a16:creationId xmlns:a16="http://schemas.microsoft.com/office/drawing/2014/main" id="{145DA62F-EAAB-0CAC-32DD-5F13CAC7C52A}"/>
                  </a:ext>
                </a:extLst>
              </p:cNvPr>
              <p:cNvSpPr>
                <a:spLocks noChangeShapeType="1"/>
              </p:cNvSpPr>
              <p:nvPr/>
            </p:nvSpPr>
            <p:spPr bwMode="auto">
              <a:xfrm flipV="1">
                <a:off x="487363" y="2809541"/>
                <a:ext cx="685799" cy="228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51" name="Line 204">
                <a:extLst>
                  <a:ext uri="{FF2B5EF4-FFF2-40B4-BE49-F238E27FC236}">
                    <a16:creationId xmlns:a16="http://schemas.microsoft.com/office/drawing/2014/main" id="{476BBB5C-34B5-7405-DCB4-D00EDE3D9F64}"/>
                  </a:ext>
                </a:extLst>
              </p:cNvPr>
              <p:cNvSpPr>
                <a:spLocks noChangeShapeType="1"/>
              </p:cNvSpPr>
              <p:nvPr/>
            </p:nvSpPr>
            <p:spPr bwMode="auto">
              <a:xfrm rot="12777622" flipV="1">
                <a:off x="3496686" y="2723816"/>
                <a:ext cx="685799" cy="228600"/>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52" name="Group 344">
                <a:extLst>
                  <a:ext uri="{FF2B5EF4-FFF2-40B4-BE49-F238E27FC236}">
                    <a16:creationId xmlns:a16="http://schemas.microsoft.com/office/drawing/2014/main" id="{18564F36-DA7F-7EFB-810F-FD1ED91D8BC5}"/>
                  </a:ext>
                </a:extLst>
              </p:cNvPr>
              <p:cNvGrpSpPr>
                <a:grpSpLocks/>
              </p:cNvGrpSpPr>
              <p:nvPr/>
            </p:nvGrpSpPr>
            <p:grpSpPr bwMode="auto">
              <a:xfrm>
                <a:off x="322263" y="1125541"/>
                <a:ext cx="3889387" cy="1957395"/>
                <a:chOff x="203" y="709"/>
                <a:chExt cx="2450" cy="1233"/>
              </a:xfrm>
            </p:grpSpPr>
            <p:sp>
              <p:nvSpPr>
                <p:cNvPr id="55" name="Line 176">
                  <a:extLst>
                    <a:ext uri="{FF2B5EF4-FFF2-40B4-BE49-F238E27FC236}">
                      <a16:creationId xmlns:a16="http://schemas.microsoft.com/office/drawing/2014/main" id="{5069D578-0A11-2E94-2227-50B81C397D53}"/>
                    </a:ext>
                  </a:extLst>
                </p:cNvPr>
                <p:cNvSpPr>
                  <a:spLocks noChangeShapeType="1"/>
                </p:cNvSpPr>
                <p:nvPr/>
              </p:nvSpPr>
              <p:spPr bwMode="auto">
                <a:xfrm flipV="1">
                  <a:off x="1123" y="1207"/>
                  <a:ext cx="623" cy="2"/>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56" name="Group 184">
                  <a:extLst>
                    <a:ext uri="{FF2B5EF4-FFF2-40B4-BE49-F238E27FC236}">
                      <a16:creationId xmlns:a16="http://schemas.microsoft.com/office/drawing/2014/main" id="{D2631B65-9A11-7FCE-0D55-4A9411E12317}"/>
                    </a:ext>
                  </a:extLst>
                </p:cNvPr>
                <p:cNvGrpSpPr>
                  <a:grpSpLocks/>
                </p:cNvGrpSpPr>
                <p:nvPr/>
              </p:nvGrpSpPr>
              <p:grpSpPr bwMode="auto">
                <a:xfrm>
                  <a:off x="203" y="807"/>
                  <a:ext cx="2450" cy="1135"/>
                  <a:chOff x="60" y="749"/>
                  <a:chExt cx="2450" cy="1135"/>
                </a:xfrm>
              </p:grpSpPr>
              <p:sp>
                <p:nvSpPr>
                  <p:cNvPr id="66" name="Text Box 185">
                    <a:extLst>
                      <a:ext uri="{FF2B5EF4-FFF2-40B4-BE49-F238E27FC236}">
                        <a16:creationId xmlns:a16="http://schemas.microsoft.com/office/drawing/2014/main" id="{442D636D-BD05-FA47-FBE2-2E5207ADF1F4}"/>
                      </a:ext>
                    </a:extLst>
                  </p:cNvPr>
                  <p:cNvSpPr txBox="1">
                    <a:spLocks noChangeArrowheads="1"/>
                  </p:cNvSpPr>
                  <p:nvPr/>
                </p:nvSpPr>
                <p:spPr bwMode="auto">
                  <a:xfrm>
                    <a:off x="299" y="961"/>
                    <a:ext cx="565" cy="258"/>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sz="1000" b="1" dirty="0">
                        <a:latin typeface="Times New Roman" pitchFamily="-112" charset="0"/>
                      </a:rPr>
                      <a:t>(Q</a:t>
                    </a:r>
                    <a:r>
                      <a:rPr lang="en-US" sz="1000" b="1" baseline="30000" dirty="0">
                        <a:latin typeface="Times New Roman" pitchFamily="-112" charset="0"/>
                      </a:rPr>
                      <a:t>2</a:t>
                    </a:r>
                    <a:r>
                      <a:rPr lang="en-US" sz="1000" b="1" dirty="0">
                        <a:latin typeface="Times New Roman" pitchFamily="-112" charset="0"/>
                      </a:rPr>
                      <a:t>)</a:t>
                    </a:r>
                  </a:p>
                </p:txBody>
              </p:sp>
              <p:sp>
                <p:nvSpPr>
                  <p:cNvPr id="67" name="Text Box 186">
                    <a:extLst>
                      <a:ext uri="{FF2B5EF4-FFF2-40B4-BE49-F238E27FC236}">
                        <a16:creationId xmlns:a16="http://schemas.microsoft.com/office/drawing/2014/main" id="{5CFD0562-C364-8D2F-EF5E-F4164B311AD9}"/>
                      </a:ext>
                    </a:extLst>
                  </p:cNvPr>
                  <p:cNvSpPr txBox="1">
                    <a:spLocks noChangeArrowheads="1"/>
                  </p:cNvSpPr>
                  <p:nvPr/>
                </p:nvSpPr>
                <p:spPr bwMode="auto">
                  <a:xfrm>
                    <a:off x="60" y="749"/>
                    <a:ext cx="307" cy="355"/>
                  </a:xfrm>
                  <a:prstGeom prst="rect">
                    <a:avLst/>
                  </a:prstGeom>
                  <a:noFill/>
                  <a:ln w="9525">
                    <a:noFill/>
                    <a:miter lim="800000"/>
                    <a:headEnd/>
                    <a:tailEnd/>
                  </a:ln>
                  <a:effectLst/>
                </p:spPr>
                <p:txBody>
                  <a:bodyPr wrap="none">
                    <a:prstTxWarp prst="textNoShape">
                      <a:avLst/>
                    </a:prstTxWarp>
                    <a:spAutoFit/>
                  </a:bodyPr>
                  <a:lstStyle/>
                  <a:p>
                    <a:r>
                      <a:rPr lang="en-US" sz="1600" dirty="0">
                        <a:latin typeface="Times New Roman" pitchFamily="-112" charset="0"/>
                      </a:rPr>
                      <a:t>e</a:t>
                    </a:r>
                  </a:p>
                </p:txBody>
              </p:sp>
              <p:sp>
                <p:nvSpPr>
                  <p:cNvPr id="68" name="Text Box 187">
                    <a:extLst>
                      <a:ext uri="{FF2B5EF4-FFF2-40B4-BE49-F238E27FC236}">
                        <a16:creationId xmlns:a16="http://schemas.microsoft.com/office/drawing/2014/main" id="{69D63E62-18F2-C3C7-D3EC-0783EA4B2F95}"/>
                      </a:ext>
                    </a:extLst>
                  </p:cNvPr>
                  <p:cNvSpPr txBox="1">
                    <a:spLocks noChangeArrowheads="1"/>
                  </p:cNvSpPr>
                  <p:nvPr/>
                </p:nvSpPr>
                <p:spPr bwMode="auto">
                  <a:xfrm>
                    <a:off x="828" y="780"/>
                    <a:ext cx="438" cy="291"/>
                  </a:xfrm>
                  <a:prstGeom prst="rect">
                    <a:avLst/>
                  </a:prstGeom>
                  <a:noFill/>
                  <a:ln w="9525">
                    <a:noFill/>
                    <a:miter lim="800000"/>
                    <a:headEnd/>
                    <a:tailEnd/>
                  </a:ln>
                  <a:effectLst/>
                </p:spPr>
                <p:txBody>
                  <a:bodyPr wrap="none">
                    <a:prstTxWarp prst="textNoShape">
                      <a:avLst/>
                    </a:prstTxWarp>
                    <a:spAutoFit/>
                  </a:bodyPr>
                  <a:lstStyle/>
                  <a:p>
                    <a:r>
                      <a:rPr lang="en-US" sz="1200" b="1" dirty="0" err="1">
                        <a:latin typeface="Symbol" pitchFamily="-112" charset="2"/>
                      </a:rPr>
                      <a:t>g</a:t>
                    </a:r>
                    <a:r>
                      <a:rPr lang="en-US" sz="1200" b="1" baseline="-25000" dirty="0" err="1">
                        <a:latin typeface="Times New Roman" pitchFamily="-112" charset="0"/>
                      </a:rPr>
                      <a:t>L</a:t>
                    </a:r>
                    <a:r>
                      <a:rPr lang="en-US" sz="1200" b="1" dirty="0">
                        <a:latin typeface="Times New Roman" pitchFamily="-112" charset="0"/>
                      </a:rPr>
                      <a:t>*</a:t>
                    </a:r>
                  </a:p>
                </p:txBody>
              </p:sp>
              <p:grpSp>
                <p:nvGrpSpPr>
                  <p:cNvPr id="69" name="Group 188">
                    <a:extLst>
                      <a:ext uri="{FF2B5EF4-FFF2-40B4-BE49-F238E27FC236}">
                        <a16:creationId xmlns:a16="http://schemas.microsoft.com/office/drawing/2014/main" id="{4D798BFC-E41F-52E1-104B-EFB49420D419}"/>
                      </a:ext>
                    </a:extLst>
                  </p:cNvPr>
                  <p:cNvGrpSpPr>
                    <a:grpSpLocks/>
                  </p:cNvGrpSpPr>
                  <p:nvPr/>
                </p:nvGrpSpPr>
                <p:grpSpPr bwMode="auto">
                  <a:xfrm>
                    <a:off x="159" y="1253"/>
                    <a:ext cx="2351" cy="631"/>
                    <a:chOff x="159" y="1253"/>
                    <a:chExt cx="2351" cy="631"/>
                  </a:xfrm>
                </p:grpSpPr>
                <p:sp>
                  <p:nvSpPr>
                    <p:cNvPr id="70" name="Text Box 189">
                      <a:extLst>
                        <a:ext uri="{FF2B5EF4-FFF2-40B4-BE49-F238E27FC236}">
                          <a16:creationId xmlns:a16="http://schemas.microsoft.com/office/drawing/2014/main" id="{963B4CB7-92F6-A998-D3CE-00F746ACCF99}"/>
                        </a:ext>
                      </a:extLst>
                    </p:cNvPr>
                    <p:cNvSpPr txBox="1">
                      <a:spLocks noChangeArrowheads="1"/>
                    </p:cNvSpPr>
                    <p:nvPr/>
                  </p:nvSpPr>
                  <p:spPr bwMode="auto">
                    <a:xfrm>
                      <a:off x="376" y="1253"/>
                      <a:ext cx="538" cy="291"/>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sz="1200" b="1" dirty="0" err="1">
                          <a:latin typeface="Times New Roman" pitchFamily="-112" charset="0"/>
                        </a:rPr>
                        <a:t>x+ξ</a:t>
                      </a:r>
                      <a:r>
                        <a:rPr lang="en-US" sz="1200" b="1" dirty="0">
                          <a:latin typeface="Times New Roman" pitchFamily="-112" charset="0"/>
                        </a:rPr>
                        <a:t> </a:t>
                      </a:r>
                    </a:p>
                  </p:txBody>
                </p:sp>
                <p:sp>
                  <p:nvSpPr>
                    <p:cNvPr id="71" name="Text Box 190">
                      <a:extLst>
                        <a:ext uri="{FF2B5EF4-FFF2-40B4-BE49-F238E27FC236}">
                          <a16:creationId xmlns:a16="http://schemas.microsoft.com/office/drawing/2014/main" id="{D37C0EE1-F604-6F74-12E4-0EA907A6B176}"/>
                        </a:ext>
                      </a:extLst>
                    </p:cNvPr>
                    <p:cNvSpPr txBox="1">
                      <a:spLocks noChangeArrowheads="1"/>
                    </p:cNvSpPr>
                    <p:nvPr/>
                  </p:nvSpPr>
                  <p:spPr bwMode="auto">
                    <a:xfrm>
                      <a:off x="1628" y="1260"/>
                      <a:ext cx="476" cy="291"/>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1" dirty="0">
                          <a:latin typeface="Times New Roman" pitchFamily="-112" charset="0"/>
                        </a:rPr>
                        <a:t>x-</a:t>
                      </a:r>
                      <a:r>
                        <a:rPr lang="en-US" sz="1200" b="1" dirty="0" err="1">
                          <a:latin typeface="Times New Roman" pitchFamily="-112" charset="0"/>
                        </a:rPr>
                        <a:t>ξ</a:t>
                      </a:r>
                      <a:r>
                        <a:rPr lang="en-US" sz="1200" b="1" dirty="0">
                          <a:latin typeface="Times New Roman" pitchFamily="-112" charset="0"/>
                        </a:rPr>
                        <a:t> </a:t>
                      </a:r>
                    </a:p>
                  </p:txBody>
                </p:sp>
                <p:sp>
                  <p:nvSpPr>
                    <p:cNvPr id="72" name="Line 191">
                      <a:extLst>
                        <a:ext uri="{FF2B5EF4-FFF2-40B4-BE49-F238E27FC236}">
                          <a16:creationId xmlns:a16="http://schemas.microsoft.com/office/drawing/2014/main" id="{1FAFCF85-975C-08BA-38D6-700048845D21}"/>
                        </a:ext>
                      </a:extLst>
                    </p:cNvPr>
                    <p:cNvSpPr>
                      <a:spLocks noChangeShapeType="1"/>
                    </p:cNvSpPr>
                    <p:nvPr/>
                  </p:nvSpPr>
                  <p:spPr bwMode="auto">
                    <a:xfrm rot="12777622" flipV="1">
                      <a:off x="2078" y="1692"/>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3" name="Line 192">
                      <a:extLst>
                        <a:ext uri="{FF2B5EF4-FFF2-40B4-BE49-F238E27FC236}">
                          <a16:creationId xmlns:a16="http://schemas.microsoft.com/office/drawing/2014/main" id="{857DB8F4-FAB0-42B9-238D-2B7B8DE216D8}"/>
                        </a:ext>
                      </a:extLst>
                    </p:cNvPr>
                    <p:cNvSpPr>
                      <a:spLocks noChangeShapeType="1"/>
                    </p:cNvSpPr>
                    <p:nvPr/>
                  </p:nvSpPr>
                  <p:spPr bwMode="auto">
                    <a:xfrm>
                      <a:off x="431" y="1298"/>
                      <a:ext cx="1723" cy="0"/>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grpSp>
                  <p:nvGrpSpPr>
                    <p:cNvPr id="74" name="Group 193">
                      <a:extLst>
                        <a:ext uri="{FF2B5EF4-FFF2-40B4-BE49-F238E27FC236}">
                          <a16:creationId xmlns:a16="http://schemas.microsoft.com/office/drawing/2014/main" id="{E8A384A3-80B1-454B-29C4-5BC3691B440B}"/>
                        </a:ext>
                      </a:extLst>
                    </p:cNvPr>
                    <p:cNvGrpSpPr>
                      <a:grpSpLocks/>
                    </p:cNvGrpSpPr>
                    <p:nvPr/>
                  </p:nvGrpSpPr>
                  <p:grpSpPr bwMode="auto">
                    <a:xfrm>
                      <a:off x="159" y="1385"/>
                      <a:ext cx="1937" cy="499"/>
                      <a:chOff x="159" y="1385"/>
                      <a:chExt cx="1937" cy="499"/>
                    </a:xfrm>
                  </p:grpSpPr>
                  <p:grpSp>
                    <p:nvGrpSpPr>
                      <p:cNvPr id="75" name="Group 194">
                        <a:extLst>
                          <a:ext uri="{FF2B5EF4-FFF2-40B4-BE49-F238E27FC236}">
                            <a16:creationId xmlns:a16="http://schemas.microsoft.com/office/drawing/2014/main" id="{31D2E3D3-4953-275A-AF14-FE5A6104D95D}"/>
                          </a:ext>
                        </a:extLst>
                      </p:cNvPr>
                      <p:cNvGrpSpPr>
                        <a:grpSpLocks/>
                      </p:cNvGrpSpPr>
                      <p:nvPr/>
                    </p:nvGrpSpPr>
                    <p:grpSpPr bwMode="auto">
                      <a:xfrm>
                        <a:off x="159" y="1385"/>
                        <a:ext cx="1937" cy="499"/>
                        <a:chOff x="241" y="631"/>
                        <a:chExt cx="1937" cy="499"/>
                      </a:xfrm>
                    </p:grpSpPr>
                    <p:grpSp>
                      <p:nvGrpSpPr>
                        <p:cNvPr id="77" name="Group 195">
                          <a:extLst>
                            <a:ext uri="{FF2B5EF4-FFF2-40B4-BE49-F238E27FC236}">
                              <a16:creationId xmlns:a16="http://schemas.microsoft.com/office/drawing/2014/main" id="{500FE133-45CF-310C-2108-23269C1091AB}"/>
                            </a:ext>
                          </a:extLst>
                        </p:cNvPr>
                        <p:cNvGrpSpPr>
                          <a:grpSpLocks/>
                        </p:cNvGrpSpPr>
                        <p:nvPr/>
                      </p:nvGrpSpPr>
                      <p:grpSpPr bwMode="auto">
                        <a:xfrm>
                          <a:off x="241" y="631"/>
                          <a:ext cx="1937" cy="499"/>
                          <a:chOff x="241" y="631"/>
                          <a:chExt cx="1937" cy="499"/>
                        </a:xfrm>
                      </p:grpSpPr>
                      <p:grpSp>
                        <p:nvGrpSpPr>
                          <p:cNvPr id="79" name="Group 196">
                            <a:extLst>
                              <a:ext uri="{FF2B5EF4-FFF2-40B4-BE49-F238E27FC236}">
                                <a16:creationId xmlns:a16="http://schemas.microsoft.com/office/drawing/2014/main" id="{AC36D4C3-A268-772E-A853-EA65574853B1}"/>
                              </a:ext>
                            </a:extLst>
                          </p:cNvPr>
                          <p:cNvGrpSpPr>
                            <a:grpSpLocks/>
                          </p:cNvGrpSpPr>
                          <p:nvPr/>
                        </p:nvGrpSpPr>
                        <p:grpSpPr bwMode="auto">
                          <a:xfrm>
                            <a:off x="642" y="631"/>
                            <a:ext cx="1536" cy="499"/>
                            <a:chOff x="642" y="631"/>
                            <a:chExt cx="1536" cy="499"/>
                          </a:xfrm>
                        </p:grpSpPr>
                        <p:sp>
                          <p:nvSpPr>
                            <p:cNvPr id="81" name="Oval 197">
                              <a:extLst>
                                <a:ext uri="{FF2B5EF4-FFF2-40B4-BE49-F238E27FC236}">
                                  <a16:creationId xmlns:a16="http://schemas.microsoft.com/office/drawing/2014/main" id="{C91183A0-1E6B-B0CD-70D0-785D7C533099}"/>
                                </a:ext>
                              </a:extLst>
                            </p:cNvPr>
                            <p:cNvSpPr>
                              <a:spLocks noChangeArrowheads="1"/>
                            </p:cNvSpPr>
                            <p:nvPr/>
                          </p:nvSpPr>
                          <p:spPr bwMode="auto">
                            <a:xfrm>
                              <a:off x="672" y="746"/>
                              <a:ext cx="1492" cy="384"/>
                            </a:xfrm>
                            <a:prstGeom prst="ellipse">
                              <a:avLst/>
                            </a:prstGeom>
                            <a:gradFill rotWithShape="0">
                              <a:gsLst>
                                <a:gs pos="0">
                                  <a:srgbClr val="FF0000"/>
                                </a:gs>
                                <a:gs pos="100000">
                                  <a:srgbClr val="FF0000">
                                    <a:gamma/>
                                    <a:shade val="46275"/>
                                    <a:invGamma/>
                                  </a:srgbClr>
                                </a:gs>
                              </a:gsLst>
                              <a:path path="shape">
                                <a:fillToRect l="50000" t="50000" r="50000" b="50000"/>
                              </a:path>
                            </a:gradFill>
                            <a:ln w="9525">
                              <a:solidFill>
                                <a:srgbClr val="FF0000"/>
                              </a:solidFill>
                              <a:round/>
                              <a:headEnd/>
                              <a:tailEnd/>
                            </a:ln>
                            <a:effectLst/>
                          </p:spPr>
                          <p:txBody>
                            <a:bodyPr wrap="none" anchor="ctr">
                              <a:prstTxWarp prst="textNoShape">
                                <a:avLst/>
                              </a:prstTxWarp>
                            </a:bodyPr>
                            <a:lstStyle/>
                            <a:p>
                              <a:endParaRPr lang="en-US"/>
                            </a:p>
                          </p:txBody>
                        </p:sp>
                        <p:sp>
                          <p:nvSpPr>
                            <p:cNvPr id="82" name="Text Box 198">
                              <a:extLst>
                                <a:ext uri="{FF2B5EF4-FFF2-40B4-BE49-F238E27FC236}">
                                  <a16:creationId xmlns:a16="http://schemas.microsoft.com/office/drawing/2014/main" id="{60065B42-15B9-EFD0-9390-E0BF7214606D}"/>
                                </a:ext>
                              </a:extLst>
                            </p:cNvPr>
                            <p:cNvSpPr txBox="1">
                              <a:spLocks noChangeArrowheads="1"/>
                            </p:cNvSpPr>
                            <p:nvPr/>
                          </p:nvSpPr>
                          <p:spPr bwMode="auto">
                            <a:xfrm>
                              <a:off x="642" y="805"/>
                              <a:ext cx="1536" cy="25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000" b="1" dirty="0">
                                  <a:solidFill>
                                    <a:schemeClr val="bg1"/>
                                  </a:solidFill>
                                  <a:latin typeface="Bookman Old Style" pitchFamily="-112" charset="0"/>
                                </a:rPr>
                                <a:t>H, H, E, E (</a:t>
                              </a:r>
                              <a:r>
                                <a:rPr lang="en-US" sz="1000" b="1" dirty="0" err="1">
                                  <a:solidFill>
                                    <a:schemeClr val="bg1"/>
                                  </a:solidFill>
                                  <a:latin typeface="Bookman Old Style" pitchFamily="-112" charset="0"/>
                                </a:rPr>
                                <a:t>x,ξ,t</a:t>
                              </a:r>
                              <a:r>
                                <a:rPr lang="en-US" sz="1000" b="1" dirty="0">
                                  <a:solidFill>
                                    <a:schemeClr val="bg1"/>
                                  </a:solidFill>
                                  <a:latin typeface="Bookman Old Style" pitchFamily="-112" charset="0"/>
                                </a:rPr>
                                <a:t>)</a:t>
                              </a:r>
                            </a:p>
                          </p:txBody>
                        </p:sp>
                        <p:sp>
                          <p:nvSpPr>
                            <p:cNvPr id="83" name="Text Box 199">
                              <a:extLst>
                                <a:ext uri="{FF2B5EF4-FFF2-40B4-BE49-F238E27FC236}">
                                  <a16:creationId xmlns:a16="http://schemas.microsoft.com/office/drawing/2014/main" id="{4BD9F18F-3457-FDE3-C8A5-E36009DF8B16}"/>
                                </a:ext>
                              </a:extLst>
                            </p:cNvPr>
                            <p:cNvSpPr txBox="1">
                              <a:spLocks noChangeArrowheads="1"/>
                            </p:cNvSpPr>
                            <p:nvPr/>
                          </p:nvSpPr>
                          <p:spPr bwMode="auto">
                            <a:xfrm>
                              <a:off x="1202" y="631"/>
                              <a:ext cx="192" cy="231"/>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1" dirty="0">
                                  <a:solidFill>
                                    <a:schemeClr val="bg1"/>
                                  </a:solidFill>
                                  <a:latin typeface="Times New Roman" pitchFamily="-112" charset="0"/>
                                </a:rPr>
                                <a:t>~</a:t>
                              </a:r>
                            </a:p>
                          </p:txBody>
                        </p:sp>
                      </p:grpSp>
                      <p:sp>
                        <p:nvSpPr>
                          <p:cNvPr id="80" name="Line 200">
                            <a:extLst>
                              <a:ext uri="{FF2B5EF4-FFF2-40B4-BE49-F238E27FC236}">
                                <a16:creationId xmlns:a16="http://schemas.microsoft.com/office/drawing/2014/main" id="{7ADF6607-3394-E4B9-86AF-22D9578EF665}"/>
                              </a:ext>
                            </a:extLst>
                          </p:cNvPr>
                          <p:cNvSpPr>
                            <a:spLocks noChangeShapeType="1"/>
                          </p:cNvSpPr>
                          <p:nvPr/>
                        </p:nvSpPr>
                        <p:spPr bwMode="auto">
                          <a:xfrm flipV="1">
                            <a:off x="241" y="936"/>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78" name="Line 201">
                          <a:extLst>
                            <a:ext uri="{FF2B5EF4-FFF2-40B4-BE49-F238E27FC236}">
                              <a16:creationId xmlns:a16="http://schemas.microsoft.com/office/drawing/2014/main" id="{DEEB6C43-3C64-B419-E80B-4B4E97579D8A}"/>
                            </a:ext>
                          </a:extLst>
                        </p:cNvPr>
                        <p:cNvSpPr>
                          <a:spLocks noChangeShapeType="1"/>
                        </p:cNvSpPr>
                        <p:nvPr/>
                      </p:nvSpPr>
                      <p:spPr bwMode="auto">
                        <a:xfrm flipV="1">
                          <a:off x="250" y="986"/>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76" name="Text Box 202">
                        <a:extLst>
                          <a:ext uri="{FF2B5EF4-FFF2-40B4-BE49-F238E27FC236}">
                            <a16:creationId xmlns:a16="http://schemas.microsoft.com/office/drawing/2014/main" id="{D89EA3E5-692F-2311-CD64-4BC2DC62BE2B}"/>
                          </a:ext>
                        </a:extLst>
                      </p:cNvPr>
                      <p:cNvSpPr txBox="1">
                        <a:spLocks noChangeArrowheads="1"/>
                      </p:cNvSpPr>
                      <p:nvPr/>
                    </p:nvSpPr>
                    <p:spPr bwMode="auto">
                      <a:xfrm>
                        <a:off x="641" y="1388"/>
                        <a:ext cx="191" cy="231"/>
                      </a:xfrm>
                      <a:prstGeom prst="rect">
                        <a:avLst/>
                      </a:prstGeom>
                      <a:noFill/>
                      <a:ln w="9525">
                        <a:noFill/>
                        <a:miter lim="800000"/>
                        <a:headEnd/>
                        <a:tailEnd/>
                      </a:ln>
                      <a:effectLst/>
                    </p:spPr>
                    <p:txBody>
                      <a:bodyPr wrap="none">
                        <a:prstTxWarp prst="textNoShape">
                          <a:avLst/>
                        </a:prstTxWarp>
                        <a:spAutoFit/>
                      </a:bodyPr>
                      <a:lstStyle/>
                      <a:p>
                        <a:r>
                          <a:rPr lang="en-US" b="1" dirty="0">
                            <a:solidFill>
                              <a:schemeClr val="bg1"/>
                            </a:solidFill>
                            <a:latin typeface="Times New Roman" pitchFamily="-112" charset="0"/>
                            <a:ea typeface="Times New Roman" pitchFamily="-112" charset="0"/>
                            <a:cs typeface="Times New Roman" pitchFamily="-112" charset="0"/>
                          </a:rPr>
                          <a:t>~</a:t>
                        </a:r>
                      </a:p>
                    </p:txBody>
                  </p:sp>
                </p:grpSp>
              </p:grpSp>
            </p:grpSp>
            <p:grpSp>
              <p:nvGrpSpPr>
                <p:cNvPr id="57" name="Group 205">
                  <a:extLst>
                    <a:ext uri="{FF2B5EF4-FFF2-40B4-BE49-F238E27FC236}">
                      <a16:creationId xmlns:a16="http://schemas.microsoft.com/office/drawing/2014/main" id="{9AE31C85-E149-50C7-C61F-1C6EAE5B5E64}"/>
                    </a:ext>
                  </a:extLst>
                </p:cNvPr>
                <p:cNvGrpSpPr>
                  <a:grpSpLocks noChangeAspect="1"/>
                </p:cNvGrpSpPr>
                <p:nvPr/>
              </p:nvGrpSpPr>
              <p:grpSpPr bwMode="auto">
                <a:xfrm rot="2775006">
                  <a:off x="1826" y="897"/>
                  <a:ext cx="81" cy="345"/>
                  <a:chOff x="1324" y="1002"/>
                  <a:chExt cx="146" cy="462"/>
                </a:xfrm>
              </p:grpSpPr>
              <p:sp>
                <p:nvSpPr>
                  <p:cNvPr id="59" name="Freeform 206">
                    <a:extLst>
                      <a:ext uri="{FF2B5EF4-FFF2-40B4-BE49-F238E27FC236}">
                        <a16:creationId xmlns:a16="http://schemas.microsoft.com/office/drawing/2014/main" id="{0DA4C740-62C1-F80C-8279-4EDE9A3D19C6}"/>
                      </a:ext>
                    </a:extLst>
                  </p:cNvPr>
                  <p:cNvSpPr>
                    <a:spLocks noChangeAspect="1"/>
                  </p:cNvSpPr>
                  <p:nvPr/>
                </p:nvSpPr>
                <p:spPr bwMode="auto">
                  <a:xfrm>
                    <a:off x="1326" y="1002"/>
                    <a:ext cx="143" cy="75"/>
                  </a:xfrm>
                  <a:custGeom>
                    <a:avLst/>
                    <a:gdLst/>
                    <a:ahLst/>
                    <a:cxnLst>
                      <a:cxn ang="0">
                        <a:pos x="0" y="0"/>
                      </a:cxn>
                      <a:cxn ang="0">
                        <a:pos x="0" y="4"/>
                      </a:cxn>
                      <a:cxn ang="0">
                        <a:pos x="4" y="7"/>
                      </a:cxn>
                      <a:cxn ang="0">
                        <a:pos x="8" y="9"/>
                      </a:cxn>
                      <a:cxn ang="0">
                        <a:pos x="12" y="11"/>
                      </a:cxn>
                      <a:cxn ang="0">
                        <a:pos x="129" y="58"/>
                      </a:cxn>
                      <a:cxn ang="0">
                        <a:pos x="135" y="60"/>
                      </a:cxn>
                      <a:cxn ang="0">
                        <a:pos x="139" y="63"/>
                      </a:cxn>
                      <a:cxn ang="0">
                        <a:pos x="142" y="65"/>
                      </a:cxn>
                      <a:cxn ang="0">
                        <a:pos x="141" y="69"/>
                      </a:cxn>
                      <a:cxn ang="0">
                        <a:pos x="141" y="71"/>
                      </a:cxn>
                      <a:cxn ang="0">
                        <a:pos x="138" y="74"/>
                      </a:cxn>
                      <a:cxn ang="0">
                        <a:pos x="11" y="60"/>
                      </a:cxn>
                      <a:cxn ang="0">
                        <a:pos x="10" y="61"/>
                      </a:cxn>
                      <a:cxn ang="0">
                        <a:pos x="4" y="59"/>
                      </a:cxn>
                      <a:cxn ang="0">
                        <a:pos x="4" y="60"/>
                      </a:cxn>
                      <a:cxn ang="0">
                        <a:pos x="2" y="62"/>
                      </a:cxn>
                      <a:cxn ang="0">
                        <a:pos x="0" y="65"/>
                      </a:cxn>
                    </a:cxnLst>
                    <a:rect l="0" t="0" r="r" b="b"/>
                    <a:pathLst>
                      <a:path w="143" h="75">
                        <a:moveTo>
                          <a:pt x="0" y="0"/>
                        </a:moveTo>
                        <a:lnTo>
                          <a:pt x="0" y="4"/>
                        </a:lnTo>
                        <a:lnTo>
                          <a:pt x="4" y="7"/>
                        </a:lnTo>
                        <a:lnTo>
                          <a:pt x="8" y="9"/>
                        </a:lnTo>
                        <a:lnTo>
                          <a:pt x="12" y="11"/>
                        </a:lnTo>
                        <a:lnTo>
                          <a:pt x="129" y="58"/>
                        </a:lnTo>
                        <a:lnTo>
                          <a:pt x="135" y="60"/>
                        </a:lnTo>
                        <a:lnTo>
                          <a:pt x="139" y="63"/>
                        </a:lnTo>
                        <a:lnTo>
                          <a:pt x="142" y="65"/>
                        </a:lnTo>
                        <a:lnTo>
                          <a:pt x="141" y="69"/>
                        </a:lnTo>
                        <a:lnTo>
                          <a:pt x="141" y="71"/>
                        </a:lnTo>
                        <a:lnTo>
                          <a:pt x="138" y="74"/>
                        </a:lnTo>
                        <a:lnTo>
                          <a:pt x="11" y="60"/>
                        </a:lnTo>
                        <a:lnTo>
                          <a:pt x="10" y="61"/>
                        </a:lnTo>
                        <a:lnTo>
                          <a:pt x="4" y="59"/>
                        </a:lnTo>
                        <a:lnTo>
                          <a:pt x="4" y="60"/>
                        </a:lnTo>
                        <a:lnTo>
                          <a:pt x="2" y="62"/>
                        </a:lnTo>
                        <a:lnTo>
                          <a:pt x="0" y="65"/>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60" name="Freeform 207">
                    <a:extLst>
                      <a:ext uri="{FF2B5EF4-FFF2-40B4-BE49-F238E27FC236}">
                        <a16:creationId xmlns:a16="http://schemas.microsoft.com/office/drawing/2014/main" id="{608A0C38-EBE4-5894-F7D6-BE38807711E5}"/>
                      </a:ext>
                    </a:extLst>
                  </p:cNvPr>
                  <p:cNvSpPr>
                    <a:spLocks noChangeAspect="1"/>
                  </p:cNvSpPr>
                  <p:nvPr/>
                </p:nvSpPr>
                <p:spPr bwMode="auto">
                  <a:xfrm>
                    <a:off x="1324" y="1069"/>
                    <a:ext cx="143" cy="72"/>
                  </a:xfrm>
                  <a:custGeom>
                    <a:avLst/>
                    <a:gdLst/>
                    <a:ahLst/>
                    <a:cxnLst>
                      <a:cxn ang="0">
                        <a:pos x="0" y="0"/>
                      </a:cxn>
                      <a:cxn ang="0">
                        <a:pos x="1" y="2"/>
                      </a:cxn>
                      <a:cxn ang="0">
                        <a:pos x="4" y="4"/>
                      </a:cxn>
                      <a:cxn ang="0">
                        <a:pos x="6" y="6"/>
                      </a:cxn>
                      <a:cxn ang="0">
                        <a:pos x="10" y="7"/>
                      </a:cxn>
                      <a:cxn ang="0">
                        <a:pos x="133" y="57"/>
                      </a:cxn>
                      <a:cxn ang="0">
                        <a:pos x="137" y="61"/>
                      </a:cxn>
                      <a:cxn ang="0">
                        <a:pos x="140" y="61"/>
                      </a:cxn>
                      <a:cxn ang="0">
                        <a:pos x="141" y="65"/>
                      </a:cxn>
                      <a:cxn ang="0">
                        <a:pos x="141" y="66"/>
                      </a:cxn>
                      <a:cxn ang="0">
                        <a:pos x="142" y="71"/>
                      </a:cxn>
                      <a:cxn ang="0">
                        <a:pos x="137" y="71"/>
                      </a:cxn>
                      <a:cxn ang="0">
                        <a:pos x="12" y="59"/>
                      </a:cxn>
                      <a:cxn ang="0">
                        <a:pos x="7" y="59"/>
                      </a:cxn>
                      <a:cxn ang="0">
                        <a:pos x="6" y="59"/>
                      </a:cxn>
                      <a:cxn ang="0">
                        <a:pos x="4" y="59"/>
                      </a:cxn>
                      <a:cxn ang="0">
                        <a:pos x="1" y="59"/>
                      </a:cxn>
                      <a:cxn ang="0">
                        <a:pos x="0" y="61"/>
                      </a:cxn>
                    </a:cxnLst>
                    <a:rect l="0" t="0" r="r" b="b"/>
                    <a:pathLst>
                      <a:path w="143" h="72">
                        <a:moveTo>
                          <a:pt x="0" y="0"/>
                        </a:moveTo>
                        <a:lnTo>
                          <a:pt x="1" y="2"/>
                        </a:lnTo>
                        <a:lnTo>
                          <a:pt x="4" y="4"/>
                        </a:lnTo>
                        <a:lnTo>
                          <a:pt x="6" y="6"/>
                        </a:lnTo>
                        <a:lnTo>
                          <a:pt x="10" y="7"/>
                        </a:lnTo>
                        <a:lnTo>
                          <a:pt x="133" y="57"/>
                        </a:lnTo>
                        <a:lnTo>
                          <a:pt x="137" y="61"/>
                        </a:lnTo>
                        <a:lnTo>
                          <a:pt x="140" y="61"/>
                        </a:lnTo>
                        <a:lnTo>
                          <a:pt x="141" y="65"/>
                        </a:lnTo>
                        <a:lnTo>
                          <a:pt x="141" y="66"/>
                        </a:lnTo>
                        <a:lnTo>
                          <a:pt x="142" y="71"/>
                        </a:lnTo>
                        <a:lnTo>
                          <a:pt x="137" y="71"/>
                        </a:lnTo>
                        <a:lnTo>
                          <a:pt x="12" y="59"/>
                        </a:lnTo>
                        <a:lnTo>
                          <a:pt x="7" y="59"/>
                        </a:lnTo>
                        <a:lnTo>
                          <a:pt x="6" y="59"/>
                        </a:lnTo>
                        <a:lnTo>
                          <a:pt x="4" y="59"/>
                        </a:lnTo>
                        <a:lnTo>
                          <a:pt x="1" y="59"/>
                        </a:lnTo>
                        <a:lnTo>
                          <a:pt x="0" y="61"/>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61" name="Freeform 208">
                    <a:extLst>
                      <a:ext uri="{FF2B5EF4-FFF2-40B4-BE49-F238E27FC236}">
                        <a16:creationId xmlns:a16="http://schemas.microsoft.com/office/drawing/2014/main" id="{1E503FCE-83D2-CF12-420E-27874229E32A}"/>
                      </a:ext>
                    </a:extLst>
                  </p:cNvPr>
                  <p:cNvSpPr>
                    <a:spLocks noChangeAspect="1"/>
                  </p:cNvSpPr>
                  <p:nvPr/>
                </p:nvSpPr>
                <p:spPr bwMode="auto">
                  <a:xfrm>
                    <a:off x="1326" y="1131"/>
                    <a:ext cx="144" cy="76"/>
                  </a:xfrm>
                  <a:custGeom>
                    <a:avLst/>
                    <a:gdLst/>
                    <a:ahLst/>
                    <a:cxnLst>
                      <a:cxn ang="0">
                        <a:pos x="0" y="0"/>
                      </a:cxn>
                      <a:cxn ang="0">
                        <a:pos x="0" y="3"/>
                      </a:cxn>
                      <a:cxn ang="0">
                        <a:pos x="2" y="7"/>
                      </a:cxn>
                      <a:cxn ang="0">
                        <a:pos x="7" y="9"/>
                      </a:cxn>
                      <a:cxn ang="0">
                        <a:pos x="10" y="11"/>
                      </a:cxn>
                      <a:cxn ang="0">
                        <a:pos x="133" y="59"/>
                      </a:cxn>
                      <a:cxn ang="0">
                        <a:pos x="136" y="63"/>
                      </a:cxn>
                      <a:cxn ang="0">
                        <a:pos x="139" y="65"/>
                      </a:cxn>
                      <a:cxn ang="0">
                        <a:pos x="143" y="67"/>
                      </a:cxn>
                      <a:cxn ang="0">
                        <a:pos x="143" y="71"/>
                      </a:cxn>
                      <a:cxn ang="0">
                        <a:pos x="141" y="74"/>
                      </a:cxn>
                      <a:cxn ang="0">
                        <a:pos x="138" y="75"/>
                      </a:cxn>
                      <a:cxn ang="0">
                        <a:pos x="9" y="63"/>
                      </a:cxn>
                      <a:cxn ang="0">
                        <a:pos x="6" y="62"/>
                      </a:cxn>
                      <a:cxn ang="0">
                        <a:pos x="6" y="63"/>
                      </a:cxn>
                      <a:cxn ang="0">
                        <a:pos x="3" y="62"/>
                      </a:cxn>
                      <a:cxn ang="0">
                        <a:pos x="0" y="64"/>
                      </a:cxn>
                      <a:cxn ang="0">
                        <a:pos x="0" y="66"/>
                      </a:cxn>
                    </a:cxnLst>
                    <a:rect l="0" t="0" r="r" b="b"/>
                    <a:pathLst>
                      <a:path w="144" h="76">
                        <a:moveTo>
                          <a:pt x="0" y="0"/>
                        </a:moveTo>
                        <a:lnTo>
                          <a:pt x="0" y="3"/>
                        </a:lnTo>
                        <a:lnTo>
                          <a:pt x="2" y="7"/>
                        </a:lnTo>
                        <a:lnTo>
                          <a:pt x="7" y="9"/>
                        </a:lnTo>
                        <a:lnTo>
                          <a:pt x="10" y="11"/>
                        </a:lnTo>
                        <a:lnTo>
                          <a:pt x="133" y="59"/>
                        </a:lnTo>
                        <a:lnTo>
                          <a:pt x="136" y="63"/>
                        </a:lnTo>
                        <a:lnTo>
                          <a:pt x="139" y="65"/>
                        </a:lnTo>
                        <a:lnTo>
                          <a:pt x="143" y="67"/>
                        </a:lnTo>
                        <a:lnTo>
                          <a:pt x="143" y="71"/>
                        </a:lnTo>
                        <a:lnTo>
                          <a:pt x="141" y="74"/>
                        </a:lnTo>
                        <a:lnTo>
                          <a:pt x="138" y="75"/>
                        </a:lnTo>
                        <a:lnTo>
                          <a:pt x="9" y="63"/>
                        </a:lnTo>
                        <a:lnTo>
                          <a:pt x="6" y="62"/>
                        </a:lnTo>
                        <a:lnTo>
                          <a:pt x="6" y="63"/>
                        </a:lnTo>
                        <a:lnTo>
                          <a:pt x="3" y="62"/>
                        </a:lnTo>
                        <a:lnTo>
                          <a:pt x="0" y="64"/>
                        </a:lnTo>
                        <a:lnTo>
                          <a:pt x="0" y="66"/>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62" name="Freeform 209">
                    <a:extLst>
                      <a:ext uri="{FF2B5EF4-FFF2-40B4-BE49-F238E27FC236}">
                        <a16:creationId xmlns:a16="http://schemas.microsoft.com/office/drawing/2014/main" id="{32CD2CFA-D5CD-F2C9-ACCB-BD5BC14C1925}"/>
                      </a:ext>
                    </a:extLst>
                  </p:cNvPr>
                  <p:cNvSpPr>
                    <a:spLocks noChangeAspect="1"/>
                  </p:cNvSpPr>
                  <p:nvPr/>
                </p:nvSpPr>
                <p:spPr bwMode="auto">
                  <a:xfrm>
                    <a:off x="1325" y="1202"/>
                    <a:ext cx="144" cy="70"/>
                  </a:xfrm>
                  <a:custGeom>
                    <a:avLst/>
                    <a:gdLst/>
                    <a:ahLst/>
                    <a:cxnLst>
                      <a:cxn ang="0">
                        <a:pos x="0" y="0"/>
                      </a:cxn>
                      <a:cxn ang="0">
                        <a:pos x="0" y="0"/>
                      </a:cxn>
                      <a:cxn ang="0">
                        <a:pos x="4" y="4"/>
                      </a:cxn>
                      <a:cxn ang="0">
                        <a:pos x="6" y="6"/>
                      </a:cxn>
                      <a:cxn ang="0">
                        <a:pos x="11" y="7"/>
                      </a:cxn>
                      <a:cxn ang="0">
                        <a:pos x="131" y="54"/>
                      </a:cxn>
                      <a:cxn ang="0">
                        <a:pos x="136" y="58"/>
                      </a:cxn>
                      <a:cxn ang="0">
                        <a:pos x="139" y="59"/>
                      </a:cxn>
                      <a:cxn ang="0">
                        <a:pos x="143" y="63"/>
                      </a:cxn>
                      <a:cxn ang="0">
                        <a:pos x="143" y="66"/>
                      </a:cxn>
                      <a:cxn ang="0">
                        <a:pos x="140" y="69"/>
                      </a:cxn>
                      <a:cxn ang="0">
                        <a:pos x="138" y="69"/>
                      </a:cxn>
                      <a:cxn ang="0">
                        <a:pos x="11" y="57"/>
                      </a:cxn>
                      <a:cxn ang="0">
                        <a:pos x="7" y="58"/>
                      </a:cxn>
                      <a:cxn ang="0">
                        <a:pos x="4" y="57"/>
                      </a:cxn>
                      <a:cxn ang="0">
                        <a:pos x="1" y="57"/>
                      </a:cxn>
                      <a:cxn ang="0">
                        <a:pos x="1" y="59"/>
                      </a:cxn>
                      <a:cxn ang="0">
                        <a:pos x="0" y="62"/>
                      </a:cxn>
                    </a:cxnLst>
                    <a:rect l="0" t="0" r="r" b="b"/>
                    <a:pathLst>
                      <a:path w="144" h="70">
                        <a:moveTo>
                          <a:pt x="0" y="0"/>
                        </a:moveTo>
                        <a:lnTo>
                          <a:pt x="0" y="0"/>
                        </a:lnTo>
                        <a:lnTo>
                          <a:pt x="4" y="4"/>
                        </a:lnTo>
                        <a:lnTo>
                          <a:pt x="6" y="6"/>
                        </a:lnTo>
                        <a:lnTo>
                          <a:pt x="11" y="7"/>
                        </a:lnTo>
                        <a:lnTo>
                          <a:pt x="131" y="54"/>
                        </a:lnTo>
                        <a:lnTo>
                          <a:pt x="136" y="58"/>
                        </a:lnTo>
                        <a:lnTo>
                          <a:pt x="139" y="59"/>
                        </a:lnTo>
                        <a:lnTo>
                          <a:pt x="143" y="63"/>
                        </a:lnTo>
                        <a:lnTo>
                          <a:pt x="143" y="66"/>
                        </a:lnTo>
                        <a:lnTo>
                          <a:pt x="140" y="69"/>
                        </a:lnTo>
                        <a:lnTo>
                          <a:pt x="138" y="69"/>
                        </a:lnTo>
                        <a:lnTo>
                          <a:pt x="11" y="57"/>
                        </a:lnTo>
                        <a:lnTo>
                          <a:pt x="7" y="58"/>
                        </a:lnTo>
                        <a:lnTo>
                          <a:pt x="4" y="57"/>
                        </a:lnTo>
                        <a:lnTo>
                          <a:pt x="1" y="57"/>
                        </a:lnTo>
                        <a:lnTo>
                          <a:pt x="1" y="59"/>
                        </a:lnTo>
                        <a:lnTo>
                          <a:pt x="0" y="62"/>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63" name="Freeform 210">
                    <a:extLst>
                      <a:ext uri="{FF2B5EF4-FFF2-40B4-BE49-F238E27FC236}">
                        <a16:creationId xmlns:a16="http://schemas.microsoft.com/office/drawing/2014/main" id="{B7240487-6307-17E8-A7A1-BEB01BA023EA}"/>
                      </a:ext>
                    </a:extLst>
                  </p:cNvPr>
                  <p:cNvSpPr>
                    <a:spLocks noChangeAspect="1"/>
                  </p:cNvSpPr>
                  <p:nvPr/>
                </p:nvSpPr>
                <p:spPr bwMode="auto">
                  <a:xfrm>
                    <a:off x="1327" y="1260"/>
                    <a:ext cx="142" cy="76"/>
                  </a:xfrm>
                  <a:custGeom>
                    <a:avLst/>
                    <a:gdLst/>
                    <a:ahLst/>
                    <a:cxnLst>
                      <a:cxn ang="0">
                        <a:pos x="0" y="0"/>
                      </a:cxn>
                      <a:cxn ang="0">
                        <a:pos x="0" y="4"/>
                      </a:cxn>
                      <a:cxn ang="0">
                        <a:pos x="3" y="7"/>
                      </a:cxn>
                      <a:cxn ang="0">
                        <a:pos x="6" y="8"/>
                      </a:cxn>
                      <a:cxn ang="0">
                        <a:pos x="11" y="11"/>
                      </a:cxn>
                      <a:cxn ang="0">
                        <a:pos x="132" y="61"/>
                      </a:cxn>
                      <a:cxn ang="0">
                        <a:pos x="137" y="64"/>
                      </a:cxn>
                      <a:cxn ang="0">
                        <a:pos x="137" y="65"/>
                      </a:cxn>
                      <a:cxn ang="0">
                        <a:pos x="140" y="68"/>
                      </a:cxn>
                      <a:cxn ang="0">
                        <a:pos x="141" y="71"/>
                      </a:cxn>
                      <a:cxn ang="0">
                        <a:pos x="139" y="74"/>
                      </a:cxn>
                      <a:cxn ang="0">
                        <a:pos x="136" y="75"/>
                      </a:cxn>
                      <a:cxn ang="0">
                        <a:pos x="11" y="62"/>
                      </a:cxn>
                      <a:cxn ang="0">
                        <a:pos x="8" y="62"/>
                      </a:cxn>
                      <a:cxn ang="0">
                        <a:pos x="6" y="62"/>
                      </a:cxn>
                      <a:cxn ang="0">
                        <a:pos x="4" y="62"/>
                      </a:cxn>
                      <a:cxn ang="0">
                        <a:pos x="2" y="63"/>
                      </a:cxn>
                      <a:cxn ang="0">
                        <a:pos x="2" y="66"/>
                      </a:cxn>
                    </a:cxnLst>
                    <a:rect l="0" t="0" r="r" b="b"/>
                    <a:pathLst>
                      <a:path w="142" h="76">
                        <a:moveTo>
                          <a:pt x="0" y="0"/>
                        </a:moveTo>
                        <a:lnTo>
                          <a:pt x="0" y="4"/>
                        </a:lnTo>
                        <a:lnTo>
                          <a:pt x="3" y="7"/>
                        </a:lnTo>
                        <a:lnTo>
                          <a:pt x="6" y="8"/>
                        </a:lnTo>
                        <a:lnTo>
                          <a:pt x="11" y="11"/>
                        </a:lnTo>
                        <a:lnTo>
                          <a:pt x="132" y="61"/>
                        </a:lnTo>
                        <a:lnTo>
                          <a:pt x="137" y="64"/>
                        </a:lnTo>
                        <a:lnTo>
                          <a:pt x="137" y="65"/>
                        </a:lnTo>
                        <a:lnTo>
                          <a:pt x="140" y="68"/>
                        </a:lnTo>
                        <a:lnTo>
                          <a:pt x="141" y="71"/>
                        </a:lnTo>
                        <a:lnTo>
                          <a:pt x="139" y="74"/>
                        </a:lnTo>
                        <a:lnTo>
                          <a:pt x="136" y="75"/>
                        </a:lnTo>
                        <a:lnTo>
                          <a:pt x="11" y="62"/>
                        </a:lnTo>
                        <a:lnTo>
                          <a:pt x="8" y="62"/>
                        </a:lnTo>
                        <a:lnTo>
                          <a:pt x="6" y="62"/>
                        </a:lnTo>
                        <a:lnTo>
                          <a:pt x="4" y="62"/>
                        </a:lnTo>
                        <a:lnTo>
                          <a:pt x="2" y="63"/>
                        </a:lnTo>
                        <a:lnTo>
                          <a:pt x="2" y="66"/>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64" name="Freeform 211">
                    <a:extLst>
                      <a:ext uri="{FF2B5EF4-FFF2-40B4-BE49-F238E27FC236}">
                        <a16:creationId xmlns:a16="http://schemas.microsoft.com/office/drawing/2014/main" id="{C1B5A54F-0CF1-AF58-8F89-6639A9C41FB3}"/>
                      </a:ext>
                    </a:extLst>
                  </p:cNvPr>
                  <p:cNvSpPr>
                    <a:spLocks noChangeAspect="1"/>
                  </p:cNvSpPr>
                  <p:nvPr/>
                </p:nvSpPr>
                <p:spPr bwMode="auto">
                  <a:xfrm>
                    <a:off x="1326" y="1328"/>
                    <a:ext cx="142" cy="74"/>
                  </a:xfrm>
                  <a:custGeom>
                    <a:avLst/>
                    <a:gdLst/>
                    <a:ahLst/>
                    <a:cxnLst>
                      <a:cxn ang="0">
                        <a:pos x="0" y="0"/>
                      </a:cxn>
                      <a:cxn ang="0">
                        <a:pos x="2" y="2"/>
                      </a:cxn>
                      <a:cxn ang="0">
                        <a:pos x="4" y="4"/>
                      </a:cxn>
                      <a:cxn ang="0">
                        <a:pos x="4" y="5"/>
                      </a:cxn>
                      <a:cxn ang="0">
                        <a:pos x="10" y="8"/>
                      </a:cxn>
                      <a:cxn ang="0">
                        <a:pos x="129" y="57"/>
                      </a:cxn>
                      <a:cxn ang="0">
                        <a:pos x="136" y="59"/>
                      </a:cxn>
                      <a:cxn ang="0">
                        <a:pos x="138" y="62"/>
                      </a:cxn>
                      <a:cxn ang="0">
                        <a:pos x="139" y="66"/>
                      </a:cxn>
                      <a:cxn ang="0">
                        <a:pos x="141" y="68"/>
                      </a:cxn>
                      <a:cxn ang="0">
                        <a:pos x="140" y="70"/>
                      </a:cxn>
                      <a:cxn ang="0">
                        <a:pos x="136" y="73"/>
                      </a:cxn>
                      <a:cxn ang="0">
                        <a:pos x="12" y="59"/>
                      </a:cxn>
                      <a:cxn ang="0">
                        <a:pos x="8" y="59"/>
                      </a:cxn>
                      <a:cxn ang="0">
                        <a:pos x="4" y="59"/>
                      </a:cxn>
                      <a:cxn ang="0">
                        <a:pos x="3" y="59"/>
                      </a:cxn>
                      <a:cxn ang="0">
                        <a:pos x="3" y="61"/>
                      </a:cxn>
                      <a:cxn ang="0">
                        <a:pos x="2" y="64"/>
                      </a:cxn>
                    </a:cxnLst>
                    <a:rect l="0" t="0" r="r" b="b"/>
                    <a:pathLst>
                      <a:path w="142" h="74">
                        <a:moveTo>
                          <a:pt x="0" y="0"/>
                        </a:moveTo>
                        <a:lnTo>
                          <a:pt x="2" y="2"/>
                        </a:lnTo>
                        <a:lnTo>
                          <a:pt x="4" y="4"/>
                        </a:lnTo>
                        <a:lnTo>
                          <a:pt x="4" y="5"/>
                        </a:lnTo>
                        <a:lnTo>
                          <a:pt x="10" y="8"/>
                        </a:lnTo>
                        <a:lnTo>
                          <a:pt x="129" y="57"/>
                        </a:lnTo>
                        <a:lnTo>
                          <a:pt x="136" y="59"/>
                        </a:lnTo>
                        <a:lnTo>
                          <a:pt x="138" y="62"/>
                        </a:lnTo>
                        <a:lnTo>
                          <a:pt x="139" y="66"/>
                        </a:lnTo>
                        <a:lnTo>
                          <a:pt x="141" y="68"/>
                        </a:lnTo>
                        <a:lnTo>
                          <a:pt x="140" y="70"/>
                        </a:lnTo>
                        <a:lnTo>
                          <a:pt x="136" y="73"/>
                        </a:lnTo>
                        <a:lnTo>
                          <a:pt x="12" y="59"/>
                        </a:lnTo>
                        <a:lnTo>
                          <a:pt x="8" y="59"/>
                        </a:lnTo>
                        <a:lnTo>
                          <a:pt x="4" y="59"/>
                        </a:lnTo>
                        <a:lnTo>
                          <a:pt x="3" y="59"/>
                        </a:lnTo>
                        <a:lnTo>
                          <a:pt x="3" y="61"/>
                        </a:lnTo>
                        <a:lnTo>
                          <a:pt x="2" y="64"/>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65" name="Freeform 212">
                    <a:extLst>
                      <a:ext uri="{FF2B5EF4-FFF2-40B4-BE49-F238E27FC236}">
                        <a16:creationId xmlns:a16="http://schemas.microsoft.com/office/drawing/2014/main" id="{2A502E22-AF96-7601-AE7F-464C524016C8}"/>
                      </a:ext>
                    </a:extLst>
                  </p:cNvPr>
                  <p:cNvSpPr>
                    <a:spLocks noChangeAspect="1"/>
                  </p:cNvSpPr>
                  <p:nvPr/>
                </p:nvSpPr>
                <p:spPr bwMode="auto">
                  <a:xfrm>
                    <a:off x="1326" y="1391"/>
                    <a:ext cx="142" cy="73"/>
                  </a:xfrm>
                  <a:custGeom>
                    <a:avLst/>
                    <a:gdLst/>
                    <a:ahLst/>
                    <a:cxnLst>
                      <a:cxn ang="0">
                        <a:pos x="0" y="0"/>
                      </a:cxn>
                      <a:cxn ang="0">
                        <a:pos x="0" y="3"/>
                      </a:cxn>
                      <a:cxn ang="0">
                        <a:pos x="1" y="7"/>
                      </a:cxn>
                      <a:cxn ang="0">
                        <a:pos x="5" y="9"/>
                      </a:cxn>
                      <a:cxn ang="0">
                        <a:pos x="11" y="10"/>
                      </a:cxn>
                      <a:cxn ang="0">
                        <a:pos x="129" y="59"/>
                      </a:cxn>
                      <a:cxn ang="0">
                        <a:pos x="137" y="61"/>
                      </a:cxn>
                      <a:cxn ang="0">
                        <a:pos x="138" y="63"/>
                      </a:cxn>
                      <a:cxn ang="0">
                        <a:pos x="141" y="67"/>
                      </a:cxn>
                      <a:cxn ang="0">
                        <a:pos x="141" y="69"/>
                      </a:cxn>
                      <a:cxn ang="0">
                        <a:pos x="140" y="72"/>
                      </a:cxn>
                      <a:cxn ang="0">
                        <a:pos x="135" y="72"/>
                      </a:cxn>
                      <a:cxn ang="0">
                        <a:pos x="73" y="65"/>
                      </a:cxn>
                    </a:cxnLst>
                    <a:rect l="0" t="0" r="r" b="b"/>
                    <a:pathLst>
                      <a:path w="142" h="73">
                        <a:moveTo>
                          <a:pt x="0" y="0"/>
                        </a:moveTo>
                        <a:lnTo>
                          <a:pt x="0" y="3"/>
                        </a:lnTo>
                        <a:lnTo>
                          <a:pt x="1" y="7"/>
                        </a:lnTo>
                        <a:lnTo>
                          <a:pt x="5" y="9"/>
                        </a:lnTo>
                        <a:lnTo>
                          <a:pt x="11" y="10"/>
                        </a:lnTo>
                        <a:lnTo>
                          <a:pt x="129" y="59"/>
                        </a:lnTo>
                        <a:lnTo>
                          <a:pt x="137" y="61"/>
                        </a:lnTo>
                        <a:lnTo>
                          <a:pt x="138" y="63"/>
                        </a:lnTo>
                        <a:lnTo>
                          <a:pt x="141" y="67"/>
                        </a:lnTo>
                        <a:lnTo>
                          <a:pt x="141" y="69"/>
                        </a:lnTo>
                        <a:lnTo>
                          <a:pt x="140" y="72"/>
                        </a:lnTo>
                        <a:lnTo>
                          <a:pt x="135" y="72"/>
                        </a:lnTo>
                        <a:lnTo>
                          <a:pt x="73" y="65"/>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grpSp>
            <p:sp>
              <p:nvSpPr>
                <p:cNvPr id="58" name="Text Box 213">
                  <a:extLst>
                    <a:ext uri="{FF2B5EF4-FFF2-40B4-BE49-F238E27FC236}">
                      <a16:creationId xmlns:a16="http://schemas.microsoft.com/office/drawing/2014/main" id="{B9328417-FCFE-F7BE-DD35-C8601F6DA6C5}"/>
                    </a:ext>
                  </a:extLst>
                </p:cNvPr>
                <p:cNvSpPr txBox="1">
                  <a:spLocks noChangeArrowheads="1"/>
                </p:cNvSpPr>
                <p:nvPr/>
              </p:nvSpPr>
              <p:spPr bwMode="auto">
                <a:xfrm>
                  <a:off x="1922" y="709"/>
                  <a:ext cx="310" cy="387"/>
                </a:xfrm>
                <a:prstGeom prst="rect">
                  <a:avLst/>
                </a:prstGeom>
                <a:noFill/>
                <a:ln w="9525">
                  <a:noFill/>
                  <a:miter lim="800000"/>
                  <a:headEnd/>
                  <a:tailEnd/>
                </a:ln>
                <a:effectLst/>
              </p:spPr>
              <p:txBody>
                <a:bodyPr wrap="none">
                  <a:prstTxWarp prst="textNoShape">
                    <a:avLst/>
                  </a:prstTxWarp>
                  <a:spAutoFit/>
                </a:bodyPr>
                <a:lstStyle/>
                <a:p>
                  <a:r>
                    <a:rPr lang="en-US" b="1" dirty="0">
                      <a:latin typeface="Symbol" pitchFamily="-112" charset="2"/>
                    </a:rPr>
                    <a:t>g</a:t>
                  </a:r>
                </a:p>
              </p:txBody>
            </p:sp>
          </p:grpSp>
          <p:sp>
            <p:nvSpPr>
              <p:cNvPr id="53" name="Text Box 214">
                <a:extLst>
                  <a:ext uri="{FF2B5EF4-FFF2-40B4-BE49-F238E27FC236}">
                    <a16:creationId xmlns:a16="http://schemas.microsoft.com/office/drawing/2014/main" id="{69675832-2966-7DD2-4CC1-F134B1C853B2}"/>
                  </a:ext>
                </a:extLst>
              </p:cNvPr>
              <p:cNvSpPr txBox="1">
                <a:spLocks noChangeArrowheads="1"/>
              </p:cNvSpPr>
              <p:nvPr/>
            </p:nvSpPr>
            <p:spPr bwMode="auto">
              <a:xfrm>
                <a:off x="125846" y="2711568"/>
                <a:ext cx="311151" cy="366711"/>
              </a:xfrm>
              <a:prstGeom prst="rect">
                <a:avLst/>
              </a:prstGeom>
              <a:noFill/>
              <a:ln w="9525">
                <a:noFill/>
                <a:miter lim="800000"/>
                <a:headEnd/>
                <a:tailEnd/>
              </a:ln>
              <a:effectLst/>
            </p:spPr>
            <p:txBody>
              <a:bodyPr wrap="none">
                <a:prstTxWarp prst="textNoShape">
                  <a:avLst/>
                </a:prstTxWarp>
                <a:spAutoFit/>
              </a:bodyPr>
              <a:lstStyle/>
              <a:p>
                <a:r>
                  <a:rPr lang="en-US" b="1" dirty="0">
                    <a:latin typeface="Times New Roman" pitchFamily="-112" charset="0"/>
                  </a:rPr>
                  <a:t>p</a:t>
                </a:r>
              </a:p>
            </p:txBody>
          </p:sp>
          <p:sp>
            <p:nvSpPr>
              <p:cNvPr id="54" name="Text Box 215">
                <a:extLst>
                  <a:ext uri="{FF2B5EF4-FFF2-40B4-BE49-F238E27FC236}">
                    <a16:creationId xmlns:a16="http://schemas.microsoft.com/office/drawing/2014/main" id="{3B82EF44-1D6E-2E8E-67CD-67B07A6F9B53}"/>
                  </a:ext>
                </a:extLst>
              </p:cNvPr>
              <p:cNvSpPr txBox="1">
                <a:spLocks noChangeArrowheads="1"/>
              </p:cNvSpPr>
              <p:nvPr/>
            </p:nvSpPr>
            <p:spPr bwMode="auto">
              <a:xfrm>
                <a:off x="4098043" y="2612330"/>
                <a:ext cx="387352" cy="366711"/>
              </a:xfrm>
              <a:prstGeom prst="rect">
                <a:avLst/>
              </a:prstGeom>
              <a:noFill/>
              <a:ln w="9525">
                <a:noFill/>
                <a:miter lim="800000"/>
                <a:headEnd/>
                <a:tailEnd/>
              </a:ln>
              <a:effectLst/>
            </p:spPr>
            <p:txBody>
              <a:bodyPr wrap="none">
                <a:prstTxWarp prst="textNoShape">
                  <a:avLst/>
                </a:prstTxWarp>
                <a:spAutoFit/>
              </a:bodyPr>
              <a:lstStyle/>
              <a:p>
                <a:r>
                  <a:rPr lang="en-US" b="1" dirty="0" err="1">
                    <a:latin typeface="Times New Roman" pitchFamily="-112" charset="0"/>
                  </a:rPr>
                  <a:t>p</a:t>
                </a:r>
                <a:r>
                  <a:rPr lang="en-US" b="1" dirty="0">
                    <a:latin typeface="Times New Roman" pitchFamily="-112" charset="0"/>
                  </a:rPr>
                  <a:t>’</a:t>
                </a:r>
              </a:p>
            </p:txBody>
          </p:sp>
        </p:grpSp>
        <p:sp>
          <p:nvSpPr>
            <p:cNvPr id="30" name="Freeform 174">
              <a:extLst>
                <a:ext uri="{FF2B5EF4-FFF2-40B4-BE49-F238E27FC236}">
                  <a16:creationId xmlns:a16="http://schemas.microsoft.com/office/drawing/2014/main" id="{231063CD-F6E1-1E7C-7051-1AD1C588D704}"/>
                </a:ext>
              </a:extLst>
            </p:cNvPr>
            <p:cNvSpPr>
              <a:spLocks/>
            </p:cNvSpPr>
            <p:nvPr/>
          </p:nvSpPr>
          <p:spPr bwMode="auto">
            <a:xfrm flipV="1">
              <a:off x="5299076" y="2656739"/>
              <a:ext cx="3381374" cy="211668"/>
            </a:xfrm>
            <a:custGeom>
              <a:avLst/>
              <a:gdLst/>
              <a:ahLst/>
              <a:cxnLst>
                <a:cxn ang="0">
                  <a:pos x="0" y="48"/>
                </a:cxn>
                <a:cxn ang="0">
                  <a:pos x="624" y="0"/>
                </a:cxn>
                <a:cxn ang="0">
                  <a:pos x="1200" y="48"/>
                </a:cxn>
              </a:cxnLst>
              <a:rect l="0" t="0" r="r" b="b"/>
              <a:pathLst>
                <a:path w="1200" h="48">
                  <a:moveTo>
                    <a:pt x="0" y="48"/>
                  </a:moveTo>
                  <a:cubicBezTo>
                    <a:pt x="212" y="24"/>
                    <a:pt x="424" y="0"/>
                    <a:pt x="624" y="0"/>
                  </a:cubicBezTo>
                  <a:cubicBezTo>
                    <a:pt x="824" y="0"/>
                    <a:pt x="1012" y="24"/>
                    <a:pt x="1200" y="48"/>
                  </a:cubicBezTo>
                </a:path>
              </a:pathLst>
            </a:custGeom>
            <a:noFill/>
            <a:ln w="9525" cap="flat">
              <a:solidFill>
                <a:schemeClr val="tx1"/>
              </a:solidFill>
              <a:prstDash val="dash"/>
              <a:round/>
              <a:headEnd type="none" w="med" len="med"/>
              <a:tailEnd type="arrow" w="med" len="med"/>
            </a:ln>
            <a:effectLst/>
          </p:spPr>
          <p:txBody>
            <a:bodyPr>
              <a:prstTxWarp prst="textNoShape">
                <a:avLst/>
              </a:prstTxWarp>
            </a:bodyPr>
            <a:lstStyle/>
            <a:p>
              <a:endParaRPr lang="en-US"/>
            </a:p>
          </p:txBody>
        </p:sp>
        <p:sp>
          <p:nvSpPr>
            <p:cNvPr id="32" name="Text Box 175">
              <a:extLst>
                <a:ext uri="{FF2B5EF4-FFF2-40B4-BE49-F238E27FC236}">
                  <a16:creationId xmlns:a16="http://schemas.microsoft.com/office/drawing/2014/main" id="{AA84A699-60C0-CCA3-1D0A-589FAB521733}"/>
                </a:ext>
              </a:extLst>
            </p:cNvPr>
            <p:cNvSpPr txBox="1">
              <a:spLocks noChangeArrowheads="1"/>
            </p:cNvSpPr>
            <p:nvPr/>
          </p:nvSpPr>
          <p:spPr bwMode="auto">
            <a:xfrm>
              <a:off x="6915578" y="2697890"/>
              <a:ext cx="304802" cy="33655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b="1" dirty="0" err="1">
                  <a:latin typeface="Times New Roman" pitchFamily="-112" charset="0"/>
                </a:rPr>
                <a:t>t</a:t>
              </a:r>
              <a:endParaRPr lang="en-US" sz="1600" b="1" dirty="0">
                <a:latin typeface="Times New Roman" pitchFamily="-112" charset="0"/>
              </a:endParaRPr>
            </a:p>
          </p:txBody>
        </p:sp>
      </p:grpSp>
      <p:sp>
        <p:nvSpPr>
          <p:cNvPr id="91" name="TextBox 90">
            <a:extLst>
              <a:ext uri="{FF2B5EF4-FFF2-40B4-BE49-F238E27FC236}">
                <a16:creationId xmlns:a16="http://schemas.microsoft.com/office/drawing/2014/main" id="{DA727ADD-FE9C-1F32-9E45-C4270869F563}"/>
              </a:ext>
            </a:extLst>
          </p:cNvPr>
          <p:cNvSpPr txBox="1"/>
          <p:nvPr/>
        </p:nvSpPr>
        <p:spPr>
          <a:xfrm>
            <a:off x="91440" y="2547392"/>
            <a:ext cx="2800767" cy="369332"/>
          </a:xfrm>
          <a:prstGeom prst="rect">
            <a:avLst/>
          </a:prstGeom>
          <a:noFill/>
        </p:spPr>
        <p:txBody>
          <a:bodyPr wrap="none" rtlCol="0">
            <a:spAutoFit/>
          </a:bodyPr>
          <a:lstStyle/>
          <a:p>
            <a:pPr algn="l"/>
            <a:r>
              <a:rPr lang="en-US" dirty="0">
                <a:latin typeface="Arial" panose="020B0604020202020204" pitchFamily="34" charset="0"/>
                <a:cs typeface="Arial" panose="020B0604020202020204" pitchFamily="34" charset="0"/>
              </a:rPr>
              <a:t>(access mainly to quarks)</a:t>
            </a:r>
          </a:p>
        </p:txBody>
      </p:sp>
    </p:spTree>
    <p:extLst>
      <p:ext uri="{BB962C8B-B14F-4D97-AF65-F5344CB8AC3E}">
        <p14:creationId xmlns:p14="http://schemas.microsoft.com/office/powerpoint/2010/main" val="2443694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C5D3-2975-F74E-9609-DA8E139CC2B1}"/>
              </a:ext>
            </a:extLst>
          </p:cNvPr>
          <p:cNvSpPr>
            <a:spLocks noGrp="1"/>
          </p:cNvSpPr>
          <p:nvPr>
            <p:ph type="title"/>
          </p:nvPr>
        </p:nvSpPr>
        <p:spPr>
          <a:xfrm>
            <a:off x="91440" y="1"/>
            <a:ext cx="9052560" cy="672992"/>
          </a:xfrm>
        </p:spPr>
        <p:txBody>
          <a:bodyPr/>
          <a:lstStyle/>
          <a:p>
            <a:r>
              <a:rPr lang="en-US" dirty="0"/>
              <a:t>What Does a Proton (or a Nucleus) Look Like? </a:t>
            </a:r>
          </a:p>
        </p:txBody>
      </p:sp>
      <p:sp>
        <p:nvSpPr>
          <p:cNvPr id="4" name="Slide Number Placeholder 3">
            <a:extLst>
              <a:ext uri="{FF2B5EF4-FFF2-40B4-BE49-F238E27FC236}">
                <a16:creationId xmlns:a16="http://schemas.microsoft.com/office/drawing/2014/main" id="{6DFF2D06-AC23-2945-8166-B6CB91DB6452}"/>
              </a:ext>
            </a:extLst>
          </p:cNvPr>
          <p:cNvSpPr>
            <a:spLocks noGrp="1"/>
          </p:cNvSpPr>
          <p:nvPr>
            <p:ph type="sldNum" sz="quarter" idx="12"/>
          </p:nvPr>
        </p:nvSpPr>
        <p:spPr/>
        <p:txBody>
          <a:bodyPr/>
          <a:lstStyle/>
          <a:p>
            <a:fld id="{893C5830-40F3-F04E-B2E3-10E6672BA8FF}" type="slidenum">
              <a:rPr lang="en-US" smtClean="0"/>
              <a:pPr/>
              <a:t>15</a:t>
            </a:fld>
            <a:endParaRPr lang="en-US" dirty="0"/>
          </a:p>
        </p:txBody>
      </p:sp>
      <p:sp>
        <p:nvSpPr>
          <p:cNvPr id="5" name="Content Placeholder 6">
            <a:extLst>
              <a:ext uri="{FF2B5EF4-FFF2-40B4-BE49-F238E27FC236}">
                <a16:creationId xmlns:a16="http://schemas.microsoft.com/office/drawing/2014/main" id="{041A5AA6-493D-F259-9D06-8D6F33A3643D}"/>
              </a:ext>
            </a:extLst>
          </p:cNvPr>
          <p:cNvSpPr txBox="1">
            <a:spLocks/>
          </p:cNvSpPr>
          <p:nvPr/>
        </p:nvSpPr>
        <p:spPr>
          <a:xfrm>
            <a:off x="4013456" y="1102582"/>
            <a:ext cx="5130544" cy="4876800"/>
          </a:xfrm>
          <a:prstGeom prst="rect">
            <a:avLst/>
          </a:prstGeom>
        </p:spPr>
        <p:txBody>
          <a:bodyPr>
            <a:normAutofit/>
          </a:bodyPr>
          <a:lst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200" dirty="0"/>
              <a:t>Bag Model: Gluon field distribution is wider than the fast moving quarks. </a:t>
            </a:r>
            <a:r>
              <a:rPr lang="en-US" sz="2200" dirty="0">
                <a:solidFill>
                  <a:srgbClr val="0000FF"/>
                </a:solidFill>
              </a:rPr>
              <a:t>Gluon radius &gt; Charge Radius</a:t>
            </a:r>
          </a:p>
          <a:p>
            <a:pPr marL="0" indent="0">
              <a:buFont typeface="Arial"/>
              <a:buNone/>
            </a:pPr>
            <a:endParaRPr lang="en-US" sz="2200" dirty="0">
              <a:solidFill>
                <a:srgbClr val="0000FF"/>
              </a:solidFill>
            </a:endParaRPr>
          </a:p>
          <a:p>
            <a:pPr marL="0" indent="0">
              <a:buFont typeface="Arial"/>
              <a:buNone/>
            </a:pPr>
            <a:r>
              <a:rPr lang="en-US" sz="2200" dirty="0">
                <a:solidFill>
                  <a:srgbClr val="292934"/>
                </a:solidFill>
              </a:rPr>
              <a:t>Constituent Quark Model: Gluons and sea quarks hide inside massive quarks. </a:t>
            </a:r>
            <a:r>
              <a:rPr lang="en-US" sz="2200" dirty="0">
                <a:solidFill>
                  <a:srgbClr val="0000FF"/>
                </a:solidFill>
              </a:rPr>
              <a:t>Gluon radius ~ Charge Radius </a:t>
            </a:r>
          </a:p>
          <a:p>
            <a:pPr marL="0" indent="0">
              <a:buFont typeface="Arial"/>
              <a:buNone/>
            </a:pPr>
            <a:endParaRPr lang="en-US" sz="2200" dirty="0">
              <a:solidFill>
                <a:srgbClr val="0000FF"/>
              </a:solidFill>
            </a:endParaRPr>
          </a:p>
          <a:p>
            <a:pPr marL="0" indent="0">
              <a:buFont typeface="Arial"/>
              <a:buNone/>
            </a:pPr>
            <a:r>
              <a:rPr lang="en-US" sz="2200" dirty="0"/>
              <a:t>Lattice Gauge theory (with slow moving quarks), gluons more concentrated inside the quarks:                           </a:t>
            </a:r>
            <a:r>
              <a:rPr lang="en-US" sz="2200" dirty="0">
                <a:solidFill>
                  <a:srgbClr val="0000FF"/>
                </a:solidFill>
              </a:rPr>
              <a:t>Gluon radius &lt; Charge Radius</a:t>
            </a:r>
          </a:p>
          <a:p>
            <a:pPr marL="0" indent="0">
              <a:buFont typeface="Arial"/>
              <a:buNone/>
            </a:pPr>
            <a:endParaRPr lang="en-US" dirty="0">
              <a:solidFill>
                <a:srgbClr val="0000FF"/>
              </a:solidFill>
            </a:endParaRPr>
          </a:p>
        </p:txBody>
      </p:sp>
      <p:pic>
        <p:nvPicPr>
          <p:cNvPr id="6" name="Picture 5">
            <a:extLst>
              <a:ext uri="{FF2B5EF4-FFF2-40B4-BE49-F238E27FC236}">
                <a16:creationId xmlns:a16="http://schemas.microsoft.com/office/drawing/2014/main" id="{89E6D711-B42C-D54D-6A59-77C36E84EDEF}"/>
              </a:ext>
            </a:extLst>
          </p:cNvPr>
          <p:cNvPicPr>
            <a:picLocks noChangeAspect="1"/>
          </p:cNvPicPr>
          <p:nvPr/>
        </p:nvPicPr>
        <p:blipFill rotWithShape="1">
          <a:blip r:embed="rId2"/>
          <a:srcRect l="51905" t="360" b="-1"/>
          <a:stretch/>
        </p:blipFill>
        <p:spPr>
          <a:xfrm>
            <a:off x="680940" y="1252504"/>
            <a:ext cx="3024093" cy="4167763"/>
          </a:xfrm>
          <a:prstGeom prst="rect">
            <a:avLst/>
          </a:prstGeom>
        </p:spPr>
      </p:pic>
      <p:sp>
        <p:nvSpPr>
          <p:cNvPr id="7" name="TextBox 6">
            <a:extLst>
              <a:ext uri="{FF2B5EF4-FFF2-40B4-BE49-F238E27FC236}">
                <a16:creationId xmlns:a16="http://schemas.microsoft.com/office/drawing/2014/main" id="{47DA39F3-5D77-FED9-852B-FFE96F50E676}"/>
              </a:ext>
            </a:extLst>
          </p:cNvPr>
          <p:cNvSpPr txBox="1"/>
          <p:nvPr/>
        </p:nvSpPr>
        <p:spPr>
          <a:xfrm>
            <a:off x="1885950" y="5582038"/>
            <a:ext cx="6000750" cy="830997"/>
          </a:xfrm>
          <a:prstGeom prst="rect">
            <a:avLst/>
          </a:prstGeom>
          <a:noFill/>
        </p:spPr>
        <p:txBody>
          <a:bodyPr wrap="square" rtlCol="0">
            <a:spAutoFit/>
          </a:bodyPr>
          <a:lstStyle/>
          <a:p>
            <a:pPr algn="ctr"/>
            <a:r>
              <a:rPr lang="en-US" sz="2400" b="1" dirty="0">
                <a:solidFill>
                  <a:srgbClr val="CD2916"/>
                </a:solidFill>
                <a:latin typeface="Arial" panose="020B0604020202020204" pitchFamily="34" charset="0"/>
                <a:cs typeface="Arial" panose="020B0604020202020204" pitchFamily="34" charset="0"/>
              </a:rPr>
              <a:t>Need transverse images of the quarks </a:t>
            </a:r>
            <a:r>
              <a:rPr lang="en-US" sz="2400" b="1" i="1" dirty="0">
                <a:solidFill>
                  <a:srgbClr val="3366FF"/>
                </a:solidFill>
                <a:latin typeface="Arial" panose="020B0604020202020204" pitchFamily="34" charset="0"/>
                <a:cs typeface="Arial" panose="020B0604020202020204" pitchFamily="34" charset="0"/>
              </a:rPr>
              <a:t>and gluons </a:t>
            </a:r>
            <a:r>
              <a:rPr lang="en-US" sz="2400" b="1" dirty="0">
                <a:solidFill>
                  <a:srgbClr val="CD2916"/>
                </a:solidFill>
                <a:latin typeface="Arial" panose="020B0604020202020204" pitchFamily="34" charset="0"/>
                <a:cs typeface="Arial" panose="020B0604020202020204" pitchFamily="34" charset="0"/>
              </a:rPr>
              <a:t>in protons </a:t>
            </a:r>
            <a:r>
              <a:rPr lang="en-US" sz="2400" b="1" dirty="0">
                <a:solidFill>
                  <a:srgbClr val="0000FF"/>
                </a:solidFill>
                <a:latin typeface="Arial" panose="020B0604020202020204" pitchFamily="34" charset="0"/>
                <a:cs typeface="Arial" panose="020B0604020202020204" pitchFamily="34" charset="0"/>
              </a:rPr>
              <a:t>and nuclei </a:t>
            </a:r>
          </a:p>
        </p:txBody>
      </p:sp>
      <p:sp>
        <p:nvSpPr>
          <p:cNvPr id="8" name="TextBox 7">
            <a:extLst>
              <a:ext uri="{FF2B5EF4-FFF2-40B4-BE49-F238E27FC236}">
                <a16:creationId xmlns:a16="http://schemas.microsoft.com/office/drawing/2014/main" id="{AC2663DE-0724-27AC-984C-D68827B5A1A8}"/>
              </a:ext>
            </a:extLst>
          </p:cNvPr>
          <p:cNvSpPr txBox="1"/>
          <p:nvPr/>
        </p:nvSpPr>
        <p:spPr>
          <a:xfrm>
            <a:off x="884114" y="925119"/>
            <a:ext cx="2699251"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Static                 Boosted</a:t>
            </a:r>
          </a:p>
        </p:txBody>
      </p:sp>
    </p:spTree>
    <p:extLst>
      <p:ext uri="{BB962C8B-B14F-4D97-AF65-F5344CB8AC3E}">
        <p14:creationId xmlns:p14="http://schemas.microsoft.com/office/powerpoint/2010/main" val="2379293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16</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noAutofit/>
          </a:bodyPr>
          <a:lstStyle/>
          <a:p>
            <a:r>
              <a:rPr lang="en-US" sz="2000" dirty="0">
                <a:latin typeface="+mj-lt"/>
              </a:rPr>
              <a:t>Confined Spatial Correlations: Transverse Spatial Distribution of Gluons</a:t>
            </a:r>
          </a:p>
        </p:txBody>
      </p:sp>
      <p:sp>
        <p:nvSpPr>
          <p:cNvPr id="7" name="TextBox 6">
            <a:extLst>
              <a:ext uri="{FF2B5EF4-FFF2-40B4-BE49-F238E27FC236}">
                <a16:creationId xmlns:a16="http://schemas.microsoft.com/office/drawing/2014/main" id="{E0AC9EA3-C555-4114-9325-FCB7B7A31A64}"/>
              </a:ext>
            </a:extLst>
          </p:cNvPr>
          <p:cNvSpPr txBox="1"/>
          <p:nvPr/>
        </p:nvSpPr>
        <p:spPr>
          <a:xfrm>
            <a:off x="201783" y="4488940"/>
            <a:ext cx="8942218" cy="1938992"/>
          </a:xfrm>
          <a:prstGeom prst="rect">
            <a:avLst/>
          </a:prstGeom>
          <a:solidFill>
            <a:schemeClr val="bg1"/>
          </a:solidFill>
          <a:ln>
            <a:noFill/>
          </a:ln>
        </p:spPr>
        <p:txBody>
          <a:bodyPr wrap="square" rtlCol="0">
            <a:spAutoFit/>
          </a:bodyPr>
          <a:lstStyle/>
          <a:p>
            <a:pPr marL="285750" indent="-285750">
              <a:buFont typeface="Arial"/>
              <a:buChar char="•"/>
            </a:pPr>
            <a:r>
              <a:rPr lang="en-US" sz="2400" dirty="0">
                <a:latin typeface="+mj-lt"/>
              </a:rPr>
              <a:t>How are gluons spatially distributed in a proton or a nucleus?</a:t>
            </a:r>
          </a:p>
          <a:p>
            <a:pPr marL="285750" indent="-285750">
              <a:buFont typeface="Arial"/>
              <a:buChar char="•"/>
            </a:pPr>
            <a:r>
              <a:rPr lang="en-US" sz="2400" dirty="0">
                <a:latin typeface="+mj-lt"/>
              </a:rPr>
              <a:t>Is the distribution smooth?</a:t>
            </a:r>
          </a:p>
          <a:p>
            <a:pPr marL="285750" indent="-285750">
              <a:buFont typeface="Arial"/>
              <a:buChar char="•"/>
            </a:pPr>
            <a:r>
              <a:rPr lang="en-US" sz="2400" dirty="0">
                <a:latin typeface="+mj-lt"/>
              </a:rPr>
              <a:t>How does it differ from the charge distribution?</a:t>
            </a:r>
          </a:p>
          <a:p>
            <a:pPr marL="285750" indent="-285750">
              <a:buFont typeface="Arial"/>
              <a:buChar char="•"/>
            </a:pPr>
            <a:r>
              <a:rPr lang="en-US" sz="2400" b="1" dirty="0">
                <a:solidFill>
                  <a:srgbClr val="FF0000"/>
                </a:solidFill>
                <a:latin typeface="+mj-lt"/>
                <a:cs typeface="Brush Script MT Italic"/>
              </a:rPr>
              <a:t>First ever tomographic images of ocean of gluons within matter !</a:t>
            </a:r>
            <a:endParaRPr lang="en-US" sz="2400" dirty="0">
              <a:latin typeface="+mj-lt"/>
            </a:endParaRPr>
          </a:p>
        </p:txBody>
      </p:sp>
      <p:grpSp>
        <p:nvGrpSpPr>
          <p:cNvPr id="9" name="Group 8">
            <a:extLst>
              <a:ext uri="{FF2B5EF4-FFF2-40B4-BE49-F238E27FC236}">
                <a16:creationId xmlns:a16="http://schemas.microsoft.com/office/drawing/2014/main" id="{C805C59A-977B-4D0A-BAC3-8F19159A97FF}"/>
              </a:ext>
            </a:extLst>
          </p:cNvPr>
          <p:cNvGrpSpPr/>
          <p:nvPr/>
        </p:nvGrpSpPr>
        <p:grpSpPr>
          <a:xfrm>
            <a:off x="1028700" y="879237"/>
            <a:ext cx="7077075" cy="3609703"/>
            <a:chOff x="1028700" y="879237"/>
            <a:chExt cx="7077075" cy="3609703"/>
          </a:xfrm>
        </p:grpSpPr>
        <p:pic>
          <p:nvPicPr>
            <p:cNvPr id="5" name="Content Placeholder 3" descr="Screen Shot 2018-10-10 at 7.09.22 AM.png">
              <a:extLst>
                <a:ext uri="{FF2B5EF4-FFF2-40B4-BE49-F238E27FC236}">
                  <a16:creationId xmlns:a16="http://schemas.microsoft.com/office/drawing/2014/main" id="{F4993C50-8995-4AF1-B7D8-441412778BC6}"/>
                </a:ext>
              </a:extLst>
            </p:cNvPr>
            <p:cNvPicPr>
              <a:picLocks noChangeAspect="1"/>
            </p:cNvPicPr>
            <p:nvPr/>
          </p:nvPicPr>
          <p:blipFill rotWithShape="1">
            <a:blip r:embed="rId2">
              <a:extLst>
                <a:ext uri="{28A0092B-C50C-407E-A947-70E740481C1C}">
                  <a14:useLocalDpi xmlns:a14="http://schemas.microsoft.com/office/drawing/2010/main" val="0"/>
                </a:ext>
              </a:extLst>
            </a:blip>
            <a:srcRect l="38" r="172" b="31134"/>
            <a:stretch/>
          </p:blipFill>
          <p:spPr>
            <a:xfrm>
              <a:off x="1028700" y="879237"/>
              <a:ext cx="7077075" cy="3609703"/>
            </a:xfrm>
            <a:prstGeom prst="rect">
              <a:avLst/>
            </a:prstGeom>
          </p:spPr>
        </p:pic>
        <p:sp>
          <p:nvSpPr>
            <p:cNvPr id="3" name="Rectangle 2">
              <a:extLst>
                <a:ext uri="{FF2B5EF4-FFF2-40B4-BE49-F238E27FC236}">
                  <a16:creationId xmlns:a16="http://schemas.microsoft.com/office/drawing/2014/main" id="{E35EF6CC-002D-499D-8C9B-C51EE0F154AD}"/>
                </a:ext>
              </a:extLst>
            </p:cNvPr>
            <p:cNvSpPr/>
            <p:nvPr/>
          </p:nvSpPr>
          <p:spPr>
            <a:xfrm rot="-2280000">
              <a:off x="2067388" y="1640863"/>
              <a:ext cx="1851283" cy="259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D9434C1-D6D3-43B6-9565-88E484DBA69D}"/>
                </a:ext>
              </a:extLst>
            </p:cNvPr>
            <p:cNvSpPr/>
            <p:nvPr/>
          </p:nvSpPr>
          <p:spPr>
            <a:xfrm rot="-2280000">
              <a:off x="2822724" y="1385719"/>
              <a:ext cx="1851283" cy="259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7111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17</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108155" y="2283"/>
            <a:ext cx="9252155" cy="584669"/>
          </a:xfrm>
        </p:spPr>
        <p:txBody>
          <a:bodyPr>
            <a:noAutofit/>
          </a:bodyPr>
          <a:lstStyle/>
          <a:p>
            <a:r>
              <a:rPr lang="en-US" sz="2000" dirty="0">
                <a:latin typeface="+mj-lt"/>
              </a:rPr>
              <a:t>Confined Motion: Transverse Momentum Distributions of Quarks &amp; Gluons</a:t>
            </a:r>
          </a:p>
        </p:txBody>
      </p:sp>
      <p:sp>
        <p:nvSpPr>
          <p:cNvPr id="7" name="TextBox 6">
            <a:extLst>
              <a:ext uri="{FF2B5EF4-FFF2-40B4-BE49-F238E27FC236}">
                <a16:creationId xmlns:a16="http://schemas.microsoft.com/office/drawing/2014/main" id="{FC64DC72-D89E-4C1A-BDF4-83757C203869}"/>
              </a:ext>
            </a:extLst>
          </p:cNvPr>
          <p:cNvSpPr txBox="1"/>
          <p:nvPr/>
        </p:nvSpPr>
        <p:spPr>
          <a:xfrm>
            <a:off x="752441" y="4148445"/>
            <a:ext cx="7342555" cy="2246769"/>
          </a:xfrm>
          <a:prstGeom prst="rect">
            <a:avLst/>
          </a:prstGeom>
          <a:solidFill>
            <a:schemeClr val="bg1"/>
          </a:solidFill>
        </p:spPr>
        <p:txBody>
          <a:bodyPr wrap="square" rtlCol="0">
            <a:spAutoFit/>
          </a:bodyPr>
          <a:lstStyle/>
          <a:p>
            <a:pPr marL="285750" indent="-285750">
              <a:buFont typeface="Arial"/>
              <a:buChar char="•"/>
            </a:pPr>
            <a:r>
              <a:rPr lang="en-US" sz="2000" dirty="0">
                <a:latin typeface="+mj-lt"/>
              </a:rPr>
              <a:t>Spin and the ability to look at transverse momentum together give a powerful new window into QCD</a:t>
            </a:r>
          </a:p>
          <a:p>
            <a:pPr marL="285750" indent="-285750">
              <a:buFont typeface="Arial"/>
              <a:buChar char="•"/>
            </a:pPr>
            <a:r>
              <a:rPr lang="en-US" sz="2000" dirty="0">
                <a:latin typeface="+mj-lt"/>
              </a:rPr>
              <a:t>Transverse Momentum Distributions directly related to orbital motion</a:t>
            </a:r>
          </a:p>
          <a:p>
            <a:pPr marL="285750" indent="-285750">
              <a:buFont typeface="Arial"/>
              <a:buChar char="•"/>
            </a:pPr>
            <a:r>
              <a:rPr lang="en-US" sz="2000" dirty="0">
                <a:latin typeface="+mj-lt"/>
              </a:rPr>
              <a:t>For example, we can explore for the first time </a:t>
            </a:r>
            <a:r>
              <a:rPr lang="en-US" sz="2000" b="1" dirty="0">
                <a:solidFill>
                  <a:srgbClr val="FF0000"/>
                </a:solidFill>
                <a:latin typeface="+mj-lt"/>
              </a:rPr>
              <a:t>interference in quantum phases due to the color force – impossible with previous purely 1D/longitudinal experiments</a:t>
            </a:r>
          </a:p>
        </p:txBody>
      </p:sp>
      <p:pic>
        <p:nvPicPr>
          <p:cNvPr id="3" name="Picture 2">
            <a:extLst>
              <a:ext uri="{FF2B5EF4-FFF2-40B4-BE49-F238E27FC236}">
                <a16:creationId xmlns:a16="http://schemas.microsoft.com/office/drawing/2014/main" id="{994E29FA-CFB6-3873-EB46-21ACBC2D432B}"/>
              </a:ext>
            </a:extLst>
          </p:cNvPr>
          <p:cNvPicPr>
            <a:picLocks noChangeAspect="1"/>
          </p:cNvPicPr>
          <p:nvPr/>
        </p:nvPicPr>
        <p:blipFill>
          <a:blip r:embed="rId2"/>
          <a:stretch>
            <a:fillRect/>
          </a:stretch>
        </p:blipFill>
        <p:spPr>
          <a:xfrm>
            <a:off x="4954607" y="1297329"/>
            <a:ext cx="4062714" cy="2140738"/>
          </a:xfrm>
          <a:prstGeom prst="rect">
            <a:avLst/>
          </a:prstGeom>
        </p:spPr>
      </p:pic>
      <p:sp>
        <p:nvSpPr>
          <p:cNvPr id="8" name="TextBox 7">
            <a:extLst>
              <a:ext uri="{FF2B5EF4-FFF2-40B4-BE49-F238E27FC236}">
                <a16:creationId xmlns:a16="http://schemas.microsoft.com/office/drawing/2014/main" id="{0FC02BD9-C8FD-25CE-7AAD-72A36CB870CF}"/>
              </a:ext>
            </a:extLst>
          </p:cNvPr>
          <p:cNvSpPr txBox="1"/>
          <p:nvPr/>
        </p:nvSpPr>
        <p:spPr>
          <a:xfrm rot="19920000">
            <a:off x="4786749" y="622139"/>
            <a:ext cx="1618117" cy="553998"/>
          </a:xfrm>
          <a:prstGeom prst="rect">
            <a:avLst/>
          </a:prstGeom>
          <a:solidFill>
            <a:schemeClr val="bg1"/>
          </a:solidFill>
        </p:spPr>
        <p:txBody>
          <a:bodyPr wrap="square" rtlCol="0">
            <a:spAutoFit/>
          </a:bodyPr>
          <a:lstStyle/>
          <a:p>
            <a:pPr algn="l"/>
            <a:r>
              <a:rPr lang="en-US" sz="1000" dirty="0">
                <a:latin typeface="Arial" panose="020B0604020202020204" pitchFamily="34" charset="0"/>
                <a:cs typeface="Arial" panose="020B0604020202020204" pitchFamily="34" charset="0"/>
              </a:rPr>
              <a:t>Down quark</a:t>
            </a:r>
          </a:p>
          <a:p>
            <a:pPr algn="l"/>
            <a:r>
              <a:rPr lang="en-US" sz="1000" dirty="0" err="1">
                <a:latin typeface="Arial" panose="020B0604020202020204" pitchFamily="34" charset="0"/>
                <a:cs typeface="Arial" panose="020B0604020202020204" pitchFamily="34" charset="0"/>
              </a:rPr>
              <a:t>Sivers</a:t>
            </a:r>
            <a:r>
              <a:rPr lang="en-US" sz="1000" dirty="0">
                <a:latin typeface="Arial" panose="020B0604020202020204" pitchFamily="34" charset="0"/>
                <a:cs typeface="Arial" panose="020B0604020202020204" pitchFamily="34" charset="0"/>
              </a:rPr>
              <a:t> function </a:t>
            </a:r>
          </a:p>
          <a:p>
            <a:pPr algn="l"/>
            <a:r>
              <a:rPr lang="en-US" sz="1000" dirty="0">
                <a:latin typeface="Arial" panose="020B0604020202020204" pitchFamily="34" charset="0"/>
                <a:cs typeface="Arial" panose="020B0604020202020204" pitchFamily="34" charset="0"/>
              </a:rPr>
              <a:t>(at a scale of 2 GeV)</a:t>
            </a:r>
          </a:p>
        </p:txBody>
      </p:sp>
      <p:sp>
        <p:nvSpPr>
          <p:cNvPr id="11" name="TextBox 10">
            <a:extLst>
              <a:ext uri="{FF2B5EF4-FFF2-40B4-BE49-F238E27FC236}">
                <a16:creationId xmlns:a16="http://schemas.microsoft.com/office/drawing/2014/main" id="{35DF2DEF-59E8-FC86-ABDF-0B7AD20A4F7F}"/>
              </a:ext>
            </a:extLst>
          </p:cNvPr>
          <p:cNvSpPr txBox="1"/>
          <p:nvPr/>
        </p:nvSpPr>
        <p:spPr>
          <a:xfrm>
            <a:off x="5155427" y="3470090"/>
            <a:ext cx="3661073" cy="646331"/>
          </a:xfrm>
          <a:prstGeom prst="rect">
            <a:avLst/>
          </a:prstGeom>
          <a:noFill/>
        </p:spPr>
        <p:txBody>
          <a:bodyPr wrap="square" rtlCol="0">
            <a:spAutoFit/>
          </a:bodyPr>
          <a:lstStyle/>
          <a:p>
            <a:pPr algn="l"/>
            <a:r>
              <a:rPr lang="en-US" sz="1200" i="1" dirty="0">
                <a:latin typeface="Arial" panose="020B0604020202020204" pitchFamily="34" charset="0"/>
                <a:cs typeface="Arial" panose="020B0604020202020204" pitchFamily="34" charset="0"/>
              </a:rPr>
              <a:t>The green-shaded areas represent the current uncertainty, while the blue-shaded areas are the uncertainties when including the EIC </a:t>
            </a:r>
            <a:r>
              <a:rPr lang="en-US" sz="1200" i="1" dirty="0" err="1">
                <a:latin typeface="Arial" panose="020B0604020202020204" pitchFamily="34" charset="0"/>
                <a:cs typeface="Arial" panose="020B0604020202020204" pitchFamily="34" charset="0"/>
              </a:rPr>
              <a:t>pseudodata</a:t>
            </a:r>
            <a:r>
              <a:rPr lang="en-US" sz="1200" i="1" dirty="0">
                <a:latin typeface="Arial" panose="020B0604020202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DC1572C3-C814-7953-D799-5F70BDED1E75}"/>
              </a:ext>
            </a:extLst>
          </p:cNvPr>
          <p:cNvSpPr txBox="1"/>
          <p:nvPr/>
        </p:nvSpPr>
        <p:spPr>
          <a:xfrm>
            <a:off x="5332371" y="3234455"/>
            <a:ext cx="2215671" cy="246221"/>
          </a:xfrm>
          <a:prstGeom prst="rect">
            <a:avLst/>
          </a:prstGeom>
          <a:solidFill>
            <a:schemeClr val="bg1"/>
          </a:solidFill>
        </p:spPr>
        <p:txBody>
          <a:bodyPr wrap="none" rtlCol="0">
            <a:spAutoFit/>
          </a:bodyPr>
          <a:lstStyle/>
          <a:p>
            <a:pPr algn="l"/>
            <a:r>
              <a:rPr lang="en-US" sz="1000" dirty="0">
                <a:latin typeface="Arial" panose="020B0604020202020204" pitchFamily="34" charset="0"/>
                <a:cs typeface="Arial" panose="020B0604020202020204" pitchFamily="34" charset="0"/>
              </a:rPr>
              <a:t>Quark transverse momentum (GeV)</a:t>
            </a:r>
          </a:p>
        </p:txBody>
      </p:sp>
      <p:pic>
        <p:nvPicPr>
          <p:cNvPr id="14" name="Picture 13">
            <a:extLst>
              <a:ext uri="{FF2B5EF4-FFF2-40B4-BE49-F238E27FC236}">
                <a16:creationId xmlns:a16="http://schemas.microsoft.com/office/drawing/2014/main" id="{880DEB58-F961-35A8-6B2E-7CAAC3A869D7}"/>
              </a:ext>
            </a:extLst>
          </p:cNvPr>
          <p:cNvPicPr>
            <a:picLocks noChangeAspect="1"/>
          </p:cNvPicPr>
          <p:nvPr/>
        </p:nvPicPr>
        <p:blipFill>
          <a:blip r:embed="rId3"/>
          <a:stretch>
            <a:fillRect/>
          </a:stretch>
        </p:blipFill>
        <p:spPr>
          <a:xfrm>
            <a:off x="10608" y="1877484"/>
            <a:ext cx="4672824" cy="2297294"/>
          </a:xfrm>
          <a:prstGeom prst="rect">
            <a:avLst/>
          </a:prstGeom>
        </p:spPr>
      </p:pic>
      <p:pic>
        <p:nvPicPr>
          <p:cNvPr id="15" name="Picture 14">
            <a:extLst>
              <a:ext uri="{FF2B5EF4-FFF2-40B4-BE49-F238E27FC236}">
                <a16:creationId xmlns:a16="http://schemas.microsoft.com/office/drawing/2014/main" id="{29CA2E24-21BC-D4FC-576B-AC04E6F5E502}"/>
              </a:ext>
            </a:extLst>
          </p:cNvPr>
          <p:cNvPicPr>
            <a:picLocks noChangeAspect="1"/>
          </p:cNvPicPr>
          <p:nvPr/>
        </p:nvPicPr>
        <p:blipFill>
          <a:blip r:embed="rId4"/>
          <a:stretch>
            <a:fillRect/>
          </a:stretch>
        </p:blipFill>
        <p:spPr>
          <a:xfrm>
            <a:off x="1831699" y="462786"/>
            <a:ext cx="1584960" cy="1315720"/>
          </a:xfrm>
          <a:prstGeom prst="rect">
            <a:avLst/>
          </a:prstGeom>
        </p:spPr>
      </p:pic>
    </p:spTree>
    <p:extLst>
      <p:ext uri="{BB962C8B-B14F-4D97-AF65-F5344CB8AC3E}">
        <p14:creationId xmlns:p14="http://schemas.microsoft.com/office/powerpoint/2010/main" val="1425012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C5D3-2975-F74E-9609-DA8E139CC2B1}"/>
              </a:ext>
            </a:extLst>
          </p:cNvPr>
          <p:cNvSpPr>
            <a:spLocks noGrp="1"/>
          </p:cNvSpPr>
          <p:nvPr>
            <p:ph type="title"/>
          </p:nvPr>
        </p:nvSpPr>
        <p:spPr>
          <a:xfrm>
            <a:off x="91440" y="1"/>
            <a:ext cx="9052560" cy="672992"/>
          </a:xfrm>
        </p:spPr>
        <p:txBody>
          <a:bodyPr/>
          <a:lstStyle/>
          <a:p>
            <a:r>
              <a:rPr lang="en-US" dirty="0"/>
              <a:t>The EIC Will Deliver </a:t>
            </a:r>
          </a:p>
        </p:txBody>
      </p:sp>
      <p:sp>
        <p:nvSpPr>
          <p:cNvPr id="4" name="Slide Number Placeholder 3">
            <a:extLst>
              <a:ext uri="{FF2B5EF4-FFF2-40B4-BE49-F238E27FC236}">
                <a16:creationId xmlns:a16="http://schemas.microsoft.com/office/drawing/2014/main" id="{6DFF2D06-AC23-2945-8166-B6CB91DB6452}"/>
              </a:ext>
            </a:extLst>
          </p:cNvPr>
          <p:cNvSpPr>
            <a:spLocks noGrp="1"/>
          </p:cNvSpPr>
          <p:nvPr>
            <p:ph type="sldNum" sz="quarter" idx="12"/>
          </p:nvPr>
        </p:nvSpPr>
        <p:spPr/>
        <p:txBody>
          <a:bodyPr/>
          <a:lstStyle/>
          <a:p>
            <a:fld id="{893C5830-40F3-F04E-B2E3-10E6672BA8FF}" type="slidenum">
              <a:rPr lang="en-US" smtClean="0"/>
              <a:pPr/>
              <a:t>18</a:t>
            </a:fld>
            <a:endParaRPr lang="en-US" dirty="0"/>
          </a:p>
        </p:txBody>
      </p:sp>
      <p:grpSp>
        <p:nvGrpSpPr>
          <p:cNvPr id="35" name="Group 34">
            <a:extLst>
              <a:ext uri="{FF2B5EF4-FFF2-40B4-BE49-F238E27FC236}">
                <a16:creationId xmlns:a16="http://schemas.microsoft.com/office/drawing/2014/main" id="{C34240A2-DF67-574F-08A7-D33FA30F2806}"/>
              </a:ext>
            </a:extLst>
          </p:cNvPr>
          <p:cNvGrpSpPr/>
          <p:nvPr/>
        </p:nvGrpSpPr>
        <p:grpSpPr>
          <a:xfrm>
            <a:off x="358151" y="529849"/>
            <a:ext cx="8501370" cy="6003105"/>
            <a:chOff x="358151" y="529849"/>
            <a:chExt cx="8501370" cy="6003105"/>
          </a:xfrm>
        </p:grpSpPr>
        <p:sp>
          <p:nvSpPr>
            <p:cNvPr id="12" name="TextBox 11">
              <a:extLst>
                <a:ext uri="{FF2B5EF4-FFF2-40B4-BE49-F238E27FC236}">
                  <a16:creationId xmlns:a16="http://schemas.microsoft.com/office/drawing/2014/main" id="{17EF9C5B-BA75-2805-A25E-7BC9A1FB2AFF}"/>
                </a:ext>
              </a:extLst>
            </p:cNvPr>
            <p:cNvSpPr txBox="1"/>
            <p:nvPr/>
          </p:nvSpPr>
          <p:spPr>
            <a:xfrm>
              <a:off x="358151" y="529849"/>
              <a:ext cx="8501370" cy="5909310"/>
            </a:xfrm>
            <a:prstGeom prst="rect">
              <a:avLst/>
            </a:prstGeom>
            <a:solidFill>
              <a:schemeClr val="bg1"/>
            </a:solidFill>
            <a:ln w="38100">
              <a:solidFill>
                <a:schemeClr val="tx1"/>
              </a:solidFill>
            </a:ln>
          </p:spPr>
          <p:txBody>
            <a:bodyPr wrap="square" rtlCol="0">
              <a:spAutoFit/>
            </a:bodyPr>
            <a:lstStyle/>
            <a:p>
              <a:pPr algn="l"/>
              <a:r>
                <a:rPr lang="en-US" dirty="0">
                  <a:latin typeface="Arial" panose="020B0604020202020204" pitchFamily="34" charset="0"/>
                  <a:cs typeface="Arial" panose="020B0604020202020204" pitchFamily="34" charset="0"/>
                </a:rPr>
                <a:t>EXAMPLE 1 – 3D Imaging</a:t>
              </a:r>
            </a:p>
            <a:p>
              <a:pPr algn="l"/>
              <a:endParaRPr lang="en-US"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AED1F820-B73B-D26F-BD1A-C5CBB32D7B19}"/>
                </a:ext>
              </a:extLst>
            </p:cNvPr>
            <p:cNvGrpSpPr/>
            <p:nvPr/>
          </p:nvGrpSpPr>
          <p:grpSpPr>
            <a:xfrm>
              <a:off x="562253" y="995302"/>
              <a:ext cx="4294227" cy="3722402"/>
              <a:chOff x="562253" y="995302"/>
              <a:chExt cx="4294227" cy="3722402"/>
            </a:xfrm>
          </p:grpSpPr>
          <p:grpSp>
            <p:nvGrpSpPr>
              <p:cNvPr id="17" name="Group 16">
                <a:extLst>
                  <a:ext uri="{FF2B5EF4-FFF2-40B4-BE49-F238E27FC236}">
                    <a16:creationId xmlns:a16="http://schemas.microsoft.com/office/drawing/2014/main" id="{CBB85BF9-9929-3181-C3A7-6A34E468CE64}"/>
                  </a:ext>
                </a:extLst>
              </p:cNvPr>
              <p:cNvGrpSpPr/>
              <p:nvPr/>
            </p:nvGrpSpPr>
            <p:grpSpPr>
              <a:xfrm>
                <a:off x="562253" y="1108001"/>
                <a:ext cx="4294227" cy="3609703"/>
                <a:chOff x="1768908" y="890613"/>
                <a:chExt cx="5725637" cy="3609703"/>
              </a:xfrm>
            </p:grpSpPr>
            <p:pic>
              <p:nvPicPr>
                <p:cNvPr id="18" name="Content Placeholder 3" descr="Screen Shot 2018-10-10 at 7.09.22 AM.png">
                  <a:extLst>
                    <a:ext uri="{FF2B5EF4-FFF2-40B4-BE49-F238E27FC236}">
                      <a16:creationId xmlns:a16="http://schemas.microsoft.com/office/drawing/2014/main" id="{C3CC6AC5-6D4F-96C4-CF72-63917F206BD9}"/>
                    </a:ext>
                  </a:extLst>
                </p:cNvPr>
                <p:cNvPicPr>
                  <a:picLocks noChangeAspect="1"/>
                </p:cNvPicPr>
                <p:nvPr/>
              </p:nvPicPr>
              <p:blipFill rotWithShape="1">
                <a:blip r:embed="rId2">
                  <a:extLst>
                    <a:ext uri="{28A0092B-C50C-407E-A947-70E740481C1C}">
                      <a14:useLocalDpi xmlns:a14="http://schemas.microsoft.com/office/drawing/2010/main" val="0"/>
                    </a:ext>
                  </a:extLst>
                </a:blip>
                <a:srcRect l="10475" t="217" r="8790" b="30917"/>
                <a:stretch/>
              </p:blipFill>
              <p:spPr>
                <a:xfrm>
                  <a:off x="1768908" y="890613"/>
                  <a:ext cx="5725637" cy="3609703"/>
                </a:xfrm>
                <a:prstGeom prst="rect">
                  <a:avLst/>
                </a:prstGeom>
              </p:spPr>
            </p:pic>
            <p:sp>
              <p:nvSpPr>
                <p:cNvPr id="19" name="Rectangle 18">
                  <a:extLst>
                    <a:ext uri="{FF2B5EF4-FFF2-40B4-BE49-F238E27FC236}">
                      <a16:creationId xmlns:a16="http://schemas.microsoft.com/office/drawing/2014/main" id="{59F79598-7EB7-99D0-9953-7CE4E36D9001}"/>
                    </a:ext>
                  </a:extLst>
                </p:cNvPr>
                <p:cNvSpPr/>
                <p:nvPr/>
              </p:nvSpPr>
              <p:spPr>
                <a:xfrm rot="18960000">
                  <a:off x="1999655" y="1701823"/>
                  <a:ext cx="1851283" cy="259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946C0B3-BD16-3D79-D98F-4946AE65F3FB}"/>
                    </a:ext>
                  </a:extLst>
                </p:cNvPr>
                <p:cNvSpPr/>
                <p:nvPr/>
              </p:nvSpPr>
              <p:spPr>
                <a:xfrm rot="18960000">
                  <a:off x="2741444" y="1436519"/>
                  <a:ext cx="1851283" cy="259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4DAEC1C3-26D7-62C8-E513-47383C6BA9DC}"/>
                  </a:ext>
                </a:extLst>
              </p:cNvPr>
              <p:cNvSpPr txBox="1"/>
              <p:nvPr/>
            </p:nvSpPr>
            <p:spPr>
              <a:xfrm>
                <a:off x="853351" y="995302"/>
                <a:ext cx="1685077" cy="307777"/>
              </a:xfrm>
              <a:prstGeom prst="rect">
                <a:avLst/>
              </a:prstGeom>
              <a:solidFill>
                <a:schemeClr val="bg1"/>
              </a:solidFill>
            </p:spPr>
            <p:txBody>
              <a:bodyPr wrap="none" rtlCol="0">
                <a:spAutoFit/>
              </a:bodyPr>
              <a:lstStyle/>
              <a:p>
                <a:pPr algn="l"/>
                <a:r>
                  <a:rPr lang="en-US" sz="1400" b="1" dirty="0">
                    <a:solidFill>
                      <a:srgbClr val="0432FF"/>
                    </a:solidFill>
                    <a:latin typeface="Arial" panose="020B0604020202020204" pitchFamily="34" charset="0"/>
                    <a:cs typeface="Arial" panose="020B0604020202020204" pitchFamily="34" charset="0"/>
                  </a:rPr>
                  <a:t>Coordinate space</a:t>
                </a:r>
              </a:p>
            </p:txBody>
          </p:sp>
        </p:grpSp>
        <p:grpSp>
          <p:nvGrpSpPr>
            <p:cNvPr id="32" name="Group 31">
              <a:extLst>
                <a:ext uri="{FF2B5EF4-FFF2-40B4-BE49-F238E27FC236}">
                  <a16:creationId xmlns:a16="http://schemas.microsoft.com/office/drawing/2014/main" id="{93CCF9EE-DCD1-8ACA-A3EC-18935A95CE65}"/>
                </a:ext>
              </a:extLst>
            </p:cNvPr>
            <p:cNvGrpSpPr/>
            <p:nvPr/>
          </p:nvGrpSpPr>
          <p:grpSpPr>
            <a:xfrm>
              <a:off x="4771727" y="995302"/>
              <a:ext cx="4062714" cy="3577202"/>
              <a:chOff x="4771727" y="995302"/>
              <a:chExt cx="4062714" cy="3577202"/>
            </a:xfrm>
          </p:grpSpPr>
          <p:pic>
            <p:nvPicPr>
              <p:cNvPr id="24" name="Picture 23">
                <a:extLst>
                  <a:ext uri="{FF2B5EF4-FFF2-40B4-BE49-F238E27FC236}">
                    <a16:creationId xmlns:a16="http://schemas.microsoft.com/office/drawing/2014/main" id="{72872A80-44E9-81E9-4CB7-FCAA02AE8D6A}"/>
                  </a:ext>
                </a:extLst>
              </p:cNvPr>
              <p:cNvPicPr>
                <a:picLocks noChangeAspect="1"/>
              </p:cNvPicPr>
              <p:nvPr/>
            </p:nvPicPr>
            <p:blipFill>
              <a:blip r:embed="rId3"/>
              <a:stretch>
                <a:fillRect/>
              </a:stretch>
            </p:blipFill>
            <p:spPr>
              <a:xfrm>
                <a:off x="4771727" y="1673593"/>
                <a:ext cx="4062714" cy="2140738"/>
              </a:xfrm>
              <a:prstGeom prst="rect">
                <a:avLst/>
              </a:prstGeom>
            </p:spPr>
          </p:pic>
          <p:sp>
            <p:nvSpPr>
              <p:cNvPr id="26" name="TextBox 25">
                <a:extLst>
                  <a:ext uri="{FF2B5EF4-FFF2-40B4-BE49-F238E27FC236}">
                    <a16:creationId xmlns:a16="http://schemas.microsoft.com/office/drawing/2014/main" id="{1A597791-2F92-15E2-3326-6920985430A5}"/>
                  </a:ext>
                </a:extLst>
              </p:cNvPr>
              <p:cNvSpPr txBox="1"/>
              <p:nvPr/>
            </p:nvSpPr>
            <p:spPr>
              <a:xfrm>
                <a:off x="5005622" y="995302"/>
                <a:ext cx="1696298" cy="307777"/>
              </a:xfrm>
              <a:prstGeom prst="rect">
                <a:avLst/>
              </a:prstGeom>
              <a:solidFill>
                <a:schemeClr val="bg1"/>
              </a:solidFill>
            </p:spPr>
            <p:txBody>
              <a:bodyPr wrap="none" rtlCol="0">
                <a:spAutoFit/>
              </a:bodyPr>
              <a:lstStyle/>
              <a:p>
                <a:pPr algn="l"/>
                <a:r>
                  <a:rPr lang="en-US" sz="1400" b="1" dirty="0">
                    <a:solidFill>
                      <a:srgbClr val="0432FF"/>
                    </a:solidFill>
                    <a:latin typeface="Arial" panose="020B0604020202020204" pitchFamily="34" charset="0"/>
                    <a:cs typeface="Arial" panose="020B0604020202020204" pitchFamily="34" charset="0"/>
                  </a:rPr>
                  <a:t>Momentum space</a:t>
                </a:r>
              </a:p>
            </p:txBody>
          </p:sp>
          <p:sp>
            <p:nvSpPr>
              <p:cNvPr id="27" name="TextBox 26">
                <a:extLst>
                  <a:ext uri="{FF2B5EF4-FFF2-40B4-BE49-F238E27FC236}">
                    <a16:creationId xmlns:a16="http://schemas.microsoft.com/office/drawing/2014/main" id="{F5547C6A-09D8-CF35-CE42-C2264F9F7854}"/>
                  </a:ext>
                </a:extLst>
              </p:cNvPr>
              <p:cNvSpPr txBox="1"/>
              <p:nvPr/>
            </p:nvSpPr>
            <p:spPr>
              <a:xfrm rot="-1680000">
                <a:off x="4847398" y="1572545"/>
                <a:ext cx="1618117" cy="553998"/>
              </a:xfrm>
              <a:prstGeom prst="rect">
                <a:avLst/>
              </a:prstGeom>
              <a:solidFill>
                <a:schemeClr val="bg1"/>
              </a:solidFill>
            </p:spPr>
            <p:txBody>
              <a:bodyPr wrap="square" rtlCol="0">
                <a:spAutoFit/>
              </a:bodyPr>
              <a:lstStyle/>
              <a:p>
                <a:pPr algn="l"/>
                <a:r>
                  <a:rPr lang="en-US" sz="1000" dirty="0">
                    <a:latin typeface="Arial" panose="020B0604020202020204" pitchFamily="34" charset="0"/>
                    <a:cs typeface="Arial" panose="020B0604020202020204" pitchFamily="34" charset="0"/>
                  </a:rPr>
                  <a:t>Down quark</a:t>
                </a:r>
              </a:p>
              <a:p>
                <a:pPr algn="l"/>
                <a:r>
                  <a:rPr lang="en-US" sz="1000" dirty="0" err="1">
                    <a:latin typeface="Arial" panose="020B0604020202020204" pitchFamily="34" charset="0"/>
                    <a:cs typeface="Arial" panose="020B0604020202020204" pitchFamily="34" charset="0"/>
                  </a:rPr>
                  <a:t>Sivers</a:t>
                </a:r>
                <a:r>
                  <a:rPr lang="en-US" sz="1000" dirty="0">
                    <a:latin typeface="Arial" panose="020B0604020202020204" pitchFamily="34" charset="0"/>
                    <a:cs typeface="Arial" panose="020B0604020202020204" pitchFamily="34" charset="0"/>
                  </a:rPr>
                  <a:t> function </a:t>
                </a:r>
              </a:p>
              <a:p>
                <a:pPr algn="l"/>
                <a:r>
                  <a:rPr lang="en-US" sz="1000" dirty="0">
                    <a:latin typeface="Arial" panose="020B0604020202020204" pitchFamily="34" charset="0"/>
                    <a:cs typeface="Arial" panose="020B0604020202020204" pitchFamily="34" charset="0"/>
                  </a:rPr>
                  <a:t>(at a scale of 2 GeV)</a:t>
                </a:r>
              </a:p>
            </p:txBody>
          </p:sp>
          <p:sp>
            <p:nvSpPr>
              <p:cNvPr id="28" name="TextBox 27">
                <a:extLst>
                  <a:ext uri="{FF2B5EF4-FFF2-40B4-BE49-F238E27FC236}">
                    <a16:creationId xmlns:a16="http://schemas.microsoft.com/office/drawing/2014/main" id="{0194FFFC-FF63-B870-C87D-A7FE9E4ED5AB}"/>
                  </a:ext>
                </a:extLst>
              </p:cNvPr>
              <p:cNvSpPr txBox="1"/>
              <p:nvPr/>
            </p:nvSpPr>
            <p:spPr>
              <a:xfrm>
                <a:off x="5017219" y="3627546"/>
                <a:ext cx="2215671" cy="246221"/>
              </a:xfrm>
              <a:prstGeom prst="rect">
                <a:avLst/>
              </a:prstGeom>
              <a:solidFill>
                <a:schemeClr val="bg1"/>
              </a:solidFill>
            </p:spPr>
            <p:txBody>
              <a:bodyPr wrap="none" rtlCol="0">
                <a:spAutoFit/>
              </a:bodyPr>
              <a:lstStyle/>
              <a:p>
                <a:pPr algn="l"/>
                <a:r>
                  <a:rPr lang="en-US" sz="1000" dirty="0">
                    <a:latin typeface="Arial" panose="020B0604020202020204" pitchFamily="34" charset="0"/>
                    <a:cs typeface="Arial" panose="020B0604020202020204" pitchFamily="34" charset="0"/>
                  </a:rPr>
                  <a:t>Quark transverse momentum (GeV)</a:t>
                </a:r>
              </a:p>
            </p:txBody>
          </p:sp>
          <p:sp>
            <p:nvSpPr>
              <p:cNvPr id="30" name="TextBox 29">
                <a:extLst>
                  <a:ext uri="{FF2B5EF4-FFF2-40B4-BE49-F238E27FC236}">
                    <a16:creationId xmlns:a16="http://schemas.microsoft.com/office/drawing/2014/main" id="{4964D2AC-1A5C-E812-3D28-64FD47D74EBB}"/>
                  </a:ext>
                </a:extLst>
              </p:cNvPr>
              <p:cNvSpPr txBox="1"/>
              <p:nvPr/>
            </p:nvSpPr>
            <p:spPr>
              <a:xfrm>
                <a:off x="4812057" y="3926173"/>
                <a:ext cx="3661073" cy="646331"/>
              </a:xfrm>
              <a:prstGeom prst="rect">
                <a:avLst/>
              </a:prstGeom>
              <a:noFill/>
            </p:spPr>
            <p:txBody>
              <a:bodyPr wrap="square" rtlCol="0">
                <a:spAutoFit/>
              </a:bodyPr>
              <a:lstStyle/>
              <a:p>
                <a:pPr algn="l"/>
                <a:r>
                  <a:rPr lang="en-US" sz="1200" i="1" dirty="0">
                    <a:latin typeface="Arial" panose="020B0604020202020204" pitchFamily="34" charset="0"/>
                    <a:cs typeface="Arial" panose="020B0604020202020204" pitchFamily="34" charset="0"/>
                  </a:rPr>
                  <a:t>The green-shaded areas represent the current uncertainty, while the blue-shaded areas are the uncertainties when including the EIC </a:t>
                </a:r>
                <a:r>
                  <a:rPr lang="en-US" sz="1200" i="1" dirty="0" err="1">
                    <a:latin typeface="Arial" panose="020B0604020202020204" pitchFamily="34" charset="0"/>
                    <a:cs typeface="Arial" panose="020B0604020202020204" pitchFamily="34" charset="0"/>
                  </a:rPr>
                  <a:t>pseudodata</a:t>
                </a:r>
                <a:r>
                  <a:rPr lang="en-US" sz="1200" i="1" dirty="0">
                    <a:latin typeface="Arial" panose="020B0604020202020204" pitchFamily="34" charset="0"/>
                    <a:cs typeface="Arial" panose="020B0604020202020204" pitchFamily="34" charset="0"/>
                  </a:rPr>
                  <a:t>.</a:t>
                </a:r>
              </a:p>
            </p:txBody>
          </p:sp>
        </p:grpSp>
        <p:sp>
          <p:nvSpPr>
            <p:cNvPr id="33" name="TextBox 32">
              <a:extLst>
                <a:ext uri="{FF2B5EF4-FFF2-40B4-BE49-F238E27FC236}">
                  <a16:creationId xmlns:a16="http://schemas.microsoft.com/office/drawing/2014/main" id="{AB26DEE7-779E-9C24-E436-8811A5BCC7E1}"/>
                </a:ext>
              </a:extLst>
            </p:cNvPr>
            <p:cNvSpPr txBox="1"/>
            <p:nvPr/>
          </p:nvSpPr>
          <p:spPr>
            <a:xfrm>
              <a:off x="562253" y="4913478"/>
              <a:ext cx="3701274" cy="1169551"/>
            </a:xfrm>
            <a:prstGeom prst="rect">
              <a:avLst/>
            </a:prstGeom>
            <a:noFill/>
          </p:spPr>
          <p:txBody>
            <a:bodyPr wrap="square" rtlCol="0">
              <a:spAutoFit/>
            </a:bodyPr>
            <a:lstStyle/>
            <a:p>
              <a:pPr marL="285750" indent="-285750" algn="l">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How are gluons spatially distributed in a proton? Is the distribution smooth?</a:t>
              </a:r>
            </a:p>
            <a:p>
              <a:pPr marL="285750" indent="-285750" algn="l">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How does it differ from the charge distribution?</a:t>
              </a:r>
            </a:p>
            <a:p>
              <a:pPr marL="285750" indent="-285750" algn="l">
                <a:spcAft>
                  <a:spcPts val="600"/>
                </a:spcAft>
                <a:buFont typeface="Arial" panose="020B0604020202020204" pitchFamily="34" charset="0"/>
                <a:buChar char="•"/>
              </a:pPr>
              <a:r>
                <a:rPr lang="en-US" sz="1200" b="1" dirty="0">
                  <a:solidFill>
                    <a:srgbClr val="FF2600"/>
                  </a:solidFill>
                  <a:latin typeface="Arial" panose="020B0604020202020204" pitchFamily="34" charset="0"/>
                  <a:cs typeface="Arial" panose="020B0604020202020204" pitchFamily="34" charset="0"/>
                </a:rPr>
                <a:t>We can measure first-ever tomographic images of ocean of gluons within matter !</a:t>
              </a:r>
            </a:p>
          </p:txBody>
        </p:sp>
        <p:sp>
          <p:nvSpPr>
            <p:cNvPr id="34" name="TextBox 33">
              <a:extLst>
                <a:ext uri="{FF2B5EF4-FFF2-40B4-BE49-F238E27FC236}">
                  <a16:creationId xmlns:a16="http://schemas.microsoft.com/office/drawing/2014/main" id="{F8B42C70-88BB-5D36-E83C-E25CC7364036}"/>
                </a:ext>
              </a:extLst>
            </p:cNvPr>
            <p:cNvSpPr txBox="1"/>
            <p:nvPr/>
          </p:nvSpPr>
          <p:spPr>
            <a:xfrm>
              <a:off x="4608836" y="4917127"/>
              <a:ext cx="4091619" cy="1615827"/>
            </a:xfrm>
            <a:prstGeom prst="rect">
              <a:avLst/>
            </a:prstGeom>
            <a:noFill/>
          </p:spPr>
          <p:txBody>
            <a:bodyPr wrap="square" rtlCol="0">
              <a:spAutoFit/>
            </a:bodyPr>
            <a:lstStyle/>
            <a:p>
              <a:pPr marL="285750" indent="-285750" algn="l">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Spin and the ability to look at transverse momentum together give a powerful new window into QCD</a:t>
              </a:r>
            </a:p>
            <a:p>
              <a:pPr marL="285750" indent="-285750" algn="l">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Distributions directly related to orbital motion</a:t>
              </a:r>
            </a:p>
            <a:p>
              <a:pPr marL="285750" indent="-285750" algn="l">
                <a:spcAft>
                  <a:spcPts val="600"/>
                </a:spcAft>
                <a:buFont typeface="Arial" panose="020B0604020202020204" pitchFamily="34" charset="0"/>
                <a:buChar char="•"/>
              </a:pPr>
              <a:r>
                <a:rPr lang="en-US" sz="1200" b="1" dirty="0">
                  <a:solidFill>
                    <a:srgbClr val="FF2600"/>
                  </a:solidFill>
                  <a:latin typeface="Arial" panose="020B0604020202020204" pitchFamily="34" charset="0"/>
                  <a:cs typeface="Arial" panose="020B0604020202020204" pitchFamily="34" charset="0"/>
                </a:rPr>
                <a:t>We can explore for the first-time interference in quantum phases due to the color force – impossible with 1D/longitudinal experiments !</a:t>
              </a:r>
            </a:p>
            <a:p>
              <a:pPr marL="285750" indent="-285750" algn="l">
                <a:spcAft>
                  <a:spcPts val="600"/>
                </a:spcAft>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26992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0668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19</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mj-lt"/>
              </a:rPr>
              <a:t>EIC Science: Deuterons and neutron targets</a:t>
            </a:r>
          </a:p>
        </p:txBody>
      </p:sp>
      <p:pic>
        <p:nvPicPr>
          <p:cNvPr id="5" name="Picture 4" descr="Screen Shot 2018-03-19 at 8.53.48 AM.png">
            <a:extLst>
              <a:ext uri="{FF2B5EF4-FFF2-40B4-BE49-F238E27FC236}">
                <a16:creationId xmlns:a16="http://schemas.microsoft.com/office/drawing/2014/main" id="{79624F28-032B-4971-A03B-3C2B05450B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508" y="575362"/>
            <a:ext cx="2155984" cy="1740218"/>
          </a:xfrm>
          <a:prstGeom prst="rect">
            <a:avLst/>
          </a:prstGeom>
        </p:spPr>
      </p:pic>
      <p:sp>
        <p:nvSpPr>
          <p:cNvPr id="7" name="TextBox 6">
            <a:extLst>
              <a:ext uri="{FF2B5EF4-FFF2-40B4-BE49-F238E27FC236}">
                <a16:creationId xmlns:a16="http://schemas.microsoft.com/office/drawing/2014/main" id="{ED712F8A-927A-4ADC-937B-804BF249FE8A}"/>
              </a:ext>
            </a:extLst>
          </p:cNvPr>
          <p:cNvSpPr txBox="1"/>
          <p:nvPr/>
        </p:nvSpPr>
        <p:spPr>
          <a:xfrm>
            <a:off x="3298564" y="1435176"/>
            <a:ext cx="5636034" cy="307777"/>
          </a:xfrm>
          <a:prstGeom prst="rect">
            <a:avLst/>
          </a:prstGeom>
          <a:noFill/>
          <a:ln>
            <a:solidFill>
              <a:srgbClr val="000000"/>
            </a:solidFill>
          </a:ln>
        </p:spPr>
        <p:txBody>
          <a:bodyPr wrap="square" rtlCol="0">
            <a:spAutoFit/>
          </a:bodyPr>
          <a:lstStyle/>
          <a:p>
            <a:pPr marL="0" marR="0" lvl="0" indent="0" defTabSz="9141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panose="020B0604020202020204"/>
              </a:rPr>
              <a:t>Collider </a:t>
            </a:r>
            <a:r>
              <a:rPr kumimoji="0" lang="en-US" sz="1400" b="0" i="0" u="none" strike="noStrike" kern="0" cap="none" spc="0" normalizeH="0" baseline="0" noProof="0" dirty="0">
                <a:ln>
                  <a:noFill/>
                </a:ln>
                <a:solidFill>
                  <a:srgbClr val="000000"/>
                </a:solidFill>
                <a:effectLst/>
                <a:uLnTx/>
                <a:uFillTx/>
                <a:latin typeface="Arial" panose="020B0604020202020204"/>
                <a:sym typeface="Wingdings"/>
              </a:rPr>
              <a:t></a:t>
            </a:r>
            <a:r>
              <a:rPr kumimoji="0" lang="en-US" sz="1400" b="0" i="0" u="none" strike="noStrike" kern="0" cap="none" spc="0" normalizeH="0" baseline="0" noProof="0" dirty="0">
                <a:ln>
                  <a:noFill/>
                </a:ln>
                <a:solidFill>
                  <a:srgbClr val="000000"/>
                </a:solidFill>
                <a:effectLst/>
                <a:uLnTx/>
                <a:uFillTx/>
                <a:latin typeface="Arial" panose="020B0604020202020204"/>
              </a:rPr>
              <a:t> allows a </a:t>
            </a:r>
            <a:r>
              <a:rPr kumimoji="0" lang="en-US" sz="1400" b="0" i="1" u="none" strike="noStrike" kern="0" cap="none" spc="0" normalizeH="0" baseline="0" noProof="0" dirty="0">
                <a:ln>
                  <a:noFill/>
                </a:ln>
                <a:solidFill>
                  <a:srgbClr val="000000"/>
                </a:solidFill>
                <a:effectLst/>
                <a:uLnTx/>
                <a:uFillTx/>
                <a:latin typeface="Arial" panose="020B0604020202020204"/>
              </a:rPr>
              <a:t>precision</a:t>
            </a:r>
            <a:r>
              <a:rPr kumimoji="0" lang="en-US" sz="1400" b="0" i="0" u="none" strike="noStrike" kern="0" cap="none" spc="0" normalizeH="0" baseline="0" noProof="0" dirty="0">
                <a:ln>
                  <a:noFill/>
                </a:ln>
                <a:solidFill>
                  <a:srgbClr val="000000"/>
                </a:solidFill>
                <a:effectLst/>
                <a:uLnTx/>
                <a:uFillTx/>
                <a:latin typeface="Arial" panose="020B0604020202020204"/>
              </a:rPr>
              <a:t> </a:t>
            </a:r>
            <a:r>
              <a:rPr kumimoji="0" lang="en-US" sz="1400" b="0" i="1" u="none" strike="noStrike" kern="0" cap="none" spc="0" normalizeH="0" baseline="0" noProof="0" dirty="0">
                <a:ln>
                  <a:noFill/>
                </a:ln>
                <a:solidFill>
                  <a:srgbClr val="000000"/>
                </a:solidFill>
                <a:effectLst/>
                <a:uLnTx/>
                <a:uFillTx/>
                <a:latin typeface="Arial" panose="020B0604020202020204"/>
              </a:rPr>
              <a:t>measurement </a:t>
            </a:r>
            <a:r>
              <a:rPr kumimoji="0" lang="en-US" sz="1400" b="0" i="0" u="none" strike="noStrike" kern="0" cap="none" spc="0" normalizeH="0" baseline="0" noProof="0" dirty="0">
                <a:ln>
                  <a:noFill/>
                </a:ln>
                <a:solidFill>
                  <a:srgbClr val="000000"/>
                </a:solidFill>
                <a:effectLst/>
                <a:uLnTx/>
                <a:uFillTx/>
                <a:latin typeface="Arial" panose="020B0604020202020204"/>
              </a:rPr>
              <a:t>of</a:t>
            </a:r>
            <a:r>
              <a:rPr kumimoji="0" lang="en-US" sz="1400" b="0" i="1" u="none" strike="noStrike" kern="0" cap="none" spc="0" normalizeH="0" baseline="0" noProof="0" dirty="0">
                <a:ln>
                  <a:noFill/>
                </a:ln>
                <a:solidFill>
                  <a:srgbClr val="000000"/>
                </a:solidFill>
                <a:effectLst/>
                <a:uLnTx/>
                <a:uFillTx/>
                <a:latin typeface="Arial" panose="020B0604020202020204"/>
              </a:rPr>
              <a:t> </a:t>
            </a:r>
            <a:r>
              <a:rPr kumimoji="0" lang="en-US" sz="1400" b="0" i="0" u="none" strike="noStrike" kern="0" cap="none" spc="0" normalizeH="0" baseline="0" noProof="0" dirty="0">
                <a:ln>
                  <a:noFill/>
                </a:ln>
                <a:solidFill>
                  <a:srgbClr val="000000"/>
                </a:solidFill>
                <a:effectLst/>
                <a:uLnTx/>
                <a:uFillTx/>
                <a:latin typeface="Arial" panose="020B0604020202020204"/>
              </a:rPr>
              <a:t>the spectator nucleon.</a:t>
            </a:r>
          </a:p>
        </p:txBody>
      </p:sp>
      <p:sp>
        <p:nvSpPr>
          <p:cNvPr id="8" name="TextBox 7">
            <a:extLst>
              <a:ext uri="{FF2B5EF4-FFF2-40B4-BE49-F238E27FC236}">
                <a16:creationId xmlns:a16="http://schemas.microsoft.com/office/drawing/2014/main" id="{05FFA678-C465-4050-B363-55D77DC4B1A0}"/>
              </a:ext>
            </a:extLst>
          </p:cNvPr>
          <p:cNvSpPr txBox="1"/>
          <p:nvPr/>
        </p:nvSpPr>
        <p:spPr>
          <a:xfrm>
            <a:off x="3679196" y="652587"/>
            <a:ext cx="5083434" cy="646331"/>
          </a:xfrm>
          <a:prstGeom prst="rect">
            <a:avLst/>
          </a:prstGeom>
          <a:solidFill>
            <a:srgbClr val="FFFF00"/>
          </a:solidFill>
        </p:spPr>
        <p:txBody>
          <a:bodyPr wrap="square" rtlCol="0">
            <a:spAutoFit/>
          </a:bodyPr>
          <a:lstStyle/>
          <a:p>
            <a:pPr defTabSz="914186"/>
            <a:r>
              <a:rPr lang="en-US" dirty="0">
                <a:solidFill>
                  <a:srgbClr val="000000"/>
                </a:solidFill>
                <a:latin typeface="Arial" panose="020B0604020202020204"/>
              </a:rPr>
              <a:t>Studies ongoing to enable polarized (vector and tensor) deuteron beams (&gt;80% polarization).</a:t>
            </a:r>
          </a:p>
        </p:txBody>
      </p:sp>
      <p:sp>
        <p:nvSpPr>
          <p:cNvPr id="9" name="TextBox 8">
            <a:extLst>
              <a:ext uri="{FF2B5EF4-FFF2-40B4-BE49-F238E27FC236}">
                <a16:creationId xmlns:a16="http://schemas.microsoft.com/office/drawing/2014/main" id="{7980CA52-9A1C-4C6D-B63E-4549118D5958}"/>
              </a:ext>
            </a:extLst>
          </p:cNvPr>
          <p:cNvSpPr txBox="1"/>
          <p:nvPr/>
        </p:nvSpPr>
        <p:spPr>
          <a:xfrm>
            <a:off x="1958963" y="1909158"/>
            <a:ext cx="6975636" cy="307777"/>
          </a:xfrm>
          <a:prstGeom prst="rect">
            <a:avLst/>
          </a:prstGeom>
          <a:solidFill>
            <a:srgbClr val="93F7F4"/>
          </a:solidFill>
        </p:spPr>
        <p:txBody>
          <a:bodyPr wrap="square" rtlCol="0">
            <a:spAutoFit/>
          </a:bodyPr>
          <a:lstStyle/>
          <a:p>
            <a:pPr defTabSz="914186"/>
            <a:r>
              <a:rPr lang="en-US" sz="1400" dirty="0">
                <a:solidFill>
                  <a:srgbClr val="000000"/>
                </a:solidFill>
                <a:latin typeface="Arial" panose="020B0604020202020204"/>
              </a:rPr>
              <a:t>First precision measurement of </a:t>
            </a:r>
            <a:r>
              <a:rPr lang="en-US" sz="1400" i="1" dirty="0">
                <a:solidFill>
                  <a:srgbClr val="000000"/>
                </a:solidFill>
                <a:latin typeface="Arial" panose="020B0604020202020204"/>
              </a:rPr>
              <a:t>polarized </a:t>
            </a:r>
            <a:r>
              <a:rPr lang="en-US" sz="1400" dirty="0">
                <a:solidFill>
                  <a:srgbClr val="000000"/>
                </a:solidFill>
                <a:latin typeface="Arial" panose="020B0604020202020204"/>
              </a:rPr>
              <a:t>(and unpolarized) neutron is possible at EIC</a:t>
            </a:r>
          </a:p>
        </p:txBody>
      </p:sp>
      <p:sp>
        <p:nvSpPr>
          <p:cNvPr id="10" name="TextBox 9">
            <a:extLst>
              <a:ext uri="{FF2B5EF4-FFF2-40B4-BE49-F238E27FC236}">
                <a16:creationId xmlns:a16="http://schemas.microsoft.com/office/drawing/2014/main" id="{72DB640A-7B2F-4145-9E7F-B0BA500620C0}"/>
              </a:ext>
            </a:extLst>
          </p:cNvPr>
          <p:cNvSpPr txBox="1"/>
          <p:nvPr/>
        </p:nvSpPr>
        <p:spPr>
          <a:xfrm>
            <a:off x="1998336" y="4419511"/>
            <a:ext cx="7001697" cy="307777"/>
          </a:xfrm>
          <a:prstGeom prst="rect">
            <a:avLst/>
          </a:prstGeom>
          <a:solidFill>
            <a:srgbClr val="93F7F4"/>
          </a:solidFill>
        </p:spPr>
        <p:txBody>
          <a:bodyPr wrap="square" rtlCol="0">
            <a:spAutoFit/>
          </a:bodyPr>
          <a:lstStyle/>
          <a:p>
            <a:pPr defTabSz="914186"/>
            <a:r>
              <a:rPr lang="en-US" sz="1400" dirty="0">
                <a:solidFill>
                  <a:srgbClr val="000000"/>
                </a:solidFill>
                <a:latin typeface="Arial" panose="020B0604020202020204"/>
              </a:rPr>
              <a:t>Investigate nuclear effects at the level of </a:t>
            </a:r>
            <a:r>
              <a:rPr lang="en-US" sz="1400" dirty="0" err="1">
                <a:solidFill>
                  <a:srgbClr val="000000"/>
                </a:solidFill>
                <a:latin typeface="Arial" panose="020B0604020202020204"/>
              </a:rPr>
              <a:t>partons</a:t>
            </a:r>
            <a:r>
              <a:rPr lang="en-US" sz="1400" dirty="0">
                <a:solidFill>
                  <a:srgbClr val="000000"/>
                </a:solidFill>
                <a:latin typeface="Arial" panose="020B0604020202020204"/>
              </a:rPr>
              <a:t> with Tensor Polarization Observables</a:t>
            </a:r>
          </a:p>
        </p:txBody>
      </p:sp>
      <p:pic>
        <p:nvPicPr>
          <p:cNvPr id="11" name="Picture 10" descr="Screen Shot 2018-03-22 at 6.11.27 PM.png">
            <a:extLst>
              <a:ext uri="{FF2B5EF4-FFF2-40B4-BE49-F238E27FC236}">
                <a16:creationId xmlns:a16="http://schemas.microsoft.com/office/drawing/2014/main" id="{8C4906EB-9601-49DC-8788-6FD8BB0A65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2525" y="2188360"/>
            <a:ext cx="3050105" cy="2252385"/>
          </a:xfrm>
          <a:prstGeom prst="rect">
            <a:avLst/>
          </a:prstGeom>
        </p:spPr>
      </p:pic>
      <p:sp>
        <p:nvSpPr>
          <p:cNvPr id="12" name="TextBox 11">
            <a:extLst>
              <a:ext uri="{FF2B5EF4-FFF2-40B4-BE49-F238E27FC236}">
                <a16:creationId xmlns:a16="http://schemas.microsoft.com/office/drawing/2014/main" id="{A67B291B-EDEA-4047-92B6-5922E3F7E708}"/>
              </a:ext>
            </a:extLst>
          </p:cNvPr>
          <p:cNvSpPr txBox="1"/>
          <p:nvPr/>
        </p:nvSpPr>
        <p:spPr>
          <a:xfrm>
            <a:off x="5300145" y="4801289"/>
            <a:ext cx="1910145" cy="1169551"/>
          </a:xfrm>
          <a:prstGeom prst="rect">
            <a:avLst/>
          </a:prstGeom>
          <a:noFill/>
        </p:spPr>
        <p:txBody>
          <a:bodyPr wrap="square" rtlCol="0">
            <a:spAutoFit/>
          </a:bodyPr>
          <a:lstStyle/>
          <a:p>
            <a:pPr defTabSz="914186"/>
            <a:r>
              <a:rPr lang="en-US" sz="1400" dirty="0">
                <a:solidFill>
                  <a:srgbClr val="000000"/>
                </a:solidFill>
                <a:latin typeface="Arial" panose="020B0604020202020204"/>
              </a:rPr>
              <a:t>Polarized Deuteron Structure Function </a:t>
            </a:r>
            <a:r>
              <a:rPr lang="en-US" sz="1400" dirty="0">
                <a:solidFill>
                  <a:srgbClr val="FF0000"/>
                </a:solidFill>
                <a:latin typeface="Arial" panose="020B0604020202020204"/>
              </a:rPr>
              <a:t>b</a:t>
            </a:r>
            <a:r>
              <a:rPr lang="en-US" sz="1400" baseline="-25000" dirty="0">
                <a:solidFill>
                  <a:srgbClr val="FF0000"/>
                </a:solidFill>
                <a:latin typeface="Arial" panose="020B0604020202020204"/>
              </a:rPr>
              <a:t>1</a:t>
            </a:r>
          </a:p>
          <a:p>
            <a:pPr defTabSz="914186"/>
            <a:r>
              <a:rPr lang="en-US" sz="1400" dirty="0">
                <a:solidFill>
                  <a:srgbClr val="FF0000"/>
                </a:solidFill>
                <a:latin typeface="Arial" panose="020B0604020202020204"/>
              </a:rPr>
              <a:t>Are quarks sensitive to the shape of the nucleus?</a:t>
            </a:r>
            <a:endParaRPr lang="en-US" sz="1400" dirty="0">
              <a:solidFill>
                <a:srgbClr val="000000"/>
              </a:solidFill>
              <a:latin typeface="Arial" panose="020B0604020202020204"/>
            </a:endParaRPr>
          </a:p>
        </p:txBody>
      </p:sp>
      <p:sp>
        <p:nvSpPr>
          <p:cNvPr id="13" name="TextBox 12">
            <a:extLst>
              <a:ext uri="{FF2B5EF4-FFF2-40B4-BE49-F238E27FC236}">
                <a16:creationId xmlns:a16="http://schemas.microsoft.com/office/drawing/2014/main" id="{8B9B8188-1C93-4CE1-ADFA-6A36924EBF12}"/>
              </a:ext>
            </a:extLst>
          </p:cNvPr>
          <p:cNvSpPr txBox="1"/>
          <p:nvPr/>
        </p:nvSpPr>
        <p:spPr>
          <a:xfrm>
            <a:off x="4898557" y="2446232"/>
            <a:ext cx="865173" cy="738664"/>
          </a:xfrm>
          <a:prstGeom prst="rect">
            <a:avLst/>
          </a:prstGeom>
          <a:noFill/>
        </p:spPr>
        <p:txBody>
          <a:bodyPr wrap="none" rtlCol="0">
            <a:spAutoFit/>
          </a:bodyPr>
          <a:lstStyle/>
          <a:p>
            <a:pPr defTabSz="914186"/>
            <a:r>
              <a:rPr lang="en-US" sz="1400" dirty="0">
                <a:solidFill>
                  <a:srgbClr val="000000"/>
                </a:solidFill>
                <a:latin typeface="Arial" panose="020B0604020202020204"/>
              </a:rPr>
              <a:t>Polarized</a:t>
            </a:r>
          </a:p>
          <a:p>
            <a:pPr defTabSz="914186"/>
            <a:r>
              <a:rPr lang="en-US" sz="1400" dirty="0">
                <a:solidFill>
                  <a:srgbClr val="000000"/>
                </a:solidFill>
                <a:latin typeface="Arial" panose="020B0604020202020204"/>
              </a:rPr>
              <a:t>Neutron </a:t>
            </a:r>
          </a:p>
          <a:p>
            <a:pPr defTabSz="914186"/>
            <a:r>
              <a:rPr lang="en-US" sz="1400" dirty="0">
                <a:solidFill>
                  <a:srgbClr val="000000"/>
                </a:solidFill>
                <a:latin typeface="Arial" panose="020B0604020202020204"/>
              </a:rPr>
              <a:t>Structure</a:t>
            </a:r>
          </a:p>
        </p:txBody>
      </p:sp>
      <p:pic>
        <p:nvPicPr>
          <p:cNvPr id="14" name="Picture 13" descr="Screen Shot 2018-03-22 at 6.35.48 PM.png">
            <a:extLst>
              <a:ext uri="{FF2B5EF4-FFF2-40B4-BE49-F238E27FC236}">
                <a16:creationId xmlns:a16="http://schemas.microsoft.com/office/drawing/2014/main" id="{F434229C-F66F-4FED-8BDE-D91CD2AA3A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01" y="2295525"/>
            <a:ext cx="2580728" cy="2029355"/>
          </a:xfrm>
          <a:prstGeom prst="rect">
            <a:avLst/>
          </a:prstGeom>
        </p:spPr>
      </p:pic>
      <p:sp>
        <p:nvSpPr>
          <p:cNvPr id="15" name="TextBox 14">
            <a:extLst>
              <a:ext uri="{FF2B5EF4-FFF2-40B4-BE49-F238E27FC236}">
                <a16:creationId xmlns:a16="http://schemas.microsoft.com/office/drawing/2014/main" id="{D509EB01-FDF5-4F9B-A542-6C0F09A67EC2}"/>
              </a:ext>
            </a:extLst>
          </p:cNvPr>
          <p:cNvSpPr txBox="1"/>
          <p:nvPr/>
        </p:nvSpPr>
        <p:spPr>
          <a:xfrm>
            <a:off x="2675638" y="2400054"/>
            <a:ext cx="1320728" cy="954107"/>
          </a:xfrm>
          <a:prstGeom prst="rect">
            <a:avLst/>
          </a:prstGeom>
          <a:noFill/>
        </p:spPr>
        <p:txBody>
          <a:bodyPr wrap="square" rtlCol="0">
            <a:spAutoFit/>
          </a:bodyPr>
          <a:lstStyle/>
          <a:p>
            <a:pPr defTabSz="914186"/>
            <a:r>
              <a:rPr lang="en-US" sz="1400" dirty="0">
                <a:solidFill>
                  <a:srgbClr val="000000"/>
                </a:solidFill>
                <a:latin typeface="Arial" panose="020B0604020202020204"/>
              </a:rPr>
              <a:t>Extrapolation  </a:t>
            </a:r>
          </a:p>
          <a:p>
            <a:pPr defTabSz="914186"/>
            <a:r>
              <a:rPr lang="en-US" sz="1400" dirty="0">
                <a:solidFill>
                  <a:srgbClr val="000000"/>
                </a:solidFill>
                <a:latin typeface="Arial" panose="020B0604020202020204"/>
              </a:rPr>
              <a:t>from bound to</a:t>
            </a:r>
          </a:p>
          <a:p>
            <a:pPr defTabSz="914186"/>
            <a:r>
              <a:rPr lang="en-US" sz="1400" dirty="0">
                <a:solidFill>
                  <a:srgbClr val="000000"/>
                </a:solidFill>
                <a:latin typeface="Arial" panose="020B0604020202020204"/>
              </a:rPr>
              <a:t>free neutron </a:t>
            </a:r>
          </a:p>
          <a:p>
            <a:pPr defTabSz="914186"/>
            <a:r>
              <a:rPr lang="en-US" sz="1400" dirty="0">
                <a:solidFill>
                  <a:srgbClr val="000000"/>
                </a:solidFill>
                <a:latin typeface="Arial" panose="020B0604020202020204"/>
              </a:rPr>
              <a:t>under control</a:t>
            </a:r>
          </a:p>
        </p:txBody>
      </p:sp>
      <p:sp>
        <p:nvSpPr>
          <p:cNvPr id="16" name="TextBox 15">
            <a:extLst>
              <a:ext uri="{FF2B5EF4-FFF2-40B4-BE49-F238E27FC236}">
                <a16:creationId xmlns:a16="http://schemas.microsoft.com/office/drawing/2014/main" id="{68D51571-C23A-465D-B603-DF89AE7EE7C4}"/>
              </a:ext>
            </a:extLst>
          </p:cNvPr>
          <p:cNvSpPr txBox="1"/>
          <p:nvPr/>
        </p:nvSpPr>
        <p:spPr>
          <a:xfrm>
            <a:off x="2659172" y="3486404"/>
            <a:ext cx="2316494" cy="646331"/>
          </a:xfrm>
          <a:prstGeom prst="rect">
            <a:avLst/>
          </a:prstGeom>
          <a:noFill/>
        </p:spPr>
        <p:txBody>
          <a:bodyPr wrap="square" rtlCol="0">
            <a:spAutoFit/>
          </a:bodyPr>
          <a:lstStyle/>
          <a:p>
            <a:pPr defTabSz="914186"/>
            <a:r>
              <a:rPr lang="en-US" dirty="0">
                <a:solidFill>
                  <a:srgbClr val="000000"/>
                </a:solidFill>
                <a:latin typeface="Arial" panose="020B0604020202020204"/>
              </a:rPr>
              <a:t>F</a:t>
            </a:r>
            <a:r>
              <a:rPr lang="en-US" baseline="-25000" dirty="0">
                <a:solidFill>
                  <a:srgbClr val="000000"/>
                </a:solidFill>
                <a:latin typeface="Arial" panose="020B0604020202020204"/>
              </a:rPr>
              <a:t>2</a:t>
            </a:r>
            <a:r>
              <a:rPr lang="en-US" baseline="30000" dirty="0">
                <a:solidFill>
                  <a:srgbClr val="000000"/>
                </a:solidFill>
                <a:latin typeface="Arial" panose="020B0604020202020204"/>
              </a:rPr>
              <a:t>n</a:t>
            </a:r>
            <a:r>
              <a:rPr lang="en-US" dirty="0">
                <a:solidFill>
                  <a:srgbClr val="000000"/>
                </a:solidFill>
                <a:latin typeface="Arial" panose="020B0604020202020204"/>
              </a:rPr>
              <a:t> can be extracted at % level accuracy</a:t>
            </a:r>
          </a:p>
        </p:txBody>
      </p:sp>
      <p:sp>
        <p:nvSpPr>
          <p:cNvPr id="17" name="Right Arrow 26">
            <a:extLst>
              <a:ext uri="{FF2B5EF4-FFF2-40B4-BE49-F238E27FC236}">
                <a16:creationId xmlns:a16="http://schemas.microsoft.com/office/drawing/2014/main" id="{0D508D51-8163-4FDC-AD18-1F8D27705185}"/>
              </a:ext>
            </a:extLst>
          </p:cNvPr>
          <p:cNvSpPr/>
          <p:nvPr/>
        </p:nvSpPr>
        <p:spPr>
          <a:xfrm>
            <a:off x="5147635" y="3213645"/>
            <a:ext cx="545895" cy="377004"/>
          </a:xfrm>
          <a:prstGeom prst="rightArrow">
            <a:avLst/>
          </a:prstGeom>
          <a:gradFill rotWithShape="1">
            <a:gsLst>
              <a:gs pos="0">
                <a:srgbClr val="BE1D1D">
                  <a:satMod val="103000"/>
                  <a:lumMod val="102000"/>
                  <a:tint val="94000"/>
                </a:srgbClr>
              </a:gs>
              <a:gs pos="50000">
                <a:srgbClr val="BE1D1D">
                  <a:satMod val="110000"/>
                  <a:lumMod val="100000"/>
                  <a:shade val="100000"/>
                </a:srgbClr>
              </a:gs>
              <a:gs pos="100000">
                <a:srgbClr val="BE1D1D">
                  <a:lumMod val="99000"/>
                  <a:satMod val="120000"/>
                  <a:shade val="78000"/>
                </a:srgbClr>
              </a:gs>
            </a:gsLst>
            <a:lin ang="5400000" scaled="0"/>
          </a:gradFill>
          <a:ln w="6350" cap="flat" cmpd="sng" algn="ctr">
            <a:solidFill>
              <a:srgbClr val="BE1D1D"/>
            </a:solidFill>
            <a:prstDash val="solid"/>
            <a:miter lim="800000"/>
          </a:ln>
          <a:effectLst/>
        </p:spPr>
        <p:txBody>
          <a:bodyPr rtlCol="0" anchor="ctr"/>
          <a:lstStyle/>
          <a:p>
            <a:pPr marL="0" marR="0" lvl="0" indent="0" algn="ctr" defTabSz="9141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nvGrpSpPr>
          <p:cNvPr id="18" name="Group 17">
            <a:extLst>
              <a:ext uri="{FF2B5EF4-FFF2-40B4-BE49-F238E27FC236}">
                <a16:creationId xmlns:a16="http://schemas.microsoft.com/office/drawing/2014/main" id="{6E7680BF-64A0-4814-AB80-E4BB3A4FCFBA}"/>
              </a:ext>
            </a:extLst>
          </p:cNvPr>
          <p:cNvGrpSpPr/>
          <p:nvPr/>
        </p:nvGrpSpPr>
        <p:grpSpPr>
          <a:xfrm>
            <a:off x="2231241" y="4903500"/>
            <a:ext cx="3096978" cy="1263446"/>
            <a:chOff x="209401" y="5289754"/>
            <a:chExt cx="3096978" cy="1263446"/>
          </a:xfrm>
        </p:grpSpPr>
        <p:pic>
          <p:nvPicPr>
            <p:cNvPr id="19" name="Picture 5">
              <a:extLst>
                <a:ext uri="{FF2B5EF4-FFF2-40B4-BE49-F238E27FC236}">
                  <a16:creationId xmlns:a16="http://schemas.microsoft.com/office/drawing/2014/main" id="{7301E145-7D97-467B-92F6-20B032C6A3DD}"/>
                </a:ext>
              </a:extLst>
            </p:cNvPr>
            <p:cNvPicPr>
              <a:picLocks noChangeAspect="1"/>
            </p:cNvPicPr>
            <p:nvPr/>
          </p:nvPicPr>
          <p:blipFill>
            <a:blip r:embed="rId5" cstate="print">
              <a:extLst>
                <a:ext uri="{28A0092B-C50C-407E-A947-70E740481C1C}">
                  <a14:useLocalDpi xmlns:a14="http://schemas.microsoft.com/office/drawing/2010/main" val="0"/>
                </a:ext>
              </a:extLst>
            </a:blip>
            <a:srcRect l="-2" r="47656"/>
            <a:stretch>
              <a:fillRect/>
            </a:stretch>
          </p:blipFill>
          <p:spPr bwMode="auto">
            <a:xfrm>
              <a:off x="209401" y="5289754"/>
              <a:ext cx="1312805" cy="123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a:extLst>
                <a:ext uri="{FF2B5EF4-FFF2-40B4-BE49-F238E27FC236}">
                  <a16:creationId xmlns:a16="http://schemas.microsoft.com/office/drawing/2014/main" id="{51C34815-C8DD-4A4C-BB72-3409848FB005}"/>
                </a:ext>
              </a:extLst>
            </p:cNvPr>
            <p:cNvPicPr>
              <a:picLocks noChangeAspect="1"/>
            </p:cNvPicPr>
            <p:nvPr/>
          </p:nvPicPr>
          <p:blipFill>
            <a:blip r:embed="rId5" cstate="print">
              <a:extLst>
                <a:ext uri="{28A0092B-C50C-407E-A947-70E740481C1C}">
                  <a14:useLocalDpi xmlns:a14="http://schemas.microsoft.com/office/drawing/2010/main" val="0"/>
                </a:ext>
              </a:extLst>
            </a:blip>
            <a:srcRect l="52493" r="-2345"/>
            <a:stretch>
              <a:fillRect/>
            </a:stretch>
          </p:blipFill>
          <p:spPr bwMode="auto">
            <a:xfrm>
              <a:off x="2056122" y="5321454"/>
              <a:ext cx="1250257" cy="123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DBF71FD5-B639-4E22-BD3F-267688CF5CFD}"/>
                </a:ext>
              </a:extLst>
            </p:cNvPr>
            <p:cNvSpPr txBox="1"/>
            <p:nvPr/>
          </p:nvSpPr>
          <p:spPr>
            <a:xfrm>
              <a:off x="1524000" y="5334000"/>
              <a:ext cx="466794" cy="1200329"/>
            </a:xfrm>
            <a:prstGeom prst="rect">
              <a:avLst/>
            </a:prstGeom>
            <a:noFill/>
          </p:spPr>
          <p:txBody>
            <a:bodyPr wrap="none" rtlCol="0">
              <a:spAutoFit/>
            </a:bodyPr>
            <a:lstStyle/>
            <a:p>
              <a:pPr defTabSz="914186"/>
              <a:r>
                <a:rPr lang="en-US" sz="7200" b="1" dirty="0">
                  <a:solidFill>
                    <a:srgbClr val="000000"/>
                  </a:solidFill>
                  <a:latin typeface="Arial" panose="020B0604020202020204"/>
                </a:rPr>
                <a:t>-</a:t>
              </a:r>
            </a:p>
          </p:txBody>
        </p:sp>
      </p:grpSp>
      <p:sp>
        <p:nvSpPr>
          <p:cNvPr id="22" name="TextBox 21">
            <a:extLst>
              <a:ext uri="{FF2B5EF4-FFF2-40B4-BE49-F238E27FC236}">
                <a16:creationId xmlns:a16="http://schemas.microsoft.com/office/drawing/2014/main" id="{654E44CF-D375-4F32-820B-84FC2B14F563}"/>
              </a:ext>
            </a:extLst>
          </p:cNvPr>
          <p:cNvSpPr txBox="1"/>
          <p:nvPr/>
        </p:nvSpPr>
        <p:spPr>
          <a:xfrm>
            <a:off x="3876675" y="6254952"/>
            <a:ext cx="5123358" cy="523220"/>
          </a:xfrm>
          <a:prstGeom prst="rect">
            <a:avLst/>
          </a:prstGeom>
          <a:solidFill>
            <a:srgbClr val="93F7F4"/>
          </a:solidFill>
        </p:spPr>
        <p:txBody>
          <a:bodyPr wrap="square" rtlCol="0">
            <a:spAutoFit/>
          </a:bodyPr>
          <a:lstStyle/>
          <a:p>
            <a:pPr defTabSz="914186"/>
            <a:r>
              <a:rPr lang="en-US" sz="1400" dirty="0">
                <a:solidFill>
                  <a:srgbClr val="000000"/>
                </a:solidFill>
                <a:latin typeface="Arial" panose="020B0604020202020204"/>
              </a:rPr>
              <a:t>Similar studies to map out polarized 3He nuclear structure in detail, from both nucleon-meson and </a:t>
            </a:r>
            <a:r>
              <a:rPr lang="en-US" sz="1400" dirty="0" err="1">
                <a:solidFill>
                  <a:srgbClr val="000000"/>
                </a:solidFill>
                <a:latin typeface="Arial" panose="020B0604020202020204"/>
              </a:rPr>
              <a:t>parton</a:t>
            </a:r>
            <a:r>
              <a:rPr lang="en-US" sz="1400" dirty="0">
                <a:solidFill>
                  <a:srgbClr val="000000"/>
                </a:solidFill>
                <a:latin typeface="Arial" panose="020B0604020202020204"/>
              </a:rPr>
              <a:t> level point of view</a:t>
            </a:r>
          </a:p>
        </p:txBody>
      </p:sp>
    </p:spTree>
    <p:extLst>
      <p:ext uri="{BB962C8B-B14F-4D97-AF65-F5344CB8AC3E}">
        <p14:creationId xmlns:p14="http://schemas.microsoft.com/office/powerpoint/2010/main" val="2356789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2</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mj-lt"/>
              </a:rPr>
              <a:t>Outline</a:t>
            </a:r>
          </a:p>
        </p:txBody>
      </p:sp>
      <p:sp>
        <p:nvSpPr>
          <p:cNvPr id="5" name="Content Placeholder 2">
            <a:extLst>
              <a:ext uri="{FF2B5EF4-FFF2-40B4-BE49-F238E27FC236}">
                <a16:creationId xmlns:a16="http://schemas.microsoft.com/office/drawing/2014/main" id="{A654032A-299F-476A-A87F-DF3392AA4482}"/>
              </a:ext>
            </a:extLst>
          </p:cNvPr>
          <p:cNvSpPr txBox="1">
            <a:spLocks/>
          </p:cNvSpPr>
          <p:nvPr/>
        </p:nvSpPr>
        <p:spPr>
          <a:xfrm>
            <a:off x="308919" y="966055"/>
            <a:ext cx="8464378" cy="5381694"/>
          </a:xfrm>
          <a:prstGeom prst="rect">
            <a:avLst/>
          </a:prstGeom>
        </p:spPr>
        <p:txBody>
          <a:bodyPr vert="horz" lIns="91418" tIns="45709" rIns="91418" bIns="45709" rtlCol="0">
            <a:normAutofit/>
          </a:bodyPr>
          <a:lstStyle>
            <a:lvl1pPr marL="228546" indent="-228546" algn="l" defTabSz="914186"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639" indent="-228546" algn="l" defTabSz="914186"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2733" indent="-228546" algn="l" defTabSz="914186"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6962" indent="-285684" algn="l" defTabSz="914186"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6919" indent="-228546" algn="l" defTabSz="914186"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012"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06"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98"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92"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endParaRPr lang="en-US" dirty="0">
              <a:solidFill>
                <a:srgbClr val="000000"/>
              </a:solidFill>
            </a:endParaRPr>
          </a:p>
          <a:p>
            <a:pPr marL="461855" lvl="0" indent="-461855">
              <a:defRPr/>
            </a:pPr>
            <a:r>
              <a:rPr lang="en-US" dirty="0">
                <a:solidFill>
                  <a:srgbClr val="000000"/>
                </a:solidFill>
              </a:rPr>
              <a:t>Lecture 1	Introduction and Electron Scattering Basics</a:t>
            </a:r>
          </a:p>
          <a:p>
            <a:pPr marL="461855" lvl="0" indent="-461855">
              <a:defRPr/>
            </a:pPr>
            <a:r>
              <a:rPr lang="en-US" dirty="0">
                <a:solidFill>
                  <a:srgbClr val="0432FF"/>
                </a:solidFill>
              </a:rPr>
              <a:t>Lecture 2	EIC Science</a:t>
            </a:r>
          </a:p>
          <a:p>
            <a:pPr marL="461855" lvl="0" indent="-461855">
              <a:defRPr/>
            </a:pPr>
            <a:r>
              <a:rPr lang="en-US" dirty="0">
                <a:solidFill>
                  <a:srgbClr val="000000"/>
                </a:solidFill>
              </a:rPr>
              <a:t>Lecture 3	EIC Detector</a:t>
            </a:r>
          </a:p>
          <a:p>
            <a:pPr marL="461855" lvl="0" indent="-461855">
              <a:defRPr/>
            </a:pPr>
            <a:r>
              <a:rPr lang="en-US" dirty="0">
                <a:solidFill>
                  <a:srgbClr val="000000"/>
                </a:solidFill>
              </a:rPr>
              <a:t>Lecture 4	EIC Project Status</a:t>
            </a:r>
          </a:p>
          <a:p>
            <a:pPr marL="461855" marR="0" lvl="0" indent="-461855" algn="l" defTabSz="914186"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a:p>
            <a:pPr marL="461855" marR="0" lvl="0" indent="-461855" algn="l" defTabSz="914186"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1952804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20</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normAutofit/>
          </a:bodyPr>
          <a:lstStyle/>
          <a:p>
            <a:r>
              <a:rPr lang="en-US" dirty="0">
                <a:latin typeface="+mj-lt"/>
              </a:rPr>
              <a:t>EIC e-d (with </a:t>
            </a:r>
            <a:r>
              <a:rPr lang="en-US" dirty="0" err="1">
                <a:latin typeface="+mj-lt"/>
              </a:rPr>
              <a:t>ntag</a:t>
            </a:r>
            <a:r>
              <a:rPr lang="en-US" dirty="0">
                <a:latin typeface="+mj-lt"/>
              </a:rPr>
              <a:t>) projection with 100/fb luminosity</a:t>
            </a:r>
          </a:p>
        </p:txBody>
      </p:sp>
      <p:pic>
        <p:nvPicPr>
          <p:cNvPr id="3" name="Picture 2" descr="fig.100.JLEIC_relerr.png">
            <a:extLst>
              <a:ext uri="{FF2B5EF4-FFF2-40B4-BE49-F238E27FC236}">
                <a16:creationId xmlns:a16="http://schemas.microsoft.com/office/drawing/2014/main" id="{9FFD4A08-5E3E-FF90-1DCD-58B1EC225F1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3733800"/>
            <a:ext cx="5768379" cy="2683283"/>
          </a:xfrm>
          <a:prstGeom prst="rect">
            <a:avLst/>
          </a:prstGeom>
        </p:spPr>
      </p:pic>
      <p:pic>
        <p:nvPicPr>
          <p:cNvPr id="23" name="Picture 22" descr="fig.100.JLEIC_relerr_improvement.png">
            <a:extLst>
              <a:ext uri="{FF2B5EF4-FFF2-40B4-BE49-F238E27FC236}">
                <a16:creationId xmlns:a16="http://schemas.microsoft.com/office/drawing/2014/main" id="{89B47CB3-456E-FE72-5ABC-173B6B73C2D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838201"/>
            <a:ext cx="6324600" cy="2986824"/>
          </a:xfrm>
          <a:prstGeom prst="rect">
            <a:avLst/>
          </a:prstGeom>
        </p:spPr>
      </p:pic>
      <p:sp>
        <p:nvSpPr>
          <p:cNvPr id="24" name="Oval 23">
            <a:extLst>
              <a:ext uri="{FF2B5EF4-FFF2-40B4-BE49-F238E27FC236}">
                <a16:creationId xmlns:a16="http://schemas.microsoft.com/office/drawing/2014/main" id="{BCFDCA4C-48CB-7CEF-8A07-32FBAA629459}"/>
              </a:ext>
            </a:extLst>
          </p:cNvPr>
          <p:cNvSpPr/>
          <p:nvPr/>
        </p:nvSpPr>
        <p:spPr bwMode="auto">
          <a:xfrm>
            <a:off x="1828800" y="4800600"/>
            <a:ext cx="685800" cy="457200"/>
          </a:xfrm>
          <a:prstGeom prst="ellipse">
            <a:avLst/>
          </a:prstGeom>
          <a:noFill/>
          <a:ln w="38100" cap="flat" cmpd="sng" algn="ctr">
            <a:solidFill>
              <a:srgbClr val="006B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42D963A0-62A0-7606-34CB-38EEB13EBF7E}"/>
              </a:ext>
            </a:extLst>
          </p:cNvPr>
          <p:cNvSpPr txBox="1"/>
          <p:nvPr/>
        </p:nvSpPr>
        <p:spPr>
          <a:xfrm>
            <a:off x="5113176" y="162666"/>
            <a:ext cx="3886200" cy="6247864"/>
          </a:xfrm>
          <a:prstGeom prst="rect">
            <a:avLst/>
          </a:prstGeom>
          <a:noFill/>
        </p:spPr>
        <p:txBody>
          <a:bodyPr wrap="square" rtlCol="0">
            <a:spAutoFit/>
          </a:bodyPr>
          <a:lstStyle/>
          <a:p>
            <a:pPr algn="r"/>
            <a:br>
              <a:rPr lang="en-US" sz="2000" dirty="0">
                <a:latin typeface="Arial"/>
                <a:cs typeface="Arial"/>
              </a:rPr>
            </a:br>
            <a:endParaRPr lang="en-US" sz="2000" dirty="0">
              <a:latin typeface="Arial"/>
              <a:cs typeface="Arial"/>
            </a:endParaRPr>
          </a:p>
          <a:p>
            <a:pPr marL="342900" indent="-342900" algn="r">
              <a:buFont typeface="Arial"/>
              <a:buChar char="•"/>
            </a:pPr>
            <a:r>
              <a:rPr lang="en-US" sz="2000" i="1" dirty="0">
                <a:solidFill>
                  <a:srgbClr val="660066"/>
                </a:solidFill>
                <a:latin typeface="Arial"/>
                <a:cs typeface="Arial"/>
              </a:rPr>
              <a:t>d quark precision will become comparable to current u!!</a:t>
            </a:r>
          </a:p>
          <a:p>
            <a:pPr algn="r"/>
            <a:r>
              <a:rPr lang="en-US" sz="2000" i="1" dirty="0">
                <a:solidFill>
                  <a:srgbClr val="660066"/>
                </a:solidFill>
                <a:latin typeface="Arial"/>
                <a:cs typeface="Arial"/>
              </a:rPr>
              <a:t>(becomes ~5% at x = 0.9)</a:t>
            </a:r>
          </a:p>
          <a:p>
            <a:pPr algn="r"/>
            <a:endParaRPr lang="en-US" sz="2000" dirty="0">
              <a:latin typeface="Arial"/>
              <a:cs typeface="Arial"/>
            </a:endParaRPr>
          </a:p>
          <a:p>
            <a:pPr marL="342900" indent="-342900" algn="r">
              <a:buFont typeface="Arial"/>
              <a:buChar char="•"/>
            </a:pPr>
            <a:r>
              <a:rPr lang="en-US" sz="2000" dirty="0">
                <a:latin typeface="Arial"/>
                <a:cs typeface="Arial"/>
              </a:rPr>
              <a:t>similar improvement in g(x)</a:t>
            </a:r>
          </a:p>
          <a:p>
            <a:pPr algn="r"/>
            <a:endParaRPr lang="en-US" sz="2000" dirty="0">
              <a:latin typeface="Arial"/>
              <a:cs typeface="Arial"/>
            </a:endParaRPr>
          </a:p>
          <a:p>
            <a:pPr algn="r"/>
            <a:endParaRPr lang="en-US" sz="2000" dirty="0">
              <a:latin typeface="Arial"/>
              <a:cs typeface="Arial"/>
            </a:endParaRPr>
          </a:p>
          <a:p>
            <a:pPr algn="r"/>
            <a:endParaRPr lang="en-US" sz="2000" dirty="0">
              <a:latin typeface="Arial"/>
              <a:cs typeface="Arial"/>
            </a:endParaRPr>
          </a:p>
          <a:p>
            <a:pPr marL="342900" indent="-342900" algn="r">
              <a:buFont typeface="Arial"/>
              <a:buChar char="•"/>
            </a:pPr>
            <a:r>
              <a:rPr lang="en-US" sz="2000" dirty="0">
                <a:latin typeface="Arial"/>
                <a:cs typeface="Arial"/>
              </a:rPr>
              <a:t>The u quark uncertainty becomes less than ~1%; may be important for large mass BSM new particles.</a:t>
            </a:r>
            <a:br>
              <a:rPr lang="en-US" sz="2000" dirty="0">
                <a:latin typeface="Arial"/>
                <a:cs typeface="Arial"/>
              </a:rPr>
            </a:br>
            <a:endParaRPr lang="en-US" sz="2000" dirty="0">
              <a:latin typeface="Arial"/>
              <a:cs typeface="Arial"/>
            </a:endParaRPr>
          </a:p>
          <a:p>
            <a:pPr marL="342900" indent="-342900" algn="r">
              <a:buFont typeface="Arial"/>
              <a:buChar char="•"/>
            </a:pPr>
            <a:r>
              <a:rPr lang="en-US" sz="2000" dirty="0">
                <a:latin typeface="Arial"/>
                <a:cs typeface="Arial"/>
              </a:rPr>
              <a:t>With d quark nailed by </a:t>
            </a:r>
            <a:r>
              <a:rPr lang="en-US" sz="2000" dirty="0">
                <a:solidFill>
                  <a:srgbClr val="000000"/>
                </a:solidFill>
                <a:latin typeface="Arial"/>
                <a:cs typeface="Arial"/>
              </a:rPr>
              <a:t>F</a:t>
            </a:r>
            <a:r>
              <a:rPr lang="en-US" sz="2000" baseline="-25000" dirty="0">
                <a:solidFill>
                  <a:srgbClr val="000000"/>
                </a:solidFill>
                <a:latin typeface="Arial"/>
                <a:cs typeface="Arial"/>
              </a:rPr>
              <a:t>2</a:t>
            </a:r>
            <a:r>
              <a:rPr lang="en-US" sz="2000" baseline="30000" dirty="0">
                <a:solidFill>
                  <a:srgbClr val="000000"/>
                </a:solidFill>
                <a:latin typeface="Arial"/>
                <a:cs typeface="Arial"/>
              </a:rPr>
              <a:t>n</a:t>
            </a:r>
            <a:r>
              <a:rPr lang="en-US" sz="2000" dirty="0">
                <a:latin typeface="Arial"/>
                <a:cs typeface="Arial"/>
              </a:rPr>
              <a:t>, fitting </a:t>
            </a:r>
            <a:r>
              <a:rPr lang="en-US" sz="2000" dirty="0">
                <a:solidFill>
                  <a:srgbClr val="000000"/>
                </a:solidFill>
                <a:latin typeface="Arial"/>
                <a:cs typeface="Arial"/>
              </a:rPr>
              <a:t>F</a:t>
            </a:r>
            <a:r>
              <a:rPr lang="en-US" sz="2000" baseline="-25000" dirty="0">
                <a:solidFill>
                  <a:srgbClr val="000000"/>
                </a:solidFill>
                <a:latin typeface="Arial"/>
                <a:cs typeface="Arial"/>
              </a:rPr>
              <a:t>2</a:t>
            </a:r>
            <a:r>
              <a:rPr lang="en-US" sz="2000" baseline="30000" dirty="0">
                <a:solidFill>
                  <a:srgbClr val="000000"/>
                </a:solidFill>
                <a:latin typeface="Arial"/>
                <a:cs typeface="Arial"/>
              </a:rPr>
              <a:t>d</a:t>
            </a:r>
            <a:r>
              <a:rPr lang="en-US" sz="2000" dirty="0">
                <a:latin typeface="Arial"/>
                <a:cs typeface="Arial"/>
              </a:rPr>
              <a:t> data will explore details of nuclear effects</a:t>
            </a:r>
          </a:p>
          <a:p>
            <a:pPr marL="342900" indent="-342900" algn="r">
              <a:buFont typeface="Arial"/>
              <a:buChar char="•"/>
            </a:pPr>
            <a:endParaRPr lang="en-US" sz="2000" dirty="0">
              <a:latin typeface="Arial"/>
              <a:cs typeface="Arial"/>
            </a:endParaRPr>
          </a:p>
          <a:p>
            <a:pPr algn="r"/>
            <a:endParaRPr lang="en-US" sz="2000" dirty="0">
              <a:latin typeface="Arial"/>
              <a:cs typeface="Arial"/>
            </a:endParaRPr>
          </a:p>
        </p:txBody>
      </p:sp>
      <p:sp>
        <p:nvSpPr>
          <p:cNvPr id="26" name="TextBox 25">
            <a:extLst>
              <a:ext uri="{FF2B5EF4-FFF2-40B4-BE49-F238E27FC236}">
                <a16:creationId xmlns:a16="http://schemas.microsoft.com/office/drawing/2014/main" id="{F1D84BCF-2AF8-0B21-81EB-2903A5CEEA15}"/>
              </a:ext>
            </a:extLst>
          </p:cNvPr>
          <p:cNvSpPr txBox="1"/>
          <p:nvPr/>
        </p:nvSpPr>
        <p:spPr>
          <a:xfrm>
            <a:off x="13311" y="520741"/>
            <a:ext cx="6135334" cy="369332"/>
          </a:xfrm>
          <a:prstGeom prst="rect">
            <a:avLst/>
          </a:prstGeom>
          <a:noFill/>
        </p:spPr>
        <p:txBody>
          <a:bodyPr wrap="none" rtlCol="0">
            <a:spAutoFit/>
          </a:bodyPr>
          <a:lstStyle/>
          <a:p>
            <a:pPr algn="l"/>
            <a:r>
              <a:rPr lang="en-US" i="1" dirty="0">
                <a:solidFill>
                  <a:srgbClr val="FF0000"/>
                </a:solidFill>
                <a:latin typeface="Arial" panose="020B0604020202020204" pitchFamily="34" charset="0"/>
                <a:cs typeface="Arial" panose="020B0604020202020204" pitchFamily="34" charset="0"/>
              </a:rPr>
              <a:t>(somewhat older plots, see Yellow Report for later studies)</a:t>
            </a:r>
          </a:p>
        </p:txBody>
      </p:sp>
    </p:spTree>
    <p:extLst>
      <p:ext uri="{BB962C8B-B14F-4D97-AF65-F5344CB8AC3E}">
        <p14:creationId xmlns:p14="http://schemas.microsoft.com/office/powerpoint/2010/main" val="1115328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21</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normAutofit/>
          </a:bodyPr>
          <a:lstStyle/>
          <a:p>
            <a:r>
              <a:rPr lang="en-US" dirty="0">
                <a:latin typeface="+mj-lt"/>
              </a:rPr>
              <a:t>Improved d(x) Precision of EIC is Good News</a:t>
            </a:r>
          </a:p>
        </p:txBody>
      </p:sp>
      <p:pic>
        <p:nvPicPr>
          <p:cNvPr id="5" name="Picture 4" descr="fig.100.d_over_u.png">
            <a:extLst>
              <a:ext uri="{FF2B5EF4-FFF2-40B4-BE49-F238E27FC236}">
                <a16:creationId xmlns:a16="http://schemas.microsoft.com/office/drawing/2014/main" id="{828D5463-6110-227A-050F-F5D459CEE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838200"/>
            <a:ext cx="7391400" cy="2628900"/>
          </a:xfrm>
          <a:prstGeom prst="rect">
            <a:avLst/>
          </a:prstGeom>
        </p:spPr>
      </p:pic>
      <p:sp>
        <p:nvSpPr>
          <p:cNvPr id="6" name="TextBox 5">
            <a:extLst>
              <a:ext uri="{FF2B5EF4-FFF2-40B4-BE49-F238E27FC236}">
                <a16:creationId xmlns:a16="http://schemas.microsoft.com/office/drawing/2014/main" id="{C39699C4-0E15-5BB9-3AC9-A1D343EF1C48}"/>
              </a:ext>
            </a:extLst>
          </p:cNvPr>
          <p:cNvSpPr txBox="1"/>
          <p:nvPr/>
        </p:nvSpPr>
        <p:spPr>
          <a:xfrm>
            <a:off x="152400" y="2916205"/>
            <a:ext cx="8915400" cy="4247317"/>
          </a:xfrm>
          <a:prstGeom prst="rect">
            <a:avLst/>
          </a:prstGeom>
          <a:noFill/>
        </p:spPr>
        <p:txBody>
          <a:bodyPr wrap="square" rtlCol="0">
            <a:spAutoFit/>
          </a:bodyPr>
          <a:lstStyle/>
          <a:p>
            <a:pPr marL="342900" indent="-342900" algn="r">
              <a:buFont typeface="Arial"/>
              <a:buChar char="•"/>
            </a:pPr>
            <a:endParaRPr lang="en-US" dirty="0">
              <a:latin typeface="Arial"/>
              <a:cs typeface="Arial"/>
            </a:endParaRPr>
          </a:p>
          <a:p>
            <a:pPr marL="342900" indent="-342900">
              <a:buFont typeface="Arial"/>
              <a:buChar char="•"/>
            </a:pPr>
            <a:endParaRPr lang="en-US" dirty="0">
              <a:latin typeface="Arial"/>
              <a:cs typeface="Arial"/>
            </a:endParaRPr>
          </a:p>
          <a:p>
            <a:pPr marL="342900" indent="-342900">
              <a:buFont typeface="Arial"/>
              <a:buChar char="•"/>
            </a:pPr>
            <a:r>
              <a:rPr lang="en-US" dirty="0">
                <a:latin typeface="Arial"/>
                <a:cs typeface="Arial"/>
              </a:rPr>
              <a:t>The d-quark goes from a few 10% to ~few% percent level</a:t>
            </a:r>
          </a:p>
          <a:p>
            <a:endParaRPr lang="en-US" dirty="0">
              <a:latin typeface="Arial"/>
              <a:cs typeface="Arial"/>
            </a:endParaRPr>
          </a:p>
          <a:p>
            <a:pPr marL="342900" indent="-342900">
              <a:buFont typeface="Arial"/>
              <a:buChar char="•"/>
            </a:pPr>
            <a:r>
              <a:rPr lang="en-US" dirty="0">
                <a:latin typeface="Arial"/>
                <a:cs typeface="Arial"/>
              </a:rPr>
              <a:t>Resolve long-standing mystery of d/u at large x, bell-weather for  fundamental models of nucleon structure</a:t>
            </a:r>
          </a:p>
          <a:p>
            <a:pPr marL="342900" indent="-342900">
              <a:buFont typeface="Arial"/>
              <a:buChar char="•"/>
            </a:pPr>
            <a:endParaRPr lang="en-US" dirty="0">
              <a:latin typeface="Arial"/>
              <a:cs typeface="Arial"/>
            </a:endParaRPr>
          </a:p>
          <a:p>
            <a:pPr marL="342900" indent="-342900">
              <a:buFont typeface="Arial"/>
              <a:buChar char="•"/>
            </a:pPr>
            <a:r>
              <a:rPr lang="en-US" dirty="0">
                <a:latin typeface="Arial"/>
                <a:cs typeface="Arial"/>
              </a:rPr>
              <a:t>D/(</a:t>
            </a:r>
            <a:r>
              <a:rPr lang="en-US" dirty="0" err="1">
                <a:latin typeface="Arial"/>
                <a:cs typeface="Arial"/>
              </a:rPr>
              <a:t>p+n</a:t>
            </a:r>
            <a:r>
              <a:rPr lang="en-US" dirty="0">
                <a:latin typeface="Arial"/>
                <a:cs typeface="Arial"/>
              </a:rPr>
              <a:t>) in one experiment for the first time – unprecedented handle on nuclear medium modifications</a:t>
            </a:r>
          </a:p>
          <a:p>
            <a:pPr marL="342900" indent="-342900">
              <a:buFont typeface="Arial"/>
              <a:buChar char="•"/>
            </a:pPr>
            <a:endParaRPr lang="en-US" dirty="0">
              <a:latin typeface="Arial"/>
              <a:cs typeface="Arial"/>
            </a:endParaRPr>
          </a:p>
          <a:p>
            <a:pPr marL="342900" indent="-342900">
              <a:buFont typeface="Arial"/>
              <a:buChar char="•"/>
            </a:pPr>
            <a:r>
              <a:rPr lang="en-US" dirty="0">
                <a:latin typeface="Arial"/>
                <a:cs typeface="Arial"/>
              </a:rPr>
              <a:t>Facilitate accurate neutron excess/</a:t>
            </a:r>
            <a:r>
              <a:rPr lang="en-US" dirty="0" err="1">
                <a:latin typeface="Arial"/>
                <a:cs typeface="Arial"/>
              </a:rPr>
              <a:t>isoscalar</a:t>
            </a:r>
            <a:r>
              <a:rPr lang="en-US" dirty="0">
                <a:latin typeface="Arial"/>
                <a:cs typeface="Arial"/>
              </a:rPr>
              <a:t> corrections </a:t>
            </a:r>
          </a:p>
          <a:p>
            <a:pPr marL="800100" lvl="1" indent="-342900">
              <a:buFont typeface="Lucida Grande"/>
              <a:buChar char="-"/>
            </a:pPr>
            <a:r>
              <a:rPr lang="en-US" dirty="0">
                <a:latin typeface="Arial"/>
                <a:cs typeface="Arial"/>
              </a:rPr>
              <a:t>Important also for neutrino physics and nuclear PDFs</a:t>
            </a:r>
          </a:p>
          <a:p>
            <a:pPr marL="342900" indent="-342900">
              <a:buFont typeface="Arial"/>
              <a:buChar char="•"/>
            </a:pPr>
            <a:endParaRPr lang="en-US" dirty="0">
              <a:latin typeface="Arial"/>
              <a:cs typeface="Arial"/>
            </a:endParaRPr>
          </a:p>
          <a:p>
            <a:pPr marL="342900" indent="-342900">
              <a:buFont typeface="Arial"/>
              <a:buChar char="•"/>
            </a:pPr>
            <a:endParaRPr lang="en-US" dirty="0">
              <a:latin typeface="Arial"/>
              <a:cs typeface="Arial"/>
            </a:endParaRPr>
          </a:p>
          <a:p>
            <a:endParaRPr lang="en-US" dirty="0">
              <a:latin typeface="Arial"/>
              <a:cs typeface="Arial"/>
            </a:endParaRPr>
          </a:p>
        </p:txBody>
      </p:sp>
      <p:sp>
        <p:nvSpPr>
          <p:cNvPr id="7" name="TextBox 6">
            <a:extLst>
              <a:ext uri="{FF2B5EF4-FFF2-40B4-BE49-F238E27FC236}">
                <a16:creationId xmlns:a16="http://schemas.microsoft.com/office/drawing/2014/main" id="{924AB389-51A5-8363-8074-7ACC9CFC8F38}"/>
              </a:ext>
            </a:extLst>
          </p:cNvPr>
          <p:cNvSpPr txBox="1"/>
          <p:nvPr/>
        </p:nvSpPr>
        <p:spPr>
          <a:xfrm>
            <a:off x="13311" y="520741"/>
            <a:ext cx="6135334" cy="369332"/>
          </a:xfrm>
          <a:prstGeom prst="rect">
            <a:avLst/>
          </a:prstGeom>
          <a:noFill/>
        </p:spPr>
        <p:txBody>
          <a:bodyPr wrap="none" rtlCol="0">
            <a:spAutoFit/>
          </a:bodyPr>
          <a:lstStyle/>
          <a:p>
            <a:pPr algn="l"/>
            <a:r>
              <a:rPr lang="en-US" i="1" dirty="0">
                <a:solidFill>
                  <a:srgbClr val="FF0000"/>
                </a:solidFill>
                <a:latin typeface="Arial" panose="020B0604020202020204" pitchFamily="34" charset="0"/>
                <a:cs typeface="Arial" panose="020B0604020202020204" pitchFamily="34" charset="0"/>
              </a:rPr>
              <a:t>(somewhat older plots, see Yellow Report for later studies)</a:t>
            </a:r>
          </a:p>
        </p:txBody>
      </p:sp>
    </p:spTree>
    <p:extLst>
      <p:ext uri="{BB962C8B-B14F-4D97-AF65-F5344CB8AC3E}">
        <p14:creationId xmlns:p14="http://schemas.microsoft.com/office/powerpoint/2010/main" val="597202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22</a:t>
            </a:fld>
            <a:endParaRPr lang="en-US" dirty="0">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What Do We Know: Mass of the Proton, Pion, Kaon</a:t>
            </a:r>
            <a:endParaRPr lang="en-US" dirty="0"/>
          </a:p>
        </p:txBody>
      </p:sp>
      <p:sp>
        <p:nvSpPr>
          <p:cNvPr id="11" name="TextBox 10">
            <a:extLst>
              <a:ext uri="{FF2B5EF4-FFF2-40B4-BE49-F238E27FC236}">
                <a16:creationId xmlns:a16="http://schemas.microsoft.com/office/drawing/2014/main" id="{6975BFB0-4B02-4CAE-8A17-77C56032014B}"/>
              </a:ext>
            </a:extLst>
          </p:cNvPr>
          <p:cNvSpPr txBox="1"/>
          <p:nvPr/>
        </p:nvSpPr>
        <p:spPr>
          <a:xfrm>
            <a:off x="1703850" y="641829"/>
            <a:ext cx="4405702" cy="584775"/>
          </a:xfrm>
          <a:prstGeom prst="rect">
            <a:avLst/>
          </a:prstGeom>
          <a:noFill/>
        </p:spPr>
        <p:txBody>
          <a:bodyPr wrap="square" rtlCol="0">
            <a:spAutoFit/>
          </a:bodyPr>
          <a:lstStyle/>
          <a:p>
            <a:r>
              <a:rPr lang="en-US" sz="1600" i="1" dirty="0">
                <a:latin typeface="+mj-lt"/>
              </a:rPr>
              <a:t>Visible world: mainly made of light quarks – its mass emerges from quark-gluon interactions.</a:t>
            </a:r>
          </a:p>
        </p:txBody>
      </p:sp>
      <p:sp>
        <p:nvSpPr>
          <p:cNvPr id="24" name="Rectangle 23">
            <a:extLst>
              <a:ext uri="{FF2B5EF4-FFF2-40B4-BE49-F238E27FC236}">
                <a16:creationId xmlns:a16="http://schemas.microsoft.com/office/drawing/2014/main" id="{5B0C65C3-15FB-4CFF-8847-7623292972F1}"/>
              </a:ext>
            </a:extLst>
          </p:cNvPr>
          <p:cNvSpPr/>
          <p:nvPr/>
        </p:nvSpPr>
        <p:spPr>
          <a:xfrm>
            <a:off x="2270706" y="4874145"/>
            <a:ext cx="6830009" cy="1154162"/>
          </a:xfrm>
          <a:prstGeom prst="rect">
            <a:avLst/>
          </a:prstGeom>
          <a:noFill/>
        </p:spPr>
        <p:txBody>
          <a:bodyPr wrap="square">
            <a:spAutoFit/>
          </a:bodyPr>
          <a:lstStyle/>
          <a:p>
            <a:pPr>
              <a:spcAft>
                <a:spcPts val="600"/>
              </a:spcAft>
            </a:pPr>
            <a:r>
              <a:rPr lang="en-US" sz="1600" i="1" dirty="0">
                <a:latin typeface="+mj-lt"/>
                <a:cs typeface="Arial" panose="020B0604020202020204" pitchFamily="34" charset="0"/>
              </a:rPr>
              <a:t>For the </a:t>
            </a:r>
            <a:r>
              <a:rPr lang="en-US" sz="1600" i="1" dirty="0">
                <a:solidFill>
                  <a:srgbClr val="0432FF"/>
                </a:solidFill>
                <a:latin typeface="+mj-lt"/>
                <a:cs typeface="Arial" panose="020B0604020202020204" pitchFamily="34" charset="0"/>
              </a:rPr>
              <a:t>proton</a:t>
            </a:r>
            <a:r>
              <a:rPr lang="en-US" sz="1600" i="1" dirty="0">
                <a:latin typeface="+mj-lt"/>
                <a:cs typeface="Arial" panose="020B0604020202020204" pitchFamily="34" charset="0"/>
              </a:rPr>
              <a:t> the EIC will allow determination of an important term contributing to the proton mass, the so-called “QCD trace anomaly”</a:t>
            </a:r>
          </a:p>
          <a:p>
            <a:pPr>
              <a:spcAft>
                <a:spcPts val="600"/>
              </a:spcAft>
            </a:pPr>
            <a:r>
              <a:rPr lang="en-US" sz="1600" i="1" dirty="0">
                <a:latin typeface="+mj-lt"/>
                <a:cs typeface="Arial" panose="020B0604020202020204" pitchFamily="34" charset="0"/>
              </a:rPr>
              <a:t>For the </a:t>
            </a:r>
            <a:r>
              <a:rPr lang="en-US" sz="1600" i="1" dirty="0">
                <a:solidFill>
                  <a:srgbClr val="0432FF"/>
                </a:solidFill>
                <a:latin typeface="+mj-lt"/>
                <a:cs typeface="Arial" panose="020B0604020202020204" pitchFamily="34" charset="0"/>
              </a:rPr>
              <a:t>pion and the kaon </a:t>
            </a:r>
            <a:r>
              <a:rPr lang="en-US" sz="1600" i="1" dirty="0">
                <a:latin typeface="+mj-lt"/>
                <a:cs typeface="Arial" panose="020B0604020202020204" pitchFamily="34" charset="0"/>
              </a:rPr>
              <a:t>the EIC will allow determination of the quark and gluon contributions with the Sullivan process.</a:t>
            </a:r>
          </a:p>
        </p:txBody>
      </p:sp>
      <p:pic>
        <p:nvPicPr>
          <p:cNvPr id="25" name="Picture 24" descr="Screen Shot 2017-04-11 at 12.48.51 PM.png">
            <a:extLst>
              <a:ext uri="{FF2B5EF4-FFF2-40B4-BE49-F238E27FC236}">
                <a16:creationId xmlns:a16="http://schemas.microsoft.com/office/drawing/2014/main" id="{FECEF901-FA16-454C-95B6-B41A8A5B41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814" y="4936486"/>
            <a:ext cx="1588296" cy="1315392"/>
          </a:xfrm>
          <a:prstGeom prst="rect">
            <a:avLst/>
          </a:prstGeom>
        </p:spPr>
      </p:pic>
      <p:grpSp>
        <p:nvGrpSpPr>
          <p:cNvPr id="6" name="Group 5">
            <a:extLst>
              <a:ext uri="{FF2B5EF4-FFF2-40B4-BE49-F238E27FC236}">
                <a16:creationId xmlns:a16="http://schemas.microsoft.com/office/drawing/2014/main" id="{23BAD4DF-8747-443B-A01F-10A5A5EEDC8B}"/>
              </a:ext>
            </a:extLst>
          </p:cNvPr>
          <p:cNvGrpSpPr/>
          <p:nvPr/>
        </p:nvGrpSpPr>
        <p:grpSpPr>
          <a:xfrm>
            <a:off x="2676525" y="1281782"/>
            <a:ext cx="3282400" cy="1522018"/>
            <a:chOff x="2676525" y="1281782"/>
            <a:chExt cx="3282400" cy="1522018"/>
          </a:xfrm>
        </p:grpSpPr>
        <p:sp>
          <p:nvSpPr>
            <p:cNvPr id="12" name="TextBox 11">
              <a:extLst>
                <a:ext uri="{FF2B5EF4-FFF2-40B4-BE49-F238E27FC236}">
                  <a16:creationId xmlns:a16="http://schemas.microsoft.com/office/drawing/2014/main" id="{D6A744B4-6639-4F27-A717-08DFB6F2A236}"/>
                </a:ext>
              </a:extLst>
            </p:cNvPr>
            <p:cNvSpPr txBox="1"/>
            <p:nvPr/>
          </p:nvSpPr>
          <p:spPr>
            <a:xfrm>
              <a:off x="2676525" y="1634249"/>
              <a:ext cx="3282400" cy="1169551"/>
            </a:xfrm>
            <a:prstGeom prst="rect">
              <a:avLst/>
            </a:prstGeom>
            <a:noFill/>
            <a:ln>
              <a:solidFill>
                <a:schemeClr val="tx1"/>
              </a:solidFill>
            </a:ln>
          </p:spPr>
          <p:txBody>
            <a:bodyPr wrap="square" rtlCol="0">
              <a:spAutoFit/>
            </a:bodyPr>
            <a:lstStyle/>
            <a:p>
              <a:r>
                <a:rPr lang="en-US" sz="1400" dirty="0">
                  <a:latin typeface="+mj-lt"/>
                  <a:cs typeface="Arial" panose="020B0604020202020204" pitchFamily="34" charset="0"/>
                </a:rPr>
                <a:t>Quark structure: </a:t>
              </a:r>
              <a:r>
                <a:rPr lang="en-US" sz="1400" dirty="0" err="1">
                  <a:latin typeface="+mj-lt"/>
                  <a:cs typeface="Arial" panose="020B0604020202020204" pitchFamily="34" charset="0"/>
                </a:rPr>
                <a:t>uud</a:t>
              </a:r>
              <a:endParaRPr lang="en-US" sz="1400" dirty="0">
                <a:latin typeface="+mj-lt"/>
                <a:cs typeface="Arial" panose="020B0604020202020204" pitchFamily="34" charset="0"/>
              </a:endParaRPr>
            </a:p>
            <a:p>
              <a:r>
                <a:rPr lang="en-US" sz="1400" dirty="0">
                  <a:solidFill>
                    <a:srgbClr val="0000FF"/>
                  </a:solidFill>
                  <a:latin typeface="+mj-lt"/>
                  <a:cs typeface="Arial" panose="020B0604020202020204" pitchFamily="34" charset="0"/>
                </a:rPr>
                <a:t>Mass ~ 940 MeV (~1 GeV)</a:t>
              </a:r>
            </a:p>
            <a:p>
              <a:r>
                <a:rPr lang="en-US" sz="1400" dirty="0">
                  <a:latin typeface="+mj-lt"/>
                  <a:cs typeface="Arial" panose="020B0604020202020204" pitchFamily="34" charset="0"/>
                </a:rPr>
                <a:t>Most of mass generated by dynamics.</a:t>
              </a:r>
            </a:p>
            <a:p>
              <a:endParaRPr lang="en-US" sz="1400" dirty="0">
                <a:latin typeface="+mj-lt"/>
                <a:cs typeface="Arial" panose="020B0604020202020204" pitchFamily="34" charset="0"/>
              </a:endParaRPr>
            </a:p>
            <a:p>
              <a:r>
                <a:rPr lang="en-US" sz="1400" dirty="0">
                  <a:solidFill>
                    <a:srgbClr val="0432FF"/>
                  </a:solidFill>
                  <a:latin typeface="+mj-lt"/>
                  <a:cs typeface="Arial" panose="020B0604020202020204" pitchFamily="34" charset="0"/>
                </a:rPr>
                <a:t>Gluon rise discovered by HERA e-p</a:t>
              </a:r>
            </a:p>
          </p:txBody>
        </p:sp>
        <p:sp>
          <p:nvSpPr>
            <p:cNvPr id="5" name="TextBox 4">
              <a:extLst>
                <a:ext uri="{FF2B5EF4-FFF2-40B4-BE49-F238E27FC236}">
                  <a16:creationId xmlns:a16="http://schemas.microsoft.com/office/drawing/2014/main" id="{FBE33F86-B80E-42D5-BDA8-890B1335B5CE}"/>
                </a:ext>
              </a:extLst>
            </p:cNvPr>
            <p:cNvSpPr txBox="1"/>
            <p:nvPr/>
          </p:nvSpPr>
          <p:spPr>
            <a:xfrm>
              <a:off x="2676525" y="1281782"/>
              <a:ext cx="809837" cy="338554"/>
            </a:xfrm>
            <a:prstGeom prst="rect">
              <a:avLst/>
            </a:prstGeom>
            <a:solidFill>
              <a:srgbClr val="0000FF"/>
            </a:solidFill>
          </p:spPr>
          <p:txBody>
            <a:bodyPr wrap="none" rtlCol="0">
              <a:spAutoFit/>
            </a:bodyPr>
            <a:lstStyle/>
            <a:p>
              <a:pPr algn="l"/>
              <a:r>
                <a:rPr lang="en-US" sz="1600" dirty="0">
                  <a:solidFill>
                    <a:schemeClr val="bg1"/>
                  </a:solidFill>
                  <a:latin typeface="+mj-lt"/>
                </a:rPr>
                <a:t>Proton</a:t>
              </a:r>
            </a:p>
          </p:txBody>
        </p:sp>
      </p:grpSp>
      <p:grpSp>
        <p:nvGrpSpPr>
          <p:cNvPr id="7" name="Group 6">
            <a:extLst>
              <a:ext uri="{FF2B5EF4-FFF2-40B4-BE49-F238E27FC236}">
                <a16:creationId xmlns:a16="http://schemas.microsoft.com/office/drawing/2014/main" id="{11CE5BA8-E0B2-4D9B-837A-6E52C8E70F6C}"/>
              </a:ext>
            </a:extLst>
          </p:cNvPr>
          <p:cNvGrpSpPr/>
          <p:nvPr/>
        </p:nvGrpSpPr>
        <p:grpSpPr>
          <a:xfrm>
            <a:off x="424814" y="3084196"/>
            <a:ext cx="4226712" cy="1632296"/>
            <a:chOff x="424814" y="3084196"/>
            <a:chExt cx="4226712" cy="1632296"/>
          </a:xfrm>
        </p:grpSpPr>
        <p:sp>
          <p:nvSpPr>
            <p:cNvPr id="15" name="TextBox 14">
              <a:extLst>
                <a:ext uri="{FF2B5EF4-FFF2-40B4-BE49-F238E27FC236}">
                  <a16:creationId xmlns:a16="http://schemas.microsoft.com/office/drawing/2014/main" id="{C791D816-BEC9-4137-98F2-1CA9B13DD16C}"/>
                </a:ext>
              </a:extLst>
            </p:cNvPr>
            <p:cNvSpPr txBox="1"/>
            <p:nvPr/>
          </p:nvSpPr>
          <p:spPr>
            <a:xfrm>
              <a:off x="424814" y="3441800"/>
              <a:ext cx="2882404" cy="1169551"/>
            </a:xfrm>
            <a:prstGeom prst="rect">
              <a:avLst/>
            </a:prstGeom>
            <a:noFill/>
            <a:ln>
              <a:solidFill>
                <a:schemeClr val="tx1"/>
              </a:solidFill>
            </a:ln>
          </p:spPr>
          <p:txBody>
            <a:bodyPr wrap="square" rtlCol="0">
              <a:spAutoFit/>
            </a:bodyPr>
            <a:lstStyle/>
            <a:p>
              <a:r>
                <a:rPr lang="en-US" sz="1400" dirty="0">
                  <a:latin typeface="+mj-lt"/>
                  <a:cs typeface="Arial" panose="020B0604020202020204" pitchFamily="34" charset="0"/>
                </a:rPr>
                <a:t>Quark structure: </a:t>
              </a:r>
              <a:r>
                <a:rPr lang="en-US" sz="1400" dirty="0" err="1">
                  <a:latin typeface="+mj-lt"/>
                  <a:cs typeface="Arial" panose="020B0604020202020204" pitchFamily="34" charset="0"/>
                </a:rPr>
                <a:t>ud</a:t>
              </a:r>
              <a:endParaRPr lang="en-US" sz="1400" dirty="0">
                <a:latin typeface="+mj-lt"/>
                <a:cs typeface="Arial" panose="020B0604020202020204" pitchFamily="34" charset="0"/>
              </a:endParaRPr>
            </a:p>
            <a:p>
              <a:r>
                <a:rPr lang="en-US" sz="1400" dirty="0">
                  <a:solidFill>
                    <a:srgbClr val="0000FF"/>
                  </a:solidFill>
                  <a:latin typeface="+mj-lt"/>
                  <a:cs typeface="Arial" panose="020B0604020202020204" pitchFamily="34" charset="0"/>
                </a:rPr>
                <a:t>Mass ~ 140 MeV</a:t>
              </a:r>
            </a:p>
            <a:p>
              <a:r>
                <a:rPr lang="en-US" sz="1400" dirty="0">
                  <a:latin typeface="+mj-lt"/>
                  <a:cs typeface="Arial" panose="020B0604020202020204" pitchFamily="34" charset="0"/>
                </a:rPr>
                <a:t>Exists only if mass is dynamically</a:t>
              </a:r>
            </a:p>
            <a:p>
              <a:r>
                <a:rPr lang="en-US" sz="1400" dirty="0">
                  <a:latin typeface="+mj-lt"/>
                  <a:cs typeface="Arial" panose="020B0604020202020204" pitchFamily="34" charset="0"/>
                </a:rPr>
                <a:t>	                  generated.</a:t>
              </a:r>
            </a:p>
            <a:p>
              <a:r>
                <a:rPr lang="en-US" sz="1400" dirty="0">
                  <a:solidFill>
                    <a:srgbClr val="0000FF"/>
                  </a:solidFill>
                  <a:latin typeface="+mj-lt"/>
                  <a:cs typeface="Arial" panose="020B0604020202020204" pitchFamily="34" charset="0"/>
                </a:rPr>
                <a:t>Empty or full of gluons?</a:t>
              </a:r>
            </a:p>
          </p:txBody>
        </p:sp>
        <p:pic>
          <p:nvPicPr>
            <p:cNvPr id="1026" name="Picture 2" descr="Pion - Wikipedia">
              <a:extLst>
                <a:ext uri="{FF2B5EF4-FFF2-40B4-BE49-F238E27FC236}">
                  <a16:creationId xmlns:a16="http://schemas.microsoft.com/office/drawing/2014/main" id="{415D733A-C701-4575-9652-DC3E7AFCD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651" y="3430617"/>
              <a:ext cx="1285875" cy="12858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6F0C41CA-DADD-4DC3-BF39-10FA28284FFF}"/>
                </a:ext>
              </a:extLst>
            </p:cNvPr>
            <p:cNvSpPr txBox="1"/>
            <p:nvPr/>
          </p:nvSpPr>
          <p:spPr>
            <a:xfrm>
              <a:off x="428174" y="3084196"/>
              <a:ext cx="593432" cy="338554"/>
            </a:xfrm>
            <a:prstGeom prst="rect">
              <a:avLst/>
            </a:prstGeom>
            <a:solidFill>
              <a:srgbClr val="0000FF"/>
            </a:solidFill>
          </p:spPr>
          <p:txBody>
            <a:bodyPr wrap="none" rtlCol="0">
              <a:spAutoFit/>
            </a:bodyPr>
            <a:lstStyle/>
            <a:p>
              <a:pPr algn="l"/>
              <a:r>
                <a:rPr lang="en-US" sz="1600" dirty="0">
                  <a:solidFill>
                    <a:schemeClr val="bg1"/>
                  </a:solidFill>
                  <a:latin typeface="+mj-lt"/>
                </a:rPr>
                <a:t>Pion</a:t>
              </a:r>
            </a:p>
          </p:txBody>
        </p:sp>
      </p:grpSp>
      <p:grpSp>
        <p:nvGrpSpPr>
          <p:cNvPr id="8" name="Group 7">
            <a:extLst>
              <a:ext uri="{FF2B5EF4-FFF2-40B4-BE49-F238E27FC236}">
                <a16:creationId xmlns:a16="http://schemas.microsoft.com/office/drawing/2014/main" id="{211F075B-F7D0-4C0B-A64F-98BD974727E2}"/>
              </a:ext>
            </a:extLst>
          </p:cNvPr>
          <p:cNvGrpSpPr/>
          <p:nvPr/>
        </p:nvGrpSpPr>
        <p:grpSpPr>
          <a:xfrm>
            <a:off x="4857862" y="3086007"/>
            <a:ext cx="4227535" cy="1641668"/>
            <a:chOff x="4857862" y="3086007"/>
            <a:chExt cx="4227535" cy="1641668"/>
          </a:xfrm>
        </p:grpSpPr>
        <p:sp>
          <p:nvSpPr>
            <p:cNvPr id="17" name="TextBox 16">
              <a:extLst>
                <a:ext uri="{FF2B5EF4-FFF2-40B4-BE49-F238E27FC236}">
                  <a16:creationId xmlns:a16="http://schemas.microsoft.com/office/drawing/2014/main" id="{2FA352CE-F1F7-41C6-A1E9-3FBB28316975}"/>
                </a:ext>
              </a:extLst>
            </p:cNvPr>
            <p:cNvSpPr txBox="1"/>
            <p:nvPr/>
          </p:nvSpPr>
          <p:spPr>
            <a:xfrm>
              <a:off x="4857862" y="3441800"/>
              <a:ext cx="2882404" cy="1169551"/>
            </a:xfrm>
            <a:prstGeom prst="rect">
              <a:avLst/>
            </a:prstGeom>
            <a:noFill/>
            <a:ln>
              <a:solidFill>
                <a:schemeClr val="tx1"/>
              </a:solidFill>
            </a:ln>
          </p:spPr>
          <p:txBody>
            <a:bodyPr wrap="square" rtlCol="0">
              <a:spAutoFit/>
            </a:bodyPr>
            <a:lstStyle/>
            <a:p>
              <a:r>
                <a:rPr lang="en-US" sz="1400" dirty="0">
                  <a:latin typeface="+mj-lt"/>
                  <a:cs typeface="Arial" panose="020B0604020202020204" pitchFamily="34" charset="0"/>
                </a:rPr>
                <a:t>Quark structure: us</a:t>
              </a:r>
            </a:p>
            <a:p>
              <a:r>
                <a:rPr lang="en-US" sz="1400" dirty="0">
                  <a:solidFill>
                    <a:srgbClr val="0000FF"/>
                  </a:solidFill>
                  <a:latin typeface="+mj-lt"/>
                  <a:cs typeface="Arial" panose="020B0604020202020204" pitchFamily="34" charset="0"/>
                </a:rPr>
                <a:t>Mass ~ 490 MeV</a:t>
              </a:r>
            </a:p>
            <a:p>
              <a:r>
                <a:rPr lang="en-US" sz="1400" dirty="0">
                  <a:latin typeface="+mj-lt"/>
                  <a:cs typeface="Arial" panose="020B0604020202020204" pitchFamily="34" charset="0"/>
                </a:rPr>
                <a:t>Boundary between emergent- </a:t>
              </a:r>
            </a:p>
            <a:p>
              <a:r>
                <a:rPr lang="en-US" sz="1400" dirty="0">
                  <a:latin typeface="+mj-lt"/>
                  <a:cs typeface="Arial" panose="020B0604020202020204" pitchFamily="34" charset="0"/>
                </a:rPr>
                <a:t>     and Higgs-mass mechanisms.</a:t>
              </a:r>
            </a:p>
            <a:p>
              <a:r>
                <a:rPr lang="en-US" sz="1400" dirty="0">
                  <a:solidFill>
                    <a:srgbClr val="0000FF"/>
                  </a:solidFill>
                  <a:latin typeface="+mj-lt"/>
                  <a:cs typeface="Arial" panose="020B0604020202020204" pitchFamily="34" charset="0"/>
                </a:rPr>
                <a:t>More or less gluons than in pion?</a:t>
              </a:r>
            </a:p>
          </p:txBody>
        </p:sp>
        <p:pic>
          <p:nvPicPr>
            <p:cNvPr id="1028" name="Picture 4" descr="Kaon - Simple English Wikipedia, the free encyclopedia">
              <a:extLst>
                <a:ext uri="{FF2B5EF4-FFF2-40B4-BE49-F238E27FC236}">
                  <a16:creationId xmlns:a16="http://schemas.microsoft.com/office/drawing/2014/main" id="{83A7F495-4CA5-47D7-A72F-3655E9B685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9522" y="3441800"/>
              <a:ext cx="1285875" cy="128587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532CA1DD-8954-4D58-8285-6301B1898A17}"/>
                </a:ext>
              </a:extLst>
            </p:cNvPr>
            <p:cNvSpPr txBox="1"/>
            <p:nvPr/>
          </p:nvSpPr>
          <p:spPr>
            <a:xfrm>
              <a:off x="4857862" y="3086007"/>
              <a:ext cx="662361" cy="338554"/>
            </a:xfrm>
            <a:prstGeom prst="rect">
              <a:avLst/>
            </a:prstGeom>
            <a:solidFill>
              <a:srgbClr val="0000FF"/>
            </a:solidFill>
          </p:spPr>
          <p:txBody>
            <a:bodyPr wrap="none" rtlCol="0">
              <a:spAutoFit/>
            </a:bodyPr>
            <a:lstStyle/>
            <a:p>
              <a:pPr algn="l"/>
              <a:r>
                <a:rPr lang="en-US" sz="1600" dirty="0">
                  <a:solidFill>
                    <a:schemeClr val="bg1"/>
                  </a:solidFill>
                  <a:latin typeface="+mj-lt"/>
                </a:rPr>
                <a:t>Kaon</a:t>
              </a:r>
            </a:p>
          </p:txBody>
        </p:sp>
      </p:grpSp>
      <p:sp>
        <p:nvSpPr>
          <p:cNvPr id="23" name="TextBox 22">
            <a:extLst>
              <a:ext uri="{FF2B5EF4-FFF2-40B4-BE49-F238E27FC236}">
                <a16:creationId xmlns:a16="http://schemas.microsoft.com/office/drawing/2014/main" id="{FA171520-27C9-4456-8692-7D78634A3BED}"/>
              </a:ext>
            </a:extLst>
          </p:cNvPr>
          <p:cNvSpPr txBox="1"/>
          <p:nvPr/>
        </p:nvSpPr>
        <p:spPr>
          <a:xfrm>
            <a:off x="2989316" y="5985905"/>
            <a:ext cx="5920210" cy="553998"/>
          </a:xfrm>
          <a:prstGeom prst="rect">
            <a:avLst/>
          </a:prstGeom>
          <a:noFill/>
        </p:spPr>
        <p:txBody>
          <a:bodyPr wrap="square" rtlCol="0">
            <a:spAutoFit/>
          </a:bodyPr>
          <a:lstStyle/>
          <a:p>
            <a:r>
              <a:rPr lang="en-US" sz="1000" i="1" dirty="0">
                <a:latin typeface="Arial" panose="020B0604020202020204" pitchFamily="34" charset="0"/>
                <a:cs typeface="Arial" panose="020B0604020202020204" pitchFamily="34" charset="0"/>
              </a:rPr>
              <a:t>A.C. Aguilar et al., Pion and Kaon structure at the EIC, arXiv:1907.08218, EPJA 55 (2019) 190.</a:t>
            </a:r>
          </a:p>
          <a:p>
            <a:r>
              <a:rPr lang="en-US" sz="1000" i="1" dirty="0">
                <a:latin typeface="Arial" panose="020B0604020202020204" pitchFamily="34" charset="0"/>
                <a:cs typeface="Arial" panose="020B0604020202020204" pitchFamily="34" charset="0"/>
              </a:rPr>
              <a:t>J. Arrington et al., Revealing the structure of light pseudoscalar mesons at the EIC, arXiv:2102.11788, J. Phys. G 48 (2021) 7, 075106.</a:t>
            </a:r>
          </a:p>
        </p:txBody>
      </p:sp>
      <p:grpSp>
        <p:nvGrpSpPr>
          <p:cNvPr id="13" name="Group 12">
            <a:extLst>
              <a:ext uri="{FF2B5EF4-FFF2-40B4-BE49-F238E27FC236}">
                <a16:creationId xmlns:a16="http://schemas.microsoft.com/office/drawing/2014/main" id="{D0FB749C-6512-A1CD-2493-48765A877ECE}"/>
              </a:ext>
            </a:extLst>
          </p:cNvPr>
          <p:cNvGrpSpPr/>
          <p:nvPr/>
        </p:nvGrpSpPr>
        <p:grpSpPr>
          <a:xfrm>
            <a:off x="48601" y="1150900"/>
            <a:ext cx="2612280" cy="1949731"/>
            <a:chOff x="6519127" y="1038386"/>
            <a:chExt cx="2612280" cy="1949731"/>
          </a:xfrm>
        </p:grpSpPr>
        <p:pic>
          <p:nvPicPr>
            <p:cNvPr id="14" name="Picture 13">
              <a:extLst>
                <a:ext uri="{FF2B5EF4-FFF2-40B4-BE49-F238E27FC236}">
                  <a16:creationId xmlns:a16="http://schemas.microsoft.com/office/drawing/2014/main" id="{226CA0AB-683A-7EAC-24C9-812383482FB0}"/>
                </a:ext>
              </a:extLst>
            </p:cNvPr>
            <p:cNvPicPr>
              <a:picLocks/>
            </p:cNvPicPr>
            <p:nvPr/>
          </p:nvPicPr>
          <p:blipFill>
            <a:blip r:embed="rId5"/>
            <a:stretch>
              <a:fillRect/>
            </a:stretch>
          </p:blipFill>
          <p:spPr>
            <a:xfrm>
              <a:off x="6519127" y="1195936"/>
              <a:ext cx="2578039" cy="1620945"/>
            </a:xfrm>
            <a:prstGeom prst="rect">
              <a:avLst/>
            </a:prstGeom>
          </p:spPr>
        </p:pic>
        <p:sp>
          <p:nvSpPr>
            <p:cNvPr id="16" name="TextBox 15">
              <a:extLst>
                <a:ext uri="{FF2B5EF4-FFF2-40B4-BE49-F238E27FC236}">
                  <a16:creationId xmlns:a16="http://schemas.microsoft.com/office/drawing/2014/main" id="{981E89C0-7991-8555-4AB1-CBD09E07760C}"/>
                </a:ext>
              </a:extLst>
            </p:cNvPr>
            <p:cNvSpPr txBox="1"/>
            <p:nvPr/>
          </p:nvSpPr>
          <p:spPr>
            <a:xfrm>
              <a:off x="8479823" y="2711118"/>
              <a:ext cx="651584" cy="276999"/>
            </a:xfrm>
            <a:prstGeom prst="rect">
              <a:avLst/>
            </a:prstGeom>
            <a:noFill/>
          </p:spPr>
          <p:txBody>
            <a:bodyPr wrap="square" rtlCol="0">
              <a:spAutoFit/>
            </a:bodyPr>
            <a:lstStyle/>
            <a:p>
              <a:r>
                <a:rPr lang="en-US" sz="1200" b="1" i="1" dirty="0">
                  <a:latin typeface="+mj-lt"/>
                </a:rPr>
                <a:t>GeV</a:t>
              </a:r>
            </a:p>
          </p:txBody>
        </p:sp>
        <p:sp>
          <p:nvSpPr>
            <p:cNvPr id="18" name="TextBox 17">
              <a:extLst>
                <a:ext uri="{FF2B5EF4-FFF2-40B4-BE49-F238E27FC236}">
                  <a16:creationId xmlns:a16="http://schemas.microsoft.com/office/drawing/2014/main" id="{4768D32C-27FD-2D4C-D297-1DAEECFF2848}"/>
                </a:ext>
              </a:extLst>
            </p:cNvPr>
            <p:cNvSpPr txBox="1"/>
            <p:nvPr/>
          </p:nvSpPr>
          <p:spPr>
            <a:xfrm>
              <a:off x="6618691" y="1038386"/>
              <a:ext cx="859899" cy="276999"/>
            </a:xfrm>
            <a:prstGeom prst="rect">
              <a:avLst/>
            </a:prstGeom>
            <a:noFill/>
          </p:spPr>
          <p:txBody>
            <a:bodyPr wrap="square" rtlCol="0">
              <a:spAutoFit/>
            </a:bodyPr>
            <a:lstStyle/>
            <a:p>
              <a:r>
                <a:rPr lang="en-US" sz="1200" b="1" i="1" dirty="0">
                  <a:latin typeface="+mj-lt"/>
                </a:rPr>
                <a:t>MeV</a:t>
              </a:r>
            </a:p>
          </p:txBody>
        </p:sp>
      </p:grpSp>
      <p:grpSp>
        <p:nvGrpSpPr>
          <p:cNvPr id="19" name="Group 18">
            <a:extLst>
              <a:ext uri="{FF2B5EF4-FFF2-40B4-BE49-F238E27FC236}">
                <a16:creationId xmlns:a16="http://schemas.microsoft.com/office/drawing/2014/main" id="{0C7E0F90-A641-B5AA-B44D-D3D6C000C6FF}"/>
              </a:ext>
            </a:extLst>
          </p:cNvPr>
          <p:cNvGrpSpPr/>
          <p:nvPr/>
        </p:nvGrpSpPr>
        <p:grpSpPr>
          <a:xfrm>
            <a:off x="5985132" y="761620"/>
            <a:ext cx="3184252" cy="2601354"/>
            <a:chOff x="5830717" y="1982638"/>
            <a:chExt cx="3184252" cy="2601354"/>
          </a:xfrm>
        </p:grpSpPr>
        <p:grpSp>
          <p:nvGrpSpPr>
            <p:cNvPr id="22" name="Group 21">
              <a:extLst>
                <a:ext uri="{FF2B5EF4-FFF2-40B4-BE49-F238E27FC236}">
                  <a16:creationId xmlns:a16="http://schemas.microsoft.com/office/drawing/2014/main" id="{4B66F520-BE35-0A1A-5EE4-FE4CF7890E5F}"/>
                </a:ext>
              </a:extLst>
            </p:cNvPr>
            <p:cNvGrpSpPr/>
            <p:nvPr/>
          </p:nvGrpSpPr>
          <p:grpSpPr>
            <a:xfrm>
              <a:off x="6264540" y="1982638"/>
              <a:ext cx="2385351" cy="2141190"/>
              <a:chOff x="6264540" y="1040751"/>
              <a:chExt cx="2385351" cy="2141190"/>
            </a:xfrm>
          </p:grpSpPr>
          <p:pic>
            <p:nvPicPr>
              <p:cNvPr id="28" name="Picture 7">
                <a:extLst>
                  <a:ext uri="{FF2B5EF4-FFF2-40B4-BE49-F238E27FC236}">
                    <a16:creationId xmlns:a16="http://schemas.microsoft.com/office/drawing/2014/main" id="{E84A0371-93F6-BA36-8125-65D20910469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766" t="6880" r="5273" b="4040"/>
              <a:stretch/>
            </p:blipFill>
            <p:spPr bwMode="auto">
              <a:xfrm>
                <a:off x="6264540" y="1040751"/>
                <a:ext cx="2385351" cy="2141190"/>
              </a:xfrm>
              <a:prstGeom prst="rect">
                <a:avLst/>
              </a:prstGeom>
              <a:noFill/>
              <a:ln w="12700" cap="flat">
                <a:noFill/>
                <a:miter lim="800000"/>
                <a:headEnd/>
                <a:tailEnd/>
              </a:ln>
            </p:spPr>
          </p:pic>
          <p:pic>
            <p:nvPicPr>
              <p:cNvPr id="29" name="Picture 1">
                <a:extLst>
                  <a:ext uri="{FF2B5EF4-FFF2-40B4-BE49-F238E27FC236}">
                    <a16:creationId xmlns:a16="http://schemas.microsoft.com/office/drawing/2014/main" id="{2AA72433-357C-6F15-53FF-3BC103221B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00345" y="1524554"/>
                <a:ext cx="235782" cy="2357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30" name="Picture 14">
                <a:extLst>
                  <a:ext uri="{FF2B5EF4-FFF2-40B4-BE49-F238E27FC236}">
                    <a16:creationId xmlns:a16="http://schemas.microsoft.com/office/drawing/2014/main" id="{6DD31A86-AFE6-7397-5385-B2F2633353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1605" y="1474071"/>
                <a:ext cx="323700" cy="32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cxnSp>
            <p:nvCxnSpPr>
              <p:cNvPr id="31" name="Straight Arrow Connector 30">
                <a:extLst>
                  <a:ext uri="{FF2B5EF4-FFF2-40B4-BE49-F238E27FC236}">
                    <a16:creationId xmlns:a16="http://schemas.microsoft.com/office/drawing/2014/main" id="{3D4A4EA1-227B-FB96-9356-058744C4BB7A}"/>
                  </a:ext>
                </a:extLst>
              </p:cNvPr>
              <p:cNvCxnSpPr>
                <a:cxnSpLocks/>
                <a:stCxn id="29" idx="1"/>
              </p:cNvCxnSpPr>
              <p:nvPr/>
            </p:nvCxnSpPr>
            <p:spPr bwMode="auto">
              <a:xfrm flipH="1" flipV="1">
                <a:off x="7129404" y="1626923"/>
                <a:ext cx="1170941" cy="15522"/>
              </a:xfrm>
              <a:prstGeom prst="straightConnector1">
                <a:avLst/>
              </a:prstGeom>
              <a:solidFill>
                <a:schemeClr val="accent1"/>
              </a:solidFill>
              <a:ln w="19050" cap="flat" cmpd="sng" algn="ctr">
                <a:solidFill>
                  <a:srgbClr val="0000FF"/>
                </a:solidFill>
                <a:prstDash val="solid"/>
                <a:round/>
                <a:headEnd type="none" w="med" len="med"/>
                <a:tailEnd type="arrow"/>
              </a:ln>
              <a:effectLst/>
            </p:spPr>
          </p:cxnSp>
          <p:sp>
            <p:nvSpPr>
              <p:cNvPr id="36" name="TextBox 35">
                <a:extLst>
                  <a:ext uri="{FF2B5EF4-FFF2-40B4-BE49-F238E27FC236}">
                    <a16:creationId xmlns:a16="http://schemas.microsoft.com/office/drawing/2014/main" id="{AFDEFE97-95C8-D008-F3D6-032A5CC7037D}"/>
                  </a:ext>
                </a:extLst>
              </p:cNvPr>
              <p:cNvSpPr txBox="1"/>
              <p:nvPr/>
            </p:nvSpPr>
            <p:spPr>
              <a:xfrm rot="660000">
                <a:off x="6832881" y="1099056"/>
                <a:ext cx="1169486" cy="307777"/>
              </a:xfrm>
              <a:prstGeom prst="rect">
                <a:avLst/>
              </a:prstGeom>
              <a:noFill/>
            </p:spPr>
            <p:txBody>
              <a:bodyPr wrap="none" rtlCol="0">
                <a:spAutoFit/>
              </a:bodyPr>
              <a:lstStyle/>
              <a:p>
                <a:r>
                  <a:rPr lang="en-US" sz="1400" dirty="0">
                    <a:solidFill>
                      <a:srgbClr val="0000FF"/>
                    </a:solidFill>
                    <a:latin typeface="Arial" panose="020B0604020202020204" pitchFamily="34" charset="0"/>
                    <a:cs typeface="Arial" panose="020B0604020202020204" pitchFamily="34" charset="0"/>
                  </a:rPr>
                  <a:t>gluon ocean</a:t>
                </a:r>
              </a:p>
            </p:txBody>
          </p:sp>
          <p:sp>
            <p:nvSpPr>
              <p:cNvPr id="37" name="TextBox 36">
                <a:extLst>
                  <a:ext uri="{FF2B5EF4-FFF2-40B4-BE49-F238E27FC236}">
                    <a16:creationId xmlns:a16="http://schemas.microsoft.com/office/drawing/2014/main" id="{CEDE04FB-B493-A624-84EB-65084BDE7E91}"/>
                  </a:ext>
                </a:extLst>
              </p:cNvPr>
              <p:cNvSpPr txBox="1"/>
              <p:nvPr/>
            </p:nvSpPr>
            <p:spPr>
              <a:xfrm rot="660000">
                <a:off x="6905031" y="1273641"/>
                <a:ext cx="970137" cy="307777"/>
              </a:xfrm>
              <a:prstGeom prst="rect">
                <a:avLst/>
              </a:prstGeom>
              <a:noFill/>
            </p:spPr>
            <p:txBody>
              <a:bodyPr wrap="none" rtlCol="0">
                <a:spAutoFit/>
              </a:bodyPr>
              <a:lstStyle/>
              <a:p>
                <a:r>
                  <a:rPr lang="en-US" sz="1400" dirty="0">
                    <a:solidFill>
                      <a:srgbClr val="FF00FF"/>
                    </a:solidFill>
                    <a:latin typeface="Arial" panose="020B0604020202020204" pitchFamily="34" charset="0"/>
                    <a:cs typeface="Arial" panose="020B0604020202020204" pitchFamily="34" charset="0"/>
                  </a:rPr>
                  <a:t>quark sea</a:t>
                </a:r>
              </a:p>
            </p:txBody>
          </p:sp>
        </p:grpSp>
        <p:sp>
          <p:nvSpPr>
            <p:cNvPr id="26" name="TextBox 25">
              <a:extLst>
                <a:ext uri="{FF2B5EF4-FFF2-40B4-BE49-F238E27FC236}">
                  <a16:creationId xmlns:a16="http://schemas.microsoft.com/office/drawing/2014/main" id="{EC082C93-934F-2C60-8C70-87A020793FD4}"/>
                </a:ext>
              </a:extLst>
            </p:cNvPr>
            <p:cNvSpPr txBox="1"/>
            <p:nvPr/>
          </p:nvSpPr>
          <p:spPr>
            <a:xfrm rot="16200000">
              <a:off x="5217285" y="2801933"/>
              <a:ext cx="194636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 Quark, Gluon Density</a:t>
              </a:r>
            </a:p>
          </p:txBody>
        </p:sp>
        <p:sp>
          <p:nvSpPr>
            <p:cNvPr id="27" name="TextBox 26">
              <a:extLst>
                <a:ext uri="{FF2B5EF4-FFF2-40B4-BE49-F238E27FC236}">
                  <a16:creationId xmlns:a16="http://schemas.microsoft.com/office/drawing/2014/main" id="{A917AB97-3E3E-FF98-A8AD-A1C53A746AF9}"/>
                </a:ext>
              </a:extLst>
            </p:cNvPr>
            <p:cNvSpPr txBox="1"/>
            <p:nvPr/>
          </p:nvSpPr>
          <p:spPr>
            <a:xfrm>
              <a:off x="5830717" y="4060772"/>
              <a:ext cx="3184252" cy="523220"/>
            </a:xfrm>
            <a:prstGeom prst="rect">
              <a:avLst/>
            </a:prstGeom>
            <a:solidFill>
              <a:schemeClr val="bg1"/>
            </a:solidFill>
          </p:spPr>
          <p:txBody>
            <a:bodyPr wrap="square" rtlCol="0">
              <a:spAutoFit/>
            </a:bodyPr>
            <a:lstStyle/>
            <a:p>
              <a:r>
                <a:rPr lang="en-US" sz="1400" dirty="0">
                  <a:latin typeface="Arial" panose="020B0604020202020204" pitchFamily="34" charset="0"/>
                  <a:cs typeface="Arial" panose="020B0604020202020204" pitchFamily="34" charset="0"/>
                </a:rPr>
                <a:t>Fraction of overall proton momentum carried by quark or gluons</a:t>
              </a:r>
            </a:p>
          </p:txBody>
        </p:sp>
      </p:grpSp>
    </p:spTree>
    <p:extLst>
      <p:ext uri="{BB962C8B-B14F-4D97-AF65-F5344CB8AC3E}">
        <p14:creationId xmlns:p14="http://schemas.microsoft.com/office/powerpoint/2010/main" val="2617260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23</a:t>
            </a:fld>
            <a:endParaRPr lang="en-US" dirty="0">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Mass of the Proton, Pion, Kaon – the Chiral Limit</a:t>
            </a:r>
            <a:endParaRPr lang="en-US" dirty="0"/>
          </a:p>
        </p:txBody>
      </p:sp>
      <p:sp>
        <p:nvSpPr>
          <p:cNvPr id="26" name="TextBox 25">
            <a:extLst>
              <a:ext uri="{FF2B5EF4-FFF2-40B4-BE49-F238E27FC236}">
                <a16:creationId xmlns:a16="http://schemas.microsoft.com/office/drawing/2014/main" id="{B33D4B7A-37B1-4938-8FBB-C1D8468CFC3D}"/>
              </a:ext>
            </a:extLst>
          </p:cNvPr>
          <p:cNvSpPr txBox="1"/>
          <p:nvPr/>
        </p:nvSpPr>
        <p:spPr>
          <a:xfrm>
            <a:off x="238121" y="945222"/>
            <a:ext cx="8494913" cy="550920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The chiral limit gives us understanding and can act as consistency check</a:t>
            </a:r>
          </a:p>
          <a:p>
            <a:pPr marL="285750" indent="-28575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But the pion mass is not zero, it is 140 MeV</a:t>
            </a:r>
          </a:p>
          <a:p>
            <a:pPr>
              <a:spcAft>
                <a:spcPts val="600"/>
              </a:spcAft>
            </a:pP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Jianwei</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Qiu</a:t>
            </a:r>
            <a:r>
              <a:rPr lang="en-US" sz="2400" i="1" dirty="0">
                <a:solidFill>
                  <a:srgbClr val="0000FF"/>
                </a:solidFill>
                <a:latin typeface="Arial" panose="020B0604020202020204" pitchFamily="34" charset="0"/>
                <a:cs typeface="Arial" panose="020B0604020202020204" pitchFamily="34" charset="0"/>
              </a:rPr>
              <a:t>:] </a:t>
            </a:r>
          </a:p>
          <a:p>
            <a:pPr marL="285750" indent="-28575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Good mass decomposition should work for the proton, pion, (the kaon), …</a:t>
            </a:r>
          </a:p>
          <a:p>
            <a:pPr marL="285750" indent="-285750">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a:spcAft>
                <a:spcPts val="600"/>
              </a:spcAft>
            </a:pPr>
            <a:endParaRPr lang="en-US" sz="2400"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A decomposition is valuable </a:t>
            </a:r>
            <a:r>
              <a:rPr lang="en-US" sz="2400" dirty="0" err="1">
                <a:latin typeface="Arial" panose="020B0604020202020204" pitchFamily="34" charset="0"/>
                <a:cs typeface="Arial" panose="020B0604020202020204" pitchFamily="34" charset="0"/>
              </a:rPr>
              <a:t>iff</a:t>
            </a:r>
            <a:r>
              <a:rPr lang="en-US" sz="2400" dirty="0">
                <a:latin typeface="Arial" panose="020B0604020202020204" pitchFamily="34" charset="0"/>
                <a:cs typeface="Arial" panose="020B0604020202020204" pitchFamily="34" charset="0"/>
              </a:rPr>
              <a:t> individual terms can be measured or calculated independently with controllable approximations</a:t>
            </a:r>
          </a:p>
        </p:txBody>
      </p:sp>
      <p:pic>
        <p:nvPicPr>
          <p:cNvPr id="27" name="Picture 26">
            <a:extLst>
              <a:ext uri="{FF2B5EF4-FFF2-40B4-BE49-F238E27FC236}">
                <a16:creationId xmlns:a16="http://schemas.microsoft.com/office/drawing/2014/main" id="{C4DCBB08-9245-4F00-A0FE-13692DFFCB29}"/>
              </a:ext>
            </a:extLst>
          </p:cNvPr>
          <p:cNvPicPr>
            <a:picLocks noChangeAspect="1"/>
          </p:cNvPicPr>
          <p:nvPr/>
        </p:nvPicPr>
        <p:blipFill>
          <a:blip r:embed="rId2"/>
          <a:stretch>
            <a:fillRect/>
          </a:stretch>
        </p:blipFill>
        <p:spPr>
          <a:xfrm>
            <a:off x="2005267" y="3520755"/>
            <a:ext cx="4960620" cy="1623060"/>
          </a:xfrm>
          <a:prstGeom prst="rect">
            <a:avLst/>
          </a:prstGeom>
          <a:ln w="19050">
            <a:solidFill>
              <a:srgbClr val="0000FF"/>
            </a:solidFill>
          </a:ln>
        </p:spPr>
      </p:pic>
    </p:spTree>
    <p:extLst>
      <p:ext uri="{BB962C8B-B14F-4D97-AF65-F5344CB8AC3E}">
        <p14:creationId xmlns:p14="http://schemas.microsoft.com/office/powerpoint/2010/main" val="3383048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24</a:t>
            </a:fld>
            <a:endParaRPr lang="en-US" dirty="0">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The Incomplete Proton: Mass Puzzle</a:t>
            </a:r>
            <a:endParaRPr lang="en-US" dirty="0"/>
          </a:p>
        </p:txBody>
      </p:sp>
      <p:pic>
        <p:nvPicPr>
          <p:cNvPr id="43" name="Picture 42" descr="Screen Shot 2017-03-14 at 1.23.49 PM.png">
            <a:extLst>
              <a:ext uri="{FF2B5EF4-FFF2-40B4-BE49-F238E27FC236}">
                <a16:creationId xmlns:a16="http://schemas.microsoft.com/office/drawing/2014/main" id="{74C816DD-E43A-A56F-2A48-855830D5212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260874" y="3985982"/>
            <a:ext cx="2502091" cy="2364435"/>
          </a:xfrm>
          <a:prstGeom prst="rect">
            <a:avLst/>
          </a:prstGeom>
        </p:spPr>
      </p:pic>
      <p:sp>
        <p:nvSpPr>
          <p:cNvPr id="44" name="TextBox 43">
            <a:extLst>
              <a:ext uri="{FF2B5EF4-FFF2-40B4-BE49-F238E27FC236}">
                <a16:creationId xmlns:a16="http://schemas.microsoft.com/office/drawing/2014/main" id="{5C775998-D39D-1573-6309-1CC932D9930F}"/>
              </a:ext>
            </a:extLst>
          </p:cNvPr>
          <p:cNvSpPr txBox="1"/>
          <p:nvPr/>
        </p:nvSpPr>
        <p:spPr>
          <a:xfrm>
            <a:off x="537492" y="4008502"/>
            <a:ext cx="1582484"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Early Lattice:</a:t>
            </a:r>
          </a:p>
          <a:p>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Keh</a:t>
            </a:r>
            <a:r>
              <a:rPr lang="en-US" dirty="0">
                <a:latin typeface="Arial" panose="020B0604020202020204" pitchFamily="34" charset="0"/>
                <a:cs typeface="Arial" panose="020B0604020202020204" pitchFamily="34" charset="0"/>
              </a:rPr>
              <a:t>-Fei Liu) </a:t>
            </a:r>
          </a:p>
        </p:txBody>
      </p:sp>
      <p:sp>
        <p:nvSpPr>
          <p:cNvPr id="45" name="TextBox 44">
            <a:extLst>
              <a:ext uri="{FF2B5EF4-FFF2-40B4-BE49-F238E27FC236}">
                <a16:creationId xmlns:a16="http://schemas.microsoft.com/office/drawing/2014/main" id="{3A5131AC-F9B4-37FB-6165-DD165984CAB8}"/>
              </a:ext>
            </a:extLst>
          </p:cNvPr>
          <p:cNvSpPr txBox="1"/>
          <p:nvPr/>
        </p:nvSpPr>
        <p:spPr>
          <a:xfrm>
            <a:off x="5184660" y="4008501"/>
            <a:ext cx="1851854"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Present Lattice:</a:t>
            </a:r>
          </a:p>
          <a:p>
            <a:r>
              <a:rPr lang="en-US" dirty="0">
                <a:latin typeface="Arial" panose="020B0604020202020204" pitchFamily="34" charset="0"/>
                <a:cs typeface="Arial" panose="020B0604020202020204" pitchFamily="34" charset="0"/>
              </a:rPr>
              <a:t>(C. </a:t>
            </a:r>
            <a:r>
              <a:rPr lang="en-US" dirty="0" err="1">
                <a:latin typeface="Arial" panose="020B0604020202020204" pitchFamily="34" charset="0"/>
                <a:cs typeface="Arial" panose="020B0604020202020204" pitchFamily="34" charset="0"/>
              </a:rPr>
              <a:t>Alexandrou</a:t>
            </a:r>
            <a:r>
              <a:rPr lang="en-US" dirty="0">
                <a:latin typeface="Arial" panose="020B0604020202020204" pitchFamily="34" charset="0"/>
                <a:cs typeface="Arial" panose="020B0604020202020204" pitchFamily="34" charset="0"/>
              </a:rPr>
              <a:t>) </a:t>
            </a:r>
          </a:p>
        </p:txBody>
      </p:sp>
      <p:sp>
        <p:nvSpPr>
          <p:cNvPr id="46" name="TextBox 45">
            <a:extLst>
              <a:ext uri="{FF2B5EF4-FFF2-40B4-BE49-F238E27FC236}">
                <a16:creationId xmlns:a16="http://schemas.microsoft.com/office/drawing/2014/main" id="{CAEF5045-826B-5C49-E60D-86B5B5C80D4E}"/>
              </a:ext>
            </a:extLst>
          </p:cNvPr>
          <p:cNvSpPr txBox="1"/>
          <p:nvPr/>
        </p:nvSpPr>
        <p:spPr>
          <a:xfrm>
            <a:off x="5713135" y="4749085"/>
            <a:ext cx="3191899" cy="1200329"/>
          </a:xfrm>
          <a:prstGeom prst="rect">
            <a:avLst/>
          </a:prstGeom>
          <a:noFill/>
        </p:spPr>
        <p:txBody>
          <a:bodyPr wrap="none" rtlCol="0">
            <a:spAutoFit/>
          </a:bodyPr>
          <a:lstStyle/>
          <a:p>
            <a:r>
              <a:rPr lang="en-US" dirty="0" err="1">
                <a:latin typeface="Arial" panose="020B0604020202020204" pitchFamily="34" charset="0"/>
                <a:cs typeface="Arial" panose="020B0604020202020204" pitchFamily="34" charset="0"/>
              </a:rPr>
              <a:t>c</a:t>
            </a:r>
            <a:r>
              <a:rPr lang="en-US" baseline="-25000" dirty="0" err="1">
                <a:latin typeface="Arial" panose="020B0604020202020204" pitchFamily="34" charset="0"/>
                <a:cs typeface="Arial" panose="020B0604020202020204" pitchFamily="34" charset="0"/>
              </a:rPr>
              <a:t>mq</a:t>
            </a:r>
            <a:r>
              <a:rPr lang="en-US" dirty="0">
                <a:latin typeface="Arial" panose="020B0604020202020204" pitchFamily="34" charset="0"/>
                <a:cs typeface="Arial" panose="020B0604020202020204" pitchFamily="34" charset="0"/>
              </a:rPr>
              <a:t> ~ 20%</a:t>
            </a:r>
          </a:p>
          <a:p>
            <a:r>
              <a:rPr lang="en-US" dirty="0">
                <a:latin typeface="Arial" panose="020B0604020202020204" pitchFamily="34" charset="0"/>
                <a:cs typeface="Arial" panose="020B0604020202020204" pitchFamily="34" charset="0"/>
              </a:rPr>
              <a:t>E</a:t>
            </a:r>
            <a:r>
              <a:rPr lang="en-US" baseline="-25000" dirty="0">
                <a:latin typeface="Arial" panose="020B0604020202020204" pitchFamily="34" charset="0"/>
                <a:cs typeface="Arial" panose="020B0604020202020204" pitchFamily="34" charset="0"/>
              </a:rPr>
              <a:t>q</a:t>
            </a:r>
            <a:r>
              <a:rPr lang="en-US" dirty="0">
                <a:latin typeface="Arial" panose="020B0604020202020204" pitchFamily="34" charset="0"/>
                <a:cs typeface="Arial" panose="020B0604020202020204" pitchFamily="34" charset="0"/>
              </a:rPr>
              <a:t> ~ 30% (</a:t>
            </a:r>
            <a:r>
              <a:rPr lang="en-US" dirty="0" err="1">
                <a:latin typeface="Arial" panose="020B0604020202020204" pitchFamily="34" charset="0"/>
                <a:cs typeface="Arial" panose="020B0604020202020204" pitchFamily="34" charset="0"/>
              </a:rPr>
              <a:t>MSbar</a:t>
            </a:r>
            <a:r>
              <a:rPr lang="en-US" dirty="0">
                <a:latin typeface="Arial" panose="020B0604020202020204" pitchFamily="34" charset="0"/>
                <a:cs typeface="Arial" panose="020B0604020202020204" pitchFamily="34" charset="0"/>
              </a:rPr>
              <a:t>, at 2 GeV)</a:t>
            </a:r>
          </a:p>
          <a:p>
            <a:r>
              <a:rPr lang="en-US" dirty="0" err="1">
                <a:latin typeface="Arial" panose="020B0604020202020204" pitchFamily="34" charset="0"/>
                <a:cs typeface="Arial" panose="020B0604020202020204" pitchFamily="34" charset="0"/>
              </a:rPr>
              <a:t>E</a:t>
            </a:r>
            <a:r>
              <a:rPr lang="en-US" baseline="-25000" dirty="0" err="1">
                <a:latin typeface="Arial" panose="020B0604020202020204" pitchFamily="34" charset="0"/>
                <a:cs typeface="Arial" panose="020B0604020202020204" pitchFamily="34" charset="0"/>
              </a:rPr>
              <a:t>g</a:t>
            </a:r>
            <a:r>
              <a:rPr lang="en-US" dirty="0">
                <a:latin typeface="Arial" panose="020B0604020202020204" pitchFamily="34" charset="0"/>
                <a:cs typeface="Arial" panose="020B0604020202020204" pitchFamily="34" charset="0"/>
              </a:rPr>
              <a:t> ~ 32% (</a:t>
            </a:r>
            <a:r>
              <a:rPr lang="en-US" dirty="0" err="1">
                <a:latin typeface="Arial" panose="020B0604020202020204" pitchFamily="34" charset="0"/>
                <a:cs typeface="Arial" panose="020B0604020202020204" pitchFamily="34" charset="0"/>
              </a:rPr>
              <a:t>MSbar</a:t>
            </a:r>
            <a:r>
              <a:rPr lang="en-US" dirty="0">
                <a:latin typeface="Arial" panose="020B0604020202020204" pitchFamily="34" charset="0"/>
                <a:cs typeface="Arial" panose="020B0604020202020204" pitchFamily="34" charset="0"/>
              </a:rPr>
              <a:t>), at 2 GeV)</a:t>
            </a:r>
          </a:p>
          <a:p>
            <a:r>
              <a:rPr lang="en-US" dirty="0" err="1">
                <a:latin typeface="Arial" panose="020B0604020202020204" pitchFamily="34" charset="0"/>
                <a:cs typeface="Arial" panose="020B0604020202020204" pitchFamily="34" charset="0"/>
              </a:rPr>
              <a:t>T</a:t>
            </a:r>
            <a:r>
              <a:rPr lang="en-US" baseline="-25000" dirty="0" err="1">
                <a:latin typeface="Arial" panose="020B0604020202020204" pitchFamily="34" charset="0"/>
                <a:cs typeface="Arial" panose="020B0604020202020204" pitchFamily="34" charset="0"/>
              </a:rPr>
              <a:t>g</a:t>
            </a:r>
            <a:r>
              <a:rPr lang="en-US" dirty="0">
                <a:latin typeface="Arial" panose="020B0604020202020204" pitchFamily="34" charset="0"/>
                <a:cs typeface="Arial" panose="020B0604020202020204" pitchFamily="34" charset="0"/>
              </a:rPr>
              <a:t> ~ 20%</a:t>
            </a:r>
          </a:p>
        </p:txBody>
      </p:sp>
      <p:sp>
        <p:nvSpPr>
          <p:cNvPr id="47" name="Rectangle 46">
            <a:extLst>
              <a:ext uri="{FF2B5EF4-FFF2-40B4-BE49-F238E27FC236}">
                <a16:creationId xmlns:a16="http://schemas.microsoft.com/office/drawing/2014/main" id="{07DC8F69-2AFE-4EA1-ABD4-7B12D4AFFFDD}"/>
              </a:ext>
            </a:extLst>
          </p:cNvPr>
          <p:cNvSpPr/>
          <p:nvPr/>
        </p:nvSpPr>
        <p:spPr>
          <a:xfrm>
            <a:off x="25776" y="837213"/>
            <a:ext cx="9194277" cy="612988"/>
          </a:xfrm>
          <a:prstGeom prst="rect">
            <a:avLst/>
          </a:prstGeom>
        </p:spPr>
        <p:txBody>
          <a:bodyPr wrap="square">
            <a:spAutoFit/>
          </a:bodyPr>
          <a:lstStyle/>
          <a:p>
            <a:pPr>
              <a:lnSpc>
                <a:spcPct val="110000"/>
              </a:lnSpc>
            </a:pPr>
            <a:r>
              <a:rPr lang="en-US" sz="1600" dirty="0">
                <a:latin typeface="Arial" panose="020B0604020202020204" pitchFamily="34" charset="0"/>
                <a:cs typeface="Arial" panose="020B0604020202020204" pitchFamily="34" charset="0"/>
              </a:rPr>
              <a:t>“… The vast majority of the nucleon’s mass is due to quantum fluctuations of quark-antiquark pairs, the gluons, and the energy associated with quarks moving around at close to the speed of light. …”</a:t>
            </a:r>
          </a:p>
        </p:txBody>
      </p:sp>
      <p:sp>
        <p:nvSpPr>
          <p:cNvPr id="48" name="TextBox 47">
            <a:extLst>
              <a:ext uri="{FF2B5EF4-FFF2-40B4-BE49-F238E27FC236}">
                <a16:creationId xmlns:a16="http://schemas.microsoft.com/office/drawing/2014/main" id="{292A203F-AC1D-87F7-4BF6-880133E92FA9}"/>
              </a:ext>
            </a:extLst>
          </p:cNvPr>
          <p:cNvSpPr txBox="1"/>
          <p:nvPr/>
        </p:nvSpPr>
        <p:spPr>
          <a:xfrm>
            <a:off x="164624" y="1533664"/>
            <a:ext cx="2039341" cy="400110"/>
          </a:xfrm>
          <a:prstGeom prst="rect">
            <a:avLst/>
          </a:prstGeom>
          <a:noFill/>
        </p:spPr>
        <p:txBody>
          <a:bodyPr wrap="none" rtlCol="0">
            <a:spAutoFit/>
          </a:bodyPr>
          <a:lstStyle/>
          <a:p>
            <a:pPr marL="342900" indent="-342900">
              <a:buFont typeface="Wingdings" charset="2"/>
              <a:buChar char="q"/>
            </a:pPr>
            <a:r>
              <a:rPr lang="en-US" sz="2000" dirty="0">
                <a:solidFill>
                  <a:srgbClr val="008000"/>
                </a:solidFill>
                <a:latin typeface="Arial" panose="020B0604020202020204" pitchFamily="34" charset="0"/>
                <a:cs typeface="Arial" panose="020B0604020202020204" pitchFamily="34" charset="0"/>
              </a:rPr>
              <a:t>Proton mass:</a:t>
            </a:r>
          </a:p>
        </p:txBody>
      </p:sp>
      <p:grpSp>
        <p:nvGrpSpPr>
          <p:cNvPr id="49" name="Group 48">
            <a:extLst>
              <a:ext uri="{FF2B5EF4-FFF2-40B4-BE49-F238E27FC236}">
                <a16:creationId xmlns:a16="http://schemas.microsoft.com/office/drawing/2014/main" id="{2EEC6AC9-080A-2835-88AA-7B911E6F080B}"/>
              </a:ext>
            </a:extLst>
          </p:cNvPr>
          <p:cNvGrpSpPr/>
          <p:nvPr/>
        </p:nvGrpSpPr>
        <p:grpSpPr>
          <a:xfrm>
            <a:off x="2547536" y="1638978"/>
            <a:ext cx="6369792" cy="1467354"/>
            <a:chOff x="2595161" y="749295"/>
            <a:chExt cx="6369792" cy="1467354"/>
          </a:xfrm>
        </p:grpSpPr>
        <p:grpSp>
          <p:nvGrpSpPr>
            <p:cNvPr id="50" name="Group 49">
              <a:extLst>
                <a:ext uri="{FF2B5EF4-FFF2-40B4-BE49-F238E27FC236}">
                  <a16:creationId xmlns:a16="http://schemas.microsoft.com/office/drawing/2014/main" id="{23B05B86-35A9-1EE1-7E7F-852C45EB0E95}"/>
                </a:ext>
              </a:extLst>
            </p:cNvPr>
            <p:cNvGrpSpPr/>
            <p:nvPr/>
          </p:nvGrpSpPr>
          <p:grpSpPr>
            <a:xfrm>
              <a:off x="2595161" y="1401881"/>
              <a:ext cx="6369792" cy="814768"/>
              <a:chOff x="1034123" y="2406444"/>
              <a:chExt cx="6369792" cy="814768"/>
            </a:xfrm>
          </p:grpSpPr>
          <p:pic>
            <p:nvPicPr>
              <p:cNvPr id="58" name="Picture 57">
                <a:extLst>
                  <a:ext uri="{FF2B5EF4-FFF2-40B4-BE49-F238E27FC236}">
                    <a16:creationId xmlns:a16="http://schemas.microsoft.com/office/drawing/2014/main" id="{B610B8E8-F364-037C-9814-8CFF08BA50D1}"/>
                  </a:ext>
                </a:extLst>
              </p:cNvPr>
              <p:cNvPicPr>
                <a:picLocks noChangeAspect="1"/>
              </p:cNvPicPr>
              <p:nvPr/>
            </p:nvPicPr>
            <p:blipFill>
              <a:blip r:embed="rId3"/>
              <a:stretch>
                <a:fillRect/>
              </a:stretch>
            </p:blipFill>
            <p:spPr>
              <a:xfrm>
                <a:off x="2255197" y="2406444"/>
                <a:ext cx="2832100" cy="279400"/>
              </a:xfrm>
              <a:prstGeom prst="rect">
                <a:avLst/>
              </a:prstGeom>
            </p:spPr>
          </p:pic>
          <p:grpSp>
            <p:nvGrpSpPr>
              <p:cNvPr id="59" name="Group 58">
                <a:extLst>
                  <a:ext uri="{FF2B5EF4-FFF2-40B4-BE49-F238E27FC236}">
                    <a16:creationId xmlns:a16="http://schemas.microsoft.com/office/drawing/2014/main" id="{5CF26304-6BC5-D620-2313-E30A257BF82A}"/>
                  </a:ext>
                </a:extLst>
              </p:cNvPr>
              <p:cNvGrpSpPr/>
              <p:nvPr/>
            </p:nvGrpSpPr>
            <p:grpSpPr>
              <a:xfrm>
                <a:off x="1034123" y="2674857"/>
                <a:ext cx="6369792" cy="546355"/>
                <a:chOff x="1034123" y="2674857"/>
                <a:chExt cx="6369792" cy="546355"/>
              </a:xfrm>
            </p:grpSpPr>
            <p:grpSp>
              <p:nvGrpSpPr>
                <p:cNvPr id="60" name="Group 59">
                  <a:extLst>
                    <a:ext uri="{FF2B5EF4-FFF2-40B4-BE49-F238E27FC236}">
                      <a16:creationId xmlns:a16="http://schemas.microsoft.com/office/drawing/2014/main" id="{E4A9E302-C706-171E-902F-2B7C6D644467}"/>
                    </a:ext>
                  </a:extLst>
                </p:cNvPr>
                <p:cNvGrpSpPr/>
                <p:nvPr/>
              </p:nvGrpSpPr>
              <p:grpSpPr>
                <a:xfrm>
                  <a:off x="1034123" y="2683764"/>
                  <a:ext cx="1850199" cy="522978"/>
                  <a:chOff x="1034123" y="2594789"/>
                  <a:chExt cx="1850199" cy="522978"/>
                </a:xfrm>
              </p:grpSpPr>
              <p:sp>
                <p:nvSpPr>
                  <p:cNvPr id="70" name="TextBox 69">
                    <a:extLst>
                      <a:ext uri="{FF2B5EF4-FFF2-40B4-BE49-F238E27FC236}">
                        <a16:creationId xmlns:a16="http://schemas.microsoft.com/office/drawing/2014/main" id="{45BA48A4-768F-049B-3340-1725DCF9CC6A}"/>
                      </a:ext>
                    </a:extLst>
                  </p:cNvPr>
                  <p:cNvSpPr txBox="1"/>
                  <p:nvPr/>
                </p:nvSpPr>
                <p:spPr>
                  <a:xfrm>
                    <a:off x="1034123" y="2809990"/>
                    <a:ext cx="1289135" cy="307777"/>
                  </a:xfrm>
                  <a:prstGeom prst="rect">
                    <a:avLst/>
                  </a:prstGeom>
                  <a:noFill/>
                  <a:ln>
                    <a:solidFill>
                      <a:srgbClr val="FF0000"/>
                    </a:solidFill>
                  </a:ln>
                </p:spPr>
                <p:txBody>
                  <a:bodyPr wrap="none" rtlCol="0">
                    <a:spAutoFit/>
                  </a:bodyPr>
                  <a:lstStyle/>
                  <a:p>
                    <a:r>
                      <a:rPr lang="en-US" sz="1400" dirty="0">
                        <a:solidFill>
                          <a:srgbClr val="0000FF"/>
                        </a:solidFill>
                        <a:latin typeface="Arial" panose="020B0604020202020204" pitchFamily="34" charset="0"/>
                        <a:cs typeface="Arial" panose="020B0604020202020204" pitchFamily="34" charset="0"/>
                      </a:rPr>
                      <a:t>Quark Energy</a:t>
                    </a:r>
                  </a:p>
                </p:txBody>
              </p:sp>
              <p:cxnSp>
                <p:nvCxnSpPr>
                  <p:cNvPr id="71" name="Straight Arrow Connector 70">
                    <a:extLst>
                      <a:ext uri="{FF2B5EF4-FFF2-40B4-BE49-F238E27FC236}">
                        <a16:creationId xmlns:a16="http://schemas.microsoft.com/office/drawing/2014/main" id="{CAF144A8-4A9D-8A0C-3E86-0E6A3662F6BD}"/>
                      </a:ext>
                    </a:extLst>
                  </p:cNvPr>
                  <p:cNvCxnSpPr/>
                  <p:nvPr/>
                </p:nvCxnSpPr>
                <p:spPr>
                  <a:xfrm flipV="1">
                    <a:off x="2416633" y="2594789"/>
                    <a:ext cx="467689" cy="234584"/>
                  </a:xfrm>
                  <a:prstGeom prst="straightConnector1">
                    <a:avLst/>
                  </a:prstGeom>
                  <a:ln w="222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61" name="Group 60">
                  <a:extLst>
                    <a:ext uri="{FF2B5EF4-FFF2-40B4-BE49-F238E27FC236}">
                      <a16:creationId xmlns:a16="http://schemas.microsoft.com/office/drawing/2014/main" id="{E26C1E32-4DD3-8C69-0DEC-1AA1DE9A56DB}"/>
                    </a:ext>
                  </a:extLst>
                </p:cNvPr>
                <p:cNvGrpSpPr/>
                <p:nvPr/>
              </p:nvGrpSpPr>
              <p:grpSpPr>
                <a:xfrm>
                  <a:off x="2730166" y="2674857"/>
                  <a:ext cx="1279517" cy="542361"/>
                  <a:chOff x="2730166" y="2585882"/>
                  <a:chExt cx="1279517" cy="542361"/>
                </a:xfrm>
              </p:grpSpPr>
              <p:sp>
                <p:nvSpPr>
                  <p:cNvPr id="68" name="TextBox 67">
                    <a:extLst>
                      <a:ext uri="{FF2B5EF4-FFF2-40B4-BE49-F238E27FC236}">
                        <a16:creationId xmlns:a16="http://schemas.microsoft.com/office/drawing/2014/main" id="{FBFB8E5A-73E0-F333-E903-05815394D58B}"/>
                      </a:ext>
                    </a:extLst>
                  </p:cNvPr>
                  <p:cNvSpPr txBox="1"/>
                  <p:nvPr/>
                </p:nvSpPr>
                <p:spPr>
                  <a:xfrm>
                    <a:off x="2730166" y="2820466"/>
                    <a:ext cx="1279517" cy="307777"/>
                  </a:xfrm>
                  <a:prstGeom prst="rect">
                    <a:avLst/>
                  </a:prstGeom>
                  <a:noFill/>
                  <a:ln>
                    <a:solidFill>
                      <a:srgbClr val="FF0000"/>
                    </a:solidFill>
                  </a:ln>
                </p:spPr>
                <p:txBody>
                  <a:bodyPr wrap="none" rtlCol="0">
                    <a:spAutoFit/>
                  </a:bodyPr>
                  <a:lstStyle/>
                  <a:p>
                    <a:r>
                      <a:rPr lang="en-US" sz="1400" dirty="0">
                        <a:solidFill>
                          <a:srgbClr val="0000FF"/>
                        </a:solidFill>
                        <a:latin typeface="Arial" panose="020B0604020202020204" pitchFamily="34" charset="0"/>
                        <a:cs typeface="Arial" panose="020B0604020202020204" pitchFamily="34" charset="0"/>
                      </a:rPr>
                      <a:t>Gluon Energy</a:t>
                    </a:r>
                  </a:p>
                </p:txBody>
              </p:sp>
              <p:cxnSp>
                <p:nvCxnSpPr>
                  <p:cNvPr id="69" name="Straight Arrow Connector 68">
                    <a:extLst>
                      <a:ext uri="{FF2B5EF4-FFF2-40B4-BE49-F238E27FC236}">
                        <a16:creationId xmlns:a16="http://schemas.microsoft.com/office/drawing/2014/main" id="{9E507486-2618-BEBF-D0BF-16D14FC21A72}"/>
                      </a:ext>
                    </a:extLst>
                  </p:cNvPr>
                  <p:cNvCxnSpPr>
                    <a:stCxn id="68" idx="0"/>
                  </p:cNvCxnSpPr>
                  <p:nvPr/>
                </p:nvCxnSpPr>
                <p:spPr>
                  <a:xfrm flipV="1">
                    <a:off x="3369925" y="2585882"/>
                    <a:ext cx="232007" cy="234584"/>
                  </a:xfrm>
                  <a:prstGeom prst="straightConnector1">
                    <a:avLst/>
                  </a:prstGeom>
                  <a:ln w="222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62" name="Group 61">
                  <a:extLst>
                    <a:ext uri="{FF2B5EF4-FFF2-40B4-BE49-F238E27FC236}">
                      <a16:creationId xmlns:a16="http://schemas.microsoft.com/office/drawing/2014/main" id="{E360F247-8EFC-4D0D-BE6E-5C6A633C7A0B}"/>
                    </a:ext>
                  </a:extLst>
                </p:cNvPr>
                <p:cNvGrpSpPr/>
                <p:nvPr/>
              </p:nvGrpSpPr>
              <p:grpSpPr>
                <a:xfrm>
                  <a:off x="4304958" y="2683765"/>
                  <a:ext cx="1285486" cy="533453"/>
                  <a:chOff x="4304958" y="2594790"/>
                  <a:chExt cx="1285486" cy="533453"/>
                </a:xfrm>
              </p:grpSpPr>
              <p:sp>
                <p:nvSpPr>
                  <p:cNvPr id="66" name="TextBox 65">
                    <a:extLst>
                      <a:ext uri="{FF2B5EF4-FFF2-40B4-BE49-F238E27FC236}">
                        <a16:creationId xmlns:a16="http://schemas.microsoft.com/office/drawing/2014/main" id="{DBA842D2-976D-E027-011F-C6986C468A0C}"/>
                      </a:ext>
                    </a:extLst>
                  </p:cNvPr>
                  <p:cNvSpPr txBox="1"/>
                  <p:nvPr/>
                </p:nvSpPr>
                <p:spPr>
                  <a:xfrm>
                    <a:off x="4440770" y="2820466"/>
                    <a:ext cx="1149674" cy="307777"/>
                  </a:xfrm>
                  <a:prstGeom prst="rect">
                    <a:avLst/>
                  </a:prstGeom>
                  <a:noFill/>
                  <a:ln>
                    <a:solidFill>
                      <a:srgbClr val="FF0000"/>
                    </a:solidFill>
                  </a:ln>
                </p:spPr>
                <p:txBody>
                  <a:bodyPr wrap="none" rtlCol="0">
                    <a:spAutoFit/>
                  </a:bodyPr>
                  <a:lstStyle/>
                  <a:p>
                    <a:r>
                      <a:rPr lang="en-US" sz="1400" dirty="0">
                        <a:solidFill>
                          <a:srgbClr val="0000FF"/>
                        </a:solidFill>
                        <a:latin typeface="Arial" panose="020B0604020202020204" pitchFamily="34" charset="0"/>
                        <a:cs typeface="Arial" panose="020B0604020202020204" pitchFamily="34" charset="0"/>
                      </a:rPr>
                      <a:t>Quark Mass</a:t>
                    </a:r>
                  </a:p>
                </p:txBody>
              </p:sp>
              <p:cxnSp>
                <p:nvCxnSpPr>
                  <p:cNvPr id="67" name="Straight Arrow Connector 66">
                    <a:extLst>
                      <a:ext uri="{FF2B5EF4-FFF2-40B4-BE49-F238E27FC236}">
                        <a16:creationId xmlns:a16="http://schemas.microsoft.com/office/drawing/2014/main" id="{C4D53AAF-8BDA-4BB2-623D-7A494D23FB20}"/>
                      </a:ext>
                    </a:extLst>
                  </p:cNvPr>
                  <p:cNvCxnSpPr/>
                  <p:nvPr/>
                </p:nvCxnSpPr>
                <p:spPr>
                  <a:xfrm flipH="1" flipV="1">
                    <a:off x="4304958" y="2594790"/>
                    <a:ext cx="166501" cy="225676"/>
                  </a:xfrm>
                  <a:prstGeom prst="straightConnector1">
                    <a:avLst/>
                  </a:prstGeom>
                  <a:ln w="222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63" name="Group 62">
                  <a:extLst>
                    <a:ext uri="{FF2B5EF4-FFF2-40B4-BE49-F238E27FC236}">
                      <a16:creationId xmlns:a16="http://schemas.microsoft.com/office/drawing/2014/main" id="{606B774B-7D59-E822-6778-674D0B1F33E2}"/>
                    </a:ext>
                  </a:extLst>
                </p:cNvPr>
                <p:cNvGrpSpPr/>
                <p:nvPr/>
              </p:nvGrpSpPr>
              <p:grpSpPr>
                <a:xfrm>
                  <a:off x="5218120" y="2683764"/>
                  <a:ext cx="2185795" cy="537448"/>
                  <a:chOff x="5218120" y="2594789"/>
                  <a:chExt cx="2185795" cy="537448"/>
                </a:xfrm>
              </p:grpSpPr>
              <p:sp>
                <p:nvSpPr>
                  <p:cNvPr id="64" name="TextBox 63">
                    <a:extLst>
                      <a:ext uri="{FF2B5EF4-FFF2-40B4-BE49-F238E27FC236}">
                        <a16:creationId xmlns:a16="http://schemas.microsoft.com/office/drawing/2014/main" id="{CD229DC1-C0F0-7C3A-E759-D11AFE2EA85A}"/>
                      </a:ext>
                    </a:extLst>
                  </p:cNvPr>
                  <p:cNvSpPr txBox="1"/>
                  <p:nvPr/>
                </p:nvSpPr>
                <p:spPr>
                  <a:xfrm>
                    <a:off x="5982244" y="2824460"/>
                    <a:ext cx="1421671" cy="307777"/>
                  </a:xfrm>
                  <a:prstGeom prst="rect">
                    <a:avLst/>
                  </a:prstGeom>
                  <a:noFill/>
                  <a:ln>
                    <a:solidFill>
                      <a:srgbClr val="FF0000"/>
                    </a:solidFill>
                  </a:ln>
                </p:spPr>
                <p:txBody>
                  <a:bodyPr wrap="none" rtlCol="0">
                    <a:spAutoFit/>
                  </a:bodyPr>
                  <a:lstStyle/>
                  <a:p>
                    <a:r>
                      <a:rPr lang="en-US" sz="1400" dirty="0">
                        <a:solidFill>
                          <a:srgbClr val="0000FF"/>
                        </a:solidFill>
                        <a:latin typeface="Arial" panose="020B0604020202020204" pitchFamily="34" charset="0"/>
                        <a:cs typeface="Arial" panose="020B0604020202020204" pitchFamily="34" charset="0"/>
                      </a:rPr>
                      <a:t>Trace Anomaly </a:t>
                    </a:r>
                  </a:p>
                </p:txBody>
              </p:sp>
              <p:cxnSp>
                <p:nvCxnSpPr>
                  <p:cNvPr id="65" name="Straight Arrow Connector 64">
                    <a:extLst>
                      <a:ext uri="{FF2B5EF4-FFF2-40B4-BE49-F238E27FC236}">
                        <a16:creationId xmlns:a16="http://schemas.microsoft.com/office/drawing/2014/main" id="{C8D86DAC-AD44-728E-0BA7-61100F0E1152}"/>
                      </a:ext>
                    </a:extLst>
                  </p:cNvPr>
                  <p:cNvCxnSpPr/>
                  <p:nvPr/>
                </p:nvCxnSpPr>
                <p:spPr>
                  <a:xfrm flipH="1" flipV="1">
                    <a:off x="5218120" y="2594789"/>
                    <a:ext cx="764124" cy="215201"/>
                  </a:xfrm>
                  <a:prstGeom prst="straightConnector1">
                    <a:avLst/>
                  </a:prstGeom>
                  <a:ln w="222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grpSp>
        <p:grpSp>
          <p:nvGrpSpPr>
            <p:cNvPr id="51" name="Group 50">
              <a:extLst>
                <a:ext uri="{FF2B5EF4-FFF2-40B4-BE49-F238E27FC236}">
                  <a16:creationId xmlns:a16="http://schemas.microsoft.com/office/drawing/2014/main" id="{E07D27E9-59D5-856B-5E98-D647430F364B}"/>
                </a:ext>
              </a:extLst>
            </p:cNvPr>
            <p:cNvGrpSpPr/>
            <p:nvPr/>
          </p:nvGrpSpPr>
          <p:grpSpPr>
            <a:xfrm>
              <a:off x="3554099" y="749295"/>
              <a:ext cx="3992727" cy="652590"/>
              <a:chOff x="3554099" y="749295"/>
              <a:chExt cx="3992727" cy="652590"/>
            </a:xfrm>
          </p:grpSpPr>
          <p:sp>
            <p:nvSpPr>
              <p:cNvPr id="52" name="Left Brace 51">
                <a:extLst>
                  <a:ext uri="{FF2B5EF4-FFF2-40B4-BE49-F238E27FC236}">
                    <a16:creationId xmlns:a16="http://schemas.microsoft.com/office/drawing/2014/main" id="{6E99FE98-B0EA-EDEE-A0D5-4D59431BE7E3}"/>
                  </a:ext>
                </a:extLst>
              </p:cNvPr>
              <p:cNvSpPr/>
              <p:nvPr/>
            </p:nvSpPr>
            <p:spPr>
              <a:xfrm rot="5400000">
                <a:off x="4811645" y="820364"/>
                <a:ext cx="233318" cy="929719"/>
              </a:xfrm>
              <a:prstGeom prst="leftBrac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3" name="Left Brace 52">
                <a:extLst>
                  <a:ext uri="{FF2B5EF4-FFF2-40B4-BE49-F238E27FC236}">
                    <a16:creationId xmlns:a16="http://schemas.microsoft.com/office/drawing/2014/main" id="{688EE0B5-140C-BD07-78D5-865AF1F0F913}"/>
                  </a:ext>
                </a:extLst>
              </p:cNvPr>
              <p:cNvSpPr/>
              <p:nvPr/>
            </p:nvSpPr>
            <p:spPr>
              <a:xfrm rot="5400000">
                <a:off x="6035247" y="788797"/>
                <a:ext cx="233320" cy="992855"/>
              </a:xfrm>
              <a:prstGeom prst="leftBrac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81AC0889-F28F-8ECF-CA3F-98E18B99317C}"/>
                  </a:ext>
                </a:extLst>
              </p:cNvPr>
              <p:cNvSpPr txBox="1"/>
              <p:nvPr/>
            </p:nvSpPr>
            <p:spPr>
              <a:xfrm>
                <a:off x="3554099" y="755550"/>
                <a:ext cx="1628972" cy="307777"/>
              </a:xfrm>
              <a:prstGeom prst="rect">
                <a:avLst/>
              </a:prstGeom>
              <a:noFill/>
              <a:ln>
                <a:solidFill>
                  <a:srgbClr val="FF0000"/>
                </a:solidFill>
              </a:ln>
            </p:spPr>
            <p:txBody>
              <a:bodyPr wrap="none" rtlCol="0">
                <a:spAutoFit/>
              </a:bodyPr>
              <a:lstStyle/>
              <a:p>
                <a:r>
                  <a:rPr lang="en-US" sz="1400" dirty="0">
                    <a:solidFill>
                      <a:srgbClr val="0000FF"/>
                    </a:solidFill>
                    <a:latin typeface="Arial" panose="020B0604020202020204" pitchFamily="34" charset="0"/>
                    <a:cs typeface="Arial" panose="020B0604020202020204" pitchFamily="34" charset="0"/>
                  </a:rPr>
                  <a:t>Relativistic motion</a:t>
                </a:r>
              </a:p>
            </p:txBody>
          </p:sp>
          <p:sp>
            <p:nvSpPr>
              <p:cNvPr id="55" name="TextBox 54">
                <a:extLst>
                  <a:ext uri="{FF2B5EF4-FFF2-40B4-BE49-F238E27FC236}">
                    <a16:creationId xmlns:a16="http://schemas.microsoft.com/office/drawing/2014/main" id="{231A4FD5-0B72-B284-A849-29772B06766C}"/>
                  </a:ext>
                </a:extLst>
              </p:cNvPr>
              <p:cNvSpPr txBox="1"/>
              <p:nvPr/>
            </p:nvSpPr>
            <p:spPr>
              <a:xfrm>
                <a:off x="5760760" y="749295"/>
                <a:ext cx="1786066" cy="307777"/>
              </a:xfrm>
              <a:prstGeom prst="rect">
                <a:avLst/>
              </a:prstGeom>
              <a:noFill/>
              <a:ln>
                <a:solidFill>
                  <a:srgbClr val="FF0000"/>
                </a:solidFill>
              </a:ln>
            </p:spPr>
            <p:txBody>
              <a:bodyPr wrap="none" rtlCol="0">
                <a:spAutoFit/>
              </a:bodyPr>
              <a:lstStyle/>
              <a:p>
                <a:r>
                  <a:rPr lang="en-US" sz="1400" dirty="0">
                    <a:solidFill>
                      <a:srgbClr val="0000FF"/>
                    </a:solidFill>
                    <a:latin typeface="Arial" panose="020B0604020202020204" pitchFamily="34" charset="0"/>
                    <a:cs typeface="Arial" panose="020B0604020202020204" pitchFamily="34" charset="0"/>
                  </a:rPr>
                  <a:t>Quantum fluctuation</a:t>
                </a:r>
              </a:p>
            </p:txBody>
          </p:sp>
          <p:cxnSp>
            <p:nvCxnSpPr>
              <p:cNvPr id="56" name="Straight Arrow Connector 55">
                <a:extLst>
                  <a:ext uri="{FF2B5EF4-FFF2-40B4-BE49-F238E27FC236}">
                    <a16:creationId xmlns:a16="http://schemas.microsoft.com/office/drawing/2014/main" id="{73513A89-13D3-F096-8098-B5087174B77E}"/>
                  </a:ext>
                </a:extLst>
              </p:cNvPr>
              <p:cNvCxnSpPr/>
              <p:nvPr/>
            </p:nvCxnSpPr>
            <p:spPr>
              <a:xfrm>
                <a:off x="5760760" y="1063327"/>
                <a:ext cx="363044" cy="105237"/>
              </a:xfrm>
              <a:prstGeom prst="straightConnector1">
                <a:avLst/>
              </a:prstGeom>
              <a:ln w="222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5A635470-C861-4041-E1D5-B8F6C8EC13F7}"/>
                  </a:ext>
                </a:extLst>
              </p:cNvPr>
              <p:cNvCxnSpPr/>
              <p:nvPr/>
            </p:nvCxnSpPr>
            <p:spPr>
              <a:xfrm flipH="1">
                <a:off x="4931133" y="1063327"/>
                <a:ext cx="405488" cy="103808"/>
              </a:xfrm>
              <a:prstGeom prst="straightConnector1">
                <a:avLst/>
              </a:prstGeom>
              <a:ln w="222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pic>
        <p:nvPicPr>
          <p:cNvPr id="72" name="Picture 71">
            <a:extLst>
              <a:ext uri="{FF2B5EF4-FFF2-40B4-BE49-F238E27FC236}">
                <a16:creationId xmlns:a16="http://schemas.microsoft.com/office/drawing/2014/main" id="{F1F0FAAB-E369-4ACD-F118-E507CB8B506F}"/>
              </a:ext>
            </a:extLst>
          </p:cNvPr>
          <p:cNvPicPr>
            <a:picLocks noChangeAspect="1"/>
          </p:cNvPicPr>
          <p:nvPr/>
        </p:nvPicPr>
        <p:blipFill>
          <a:blip r:embed="rId4"/>
          <a:stretch>
            <a:fillRect/>
          </a:stretch>
        </p:blipFill>
        <p:spPr>
          <a:xfrm>
            <a:off x="252876" y="1866205"/>
            <a:ext cx="2104522" cy="1409517"/>
          </a:xfrm>
          <a:prstGeom prst="rect">
            <a:avLst/>
          </a:prstGeom>
        </p:spPr>
      </p:pic>
      <p:sp>
        <p:nvSpPr>
          <p:cNvPr id="73" name="TextBox 72">
            <a:extLst>
              <a:ext uri="{FF2B5EF4-FFF2-40B4-BE49-F238E27FC236}">
                <a16:creationId xmlns:a16="http://schemas.microsoft.com/office/drawing/2014/main" id="{2B0B17C2-DB88-9E5C-C150-C115556B1216}"/>
              </a:ext>
            </a:extLst>
          </p:cNvPr>
          <p:cNvSpPr txBox="1"/>
          <p:nvPr/>
        </p:nvSpPr>
        <p:spPr>
          <a:xfrm>
            <a:off x="1705814" y="3137222"/>
            <a:ext cx="651584" cy="276999"/>
          </a:xfrm>
          <a:prstGeom prst="rect">
            <a:avLst/>
          </a:prstGeom>
          <a:noFill/>
        </p:spPr>
        <p:txBody>
          <a:bodyPr wrap="square" rtlCol="0">
            <a:spAutoFit/>
          </a:bodyPr>
          <a:lstStyle/>
          <a:p>
            <a:r>
              <a:rPr lang="en-US" sz="1200" b="1" i="1" dirty="0">
                <a:latin typeface="Arial" panose="020B0604020202020204" pitchFamily="34" charset="0"/>
                <a:cs typeface="Arial" panose="020B0604020202020204" pitchFamily="34" charset="0"/>
              </a:rPr>
              <a:t>GeV</a:t>
            </a:r>
          </a:p>
        </p:txBody>
      </p:sp>
      <p:sp>
        <p:nvSpPr>
          <p:cNvPr id="74" name="TextBox 73">
            <a:extLst>
              <a:ext uri="{FF2B5EF4-FFF2-40B4-BE49-F238E27FC236}">
                <a16:creationId xmlns:a16="http://schemas.microsoft.com/office/drawing/2014/main" id="{513881FD-2C8D-093C-2DE6-0492147070B6}"/>
              </a:ext>
            </a:extLst>
          </p:cNvPr>
          <p:cNvSpPr txBox="1"/>
          <p:nvPr/>
        </p:nvSpPr>
        <p:spPr>
          <a:xfrm>
            <a:off x="62738" y="1863439"/>
            <a:ext cx="859899" cy="276999"/>
          </a:xfrm>
          <a:prstGeom prst="rect">
            <a:avLst/>
          </a:prstGeom>
          <a:noFill/>
        </p:spPr>
        <p:txBody>
          <a:bodyPr wrap="square" rtlCol="0">
            <a:spAutoFit/>
          </a:bodyPr>
          <a:lstStyle/>
          <a:p>
            <a:r>
              <a:rPr lang="en-US" sz="1200" b="1" i="1" dirty="0">
                <a:latin typeface="Arial" panose="020B0604020202020204" pitchFamily="34" charset="0"/>
                <a:cs typeface="Arial" panose="020B0604020202020204" pitchFamily="34" charset="0"/>
              </a:rPr>
              <a:t>MeV</a:t>
            </a:r>
          </a:p>
        </p:txBody>
      </p:sp>
      <p:sp>
        <p:nvSpPr>
          <p:cNvPr id="75" name="TextBox 74">
            <a:extLst>
              <a:ext uri="{FF2B5EF4-FFF2-40B4-BE49-F238E27FC236}">
                <a16:creationId xmlns:a16="http://schemas.microsoft.com/office/drawing/2014/main" id="{926C404D-20BE-1ADB-F960-F973DE96E5B1}"/>
              </a:ext>
            </a:extLst>
          </p:cNvPr>
          <p:cNvSpPr txBox="1"/>
          <p:nvPr/>
        </p:nvSpPr>
        <p:spPr>
          <a:xfrm>
            <a:off x="536154" y="3465084"/>
            <a:ext cx="8253221" cy="369332"/>
          </a:xfrm>
          <a:prstGeom prst="rect">
            <a:avLst/>
          </a:prstGeom>
          <a:noFill/>
        </p:spPr>
        <p:txBody>
          <a:bodyPr wrap="none" rtlCol="0">
            <a:spAutoFit/>
          </a:bodyPr>
          <a:lstStyle/>
          <a:p>
            <a:r>
              <a:rPr lang="en-US" dirty="0">
                <a:highlight>
                  <a:srgbClr val="FFFF00"/>
                </a:highlight>
                <a:latin typeface="Arial" panose="020B0604020202020204" pitchFamily="34" charset="0"/>
                <a:cs typeface="Arial" panose="020B0604020202020204" pitchFamily="34" charset="0"/>
              </a:rPr>
              <a:t>Ji 1995 (proton): </a:t>
            </a:r>
            <a:r>
              <a:rPr lang="en-US" dirty="0" err="1">
                <a:highlight>
                  <a:srgbClr val="FFFF00"/>
                </a:highlight>
                <a:latin typeface="Arial" panose="020B0604020202020204" pitchFamily="34" charset="0"/>
                <a:cs typeface="Arial" panose="020B0604020202020204" pitchFamily="34" charset="0"/>
              </a:rPr>
              <a:t>c</a:t>
            </a:r>
            <a:r>
              <a:rPr lang="en-US" baseline="-25000" dirty="0" err="1">
                <a:highlight>
                  <a:srgbClr val="FFFF00"/>
                </a:highlight>
                <a:latin typeface="Arial" panose="020B0604020202020204" pitchFamily="34" charset="0"/>
                <a:cs typeface="Arial" panose="020B0604020202020204" pitchFamily="34" charset="0"/>
              </a:rPr>
              <a:t>mq</a:t>
            </a:r>
            <a:r>
              <a:rPr lang="en-US" dirty="0">
                <a:highlight>
                  <a:srgbClr val="FFFF00"/>
                </a:highlight>
                <a:latin typeface="Arial" panose="020B0604020202020204" pitchFamily="34" charset="0"/>
                <a:cs typeface="Arial" panose="020B0604020202020204" pitchFamily="34" charset="0"/>
              </a:rPr>
              <a:t> = small, E</a:t>
            </a:r>
            <a:r>
              <a:rPr lang="en-US" baseline="-25000" dirty="0">
                <a:highlight>
                  <a:srgbClr val="FFFF00"/>
                </a:highlight>
                <a:latin typeface="Arial" panose="020B0604020202020204" pitchFamily="34" charset="0"/>
                <a:cs typeface="Arial" panose="020B0604020202020204" pitchFamily="34" charset="0"/>
              </a:rPr>
              <a:t>q</a:t>
            </a:r>
            <a:r>
              <a:rPr lang="en-US" dirty="0">
                <a:highlight>
                  <a:srgbClr val="FFFF00"/>
                </a:highlight>
                <a:latin typeface="Arial" panose="020B0604020202020204" pitchFamily="34" charset="0"/>
                <a:cs typeface="Arial" panose="020B0604020202020204" pitchFamily="34" charset="0"/>
              </a:rPr>
              <a:t> = ¾M &lt;</a:t>
            </a:r>
            <a:r>
              <a:rPr lang="en-US" dirty="0" err="1">
                <a:highlight>
                  <a:srgbClr val="FFFF00"/>
                </a:highlight>
                <a:latin typeface="Arial" panose="020B0604020202020204" pitchFamily="34" charset="0"/>
                <a:cs typeface="Arial" panose="020B0604020202020204" pitchFamily="34" charset="0"/>
              </a:rPr>
              <a:t>xq</a:t>
            </a:r>
            <a:r>
              <a:rPr lang="en-US" dirty="0">
                <a:highlight>
                  <a:srgbClr val="FFFF00"/>
                </a:highlight>
                <a:latin typeface="Arial" panose="020B0604020202020204" pitchFamily="34" charset="0"/>
                <a:cs typeface="Arial" panose="020B0604020202020204" pitchFamily="34" charset="0"/>
              </a:rPr>
              <a:t>&gt; (m), </a:t>
            </a:r>
            <a:r>
              <a:rPr lang="en-US" dirty="0" err="1">
                <a:highlight>
                  <a:srgbClr val="FFFF00"/>
                </a:highlight>
                <a:latin typeface="Arial" panose="020B0604020202020204" pitchFamily="34" charset="0"/>
                <a:cs typeface="Arial" panose="020B0604020202020204" pitchFamily="34" charset="0"/>
              </a:rPr>
              <a:t>E</a:t>
            </a:r>
            <a:r>
              <a:rPr lang="en-US" baseline="-25000" dirty="0" err="1">
                <a:highlight>
                  <a:srgbClr val="FFFF00"/>
                </a:highlight>
                <a:latin typeface="Arial" panose="020B0604020202020204" pitchFamily="34" charset="0"/>
                <a:cs typeface="Arial" panose="020B0604020202020204" pitchFamily="34" charset="0"/>
              </a:rPr>
              <a:t>g</a:t>
            </a:r>
            <a:r>
              <a:rPr lang="en-US" dirty="0">
                <a:highlight>
                  <a:srgbClr val="FFFF00"/>
                </a:highlight>
                <a:latin typeface="Arial" panose="020B0604020202020204" pitchFamily="34" charset="0"/>
                <a:cs typeface="Arial" panose="020B0604020202020204" pitchFamily="34" charset="0"/>
              </a:rPr>
              <a:t> = ¾ M &lt;</a:t>
            </a:r>
            <a:r>
              <a:rPr lang="en-US" dirty="0" err="1">
                <a:highlight>
                  <a:srgbClr val="FFFF00"/>
                </a:highlight>
                <a:latin typeface="Arial" panose="020B0604020202020204" pitchFamily="34" charset="0"/>
                <a:cs typeface="Arial" panose="020B0604020202020204" pitchFamily="34" charset="0"/>
              </a:rPr>
              <a:t>xg</a:t>
            </a:r>
            <a:r>
              <a:rPr lang="en-US" dirty="0">
                <a:highlight>
                  <a:srgbClr val="FFFF00"/>
                </a:highlight>
                <a:latin typeface="Arial" panose="020B0604020202020204" pitchFamily="34" charset="0"/>
                <a:cs typeface="Arial" panose="020B0604020202020204" pitchFamily="34" charset="0"/>
              </a:rPr>
              <a:t>&gt; (m), </a:t>
            </a:r>
            <a:r>
              <a:rPr lang="en-US" dirty="0" err="1">
                <a:highlight>
                  <a:srgbClr val="FFFF00"/>
                </a:highlight>
                <a:latin typeface="Arial" panose="020B0604020202020204" pitchFamily="34" charset="0"/>
                <a:cs typeface="Arial" panose="020B0604020202020204" pitchFamily="34" charset="0"/>
              </a:rPr>
              <a:t>T</a:t>
            </a:r>
            <a:r>
              <a:rPr lang="en-US" baseline="-25000" dirty="0" err="1">
                <a:highlight>
                  <a:srgbClr val="FFFF00"/>
                </a:highlight>
                <a:latin typeface="Arial" panose="020B0604020202020204" pitchFamily="34" charset="0"/>
                <a:cs typeface="Arial" panose="020B0604020202020204" pitchFamily="34" charset="0"/>
              </a:rPr>
              <a:t>g</a:t>
            </a:r>
            <a:r>
              <a:rPr lang="en-US" dirty="0">
                <a:highlight>
                  <a:srgbClr val="FFFF00"/>
                </a:highlight>
                <a:latin typeface="Arial" panose="020B0604020202020204" pitchFamily="34" charset="0"/>
                <a:cs typeface="Arial" panose="020B0604020202020204" pitchFamily="34" charset="0"/>
              </a:rPr>
              <a:t> = ¼ M </a:t>
            </a:r>
          </a:p>
        </p:txBody>
      </p:sp>
      <p:sp>
        <p:nvSpPr>
          <p:cNvPr id="76" name="TextBox 75">
            <a:extLst>
              <a:ext uri="{FF2B5EF4-FFF2-40B4-BE49-F238E27FC236}">
                <a16:creationId xmlns:a16="http://schemas.microsoft.com/office/drawing/2014/main" id="{39D1AB81-D9DF-6136-19EE-772C51C9AFED}"/>
              </a:ext>
            </a:extLst>
          </p:cNvPr>
          <p:cNvSpPr txBox="1"/>
          <p:nvPr/>
        </p:nvSpPr>
        <p:spPr>
          <a:xfrm>
            <a:off x="7706420" y="1926010"/>
            <a:ext cx="1432828"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Ji PRL 1995</a:t>
            </a:r>
          </a:p>
        </p:txBody>
      </p:sp>
    </p:spTree>
    <p:extLst>
      <p:ext uri="{BB962C8B-B14F-4D97-AF65-F5344CB8AC3E}">
        <p14:creationId xmlns:p14="http://schemas.microsoft.com/office/powerpoint/2010/main" val="4201977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14B059E-1071-7EC6-60C4-119D838648DE}"/>
              </a:ext>
            </a:extLst>
          </p:cNvPr>
          <p:cNvPicPr>
            <a:picLocks noChangeAspect="1"/>
          </p:cNvPicPr>
          <p:nvPr/>
        </p:nvPicPr>
        <p:blipFill>
          <a:blip r:embed="rId2"/>
          <a:stretch>
            <a:fillRect/>
          </a:stretch>
        </p:blipFill>
        <p:spPr>
          <a:xfrm>
            <a:off x="169080" y="3198590"/>
            <a:ext cx="4953953" cy="3420428"/>
          </a:xfrm>
          <a:prstGeom prst="rect">
            <a:avLst/>
          </a:prstGeom>
        </p:spPr>
      </p:pic>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25</a:t>
            </a:fld>
            <a:endParaRPr lang="en-US" dirty="0">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Elastic Y production near threshold at an EIC</a:t>
            </a:r>
            <a:endParaRPr lang="en-US" dirty="0"/>
          </a:p>
        </p:txBody>
      </p:sp>
      <p:grpSp>
        <p:nvGrpSpPr>
          <p:cNvPr id="5" name="Group 4">
            <a:extLst>
              <a:ext uri="{FF2B5EF4-FFF2-40B4-BE49-F238E27FC236}">
                <a16:creationId xmlns:a16="http://schemas.microsoft.com/office/drawing/2014/main" id="{05FB3DA1-D146-C881-49C2-39633C37D39D}"/>
              </a:ext>
            </a:extLst>
          </p:cNvPr>
          <p:cNvGrpSpPr/>
          <p:nvPr/>
        </p:nvGrpSpPr>
        <p:grpSpPr>
          <a:xfrm>
            <a:off x="895656" y="1275243"/>
            <a:ext cx="1478382" cy="1284908"/>
            <a:chOff x="7435142" y="3804195"/>
            <a:chExt cx="1478382" cy="1284908"/>
          </a:xfrm>
        </p:grpSpPr>
        <p:sp>
          <p:nvSpPr>
            <p:cNvPr id="6" name="TextBox 5">
              <a:extLst>
                <a:ext uri="{FF2B5EF4-FFF2-40B4-BE49-F238E27FC236}">
                  <a16:creationId xmlns:a16="http://schemas.microsoft.com/office/drawing/2014/main" id="{A825A7E1-C871-E7C3-E10C-6BEF62271262}"/>
                </a:ext>
              </a:extLst>
            </p:cNvPr>
            <p:cNvSpPr txBox="1"/>
            <p:nvPr/>
          </p:nvSpPr>
          <p:spPr>
            <a:xfrm>
              <a:off x="8627580" y="3804195"/>
              <a:ext cx="285944" cy="298303"/>
            </a:xfrm>
            <a:prstGeom prst="rect">
              <a:avLst/>
            </a:prstGeom>
            <a:noFill/>
          </p:spPr>
          <p:txBody>
            <a:bodyPr wrap="none" lIns="82058" tIns="41029" rIns="82058" bIns="41029" rtlCol="0">
              <a:spAutoFit/>
            </a:bodyPr>
            <a:lstStyle/>
            <a:p>
              <a:r>
                <a:rPr lang="en-US" sz="1400" dirty="0">
                  <a:solidFill>
                    <a:srgbClr val="FF0000"/>
                  </a:solidFill>
                  <a:latin typeface="Arial" panose="020B0604020202020204" pitchFamily="34" charset="0"/>
                  <a:cs typeface="Arial" panose="020B0604020202020204" pitchFamily="34" charset="0"/>
                </a:rPr>
                <a:t>Y</a:t>
              </a:r>
            </a:p>
          </p:txBody>
        </p:sp>
        <p:pic>
          <p:nvPicPr>
            <p:cNvPr id="7" name="Picture 6" descr="Screen Shot 2017-03-16 at 4.27.42 PM.png">
              <a:extLst>
                <a:ext uri="{FF2B5EF4-FFF2-40B4-BE49-F238E27FC236}">
                  <a16:creationId xmlns:a16="http://schemas.microsoft.com/office/drawing/2014/main" id="{804A1095-CEF3-2B5E-EC20-076AFD79B99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435142" y="4027103"/>
              <a:ext cx="1428020" cy="1062000"/>
            </a:xfrm>
            <a:prstGeom prst="rect">
              <a:avLst/>
            </a:prstGeom>
          </p:spPr>
        </p:pic>
        <p:sp>
          <p:nvSpPr>
            <p:cNvPr id="8" name="Oval 7">
              <a:extLst>
                <a:ext uri="{FF2B5EF4-FFF2-40B4-BE49-F238E27FC236}">
                  <a16:creationId xmlns:a16="http://schemas.microsoft.com/office/drawing/2014/main" id="{55E85FED-17AF-5ACC-D431-525CF9C15263}"/>
                </a:ext>
              </a:extLst>
            </p:cNvPr>
            <p:cNvSpPr/>
            <p:nvPr/>
          </p:nvSpPr>
          <p:spPr>
            <a:xfrm>
              <a:off x="7743310" y="4743151"/>
              <a:ext cx="815724" cy="345952"/>
            </a:xfrm>
            <a:prstGeom prst="ellipse">
              <a:avLst/>
            </a:prstGeom>
            <a:solidFill>
              <a:srgbClr val="E68727"/>
            </a:solidFill>
            <a:ln>
              <a:solidFill>
                <a:srgbClr val="E687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1D985490-A303-436E-4AF9-815193D49B56}"/>
                </a:ext>
              </a:extLst>
            </p:cNvPr>
            <p:cNvSpPr/>
            <p:nvPr/>
          </p:nvSpPr>
          <p:spPr>
            <a:xfrm>
              <a:off x="8009242" y="4229413"/>
              <a:ext cx="312108" cy="258285"/>
            </a:xfrm>
            <a:prstGeom prst="ellipse">
              <a:avLst/>
            </a:prstGeom>
            <a:solidFill>
              <a:srgbClr val="E68727"/>
            </a:solidFill>
            <a:ln>
              <a:solidFill>
                <a:srgbClr val="E687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10" name="TextBox 9">
            <a:extLst>
              <a:ext uri="{FF2B5EF4-FFF2-40B4-BE49-F238E27FC236}">
                <a16:creationId xmlns:a16="http://schemas.microsoft.com/office/drawing/2014/main" id="{06FAF683-07C1-F265-6D42-94D64B5F5694}"/>
              </a:ext>
            </a:extLst>
          </p:cNvPr>
          <p:cNvSpPr txBox="1"/>
          <p:nvPr/>
        </p:nvSpPr>
        <p:spPr>
          <a:xfrm>
            <a:off x="169080" y="677063"/>
            <a:ext cx="883927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At an EIC a study of the </a:t>
            </a:r>
            <a:r>
              <a:rPr lang="en-US" u="sng" dirty="0">
                <a:latin typeface="Arial" panose="020B0604020202020204" pitchFamily="34" charset="0"/>
                <a:cs typeface="Arial" panose="020B0604020202020204" pitchFamily="34" charset="0"/>
              </a:rPr>
              <a:t>Q</a:t>
            </a:r>
            <a:r>
              <a:rPr lang="en-US" u="sng" baseline="30000" dirty="0">
                <a:latin typeface="Arial" panose="020B0604020202020204" pitchFamily="34" charset="0"/>
                <a:cs typeface="Arial" panose="020B0604020202020204" pitchFamily="34" charset="0"/>
              </a:rPr>
              <a:t>2</a:t>
            </a:r>
            <a:r>
              <a:rPr lang="en-US" u="sng" dirty="0">
                <a:latin typeface="Arial" panose="020B0604020202020204" pitchFamily="34" charset="0"/>
                <a:cs typeface="Arial" panose="020B0604020202020204" pitchFamily="34" charset="0"/>
              </a:rPr>
              <a:t> dependence</a:t>
            </a:r>
            <a:r>
              <a:rPr lang="en-US" dirty="0">
                <a:latin typeface="Arial" panose="020B0604020202020204" pitchFamily="34" charset="0"/>
                <a:cs typeface="Arial" panose="020B0604020202020204" pitchFamily="34" charset="0"/>
              </a:rPr>
              <a:t> in the threshold region is possible (J/</a:t>
            </a:r>
            <a:r>
              <a:rPr lang="en-US" dirty="0">
                <a:latin typeface="Symbol" panose="05050102010706020507" pitchFamily="18" charset="2"/>
                <a:cs typeface="Arial" panose="020B0604020202020204" pitchFamily="34" charset="0"/>
              </a:rPr>
              <a:t>Y</a:t>
            </a:r>
            <a:r>
              <a:rPr lang="en-US" dirty="0">
                <a:latin typeface="Arial" panose="020B0604020202020204" pitchFamily="34" charset="0"/>
                <a:cs typeface="Arial" panose="020B0604020202020204" pitchFamily="34" charset="0"/>
              </a:rPr>
              <a:t> also)</a:t>
            </a:r>
          </a:p>
        </p:txBody>
      </p:sp>
      <p:sp>
        <p:nvSpPr>
          <p:cNvPr id="11" name="TextBox 10">
            <a:extLst>
              <a:ext uri="{FF2B5EF4-FFF2-40B4-BE49-F238E27FC236}">
                <a16:creationId xmlns:a16="http://schemas.microsoft.com/office/drawing/2014/main" id="{E77A2983-555B-70B6-3531-E6587A4E9623}"/>
              </a:ext>
            </a:extLst>
          </p:cNvPr>
          <p:cNvSpPr txBox="1"/>
          <p:nvPr/>
        </p:nvSpPr>
        <p:spPr>
          <a:xfrm>
            <a:off x="3194937" y="1294223"/>
            <a:ext cx="1532465" cy="646331"/>
          </a:xfrm>
          <a:prstGeom prst="rect">
            <a:avLst/>
          </a:prstGeom>
          <a:noFill/>
          <a:ln>
            <a:solidFill>
              <a:schemeClr val="tx1"/>
            </a:solidFill>
          </a:ln>
        </p:spPr>
        <p:txBody>
          <a:bodyPr wrap="square" rtlCol="0">
            <a:spAutoFit/>
          </a:bodyPr>
          <a:lstStyle/>
          <a:p>
            <a:r>
              <a:rPr lang="en-US" i="1" dirty="0">
                <a:latin typeface="Arial" panose="020B0604020202020204" pitchFamily="34" charset="0"/>
                <a:cs typeface="Arial" panose="020B0604020202020204" pitchFamily="34" charset="0"/>
              </a:rPr>
              <a:t>S. Joosten, Z-E. </a:t>
            </a:r>
            <a:r>
              <a:rPr lang="en-US" i="1" dirty="0" err="1">
                <a:latin typeface="Arial" panose="020B0604020202020204" pitchFamily="34" charset="0"/>
                <a:cs typeface="Arial" panose="020B0604020202020204" pitchFamily="34" charset="0"/>
              </a:rPr>
              <a:t>Meziani</a:t>
            </a:r>
            <a:endParaRPr lang="en-US" i="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D7C7966-240B-DF7A-3ABE-F42E4F5E9CE9}"/>
              </a:ext>
            </a:extLst>
          </p:cNvPr>
          <p:cNvSpPr txBox="1"/>
          <p:nvPr/>
        </p:nvSpPr>
        <p:spPr>
          <a:xfrm>
            <a:off x="2674876" y="2118534"/>
            <a:ext cx="2967479" cy="92333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Low W </a:t>
            </a:r>
            <a:r>
              <a:rPr lang="en-US" dirty="0">
                <a:latin typeface="Arial" panose="020B0604020202020204" pitchFamily="34" charset="0"/>
                <a:cs typeface="Arial" panose="020B0604020202020204" pitchFamily="34" charset="0"/>
                <a:sym typeface="Wingdings" panose="05000000000000000000" pitchFamily="2" charset="2"/>
              </a:rPr>
              <a:t> trace anomaly</a:t>
            </a:r>
          </a:p>
          <a:p>
            <a:r>
              <a:rPr lang="en-US" dirty="0">
                <a:latin typeface="Arial" panose="020B0604020202020204" pitchFamily="34" charset="0"/>
                <a:cs typeface="Arial" panose="020B0604020202020204" pitchFamily="34" charset="0"/>
                <a:sym typeface="Wingdings" panose="05000000000000000000" pitchFamily="2" charset="2"/>
              </a:rPr>
              <a:t>Large W  Gluon GPDs</a:t>
            </a:r>
          </a:p>
          <a:p>
            <a:r>
              <a:rPr lang="en-US" dirty="0">
                <a:latin typeface="Arial" panose="020B0604020202020204" pitchFamily="34" charset="0"/>
                <a:cs typeface="Arial" panose="020B0604020202020204" pitchFamily="34" charset="0"/>
                <a:sym typeface="Wingdings" panose="05000000000000000000" pitchFamily="2" charset="2"/>
              </a:rPr>
              <a:t>   	</a:t>
            </a:r>
            <a:r>
              <a:rPr lang="en-US" sz="1400" i="1" dirty="0">
                <a:latin typeface="Arial" panose="020B0604020202020204" pitchFamily="34" charset="0"/>
                <a:cs typeface="Arial" panose="020B0604020202020204" pitchFamily="34" charset="0"/>
                <a:sym typeface="Wingdings" panose="05000000000000000000" pitchFamily="2" charset="2"/>
              </a:rPr>
              <a:t>(see arXiv:1802.02616)</a:t>
            </a:r>
            <a:endParaRPr lang="en-US" sz="1400" i="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3A786E9-C39C-C153-1138-F584AC7ED5AC}"/>
              </a:ext>
            </a:extLst>
          </p:cNvPr>
          <p:cNvSpPr txBox="1"/>
          <p:nvPr/>
        </p:nvSpPr>
        <p:spPr>
          <a:xfrm>
            <a:off x="6055739" y="1292438"/>
            <a:ext cx="1428596" cy="369332"/>
          </a:xfrm>
          <a:prstGeom prst="rect">
            <a:avLst/>
          </a:prstGeom>
          <a:noFill/>
        </p:spPr>
        <p:txBody>
          <a:bodyPr wrap="none" rtlCol="0">
            <a:spAutoFit/>
          </a:bodyPr>
          <a:lstStyle/>
          <a:p>
            <a:r>
              <a:rPr lang="en-US" i="1" dirty="0">
                <a:latin typeface="Arial" panose="020B0604020202020204" pitchFamily="34" charset="0"/>
                <a:cs typeface="Arial" panose="020B0604020202020204" pitchFamily="34" charset="0"/>
              </a:rPr>
              <a:t>t</a:t>
            </a:r>
            <a:r>
              <a:rPr lang="en-US" dirty="0">
                <a:latin typeface="Arial" panose="020B0604020202020204" pitchFamily="34" charset="0"/>
                <a:cs typeface="Arial" panose="020B0604020202020204" pitchFamily="34" charset="0"/>
              </a:rPr>
              <a:t> distribution</a:t>
            </a:r>
          </a:p>
        </p:txBody>
      </p:sp>
      <p:pic>
        <p:nvPicPr>
          <p:cNvPr id="14" name="Picture 13">
            <a:extLst>
              <a:ext uri="{FF2B5EF4-FFF2-40B4-BE49-F238E27FC236}">
                <a16:creationId xmlns:a16="http://schemas.microsoft.com/office/drawing/2014/main" id="{AA791E77-C6B7-3F98-A702-8CDAAA1EE207}"/>
              </a:ext>
            </a:extLst>
          </p:cNvPr>
          <p:cNvPicPr>
            <a:picLocks noChangeAspect="1"/>
          </p:cNvPicPr>
          <p:nvPr/>
        </p:nvPicPr>
        <p:blipFill>
          <a:blip r:embed="rId4"/>
          <a:stretch>
            <a:fillRect/>
          </a:stretch>
        </p:blipFill>
        <p:spPr>
          <a:xfrm>
            <a:off x="5697133" y="1632622"/>
            <a:ext cx="3402957" cy="2274425"/>
          </a:xfrm>
          <a:prstGeom prst="rect">
            <a:avLst/>
          </a:prstGeom>
        </p:spPr>
      </p:pic>
      <p:pic>
        <p:nvPicPr>
          <p:cNvPr id="15" name="Picture 14">
            <a:extLst>
              <a:ext uri="{FF2B5EF4-FFF2-40B4-BE49-F238E27FC236}">
                <a16:creationId xmlns:a16="http://schemas.microsoft.com/office/drawing/2014/main" id="{B15DC4C4-C727-C3F5-FA99-A60ECE012416}"/>
              </a:ext>
            </a:extLst>
          </p:cNvPr>
          <p:cNvPicPr>
            <a:picLocks noChangeAspect="1"/>
          </p:cNvPicPr>
          <p:nvPr/>
        </p:nvPicPr>
        <p:blipFill>
          <a:blip r:embed="rId5"/>
          <a:stretch>
            <a:fillRect/>
          </a:stretch>
        </p:blipFill>
        <p:spPr>
          <a:xfrm>
            <a:off x="5642355" y="4085027"/>
            <a:ext cx="3402957" cy="2257063"/>
          </a:xfrm>
          <a:prstGeom prst="rect">
            <a:avLst/>
          </a:prstGeom>
        </p:spPr>
      </p:pic>
      <p:sp>
        <p:nvSpPr>
          <p:cNvPr id="16" name="Oval 15">
            <a:extLst>
              <a:ext uri="{FF2B5EF4-FFF2-40B4-BE49-F238E27FC236}">
                <a16:creationId xmlns:a16="http://schemas.microsoft.com/office/drawing/2014/main" id="{6E20F6EC-84C9-D5EC-E6E0-971A689CAC7F}"/>
              </a:ext>
            </a:extLst>
          </p:cNvPr>
          <p:cNvSpPr/>
          <p:nvPr/>
        </p:nvSpPr>
        <p:spPr>
          <a:xfrm>
            <a:off x="811658" y="5753527"/>
            <a:ext cx="297951" cy="304027"/>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C2CA6E4E-2E01-4AE1-B598-88B6B3C9C026}"/>
              </a:ext>
            </a:extLst>
          </p:cNvPr>
          <p:cNvSpPr/>
          <p:nvPr/>
        </p:nvSpPr>
        <p:spPr>
          <a:xfrm>
            <a:off x="1234001" y="4993791"/>
            <a:ext cx="297951" cy="304027"/>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1408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26</a:t>
            </a:fld>
            <a:endParaRPr lang="en-US" dirty="0">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0" y="2283"/>
            <a:ext cx="9144000" cy="849623"/>
          </a:xfrm>
        </p:spPr>
        <p:txBody>
          <a:bodyPr>
            <a:normAutofit fontScale="90000"/>
          </a:bodyPr>
          <a:lstStyle/>
          <a:p>
            <a:r>
              <a:rPr lang="en-US" dirty="0">
                <a:latin typeface="Arial" panose="020B0604020202020204" pitchFamily="34" charset="0"/>
                <a:cs typeface="Arial" panose="020B0604020202020204" pitchFamily="34" charset="0"/>
              </a:rPr>
              <a:t>JLab12 and EIC: Constraining the Vacuum Contribution to the Proton Mass</a:t>
            </a:r>
            <a:endParaRPr lang="en-US" dirty="0"/>
          </a:p>
        </p:txBody>
      </p:sp>
      <p:pic>
        <p:nvPicPr>
          <p:cNvPr id="5" name="Picture 4">
            <a:extLst>
              <a:ext uri="{FF2B5EF4-FFF2-40B4-BE49-F238E27FC236}">
                <a16:creationId xmlns:a16="http://schemas.microsoft.com/office/drawing/2014/main" id="{CFF70021-C868-364E-ED1B-73C0FBAA6B4B}"/>
              </a:ext>
            </a:extLst>
          </p:cNvPr>
          <p:cNvPicPr>
            <a:picLocks noChangeAspect="1"/>
          </p:cNvPicPr>
          <p:nvPr/>
        </p:nvPicPr>
        <p:blipFill>
          <a:blip r:embed="rId2"/>
          <a:stretch>
            <a:fillRect/>
          </a:stretch>
        </p:blipFill>
        <p:spPr>
          <a:xfrm>
            <a:off x="839460" y="851906"/>
            <a:ext cx="7403167" cy="5492187"/>
          </a:xfrm>
          <a:prstGeom prst="rect">
            <a:avLst/>
          </a:prstGeom>
        </p:spPr>
      </p:pic>
    </p:spTree>
    <p:extLst>
      <p:ext uri="{BB962C8B-B14F-4D97-AF65-F5344CB8AC3E}">
        <p14:creationId xmlns:p14="http://schemas.microsoft.com/office/powerpoint/2010/main" val="2959880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27</a:t>
            </a:fld>
            <a:endParaRPr lang="en-US" dirty="0">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The Incomplete Hadron: Mass Puzzle</a:t>
            </a:r>
            <a:endParaRPr lang="en-US" dirty="0"/>
          </a:p>
        </p:txBody>
      </p:sp>
      <p:sp>
        <p:nvSpPr>
          <p:cNvPr id="5" name="TextBox 4">
            <a:extLst>
              <a:ext uri="{FF2B5EF4-FFF2-40B4-BE49-F238E27FC236}">
                <a16:creationId xmlns:a16="http://schemas.microsoft.com/office/drawing/2014/main" id="{3597D31C-EF06-8B87-9C05-AFC376A5E7AB}"/>
              </a:ext>
            </a:extLst>
          </p:cNvPr>
          <p:cNvSpPr txBox="1"/>
          <p:nvPr/>
        </p:nvSpPr>
        <p:spPr>
          <a:xfrm>
            <a:off x="164624" y="773377"/>
            <a:ext cx="1798890" cy="400110"/>
          </a:xfrm>
          <a:prstGeom prst="rect">
            <a:avLst/>
          </a:prstGeom>
          <a:noFill/>
        </p:spPr>
        <p:txBody>
          <a:bodyPr wrap="none" rtlCol="0">
            <a:spAutoFit/>
          </a:bodyPr>
          <a:lstStyle/>
          <a:p>
            <a:pPr marL="342900" indent="-342900">
              <a:buFont typeface="Wingdings" charset="2"/>
              <a:buChar char="q"/>
            </a:pPr>
            <a:r>
              <a:rPr lang="en-US" sz="2000" dirty="0">
                <a:solidFill>
                  <a:srgbClr val="008000"/>
                </a:solidFill>
                <a:latin typeface="Arial" panose="020B0604020202020204" pitchFamily="34" charset="0"/>
                <a:cs typeface="Arial" panose="020B0604020202020204" pitchFamily="34" charset="0"/>
              </a:rPr>
              <a:t>Pion mass:</a:t>
            </a:r>
          </a:p>
        </p:txBody>
      </p:sp>
      <p:grpSp>
        <p:nvGrpSpPr>
          <p:cNvPr id="7" name="Group 6">
            <a:extLst>
              <a:ext uri="{FF2B5EF4-FFF2-40B4-BE49-F238E27FC236}">
                <a16:creationId xmlns:a16="http://schemas.microsoft.com/office/drawing/2014/main" id="{0D0F9D39-E33A-4E45-8996-07801755E2A7}"/>
              </a:ext>
            </a:extLst>
          </p:cNvPr>
          <p:cNvGrpSpPr/>
          <p:nvPr/>
        </p:nvGrpSpPr>
        <p:grpSpPr>
          <a:xfrm>
            <a:off x="2547536" y="878691"/>
            <a:ext cx="6369792" cy="1467354"/>
            <a:chOff x="2595161" y="749295"/>
            <a:chExt cx="6369792" cy="1467354"/>
          </a:xfrm>
        </p:grpSpPr>
        <p:grpSp>
          <p:nvGrpSpPr>
            <p:cNvPr id="8" name="Group 7">
              <a:extLst>
                <a:ext uri="{FF2B5EF4-FFF2-40B4-BE49-F238E27FC236}">
                  <a16:creationId xmlns:a16="http://schemas.microsoft.com/office/drawing/2014/main" id="{7E1C8C0E-A2EF-0A8C-1984-36EE61C3F0EC}"/>
                </a:ext>
              </a:extLst>
            </p:cNvPr>
            <p:cNvGrpSpPr/>
            <p:nvPr/>
          </p:nvGrpSpPr>
          <p:grpSpPr>
            <a:xfrm>
              <a:off x="2595161" y="1401881"/>
              <a:ext cx="6369792" cy="814768"/>
              <a:chOff x="1034123" y="2406444"/>
              <a:chExt cx="6369792" cy="814768"/>
            </a:xfrm>
          </p:grpSpPr>
          <p:pic>
            <p:nvPicPr>
              <p:cNvPr id="16" name="Picture 15">
                <a:extLst>
                  <a:ext uri="{FF2B5EF4-FFF2-40B4-BE49-F238E27FC236}">
                    <a16:creationId xmlns:a16="http://schemas.microsoft.com/office/drawing/2014/main" id="{66A5A6A6-864A-656C-FA54-0E366D6F1FBD}"/>
                  </a:ext>
                </a:extLst>
              </p:cNvPr>
              <p:cNvPicPr>
                <a:picLocks noChangeAspect="1"/>
              </p:cNvPicPr>
              <p:nvPr/>
            </p:nvPicPr>
            <p:blipFill>
              <a:blip r:embed="rId2"/>
              <a:stretch>
                <a:fillRect/>
              </a:stretch>
            </p:blipFill>
            <p:spPr>
              <a:xfrm>
                <a:off x="2255197" y="2406444"/>
                <a:ext cx="2832100" cy="279400"/>
              </a:xfrm>
              <a:prstGeom prst="rect">
                <a:avLst/>
              </a:prstGeom>
            </p:spPr>
          </p:pic>
          <p:grpSp>
            <p:nvGrpSpPr>
              <p:cNvPr id="17" name="Group 16">
                <a:extLst>
                  <a:ext uri="{FF2B5EF4-FFF2-40B4-BE49-F238E27FC236}">
                    <a16:creationId xmlns:a16="http://schemas.microsoft.com/office/drawing/2014/main" id="{1D23B2DF-2730-93A2-02D8-3264BB728D4B}"/>
                  </a:ext>
                </a:extLst>
              </p:cNvPr>
              <p:cNvGrpSpPr/>
              <p:nvPr/>
            </p:nvGrpSpPr>
            <p:grpSpPr>
              <a:xfrm>
                <a:off x="1034123" y="2674857"/>
                <a:ext cx="6369792" cy="546355"/>
                <a:chOff x="1034123" y="2674857"/>
                <a:chExt cx="6369792" cy="546355"/>
              </a:xfrm>
            </p:grpSpPr>
            <p:grpSp>
              <p:nvGrpSpPr>
                <p:cNvPr id="18" name="Group 17">
                  <a:extLst>
                    <a:ext uri="{FF2B5EF4-FFF2-40B4-BE49-F238E27FC236}">
                      <a16:creationId xmlns:a16="http://schemas.microsoft.com/office/drawing/2014/main" id="{AC6E8D04-73F7-FA9E-6DAA-9F60F53A8A12}"/>
                    </a:ext>
                  </a:extLst>
                </p:cNvPr>
                <p:cNvGrpSpPr/>
                <p:nvPr/>
              </p:nvGrpSpPr>
              <p:grpSpPr>
                <a:xfrm>
                  <a:off x="1034123" y="2683764"/>
                  <a:ext cx="1850199" cy="522978"/>
                  <a:chOff x="1034123" y="2594789"/>
                  <a:chExt cx="1850199" cy="522978"/>
                </a:xfrm>
              </p:grpSpPr>
              <p:sp>
                <p:nvSpPr>
                  <p:cNvPr id="28" name="TextBox 27">
                    <a:extLst>
                      <a:ext uri="{FF2B5EF4-FFF2-40B4-BE49-F238E27FC236}">
                        <a16:creationId xmlns:a16="http://schemas.microsoft.com/office/drawing/2014/main" id="{DCA26CDC-7B85-44AD-A5DE-4A345DE38DD5}"/>
                      </a:ext>
                    </a:extLst>
                  </p:cNvPr>
                  <p:cNvSpPr txBox="1"/>
                  <p:nvPr/>
                </p:nvSpPr>
                <p:spPr>
                  <a:xfrm>
                    <a:off x="1034123" y="2809990"/>
                    <a:ext cx="1289135" cy="307777"/>
                  </a:xfrm>
                  <a:prstGeom prst="rect">
                    <a:avLst/>
                  </a:prstGeom>
                  <a:noFill/>
                  <a:ln>
                    <a:solidFill>
                      <a:srgbClr val="FF0000"/>
                    </a:solidFill>
                  </a:ln>
                </p:spPr>
                <p:txBody>
                  <a:bodyPr wrap="none" rtlCol="0">
                    <a:spAutoFit/>
                  </a:bodyPr>
                  <a:lstStyle/>
                  <a:p>
                    <a:r>
                      <a:rPr lang="en-US" sz="1400" dirty="0">
                        <a:solidFill>
                          <a:srgbClr val="0000FF"/>
                        </a:solidFill>
                        <a:latin typeface="Arial" panose="020B0604020202020204" pitchFamily="34" charset="0"/>
                        <a:cs typeface="Arial" panose="020B0604020202020204" pitchFamily="34" charset="0"/>
                      </a:rPr>
                      <a:t>Quark Energy</a:t>
                    </a:r>
                  </a:p>
                </p:txBody>
              </p:sp>
              <p:cxnSp>
                <p:nvCxnSpPr>
                  <p:cNvPr id="29" name="Straight Arrow Connector 28">
                    <a:extLst>
                      <a:ext uri="{FF2B5EF4-FFF2-40B4-BE49-F238E27FC236}">
                        <a16:creationId xmlns:a16="http://schemas.microsoft.com/office/drawing/2014/main" id="{3D87B474-B75B-8C54-4054-30CB59D38E2F}"/>
                      </a:ext>
                    </a:extLst>
                  </p:cNvPr>
                  <p:cNvCxnSpPr/>
                  <p:nvPr/>
                </p:nvCxnSpPr>
                <p:spPr>
                  <a:xfrm flipV="1">
                    <a:off x="2416633" y="2594789"/>
                    <a:ext cx="467689" cy="234584"/>
                  </a:xfrm>
                  <a:prstGeom prst="straightConnector1">
                    <a:avLst/>
                  </a:prstGeom>
                  <a:ln w="222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7C836249-B9FC-CB18-AF0B-815BF7A23701}"/>
                    </a:ext>
                  </a:extLst>
                </p:cNvPr>
                <p:cNvGrpSpPr/>
                <p:nvPr/>
              </p:nvGrpSpPr>
              <p:grpSpPr>
                <a:xfrm>
                  <a:off x="2730166" y="2674857"/>
                  <a:ext cx="1279517" cy="542361"/>
                  <a:chOff x="2730166" y="2585882"/>
                  <a:chExt cx="1279517" cy="542361"/>
                </a:xfrm>
              </p:grpSpPr>
              <p:sp>
                <p:nvSpPr>
                  <p:cNvPr id="26" name="TextBox 25">
                    <a:extLst>
                      <a:ext uri="{FF2B5EF4-FFF2-40B4-BE49-F238E27FC236}">
                        <a16:creationId xmlns:a16="http://schemas.microsoft.com/office/drawing/2014/main" id="{1CEFB9A0-02B0-E94D-D949-D5B8CB93F18F}"/>
                      </a:ext>
                    </a:extLst>
                  </p:cNvPr>
                  <p:cNvSpPr txBox="1"/>
                  <p:nvPr/>
                </p:nvSpPr>
                <p:spPr>
                  <a:xfrm>
                    <a:off x="2730166" y="2820466"/>
                    <a:ext cx="1279517" cy="307777"/>
                  </a:xfrm>
                  <a:prstGeom prst="rect">
                    <a:avLst/>
                  </a:prstGeom>
                  <a:noFill/>
                  <a:ln>
                    <a:solidFill>
                      <a:srgbClr val="FF0000"/>
                    </a:solidFill>
                  </a:ln>
                </p:spPr>
                <p:txBody>
                  <a:bodyPr wrap="none" rtlCol="0">
                    <a:spAutoFit/>
                  </a:bodyPr>
                  <a:lstStyle/>
                  <a:p>
                    <a:r>
                      <a:rPr lang="en-US" sz="1400" dirty="0">
                        <a:solidFill>
                          <a:srgbClr val="0000FF"/>
                        </a:solidFill>
                        <a:latin typeface="Arial" panose="020B0604020202020204" pitchFamily="34" charset="0"/>
                        <a:cs typeface="Arial" panose="020B0604020202020204" pitchFamily="34" charset="0"/>
                      </a:rPr>
                      <a:t>Gluon Energy</a:t>
                    </a:r>
                  </a:p>
                </p:txBody>
              </p:sp>
              <p:cxnSp>
                <p:nvCxnSpPr>
                  <p:cNvPr id="27" name="Straight Arrow Connector 26">
                    <a:extLst>
                      <a:ext uri="{FF2B5EF4-FFF2-40B4-BE49-F238E27FC236}">
                        <a16:creationId xmlns:a16="http://schemas.microsoft.com/office/drawing/2014/main" id="{7B37BE45-B462-AB55-2D47-45283730E0AE}"/>
                      </a:ext>
                    </a:extLst>
                  </p:cNvPr>
                  <p:cNvCxnSpPr>
                    <a:stCxn id="26" idx="0"/>
                  </p:cNvCxnSpPr>
                  <p:nvPr/>
                </p:nvCxnSpPr>
                <p:spPr>
                  <a:xfrm flipV="1">
                    <a:off x="3369925" y="2585882"/>
                    <a:ext cx="232007" cy="234584"/>
                  </a:xfrm>
                  <a:prstGeom prst="straightConnector1">
                    <a:avLst/>
                  </a:prstGeom>
                  <a:ln w="222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0" name="Group 19">
                  <a:extLst>
                    <a:ext uri="{FF2B5EF4-FFF2-40B4-BE49-F238E27FC236}">
                      <a16:creationId xmlns:a16="http://schemas.microsoft.com/office/drawing/2014/main" id="{BEA9391B-D9F8-83EA-1210-C38AF1CC8462}"/>
                    </a:ext>
                  </a:extLst>
                </p:cNvPr>
                <p:cNvGrpSpPr/>
                <p:nvPr/>
              </p:nvGrpSpPr>
              <p:grpSpPr>
                <a:xfrm>
                  <a:off x="4304958" y="2683765"/>
                  <a:ext cx="1285486" cy="533453"/>
                  <a:chOff x="4304958" y="2594790"/>
                  <a:chExt cx="1285486" cy="533453"/>
                </a:xfrm>
              </p:grpSpPr>
              <p:sp>
                <p:nvSpPr>
                  <p:cNvPr id="24" name="TextBox 23">
                    <a:extLst>
                      <a:ext uri="{FF2B5EF4-FFF2-40B4-BE49-F238E27FC236}">
                        <a16:creationId xmlns:a16="http://schemas.microsoft.com/office/drawing/2014/main" id="{06023B42-A1E7-6DE8-6DE4-86A555A47B95}"/>
                      </a:ext>
                    </a:extLst>
                  </p:cNvPr>
                  <p:cNvSpPr txBox="1"/>
                  <p:nvPr/>
                </p:nvSpPr>
                <p:spPr>
                  <a:xfrm>
                    <a:off x="4440770" y="2820466"/>
                    <a:ext cx="1149674" cy="307777"/>
                  </a:xfrm>
                  <a:prstGeom prst="rect">
                    <a:avLst/>
                  </a:prstGeom>
                  <a:noFill/>
                  <a:ln>
                    <a:solidFill>
                      <a:srgbClr val="FF0000"/>
                    </a:solidFill>
                  </a:ln>
                </p:spPr>
                <p:txBody>
                  <a:bodyPr wrap="none" rtlCol="0">
                    <a:spAutoFit/>
                  </a:bodyPr>
                  <a:lstStyle/>
                  <a:p>
                    <a:r>
                      <a:rPr lang="en-US" sz="1400" dirty="0">
                        <a:solidFill>
                          <a:srgbClr val="0000FF"/>
                        </a:solidFill>
                        <a:latin typeface="Arial" panose="020B0604020202020204" pitchFamily="34" charset="0"/>
                        <a:cs typeface="Arial" panose="020B0604020202020204" pitchFamily="34" charset="0"/>
                      </a:rPr>
                      <a:t>Quark Mass</a:t>
                    </a:r>
                  </a:p>
                </p:txBody>
              </p:sp>
              <p:cxnSp>
                <p:nvCxnSpPr>
                  <p:cNvPr id="25" name="Straight Arrow Connector 24">
                    <a:extLst>
                      <a:ext uri="{FF2B5EF4-FFF2-40B4-BE49-F238E27FC236}">
                        <a16:creationId xmlns:a16="http://schemas.microsoft.com/office/drawing/2014/main" id="{6AB1FD4B-D1FB-AD31-614F-950B46CC8AA3}"/>
                      </a:ext>
                    </a:extLst>
                  </p:cNvPr>
                  <p:cNvCxnSpPr/>
                  <p:nvPr/>
                </p:nvCxnSpPr>
                <p:spPr>
                  <a:xfrm flipH="1" flipV="1">
                    <a:off x="4304958" y="2594790"/>
                    <a:ext cx="166501" cy="225676"/>
                  </a:xfrm>
                  <a:prstGeom prst="straightConnector1">
                    <a:avLst/>
                  </a:prstGeom>
                  <a:ln w="222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1" name="Group 20">
                  <a:extLst>
                    <a:ext uri="{FF2B5EF4-FFF2-40B4-BE49-F238E27FC236}">
                      <a16:creationId xmlns:a16="http://schemas.microsoft.com/office/drawing/2014/main" id="{4C526642-1B64-767E-0A24-4745C790D0E6}"/>
                    </a:ext>
                  </a:extLst>
                </p:cNvPr>
                <p:cNvGrpSpPr/>
                <p:nvPr/>
              </p:nvGrpSpPr>
              <p:grpSpPr>
                <a:xfrm>
                  <a:off x="5218120" y="2683764"/>
                  <a:ext cx="2185795" cy="537448"/>
                  <a:chOff x="5218120" y="2594789"/>
                  <a:chExt cx="2185795" cy="537448"/>
                </a:xfrm>
              </p:grpSpPr>
              <p:sp>
                <p:nvSpPr>
                  <p:cNvPr id="22" name="TextBox 21">
                    <a:extLst>
                      <a:ext uri="{FF2B5EF4-FFF2-40B4-BE49-F238E27FC236}">
                        <a16:creationId xmlns:a16="http://schemas.microsoft.com/office/drawing/2014/main" id="{07B30940-5674-B0A3-F208-BDBC7B4E2506}"/>
                      </a:ext>
                    </a:extLst>
                  </p:cNvPr>
                  <p:cNvSpPr txBox="1"/>
                  <p:nvPr/>
                </p:nvSpPr>
                <p:spPr>
                  <a:xfrm>
                    <a:off x="5982244" y="2824460"/>
                    <a:ext cx="1421671" cy="307777"/>
                  </a:xfrm>
                  <a:prstGeom prst="rect">
                    <a:avLst/>
                  </a:prstGeom>
                  <a:noFill/>
                  <a:ln>
                    <a:solidFill>
                      <a:srgbClr val="FF0000"/>
                    </a:solidFill>
                  </a:ln>
                </p:spPr>
                <p:txBody>
                  <a:bodyPr wrap="none" rtlCol="0">
                    <a:spAutoFit/>
                  </a:bodyPr>
                  <a:lstStyle/>
                  <a:p>
                    <a:r>
                      <a:rPr lang="en-US" sz="1400" dirty="0">
                        <a:solidFill>
                          <a:srgbClr val="0000FF"/>
                        </a:solidFill>
                        <a:latin typeface="Arial" panose="020B0604020202020204" pitchFamily="34" charset="0"/>
                        <a:cs typeface="Arial" panose="020B0604020202020204" pitchFamily="34" charset="0"/>
                      </a:rPr>
                      <a:t>Trace Anomaly </a:t>
                    </a:r>
                  </a:p>
                </p:txBody>
              </p:sp>
              <p:cxnSp>
                <p:nvCxnSpPr>
                  <p:cNvPr id="23" name="Straight Arrow Connector 22">
                    <a:extLst>
                      <a:ext uri="{FF2B5EF4-FFF2-40B4-BE49-F238E27FC236}">
                        <a16:creationId xmlns:a16="http://schemas.microsoft.com/office/drawing/2014/main" id="{F89447DC-929E-0487-E08D-92C05BDAAD35}"/>
                      </a:ext>
                    </a:extLst>
                  </p:cNvPr>
                  <p:cNvCxnSpPr/>
                  <p:nvPr/>
                </p:nvCxnSpPr>
                <p:spPr>
                  <a:xfrm flipH="1" flipV="1">
                    <a:off x="5218120" y="2594789"/>
                    <a:ext cx="764124" cy="215201"/>
                  </a:xfrm>
                  <a:prstGeom prst="straightConnector1">
                    <a:avLst/>
                  </a:prstGeom>
                  <a:ln w="222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grpSp>
        <p:grpSp>
          <p:nvGrpSpPr>
            <p:cNvPr id="9" name="Group 8">
              <a:extLst>
                <a:ext uri="{FF2B5EF4-FFF2-40B4-BE49-F238E27FC236}">
                  <a16:creationId xmlns:a16="http://schemas.microsoft.com/office/drawing/2014/main" id="{6267594D-DA91-D507-D359-8DD715A2B8C9}"/>
                </a:ext>
              </a:extLst>
            </p:cNvPr>
            <p:cNvGrpSpPr/>
            <p:nvPr/>
          </p:nvGrpSpPr>
          <p:grpSpPr>
            <a:xfrm>
              <a:off x="3554099" y="749295"/>
              <a:ext cx="3992727" cy="652590"/>
              <a:chOff x="3554099" y="749295"/>
              <a:chExt cx="3992727" cy="652590"/>
            </a:xfrm>
          </p:grpSpPr>
          <p:sp>
            <p:nvSpPr>
              <p:cNvPr id="10" name="Left Brace 9">
                <a:extLst>
                  <a:ext uri="{FF2B5EF4-FFF2-40B4-BE49-F238E27FC236}">
                    <a16:creationId xmlns:a16="http://schemas.microsoft.com/office/drawing/2014/main" id="{168E06E1-F5EA-0185-59E9-26BD0FEC03E4}"/>
                  </a:ext>
                </a:extLst>
              </p:cNvPr>
              <p:cNvSpPr/>
              <p:nvPr/>
            </p:nvSpPr>
            <p:spPr>
              <a:xfrm rot="5400000">
                <a:off x="4811645" y="820364"/>
                <a:ext cx="233318" cy="929719"/>
              </a:xfrm>
              <a:prstGeom prst="leftBrac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Left Brace 10">
                <a:extLst>
                  <a:ext uri="{FF2B5EF4-FFF2-40B4-BE49-F238E27FC236}">
                    <a16:creationId xmlns:a16="http://schemas.microsoft.com/office/drawing/2014/main" id="{A131E1E1-CB17-B0FF-97C0-0092203D248C}"/>
                  </a:ext>
                </a:extLst>
              </p:cNvPr>
              <p:cNvSpPr/>
              <p:nvPr/>
            </p:nvSpPr>
            <p:spPr>
              <a:xfrm rot="5400000">
                <a:off x="6035247" y="788797"/>
                <a:ext cx="233320" cy="992855"/>
              </a:xfrm>
              <a:prstGeom prst="leftBrac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CDA938F-F813-46B5-0A94-6805967CB264}"/>
                  </a:ext>
                </a:extLst>
              </p:cNvPr>
              <p:cNvSpPr txBox="1"/>
              <p:nvPr/>
            </p:nvSpPr>
            <p:spPr>
              <a:xfrm>
                <a:off x="3554099" y="755550"/>
                <a:ext cx="1628972" cy="307777"/>
              </a:xfrm>
              <a:prstGeom prst="rect">
                <a:avLst/>
              </a:prstGeom>
              <a:noFill/>
              <a:ln>
                <a:solidFill>
                  <a:srgbClr val="FF0000"/>
                </a:solidFill>
              </a:ln>
            </p:spPr>
            <p:txBody>
              <a:bodyPr wrap="none" rtlCol="0">
                <a:spAutoFit/>
              </a:bodyPr>
              <a:lstStyle/>
              <a:p>
                <a:r>
                  <a:rPr lang="en-US" sz="1400" dirty="0">
                    <a:solidFill>
                      <a:srgbClr val="0000FF"/>
                    </a:solidFill>
                    <a:latin typeface="Arial" panose="020B0604020202020204" pitchFamily="34" charset="0"/>
                    <a:cs typeface="Arial" panose="020B0604020202020204" pitchFamily="34" charset="0"/>
                  </a:rPr>
                  <a:t>Relativistic motion</a:t>
                </a:r>
              </a:p>
            </p:txBody>
          </p:sp>
          <p:sp>
            <p:nvSpPr>
              <p:cNvPr id="13" name="TextBox 12">
                <a:extLst>
                  <a:ext uri="{FF2B5EF4-FFF2-40B4-BE49-F238E27FC236}">
                    <a16:creationId xmlns:a16="http://schemas.microsoft.com/office/drawing/2014/main" id="{80A9B625-1966-0390-1B1D-1C90BCBD97E6}"/>
                  </a:ext>
                </a:extLst>
              </p:cNvPr>
              <p:cNvSpPr txBox="1"/>
              <p:nvPr/>
            </p:nvSpPr>
            <p:spPr>
              <a:xfrm>
                <a:off x="5760760" y="749295"/>
                <a:ext cx="1786066" cy="307777"/>
              </a:xfrm>
              <a:prstGeom prst="rect">
                <a:avLst/>
              </a:prstGeom>
              <a:noFill/>
              <a:ln>
                <a:solidFill>
                  <a:srgbClr val="FF0000"/>
                </a:solidFill>
              </a:ln>
            </p:spPr>
            <p:txBody>
              <a:bodyPr wrap="none" rtlCol="0">
                <a:spAutoFit/>
              </a:bodyPr>
              <a:lstStyle/>
              <a:p>
                <a:r>
                  <a:rPr lang="en-US" sz="1400" dirty="0">
                    <a:solidFill>
                      <a:srgbClr val="0000FF"/>
                    </a:solidFill>
                    <a:latin typeface="Arial" panose="020B0604020202020204" pitchFamily="34" charset="0"/>
                    <a:cs typeface="Arial" panose="020B0604020202020204" pitchFamily="34" charset="0"/>
                  </a:rPr>
                  <a:t>Quantum fluctuation</a:t>
                </a:r>
              </a:p>
            </p:txBody>
          </p:sp>
          <p:cxnSp>
            <p:nvCxnSpPr>
              <p:cNvPr id="14" name="Straight Arrow Connector 13">
                <a:extLst>
                  <a:ext uri="{FF2B5EF4-FFF2-40B4-BE49-F238E27FC236}">
                    <a16:creationId xmlns:a16="http://schemas.microsoft.com/office/drawing/2014/main" id="{A837F8BF-7DF4-8030-61AB-8D306A2B9638}"/>
                  </a:ext>
                </a:extLst>
              </p:cNvPr>
              <p:cNvCxnSpPr/>
              <p:nvPr/>
            </p:nvCxnSpPr>
            <p:spPr>
              <a:xfrm>
                <a:off x="5760760" y="1063327"/>
                <a:ext cx="363044" cy="105237"/>
              </a:xfrm>
              <a:prstGeom prst="straightConnector1">
                <a:avLst/>
              </a:prstGeom>
              <a:ln w="222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C9730A38-B167-6100-3ED9-9957CF265079}"/>
                  </a:ext>
                </a:extLst>
              </p:cNvPr>
              <p:cNvCxnSpPr/>
              <p:nvPr/>
            </p:nvCxnSpPr>
            <p:spPr>
              <a:xfrm flipH="1">
                <a:off x="4931133" y="1063327"/>
                <a:ext cx="405488" cy="103808"/>
              </a:xfrm>
              <a:prstGeom prst="straightConnector1">
                <a:avLst/>
              </a:prstGeom>
              <a:ln w="222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pic>
        <p:nvPicPr>
          <p:cNvPr id="30" name="Picture 29">
            <a:extLst>
              <a:ext uri="{FF2B5EF4-FFF2-40B4-BE49-F238E27FC236}">
                <a16:creationId xmlns:a16="http://schemas.microsoft.com/office/drawing/2014/main" id="{EA7AF081-57F4-457C-438C-8ECE93D3723E}"/>
              </a:ext>
            </a:extLst>
          </p:cNvPr>
          <p:cNvPicPr>
            <a:picLocks noChangeAspect="1"/>
          </p:cNvPicPr>
          <p:nvPr/>
        </p:nvPicPr>
        <p:blipFill>
          <a:blip r:embed="rId3"/>
          <a:stretch>
            <a:fillRect/>
          </a:stretch>
        </p:blipFill>
        <p:spPr>
          <a:xfrm>
            <a:off x="252876" y="1105918"/>
            <a:ext cx="2104522" cy="1409517"/>
          </a:xfrm>
          <a:prstGeom prst="rect">
            <a:avLst/>
          </a:prstGeom>
        </p:spPr>
      </p:pic>
      <p:sp>
        <p:nvSpPr>
          <p:cNvPr id="31" name="TextBox 30">
            <a:extLst>
              <a:ext uri="{FF2B5EF4-FFF2-40B4-BE49-F238E27FC236}">
                <a16:creationId xmlns:a16="http://schemas.microsoft.com/office/drawing/2014/main" id="{4AA1647C-44A4-DED9-6AE7-B3681BFDACC9}"/>
              </a:ext>
            </a:extLst>
          </p:cNvPr>
          <p:cNvSpPr txBox="1"/>
          <p:nvPr/>
        </p:nvSpPr>
        <p:spPr>
          <a:xfrm>
            <a:off x="1636193" y="2398191"/>
            <a:ext cx="816274" cy="276999"/>
          </a:xfrm>
          <a:prstGeom prst="rect">
            <a:avLst/>
          </a:prstGeom>
          <a:noFill/>
        </p:spPr>
        <p:txBody>
          <a:bodyPr wrap="square" rtlCol="0">
            <a:spAutoFit/>
          </a:bodyPr>
          <a:lstStyle/>
          <a:p>
            <a:r>
              <a:rPr lang="en-US" sz="1200" b="1" i="1" dirty="0">
                <a:latin typeface="Arial" panose="020B0604020202020204" pitchFamily="34" charset="0"/>
                <a:cs typeface="Arial" panose="020B0604020202020204" pitchFamily="34" charset="0"/>
              </a:rPr>
              <a:t>0.1 GeV</a:t>
            </a:r>
          </a:p>
        </p:txBody>
      </p:sp>
      <p:sp>
        <p:nvSpPr>
          <p:cNvPr id="32" name="TextBox 31">
            <a:extLst>
              <a:ext uri="{FF2B5EF4-FFF2-40B4-BE49-F238E27FC236}">
                <a16:creationId xmlns:a16="http://schemas.microsoft.com/office/drawing/2014/main" id="{182E0ECB-F5A8-7782-6BE6-C8FEE7C67EDD}"/>
              </a:ext>
            </a:extLst>
          </p:cNvPr>
          <p:cNvSpPr txBox="1"/>
          <p:nvPr/>
        </p:nvSpPr>
        <p:spPr>
          <a:xfrm>
            <a:off x="62738" y="1103152"/>
            <a:ext cx="859899" cy="276999"/>
          </a:xfrm>
          <a:prstGeom prst="rect">
            <a:avLst/>
          </a:prstGeom>
          <a:noFill/>
        </p:spPr>
        <p:txBody>
          <a:bodyPr wrap="square" rtlCol="0">
            <a:spAutoFit/>
          </a:bodyPr>
          <a:lstStyle/>
          <a:p>
            <a:r>
              <a:rPr lang="en-US" sz="1200" b="1" i="1" dirty="0">
                <a:latin typeface="Arial" panose="020B0604020202020204" pitchFamily="34" charset="0"/>
                <a:cs typeface="Arial" panose="020B0604020202020204" pitchFamily="34" charset="0"/>
              </a:rPr>
              <a:t>MeV</a:t>
            </a:r>
          </a:p>
        </p:txBody>
      </p:sp>
      <p:sp>
        <p:nvSpPr>
          <p:cNvPr id="33" name="TextBox 32">
            <a:extLst>
              <a:ext uri="{FF2B5EF4-FFF2-40B4-BE49-F238E27FC236}">
                <a16:creationId xmlns:a16="http://schemas.microsoft.com/office/drawing/2014/main" id="{F749F775-20C9-ED1F-95D2-35500BE82F9C}"/>
              </a:ext>
            </a:extLst>
          </p:cNvPr>
          <p:cNvSpPr txBox="1"/>
          <p:nvPr/>
        </p:nvSpPr>
        <p:spPr>
          <a:xfrm>
            <a:off x="587828" y="2738585"/>
            <a:ext cx="8458406" cy="369332"/>
          </a:xfrm>
          <a:prstGeom prst="rect">
            <a:avLst/>
          </a:prstGeom>
          <a:noFill/>
        </p:spPr>
        <p:txBody>
          <a:bodyPr wrap="none" rtlCol="0">
            <a:spAutoFit/>
          </a:bodyPr>
          <a:lstStyle/>
          <a:p>
            <a:r>
              <a:rPr lang="en-US" dirty="0">
                <a:highlight>
                  <a:srgbClr val="FFFF00"/>
                </a:highlight>
                <a:latin typeface="Arial" panose="020B0604020202020204" pitchFamily="34" charset="0"/>
                <a:cs typeface="Arial" panose="020B0604020202020204" pitchFamily="34" charset="0"/>
              </a:rPr>
              <a:t>Ji 2021 (pion): </a:t>
            </a:r>
            <a:r>
              <a:rPr lang="en-US" dirty="0" err="1">
                <a:highlight>
                  <a:srgbClr val="FFFF00"/>
                </a:highlight>
                <a:latin typeface="Arial" panose="020B0604020202020204" pitchFamily="34" charset="0"/>
                <a:cs typeface="Arial" panose="020B0604020202020204" pitchFamily="34" charset="0"/>
              </a:rPr>
              <a:t>c</a:t>
            </a:r>
            <a:r>
              <a:rPr lang="en-US" baseline="-25000" dirty="0" err="1">
                <a:highlight>
                  <a:srgbClr val="FFFF00"/>
                </a:highlight>
                <a:latin typeface="Arial" panose="020B0604020202020204" pitchFamily="34" charset="0"/>
                <a:cs typeface="Arial" panose="020B0604020202020204" pitchFamily="34" charset="0"/>
              </a:rPr>
              <a:t>mq</a:t>
            </a:r>
            <a:r>
              <a:rPr lang="en-US" dirty="0">
                <a:highlight>
                  <a:srgbClr val="FFFF00"/>
                </a:highlight>
                <a:latin typeface="Arial" panose="020B0604020202020204" pitchFamily="34" charset="0"/>
                <a:cs typeface="Arial" panose="020B0604020202020204" pitchFamily="34" charset="0"/>
              </a:rPr>
              <a:t> ~ 1/2 M, E</a:t>
            </a:r>
            <a:r>
              <a:rPr lang="en-US" baseline="-25000" dirty="0">
                <a:highlight>
                  <a:srgbClr val="FFFF00"/>
                </a:highlight>
                <a:latin typeface="Arial" panose="020B0604020202020204" pitchFamily="34" charset="0"/>
                <a:cs typeface="Arial" panose="020B0604020202020204" pitchFamily="34" charset="0"/>
              </a:rPr>
              <a:t>q</a:t>
            </a:r>
            <a:r>
              <a:rPr lang="en-US" dirty="0">
                <a:highlight>
                  <a:srgbClr val="FFFF00"/>
                </a:highlight>
                <a:latin typeface="Arial" panose="020B0604020202020204" pitchFamily="34" charset="0"/>
                <a:cs typeface="Arial" panose="020B0604020202020204" pitchFamily="34" charset="0"/>
              </a:rPr>
              <a:t> = 3/8 M &lt;</a:t>
            </a:r>
            <a:r>
              <a:rPr lang="en-US" dirty="0" err="1">
                <a:highlight>
                  <a:srgbClr val="FFFF00"/>
                </a:highlight>
                <a:latin typeface="Arial" panose="020B0604020202020204" pitchFamily="34" charset="0"/>
                <a:cs typeface="Arial" panose="020B0604020202020204" pitchFamily="34" charset="0"/>
              </a:rPr>
              <a:t>xq</a:t>
            </a:r>
            <a:r>
              <a:rPr lang="en-US" dirty="0">
                <a:highlight>
                  <a:srgbClr val="FFFF00"/>
                </a:highlight>
                <a:latin typeface="Arial" panose="020B0604020202020204" pitchFamily="34" charset="0"/>
                <a:cs typeface="Arial" panose="020B0604020202020204" pitchFamily="34" charset="0"/>
              </a:rPr>
              <a:t>&gt; (m), </a:t>
            </a:r>
            <a:r>
              <a:rPr lang="en-US" dirty="0" err="1">
                <a:highlight>
                  <a:srgbClr val="FFFF00"/>
                </a:highlight>
                <a:latin typeface="Arial" panose="020B0604020202020204" pitchFamily="34" charset="0"/>
                <a:cs typeface="Arial" panose="020B0604020202020204" pitchFamily="34" charset="0"/>
              </a:rPr>
              <a:t>E</a:t>
            </a:r>
            <a:r>
              <a:rPr lang="en-US" baseline="-25000" dirty="0" err="1">
                <a:highlight>
                  <a:srgbClr val="FFFF00"/>
                </a:highlight>
                <a:latin typeface="Arial" panose="020B0604020202020204" pitchFamily="34" charset="0"/>
                <a:cs typeface="Arial" panose="020B0604020202020204" pitchFamily="34" charset="0"/>
              </a:rPr>
              <a:t>g</a:t>
            </a:r>
            <a:r>
              <a:rPr lang="en-US" dirty="0">
                <a:highlight>
                  <a:srgbClr val="FFFF00"/>
                </a:highlight>
                <a:latin typeface="Arial" panose="020B0604020202020204" pitchFamily="34" charset="0"/>
                <a:cs typeface="Arial" panose="020B0604020202020204" pitchFamily="34" charset="0"/>
              </a:rPr>
              <a:t> = 3/8 M &lt;</a:t>
            </a:r>
            <a:r>
              <a:rPr lang="en-US" dirty="0" err="1">
                <a:highlight>
                  <a:srgbClr val="FFFF00"/>
                </a:highlight>
                <a:latin typeface="Arial" panose="020B0604020202020204" pitchFamily="34" charset="0"/>
                <a:cs typeface="Arial" panose="020B0604020202020204" pitchFamily="34" charset="0"/>
              </a:rPr>
              <a:t>xg</a:t>
            </a:r>
            <a:r>
              <a:rPr lang="en-US" dirty="0">
                <a:highlight>
                  <a:srgbClr val="FFFF00"/>
                </a:highlight>
                <a:latin typeface="Arial" panose="020B0604020202020204" pitchFamily="34" charset="0"/>
                <a:cs typeface="Arial" panose="020B0604020202020204" pitchFamily="34" charset="0"/>
              </a:rPr>
              <a:t>&gt; (m), </a:t>
            </a:r>
            <a:r>
              <a:rPr lang="en-US" dirty="0" err="1">
                <a:highlight>
                  <a:srgbClr val="FFFF00"/>
                </a:highlight>
                <a:latin typeface="Arial" panose="020B0604020202020204" pitchFamily="34" charset="0"/>
                <a:cs typeface="Arial" panose="020B0604020202020204" pitchFamily="34" charset="0"/>
              </a:rPr>
              <a:t>T</a:t>
            </a:r>
            <a:r>
              <a:rPr lang="en-US" baseline="-25000" dirty="0" err="1">
                <a:highlight>
                  <a:srgbClr val="FFFF00"/>
                </a:highlight>
                <a:latin typeface="Arial" panose="020B0604020202020204" pitchFamily="34" charset="0"/>
                <a:cs typeface="Arial" panose="020B0604020202020204" pitchFamily="34" charset="0"/>
              </a:rPr>
              <a:t>g</a:t>
            </a:r>
            <a:r>
              <a:rPr lang="en-US" dirty="0">
                <a:highlight>
                  <a:srgbClr val="FFFF00"/>
                </a:highlight>
                <a:latin typeface="Arial" panose="020B0604020202020204" pitchFamily="34" charset="0"/>
                <a:cs typeface="Arial" panose="020B0604020202020204" pitchFamily="34" charset="0"/>
              </a:rPr>
              <a:t> = 1/8 M</a:t>
            </a:r>
          </a:p>
        </p:txBody>
      </p:sp>
      <p:pic>
        <p:nvPicPr>
          <p:cNvPr id="34" name="Picture 8" descr="ActionAPE5LQanimXs30small">
            <a:extLst>
              <a:ext uri="{FF2B5EF4-FFF2-40B4-BE49-F238E27FC236}">
                <a16:creationId xmlns:a16="http://schemas.microsoft.com/office/drawing/2014/main" id="{57CB4860-74AD-1603-763A-370FE74708A6}"/>
              </a:ext>
            </a:extLst>
          </p:cNvPr>
          <p:cNvPicPr>
            <a:picLocks noChangeAspect="1" noChangeArrowheads="1" noCrop="1"/>
          </p:cNvPicPr>
          <p:nvPr/>
        </p:nvPicPr>
        <p:blipFill>
          <a:blip r:embed="rId4" cstate="print"/>
          <a:srcRect/>
          <a:stretch>
            <a:fillRect/>
          </a:stretch>
        </p:blipFill>
        <p:spPr bwMode="auto">
          <a:xfrm>
            <a:off x="443089" y="3736057"/>
            <a:ext cx="2337357" cy="1753018"/>
          </a:xfrm>
          <a:prstGeom prst="rect">
            <a:avLst/>
          </a:prstGeom>
          <a:noFill/>
          <a:ln w="9525">
            <a:noFill/>
            <a:miter lim="800000"/>
            <a:headEnd/>
            <a:tailEnd/>
          </a:ln>
        </p:spPr>
      </p:pic>
      <p:sp>
        <p:nvSpPr>
          <p:cNvPr id="35" name="TextBox 34">
            <a:extLst>
              <a:ext uri="{FF2B5EF4-FFF2-40B4-BE49-F238E27FC236}">
                <a16:creationId xmlns:a16="http://schemas.microsoft.com/office/drawing/2014/main" id="{910DE24C-426F-1D2F-6609-D7D932AF1970}"/>
              </a:ext>
            </a:extLst>
          </p:cNvPr>
          <p:cNvSpPr txBox="1"/>
          <p:nvPr/>
        </p:nvSpPr>
        <p:spPr>
          <a:xfrm>
            <a:off x="312342" y="5714295"/>
            <a:ext cx="2598852" cy="646331"/>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In chiral limit, all terms vanish, and pion’s gluon structure becomes like vacuum</a:t>
            </a:r>
          </a:p>
        </p:txBody>
      </p:sp>
      <p:sp>
        <p:nvSpPr>
          <p:cNvPr id="36" name="TextBox 35">
            <a:extLst>
              <a:ext uri="{FF2B5EF4-FFF2-40B4-BE49-F238E27FC236}">
                <a16:creationId xmlns:a16="http://schemas.microsoft.com/office/drawing/2014/main" id="{8BA2B077-9203-22A1-D35C-DE90C9E2CB4A}"/>
              </a:ext>
            </a:extLst>
          </p:cNvPr>
          <p:cNvSpPr txBox="1"/>
          <p:nvPr/>
        </p:nvSpPr>
        <p:spPr>
          <a:xfrm>
            <a:off x="6600710" y="5698459"/>
            <a:ext cx="2350899" cy="830997"/>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In 2D QCD the quark and gluon contributions diverge and bear opposite sign, upon summing the GOR relation holds </a:t>
            </a:r>
          </a:p>
        </p:txBody>
      </p:sp>
      <p:sp>
        <p:nvSpPr>
          <p:cNvPr id="37" name="TextBox 36">
            <a:extLst>
              <a:ext uri="{FF2B5EF4-FFF2-40B4-BE49-F238E27FC236}">
                <a16:creationId xmlns:a16="http://schemas.microsoft.com/office/drawing/2014/main" id="{40569D97-292C-CAFA-80F4-1FCB1DF1F481}"/>
              </a:ext>
            </a:extLst>
          </p:cNvPr>
          <p:cNvSpPr txBox="1"/>
          <p:nvPr/>
        </p:nvSpPr>
        <p:spPr>
          <a:xfrm>
            <a:off x="6872590" y="3141480"/>
            <a:ext cx="2246384"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Yu Jia et al., Phys. Rev. D98, 074024</a:t>
            </a:r>
          </a:p>
        </p:txBody>
      </p:sp>
      <p:sp>
        <p:nvSpPr>
          <p:cNvPr id="38" name="TextBox 37">
            <a:extLst>
              <a:ext uri="{FF2B5EF4-FFF2-40B4-BE49-F238E27FC236}">
                <a16:creationId xmlns:a16="http://schemas.microsoft.com/office/drawing/2014/main" id="{201543FD-8BAB-EA3E-4920-74BFC77A9750}"/>
              </a:ext>
            </a:extLst>
          </p:cNvPr>
          <p:cNvSpPr txBox="1"/>
          <p:nvPr/>
        </p:nvSpPr>
        <p:spPr>
          <a:xfrm>
            <a:off x="467514" y="3230222"/>
            <a:ext cx="3647326"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Ji 1995</a:t>
            </a:r>
          </a:p>
        </p:txBody>
      </p:sp>
      <p:pic>
        <p:nvPicPr>
          <p:cNvPr id="39" name="Picture 38">
            <a:extLst>
              <a:ext uri="{FF2B5EF4-FFF2-40B4-BE49-F238E27FC236}">
                <a16:creationId xmlns:a16="http://schemas.microsoft.com/office/drawing/2014/main" id="{D3288B85-CC54-CD3D-F900-2C6B75E0EEAF}"/>
              </a:ext>
            </a:extLst>
          </p:cNvPr>
          <p:cNvPicPr>
            <a:picLocks noChangeAspect="1"/>
          </p:cNvPicPr>
          <p:nvPr/>
        </p:nvPicPr>
        <p:blipFill>
          <a:blip r:embed="rId5"/>
          <a:stretch>
            <a:fillRect/>
          </a:stretch>
        </p:blipFill>
        <p:spPr>
          <a:xfrm>
            <a:off x="6352186" y="3643229"/>
            <a:ext cx="2791814" cy="2130321"/>
          </a:xfrm>
          <a:prstGeom prst="rect">
            <a:avLst/>
          </a:prstGeom>
        </p:spPr>
      </p:pic>
      <p:pic>
        <p:nvPicPr>
          <p:cNvPr id="40" name="Picture 39">
            <a:extLst>
              <a:ext uri="{FF2B5EF4-FFF2-40B4-BE49-F238E27FC236}">
                <a16:creationId xmlns:a16="http://schemas.microsoft.com/office/drawing/2014/main" id="{A6286C52-BFF4-2439-F97C-11DBD7AC455B}"/>
              </a:ext>
            </a:extLst>
          </p:cNvPr>
          <p:cNvPicPr>
            <a:picLocks noChangeAspect="1"/>
          </p:cNvPicPr>
          <p:nvPr/>
        </p:nvPicPr>
        <p:blipFill>
          <a:blip r:embed="rId6"/>
          <a:stretch>
            <a:fillRect/>
          </a:stretch>
        </p:blipFill>
        <p:spPr>
          <a:xfrm>
            <a:off x="3010416" y="3585788"/>
            <a:ext cx="3222392" cy="2333456"/>
          </a:xfrm>
          <a:prstGeom prst="rect">
            <a:avLst/>
          </a:prstGeom>
        </p:spPr>
      </p:pic>
      <p:sp>
        <p:nvSpPr>
          <p:cNvPr id="41" name="TextBox 40">
            <a:extLst>
              <a:ext uri="{FF2B5EF4-FFF2-40B4-BE49-F238E27FC236}">
                <a16:creationId xmlns:a16="http://schemas.microsoft.com/office/drawing/2014/main" id="{C8E7CC13-09B5-06F2-32EC-5F97141363C0}"/>
              </a:ext>
            </a:extLst>
          </p:cNvPr>
          <p:cNvSpPr txBox="1"/>
          <p:nvPr/>
        </p:nvSpPr>
        <p:spPr>
          <a:xfrm>
            <a:off x="3930046" y="3136612"/>
            <a:ext cx="1943795"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Yang et al, Phys. Rev. D91, 074516</a:t>
            </a:r>
          </a:p>
        </p:txBody>
      </p:sp>
      <p:sp>
        <p:nvSpPr>
          <p:cNvPr id="42" name="TextBox 41">
            <a:extLst>
              <a:ext uri="{FF2B5EF4-FFF2-40B4-BE49-F238E27FC236}">
                <a16:creationId xmlns:a16="http://schemas.microsoft.com/office/drawing/2014/main" id="{8F981AD2-D0BB-1FA9-D573-D9B0B642F1EA}"/>
              </a:ext>
            </a:extLst>
          </p:cNvPr>
          <p:cNvSpPr txBox="1"/>
          <p:nvPr/>
        </p:nvSpPr>
        <p:spPr>
          <a:xfrm>
            <a:off x="3368337" y="5898961"/>
            <a:ext cx="2735945"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combined quark/glue energy contribution to the PS/V meson mass</a:t>
            </a:r>
          </a:p>
        </p:txBody>
      </p:sp>
    </p:spTree>
    <p:extLst>
      <p:ext uri="{BB962C8B-B14F-4D97-AF65-F5344CB8AC3E}">
        <p14:creationId xmlns:p14="http://schemas.microsoft.com/office/powerpoint/2010/main" val="3464357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28</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mj-lt"/>
              </a:rPr>
              <a:t>EIC – Versatility and Luminosity is Key</a:t>
            </a:r>
          </a:p>
        </p:txBody>
      </p:sp>
      <p:sp>
        <p:nvSpPr>
          <p:cNvPr id="3" name="TextBox 2">
            <a:extLst>
              <a:ext uri="{FF2B5EF4-FFF2-40B4-BE49-F238E27FC236}">
                <a16:creationId xmlns:a16="http://schemas.microsoft.com/office/drawing/2014/main" id="{0A7C3E81-D926-4C9D-AFEB-62038A91B5BE}"/>
              </a:ext>
            </a:extLst>
          </p:cNvPr>
          <p:cNvSpPr txBox="1"/>
          <p:nvPr/>
        </p:nvSpPr>
        <p:spPr>
          <a:xfrm>
            <a:off x="169580" y="882280"/>
            <a:ext cx="7400925" cy="646331"/>
          </a:xfrm>
          <a:prstGeom prst="rect">
            <a:avLst/>
          </a:prstGeom>
          <a:noFill/>
        </p:spPr>
        <p:txBody>
          <a:bodyPr wrap="square" rtlCol="0">
            <a:spAutoFit/>
          </a:bodyPr>
          <a:lstStyle/>
          <a:p>
            <a:pPr defTabSz="914400"/>
            <a:r>
              <a:rPr lang="en-US" dirty="0">
                <a:solidFill>
                  <a:srgbClr val="0000FF"/>
                </a:solidFill>
                <a:latin typeface="Arial" panose="020B0604020202020204"/>
              </a:rPr>
              <a:t>Why would pion and kaon structure functions, and even measurements of pion structure beyond (pion GPDs and TMDs) be feasible at an EIC?</a:t>
            </a:r>
          </a:p>
        </p:txBody>
      </p:sp>
      <p:pic>
        <p:nvPicPr>
          <p:cNvPr id="8" name="Picture 7">
            <a:extLst>
              <a:ext uri="{FF2B5EF4-FFF2-40B4-BE49-F238E27FC236}">
                <a16:creationId xmlns:a16="http://schemas.microsoft.com/office/drawing/2014/main" id="{65BAF5CA-0B2C-47CA-9B34-B051FC19C7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51195" y="1969113"/>
            <a:ext cx="4138163" cy="2787651"/>
          </a:xfrm>
          <a:prstGeom prst="rect">
            <a:avLst/>
          </a:prstGeom>
          <a:noFill/>
          <a:ln>
            <a:noFill/>
          </a:ln>
        </p:spPr>
      </p:pic>
      <p:pic>
        <p:nvPicPr>
          <p:cNvPr id="14" name="Picture 13" descr="Screen Shot 2017-04-11 at 12.48.51 PM.png">
            <a:extLst>
              <a:ext uri="{FF2B5EF4-FFF2-40B4-BE49-F238E27FC236}">
                <a16:creationId xmlns:a16="http://schemas.microsoft.com/office/drawing/2014/main" id="{83E68340-F262-40FB-9302-7391EDFBC1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04" y="611889"/>
            <a:ext cx="1588296" cy="1315392"/>
          </a:xfrm>
          <a:prstGeom prst="rect">
            <a:avLst/>
          </a:prstGeom>
        </p:spPr>
      </p:pic>
      <p:sp>
        <p:nvSpPr>
          <p:cNvPr id="11" name="TextBox 10">
            <a:extLst>
              <a:ext uri="{FF2B5EF4-FFF2-40B4-BE49-F238E27FC236}">
                <a16:creationId xmlns:a16="http://schemas.microsoft.com/office/drawing/2014/main" id="{453F7097-B37D-43E1-ABF4-A599C07A352A}"/>
              </a:ext>
            </a:extLst>
          </p:cNvPr>
          <p:cNvSpPr txBox="1"/>
          <p:nvPr/>
        </p:nvSpPr>
        <p:spPr>
          <a:xfrm>
            <a:off x="315115" y="1813275"/>
            <a:ext cx="4351703" cy="4585871"/>
          </a:xfrm>
          <a:prstGeom prst="rect">
            <a:avLst/>
          </a:prstGeom>
          <a:noFill/>
        </p:spPr>
        <p:txBody>
          <a:bodyPr wrap="square" rtlCol="0">
            <a:spAutoFit/>
          </a:bodyPr>
          <a:lstStyle/>
          <a:p>
            <a:pPr marL="285750" indent="-285750" defTabSz="914400">
              <a:spcAft>
                <a:spcPts val="1200"/>
              </a:spcAft>
              <a:buFont typeface="Arial" panose="020B0604020202020204" pitchFamily="34" charset="0"/>
              <a:buChar char="•"/>
            </a:pPr>
            <a:r>
              <a:rPr lang="en-US" dirty="0">
                <a:solidFill>
                  <a:prstClr val="black"/>
                </a:solidFill>
                <a:latin typeface="Arial" panose="020B0604020202020204"/>
              </a:rPr>
              <a:t>L</a:t>
            </a:r>
            <a:r>
              <a:rPr lang="en-US" baseline="-25000" dirty="0">
                <a:solidFill>
                  <a:prstClr val="black"/>
                </a:solidFill>
                <a:latin typeface="Arial" panose="020B0604020202020204"/>
              </a:rPr>
              <a:t>EIC</a:t>
            </a:r>
            <a:r>
              <a:rPr lang="en-US" dirty="0">
                <a:solidFill>
                  <a:prstClr val="black"/>
                </a:solidFill>
                <a:latin typeface="Arial" panose="020B0604020202020204"/>
              </a:rPr>
              <a:t> = 10</a:t>
            </a:r>
            <a:r>
              <a:rPr lang="en-US" baseline="30000" dirty="0">
                <a:solidFill>
                  <a:prstClr val="black"/>
                </a:solidFill>
                <a:latin typeface="Arial" panose="020B0604020202020204"/>
              </a:rPr>
              <a:t>34</a:t>
            </a:r>
            <a:r>
              <a:rPr lang="en-US" dirty="0">
                <a:solidFill>
                  <a:prstClr val="black"/>
                </a:solidFill>
                <a:latin typeface="Arial" panose="020B0604020202020204"/>
              </a:rPr>
              <a:t> = 1000 x L</a:t>
            </a:r>
            <a:r>
              <a:rPr lang="en-US" baseline="-25000" dirty="0">
                <a:solidFill>
                  <a:prstClr val="black"/>
                </a:solidFill>
                <a:latin typeface="Arial" panose="020B0604020202020204"/>
              </a:rPr>
              <a:t>HERA</a:t>
            </a:r>
          </a:p>
          <a:p>
            <a:pPr marL="285750" indent="-285750" defTabSz="914400">
              <a:spcAft>
                <a:spcPts val="1200"/>
              </a:spcAft>
              <a:buFont typeface="Arial" panose="020B0604020202020204" pitchFamily="34" charset="0"/>
              <a:buChar char="•"/>
            </a:pPr>
            <a:r>
              <a:rPr lang="en-US" dirty="0">
                <a:solidFill>
                  <a:prstClr val="black"/>
                </a:solidFill>
                <a:latin typeface="Arial" panose="020B0604020202020204"/>
              </a:rPr>
              <a:t>Detection fraction @ EIC in general much higher than at HERA</a:t>
            </a:r>
          </a:p>
          <a:p>
            <a:pPr marL="285750" indent="-285750" defTabSz="914400">
              <a:spcAft>
                <a:spcPts val="1200"/>
              </a:spcAft>
              <a:buFont typeface="Arial" panose="020B0604020202020204" pitchFamily="34" charset="0"/>
              <a:buChar char="•"/>
            </a:pPr>
            <a:r>
              <a:rPr lang="en-US" dirty="0">
                <a:solidFill>
                  <a:prstClr val="black"/>
                </a:solidFill>
                <a:latin typeface="Arial" panose="020B0604020202020204"/>
              </a:rPr>
              <a:t>Fraction of proton wave function related to pion Sullivan process is roughly 10</a:t>
            </a:r>
            <a:r>
              <a:rPr lang="en-US" baseline="30000" dirty="0">
                <a:solidFill>
                  <a:prstClr val="black"/>
                </a:solidFill>
                <a:latin typeface="Arial" panose="020B0604020202020204"/>
              </a:rPr>
              <a:t>-3</a:t>
            </a:r>
            <a:r>
              <a:rPr lang="en-US" dirty="0">
                <a:solidFill>
                  <a:prstClr val="black"/>
                </a:solidFill>
                <a:latin typeface="Arial" panose="020B0604020202020204"/>
              </a:rPr>
              <a:t> for a small –t bin (0.02).</a:t>
            </a:r>
          </a:p>
          <a:p>
            <a:pPr marL="285750" indent="-285750" defTabSz="914400">
              <a:spcAft>
                <a:spcPts val="1200"/>
              </a:spcAft>
              <a:buFont typeface="Arial" panose="020B0604020202020204" pitchFamily="34" charset="0"/>
              <a:buChar char="•"/>
            </a:pPr>
            <a:r>
              <a:rPr lang="en-US" dirty="0">
                <a:solidFill>
                  <a:prstClr val="black"/>
                </a:solidFill>
                <a:latin typeface="Arial" panose="020B0604020202020204"/>
              </a:rPr>
              <a:t>Hence, pion data @ EIC should be comparable or better than the proton data @ HERA, or the 3D nucleon structure data @ COMPASS</a:t>
            </a:r>
          </a:p>
          <a:p>
            <a:pPr marL="285750" indent="-285750" defTabSz="914400">
              <a:spcAft>
                <a:spcPts val="1200"/>
              </a:spcAft>
              <a:buFont typeface="Arial" panose="020B0604020202020204" pitchFamily="34" charset="0"/>
              <a:buChar char="•"/>
            </a:pPr>
            <a:r>
              <a:rPr lang="en-US" dirty="0">
                <a:solidFill>
                  <a:prstClr val="black"/>
                </a:solidFill>
                <a:latin typeface="Arial" panose="020B0604020202020204"/>
              </a:rPr>
              <a:t>If we can convince ourselves we can map </a:t>
            </a:r>
            <a:r>
              <a:rPr lang="en-US" dirty="0">
                <a:solidFill>
                  <a:srgbClr val="0000FF"/>
                </a:solidFill>
                <a:latin typeface="Arial" panose="020B0604020202020204"/>
              </a:rPr>
              <a:t>pion (kaon) structure for –t &lt; 0.6 (0.9) GeV</a:t>
            </a:r>
            <a:r>
              <a:rPr lang="en-US" baseline="30000" dirty="0">
                <a:solidFill>
                  <a:srgbClr val="0000FF"/>
                </a:solidFill>
                <a:latin typeface="Arial" panose="020B0604020202020204"/>
              </a:rPr>
              <a:t>2</a:t>
            </a:r>
            <a:r>
              <a:rPr lang="en-US" dirty="0">
                <a:solidFill>
                  <a:prstClr val="black"/>
                </a:solidFill>
                <a:latin typeface="Arial" panose="020B0604020202020204"/>
              </a:rPr>
              <a:t>, we gain at least a decade as compared to HERA/COMPASS.</a:t>
            </a:r>
          </a:p>
        </p:txBody>
      </p:sp>
      <p:sp>
        <p:nvSpPr>
          <p:cNvPr id="13" name="TextBox 12">
            <a:extLst>
              <a:ext uri="{FF2B5EF4-FFF2-40B4-BE49-F238E27FC236}">
                <a16:creationId xmlns:a16="http://schemas.microsoft.com/office/drawing/2014/main" id="{34DC7C79-50D7-4752-890D-42E23B79F4B6}"/>
              </a:ext>
            </a:extLst>
          </p:cNvPr>
          <p:cNvSpPr txBox="1"/>
          <p:nvPr/>
        </p:nvSpPr>
        <p:spPr>
          <a:xfrm>
            <a:off x="5107412" y="4962980"/>
            <a:ext cx="3995492" cy="1508105"/>
          </a:xfrm>
          <a:prstGeom prst="rect">
            <a:avLst/>
          </a:prstGeom>
          <a:noFill/>
        </p:spPr>
        <p:txBody>
          <a:bodyPr wrap="square" rtlCol="0">
            <a:spAutoFit/>
          </a:bodyPr>
          <a:lstStyle/>
          <a:p>
            <a:pPr defTabSz="914400"/>
            <a:r>
              <a:rPr lang="en-US" sz="1600" i="1" dirty="0">
                <a:solidFill>
                  <a:prstClr val="black"/>
                </a:solidFill>
                <a:latin typeface="Arial" panose="020B0604020202020204"/>
              </a:rPr>
              <a:t>Ratio of the F</a:t>
            </a:r>
            <a:r>
              <a:rPr lang="en-US" sz="1600" i="1" baseline="-25000" dirty="0">
                <a:solidFill>
                  <a:prstClr val="black"/>
                </a:solidFill>
                <a:latin typeface="Arial" panose="020B0604020202020204"/>
              </a:rPr>
              <a:t>2</a:t>
            </a:r>
            <a:r>
              <a:rPr lang="en-US" sz="1600" i="1" dirty="0">
                <a:solidFill>
                  <a:prstClr val="black"/>
                </a:solidFill>
                <a:latin typeface="Arial" panose="020B0604020202020204"/>
              </a:rPr>
              <a:t> structure function related to the pion Sullivan process as compared to the proton F</a:t>
            </a:r>
            <a:r>
              <a:rPr lang="en-US" sz="1600" i="1" baseline="-25000" dirty="0">
                <a:solidFill>
                  <a:prstClr val="black"/>
                </a:solidFill>
                <a:latin typeface="Arial" panose="020B0604020202020204"/>
              </a:rPr>
              <a:t>2</a:t>
            </a:r>
            <a:r>
              <a:rPr lang="en-US" sz="1600" i="1" dirty="0">
                <a:solidFill>
                  <a:prstClr val="black"/>
                </a:solidFill>
                <a:latin typeface="Arial" panose="020B0604020202020204"/>
              </a:rPr>
              <a:t> structure function in the low-t vicinity of the pion pole, as a function of </a:t>
            </a:r>
            <a:r>
              <a:rPr lang="en-US" sz="1600" i="1" dirty="0" err="1">
                <a:solidFill>
                  <a:prstClr val="black"/>
                </a:solidFill>
                <a:latin typeface="Arial" panose="020B0604020202020204"/>
              </a:rPr>
              <a:t>Bjorken</a:t>
            </a:r>
            <a:r>
              <a:rPr lang="en-US" sz="1600" i="1" dirty="0">
                <a:solidFill>
                  <a:prstClr val="black"/>
                </a:solidFill>
                <a:latin typeface="Arial" panose="020B0604020202020204"/>
              </a:rPr>
              <a:t>-x </a:t>
            </a:r>
            <a:r>
              <a:rPr lang="en-US" sz="1200" i="1" dirty="0">
                <a:solidFill>
                  <a:prstClr val="black"/>
                </a:solidFill>
                <a:latin typeface="Arial" panose="020B0604020202020204"/>
              </a:rPr>
              <a:t>(</a:t>
            </a:r>
            <a:r>
              <a:rPr lang="fr-FR" sz="1200" i="1" dirty="0">
                <a:solidFill>
                  <a:prstClr val="black"/>
                </a:solidFill>
                <a:latin typeface="Arial" panose="020B0604020202020204"/>
              </a:rPr>
              <a:t>Jefferson </a:t>
            </a:r>
            <a:r>
              <a:rPr lang="fr-FR" sz="1200" i="1" dirty="0" err="1">
                <a:solidFill>
                  <a:prstClr val="black"/>
                </a:solidFill>
                <a:latin typeface="Arial" panose="020B0604020202020204"/>
              </a:rPr>
              <a:t>Lab</a:t>
            </a:r>
            <a:r>
              <a:rPr lang="fr-FR" sz="1200" i="1" dirty="0">
                <a:solidFill>
                  <a:prstClr val="black"/>
                </a:solidFill>
                <a:latin typeface="Arial" panose="020B0604020202020204"/>
              </a:rPr>
              <a:t> TDIS Collaboration, </a:t>
            </a:r>
            <a:r>
              <a:rPr lang="fr-FR" sz="1200" i="1" dirty="0" err="1">
                <a:solidFill>
                  <a:prstClr val="black"/>
                </a:solidFill>
                <a:latin typeface="Arial" panose="020B0604020202020204"/>
              </a:rPr>
              <a:t>JLab</a:t>
            </a:r>
            <a:r>
              <a:rPr lang="fr-FR" sz="1200" i="1" dirty="0">
                <a:solidFill>
                  <a:prstClr val="black"/>
                </a:solidFill>
                <a:latin typeface="Arial" panose="020B0604020202020204"/>
              </a:rPr>
              <a:t> </a:t>
            </a:r>
            <a:r>
              <a:rPr lang="fr-FR" sz="1200" i="1" dirty="0" err="1">
                <a:solidFill>
                  <a:prstClr val="black"/>
                </a:solidFill>
                <a:latin typeface="Arial" panose="020B0604020202020204"/>
              </a:rPr>
              <a:t>Experiment</a:t>
            </a:r>
            <a:r>
              <a:rPr lang="fr-FR" sz="1200" i="1" dirty="0">
                <a:solidFill>
                  <a:prstClr val="black"/>
                </a:solidFill>
                <a:latin typeface="Arial" panose="020B0604020202020204"/>
              </a:rPr>
              <a:t> C12-15-005</a:t>
            </a:r>
            <a:r>
              <a:rPr lang="en-US" sz="1200" i="1" dirty="0">
                <a:solidFill>
                  <a:prstClr val="black"/>
                </a:solidFill>
                <a:latin typeface="Arial" panose="020B0604020202020204"/>
              </a:rPr>
              <a:t>)</a:t>
            </a:r>
          </a:p>
        </p:txBody>
      </p:sp>
    </p:spTree>
    <p:extLst>
      <p:ext uri="{BB962C8B-B14F-4D97-AF65-F5344CB8AC3E}">
        <p14:creationId xmlns:p14="http://schemas.microsoft.com/office/powerpoint/2010/main" val="1513568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29</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mj-lt"/>
              </a:rPr>
              <a:t>Reduction of Pion 1-D Structure Information by EIC</a:t>
            </a:r>
          </a:p>
        </p:txBody>
      </p:sp>
      <p:sp>
        <p:nvSpPr>
          <p:cNvPr id="8" name="Rounded Rectangle 5">
            <a:extLst>
              <a:ext uri="{FF2B5EF4-FFF2-40B4-BE49-F238E27FC236}">
                <a16:creationId xmlns:a16="http://schemas.microsoft.com/office/drawing/2014/main" id="{64855D86-CD45-45E2-8397-93A1B751373C}"/>
              </a:ext>
            </a:extLst>
          </p:cNvPr>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pic>
        <p:nvPicPr>
          <p:cNvPr id="10" name="Picture 9">
            <a:extLst>
              <a:ext uri="{FF2B5EF4-FFF2-40B4-BE49-F238E27FC236}">
                <a16:creationId xmlns:a16="http://schemas.microsoft.com/office/drawing/2014/main" id="{E60130AA-FE4C-4068-A61E-3F5BB3818F89}"/>
              </a:ext>
            </a:extLst>
          </p:cNvPr>
          <p:cNvPicPr>
            <a:picLocks noChangeAspect="1"/>
          </p:cNvPicPr>
          <p:nvPr/>
        </p:nvPicPr>
        <p:blipFill rotWithShape="1">
          <a:blip r:embed="rId2"/>
          <a:srcRect b="22092"/>
          <a:stretch/>
        </p:blipFill>
        <p:spPr>
          <a:xfrm>
            <a:off x="212716" y="670278"/>
            <a:ext cx="6967959" cy="3025422"/>
          </a:xfrm>
          <a:prstGeom prst="rect">
            <a:avLst/>
          </a:prstGeom>
        </p:spPr>
      </p:pic>
      <p:sp>
        <p:nvSpPr>
          <p:cNvPr id="9" name="TextBox 8">
            <a:extLst>
              <a:ext uri="{FF2B5EF4-FFF2-40B4-BE49-F238E27FC236}">
                <a16:creationId xmlns:a16="http://schemas.microsoft.com/office/drawing/2014/main" id="{0729FD50-D6CD-4C9E-A2FB-ED2297FCA8A3}"/>
              </a:ext>
            </a:extLst>
          </p:cNvPr>
          <p:cNvSpPr txBox="1"/>
          <p:nvPr/>
        </p:nvSpPr>
        <p:spPr>
          <a:xfrm>
            <a:off x="6471650" y="1190945"/>
            <a:ext cx="2562225" cy="830997"/>
          </a:xfrm>
          <a:prstGeom prst="rect">
            <a:avLst/>
          </a:prstGeom>
          <a:noFill/>
        </p:spPr>
        <p:txBody>
          <a:bodyPr wrap="square" rtlCol="0">
            <a:spAutoFit/>
          </a:bodyPr>
          <a:lstStyle/>
          <a:p>
            <a:pPr algn="l"/>
            <a:r>
              <a:rPr lang="en-US" sz="1600" i="1" dirty="0">
                <a:latin typeface="+mj-lt"/>
              </a:rPr>
              <a:t>From EIC Yellow Report,</a:t>
            </a:r>
          </a:p>
          <a:p>
            <a:pPr algn="l"/>
            <a:r>
              <a:rPr lang="en-US" sz="1600" i="1" dirty="0">
                <a:latin typeface="+mj-lt"/>
              </a:rPr>
              <a:t>P. Barry, W. </a:t>
            </a:r>
            <a:r>
              <a:rPr lang="en-US" sz="1600" i="1" dirty="0" err="1">
                <a:latin typeface="+mj-lt"/>
              </a:rPr>
              <a:t>Melnitchouk</a:t>
            </a:r>
            <a:r>
              <a:rPr lang="en-US" sz="1600" i="1" dirty="0">
                <a:latin typeface="+mj-lt"/>
              </a:rPr>
              <a:t>, N. Sato et al.</a:t>
            </a:r>
          </a:p>
        </p:txBody>
      </p:sp>
      <p:pic>
        <p:nvPicPr>
          <p:cNvPr id="7" name="Picture 1">
            <a:extLst>
              <a:ext uri="{FF2B5EF4-FFF2-40B4-BE49-F238E27FC236}">
                <a16:creationId xmlns:a16="http://schemas.microsoft.com/office/drawing/2014/main" id="{36E900C8-447B-4E0A-93E5-DE56544CAB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53511" y="3937979"/>
            <a:ext cx="3456439" cy="2527041"/>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21">
            <a:extLst>
              <a:ext uri="{FF2B5EF4-FFF2-40B4-BE49-F238E27FC236}">
                <a16:creationId xmlns:a16="http://schemas.microsoft.com/office/drawing/2014/main" id="{F7282D60-A723-42B5-81F8-6E2780299736}"/>
              </a:ext>
            </a:extLst>
          </p:cNvPr>
          <p:cNvSpPr txBox="1">
            <a:spLocks noChangeArrowheads="1"/>
          </p:cNvSpPr>
          <p:nvPr/>
        </p:nvSpPr>
        <p:spPr bwMode="auto">
          <a:xfrm>
            <a:off x="686795" y="5715000"/>
            <a:ext cx="333275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1600" i="1" dirty="0">
                <a:latin typeface="Arial" panose="020B0604020202020204" pitchFamily="34" charset="0"/>
                <a:cs typeface="Arial" panose="020B0604020202020204" pitchFamily="34" charset="0"/>
              </a:rPr>
              <a:t>From A.C. Aguilar et al., EPJ A </a:t>
            </a:r>
            <a:r>
              <a:rPr lang="en-US" altLang="en-US" sz="1600" b="1" i="1" dirty="0">
                <a:latin typeface="Arial" panose="020B0604020202020204" pitchFamily="34" charset="0"/>
                <a:cs typeface="Arial" panose="020B0604020202020204" pitchFamily="34" charset="0"/>
              </a:rPr>
              <a:t>55</a:t>
            </a:r>
            <a:r>
              <a:rPr lang="en-US" altLang="en-US" sz="1600" i="1" dirty="0">
                <a:latin typeface="Arial" panose="020B0604020202020204" pitchFamily="34" charset="0"/>
                <a:cs typeface="Arial" panose="020B0604020202020204" pitchFamily="34" charset="0"/>
              </a:rPr>
              <a:t> (</a:t>
            </a:r>
            <a:r>
              <a:rPr lang="en-US" altLang="en-US" sz="1600" b="1" i="1" dirty="0">
                <a:latin typeface="Arial" panose="020B0604020202020204" pitchFamily="34" charset="0"/>
                <a:cs typeface="Arial" panose="020B0604020202020204" pitchFamily="34" charset="0"/>
              </a:rPr>
              <a:t>2019</a:t>
            </a:r>
            <a:r>
              <a:rPr lang="en-US" altLang="en-US" sz="1600" i="1" dirty="0">
                <a:latin typeface="Arial" panose="020B0604020202020204" pitchFamily="34" charset="0"/>
                <a:cs typeface="Arial" panose="020B0604020202020204" pitchFamily="34" charset="0"/>
              </a:rPr>
              <a:t>) 10, 190</a:t>
            </a:r>
          </a:p>
        </p:txBody>
      </p:sp>
      <p:sp>
        <p:nvSpPr>
          <p:cNvPr id="3" name="TextBox 2">
            <a:extLst>
              <a:ext uri="{FF2B5EF4-FFF2-40B4-BE49-F238E27FC236}">
                <a16:creationId xmlns:a16="http://schemas.microsoft.com/office/drawing/2014/main" id="{F8F66273-9B5C-4DA1-A7AB-B15D9C3F4EEE}"/>
              </a:ext>
            </a:extLst>
          </p:cNvPr>
          <p:cNvSpPr txBox="1"/>
          <p:nvPr/>
        </p:nvSpPr>
        <p:spPr>
          <a:xfrm>
            <a:off x="323704" y="3844291"/>
            <a:ext cx="3885206" cy="707886"/>
          </a:xfrm>
          <a:prstGeom prst="rect">
            <a:avLst/>
          </a:prstGeom>
          <a:noFill/>
        </p:spPr>
        <p:txBody>
          <a:bodyPr wrap="square" rtlCol="0">
            <a:spAutoFit/>
          </a:bodyPr>
          <a:lstStyle/>
          <a:p>
            <a:pPr algn="l"/>
            <a:r>
              <a:rPr lang="en-US" sz="2000" b="1" i="1" dirty="0">
                <a:solidFill>
                  <a:srgbClr val="0000CC"/>
                </a:solidFill>
                <a:latin typeface="Arial" panose="020B0604020202020204" pitchFamily="34" charset="0"/>
                <a:cs typeface="Arial" panose="020B0604020202020204" pitchFamily="34" charset="0"/>
              </a:rPr>
              <a:t>Pion form factor measurement projections at EIC</a:t>
            </a:r>
          </a:p>
        </p:txBody>
      </p:sp>
      <p:sp>
        <p:nvSpPr>
          <p:cNvPr id="12" name="TextBox 9">
            <a:extLst>
              <a:ext uri="{FF2B5EF4-FFF2-40B4-BE49-F238E27FC236}">
                <a16:creationId xmlns:a16="http://schemas.microsoft.com/office/drawing/2014/main" id="{F41FAC64-8A8F-4D65-8AC9-654F74053B31}"/>
              </a:ext>
            </a:extLst>
          </p:cNvPr>
          <p:cNvSpPr txBox="1">
            <a:spLocks noChangeArrowheads="1"/>
          </p:cNvSpPr>
          <p:nvPr/>
        </p:nvSpPr>
        <p:spPr bwMode="auto">
          <a:xfrm>
            <a:off x="686795" y="4537387"/>
            <a:ext cx="3603625"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4313" indent="-214313">
              <a:defRPr sz="1200">
                <a:solidFill>
                  <a:schemeClr val="bg1"/>
                </a:solidFill>
                <a:latin typeface="Arial" panose="020B0604020202020204" pitchFamily="34" charset="0"/>
                <a:cs typeface="Lucida Sans Unicode" panose="020B0602030504020204" pitchFamily="34" charset="0"/>
              </a:defRPr>
            </a:lvl1pPr>
            <a:lvl2pPr>
              <a:defRPr sz="1200">
                <a:solidFill>
                  <a:schemeClr val="bg1"/>
                </a:solidFill>
                <a:latin typeface="Arial" panose="020B0604020202020204" pitchFamily="34" charset="0"/>
                <a:cs typeface="Lucida Sans Unicode" panose="020B0602030504020204" pitchFamily="34" charset="0"/>
              </a:defRPr>
            </a:lvl2pPr>
            <a:lvl3pPr>
              <a:defRPr sz="1200">
                <a:solidFill>
                  <a:schemeClr val="bg1"/>
                </a:solidFill>
                <a:latin typeface="Arial" panose="020B0604020202020204" pitchFamily="34" charset="0"/>
                <a:cs typeface="Lucida Sans Unicode" panose="020B0602030504020204" pitchFamily="34" charset="0"/>
              </a:defRPr>
            </a:lvl3pPr>
            <a:lvl4pPr>
              <a:defRPr sz="1200">
                <a:solidFill>
                  <a:schemeClr val="bg1"/>
                </a:solidFill>
                <a:latin typeface="Arial" panose="020B0604020202020204" pitchFamily="34" charset="0"/>
                <a:cs typeface="Lucida Sans Unicode" panose="020B0602030504020204" pitchFamily="34" charset="0"/>
              </a:defRPr>
            </a:lvl4pPr>
            <a:lvl5pPr>
              <a:defRPr sz="1200">
                <a:solidFill>
                  <a:schemeClr val="bg1"/>
                </a:solidFill>
                <a:latin typeface="Arial" panose="020B0604020202020204" pitchFamily="34" charset="0"/>
                <a:cs typeface="Lucida Sans Unicode" panose="020B0602030504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9pPr>
          </a:lstStyle>
          <a:p>
            <a:pPr defTabSz="914400" eaLnBrk="1" hangingPunct="1">
              <a:lnSpc>
                <a:spcPct val="110000"/>
              </a:lnSpc>
              <a:buFont typeface="Wingdings" panose="05000000000000000000" pitchFamily="2" charset="2"/>
              <a:buChar char="q"/>
            </a:pPr>
            <a:r>
              <a:rPr lang="en-US" altLang="en-US" sz="1800" b="1" dirty="0">
                <a:solidFill>
                  <a:srgbClr val="000000"/>
                </a:solidFill>
                <a:cs typeface="Arial" panose="020B0604020202020204" pitchFamily="34" charset="0"/>
              </a:rPr>
              <a:t> </a:t>
            </a:r>
            <a:r>
              <a:rPr lang="en-US" altLang="en-US" sz="1600" dirty="0">
                <a:solidFill>
                  <a:srgbClr val="000000"/>
                </a:solidFill>
                <a:cs typeface="Arial" panose="020B0604020202020204" pitchFamily="34" charset="0"/>
              </a:rPr>
              <a:t>Assumed 5 GeV(e</a:t>
            </a:r>
            <a:r>
              <a:rPr lang="en-US" altLang="en-US" sz="1600" baseline="30000" dirty="0">
                <a:solidFill>
                  <a:srgbClr val="000000"/>
                </a:solidFill>
                <a:cs typeface="Arial" panose="020B0604020202020204" pitchFamily="34" charset="0"/>
              </a:rPr>
              <a:t>-</a:t>
            </a:r>
            <a:r>
              <a:rPr lang="en-US" altLang="en-US" sz="1600" dirty="0">
                <a:solidFill>
                  <a:srgbClr val="000000"/>
                </a:solidFill>
                <a:cs typeface="Arial" panose="020B0604020202020204" pitchFamily="34" charset="0"/>
              </a:rPr>
              <a:t>) x 100 GeV(p) with an integrated luminosity of 20 fb</a:t>
            </a:r>
            <a:r>
              <a:rPr lang="en-US" altLang="en-US" sz="1600" baseline="30000" dirty="0">
                <a:solidFill>
                  <a:srgbClr val="000000"/>
                </a:solidFill>
                <a:cs typeface="Arial" panose="020B0604020202020204" pitchFamily="34" charset="0"/>
              </a:rPr>
              <a:t>-1</a:t>
            </a:r>
            <a:r>
              <a:rPr lang="en-US" altLang="en-US" sz="1600" dirty="0">
                <a:solidFill>
                  <a:srgbClr val="000000"/>
                </a:solidFill>
                <a:cs typeface="Arial" panose="020B0604020202020204" pitchFamily="34" charset="0"/>
              </a:rPr>
              <a:t>/year, and similar luminosities for d beam data</a:t>
            </a:r>
          </a:p>
        </p:txBody>
      </p:sp>
    </p:spTree>
    <p:extLst>
      <p:ext uri="{BB962C8B-B14F-4D97-AF65-F5344CB8AC3E}">
        <p14:creationId xmlns:p14="http://schemas.microsoft.com/office/powerpoint/2010/main" val="804323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C5D3-2975-F74E-9609-DA8E139CC2B1}"/>
              </a:ext>
            </a:extLst>
          </p:cNvPr>
          <p:cNvSpPr>
            <a:spLocks noGrp="1"/>
          </p:cNvSpPr>
          <p:nvPr>
            <p:ph type="title"/>
          </p:nvPr>
        </p:nvSpPr>
        <p:spPr>
          <a:xfrm>
            <a:off x="0" y="0"/>
            <a:ext cx="9144000" cy="1026159"/>
          </a:xfrm>
          <a:scene3d>
            <a:camera prst="orthographicFront">
              <a:rot lat="0" lon="0" rev="0"/>
            </a:camera>
            <a:lightRig rig="threePt" dir="t"/>
          </a:scene3d>
        </p:spPr>
        <p:txBody>
          <a:bodyPr>
            <a:noAutofit/>
          </a:bodyPr>
          <a:lstStyle/>
          <a:p>
            <a:r>
              <a:rPr lang="en-US" dirty="0"/>
              <a:t>The Scientific Foundation for an EIC was Built Over Two Decades</a:t>
            </a:r>
          </a:p>
        </p:txBody>
      </p:sp>
      <p:sp>
        <p:nvSpPr>
          <p:cNvPr id="4" name="Slide Number Placeholder 3">
            <a:extLst>
              <a:ext uri="{FF2B5EF4-FFF2-40B4-BE49-F238E27FC236}">
                <a16:creationId xmlns:a16="http://schemas.microsoft.com/office/drawing/2014/main" id="{6DFF2D06-AC23-2945-8166-B6CB91DB6452}"/>
              </a:ext>
            </a:extLst>
          </p:cNvPr>
          <p:cNvSpPr>
            <a:spLocks noGrp="1"/>
          </p:cNvSpPr>
          <p:nvPr>
            <p:ph type="sldNum" sz="quarter" idx="12"/>
          </p:nvPr>
        </p:nvSpPr>
        <p:spPr/>
        <p:txBody>
          <a:bodyPr/>
          <a:lstStyle/>
          <a:p>
            <a:fld id="{893C5830-40F3-F04E-B2E3-10E6672BA8FF}" type="slidenum">
              <a:rPr lang="en-US" smtClean="0"/>
              <a:pPr/>
              <a:t>3</a:t>
            </a:fld>
            <a:endParaRPr lang="en-US" dirty="0"/>
          </a:p>
        </p:txBody>
      </p:sp>
      <p:grpSp>
        <p:nvGrpSpPr>
          <p:cNvPr id="23" name="Group 22">
            <a:extLst>
              <a:ext uri="{FF2B5EF4-FFF2-40B4-BE49-F238E27FC236}">
                <a16:creationId xmlns:a16="http://schemas.microsoft.com/office/drawing/2014/main" id="{37D445C3-64F6-1D6D-DA70-41BEB9B90B5D}"/>
              </a:ext>
            </a:extLst>
          </p:cNvPr>
          <p:cNvGrpSpPr/>
          <p:nvPr/>
        </p:nvGrpSpPr>
        <p:grpSpPr>
          <a:xfrm>
            <a:off x="86780" y="1109058"/>
            <a:ext cx="1548531" cy="2512409"/>
            <a:chOff x="5715000" y="3352800"/>
            <a:chExt cx="2003425" cy="2819400"/>
          </a:xfrm>
        </p:grpSpPr>
        <p:sp>
          <p:nvSpPr>
            <p:cNvPr id="24" name="Text Box 33">
              <a:extLst>
                <a:ext uri="{FF2B5EF4-FFF2-40B4-BE49-F238E27FC236}">
                  <a16:creationId xmlns:a16="http://schemas.microsoft.com/office/drawing/2014/main" id="{797C557A-7CE8-BF33-D4EC-46C92193EB36}"/>
                </a:ext>
              </a:extLst>
            </p:cNvPr>
            <p:cNvSpPr txBox="1">
              <a:spLocks noChangeArrowheads="1"/>
            </p:cNvSpPr>
            <p:nvPr/>
          </p:nvSpPr>
          <p:spPr bwMode="auto">
            <a:xfrm>
              <a:off x="6400801" y="3352800"/>
              <a:ext cx="612588" cy="300214"/>
            </a:xfrm>
            <a:prstGeom prst="rect">
              <a:avLst/>
            </a:prstGeom>
            <a:noFill/>
            <a:ln w="9525">
              <a:noFill/>
              <a:miter lim="800000"/>
              <a:headEnd/>
              <a:tailEnd/>
            </a:ln>
            <a:effectLst/>
          </p:spPr>
          <p:txBody>
            <a:bodyPr wrap="none" lIns="82058" tIns="41029" rIns="82058" bIns="41029">
              <a:spAutoFit/>
            </a:bodyPr>
            <a:lstStyle/>
            <a:p>
              <a:pPr defTabSz="820738">
                <a:defRPr/>
              </a:pPr>
              <a:r>
                <a:rPr lang="en-US" sz="1200" dirty="0">
                  <a:effectLst>
                    <a:outerShdw blurRad="38100" dist="38100" dir="2700000" algn="tl">
                      <a:srgbClr val="C0C0C0"/>
                    </a:outerShdw>
                  </a:effectLst>
                  <a:latin typeface="Times New Roman" pitchFamily="18" charset="0"/>
                </a:rPr>
                <a:t>2002</a:t>
              </a:r>
            </a:p>
          </p:txBody>
        </p:sp>
        <p:pic>
          <p:nvPicPr>
            <p:cNvPr id="25" name="Picture 35" descr="LRP2002_Cover">
              <a:extLst>
                <a:ext uri="{FF2B5EF4-FFF2-40B4-BE49-F238E27FC236}">
                  <a16:creationId xmlns:a16="http://schemas.microsoft.com/office/drawing/2014/main" id="{5EBBA62F-7268-44E2-BDED-D32435FDC6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3581400"/>
              <a:ext cx="20034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Group 25">
            <a:extLst>
              <a:ext uri="{FF2B5EF4-FFF2-40B4-BE49-F238E27FC236}">
                <a16:creationId xmlns:a16="http://schemas.microsoft.com/office/drawing/2014/main" id="{247DCFAE-D28F-49B8-CE67-7FAA6A74F379}"/>
              </a:ext>
            </a:extLst>
          </p:cNvPr>
          <p:cNvGrpSpPr/>
          <p:nvPr/>
        </p:nvGrpSpPr>
        <p:grpSpPr>
          <a:xfrm>
            <a:off x="1021179" y="1415676"/>
            <a:ext cx="1659010" cy="2467702"/>
            <a:chOff x="6796088" y="4034522"/>
            <a:chExt cx="2066925" cy="2823478"/>
          </a:xfrm>
        </p:grpSpPr>
        <p:sp>
          <p:nvSpPr>
            <p:cNvPr id="27" name="Text Box 38">
              <a:extLst>
                <a:ext uri="{FF2B5EF4-FFF2-40B4-BE49-F238E27FC236}">
                  <a16:creationId xmlns:a16="http://schemas.microsoft.com/office/drawing/2014/main" id="{0F580B66-71F2-93A3-F02D-5D1850CF2143}"/>
                </a:ext>
              </a:extLst>
            </p:cNvPr>
            <p:cNvSpPr txBox="1">
              <a:spLocks noChangeArrowheads="1"/>
            </p:cNvSpPr>
            <p:nvPr/>
          </p:nvSpPr>
          <p:spPr bwMode="auto">
            <a:xfrm>
              <a:off x="7582786" y="4034522"/>
              <a:ext cx="736416" cy="30609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2007</a:t>
              </a:r>
            </a:p>
          </p:txBody>
        </p:sp>
        <p:pic>
          <p:nvPicPr>
            <p:cNvPr id="28" name="Picture 39">
              <a:extLst>
                <a:ext uri="{FF2B5EF4-FFF2-40B4-BE49-F238E27FC236}">
                  <a16:creationId xmlns:a16="http://schemas.microsoft.com/office/drawing/2014/main" id="{E4865F80-7D1F-3D88-03D8-C42AB6E24A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088" y="4281488"/>
              <a:ext cx="2066925"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 name="Picture 13">
            <a:extLst>
              <a:ext uri="{FF2B5EF4-FFF2-40B4-BE49-F238E27FC236}">
                <a16:creationId xmlns:a16="http://schemas.microsoft.com/office/drawing/2014/main" id="{A63D918F-3D43-0EF0-FE67-7308CFA3876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817" t="14020" r="13893" b="21884"/>
          <a:stretch/>
        </p:blipFill>
        <p:spPr bwMode="auto">
          <a:xfrm>
            <a:off x="2026696" y="1896413"/>
            <a:ext cx="1772875" cy="22028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0" name="Text Box 38">
            <a:extLst>
              <a:ext uri="{FF2B5EF4-FFF2-40B4-BE49-F238E27FC236}">
                <a16:creationId xmlns:a16="http://schemas.microsoft.com/office/drawing/2014/main" id="{5FBE2990-89C3-A21C-7AAF-F2679F7A6A47}"/>
              </a:ext>
            </a:extLst>
          </p:cNvPr>
          <p:cNvSpPr txBox="1">
            <a:spLocks noChangeArrowheads="1"/>
          </p:cNvSpPr>
          <p:nvPr/>
        </p:nvSpPr>
        <p:spPr bwMode="auto">
          <a:xfrm>
            <a:off x="2722356" y="1629260"/>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2009</a:t>
            </a:r>
          </a:p>
        </p:txBody>
      </p:sp>
      <p:sp>
        <p:nvSpPr>
          <p:cNvPr id="36" name="Text Box 38">
            <a:extLst>
              <a:ext uri="{FF2B5EF4-FFF2-40B4-BE49-F238E27FC236}">
                <a16:creationId xmlns:a16="http://schemas.microsoft.com/office/drawing/2014/main" id="{D53E739D-867A-0172-8C66-C6667A795CA5}"/>
              </a:ext>
            </a:extLst>
          </p:cNvPr>
          <p:cNvSpPr txBox="1">
            <a:spLocks noChangeArrowheads="1"/>
          </p:cNvSpPr>
          <p:nvPr/>
        </p:nvSpPr>
        <p:spPr bwMode="auto">
          <a:xfrm>
            <a:off x="5493794" y="2558610"/>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2013</a:t>
            </a:r>
          </a:p>
        </p:txBody>
      </p:sp>
      <p:sp>
        <p:nvSpPr>
          <p:cNvPr id="37" name="Text Box 38">
            <a:extLst>
              <a:ext uri="{FF2B5EF4-FFF2-40B4-BE49-F238E27FC236}">
                <a16:creationId xmlns:a16="http://schemas.microsoft.com/office/drawing/2014/main" id="{B479A1E1-398C-7CC4-D644-3CE99D20D0A7}"/>
              </a:ext>
            </a:extLst>
          </p:cNvPr>
          <p:cNvSpPr txBox="1">
            <a:spLocks noChangeArrowheads="1"/>
          </p:cNvSpPr>
          <p:nvPr/>
        </p:nvSpPr>
        <p:spPr bwMode="auto">
          <a:xfrm>
            <a:off x="6304392" y="2887951"/>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2015</a:t>
            </a:r>
          </a:p>
        </p:txBody>
      </p:sp>
      <p:sp>
        <p:nvSpPr>
          <p:cNvPr id="38" name="Text Box 38">
            <a:extLst>
              <a:ext uri="{FF2B5EF4-FFF2-40B4-BE49-F238E27FC236}">
                <a16:creationId xmlns:a16="http://schemas.microsoft.com/office/drawing/2014/main" id="{D6B3A8F9-A4B4-6679-CFD5-A6BE11CFDEB4}"/>
              </a:ext>
            </a:extLst>
          </p:cNvPr>
          <p:cNvSpPr txBox="1">
            <a:spLocks noChangeArrowheads="1"/>
          </p:cNvSpPr>
          <p:nvPr/>
        </p:nvSpPr>
        <p:spPr bwMode="auto">
          <a:xfrm>
            <a:off x="7254535" y="3198633"/>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2018</a:t>
            </a:r>
          </a:p>
        </p:txBody>
      </p:sp>
      <p:grpSp>
        <p:nvGrpSpPr>
          <p:cNvPr id="5" name="Group 4">
            <a:extLst>
              <a:ext uri="{FF2B5EF4-FFF2-40B4-BE49-F238E27FC236}">
                <a16:creationId xmlns:a16="http://schemas.microsoft.com/office/drawing/2014/main" id="{EFC07D5E-7BF8-BCEF-FBE2-FDC17DFAB67E}"/>
              </a:ext>
            </a:extLst>
          </p:cNvPr>
          <p:cNvGrpSpPr/>
          <p:nvPr/>
        </p:nvGrpSpPr>
        <p:grpSpPr>
          <a:xfrm>
            <a:off x="3047727" y="2054998"/>
            <a:ext cx="1667303" cy="2357675"/>
            <a:chOff x="3231954" y="1960294"/>
            <a:chExt cx="1667303" cy="2357675"/>
          </a:xfrm>
        </p:grpSpPr>
        <p:pic>
          <p:nvPicPr>
            <p:cNvPr id="31" name="Picture 30">
              <a:extLst>
                <a:ext uri="{FF2B5EF4-FFF2-40B4-BE49-F238E27FC236}">
                  <a16:creationId xmlns:a16="http://schemas.microsoft.com/office/drawing/2014/main" id="{CC99C0F6-0595-4834-F588-934E77F60C66}"/>
                </a:ext>
              </a:extLst>
            </p:cNvPr>
            <p:cNvPicPr>
              <a:picLocks noChangeAspect="1"/>
            </p:cNvPicPr>
            <p:nvPr/>
          </p:nvPicPr>
          <p:blipFill>
            <a:blip r:embed="rId5"/>
            <a:stretch>
              <a:fillRect/>
            </a:stretch>
          </p:blipFill>
          <p:spPr>
            <a:xfrm>
              <a:off x="3231954" y="2215053"/>
              <a:ext cx="1628839" cy="2102916"/>
            </a:xfrm>
            <a:prstGeom prst="rect">
              <a:avLst/>
            </a:prstGeom>
            <a:ln>
              <a:solidFill>
                <a:schemeClr val="tx1"/>
              </a:solidFill>
            </a:ln>
          </p:spPr>
        </p:pic>
        <p:sp>
          <p:nvSpPr>
            <p:cNvPr id="35" name="Text Box 38">
              <a:extLst>
                <a:ext uri="{FF2B5EF4-FFF2-40B4-BE49-F238E27FC236}">
                  <a16:creationId xmlns:a16="http://schemas.microsoft.com/office/drawing/2014/main" id="{25D95485-D7C2-5AD6-44FD-EE14BC325439}"/>
                </a:ext>
              </a:extLst>
            </p:cNvPr>
            <p:cNvSpPr txBox="1">
              <a:spLocks noChangeArrowheads="1"/>
            </p:cNvSpPr>
            <p:nvPr/>
          </p:nvSpPr>
          <p:spPr bwMode="auto">
            <a:xfrm>
              <a:off x="3988605" y="1960294"/>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2010</a:t>
              </a:r>
            </a:p>
          </p:txBody>
        </p:sp>
        <p:sp>
          <p:nvSpPr>
            <p:cNvPr id="42" name="TextBox 41">
              <a:extLst>
                <a:ext uri="{FF2B5EF4-FFF2-40B4-BE49-F238E27FC236}">
                  <a16:creationId xmlns:a16="http://schemas.microsoft.com/office/drawing/2014/main" id="{1BD174D8-D909-07E8-4226-72D5B1F569C4}"/>
                </a:ext>
              </a:extLst>
            </p:cNvPr>
            <p:cNvSpPr txBox="1"/>
            <p:nvPr/>
          </p:nvSpPr>
          <p:spPr>
            <a:xfrm>
              <a:off x="3357006" y="2215876"/>
              <a:ext cx="1542251" cy="338554"/>
            </a:xfrm>
            <a:prstGeom prst="rect">
              <a:avLst/>
            </a:prstGeom>
            <a:solidFill>
              <a:schemeClr val="bg1"/>
            </a:solidFill>
          </p:spPr>
          <p:txBody>
            <a:bodyPr wrap="square" rtlCol="0">
              <a:spAutoFit/>
            </a:bodyPr>
            <a:lstStyle/>
            <a:p>
              <a:pPr fontAlgn="auto">
                <a:spcBef>
                  <a:spcPts val="0"/>
                </a:spcBef>
                <a:spcAft>
                  <a:spcPts val="0"/>
                </a:spcAft>
              </a:pPr>
              <a:r>
                <a:rPr lang="en-US" sz="800" dirty="0">
                  <a:solidFill>
                    <a:prstClr val="black"/>
                  </a:solidFill>
                  <a:latin typeface="Calibri"/>
                  <a:cs typeface="+mn-cs"/>
                </a:rPr>
                <a:t>Gluons and the Quark Sea at High Energies</a:t>
              </a:r>
            </a:p>
          </p:txBody>
        </p:sp>
      </p:grpSp>
      <p:sp>
        <p:nvSpPr>
          <p:cNvPr id="44" name="Text Box 38">
            <a:extLst>
              <a:ext uri="{FF2B5EF4-FFF2-40B4-BE49-F238E27FC236}">
                <a16:creationId xmlns:a16="http://schemas.microsoft.com/office/drawing/2014/main" id="{E75D2DE1-B4C8-06E3-7BA4-58005E389115}"/>
              </a:ext>
            </a:extLst>
          </p:cNvPr>
          <p:cNvSpPr txBox="1">
            <a:spLocks noChangeArrowheads="1"/>
          </p:cNvSpPr>
          <p:nvPr/>
        </p:nvSpPr>
        <p:spPr bwMode="auto">
          <a:xfrm>
            <a:off x="4715030" y="2303944"/>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2012</a:t>
            </a:r>
          </a:p>
        </p:txBody>
      </p:sp>
      <p:sp>
        <p:nvSpPr>
          <p:cNvPr id="45" name="TextBox 44">
            <a:extLst>
              <a:ext uri="{FF2B5EF4-FFF2-40B4-BE49-F238E27FC236}">
                <a16:creationId xmlns:a16="http://schemas.microsoft.com/office/drawing/2014/main" id="{985AAA40-A182-DD7B-CB39-A04FD3A2DDB9}"/>
              </a:ext>
            </a:extLst>
          </p:cNvPr>
          <p:cNvSpPr txBox="1"/>
          <p:nvPr/>
        </p:nvSpPr>
        <p:spPr>
          <a:xfrm>
            <a:off x="86780" y="4081695"/>
            <a:ext cx="1200752" cy="1754326"/>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“…essential accelerator and detector R&amp;D [for EIC] should be given very high priority</a:t>
            </a:r>
          </a:p>
          <a:p>
            <a:r>
              <a:rPr lang="en-US" sz="1200" dirty="0">
                <a:latin typeface="Arial" panose="020B0604020202020204" pitchFamily="34" charset="0"/>
                <a:cs typeface="Arial" panose="020B0604020202020204" pitchFamily="34" charset="0"/>
              </a:rPr>
              <a:t>in the short term.”</a:t>
            </a:r>
          </a:p>
        </p:txBody>
      </p:sp>
      <p:sp>
        <p:nvSpPr>
          <p:cNvPr id="46" name="TextBox 45">
            <a:extLst>
              <a:ext uri="{FF2B5EF4-FFF2-40B4-BE49-F238E27FC236}">
                <a16:creationId xmlns:a16="http://schemas.microsoft.com/office/drawing/2014/main" id="{D84D8178-B82F-1435-33F8-533BAC116E4A}"/>
              </a:ext>
            </a:extLst>
          </p:cNvPr>
          <p:cNvSpPr txBox="1"/>
          <p:nvPr/>
        </p:nvSpPr>
        <p:spPr>
          <a:xfrm>
            <a:off x="1264739" y="4272896"/>
            <a:ext cx="1220680" cy="1754326"/>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“We recommend the allocation of resources …to lay the foundation for a polarized Electron-Ion Collider…”</a:t>
            </a:r>
          </a:p>
        </p:txBody>
      </p:sp>
      <p:sp>
        <p:nvSpPr>
          <p:cNvPr id="47" name="TextBox 46">
            <a:extLst>
              <a:ext uri="{FF2B5EF4-FFF2-40B4-BE49-F238E27FC236}">
                <a16:creationId xmlns:a16="http://schemas.microsoft.com/office/drawing/2014/main" id="{F573B0A0-40EE-7D31-13CE-EF34E7B2113B}"/>
              </a:ext>
            </a:extLst>
          </p:cNvPr>
          <p:cNvSpPr txBox="1"/>
          <p:nvPr/>
        </p:nvSpPr>
        <p:spPr>
          <a:xfrm>
            <a:off x="2374219" y="4552451"/>
            <a:ext cx="1189054" cy="1569660"/>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“..a new dedicated facility will be essential for answering some of the most central questions.”</a:t>
            </a:r>
          </a:p>
        </p:txBody>
      </p:sp>
      <p:sp>
        <p:nvSpPr>
          <p:cNvPr id="48" name="Rectangle 4">
            <a:extLst>
              <a:ext uri="{FF2B5EF4-FFF2-40B4-BE49-F238E27FC236}">
                <a16:creationId xmlns:a16="http://schemas.microsoft.com/office/drawing/2014/main" id="{790AA13D-A951-2211-E1FB-CA4895E359D9}"/>
              </a:ext>
            </a:extLst>
          </p:cNvPr>
          <p:cNvSpPr>
            <a:spLocks noChangeArrowheads="1"/>
          </p:cNvSpPr>
          <p:nvPr/>
        </p:nvSpPr>
        <p:spPr bwMode="auto">
          <a:xfrm>
            <a:off x="1969347" y="565135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DC6CB773-D085-95A6-FE02-A4C833673B22}"/>
              </a:ext>
            </a:extLst>
          </p:cNvPr>
          <p:cNvSpPr txBox="1"/>
          <p:nvPr/>
        </p:nvSpPr>
        <p:spPr>
          <a:xfrm>
            <a:off x="5748314" y="1245559"/>
            <a:ext cx="1582388" cy="1569660"/>
          </a:xfrm>
          <a:prstGeom prst="rect">
            <a:avLst/>
          </a:prstGeom>
          <a:noFill/>
        </p:spPr>
        <p:txBody>
          <a:bodyPr wrap="square" rtlCol="0">
            <a:spAutoFit/>
          </a:bodyPr>
          <a:lstStyle/>
          <a:p>
            <a:r>
              <a:rPr lang="en-US" sz="1200" dirty="0">
                <a:solidFill>
                  <a:prstClr val="black"/>
                </a:solidFill>
                <a:latin typeface="Arial" panose="020B0604020202020204" pitchFamily="34" charset="0"/>
                <a:cs typeface="Arial" panose="020B0604020202020204" pitchFamily="34" charset="0"/>
              </a:rPr>
              <a:t>“a high-energy high-luminosity polarized EIC [is] the highest priority for new facility construction following the completion of FRIB.”</a:t>
            </a:r>
          </a:p>
          <a:p>
            <a:endParaRPr lang="en-US" sz="1200" dirty="0">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68AC92B9-DFD8-6C0D-E3F7-F4BE3DC45335}"/>
              </a:ext>
            </a:extLst>
          </p:cNvPr>
          <p:cNvSpPr txBox="1"/>
          <p:nvPr/>
        </p:nvSpPr>
        <p:spPr>
          <a:xfrm>
            <a:off x="7280978" y="1450828"/>
            <a:ext cx="1628454" cy="1754326"/>
          </a:xfrm>
          <a:prstGeom prst="rect">
            <a:avLst/>
          </a:prstGeom>
          <a:noFill/>
        </p:spPr>
        <p:txBody>
          <a:bodyPr wrap="square" rtlCol="0">
            <a:spAutoFit/>
          </a:bodyPr>
          <a:lstStyle/>
          <a:p>
            <a:r>
              <a:rPr lang="en-US" sz="1200" dirty="0">
                <a:uFill>
                  <a:solidFill>
                    <a:srgbClr val="413E40"/>
                  </a:solidFill>
                </a:uFill>
                <a:latin typeface="Arial" panose="020B0604020202020204" pitchFamily="34" charset="0"/>
                <a:ea typeface="ＭＳ Ｐゴシック" charset="0"/>
                <a:cs typeface="Arial" panose="020B0604020202020204" pitchFamily="34" charset="0"/>
              </a:rPr>
              <a:t>The science questions that an EIC will answer are central to completing an understanding of atoms as well as being integral to the agenda of nuclear physics today.”</a:t>
            </a:r>
            <a:endParaRPr lang="en-US" sz="1200"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44FBF773-E716-C1A5-5592-71A1E8082FDF}"/>
              </a:ext>
            </a:extLst>
          </p:cNvPr>
          <p:cNvSpPr txBox="1"/>
          <p:nvPr/>
        </p:nvSpPr>
        <p:spPr>
          <a:xfrm>
            <a:off x="3487144" y="4816714"/>
            <a:ext cx="1582387" cy="1754326"/>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quantitative study of matter in this new regime [where abundant gluons dominate] requires a new experimental facility: an Electron Ion Collider..”</a:t>
            </a:r>
          </a:p>
        </p:txBody>
      </p:sp>
      <p:sp>
        <p:nvSpPr>
          <p:cNvPr id="52" name="TextBox 51">
            <a:extLst>
              <a:ext uri="{FF2B5EF4-FFF2-40B4-BE49-F238E27FC236}">
                <a16:creationId xmlns:a16="http://schemas.microsoft.com/office/drawing/2014/main" id="{E245FFAE-48A8-2E88-F6C9-1FDDF4EF478F}"/>
              </a:ext>
            </a:extLst>
          </p:cNvPr>
          <p:cNvSpPr txBox="1"/>
          <p:nvPr/>
        </p:nvSpPr>
        <p:spPr>
          <a:xfrm>
            <a:off x="4552212" y="699427"/>
            <a:ext cx="1501336" cy="1384995"/>
          </a:xfrm>
          <a:prstGeom prst="rect">
            <a:avLst/>
          </a:prstGeom>
          <a:noFill/>
        </p:spPr>
        <p:txBody>
          <a:bodyPr wrap="square" rtlCol="0">
            <a:spAutoFit/>
          </a:bodyPr>
          <a:lstStyle/>
          <a:p>
            <a:r>
              <a:rPr lang="en-US" sz="1200" dirty="0">
                <a:uFill>
                  <a:solidFill>
                    <a:srgbClr val="413E40"/>
                  </a:solidFill>
                </a:uFill>
                <a:latin typeface="Arial" panose="020B0604020202020204" pitchFamily="34" charset="0"/>
                <a:ea typeface="ＭＳ Ｐゴシック" charset="0"/>
                <a:cs typeface="Arial" panose="020B0604020202020204" pitchFamily="34" charset="0"/>
              </a:rPr>
              <a:t>Electron-Ion </a:t>
            </a:r>
            <a:r>
              <a:rPr lang="en-US" sz="1200" dirty="0" err="1">
                <a:uFill>
                  <a:solidFill>
                    <a:srgbClr val="413E40"/>
                  </a:solidFill>
                </a:uFill>
                <a:latin typeface="Arial" panose="020B0604020202020204" pitchFamily="34" charset="0"/>
                <a:ea typeface="ＭＳ Ｐゴシック" charset="0"/>
                <a:cs typeface="Arial" panose="020B0604020202020204" pitchFamily="34" charset="0"/>
              </a:rPr>
              <a:t>Collider..</a:t>
            </a:r>
            <a:r>
              <a:rPr lang="en-US" sz="1200" i="1" dirty="0" err="1">
                <a:uFill>
                  <a:solidFill>
                    <a:srgbClr val="E32400"/>
                  </a:solidFill>
                </a:uFill>
                <a:latin typeface="Arial" panose="020B0604020202020204" pitchFamily="34" charset="0"/>
                <a:ea typeface="ＭＳ Ｐゴシック" charset="0"/>
                <a:cs typeface="Arial" panose="020B0604020202020204" pitchFamily="34" charset="0"/>
              </a:rPr>
              <a:t>absolutely</a:t>
            </a:r>
            <a:r>
              <a:rPr lang="en-US" sz="1200" i="1" dirty="0">
                <a:uFill>
                  <a:solidFill>
                    <a:srgbClr val="E32400"/>
                  </a:solidFill>
                </a:uFill>
                <a:latin typeface="Arial" panose="020B0604020202020204" pitchFamily="34" charset="0"/>
                <a:ea typeface="ＭＳ Ｐゴシック" charset="0"/>
                <a:cs typeface="Arial" panose="020B0604020202020204" pitchFamily="34" charset="0"/>
              </a:rPr>
              <a:t> central</a:t>
            </a:r>
            <a:r>
              <a:rPr lang="en-US" sz="1200" i="1" dirty="0">
                <a:uFill>
                  <a:solidFill>
                    <a:srgbClr val="413E40"/>
                  </a:solidFill>
                </a:uFill>
                <a:latin typeface="Arial" panose="020B0604020202020204" pitchFamily="34" charset="0"/>
                <a:ea typeface="ＭＳ Ｐゴシック" charset="0"/>
                <a:cs typeface="Arial" panose="020B0604020202020204" pitchFamily="34" charset="0"/>
              </a:rPr>
              <a:t> </a:t>
            </a:r>
            <a:r>
              <a:rPr lang="en-US" sz="1200" dirty="0">
                <a:uFill>
                  <a:solidFill>
                    <a:srgbClr val="413E40"/>
                  </a:solidFill>
                </a:uFill>
                <a:latin typeface="Arial" panose="020B0604020202020204" pitchFamily="34" charset="0"/>
                <a:ea typeface="ＭＳ Ｐゴシック" charset="0"/>
                <a:cs typeface="Arial" panose="020B0604020202020204" pitchFamily="34" charset="0"/>
              </a:rPr>
              <a:t>to the nuclear science program of the  next decade.</a:t>
            </a:r>
          </a:p>
          <a:p>
            <a:endParaRPr lang="en-US" sz="1200" dirty="0">
              <a:latin typeface="Arial" panose="020B0604020202020204" pitchFamily="34" charset="0"/>
              <a:cs typeface="Arial" panose="020B0604020202020204" pitchFamily="34" charset="0"/>
            </a:endParaRPr>
          </a:p>
        </p:txBody>
      </p:sp>
      <p:pic>
        <p:nvPicPr>
          <p:cNvPr id="32" name="Picture 2">
            <a:extLst>
              <a:ext uri="{FF2B5EF4-FFF2-40B4-BE49-F238E27FC236}">
                <a16:creationId xmlns:a16="http://schemas.microsoft.com/office/drawing/2014/main" id="{095DA0BD-C2A3-2F41-6F52-A626E6E1A4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2031" y="2567117"/>
            <a:ext cx="1609070" cy="213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D936D705-5432-0863-6C38-3C86E31FDDEB}"/>
              </a:ext>
            </a:extLst>
          </p:cNvPr>
          <p:cNvGrpSpPr/>
          <p:nvPr/>
        </p:nvGrpSpPr>
        <p:grpSpPr>
          <a:xfrm>
            <a:off x="4768506" y="2850198"/>
            <a:ext cx="1525844" cy="1971852"/>
            <a:chOff x="5134513" y="2818820"/>
            <a:chExt cx="1525844" cy="1971852"/>
          </a:xfrm>
        </p:grpSpPr>
        <p:pic>
          <p:nvPicPr>
            <p:cNvPr id="33" name="Picture 32">
              <a:extLst>
                <a:ext uri="{FF2B5EF4-FFF2-40B4-BE49-F238E27FC236}">
                  <a16:creationId xmlns:a16="http://schemas.microsoft.com/office/drawing/2014/main" id="{1E03EAE9-F4FE-C366-C377-B6F0F7A4A77D}"/>
                </a:ext>
              </a:extLst>
            </p:cNvPr>
            <p:cNvPicPr>
              <a:picLocks noChangeAspect="1"/>
            </p:cNvPicPr>
            <p:nvPr/>
          </p:nvPicPr>
          <p:blipFill>
            <a:blip r:embed="rId7"/>
            <a:stretch>
              <a:fillRect/>
            </a:stretch>
          </p:blipFill>
          <p:spPr>
            <a:xfrm>
              <a:off x="5134513" y="2818820"/>
              <a:ext cx="1525844" cy="1971852"/>
            </a:xfrm>
            <a:prstGeom prst="rect">
              <a:avLst/>
            </a:prstGeom>
            <a:solidFill>
              <a:schemeClr val="bg1"/>
            </a:solidFill>
            <a:ln>
              <a:solidFill>
                <a:schemeClr val="tx1"/>
              </a:solidFill>
            </a:ln>
          </p:spPr>
        </p:pic>
        <p:sp>
          <p:nvSpPr>
            <p:cNvPr id="39" name="TextBox 38">
              <a:extLst>
                <a:ext uri="{FF2B5EF4-FFF2-40B4-BE49-F238E27FC236}">
                  <a16:creationId xmlns:a16="http://schemas.microsoft.com/office/drawing/2014/main" id="{4F8801EB-8B73-6362-A9EF-CA08165ED3AD}"/>
                </a:ext>
              </a:extLst>
            </p:cNvPr>
            <p:cNvSpPr txBox="1"/>
            <p:nvPr/>
          </p:nvSpPr>
          <p:spPr>
            <a:xfrm>
              <a:off x="5279018" y="3067798"/>
              <a:ext cx="1206501" cy="553998"/>
            </a:xfrm>
            <a:prstGeom prst="rect">
              <a:avLst/>
            </a:prstGeom>
            <a:solidFill>
              <a:schemeClr val="bg1"/>
            </a:solidFill>
          </p:spPr>
          <p:txBody>
            <a:bodyPr wrap="square" rtlCol="0">
              <a:spAutoFit/>
            </a:bodyPr>
            <a:lstStyle/>
            <a:p>
              <a:pPr fontAlgn="auto">
                <a:spcBef>
                  <a:spcPts val="0"/>
                </a:spcBef>
                <a:spcAft>
                  <a:spcPts val="0"/>
                </a:spcAft>
              </a:pPr>
              <a:r>
                <a:rPr lang="en-US" sz="1000" dirty="0">
                  <a:solidFill>
                    <a:prstClr val="black"/>
                  </a:solidFill>
                  <a:latin typeface="Calibri"/>
                  <a:cs typeface="+mn-cs"/>
                </a:rPr>
                <a:t>Major Nuclear Physics Facilities for the Next Decade</a:t>
              </a:r>
            </a:p>
          </p:txBody>
        </p:sp>
        <p:sp>
          <p:nvSpPr>
            <p:cNvPr id="40" name="TextBox 39">
              <a:extLst>
                <a:ext uri="{FF2B5EF4-FFF2-40B4-BE49-F238E27FC236}">
                  <a16:creationId xmlns:a16="http://schemas.microsoft.com/office/drawing/2014/main" id="{268D9F18-44B3-3FF9-4DF2-49AE7A59EC66}"/>
                </a:ext>
              </a:extLst>
            </p:cNvPr>
            <p:cNvSpPr txBox="1"/>
            <p:nvPr/>
          </p:nvSpPr>
          <p:spPr>
            <a:xfrm>
              <a:off x="5624519" y="3752531"/>
              <a:ext cx="559064" cy="276999"/>
            </a:xfrm>
            <a:prstGeom prst="rect">
              <a:avLst/>
            </a:prstGeom>
            <a:solidFill>
              <a:schemeClr val="bg1"/>
            </a:solidFill>
          </p:spPr>
          <p:txBody>
            <a:bodyPr wrap="none" rtlCol="0">
              <a:spAutoFit/>
            </a:bodyPr>
            <a:lstStyle/>
            <a:p>
              <a:pPr fontAlgn="auto">
                <a:spcBef>
                  <a:spcPts val="0"/>
                </a:spcBef>
                <a:spcAft>
                  <a:spcPts val="0"/>
                </a:spcAft>
              </a:pPr>
              <a:r>
                <a:rPr lang="en-US" sz="1200" dirty="0">
                  <a:solidFill>
                    <a:prstClr val="black"/>
                  </a:solidFill>
                  <a:latin typeface="Calibri"/>
                  <a:cs typeface="+mn-cs"/>
                </a:rPr>
                <a:t>NSAC </a:t>
              </a:r>
            </a:p>
          </p:txBody>
        </p:sp>
        <p:sp>
          <p:nvSpPr>
            <p:cNvPr id="41" name="TextBox 40">
              <a:extLst>
                <a:ext uri="{FF2B5EF4-FFF2-40B4-BE49-F238E27FC236}">
                  <a16:creationId xmlns:a16="http://schemas.microsoft.com/office/drawing/2014/main" id="{67440DAB-29E0-CD4C-868E-C0E9A4DED799}"/>
                </a:ext>
              </a:extLst>
            </p:cNvPr>
            <p:cNvSpPr txBox="1"/>
            <p:nvPr/>
          </p:nvSpPr>
          <p:spPr>
            <a:xfrm>
              <a:off x="5414151" y="4259560"/>
              <a:ext cx="1005403" cy="246221"/>
            </a:xfrm>
            <a:prstGeom prst="rect">
              <a:avLst/>
            </a:prstGeom>
            <a:noFill/>
          </p:spPr>
          <p:txBody>
            <a:bodyPr wrap="none" rtlCol="0">
              <a:spAutoFit/>
            </a:bodyPr>
            <a:lstStyle/>
            <a:p>
              <a:pPr fontAlgn="auto">
                <a:spcBef>
                  <a:spcPts val="0"/>
                </a:spcBef>
                <a:spcAft>
                  <a:spcPts val="0"/>
                </a:spcAft>
              </a:pPr>
              <a:r>
                <a:rPr lang="en-US" sz="1000" dirty="0">
                  <a:solidFill>
                    <a:prstClr val="black"/>
                  </a:solidFill>
                  <a:latin typeface="Calibri"/>
                  <a:cs typeface="+mn-cs"/>
                </a:rPr>
                <a:t>March 14, 2013</a:t>
              </a:r>
            </a:p>
          </p:txBody>
        </p:sp>
      </p:grpSp>
      <p:pic>
        <p:nvPicPr>
          <p:cNvPr id="34" name="Picture 2">
            <a:extLst>
              <a:ext uri="{FF2B5EF4-FFF2-40B4-BE49-F238E27FC236}">
                <a16:creationId xmlns:a16="http://schemas.microsoft.com/office/drawing/2014/main" id="{17556BDB-4721-E60E-3281-80CD7515FBA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72148" y="3143927"/>
            <a:ext cx="1582387" cy="204276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3" name="Picture 42">
            <a:extLst>
              <a:ext uri="{FF2B5EF4-FFF2-40B4-BE49-F238E27FC236}">
                <a16:creationId xmlns:a16="http://schemas.microsoft.com/office/drawing/2014/main" id="{B5C2C141-6E2A-CF47-C080-B05FAB16933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21149" y="3473268"/>
            <a:ext cx="1628454" cy="2326363"/>
          </a:xfrm>
          <a:prstGeom prst="rect">
            <a:avLst/>
          </a:prstGeom>
        </p:spPr>
      </p:pic>
      <p:sp>
        <p:nvSpPr>
          <p:cNvPr id="54" name="Text Box 38">
            <a:extLst>
              <a:ext uri="{FF2B5EF4-FFF2-40B4-BE49-F238E27FC236}">
                <a16:creationId xmlns:a16="http://schemas.microsoft.com/office/drawing/2014/main" id="{053C6BC2-495C-0151-F4C4-C0A4DB4EEA81}"/>
              </a:ext>
            </a:extLst>
          </p:cNvPr>
          <p:cNvSpPr txBox="1">
            <a:spLocks noChangeArrowheads="1"/>
          </p:cNvSpPr>
          <p:nvPr/>
        </p:nvSpPr>
        <p:spPr bwMode="auto">
          <a:xfrm>
            <a:off x="8049603" y="3726190"/>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2021</a:t>
            </a:r>
          </a:p>
        </p:txBody>
      </p:sp>
      <p:pic>
        <p:nvPicPr>
          <p:cNvPr id="53" name="Picture 52">
            <a:extLst>
              <a:ext uri="{FF2B5EF4-FFF2-40B4-BE49-F238E27FC236}">
                <a16:creationId xmlns:a16="http://schemas.microsoft.com/office/drawing/2014/main" id="{7960A5F5-A8BB-6021-2C01-2732CF17457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89190" y="3975728"/>
            <a:ext cx="1654810" cy="2139315"/>
          </a:xfrm>
          <a:prstGeom prst="rect">
            <a:avLst/>
          </a:prstGeom>
          <a:noFill/>
          <a:ln>
            <a:noFill/>
          </a:ln>
        </p:spPr>
      </p:pic>
    </p:spTree>
    <p:extLst>
      <p:ext uri="{BB962C8B-B14F-4D97-AF65-F5344CB8AC3E}">
        <p14:creationId xmlns:p14="http://schemas.microsoft.com/office/powerpoint/2010/main" val="32776694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30</a:t>
            </a:fld>
            <a:endParaRPr lang="en-US" dirty="0">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normAutofit fontScale="90000"/>
          </a:bodyPr>
          <a:lstStyle/>
          <a:p>
            <a:r>
              <a:rPr lang="en-US" dirty="0">
                <a:latin typeface="Arial" pitchFamily="34" charset="0"/>
                <a:ea typeface="ＭＳ Ｐゴシック" pitchFamily="1" charset="-128"/>
                <a:cs typeface="Arial" pitchFamily="34" charset="0"/>
              </a:rPr>
              <a:t>World Data on F</a:t>
            </a:r>
            <a:r>
              <a:rPr lang="en-US" baseline="-25000" dirty="0">
                <a:latin typeface="Arial" pitchFamily="34" charset="0"/>
                <a:ea typeface="ＭＳ Ｐゴシック" pitchFamily="1" charset="-128"/>
                <a:cs typeface="Arial" pitchFamily="34" charset="0"/>
              </a:rPr>
              <a:t>2</a:t>
            </a:r>
            <a:r>
              <a:rPr lang="en-US" baseline="30000" dirty="0">
                <a:latin typeface="Arial" pitchFamily="34" charset="0"/>
                <a:ea typeface="ＭＳ Ｐゴシック" pitchFamily="1" charset="-128"/>
                <a:cs typeface="Arial" pitchFamily="34" charset="0"/>
              </a:rPr>
              <a:t>p        </a:t>
            </a:r>
            <a:r>
              <a:rPr lang="en-US" dirty="0">
                <a:latin typeface="Arial" pitchFamily="34" charset="0"/>
                <a:ea typeface="ＭＳ Ｐゴシック" pitchFamily="1" charset="-128"/>
                <a:cs typeface="Arial" pitchFamily="34" charset="0"/>
              </a:rPr>
              <a:t>World Data on g</a:t>
            </a:r>
            <a:r>
              <a:rPr lang="en-US" baseline="-25000" dirty="0">
                <a:latin typeface="Arial" pitchFamily="34" charset="0"/>
                <a:ea typeface="ＭＳ Ｐゴシック" pitchFamily="1" charset="-128"/>
                <a:cs typeface="Arial" pitchFamily="34" charset="0"/>
              </a:rPr>
              <a:t>1</a:t>
            </a:r>
            <a:r>
              <a:rPr lang="en-US" baseline="30000" dirty="0">
                <a:latin typeface="Arial" pitchFamily="34" charset="0"/>
                <a:ea typeface="ＭＳ Ｐゴシック" pitchFamily="1" charset="-128"/>
                <a:cs typeface="Arial" pitchFamily="34" charset="0"/>
              </a:rPr>
              <a:t>p       </a:t>
            </a:r>
            <a:r>
              <a:rPr lang="en-US" dirty="0">
                <a:latin typeface="Arial" pitchFamily="34" charset="0"/>
                <a:ea typeface="ＭＳ Ｐゴシック" pitchFamily="1" charset="-128"/>
                <a:cs typeface="Arial" pitchFamily="34" charset="0"/>
              </a:rPr>
              <a:t>World Data on h</a:t>
            </a:r>
            <a:r>
              <a:rPr lang="en-US" baseline="-25000" dirty="0">
                <a:latin typeface="Arial" pitchFamily="34" charset="0"/>
                <a:ea typeface="ＭＳ Ｐゴシック" pitchFamily="1" charset="-128"/>
                <a:cs typeface="Arial" pitchFamily="34" charset="0"/>
              </a:rPr>
              <a:t>1</a:t>
            </a:r>
            <a:r>
              <a:rPr lang="en-US" baseline="30000" dirty="0">
                <a:latin typeface="Arial" pitchFamily="34" charset="0"/>
                <a:ea typeface="ＭＳ Ｐゴシック" pitchFamily="1" charset="-128"/>
                <a:cs typeface="Arial" pitchFamily="34" charset="0"/>
              </a:rPr>
              <a:t>p</a:t>
            </a:r>
            <a:endParaRPr lang="en-US" dirty="0"/>
          </a:p>
        </p:txBody>
      </p:sp>
      <p:pic>
        <p:nvPicPr>
          <p:cNvPr id="11" name="Picture 3" descr="prev">
            <a:extLst>
              <a:ext uri="{FF2B5EF4-FFF2-40B4-BE49-F238E27FC236}">
                <a16:creationId xmlns:a16="http://schemas.microsoft.com/office/drawing/2014/main" id="{1112D54F-6042-4ED0-B879-2B5CCADDEC6E}"/>
              </a:ext>
            </a:extLst>
          </p:cNvPr>
          <p:cNvPicPr>
            <a:picLocks noChangeAspect="1" noChangeArrowheads="1"/>
          </p:cNvPicPr>
          <p:nvPr/>
        </p:nvPicPr>
        <p:blipFill rotWithShape="1">
          <a:blip r:embed="rId2"/>
          <a:srcRect t="2709"/>
          <a:stretch/>
        </p:blipFill>
        <p:spPr bwMode="auto">
          <a:xfrm>
            <a:off x="55903" y="1296175"/>
            <a:ext cx="2868930" cy="4159025"/>
          </a:xfrm>
          <a:prstGeom prst="rect">
            <a:avLst/>
          </a:prstGeom>
          <a:noFill/>
          <a:ln w="9525">
            <a:noFill/>
            <a:miter lim="800000"/>
            <a:headEnd/>
            <a:tailEnd/>
          </a:ln>
        </p:spPr>
      </p:pic>
      <p:sp>
        <p:nvSpPr>
          <p:cNvPr id="12" name="Text Box 6">
            <a:extLst>
              <a:ext uri="{FF2B5EF4-FFF2-40B4-BE49-F238E27FC236}">
                <a16:creationId xmlns:a16="http://schemas.microsoft.com/office/drawing/2014/main" id="{506E82A7-1BB2-4D1E-A644-84F8C6418859}"/>
              </a:ext>
            </a:extLst>
          </p:cNvPr>
          <p:cNvSpPr txBox="1">
            <a:spLocks noChangeArrowheads="1"/>
          </p:cNvSpPr>
          <p:nvPr/>
        </p:nvSpPr>
        <p:spPr bwMode="auto">
          <a:xfrm>
            <a:off x="1064329" y="5700667"/>
            <a:ext cx="1446681" cy="369888"/>
          </a:xfrm>
          <a:prstGeom prst="rect">
            <a:avLst/>
          </a:prstGeom>
          <a:noFill/>
          <a:ln w="9525">
            <a:noFill/>
            <a:miter lim="800000"/>
            <a:headEnd/>
            <a:tailEnd/>
          </a:ln>
        </p:spPr>
        <p:txBody>
          <a:bodyPr wrap="square">
            <a:spAutoFit/>
          </a:bodyPr>
          <a:lstStyle/>
          <a:p>
            <a:pPr>
              <a:defRPr/>
            </a:pPr>
            <a:r>
              <a:rPr lang="en-US" sz="1800" b="1" dirty="0">
                <a:solidFill>
                  <a:srgbClr val="0033CC"/>
                </a:solidFill>
                <a:latin typeface="+mj-lt"/>
                <a:ea typeface="ＭＳ Ｐゴシック" pitchFamily="1" charset="-128"/>
                <a:cs typeface="Arial" pitchFamily="34" charset="0"/>
                <a:sym typeface="Wingdings" pitchFamily="2" charset="2"/>
              </a:rPr>
              <a:t>momentum</a:t>
            </a:r>
            <a:endParaRPr lang="en-US" sz="1800" b="1" dirty="0">
              <a:solidFill>
                <a:srgbClr val="0033CC"/>
              </a:solidFill>
              <a:latin typeface="+mj-lt"/>
              <a:ea typeface="ＭＳ Ｐゴシック" pitchFamily="1" charset="-128"/>
              <a:cs typeface="Arial" pitchFamily="34" charset="0"/>
            </a:endParaRPr>
          </a:p>
        </p:txBody>
      </p:sp>
      <p:sp>
        <p:nvSpPr>
          <p:cNvPr id="13" name="Text Box 7">
            <a:extLst>
              <a:ext uri="{FF2B5EF4-FFF2-40B4-BE49-F238E27FC236}">
                <a16:creationId xmlns:a16="http://schemas.microsoft.com/office/drawing/2014/main" id="{ADE2F3AD-6766-4878-89C1-E77DD5ED9BA6}"/>
              </a:ext>
            </a:extLst>
          </p:cNvPr>
          <p:cNvSpPr txBox="1">
            <a:spLocks noChangeArrowheads="1"/>
          </p:cNvSpPr>
          <p:nvPr/>
        </p:nvSpPr>
        <p:spPr bwMode="auto">
          <a:xfrm>
            <a:off x="4394540" y="5699380"/>
            <a:ext cx="770581" cy="369332"/>
          </a:xfrm>
          <a:prstGeom prst="rect">
            <a:avLst/>
          </a:prstGeom>
          <a:noFill/>
          <a:ln w="9525">
            <a:noFill/>
            <a:miter lim="800000"/>
            <a:headEnd/>
            <a:tailEnd/>
          </a:ln>
        </p:spPr>
        <p:txBody>
          <a:bodyPr wrap="square">
            <a:spAutoFit/>
          </a:bodyPr>
          <a:lstStyle/>
          <a:p>
            <a:pPr>
              <a:defRPr/>
            </a:pPr>
            <a:r>
              <a:rPr lang="en-US" sz="1800" b="1" dirty="0">
                <a:solidFill>
                  <a:srgbClr val="FF0000"/>
                </a:solidFill>
                <a:latin typeface="+mj-lt"/>
                <a:ea typeface="ＭＳ Ｐゴシック" pitchFamily="1" charset="-128"/>
                <a:cs typeface="Arial" pitchFamily="34" charset="0"/>
                <a:sym typeface="Wingdings" pitchFamily="2" charset="2"/>
              </a:rPr>
              <a:t>spin</a:t>
            </a:r>
            <a:endParaRPr lang="en-US" sz="1800" b="1" dirty="0">
              <a:solidFill>
                <a:srgbClr val="FF0000"/>
              </a:solidFill>
              <a:latin typeface="+mj-lt"/>
              <a:ea typeface="ＭＳ Ｐゴシック" pitchFamily="1" charset="-128"/>
              <a:cs typeface="Arial" pitchFamily="34" charset="0"/>
            </a:endParaRPr>
          </a:p>
        </p:txBody>
      </p:sp>
      <p:pic>
        <p:nvPicPr>
          <p:cNvPr id="14" name="Picture 13" descr="g1_eic_only.jpg">
            <a:extLst>
              <a:ext uri="{FF2B5EF4-FFF2-40B4-BE49-F238E27FC236}">
                <a16:creationId xmlns:a16="http://schemas.microsoft.com/office/drawing/2014/main" id="{ADA9D917-4B1B-4092-A1A8-A8EB89DEABCE}"/>
              </a:ext>
            </a:extLst>
          </p:cNvPr>
          <p:cNvPicPr>
            <a:picLocks noChangeAspect="1"/>
          </p:cNvPicPr>
          <p:nvPr/>
        </p:nvPicPr>
        <p:blipFill>
          <a:blip r:embed="rId3"/>
          <a:srcRect/>
          <a:stretch>
            <a:fillRect/>
          </a:stretch>
        </p:blipFill>
        <p:spPr bwMode="auto">
          <a:xfrm>
            <a:off x="2938669" y="1296175"/>
            <a:ext cx="3190275" cy="4240784"/>
          </a:xfrm>
          <a:prstGeom prst="rect">
            <a:avLst/>
          </a:prstGeom>
          <a:noFill/>
          <a:ln w="9525">
            <a:noFill/>
            <a:miter lim="800000"/>
            <a:headEnd/>
            <a:tailEnd/>
          </a:ln>
        </p:spPr>
      </p:pic>
      <p:sp>
        <p:nvSpPr>
          <p:cNvPr id="15" name="Text Box 7">
            <a:extLst>
              <a:ext uri="{FF2B5EF4-FFF2-40B4-BE49-F238E27FC236}">
                <a16:creationId xmlns:a16="http://schemas.microsoft.com/office/drawing/2014/main" id="{D35A65ED-69F9-448D-A0ED-F14272B02478}"/>
              </a:ext>
            </a:extLst>
          </p:cNvPr>
          <p:cNvSpPr txBox="1">
            <a:spLocks noChangeArrowheads="1"/>
          </p:cNvSpPr>
          <p:nvPr/>
        </p:nvSpPr>
        <p:spPr bwMode="auto">
          <a:xfrm>
            <a:off x="6572491" y="5522260"/>
            <a:ext cx="2349087" cy="646331"/>
          </a:xfrm>
          <a:prstGeom prst="rect">
            <a:avLst/>
          </a:prstGeom>
          <a:noFill/>
          <a:ln w="9525">
            <a:noFill/>
            <a:miter lim="800000"/>
            <a:headEnd/>
            <a:tailEnd/>
          </a:ln>
        </p:spPr>
        <p:txBody>
          <a:bodyPr wrap="square">
            <a:spAutoFit/>
          </a:bodyPr>
          <a:lstStyle/>
          <a:p>
            <a:pPr>
              <a:defRPr/>
            </a:pPr>
            <a:r>
              <a:rPr lang="en-US" b="1" dirty="0">
                <a:solidFill>
                  <a:srgbClr val="FF0000"/>
                </a:solidFill>
                <a:latin typeface="+mj-lt"/>
                <a:ea typeface="ＭＳ Ｐゴシック" pitchFamily="1" charset="-128"/>
                <a:cs typeface="Arial" pitchFamily="34" charset="0"/>
                <a:sym typeface="Wingdings" pitchFamily="2" charset="2"/>
              </a:rPr>
              <a:t>transverse spin ~ angular momentum</a:t>
            </a:r>
            <a:endParaRPr lang="en-US" sz="1800" b="1" dirty="0">
              <a:solidFill>
                <a:srgbClr val="FF0000"/>
              </a:solidFill>
              <a:latin typeface="+mj-lt"/>
              <a:ea typeface="ＭＳ Ｐゴシック" pitchFamily="1" charset="-128"/>
              <a:cs typeface="Arial" pitchFamily="34"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F4C6868-016B-4333-A44A-734E3417C380}"/>
                  </a:ext>
                </a:extLst>
              </p:cNvPr>
              <p:cNvSpPr txBox="1"/>
              <p:nvPr/>
            </p:nvSpPr>
            <p:spPr>
              <a:xfrm>
                <a:off x="6075990" y="944695"/>
                <a:ext cx="2948821" cy="369332"/>
              </a:xfrm>
              <a:prstGeom prst="rect">
                <a:avLst/>
              </a:prstGeom>
              <a:noFill/>
            </p:spPr>
            <p:txBody>
              <a:bodyPr wrap="none" rtlCol="0">
                <a:spAutoFit/>
              </a:bodyPr>
              <a:lstStyle/>
              <a:p>
                <a:r>
                  <a:rPr lang="en-US" dirty="0">
                    <a:latin typeface="+mj-lt"/>
                    <a:ea typeface="Cambria Math"/>
                    <a:cs typeface="Arial" panose="020B0604020202020204" pitchFamily="34" charset="0"/>
                  </a:rPr>
                  <a:t>F</a:t>
                </a:r>
                <a:r>
                  <a:rPr lang="en-US" baseline="-25000" dirty="0" err="1">
                    <a:latin typeface="+mj-lt"/>
                    <a:ea typeface="Cambria Math"/>
                    <a:cs typeface="Arial" panose="020B0604020202020204" pitchFamily="34" charset="0"/>
                  </a:rPr>
                  <a:t>UT</a:t>
                </a:r>
                <a:r>
                  <a:rPr lang="en-US" baseline="30000" dirty="0" err="1">
                    <a:latin typeface="+mj-lt"/>
                    <a:ea typeface="Cambria Math"/>
                    <a:cs typeface="Arial" panose="020B0604020202020204" pitchFamily="34" charset="0"/>
                  </a:rPr>
                  <a:t>sin</a:t>
                </a:r>
                <a:r>
                  <a:rPr lang="en-US" baseline="30000" dirty="0">
                    <a:latin typeface="+mj-lt"/>
                    <a:ea typeface="Cambria Math"/>
                    <a:cs typeface="Arial" panose="020B0604020202020204" pitchFamily="34" charset="0"/>
                  </a:rPr>
                  <a:t>(</a:t>
                </a:r>
                <a:r>
                  <a:rPr lang="en-US" baseline="30000" dirty="0" err="1">
                    <a:latin typeface="+mj-lt"/>
                    <a:ea typeface="Cambria Math"/>
                    <a:cs typeface="Arial" panose="020B0604020202020204" pitchFamily="34" charset="0"/>
                  </a:rPr>
                  <a:t>f</a:t>
                </a:r>
                <a:r>
                  <a:rPr lang="en-US" baseline="16000" dirty="0" err="1">
                    <a:latin typeface="+mj-lt"/>
                    <a:ea typeface="Cambria Math"/>
                    <a:cs typeface="Arial" panose="020B0604020202020204" pitchFamily="34" charset="0"/>
                  </a:rPr>
                  <a:t>h</a:t>
                </a:r>
                <a:r>
                  <a:rPr lang="en-US" baseline="30000" dirty="0" err="1">
                    <a:latin typeface="+mj-lt"/>
                    <a:ea typeface="Cambria Math"/>
                    <a:cs typeface="Arial" panose="020B0604020202020204" pitchFamily="34" charset="0"/>
                  </a:rPr>
                  <a:t>+f</a:t>
                </a:r>
                <a:r>
                  <a:rPr lang="en-US" baseline="16000" dirty="0" err="1">
                    <a:latin typeface="+mj-lt"/>
                    <a:ea typeface="Cambria Math"/>
                    <a:cs typeface="Arial" panose="020B0604020202020204" pitchFamily="34" charset="0"/>
                  </a:rPr>
                  <a:t>s</a:t>
                </a:r>
                <a:r>
                  <a:rPr lang="en-US" baseline="30000" dirty="0">
                    <a:latin typeface="+mj-lt"/>
                    <a:ea typeface="Cambria Math"/>
                    <a:cs typeface="Arial" panose="020B0604020202020204" pitchFamily="34" charset="0"/>
                  </a:rPr>
                  <a:t>)</a:t>
                </a:r>
                <a:r>
                  <a:rPr lang="en-US" dirty="0">
                    <a:latin typeface="+mj-lt"/>
                    <a:ea typeface="Cambria Math"/>
                    <a:cs typeface="Arial" panose="020B0604020202020204" pitchFamily="34" charset="0"/>
                  </a:rPr>
                  <a:t>(x,Q</a:t>
                </a:r>
                <a:r>
                  <a:rPr lang="en-US" baseline="30000" dirty="0">
                    <a:latin typeface="+mj-lt"/>
                    <a:ea typeface="Cambria Math"/>
                    <a:cs typeface="Arial" panose="020B0604020202020204" pitchFamily="34" charset="0"/>
                  </a:rPr>
                  <a:t>2</a:t>
                </a:r>
                <a:r>
                  <a:rPr lang="en-US" dirty="0">
                    <a:latin typeface="+mj-lt"/>
                    <a:ea typeface="Cambria Math"/>
                    <a:cs typeface="Arial" panose="020B0604020202020204" pitchFamily="34" charset="0"/>
                  </a:rPr>
                  <a:t>) + C(x) </a:t>
                </a:r>
                <a14:m>
                  <m:oMath xmlns:m="http://schemas.openxmlformats.org/officeDocument/2006/math">
                    <m:r>
                      <a:rPr lang="en-US" i="1" smtClean="0">
                        <a:latin typeface="Cambria Math" panose="02040503050406030204" pitchFamily="18" charset="0"/>
                        <a:ea typeface="Cambria Math"/>
                      </a:rPr>
                      <m:t>∝</m:t>
                    </m:r>
                    <m:r>
                      <m:rPr>
                        <m:sty m:val="p"/>
                      </m:rPr>
                      <a:rPr lang="en-US" b="0" i="0" smtClean="0">
                        <a:latin typeface="Cambria Math" panose="02040503050406030204" pitchFamily="18" charset="0"/>
                        <a:ea typeface="Cambria Math"/>
                      </a:rPr>
                      <m:t>h</m:t>
                    </m:r>
                    <m:r>
                      <a:rPr lang="en-US" b="0" i="0" baseline="-25000" smtClean="0">
                        <a:latin typeface="Cambria Math" panose="02040503050406030204" pitchFamily="18" charset="0"/>
                        <a:ea typeface="Cambria Math"/>
                      </a:rPr>
                      <m:t>1</m:t>
                    </m:r>
                  </m:oMath>
                </a14:m>
                <a:endParaRPr lang="en-US" baseline="30000" dirty="0">
                  <a:latin typeface="+mj-lt"/>
                  <a:cs typeface="Arial" panose="020B0604020202020204" pitchFamily="34" charset="0"/>
                </a:endParaRPr>
              </a:p>
            </p:txBody>
          </p:sp>
        </mc:Choice>
        <mc:Fallback xmlns="">
          <p:sp>
            <p:nvSpPr>
              <p:cNvPr id="16" name="TextBox 15">
                <a:extLst>
                  <a:ext uri="{FF2B5EF4-FFF2-40B4-BE49-F238E27FC236}">
                    <a16:creationId xmlns:a16="http://schemas.microsoft.com/office/drawing/2014/main" id="{CF4C6868-016B-4333-A44A-734E3417C380}"/>
                  </a:ext>
                </a:extLst>
              </p:cNvPr>
              <p:cNvSpPr txBox="1">
                <a:spLocks noRot="1" noChangeAspect="1" noMove="1" noResize="1" noEditPoints="1" noAdjustHandles="1" noChangeArrowheads="1" noChangeShapeType="1" noTextEdit="1"/>
              </p:cNvSpPr>
              <p:nvPr/>
            </p:nvSpPr>
            <p:spPr>
              <a:xfrm>
                <a:off x="6075990" y="944695"/>
                <a:ext cx="2948821" cy="369332"/>
              </a:xfrm>
              <a:prstGeom prst="rect">
                <a:avLst/>
              </a:prstGeom>
              <a:blipFill>
                <a:blip r:embed="rId4"/>
                <a:stretch>
                  <a:fillRect l="-1863" t="-9836" b="-24590"/>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788AC3D9-01C3-44D0-A59E-B50764290CC8}"/>
              </a:ext>
            </a:extLst>
          </p:cNvPr>
          <p:cNvPicPr>
            <a:picLocks noChangeAspect="1"/>
          </p:cNvPicPr>
          <p:nvPr/>
        </p:nvPicPr>
        <p:blipFill rotWithShape="1">
          <a:blip r:embed="rId5">
            <a:extLst>
              <a:ext uri="{28A0092B-C50C-407E-A947-70E740481C1C}">
                <a14:useLocalDpi xmlns:a14="http://schemas.microsoft.com/office/drawing/2010/main" val="0"/>
              </a:ext>
            </a:extLst>
          </a:blip>
          <a:srcRect l="11853"/>
          <a:stretch/>
        </p:blipFill>
        <p:spPr>
          <a:xfrm>
            <a:off x="6242575" y="1309238"/>
            <a:ext cx="2844437" cy="4194248"/>
          </a:xfrm>
          <a:prstGeom prst="rect">
            <a:avLst/>
          </a:prstGeom>
        </p:spPr>
      </p:pic>
      <p:sp>
        <p:nvSpPr>
          <p:cNvPr id="18" name="Text Box 9">
            <a:extLst>
              <a:ext uri="{FF2B5EF4-FFF2-40B4-BE49-F238E27FC236}">
                <a16:creationId xmlns:a16="http://schemas.microsoft.com/office/drawing/2014/main" id="{B1328834-79F7-4F48-B418-692684D285AD}"/>
              </a:ext>
            </a:extLst>
          </p:cNvPr>
          <p:cNvSpPr txBox="1">
            <a:spLocks noChangeArrowheads="1"/>
          </p:cNvSpPr>
          <p:nvPr/>
        </p:nvSpPr>
        <p:spPr bwMode="auto">
          <a:xfrm rot="2700000">
            <a:off x="4426793" y="2355023"/>
            <a:ext cx="2698750" cy="338138"/>
          </a:xfrm>
          <a:prstGeom prst="rect">
            <a:avLst/>
          </a:prstGeom>
          <a:solidFill>
            <a:schemeClr val="accent1">
              <a:lumMod val="20000"/>
              <a:lumOff val="80000"/>
            </a:schemeClr>
          </a:solidFill>
          <a:ln w="9525">
            <a:noFill/>
            <a:miter lim="800000"/>
            <a:headEnd/>
            <a:tailEnd/>
          </a:ln>
          <a:effectLst>
            <a:outerShdw blurRad="50800" dist="50800" dir="5400000" algn="ctr" rotWithShape="0">
              <a:srgbClr val="000000">
                <a:alpha val="60000"/>
              </a:srgbClr>
            </a:outerShdw>
          </a:effectLst>
        </p:spPr>
        <p:txBody>
          <a:bodyPr>
            <a:spAutoFit/>
          </a:bodyPr>
          <a:lstStyle/>
          <a:p>
            <a:pPr eaLnBrk="0" hangingPunct="0">
              <a:defRPr/>
            </a:pPr>
            <a:r>
              <a:rPr lang="en-US" sz="1600" b="1" dirty="0">
                <a:solidFill>
                  <a:srgbClr val="FF0000"/>
                </a:solidFill>
                <a:latin typeface="+mj-lt"/>
                <a:ea typeface="ＭＳ Ｐゴシック" pitchFamily="1" charset="-128"/>
                <a:cs typeface="Arial" pitchFamily="34" charset="0"/>
              </a:rPr>
              <a:t>An EIC makes it possible!</a:t>
            </a:r>
          </a:p>
        </p:txBody>
      </p:sp>
      <p:sp>
        <p:nvSpPr>
          <p:cNvPr id="19" name="Isosceles Triangle 18">
            <a:extLst>
              <a:ext uri="{FF2B5EF4-FFF2-40B4-BE49-F238E27FC236}">
                <a16:creationId xmlns:a16="http://schemas.microsoft.com/office/drawing/2014/main" id="{499A3405-D8BE-41E2-BA11-29EED56C3A2E}"/>
              </a:ext>
            </a:extLst>
          </p:cNvPr>
          <p:cNvSpPr/>
          <p:nvPr/>
        </p:nvSpPr>
        <p:spPr bwMode="auto">
          <a:xfrm>
            <a:off x="6376546" y="4893404"/>
            <a:ext cx="106070" cy="91440"/>
          </a:xfrm>
          <a:prstGeom prst="triangl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mj-lt"/>
            </a:endParaRPr>
          </a:p>
        </p:txBody>
      </p:sp>
      <p:sp>
        <p:nvSpPr>
          <p:cNvPr id="20" name="TextBox 19">
            <a:extLst>
              <a:ext uri="{FF2B5EF4-FFF2-40B4-BE49-F238E27FC236}">
                <a16:creationId xmlns:a16="http://schemas.microsoft.com/office/drawing/2014/main" id="{B7FC9B46-C231-4927-BE0A-BDEB46B289EA}"/>
              </a:ext>
            </a:extLst>
          </p:cNvPr>
          <p:cNvSpPr txBox="1"/>
          <p:nvPr/>
        </p:nvSpPr>
        <p:spPr>
          <a:xfrm>
            <a:off x="6439986" y="4841151"/>
            <a:ext cx="623889" cy="215444"/>
          </a:xfrm>
          <a:prstGeom prst="rect">
            <a:avLst/>
          </a:prstGeom>
          <a:noFill/>
        </p:spPr>
        <p:txBody>
          <a:bodyPr wrap="none" rtlCol="0">
            <a:spAutoFit/>
          </a:bodyPr>
          <a:lstStyle/>
          <a:p>
            <a:r>
              <a:rPr lang="en-US" sz="800" dirty="0">
                <a:latin typeface="+mj-lt"/>
                <a:cs typeface="Arial" panose="020B0604020202020204" pitchFamily="34" charset="0"/>
              </a:rPr>
              <a:t>HERMES</a:t>
            </a:r>
          </a:p>
        </p:txBody>
      </p:sp>
      <p:sp>
        <p:nvSpPr>
          <p:cNvPr id="21" name="Oval 20">
            <a:extLst>
              <a:ext uri="{FF2B5EF4-FFF2-40B4-BE49-F238E27FC236}">
                <a16:creationId xmlns:a16="http://schemas.microsoft.com/office/drawing/2014/main" id="{F8995678-927C-4D7E-90CC-D83AB85B5EA5}"/>
              </a:ext>
            </a:extLst>
          </p:cNvPr>
          <p:cNvSpPr/>
          <p:nvPr/>
        </p:nvSpPr>
        <p:spPr bwMode="auto">
          <a:xfrm>
            <a:off x="6376546" y="4723584"/>
            <a:ext cx="106070" cy="117567"/>
          </a:xfrm>
          <a:prstGeom prst="ellips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mj-lt"/>
            </a:endParaRPr>
          </a:p>
        </p:txBody>
      </p:sp>
      <p:sp>
        <p:nvSpPr>
          <p:cNvPr id="22" name="TextBox 21">
            <a:extLst>
              <a:ext uri="{FF2B5EF4-FFF2-40B4-BE49-F238E27FC236}">
                <a16:creationId xmlns:a16="http://schemas.microsoft.com/office/drawing/2014/main" id="{DAF125CA-BA6A-4E28-A0CE-548ED04C8055}"/>
              </a:ext>
            </a:extLst>
          </p:cNvPr>
          <p:cNvSpPr txBox="1"/>
          <p:nvPr/>
        </p:nvSpPr>
        <p:spPr>
          <a:xfrm>
            <a:off x="6435630" y="4680039"/>
            <a:ext cx="699230" cy="215444"/>
          </a:xfrm>
          <a:prstGeom prst="rect">
            <a:avLst/>
          </a:prstGeom>
          <a:noFill/>
        </p:spPr>
        <p:txBody>
          <a:bodyPr wrap="none" rtlCol="0">
            <a:spAutoFit/>
          </a:bodyPr>
          <a:lstStyle/>
          <a:p>
            <a:r>
              <a:rPr lang="en-US" sz="800" dirty="0">
                <a:latin typeface="+mj-lt"/>
                <a:cs typeface="Arial" panose="020B0604020202020204" pitchFamily="34" charset="0"/>
              </a:rPr>
              <a:t>COMPASS</a:t>
            </a:r>
          </a:p>
        </p:txBody>
      </p:sp>
      <p:sp>
        <p:nvSpPr>
          <p:cNvPr id="23" name="TextBox 22">
            <a:extLst>
              <a:ext uri="{FF2B5EF4-FFF2-40B4-BE49-F238E27FC236}">
                <a16:creationId xmlns:a16="http://schemas.microsoft.com/office/drawing/2014/main" id="{8D8027D6-DE43-4674-8A37-ACAE8AE3A735}"/>
              </a:ext>
            </a:extLst>
          </p:cNvPr>
          <p:cNvSpPr txBox="1"/>
          <p:nvPr/>
        </p:nvSpPr>
        <p:spPr>
          <a:xfrm rot="3420000">
            <a:off x="7847216" y="3409417"/>
            <a:ext cx="1114408" cy="276999"/>
          </a:xfrm>
          <a:prstGeom prst="rect">
            <a:avLst/>
          </a:prstGeom>
          <a:noFill/>
        </p:spPr>
        <p:txBody>
          <a:bodyPr wrap="none" rtlCol="0">
            <a:spAutoFit/>
          </a:bodyPr>
          <a:lstStyle/>
          <a:p>
            <a:r>
              <a:rPr lang="en-US" sz="1200" i="1" dirty="0">
                <a:solidFill>
                  <a:srgbClr val="0033CC"/>
                </a:solidFill>
                <a:latin typeface="+mj-lt"/>
                <a:cs typeface="Arial" pitchFamily="34" charset="0"/>
              </a:rPr>
              <a:t>EIC coverage</a:t>
            </a:r>
          </a:p>
        </p:txBody>
      </p:sp>
      <p:sp>
        <p:nvSpPr>
          <p:cNvPr id="24" name="TextBox 23">
            <a:extLst>
              <a:ext uri="{FF2B5EF4-FFF2-40B4-BE49-F238E27FC236}">
                <a16:creationId xmlns:a16="http://schemas.microsoft.com/office/drawing/2014/main" id="{0A2246D2-AC9D-4CDE-93B6-C16D3B75CD3F}"/>
              </a:ext>
            </a:extLst>
          </p:cNvPr>
          <p:cNvSpPr txBox="1"/>
          <p:nvPr/>
        </p:nvSpPr>
        <p:spPr>
          <a:xfrm>
            <a:off x="5413900" y="1439795"/>
            <a:ext cx="3533976" cy="276999"/>
          </a:xfrm>
          <a:prstGeom prst="rect">
            <a:avLst/>
          </a:prstGeom>
          <a:noFill/>
        </p:spPr>
        <p:txBody>
          <a:bodyPr wrap="square" rtlCol="0">
            <a:spAutoFit/>
          </a:bodyPr>
          <a:lstStyle/>
          <a:p>
            <a:r>
              <a:rPr lang="en-US" sz="1200" b="1" dirty="0">
                <a:latin typeface="+mj-lt"/>
              </a:rPr>
              <a:t>Note: need to update plots for COMPASS data</a:t>
            </a:r>
          </a:p>
        </p:txBody>
      </p:sp>
      <p:sp>
        <p:nvSpPr>
          <p:cNvPr id="25" name="TextBox 24">
            <a:extLst>
              <a:ext uri="{FF2B5EF4-FFF2-40B4-BE49-F238E27FC236}">
                <a16:creationId xmlns:a16="http://schemas.microsoft.com/office/drawing/2014/main" id="{4C0D4C19-031C-4BF2-9C35-EE7B251B61A4}"/>
              </a:ext>
            </a:extLst>
          </p:cNvPr>
          <p:cNvSpPr txBox="1"/>
          <p:nvPr/>
        </p:nvSpPr>
        <p:spPr>
          <a:xfrm>
            <a:off x="3412602" y="596323"/>
            <a:ext cx="2608406" cy="646331"/>
          </a:xfrm>
          <a:prstGeom prst="rect">
            <a:avLst/>
          </a:prstGeom>
          <a:solidFill>
            <a:srgbClr val="008000"/>
          </a:solidFill>
        </p:spPr>
        <p:txBody>
          <a:bodyPr wrap="none" rtlCol="0">
            <a:spAutoFit/>
          </a:bodyPr>
          <a:lstStyle/>
          <a:p>
            <a:r>
              <a:rPr lang="en-US" b="1" dirty="0">
                <a:solidFill>
                  <a:schemeClr val="bg1"/>
                </a:solidFill>
                <a:latin typeface="+mj-lt"/>
              </a:rPr>
              <a:t>Similar for g</a:t>
            </a:r>
            <a:r>
              <a:rPr lang="en-US" b="1" baseline="-25000" dirty="0">
                <a:solidFill>
                  <a:schemeClr val="bg1"/>
                </a:solidFill>
                <a:latin typeface="+mj-lt"/>
              </a:rPr>
              <a:t>1</a:t>
            </a:r>
            <a:r>
              <a:rPr lang="en-US" b="1" baseline="30000" dirty="0">
                <a:solidFill>
                  <a:schemeClr val="bg1"/>
                </a:solidFill>
                <a:latin typeface="+mj-lt"/>
              </a:rPr>
              <a:t>n</a:t>
            </a:r>
            <a:r>
              <a:rPr lang="en-US" b="1" dirty="0">
                <a:solidFill>
                  <a:schemeClr val="bg1"/>
                </a:solidFill>
                <a:latin typeface="+mj-lt"/>
              </a:rPr>
              <a:t>, g</a:t>
            </a:r>
            <a:r>
              <a:rPr lang="en-US" b="1" baseline="-25000" dirty="0">
                <a:solidFill>
                  <a:schemeClr val="bg1"/>
                </a:solidFill>
                <a:latin typeface="+mj-lt"/>
              </a:rPr>
              <a:t>2</a:t>
            </a:r>
            <a:r>
              <a:rPr lang="en-US" b="1" baseline="30000" dirty="0">
                <a:solidFill>
                  <a:schemeClr val="bg1"/>
                </a:solidFill>
                <a:latin typeface="+mj-lt"/>
              </a:rPr>
              <a:t>p</a:t>
            </a:r>
            <a:r>
              <a:rPr lang="en-US" b="1" dirty="0">
                <a:solidFill>
                  <a:schemeClr val="bg1"/>
                </a:solidFill>
                <a:latin typeface="+mj-lt"/>
              </a:rPr>
              <a:t>, g</a:t>
            </a:r>
            <a:r>
              <a:rPr lang="en-US" b="1" baseline="-25000" dirty="0">
                <a:solidFill>
                  <a:schemeClr val="bg1"/>
                </a:solidFill>
                <a:latin typeface="+mj-lt"/>
              </a:rPr>
              <a:t>2</a:t>
            </a:r>
            <a:r>
              <a:rPr lang="en-US" b="1" baseline="30000" dirty="0">
                <a:solidFill>
                  <a:schemeClr val="bg1"/>
                </a:solidFill>
                <a:latin typeface="+mj-lt"/>
              </a:rPr>
              <a:t>n</a:t>
            </a:r>
            <a:endParaRPr lang="en-US" b="1" dirty="0">
              <a:solidFill>
                <a:schemeClr val="bg1"/>
              </a:solidFill>
              <a:latin typeface="+mj-lt"/>
            </a:endParaRPr>
          </a:p>
          <a:p>
            <a:r>
              <a:rPr lang="en-US" b="1" dirty="0">
                <a:solidFill>
                  <a:schemeClr val="bg1"/>
                </a:solidFill>
                <a:latin typeface="+mj-lt"/>
              </a:rPr>
              <a:t>	        (and b</a:t>
            </a:r>
            <a:r>
              <a:rPr lang="en-US" b="1" baseline="-25000" dirty="0">
                <a:solidFill>
                  <a:schemeClr val="bg1"/>
                </a:solidFill>
                <a:latin typeface="+mj-lt"/>
              </a:rPr>
              <a:t>1</a:t>
            </a:r>
            <a:r>
              <a:rPr lang="en-US" b="1" baseline="30000" dirty="0">
                <a:solidFill>
                  <a:schemeClr val="bg1"/>
                </a:solidFill>
                <a:latin typeface="+mj-lt"/>
              </a:rPr>
              <a:t>d</a:t>
            </a:r>
            <a:r>
              <a:rPr lang="en-US" b="1" dirty="0">
                <a:solidFill>
                  <a:schemeClr val="bg1"/>
                </a:solidFill>
                <a:latin typeface="+mj-lt"/>
              </a:rPr>
              <a:t>)</a:t>
            </a:r>
          </a:p>
        </p:txBody>
      </p:sp>
      <p:sp>
        <p:nvSpPr>
          <p:cNvPr id="26" name="TextBox 25">
            <a:extLst>
              <a:ext uri="{FF2B5EF4-FFF2-40B4-BE49-F238E27FC236}">
                <a16:creationId xmlns:a16="http://schemas.microsoft.com/office/drawing/2014/main" id="{9D875BD3-9DA9-4443-BDCB-150CC9F67712}"/>
              </a:ext>
            </a:extLst>
          </p:cNvPr>
          <p:cNvSpPr txBox="1"/>
          <p:nvPr/>
        </p:nvSpPr>
        <p:spPr>
          <a:xfrm>
            <a:off x="830509" y="605564"/>
            <a:ext cx="1710725" cy="369332"/>
          </a:xfrm>
          <a:prstGeom prst="rect">
            <a:avLst/>
          </a:prstGeom>
          <a:solidFill>
            <a:srgbClr val="008000"/>
          </a:solidFill>
        </p:spPr>
        <p:txBody>
          <a:bodyPr wrap="none" rtlCol="0">
            <a:spAutoFit/>
          </a:bodyPr>
          <a:lstStyle/>
          <a:p>
            <a:r>
              <a:rPr lang="en-US" b="1" dirty="0">
                <a:solidFill>
                  <a:schemeClr val="bg1"/>
                </a:solidFill>
                <a:latin typeface="+mj-lt"/>
              </a:rPr>
              <a:t>Similar for F</a:t>
            </a:r>
            <a:r>
              <a:rPr lang="en-US" b="1" baseline="-25000" dirty="0">
                <a:solidFill>
                  <a:schemeClr val="bg1"/>
                </a:solidFill>
                <a:latin typeface="+mj-lt"/>
              </a:rPr>
              <a:t>2</a:t>
            </a:r>
            <a:r>
              <a:rPr lang="en-US" b="1" baseline="30000" dirty="0">
                <a:solidFill>
                  <a:schemeClr val="bg1"/>
                </a:solidFill>
                <a:latin typeface="+mj-lt"/>
              </a:rPr>
              <a:t>n</a:t>
            </a:r>
            <a:endParaRPr lang="en-US" b="1" dirty="0">
              <a:solidFill>
                <a:schemeClr val="bg1"/>
              </a:solidFill>
              <a:latin typeface="+mj-lt"/>
            </a:endParaRPr>
          </a:p>
        </p:txBody>
      </p:sp>
      <p:sp>
        <p:nvSpPr>
          <p:cNvPr id="27" name="TextBox 26">
            <a:extLst>
              <a:ext uri="{FF2B5EF4-FFF2-40B4-BE49-F238E27FC236}">
                <a16:creationId xmlns:a16="http://schemas.microsoft.com/office/drawing/2014/main" id="{337A1394-592D-48AB-B815-0EE1A17AC40B}"/>
              </a:ext>
            </a:extLst>
          </p:cNvPr>
          <p:cNvSpPr txBox="1"/>
          <p:nvPr/>
        </p:nvSpPr>
        <p:spPr>
          <a:xfrm>
            <a:off x="6714500" y="598917"/>
            <a:ext cx="1710725" cy="369332"/>
          </a:xfrm>
          <a:prstGeom prst="rect">
            <a:avLst/>
          </a:prstGeom>
          <a:solidFill>
            <a:srgbClr val="008000"/>
          </a:solidFill>
        </p:spPr>
        <p:txBody>
          <a:bodyPr wrap="none" rtlCol="0">
            <a:spAutoFit/>
          </a:bodyPr>
          <a:lstStyle/>
          <a:p>
            <a:r>
              <a:rPr lang="en-US" b="1" dirty="0">
                <a:solidFill>
                  <a:schemeClr val="bg1"/>
                </a:solidFill>
                <a:latin typeface="+mj-lt"/>
              </a:rPr>
              <a:t>Similar for h</a:t>
            </a:r>
            <a:r>
              <a:rPr lang="en-US" b="1" baseline="-25000" dirty="0">
                <a:solidFill>
                  <a:schemeClr val="bg1"/>
                </a:solidFill>
                <a:latin typeface="+mj-lt"/>
              </a:rPr>
              <a:t>1</a:t>
            </a:r>
            <a:r>
              <a:rPr lang="en-US" b="1" baseline="30000" dirty="0">
                <a:solidFill>
                  <a:schemeClr val="bg1"/>
                </a:solidFill>
                <a:latin typeface="+mj-lt"/>
              </a:rPr>
              <a:t>n</a:t>
            </a:r>
            <a:endParaRPr lang="en-US" b="1" dirty="0">
              <a:solidFill>
                <a:schemeClr val="bg1"/>
              </a:solidFill>
              <a:latin typeface="+mj-lt"/>
            </a:endParaRPr>
          </a:p>
        </p:txBody>
      </p:sp>
      <p:sp>
        <p:nvSpPr>
          <p:cNvPr id="28" name="TextBox 27">
            <a:extLst>
              <a:ext uri="{FF2B5EF4-FFF2-40B4-BE49-F238E27FC236}">
                <a16:creationId xmlns:a16="http://schemas.microsoft.com/office/drawing/2014/main" id="{21EA3136-33D2-4731-9D6D-FAB654C730D3}"/>
              </a:ext>
            </a:extLst>
          </p:cNvPr>
          <p:cNvSpPr txBox="1"/>
          <p:nvPr/>
        </p:nvSpPr>
        <p:spPr>
          <a:xfrm>
            <a:off x="2358611" y="6067522"/>
            <a:ext cx="6271040" cy="461665"/>
          </a:xfrm>
          <a:prstGeom prst="rect">
            <a:avLst/>
          </a:prstGeom>
          <a:noFill/>
        </p:spPr>
        <p:txBody>
          <a:bodyPr wrap="square" rtlCol="0">
            <a:spAutoFit/>
          </a:bodyPr>
          <a:lstStyle/>
          <a:p>
            <a:r>
              <a:rPr lang="en-US" sz="2400" i="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EIC will be a real game changer</a:t>
            </a:r>
          </a:p>
        </p:txBody>
      </p:sp>
    </p:spTree>
    <p:extLst>
      <p:ext uri="{BB962C8B-B14F-4D97-AF65-F5344CB8AC3E}">
        <p14:creationId xmlns:p14="http://schemas.microsoft.com/office/powerpoint/2010/main" val="128953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84669"/>
          </a:xfrm>
        </p:spPr>
        <p:txBody>
          <a:bodyPr/>
          <a:lstStyle/>
          <a:p>
            <a:r>
              <a:rPr lang="en-US" dirty="0"/>
              <a:t>The Spin of the Proton</a:t>
            </a:r>
          </a:p>
        </p:txBody>
      </p:sp>
      <p:sp>
        <p:nvSpPr>
          <p:cNvPr id="4" name="Slide Number Placeholder 3"/>
          <p:cNvSpPr>
            <a:spLocks noGrp="1"/>
          </p:cNvSpPr>
          <p:nvPr>
            <p:ph type="sldNum" sz="quarter" idx="12"/>
          </p:nvPr>
        </p:nvSpPr>
        <p:spPr/>
        <p:txBody>
          <a:bodyPr/>
          <a:lstStyle/>
          <a:p>
            <a:fld id="{E7C2DFF1-6A7E-5841-980E-96BA788216E4}" type="slidenum">
              <a:rPr lang="en-US" smtClean="0"/>
              <a:pPr/>
              <a:t>31</a:t>
            </a:fld>
            <a:endParaRPr lang="en-US"/>
          </a:p>
        </p:txBody>
      </p:sp>
      <p:sp>
        <p:nvSpPr>
          <p:cNvPr id="6" name="TextBox 5"/>
          <p:cNvSpPr txBox="1"/>
          <p:nvPr/>
        </p:nvSpPr>
        <p:spPr>
          <a:xfrm>
            <a:off x="1244904" y="652704"/>
            <a:ext cx="6635150" cy="1015663"/>
          </a:xfrm>
          <a:prstGeom prst="rect">
            <a:avLst/>
          </a:prstGeom>
          <a:noFill/>
        </p:spPr>
        <p:txBody>
          <a:bodyPr wrap="none" rtlCol="0">
            <a:spAutoFit/>
          </a:bodyPr>
          <a:lstStyle/>
          <a:p>
            <a:pPr algn="ctr"/>
            <a:r>
              <a:rPr lang="en-US" sz="2000" dirty="0">
                <a:solidFill>
                  <a:srgbClr val="FF00FF"/>
                </a:solidFill>
                <a:latin typeface="+mj-lt"/>
                <a:ea typeface="Comic Sans MS" charset="0"/>
                <a:cs typeface="Comic Sans MS" charset="0"/>
              </a:rPr>
              <a:t>SPIN is one of the fundamental properties of matter</a:t>
            </a:r>
          </a:p>
          <a:p>
            <a:pPr algn="ctr"/>
            <a:r>
              <a:rPr lang="en-US" sz="2000" dirty="0">
                <a:solidFill>
                  <a:srgbClr val="0000FF"/>
                </a:solidFill>
                <a:latin typeface="+mj-lt"/>
                <a:ea typeface="Comic Sans MS" charset="0"/>
                <a:cs typeface="Comic Sans MS" charset="0"/>
              </a:rPr>
              <a:t>all elementary particles, but the Higgs carry spin</a:t>
            </a:r>
          </a:p>
          <a:p>
            <a:pPr algn="ctr"/>
            <a:r>
              <a:rPr lang="en-US" sz="2000" dirty="0">
                <a:latin typeface="+mj-lt"/>
                <a:ea typeface="Comic Sans MS" charset="0"/>
                <a:cs typeface="Comic Sans MS" charset="0"/>
              </a:rPr>
              <a:t>Spin cannot be explained by a static picture of the proton</a:t>
            </a:r>
          </a:p>
        </p:txBody>
      </p:sp>
      <p:sp>
        <p:nvSpPr>
          <p:cNvPr id="13" name="TextBox 12"/>
          <p:cNvSpPr txBox="1"/>
          <p:nvPr/>
        </p:nvSpPr>
        <p:spPr>
          <a:xfrm>
            <a:off x="1061263" y="1627976"/>
            <a:ext cx="7021474" cy="707886"/>
          </a:xfrm>
          <a:prstGeom prst="rect">
            <a:avLst/>
          </a:prstGeom>
          <a:noFill/>
        </p:spPr>
        <p:txBody>
          <a:bodyPr wrap="none" rtlCol="0">
            <a:spAutoFit/>
          </a:bodyPr>
          <a:lstStyle/>
          <a:p>
            <a:pPr algn="ctr"/>
            <a:r>
              <a:rPr lang="en-US" sz="2000" dirty="0">
                <a:latin typeface="+mj-lt"/>
                <a:ea typeface="Comic Sans MS" charset="0"/>
                <a:cs typeface="Comic Sans MS" charset="0"/>
              </a:rPr>
              <a:t>It is more than the number </a:t>
            </a:r>
            <a:r>
              <a:rPr lang="en-US" sz="2000" dirty="0">
                <a:solidFill>
                  <a:srgbClr val="FF00FF"/>
                </a:solidFill>
                <a:latin typeface="+mj-lt"/>
                <a:ea typeface="Comic Sans MS" charset="0"/>
                <a:cs typeface="Comic Sans MS" charset="0"/>
              </a:rPr>
              <a:t>½</a:t>
            </a:r>
            <a:r>
              <a:rPr lang="en-US" sz="2000" dirty="0">
                <a:latin typeface="+mj-lt"/>
                <a:ea typeface="Comic Sans MS" charset="0"/>
                <a:cs typeface="Comic Sans MS" charset="0"/>
              </a:rPr>
              <a:t> ! It is the interplay between</a:t>
            </a:r>
          </a:p>
          <a:p>
            <a:pPr algn="ctr"/>
            <a:r>
              <a:rPr lang="en-US" sz="2000" dirty="0">
                <a:latin typeface="+mj-lt"/>
                <a:ea typeface="Comic Sans MS" charset="0"/>
                <a:cs typeface="Comic Sans MS" charset="0"/>
              </a:rPr>
              <a:t>the intrinsic properties and interactions of quarks and gluons</a:t>
            </a:r>
          </a:p>
        </p:txBody>
      </p:sp>
      <p:sp>
        <p:nvSpPr>
          <p:cNvPr id="14" name="AutoShape 14"/>
          <p:cNvSpPr>
            <a:spLocks noChangeArrowheads="1"/>
          </p:cNvSpPr>
          <p:nvPr/>
        </p:nvSpPr>
        <p:spPr bwMode="auto">
          <a:xfrm>
            <a:off x="408516" y="1413540"/>
            <a:ext cx="643480" cy="321283"/>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rgbClr val="0000FF"/>
            </a:solidFill>
            <a:miter lim="800000"/>
            <a:headEnd/>
            <a:tailEnd/>
          </a:ln>
          <a:effectLst/>
        </p:spPr>
        <p:txBody>
          <a:bodyPr wrap="none" anchor="ctr">
            <a:prstTxWarp prst="textNoShape">
              <a:avLst/>
            </a:prstTxWarp>
          </a:bodyPr>
          <a:lstStyle/>
          <a:p>
            <a:pPr fontAlgn="auto">
              <a:spcBef>
                <a:spcPts val="0"/>
              </a:spcBef>
              <a:spcAft>
                <a:spcPts val="0"/>
              </a:spcAft>
              <a:defRPr/>
            </a:pPr>
            <a:endParaRPr lang="en-US">
              <a:effectLst>
                <a:outerShdw blurRad="38100" dist="38100" dir="2700000" algn="tl">
                  <a:srgbClr val="000000">
                    <a:alpha val="43137"/>
                  </a:srgbClr>
                </a:outerShdw>
              </a:effectLst>
              <a:latin typeface="Comic Sans MS" charset="0"/>
              <a:ea typeface="+mn-ea"/>
              <a:cs typeface="+mn-cs"/>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4133325853"/>
              </p:ext>
            </p:extLst>
          </p:nvPr>
        </p:nvGraphicFramePr>
        <p:xfrm>
          <a:off x="1444291" y="2970142"/>
          <a:ext cx="6007100" cy="533400"/>
        </p:xfrm>
        <a:graphic>
          <a:graphicData uri="http://schemas.openxmlformats.org/presentationml/2006/ole">
            <mc:AlternateContent xmlns:mc="http://schemas.openxmlformats.org/markup-compatibility/2006">
              <mc:Choice xmlns:v="urn:schemas-microsoft-com:vml" Requires="v">
                <p:oleObj name="Equation" r:id="rId2" imgW="6007100" imgH="533400" progId="Equation.DSMT4">
                  <p:embed/>
                </p:oleObj>
              </mc:Choice>
              <mc:Fallback>
                <p:oleObj name="Equation" r:id="rId2" imgW="6007100" imgH="533400" progId="Equation.DSMT4">
                  <p:embed/>
                  <p:pic>
                    <p:nvPicPr>
                      <p:cNvPr id="19" name="Object 18"/>
                      <p:cNvPicPr>
                        <a:picLocks noChangeAspect="1" noChangeArrowheads="1"/>
                      </p:cNvPicPr>
                      <p:nvPr/>
                    </p:nvPicPr>
                    <p:blipFill>
                      <a:blip r:embed="rId3"/>
                      <a:srcRect/>
                      <a:stretch>
                        <a:fillRect/>
                      </a:stretch>
                    </p:blipFill>
                    <p:spPr bwMode="auto">
                      <a:xfrm>
                        <a:off x="1444291" y="2970142"/>
                        <a:ext cx="6007100" cy="5334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1" name="AutoShape 9"/>
          <p:cNvSpPr>
            <a:spLocks noChangeAspect="1"/>
          </p:cNvSpPr>
          <p:nvPr/>
        </p:nvSpPr>
        <p:spPr bwMode="auto">
          <a:xfrm rot="5400000" flipH="1">
            <a:off x="6677047" y="2370270"/>
            <a:ext cx="236723" cy="1258957"/>
          </a:xfrm>
          <a:prstGeom prst="rightBrace">
            <a:avLst>
              <a:gd name="adj1" fmla="val 50137"/>
              <a:gd name="adj2" fmla="val 50000"/>
            </a:avLst>
          </a:prstGeom>
          <a:noFill/>
          <a:ln w="31750">
            <a:solidFill>
              <a:schemeClr val="tx1"/>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2" name="TextBox 21"/>
          <p:cNvSpPr txBox="1"/>
          <p:nvPr/>
        </p:nvSpPr>
        <p:spPr>
          <a:xfrm>
            <a:off x="3522038" y="2398887"/>
            <a:ext cx="965286" cy="461665"/>
          </a:xfrm>
          <a:prstGeom prst="rect">
            <a:avLst/>
          </a:prstGeom>
          <a:noFill/>
        </p:spPr>
        <p:txBody>
          <a:bodyPr wrap="square" rtlCol="0">
            <a:spAutoFit/>
          </a:bodyPr>
          <a:lstStyle/>
          <a:p>
            <a:pPr algn="ctr"/>
            <a:r>
              <a:rPr lang="en-US" sz="1200" dirty="0">
                <a:solidFill>
                  <a:srgbClr val="008040"/>
                </a:solidFill>
                <a:latin typeface="Arial" panose="020B0604020202020204" pitchFamily="34" charset="0"/>
                <a:ea typeface="Comic Sans MS" charset="0"/>
                <a:cs typeface="Arial" panose="020B0604020202020204" pitchFamily="34" charset="0"/>
              </a:rPr>
              <a:t>total</a:t>
            </a:r>
          </a:p>
          <a:p>
            <a:pPr algn="ctr"/>
            <a:r>
              <a:rPr lang="en-US" sz="1200" dirty="0">
                <a:solidFill>
                  <a:srgbClr val="008040"/>
                </a:solidFill>
                <a:latin typeface="Arial" panose="020B0604020202020204" pitchFamily="34" charset="0"/>
                <a:ea typeface="Comic Sans MS" charset="0"/>
                <a:cs typeface="Arial" panose="020B0604020202020204" pitchFamily="34" charset="0"/>
              </a:rPr>
              <a:t>quark spin</a:t>
            </a:r>
          </a:p>
        </p:txBody>
      </p:sp>
      <p:sp>
        <p:nvSpPr>
          <p:cNvPr id="23" name="TextBox 22"/>
          <p:cNvSpPr txBox="1"/>
          <p:nvPr/>
        </p:nvSpPr>
        <p:spPr>
          <a:xfrm>
            <a:off x="6315925" y="2458064"/>
            <a:ext cx="943362" cy="461665"/>
          </a:xfrm>
          <a:prstGeom prst="rect">
            <a:avLst/>
          </a:prstGeom>
          <a:noFill/>
        </p:spPr>
        <p:txBody>
          <a:bodyPr wrap="none" rtlCol="0">
            <a:spAutoFit/>
          </a:bodyPr>
          <a:lstStyle/>
          <a:p>
            <a:pPr algn="ctr"/>
            <a:r>
              <a:rPr lang="en-US" sz="1200" dirty="0">
                <a:solidFill>
                  <a:srgbClr val="3366FF"/>
                </a:solidFill>
                <a:latin typeface="Arial" panose="020B0604020202020204" pitchFamily="34" charset="0"/>
                <a:ea typeface="Comic Sans MS" charset="0"/>
                <a:cs typeface="Arial" panose="020B0604020202020204" pitchFamily="34" charset="0"/>
              </a:rPr>
              <a:t>angular </a:t>
            </a:r>
          </a:p>
          <a:p>
            <a:pPr algn="ctr"/>
            <a:r>
              <a:rPr lang="en-US" sz="1200" dirty="0">
                <a:solidFill>
                  <a:srgbClr val="FF00FF"/>
                </a:solidFill>
                <a:latin typeface="Arial" panose="020B0604020202020204" pitchFamily="34" charset="0"/>
                <a:ea typeface="Comic Sans MS" charset="0"/>
                <a:cs typeface="Arial" panose="020B0604020202020204" pitchFamily="34" charset="0"/>
              </a:rPr>
              <a:t>momentum</a:t>
            </a:r>
          </a:p>
        </p:txBody>
      </p:sp>
      <p:sp>
        <p:nvSpPr>
          <p:cNvPr id="25" name="TextBox 24"/>
          <p:cNvSpPr txBox="1"/>
          <p:nvPr/>
        </p:nvSpPr>
        <p:spPr>
          <a:xfrm>
            <a:off x="5130678" y="2414353"/>
            <a:ext cx="558166" cy="461665"/>
          </a:xfrm>
          <a:prstGeom prst="rect">
            <a:avLst/>
          </a:prstGeom>
          <a:noFill/>
        </p:spPr>
        <p:txBody>
          <a:bodyPr wrap="none" rtlCol="0">
            <a:spAutoFit/>
          </a:bodyPr>
          <a:lstStyle/>
          <a:p>
            <a:pPr algn="ctr"/>
            <a:r>
              <a:rPr lang="en-US" sz="1200" dirty="0">
                <a:solidFill>
                  <a:srgbClr val="0000FF"/>
                </a:solidFill>
                <a:latin typeface="Arial" panose="020B0604020202020204" pitchFamily="34" charset="0"/>
                <a:ea typeface="Comic Sans MS" charset="0"/>
                <a:cs typeface="Arial" panose="020B0604020202020204" pitchFamily="34" charset="0"/>
              </a:rPr>
              <a:t>gluon</a:t>
            </a:r>
          </a:p>
          <a:p>
            <a:pPr algn="ctr"/>
            <a:r>
              <a:rPr lang="en-US" sz="1200" dirty="0">
                <a:solidFill>
                  <a:srgbClr val="0000FF"/>
                </a:solidFill>
                <a:latin typeface="Arial" panose="020B0604020202020204" pitchFamily="34" charset="0"/>
                <a:ea typeface="Comic Sans MS" charset="0"/>
                <a:cs typeface="Arial" panose="020B0604020202020204" pitchFamily="34" charset="0"/>
              </a:rPr>
              <a:t>spin</a:t>
            </a:r>
          </a:p>
        </p:txBody>
      </p:sp>
      <p:sp>
        <p:nvSpPr>
          <p:cNvPr id="3" name="TextBox 2"/>
          <p:cNvSpPr txBox="1"/>
          <p:nvPr/>
        </p:nvSpPr>
        <p:spPr>
          <a:xfrm>
            <a:off x="179192" y="2348399"/>
            <a:ext cx="2278188" cy="400110"/>
          </a:xfrm>
          <a:prstGeom prst="rect">
            <a:avLst/>
          </a:prstGeom>
          <a:noFill/>
        </p:spPr>
        <p:txBody>
          <a:bodyPr wrap="none" rtlCol="0">
            <a:spAutoFit/>
          </a:bodyPr>
          <a:lstStyle/>
          <a:p>
            <a:r>
              <a:rPr lang="en-US" sz="2000" dirty="0">
                <a:solidFill>
                  <a:srgbClr val="0000FF"/>
                </a:solidFill>
                <a:latin typeface="Arial" panose="020B0604020202020204" pitchFamily="34" charset="0"/>
                <a:ea typeface="Comic Sans MS" charset="0"/>
                <a:cs typeface="Arial" panose="020B0604020202020204" pitchFamily="34" charset="0"/>
              </a:rPr>
              <a:t>What do we know:</a:t>
            </a:r>
          </a:p>
        </p:txBody>
      </p:sp>
      <p:sp>
        <p:nvSpPr>
          <p:cNvPr id="20" name="AutoShape 9"/>
          <p:cNvSpPr>
            <a:spLocks noChangeAspect="1"/>
          </p:cNvSpPr>
          <p:nvPr/>
        </p:nvSpPr>
        <p:spPr bwMode="auto">
          <a:xfrm rot="5400000" flipH="1">
            <a:off x="3925931" y="2337372"/>
            <a:ext cx="214338" cy="1261836"/>
          </a:xfrm>
          <a:prstGeom prst="rightBrace">
            <a:avLst>
              <a:gd name="adj1" fmla="val 50137"/>
              <a:gd name="adj2" fmla="val 50000"/>
            </a:avLst>
          </a:prstGeom>
          <a:noFill/>
          <a:ln w="31750">
            <a:solidFill>
              <a:schemeClr val="tx1"/>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4" name="AutoShape 9"/>
          <p:cNvSpPr>
            <a:spLocks noChangeAspect="1"/>
          </p:cNvSpPr>
          <p:nvPr/>
        </p:nvSpPr>
        <p:spPr bwMode="auto">
          <a:xfrm rot="5400000" flipH="1">
            <a:off x="5323700" y="2391922"/>
            <a:ext cx="205436" cy="1191895"/>
          </a:xfrm>
          <a:prstGeom prst="rightBrace">
            <a:avLst>
              <a:gd name="adj1" fmla="val 50137"/>
              <a:gd name="adj2" fmla="val 50000"/>
            </a:avLst>
          </a:prstGeom>
          <a:noFill/>
          <a:ln w="31750">
            <a:solidFill>
              <a:schemeClr val="tx1"/>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E4791A4-209F-E34E-9DA5-198A5A6FD0F1}"/>
              </a:ext>
            </a:extLst>
          </p:cNvPr>
          <p:cNvSpPr/>
          <p:nvPr/>
        </p:nvSpPr>
        <p:spPr>
          <a:xfrm>
            <a:off x="7505118" y="4274050"/>
            <a:ext cx="733801" cy="161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8" name="Picture 17" descr="A picture containing clock, room, table&#10;&#10;Description automatically generated">
            <a:extLst>
              <a:ext uri="{FF2B5EF4-FFF2-40B4-BE49-F238E27FC236}">
                <a16:creationId xmlns:a16="http://schemas.microsoft.com/office/drawing/2014/main" id="{4B72449C-B7DB-B942-A070-39D3FDD0214C}"/>
              </a:ext>
            </a:extLst>
          </p:cNvPr>
          <p:cNvPicPr>
            <a:picLocks noChangeAspect="1"/>
          </p:cNvPicPr>
          <p:nvPr/>
        </p:nvPicPr>
        <p:blipFill>
          <a:blip r:embed="rId4"/>
          <a:stretch>
            <a:fillRect/>
          </a:stretch>
        </p:blipFill>
        <p:spPr>
          <a:xfrm>
            <a:off x="736909" y="3474183"/>
            <a:ext cx="7924800" cy="3048000"/>
          </a:xfrm>
          <a:prstGeom prst="rect">
            <a:avLst/>
          </a:prstGeom>
        </p:spPr>
      </p:pic>
    </p:spTree>
    <p:extLst>
      <p:ext uri="{BB962C8B-B14F-4D97-AF65-F5344CB8AC3E}">
        <p14:creationId xmlns:p14="http://schemas.microsoft.com/office/powerpoint/2010/main" val="3002467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8-10-14 at 8.06.51 PM.png">
            <a:extLst>
              <a:ext uri="{FF2B5EF4-FFF2-40B4-BE49-F238E27FC236}">
                <a16:creationId xmlns:a16="http://schemas.microsoft.com/office/drawing/2014/main" id="{A92E5E37-2A0F-44A8-B9D2-CB778A8A1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95" y="54700"/>
            <a:ext cx="3147222" cy="3817816"/>
          </a:xfrm>
          <a:prstGeom prst="rect">
            <a:avLst/>
          </a:prstGeom>
        </p:spPr>
      </p:pic>
      <p:sp>
        <p:nvSpPr>
          <p:cNvPr id="6" name="Rounded Rectangle 5"/>
          <p:cNvSpPr/>
          <p:nvPr/>
        </p:nvSpPr>
        <p:spPr bwMode="auto">
          <a:xfrm>
            <a:off x="533400" y="942975"/>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32</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normAutofit/>
          </a:bodyPr>
          <a:lstStyle/>
          <a:p>
            <a:r>
              <a:rPr lang="en-US" sz="2400" dirty="0">
                <a:latin typeface="+mj-lt"/>
              </a:rPr>
              <a:t>The Incomplete Hadron – the Spin Puzzle</a:t>
            </a:r>
          </a:p>
        </p:txBody>
      </p:sp>
      <p:pic>
        <p:nvPicPr>
          <p:cNvPr id="5" name="Content Placeholder 6" descr="Screen Shot 2018-10-14 at 8.00.12 PM.png">
            <a:extLst>
              <a:ext uri="{FF2B5EF4-FFF2-40B4-BE49-F238E27FC236}">
                <a16:creationId xmlns:a16="http://schemas.microsoft.com/office/drawing/2014/main" id="{0ACB8567-CA4B-45FC-9112-0DF30605EDE2}"/>
              </a:ext>
            </a:extLst>
          </p:cNvPr>
          <p:cNvPicPr>
            <a:picLocks noChangeAspect="1"/>
          </p:cNvPicPr>
          <p:nvPr/>
        </p:nvPicPr>
        <p:blipFill>
          <a:blip r:embed="rId3">
            <a:extLst>
              <a:ext uri="{28A0092B-C50C-407E-A947-70E740481C1C}">
                <a14:useLocalDpi xmlns:a14="http://schemas.microsoft.com/office/drawing/2010/main" val="0"/>
              </a:ext>
            </a:extLst>
          </a:blip>
          <a:srcRect t="-7448" b="-7448"/>
          <a:stretch>
            <a:fillRect/>
          </a:stretch>
        </p:blipFill>
        <p:spPr>
          <a:xfrm>
            <a:off x="4243827" y="394107"/>
            <a:ext cx="3678564" cy="2023069"/>
          </a:xfrm>
          <a:prstGeom prst="rect">
            <a:avLst/>
          </a:prstGeom>
        </p:spPr>
      </p:pic>
      <p:sp>
        <p:nvSpPr>
          <p:cNvPr id="7" name="TextBox 6">
            <a:extLst>
              <a:ext uri="{FF2B5EF4-FFF2-40B4-BE49-F238E27FC236}">
                <a16:creationId xmlns:a16="http://schemas.microsoft.com/office/drawing/2014/main" id="{BD86346D-4C1E-41CE-ABBD-311080732A12}"/>
              </a:ext>
            </a:extLst>
          </p:cNvPr>
          <p:cNvSpPr txBox="1"/>
          <p:nvPr/>
        </p:nvSpPr>
        <p:spPr>
          <a:xfrm>
            <a:off x="3468194" y="2224330"/>
            <a:ext cx="4978782" cy="1200329"/>
          </a:xfrm>
          <a:prstGeom prst="rect">
            <a:avLst/>
          </a:prstGeom>
          <a:solidFill>
            <a:srgbClr val="FFFF00"/>
          </a:solidFill>
          <a:ln w="28575" cmpd="sng">
            <a:solidFill>
              <a:srgbClr val="000000"/>
            </a:solidFill>
          </a:ln>
        </p:spPr>
        <p:txBody>
          <a:bodyPr wrap="square" rtlCol="0">
            <a:spAutoFit/>
          </a:bodyPr>
          <a:lstStyle/>
          <a:p>
            <a:pPr marL="0" marR="0" lvl="0" indent="0" defTabSz="914186"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panose="020B0604020202020204"/>
              </a:rPr>
              <a:t>EIC projected measurements:</a:t>
            </a:r>
          </a:p>
          <a:p>
            <a:pPr marL="0" marR="0" lvl="0" indent="0" defTabSz="914186"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panose="020B0604020202020204"/>
              </a:rPr>
              <a:t>Precise determination of polarized PDFs of</a:t>
            </a:r>
          </a:p>
          <a:p>
            <a:pPr marL="0" marR="0" lvl="0" indent="0" defTabSz="914186"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panose="020B0604020202020204"/>
              </a:rPr>
              <a:t>quark sea and gluons </a:t>
            </a:r>
            <a:r>
              <a:rPr kumimoji="0" lang="en-US" sz="1800" b="0" i="0" u="none" strike="noStrike" kern="0" cap="none" spc="0" normalizeH="0" baseline="0" noProof="0" dirty="0">
                <a:ln>
                  <a:noFill/>
                </a:ln>
                <a:solidFill>
                  <a:srgbClr val="000000"/>
                </a:solidFill>
                <a:effectLst/>
                <a:uLnTx/>
                <a:uFillTx/>
                <a:latin typeface="Wingdings"/>
                <a:ea typeface="Wingdings"/>
                <a:cs typeface="Wingdings"/>
                <a:sym typeface="Wingdings"/>
              </a:rPr>
              <a:t></a:t>
            </a:r>
            <a:r>
              <a:rPr kumimoji="0" lang="en-US" sz="1800" b="0" i="0" u="none" strike="noStrike" kern="0" cap="none" spc="0" normalizeH="0" baseline="0" noProof="0" dirty="0">
                <a:ln>
                  <a:noFill/>
                </a:ln>
                <a:solidFill>
                  <a:srgbClr val="000000"/>
                </a:solidFill>
                <a:effectLst/>
                <a:uLnTx/>
                <a:uFillTx/>
                <a:latin typeface="Arial" panose="020B0604020202020204"/>
                <a:sym typeface="Wingdings"/>
              </a:rPr>
              <a:t> precision ΔG and ΔΣ</a:t>
            </a:r>
          </a:p>
          <a:p>
            <a:pPr marL="0" marR="0" lvl="0" indent="0" defTabSz="914186"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Wingdings"/>
                <a:ea typeface="Wingdings"/>
                <a:cs typeface="Wingdings"/>
                <a:sym typeface="Wingdings"/>
              </a:rPr>
              <a:t></a:t>
            </a:r>
            <a:r>
              <a:rPr kumimoji="0" lang="en-US" sz="1800" b="0" i="0" u="none" strike="noStrike" kern="0" cap="none" spc="0" normalizeH="0" baseline="0" noProof="0" dirty="0">
                <a:ln>
                  <a:noFill/>
                </a:ln>
                <a:solidFill>
                  <a:srgbClr val="000000"/>
                </a:solidFill>
                <a:effectLst/>
                <a:uLnTx/>
                <a:uFillTx/>
                <a:latin typeface="Arial" panose="020B0604020202020204"/>
                <a:sym typeface="Wingdings"/>
              </a:rPr>
              <a:t> Determination of </a:t>
            </a:r>
            <a:r>
              <a:rPr kumimoji="0" lang="en-US" sz="1800" b="0" i="0" u="none" strike="noStrike" kern="0" cap="none" spc="0" normalizeH="0" baseline="0" noProof="0" dirty="0" err="1">
                <a:ln>
                  <a:noFill/>
                </a:ln>
                <a:solidFill>
                  <a:srgbClr val="000000"/>
                </a:solidFill>
                <a:effectLst/>
                <a:uLnTx/>
                <a:uFillTx/>
                <a:latin typeface="Arial" panose="020B0604020202020204"/>
                <a:sym typeface="Wingdings"/>
              </a:rPr>
              <a:t>L</a:t>
            </a:r>
            <a:r>
              <a:rPr kumimoji="0" lang="en-US" sz="1800" b="0" i="0" u="none" strike="noStrike" kern="0" cap="none" spc="0" normalizeH="0" baseline="-25000" noProof="0" dirty="0" err="1">
                <a:ln>
                  <a:noFill/>
                </a:ln>
                <a:solidFill>
                  <a:srgbClr val="000000"/>
                </a:solidFill>
                <a:effectLst/>
                <a:uLnTx/>
                <a:uFillTx/>
                <a:latin typeface="Arial" panose="020B0604020202020204"/>
                <a:sym typeface="Wingdings"/>
              </a:rPr>
              <a:t>q</a:t>
            </a:r>
            <a:r>
              <a:rPr kumimoji="0" lang="en-US" sz="1800" b="0" i="0" u="none" strike="noStrike" kern="0" cap="none" spc="0" normalizeH="0" baseline="-25000" noProof="0" dirty="0">
                <a:ln>
                  <a:noFill/>
                </a:ln>
                <a:solidFill>
                  <a:srgbClr val="000000"/>
                </a:solidFill>
                <a:effectLst/>
                <a:uLnTx/>
                <a:uFillTx/>
                <a:latin typeface="Arial" panose="020B0604020202020204"/>
                <a:sym typeface="Wingdings"/>
              </a:rPr>
              <a:t> </a:t>
            </a:r>
            <a:r>
              <a:rPr kumimoji="0" lang="en-US" sz="1800" b="0" i="0" u="none" strike="noStrike" kern="0" cap="none" spc="0" normalizeH="0" baseline="0" noProof="0" dirty="0">
                <a:ln>
                  <a:noFill/>
                </a:ln>
                <a:solidFill>
                  <a:srgbClr val="000000"/>
                </a:solidFill>
                <a:effectLst/>
                <a:uLnTx/>
                <a:uFillTx/>
                <a:latin typeface="Arial" panose="020B0604020202020204"/>
                <a:sym typeface="Wingdings"/>
              </a:rPr>
              <a:t>+ L</a:t>
            </a:r>
            <a:r>
              <a:rPr kumimoji="0" lang="en-US" sz="1800" b="0" i="0" u="none" strike="noStrike" kern="0" cap="none" spc="0" normalizeH="0" baseline="-25000" noProof="0" dirty="0">
                <a:ln>
                  <a:noFill/>
                </a:ln>
                <a:solidFill>
                  <a:srgbClr val="000000"/>
                </a:solidFill>
                <a:effectLst/>
                <a:uLnTx/>
                <a:uFillTx/>
                <a:latin typeface="Arial" panose="020B0604020202020204"/>
                <a:sym typeface="Wingdings"/>
              </a:rPr>
              <a:t>g</a:t>
            </a:r>
            <a:endParaRPr kumimoji="0" lang="en-US" sz="1800" b="0" i="0" u="none" strike="noStrike" kern="0" cap="none" spc="0" normalizeH="0" baseline="-25000" noProof="0" dirty="0">
              <a:ln>
                <a:noFill/>
              </a:ln>
              <a:solidFill>
                <a:srgbClr val="000000"/>
              </a:solidFill>
              <a:effectLst/>
              <a:uLnTx/>
              <a:uFillTx/>
              <a:latin typeface="Arial" panose="020B0604020202020204"/>
            </a:endParaRPr>
          </a:p>
        </p:txBody>
      </p:sp>
      <p:pic>
        <p:nvPicPr>
          <p:cNvPr id="3" name="Picture 2">
            <a:extLst>
              <a:ext uri="{FF2B5EF4-FFF2-40B4-BE49-F238E27FC236}">
                <a16:creationId xmlns:a16="http://schemas.microsoft.com/office/drawing/2014/main" id="{33337BE6-07B3-45DC-B4CB-F468709E19CC}"/>
              </a:ext>
            </a:extLst>
          </p:cNvPr>
          <p:cNvPicPr>
            <a:picLocks noChangeAspect="1"/>
          </p:cNvPicPr>
          <p:nvPr/>
        </p:nvPicPr>
        <p:blipFill>
          <a:blip r:embed="rId4"/>
          <a:stretch>
            <a:fillRect/>
          </a:stretch>
        </p:blipFill>
        <p:spPr>
          <a:xfrm>
            <a:off x="6083109" y="3484764"/>
            <a:ext cx="2916820" cy="3107803"/>
          </a:xfrm>
          <a:prstGeom prst="rect">
            <a:avLst/>
          </a:prstGeom>
        </p:spPr>
      </p:pic>
      <p:pic>
        <p:nvPicPr>
          <p:cNvPr id="13" name="Picture 12">
            <a:extLst>
              <a:ext uri="{FF2B5EF4-FFF2-40B4-BE49-F238E27FC236}">
                <a16:creationId xmlns:a16="http://schemas.microsoft.com/office/drawing/2014/main" id="{332F454A-18D7-41F8-8AB2-42C709EC71AA}"/>
              </a:ext>
            </a:extLst>
          </p:cNvPr>
          <p:cNvPicPr>
            <a:picLocks noChangeAspect="1"/>
          </p:cNvPicPr>
          <p:nvPr/>
        </p:nvPicPr>
        <p:blipFill>
          <a:blip r:embed="rId5"/>
          <a:stretch>
            <a:fillRect/>
          </a:stretch>
        </p:blipFill>
        <p:spPr>
          <a:xfrm>
            <a:off x="172187" y="3872516"/>
            <a:ext cx="5764192" cy="2720051"/>
          </a:xfrm>
          <a:prstGeom prst="rect">
            <a:avLst/>
          </a:prstGeom>
        </p:spPr>
      </p:pic>
    </p:spTree>
    <p:extLst>
      <p:ext uri="{BB962C8B-B14F-4D97-AF65-F5344CB8AC3E}">
        <p14:creationId xmlns:p14="http://schemas.microsoft.com/office/powerpoint/2010/main" val="14769785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33</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mj-lt"/>
              </a:rPr>
              <a:t>Timeline of the Universe</a:t>
            </a:r>
          </a:p>
        </p:txBody>
      </p:sp>
      <p:pic>
        <p:nvPicPr>
          <p:cNvPr id="5" name="Picture 4">
            <a:extLst>
              <a:ext uri="{FF2B5EF4-FFF2-40B4-BE49-F238E27FC236}">
                <a16:creationId xmlns:a16="http://schemas.microsoft.com/office/drawing/2014/main" id="{1EB9CBA0-64C8-4298-9B0F-FDA33E081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1802"/>
            <a:ext cx="9144000" cy="5629811"/>
          </a:xfrm>
          <a:prstGeom prst="rect">
            <a:avLst/>
          </a:prstGeom>
        </p:spPr>
      </p:pic>
      <p:sp>
        <p:nvSpPr>
          <p:cNvPr id="7" name="Oval 6">
            <a:extLst>
              <a:ext uri="{FF2B5EF4-FFF2-40B4-BE49-F238E27FC236}">
                <a16:creationId xmlns:a16="http://schemas.microsoft.com/office/drawing/2014/main" id="{CBE25618-9C0A-4356-AF3A-E14F3E1EFEBA}"/>
              </a:ext>
            </a:extLst>
          </p:cNvPr>
          <p:cNvSpPr/>
          <p:nvPr/>
        </p:nvSpPr>
        <p:spPr>
          <a:xfrm>
            <a:off x="2358637" y="1212519"/>
            <a:ext cx="1247686" cy="598205"/>
          </a:xfrm>
          <a:prstGeom prst="ellipse">
            <a:avLst/>
          </a:prstGeom>
          <a:noFill/>
          <a:ln w="762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A5AB273-952E-4615-A3DC-A297F1B33B5D}"/>
              </a:ext>
            </a:extLst>
          </p:cNvPr>
          <p:cNvSpPr txBox="1"/>
          <p:nvPr/>
        </p:nvSpPr>
        <p:spPr>
          <a:xfrm>
            <a:off x="4076668" y="1879126"/>
            <a:ext cx="5067332" cy="3416320"/>
          </a:xfrm>
          <a:prstGeom prst="rect">
            <a:avLst/>
          </a:prstGeom>
          <a:solidFill>
            <a:schemeClr val="bg1"/>
          </a:solidFill>
          <a:ln w="76200">
            <a:solidFill>
              <a:srgbClr val="00B0F0"/>
            </a:solidFill>
          </a:ln>
        </p:spPr>
        <p:txBody>
          <a:bodyPr wrap="square" rtlCol="0">
            <a:spAutoFit/>
          </a:bodyPr>
          <a:lstStyle/>
          <a:p>
            <a:r>
              <a:rPr lang="en-US" dirty="0">
                <a:latin typeface="Arial" panose="020B0604020202020204" pitchFamily="34" charset="0"/>
                <a:cs typeface="Arial" panose="020B0604020202020204" pitchFamily="34" charset="0"/>
              </a:rPr>
              <a:t>In Steven Weinberg’s seminal treaty on </a:t>
            </a:r>
            <a:r>
              <a:rPr lang="en-US" i="1" dirty="0">
                <a:latin typeface="Arial" panose="020B0604020202020204" pitchFamily="34" charset="0"/>
                <a:cs typeface="Arial" panose="020B0604020202020204" pitchFamily="34" charset="0"/>
              </a:rPr>
              <a:t>The First Three Minutes</a:t>
            </a:r>
            <a:r>
              <a:rPr lang="en-US" dirty="0">
                <a:latin typeface="Arial" panose="020B0604020202020204" pitchFamily="34" charset="0"/>
                <a:cs typeface="Arial" panose="020B0604020202020204" pitchFamily="34" charset="0"/>
              </a:rPr>
              <a:t>, a modern view of the origin of the universe, he conveniently starts with a ‘first frame” when the cosmic temperature has already cooled to 100,000 million degrees Kelvin, carefully chosen to be below the threshold temperature for all hadrons.  Two reasons underlie this choice, the first that the quark-gluon description of hadrons was not universally accepted yet at that time, the second that the choice evades questions on the </a:t>
            </a:r>
            <a:r>
              <a:rPr lang="en-US" i="1" dirty="0">
                <a:latin typeface="Arial" panose="020B0604020202020204" pitchFamily="34" charset="0"/>
                <a:cs typeface="Arial" panose="020B0604020202020204" pitchFamily="34" charset="0"/>
              </a:rPr>
              <a:t>emergence</a:t>
            </a:r>
            <a:r>
              <a:rPr lang="en-US" dirty="0">
                <a:latin typeface="Arial" panose="020B0604020202020204" pitchFamily="34" charset="0"/>
                <a:cs typeface="Arial" panose="020B0604020202020204" pitchFamily="34" charset="0"/>
              </a:rPr>
              <a:t> of hadrons from quarks and gluons.</a:t>
            </a:r>
          </a:p>
        </p:txBody>
      </p:sp>
    </p:spTree>
    <p:extLst>
      <p:ext uri="{BB962C8B-B14F-4D97-AF65-F5344CB8AC3E}">
        <p14:creationId xmlns:p14="http://schemas.microsoft.com/office/powerpoint/2010/main" val="417006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78AA09-7ADC-4F3D-8907-CAEEEBD5AC72}"/>
              </a:ext>
            </a:extLst>
          </p:cNvPr>
          <p:cNvSpPr/>
          <p:nvPr/>
        </p:nvSpPr>
        <p:spPr>
          <a:xfrm>
            <a:off x="-5752" y="1304925"/>
            <a:ext cx="9144000" cy="504221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34</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mj-lt"/>
              </a:rPr>
              <a:t>Towards a QM Description of the Final State</a:t>
            </a:r>
          </a:p>
        </p:txBody>
      </p:sp>
      <p:pic>
        <p:nvPicPr>
          <p:cNvPr id="5" name="Picture 2">
            <a:extLst>
              <a:ext uri="{FF2B5EF4-FFF2-40B4-BE49-F238E27FC236}">
                <a16:creationId xmlns:a16="http://schemas.microsoft.com/office/drawing/2014/main" id="{D41AE593-E71C-497E-810F-23A22208D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83867" y="2594544"/>
            <a:ext cx="4096868" cy="2185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a:extLst>
              <a:ext uri="{FF2B5EF4-FFF2-40B4-BE49-F238E27FC236}">
                <a16:creationId xmlns:a16="http://schemas.microsoft.com/office/drawing/2014/main" id="{2DF5E60C-3D12-4376-9F48-9DAA944695CB}"/>
              </a:ext>
            </a:extLst>
          </p:cNvPr>
          <p:cNvGrpSpPr/>
          <p:nvPr/>
        </p:nvGrpSpPr>
        <p:grpSpPr>
          <a:xfrm>
            <a:off x="3192612" y="893282"/>
            <a:ext cx="5374641" cy="4832381"/>
            <a:chOff x="1964179" y="957943"/>
            <a:chExt cx="5374641" cy="4832381"/>
          </a:xfrm>
        </p:grpSpPr>
        <p:pic>
          <p:nvPicPr>
            <p:cNvPr id="8" name="Picture 7">
              <a:extLst>
                <a:ext uri="{FF2B5EF4-FFF2-40B4-BE49-F238E27FC236}">
                  <a16:creationId xmlns:a16="http://schemas.microsoft.com/office/drawing/2014/main" id="{CAE5C95E-D580-4BDE-A370-9114F81D2138}"/>
                </a:ext>
              </a:extLst>
            </p:cNvPr>
            <p:cNvPicPr>
              <a:picLocks noChangeAspect="1"/>
            </p:cNvPicPr>
            <p:nvPr/>
          </p:nvPicPr>
          <p:blipFill>
            <a:blip r:embed="rId3"/>
            <a:stretch>
              <a:fillRect/>
            </a:stretch>
          </p:blipFill>
          <p:spPr>
            <a:xfrm rot="4500000">
              <a:off x="2478329" y="929833"/>
              <a:ext cx="4346341" cy="5374641"/>
            </a:xfrm>
            <a:prstGeom prst="rect">
              <a:avLst/>
            </a:prstGeom>
          </p:spPr>
        </p:pic>
        <p:sp>
          <p:nvSpPr>
            <p:cNvPr id="9" name="Rectangle 8">
              <a:extLst>
                <a:ext uri="{FF2B5EF4-FFF2-40B4-BE49-F238E27FC236}">
                  <a16:creationId xmlns:a16="http://schemas.microsoft.com/office/drawing/2014/main" id="{9EBFF1D4-4DEB-4BD5-A54A-9CC47966942C}"/>
                </a:ext>
              </a:extLst>
            </p:cNvPr>
            <p:cNvSpPr/>
            <p:nvPr/>
          </p:nvSpPr>
          <p:spPr>
            <a:xfrm>
              <a:off x="5029200" y="957943"/>
              <a:ext cx="1404257" cy="783771"/>
            </a:xfrm>
            <a:prstGeom prst="rect">
              <a:avLst/>
            </a:prstGeom>
            <a:solidFill>
              <a:schemeClr val="bg1"/>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0B1ED363-A12C-4341-A999-EFDDAF23AD64}"/>
              </a:ext>
            </a:extLst>
          </p:cNvPr>
          <p:cNvSpPr/>
          <p:nvPr/>
        </p:nvSpPr>
        <p:spPr bwMode="auto">
          <a:xfrm>
            <a:off x="363296" y="811883"/>
            <a:ext cx="8610600" cy="568113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l" defTabSz="914400" rtl="0" eaLnBrk="0" fontAlgn="base" latinLnBrk="0" hangingPunct="0">
              <a:lnSpc>
                <a:spcPct val="100000"/>
              </a:lnSpc>
              <a:spcBef>
                <a:spcPct val="0"/>
              </a:spcBef>
              <a:spcAft>
                <a:spcPct val="0"/>
              </a:spcAft>
              <a:buClr>
                <a:srgbClr val="C00000"/>
              </a:buClr>
              <a:buSzTx/>
              <a:tabLst/>
            </a:pPr>
            <a:r>
              <a:rPr lang="en-US" sz="2400" dirty="0">
                <a:solidFill>
                  <a:srgbClr val="002060"/>
                </a:solidFill>
                <a:latin typeface="Arial" pitchFamily="34" charset="0"/>
                <a:cs typeface="Arial" pitchFamily="34" charset="0"/>
              </a:rPr>
              <a:t>Balancing the transverse momentum (and spin) – candles of space-time</a:t>
            </a:r>
          </a:p>
        </p:txBody>
      </p:sp>
      <p:sp>
        <p:nvSpPr>
          <p:cNvPr id="11" name="TextBox 10">
            <a:extLst>
              <a:ext uri="{FF2B5EF4-FFF2-40B4-BE49-F238E27FC236}">
                <a16:creationId xmlns:a16="http://schemas.microsoft.com/office/drawing/2014/main" id="{805AE8B5-9AEB-446E-A9C8-A7AFB12B7F28}"/>
              </a:ext>
            </a:extLst>
          </p:cNvPr>
          <p:cNvSpPr txBox="1"/>
          <p:nvPr/>
        </p:nvSpPr>
        <p:spPr>
          <a:xfrm>
            <a:off x="2305915" y="4141153"/>
            <a:ext cx="3236784" cy="1754326"/>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From 1D to 3D fragmentation: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Many more variables,</a:t>
            </a:r>
          </a:p>
          <a:p>
            <a:pPr lvl="1"/>
            <a:r>
              <a:rPr lang="en-US" dirty="0">
                <a:latin typeface="Arial" panose="020B0604020202020204" pitchFamily="34" charset="0"/>
                <a:cs typeface="Arial" panose="020B0604020202020204" pitchFamily="34" charset="0"/>
              </a:rPr>
              <a:t>Many more angles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Multi-dimensional data</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Fine </a:t>
            </a:r>
            <a:r>
              <a:rPr lang="en-US" dirty="0" err="1">
                <a:latin typeface="Arial" panose="020B0604020202020204" pitchFamily="34" charset="0"/>
                <a:cs typeface="Arial" panose="020B0604020202020204" pitchFamily="34" charset="0"/>
              </a:rPr>
              <a:t>binnings</a:t>
            </a: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Many spin correlations</a:t>
            </a:r>
          </a:p>
        </p:txBody>
      </p:sp>
      <p:sp>
        <p:nvSpPr>
          <p:cNvPr id="12" name="TextBox 11">
            <a:extLst>
              <a:ext uri="{FF2B5EF4-FFF2-40B4-BE49-F238E27FC236}">
                <a16:creationId xmlns:a16="http://schemas.microsoft.com/office/drawing/2014/main" id="{FC6707FF-E484-48D2-916A-9C5888F8103E}"/>
              </a:ext>
            </a:extLst>
          </p:cNvPr>
          <p:cNvSpPr txBox="1"/>
          <p:nvPr/>
        </p:nvSpPr>
        <p:spPr>
          <a:xfrm>
            <a:off x="2565838" y="3652811"/>
            <a:ext cx="1718740" cy="400110"/>
          </a:xfrm>
          <a:prstGeom prst="rect">
            <a:avLst/>
          </a:prstGeom>
          <a:noFill/>
          <a:ln w="38100">
            <a:solidFill>
              <a:srgbClr val="008000"/>
            </a:solidFill>
          </a:ln>
        </p:spPr>
        <p:txBody>
          <a:bodyPr wrap="none" rtlCol="0">
            <a:spAutoFit/>
          </a:bodyPr>
          <a:lstStyle/>
          <a:p>
            <a:r>
              <a:rPr lang="en-US" sz="2000" i="1" dirty="0">
                <a:latin typeface="Arial" panose="020B0604020202020204" pitchFamily="34" charset="0"/>
                <a:cs typeface="Arial" panose="020B0604020202020204" pitchFamily="34" charset="0"/>
              </a:rPr>
              <a:t>D</a:t>
            </a:r>
            <a:r>
              <a:rPr lang="en-US" sz="2000" i="1" baseline="-25000" dirty="0">
                <a:latin typeface="Arial" panose="020B0604020202020204" pitchFamily="34" charset="0"/>
                <a:cs typeface="Arial" panose="020B0604020202020204" pitchFamily="34" charset="0"/>
              </a:rPr>
              <a:t>a</a:t>
            </a:r>
            <a:r>
              <a:rPr lang="en-US" sz="2000" i="1" baseline="30000" dirty="0">
                <a:latin typeface="Arial" panose="020B0604020202020204" pitchFamily="34" charset="0"/>
                <a:cs typeface="Arial" panose="020B0604020202020204" pitchFamily="34" charset="0"/>
              </a:rPr>
              <a:t>h</a:t>
            </a:r>
            <a:r>
              <a:rPr lang="en-US" sz="2000" i="1" dirty="0">
                <a:latin typeface="Arial" panose="020B0604020202020204" pitchFamily="34" charset="0"/>
                <a:cs typeface="Arial" panose="020B0604020202020204" pitchFamily="34" charset="0"/>
              </a:rPr>
              <a:t>(z, p</a:t>
            </a:r>
            <a:r>
              <a:rPr lang="en-US" sz="2000" i="1" baseline="-25000" dirty="0">
                <a:latin typeface="Arial" panose="020B0604020202020204" pitchFamily="34" charset="0"/>
                <a:cs typeface="Arial" panose="020B0604020202020204" pitchFamily="34" charset="0"/>
              </a:rPr>
              <a:t>t</a:t>
            </a:r>
            <a:r>
              <a:rPr lang="en-US" sz="2000" i="1" baseline="30000" dirty="0">
                <a:latin typeface="Arial" panose="020B0604020202020204" pitchFamily="34" charset="0"/>
                <a:cs typeface="Arial" panose="020B0604020202020204" pitchFamily="34" charset="0"/>
              </a:rPr>
              <a:t>2</a:t>
            </a:r>
            <a:r>
              <a:rPr lang="en-US" sz="2000" i="1" dirty="0">
                <a:latin typeface="Arial" panose="020B0604020202020204" pitchFamily="34" charset="0"/>
                <a:cs typeface="Arial" panose="020B0604020202020204" pitchFamily="34" charset="0"/>
              </a:rPr>
              <a:t>; Q</a:t>
            </a:r>
            <a:r>
              <a:rPr lang="en-US" sz="2000" i="1" baseline="30000" dirty="0">
                <a:latin typeface="Arial" panose="020B0604020202020204" pitchFamily="34" charset="0"/>
                <a:cs typeface="Arial" panose="020B0604020202020204" pitchFamily="34" charset="0"/>
              </a:rPr>
              <a:t>2</a:t>
            </a:r>
            <a:r>
              <a:rPr lang="en-US" sz="2000" i="1" dirty="0">
                <a:latin typeface="Arial" panose="020B0604020202020204" pitchFamily="34" charset="0"/>
                <a:cs typeface="Arial" panose="020B0604020202020204" pitchFamily="34" charset="0"/>
              </a:rPr>
              <a:t>)</a:t>
            </a:r>
          </a:p>
        </p:txBody>
      </p:sp>
      <p:sp>
        <p:nvSpPr>
          <p:cNvPr id="13" name="Rectangle 4">
            <a:extLst>
              <a:ext uri="{FF2B5EF4-FFF2-40B4-BE49-F238E27FC236}">
                <a16:creationId xmlns:a16="http://schemas.microsoft.com/office/drawing/2014/main" id="{7734BF99-C90F-42F6-8EEF-841709A5AC41}"/>
              </a:ext>
            </a:extLst>
          </p:cNvPr>
          <p:cNvSpPr>
            <a:spLocks noChangeArrowheads="1"/>
          </p:cNvSpPr>
          <p:nvPr/>
        </p:nvSpPr>
        <p:spPr bwMode="auto">
          <a:xfrm>
            <a:off x="5126892" y="5184696"/>
            <a:ext cx="4011356" cy="1200329"/>
          </a:xfrm>
          <a:prstGeom prst="rect">
            <a:avLst/>
          </a:prstGeom>
          <a:solidFill>
            <a:srgbClr val="008000"/>
          </a:solidFill>
          <a:ln>
            <a:noFill/>
          </a:ln>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800" dirty="0">
                <a:solidFill>
                  <a:schemeClr val="bg1"/>
                </a:solidFill>
              </a:rPr>
              <a:t>Understanding of the 3D structure of fragmentation into a hadron requires studies of transverse momentum, spin and hadron species dependence</a:t>
            </a:r>
          </a:p>
        </p:txBody>
      </p:sp>
      <p:sp>
        <p:nvSpPr>
          <p:cNvPr id="15" name="Oval 14">
            <a:extLst>
              <a:ext uri="{FF2B5EF4-FFF2-40B4-BE49-F238E27FC236}">
                <a16:creationId xmlns:a16="http://schemas.microsoft.com/office/drawing/2014/main" id="{9AE5C4C5-B5D2-48D7-BFB3-0B4425D239F2}"/>
              </a:ext>
            </a:extLst>
          </p:cNvPr>
          <p:cNvSpPr/>
          <p:nvPr/>
        </p:nvSpPr>
        <p:spPr>
          <a:xfrm>
            <a:off x="7832540" y="4155817"/>
            <a:ext cx="782320" cy="704711"/>
          </a:xfrm>
          <a:prstGeom prst="ellipse">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60703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35</a:t>
            </a:fld>
            <a:endParaRPr lang="en-US" dirty="0">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0" y="13275"/>
            <a:ext cx="9144000" cy="584669"/>
          </a:xfrm>
        </p:spPr>
        <p:txBody>
          <a:bodyPr>
            <a:normAutofit/>
          </a:bodyPr>
          <a:lstStyle/>
          <a:p>
            <a:r>
              <a:rPr lang="en-US" dirty="0">
                <a:latin typeface="+mj-lt"/>
              </a:rPr>
              <a:t>What Do We Know of Gluons in Nuclei? Not Much!</a:t>
            </a:r>
          </a:p>
        </p:txBody>
      </p:sp>
      <p:pic>
        <p:nvPicPr>
          <p:cNvPr id="5" name="Picture 4" descr="Webp.net-gifmaker.gif">
            <a:extLst>
              <a:ext uri="{FF2B5EF4-FFF2-40B4-BE49-F238E27FC236}">
                <a16:creationId xmlns:a16="http://schemas.microsoft.com/office/drawing/2014/main" id="{148BA9DB-DF04-43F8-B9A8-76933F4B3260}"/>
              </a:ext>
            </a:extLst>
          </p:cNvPr>
          <p:cNvPicPr>
            <a:picLocks noChangeAspect="1"/>
          </p:cNvPicPr>
          <p:nvPr/>
        </p:nvPicPr>
        <p:blipFill rotWithShape="1">
          <a:blip r:embed="rId2">
            <a:extLst>
              <a:ext uri="{28A0092B-C50C-407E-A947-70E740481C1C}">
                <a14:useLocalDpi xmlns:a14="http://schemas.microsoft.com/office/drawing/2010/main" val="0"/>
              </a:ext>
            </a:extLst>
          </a:blip>
          <a:srcRect t="16405" r="68056" b="46938"/>
          <a:stretch/>
        </p:blipFill>
        <p:spPr>
          <a:xfrm>
            <a:off x="5737693" y="3805147"/>
            <a:ext cx="2366010" cy="1424590"/>
          </a:xfrm>
          <a:prstGeom prst="rect">
            <a:avLst/>
          </a:prstGeom>
        </p:spPr>
      </p:pic>
      <p:pic>
        <p:nvPicPr>
          <p:cNvPr id="13" name="Content Placeholder 3" descr="mcl_v.eps">
            <a:extLst>
              <a:ext uri="{FF2B5EF4-FFF2-40B4-BE49-F238E27FC236}">
                <a16:creationId xmlns:a16="http://schemas.microsoft.com/office/drawing/2014/main" id="{44E78E45-69A1-4F76-81B5-A47922CD4462}"/>
              </a:ext>
            </a:extLst>
          </p:cNvPr>
          <p:cNvPicPr>
            <a:picLocks noGrp="1" noChangeAspect="1"/>
          </p:cNvPicPr>
          <p:nvPr/>
        </p:nvPicPr>
        <p:blipFill rotWithShape="1">
          <a:blip r:embed="rId3">
            <a:extLst>
              <a:ext uri="{28A0092B-C50C-407E-A947-70E740481C1C}">
                <a14:useLocalDpi xmlns:a14="http://schemas.microsoft.com/office/drawing/2010/main" val="0"/>
              </a:ext>
            </a:extLst>
          </a:blip>
          <a:srcRect l="40119" t="-6195" b="-6195"/>
          <a:stretch/>
        </p:blipFill>
        <p:spPr>
          <a:xfrm>
            <a:off x="4044782" y="3680883"/>
            <a:ext cx="1549782" cy="1424590"/>
          </a:xfrm>
          <a:prstGeom prst="rect">
            <a:avLst/>
          </a:prstGeom>
        </p:spPr>
      </p:pic>
      <p:pic>
        <p:nvPicPr>
          <p:cNvPr id="15" name="Picture 2">
            <a:extLst>
              <a:ext uri="{FF2B5EF4-FFF2-40B4-BE49-F238E27FC236}">
                <a16:creationId xmlns:a16="http://schemas.microsoft.com/office/drawing/2014/main" id="{671005B3-D45B-422A-AC63-7DE51D48A7D5}"/>
              </a:ext>
            </a:extLst>
          </p:cNvPr>
          <p:cNvPicPr>
            <a:picLocks noChangeAspect="1"/>
          </p:cNvPicPr>
          <p:nvPr/>
        </p:nvPicPr>
        <p:blipFill rotWithShape="1">
          <a:blip r:embed="rId4"/>
          <a:srcRect l="28823" t="22493" b="29532"/>
          <a:stretch/>
        </p:blipFill>
        <p:spPr bwMode="auto">
          <a:xfrm>
            <a:off x="6062592" y="1770453"/>
            <a:ext cx="1933002" cy="20135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6" name="Group 15">
            <a:extLst>
              <a:ext uri="{FF2B5EF4-FFF2-40B4-BE49-F238E27FC236}">
                <a16:creationId xmlns:a16="http://schemas.microsoft.com/office/drawing/2014/main" id="{8EAC0B86-01CB-490A-996C-58B09829B095}"/>
              </a:ext>
            </a:extLst>
          </p:cNvPr>
          <p:cNvGrpSpPr/>
          <p:nvPr/>
        </p:nvGrpSpPr>
        <p:grpSpPr>
          <a:xfrm>
            <a:off x="4403787" y="5343037"/>
            <a:ext cx="4571988" cy="1129700"/>
            <a:chOff x="0" y="5042500"/>
            <a:chExt cx="4571988" cy="1129700"/>
          </a:xfrm>
        </p:grpSpPr>
        <p:sp>
          <p:nvSpPr>
            <p:cNvPr id="17" name="Rectangle 16">
              <a:extLst>
                <a:ext uri="{FF2B5EF4-FFF2-40B4-BE49-F238E27FC236}">
                  <a16:creationId xmlns:a16="http://schemas.microsoft.com/office/drawing/2014/main" id="{C0476F73-EBF1-479C-82E3-9B7CB084EC27}"/>
                </a:ext>
              </a:extLst>
            </p:cNvPr>
            <p:cNvSpPr/>
            <p:nvPr/>
          </p:nvSpPr>
          <p:spPr>
            <a:xfrm>
              <a:off x="0" y="5042500"/>
              <a:ext cx="4571988" cy="112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B682B641-7210-4C55-AF64-EEDF48579689}"/>
                </a:ext>
              </a:extLst>
            </p:cNvPr>
            <p:cNvGrpSpPr/>
            <p:nvPr/>
          </p:nvGrpSpPr>
          <p:grpSpPr>
            <a:xfrm>
              <a:off x="135023" y="5054562"/>
              <a:ext cx="4260297" cy="1092607"/>
              <a:chOff x="4748903" y="3791167"/>
              <a:chExt cx="4260297" cy="1092607"/>
            </a:xfrm>
          </p:grpSpPr>
          <p:pic>
            <p:nvPicPr>
              <p:cNvPr id="19" name="Picture 18">
                <a:extLst>
                  <a:ext uri="{FF2B5EF4-FFF2-40B4-BE49-F238E27FC236}">
                    <a16:creationId xmlns:a16="http://schemas.microsoft.com/office/drawing/2014/main" id="{03E519BB-D90C-4F1A-932F-D1BC6B6FF138}"/>
                  </a:ext>
                </a:extLst>
              </p:cNvPr>
              <p:cNvPicPr>
                <a:picLocks noChangeAspect="1"/>
              </p:cNvPicPr>
              <p:nvPr/>
            </p:nvPicPr>
            <p:blipFill>
              <a:blip r:embed="rId5"/>
              <a:stretch>
                <a:fillRect/>
              </a:stretch>
            </p:blipFill>
            <p:spPr>
              <a:xfrm>
                <a:off x="4960420" y="4083244"/>
                <a:ext cx="1403412" cy="800100"/>
              </a:xfrm>
              <a:prstGeom prst="rect">
                <a:avLst/>
              </a:prstGeom>
            </p:spPr>
          </p:pic>
          <p:pic>
            <p:nvPicPr>
              <p:cNvPr id="20" name="Picture 19">
                <a:extLst>
                  <a:ext uri="{FF2B5EF4-FFF2-40B4-BE49-F238E27FC236}">
                    <a16:creationId xmlns:a16="http://schemas.microsoft.com/office/drawing/2014/main" id="{3E03E7A7-81C4-4C09-B654-4E023DE9CC49}"/>
                  </a:ext>
                </a:extLst>
              </p:cNvPr>
              <p:cNvPicPr>
                <a:picLocks noChangeAspect="1"/>
              </p:cNvPicPr>
              <p:nvPr/>
            </p:nvPicPr>
            <p:blipFill>
              <a:blip r:embed="rId6"/>
              <a:stretch>
                <a:fillRect/>
              </a:stretch>
            </p:blipFill>
            <p:spPr>
              <a:xfrm>
                <a:off x="6816379" y="4052777"/>
                <a:ext cx="1453982" cy="806445"/>
              </a:xfrm>
              <a:prstGeom prst="rect">
                <a:avLst/>
              </a:prstGeom>
            </p:spPr>
          </p:pic>
          <p:sp>
            <p:nvSpPr>
              <p:cNvPr id="21" name="TextBox 20">
                <a:extLst>
                  <a:ext uri="{FF2B5EF4-FFF2-40B4-BE49-F238E27FC236}">
                    <a16:creationId xmlns:a16="http://schemas.microsoft.com/office/drawing/2014/main" id="{72ADBAC7-B6E7-4839-87B2-4B571F436855}"/>
                  </a:ext>
                </a:extLst>
              </p:cNvPr>
              <p:cNvSpPr txBox="1"/>
              <p:nvPr/>
            </p:nvSpPr>
            <p:spPr>
              <a:xfrm>
                <a:off x="4748903" y="3791167"/>
                <a:ext cx="891591" cy="523220"/>
              </a:xfrm>
              <a:prstGeom prst="rect">
                <a:avLst/>
              </a:prstGeom>
              <a:noFill/>
            </p:spPr>
            <p:txBody>
              <a:bodyPr wrap="none" rtlCol="0">
                <a:spAutoFit/>
              </a:bodyPr>
              <a:lstStyle/>
              <a:p>
                <a:r>
                  <a:rPr lang="en-US" sz="1400" dirty="0">
                    <a:latin typeface="+mj-lt"/>
                  </a:rPr>
                  <a:t>gluon </a:t>
                </a:r>
              </a:p>
              <a:p>
                <a:r>
                  <a:rPr lang="en-US" sz="1400" dirty="0">
                    <a:latin typeface="+mj-lt"/>
                  </a:rPr>
                  <a:t>emission</a:t>
                </a:r>
              </a:p>
            </p:txBody>
          </p:sp>
          <p:sp>
            <p:nvSpPr>
              <p:cNvPr id="22" name="TextBox 21">
                <a:extLst>
                  <a:ext uri="{FF2B5EF4-FFF2-40B4-BE49-F238E27FC236}">
                    <a16:creationId xmlns:a16="http://schemas.microsoft.com/office/drawing/2014/main" id="{15785FE3-F821-4145-B9D6-F1E8A422AD65}"/>
                  </a:ext>
                </a:extLst>
              </p:cNvPr>
              <p:cNvSpPr txBox="1"/>
              <p:nvPr/>
            </p:nvSpPr>
            <p:spPr>
              <a:xfrm>
                <a:off x="7443849" y="3821634"/>
                <a:ext cx="1565351" cy="523220"/>
              </a:xfrm>
              <a:prstGeom prst="rect">
                <a:avLst/>
              </a:prstGeom>
              <a:noFill/>
            </p:spPr>
            <p:txBody>
              <a:bodyPr wrap="square" rtlCol="0">
                <a:spAutoFit/>
              </a:bodyPr>
              <a:lstStyle/>
              <a:p>
                <a:pPr algn="r"/>
                <a:r>
                  <a:rPr lang="en-US" sz="1400" dirty="0">
                    <a:latin typeface="+mj-lt"/>
                  </a:rPr>
                  <a:t>gluon recombination</a:t>
                </a:r>
              </a:p>
            </p:txBody>
          </p:sp>
          <p:sp>
            <p:nvSpPr>
              <p:cNvPr id="23" name="TextBox 22">
                <a:extLst>
                  <a:ext uri="{FF2B5EF4-FFF2-40B4-BE49-F238E27FC236}">
                    <a16:creationId xmlns:a16="http://schemas.microsoft.com/office/drawing/2014/main" id="{C40935B7-0B0D-4EC3-84C0-45CBD687D05C}"/>
                  </a:ext>
                </a:extLst>
              </p:cNvPr>
              <p:cNvSpPr txBox="1"/>
              <p:nvPr/>
            </p:nvSpPr>
            <p:spPr>
              <a:xfrm>
                <a:off x="6363832" y="4270516"/>
                <a:ext cx="319468" cy="369332"/>
              </a:xfrm>
              <a:prstGeom prst="rect">
                <a:avLst/>
              </a:prstGeom>
              <a:noFill/>
            </p:spPr>
            <p:txBody>
              <a:bodyPr wrap="none" rtlCol="0">
                <a:spAutoFit/>
              </a:bodyPr>
              <a:lstStyle/>
              <a:p>
                <a:r>
                  <a:rPr lang="en-US" b="1" dirty="0">
                    <a:solidFill>
                      <a:srgbClr val="FF0080"/>
                    </a:solidFill>
                    <a:latin typeface="+mj-lt"/>
                  </a:rPr>
                  <a:t>=</a:t>
                </a:r>
              </a:p>
            </p:txBody>
          </p:sp>
          <p:sp>
            <p:nvSpPr>
              <p:cNvPr id="24" name="TextBox 23">
                <a:extLst>
                  <a:ext uri="{FF2B5EF4-FFF2-40B4-BE49-F238E27FC236}">
                    <a16:creationId xmlns:a16="http://schemas.microsoft.com/office/drawing/2014/main" id="{9DEC8032-0655-4736-9483-23DAC13A8882}"/>
                  </a:ext>
                </a:extLst>
              </p:cNvPr>
              <p:cNvSpPr txBox="1"/>
              <p:nvPr/>
            </p:nvSpPr>
            <p:spPr>
              <a:xfrm>
                <a:off x="8234641" y="4514442"/>
                <a:ext cx="774559" cy="369332"/>
              </a:xfrm>
              <a:prstGeom prst="rect">
                <a:avLst/>
              </a:prstGeom>
              <a:noFill/>
            </p:spPr>
            <p:txBody>
              <a:bodyPr wrap="none" rtlCol="0">
                <a:spAutoFit/>
              </a:bodyPr>
              <a:lstStyle/>
              <a:p>
                <a:r>
                  <a:rPr lang="en-US" b="1" dirty="0">
                    <a:solidFill>
                      <a:srgbClr val="FF0080"/>
                    </a:solidFill>
                    <a:latin typeface="+mj-lt"/>
                  </a:rPr>
                  <a:t>At Q</a:t>
                </a:r>
                <a:r>
                  <a:rPr lang="en-US" b="1" baseline="-25000" dirty="0">
                    <a:solidFill>
                      <a:srgbClr val="FF0080"/>
                    </a:solidFill>
                    <a:latin typeface="+mj-lt"/>
                  </a:rPr>
                  <a:t>S</a:t>
                </a:r>
                <a:endParaRPr lang="en-US" b="1" dirty="0">
                  <a:solidFill>
                    <a:srgbClr val="FF0080"/>
                  </a:solidFill>
                  <a:latin typeface="+mj-lt"/>
                </a:endParaRPr>
              </a:p>
            </p:txBody>
          </p:sp>
        </p:grpSp>
      </p:grpSp>
      <p:pic>
        <p:nvPicPr>
          <p:cNvPr id="27" name="Picture 26">
            <a:extLst>
              <a:ext uri="{FF2B5EF4-FFF2-40B4-BE49-F238E27FC236}">
                <a16:creationId xmlns:a16="http://schemas.microsoft.com/office/drawing/2014/main" id="{181FE1EA-7D04-4C57-9DA9-933079909B3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5666" y="2049599"/>
            <a:ext cx="1097280" cy="1097280"/>
          </a:xfrm>
          <a:prstGeom prst="rect">
            <a:avLst/>
          </a:prstGeom>
          <a:ln w="12700">
            <a:noFill/>
          </a:ln>
        </p:spPr>
      </p:pic>
      <p:pic>
        <p:nvPicPr>
          <p:cNvPr id="28" name="Picture 27">
            <a:extLst>
              <a:ext uri="{FF2B5EF4-FFF2-40B4-BE49-F238E27FC236}">
                <a16:creationId xmlns:a16="http://schemas.microsoft.com/office/drawing/2014/main" id="{C03BB0C4-8A0C-4B3D-94A2-80F415F605C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59861" y="2060650"/>
            <a:ext cx="1188720" cy="1188720"/>
          </a:xfrm>
          <a:prstGeom prst="rect">
            <a:avLst/>
          </a:prstGeom>
          <a:ln w="12700">
            <a:noFill/>
          </a:ln>
        </p:spPr>
      </p:pic>
      <p:sp>
        <p:nvSpPr>
          <p:cNvPr id="29" name="Left Arrow 5">
            <a:extLst>
              <a:ext uri="{FF2B5EF4-FFF2-40B4-BE49-F238E27FC236}">
                <a16:creationId xmlns:a16="http://schemas.microsoft.com/office/drawing/2014/main" id="{E9B9073B-5F5E-4D07-AE3C-48AF5B810363}"/>
              </a:ext>
            </a:extLst>
          </p:cNvPr>
          <p:cNvSpPr/>
          <p:nvPr/>
        </p:nvSpPr>
        <p:spPr>
          <a:xfrm rot="10800000">
            <a:off x="1582127" y="2649378"/>
            <a:ext cx="232586" cy="243157"/>
          </a:xfrm>
          <a:prstGeom prst="leftArrow">
            <a:avLst/>
          </a:prstGeom>
          <a:solidFill>
            <a:schemeClr val="accent5"/>
          </a:solidFill>
          <a:ln w="12700">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400" dirty="0">
              <a:solidFill>
                <a:prstClr val="black"/>
              </a:solidFill>
              <a:latin typeface="+mj-lt"/>
            </a:endParaRPr>
          </a:p>
        </p:txBody>
      </p:sp>
      <p:pic>
        <p:nvPicPr>
          <p:cNvPr id="30" name="Picture 29">
            <a:extLst>
              <a:ext uri="{FF2B5EF4-FFF2-40B4-BE49-F238E27FC236}">
                <a16:creationId xmlns:a16="http://schemas.microsoft.com/office/drawing/2014/main" id="{5FC70C52-0B85-410C-B3DC-4FF1119245D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91499" y="1760679"/>
            <a:ext cx="1978166" cy="2011680"/>
          </a:xfrm>
          <a:prstGeom prst="rect">
            <a:avLst/>
          </a:prstGeom>
          <a:ln w="12700">
            <a:noFill/>
          </a:ln>
        </p:spPr>
      </p:pic>
      <p:sp>
        <p:nvSpPr>
          <p:cNvPr id="31" name="Left Arrow 7">
            <a:extLst>
              <a:ext uri="{FF2B5EF4-FFF2-40B4-BE49-F238E27FC236}">
                <a16:creationId xmlns:a16="http://schemas.microsoft.com/office/drawing/2014/main" id="{9C7EDE93-535C-4F18-8EE1-F140EB36C00C}"/>
              </a:ext>
            </a:extLst>
          </p:cNvPr>
          <p:cNvSpPr/>
          <p:nvPr/>
        </p:nvSpPr>
        <p:spPr>
          <a:xfrm rot="10800000">
            <a:off x="3042851" y="2649378"/>
            <a:ext cx="232586" cy="243157"/>
          </a:xfrm>
          <a:prstGeom prst="leftArrow">
            <a:avLst/>
          </a:prstGeom>
          <a:solidFill>
            <a:schemeClr val="accent5"/>
          </a:solidFill>
          <a:ln w="12700">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400" dirty="0">
              <a:solidFill>
                <a:prstClr val="black"/>
              </a:solidFill>
              <a:latin typeface="+mj-lt"/>
            </a:endParaRPr>
          </a:p>
        </p:txBody>
      </p:sp>
      <p:sp>
        <p:nvSpPr>
          <p:cNvPr id="32" name="TextBox 31">
            <a:extLst>
              <a:ext uri="{FF2B5EF4-FFF2-40B4-BE49-F238E27FC236}">
                <a16:creationId xmlns:a16="http://schemas.microsoft.com/office/drawing/2014/main" id="{5EE2732F-097A-488E-A715-8E311F8C3CBB}"/>
              </a:ext>
            </a:extLst>
          </p:cNvPr>
          <p:cNvSpPr txBox="1"/>
          <p:nvPr/>
        </p:nvSpPr>
        <p:spPr>
          <a:xfrm>
            <a:off x="607836" y="1040745"/>
            <a:ext cx="832942" cy="674031"/>
          </a:xfrm>
          <a:prstGeom prst="rect">
            <a:avLst/>
          </a:prstGeom>
          <a:solidFill>
            <a:schemeClr val="accent5"/>
          </a:solidFill>
          <a:ln w="12700">
            <a:solidFill>
              <a:schemeClr val="tx1"/>
            </a:solidFill>
          </a:ln>
          <a:effectLst/>
        </p:spPr>
        <p:txBody>
          <a:bodyPr wrap="square" rtlCol="0">
            <a:spAutoFit/>
          </a:bodyPr>
          <a:lstStyle>
            <a:defPPr>
              <a:defRPr lang="en-US"/>
            </a:defPPr>
            <a:lvl1pPr algn="ctr">
              <a:defRPr i="1">
                <a:solidFill>
                  <a:schemeClr val="bg1"/>
                </a:solidFill>
                <a:latin typeface="Arial" panose="020B0604020202020204" pitchFamily="34" charset="0"/>
                <a:cs typeface="Arial" panose="020B0604020202020204" pitchFamily="34" charset="0"/>
              </a:defRPr>
            </a:lvl1pPr>
          </a:lstStyle>
          <a:p>
            <a:pPr>
              <a:lnSpc>
                <a:spcPct val="90000"/>
              </a:lnSpc>
            </a:pPr>
            <a:r>
              <a:rPr lang="en-US" sz="1400" i="0" dirty="0">
                <a:latin typeface="+mj-lt"/>
              </a:rPr>
              <a:t>The Proton</a:t>
            </a:r>
          </a:p>
          <a:p>
            <a:pPr>
              <a:lnSpc>
                <a:spcPct val="90000"/>
              </a:lnSpc>
            </a:pPr>
            <a:r>
              <a:rPr lang="en-US" sz="1400" i="0" dirty="0">
                <a:latin typeface="+mj-lt"/>
              </a:rPr>
              <a:t>(1975)</a:t>
            </a:r>
          </a:p>
        </p:txBody>
      </p:sp>
      <p:sp>
        <p:nvSpPr>
          <p:cNvPr id="33" name="TextBox 32">
            <a:extLst>
              <a:ext uri="{FF2B5EF4-FFF2-40B4-BE49-F238E27FC236}">
                <a16:creationId xmlns:a16="http://schemas.microsoft.com/office/drawing/2014/main" id="{F56DBA26-ABE2-4DEB-9243-D88B80D9E921}"/>
              </a:ext>
            </a:extLst>
          </p:cNvPr>
          <p:cNvSpPr txBox="1"/>
          <p:nvPr/>
        </p:nvSpPr>
        <p:spPr>
          <a:xfrm>
            <a:off x="2060900" y="1040745"/>
            <a:ext cx="834300" cy="674031"/>
          </a:xfrm>
          <a:prstGeom prst="rect">
            <a:avLst/>
          </a:prstGeom>
          <a:solidFill>
            <a:schemeClr val="accent5"/>
          </a:solidFill>
          <a:ln w="12700">
            <a:solidFill>
              <a:schemeClr val="tx1"/>
            </a:solidFill>
          </a:ln>
          <a:effectLst/>
        </p:spPr>
        <p:txBody>
          <a:bodyPr wrap="square" rtlCol="0">
            <a:spAutoFit/>
          </a:bodyPr>
          <a:lstStyle>
            <a:defPPr>
              <a:defRPr lang="en-US"/>
            </a:defPPr>
            <a:lvl1pPr algn="ctr">
              <a:defRPr i="1">
                <a:solidFill>
                  <a:schemeClr val="bg1"/>
                </a:solidFill>
                <a:latin typeface="Arial" panose="020B0604020202020204" pitchFamily="34" charset="0"/>
                <a:cs typeface="Arial" panose="020B0604020202020204" pitchFamily="34" charset="0"/>
              </a:defRPr>
            </a:lvl1pPr>
          </a:lstStyle>
          <a:p>
            <a:pPr>
              <a:lnSpc>
                <a:spcPct val="90000"/>
              </a:lnSpc>
            </a:pPr>
            <a:r>
              <a:rPr lang="en-US" sz="1400" i="0" dirty="0">
                <a:latin typeface="+mj-lt"/>
              </a:rPr>
              <a:t>The Proton (2015)</a:t>
            </a:r>
          </a:p>
        </p:txBody>
      </p:sp>
      <p:sp>
        <p:nvSpPr>
          <p:cNvPr id="34" name="TextBox 33">
            <a:extLst>
              <a:ext uri="{FF2B5EF4-FFF2-40B4-BE49-F238E27FC236}">
                <a16:creationId xmlns:a16="http://schemas.microsoft.com/office/drawing/2014/main" id="{672894A8-9FF7-4A78-A6AE-51FD624F322F}"/>
              </a:ext>
            </a:extLst>
          </p:cNvPr>
          <p:cNvSpPr txBox="1"/>
          <p:nvPr/>
        </p:nvSpPr>
        <p:spPr>
          <a:xfrm>
            <a:off x="3515322" y="1132428"/>
            <a:ext cx="1530520" cy="480131"/>
          </a:xfrm>
          <a:prstGeom prst="rect">
            <a:avLst/>
          </a:prstGeom>
          <a:solidFill>
            <a:schemeClr val="accent5"/>
          </a:solidFill>
          <a:ln w="12700">
            <a:solidFill>
              <a:schemeClr val="tx1"/>
            </a:solidFill>
          </a:ln>
          <a:effectLst/>
        </p:spPr>
        <p:txBody>
          <a:bodyPr wrap="square" rtlCol="0">
            <a:spAutoFit/>
          </a:bodyPr>
          <a:lstStyle>
            <a:defPPr>
              <a:defRPr lang="en-US"/>
            </a:defPPr>
            <a:lvl1pPr algn="ctr">
              <a:defRPr i="1">
                <a:solidFill>
                  <a:schemeClr val="bg1"/>
                </a:solidFill>
                <a:latin typeface="Arial" panose="020B0604020202020204" pitchFamily="34" charset="0"/>
                <a:cs typeface="Arial" panose="020B0604020202020204" pitchFamily="34" charset="0"/>
              </a:defRPr>
            </a:lvl1pPr>
          </a:lstStyle>
          <a:p>
            <a:pPr>
              <a:lnSpc>
                <a:spcPct val="90000"/>
              </a:lnSpc>
            </a:pPr>
            <a:r>
              <a:rPr lang="en-US" sz="1400" i="0" dirty="0">
                <a:latin typeface="+mj-lt"/>
              </a:rPr>
              <a:t>The Proton </a:t>
            </a:r>
          </a:p>
          <a:p>
            <a:pPr>
              <a:lnSpc>
                <a:spcPct val="90000"/>
              </a:lnSpc>
            </a:pPr>
            <a:r>
              <a:rPr lang="en-US" sz="1400" i="0" dirty="0">
                <a:latin typeface="+mj-lt"/>
              </a:rPr>
              <a:t>in a nucleus</a:t>
            </a:r>
          </a:p>
        </p:txBody>
      </p:sp>
      <p:sp>
        <p:nvSpPr>
          <p:cNvPr id="36" name="TextBox 35">
            <a:extLst>
              <a:ext uri="{FF2B5EF4-FFF2-40B4-BE49-F238E27FC236}">
                <a16:creationId xmlns:a16="http://schemas.microsoft.com/office/drawing/2014/main" id="{203DE801-CADA-422A-9407-4E7DA992DE2A}"/>
              </a:ext>
            </a:extLst>
          </p:cNvPr>
          <p:cNvSpPr txBox="1"/>
          <p:nvPr/>
        </p:nvSpPr>
        <p:spPr>
          <a:xfrm>
            <a:off x="160412" y="678442"/>
            <a:ext cx="5776337" cy="307777"/>
          </a:xfrm>
          <a:prstGeom prst="rect">
            <a:avLst/>
          </a:prstGeom>
          <a:noFill/>
          <a:ln w="12700">
            <a:noFill/>
          </a:ln>
        </p:spPr>
        <p:txBody>
          <a:bodyPr wrap="square" rtlCol="0">
            <a:spAutoFit/>
          </a:bodyPr>
          <a:lstStyle/>
          <a:p>
            <a:r>
              <a:rPr lang="en-US" sz="1400" dirty="0">
                <a:latin typeface="+mj-lt"/>
              </a:rPr>
              <a:t>The EIC will, for the first time, provide a complete view of the nucleus:</a:t>
            </a:r>
          </a:p>
        </p:txBody>
      </p:sp>
      <p:sp>
        <p:nvSpPr>
          <p:cNvPr id="37" name="TextBox 36">
            <a:extLst>
              <a:ext uri="{FF2B5EF4-FFF2-40B4-BE49-F238E27FC236}">
                <a16:creationId xmlns:a16="http://schemas.microsoft.com/office/drawing/2014/main" id="{640AFF36-49CD-4233-9F82-8CE51AA103A3}"/>
              </a:ext>
            </a:extLst>
          </p:cNvPr>
          <p:cNvSpPr txBox="1"/>
          <p:nvPr/>
        </p:nvSpPr>
        <p:spPr>
          <a:xfrm>
            <a:off x="5623657" y="1026861"/>
            <a:ext cx="2985503" cy="674031"/>
          </a:xfrm>
          <a:prstGeom prst="rect">
            <a:avLst/>
          </a:prstGeom>
          <a:solidFill>
            <a:schemeClr val="accent5"/>
          </a:solidFill>
          <a:ln w="12700">
            <a:solidFill>
              <a:schemeClr val="tx1"/>
            </a:solidFill>
          </a:ln>
          <a:effectLst/>
        </p:spPr>
        <p:txBody>
          <a:bodyPr wrap="square" rtlCol="0">
            <a:spAutoFit/>
          </a:bodyPr>
          <a:lstStyle>
            <a:defPPr>
              <a:defRPr lang="en-US"/>
            </a:defPPr>
            <a:lvl1pPr algn="ctr">
              <a:defRPr i="1">
                <a:solidFill>
                  <a:schemeClr val="bg1"/>
                </a:solidFill>
                <a:latin typeface="Arial" panose="020B0604020202020204" pitchFamily="34" charset="0"/>
                <a:cs typeface="Arial" panose="020B0604020202020204" pitchFamily="34" charset="0"/>
              </a:defRPr>
            </a:lvl1pPr>
          </a:lstStyle>
          <a:p>
            <a:pPr>
              <a:lnSpc>
                <a:spcPct val="90000"/>
              </a:lnSpc>
            </a:pPr>
            <a:r>
              <a:rPr lang="en-US" sz="1400" i="0" dirty="0">
                <a:latin typeface="+mj-lt"/>
              </a:rPr>
              <a:t>And much more QCD dynamics that can affect the identity of the protons and neutrons</a:t>
            </a:r>
          </a:p>
        </p:txBody>
      </p:sp>
      <p:sp>
        <p:nvSpPr>
          <p:cNvPr id="38" name="TextBox 37">
            <a:extLst>
              <a:ext uri="{FF2B5EF4-FFF2-40B4-BE49-F238E27FC236}">
                <a16:creationId xmlns:a16="http://schemas.microsoft.com/office/drawing/2014/main" id="{47336085-FE7B-4814-9CCE-60F708F04206}"/>
              </a:ext>
            </a:extLst>
          </p:cNvPr>
          <p:cNvSpPr txBox="1"/>
          <p:nvPr/>
        </p:nvSpPr>
        <p:spPr>
          <a:xfrm>
            <a:off x="160412" y="4680303"/>
            <a:ext cx="3943088" cy="1077218"/>
          </a:xfrm>
          <a:prstGeom prst="rect">
            <a:avLst/>
          </a:prstGeom>
          <a:noFill/>
        </p:spPr>
        <p:txBody>
          <a:bodyPr wrap="square" rtlCol="0">
            <a:spAutoFit/>
          </a:bodyPr>
          <a:lstStyle/>
          <a:p>
            <a:pPr>
              <a:spcBef>
                <a:spcPts val="400"/>
              </a:spcBef>
            </a:pPr>
            <a:r>
              <a:rPr lang="en-US" sz="1600" b="0" dirty="0">
                <a:solidFill>
                  <a:srgbClr val="292934"/>
                </a:solidFill>
                <a:latin typeface="+mj-lt"/>
                <a:cs typeface="Comic Sans MS"/>
              </a:rPr>
              <a:t>What happens to the </a:t>
            </a:r>
            <a:r>
              <a:rPr lang="en-US" sz="1600" b="0" dirty="0">
                <a:solidFill>
                  <a:srgbClr val="0000FF"/>
                </a:solidFill>
                <a:latin typeface="+mj-lt"/>
                <a:cs typeface="Comic Sans MS"/>
              </a:rPr>
              <a:t>gluon density in nuclei</a:t>
            </a:r>
            <a:r>
              <a:rPr lang="en-US" sz="1600" b="0" dirty="0">
                <a:solidFill>
                  <a:srgbClr val="292934"/>
                </a:solidFill>
                <a:latin typeface="+mj-lt"/>
                <a:cs typeface="Comic Sans MS"/>
              </a:rPr>
              <a:t>? Does it </a:t>
            </a:r>
            <a:r>
              <a:rPr lang="en-US" sz="1600" b="0" dirty="0">
                <a:solidFill>
                  <a:srgbClr val="0000FF"/>
                </a:solidFill>
                <a:latin typeface="+mj-lt"/>
                <a:cs typeface="Comic Sans MS"/>
              </a:rPr>
              <a:t>saturate at high energy</a:t>
            </a:r>
            <a:r>
              <a:rPr lang="en-US" sz="1600" b="0" dirty="0">
                <a:solidFill>
                  <a:srgbClr val="292934"/>
                </a:solidFill>
                <a:latin typeface="+mj-lt"/>
                <a:cs typeface="Comic Sans MS"/>
              </a:rPr>
              <a:t>, giving rise to a </a:t>
            </a:r>
            <a:r>
              <a:rPr lang="en-US" sz="1600" b="0" dirty="0">
                <a:solidFill>
                  <a:srgbClr val="0000FF"/>
                </a:solidFill>
                <a:latin typeface="+mj-lt"/>
                <a:cs typeface="Comic Sans MS"/>
              </a:rPr>
              <a:t>gluonic matter with universal properties </a:t>
            </a:r>
            <a:r>
              <a:rPr lang="en-US" sz="1600" b="0" dirty="0">
                <a:solidFill>
                  <a:srgbClr val="292934"/>
                </a:solidFill>
                <a:latin typeface="+mj-lt"/>
                <a:cs typeface="Comic Sans MS"/>
              </a:rPr>
              <a:t>in all nuclear matter?</a:t>
            </a:r>
          </a:p>
        </p:txBody>
      </p:sp>
      <p:sp>
        <p:nvSpPr>
          <p:cNvPr id="39" name="TextBox 38">
            <a:extLst>
              <a:ext uri="{FF2B5EF4-FFF2-40B4-BE49-F238E27FC236}">
                <a16:creationId xmlns:a16="http://schemas.microsoft.com/office/drawing/2014/main" id="{63FE5CE8-27EF-450A-9873-E34F21F37025}"/>
              </a:ext>
            </a:extLst>
          </p:cNvPr>
          <p:cNvSpPr txBox="1"/>
          <p:nvPr/>
        </p:nvSpPr>
        <p:spPr>
          <a:xfrm>
            <a:off x="160412" y="3764891"/>
            <a:ext cx="3943088" cy="830997"/>
          </a:xfrm>
          <a:prstGeom prst="rect">
            <a:avLst/>
          </a:prstGeom>
          <a:noFill/>
        </p:spPr>
        <p:txBody>
          <a:bodyPr wrap="square" rtlCol="0">
            <a:spAutoFit/>
          </a:bodyPr>
          <a:lstStyle/>
          <a:p>
            <a:pPr>
              <a:spcBef>
                <a:spcPts val="400"/>
              </a:spcBef>
            </a:pPr>
            <a:r>
              <a:rPr lang="en-US" sz="1600" b="0" dirty="0">
                <a:solidFill>
                  <a:srgbClr val="292934"/>
                </a:solidFill>
                <a:latin typeface="+mj-lt"/>
                <a:cs typeface="Comic Sans MS"/>
              </a:rPr>
              <a:t>How does a </a:t>
            </a:r>
            <a:r>
              <a:rPr lang="en-US" sz="1600" b="0" dirty="0">
                <a:solidFill>
                  <a:srgbClr val="0000FF"/>
                </a:solidFill>
                <a:latin typeface="+mj-lt"/>
                <a:cs typeface="Comic Sans MS"/>
              </a:rPr>
              <a:t>dense nuclear environment affect </a:t>
            </a:r>
            <a:r>
              <a:rPr lang="en-US" sz="1600" b="0" dirty="0">
                <a:solidFill>
                  <a:srgbClr val="292934"/>
                </a:solidFill>
                <a:latin typeface="+mj-lt"/>
                <a:cs typeface="Comic Sans MS"/>
              </a:rPr>
              <a:t>the quarks and gluons, their correlations, and their interactions?</a:t>
            </a:r>
          </a:p>
        </p:txBody>
      </p:sp>
      <p:pic>
        <p:nvPicPr>
          <p:cNvPr id="40" name="Picture 2" descr="cteq-pdfs-10gev2-liny">
            <a:extLst>
              <a:ext uri="{FF2B5EF4-FFF2-40B4-BE49-F238E27FC236}">
                <a16:creationId xmlns:a16="http://schemas.microsoft.com/office/drawing/2014/main" id="{92B630DF-11F3-454B-85A9-09A9CBF62268}"/>
              </a:ext>
            </a:extLst>
          </p:cNvPr>
          <p:cNvPicPr>
            <a:picLocks noChangeAspect="1" noChangeArrowheads="1"/>
          </p:cNvPicPr>
          <p:nvPr/>
        </p:nvPicPr>
        <p:blipFill>
          <a:blip r:embed="rId10" cstate="print"/>
          <a:srcRect/>
          <a:stretch>
            <a:fillRect/>
          </a:stretch>
        </p:blipFill>
        <p:spPr bwMode="auto">
          <a:xfrm>
            <a:off x="745956" y="5709250"/>
            <a:ext cx="1708265" cy="1129700"/>
          </a:xfrm>
          <a:prstGeom prst="rect">
            <a:avLst/>
          </a:prstGeom>
          <a:noFill/>
          <a:ln w="9525">
            <a:noFill/>
            <a:miter lim="800000"/>
            <a:headEnd/>
            <a:tailEnd/>
          </a:ln>
        </p:spPr>
      </p:pic>
    </p:spTree>
    <p:extLst>
      <p:ext uri="{BB962C8B-B14F-4D97-AF65-F5344CB8AC3E}">
        <p14:creationId xmlns:p14="http://schemas.microsoft.com/office/powerpoint/2010/main" val="2149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pPr/>
              <a:t>36</a:t>
            </a:fld>
            <a:endParaRPr lang="en-US"/>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EIC: impact on the knowledge of 1D Nuclear PDFs</a:t>
            </a:r>
          </a:p>
        </p:txBody>
      </p:sp>
      <p:pic>
        <p:nvPicPr>
          <p:cNvPr id="5" name="Picture 4" descr="Webp.net-gifmaker.gif">
            <a:extLst>
              <a:ext uri="{FF2B5EF4-FFF2-40B4-BE49-F238E27FC236}">
                <a16:creationId xmlns:a16="http://schemas.microsoft.com/office/drawing/2014/main" id="{148BA9DB-DF04-43F8-B9A8-76933F4B32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515" y="747522"/>
            <a:ext cx="7406640" cy="3886200"/>
          </a:xfrm>
          <a:prstGeom prst="rect">
            <a:avLst/>
          </a:prstGeom>
        </p:spPr>
      </p:pic>
      <p:cxnSp>
        <p:nvCxnSpPr>
          <p:cNvPr id="7" name="Straight Arrow Connector 6">
            <a:extLst>
              <a:ext uri="{FF2B5EF4-FFF2-40B4-BE49-F238E27FC236}">
                <a16:creationId xmlns:a16="http://schemas.microsoft.com/office/drawing/2014/main" id="{87B1316F-EFFE-4504-BFD4-33A9EE1CC4F0}"/>
              </a:ext>
            </a:extLst>
          </p:cNvPr>
          <p:cNvCxnSpPr>
            <a:stCxn id="10" idx="1"/>
          </p:cNvCxnSpPr>
          <p:nvPr/>
        </p:nvCxnSpPr>
        <p:spPr>
          <a:xfrm flipH="1">
            <a:off x="3341218" y="1705418"/>
            <a:ext cx="732276" cy="218071"/>
          </a:xfrm>
          <a:prstGeom prst="straightConnector1">
            <a:avLst/>
          </a:prstGeom>
          <a:ln>
            <a:noFill/>
            <a:tailEnd type="arrow"/>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3AA10C23-C33A-4408-A437-4ED7A69EA2E7}"/>
              </a:ext>
            </a:extLst>
          </p:cNvPr>
          <p:cNvSpPr txBox="1"/>
          <p:nvPr/>
        </p:nvSpPr>
        <p:spPr>
          <a:xfrm>
            <a:off x="7710820" y="972977"/>
            <a:ext cx="1082349" cy="646331"/>
          </a:xfrm>
          <a:prstGeom prst="rect">
            <a:avLst/>
          </a:prstGeom>
          <a:noFill/>
          <a:ln>
            <a:solidFill>
              <a:srgbClr val="FF0000"/>
            </a:solidFill>
          </a:ln>
        </p:spPr>
        <p:txBody>
          <a:bodyPr wrap="none" rtlCol="0">
            <a:spAutoFit/>
          </a:bodyPr>
          <a:lstStyle/>
          <a:p>
            <a:pPr algn="ctr"/>
            <a:r>
              <a:rPr lang="en-US" dirty="0">
                <a:solidFill>
                  <a:srgbClr val="FF0000"/>
                </a:solidFill>
                <a:latin typeface="+mj-lt"/>
              </a:rPr>
              <a:t>EIC-WP</a:t>
            </a:r>
          </a:p>
          <a:p>
            <a:pPr algn="ctr"/>
            <a:r>
              <a:rPr lang="en-US" dirty="0">
                <a:solidFill>
                  <a:srgbClr val="FF0000"/>
                </a:solidFill>
                <a:latin typeface="+mj-lt"/>
              </a:rPr>
              <a:t>Fig. 3.25</a:t>
            </a:r>
          </a:p>
        </p:txBody>
      </p:sp>
      <p:grpSp>
        <p:nvGrpSpPr>
          <p:cNvPr id="9" name="Group 8">
            <a:extLst>
              <a:ext uri="{FF2B5EF4-FFF2-40B4-BE49-F238E27FC236}">
                <a16:creationId xmlns:a16="http://schemas.microsoft.com/office/drawing/2014/main" id="{2BDAEC7B-9978-4A3B-B501-5A0B38167F82}"/>
              </a:ext>
            </a:extLst>
          </p:cNvPr>
          <p:cNvGrpSpPr/>
          <p:nvPr/>
        </p:nvGrpSpPr>
        <p:grpSpPr>
          <a:xfrm>
            <a:off x="5562187" y="2446994"/>
            <a:ext cx="3343687" cy="1362863"/>
            <a:chOff x="5800312" y="4294844"/>
            <a:chExt cx="3343687" cy="1362863"/>
          </a:xfrm>
        </p:grpSpPr>
        <p:pic>
          <p:nvPicPr>
            <p:cNvPr id="10" name="Picture 9" descr="Screen Shot 2019-07-21 at 14.19.56.png">
              <a:extLst>
                <a:ext uri="{FF2B5EF4-FFF2-40B4-BE49-F238E27FC236}">
                  <a16:creationId xmlns:a16="http://schemas.microsoft.com/office/drawing/2014/main" id="{50339B47-A607-485B-A370-1ADEB0865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9636" y="4543629"/>
              <a:ext cx="2034363" cy="1114078"/>
            </a:xfrm>
            <a:prstGeom prst="rect">
              <a:avLst/>
            </a:prstGeom>
            <a:ln w="19050">
              <a:solidFill>
                <a:schemeClr val="accent1"/>
              </a:solidFill>
            </a:ln>
          </p:spPr>
        </p:pic>
        <p:cxnSp>
          <p:nvCxnSpPr>
            <p:cNvPr id="11" name="Straight Arrow Connector 10">
              <a:extLst>
                <a:ext uri="{FF2B5EF4-FFF2-40B4-BE49-F238E27FC236}">
                  <a16:creationId xmlns:a16="http://schemas.microsoft.com/office/drawing/2014/main" id="{A6010970-DA1C-4317-97AE-1EE696081EC0}"/>
                </a:ext>
              </a:extLst>
            </p:cNvPr>
            <p:cNvCxnSpPr/>
            <p:nvPr/>
          </p:nvCxnSpPr>
          <p:spPr>
            <a:xfrm flipH="1" flipV="1">
              <a:off x="5800312" y="4294844"/>
              <a:ext cx="1309324" cy="248785"/>
            </a:xfrm>
            <a:prstGeom prst="straightConnector1">
              <a:avLst/>
            </a:prstGeom>
            <a:ln w="25400">
              <a:tailEnd type="arrow"/>
            </a:ln>
          </p:spPr>
          <p:style>
            <a:lnRef idx="2">
              <a:schemeClr val="accent1"/>
            </a:lnRef>
            <a:fillRef idx="0">
              <a:schemeClr val="accent1"/>
            </a:fillRef>
            <a:effectRef idx="1">
              <a:schemeClr val="accent1"/>
            </a:effectRef>
            <a:fontRef idx="minor">
              <a:schemeClr val="tx1"/>
            </a:fontRef>
          </p:style>
        </p:cxnSp>
      </p:grpSp>
      <p:pic>
        <p:nvPicPr>
          <p:cNvPr id="13" name="Content Placeholder 3" descr="mcl_v.eps">
            <a:extLst>
              <a:ext uri="{FF2B5EF4-FFF2-40B4-BE49-F238E27FC236}">
                <a16:creationId xmlns:a16="http://schemas.microsoft.com/office/drawing/2014/main" id="{44E78E45-69A1-4F76-81B5-A47922CD4462}"/>
              </a:ext>
            </a:extLst>
          </p:cNvPr>
          <p:cNvPicPr>
            <a:picLocks noGrp="1" noChangeAspect="1"/>
          </p:cNvPicPr>
          <p:nvPr/>
        </p:nvPicPr>
        <p:blipFill rotWithShape="1">
          <a:blip r:embed="rId4">
            <a:extLst>
              <a:ext uri="{28A0092B-C50C-407E-A947-70E740481C1C}">
                <a14:useLocalDpi xmlns:a14="http://schemas.microsoft.com/office/drawing/2010/main" val="0"/>
              </a:ext>
            </a:extLst>
          </a:blip>
          <a:srcRect l="40119" t="-6195" b="-6195"/>
          <a:stretch/>
        </p:blipFill>
        <p:spPr>
          <a:xfrm>
            <a:off x="0" y="406026"/>
            <a:ext cx="1549782" cy="1424590"/>
          </a:xfrm>
          <a:prstGeom prst="rect">
            <a:avLst/>
          </a:prstGeom>
        </p:spPr>
      </p:pic>
      <p:sp>
        <p:nvSpPr>
          <p:cNvPr id="14" name="TextBox 13">
            <a:extLst>
              <a:ext uri="{FF2B5EF4-FFF2-40B4-BE49-F238E27FC236}">
                <a16:creationId xmlns:a16="http://schemas.microsoft.com/office/drawing/2014/main" id="{F2217CCD-2DAA-47EE-B0E8-9D969AA28DB0}"/>
              </a:ext>
            </a:extLst>
          </p:cNvPr>
          <p:cNvSpPr txBox="1"/>
          <p:nvPr/>
        </p:nvSpPr>
        <p:spPr>
          <a:xfrm>
            <a:off x="77486" y="4509397"/>
            <a:ext cx="4887564" cy="2062103"/>
          </a:xfrm>
          <a:prstGeom prst="rect">
            <a:avLst/>
          </a:prstGeom>
          <a:noFill/>
        </p:spPr>
        <p:txBody>
          <a:bodyPr wrap="square" rtlCol="0">
            <a:spAutoFit/>
          </a:bodyPr>
          <a:lstStyle>
            <a:defPPr>
              <a:defRPr lang="en-US"/>
            </a:defPPr>
            <a:lvl1pPr>
              <a:defRPr b="1">
                <a:solidFill>
                  <a:srgbClr val="0000FF"/>
                </a:solidFill>
              </a:defRPr>
            </a:lvl1pPr>
          </a:lstStyle>
          <a:p>
            <a:pPr marL="285750" indent="-285750">
              <a:buFont typeface="Arial" panose="020B0604020202020204" pitchFamily="34" charset="0"/>
              <a:buChar char="•"/>
            </a:pPr>
            <a:r>
              <a:rPr lang="en-US" sz="1600" dirty="0">
                <a:solidFill>
                  <a:srgbClr val="FF0000"/>
                </a:solidFill>
                <a:latin typeface="+mj-lt"/>
              </a:rPr>
              <a:t>Without EIC, large uncertainties in nuclear sea quarks and gluons</a:t>
            </a:r>
          </a:p>
          <a:p>
            <a:pPr marL="285750" indent="-285750">
              <a:buFont typeface="Arial" panose="020B0604020202020204" pitchFamily="34" charset="0"/>
              <a:buChar char="•"/>
            </a:pPr>
            <a:r>
              <a:rPr lang="en-US" sz="1600" b="0" dirty="0">
                <a:solidFill>
                  <a:schemeClr val="tx1"/>
                </a:solidFill>
                <a:latin typeface="+mj-lt"/>
              </a:rPr>
              <a:t>Complementary to RHIC and LHC </a:t>
            </a:r>
            <a:r>
              <a:rPr lang="en-US" sz="1600" b="0" dirty="0" err="1">
                <a:solidFill>
                  <a:schemeClr val="tx1"/>
                </a:solidFill>
                <a:latin typeface="+mj-lt"/>
              </a:rPr>
              <a:t>pA</a:t>
            </a:r>
            <a:r>
              <a:rPr lang="en-US" sz="1600" b="0" dirty="0">
                <a:solidFill>
                  <a:schemeClr val="tx1"/>
                </a:solidFill>
                <a:latin typeface="+mj-lt"/>
              </a:rPr>
              <a:t> data.</a:t>
            </a:r>
          </a:p>
          <a:p>
            <a:r>
              <a:rPr lang="en-US" sz="1600" b="0" dirty="0">
                <a:solidFill>
                  <a:schemeClr val="tx1"/>
                </a:solidFill>
                <a:latin typeface="+mj-lt"/>
              </a:rPr>
              <a:t>	</a:t>
            </a:r>
            <a:r>
              <a:rPr lang="en-US" sz="1600" b="0" dirty="0">
                <a:solidFill>
                  <a:schemeClr val="tx1"/>
                </a:solidFill>
                <a:sym typeface="Wingdings"/>
              </a:rPr>
              <a:t> </a:t>
            </a:r>
            <a:r>
              <a:rPr lang="en-US" sz="1600" b="0" dirty="0">
                <a:solidFill>
                  <a:schemeClr val="tx1"/>
                </a:solidFill>
                <a:latin typeface="+mj-lt"/>
              </a:rPr>
              <a:t>Provides information on initial state			for heavy ion collisions</a:t>
            </a:r>
          </a:p>
          <a:p>
            <a:pPr marL="285750" indent="-285750">
              <a:buFont typeface="Arial" panose="020B0604020202020204" pitchFamily="34" charset="0"/>
              <a:buChar char="•"/>
            </a:pPr>
            <a:r>
              <a:rPr lang="en-US" sz="1600" b="0" dirty="0">
                <a:solidFill>
                  <a:schemeClr val="tx1"/>
                </a:solidFill>
                <a:latin typeface="+mj-lt"/>
              </a:rPr>
              <a:t>Does the nucleus behave like a proton at low-x?</a:t>
            </a:r>
          </a:p>
          <a:p>
            <a:r>
              <a:rPr lang="en-US" sz="1600" b="0" dirty="0">
                <a:solidFill>
                  <a:schemeClr val="tx1"/>
                </a:solidFill>
                <a:latin typeface="+mj-lt"/>
                <a:sym typeface="Wingdings"/>
              </a:rPr>
              <a:t>	 relevant to the understanding			of astronomical objects</a:t>
            </a:r>
            <a:endParaRPr lang="en-US" sz="1600" b="0" dirty="0">
              <a:solidFill>
                <a:schemeClr val="tx1"/>
              </a:solidFill>
              <a:latin typeface="+mj-lt"/>
            </a:endParaRPr>
          </a:p>
        </p:txBody>
      </p:sp>
      <p:pic>
        <p:nvPicPr>
          <p:cNvPr id="15" name="Picture 14">
            <a:extLst>
              <a:ext uri="{FF2B5EF4-FFF2-40B4-BE49-F238E27FC236}">
                <a16:creationId xmlns:a16="http://schemas.microsoft.com/office/drawing/2014/main" id="{D3CAACDE-4460-42DA-9F30-35F655AE5A86}"/>
              </a:ext>
            </a:extLst>
          </p:cNvPr>
          <p:cNvPicPr>
            <a:picLocks noChangeAspect="1"/>
          </p:cNvPicPr>
          <p:nvPr/>
        </p:nvPicPr>
        <p:blipFill rotWithShape="1">
          <a:blip r:embed="rId5"/>
          <a:srcRect l="49167" t="5284"/>
          <a:stretch/>
        </p:blipFill>
        <p:spPr>
          <a:xfrm>
            <a:off x="5042245" y="3400277"/>
            <a:ext cx="4031559" cy="3116090"/>
          </a:xfrm>
          <a:prstGeom prst="rect">
            <a:avLst/>
          </a:prstGeom>
        </p:spPr>
      </p:pic>
    </p:spTree>
    <p:extLst>
      <p:ext uri="{BB962C8B-B14F-4D97-AF65-F5344CB8AC3E}">
        <p14:creationId xmlns:p14="http://schemas.microsoft.com/office/powerpoint/2010/main" val="103356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xit" presetSubtype="10" fill="hold" nodeType="withEffect">
                                  <p:stCondLst>
                                    <p:cond delay="0"/>
                                  </p:stCondLst>
                                  <p:childTnLst>
                                    <p:animEffect transition="out" filter="checkerboard(across)">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pPr/>
              <a:t>37</a:t>
            </a:fld>
            <a:endParaRPr lang="en-US"/>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normAutofit/>
          </a:bodyPr>
          <a:lstStyle/>
          <a:p>
            <a:r>
              <a:rPr lang="en-US" dirty="0"/>
              <a:t>The Evolution of a Proton – Deep Into the Sea</a:t>
            </a:r>
            <a:endParaRPr lang="en-US" dirty="0">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578D5D1F-699F-B186-700C-33E4D9CA307C}"/>
              </a:ext>
            </a:extLst>
          </p:cNvPr>
          <p:cNvGrpSpPr/>
          <p:nvPr/>
        </p:nvGrpSpPr>
        <p:grpSpPr>
          <a:xfrm>
            <a:off x="2824162" y="4322934"/>
            <a:ext cx="6224589" cy="2112264"/>
            <a:chOff x="2824162" y="4322934"/>
            <a:chExt cx="6224589" cy="2112264"/>
          </a:xfrm>
        </p:grpSpPr>
        <p:sp>
          <p:nvSpPr>
            <p:cNvPr id="28" name="Rectangle 27">
              <a:extLst>
                <a:ext uri="{FF2B5EF4-FFF2-40B4-BE49-F238E27FC236}">
                  <a16:creationId xmlns:a16="http://schemas.microsoft.com/office/drawing/2014/main" id="{0578FE8D-0EAC-0562-E507-A975EE9A20EA}"/>
                </a:ext>
              </a:extLst>
            </p:cNvPr>
            <p:cNvSpPr/>
            <p:nvPr/>
          </p:nvSpPr>
          <p:spPr>
            <a:xfrm>
              <a:off x="3457575" y="6018657"/>
              <a:ext cx="470230" cy="41269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ED18F634-FEA4-D75A-BB89-E9DBEF83B6A7}"/>
                </a:ext>
              </a:extLst>
            </p:cNvPr>
            <p:cNvGrpSpPr/>
            <p:nvPr/>
          </p:nvGrpSpPr>
          <p:grpSpPr>
            <a:xfrm>
              <a:off x="3598595" y="4322934"/>
              <a:ext cx="5450156" cy="2112264"/>
              <a:chOff x="5027173" y="2647677"/>
              <a:chExt cx="4050577" cy="2112264"/>
            </a:xfrm>
          </p:grpSpPr>
          <p:pic>
            <p:nvPicPr>
              <p:cNvPr id="31" name="Picture 30">
                <a:extLst>
                  <a:ext uri="{FF2B5EF4-FFF2-40B4-BE49-F238E27FC236}">
                    <a16:creationId xmlns:a16="http://schemas.microsoft.com/office/drawing/2014/main" id="{0F9D817A-D68D-6BBD-F482-9D89E76AE1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9912" y="2647677"/>
                <a:ext cx="4037838" cy="2112264"/>
              </a:xfrm>
              <a:prstGeom prst="rect">
                <a:avLst/>
              </a:prstGeom>
            </p:spPr>
          </p:pic>
          <p:sp>
            <p:nvSpPr>
              <p:cNvPr id="32" name="Rectangle 31">
                <a:extLst>
                  <a:ext uri="{FF2B5EF4-FFF2-40B4-BE49-F238E27FC236}">
                    <a16:creationId xmlns:a16="http://schemas.microsoft.com/office/drawing/2014/main" id="{7F22A2E5-1302-2395-DEEA-FBE82624B035}"/>
                  </a:ext>
                </a:extLst>
              </p:cNvPr>
              <p:cNvSpPr/>
              <p:nvPr/>
            </p:nvSpPr>
            <p:spPr bwMode="auto">
              <a:xfrm>
                <a:off x="5027173" y="4343400"/>
                <a:ext cx="244670" cy="29641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sp>
          <p:nvSpPr>
            <p:cNvPr id="30" name="TextBox 29">
              <a:extLst>
                <a:ext uri="{FF2B5EF4-FFF2-40B4-BE49-F238E27FC236}">
                  <a16:creationId xmlns:a16="http://schemas.microsoft.com/office/drawing/2014/main" id="{BE905332-5391-428E-39BA-A68B48CC8EB9}"/>
                </a:ext>
              </a:extLst>
            </p:cNvPr>
            <p:cNvSpPr txBox="1"/>
            <p:nvPr/>
          </p:nvSpPr>
          <p:spPr>
            <a:xfrm>
              <a:off x="2824162" y="4619625"/>
              <a:ext cx="1705916" cy="461665"/>
            </a:xfrm>
            <a:prstGeom prst="rect">
              <a:avLst/>
            </a:prstGeom>
            <a:solidFill>
              <a:schemeClr val="bg1"/>
            </a:solidFill>
          </p:spPr>
          <p:txBody>
            <a:bodyPr wrap="none" rtlCol="0">
              <a:spAutoFit/>
            </a:bodyPr>
            <a:lstStyle/>
            <a:p>
              <a:r>
                <a:rPr lang="en-US" sz="2400" b="1" dirty="0">
                  <a:latin typeface="Arial" panose="020B0604020202020204" pitchFamily="34" charset="0"/>
                  <a:cs typeface="Arial" panose="020B0604020202020204" pitchFamily="34" charset="0"/>
                </a:rPr>
                <a:t>Saturation</a:t>
              </a:r>
            </a:p>
          </p:txBody>
        </p:sp>
      </p:grpSp>
      <p:grpSp>
        <p:nvGrpSpPr>
          <p:cNvPr id="33" name="Group 10">
            <a:extLst>
              <a:ext uri="{FF2B5EF4-FFF2-40B4-BE49-F238E27FC236}">
                <a16:creationId xmlns:a16="http://schemas.microsoft.com/office/drawing/2014/main" id="{CCBD42C0-3317-C4EA-50FD-BA32F196EEC9}"/>
              </a:ext>
            </a:extLst>
          </p:cNvPr>
          <p:cNvGrpSpPr/>
          <p:nvPr/>
        </p:nvGrpSpPr>
        <p:grpSpPr>
          <a:xfrm>
            <a:off x="405765" y="932518"/>
            <a:ext cx="8214360" cy="2994660"/>
            <a:chOff x="358140" y="3447118"/>
            <a:chExt cx="8214360" cy="2994660"/>
          </a:xfrm>
        </p:grpSpPr>
        <p:pic>
          <p:nvPicPr>
            <p:cNvPr id="34" name="Picture 2">
              <a:extLst>
                <a:ext uri="{FF2B5EF4-FFF2-40B4-BE49-F238E27FC236}">
                  <a16:creationId xmlns:a16="http://schemas.microsoft.com/office/drawing/2014/main" id="{CB8A01D9-DD3D-E929-3986-A99584F981A3}"/>
                </a:ext>
              </a:extLst>
            </p:cNvPr>
            <p:cNvPicPr>
              <a:picLocks noChangeAspect="1" noChangeArrowheads="1"/>
            </p:cNvPicPr>
            <p:nvPr/>
          </p:nvPicPr>
          <p:blipFill>
            <a:blip r:embed="rId3"/>
            <a:srcRect l="75494"/>
            <a:stretch>
              <a:fillRect/>
            </a:stretch>
          </p:blipFill>
          <p:spPr bwMode="auto">
            <a:xfrm>
              <a:off x="358140" y="3447118"/>
              <a:ext cx="1985010" cy="2994660"/>
            </a:xfrm>
            <a:prstGeom prst="rect">
              <a:avLst/>
            </a:prstGeom>
            <a:noFill/>
            <a:ln w="9525">
              <a:noFill/>
              <a:miter lim="800000"/>
              <a:headEnd/>
              <a:tailEnd/>
            </a:ln>
          </p:spPr>
        </p:pic>
        <p:grpSp>
          <p:nvGrpSpPr>
            <p:cNvPr id="35" name="Group 4">
              <a:extLst>
                <a:ext uri="{FF2B5EF4-FFF2-40B4-BE49-F238E27FC236}">
                  <a16:creationId xmlns:a16="http://schemas.microsoft.com/office/drawing/2014/main" id="{69E30A55-A64F-D43D-831B-BF09E56863AC}"/>
                </a:ext>
              </a:extLst>
            </p:cNvPr>
            <p:cNvGrpSpPr/>
            <p:nvPr/>
          </p:nvGrpSpPr>
          <p:grpSpPr>
            <a:xfrm>
              <a:off x="7219950" y="3447118"/>
              <a:ext cx="1352550" cy="2994660"/>
              <a:chOff x="666750" y="3028018"/>
              <a:chExt cx="1352550" cy="2994660"/>
            </a:xfrm>
          </p:grpSpPr>
          <p:pic>
            <p:nvPicPr>
              <p:cNvPr id="41" name="Picture 40">
                <a:extLst>
                  <a:ext uri="{FF2B5EF4-FFF2-40B4-BE49-F238E27FC236}">
                    <a16:creationId xmlns:a16="http://schemas.microsoft.com/office/drawing/2014/main" id="{0300D492-1583-F614-A0F0-CEDB3A1CF75D}"/>
                  </a:ext>
                </a:extLst>
              </p:cNvPr>
              <p:cNvPicPr>
                <a:picLocks noChangeAspect="1" noChangeArrowheads="1"/>
              </p:cNvPicPr>
              <p:nvPr/>
            </p:nvPicPr>
            <p:blipFill>
              <a:blip r:embed="rId3"/>
              <a:srcRect r="83302"/>
              <a:stretch>
                <a:fillRect/>
              </a:stretch>
            </p:blipFill>
            <p:spPr bwMode="auto">
              <a:xfrm>
                <a:off x="666750" y="3028018"/>
                <a:ext cx="1352550" cy="2994660"/>
              </a:xfrm>
              <a:prstGeom prst="rect">
                <a:avLst/>
              </a:prstGeom>
              <a:noFill/>
              <a:ln w="9525">
                <a:noFill/>
                <a:miter lim="800000"/>
                <a:headEnd/>
                <a:tailEnd/>
              </a:ln>
            </p:spPr>
          </p:pic>
          <p:sp>
            <p:nvSpPr>
              <p:cNvPr id="42" name="Rectangle 41">
                <a:extLst>
                  <a:ext uri="{FF2B5EF4-FFF2-40B4-BE49-F238E27FC236}">
                    <a16:creationId xmlns:a16="http://schemas.microsoft.com/office/drawing/2014/main" id="{54C89917-591A-797D-DBFC-304BF32A18F4}"/>
                  </a:ext>
                </a:extLst>
              </p:cNvPr>
              <p:cNvSpPr/>
              <p:nvPr/>
            </p:nvSpPr>
            <p:spPr>
              <a:xfrm>
                <a:off x="1666875" y="4295775"/>
                <a:ext cx="352425" cy="3238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 name="Group 7">
              <a:extLst>
                <a:ext uri="{FF2B5EF4-FFF2-40B4-BE49-F238E27FC236}">
                  <a16:creationId xmlns:a16="http://schemas.microsoft.com/office/drawing/2014/main" id="{7AEFB3A6-3DDC-8A9B-F6D6-0F258EE38C59}"/>
                </a:ext>
              </a:extLst>
            </p:cNvPr>
            <p:cNvGrpSpPr/>
            <p:nvPr/>
          </p:nvGrpSpPr>
          <p:grpSpPr>
            <a:xfrm>
              <a:off x="5676900" y="3447118"/>
              <a:ext cx="1543050" cy="2994660"/>
              <a:chOff x="2019300" y="1056343"/>
              <a:chExt cx="1543050" cy="2994660"/>
            </a:xfrm>
          </p:grpSpPr>
          <p:pic>
            <p:nvPicPr>
              <p:cNvPr id="39" name="Picture 2">
                <a:extLst>
                  <a:ext uri="{FF2B5EF4-FFF2-40B4-BE49-F238E27FC236}">
                    <a16:creationId xmlns:a16="http://schemas.microsoft.com/office/drawing/2014/main" id="{4E3092F1-342E-7329-04A2-AAA035D9E63C}"/>
                  </a:ext>
                </a:extLst>
              </p:cNvPr>
              <p:cNvPicPr>
                <a:picLocks noChangeAspect="1" noChangeArrowheads="1"/>
              </p:cNvPicPr>
              <p:nvPr/>
            </p:nvPicPr>
            <p:blipFill>
              <a:blip r:embed="rId3"/>
              <a:srcRect l="16698" r="64252"/>
              <a:stretch>
                <a:fillRect/>
              </a:stretch>
            </p:blipFill>
            <p:spPr bwMode="auto">
              <a:xfrm>
                <a:off x="2019300" y="1056343"/>
                <a:ext cx="1543050" cy="2994660"/>
              </a:xfrm>
              <a:prstGeom prst="rect">
                <a:avLst/>
              </a:prstGeom>
              <a:noFill/>
              <a:ln w="9525">
                <a:noFill/>
                <a:miter lim="800000"/>
                <a:headEnd/>
                <a:tailEnd/>
              </a:ln>
            </p:spPr>
          </p:pic>
          <p:sp>
            <p:nvSpPr>
              <p:cNvPr id="40" name="Rectangle 39">
                <a:extLst>
                  <a:ext uri="{FF2B5EF4-FFF2-40B4-BE49-F238E27FC236}">
                    <a16:creationId xmlns:a16="http://schemas.microsoft.com/office/drawing/2014/main" id="{70BA707C-EEA2-0751-B5EE-E8CE1C51C348}"/>
                  </a:ext>
                </a:extLst>
              </p:cNvPr>
              <p:cNvSpPr/>
              <p:nvPr/>
            </p:nvSpPr>
            <p:spPr>
              <a:xfrm>
                <a:off x="2019300" y="2219325"/>
                <a:ext cx="209550" cy="52387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7" name="Picture 2">
              <a:extLst>
                <a:ext uri="{FF2B5EF4-FFF2-40B4-BE49-F238E27FC236}">
                  <a16:creationId xmlns:a16="http://schemas.microsoft.com/office/drawing/2014/main" id="{DA82B19C-C44C-7AB5-0170-C7CD528CB94E}"/>
                </a:ext>
              </a:extLst>
            </p:cNvPr>
            <p:cNvPicPr>
              <a:picLocks noChangeAspect="1" noChangeArrowheads="1"/>
            </p:cNvPicPr>
            <p:nvPr/>
          </p:nvPicPr>
          <p:blipFill>
            <a:blip r:embed="rId3"/>
            <a:srcRect l="35395" r="46849"/>
            <a:stretch>
              <a:fillRect/>
            </a:stretch>
          </p:blipFill>
          <p:spPr bwMode="auto">
            <a:xfrm>
              <a:off x="4381500" y="3447118"/>
              <a:ext cx="1438275" cy="2994660"/>
            </a:xfrm>
            <a:prstGeom prst="rect">
              <a:avLst/>
            </a:prstGeom>
            <a:noFill/>
            <a:ln w="9525">
              <a:noFill/>
              <a:miter lim="800000"/>
              <a:headEnd/>
              <a:tailEnd/>
            </a:ln>
          </p:spPr>
        </p:pic>
        <p:pic>
          <p:nvPicPr>
            <p:cNvPr id="38" name="Picture 2">
              <a:extLst>
                <a:ext uri="{FF2B5EF4-FFF2-40B4-BE49-F238E27FC236}">
                  <a16:creationId xmlns:a16="http://schemas.microsoft.com/office/drawing/2014/main" id="{8F92E7EA-4AE8-D226-7C71-57D7AD441AB2}"/>
                </a:ext>
              </a:extLst>
            </p:cNvPr>
            <p:cNvPicPr>
              <a:picLocks noChangeAspect="1" noChangeArrowheads="1"/>
            </p:cNvPicPr>
            <p:nvPr/>
          </p:nvPicPr>
          <p:blipFill>
            <a:blip r:embed="rId3"/>
            <a:srcRect l="52563" r="24506"/>
            <a:stretch>
              <a:fillRect/>
            </a:stretch>
          </p:blipFill>
          <p:spPr bwMode="auto">
            <a:xfrm>
              <a:off x="2333625" y="3447118"/>
              <a:ext cx="1857375" cy="2994660"/>
            </a:xfrm>
            <a:prstGeom prst="rect">
              <a:avLst/>
            </a:prstGeom>
            <a:noFill/>
            <a:ln w="9525">
              <a:noFill/>
              <a:miter lim="800000"/>
              <a:headEnd/>
              <a:tailEnd/>
            </a:ln>
          </p:spPr>
        </p:pic>
      </p:grpSp>
      <p:pic>
        <p:nvPicPr>
          <p:cNvPr id="43" name="Picture 2">
            <a:extLst>
              <a:ext uri="{FF2B5EF4-FFF2-40B4-BE49-F238E27FC236}">
                <a16:creationId xmlns:a16="http://schemas.microsoft.com/office/drawing/2014/main" id="{5EE808B2-E697-28B4-2D18-4F94F974F696}"/>
              </a:ext>
            </a:extLst>
          </p:cNvPr>
          <p:cNvPicPr>
            <a:picLocks noChangeAspect="1" noChangeArrowheads="1"/>
          </p:cNvPicPr>
          <p:nvPr/>
        </p:nvPicPr>
        <p:blipFill>
          <a:blip r:embed="rId3"/>
          <a:srcRect l="12465" t="37881" r="79539" b="40809"/>
          <a:stretch>
            <a:fillRect/>
          </a:stretch>
        </p:blipFill>
        <p:spPr bwMode="auto">
          <a:xfrm>
            <a:off x="6819900" y="2209800"/>
            <a:ext cx="647700" cy="638175"/>
          </a:xfrm>
          <a:prstGeom prst="rect">
            <a:avLst/>
          </a:prstGeom>
          <a:noFill/>
          <a:ln w="9525">
            <a:solidFill>
              <a:schemeClr val="tx1"/>
            </a:solidFill>
            <a:miter lim="800000"/>
            <a:headEnd/>
            <a:tailEnd/>
          </a:ln>
        </p:spPr>
      </p:pic>
      <p:grpSp>
        <p:nvGrpSpPr>
          <p:cNvPr id="44" name="Group 43">
            <a:extLst>
              <a:ext uri="{FF2B5EF4-FFF2-40B4-BE49-F238E27FC236}">
                <a16:creationId xmlns:a16="http://schemas.microsoft.com/office/drawing/2014/main" id="{DA54F5A6-5496-952A-2725-696A867E4C92}"/>
              </a:ext>
            </a:extLst>
          </p:cNvPr>
          <p:cNvGrpSpPr/>
          <p:nvPr/>
        </p:nvGrpSpPr>
        <p:grpSpPr>
          <a:xfrm>
            <a:off x="491490" y="3860503"/>
            <a:ext cx="2121572" cy="571499"/>
            <a:chOff x="6729814" y="4562475"/>
            <a:chExt cx="2121572" cy="571499"/>
          </a:xfrm>
        </p:grpSpPr>
        <p:pic>
          <p:nvPicPr>
            <p:cNvPr id="45" name="Picture 44">
              <a:extLst>
                <a:ext uri="{FF2B5EF4-FFF2-40B4-BE49-F238E27FC236}">
                  <a16:creationId xmlns:a16="http://schemas.microsoft.com/office/drawing/2014/main" id="{4C6B4D33-AD72-FC13-4443-D06942712A80}"/>
                </a:ext>
              </a:extLst>
            </p:cNvPr>
            <p:cNvPicPr>
              <a:picLocks noChangeAspect="1"/>
            </p:cNvPicPr>
            <p:nvPr/>
          </p:nvPicPr>
          <p:blipFill>
            <a:blip r:embed="rId4"/>
            <a:stretch>
              <a:fillRect/>
            </a:stretch>
          </p:blipFill>
          <p:spPr>
            <a:xfrm>
              <a:off x="6729814" y="4600575"/>
              <a:ext cx="959522" cy="533399"/>
            </a:xfrm>
            <a:prstGeom prst="rect">
              <a:avLst/>
            </a:prstGeom>
          </p:spPr>
        </p:pic>
        <p:sp>
          <p:nvSpPr>
            <p:cNvPr id="46" name="TextBox 45">
              <a:extLst>
                <a:ext uri="{FF2B5EF4-FFF2-40B4-BE49-F238E27FC236}">
                  <a16:creationId xmlns:a16="http://schemas.microsoft.com/office/drawing/2014/main" id="{242F0024-78FD-5835-B935-DFADF37AF7C7}"/>
                </a:ext>
              </a:extLst>
            </p:cNvPr>
            <p:cNvSpPr txBox="1"/>
            <p:nvPr/>
          </p:nvSpPr>
          <p:spPr>
            <a:xfrm>
              <a:off x="7573501" y="4606981"/>
              <a:ext cx="364202" cy="461665"/>
            </a:xfrm>
            <a:prstGeom prst="rect">
              <a:avLst/>
            </a:prstGeom>
            <a:noFill/>
          </p:spPr>
          <p:txBody>
            <a:bodyPr wrap="none" rtlCol="0">
              <a:spAutoFit/>
            </a:bodyPr>
            <a:lstStyle/>
            <a:p>
              <a:r>
                <a:rPr lang="en-US" sz="2400" dirty="0">
                  <a:latin typeface="Arial" pitchFamily="34" charset="0"/>
                  <a:cs typeface="Arial" pitchFamily="34" charset="0"/>
                </a:rPr>
                <a:t>=</a:t>
              </a:r>
            </a:p>
          </p:txBody>
        </p:sp>
        <p:pic>
          <p:nvPicPr>
            <p:cNvPr id="47" name="Picture 46">
              <a:extLst>
                <a:ext uri="{FF2B5EF4-FFF2-40B4-BE49-F238E27FC236}">
                  <a16:creationId xmlns:a16="http://schemas.microsoft.com/office/drawing/2014/main" id="{08455D4D-1AE8-00A9-B3B5-7593AA318C3C}"/>
                </a:ext>
              </a:extLst>
            </p:cNvPr>
            <p:cNvPicPr>
              <a:picLocks noChangeAspect="1"/>
            </p:cNvPicPr>
            <p:nvPr/>
          </p:nvPicPr>
          <p:blipFill>
            <a:blip r:embed="rId4"/>
            <a:stretch>
              <a:fillRect/>
            </a:stretch>
          </p:blipFill>
          <p:spPr>
            <a:xfrm rot="10800000">
              <a:off x="7891864" y="4562475"/>
              <a:ext cx="959522" cy="533399"/>
            </a:xfrm>
            <a:prstGeom prst="rect">
              <a:avLst/>
            </a:prstGeom>
          </p:spPr>
        </p:pic>
      </p:grpSp>
      <p:pic>
        <p:nvPicPr>
          <p:cNvPr id="48" name="Picture 2">
            <a:extLst>
              <a:ext uri="{FF2B5EF4-FFF2-40B4-BE49-F238E27FC236}">
                <a16:creationId xmlns:a16="http://schemas.microsoft.com/office/drawing/2014/main" id="{F6DC3AED-25B6-5DC7-D731-CD70D5F8C1A1}"/>
              </a:ext>
            </a:extLst>
          </p:cNvPr>
          <p:cNvPicPr>
            <a:picLocks noChangeAspect="1" noChangeArrowheads="1"/>
          </p:cNvPicPr>
          <p:nvPr/>
        </p:nvPicPr>
        <p:blipFill>
          <a:blip r:embed="rId5"/>
          <a:srcRect/>
          <a:stretch>
            <a:fillRect/>
          </a:stretch>
        </p:blipFill>
        <p:spPr bwMode="auto">
          <a:xfrm>
            <a:off x="348734" y="4369662"/>
            <a:ext cx="2377440" cy="2061686"/>
          </a:xfrm>
          <a:prstGeom prst="rect">
            <a:avLst/>
          </a:prstGeom>
          <a:noFill/>
          <a:ln w="9525">
            <a:noFill/>
            <a:miter lim="800000"/>
            <a:headEnd/>
            <a:tailEnd/>
          </a:ln>
        </p:spPr>
      </p:pic>
      <p:sp>
        <p:nvSpPr>
          <p:cNvPr id="49" name="Rectangle 48">
            <a:extLst>
              <a:ext uri="{FF2B5EF4-FFF2-40B4-BE49-F238E27FC236}">
                <a16:creationId xmlns:a16="http://schemas.microsoft.com/office/drawing/2014/main" id="{D80833E8-D885-53F8-BFF3-63812591644B}"/>
              </a:ext>
            </a:extLst>
          </p:cNvPr>
          <p:cNvSpPr/>
          <p:nvPr/>
        </p:nvSpPr>
        <p:spPr>
          <a:xfrm>
            <a:off x="5905500" y="3911261"/>
            <a:ext cx="1314450" cy="4988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E88E5BAA-CF2F-D7CF-EB98-1B0917D175BA}"/>
              </a:ext>
            </a:extLst>
          </p:cNvPr>
          <p:cNvGrpSpPr/>
          <p:nvPr/>
        </p:nvGrpSpPr>
        <p:grpSpPr>
          <a:xfrm>
            <a:off x="4686300" y="3876676"/>
            <a:ext cx="2121572" cy="571499"/>
            <a:chOff x="6729814" y="4562475"/>
            <a:chExt cx="2121572" cy="571499"/>
          </a:xfrm>
        </p:grpSpPr>
        <p:pic>
          <p:nvPicPr>
            <p:cNvPr id="51" name="Picture 50">
              <a:extLst>
                <a:ext uri="{FF2B5EF4-FFF2-40B4-BE49-F238E27FC236}">
                  <a16:creationId xmlns:a16="http://schemas.microsoft.com/office/drawing/2014/main" id="{29E725FC-0203-3438-050E-048B224BC814}"/>
                </a:ext>
              </a:extLst>
            </p:cNvPr>
            <p:cNvPicPr>
              <a:picLocks noChangeAspect="1"/>
            </p:cNvPicPr>
            <p:nvPr/>
          </p:nvPicPr>
          <p:blipFill>
            <a:blip r:embed="rId4"/>
            <a:stretch>
              <a:fillRect/>
            </a:stretch>
          </p:blipFill>
          <p:spPr>
            <a:xfrm>
              <a:off x="6729814" y="4600575"/>
              <a:ext cx="959522" cy="533399"/>
            </a:xfrm>
            <a:prstGeom prst="rect">
              <a:avLst/>
            </a:prstGeom>
          </p:spPr>
        </p:pic>
        <p:sp>
          <p:nvSpPr>
            <p:cNvPr id="52" name="TextBox 51">
              <a:extLst>
                <a:ext uri="{FF2B5EF4-FFF2-40B4-BE49-F238E27FC236}">
                  <a16:creationId xmlns:a16="http://schemas.microsoft.com/office/drawing/2014/main" id="{5728D612-B1F4-46BB-4556-194273C44EB5}"/>
                </a:ext>
              </a:extLst>
            </p:cNvPr>
            <p:cNvSpPr txBox="1"/>
            <p:nvPr/>
          </p:nvSpPr>
          <p:spPr>
            <a:xfrm>
              <a:off x="7573501" y="4606981"/>
              <a:ext cx="364202" cy="461665"/>
            </a:xfrm>
            <a:prstGeom prst="rect">
              <a:avLst/>
            </a:prstGeom>
            <a:noFill/>
          </p:spPr>
          <p:txBody>
            <a:bodyPr wrap="none" rtlCol="0">
              <a:spAutoFit/>
            </a:bodyPr>
            <a:lstStyle/>
            <a:p>
              <a:r>
                <a:rPr lang="en-US" sz="2400" dirty="0">
                  <a:latin typeface="Arial" pitchFamily="34" charset="0"/>
                  <a:cs typeface="Arial" pitchFamily="34" charset="0"/>
                </a:rPr>
                <a:t>&gt;</a:t>
              </a:r>
            </a:p>
          </p:txBody>
        </p:sp>
        <p:pic>
          <p:nvPicPr>
            <p:cNvPr id="53" name="Picture 52">
              <a:extLst>
                <a:ext uri="{FF2B5EF4-FFF2-40B4-BE49-F238E27FC236}">
                  <a16:creationId xmlns:a16="http://schemas.microsoft.com/office/drawing/2014/main" id="{5758A3E2-CCC5-E49C-1448-78BB33C5C03D}"/>
                </a:ext>
              </a:extLst>
            </p:cNvPr>
            <p:cNvPicPr>
              <a:picLocks noChangeAspect="1"/>
            </p:cNvPicPr>
            <p:nvPr/>
          </p:nvPicPr>
          <p:blipFill>
            <a:blip r:embed="rId4"/>
            <a:stretch>
              <a:fillRect/>
            </a:stretch>
          </p:blipFill>
          <p:spPr>
            <a:xfrm rot="10800000">
              <a:off x="7891864" y="4562475"/>
              <a:ext cx="959522" cy="533399"/>
            </a:xfrm>
            <a:prstGeom prst="rect">
              <a:avLst/>
            </a:prstGeom>
          </p:spPr>
        </p:pic>
      </p:grpSp>
      <p:sp>
        <p:nvSpPr>
          <p:cNvPr id="54" name="TextBox 53">
            <a:extLst>
              <a:ext uri="{FF2B5EF4-FFF2-40B4-BE49-F238E27FC236}">
                <a16:creationId xmlns:a16="http://schemas.microsoft.com/office/drawing/2014/main" id="{875AE279-80C1-7694-E1CA-365D2FF9470C}"/>
              </a:ext>
            </a:extLst>
          </p:cNvPr>
          <p:cNvSpPr txBox="1"/>
          <p:nvPr/>
        </p:nvSpPr>
        <p:spPr>
          <a:xfrm>
            <a:off x="7394789" y="751543"/>
            <a:ext cx="907621" cy="276999"/>
          </a:xfrm>
          <a:prstGeom prst="rect">
            <a:avLst/>
          </a:prstGeom>
          <a:noFill/>
        </p:spPr>
        <p:txBody>
          <a:bodyPr wrap="none" rtlCol="0">
            <a:spAutoFit/>
          </a:bodyPr>
          <a:lstStyle/>
          <a:p>
            <a:r>
              <a:rPr lang="en-US" sz="1200" dirty="0">
                <a:solidFill>
                  <a:srgbClr val="0000FF"/>
                </a:solidFill>
                <a:effectLst>
                  <a:outerShdw blurRad="38100" dist="38100" dir="2700000" algn="tl">
                    <a:srgbClr val="000000">
                      <a:alpha val="43137"/>
                    </a:srgbClr>
                  </a:outerShdw>
                </a:effectLst>
                <a:latin typeface="Arial" pitchFamily="34" charset="0"/>
                <a:cs typeface="Arial" pitchFamily="34" charset="0"/>
              </a:rPr>
              <a:t>Resolution</a:t>
            </a:r>
          </a:p>
        </p:txBody>
      </p:sp>
      <p:cxnSp>
        <p:nvCxnSpPr>
          <p:cNvPr id="55" name="Straight Arrow Connector 54">
            <a:extLst>
              <a:ext uri="{FF2B5EF4-FFF2-40B4-BE49-F238E27FC236}">
                <a16:creationId xmlns:a16="http://schemas.microsoft.com/office/drawing/2014/main" id="{761B8C8D-8011-A9F1-3FD3-30A616FAEB45}"/>
              </a:ext>
            </a:extLst>
          </p:cNvPr>
          <p:cNvCxnSpPr/>
          <p:nvPr/>
        </p:nvCxnSpPr>
        <p:spPr>
          <a:xfrm>
            <a:off x="1562100" y="884893"/>
            <a:ext cx="5769647" cy="0"/>
          </a:xfrm>
          <a:prstGeom prst="straightConnector1">
            <a:avLst/>
          </a:prstGeom>
          <a:ln>
            <a:solidFill>
              <a:srgbClr val="0000FF"/>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51035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pPr/>
              <a:t>38</a:t>
            </a:fld>
            <a:endParaRPr lang="en-US"/>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Gluon Saturation: What To Measure?</a:t>
            </a:r>
          </a:p>
        </p:txBody>
      </p:sp>
      <p:grpSp>
        <p:nvGrpSpPr>
          <p:cNvPr id="3" name="Group 2">
            <a:extLst>
              <a:ext uri="{FF2B5EF4-FFF2-40B4-BE49-F238E27FC236}">
                <a16:creationId xmlns:a16="http://schemas.microsoft.com/office/drawing/2014/main" id="{C78D1EA5-3D86-078A-2900-B73AF288A3B6}"/>
              </a:ext>
            </a:extLst>
          </p:cNvPr>
          <p:cNvGrpSpPr>
            <a:grpSpLocks noChangeAspect="1"/>
          </p:cNvGrpSpPr>
          <p:nvPr/>
        </p:nvGrpSpPr>
        <p:grpSpPr>
          <a:xfrm>
            <a:off x="6522938" y="3774012"/>
            <a:ext cx="2447708" cy="2557966"/>
            <a:chOff x="6369110" y="3603092"/>
            <a:chExt cx="2719676" cy="2842184"/>
          </a:xfrm>
        </p:grpSpPr>
        <p:pic>
          <p:nvPicPr>
            <p:cNvPr id="6" name="Picture 5">
              <a:extLst>
                <a:ext uri="{FF2B5EF4-FFF2-40B4-BE49-F238E27FC236}">
                  <a16:creationId xmlns:a16="http://schemas.microsoft.com/office/drawing/2014/main" id="{C8CBCDDA-ADBD-BFCD-51CC-7D133F1EF35C}"/>
                </a:ext>
              </a:extLst>
            </p:cNvPr>
            <p:cNvPicPr>
              <a:picLocks noChangeAspect="1"/>
            </p:cNvPicPr>
            <p:nvPr/>
          </p:nvPicPr>
          <p:blipFill>
            <a:blip r:embed="rId2"/>
            <a:stretch>
              <a:fillRect/>
            </a:stretch>
          </p:blipFill>
          <p:spPr>
            <a:xfrm>
              <a:off x="6369110" y="3603092"/>
              <a:ext cx="2719676" cy="2842184"/>
            </a:xfrm>
            <a:prstGeom prst="rect">
              <a:avLst/>
            </a:prstGeom>
          </p:spPr>
        </p:pic>
        <p:sp>
          <p:nvSpPr>
            <p:cNvPr id="12" name="Rectangle 11">
              <a:extLst>
                <a:ext uri="{FF2B5EF4-FFF2-40B4-BE49-F238E27FC236}">
                  <a16:creationId xmlns:a16="http://schemas.microsoft.com/office/drawing/2014/main" id="{DA9B75A3-BE8E-5597-3E26-A410184559F1}"/>
                </a:ext>
              </a:extLst>
            </p:cNvPr>
            <p:cNvSpPr/>
            <p:nvPr/>
          </p:nvSpPr>
          <p:spPr>
            <a:xfrm>
              <a:off x="6761551" y="5583866"/>
              <a:ext cx="914400" cy="259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pic>
        <p:nvPicPr>
          <p:cNvPr id="16" name="Picture 10" descr="C:\Dokumente und Einstellungen\caldwell\HERA3\LoI\submitted\standard-prev.eps">
            <a:extLst>
              <a:ext uri="{FF2B5EF4-FFF2-40B4-BE49-F238E27FC236}">
                <a16:creationId xmlns:a16="http://schemas.microsoft.com/office/drawing/2014/main" id="{AA81F218-5AAD-1141-0F13-C341FE72B694}"/>
              </a:ext>
            </a:extLst>
          </p:cNvPr>
          <p:cNvPicPr>
            <a:picLocks noChangeAspect="1" noChangeArrowheads="1"/>
          </p:cNvPicPr>
          <p:nvPr/>
        </p:nvPicPr>
        <p:blipFill>
          <a:blip r:embed="rId3" cstate="print"/>
          <a:srcRect/>
          <a:stretch>
            <a:fillRect/>
          </a:stretch>
        </p:blipFill>
        <p:spPr bwMode="auto">
          <a:xfrm>
            <a:off x="4267200" y="1041876"/>
            <a:ext cx="4191000" cy="2635250"/>
          </a:xfrm>
          <a:prstGeom prst="rect">
            <a:avLst/>
          </a:prstGeom>
          <a:noFill/>
          <a:ln w="9525">
            <a:noFill/>
            <a:miter lim="800000"/>
            <a:headEnd/>
            <a:tailEnd/>
          </a:ln>
        </p:spPr>
      </p:pic>
      <p:sp>
        <p:nvSpPr>
          <p:cNvPr id="17" name="TextBox 12">
            <a:extLst>
              <a:ext uri="{FF2B5EF4-FFF2-40B4-BE49-F238E27FC236}">
                <a16:creationId xmlns:a16="http://schemas.microsoft.com/office/drawing/2014/main" id="{0C2B0C8A-8A4D-EAD5-7F1F-5A77189AD58F}"/>
              </a:ext>
            </a:extLst>
          </p:cNvPr>
          <p:cNvSpPr txBox="1">
            <a:spLocks noChangeArrowheads="1"/>
          </p:cNvSpPr>
          <p:nvPr/>
        </p:nvSpPr>
        <p:spPr bwMode="auto">
          <a:xfrm>
            <a:off x="254721" y="4208487"/>
            <a:ext cx="6472646" cy="707886"/>
          </a:xfrm>
          <a:prstGeom prst="rect">
            <a:avLst/>
          </a:prstGeom>
          <a:noFill/>
          <a:ln w="9525">
            <a:noFill/>
            <a:miter lim="800000"/>
            <a:headEnd/>
            <a:tailEnd/>
          </a:ln>
        </p:spPr>
        <p:txBody>
          <a:bodyPr wrap="square">
            <a:spAutoFit/>
          </a:bodyPr>
          <a:lstStyle/>
          <a:p>
            <a:r>
              <a:rPr lang="en-US" sz="2000" dirty="0">
                <a:solidFill>
                  <a:srgbClr val="0000FF"/>
                </a:solidFill>
                <a:latin typeface="Arial" panose="020B0604020202020204" pitchFamily="34" charset="0"/>
                <a:cs typeface="Arial" pitchFamily="34" charset="0"/>
              </a:rPr>
              <a:t>A 7 </a:t>
            </a:r>
            <a:r>
              <a:rPr lang="en-US" sz="2000" dirty="0" err="1">
                <a:solidFill>
                  <a:srgbClr val="0000FF"/>
                </a:solidFill>
                <a:latin typeface="Arial" panose="020B0604020202020204" pitchFamily="34" charset="0"/>
                <a:cs typeface="Arial" pitchFamily="34" charset="0"/>
              </a:rPr>
              <a:t>TeV</a:t>
            </a:r>
            <a:r>
              <a:rPr lang="en-US" sz="2000" dirty="0">
                <a:solidFill>
                  <a:srgbClr val="0000FF"/>
                </a:solidFill>
                <a:latin typeface="Arial" panose="020B0604020202020204" pitchFamily="34" charset="0"/>
                <a:cs typeface="Arial" pitchFamily="34" charset="0"/>
              </a:rPr>
              <a:t> equivalent electron bombarding the proton … but nothing happens to the proton in 10-15% of cases</a:t>
            </a:r>
          </a:p>
        </p:txBody>
      </p:sp>
      <p:sp>
        <p:nvSpPr>
          <p:cNvPr id="18" name="Text Box 16">
            <a:extLst>
              <a:ext uri="{FF2B5EF4-FFF2-40B4-BE49-F238E27FC236}">
                <a16:creationId xmlns:a16="http://schemas.microsoft.com/office/drawing/2014/main" id="{9B639863-2605-8185-F186-E6C3BDE438FF}"/>
              </a:ext>
            </a:extLst>
          </p:cNvPr>
          <p:cNvSpPr txBox="1">
            <a:spLocks noChangeArrowheads="1"/>
          </p:cNvSpPr>
          <p:nvPr/>
        </p:nvSpPr>
        <p:spPr bwMode="auto">
          <a:xfrm>
            <a:off x="1030288" y="1119664"/>
            <a:ext cx="2386423" cy="461665"/>
          </a:xfrm>
          <a:prstGeom prst="rect">
            <a:avLst/>
          </a:prstGeom>
          <a:noFill/>
          <a:ln w="9525">
            <a:noFill/>
            <a:miter lim="800000"/>
            <a:headEnd/>
            <a:tailEnd/>
          </a:ln>
        </p:spPr>
        <p:txBody>
          <a:bodyPr wrap="none">
            <a:spAutoFit/>
          </a:bodyPr>
          <a:lstStyle/>
          <a:p>
            <a:r>
              <a:rPr lang="en-US" sz="2400" dirty="0">
                <a:latin typeface="Arial" panose="020B0604020202020204" pitchFamily="34" charset="0"/>
                <a:cs typeface="Arial" pitchFamily="34" charset="0"/>
              </a:rPr>
              <a:t>Diffractive event</a:t>
            </a:r>
            <a:endParaRPr lang="en-GB" sz="2400" dirty="0">
              <a:latin typeface="Arial" panose="020B0604020202020204" pitchFamily="34" charset="0"/>
              <a:cs typeface="Arial" pitchFamily="34" charset="0"/>
            </a:endParaRPr>
          </a:p>
        </p:txBody>
      </p:sp>
      <p:sp>
        <p:nvSpPr>
          <p:cNvPr id="19" name="Rectangle 17">
            <a:extLst>
              <a:ext uri="{FF2B5EF4-FFF2-40B4-BE49-F238E27FC236}">
                <a16:creationId xmlns:a16="http://schemas.microsoft.com/office/drawing/2014/main" id="{A92F2608-952E-1BC8-80B7-3B044781C2EF}"/>
              </a:ext>
            </a:extLst>
          </p:cNvPr>
          <p:cNvSpPr>
            <a:spLocks noChangeArrowheads="1"/>
          </p:cNvSpPr>
          <p:nvPr/>
        </p:nvSpPr>
        <p:spPr bwMode="auto">
          <a:xfrm>
            <a:off x="969963" y="1118076"/>
            <a:ext cx="2743200" cy="457200"/>
          </a:xfrm>
          <a:prstGeom prst="rect">
            <a:avLst/>
          </a:prstGeom>
          <a:noFill/>
          <a:ln w="9525">
            <a:solidFill>
              <a:schemeClr val="tx1"/>
            </a:solidFill>
            <a:miter lim="800000"/>
            <a:headEnd/>
            <a:tailEnd/>
          </a:ln>
        </p:spPr>
        <p:txBody>
          <a:bodyPr wrap="none" anchor="ctr"/>
          <a:lstStyle/>
          <a:p>
            <a:endParaRPr lang="en-US">
              <a:latin typeface="Arial" panose="020B0604020202020204" pitchFamily="34" charset="0"/>
              <a:cs typeface="Arial" pitchFamily="34" charset="0"/>
            </a:endParaRPr>
          </a:p>
        </p:txBody>
      </p:sp>
      <p:sp>
        <p:nvSpPr>
          <p:cNvPr id="20" name="Rectangle 18">
            <a:extLst>
              <a:ext uri="{FF2B5EF4-FFF2-40B4-BE49-F238E27FC236}">
                <a16:creationId xmlns:a16="http://schemas.microsoft.com/office/drawing/2014/main" id="{02C6C615-3573-26DD-0282-1237DA48DE10}"/>
              </a:ext>
            </a:extLst>
          </p:cNvPr>
          <p:cNvSpPr>
            <a:spLocks noChangeArrowheads="1"/>
          </p:cNvSpPr>
          <p:nvPr/>
        </p:nvSpPr>
        <p:spPr bwMode="auto">
          <a:xfrm>
            <a:off x="254721" y="4990000"/>
            <a:ext cx="6211389" cy="914400"/>
          </a:xfrm>
          <a:prstGeom prst="rect">
            <a:avLst/>
          </a:prstGeom>
          <a:noFill/>
          <a:ln w="9525">
            <a:noFill/>
            <a:miter lim="800000"/>
            <a:headEnd/>
            <a:tailEnd/>
          </a:ln>
        </p:spPr>
        <p:txBody>
          <a:bodyPr/>
          <a:lstStyle/>
          <a:p>
            <a:pPr marL="342900" indent="-342900">
              <a:spcBef>
                <a:spcPct val="20000"/>
              </a:spcBef>
              <a:buClr>
                <a:srgbClr val="009900"/>
              </a:buClr>
              <a:buSzPct val="65000"/>
            </a:pPr>
            <a:r>
              <a:rPr lang="en-US" sz="2000" dirty="0">
                <a:solidFill>
                  <a:srgbClr val="008000"/>
                </a:solidFill>
                <a:latin typeface="Arial" panose="020B0604020202020204" pitchFamily="34" charset="0"/>
                <a:cs typeface="Arial" pitchFamily="34" charset="0"/>
              </a:rPr>
              <a:t>Predictions for </a:t>
            </a:r>
            <a:r>
              <a:rPr lang="en-US" sz="2000" dirty="0" err="1">
                <a:solidFill>
                  <a:srgbClr val="008000"/>
                </a:solidFill>
                <a:latin typeface="Arial" panose="020B0604020202020204" pitchFamily="34" charset="0"/>
                <a:cs typeface="Arial" pitchFamily="34" charset="0"/>
              </a:rPr>
              <a:t>eA</a:t>
            </a:r>
            <a:r>
              <a:rPr lang="en-US" sz="2000" dirty="0">
                <a:solidFill>
                  <a:srgbClr val="008000"/>
                </a:solidFill>
                <a:latin typeface="Arial" panose="020B0604020202020204" pitchFamily="34" charset="0"/>
                <a:cs typeface="Arial" pitchFamily="34" charset="0"/>
              </a:rPr>
              <a:t> for such hard diffractive events range up to:</a:t>
            </a:r>
            <a:r>
              <a:rPr lang="en-US" sz="2000" dirty="0">
                <a:latin typeface="Arial" panose="020B0604020202020204" pitchFamily="34" charset="0"/>
                <a:cs typeface="Arial" pitchFamily="34" charset="0"/>
              </a:rPr>
              <a:t> 25-30%... given saturation models</a:t>
            </a:r>
          </a:p>
          <a:p>
            <a:pPr marL="342900" indent="-342900" algn="ctr">
              <a:spcBef>
                <a:spcPct val="20000"/>
              </a:spcBef>
              <a:buClr>
                <a:srgbClr val="009900"/>
              </a:buClr>
              <a:buSzPct val="65000"/>
            </a:pPr>
            <a:r>
              <a:rPr lang="en-US" sz="2000" i="1" dirty="0">
                <a:latin typeface="Arial" panose="020B0604020202020204" pitchFamily="34" charset="0"/>
                <a:cs typeface="Arial" pitchFamily="34" charset="0"/>
              </a:rPr>
              <a:t>(EIC: utilize </a:t>
            </a:r>
            <a:r>
              <a:rPr lang="en-US" sz="2000" i="1" dirty="0">
                <a:latin typeface="Arial" panose="020B0604020202020204" pitchFamily="34" charset="0"/>
                <a:ea typeface="ＭＳ Ｐゴシック" pitchFamily="-107" charset="-128"/>
                <a:cs typeface="Arial" pitchFamily="34" charset="0"/>
              </a:rPr>
              <a:t>g ~ A</a:t>
            </a:r>
            <a:r>
              <a:rPr lang="en-US" sz="2000" i="1" baseline="30000" dirty="0">
                <a:latin typeface="Arial" panose="020B0604020202020204" pitchFamily="34" charset="0"/>
                <a:ea typeface="ＭＳ Ｐゴシック" pitchFamily="-107" charset="-128"/>
                <a:cs typeface="Arial" pitchFamily="34" charset="0"/>
              </a:rPr>
              <a:t>1/3</a:t>
            </a:r>
            <a:r>
              <a:rPr lang="en-US" sz="2000" i="1" dirty="0">
                <a:latin typeface="Arial" panose="020B0604020202020204" pitchFamily="34" charset="0"/>
                <a:ea typeface="ＭＳ Ｐゴシック" pitchFamily="-107" charset="-128"/>
                <a:cs typeface="Arial" pitchFamily="34" charset="0"/>
              </a:rPr>
              <a:t> x s</a:t>
            </a:r>
            <a:r>
              <a:rPr lang="en-US" sz="2000" i="1" baseline="30000" dirty="0">
                <a:latin typeface="Arial" panose="020B0604020202020204" pitchFamily="34" charset="0"/>
                <a:ea typeface="ＭＳ Ｐゴシック" pitchFamily="-107" charset="-128"/>
                <a:cs typeface="Arial" pitchFamily="34" charset="0"/>
              </a:rPr>
              <a:t>0.3</a:t>
            </a:r>
            <a:r>
              <a:rPr lang="en-US" sz="2000" i="1" dirty="0">
                <a:latin typeface="Arial" panose="020B0604020202020204" pitchFamily="34" charset="0"/>
                <a:ea typeface="ＭＳ Ｐゴシック" pitchFamily="-107" charset="-128"/>
                <a:cs typeface="Arial" pitchFamily="34" charset="0"/>
              </a:rPr>
              <a:t> to hunt for </a:t>
            </a:r>
            <a:r>
              <a:rPr lang="en-US" sz="2000" i="1" dirty="0" err="1">
                <a:latin typeface="Arial" panose="020B0604020202020204" pitchFamily="34" charset="0"/>
                <a:ea typeface="ＭＳ Ｐゴシック" pitchFamily="-107" charset="-128"/>
                <a:cs typeface="Arial" pitchFamily="34" charset="0"/>
              </a:rPr>
              <a:t>c.q</a:t>
            </a:r>
            <a:r>
              <a:rPr lang="en-US" sz="2000" i="1" dirty="0">
                <a:latin typeface="Arial" panose="020B0604020202020204" pitchFamily="34" charset="0"/>
                <a:ea typeface="ＭＳ Ｐゴシック" pitchFamily="-107" charset="-128"/>
                <a:cs typeface="Arial" pitchFamily="34" charset="0"/>
              </a:rPr>
              <a:t>. map onset of saturation)</a:t>
            </a:r>
          </a:p>
        </p:txBody>
      </p:sp>
      <p:pic>
        <p:nvPicPr>
          <p:cNvPr id="21" name="Picture 11" descr="C:\Dokumente und Einstellungen\caldwell\HERA3\LoI\submitted\rapgap-prev.eps">
            <a:extLst>
              <a:ext uri="{FF2B5EF4-FFF2-40B4-BE49-F238E27FC236}">
                <a16:creationId xmlns:a16="http://schemas.microsoft.com/office/drawing/2014/main" id="{7B7D9285-29B5-7EBA-4D19-C290F43A8357}"/>
              </a:ext>
            </a:extLst>
          </p:cNvPr>
          <p:cNvPicPr>
            <a:picLocks noChangeAspect="1" noChangeArrowheads="1"/>
          </p:cNvPicPr>
          <p:nvPr/>
        </p:nvPicPr>
        <p:blipFill>
          <a:blip r:embed="rId4" cstate="print"/>
          <a:srcRect/>
          <a:stretch>
            <a:fillRect/>
          </a:stretch>
        </p:blipFill>
        <p:spPr bwMode="auto">
          <a:xfrm>
            <a:off x="4267200" y="1041876"/>
            <a:ext cx="4191000" cy="2647950"/>
          </a:xfrm>
          <a:prstGeom prst="rect">
            <a:avLst/>
          </a:prstGeom>
          <a:noFill/>
          <a:ln w="9525">
            <a:noFill/>
            <a:miter lim="800000"/>
            <a:headEnd/>
            <a:tailEnd/>
          </a:ln>
        </p:spPr>
      </p:pic>
      <p:sp>
        <p:nvSpPr>
          <p:cNvPr id="22" name="Line 15">
            <a:extLst>
              <a:ext uri="{FF2B5EF4-FFF2-40B4-BE49-F238E27FC236}">
                <a16:creationId xmlns:a16="http://schemas.microsoft.com/office/drawing/2014/main" id="{FDEC7BCB-56FA-3656-533C-7CAA62155450}"/>
              </a:ext>
            </a:extLst>
          </p:cNvPr>
          <p:cNvSpPr>
            <a:spLocks noChangeShapeType="1"/>
          </p:cNvSpPr>
          <p:nvPr/>
        </p:nvSpPr>
        <p:spPr bwMode="auto">
          <a:xfrm flipV="1">
            <a:off x="5638800" y="3175476"/>
            <a:ext cx="152400" cy="685800"/>
          </a:xfrm>
          <a:prstGeom prst="line">
            <a:avLst/>
          </a:prstGeom>
          <a:noFill/>
          <a:ln w="28575">
            <a:solidFill>
              <a:srgbClr val="FF0000"/>
            </a:solidFill>
            <a:round/>
            <a:headEnd/>
            <a:tailEnd type="triangle" w="med" len="med"/>
          </a:ln>
        </p:spPr>
        <p:txBody>
          <a:bodyPr/>
          <a:lstStyle/>
          <a:p>
            <a:endParaRPr lang="en-US">
              <a:latin typeface="Arial" panose="020B0604020202020204" pitchFamily="34" charset="0"/>
              <a:cs typeface="Arial" pitchFamily="34" charset="0"/>
            </a:endParaRPr>
          </a:p>
        </p:txBody>
      </p:sp>
      <p:sp>
        <p:nvSpPr>
          <p:cNvPr id="23" name="Text Box 18">
            <a:extLst>
              <a:ext uri="{FF2B5EF4-FFF2-40B4-BE49-F238E27FC236}">
                <a16:creationId xmlns:a16="http://schemas.microsoft.com/office/drawing/2014/main" id="{5F65FDF8-B4E2-E928-9916-71FC8406E1A2}"/>
              </a:ext>
            </a:extLst>
          </p:cNvPr>
          <p:cNvSpPr txBox="1">
            <a:spLocks noChangeArrowheads="1"/>
          </p:cNvSpPr>
          <p:nvPr/>
        </p:nvSpPr>
        <p:spPr bwMode="auto">
          <a:xfrm>
            <a:off x="3366777" y="3859186"/>
            <a:ext cx="3095719" cy="338554"/>
          </a:xfrm>
          <a:prstGeom prst="rect">
            <a:avLst/>
          </a:prstGeom>
          <a:noFill/>
          <a:ln w="9525">
            <a:solidFill>
              <a:schemeClr val="tx1"/>
            </a:solidFill>
            <a:miter lim="800000"/>
            <a:headEnd/>
            <a:tailEnd/>
          </a:ln>
        </p:spPr>
        <p:txBody>
          <a:bodyPr wrap="none">
            <a:spAutoFit/>
          </a:bodyPr>
          <a:lstStyle/>
          <a:p>
            <a:r>
              <a:rPr lang="en-US" sz="1600" b="1" dirty="0">
                <a:latin typeface="Arial" panose="020B0604020202020204" pitchFamily="34" charset="0"/>
                <a:cs typeface="Arial" pitchFamily="34" charset="0"/>
              </a:rPr>
              <a:t>No activity in proton direction</a:t>
            </a:r>
            <a:endParaRPr lang="en-GB" sz="1600" b="1" dirty="0">
              <a:latin typeface="Arial" panose="020B0604020202020204" pitchFamily="34" charset="0"/>
              <a:cs typeface="Arial" pitchFamily="34" charset="0"/>
            </a:endParaRPr>
          </a:p>
        </p:txBody>
      </p:sp>
      <p:sp>
        <p:nvSpPr>
          <p:cNvPr id="24" name="TextBox 23">
            <a:extLst>
              <a:ext uri="{FF2B5EF4-FFF2-40B4-BE49-F238E27FC236}">
                <a16:creationId xmlns:a16="http://schemas.microsoft.com/office/drawing/2014/main" id="{FB76A9AC-6D76-4CC6-4ACA-EE429DA33740}"/>
              </a:ext>
            </a:extLst>
          </p:cNvPr>
          <p:cNvSpPr txBox="1"/>
          <p:nvPr/>
        </p:nvSpPr>
        <p:spPr>
          <a:xfrm>
            <a:off x="393107" y="743480"/>
            <a:ext cx="8054449"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Many ways to get to gluon distribution in nuclei, but diffraction most sensitive:</a:t>
            </a:r>
          </a:p>
          <a:p>
            <a:endParaRPr lang="en-US" dirty="0">
              <a:latin typeface="Arial" panose="020B0604020202020204" pitchFamily="34" charset="0"/>
              <a:cs typeface="Arial" panose="020B0604020202020204" pitchFamily="34" charset="0"/>
            </a:endParaRPr>
          </a:p>
        </p:txBody>
      </p:sp>
      <p:pic>
        <p:nvPicPr>
          <p:cNvPr id="25" name="Picture 24" descr="latex-image-1.pdf">
            <a:extLst>
              <a:ext uri="{FF2B5EF4-FFF2-40B4-BE49-F238E27FC236}">
                <a16:creationId xmlns:a16="http://schemas.microsoft.com/office/drawing/2014/main" id="{38B44250-01E6-F918-4526-51BFDEB6C0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635" y="1800448"/>
            <a:ext cx="1856744" cy="291387"/>
          </a:xfrm>
          <a:prstGeom prst="rect">
            <a:avLst/>
          </a:prstGeom>
        </p:spPr>
      </p:pic>
      <p:pic>
        <p:nvPicPr>
          <p:cNvPr id="26" name="image67.png">
            <a:extLst>
              <a:ext uri="{FF2B5EF4-FFF2-40B4-BE49-F238E27FC236}">
                <a16:creationId xmlns:a16="http://schemas.microsoft.com/office/drawing/2014/main" id="{C853CE88-EE83-75D3-BE34-A9E10E05965B}"/>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1351303" y="1917193"/>
            <a:ext cx="2327676" cy="2078282"/>
          </a:xfrm>
          <a:prstGeom prst="rect">
            <a:avLst/>
          </a:prstGeom>
          <a:ln w="12700">
            <a:miter lim="400000"/>
          </a:ln>
        </p:spPr>
      </p:pic>
    </p:spTree>
    <p:extLst>
      <p:ext uri="{BB962C8B-B14F-4D97-AF65-F5344CB8AC3E}">
        <p14:creationId xmlns:p14="http://schemas.microsoft.com/office/powerpoint/2010/main" val="124016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C5D3-2975-F74E-9609-DA8E139CC2B1}"/>
              </a:ext>
            </a:extLst>
          </p:cNvPr>
          <p:cNvSpPr>
            <a:spLocks noGrp="1"/>
          </p:cNvSpPr>
          <p:nvPr>
            <p:ph type="title"/>
          </p:nvPr>
        </p:nvSpPr>
        <p:spPr>
          <a:xfrm>
            <a:off x="91440" y="1"/>
            <a:ext cx="9052560" cy="672992"/>
          </a:xfrm>
        </p:spPr>
        <p:txBody>
          <a:bodyPr/>
          <a:lstStyle/>
          <a:p>
            <a:r>
              <a:rPr lang="en-US" dirty="0"/>
              <a:t>The EIC Will Deliver </a:t>
            </a:r>
          </a:p>
        </p:txBody>
      </p:sp>
      <p:sp>
        <p:nvSpPr>
          <p:cNvPr id="4" name="Slide Number Placeholder 3">
            <a:extLst>
              <a:ext uri="{FF2B5EF4-FFF2-40B4-BE49-F238E27FC236}">
                <a16:creationId xmlns:a16="http://schemas.microsoft.com/office/drawing/2014/main" id="{6DFF2D06-AC23-2945-8166-B6CB91DB6452}"/>
              </a:ext>
            </a:extLst>
          </p:cNvPr>
          <p:cNvSpPr>
            <a:spLocks noGrp="1"/>
          </p:cNvSpPr>
          <p:nvPr>
            <p:ph type="sldNum" sz="quarter" idx="12"/>
          </p:nvPr>
        </p:nvSpPr>
        <p:spPr/>
        <p:txBody>
          <a:bodyPr/>
          <a:lstStyle/>
          <a:p>
            <a:fld id="{893C5830-40F3-F04E-B2E3-10E6672BA8FF}" type="slidenum">
              <a:rPr lang="en-US" smtClean="0"/>
              <a:pPr/>
              <a:t>39</a:t>
            </a:fld>
            <a:endParaRPr lang="en-US" dirty="0"/>
          </a:p>
        </p:txBody>
      </p:sp>
      <p:grpSp>
        <p:nvGrpSpPr>
          <p:cNvPr id="14" name="Group 13">
            <a:extLst>
              <a:ext uri="{FF2B5EF4-FFF2-40B4-BE49-F238E27FC236}">
                <a16:creationId xmlns:a16="http://schemas.microsoft.com/office/drawing/2014/main" id="{55E0B303-48AF-6CF4-6D88-A59E189EABD3}"/>
              </a:ext>
            </a:extLst>
          </p:cNvPr>
          <p:cNvGrpSpPr/>
          <p:nvPr/>
        </p:nvGrpSpPr>
        <p:grpSpPr>
          <a:xfrm>
            <a:off x="358151" y="529849"/>
            <a:ext cx="8501370" cy="5909310"/>
            <a:chOff x="358151" y="529849"/>
            <a:chExt cx="8501370" cy="5909310"/>
          </a:xfrm>
        </p:grpSpPr>
        <p:grpSp>
          <p:nvGrpSpPr>
            <p:cNvPr id="35" name="Group 34">
              <a:extLst>
                <a:ext uri="{FF2B5EF4-FFF2-40B4-BE49-F238E27FC236}">
                  <a16:creationId xmlns:a16="http://schemas.microsoft.com/office/drawing/2014/main" id="{C34240A2-DF67-574F-08A7-D33FA30F2806}"/>
                </a:ext>
              </a:extLst>
            </p:cNvPr>
            <p:cNvGrpSpPr/>
            <p:nvPr/>
          </p:nvGrpSpPr>
          <p:grpSpPr>
            <a:xfrm>
              <a:off x="358151" y="529849"/>
              <a:ext cx="8501370" cy="5909310"/>
              <a:chOff x="358151" y="529849"/>
              <a:chExt cx="8501370" cy="5909310"/>
            </a:xfrm>
          </p:grpSpPr>
          <p:sp>
            <p:nvSpPr>
              <p:cNvPr id="12" name="TextBox 11">
                <a:extLst>
                  <a:ext uri="{FF2B5EF4-FFF2-40B4-BE49-F238E27FC236}">
                    <a16:creationId xmlns:a16="http://schemas.microsoft.com/office/drawing/2014/main" id="{17EF9C5B-BA75-2805-A25E-7BC9A1FB2AFF}"/>
                  </a:ext>
                </a:extLst>
              </p:cNvPr>
              <p:cNvSpPr txBox="1"/>
              <p:nvPr/>
            </p:nvSpPr>
            <p:spPr>
              <a:xfrm>
                <a:off x="358151" y="529849"/>
                <a:ext cx="8501370" cy="5909310"/>
              </a:xfrm>
              <a:prstGeom prst="rect">
                <a:avLst/>
              </a:prstGeom>
              <a:solidFill>
                <a:schemeClr val="bg1"/>
              </a:solidFill>
              <a:ln w="38100">
                <a:solidFill>
                  <a:schemeClr val="tx1"/>
                </a:solidFill>
              </a:ln>
            </p:spPr>
            <p:txBody>
              <a:bodyPr wrap="square" rtlCol="0">
                <a:spAutoFit/>
              </a:bodyPr>
              <a:lstStyle/>
              <a:p>
                <a:pPr algn="l"/>
                <a:r>
                  <a:rPr lang="en-US" dirty="0">
                    <a:latin typeface="Arial" panose="020B0604020202020204" pitchFamily="34" charset="0"/>
                    <a:cs typeface="Arial" panose="020B0604020202020204" pitchFamily="34" charset="0"/>
                  </a:rPr>
                  <a:t>EXAMPLE 2 – Dense Gluon Systems</a:t>
                </a:r>
              </a:p>
              <a:p>
                <a:pPr algn="l"/>
                <a:endParaRPr lang="en-US"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AED1F820-B73B-D26F-BD1A-C5CBB32D7B19}"/>
                  </a:ext>
                </a:extLst>
              </p:cNvPr>
              <p:cNvGrpSpPr/>
              <p:nvPr/>
            </p:nvGrpSpPr>
            <p:grpSpPr>
              <a:xfrm>
                <a:off x="853351" y="995302"/>
                <a:ext cx="1933543" cy="867463"/>
                <a:chOff x="853351" y="995302"/>
                <a:chExt cx="1933543" cy="867463"/>
              </a:xfrm>
            </p:grpSpPr>
            <p:sp>
              <p:nvSpPr>
                <p:cNvPr id="21" name="Rectangle 20">
                  <a:extLst>
                    <a:ext uri="{FF2B5EF4-FFF2-40B4-BE49-F238E27FC236}">
                      <a16:creationId xmlns:a16="http://schemas.microsoft.com/office/drawing/2014/main" id="{A946C0B3-BD16-3D79-D98F-4946AE65F3FB}"/>
                    </a:ext>
                  </a:extLst>
                </p:cNvPr>
                <p:cNvSpPr/>
                <p:nvPr/>
              </p:nvSpPr>
              <p:spPr>
                <a:xfrm rot="19320000">
                  <a:off x="1352615" y="1603107"/>
                  <a:ext cx="1388462" cy="259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DAEC1C3-26D7-62C8-E513-47383C6BA9DC}"/>
                    </a:ext>
                  </a:extLst>
                </p:cNvPr>
                <p:cNvSpPr txBox="1"/>
                <p:nvPr/>
              </p:nvSpPr>
              <p:spPr>
                <a:xfrm>
                  <a:off x="853351" y="995302"/>
                  <a:ext cx="1933543" cy="307777"/>
                </a:xfrm>
                <a:prstGeom prst="rect">
                  <a:avLst/>
                </a:prstGeom>
                <a:solidFill>
                  <a:schemeClr val="bg1"/>
                </a:solidFill>
              </p:spPr>
              <p:txBody>
                <a:bodyPr wrap="none" rtlCol="0">
                  <a:spAutoFit/>
                </a:bodyPr>
                <a:lstStyle/>
                <a:p>
                  <a:pPr algn="l"/>
                  <a:r>
                    <a:rPr lang="en-US" sz="1400" b="1" dirty="0">
                      <a:solidFill>
                        <a:srgbClr val="0432FF"/>
                      </a:solidFill>
                      <a:latin typeface="Arial" panose="020B0604020202020204" pitchFamily="34" charset="0"/>
                      <a:cs typeface="Arial" panose="020B0604020202020204" pitchFamily="34" charset="0"/>
                    </a:rPr>
                    <a:t>3D imaging of nuclei</a:t>
                  </a:r>
                </a:p>
              </p:txBody>
            </p:sp>
          </p:grpSp>
          <p:sp>
            <p:nvSpPr>
              <p:cNvPr id="26" name="TextBox 25">
                <a:extLst>
                  <a:ext uri="{FF2B5EF4-FFF2-40B4-BE49-F238E27FC236}">
                    <a16:creationId xmlns:a16="http://schemas.microsoft.com/office/drawing/2014/main" id="{1A597791-2F92-15E2-3326-6920985430A5}"/>
                  </a:ext>
                </a:extLst>
              </p:cNvPr>
              <p:cNvSpPr txBox="1"/>
              <p:nvPr/>
            </p:nvSpPr>
            <p:spPr>
              <a:xfrm>
                <a:off x="5005622" y="995302"/>
                <a:ext cx="3405099" cy="307777"/>
              </a:xfrm>
              <a:prstGeom prst="rect">
                <a:avLst/>
              </a:prstGeom>
              <a:solidFill>
                <a:schemeClr val="bg1"/>
              </a:solidFill>
            </p:spPr>
            <p:txBody>
              <a:bodyPr wrap="none" rtlCol="0">
                <a:spAutoFit/>
              </a:bodyPr>
              <a:lstStyle/>
              <a:p>
                <a:pPr algn="l"/>
                <a:r>
                  <a:rPr lang="en-US" sz="1400" b="1" dirty="0">
                    <a:solidFill>
                      <a:srgbClr val="0432FF"/>
                    </a:solidFill>
                    <a:latin typeface="Arial" panose="020B0604020202020204" pitchFamily="34" charset="0"/>
                    <a:cs typeface="Arial" panose="020B0604020202020204" pitchFamily="34" charset="0"/>
                  </a:rPr>
                  <a:t>Hadron-Hadron Correlation functions</a:t>
                </a:r>
              </a:p>
            </p:txBody>
          </p:sp>
          <p:sp>
            <p:nvSpPr>
              <p:cNvPr id="33" name="TextBox 32">
                <a:extLst>
                  <a:ext uri="{FF2B5EF4-FFF2-40B4-BE49-F238E27FC236}">
                    <a16:creationId xmlns:a16="http://schemas.microsoft.com/office/drawing/2014/main" id="{AB26DEE7-779E-9C24-E436-8811A5BCC7E1}"/>
                  </a:ext>
                </a:extLst>
              </p:cNvPr>
              <p:cNvSpPr txBox="1"/>
              <p:nvPr/>
            </p:nvSpPr>
            <p:spPr>
              <a:xfrm>
                <a:off x="562253" y="4862678"/>
                <a:ext cx="3701274" cy="1169551"/>
              </a:xfrm>
              <a:prstGeom prst="rect">
                <a:avLst/>
              </a:prstGeom>
              <a:noFill/>
            </p:spPr>
            <p:txBody>
              <a:bodyPr wrap="square" rtlCol="0">
                <a:spAutoFit/>
              </a:bodyPr>
              <a:lstStyle/>
              <a:p>
                <a:pPr marL="285750" indent="-285750" algn="l">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How are gluons spatially distributed in a nucleus? Is the distribution smooth?</a:t>
                </a:r>
              </a:p>
              <a:p>
                <a:pPr marL="285750" indent="-285750" algn="l">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How does it differ from the charge distribution?</a:t>
                </a:r>
              </a:p>
              <a:p>
                <a:pPr marL="285750" indent="-285750" algn="l">
                  <a:spcAft>
                    <a:spcPts val="600"/>
                  </a:spcAft>
                  <a:buFont typeface="Arial" panose="020B0604020202020204" pitchFamily="34" charset="0"/>
                  <a:buChar char="•"/>
                </a:pPr>
                <a:r>
                  <a:rPr lang="en-US" sz="1200" b="1" dirty="0">
                    <a:solidFill>
                      <a:srgbClr val="FF2600"/>
                    </a:solidFill>
                    <a:latin typeface="Arial" panose="020B0604020202020204" pitchFamily="34" charset="0"/>
                    <a:cs typeface="Arial" panose="020B0604020202020204" pitchFamily="34" charset="0"/>
                  </a:rPr>
                  <a:t>We can explore the onset of gluon saturation in the form factor pattern !</a:t>
                </a:r>
              </a:p>
            </p:txBody>
          </p:sp>
          <p:sp>
            <p:nvSpPr>
              <p:cNvPr id="34" name="TextBox 33">
                <a:extLst>
                  <a:ext uri="{FF2B5EF4-FFF2-40B4-BE49-F238E27FC236}">
                    <a16:creationId xmlns:a16="http://schemas.microsoft.com/office/drawing/2014/main" id="{F8B42C70-88BB-5D36-E83C-E25CC7364036}"/>
                  </a:ext>
                </a:extLst>
              </p:cNvPr>
              <p:cNvSpPr txBox="1"/>
              <p:nvPr/>
            </p:nvSpPr>
            <p:spPr>
              <a:xfrm>
                <a:off x="4608836" y="4866327"/>
                <a:ext cx="4091619" cy="1461939"/>
              </a:xfrm>
              <a:prstGeom prst="rect">
                <a:avLst/>
              </a:prstGeom>
              <a:noFill/>
            </p:spPr>
            <p:txBody>
              <a:bodyPr wrap="square" rtlCol="0">
                <a:spAutoFit/>
              </a:bodyPr>
              <a:lstStyle/>
              <a:p>
                <a:pPr marL="285750" indent="-285750" algn="l">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The angle between the two hadrons h1 and h2 in the azimuthal plane, </a:t>
                </a:r>
                <a:r>
                  <a:rPr lang="en-US" sz="1200" dirty="0" err="1">
                    <a:latin typeface="Arial" panose="020B0604020202020204" pitchFamily="34" charset="0"/>
                    <a:cs typeface="Arial" panose="020B0604020202020204" pitchFamily="34" charset="0"/>
                  </a:rPr>
                  <a:t>Δϕ</a:t>
                </a:r>
                <a:r>
                  <a:rPr lang="en-US" sz="1200" dirty="0">
                    <a:latin typeface="Arial" panose="020B0604020202020204" pitchFamily="34" charset="0"/>
                    <a:cs typeface="Arial" panose="020B0604020202020204" pitchFamily="34" charset="0"/>
                  </a:rPr>
                  <a:t>, is sensitive to the transverse momentum of gluons to and their self-interaction — the mechanism that leads to saturation.</a:t>
                </a:r>
              </a:p>
              <a:p>
                <a:pPr marL="285750" indent="-285750" algn="l">
                  <a:spcAft>
                    <a:spcPts val="600"/>
                  </a:spcAft>
                  <a:buFont typeface="Arial" panose="020B0604020202020204" pitchFamily="34" charset="0"/>
                  <a:buChar char="•"/>
                </a:pPr>
                <a:r>
                  <a:rPr lang="en-US" sz="1200" b="1" dirty="0">
                    <a:solidFill>
                      <a:srgbClr val="FF2600"/>
                    </a:solidFill>
                    <a:latin typeface="Arial" panose="020B0604020202020204" pitchFamily="34" charset="0"/>
                    <a:cs typeface="Arial" panose="020B0604020202020204" pitchFamily="34" charset="0"/>
                  </a:rPr>
                  <a:t>We can explore for the first-time in a controlled way the effects of these mechanisms – does the ridge disappear or not in nuclei at small x ?</a:t>
                </a:r>
                <a:endParaRPr lang="en-US" sz="1200" dirty="0">
                  <a:latin typeface="Arial" panose="020B060402020202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EA4BE509-8184-476F-C2E8-4C0A70B01F3E}"/>
                </a:ext>
              </a:extLst>
            </p:cNvPr>
            <p:cNvPicPr>
              <a:picLocks noChangeAspect="1"/>
            </p:cNvPicPr>
            <p:nvPr/>
          </p:nvPicPr>
          <p:blipFill>
            <a:blip r:embed="rId2"/>
            <a:stretch>
              <a:fillRect/>
            </a:stretch>
          </p:blipFill>
          <p:spPr>
            <a:xfrm>
              <a:off x="4799195" y="1454084"/>
              <a:ext cx="3796496" cy="3096228"/>
            </a:xfrm>
            <a:prstGeom prst="rect">
              <a:avLst/>
            </a:prstGeom>
          </p:spPr>
        </p:pic>
        <p:grpSp>
          <p:nvGrpSpPr>
            <p:cNvPr id="13" name="Group 12">
              <a:extLst>
                <a:ext uri="{FF2B5EF4-FFF2-40B4-BE49-F238E27FC236}">
                  <a16:creationId xmlns:a16="http://schemas.microsoft.com/office/drawing/2014/main" id="{06A22797-677A-2ABF-BF13-D54AA3CA9F43}"/>
                </a:ext>
              </a:extLst>
            </p:cNvPr>
            <p:cNvGrpSpPr/>
            <p:nvPr/>
          </p:nvGrpSpPr>
          <p:grpSpPr>
            <a:xfrm>
              <a:off x="475416" y="1372804"/>
              <a:ext cx="4210374" cy="2880108"/>
              <a:chOff x="475416" y="1372804"/>
              <a:chExt cx="4210374" cy="2880108"/>
            </a:xfrm>
          </p:grpSpPr>
          <p:grpSp>
            <p:nvGrpSpPr>
              <p:cNvPr id="3" name="Group 2">
                <a:extLst>
                  <a:ext uri="{FF2B5EF4-FFF2-40B4-BE49-F238E27FC236}">
                    <a16:creationId xmlns:a16="http://schemas.microsoft.com/office/drawing/2014/main" id="{564991B2-F561-8D97-222A-3CB0FAC2E283}"/>
                  </a:ext>
                </a:extLst>
              </p:cNvPr>
              <p:cNvGrpSpPr>
                <a:grpSpLocks noChangeAspect="1"/>
              </p:cNvGrpSpPr>
              <p:nvPr/>
            </p:nvGrpSpPr>
            <p:grpSpPr>
              <a:xfrm>
                <a:off x="475416" y="1372804"/>
                <a:ext cx="4210374" cy="2880108"/>
                <a:chOff x="6727083" y="3162643"/>
                <a:chExt cx="2174486" cy="1921948"/>
              </a:xfrm>
            </p:grpSpPr>
            <p:pic>
              <p:nvPicPr>
                <p:cNvPr id="5" name="Picture 4" descr="Histogram&#10;&#10;Description automatically generated">
                  <a:extLst>
                    <a:ext uri="{FF2B5EF4-FFF2-40B4-BE49-F238E27FC236}">
                      <a16:creationId xmlns:a16="http://schemas.microsoft.com/office/drawing/2014/main" id="{1F2C2C4E-BBDF-412B-6932-4C0C44D36557}"/>
                    </a:ext>
                  </a:extLst>
                </p:cNvPr>
                <p:cNvPicPr>
                  <a:picLocks noChangeAspect="1"/>
                </p:cNvPicPr>
                <p:nvPr/>
              </p:nvPicPr>
              <p:blipFill>
                <a:blip r:embed="rId3"/>
                <a:stretch>
                  <a:fillRect/>
                </a:stretch>
              </p:blipFill>
              <p:spPr>
                <a:xfrm>
                  <a:off x="6727083" y="3162643"/>
                  <a:ext cx="2174486" cy="1921948"/>
                </a:xfrm>
                <a:prstGeom prst="rect">
                  <a:avLst/>
                </a:prstGeom>
              </p:spPr>
            </p:pic>
            <p:sp>
              <p:nvSpPr>
                <p:cNvPr id="6" name="Rectangle 5">
                  <a:extLst>
                    <a:ext uri="{FF2B5EF4-FFF2-40B4-BE49-F238E27FC236}">
                      <a16:creationId xmlns:a16="http://schemas.microsoft.com/office/drawing/2014/main" id="{6F1CFD9E-4AB2-4D34-86F5-A58E3FD7F7D2}"/>
                    </a:ext>
                  </a:extLst>
                </p:cNvPr>
                <p:cNvSpPr/>
                <p:nvPr/>
              </p:nvSpPr>
              <p:spPr>
                <a:xfrm>
                  <a:off x="8434818" y="3191914"/>
                  <a:ext cx="394215" cy="85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B63D1EBD-B867-F3B9-8909-E5578408A979}"/>
                  </a:ext>
                </a:extLst>
              </p:cNvPr>
              <p:cNvSpPr/>
              <p:nvPr/>
            </p:nvSpPr>
            <p:spPr>
              <a:xfrm>
                <a:off x="2419415" y="2363114"/>
                <a:ext cx="1388462" cy="259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971036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A3CE9-7BC5-0542-9517-FA079497B837}"/>
              </a:ext>
            </a:extLst>
          </p:cNvPr>
          <p:cNvSpPr>
            <a:spLocks noGrp="1"/>
          </p:cNvSpPr>
          <p:nvPr>
            <p:ph type="title"/>
          </p:nvPr>
        </p:nvSpPr>
        <p:spPr/>
        <p:txBody>
          <a:bodyPr/>
          <a:lstStyle/>
          <a:p>
            <a:r>
              <a:rPr lang="en-US" dirty="0"/>
              <a:t>EIC High Level Project Schedule</a:t>
            </a:r>
          </a:p>
        </p:txBody>
      </p:sp>
      <p:sp>
        <p:nvSpPr>
          <p:cNvPr id="3" name="Slide Number Placeholder 2">
            <a:extLst>
              <a:ext uri="{FF2B5EF4-FFF2-40B4-BE49-F238E27FC236}">
                <a16:creationId xmlns:a16="http://schemas.microsoft.com/office/drawing/2014/main" id="{C5C9E350-1C00-3E41-8BAA-A816CA75E69D}"/>
              </a:ext>
            </a:extLst>
          </p:cNvPr>
          <p:cNvSpPr>
            <a:spLocks noGrp="1"/>
          </p:cNvSpPr>
          <p:nvPr>
            <p:ph type="sldNum" sz="quarter" idx="12"/>
          </p:nvPr>
        </p:nvSpPr>
        <p:spPr/>
        <p:txBody>
          <a:bodyPr/>
          <a:lstStyle/>
          <a:p>
            <a:fld id="{893C5830-40F3-F04E-B2E3-10E6672BA8FF}" type="slidenum">
              <a:rPr lang="en-US" smtClean="0"/>
              <a:t>4</a:t>
            </a:fld>
            <a:endParaRPr lang="en-US" dirty="0"/>
          </a:p>
        </p:txBody>
      </p:sp>
      <p:pic>
        <p:nvPicPr>
          <p:cNvPr id="4" name="Picture 3" descr="A screenshot of a computer&#10;&#10;Description automatically generated">
            <a:extLst>
              <a:ext uri="{FF2B5EF4-FFF2-40B4-BE49-F238E27FC236}">
                <a16:creationId xmlns:a16="http://schemas.microsoft.com/office/drawing/2014/main" id="{39F575E1-469A-B149-BF80-609C53B24EFC}"/>
              </a:ext>
            </a:extLst>
          </p:cNvPr>
          <p:cNvPicPr>
            <a:picLocks noChangeAspect="1"/>
          </p:cNvPicPr>
          <p:nvPr/>
        </p:nvPicPr>
        <p:blipFill>
          <a:blip r:embed="rId2"/>
          <a:stretch>
            <a:fillRect/>
          </a:stretch>
        </p:blipFill>
        <p:spPr>
          <a:xfrm>
            <a:off x="0" y="880410"/>
            <a:ext cx="9115572" cy="4118764"/>
          </a:xfrm>
          <a:prstGeom prst="rect">
            <a:avLst/>
          </a:prstGeom>
        </p:spPr>
      </p:pic>
      <p:sp>
        <p:nvSpPr>
          <p:cNvPr id="5" name="TextBox 4">
            <a:extLst>
              <a:ext uri="{FF2B5EF4-FFF2-40B4-BE49-F238E27FC236}">
                <a16:creationId xmlns:a16="http://schemas.microsoft.com/office/drawing/2014/main" id="{8AD014F8-A429-6A4F-A208-9FFC60737908}"/>
              </a:ext>
            </a:extLst>
          </p:cNvPr>
          <p:cNvSpPr txBox="1"/>
          <p:nvPr/>
        </p:nvSpPr>
        <p:spPr>
          <a:xfrm>
            <a:off x="231628" y="5044976"/>
            <a:ext cx="8739652"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Recent change replaced CD-4A with project internal milestones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 logic remains the same though, we start accelerator commissioning with an instrumented beam pipe and the detector in the Assembly Hall. The detector only rolls in later.</a:t>
            </a:r>
          </a:p>
        </p:txBody>
      </p:sp>
      <p:sp>
        <p:nvSpPr>
          <p:cNvPr id="6" name="TextBox 5">
            <a:extLst>
              <a:ext uri="{FF2B5EF4-FFF2-40B4-BE49-F238E27FC236}">
                <a16:creationId xmlns:a16="http://schemas.microsoft.com/office/drawing/2014/main" id="{7B9430B0-1FA3-D410-A087-D5CB87D03B65}"/>
              </a:ext>
            </a:extLst>
          </p:cNvPr>
          <p:cNvSpPr txBox="1"/>
          <p:nvPr/>
        </p:nvSpPr>
        <p:spPr>
          <a:xfrm>
            <a:off x="4241972" y="526831"/>
            <a:ext cx="1747594" cy="307777"/>
          </a:xfrm>
          <a:prstGeom prst="rect">
            <a:avLst/>
          </a:prstGeom>
          <a:solidFill>
            <a:srgbClr val="FFFF00"/>
          </a:solidFill>
        </p:spPr>
        <p:txBody>
          <a:bodyPr wrap="none" rtlCol="0">
            <a:spAutoFit/>
          </a:bodyPr>
          <a:lstStyle/>
          <a:p>
            <a:r>
              <a:rPr lang="en-US" sz="1400" dirty="0">
                <a:solidFill>
                  <a:srgbClr val="0000FF"/>
                </a:solidFill>
                <a:latin typeface="Arial" panose="020B0604020202020204" pitchFamily="34" charset="0"/>
                <a:cs typeface="Arial" panose="020B0604020202020204" pitchFamily="34" charset="0"/>
              </a:rPr>
              <a:t>Construction Phase</a:t>
            </a:r>
          </a:p>
        </p:txBody>
      </p:sp>
      <p:sp>
        <p:nvSpPr>
          <p:cNvPr id="7" name="TextBox 6">
            <a:extLst>
              <a:ext uri="{FF2B5EF4-FFF2-40B4-BE49-F238E27FC236}">
                <a16:creationId xmlns:a16="http://schemas.microsoft.com/office/drawing/2014/main" id="{88D34C70-9A8E-863D-1A3B-C6519A7D91CD}"/>
              </a:ext>
            </a:extLst>
          </p:cNvPr>
          <p:cNvSpPr txBox="1"/>
          <p:nvPr/>
        </p:nvSpPr>
        <p:spPr>
          <a:xfrm>
            <a:off x="7734515" y="517029"/>
            <a:ext cx="1381057" cy="307777"/>
          </a:xfrm>
          <a:prstGeom prst="rect">
            <a:avLst/>
          </a:prstGeom>
          <a:solidFill>
            <a:srgbClr val="FFFF00"/>
          </a:solidFill>
        </p:spPr>
        <p:txBody>
          <a:bodyPr wrap="square" rtlCol="0">
            <a:spAutoFit/>
          </a:bodyPr>
          <a:lstStyle/>
          <a:p>
            <a:r>
              <a:rPr lang="en-US" sz="1400" dirty="0">
                <a:solidFill>
                  <a:srgbClr val="0000FF"/>
                </a:solidFill>
                <a:latin typeface="Arial" panose="020B0604020202020204" pitchFamily="34" charset="0"/>
                <a:cs typeface="Arial" panose="020B0604020202020204" pitchFamily="34" charset="0"/>
              </a:rPr>
              <a:t>Science Phase</a:t>
            </a:r>
          </a:p>
        </p:txBody>
      </p:sp>
      <p:sp>
        <p:nvSpPr>
          <p:cNvPr id="8" name="TextBox 7">
            <a:extLst>
              <a:ext uri="{FF2B5EF4-FFF2-40B4-BE49-F238E27FC236}">
                <a16:creationId xmlns:a16="http://schemas.microsoft.com/office/drawing/2014/main" id="{2F836050-C6E5-3B28-ABED-D317B0F8DF87}"/>
              </a:ext>
            </a:extLst>
          </p:cNvPr>
          <p:cNvSpPr txBox="1"/>
          <p:nvPr/>
        </p:nvSpPr>
        <p:spPr>
          <a:xfrm>
            <a:off x="865603" y="3436513"/>
            <a:ext cx="1822871" cy="523220"/>
          </a:xfrm>
          <a:prstGeom prst="rect">
            <a:avLst/>
          </a:prstGeom>
          <a:noFill/>
        </p:spPr>
        <p:txBody>
          <a:bodyPr wrap="none" rtlCol="0">
            <a:spAutoFit/>
          </a:bodyPr>
          <a:lstStyle/>
          <a:p>
            <a:r>
              <a:rPr lang="en-US" sz="1400" dirty="0">
                <a:solidFill>
                  <a:srgbClr val="0000FF"/>
                </a:solidFill>
                <a:latin typeface="Arial" panose="020B0604020202020204" pitchFamily="34" charset="0"/>
                <a:cs typeface="Arial" panose="020B0604020202020204" pitchFamily="34" charset="0"/>
              </a:rPr>
              <a:t>for LLP construction </a:t>
            </a:r>
          </a:p>
          <a:p>
            <a:r>
              <a:rPr lang="en-US" sz="1400" dirty="0">
                <a:solidFill>
                  <a:srgbClr val="0000FF"/>
                </a:solidFill>
                <a:latin typeface="Arial" panose="020B0604020202020204" pitchFamily="34" charset="0"/>
                <a:cs typeface="Arial" panose="020B0604020202020204" pitchFamily="34" charset="0"/>
              </a:rPr>
              <a:t>starts at CD-3A</a:t>
            </a:r>
          </a:p>
        </p:txBody>
      </p:sp>
      <p:sp>
        <p:nvSpPr>
          <p:cNvPr id="9" name="TextBox 8">
            <a:extLst>
              <a:ext uri="{FF2B5EF4-FFF2-40B4-BE49-F238E27FC236}">
                <a16:creationId xmlns:a16="http://schemas.microsoft.com/office/drawing/2014/main" id="{3F5F354B-1A58-7534-5A82-99CE34F93085}"/>
              </a:ext>
            </a:extLst>
          </p:cNvPr>
          <p:cNvSpPr txBox="1"/>
          <p:nvPr/>
        </p:nvSpPr>
        <p:spPr>
          <a:xfrm>
            <a:off x="4094925" y="2296645"/>
            <a:ext cx="4354077" cy="523220"/>
          </a:xfrm>
          <a:prstGeom prst="rect">
            <a:avLst/>
          </a:prstGeom>
          <a:noFill/>
        </p:spPr>
        <p:txBody>
          <a:bodyPr wrap="none" rtlCol="0">
            <a:spAutoFit/>
          </a:bodyPr>
          <a:lstStyle/>
          <a:p>
            <a:r>
              <a:rPr lang="en-US" sz="1400" dirty="0">
                <a:solidFill>
                  <a:srgbClr val="0000FF"/>
                </a:solidFill>
                <a:latin typeface="Arial" panose="020B0604020202020204" pitchFamily="34" charset="0"/>
                <a:cs typeface="Arial" panose="020B0604020202020204" pitchFamily="34" charset="0"/>
              </a:rPr>
              <a:t>The thinner bars indicate that R&amp;D and design </a:t>
            </a:r>
          </a:p>
          <a:p>
            <a:r>
              <a:rPr lang="en-US" sz="1400" dirty="0">
                <a:solidFill>
                  <a:srgbClr val="0000FF"/>
                </a:solidFill>
                <a:latin typeface="Arial" panose="020B0604020202020204" pitchFamily="34" charset="0"/>
                <a:cs typeface="Arial" panose="020B0604020202020204" pitchFamily="34" charset="0"/>
              </a:rPr>
              <a:t>can continue at a small level beyond CD-2 and CD-3</a:t>
            </a:r>
          </a:p>
        </p:txBody>
      </p:sp>
      <p:sp>
        <p:nvSpPr>
          <p:cNvPr id="10" name="TextBox 9">
            <a:extLst>
              <a:ext uri="{FF2B5EF4-FFF2-40B4-BE49-F238E27FC236}">
                <a16:creationId xmlns:a16="http://schemas.microsoft.com/office/drawing/2014/main" id="{8312D7CD-4077-7DE7-6057-31FBE25C440C}"/>
              </a:ext>
            </a:extLst>
          </p:cNvPr>
          <p:cNvSpPr txBox="1"/>
          <p:nvPr/>
        </p:nvSpPr>
        <p:spPr>
          <a:xfrm>
            <a:off x="4167259" y="1575100"/>
            <a:ext cx="1639663" cy="523220"/>
          </a:xfrm>
          <a:prstGeom prst="rect">
            <a:avLst/>
          </a:prstGeom>
          <a:solidFill>
            <a:srgbClr val="5B9BD5">
              <a:lumMod val="20000"/>
              <a:lumOff val="8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Conclusion of RHIC Operations</a:t>
            </a:r>
          </a:p>
        </p:txBody>
      </p:sp>
      <p:cxnSp>
        <p:nvCxnSpPr>
          <p:cNvPr id="11" name="Straight Arrow Connector 10">
            <a:extLst>
              <a:ext uri="{FF2B5EF4-FFF2-40B4-BE49-F238E27FC236}">
                <a16:creationId xmlns:a16="http://schemas.microsoft.com/office/drawing/2014/main" id="{3082FF34-E823-CE95-BC01-0684456E03D6}"/>
              </a:ext>
            </a:extLst>
          </p:cNvPr>
          <p:cNvCxnSpPr>
            <a:cxnSpLocks/>
          </p:cNvCxnSpPr>
          <p:nvPr/>
        </p:nvCxnSpPr>
        <p:spPr>
          <a:xfrm flipH="1" flipV="1">
            <a:off x="3924567" y="1218230"/>
            <a:ext cx="232344" cy="472207"/>
          </a:xfrm>
          <a:prstGeom prst="straightConnector1">
            <a:avLst/>
          </a:prstGeom>
          <a:noFill/>
          <a:ln w="19050" cap="flat" cmpd="sng" algn="ctr">
            <a:solidFill>
              <a:srgbClr val="FF0000"/>
            </a:solidFill>
            <a:prstDash val="solid"/>
            <a:miter lim="800000"/>
            <a:tailEnd type="triangle"/>
          </a:ln>
          <a:effectLst/>
        </p:spPr>
      </p:cxnSp>
      <p:cxnSp>
        <p:nvCxnSpPr>
          <p:cNvPr id="13" name="Straight Connector 12">
            <a:extLst>
              <a:ext uri="{FF2B5EF4-FFF2-40B4-BE49-F238E27FC236}">
                <a16:creationId xmlns:a16="http://schemas.microsoft.com/office/drawing/2014/main" id="{FB4ABE20-C05C-F14E-B08E-1C6114F9397A}"/>
              </a:ext>
            </a:extLst>
          </p:cNvPr>
          <p:cNvCxnSpPr/>
          <p:nvPr/>
        </p:nvCxnSpPr>
        <p:spPr>
          <a:xfrm>
            <a:off x="3924567" y="1218230"/>
            <a:ext cx="0" cy="340634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26113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C5D3-2975-F74E-9609-DA8E139CC2B1}"/>
              </a:ext>
            </a:extLst>
          </p:cNvPr>
          <p:cNvSpPr>
            <a:spLocks noGrp="1"/>
          </p:cNvSpPr>
          <p:nvPr>
            <p:ph type="title"/>
          </p:nvPr>
        </p:nvSpPr>
        <p:spPr>
          <a:xfrm>
            <a:off x="91440" y="264161"/>
            <a:ext cx="9052560" cy="672992"/>
          </a:xfrm>
        </p:spPr>
        <p:txBody>
          <a:bodyPr>
            <a:normAutofit fontScale="90000"/>
          </a:bodyPr>
          <a:lstStyle/>
          <a:p>
            <a:r>
              <a:rPr lang="en-US" dirty="0"/>
              <a:t>Exposing Different Layers of the Nuclear Landscape with Electron Scattering</a:t>
            </a:r>
            <a:br>
              <a:rPr lang="en-US" dirty="0"/>
            </a:br>
            <a:r>
              <a:rPr lang="en-US" dirty="0"/>
              <a:t> </a:t>
            </a:r>
          </a:p>
        </p:txBody>
      </p:sp>
      <p:sp>
        <p:nvSpPr>
          <p:cNvPr id="4" name="Slide Number Placeholder 3">
            <a:extLst>
              <a:ext uri="{FF2B5EF4-FFF2-40B4-BE49-F238E27FC236}">
                <a16:creationId xmlns:a16="http://schemas.microsoft.com/office/drawing/2014/main" id="{6DFF2D06-AC23-2945-8166-B6CB91DB6452}"/>
              </a:ext>
            </a:extLst>
          </p:cNvPr>
          <p:cNvSpPr>
            <a:spLocks noGrp="1"/>
          </p:cNvSpPr>
          <p:nvPr>
            <p:ph type="sldNum" sz="quarter" idx="12"/>
          </p:nvPr>
        </p:nvSpPr>
        <p:spPr/>
        <p:txBody>
          <a:bodyPr/>
          <a:lstStyle/>
          <a:p>
            <a:fld id="{893C5830-40F3-F04E-B2E3-10E6672BA8FF}" type="slidenum">
              <a:rPr lang="en-US" smtClean="0"/>
              <a:pPr/>
              <a:t>40</a:t>
            </a:fld>
            <a:endParaRPr lang="en-US" dirty="0"/>
          </a:p>
        </p:txBody>
      </p:sp>
      <p:pic>
        <p:nvPicPr>
          <p:cNvPr id="7" name="Picture 2">
            <a:extLst>
              <a:ext uri="{FF2B5EF4-FFF2-40B4-BE49-F238E27FC236}">
                <a16:creationId xmlns:a16="http://schemas.microsoft.com/office/drawing/2014/main" id="{5696FE3B-96EF-3E08-DD71-9F06CCCE0E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2564448"/>
            <a:ext cx="2828925" cy="2634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a:extLst>
              <a:ext uri="{FF2B5EF4-FFF2-40B4-BE49-F238E27FC236}">
                <a16:creationId xmlns:a16="http://schemas.microsoft.com/office/drawing/2014/main" id="{5727FC84-EE4D-7913-2491-A807B7653A91}"/>
              </a:ext>
            </a:extLst>
          </p:cNvPr>
          <p:cNvPicPr>
            <a:picLocks noChangeAspect="1" noChangeArrowheads="1"/>
          </p:cNvPicPr>
          <p:nvPr/>
        </p:nvPicPr>
        <p:blipFill>
          <a:blip r:embed="rId3" cstate="print"/>
          <a:srcRect/>
          <a:stretch>
            <a:fillRect/>
          </a:stretch>
        </p:blipFill>
        <p:spPr bwMode="auto">
          <a:xfrm>
            <a:off x="85588" y="2476378"/>
            <a:ext cx="2962412" cy="3898070"/>
          </a:xfrm>
          <a:prstGeom prst="rect">
            <a:avLst/>
          </a:prstGeom>
          <a:noFill/>
          <a:ln w="9525">
            <a:noFill/>
            <a:miter lim="800000"/>
            <a:headEnd/>
            <a:tailEnd/>
          </a:ln>
        </p:spPr>
      </p:pic>
      <p:sp>
        <p:nvSpPr>
          <p:cNvPr id="10" name="Content Placeholder 2">
            <a:extLst>
              <a:ext uri="{FF2B5EF4-FFF2-40B4-BE49-F238E27FC236}">
                <a16:creationId xmlns:a16="http://schemas.microsoft.com/office/drawing/2014/main" id="{FD886482-C472-2595-15E9-D57F3E2FA2DB}"/>
              </a:ext>
            </a:extLst>
          </p:cNvPr>
          <p:cNvSpPr>
            <a:spLocks noGrp="1"/>
          </p:cNvSpPr>
          <p:nvPr>
            <p:ph idx="1"/>
          </p:nvPr>
        </p:nvSpPr>
        <p:spPr>
          <a:xfrm>
            <a:off x="533400" y="811848"/>
            <a:ext cx="2743200" cy="4876800"/>
          </a:xfrm>
        </p:spPr>
        <p:txBody>
          <a:bodyPr>
            <a:normAutofit/>
          </a:bodyPr>
          <a:lstStyle/>
          <a:p>
            <a:pPr marL="0" indent="0">
              <a:buNone/>
            </a:pPr>
            <a:r>
              <a:rPr lang="en-US" sz="1800" dirty="0">
                <a:solidFill>
                  <a:srgbClr val="0000FF"/>
                </a:solidFill>
              </a:rPr>
              <a:t>History:</a:t>
            </a:r>
          </a:p>
          <a:p>
            <a:pPr marL="0" indent="0">
              <a:buNone/>
            </a:pPr>
            <a:r>
              <a:rPr lang="en-US" sz="1800" dirty="0">
                <a:solidFill>
                  <a:srgbClr val="0000FF"/>
                </a:solidFill>
              </a:rPr>
              <a:t>Electromagnetic</a:t>
            </a:r>
          </a:p>
          <a:p>
            <a:pPr marL="0" indent="0">
              <a:buNone/>
            </a:pPr>
            <a:r>
              <a:rPr lang="en-US" sz="1600" dirty="0"/>
              <a:t>Elastic electron-nucleus scattering </a:t>
            </a:r>
            <a:r>
              <a:rPr lang="en-US" sz="1600" dirty="0">
                <a:sym typeface="Wingdings" panose="05000000000000000000" pitchFamily="2" charset="2"/>
              </a:rPr>
              <a:t> </a:t>
            </a:r>
            <a:r>
              <a:rPr lang="en-US" sz="1600" dirty="0">
                <a:solidFill>
                  <a:srgbClr val="0000FF"/>
                </a:solidFill>
                <a:sym typeface="Wingdings" panose="05000000000000000000" pitchFamily="2" charset="2"/>
              </a:rPr>
              <a:t>charge distribution of nuclei</a:t>
            </a:r>
            <a:endParaRPr lang="en-US" sz="1600" dirty="0">
              <a:solidFill>
                <a:srgbClr val="0000FF"/>
              </a:solidFill>
            </a:endParaRPr>
          </a:p>
        </p:txBody>
      </p:sp>
      <p:sp>
        <p:nvSpPr>
          <p:cNvPr id="15" name="Content Placeholder 2">
            <a:extLst>
              <a:ext uri="{FF2B5EF4-FFF2-40B4-BE49-F238E27FC236}">
                <a16:creationId xmlns:a16="http://schemas.microsoft.com/office/drawing/2014/main" id="{107EDF69-0993-88AC-3FFD-FDC1A7F9FABD}"/>
              </a:ext>
            </a:extLst>
          </p:cNvPr>
          <p:cNvSpPr txBox="1">
            <a:spLocks/>
          </p:cNvSpPr>
          <p:nvPr/>
        </p:nvSpPr>
        <p:spPr>
          <a:xfrm>
            <a:off x="3505200" y="811848"/>
            <a:ext cx="2743200" cy="48768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rgbClr val="0000FF"/>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20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2000" kern="1200">
                <a:solidFill>
                  <a:srgbClr val="0000FF"/>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20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Font typeface="Arial" pitchFamily="34" charset="0"/>
              <a:buNone/>
            </a:pPr>
            <a:r>
              <a:rPr lang="en-US" sz="1800" dirty="0">
                <a:solidFill>
                  <a:srgbClr val="0000FF"/>
                </a:solidFill>
                <a:latin typeface="Arial" panose="020B0604020202020204" pitchFamily="34" charset="0"/>
                <a:cs typeface="Arial" panose="020B0604020202020204" pitchFamily="34" charset="0"/>
              </a:rPr>
              <a:t>Present/Near-future:</a:t>
            </a:r>
          </a:p>
          <a:p>
            <a:pPr marL="0" indent="0">
              <a:buFont typeface="Arial" pitchFamily="34" charset="0"/>
              <a:buNone/>
            </a:pPr>
            <a:r>
              <a:rPr lang="en-US" sz="1800" dirty="0">
                <a:solidFill>
                  <a:srgbClr val="0000FF"/>
                </a:solidFill>
                <a:latin typeface="Arial" panose="020B0604020202020204" pitchFamily="34" charset="0"/>
                <a:cs typeface="Arial" panose="020B0604020202020204" pitchFamily="34" charset="0"/>
              </a:rPr>
              <a:t>Electroweak</a:t>
            </a:r>
          </a:p>
          <a:p>
            <a:pPr marL="0" indent="0">
              <a:buFont typeface="Arial" pitchFamily="34" charset="0"/>
              <a:buNone/>
            </a:pPr>
            <a:r>
              <a:rPr lang="en-US" sz="1600" dirty="0">
                <a:latin typeface="Arial" panose="020B0604020202020204" pitchFamily="34" charset="0"/>
                <a:cs typeface="Arial" panose="020B0604020202020204" pitchFamily="34" charset="0"/>
              </a:rPr>
              <a:t>Parity-violating elastic electron-nucleus scattering (or hadronic reactions </a:t>
            </a:r>
            <a:r>
              <a:rPr lang="en-US" sz="1600" i="1" dirty="0">
                <a:latin typeface="Arial" panose="020B0604020202020204" pitchFamily="34" charset="0"/>
                <a:cs typeface="Arial" panose="020B0604020202020204" pitchFamily="34" charset="0"/>
              </a:rPr>
              <a:t>e.g.</a:t>
            </a:r>
            <a:r>
              <a:rPr lang="en-US" sz="1600" dirty="0">
                <a:latin typeface="Arial" panose="020B0604020202020204" pitchFamily="34" charset="0"/>
                <a:cs typeface="Arial" panose="020B0604020202020204" pitchFamily="34" charset="0"/>
              </a:rPr>
              <a:t> at FRIB) </a:t>
            </a:r>
            <a:r>
              <a:rPr lang="en-US" sz="1600" dirty="0">
                <a:latin typeface="Arial" panose="020B0604020202020204" pitchFamily="34" charset="0"/>
                <a:cs typeface="Arial" panose="020B0604020202020204" pitchFamily="34" charset="0"/>
                <a:sym typeface="Wingdings" panose="05000000000000000000" pitchFamily="2" charset="2"/>
              </a:rPr>
              <a:t> </a:t>
            </a:r>
            <a:r>
              <a:rPr lang="en-US" sz="1600" dirty="0">
                <a:solidFill>
                  <a:srgbClr val="0000FF"/>
                </a:solidFill>
                <a:latin typeface="Arial" panose="020B0604020202020204" pitchFamily="34" charset="0"/>
                <a:cs typeface="Arial" panose="020B0604020202020204" pitchFamily="34" charset="0"/>
                <a:sym typeface="Wingdings" panose="05000000000000000000" pitchFamily="2" charset="2"/>
              </a:rPr>
              <a:t>neutron skin</a:t>
            </a:r>
            <a:endParaRPr lang="en-US" sz="1600" dirty="0">
              <a:solidFill>
                <a:srgbClr val="0000FF"/>
              </a:solidFill>
              <a:latin typeface="Arial" panose="020B0604020202020204" pitchFamily="34" charset="0"/>
              <a:cs typeface="Arial" panose="020B0604020202020204" pitchFamily="34" charset="0"/>
            </a:endParaRPr>
          </a:p>
        </p:txBody>
      </p:sp>
      <p:sp>
        <p:nvSpPr>
          <p:cNvPr id="16" name="Content Placeholder 2">
            <a:extLst>
              <a:ext uri="{FF2B5EF4-FFF2-40B4-BE49-F238E27FC236}">
                <a16:creationId xmlns:a16="http://schemas.microsoft.com/office/drawing/2014/main" id="{7BD688F0-9551-9ADB-4E96-8B8CC6E45B1B}"/>
              </a:ext>
            </a:extLst>
          </p:cNvPr>
          <p:cNvSpPr txBox="1">
            <a:spLocks/>
          </p:cNvSpPr>
          <p:nvPr/>
        </p:nvSpPr>
        <p:spPr>
          <a:xfrm>
            <a:off x="6400800" y="811848"/>
            <a:ext cx="2743200" cy="4876800"/>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rgbClr val="0000FF"/>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20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2000" kern="1200">
                <a:solidFill>
                  <a:srgbClr val="0000FF"/>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20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Font typeface="Arial" pitchFamily="34" charset="0"/>
              <a:buNone/>
            </a:pPr>
            <a:r>
              <a:rPr lang="en-US" sz="1800" dirty="0">
                <a:solidFill>
                  <a:srgbClr val="0000FF"/>
                </a:solidFill>
                <a:latin typeface="Arial" panose="020B0604020202020204" pitchFamily="34" charset="0"/>
                <a:cs typeface="Arial" panose="020B0604020202020204" pitchFamily="34" charset="0"/>
              </a:rPr>
              <a:t>Future/EIC:</a:t>
            </a:r>
          </a:p>
          <a:p>
            <a:pPr marL="0" indent="0">
              <a:buFont typeface="Arial" pitchFamily="34" charset="0"/>
              <a:buNone/>
            </a:pPr>
            <a:r>
              <a:rPr lang="en-US" sz="1800" dirty="0">
                <a:solidFill>
                  <a:srgbClr val="0000FF"/>
                </a:solidFill>
                <a:latin typeface="Arial" panose="020B0604020202020204" pitchFamily="34" charset="0"/>
                <a:cs typeface="Arial" panose="020B0604020202020204" pitchFamily="34" charset="0"/>
              </a:rPr>
              <a:t>Color dipole</a:t>
            </a:r>
          </a:p>
          <a:p>
            <a:pPr marL="0" indent="0">
              <a:buFont typeface="Arial" pitchFamily="34" charset="0"/>
              <a:buNone/>
            </a:pPr>
            <a:r>
              <a:rPr lang="en-US" sz="1600" dirty="0">
                <a:latin typeface="Symbol" panose="05050102010706020507" pitchFamily="18" charset="2"/>
                <a:cs typeface="Arial" panose="020B0604020202020204" pitchFamily="34" charset="0"/>
              </a:rPr>
              <a:t>f</a:t>
            </a:r>
            <a:r>
              <a:rPr lang="en-US" sz="1600" dirty="0">
                <a:latin typeface="Arial" panose="020B0604020202020204" pitchFamily="34" charset="0"/>
                <a:cs typeface="Arial" panose="020B0604020202020204" pitchFamily="34" charset="0"/>
              </a:rPr>
              <a:t> Production in coherent electron-nucleus scattering </a:t>
            </a:r>
            <a:r>
              <a:rPr lang="en-US" sz="1600" dirty="0">
                <a:latin typeface="Arial" panose="020B0604020202020204" pitchFamily="34" charset="0"/>
                <a:cs typeface="Arial" panose="020B0604020202020204" pitchFamily="34" charset="0"/>
                <a:sym typeface="Wingdings" panose="05000000000000000000" pitchFamily="2" charset="2"/>
              </a:rPr>
              <a:t> </a:t>
            </a:r>
            <a:r>
              <a:rPr lang="en-US" sz="1600" dirty="0">
                <a:solidFill>
                  <a:srgbClr val="0000FF"/>
                </a:solidFill>
                <a:latin typeface="Arial" panose="020B0604020202020204" pitchFamily="34" charset="0"/>
                <a:cs typeface="Arial" panose="020B0604020202020204" pitchFamily="34" charset="0"/>
                <a:sym typeface="Wingdings" panose="05000000000000000000" pitchFamily="2" charset="2"/>
              </a:rPr>
              <a:t>gluon spatial distribution of nuclei</a:t>
            </a:r>
          </a:p>
          <a:p>
            <a:pPr marL="0" indent="0">
              <a:buFont typeface="Arial" pitchFamily="34" charset="0"/>
              <a:buNone/>
            </a:pPr>
            <a:endParaRPr lang="en-US" sz="1800" dirty="0">
              <a:latin typeface="Arial" panose="020B0604020202020204" pitchFamily="34" charset="0"/>
              <a:cs typeface="Arial" panose="020B0604020202020204" pitchFamily="34" charset="0"/>
            </a:endParaRPr>
          </a:p>
          <a:p>
            <a:pPr marL="0" indent="0">
              <a:buFont typeface="Arial" pitchFamily="34" charset="0"/>
              <a:buNone/>
            </a:pPr>
            <a:endParaRPr lang="en-US" sz="1800" dirty="0">
              <a:latin typeface="Arial" panose="020B0604020202020204" pitchFamily="34" charset="0"/>
              <a:cs typeface="Arial" panose="020B0604020202020204" pitchFamily="34" charset="0"/>
            </a:endParaRPr>
          </a:p>
          <a:p>
            <a:pPr marL="0" indent="0">
              <a:buFont typeface="Arial" pitchFamily="34" charset="0"/>
              <a:buNone/>
            </a:pPr>
            <a:endParaRPr lang="en-US" sz="1800" dirty="0">
              <a:latin typeface="Arial" panose="020B0604020202020204" pitchFamily="34" charset="0"/>
              <a:cs typeface="Arial" panose="020B0604020202020204" pitchFamily="34" charset="0"/>
            </a:endParaRPr>
          </a:p>
          <a:p>
            <a:pPr marL="0" indent="0">
              <a:buFont typeface="Arial" pitchFamily="34" charset="0"/>
              <a:buNone/>
            </a:pPr>
            <a:endParaRPr lang="en-US" sz="1800" dirty="0">
              <a:latin typeface="Arial" panose="020B0604020202020204" pitchFamily="34" charset="0"/>
              <a:cs typeface="Arial" panose="020B0604020202020204" pitchFamily="34" charset="0"/>
            </a:endParaRPr>
          </a:p>
          <a:p>
            <a:pPr marL="0" indent="0">
              <a:buFont typeface="Arial" pitchFamily="34" charset="0"/>
              <a:buNone/>
            </a:pPr>
            <a:endParaRPr lang="en-US" sz="1800" dirty="0">
              <a:latin typeface="Arial" panose="020B0604020202020204" pitchFamily="34" charset="0"/>
              <a:cs typeface="Arial" panose="020B0604020202020204" pitchFamily="34" charset="0"/>
            </a:endParaRPr>
          </a:p>
          <a:p>
            <a:pPr marL="0" indent="0">
              <a:buFont typeface="Arial" pitchFamily="34" charset="0"/>
              <a:buNone/>
            </a:pPr>
            <a:endParaRPr lang="en-US" sz="1800" dirty="0">
              <a:latin typeface="Arial" panose="020B0604020202020204" pitchFamily="34" charset="0"/>
              <a:cs typeface="Arial" panose="020B0604020202020204" pitchFamily="34" charset="0"/>
            </a:endParaRPr>
          </a:p>
          <a:p>
            <a:pPr marL="0" indent="0">
              <a:buFont typeface="Arial" pitchFamily="34" charset="0"/>
              <a:buNone/>
            </a:pPr>
            <a:endParaRPr lang="en-US" sz="1800" dirty="0">
              <a:latin typeface="Arial" panose="020B0604020202020204" pitchFamily="34" charset="0"/>
              <a:cs typeface="Arial" panose="020B0604020202020204" pitchFamily="34" charset="0"/>
            </a:endParaRPr>
          </a:p>
          <a:p>
            <a:pPr marL="0" indent="0">
              <a:buFont typeface="Arial" pitchFamily="34" charset="0"/>
              <a:buNone/>
            </a:pPr>
            <a:endParaRPr lang="en-US" sz="1800" dirty="0">
              <a:latin typeface="Arial" panose="020B0604020202020204" pitchFamily="34" charset="0"/>
              <a:cs typeface="Arial" panose="020B0604020202020204" pitchFamily="34" charset="0"/>
            </a:endParaRPr>
          </a:p>
          <a:p>
            <a:pPr marL="0" indent="0">
              <a:buFont typeface="Arial" pitchFamily="34" charset="0"/>
              <a:buNone/>
            </a:pPr>
            <a:r>
              <a:rPr lang="en-US" sz="1600" dirty="0">
                <a:latin typeface="Arial" panose="020B0604020202020204" pitchFamily="34" charset="0"/>
                <a:cs typeface="Arial" panose="020B0604020202020204" pitchFamily="34" charset="0"/>
              </a:rPr>
              <a:t>Fourier transform gives unprecedented info on gluon spatial distribution, including impact of gluon saturation</a:t>
            </a:r>
          </a:p>
        </p:txBody>
      </p:sp>
      <p:graphicFrame>
        <p:nvGraphicFramePr>
          <p:cNvPr id="17" name="Object 16">
            <a:extLst>
              <a:ext uri="{FF2B5EF4-FFF2-40B4-BE49-F238E27FC236}">
                <a16:creationId xmlns:a16="http://schemas.microsoft.com/office/drawing/2014/main" id="{2C7D8DAD-FD83-2551-6A45-1D2E409F2141}"/>
              </a:ext>
            </a:extLst>
          </p:cNvPr>
          <p:cNvGraphicFramePr>
            <a:graphicFrameLocks noChangeAspect="1"/>
          </p:cNvGraphicFramePr>
          <p:nvPr/>
        </p:nvGraphicFramePr>
        <p:xfrm>
          <a:off x="3505200" y="4012248"/>
          <a:ext cx="2458115" cy="2140939"/>
        </p:xfrm>
        <a:graphic>
          <a:graphicData uri="http://schemas.openxmlformats.org/presentationml/2006/ole">
            <mc:AlternateContent xmlns:mc="http://schemas.openxmlformats.org/markup-compatibility/2006">
              <mc:Choice xmlns:v="urn:schemas-microsoft-com:vml" Requires="v">
                <p:oleObj name="Image" r:id="rId4" imgW="9454289" imgH="8234381" progId="Photoshop.Image.6">
                  <p:embed/>
                </p:oleObj>
              </mc:Choice>
              <mc:Fallback>
                <p:oleObj name="Image" r:id="rId4" imgW="9454289" imgH="8234381" progId="Photoshop.Image.6">
                  <p:embed/>
                  <p:pic>
                    <p:nvPicPr>
                      <p:cNvPr id="13"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4012248"/>
                        <a:ext cx="2458115" cy="2140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8" name="Picture 17" descr="prex_D2.jpg">
            <a:extLst>
              <a:ext uri="{FF2B5EF4-FFF2-40B4-BE49-F238E27FC236}">
                <a16:creationId xmlns:a16="http://schemas.microsoft.com/office/drawing/2014/main" id="{3E356A6C-BBF4-79AB-CF62-7FCA5EDE3A6D}"/>
              </a:ext>
            </a:extLst>
          </p:cNvPr>
          <p:cNvPicPr>
            <a:picLocks noChangeAspect="1"/>
          </p:cNvPicPr>
          <p:nvPr/>
        </p:nvPicPr>
        <p:blipFill>
          <a:blip r:embed="rId6" cstate="print"/>
          <a:srcRect t="10992" b="3817"/>
          <a:stretch>
            <a:fillRect/>
          </a:stretch>
        </p:blipFill>
        <p:spPr>
          <a:xfrm>
            <a:off x="3473889" y="2564448"/>
            <a:ext cx="2698311" cy="1773965"/>
          </a:xfrm>
          <a:prstGeom prst="rect">
            <a:avLst/>
          </a:prstGeom>
          <a:effectLst>
            <a:outerShdw sx="1000" sy="1000" algn="ctr" rotWithShape="0">
              <a:srgbClr val="000000"/>
            </a:outerShdw>
          </a:effectLst>
        </p:spPr>
      </p:pic>
    </p:spTree>
    <p:extLst>
      <p:ext uri="{BB962C8B-B14F-4D97-AF65-F5344CB8AC3E}">
        <p14:creationId xmlns:p14="http://schemas.microsoft.com/office/powerpoint/2010/main" val="25217510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41</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normAutofit/>
          </a:bodyPr>
          <a:lstStyle/>
          <a:p>
            <a:r>
              <a:rPr lang="en-US" dirty="0">
                <a:latin typeface="+mj-lt"/>
              </a:rPr>
              <a:t>Diffraction for the 21</a:t>
            </a:r>
            <a:r>
              <a:rPr lang="en-US" baseline="30000" dirty="0">
                <a:latin typeface="+mj-lt"/>
              </a:rPr>
              <a:t>st</a:t>
            </a:r>
            <a:r>
              <a:rPr lang="en-US" dirty="0">
                <a:latin typeface="+mj-lt"/>
              </a:rPr>
              <a:t> Century</a:t>
            </a:r>
          </a:p>
        </p:txBody>
      </p:sp>
      <p:sp>
        <p:nvSpPr>
          <p:cNvPr id="63" name="Shape 176">
            <a:extLst>
              <a:ext uri="{FF2B5EF4-FFF2-40B4-BE49-F238E27FC236}">
                <a16:creationId xmlns:a16="http://schemas.microsoft.com/office/drawing/2014/main" id="{E5FDA4A9-F30A-416F-B3C7-E5E4827B2F4B}"/>
              </a:ext>
            </a:extLst>
          </p:cNvPr>
          <p:cNvSpPr/>
          <p:nvPr/>
        </p:nvSpPr>
        <p:spPr>
          <a:xfrm>
            <a:off x="152400" y="685800"/>
            <a:ext cx="8839200" cy="1588"/>
          </a:xfrm>
          <a:prstGeom prst="line">
            <a:avLst/>
          </a:prstGeom>
          <a:ln w="38100">
            <a:solidFill>
              <a:srgbClr val="021EAA"/>
            </a:solidFill>
          </a:ln>
        </p:spPr>
        <p:txBody>
          <a:bodyPr lIns="0" tIns="0" rIns="0" bIns="0"/>
          <a:lstStyle/>
          <a:p>
            <a:endParaRPr>
              <a:latin typeface="+mj-lt"/>
            </a:endParaRPr>
          </a:p>
        </p:txBody>
      </p:sp>
      <p:pic>
        <p:nvPicPr>
          <p:cNvPr id="72" name="image67.png">
            <a:extLst>
              <a:ext uri="{FF2B5EF4-FFF2-40B4-BE49-F238E27FC236}">
                <a16:creationId xmlns:a16="http://schemas.microsoft.com/office/drawing/2014/main" id="{7580B124-A487-4CE3-B9F5-096AB92EE444}"/>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2366053" y="3026854"/>
            <a:ext cx="2036716" cy="1818496"/>
          </a:xfrm>
          <a:prstGeom prst="rect">
            <a:avLst/>
          </a:prstGeom>
          <a:ln w="12700">
            <a:miter lim="400000"/>
          </a:ln>
        </p:spPr>
      </p:pic>
      <p:sp>
        <p:nvSpPr>
          <p:cNvPr id="30" name="TextBox 29">
            <a:extLst>
              <a:ext uri="{FF2B5EF4-FFF2-40B4-BE49-F238E27FC236}">
                <a16:creationId xmlns:a16="http://schemas.microsoft.com/office/drawing/2014/main" id="{3223D57B-E34D-4AFF-9B0A-0B33FFB1906A}"/>
              </a:ext>
            </a:extLst>
          </p:cNvPr>
          <p:cNvSpPr txBox="1"/>
          <p:nvPr/>
        </p:nvSpPr>
        <p:spPr>
          <a:xfrm>
            <a:off x="544775" y="736600"/>
            <a:ext cx="8054449" cy="369332"/>
          </a:xfrm>
          <a:prstGeom prst="rect">
            <a:avLst/>
          </a:prstGeom>
          <a:noFill/>
        </p:spPr>
        <p:txBody>
          <a:bodyPr wrap="none" rtlCol="0">
            <a:spAutoFit/>
          </a:bodyPr>
          <a:lstStyle/>
          <a:p>
            <a:r>
              <a:rPr lang="en-US" dirty="0">
                <a:latin typeface="+mj-lt"/>
              </a:rPr>
              <a:t>Many ways to get to gluon distribution in nuclei, but diffraction most sensitive</a:t>
            </a:r>
          </a:p>
        </p:txBody>
      </p:sp>
      <p:sp>
        <p:nvSpPr>
          <p:cNvPr id="31" name="TextBox 12">
            <a:extLst>
              <a:ext uri="{FF2B5EF4-FFF2-40B4-BE49-F238E27FC236}">
                <a16:creationId xmlns:a16="http://schemas.microsoft.com/office/drawing/2014/main" id="{7811D489-052C-43C5-9AC8-556B0D091411}"/>
              </a:ext>
            </a:extLst>
          </p:cNvPr>
          <p:cNvSpPr txBox="1">
            <a:spLocks noChangeArrowheads="1"/>
          </p:cNvSpPr>
          <p:nvPr/>
        </p:nvSpPr>
        <p:spPr bwMode="auto">
          <a:xfrm>
            <a:off x="350199" y="1174343"/>
            <a:ext cx="3762374" cy="1200329"/>
          </a:xfrm>
          <a:prstGeom prst="rect">
            <a:avLst/>
          </a:prstGeom>
          <a:noFill/>
          <a:ln w="9525">
            <a:noFill/>
            <a:miter lim="800000"/>
            <a:headEnd/>
            <a:tailEnd/>
          </a:ln>
        </p:spPr>
        <p:txBody>
          <a:bodyPr wrap="square">
            <a:spAutoFit/>
          </a:bodyPr>
          <a:lstStyle/>
          <a:p>
            <a:r>
              <a:rPr lang="en-US" dirty="0">
                <a:solidFill>
                  <a:srgbClr val="0000FF"/>
                </a:solidFill>
                <a:latin typeface="Arial" pitchFamily="34" charset="0"/>
                <a:cs typeface="Arial" pitchFamily="34" charset="0"/>
              </a:rPr>
              <a:t>HERA surprise: A 7 </a:t>
            </a:r>
            <a:r>
              <a:rPr lang="en-US" dirty="0" err="1">
                <a:solidFill>
                  <a:srgbClr val="0000FF"/>
                </a:solidFill>
                <a:latin typeface="Arial" pitchFamily="34" charset="0"/>
                <a:cs typeface="Arial" pitchFamily="34" charset="0"/>
              </a:rPr>
              <a:t>TeV</a:t>
            </a:r>
            <a:r>
              <a:rPr lang="en-US" dirty="0">
                <a:solidFill>
                  <a:srgbClr val="0000FF"/>
                </a:solidFill>
                <a:latin typeface="Arial" pitchFamily="34" charset="0"/>
                <a:cs typeface="Arial" pitchFamily="34" charset="0"/>
              </a:rPr>
              <a:t> equivalent electron bombarding the proton … but nothing happens to the proton in 10-15% of cases</a:t>
            </a:r>
          </a:p>
        </p:txBody>
      </p:sp>
      <p:sp>
        <p:nvSpPr>
          <p:cNvPr id="32" name="Text Box 16">
            <a:extLst>
              <a:ext uri="{FF2B5EF4-FFF2-40B4-BE49-F238E27FC236}">
                <a16:creationId xmlns:a16="http://schemas.microsoft.com/office/drawing/2014/main" id="{E5FEFCA4-29AE-4538-9825-54BC86B26D93}"/>
              </a:ext>
            </a:extLst>
          </p:cNvPr>
          <p:cNvSpPr txBox="1">
            <a:spLocks noChangeArrowheads="1"/>
          </p:cNvSpPr>
          <p:nvPr/>
        </p:nvSpPr>
        <p:spPr bwMode="auto">
          <a:xfrm>
            <a:off x="1171562" y="2454313"/>
            <a:ext cx="2386423" cy="461665"/>
          </a:xfrm>
          <a:prstGeom prst="rect">
            <a:avLst/>
          </a:prstGeom>
          <a:noFill/>
          <a:ln w="9525">
            <a:solidFill>
              <a:schemeClr val="tx1"/>
            </a:solidFill>
            <a:miter lim="800000"/>
            <a:headEnd/>
            <a:tailEnd/>
          </a:ln>
        </p:spPr>
        <p:txBody>
          <a:bodyPr wrap="none">
            <a:spAutoFit/>
          </a:bodyPr>
          <a:lstStyle/>
          <a:p>
            <a:r>
              <a:rPr lang="en-US" sz="2400" dirty="0">
                <a:latin typeface="Arial" pitchFamily="34" charset="0"/>
                <a:cs typeface="Arial" pitchFamily="34" charset="0"/>
              </a:rPr>
              <a:t>Diffractive event</a:t>
            </a:r>
            <a:endParaRPr lang="en-GB" sz="2400" dirty="0">
              <a:latin typeface="Arial" pitchFamily="34" charset="0"/>
              <a:cs typeface="Arial" pitchFamily="34" charset="0"/>
            </a:endParaRPr>
          </a:p>
        </p:txBody>
      </p:sp>
      <p:grpSp>
        <p:nvGrpSpPr>
          <p:cNvPr id="33" name="Group 32">
            <a:extLst>
              <a:ext uri="{FF2B5EF4-FFF2-40B4-BE49-F238E27FC236}">
                <a16:creationId xmlns:a16="http://schemas.microsoft.com/office/drawing/2014/main" id="{2396FDA2-D4B0-43E2-A7BE-7097ECCBFB46}"/>
              </a:ext>
            </a:extLst>
          </p:cNvPr>
          <p:cNvGrpSpPr/>
          <p:nvPr/>
        </p:nvGrpSpPr>
        <p:grpSpPr>
          <a:xfrm>
            <a:off x="6664395" y="3823491"/>
            <a:ext cx="2445686" cy="2531105"/>
            <a:chOff x="4611206" y="1822202"/>
            <a:chExt cx="4532794" cy="4736973"/>
          </a:xfrm>
        </p:grpSpPr>
        <p:pic>
          <p:nvPicPr>
            <p:cNvPr id="34" name="Picture 33">
              <a:extLst>
                <a:ext uri="{FF2B5EF4-FFF2-40B4-BE49-F238E27FC236}">
                  <a16:creationId xmlns:a16="http://schemas.microsoft.com/office/drawing/2014/main" id="{0AEAF88E-17AD-4544-868C-610B6B4BFC4A}"/>
                </a:ext>
              </a:extLst>
            </p:cNvPr>
            <p:cNvPicPr>
              <a:picLocks noChangeAspect="1"/>
            </p:cNvPicPr>
            <p:nvPr/>
          </p:nvPicPr>
          <p:blipFill>
            <a:blip r:embed="rId3"/>
            <a:stretch>
              <a:fillRect/>
            </a:stretch>
          </p:blipFill>
          <p:spPr>
            <a:xfrm>
              <a:off x="4611206" y="1822202"/>
              <a:ext cx="4532794" cy="4736973"/>
            </a:xfrm>
            <a:prstGeom prst="rect">
              <a:avLst/>
            </a:prstGeom>
          </p:spPr>
        </p:pic>
        <p:sp>
          <p:nvSpPr>
            <p:cNvPr id="35" name="Rectangle 34">
              <a:extLst>
                <a:ext uri="{FF2B5EF4-FFF2-40B4-BE49-F238E27FC236}">
                  <a16:creationId xmlns:a16="http://schemas.microsoft.com/office/drawing/2014/main" id="{11DCCB32-C422-4D8F-8A25-9402AAEDD514}"/>
                </a:ext>
              </a:extLst>
            </p:cNvPr>
            <p:cNvSpPr/>
            <p:nvPr/>
          </p:nvSpPr>
          <p:spPr>
            <a:xfrm>
              <a:off x="5348941" y="5080002"/>
              <a:ext cx="914400" cy="4332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7" name="Shape 186">
            <a:extLst>
              <a:ext uri="{FF2B5EF4-FFF2-40B4-BE49-F238E27FC236}">
                <a16:creationId xmlns:a16="http://schemas.microsoft.com/office/drawing/2014/main" id="{FE9BDE74-E82A-4034-AA55-7C4C10C8E640}"/>
              </a:ext>
            </a:extLst>
          </p:cNvPr>
          <p:cNvSpPr/>
          <p:nvPr/>
        </p:nvSpPr>
        <p:spPr>
          <a:xfrm>
            <a:off x="4729514" y="3815132"/>
            <a:ext cx="1836331" cy="264174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defTabSz="914400">
              <a:spcAft>
                <a:spcPts val="600"/>
              </a:spcAft>
              <a:defRPr sz="1800">
                <a:solidFill>
                  <a:srgbClr val="021EAA"/>
                </a:solidFill>
                <a:latin typeface="+mn-lt"/>
                <a:ea typeface="+mn-ea"/>
                <a:cs typeface="+mn-cs"/>
                <a:sym typeface="Arial"/>
              </a:defRPr>
            </a:pPr>
            <a:r>
              <a:rPr sz="1600" dirty="0">
                <a:latin typeface="+mj-lt"/>
              </a:rPr>
              <a:t>Probing </a:t>
            </a:r>
            <a:r>
              <a:rPr lang="en-US" sz="1600" dirty="0">
                <a:latin typeface="+mj-lt"/>
              </a:rPr>
              <a:t>the onset of </a:t>
            </a:r>
            <a:r>
              <a:rPr sz="1600" dirty="0">
                <a:latin typeface="+mj-lt"/>
              </a:rPr>
              <a:t>gluon saturation through measuring σ</a:t>
            </a:r>
            <a:r>
              <a:rPr sz="1600" baseline="-5999" dirty="0">
                <a:latin typeface="+mj-lt"/>
              </a:rPr>
              <a:t>diff</a:t>
            </a:r>
            <a:r>
              <a:rPr sz="1600" dirty="0">
                <a:latin typeface="+mj-lt"/>
              </a:rPr>
              <a:t>/</a:t>
            </a:r>
            <a:r>
              <a:rPr sz="1600" dirty="0" err="1">
                <a:latin typeface="+mj-lt"/>
              </a:rPr>
              <a:t>σ</a:t>
            </a:r>
            <a:r>
              <a:rPr sz="1600" baseline="-5999" dirty="0" err="1">
                <a:latin typeface="+mj-lt"/>
              </a:rPr>
              <a:t>tot</a:t>
            </a:r>
            <a:endParaRPr lang="en-US" sz="1600" dirty="0">
              <a:solidFill>
                <a:srgbClr val="008000"/>
              </a:solidFill>
              <a:latin typeface="Arial" pitchFamily="34" charset="0"/>
              <a:cs typeface="Arial" pitchFamily="34" charset="0"/>
            </a:endParaRPr>
          </a:p>
          <a:p>
            <a:pPr>
              <a:spcAft>
                <a:spcPts val="600"/>
              </a:spcAft>
              <a:defRPr sz="1800">
                <a:solidFill>
                  <a:srgbClr val="021EAA"/>
                </a:solidFill>
                <a:latin typeface="+mn-lt"/>
                <a:ea typeface="+mn-ea"/>
                <a:cs typeface="+mn-cs"/>
                <a:sym typeface="Arial"/>
              </a:defRPr>
            </a:pPr>
            <a:r>
              <a:rPr lang="en-US" sz="1600" dirty="0">
                <a:solidFill>
                  <a:srgbClr val="008000"/>
                </a:solidFill>
                <a:latin typeface="Arial" pitchFamily="34" charset="0"/>
                <a:cs typeface="Arial" pitchFamily="34" charset="0"/>
              </a:rPr>
              <a:t>Predictions for    </a:t>
            </a:r>
            <a:r>
              <a:rPr lang="en-US" sz="1600" dirty="0" err="1">
                <a:solidFill>
                  <a:srgbClr val="008000"/>
                </a:solidFill>
                <a:latin typeface="Arial" pitchFamily="34" charset="0"/>
                <a:cs typeface="Arial" pitchFamily="34" charset="0"/>
              </a:rPr>
              <a:t>eA</a:t>
            </a:r>
            <a:r>
              <a:rPr lang="en-US" sz="1600" dirty="0">
                <a:solidFill>
                  <a:srgbClr val="008000"/>
                </a:solidFill>
                <a:latin typeface="Arial" pitchFamily="34" charset="0"/>
                <a:cs typeface="Arial" pitchFamily="34" charset="0"/>
              </a:rPr>
              <a:t> for such hard diffractive events range up to:</a:t>
            </a:r>
            <a:r>
              <a:rPr lang="en-US" sz="1600" dirty="0">
                <a:latin typeface="Arial" pitchFamily="34" charset="0"/>
                <a:cs typeface="Arial" pitchFamily="34" charset="0"/>
              </a:rPr>
              <a:t>       25-30%... given saturation models</a:t>
            </a:r>
          </a:p>
        </p:txBody>
      </p:sp>
      <p:sp>
        <p:nvSpPr>
          <p:cNvPr id="5" name="TextBox 4">
            <a:extLst>
              <a:ext uri="{FF2B5EF4-FFF2-40B4-BE49-F238E27FC236}">
                <a16:creationId xmlns:a16="http://schemas.microsoft.com/office/drawing/2014/main" id="{9E1100BD-1E56-465D-B404-43CC080C0715}"/>
              </a:ext>
            </a:extLst>
          </p:cNvPr>
          <p:cNvSpPr txBox="1"/>
          <p:nvPr/>
        </p:nvSpPr>
        <p:spPr>
          <a:xfrm>
            <a:off x="42949" y="3083069"/>
            <a:ext cx="2824701" cy="1323439"/>
          </a:xfrm>
          <a:prstGeom prst="rect">
            <a:avLst/>
          </a:prstGeom>
          <a:noFill/>
        </p:spPr>
        <p:txBody>
          <a:bodyPr wrap="square" rtlCol="0">
            <a:spAutoFit/>
          </a:bodyPr>
          <a:lstStyle/>
          <a:p>
            <a:r>
              <a:rPr lang="en-US" sz="1600" dirty="0">
                <a:latin typeface="+mj-lt"/>
              </a:rPr>
              <a:t>Diffraction cross-sections have strong discovery potential due to their </a:t>
            </a:r>
            <a:r>
              <a:rPr lang="en-US" sz="1600" b="1" dirty="0">
                <a:solidFill>
                  <a:srgbClr val="FF0000"/>
                </a:solidFill>
                <a:latin typeface="+mj-lt"/>
              </a:rPr>
              <a:t>high sensitivity to gluon density</a:t>
            </a:r>
            <a:r>
              <a:rPr lang="en-US" sz="1600" dirty="0">
                <a:solidFill>
                  <a:srgbClr val="021EAA"/>
                </a:solidFill>
                <a:latin typeface="+mj-lt"/>
              </a:rPr>
              <a:t>: </a:t>
            </a:r>
            <a:r>
              <a:rPr lang="fr-FR" sz="1600" dirty="0">
                <a:solidFill>
                  <a:srgbClr val="021EAA"/>
                </a:solidFill>
                <a:latin typeface="+mj-lt"/>
              </a:rPr>
              <a:t>σ~[g(x,Q</a:t>
            </a:r>
            <a:r>
              <a:rPr lang="fr-FR" sz="1600" baseline="30000" dirty="0">
                <a:solidFill>
                  <a:srgbClr val="021EAA"/>
                </a:solidFill>
                <a:latin typeface="+mj-lt"/>
              </a:rPr>
              <a:t>2</a:t>
            </a:r>
            <a:r>
              <a:rPr lang="fr-FR" sz="1600" dirty="0">
                <a:solidFill>
                  <a:srgbClr val="021EAA"/>
                </a:solidFill>
                <a:latin typeface="+mj-lt"/>
              </a:rPr>
              <a:t>)]</a:t>
            </a:r>
            <a:r>
              <a:rPr lang="fr-FR" sz="1600" b="1" baseline="30000" dirty="0">
                <a:solidFill>
                  <a:srgbClr val="FF0000"/>
                </a:solidFill>
                <a:latin typeface="+mj-lt"/>
              </a:rPr>
              <a:t>2</a:t>
            </a:r>
            <a:r>
              <a:rPr lang="fr-FR" sz="1600" dirty="0">
                <a:solidFill>
                  <a:srgbClr val="021EAA"/>
                </a:solidFill>
                <a:latin typeface="+mj-lt"/>
              </a:rPr>
              <a:t> </a:t>
            </a:r>
            <a:endParaRPr lang="en-US" sz="1600" dirty="0">
              <a:latin typeface="+mj-lt"/>
            </a:endParaRPr>
          </a:p>
        </p:txBody>
      </p:sp>
      <p:grpSp>
        <p:nvGrpSpPr>
          <p:cNvPr id="38" name="Group 37">
            <a:extLst>
              <a:ext uri="{FF2B5EF4-FFF2-40B4-BE49-F238E27FC236}">
                <a16:creationId xmlns:a16="http://schemas.microsoft.com/office/drawing/2014/main" id="{23137920-5E8B-4613-9641-D9612317D76B}"/>
              </a:ext>
            </a:extLst>
          </p:cNvPr>
          <p:cNvGrpSpPr/>
          <p:nvPr/>
        </p:nvGrpSpPr>
        <p:grpSpPr>
          <a:xfrm>
            <a:off x="4698859" y="1174344"/>
            <a:ext cx="4411222" cy="2542474"/>
            <a:chOff x="40930" y="875036"/>
            <a:chExt cx="4411222" cy="2542474"/>
          </a:xfrm>
        </p:grpSpPr>
        <p:grpSp>
          <p:nvGrpSpPr>
            <p:cNvPr id="39" name="Group 181">
              <a:extLst>
                <a:ext uri="{FF2B5EF4-FFF2-40B4-BE49-F238E27FC236}">
                  <a16:creationId xmlns:a16="http://schemas.microsoft.com/office/drawing/2014/main" id="{27B9EA79-EEC1-427B-A66C-828F8A02C7BF}"/>
                </a:ext>
              </a:extLst>
            </p:cNvPr>
            <p:cNvGrpSpPr/>
            <p:nvPr/>
          </p:nvGrpSpPr>
          <p:grpSpPr>
            <a:xfrm>
              <a:off x="1704396" y="875036"/>
              <a:ext cx="2747756" cy="2542474"/>
              <a:chOff x="93825" y="53469"/>
              <a:chExt cx="2747754" cy="2542473"/>
            </a:xfrm>
          </p:grpSpPr>
          <p:pic>
            <p:nvPicPr>
              <p:cNvPr id="41" name="dsigma_dt_jpsi_phi.pdf">
                <a:extLst>
                  <a:ext uri="{FF2B5EF4-FFF2-40B4-BE49-F238E27FC236}">
                    <a16:creationId xmlns:a16="http://schemas.microsoft.com/office/drawing/2014/main" id="{E7E3CFC4-0860-40AA-879A-13ACA756DC6B}"/>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93825" y="53469"/>
                <a:ext cx="2747756" cy="2542475"/>
              </a:xfrm>
              <a:prstGeom prst="rect">
                <a:avLst/>
              </a:prstGeom>
              <a:ln w="12700" cap="flat">
                <a:noFill/>
                <a:round/>
              </a:ln>
              <a:effectLst/>
            </p:spPr>
          </p:pic>
          <p:sp>
            <p:nvSpPr>
              <p:cNvPr id="42" name="Shape 180">
                <a:extLst>
                  <a:ext uri="{FF2B5EF4-FFF2-40B4-BE49-F238E27FC236}">
                    <a16:creationId xmlns:a16="http://schemas.microsoft.com/office/drawing/2014/main" id="{6295EA8A-2CDF-40EA-96AF-77B310EA6A36}"/>
                  </a:ext>
                </a:extLst>
              </p:cNvPr>
              <p:cNvSpPr/>
              <p:nvPr/>
            </p:nvSpPr>
            <p:spPr>
              <a:xfrm>
                <a:off x="607633" y="1974807"/>
                <a:ext cx="214460" cy="196589"/>
              </a:xfrm>
              <a:prstGeom prst="rect">
                <a:avLst/>
              </a:prstGeom>
              <a:solidFill>
                <a:srgbClr val="FFFFF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endParaRPr>
                  <a:latin typeface="+mj-lt"/>
                </a:endParaRPr>
              </a:p>
            </p:txBody>
          </p:sp>
        </p:grpSp>
        <p:sp>
          <p:nvSpPr>
            <p:cNvPr id="40" name="Shape 190">
              <a:extLst>
                <a:ext uri="{FF2B5EF4-FFF2-40B4-BE49-F238E27FC236}">
                  <a16:creationId xmlns:a16="http://schemas.microsoft.com/office/drawing/2014/main" id="{F2294523-F484-4527-9FEB-013E615A2775}"/>
                </a:ext>
              </a:extLst>
            </p:cNvPr>
            <p:cNvSpPr/>
            <p:nvPr/>
          </p:nvSpPr>
          <p:spPr>
            <a:xfrm>
              <a:off x="40930" y="875036"/>
              <a:ext cx="1625006" cy="231858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defTabSz="914400">
                <a:defRPr sz="1800">
                  <a:solidFill>
                    <a:srgbClr val="021EAA"/>
                  </a:solidFill>
                  <a:latin typeface="+mn-lt"/>
                  <a:ea typeface="+mn-ea"/>
                  <a:cs typeface="+mn-cs"/>
                  <a:sym typeface="Arial"/>
                </a:defRPr>
              </a:pPr>
              <a:r>
                <a:rPr sz="1600" dirty="0">
                  <a:latin typeface="+mj-lt"/>
                </a:rPr>
                <a:t>Extracting </a:t>
              </a:r>
              <a:r>
                <a:rPr lang="en-US" sz="1600" dirty="0">
                  <a:latin typeface="+mj-lt"/>
                </a:rPr>
                <a:t>the </a:t>
              </a:r>
              <a:r>
                <a:rPr sz="1600" dirty="0">
                  <a:latin typeface="+mj-lt"/>
                </a:rPr>
                <a:t>gluon distribution ρ(b</a:t>
              </a:r>
              <a:r>
                <a:rPr sz="1600" baseline="-5999" dirty="0">
                  <a:latin typeface="+mj-lt"/>
                </a:rPr>
                <a:t>T</a:t>
              </a:r>
              <a:r>
                <a:rPr sz="1600" dirty="0">
                  <a:latin typeface="+mj-lt"/>
                </a:rPr>
                <a:t>) of nuclei via Fourier transformation of dσ/dt in diffractive J/ψ production</a:t>
              </a:r>
            </a:p>
          </p:txBody>
        </p:sp>
      </p:grpSp>
      <p:sp>
        <p:nvSpPr>
          <p:cNvPr id="43" name="Shape 191">
            <a:extLst>
              <a:ext uri="{FF2B5EF4-FFF2-40B4-BE49-F238E27FC236}">
                <a16:creationId xmlns:a16="http://schemas.microsoft.com/office/drawing/2014/main" id="{9243D712-2942-42DA-949E-567287944945}"/>
              </a:ext>
            </a:extLst>
          </p:cNvPr>
          <p:cNvSpPr/>
          <p:nvPr/>
        </p:nvSpPr>
        <p:spPr>
          <a:xfrm>
            <a:off x="4629150" y="3766342"/>
            <a:ext cx="4376008" cy="17360"/>
          </a:xfrm>
          <a:prstGeom prst="line">
            <a:avLst/>
          </a:prstGeom>
          <a:ln w="38100">
            <a:solidFill>
              <a:srgbClr val="000000"/>
            </a:solidFill>
          </a:ln>
        </p:spPr>
        <p:txBody>
          <a:bodyPr lIns="0" tIns="0" rIns="0" bIns="0"/>
          <a:lstStyle/>
          <a:p>
            <a:pPr marL="40639" marR="40639" defTabSz="914400">
              <a:defRPr sz="2400">
                <a:uFill>
                  <a:solidFill>
                    <a:srgbClr val="000000"/>
                  </a:solidFill>
                </a:uFill>
                <a:latin typeface="Times New Roman"/>
                <a:ea typeface="Times New Roman"/>
                <a:cs typeface="Times New Roman"/>
                <a:sym typeface="Times New Roman"/>
              </a:defRPr>
            </a:pPr>
            <a:endParaRPr>
              <a:latin typeface="+mj-lt"/>
            </a:endParaRPr>
          </a:p>
        </p:txBody>
      </p:sp>
      <p:sp>
        <p:nvSpPr>
          <p:cNvPr id="36" name="Shape 192">
            <a:extLst>
              <a:ext uri="{FF2B5EF4-FFF2-40B4-BE49-F238E27FC236}">
                <a16:creationId xmlns:a16="http://schemas.microsoft.com/office/drawing/2014/main" id="{E8369526-5A41-4B60-BCA7-CB551AB6C099}"/>
              </a:ext>
            </a:extLst>
          </p:cNvPr>
          <p:cNvSpPr/>
          <p:nvPr/>
        </p:nvSpPr>
        <p:spPr>
          <a:xfrm flipV="1">
            <a:off x="4612113" y="1174343"/>
            <a:ext cx="0" cy="5282538"/>
          </a:xfrm>
          <a:prstGeom prst="line">
            <a:avLst/>
          </a:prstGeom>
          <a:ln w="25400">
            <a:solidFill>
              <a:srgbClr val="000000"/>
            </a:solidFill>
          </a:ln>
        </p:spPr>
        <p:txBody>
          <a:bodyPr lIns="0" tIns="0" rIns="0" bIns="0"/>
          <a:lstStyle/>
          <a:p>
            <a:pPr marL="40639" marR="40639"/>
            <a:endParaRPr sz="2400">
              <a:uFill>
                <a:solidFill>
                  <a:srgbClr val="000000"/>
                </a:solidFill>
              </a:uFill>
              <a:latin typeface="Times New Roman"/>
              <a:cs typeface="Times New Roman"/>
            </a:endParaRPr>
          </a:p>
        </p:txBody>
      </p:sp>
      <p:grpSp>
        <p:nvGrpSpPr>
          <p:cNvPr id="8" name="Group 7">
            <a:extLst>
              <a:ext uri="{FF2B5EF4-FFF2-40B4-BE49-F238E27FC236}">
                <a16:creationId xmlns:a16="http://schemas.microsoft.com/office/drawing/2014/main" id="{E847018C-B808-4F98-8B20-BB9A6A6FB7CE}"/>
              </a:ext>
            </a:extLst>
          </p:cNvPr>
          <p:cNvGrpSpPr/>
          <p:nvPr/>
        </p:nvGrpSpPr>
        <p:grpSpPr>
          <a:xfrm>
            <a:off x="0" y="4846553"/>
            <a:ext cx="4571988" cy="1401847"/>
            <a:chOff x="0" y="4770353"/>
            <a:chExt cx="4571988" cy="1401847"/>
          </a:xfrm>
        </p:grpSpPr>
        <p:sp>
          <p:nvSpPr>
            <p:cNvPr id="7" name="Rectangle 6">
              <a:extLst>
                <a:ext uri="{FF2B5EF4-FFF2-40B4-BE49-F238E27FC236}">
                  <a16:creationId xmlns:a16="http://schemas.microsoft.com/office/drawing/2014/main" id="{AA9001FE-26EA-48E9-A6B0-5ADBC2B120CE}"/>
                </a:ext>
              </a:extLst>
            </p:cNvPr>
            <p:cNvSpPr/>
            <p:nvPr/>
          </p:nvSpPr>
          <p:spPr>
            <a:xfrm>
              <a:off x="0" y="4770353"/>
              <a:ext cx="4571988" cy="1401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8E5F2065-65F8-41DF-B814-A822B1C1BA03}"/>
                </a:ext>
              </a:extLst>
            </p:cNvPr>
            <p:cNvGrpSpPr/>
            <p:nvPr/>
          </p:nvGrpSpPr>
          <p:grpSpPr>
            <a:xfrm>
              <a:off x="127676" y="4870789"/>
              <a:ext cx="4404212" cy="1282295"/>
              <a:chOff x="4741556" y="3607394"/>
              <a:chExt cx="4404212" cy="1282295"/>
            </a:xfrm>
          </p:grpSpPr>
          <p:pic>
            <p:nvPicPr>
              <p:cNvPr id="45" name="Picture 44">
                <a:extLst>
                  <a:ext uri="{FF2B5EF4-FFF2-40B4-BE49-F238E27FC236}">
                    <a16:creationId xmlns:a16="http://schemas.microsoft.com/office/drawing/2014/main" id="{223ACDBE-6CB9-4A70-B27D-36665B667474}"/>
                  </a:ext>
                </a:extLst>
              </p:cNvPr>
              <p:cNvPicPr>
                <a:picLocks noChangeAspect="1"/>
              </p:cNvPicPr>
              <p:nvPr/>
            </p:nvPicPr>
            <p:blipFill>
              <a:blip r:embed="rId5"/>
              <a:stretch>
                <a:fillRect/>
              </a:stretch>
            </p:blipFill>
            <p:spPr>
              <a:xfrm>
                <a:off x="4793177" y="4083244"/>
                <a:ext cx="1403412" cy="800100"/>
              </a:xfrm>
              <a:prstGeom prst="rect">
                <a:avLst/>
              </a:prstGeom>
            </p:spPr>
          </p:pic>
          <p:pic>
            <p:nvPicPr>
              <p:cNvPr id="46" name="Picture 45">
                <a:extLst>
                  <a:ext uri="{FF2B5EF4-FFF2-40B4-BE49-F238E27FC236}">
                    <a16:creationId xmlns:a16="http://schemas.microsoft.com/office/drawing/2014/main" id="{D74ECB60-E565-41DF-A054-3523FD73DB10}"/>
                  </a:ext>
                </a:extLst>
              </p:cNvPr>
              <p:cNvPicPr>
                <a:picLocks noChangeAspect="1"/>
              </p:cNvPicPr>
              <p:nvPr/>
            </p:nvPicPr>
            <p:blipFill>
              <a:blip r:embed="rId6"/>
              <a:stretch>
                <a:fillRect/>
              </a:stretch>
            </p:blipFill>
            <p:spPr>
              <a:xfrm>
                <a:off x="6850392" y="4083244"/>
                <a:ext cx="1453982" cy="806445"/>
              </a:xfrm>
              <a:prstGeom prst="rect">
                <a:avLst/>
              </a:prstGeom>
            </p:spPr>
          </p:pic>
          <p:sp>
            <p:nvSpPr>
              <p:cNvPr id="47" name="TextBox 46">
                <a:extLst>
                  <a:ext uri="{FF2B5EF4-FFF2-40B4-BE49-F238E27FC236}">
                    <a16:creationId xmlns:a16="http://schemas.microsoft.com/office/drawing/2014/main" id="{F35F7BE0-F076-4559-A91E-519689328538}"/>
                  </a:ext>
                </a:extLst>
              </p:cNvPr>
              <p:cNvSpPr txBox="1"/>
              <p:nvPr/>
            </p:nvSpPr>
            <p:spPr>
              <a:xfrm>
                <a:off x="4741556" y="3608257"/>
                <a:ext cx="1095485" cy="646331"/>
              </a:xfrm>
              <a:prstGeom prst="rect">
                <a:avLst/>
              </a:prstGeom>
              <a:noFill/>
            </p:spPr>
            <p:txBody>
              <a:bodyPr wrap="none" rtlCol="0">
                <a:spAutoFit/>
              </a:bodyPr>
              <a:lstStyle/>
              <a:p>
                <a:r>
                  <a:rPr lang="en-US" dirty="0">
                    <a:latin typeface="+mj-lt"/>
                  </a:rPr>
                  <a:t>gluon </a:t>
                </a:r>
              </a:p>
              <a:p>
                <a:r>
                  <a:rPr lang="en-US" dirty="0">
                    <a:latin typeface="+mj-lt"/>
                  </a:rPr>
                  <a:t>emission</a:t>
                </a:r>
              </a:p>
            </p:txBody>
          </p:sp>
          <p:sp>
            <p:nvSpPr>
              <p:cNvPr id="48" name="TextBox 47">
                <a:extLst>
                  <a:ext uri="{FF2B5EF4-FFF2-40B4-BE49-F238E27FC236}">
                    <a16:creationId xmlns:a16="http://schemas.microsoft.com/office/drawing/2014/main" id="{E8785E7A-540D-4C90-81B6-631B2D7431DA}"/>
                  </a:ext>
                </a:extLst>
              </p:cNvPr>
              <p:cNvSpPr txBox="1"/>
              <p:nvPr/>
            </p:nvSpPr>
            <p:spPr>
              <a:xfrm>
                <a:off x="6850392" y="3607394"/>
                <a:ext cx="2121336" cy="646331"/>
              </a:xfrm>
              <a:prstGeom prst="rect">
                <a:avLst/>
              </a:prstGeom>
              <a:noFill/>
            </p:spPr>
            <p:txBody>
              <a:bodyPr wrap="square" rtlCol="0">
                <a:spAutoFit/>
              </a:bodyPr>
              <a:lstStyle/>
              <a:p>
                <a:pPr algn="r"/>
                <a:r>
                  <a:rPr lang="en-US" dirty="0">
                    <a:latin typeface="+mj-lt"/>
                  </a:rPr>
                  <a:t>gluon recombination</a:t>
                </a:r>
              </a:p>
            </p:txBody>
          </p:sp>
          <p:sp>
            <p:nvSpPr>
              <p:cNvPr id="49" name="TextBox 48">
                <a:extLst>
                  <a:ext uri="{FF2B5EF4-FFF2-40B4-BE49-F238E27FC236}">
                    <a16:creationId xmlns:a16="http://schemas.microsoft.com/office/drawing/2014/main" id="{958E8541-7947-4BF4-9AD7-5EC487127C3E}"/>
                  </a:ext>
                </a:extLst>
              </p:cNvPr>
              <p:cNvSpPr txBox="1"/>
              <p:nvPr/>
            </p:nvSpPr>
            <p:spPr>
              <a:xfrm>
                <a:off x="6363832" y="4270516"/>
                <a:ext cx="319468" cy="369332"/>
              </a:xfrm>
              <a:prstGeom prst="rect">
                <a:avLst/>
              </a:prstGeom>
              <a:noFill/>
            </p:spPr>
            <p:txBody>
              <a:bodyPr wrap="none" rtlCol="0">
                <a:spAutoFit/>
              </a:bodyPr>
              <a:lstStyle/>
              <a:p>
                <a:r>
                  <a:rPr lang="en-US" b="1" dirty="0">
                    <a:solidFill>
                      <a:srgbClr val="FF0080"/>
                    </a:solidFill>
                    <a:latin typeface="+mj-lt"/>
                  </a:rPr>
                  <a:t>=</a:t>
                </a:r>
              </a:p>
            </p:txBody>
          </p:sp>
          <p:sp>
            <p:nvSpPr>
              <p:cNvPr id="50" name="TextBox 49">
                <a:extLst>
                  <a:ext uri="{FF2B5EF4-FFF2-40B4-BE49-F238E27FC236}">
                    <a16:creationId xmlns:a16="http://schemas.microsoft.com/office/drawing/2014/main" id="{882DF1CE-BFE7-43A5-B7AD-602B5D141B6C}"/>
                  </a:ext>
                </a:extLst>
              </p:cNvPr>
              <p:cNvSpPr txBox="1"/>
              <p:nvPr/>
            </p:nvSpPr>
            <p:spPr>
              <a:xfrm>
                <a:off x="8371209" y="4270516"/>
                <a:ext cx="774559" cy="369332"/>
              </a:xfrm>
              <a:prstGeom prst="rect">
                <a:avLst/>
              </a:prstGeom>
              <a:noFill/>
            </p:spPr>
            <p:txBody>
              <a:bodyPr wrap="none" rtlCol="0">
                <a:spAutoFit/>
              </a:bodyPr>
              <a:lstStyle/>
              <a:p>
                <a:r>
                  <a:rPr lang="en-US" b="1" dirty="0">
                    <a:solidFill>
                      <a:srgbClr val="FF0080"/>
                    </a:solidFill>
                    <a:latin typeface="+mj-lt"/>
                  </a:rPr>
                  <a:t>At Q</a:t>
                </a:r>
                <a:r>
                  <a:rPr lang="en-US" b="1" baseline="-25000" dirty="0">
                    <a:solidFill>
                      <a:srgbClr val="FF0080"/>
                    </a:solidFill>
                    <a:latin typeface="+mj-lt"/>
                  </a:rPr>
                  <a:t>S</a:t>
                </a:r>
                <a:endParaRPr lang="en-US" b="1" dirty="0">
                  <a:solidFill>
                    <a:srgbClr val="FF0080"/>
                  </a:solidFill>
                  <a:latin typeface="+mj-lt"/>
                </a:endParaRPr>
              </a:p>
            </p:txBody>
          </p:sp>
        </p:grpSp>
      </p:grpSp>
    </p:spTree>
    <p:extLst>
      <p:ext uri="{BB962C8B-B14F-4D97-AF65-F5344CB8AC3E}">
        <p14:creationId xmlns:p14="http://schemas.microsoft.com/office/powerpoint/2010/main" val="5032258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FD314-50F8-4B4E-9481-D80A068E1024}"/>
              </a:ext>
            </a:extLst>
          </p:cNvPr>
          <p:cNvSpPr>
            <a:spLocks noGrp="1"/>
          </p:cNvSpPr>
          <p:nvPr>
            <p:ph type="sldNum" sz="quarter" idx="12"/>
          </p:nvPr>
        </p:nvSpPr>
        <p:spPr/>
        <p:txBody>
          <a:bodyPr/>
          <a:lstStyle/>
          <a:p>
            <a:fld id="{893C5830-40F3-F04E-B2E3-10E6672BA8FF}" type="slidenum">
              <a:rPr lang="en-US" smtClean="0"/>
              <a:pPr/>
              <a:t>42</a:t>
            </a:fld>
            <a:endParaRPr lang="en-US"/>
          </a:p>
        </p:txBody>
      </p:sp>
      <p:sp>
        <p:nvSpPr>
          <p:cNvPr id="3" name="Title 2">
            <a:extLst>
              <a:ext uri="{FF2B5EF4-FFF2-40B4-BE49-F238E27FC236}">
                <a16:creationId xmlns:a16="http://schemas.microsoft.com/office/drawing/2014/main" id="{9612F4E5-1490-FB4E-A685-DABCEDBFDB0E}"/>
              </a:ext>
            </a:extLst>
          </p:cNvPr>
          <p:cNvSpPr>
            <a:spLocks noGrp="1"/>
          </p:cNvSpPr>
          <p:nvPr>
            <p:ph type="title"/>
          </p:nvPr>
        </p:nvSpPr>
        <p:spPr/>
        <p:txBody>
          <a:bodyPr/>
          <a:lstStyle/>
          <a:p>
            <a:r>
              <a:rPr lang="en-US" dirty="0"/>
              <a:t>Interaction Region Layout</a:t>
            </a:r>
          </a:p>
        </p:txBody>
      </p:sp>
      <p:pic>
        <p:nvPicPr>
          <p:cNvPr id="5" name="Picture 4" descr="A picture containing toy&#10;&#10;Description automatically generated">
            <a:extLst>
              <a:ext uri="{FF2B5EF4-FFF2-40B4-BE49-F238E27FC236}">
                <a16:creationId xmlns:a16="http://schemas.microsoft.com/office/drawing/2014/main" id="{54F67262-95BC-BD4B-A27D-30AD89951B65}"/>
              </a:ext>
            </a:extLst>
          </p:cNvPr>
          <p:cNvPicPr>
            <a:picLocks noChangeAspect="1"/>
          </p:cNvPicPr>
          <p:nvPr/>
        </p:nvPicPr>
        <p:blipFill rotWithShape="1">
          <a:blip r:embed="rId2"/>
          <a:srcRect l="14895" b="3391"/>
          <a:stretch/>
        </p:blipFill>
        <p:spPr>
          <a:xfrm>
            <a:off x="0" y="1091327"/>
            <a:ext cx="9080056" cy="4001573"/>
          </a:xfrm>
          <a:prstGeom prst="rect">
            <a:avLst/>
          </a:prstGeom>
        </p:spPr>
      </p:pic>
      <p:sp>
        <p:nvSpPr>
          <p:cNvPr id="8" name="TextBox 7">
            <a:extLst>
              <a:ext uri="{FF2B5EF4-FFF2-40B4-BE49-F238E27FC236}">
                <a16:creationId xmlns:a16="http://schemas.microsoft.com/office/drawing/2014/main" id="{314400B0-48C4-CD4D-A789-E0E1A4D1DF7A}"/>
              </a:ext>
            </a:extLst>
          </p:cNvPr>
          <p:cNvSpPr txBox="1"/>
          <p:nvPr/>
        </p:nvSpPr>
        <p:spPr>
          <a:xfrm>
            <a:off x="186023" y="5983499"/>
            <a:ext cx="4989659" cy="646331"/>
          </a:xfrm>
          <a:prstGeom prst="rect">
            <a:avLst/>
          </a:prstGeom>
          <a:solidFill>
            <a:srgbClr val="0432FF"/>
          </a:solidFill>
        </p:spPr>
        <p:txBody>
          <a:bodyPr wrap="square" rtlCol="0">
            <a:spAutoFit/>
          </a:bodyPr>
          <a:lstStyle/>
          <a:p>
            <a:pPr algn="l"/>
            <a:r>
              <a:rPr lang="en-US" dirty="0">
                <a:solidFill>
                  <a:schemeClr val="bg1"/>
                </a:solidFill>
                <a:latin typeface="+mj-lt"/>
              </a:rPr>
              <a:t>every cm counts… </a:t>
            </a:r>
            <a:r>
              <a:rPr lang="en-US" dirty="0">
                <a:solidFill>
                  <a:schemeClr val="bg1"/>
                </a:solidFill>
                <a:latin typeface="+mj-lt"/>
                <a:sym typeface="Wingdings" pitchFamily="2" charset="2"/>
              </a:rPr>
              <a:t> integration and communication with accelerator team is crucial</a:t>
            </a:r>
            <a:endParaRPr lang="en-US" dirty="0">
              <a:solidFill>
                <a:schemeClr val="bg1"/>
              </a:solidFill>
              <a:latin typeface="+mj-lt"/>
            </a:endParaRPr>
          </a:p>
        </p:txBody>
      </p:sp>
      <p:sp>
        <p:nvSpPr>
          <p:cNvPr id="9" name="TextBox 8">
            <a:extLst>
              <a:ext uri="{FF2B5EF4-FFF2-40B4-BE49-F238E27FC236}">
                <a16:creationId xmlns:a16="http://schemas.microsoft.com/office/drawing/2014/main" id="{E8E6F0BE-B5FF-5D40-80ED-10739C9AA48A}"/>
              </a:ext>
            </a:extLst>
          </p:cNvPr>
          <p:cNvSpPr txBox="1"/>
          <p:nvPr/>
        </p:nvSpPr>
        <p:spPr>
          <a:xfrm>
            <a:off x="3885644" y="4676708"/>
            <a:ext cx="1150784" cy="553998"/>
          </a:xfrm>
          <a:prstGeom prst="rect">
            <a:avLst/>
          </a:prstGeom>
          <a:solidFill>
            <a:schemeClr val="bg2"/>
          </a:solidFill>
          <a:ln w="12700">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RCS</a:t>
            </a:r>
          </a:p>
          <a:p>
            <a:r>
              <a:rPr lang="en-US" sz="900" i="1" dirty="0">
                <a:latin typeface="Arial" panose="020B0604020202020204" pitchFamily="34" charset="0"/>
                <a:cs typeface="Arial" panose="020B0604020202020204" pitchFamily="34" charset="0"/>
              </a:rPr>
              <a:t>With Detector Bypass</a:t>
            </a:r>
          </a:p>
        </p:txBody>
      </p:sp>
      <p:cxnSp>
        <p:nvCxnSpPr>
          <p:cNvPr id="10" name="Straight Arrow Connector 9">
            <a:extLst>
              <a:ext uri="{FF2B5EF4-FFF2-40B4-BE49-F238E27FC236}">
                <a16:creationId xmlns:a16="http://schemas.microsoft.com/office/drawing/2014/main" id="{DDBF6BDF-E658-1C45-8E58-3C172EF6E917}"/>
              </a:ext>
            </a:extLst>
          </p:cNvPr>
          <p:cNvCxnSpPr>
            <a:cxnSpLocks/>
          </p:cNvCxnSpPr>
          <p:nvPr/>
        </p:nvCxnSpPr>
        <p:spPr>
          <a:xfrm flipH="1" flipV="1">
            <a:off x="3393668" y="4031948"/>
            <a:ext cx="532497" cy="62957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8AFD7ED-C55C-9E47-A170-C40FA06BF58B}"/>
              </a:ext>
            </a:extLst>
          </p:cNvPr>
          <p:cNvSpPr txBox="1"/>
          <p:nvPr/>
        </p:nvSpPr>
        <p:spPr>
          <a:xfrm>
            <a:off x="7414284" y="1958314"/>
            <a:ext cx="980679" cy="646331"/>
          </a:xfrm>
          <a:prstGeom prst="rect">
            <a:avLst/>
          </a:prstGeom>
          <a:solidFill>
            <a:schemeClr val="bg2"/>
          </a:solidFill>
          <a:ln w="12700">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HSR Injection Line</a:t>
            </a:r>
          </a:p>
        </p:txBody>
      </p:sp>
      <p:cxnSp>
        <p:nvCxnSpPr>
          <p:cNvPr id="12" name="Straight Arrow Connector 11">
            <a:extLst>
              <a:ext uri="{FF2B5EF4-FFF2-40B4-BE49-F238E27FC236}">
                <a16:creationId xmlns:a16="http://schemas.microsoft.com/office/drawing/2014/main" id="{61AE8BB7-1C76-5949-9EA5-4537381F7EB4}"/>
              </a:ext>
            </a:extLst>
          </p:cNvPr>
          <p:cNvCxnSpPr>
            <a:cxnSpLocks/>
          </p:cNvCxnSpPr>
          <p:nvPr/>
        </p:nvCxnSpPr>
        <p:spPr>
          <a:xfrm flipH="1" flipV="1">
            <a:off x="1286395" y="4812443"/>
            <a:ext cx="248262" cy="46933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1E9056F-EFA3-E049-ADF5-184F35A6D9A1}"/>
              </a:ext>
            </a:extLst>
          </p:cNvPr>
          <p:cNvCxnSpPr>
            <a:cxnSpLocks/>
            <a:stCxn id="14" idx="3"/>
          </p:cNvCxnSpPr>
          <p:nvPr/>
        </p:nvCxnSpPr>
        <p:spPr>
          <a:xfrm>
            <a:off x="7152112" y="1141846"/>
            <a:ext cx="242601" cy="3678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44DFAA4-FA23-D84D-A95C-4951145538A1}"/>
              </a:ext>
            </a:extLst>
          </p:cNvPr>
          <p:cNvSpPr txBox="1"/>
          <p:nvPr/>
        </p:nvSpPr>
        <p:spPr>
          <a:xfrm>
            <a:off x="5742533" y="911013"/>
            <a:ext cx="1409579" cy="461665"/>
          </a:xfrm>
          <a:prstGeom prst="rect">
            <a:avLst/>
          </a:prstGeom>
          <a:solidFill>
            <a:schemeClr val="bg2"/>
          </a:solidFill>
          <a:ln w="12700">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ESR Forward side</a:t>
            </a:r>
          </a:p>
        </p:txBody>
      </p:sp>
      <p:sp>
        <p:nvSpPr>
          <p:cNvPr id="15" name="TextBox 14">
            <a:extLst>
              <a:ext uri="{FF2B5EF4-FFF2-40B4-BE49-F238E27FC236}">
                <a16:creationId xmlns:a16="http://schemas.microsoft.com/office/drawing/2014/main" id="{C92C8EFE-1BF9-234B-957F-C4B2D1146ED4}"/>
              </a:ext>
            </a:extLst>
          </p:cNvPr>
          <p:cNvSpPr txBox="1"/>
          <p:nvPr/>
        </p:nvSpPr>
        <p:spPr>
          <a:xfrm>
            <a:off x="6794895" y="2871496"/>
            <a:ext cx="1551764" cy="276999"/>
          </a:xfrm>
          <a:prstGeom prst="rect">
            <a:avLst/>
          </a:prstGeom>
          <a:solidFill>
            <a:schemeClr val="bg2"/>
          </a:solidFill>
          <a:ln w="12700">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HSR Forward Side</a:t>
            </a:r>
          </a:p>
        </p:txBody>
      </p:sp>
      <p:cxnSp>
        <p:nvCxnSpPr>
          <p:cNvPr id="16" name="Straight Arrow Connector 15">
            <a:extLst>
              <a:ext uri="{FF2B5EF4-FFF2-40B4-BE49-F238E27FC236}">
                <a16:creationId xmlns:a16="http://schemas.microsoft.com/office/drawing/2014/main" id="{20366254-B33F-144E-84BF-D33724D2424D}"/>
              </a:ext>
            </a:extLst>
          </p:cNvPr>
          <p:cNvCxnSpPr>
            <a:cxnSpLocks/>
            <a:stCxn id="15" idx="1"/>
          </p:cNvCxnSpPr>
          <p:nvPr/>
        </p:nvCxnSpPr>
        <p:spPr>
          <a:xfrm flipH="1" flipV="1">
            <a:off x="6299381" y="2226880"/>
            <a:ext cx="495514" cy="78311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E1156E5-CB8D-8C44-A667-60E9CE0237DB}"/>
              </a:ext>
            </a:extLst>
          </p:cNvPr>
          <p:cNvCxnSpPr>
            <a:cxnSpLocks/>
          </p:cNvCxnSpPr>
          <p:nvPr/>
        </p:nvCxnSpPr>
        <p:spPr>
          <a:xfrm flipV="1">
            <a:off x="8383066" y="1220977"/>
            <a:ext cx="193792" cy="74210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CC0AC50-996A-9844-9F9D-7726268CA07C}"/>
              </a:ext>
            </a:extLst>
          </p:cNvPr>
          <p:cNvSpPr txBox="1"/>
          <p:nvPr/>
        </p:nvSpPr>
        <p:spPr>
          <a:xfrm>
            <a:off x="3127700" y="1549349"/>
            <a:ext cx="1506089" cy="646331"/>
          </a:xfrm>
          <a:prstGeom prst="rect">
            <a:avLst/>
          </a:prstGeom>
          <a:solidFill>
            <a:schemeClr val="bg2"/>
          </a:solidFill>
          <a:ln w="12700">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Forward Side</a:t>
            </a:r>
          </a:p>
          <a:p>
            <a:r>
              <a:rPr lang="en-US" sz="1200" dirty="0">
                <a:latin typeface="Arial" panose="020B0604020202020204" pitchFamily="34" charset="0"/>
                <a:cs typeface="Arial" panose="020B0604020202020204" pitchFamily="34" charset="0"/>
              </a:rPr>
              <a:t>SC Magnet Cryostat</a:t>
            </a:r>
          </a:p>
        </p:txBody>
      </p:sp>
      <p:cxnSp>
        <p:nvCxnSpPr>
          <p:cNvPr id="19" name="Straight Arrow Connector 18">
            <a:extLst>
              <a:ext uri="{FF2B5EF4-FFF2-40B4-BE49-F238E27FC236}">
                <a16:creationId xmlns:a16="http://schemas.microsoft.com/office/drawing/2014/main" id="{655354DD-1EDA-9A4C-B654-DA895632911D}"/>
              </a:ext>
            </a:extLst>
          </p:cNvPr>
          <p:cNvCxnSpPr>
            <a:cxnSpLocks/>
          </p:cNvCxnSpPr>
          <p:nvPr/>
        </p:nvCxnSpPr>
        <p:spPr>
          <a:xfrm>
            <a:off x="4642338" y="1969477"/>
            <a:ext cx="334201" cy="79665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55AE691-C347-494E-A311-47025EC11E60}"/>
              </a:ext>
            </a:extLst>
          </p:cNvPr>
          <p:cNvCxnSpPr>
            <a:cxnSpLocks/>
            <a:stCxn id="21" idx="3"/>
          </p:cNvCxnSpPr>
          <p:nvPr/>
        </p:nvCxnSpPr>
        <p:spPr>
          <a:xfrm>
            <a:off x="2598113" y="2983684"/>
            <a:ext cx="688611" cy="64194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2B5B822-03C0-0E49-A571-0FA477A4F35D}"/>
              </a:ext>
            </a:extLst>
          </p:cNvPr>
          <p:cNvSpPr txBox="1"/>
          <p:nvPr/>
        </p:nvSpPr>
        <p:spPr>
          <a:xfrm>
            <a:off x="1023105" y="2750982"/>
            <a:ext cx="1575008" cy="465404"/>
          </a:xfrm>
          <a:prstGeom prst="rect">
            <a:avLst/>
          </a:prstGeom>
          <a:solidFill>
            <a:schemeClr val="bg2"/>
          </a:solidFill>
          <a:ln w="12700">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Rear Side</a:t>
            </a:r>
          </a:p>
          <a:p>
            <a:r>
              <a:rPr lang="en-US" sz="1200" dirty="0">
                <a:latin typeface="Arial" panose="020B0604020202020204" pitchFamily="34" charset="0"/>
                <a:cs typeface="Arial" panose="020B0604020202020204" pitchFamily="34" charset="0"/>
              </a:rPr>
              <a:t>SC Magnet Cryostat</a:t>
            </a:r>
          </a:p>
        </p:txBody>
      </p:sp>
      <p:cxnSp>
        <p:nvCxnSpPr>
          <p:cNvPr id="22" name="Straight Arrow Connector 21">
            <a:extLst>
              <a:ext uri="{FF2B5EF4-FFF2-40B4-BE49-F238E27FC236}">
                <a16:creationId xmlns:a16="http://schemas.microsoft.com/office/drawing/2014/main" id="{9CF55696-F703-DE4F-A65F-6CEC6CCDB10C}"/>
              </a:ext>
            </a:extLst>
          </p:cNvPr>
          <p:cNvCxnSpPr>
            <a:cxnSpLocks/>
            <a:stCxn id="23" idx="3"/>
          </p:cNvCxnSpPr>
          <p:nvPr/>
        </p:nvCxnSpPr>
        <p:spPr>
          <a:xfrm>
            <a:off x="3556383" y="2398177"/>
            <a:ext cx="266207" cy="54104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E2B2CFE-9983-CA4F-A678-D4D1468A033F}"/>
              </a:ext>
            </a:extLst>
          </p:cNvPr>
          <p:cNvSpPr txBox="1"/>
          <p:nvPr/>
        </p:nvSpPr>
        <p:spPr>
          <a:xfrm>
            <a:off x="2316259" y="2167344"/>
            <a:ext cx="1240124" cy="461665"/>
          </a:xfrm>
          <a:prstGeom prst="rect">
            <a:avLst/>
          </a:prstGeom>
          <a:solidFill>
            <a:schemeClr val="bg2"/>
          </a:solidFill>
          <a:ln w="12700">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Central Detector</a:t>
            </a:r>
          </a:p>
        </p:txBody>
      </p:sp>
      <p:sp>
        <p:nvSpPr>
          <p:cNvPr id="24" name="TextBox 23">
            <a:extLst>
              <a:ext uri="{FF2B5EF4-FFF2-40B4-BE49-F238E27FC236}">
                <a16:creationId xmlns:a16="http://schemas.microsoft.com/office/drawing/2014/main" id="{5CE1B89F-55A3-4440-B337-5A6B0CDF04FA}"/>
              </a:ext>
            </a:extLst>
          </p:cNvPr>
          <p:cNvSpPr txBox="1"/>
          <p:nvPr/>
        </p:nvSpPr>
        <p:spPr>
          <a:xfrm>
            <a:off x="1427854" y="5282791"/>
            <a:ext cx="971842" cy="461665"/>
          </a:xfrm>
          <a:prstGeom prst="rect">
            <a:avLst/>
          </a:prstGeom>
          <a:solidFill>
            <a:schemeClr val="bg2"/>
          </a:solidFill>
          <a:ln w="12700">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ESR Rear side</a:t>
            </a:r>
          </a:p>
        </p:txBody>
      </p:sp>
      <p:sp>
        <p:nvSpPr>
          <p:cNvPr id="25" name="TextBox 24">
            <a:extLst>
              <a:ext uri="{FF2B5EF4-FFF2-40B4-BE49-F238E27FC236}">
                <a16:creationId xmlns:a16="http://schemas.microsoft.com/office/drawing/2014/main" id="{B07ABFC5-6C31-1449-B2EB-598F1F778C5C}"/>
              </a:ext>
            </a:extLst>
          </p:cNvPr>
          <p:cNvSpPr txBox="1"/>
          <p:nvPr/>
        </p:nvSpPr>
        <p:spPr>
          <a:xfrm>
            <a:off x="174678" y="3897350"/>
            <a:ext cx="1010110" cy="461665"/>
          </a:xfrm>
          <a:prstGeom prst="rect">
            <a:avLst/>
          </a:prstGeom>
          <a:solidFill>
            <a:schemeClr val="bg2"/>
          </a:solidFill>
          <a:ln w="12700">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HSR </a:t>
            </a:r>
          </a:p>
          <a:p>
            <a:r>
              <a:rPr lang="en-US" sz="1200" dirty="0">
                <a:latin typeface="Arial" panose="020B0604020202020204" pitchFamily="34" charset="0"/>
                <a:cs typeface="Arial" panose="020B0604020202020204" pitchFamily="34" charset="0"/>
              </a:rPr>
              <a:t>Rear Side</a:t>
            </a:r>
          </a:p>
        </p:txBody>
      </p:sp>
      <p:cxnSp>
        <p:nvCxnSpPr>
          <p:cNvPr id="26" name="Straight Arrow Connector 25">
            <a:extLst>
              <a:ext uri="{FF2B5EF4-FFF2-40B4-BE49-F238E27FC236}">
                <a16:creationId xmlns:a16="http://schemas.microsoft.com/office/drawing/2014/main" id="{1CA7A334-21B7-7940-933D-09059498F87A}"/>
              </a:ext>
            </a:extLst>
          </p:cNvPr>
          <p:cNvCxnSpPr>
            <a:cxnSpLocks/>
            <a:stCxn id="25" idx="3"/>
          </p:cNvCxnSpPr>
          <p:nvPr/>
        </p:nvCxnSpPr>
        <p:spPr>
          <a:xfrm>
            <a:off x="1184788" y="4128183"/>
            <a:ext cx="380543" cy="35776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BE16A58-5F3D-C849-923E-310CBFAD0E82}"/>
              </a:ext>
            </a:extLst>
          </p:cNvPr>
          <p:cNvSpPr txBox="1"/>
          <p:nvPr/>
        </p:nvSpPr>
        <p:spPr>
          <a:xfrm>
            <a:off x="6711636" y="3754534"/>
            <a:ext cx="2409634" cy="830997"/>
          </a:xfrm>
          <a:prstGeom prst="rect">
            <a:avLst/>
          </a:prstGeom>
          <a:noFill/>
        </p:spPr>
        <p:txBody>
          <a:bodyPr wrap="none" rtlCol="0">
            <a:spAutoFit/>
          </a:bodyPr>
          <a:lstStyle/>
          <a:p>
            <a:pPr algn="l"/>
            <a:r>
              <a:rPr lang="en-US" sz="1200" dirty="0">
                <a:latin typeface="Arial" panose="020B0604020202020204" pitchFamily="34" charset="0"/>
                <a:cs typeface="Arial" panose="020B0604020202020204" pitchFamily="34" charset="0"/>
              </a:rPr>
              <a:t>HSR: Hadron Storage Ring</a:t>
            </a:r>
          </a:p>
          <a:p>
            <a:pPr algn="l"/>
            <a:r>
              <a:rPr lang="en-US" sz="1200" dirty="0">
                <a:latin typeface="Arial" panose="020B0604020202020204" pitchFamily="34" charset="0"/>
                <a:cs typeface="Arial" panose="020B0604020202020204" pitchFamily="34" charset="0"/>
              </a:rPr>
              <a:t>ESR: Electron Storage Ring</a:t>
            </a:r>
          </a:p>
          <a:p>
            <a:pPr algn="l"/>
            <a:r>
              <a:rPr lang="en-US" sz="1200" dirty="0">
                <a:latin typeface="Arial" panose="020B0604020202020204" pitchFamily="34" charset="0"/>
                <a:cs typeface="Arial" panose="020B0604020202020204" pitchFamily="34" charset="0"/>
              </a:rPr>
              <a:t>RCS: Rapid Cycling Synchrotron</a:t>
            </a:r>
          </a:p>
          <a:p>
            <a:pPr algn="l"/>
            <a:r>
              <a:rPr lang="en-US" sz="1200" dirty="0">
                <a:latin typeface="Arial" panose="020B0604020202020204" pitchFamily="34" charset="0"/>
                <a:cs typeface="Arial" panose="020B0604020202020204" pitchFamily="34" charset="0"/>
              </a:rPr>
              <a:t>  SC: Superconducting</a:t>
            </a:r>
          </a:p>
        </p:txBody>
      </p:sp>
      <p:pic>
        <p:nvPicPr>
          <p:cNvPr id="4" name="Picture 3">
            <a:extLst>
              <a:ext uri="{FF2B5EF4-FFF2-40B4-BE49-F238E27FC236}">
                <a16:creationId xmlns:a16="http://schemas.microsoft.com/office/drawing/2014/main" id="{AF3F253F-C704-558B-942F-474AEAD52342}"/>
              </a:ext>
            </a:extLst>
          </p:cNvPr>
          <p:cNvPicPr>
            <a:picLocks/>
          </p:cNvPicPr>
          <p:nvPr/>
        </p:nvPicPr>
        <p:blipFill rotWithShape="1">
          <a:blip r:embed="rId3"/>
          <a:srcRect l="10106" t="6118" r="13773" b="7450"/>
          <a:stretch/>
        </p:blipFill>
        <p:spPr>
          <a:xfrm>
            <a:off x="0" y="-21387"/>
            <a:ext cx="2204160" cy="2093727"/>
          </a:xfrm>
          <a:prstGeom prst="rect">
            <a:avLst/>
          </a:prstGeom>
        </p:spPr>
      </p:pic>
      <p:pic>
        <p:nvPicPr>
          <p:cNvPr id="27" name="b91b967d9718d69c291dbc1450acd76139b638c4599f50c570e92011ce1d297b copy.jpeg" descr="b91b967d9718d69c291dbc1450acd76139b638c4599f50c570e92011ce1d297b copy.jpeg">
            <a:extLst>
              <a:ext uri="{FF2B5EF4-FFF2-40B4-BE49-F238E27FC236}">
                <a16:creationId xmlns:a16="http://schemas.microsoft.com/office/drawing/2014/main" id="{F802AECF-7021-48B5-A81E-6A82321C447C}"/>
              </a:ext>
            </a:extLst>
          </p:cNvPr>
          <p:cNvPicPr>
            <a:picLocks noChangeAspect="1"/>
          </p:cNvPicPr>
          <p:nvPr/>
        </p:nvPicPr>
        <p:blipFill rotWithShape="1">
          <a:blip r:embed="rId4"/>
          <a:srcRect l="7960"/>
          <a:stretch/>
        </p:blipFill>
        <p:spPr>
          <a:xfrm>
            <a:off x="2263179" y="499279"/>
            <a:ext cx="2466980" cy="976789"/>
          </a:xfrm>
          <a:prstGeom prst="rect">
            <a:avLst/>
          </a:prstGeom>
          <a:ln w="12700">
            <a:miter lim="400000"/>
          </a:ln>
        </p:spPr>
      </p:pic>
      <p:pic>
        <p:nvPicPr>
          <p:cNvPr id="28" name="Picture 27">
            <a:extLst>
              <a:ext uri="{FF2B5EF4-FFF2-40B4-BE49-F238E27FC236}">
                <a16:creationId xmlns:a16="http://schemas.microsoft.com/office/drawing/2014/main" id="{71C5A876-2105-4592-A603-98F05F718EB0}"/>
              </a:ext>
            </a:extLst>
          </p:cNvPr>
          <p:cNvPicPr>
            <a:picLocks noChangeAspect="1"/>
          </p:cNvPicPr>
          <p:nvPr/>
        </p:nvPicPr>
        <p:blipFill>
          <a:blip r:embed="rId5"/>
          <a:stretch>
            <a:fillRect/>
          </a:stretch>
        </p:blipFill>
        <p:spPr>
          <a:xfrm>
            <a:off x="5907336" y="5035872"/>
            <a:ext cx="2675766" cy="1783844"/>
          </a:xfrm>
          <a:prstGeom prst="rect">
            <a:avLst/>
          </a:prstGeom>
        </p:spPr>
      </p:pic>
      <p:sp>
        <p:nvSpPr>
          <p:cNvPr id="6" name="TextBox 5">
            <a:extLst>
              <a:ext uri="{FF2B5EF4-FFF2-40B4-BE49-F238E27FC236}">
                <a16:creationId xmlns:a16="http://schemas.microsoft.com/office/drawing/2014/main" id="{1F639A5B-B7B2-46E7-ACA1-0F8C619F32B6}"/>
              </a:ext>
            </a:extLst>
          </p:cNvPr>
          <p:cNvSpPr txBox="1"/>
          <p:nvPr/>
        </p:nvSpPr>
        <p:spPr>
          <a:xfrm>
            <a:off x="2945830" y="1199069"/>
            <a:ext cx="1789272" cy="276999"/>
          </a:xfrm>
          <a:prstGeom prst="rect">
            <a:avLst/>
          </a:prstGeom>
          <a:noFill/>
        </p:spPr>
        <p:txBody>
          <a:bodyPr wrap="none" rtlCol="0">
            <a:spAutoFit/>
          </a:bodyPr>
          <a:lstStyle/>
          <a:p>
            <a:pPr algn="l"/>
            <a:r>
              <a:rPr lang="en-US" sz="1200" dirty="0">
                <a:solidFill>
                  <a:schemeClr val="bg1"/>
                </a:solidFill>
                <a:latin typeface="Arial" panose="020B0604020202020204" pitchFamily="34" charset="0"/>
                <a:cs typeface="Arial" panose="020B0604020202020204" pitchFamily="34" charset="0"/>
              </a:rPr>
              <a:t>Detectors in B0 magnet</a:t>
            </a:r>
          </a:p>
        </p:txBody>
      </p:sp>
      <p:sp>
        <p:nvSpPr>
          <p:cNvPr id="30" name="TextBox 29">
            <a:extLst>
              <a:ext uri="{FF2B5EF4-FFF2-40B4-BE49-F238E27FC236}">
                <a16:creationId xmlns:a16="http://schemas.microsoft.com/office/drawing/2014/main" id="{E3077DEC-8829-4E0D-B318-9D06E69B3C51}"/>
              </a:ext>
            </a:extLst>
          </p:cNvPr>
          <p:cNvSpPr txBox="1"/>
          <p:nvPr/>
        </p:nvSpPr>
        <p:spPr>
          <a:xfrm>
            <a:off x="6743313" y="5043148"/>
            <a:ext cx="1422184" cy="276999"/>
          </a:xfrm>
          <a:prstGeom prst="rect">
            <a:avLst/>
          </a:prstGeom>
          <a:noFill/>
        </p:spPr>
        <p:txBody>
          <a:bodyPr wrap="none" rtlCol="0">
            <a:spAutoFit/>
          </a:bodyPr>
          <a:lstStyle/>
          <a:p>
            <a:pPr algn="l"/>
            <a:r>
              <a:rPr lang="en-US" sz="1200" dirty="0">
                <a:solidFill>
                  <a:schemeClr val="bg1"/>
                </a:solidFill>
                <a:latin typeface="Arial" panose="020B0604020202020204" pitchFamily="34" charset="0"/>
                <a:cs typeface="Arial" panose="020B0604020202020204" pitchFamily="34" charset="0"/>
              </a:rPr>
              <a:t>Low-Q2 Detectors</a:t>
            </a:r>
          </a:p>
        </p:txBody>
      </p:sp>
      <p:sp>
        <p:nvSpPr>
          <p:cNvPr id="31" name="TextBox 30">
            <a:extLst>
              <a:ext uri="{FF2B5EF4-FFF2-40B4-BE49-F238E27FC236}">
                <a16:creationId xmlns:a16="http://schemas.microsoft.com/office/drawing/2014/main" id="{86079D75-9BD6-4A1E-B525-7B87FB1723A8}"/>
              </a:ext>
            </a:extLst>
          </p:cNvPr>
          <p:cNvSpPr txBox="1"/>
          <p:nvPr/>
        </p:nvSpPr>
        <p:spPr>
          <a:xfrm>
            <a:off x="883677" y="-15500"/>
            <a:ext cx="1301959" cy="276999"/>
          </a:xfrm>
          <a:prstGeom prst="rect">
            <a:avLst/>
          </a:prstGeom>
          <a:noFill/>
        </p:spPr>
        <p:txBody>
          <a:bodyPr wrap="none" rtlCol="0">
            <a:spAutoFit/>
          </a:bodyPr>
          <a:lstStyle/>
          <a:p>
            <a:pPr algn="l"/>
            <a:r>
              <a:rPr lang="en-US" sz="1200" dirty="0">
                <a:solidFill>
                  <a:schemeClr val="bg1"/>
                </a:solidFill>
                <a:latin typeface="Arial" panose="020B0604020202020204" pitchFamily="34" charset="0"/>
                <a:cs typeface="Arial" panose="020B0604020202020204" pitchFamily="34" charset="0"/>
              </a:rPr>
              <a:t>Central Detector</a:t>
            </a:r>
          </a:p>
        </p:txBody>
      </p:sp>
      <p:pic>
        <p:nvPicPr>
          <p:cNvPr id="32" name="RP-Front-image004.jpg" descr="RP-Front-image004.jpg">
            <a:extLst>
              <a:ext uri="{FF2B5EF4-FFF2-40B4-BE49-F238E27FC236}">
                <a16:creationId xmlns:a16="http://schemas.microsoft.com/office/drawing/2014/main" id="{19934AA3-4395-4D02-9481-CF75AA381F6D}"/>
              </a:ext>
            </a:extLst>
          </p:cNvPr>
          <p:cNvPicPr>
            <a:picLocks noChangeAspect="1"/>
          </p:cNvPicPr>
          <p:nvPr/>
        </p:nvPicPr>
        <p:blipFill>
          <a:blip r:embed="rId6"/>
          <a:stretch>
            <a:fillRect/>
          </a:stretch>
        </p:blipFill>
        <p:spPr>
          <a:xfrm>
            <a:off x="4809438" y="1165028"/>
            <a:ext cx="869537" cy="1002316"/>
          </a:xfrm>
          <a:prstGeom prst="rect">
            <a:avLst/>
          </a:prstGeom>
          <a:ln w="12700" cap="flat">
            <a:noFill/>
            <a:miter lim="400000"/>
          </a:ln>
          <a:effectLst/>
        </p:spPr>
      </p:pic>
      <p:sp>
        <p:nvSpPr>
          <p:cNvPr id="34" name="TextBox 33">
            <a:extLst>
              <a:ext uri="{FF2B5EF4-FFF2-40B4-BE49-F238E27FC236}">
                <a16:creationId xmlns:a16="http://schemas.microsoft.com/office/drawing/2014/main" id="{2FAD629F-3967-457E-A743-B311AA224B53}"/>
              </a:ext>
            </a:extLst>
          </p:cNvPr>
          <p:cNvSpPr txBox="1"/>
          <p:nvPr/>
        </p:nvSpPr>
        <p:spPr>
          <a:xfrm>
            <a:off x="4730500" y="1112629"/>
            <a:ext cx="1029449" cy="276999"/>
          </a:xfrm>
          <a:prstGeom prst="rect">
            <a:avLst/>
          </a:prstGeom>
          <a:noFill/>
        </p:spPr>
        <p:txBody>
          <a:bodyPr wrap="none" rtlCol="0">
            <a:spAutoFit/>
          </a:bodyPr>
          <a:lstStyle/>
          <a:p>
            <a:pPr algn="l"/>
            <a:r>
              <a:rPr lang="en-US" sz="1200" dirty="0">
                <a:solidFill>
                  <a:schemeClr val="bg1"/>
                </a:solidFill>
                <a:latin typeface="Arial" panose="020B0604020202020204" pitchFamily="34" charset="0"/>
                <a:cs typeface="Arial" panose="020B0604020202020204" pitchFamily="34" charset="0"/>
              </a:rPr>
              <a:t>Roman Pots</a:t>
            </a:r>
          </a:p>
        </p:txBody>
      </p:sp>
    </p:spTree>
    <p:extLst>
      <p:ext uri="{BB962C8B-B14F-4D97-AF65-F5344CB8AC3E}">
        <p14:creationId xmlns:p14="http://schemas.microsoft.com/office/powerpoint/2010/main" val="16189216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9E861FAD-F528-E94E-B8D9-C2B6B88EC9EE}"/>
              </a:ext>
            </a:extLst>
          </p:cNvPr>
          <p:cNvPicPr>
            <a:picLocks noChangeAspect="1"/>
          </p:cNvPicPr>
          <p:nvPr/>
        </p:nvPicPr>
        <p:blipFill>
          <a:blip r:embed="rId2"/>
          <a:stretch>
            <a:fillRect/>
          </a:stretch>
        </p:blipFill>
        <p:spPr>
          <a:xfrm>
            <a:off x="3511802" y="4167573"/>
            <a:ext cx="2306251" cy="1532541"/>
          </a:xfrm>
          <a:prstGeom prst="rect">
            <a:avLst/>
          </a:prstGeom>
        </p:spPr>
      </p:pic>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43</a:t>
            </a:fld>
            <a:endParaRPr lang="en-US"/>
          </a:p>
        </p:txBody>
      </p:sp>
      <p:sp>
        <p:nvSpPr>
          <p:cNvPr id="2" name="Title 1"/>
          <p:cNvSpPr>
            <a:spLocks noGrp="1"/>
          </p:cNvSpPr>
          <p:nvPr>
            <p:ph type="title"/>
          </p:nvPr>
        </p:nvSpPr>
        <p:spPr/>
        <p:txBody>
          <a:bodyPr>
            <a:noAutofit/>
          </a:bodyPr>
          <a:lstStyle/>
          <a:p>
            <a:r>
              <a:rPr lang="en-US" b="1" dirty="0"/>
              <a:t>Far-forward physics at EIC </a:t>
            </a:r>
          </a:p>
        </p:txBody>
      </p:sp>
      <p:pic>
        <p:nvPicPr>
          <p:cNvPr id="5" name="Picture 4">
            <a:extLst>
              <a:ext uri="{FF2B5EF4-FFF2-40B4-BE49-F238E27FC236}">
                <a16:creationId xmlns:a16="http://schemas.microsoft.com/office/drawing/2014/main" id="{ECBF91FA-21AF-DF46-A3A8-5E96F6BF3397}"/>
              </a:ext>
            </a:extLst>
          </p:cNvPr>
          <p:cNvPicPr>
            <a:picLocks noChangeAspect="1"/>
          </p:cNvPicPr>
          <p:nvPr/>
        </p:nvPicPr>
        <p:blipFill>
          <a:blip r:embed="rId3"/>
          <a:stretch>
            <a:fillRect/>
          </a:stretch>
        </p:blipFill>
        <p:spPr>
          <a:xfrm>
            <a:off x="472323" y="1806269"/>
            <a:ext cx="1814316" cy="1289694"/>
          </a:xfrm>
          <a:prstGeom prst="rect">
            <a:avLst/>
          </a:prstGeom>
        </p:spPr>
      </p:pic>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EB7651C5-7AB2-B944-9F8B-40BC8FC10486}"/>
                  </a:ext>
                </a:extLst>
              </p:cNvPr>
              <p:cNvSpPr/>
              <p:nvPr/>
            </p:nvSpPr>
            <p:spPr>
              <a:xfrm>
                <a:off x="3185563" y="3374717"/>
                <a:ext cx="3395734" cy="646331"/>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Meson structure: </a:t>
                </a:r>
              </a:p>
              <a:p>
                <a:pPr marL="214313" indent="-214313">
                  <a:buFont typeface="Wingdings" pitchFamily="2" charset="2"/>
                  <a:buChar char="Ø"/>
                </a:pPr>
                <a:r>
                  <a:rPr lang="en-US" sz="1200" dirty="0">
                    <a:latin typeface="Arial" panose="020B0604020202020204" pitchFamily="34" charset="0"/>
                    <a:cs typeface="Arial" panose="020B0604020202020204" pitchFamily="34" charset="0"/>
                  </a:rPr>
                  <a:t>with neutron tagging (ep</a:t>
                </a:r>
                <a14:m>
                  <m:oMath xmlns:m="http://schemas.openxmlformats.org/officeDocument/2006/math">
                    <m:r>
                      <a:rPr lang="en-US" sz="1200" i="1">
                        <a:latin typeface="Cambria Math" panose="02040503050406030204" pitchFamily="18" charset="0"/>
                        <a:ea typeface="Cambria Math" panose="02040503050406030204" pitchFamily="18" charset="0"/>
                      </a:rPr>
                      <m:t>→</m:t>
                    </m:r>
                    <m:d>
                      <m:dPr>
                        <m:ctrlPr>
                          <a:rPr lang="en-US" sz="1200" i="1">
                            <a:latin typeface="Cambria Math" panose="02040503050406030204" pitchFamily="18" charset="0"/>
                            <a:ea typeface="Cambria Math" panose="02040503050406030204" pitchFamily="18" charset="0"/>
                          </a:rPr>
                        </m:ctrlPr>
                      </m:dPr>
                      <m:e>
                        <m:r>
                          <a:rPr lang="en-US" sz="1200" i="1">
                            <a:latin typeface="Cambria Math" panose="02040503050406030204" pitchFamily="18" charset="0"/>
                            <a:ea typeface="Cambria Math" panose="02040503050406030204" pitchFamily="18" charset="0"/>
                          </a:rPr>
                          <m:t>𝜋</m:t>
                        </m:r>
                      </m:e>
                    </m:d>
                    <m:r>
                      <a:rPr lang="en-US" sz="1200" i="1">
                        <a:latin typeface="Cambria Math" panose="02040503050406030204" pitchFamily="18" charset="0"/>
                        <a:ea typeface="Cambria Math" panose="02040503050406030204" pitchFamily="18" charset="0"/>
                      </a:rPr>
                      <m:t>→</m:t>
                    </m:r>
                  </m:oMath>
                </a14:m>
                <a:r>
                  <a:rPr lang="en-US" sz="1200" dirty="0">
                    <a:latin typeface="Arial" panose="020B0604020202020204" pitchFamily="34" charset="0"/>
                    <a:cs typeface="Arial" panose="020B0604020202020204" pitchFamily="34" charset="0"/>
                  </a:rPr>
                  <a:t>e’ n X)</a:t>
                </a:r>
              </a:p>
              <a:p>
                <a:pPr marL="214313" indent="-214313">
                  <a:buFont typeface="Wingdings" pitchFamily="2" charset="2"/>
                  <a:buChar char="Ø"/>
                </a:pPr>
                <a:r>
                  <a:rPr lang="en-US" sz="1200" dirty="0">
                    <a:latin typeface="Arial" panose="020B0604020202020204" pitchFamily="34" charset="0"/>
                    <a:cs typeface="Arial" panose="020B0604020202020204" pitchFamily="34" charset="0"/>
                  </a:rPr>
                  <a:t>Lambda decays (</a:t>
                </a:r>
                <a14:m>
                  <m:oMath xmlns:m="http://schemas.openxmlformats.org/officeDocument/2006/math">
                    <m:r>
                      <m:rPr>
                        <m:sty m:val="p"/>
                      </m:rPr>
                      <a:rPr lang="el-GR" sz="1200" i="1">
                        <a:latin typeface="Cambria Math" panose="02040503050406030204" pitchFamily="18" charset="0"/>
                        <a:ea typeface="Cambria Math" panose="02040503050406030204" pitchFamily="18" charset="0"/>
                      </a:rPr>
                      <m:t>Λ</m:t>
                    </m:r>
                    <m:r>
                      <a:rPr lang="en-US" sz="1200" i="1">
                        <a:latin typeface="Cambria Math" panose="02040503050406030204" pitchFamily="18" charset="0"/>
                        <a:ea typeface="Cambria Math" panose="02040503050406030204" pitchFamily="18" charset="0"/>
                      </a:rPr>
                      <m:t>→</m:t>
                    </m:r>
                  </m:oMath>
                </a14:m>
                <a:r>
                  <a:rPr lang="en-US" sz="1200" dirty="0">
                    <a:latin typeface="Arial" panose="020B0604020202020204" pitchFamily="34" charset="0"/>
                    <a:cs typeface="Arial" panose="020B0604020202020204" pitchFamily="34" charset="0"/>
                  </a:rPr>
                  <a:t>p</a:t>
                </a:r>
                <a14:m>
                  <m:oMath xmlns:m="http://schemas.openxmlformats.org/officeDocument/2006/math">
                    <m:r>
                      <a:rPr lang="en-US" sz="1200" i="1" dirty="0">
                        <a:latin typeface="Cambria Math" panose="02040503050406030204" pitchFamily="18" charset="0"/>
                        <a:ea typeface="Cambria Math" panose="02040503050406030204" pitchFamily="18" charset="0"/>
                      </a:rPr>
                      <m:t>𝜋</m:t>
                    </m:r>
                    <m:r>
                      <a:rPr lang="en-US" sz="1200" i="1" baseline="30000" dirty="0">
                        <a:latin typeface="Cambria Math" panose="02040503050406030204" pitchFamily="18" charset="0"/>
                        <a:ea typeface="Cambria Math" panose="02040503050406030204" pitchFamily="18" charset="0"/>
                      </a:rPr>
                      <m:t>−</m:t>
                    </m:r>
                  </m:oMath>
                </a14:m>
                <a:r>
                  <a:rPr lang="en-US" sz="1200" dirty="0">
                    <a:latin typeface="Arial" panose="020B0604020202020204" pitchFamily="34" charset="0"/>
                    <a:cs typeface="Arial" panose="020B0604020202020204" pitchFamily="34" charset="0"/>
                  </a:rPr>
                  <a:t> and </a:t>
                </a:r>
                <a14:m>
                  <m:oMath xmlns:m="http://schemas.openxmlformats.org/officeDocument/2006/math">
                    <m:r>
                      <m:rPr>
                        <m:sty m:val="p"/>
                      </m:rPr>
                      <a:rPr lang="el-GR" sz="1200" i="1">
                        <a:latin typeface="Cambria Math" panose="02040503050406030204" pitchFamily="18" charset="0"/>
                        <a:ea typeface="Cambria Math" panose="02040503050406030204" pitchFamily="18" charset="0"/>
                      </a:rPr>
                      <m:t>Λ</m:t>
                    </m:r>
                    <m:r>
                      <a:rPr lang="en-US" sz="1200" i="1">
                        <a:latin typeface="Cambria Math" panose="02040503050406030204" pitchFamily="18" charset="0"/>
                        <a:ea typeface="Cambria Math" panose="02040503050406030204" pitchFamily="18" charset="0"/>
                      </a:rPr>
                      <m:t>→</m:t>
                    </m:r>
                    <m:r>
                      <m:rPr>
                        <m:sty m:val="p"/>
                      </m:rPr>
                      <a:rPr lang="en-US" sz="1200">
                        <a:latin typeface="Cambria Math" panose="02040503050406030204" pitchFamily="18" charset="0"/>
                        <a:ea typeface="Cambria Math" panose="02040503050406030204" pitchFamily="18" charset="0"/>
                      </a:rPr>
                      <m:t>n</m:t>
                    </m:r>
                    <m:r>
                      <a:rPr lang="en-US" sz="1200" i="1" dirty="0">
                        <a:latin typeface="Cambria Math" panose="02040503050406030204" pitchFamily="18" charset="0"/>
                        <a:ea typeface="Cambria Math" panose="02040503050406030204" pitchFamily="18" charset="0"/>
                      </a:rPr>
                      <m:t>𝜋</m:t>
                    </m:r>
                    <m:r>
                      <a:rPr lang="en-US" sz="1200" i="1" baseline="30000" dirty="0">
                        <a:latin typeface="Cambria Math" panose="02040503050406030204" pitchFamily="18" charset="0"/>
                        <a:ea typeface="Cambria Math" panose="02040503050406030204" pitchFamily="18" charset="0"/>
                      </a:rPr>
                      <m:t>0</m:t>
                    </m:r>
                  </m:oMath>
                </a14:m>
                <a:r>
                  <a:rPr lang="en-US" sz="1200" dirty="0">
                    <a:latin typeface="Arial" panose="020B0604020202020204" pitchFamily="34" charset="0"/>
                    <a:cs typeface="Arial" panose="020B0604020202020204" pitchFamily="34" charset="0"/>
                  </a:rPr>
                  <a:t>)</a:t>
                </a:r>
              </a:p>
            </p:txBody>
          </p:sp>
        </mc:Choice>
        <mc:Fallback xmlns="">
          <p:sp>
            <p:nvSpPr>
              <p:cNvPr id="7" name="Rectangle 6">
                <a:extLst>
                  <a:ext uri="{FF2B5EF4-FFF2-40B4-BE49-F238E27FC236}">
                    <a16:creationId xmlns:a16="http://schemas.microsoft.com/office/drawing/2014/main" id="{EB7651C5-7AB2-B944-9F8B-40BC8FC10486}"/>
                  </a:ext>
                </a:extLst>
              </p:cNvPr>
              <p:cNvSpPr>
                <a:spLocks noRot="1" noChangeAspect="1" noMove="1" noResize="1" noEditPoints="1" noAdjustHandles="1" noChangeArrowheads="1" noChangeShapeType="1" noTextEdit="1"/>
              </p:cNvSpPr>
              <p:nvPr/>
            </p:nvSpPr>
            <p:spPr>
              <a:xfrm>
                <a:off x="3185563" y="3374717"/>
                <a:ext cx="3395734" cy="646331"/>
              </a:xfrm>
              <a:prstGeom prst="rect">
                <a:avLst/>
              </a:prstGeom>
              <a:blipFill>
                <a:blip r:embed="rId4"/>
                <a:stretch>
                  <a:fillRect l="-180" t="-1887" b="-5660"/>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8CD0D097-E287-8742-B239-CD67DA040D37}"/>
              </a:ext>
            </a:extLst>
          </p:cNvPr>
          <p:cNvSpPr/>
          <p:nvPr/>
        </p:nvSpPr>
        <p:spPr>
          <a:xfrm>
            <a:off x="259488" y="1389160"/>
            <a:ext cx="2238638" cy="461665"/>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e+p</a:t>
            </a:r>
            <a:r>
              <a:rPr lang="en-US" sz="1200" dirty="0">
                <a:latin typeface="Arial" panose="020B0604020202020204" pitchFamily="34" charset="0"/>
                <a:cs typeface="Arial" panose="020B0604020202020204" pitchFamily="34" charset="0"/>
              </a:rPr>
              <a:t> DVCS events with proton tagging.</a:t>
            </a:r>
          </a:p>
        </p:txBody>
      </p:sp>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FCA6BF55-4CF7-E54E-A55E-7B4F2D230AA3}"/>
                  </a:ext>
                </a:extLst>
              </p:cNvPr>
              <p:cNvSpPr/>
              <p:nvPr/>
            </p:nvSpPr>
            <p:spPr>
              <a:xfrm>
                <a:off x="245806" y="3379998"/>
                <a:ext cx="2921170" cy="461665"/>
              </a:xfrm>
              <a:prstGeom prst="rect">
                <a:avLst/>
              </a:prstGeom>
            </p:spPr>
            <p:txBody>
              <a:bodyPr wrap="square">
                <a:spAutoFit/>
              </a:bodyPr>
              <a:lstStyle/>
              <a:p>
                <a:r>
                  <a:rPr lang="en-US" sz="1200" dirty="0">
                    <a:latin typeface="Arial" panose="020B0604020202020204" pitchFamily="34" charset="0"/>
                    <a:ea typeface="Comic Sans MS" charset="0"/>
                    <a:cs typeface="Arial" panose="020B0604020202020204" pitchFamily="34" charset="0"/>
                  </a:rPr>
                  <a:t> Saturation (coherent/incoherent J/</a:t>
                </a:r>
                <a14:m>
                  <m:oMath xmlns:m="http://schemas.openxmlformats.org/officeDocument/2006/math">
                    <m:r>
                      <a:rPr lang="en-US" sz="1200" i="1">
                        <a:latin typeface="Cambria Math" panose="02040503050406030204" pitchFamily="18" charset="0"/>
                        <a:ea typeface="Cambria Math" panose="02040503050406030204" pitchFamily="18" charset="0"/>
                        <a:cs typeface="Comic Sans MS" charset="0"/>
                      </a:rPr>
                      <m:t>𝜓</m:t>
                    </m:r>
                    <m:r>
                      <a:rPr lang="en-US" sz="1200" i="1">
                        <a:latin typeface="Cambria Math" panose="02040503050406030204" pitchFamily="18" charset="0"/>
                        <a:ea typeface="Cambria Math" panose="02040503050406030204" pitchFamily="18" charset="0"/>
                        <a:cs typeface="Comic Sans MS" charset="0"/>
                      </a:rPr>
                      <m:t> </m:t>
                    </m:r>
                  </m:oMath>
                </a14:m>
                <a:r>
                  <a:rPr lang="en-US" sz="1200" dirty="0">
                    <a:latin typeface="Arial" panose="020B0604020202020204" pitchFamily="34" charset="0"/>
                    <a:ea typeface="Comic Sans MS" charset="0"/>
                    <a:cs typeface="Arial" panose="020B0604020202020204" pitchFamily="34" charset="0"/>
                  </a:rPr>
                  <a:t>production) </a:t>
                </a:r>
              </a:p>
            </p:txBody>
          </p:sp>
        </mc:Choice>
        <mc:Fallback xmlns="">
          <p:sp>
            <p:nvSpPr>
              <p:cNvPr id="36" name="Rectangle 35">
                <a:extLst>
                  <a:ext uri="{FF2B5EF4-FFF2-40B4-BE49-F238E27FC236}">
                    <a16:creationId xmlns:a16="http://schemas.microsoft.com/office/drawing/2014/main" id="{FCA6BF55-4CF7-E54E-A55E-7B4F2D230AA3}"/>
                  </a:ext>
                </a:extLst>
              </p:cNvPr>
              <p:cNvSpPr>
                <a:spLocks noRot="1" noChangeAspect="1" noMove="1" noResize="1" noEditPoints="1" noAdjustHandles="1" noChangeArrowheads="1" noChangeShapeType="1" noTextEdit="1"/>
              </p:cNvSpPr>
              <p:nvPr/>
            </p:nvSpPr>
            <p:spPr>
              <a:xfrm>
                <a:off x="245806" y="3379998"/>
                <a:ext cx="2921170" cy="461665"/>
              </a:xfrm>
              <a:prstGeom prst="rect">
                <a:avLst/>
              </a:prstGeom>
              <a:blipFill>
                <a:blip r:embed="rId5"/>
                <a:stretch>
                  <a:fillRect t="-1316" b="-7895"/>
                </a:stretch>
              </a:blipFill>
            </p:spPr>
            <p:txBody>
              <a:bodyPr/>
              <a:lstStyle/>
              <a:p>
                <a:r>
                  <a:rPr lang="en-US">
                    <a:noFill/>
                  </a:rPr>
                  <a:t> </a:t>
                </a:r>
              </a:p>
            </p:txBody>
          </p:sp>
        </mc:Fallback>
      </mc:AlternateContent>
      <p:sp>
        <p:nvSpPr>
          <p:cNvPr id="38" name="Rounded Rectangle 37">
            <a:extLst>
              <a:ext uri="{FF2B5EF4-FFF2-40B4-BE49-F238E27FC236}">
                <a16:creationId xmlns:a16="http://schemas.microsoft.com/office/drawing/2014/main" id="{92C2942E-A34A-FB4B-8205-FD946A23A798}"/>
              </a:ext>
            </a:extLst>
          </p:cNvPr>
          <p:cNvSpPr/>
          <p:nvPr/>
        </p:nvSpPr>
        <p:spPr>
          <a:xfrm>
            <a:off x="51619" y="1364850"/>
            <a:ext cx="2725258" cy="1930714"/>
          </a:xfrm>
          <a:prstGeom prst="roundRect">
            <a:avLst>
              <a:gd name="adj" fmla="val 7271"/>
            </a:avLst>
          </a:prstGeom>
          <a:noFill/>
          <a:ln w="38100">
            <a:solidFill>
              <a:srgbClr val="305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39" name="Rounded Rectangle 38">
            <a:extLst>
              <a:ext uri="{FF2B5EF4-FFF2-40B4-BE49-F238E27FC236}">
                <a16:creationId xmlns:a16="http://schemas.microsoft.com/office/drawing/2014/main" id="{A63A4320-7C44-9149-B7BB-C2953F0D5AA8}"/>
              </a:ext>
            </a:extLst>
          </p:cNvPr>
          <p:cNvSpPr/>
          <p:nvPr/>
        </p:nvSpPr>
        <p:spPr>
          <a:xfrm>
            <a:off x="3077042" y="3367684"/>
            <a:ext cx="3220515" cy="2421629"/>
          </a:xfrm>
          <a:prstGeom prst="roundRect">
            <a:avLst>
              <a:gd name="adj" fmla="val 7271"/>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40" name="Rounded Rectangle 39">
            <a:extLst>
              <a:ext uri="{FF2B5EF4-FFF2-40B4-BE49-F238E27FC236}">
                <a16:creationId xmlns:a16="http://schemas.microsoft.com/office/drawing/2014/main" id="{7B08BE00-0C08-E24D-B908-DB51F298E0C3}"/>
              </a:ext>
            </a:extLst>
          </p:cNvPr>
          <p:cNvSpPr/>
          <p:nvPr/>
        </p:nvSpPr>
        <p:spPr>
          <a:xfrm>
            <a:off x="51619" y="3364893"/>
            <a:ext cx="2921170" cy="2424421"/>
          </a:xfrm>
          <a:prstGeom prst="roundRect">
            <a:avLst>
              <a:gd name="adj" fmla="val 7271"/>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grpSp>
        <p:nvGrpSpPr>
          <p:cNvPr id="41" name="Group 40">
            <a:extLst>
              <a:ext uri="{FF2B5EF4-FFF2-40B4-BE49-F238E27FC236}">
                <a16:creationId xmlns:a16="http://schemas.microsoft.com/office/drawing/2014/main" id="{9C5A1AE4-8295-DF47-B400-3C2C369D0ABE}"/>
              </a:ext>
            </a:extLst>
          </p:cNvPr>
          <p:cNvGrpSpPr/>
          <p:nvPr/>
        </p:nvGrpSpPr>
        <p:grpSpPr>
          <a:xfrm>
            <a:off x="2803468" y="1442217"/>
            <a:ext cx="2817664" cy="1855471"/>
            <a:chOff x="5756371" y="3805396"/>
            <a:chExt cx="3406600" cy="2486988"/>
          </a:xfrm>
        </p:grpSpPr>
        <p:pic>
          <p:nvPicPr>
            <p:cNvPr id="42" name="Picture 41">
              <a:extLst>
                <a:ext uri="{FF2B5EF4-FFF2-40B4-BE49-F238E27FC236}">
                  <a16:creationId xmlns:a16="http://schemas.microsoft.com/office/drawing/2014/main" id="{C9C2B3D4-31E2-B54D-9903-9EB8CCA1D8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6371" y="3805396"/>
              <a:ext cx="2363758" cy="2486988"/>
            </a:xfrm>
            <a:prstGeom prst="rect">
              <a:avLst/>
            </a:prstGeom>
          </p:spPr>
        </p:pic>
        <p:sp>
          <p:nvSpPr>
            <p:cNvPr id="43" name="Right Brace 42">
              <a:extLst>
                <a:ext uri="{FF2B5EF4-FFF2-40B4-BE49-F238E27FC236}">
                  <a16:creationId xmlns:a16="http://schemas.microsoft.com/office/drawing/2014/main" id="{E96DC9F9-CA18-F649-8138-F34902A0C422}"/>
                </a:ext>
              </a:extLst>
            </p:cNvPr>
            <p:cNvSpPr/>
            <p:nvPr/>
          </p:nvSpPr>
          <p:spPr>
            <a:xfrm flipV="1">
              <a:off x="8029977" y="5157678"/>
              <a:ext cx="193183" cy="85675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530B1525-B689-994C-8AB9-DD96B73EAF90}"/>
                </a:ext>
              </a:extLst>
            </p:cNvPr>
            <p:cNvSpPr txBox="1"/>
            <p:nvPr/>
          </p:nvSpPr>
          <p:spPr>
            <a:xfrm>
              <a:off x="8271078" y="5370612"/>
              <a:ext cx="891893" cy="618795"/>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Rapidity</a:t>
              </a:r>
            </a:p>
            <a:p>
              <a:r>
                <a:rPr lang="en-US" sz="1200" dirty="0">
                  <a:latin typeface="Arial" panose="020B0604020202020204" pitchFamily="34" charset="0"/>
                  <a:cs typeface="Arial" panose="020B0604020202020204" pitchFamily="34" charset="0"/>
                </a:rPr>
                <a:t>gap</a:t>
              </a:r>
            </a:p>
          </p:txBody>
        </p:sp>
      </p:grpSp>
      <p:sp>
        <p:nvSpPr>
          <p:cNvPr id="45" name="Rectangle 44">
            <a:extLst>
              <a:ext uri="{FF2B5EF4-FFF2-40B4-BE49-F238E27FC236}">
                <a16:creationId xmlns:a16="http://schemas.microsoft.com/office/drawing/2014/main" id="{EA5C99E5-C186-4641-A544-7D68C66CED15}"/>
              </a:ext>
            </a:extLst>
          </p:cNvPr>
          <p:cNvSpPr/>
          <p:nvPr/>
        </p:nvSpPr>
        <p:spPr>
          <a:xfrm>
            <a:off x="3558910" y="1332293"/>
            <a:ext cx="959365" cy="276999"/>
          </a:xfrm>
          <a:prstGeom prst="rect">
            <a:avLst/>
          </a:prstGeom>
        </p:spPr>
        <p:txBody>
          <a:bodyPr wrap="none">
            <a:spAutoFit/>
          </a:bodyPr>
          <a:lstStyle/>
          <a:p>
            <a:r>
              <a:rPr lang="en-US" sz="1200" dirty="0">
                <a:latin typeface="Arial" panose="020B0604020202020204" pitchFamily="34" charset="0"/>
                <a:cs typeface="Arial" panose="020B0604020202020204" pitchFamily="34" charset="0"/>
              </a:rPr>
              <a:t> Diffraction </a:t>
            </a:r>
          </a:p>
        </p:txBody>
      </p:sp>
      <p:sp>
        <p:nvSpPr>
          <p:cNvPr id="46" name="Rounded Rectangle 45">
            <a:extLst>
              <a:ext uri="{FF2B5EF4-FFF2-40B4-BE49-F238E27FC236}">
                <a16:creationId xmlns:a16="http://schemas.microsoft.com/office/drawing/2014/main" id="{5CAC1A28-91FB-654D-B48F-420570C69C4B}"/>
              </a:ext>
            </a:extLst>
          </p:cNvPr>
          <p:cNvSpPr/>
          <p:nvPr/>
        </p:nvSpPr>
        <p:spPr>
          <a:xfrm>
            <a:off x="2870057" y="1361917"/>
            <a:ext cx="2598475" cy="1943666"/>
          </a:xfrm>
          <a:prstGeom prst="roundRect">
            <a:avLst>
              <a:gd name="adj" fmla="val 7271"/>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pic>
        <p:nvPicPr>
          <p:cNvPr id="48" name="Picture 47">
            <a:extLst>
              <a:ext uri="{FF2B5EF4-FFF2-40B4-BE49-F238E27FC236}">
                <a16:creationId xmlns:a16="http://schemas.microsoft.com/office/drawing/2014/main" id="{54F1B902-B83D-A641-A64E-B048E52F4C65}"/>
              </a:ext>
            </a:extLst>
          </p:cNvPr>
          <p:cNvPicPr>
            <a:picLocks noChangeAspect="1"/>
          </p:cNvPicPr>
          <p:nvPr/>
        </p:nvPicPr>
        <p:blipFill>
          <a:blip r:embed="rId7"/>
          <a:stretch>
            <a:fillRect/>
          </a:stretch>
        </p:blipFill>
        <p:spPr>
          <a:xfrm>
            <a:off x="6250644" y="1587309"/>
            <a:ext cx="2285718" cy="1685429"/>
          </a:xfrm>
          <a:prstGeom prst="rect">
            <a:avLst/>
          </a:prstGeom>
        </p:spPr>
      </p:pic>
      <p:sp>
        <p:nvSpPr>
          <p:cNvPr id="49" name="Rectangle 48">
            <a:extLst>
              <a:ext uri="{FF2B5EF4-FFF2-40B4-BE49-F238E27FC236}">
                <a16:creationId xmlns:a16="http://schemas.microsoft.com/office/drawing/2014/main" id="{FF736A18-E5F8-B44F-B96C-D2AB85C03C89}"/>
              </a:ext>
            </a:extLst>
          </p:cNvPr>
          <p:cNvSpPr/>
          <p:nvPr/>
        </p:nvSpPr>
        <p:spPr>
          <a:xfrm>
            <a:off x="6045200" y="1119877"/>
            <a:ext cx="2834640" cy="461665"/>
          </a:xfrm>
          <a:prstGeom prst="rect">
            <a:avLst/>
          </a:prstGeom>
        </p:spPr>
        <p:txBody>
          <a:bodyPr wrap="square">
            <a:spAutoFit/>
          </a:bodyPr>
          <a:lstStyle/>
          <a:p>
            <a:r>
              <a:rPr lang="en-US" sz="1200" dirty="0" err="1">
                <a:latin typeface="Arial" panose="020B0604020202020204" pitchFamily="34" charset="0"/>
                <a:cs typeface="Arial" panose="020B0604020202020204" pitchFamily="34" charset="0"/>
              </a:rPr>
              <a:t>e+d</a:t>
            </a:r>
            <a:r>
              <a:rPr lang="en-US" sz="1200" dirty="0">
                <a:latin typeface="Arial" panose="020B0604020202020204" pitchFamily="34" charset="0"/>
                <a:cs typeface="Arial" panose="020B0604020202020204" pitchFamily="34" charset="0"/>
              </a:rPr>
              <a:t> incoherent J/Psi events with proton or neutron tagging</a:t>
            </a:r>
          </a:p>
        </p:txBody>
      </p:sp>
      <p:sp>
        <p:nvSpPr>
          <p:cNvPr id="50" name="Rounded Rectangle 49">
            <a:extLst>
              <a:ext uri="{FF2B5EF4-FFF2-40B4-BE49-F238E27FC236}">
                <a16:creationId xmlns:a16="http://schemas.microsoft.com/office/drawing/2014/main" id="{ACB0E01B-8ACE-F341-A59A-DE7C2C4B630E}"/>
              </a:ext>
            </a:extLst>
          </p:cNvPr>
          <p:cNvSpPr/>
          <p:nvPr/>
        </p:nvSpPr>
        <p:spPr>
          <a:xfrm>
            <a:off x="5695636" y="1105883"/>
            <a:ext cx="3395734" cy="2209983"/>
          </a:xfrm>
          <a:prstGeom prst="roundRect">
            <a:avLst>
              <a:gd name="adj" fmla="val 7271"/>
            </a:avLst>
          </a:prstGeom>
          <a:noFill/>
          <a:ln w="38100">
            <a:solidFill>
              <a:srgbClr val="305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2090DF70-43FE-F54E-9A26-91225476F84A}"/>
              </a:ext>
            </a:extLst>
          </p:cNvPr>
          <p:cNvSpPr/>
          <p:nvPr/>
        </p:nvSpPr>
        <p:spPr>
          <a:xfrm>
            <a:off x="6392854" y="3610830"/>
            <a:ext cx="2653570" cy="2462213"/>
          </a:xfrm>
          <a:prstGeom prst="rect">
            <a:avLst/>
          </a:prstGeom>
        </p:spPr>
        <p:txBody>
          <a:bodyPr wrap="square">
            <a:spAutoFit/>
          </a:bodyPr>
          <a:lstStyle/>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e+He3 with spectator proton tagging</a:t>
            </a:r>
            <a:r>
              <a:rPr lang="en-US" sz="1400" dirty="0">
                <a:solidFill>
                  <a:srgbClr val="FF0000"/>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Tagging of coherent light ions (d, He3, He4) from coherent scattering.</a:t>
            </a:r>
          </a:p>
          <a:p>
            <a:pPr marL="285750"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err="1">
                <a:latin typeface="Arial" panose="020B0604020202020204" pitchFamily="34" charset="0"/>
                <a:cs typeface="Arial" panose="020B0604020202020204" pitchFamily="34" charset="0"/>
              </a:rPr>
              <a:t>e+Au</a:t>
            </a:r>
            <a:r>
              <a:rPr lang="en-US" sz="1400" dirty="0">
                <a:latin typeface="Arial" panose="020B0604020202020204" pitchFamily="34" charset="0"/>
                <a:cs typeface="Arial" panose="020B0604020202020204" pitchFamily="34" charset="0"/>
              </a:rPr>
              <a:t> events with neutron tagging to veto breakup and photon acceptance.</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048867F3-2E38-4C49-989E-67EF04911538}"/>
              </a:ext>
            </a:extLst>
          </p:cNvPr>
          <p:cNvPicPr>
            <a:picLocks noChangeAspect="1"/>
          </p:cNvPicPr>
          <p:nvPr/>
        </p:nvPicPr>
        <p:blipFill rotWithShape="1">
          <a:blip r:embed="rId8"/>
          <a:srcRect l="1435"/>
          <a:stretch/>
        </p:blipFill>
        <p:spPr>
          <a:xfrm>
            <a:off x="97576" y="4004440"/>
            <a:ext cx="2853501" cy="1568673"/>
          </a:xfrm>
          <a:prstGeom prst="rect">
            <a:avLst/>
          </a:prstGeom>
        </p:spPr>
      </p:pic>
    </p:spTree>
    <p:extLst>
      <p:ext uri="{BB962C8B-B14F-4D97-AF65-F5344CB8AC3E}">
        <p14:creationId xmlns:p14="http://schemas.microsoft.com/office/powerpoint/2010/main" val="23976020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44</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1" y="2283"/>
            <a:ext cx="7998390" cy="584669"/>
          </a:xfrm>
        </p:spPr>
        <p:txBody>
          <a:bodyPr/>
          <a:lstStyle/>
          <a:p>
            <a:r>
              <a:rPr lang="en-US" dirty="0">
                <a:latin typeface="+mj-lt"/>
              </a:rPr>
              <a:t>New Avenues</a:t>
            </a:r>
          </a:p>
        </p:txBody>
      </p:sp>
      <p:pic>
        <p:nvPicPr>
          <p:cNvPr id="15" name="Picture 14" descr="U5PjXCDE_400x400.jpg">
            <a:extLst>
              <a:ext uri="{FF2B5EF4-FFF2-40B4-BE49-F238E27FC236}">
                <a16:creationId xmlns:a16="http://schemas.microsoft.com/office/drawing/2014/main" id="{EA0B0E4B-D227-403A-8231-B284FBD0C3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8390" y="151137"/>
            <a:ext cx="1145610" cy="1145610"/>
          </a:xfrm>
          <a:prstGeom prst="rect">
            <a:avLst/>
          </a:prstGeom>
        </p:spPr>
      </p:pic>
      <p:pic>
        <p:nvPicPr>
          <p:cNvPr id="16" name="Picture 15" descr="Screen Shot 2018-10-17 at 10.29.44 AM.png">
            <a:extLst>
              <a:ext uri="{FF2B5EF4-FFF2-40B4-BE49-F238E27FC236}">
                <a16:creationId xmlns:a16="http://schemas.microsoft.com/office/drawing/2014/main" id="{6A9A0A5B-6171-42C2-9A22-C1CB1F7393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783" y="787336"/>
            <a:ext cx="2520445" cy="2320409"/>
          </a:xfrm>
          <a:prstGeom prst="rect">
            <a:avLst/>
          </a:prstGeom>
        </p:spPr>
      </p:pic>
      <p:grpSp>
        <p:nvGrpSpPr>
          <p:cNvPr id="17" name="Group 16">
            <a:extLst>
              <a:ext uri="{FF2B5EF4-FFF2-40B4-BE49-F238E27FC236}">
                <a16:creationId xmlns:a16="http://schemas.microsoft.com/office/drawing/2014/main" id="{350E74BB-ABA0-4E1B-AC48-73041CA47D1E}"/>
              </a:ext>
            </a:extLst>
          </p:cNvPr>
          <p:cNvGrpSpPr/>
          <p:nvPr/>
        </p:nvGrpSpPr>
        <p:grpSpPr>
          <a:xfrm>
            <a:off x="310130" y="3250635"/>
            <a:ext cx="3096978" cy="1263446"/>
            <a:chOff x="209401" y="5289754"/>
            <a:chExt cx="3096978" cy="1263446"/>
          </a:xfrm>
        </p:grpSpPr>
        <p:pic>
          <p:nvPicPr>
            <p:cNvPr id="18" name="Picture 5">
              <a:extLst>
                <a:ext uri="{FF2B5EF4-FFF2-40B4-BE49-F238E27FC236}">
                  <a16:creationId xmlns:a16="http://schemas.microsoft.com/office/drawing/2014/main" id="{E67C1F3B-8B66-4C8C-A147-B299D170CD87}"/>
                </a:ext>
              </a:extLst>
            </p:cNvPr>
            <p:cNvPicPr>
              <a:picLocks noChangeAspect="1"/>
            </p:cNvPicPr>
            <p:nvPr/>
          </p:nvPicPr>
          <p:blipFill>
            <a:blip r:embed="rId4" cstate="print">
              <a:extLst>
                <a:ext uri="{28A0092B-C50C-407E-A947-70E740481C1C}">
                  <a14:useLocalDpi xmlns:a14="http://schemas.microsoft.com/office/drawing/2010/main" val="0"/>
                </a:ext>
              </a:extLst>
            </a:blip>
            <a:srcRect l="-2" r="47656"/>
            <a:stretch>
              <a:fillRect/>
            </a:stretch>
          </p:blipFill>
          <p:spPr bwMode="auto">
            <a:xfrm>
              <a:off x="209401" y="5289754"/>
              <a:ext cx="1312805" cy="123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a:extLst>
                <a:ext uri="{FF2B5EF4-FFF2-40B4-BE49-F238E27FC236}">
                  <a16:creationId xmlns:a16="http://schemas.microsoft.com/office/drawing/2014/main" id="{7CB43519-AC49-41D3-AA43-F33306E4BD1D}"/>
                </a:ext>
              </a:extLst>
            </p:cNvPr>
            <p:cNvPicPr>
              <a:picLocks noChangeAspect="1"/>
            </p:cNvPicPr>
            <p:nvPr/>
          </p:nvPicPr>
          <p:blipFill>
            <a:blip r:embed="rId4" cstate="print">
              <a:extLst>
                <a:ext uri="{28A0092B-C50C-407E-A947-70E740481C1C}">
                  <a14:useLocalDpi xmlns:a14="http://schemas.microsoft.com/office/drawing/2010/main" val="0"/>
                </a:ext>
              </a:extLst>
            </a:blip>
            <a:srcRect l="52493" r="-2345"/>
            <a:stretch>
              <a:fillRect/>
            </a:stretch>
          </p:blipFill>
          <p:spPr bwMode="auto">
            <a:xfrm>
              <a:off x="2056122" y="5321454"/>
              <a:ext cx="1250257" cy="123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9226240C-2D82-4185-A2B5-8C7CB75EF092}"/>
                </a:ext>
              </a:extLst>
            </p:cNvPr>
            <p:cNvSpPr txBox="1"/>
            <p:nvPr/>
          </p:nvSpPr>
          <p:spPr>
            <a:xfrm>
              <a:off x="1524000" y="5334000"/>
              <a:ext cx="492443" cy="1200329"/>
            </a:xfrm>
            <a:prstGeom prst="rect">
              <a:avLst/>
            </a:prstGeom>
            <a:noFill/>
          </p:spPr>
          <p:txBody>
            <a:bodyPr wrap="none" rtlCol="0">
              <a:spAutoFit/>
            </a:bodyPr>
            <a:lstStyle/>
            <a:p>
              <a:r>
                <a:rPr lang="en-US" sz="7200" b="1" dirty="0">
                  <a:latin typeface="Arial" panose="020B0604020202020204" pitchFamily="34" charset="0"/>
                  <a:cs typeface="Arial" panose="020B0604020202020204" pitchFamily="34" charset="0"/>
                </a:rPr>
                <a:t>-</a:t>
              </a:r>
            </a:p>
          </p:txBody>
        </p:sp>
      </p:grpSp>
      <p:sp>
        <p:nvSpPr>
          <p:cNvPr id="21" name="TextBox 20">
            <a:extLst>
              <a:ext uri="{FF2B5EF4-FFF2-40B4-BE49-F238E27FC236}">
                <a16:creationId xmlns:a16="http://schemas.microsoft.com/office/drawing/2014/main" id="{3F2A216A-0F53-47BB-90AB-9765408229DC}"/>
              </a:ext>
            </a:extLst>
          </p:cNvPr>
          <p:cNvSpPr txBox="1"/>
          <p:nvPr/>
        </p:nvSpPr>
        <p:spPr>
          <a:xfrm>
            <a:off x="1786597" y="894603"/>
            <a:ext cx="1703950" cy="646331"/>
          </a:xfrm>
          <a:prstGeom prst="rect">
            <a:avLst/>
          </a:prstGeom>
          <a:noFill/>
        </p:spPr>
        <p:txBody>
          <a:bodyPr wrap="square" rtlCol="0">
            <a:spAutoFit/>
          </a:bodyPr>
          <a:lstStyle/>
          <a:p>
            <a:r>
              <a:rPr lang="en-US" i="1" dirty="0">
                <a:latin typeface="Arial" panose="020B0604020202020204" pitchFamily="34" charset="0"/>
                <a:cs typeface="Arial" panose="020B0604020202020204" pitchFamily="34" charset="0"/>
              </a:rPr>
              <a:t>Nature</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557</a:t>
            </a:r>
            <a:r>
              <a:rPr lang="en-US" dirty="0">
                <a:latin typeface="Arial" panose="020B0604020202020204" pitchFamily="34" charset="0"/>
                <a:cs typeface="Arial" panose="020B0604020202020204" pitchFamily="34" charset="0"/>
              </a:rPr>
              <a:t>, May 17, 2018</a:t>
            </a:r>
          </a:p>
        </p:txBody>
      </p:sp>
      <p:pic>
        <p:nvPicPr>
          <p:cNvPr id="22" name="Picture 21">
            <a:extLst>
              <a:ext uri="{FF2B5EF4-FFF2-40B4-BE49-F238E27FC236}">
                <a16:creationId xmlns:a16="http://schemas.microsoft.com/office/drawing/2014/main" id="{620942BB-5985-4710-BF80-90BE62C1FA7B}"/>
              </a:ext>
            </a:extLst>
          </p:cNvPr>
          <p:cNvPicPr>
            <a:picLocks noChangeAspect="1"/>
          </p:cNvPicPr>
          <p:nvPr/>
        </p:nvPicPr>
        <p:blipFill>
          <a:blip r:embed="rId5"/>
          <a:stretch>
            <a:fillRect/>
          </a:stretch>
        </p:blipFill>
        <p:spPr>
          <a:xfrm>
            <a:off x="308919" y="4674556"/>
            <a:ext cx="2444309" cy="2062480"/>
          </a:xfrm>
          <a:prstGeom prst="rect">
            <a:avLst/>
          </a:prstGeom>
        </p:spPr>
      </p:pic>
      <p:sp>
        <p:nvSpPr>
          <p:cNvPr id="23" name="TextBox 22">
            <a:extLst>
              <a:ext uri="{FF2B5EF4-FFF2-40B4-BE49-F238E27FC236}">
                <a16:creationId xmlns:a16="http://schemas.microsoft.com/office/drawing/2014/main" id="{BEDD6CEC-5F50-456E-9233-FC06855DC4F7}"/>
              </a:ext>
            </a:extLst>
          </p:cNvPr>
          <p:cNvSpPr txBox="1"/>
          <p:nvPr/>
        </p:nvSpPr>
        <p:spPr>
          <a:xfrm>
            <a:off x="3405896" y="799226"/>
            <a:ext cx="5505321" cy="5816977"/>
          </a:xfrm>
          <a:prstGeom prst="rect">
            <a:avLst/>
          </a:prstGeom>
          <a:noFill/>
        </p:spPr>
        <p:txBody>
          <a:bodyPr wrap="square" rtlCol="0">
            <a:spAutoFit/>
          </a:bodyPr>
          <a:lstStyle/>
          <a:p>
            <a:pPr marL="285750" indent="-285750">
              <a:buFont typeface="Arial"/>
              <a:buChar char="•"/>
            </a:pPr>
            <a:r>
              <a:rPr lang="en-US" b="1" dirty="0">
                <a:latin typeface="Arial" panose="020B0604020202020204" pitchFamily="34" charset="0"/>
                <a:cs typeface="Arial" panose="020B0604020202020204" pitchFamily="34" charset="0"/>
              </a:rPr>
              <a:t>Pressure in the Proton</a:t>
            </a:r>
          </a:p>
          <a:p>
            <a:pPr marL="742842" lvl="1" indent="-285750">
              <a:buFont typeface="Courier New" panose="02070309020205020404" pitchFamily="49" charset="0"/>
              <a:buChar char="o"/>
            </a:pPr>
            <a:r>
              <a:rPr lang="en-US" dirty="0">
                <a:latin typeface="Arial" panose="020B0604020202020204" pitchFamily="34" charset="0"/>
                <a:cs typeface="Arial" panose="020B0604020202020204" pitchFamily="34" charset="0"/>
              </a:rPr>
              <a:t>First determination using DVCS (Deeply Virtual Compton Scattering) data</a:t>
            </a:r>
          </a:p>
          <a:p>
            <a:pPr marL="742842" lvl="1" indent="-285750">
              <a:buFont typeface="Courier New" panose="02070309020205020404" pitchFamily="49" charset="0"/>
              <a:buChar char="o"/>
            </a:pPr>
            <a:r>
              <a:rPr lang="en-US" dirty="0">
                <a:latin typeface="Arial" panose="020B0604020202020204" pitchFamily="34" charset="0"/>
                <a:cs typeface="Arial" panose="020B0604020202020204" pitchFamily="34" charset="0"/>
              </a:rPr>
              <a:t>Interior pressure in proton is &gt; pressure inside a neutron star!     </a:t>
            </a:r>
            <a:r>
              <a:rPr lang="en-US" b="1" i="1" dirty="0">
                <a:solidFill>
                  <a:srgbClr val="FF0000"/>
                </a:solidFill>
                <a:latin typeface="Arial" panose="020B0604020202020204" pitchFamily="34" charset="0"/>
                <a:cs typeface="Arial" panose="020B0604020202020204" pitchFamily="34" charset="0"/>
              </a:rPr>
              <a:t>Who knew that!</a:t>
            </a:r>
          </a:p>
          <a:p>
            <a:pPr marL="742842" lvl="1" indent="-285750">
              <a:buFont typeface="Courier New" panose="02070309020205020404" pitchFamily="49" charset="0"/>
              <a:buChar char="o"/>
            </a:pPr>
            <a:r>
              <a:rPr lang="en-US" dirty="0">
                <a:latin typeface="Arial" panose="020B0604020202020204" pitchFamily="34" charset="0"/>
                <a:cs typeface="Arial" panose="020B0604020202020204" pitchFamily="34" charset="0"/>
              </a:rPr>
              <a:t>Lattice calculation motivates determination  of gluon GPDs at EIC</a:t>
            </a:r>
          </a:p>
          <a:p>
            <a:pPr marL="285750" indent="-285750">
              <a:buFont typeface="Arial"/>
              <a:buChar char="•"/>
            </a:pPr>
            <a:endParaRPr lang="en-US" b="1" dirty="0">
              <a:latin typeface="Arial" panose="020B0604020202020204" pitchFamily="34" charset="0"/>
              <a:cs typeface="Arial" panose="020B0604020202020204" pitchFamily="34" charset="0"/>
            </a:endParaRPr>
          </a:p>
          <a:p>
            <a:pPr marL="285750" indent="-285750">
              <a:buFont typeface="Arial"/>
              <a:buChar char="•"/>
            </a:pPr>
            <a:r>
              <a:rPr lang="en-US" b="1" dirty="0">
                <a:latin typeface="Arial" panose="020B0604020202020204" pitchFamily="34" charset="0"/>
                <a:cs typeface="Arial" panose="020B0604020202020204" pitchFamily="34" charset="0"/>
              </a:rPr>
              <a:t>Polarized Deuteron Structure</a:t>
            </a:r>
          </a:p>
          <a:p>
            <a:pPr marL="742842" lvl="1" indent="-285750">
              <a:buFont typeface="Courier New" panose="02070309020205020404" pitchFamily="49" charset="0"/>
              <a:buChar char="o"/>
            </a:pPr>
            <a:r>
              <a:rPr lang="en-US" dirty="0">
                <a:latin typeface="Arial" panose="020B0604020202020204" pitchFamily="34" charset="0"/>
                <a:cs typeface="Arial" panose="020B0604020202020204" pitchFamily="34" charset="0"/>
              </a:rPr>
              <a:t>Inclusive Deep Inelastic Scattering on a Tensor-Polarized Deuteron Beam</a:t>
            </a:r>
          </a:p>
          <a:p>
            <a:pPr marL="742842" lvl="1" indent="-285750">
              <a:buFont typeface="Courier New" panose="02070309020205020404" pitchFamily="49" charset="0"/>
              <a:buChar char="o"/>
            </a:pPr>
            <a:r>
              <a:rPr lang="en-US" dirty="0">
                <a:latin typeface="Arial" panose="020B0604020202020204" pitchFamily="34" charset="0"/>
                <a:cs typeface="Arial" panose="020B0604020202020204" pitchFamily="34" charset="0"/>
              </a:rPr>
              <a:t>Map the Structure Function b1</a:t>
            </a:r>
          </a:p>
          <a:p>
            <a:pPr marL="742842" lvl="1" indent="-285750">
              <a:buFont typeface="Courier New" panose="02070309020205020404" pitchFamily="49" charset="0"/>
              <a:buChar char="o"/>
            </a:pPr>
            <a:r>
              <a:rPr lang="en-US" dirty="0">
                <a:latin typeface="Arial" panose="020B0604020202020204" pitchFamily="34" charset="0"/>
                <a:cs typeface="Arial" panose="020B0604020202020204" pitchFamily="34" charset="0"/>
              </a:rPr>
              <a:t>Are quarks sensitive to the doughnut or dumbbell shape of the nucleus?</a:t>
            </a:r>
          </a:p>
          <a:p>
            <a:pPr marL="742842" lvl="1" indent="-285750">
              <a:buFont typeface="Courier New" panose="02070309020205020404" pitchFamily="49" charset="0"/>
              <a:buChar char="o"/>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Hot Spots in the Nucleus</a:t>
            </a:r>
          </a:p>
          <a:p>
            <a:pPr marL="742842" lvl="1" indent="-285750">
              <a:buFont typeface="Courier New" panose="02070309020205020404" pitchFamily="49" charset="0"/>
              <a:buChar char="o"/>
            </a:pPr>
            <a:r>
              <a:rPr lang="en-US" dirty="0">
                <a:latin typeface="Arial" panose="020B0604020202020204" pitchFamily="34" charset="0"/>
                <a:cs typeface="Arial" panose="020B0604020202020204" pitchFamily="34" charset="0"/>
              </a:rPr>
              <a:t>Simulated proton density fluctuations x = 10</a:t>
            </a:r>
            <a:r>
              <a:rPr lang="en-US" baseline="30000" dirty="0">
                <a:latin typeface="Arial" panose="020B0604020202020204" pitchFamily="34" charset="0"/>
                <a:cs typeface="Arial" panose="020B0604020202020204" pitchFamily="34" charset="0"/>
              </a:rPr>
              <a:t>-3</a:t>
            </a:r>
          </a:p>
          <a:p>
            <a:pPr marL="742842" lvl="1" indent="-285750">
              <a:buFont typeface="Courier New" panose="02070309020205020404" pitchFamily="49" charset="0"/>
              <a:buChar char="o"/>
            </a:pPr>
            <a:r>
              <a:rPr lang="en-US" dirty="0">
                <a:latin typeface="Arial" panose="020B0604020202020204" pitchFamily="34" charset="0"/>
                <a:cs typeface="Arial" panose="020B0604020202020204" pitchFamily="34" charset="0"/>
              </a:rPr>
              <a:t>Accessible with 3D tomography</a:t>
            </a:r>
          </a:p>
          <a:p>
            <a:pPr marL="742842" lvl="1" indent="-285750">
              <a:buFont typeface="Courier New" panose="02070309020205020404" pitchFamily="49" charset="0"/>
              <a:buChar char="o"/>
            </a:pPr>
            <a:r>
              <a:rPr lang="en-US" dirty="0">
                <a:latin typeface="Arial" panose="020B0604020202020204" pitchFamily="34" charset="0"/>
                <a:cs typeface="Arial" panose="020B0604020202020204" pitchFamily="34" charset="0"/>
              </a:rPr>
              <a:t>Responsible for ridge behavior found in Heavy-Ion reactions at high energies?</a:t>
            </a:r>
          </a:p>
        </p:txBody>
      </p:sp>
    </p:spTree>
    <p:extLst>
      <p:ext uri="{BB962C8B-B14F-4D97-AF65-F5344CB8AC3E}">
        <p14:creationId xmlns:p14="http://schemas.microsoft.com/office/powerpoint/2010/main" val="33706561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04775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45</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mj-lt"/>
              </a:rPr>
              <a:t>Exotic Glue in Nuclei</a:t>
            </a:r>
          </a:p>
        </p:txBody>
      </p:sp>
      <p:sp>
        <p:nvSpPr>
          <p:cNvPr id="5" name="TextBox 4">
            <a:extLst>
              <a:ext uri="{FF2B5EF4-FFF2-40B4-BE49-F238E27FC236}">
                <a16:creationId xmlns:a16="http://schemas.microsoft.com/office/drawing/2014/main" id="{F9366DD7-334B-45A4-BD9A-7FC2BE2016EE}"/>
              </a:ext>
            </a:extLst>
          </p:cNvPr>
          <p:cNvSpPr txBox="1"/>
          <p:nvPr/>
        </p:nvSpPr>
        <p:spPr>
          <a:xfrm>
            <a:off x="278168" y="663565"/>
            <a:ext cx="6479359" cy="923330"/>
          </a:xfrm>
          <a:prstGeom prst="rect">
            <a:avLst/>
          </a:prstGeom>
          <a:noFill/>
        </p:spPr>
        <p:txBody>
          <a:bodyPr wrap="square" rtlCol="0">
            <a:spAutoFit/>
          </a:bodyPr>
          <a:lstStyle/>
          <a:p>
            <a:pPr defTabSz="914186"/>
            <a:r>
              <a:rPr lang="en-US" dirty="0">
                <a:solidFill>
                  <a:srgbClr val="000000"/>
                </a:solidFill>
                <a:latin typeface="Arial" panose="020B0604020202020204" pitchFamily="34" charset="0"/>
                <a:cs typeface="Arial" panose="020B0604020202020204" pitchFamily="34" charset="0"/>
              </a:rPr>
              <a:t>Exotic Glue in Nuclei =</a:t>
            </a:r>
          </a:p>
          <a:p>
            <a:pPr marL="285750" indent="-285750" defTabSz="914186">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gluons </a:t>
            </a:r>
            <a:r>
              <a:rPr lang="en-US" b="1" dirty="0">
                <a:solidFill>
                  <a:srgbClr val="000000"/>
                </a:solidFill>
                <a:latin typeface="Arial" panose="020B0604020202020204" pitchFamily="34" charset="0"/>
                <a:cs typeface="Arial" panose="020B0604020202020204" pitchFamily="34" charset="0"/>
              </a:rPr>
              <a:t>not</a:t>
            </a:r>
            <a:r>
              <a:rPr lang="en-US" dirty="0">
                <a:solidFill>
                  <a:srgbClr val="000000"/>
                </a:solidFill>
                <a:latin typeface="Arial" panose="020B0604020202020204" pitchFamily="34" charset="0"/>
                <a:cs typeface="Arial" panose="020B0604020202020204" pitchFamily="34" charset="0"/>
              </a:rPr>
              <a:t> associated with individual nucleons in nucleus</a:t>
            </a:r>
          </a:p>
          <a:p>
            <a:pPr marL="285750" indent="-285750" defTabSz="914186">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operator in nucleon = 0 &amp; operator in nuclei ≠ 0</a:t>
            </a:r>
          </a:p>
        </p:txBody>
      </p:sp>
      <p:sp>
        <p:nvSpPr>
          <p:cNvPr id="7" name="TextBox 6">
            <a:extLst>
              <a:ext uri="{FF2B5EF4-FFF2-40B4-BE49-F238E27FC236}">
                <a16:creationId xmlns:a16="http://schemas.microsoft.com/office/drawing/2014/main" id="{846799CE-6531-4303-8579-747CB40997E3}"/>
              </a:ext>
            </a:extLst>
          </p:cNvPr>
          <p:cNvSpPr txBox="1"/>
          <p:nvPr/>
        </p:nvSpPr>
        <p:spPr>
          <a:xfrm>
            <a:off x="637058" y="1657806"/>
            <a:ext cx="5761577" cy="923330"/>
          </a:xfrm>
          <a:prstGeom prst="rect">
            <a:avLst/>
          </a:prstGeom>
          <a:noFill/>
          <a:ln>
            <a:solidFill>
              <a:srgbClr val="0000FF"/>
            </a:solidFill>
          </a:ln>
        </p:spPr>
        <p:txBody>
          <a:bodyPr wrap="square" rtlCol="0">
            <a:spAutoFit/>
          </a:bodyPr>
          <a:lstStyle/>
          <a:p>
            <a:pPr defTabSz="914186"/>
            <a:r>
              <a:rPr lang="en-US" dirty="0">
                <a:solidFill>
                  <a:srgbClr val="000000"/>
                </a:solidFill>
                <a:latin typeface="Arial" panose="020B0604020202020204" pitchFamily="34" charset="0"/>
                <a:cs typeface="Arial" panose="020B0604020202020204" pitchFamily="34" charset="0"/>
              </a:rPr>
              <a:t>Targets with J ≥ 1 have leading twist gluon contribution</a:t>
            </a:r>
          </a:p>
          <a:p>
            <a:pPr defTabSz="914186"/>
            <a:r>
              <a:rPr lang="en-US" dirty="0">
                <a:solidFill>
                  <a:srgbClr val="000000"/>
                </a:solidFill>
                <a:latin typeface="Symbol" panose="05050102010706020507" pitchFamily="18" charset="2"/>
                <a:cs typeface="Arial" panose="020B0604020202020204" pitchFamily="34" charset="0"/>
              </a:rPr>
              <a:t>D</a:t>
            </a:r>
            <a:r>
              <a:rPr lang="en-US" dirty="0">
                <a:solidFill>
                  <a:srgbClr val="000000"/>
                </a:solidFill>
                <a:latin typeface="Arial" panose="020B0604020202020204" pitchFamily="34" charset="0"/>
                <a:cs typeface="Arial" panose="020B0604020202020204" pitchFamily="34" charset="0"/>
              </a:rPr>
              <a:t>(x,Q</a:t>
            </a:r>
            <a:r>
              <a:rPr lang="en-US" baseline="30000" dirty="0">
                <a:solidFill>
                  <a:srgbClr val="000000"/>
                </a:solidFill>
                <a:latin typeface="Arial" panose="020B0604020202020204" pitchFamily="34" charset="0"/>
                <a:cs typeface="Arial" panose="020B0604020202020204" pitchFamily="34" charset="0"/>
              </a:rPr>
              <a:t>2</a:t>
            </a:r>
            <a:r>
              <a:rPr lang="en-US" dirty="0">
                <a:solidFill>
                  <a:srgbClr val="000000"/>
                </a:solidFill>
                <a:latin typeface="Arial" panose="020B0604020202020204" pitchFamily="34" charset="0"/>
                <a:cs typeface="Arial" panose="020B0604020202020204" pitchFamily="34" charset="0"/>
              </a:rPr>
              <a:t>): double helicity flip (Jaffe and Manohar, 1989)</a:t>
            </a:r>
          </a:p>
          <a:p>
            <a:pPr defTabSz="914186"/>
            <a:r>
              <a:rPr lang="en-US" dirty="0">
                <a:solidFill>
                  <a:srgbClr val="000000"/>
                </a:solidFill>
                <a:latin typeface="Arial" panose="020B0604020202020204" pitchFamily="34" charset="0"/>
                <a:cs typeface="Arial" panose="020B0604020202020204" pitchFamily="34" charset="0"/>
              </a:rPr>
              <a:t>Changes both photon and target helicity by two units…</a:t>
            </a:r>
          </a:p>
        </p:txBody>
      </p:sp>
      <p:pic>
        <p:nvPicPr>
          <p:cNvPr id="8" name="Picture 7">
            <a:extLst>
              <a:ext uri="{FF2B5EF4-FFF2-40B4-BE49-F238E27FC236}">
                <a16:creationId xmlns:a16="http://schemas.microsoft.com/office/drawing/2014/main" id="{8885967F-4826-451A-80C3-1885D5F7A588}"/>
              </a:ext>
            </a:extLst>
          </p:cNvPr>
          <p:cNvPicPr>
            <a:picLocks noChangeAspect="1"/>
          </p:cNvPicPr>
          <p:nvPr/>
        </p:nvPicPr>
        <p:blipFill>
          <a:blip r:embed="rId2"/>
          <a:stretch>
            <a:fillRect/>
          </a:stretch>
        </p:blipFill>
        <p:spPr>
          <a:xfrm>
            <a:off x="637058" y="2754789"/>
            <a:ext cx="2335651" cy="2133600"/>
          </a:xfrm>
          <a:prstGeom prst="rect">
            <a:avLst/>
          </a:prstGeom>
        </p:spPr>
      </p:pic>
      <p:pic>
        <p:nvPicPr>
          <p:cNvPr id="9" name="Picture 8">
            <a:extLst>
              <a:ext uri="{FF2B5EF4-FFF2-40B4-BE49-F238E27FC236}">
                <a16:creationId xmlns:a16="http://schemas.microsoft.com/office/drawing/2014/main" id="{4402A330-C8DE-4381-8571-0AD752EF96D7}"/>
              </a:ext>
            </a:extLst>
          </p:cNvPr>
          <p:cNvPicPr>
            <a:picLocks noChangeAspect="1"/>
          </p:cNvPicPr>
          <p:nvPr/>
        </p:nvPicPr>
        <p:blipFill>
          <a:blip r:embed="rId3"/>
          <a:stretch>
            <a:fillRect/>
          </a:stretch>
        </p:blipFill>
        <p:spPr>
          <a:xfrm>
            <a:off x="641467" y="4888701"/>
            <a:ext cx="2339713" cy="463296"/>
          </a:xfrm>
          <a:prstGeom prst="rect">
            <a:avLst/>
          </a:prstGeom>
        </p:spPr>
      </p:pic>
      <p:sp>
        <p:nvSpPr>
          <p:cNvPr id="10" name="TextBox 9">
            <a:extLst>
              <a:ext uri="{FF2B5EF4-FFF2-40B4-BE49-F238E27FC236}">
                <a16:creationId xmlns:a16="http://schemas.microsoft.com/office/drawing/2014/main" id="{AF7DB4B1-0CE0-466C-AE0C-FCE13430B418}"/>
              </a:ext>
            </a:extLst>
          </p:cNvPr>
          <p:cNvSpPr txBox="1"/>
          <p:nvPr/>
        </p:nvSpPr>
        <p:spPr>
          <a:xfrm>
            <a:off x="240265" y="5492342"/>
            <a:ext cx="8492019" cy="646331"/>
          </a:xfrm>
          <a:prstGeom prst="rect">
            <a:avLst/>
          </a:prstGeom>
          <a:noFill/>
        </p:spPr>
        <p:txBody>
          <a:bodyPr wrap="square" rtlCol="0">
            <a:spAutoFit/>
          </a:bodyPr>
          <a:lstStyle/>
          <a:p>
            <a:pPr defTabSz="914186"/>
            <a:r>
              <a:rPr lang="en-US" b="1" dirty="0">
                <a:solidFill>
                  <a:srgbClr val="0000FF"/>
                </a:solidFill>
                <a:latin typeface="Arial" panose="020B0604020202020204" pitchFamily="34" charset="0"/>
                <a:cs typeface="Arial" panose="020B0604020202020204" pitchFamily="34" charset="0"/>
              </a:rPr>
              <a:t>LQCD calculation</a:t>
            </a:r>
            <a:r>
              <a:rPr lang="en-US" dirty="0">
                <a:solidFill>
                  <a:srgbClr val="000000"/>
                </a:solidFill>
                <a:latin typeface="Arial" panose="020B0604020202020204" pitchFamily="34" charset="0"/>
                <a:cs typeface="Arial" panose="020B0604020202020204" pitchFamily="34" charset="0"/>
              </a:rPr>
              <a:t>: gluon </a:t>
            </a:r>
            <a:r>
              <a:rPr lang="en-US" dirty="0" err="1">
                <a:solidFill>
                  <a:srgbClr val="000000"/>
                </a:solidFill>
                <a:latin typeface="Arial" panose="020B0604020202020204" pitchFamily="34" charset="0"/>
                <a:cs typeface="Arial" panose="020B0604020202020204" pitchFamily="34" charset="0"/>
              </a:rPr>
              <a:t>transversity</a:t>
            </a:r>
            <a:r>
              <a:rPr lang="en-US" dirty="0">
                <a:solidFill>
                  <a:srgbClr val="000000"/>
                </a:solidFill>
                <a:latin typeface="Arial" panose="020B0604020202020204" pitchFamily="34" charset="0"/>
                <a:cs typeface="Arial" panose="020B0604020202020204" pitchFamily="34" charset="0"/>
              </a:rPr>
              <a:t> distribution in the deuteron, </a:t>
            </a:r>
            <a:r>
              <a:rPr lang="en-US" dirty="0" err="1">
                <a:solidFill>
                  <a:srgbClr val="000000"/>
                </a:solidFill>
                <a:latin typeface="Arial" panose="020B0604020202020204" pitchFamily="34" charset="0"/>
                <a:cs typeface="Arial" panose="020B0604020202020204" pitchFamily="34" charset="0"/>
              </a:rPr>
              <a:t>m</a:t>
            </a:r>
            <a:r>
              <a:rPr lang="en-US" baseline="-25000" dirty="0" err="1">
                <a:solidFill>
                  <a:srgbClr val="000000"/>
                </a:solidFill>
                <a:latin typeface="Symbol" panose="05050102010706020507" pitchFamily="18" charset="2"/>
                <a:cs typeface="Arial" panose="020B0604020202020204" pitchFamily="34" charset="0"/>
              </a:rPr>
              <a:t>p</a:t>
            </a:r>
            <a:r>
              <a:rPr lang="en-US" dirty="0">
                <a:solidFill>
                  <a:srgbClr val="000000"/>
                </a:solidFill>
                <a:latin typeface="Arial" panose="020B0604020202020204" pitchFamily="34" charset="0"/>
                <a:cs typeface="Arial" panose="020B0604020202020204" pitchFamily="34" charset="0"/>
              </a:rPr>
              <a:t> = 800 MeV </a:t>
            </a:r>
            <a:r>
              <a:rPr lang="en-US" dirty="0">
                <a:solidFill>
                  <a:srgbClr val="000000"/>
                </a:solidFill>
                <a:latin typeface="Arial" panose="020B0604020202020204" pitchFamily="34" charset="0"/>
                <a:cs typeface="Arial" panose="020B0604020202020204" pitchFamily="34" charset="0"/>
                <a:sym typeface="Wingdings" panose="05000000000000000000" pitchFamily="2" charset="2"/>
              </a:rPr>
              <a:t> </a:t>
            </a:r>
            <a:r>
              <a:rPr lang="en-US" b="1" dirty="0">
                <a:solidFill>
                  <a:srgbClr val="0000FF"/>
                </a:solidFill>
                <a:latin typeface="Arial" panose="020B0604020202020204" pitchFamily="34" charset="0"/>
                <a:cs typeface="Arial" panose="020B0604020202020204" pitchFamily="34" charset="0"/>
                <a:sym typeface="Wingdings" panose="05000000000000000000" pitchFamily="2" charset="2"/>
              </a:rPr>
              <a:t>First evidence for non-nucleonic gluon contributions to nuclear structure</a:t>
            </a:r>
            <a:endParaRPr lang="en-US" b="1" dirty="0">
              <a:solidFill>
                <a:srgbClr val="0000FF"/>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65A3129-8C6B-4E0B-9BA3-F83A7A13AF81}"/>
              </a:ext>
            </a:extLst>
          </p:cNvPr>
          <p:cNvSpPr txBox="1"/>
          <p:nvPr/>
        </p:nvSpPr>
        <p:spPr>
          <a:xfrm>
            <a:off x="3554522" y="4007306"/>
            <a:ext cx="4776562" cy="1323439"/>
          </a:xfrm>
          <a:prstGeom prst="rect">
            <a:avLst/>
          </a:prstGeom>
          <a:noFill/>
        </p:spPr>
        <p:txBody>
          <a:bodyPr wrap="square" rtlCol="0">
            <a:spAutoFit/>
          </a:bodyPr>
          <a:lstStyle/>
          <a:p>
            <a:pPr defTabSz="914186"/>
            <a:r>
              <a:rPr lang="en-US" sz="1600" i="1" dirty="0">
                <a:solidFill>
                  <a:srgbClr val="000000"/>
                </a:solidFill>
                <a:latin typeface="Arial" panose="020B0604020202020204" pitchFamily="34" charset="0"/>
                <a:cs typeface="Arial" panose="020B0604020202020204" pitchFamily="34" charset="0"/>
              </a:rPr>
              <a:t>Parton model interpretation:</a:t>
            </a:r>
          </a:p>
          <a:p>
            <a:pPr defTabSz="914186"/>
            <a:r>
              <a:rPr lang="en-US" sz="1600" i="1" dirty="0">
                <a:solidFill>
                  <a:srgbClr val="000000"/>
                </a:solidFill>
                <a:latin typeface="Symbol" panose="05050102010706020507" pitchFamily="18" charset="2"/>
                <a:cs typeface="Arial" panose="020B0604020202020204" pitchFamily="34" charset="0"/>
              </a:rPr>
              <a:t>D</a:t>
            </a:r>
            <a:r>
              <a:rPr lang="en-US" sz="1600" i="1" dirty="0">
                <a:solidFill>
                  <a:srgbClr val="000000"/>
                </a:solidFill>
                <a:latin typeface="Arial" panose="020B0604020202020204" pitchFamily="34" charset="0"/>
                <a:cs typeface="Arial" panose="020B0604020202020204" pitchFamily="34" charset="0"/>
              </a:rPr>
              <a:t>(x,Q</a:t>
            </a:r>
            <a:r>
              <a:rPr lang="en-US" sz="1600" i="1" baseline="30000" dirty="0">
                <a:solidFill>
                  <a:srgbClr val="000000"/>
                </a:solidFill>
                <a:latin typeface="Arial" panose="020B0604020202020204" pitchFamily="34" charset="0"/>
                <a:cs typeface="Arial" panose="020B0604020202020204" pitchFamily="34" charset="0"/>
              </a:rPr>
              <a:t>2</a:t>
            </a:r>
            <a:r>
              <a:rPr lang="en-US" sz="1600" i="1" dirty="0">
                <a:solidFill>
                  <a:srgbClr val="000000"/>
                </a:solidFill>
                <a:latin typeface="Arial" panose="020B0604020202020204" pitchFamily="34" charset="0"/>
                <a:cs typeface="Arial" panose="020B0604020202020204" pitchFamily="34" charset="0"/>
              </a:rPr>
              <a:t>) informs how much more momentum of  a transversely polarized particle is carried by a gluon with spin aligned rather than perpendicular to it in the transverse plane.</a:t>
            </a:r>
          </a:p>
        </p:txBody>
      </p:sp>
      <p:sp>
        <p:nvSpPr>
          <p:cNvPr id="12" name="TextBox 11">
            <a:extLst>
              <a:ext uri="{FF2B5EF4-FFF2-40B4-BE49-F238E27FC236}">
                <a16:creationId xmlns:a16="http://schemas.microsoft.com/office/drawing/2014/main" id="{CD6F4310-0132-4915-AB8D-098582C2A86B}"/>
              </a:ext>
            </a:extLst>
          </p:cNvPr>
          <p:cNvSpPr txBox="1"/>
          <p:nvPr/>
        </p:nvSpPr>
        <p:spPr>
          <a:xfrm>
            <a:off x="6600825" y="5305386"/>
            <a:ext cx="1959191" cy="276999"/>
          </a:xfrm>
          <a:prstGeom prst="rect">
            <a:avLst/>
          </a:prstGeom>
          <a:noFill/>
        </p:spPr>
        <p:txBody>
          <a:bodyPr wrap="none" rtlCol="0">
            <a:spAutoFit/>
          </a:bodyPr>
          <a:lstStyle/>
          <a:p>
            <a:pPr defTabSz="914186"/>
            <a:r>
              <a:rPr lang="en-US" sz="1200" dirty="0">
                <a:solidFill>
                  <a:srgbClr val="000000"/>
                </a:solidFill>
                <a:latin typeface="Arial" panose="020B0604020202020204"/>
              </a:rPr>
              <a:t>Shanahan, Detmold, et al.</a:t>
            </a:r>
          </a:p>
        </p:txBody>
      </p:sp>
      <p:pic>
        <p:nvPicPr>
          <p:cNvPr id="13" name="Picture 12" descr="JLEIC_image_revised-01.jpg">
            <a:extLst>
              <a:ext uri="{FF2B5EF4-FFF2-40B4-BE49-F238E27FC236}">
                <a16:creationId xmlns:a16="http://schemas.microsoft.com/office/drawing/2014/main" id="{37A09B7F-9065-406E-9DCB-E3A64F2E0778}"/>
              </a:ext>
            </a:extLst>
          </p:cNvPr>
          <p:cNvPicPr>
            <a:picLocks noChangeAspect="1"/>
          </p:cNvPicPr>
          <p:nvPr/>
        </p:nvPicPr>
        <p:blipFill rotWithShape="1">
          <a:blip r:embed="rId4">
            <a:extLst>
              <a:ext uri="{28A0092B-C50C-407E-A947-70E740481C1C}">
                <a14:useLocalDpi xmlns:a14="http://schemas.microsoft.com/office/drawing/2010/main" val="0"/>
              </a:ext>
            </a:extLst>
          </a:blip>
          <a:srcRect l="9664" t="17028" b="9178"/>
          <a:stretch/>
        </p:blipFill>
        <p:spPr>
          <a:xfrm>
            <a:off x="6600825" y="715594"/>
            <a:ext cx="2457450" cy="2597857"/>
          </a:xfrm>
          <a:prstGeom prst="rect">
            <a:avLst/>
          </a:prstGeom>
        </p:spPr>
      </p:pic>
      <p:sp>
        <p:nvSpPr>
          <p:cNvPr id="14" name="TextBox 13">
            <a:extLst>
              <a:ext uri="{FF2B5EF4-FFF2-40B4-BE49-F238E27FC236}">
                <a16:creationId xmlns:a16="http://schemas.microsoft.com/office/drawing/2014/main" id="{632E09A5-468A-414D-A05A-E6A9E678D718}"/>
              </a:ext>
            </a:extLst>
          </p:cNvPr>
          <p:cNvSpPr txBox="1"/>
          <p:nvPr/>
        </p:nvSpPr>
        <p:spPr>
          <a:xfrm>
            <a:off x="3174899" y="3018786"/>
            <a:ext cx="4631260" cy="830997"/>
          </a:xfrm>
          <a:prstGeom prst="rect">
            <a:avLst/>
          </a:prstGeom>
          <a:noFill/>
        </p:spPr>
        <p:txBody>
          <a:bodyPr wrap="square" rtlCol="0">
            <a:spAutoFit/>
          </a:bodyPr>
          <a:lstStyle/>
          <a:p>
            <a:pPr defTabSz="914186"/>
            <a:r>
              <a:rPr lang="en-US" sz="1600" dirty="0">
                <a:solidFill>
                  <a:srgbClr val="000000"/>
                </a:solidFill>
                <a:latin typeface="Arial" panose="020B0604020202020204" pitchFamily="34" charset="0"/>
                <a:cs typeface="Arial" panose="020B0604020202020204" pitchFamily="34" charset="0"/>
              </a:rPr>
              <a:t>Measurable in unpolarized Deep Inelastic Scattering with a </a:t>
            </a:r>
            <a:r>
              <a:rPr lang="en-US" sz="1600" b="1" dirty="0">
                <a:solidFill>
                  <a:srgbClr val="000000"/>
                </a:solidFill>
                <a:latin typeface="Arial" panose="020B0604020202020204" pitchFamily="34" charset="0"/>
                <a:cs typeface="Arial" panose="020B0604020202020204" pitchFamily="34" charset="0"/>
              </a:rPr>
              <a:t>transversely polarized J ≥ 1 target like the deuteron </a:t>
            </a:r>
            <a:r>
              <a:rPr lang="en-US" sz="1600" dirty="0">
                <a:solidFill>
                  <a:srgbClr val="000000"/>
                </a:solidFill>
                <a:latin typeface="Arial" panose="020B0604020202020204" pitchFamily="34" charset="0"/>
                <a:cs typeface="Arial" panose="020B0604020202020204" pitchFamily="34" charset="0"/>
              </a:rPr>
              <a:t>as azimuthal variation.</a:t>
            </a:r>
          </a:p>
        </p:txBody>
      </p:sp>
      <p:sp>
        <p:nvSpPr>
          <p:cNvPr id="3" name="TextBox 2">
            <a:extLst>
              <a:ext uri="{FF2B5EF4-FFF2-40B4-BE49-F238E27FC236}">
                <a16:creationId xmlns:a16="http://schemas.microsoft.com/office/drawing/2014/main" id="{F0EB3E9F-A2F0-40A1-A6ED-2A3828A609DA}"/>
              </a:ext>
            </a:extLst>
          </p:cNvPr>
          <p:cNvSpPr txBox="1"/>
          <p:nvPr/>
        </p:nvSpPr>
        <p:spPr>
          <a:xfrm>
            <a:off x="4799348" y="6055380"/>
            <a:ext cx="3087705" cy="338554"/>
          </a:xfrm>
          <a:prstGeom prst="rect">
            <a:avLst/>
          </a:prstGeom>
          <a:noFill/>
        </p:spPr>
        <p:txBody>
          <a:bodyPr wrap="none" rtlCol="0">
            <a:spAutoFit/>
          </a:bodyPr>
          <a:lstStyle/>
          <a:p>
            <a:pPr algn="l"/>
            <a:r>
              <a:rPr lang="en-US" sz="1600" dirty="0">
                <a:latin typeface="+mj-lt"/>
              </a:rPr>
              <a:t>(Also results at</a:t>
            </a:r>
            <a:r>
              <a:rPr lang="en-US" sz="1600" dirty="0">
                <a:solidFill>
                  <a:srgbClr val="000000"/>
                </a:solidFill>
                <a:latin typeface="Arial" panose="020B0604020202020204" pitchFamily="34" charset="0"/>
                <a:cs typeface="Arial" panose="020B0604020202020204" pitchFamily="34" charset="0"/>
              </a:rPr>
              <a:t> </a:t>
            </a:r>
            <a:r>
              <a:rPr lang="en-US" sz="1600" dirty="0" err="1">
                <a:solidFill>
                  <a:srgbClr val="000000"/>
                </a:solidFill>
                <a:latin typeface="Arial" panose="020B0604020202020204" pitchFamily="34" charset="0"/>
                <a:cs typeface="Arial" panose="020B0604020202020204" pitchFamily="34" charset="0"/>
              </a:rPr>
              <a:t>m</a:t>
            </a:r>
            <a:r>
              <a:rPr lang="en-US" sz="1600" baseline="-25000" dirty="0" err="1">
                <a:solidFill>
                  <a:srgbClr val="000000"/>
                </a:solidFill>
                <a:latin typeface="Symbol" panose="05050102010706020507" pitchFamily="18" charset="2"/>
                <a:cs typeface="Arial" panose="020B0604020202020204" pitchFamily="34" charset="0"/>
              </a:rPr>
              <a:t>p</a:t>
            </a:r>
            <a:r>
              <a:rPr lang="en-US" sz="1600" dirty="0">
                <a:solidFill>
                  <a:srgbClr val="000000"/>
                </a:solidFill>
                <a:latin typeface="Arial" panose="020B0604020202020204" pitchFamily="34" charset="0"/>
                <a:cs typeface="Arial" panose="020B0604020202020204" pitchFamily="34" charset="0"/>
              </a:rPr>
              <a:t> = 300 MeV)</a:t>
            </a:r>
            <a:r>
              <a:rPr lang="en-US" sz="1600" dirty="0">
                <a:latin typeface="+mj-lt"/>
              </a:rPr>
              <a:t>  </a:t>
            </a:r>
          </a:p>
        </p:txBody>
      </p:sp>
      <p:sp>
        <p:nvSpPr>
          <p:cNvPr id="15" name="TextBox 14">
            <a:extLst>
              <a:ext uri="{FF2B5EF4-FFF2-40B4-BE49-F238E27FC236}">
                <a16:creationId xmlns:a16="http://schemas.microsoft.com/office/drawing/2014/main" id="{EBAD8D28-96E7-607D-BDD4-A0FBE7989667}"/>
              </a:ext>
            </a:extLst>
          </p:cNvPr>
          <p:cNvSpPr txBox="1"/>
          <p:nvPr/>
        </p:nvSpPr>
        <p:spPr>
          <a:xfrm>
            <a:off x="47778" y="118806"/>
            <a:ext cx="5110479" cy="338554"/>
          </a:xfrm>
          <a:prstGeom prst="rect">
            <a:avLst/>
          </a:prstGeom>
          <a:noFill/>
        </p:spPr>
        <p:txBody>
          <a:bodyPr wrap="square" rtlCol="0">
            <a:spAutoFit/>
          </a:bodyPr>
          <a:lstStyle/>
          <a:p>
            <a:pPr algn="l"/>
            <a:r>
              <a:rPr lang="en-US" sz="1600" i="1" dirty="0">
                <a:solidFill>
                  <a:srgbClr val="0432FF"/>
                </a:solidFill>
                <a:latin typeface="Arial" panose="020B0604020202020204" pitchFamily="34" charset="0"/>
                <a:cs typeface="Arial" panose="020B0604020202020204" pitchFamily="34" charset="0"/>
              </a:rPr>
              <a:t>(Would need upgrade to allow polarized spin-1 beams)</a:t>
            </a:r>
          </a:p>
        </p:txBody>
      </p:sp>
    </p:spTree>
    <p:extLst>
      <p:ext uri="{BB962C8B-B14F-4D97-AF65-F5344CB8AC3E}">
        <p14:creationId xmlns:p14="http://schemas.microsoft.com/office/powerpoint/2010/main" val="34879504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46</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dirty="0">
                <a:latin typeface="+mj-lt"/>
              </a:rPr>
              <a:t>QCD Landscape Explored by EIC </a:t>
            </a:r>
          </a:p>
        </p:txBody>
      </p:sp>
      <p:sp>
        <p:nvSpPr>
          <p:cNvPr id="5" name="TextBox 4">
            <a:extLst>
              <a:ext uri="{FF2B5EF4-FFF2-40B4-BE49-F238E27FC236}">
                <a16:creationId xmlns:a16="http://schemas.microsoft.com/office/drawing/2014/main" id="{298079DC-ECAA-4CF5-B7BC-41FD15498E9A}"/>
              </a:ext>
            </a:extLst>
          </p:cNvPr>
          <p:cNvSpPr txBox="1"/>
          <p:nvPr/>
        </p:nvSpPr>
        <p:spPr>
          <a:xfrm>
            <a:off x="1028700" y="4607766"/>
            <a:ext cx="3318524" cy="923330"/>
          </a:xfrm>
          <a:prstGeom prst="rect">
            <a:avLst/>
          </a:prstGeom>
          <a:noFill/>
        </p:spPr>
        <p:txBody>
          <a:bodyPr wrap="square" rtlCol="0">
            <a:spAutoFit/>
          </a:bodyPr>
          <a:lstStyle/>
          <a:p>
            <a:pPr algn="l"/>
            <a:r>
              <a:rPr lang="en-US" dirty="0">
                <a:latin typeface="+mj-lt"/>
              </a:rPr>
              <a:t>Explore QCD landscape over large range of resolution (Q</a:t>
            </a:r>
            <a:r>
              <a:rPr lang="en-US" baseline="30000" dirty="0">
                <a:latin typeface="+mj-lt"/>
              </a:rPr>
              <a:t>2</a:t>
            </a:r>
            <a:r>
              <a:rPr lang="en-US" dirty="0">
                <a:latin typeface="+mj-lt"/>
              </a:rPr>
              <a:t>) and quark/gluon density (1/x)</a:t>
            </a:r>
          </a:p>
        </p:txBody>
      </p:sp>
      <p:sp>
        <p:nvSpPr>
          <p:cNvPr id="15" name="TextBox 14">
            <a:extLst>
              <a:ext uri="{FF2B5EF4-FFF2-40B4-BE49-F238E27FC236}">
                <a16:creationId xmlns:a16="http://schemas.microsoft.com/office/drawing/2014/main" id="{40339932-79BC-4DC6-B859-D40D3BFD6A62}"/>
              </a:ext>
            </a:extLst>
          </p:cNvPr>
          <p:cNvSpPr txBox="1"/>
          <p:nvPr/>
        </p:nvSpPr>
        <p:spPr>
          <a:xfrm>
            <a:off x="263827" y="746314"/>
            <a:ext cx="8632389" cy="646331"/>
          </a:xfrm>
          <a:prstGeom prst="rect">
            <a:avLst/>
          </a:prstGeom>
          <a:solidFill>
            <a:schemeClr val="accent4">
              <a:lumMod val="20000"/>
              <a:lumOff val="80000"/>
            </a:schemeClr>
          </a:solidFill>
        </p:spPr>
        <p:txBody>
          <a:bodyPr wrap="square" rtlCol="0">
            <a:spAutoFit/>
          </a:bodyPr>
          <a:lstStyle/>
          <a:p>
            <a:r>
              <a:rPr lang="en-US" dirty="0">
                <a:latin typeface="+mj-lt"/>
              </a:rPr>
              <a:t>Strong QCD dynamics creates many-body correlations between quarks and gluons </a:t>
            </a:r>
            <a:r>
              <a:rPr lang="en-US" dirty="0">
                <a:solidFill>
                  <a:srgbClr val="0000FF"/>
                </a:solidFill>
                <a:latin typeface="+mj-lt"/>
                <a:sym typeface="Wingdings"/>
              </a:rPr>
              <a:t> </a:t>
            </a:r>
            <a:r>
              <a:rPr lang="en-US" dirty="0">
                <a:solidFill>
                  <a:srgbClr val="0000FF"/>
                </a:solidFill>
                <a:latin typeface="+mj-lt"/>
              </a:rPr>
              <a:t>structure of nuclear matter emerges</a:t>
            </a:r>
          </a:p>
        </p:txBody>
      </p:sp>
      <p:pic>
        <p:nvPicPr>
          <p:cNvPr id="16" name="Picture 2" descr="cteq-pdfs-10gev2-liny">
            <a:extLst>
              <a:ext uri="{FF2B5EF4-FFF2-40B4-BE49-F238E27FC236}">
                <a16:creationId xmlns:a16="http://schemas.microsoft.com/office/drawing/2014/main" id="{EF0B07AF-38EB-4508-AD43-4F07660B3707}"/>
              </a:ext>
            </a:extLst>
          </p:cNvPr>
          <p:cNvPicPr>
            <a:picLocks noChangeAspect="1" noChangeArrowheads="1"/>
          </p:cNvPicPr>
          <p:nvPr/>
        </p:nvPicPr>
        <p:blipFill>
          <a:blip r:embed="rId2" cstate="print"/>
          <a:srcRect/>
          <a:stretch>
            <a:fillRect/>
          </a:stretch>
        </p:blipFill>
        <p:spPr bwMode="auto">
          <a:xfrm>
            <a:off x="5194974" y="1755107"/>
            <a:ext cx="3701242" cy="2447683"/>
          </a:xfrm>
          <a:prstGeom prst="rect">
            <a:avLst/>
          </a:prstGeom>
          <a:noFill/>
          <a:ln w="9525">
            <a:noFill/>
            <a:miter lim="800000"/>
            <a:headEnd/>
            <a:tailEnd/>
          </a:ln>
        </p:spPr>
      </p:pic>
      <p:sp>
        <p:nvSpPr>
          <p:cNvPr id="17" name="TextBox 16">
            <a:extLst>
              <a:ext uri="{FF2B5EF4-FFF2-40B4-BE49-F238E27FC236}">
                <a16:creationId xmlns:a16="http://schemas.microsoft.com/office/drawing/2014/main" id="{7B5FEBFA-A7E8-4F05-B5D0-58AD8B105B88}"/>
              </a:ext>
            </a:extLst>
          </p:cNvPr>
          <p:cNvSpPr txBox="1"/>
          <p:nvPr/>
        </p:nvSpPr>
        <p:spPr>
          <a:xfrm>
            <a:off x="4580020" y="4607766"/>
            <a:ext cx="4316195" cy="175432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j-lt"/>
              </a:rPr>
              <a:t>EIC needed as microscope </a:t>
            </a:r>
            <a:r>
              <a:rPr lang="en-US" dirty="0">
                <a:latin typeface="Arial" panose="020B0604020202020204" pitchFamily="34" charset="0"/>
                <a:cs typeface="Arial" panose="020B0604020202020204" pitchFamily="34" charset="0"/>
              </a:rPr>
              <a:t>to explore the region from where a proton is (mostly) an up-up-down quark system to the gluon dominated region.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Heavy nuclei critical to explore high-density gluon matter.</a:t>
            </a:r>
          </a:p>
        </p:txBody>
      </p:sp>
      <p:sp>
        <p:nvSpPr>
          <p:cNvPr id="18" name="TextBox 17">
            <a:extLst>
              <a:ext uri="{FF2B5EF4-FFF2-40B4-BE49-F238E27FC236}">
                <a16:creationId xmlns:a16="http://schemas.microsoft.com/office/drawing/2014/main" id="{6C773220-178B-43F7-B9CE-E6B25783B0C3}"/>
              </a:ext>
            </a:extLst>
          </p:cNvPr>
          <p:cNvSpPr txBox="1"/>
          <p:nvPr/>
        </p:nvSpPr>
        <p:spPr>
          <a:xfrm>
            <a:off x="5768663" y="4214357"/>
            <a:ext cx="2981907" cy="276999"/>
          </a:xfrm>
          <a:prstGeom prst="rect">
            <a:avLst/>
          </a:prstGeom>
          <a:noFill/>
        </p:spPr>
        <p:txBody>
          <a:bodyPr wrap="none" rtlCol="0">
            <a:spAutoFit/>
          </a:bodyPr>
          <a:lstStyle/>
          <a:p>
            <a:r>
              <a:rPr lang="en-US" sz="1200" i="1" dirty="0">
                <a:solidFill>
                  <a:srgbClr val="0000FF"/>
                </a:solidFill>
                <a:latin typeface="+mj-lt"/>
              </a:rPr>
              <a:t>Longitudinal (1D) Momentum Fraction x</a:t>
            </a:r>
          </a:p>
        </p:txBody>
      </p:sp>
      <p:pic>
        <p:nvPicPr>
          <p:cNvPr id="12" name="Picture 11">
            <a:extLst>
              <a:ext uri="{FF2B5EF4-FFF2-40B4-BE49-F238E27FC236}">
                <a16:creationId xmlns:a16="http://schemas.microsoft.com/office/drawing/2014/main" id="{AB31DDF1-25BD-4DB3-9591-1C704ED65A15}"/>
              </a:ext>
            </a:extLst>
          </p:cNvPr>
          <p:cNvPicPr>
            <a:picLocks noChangeAspect="1"/>
          </p:cNvPicPr>
          <p:nvPr/>
        </p:nvPicPr>
        <p:blipFill>
          <a:blip r:embed="rId3"/>
          <a:srcRect/>
          <a:stretch/>
        </p:blipFill>
        <p:spPr>
          <a:xfrm>
            <a:off x="224561" y="1607349"/>
            <a:ext cx="4663440" cy="2743200"/>
          </a:xfrm>
          <a:prstGeom prst="rect">
            <a:avLst/>
          </a:prstGeom>
        </p:spPr>
      </p:pic>
    </p:spTree>
    <p:extLst>
      <p:ext uri="{BB962C8B-B14F-4D97-AF65-F5344CB8AC3E}">
        <p14:creationId xmlns:p14="http://schemas.microsoft.com/office/powerpoint/2010/main" val="23277521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17F008-55F5-A050-573C-1BB4C412EBBD}"/>
              </a:ext>
            </a:extLst>
          </p:cNvPr>
          <p:cNvSpPr>
            <a:spLocks noGrp="1"/>
          </p:cNvSpPr>
          <p:nvPr>
            <p:ph type="sldNum" sz="quarter" idx="12"/>
          </p:nvPr>
        </p:nvSpPr>
        <p:spPr/>
        <p:txBody>
          <a:bodyPr/>
          <a:lstStyle/>
          <a:p>
            <a:fld id="{893C5830-40F3-F04E-B2E3-10E6672BA8FF}" type="slidenum">
              <a:rPr lang="en-US" smtClean="0"/>
              <a:pPr/>
              <a:t>47</a:t>
            </a:fld>
            <a:endParaRPr lang="en-US"/>
          </a:p>
        </p:txBody>
      </p:sp>
      <p:sp>
        <p:nvSpPr>
          <p:cNvPr id="3" name="Title 2">
            <a:extLst>
              <a:ext uri="{FF2B5EF4-FFF2-40B4-BE49-F238E27FC236}">
                <a16:creationId xmlns:a16="http://schemas.microsoft.com/office/drawing/2014/main" id="{E58E5364-C62C-8E97-1E4F-6F5A514C30CD}"/>
              </a:ext>
            </a:extLst>
          </p:cNvPr>
          <p:cNvSpPr>
            <a:spLocks noGrp="1"/>
          </p:cNvSpPr>
          <p:nvPr>
            <p:ph type="title"/>
          </p:nvPr>
        </p:nvSpPr>
        <p:spPr/>
        <p:txBody>
          <a:bodyPr/>
          <a:lstStyle/>
          <a:p>
            <a:r>
              <a:rPr lang="en-US" dirty="0"/>
              <a:t>EIC Physics vs. Luminosity &amp; Energy</a:t>
            </a:r>
          </a:p>
        </p:txBody>
      </p:sp>
      <p:pic>
        <p:nvPicPr>
          <p:cNvPr id="4" name="Picture 3">
            <a:extLst>
              <a:ext uri="{FF2B5EF4-FFF2-40B4-BE49-F238E27FC236}">
                <a16:creationId xmlns:a16="http://schemas.microsoft.com/office/drawing/2014/main" id="{5BD1FBE0-CD5B-7DCA-6B2C-3F6C5A826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840" y="2534122"/>
            <a:ext cx="4640580" cy="3017520"/>
          </a:xfrm>
          <a:prstGeom prst="rect">
            <a:avLst/>
          </a:prstGeom>
          <a:solidFill>
            <a:schemeClr val="bg1"/>
          </a:solidFill>
        </p:spPr>
      </p:pic>
      <p:pic>
        <p:nvPicPr>
          <p:cNvPr id="6" name="Picture 5" descr="Screen shot 2013-02-10 at 4.38.26 AM.png">
            <a:extLst>
              <a:ext uri="{FF2B5EF4-FFF2-40B4-BE49-F238E27FC236}">
                <a16:creationId xmlns:a16="http://schemas.microsoft.com/office/drawing/2014/main" id="{C7BBE51B-6445-A853-B0E0-869C5DDF78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43" y="1176556"/>
            <a:ext cx="3114416" cy="1347448"/>
          </a:xfrm>
          <a:prstGeom prst="rect">
            <a:avLst/>
          </a:prstGeom>
        </p:spPr>
      </p:pic>
      <p:pic>
        <p:nvPicPr>
          <p:cNvPr id="7" name="Picture 6" descr="plotGPD2D.pdf">
            <a:extLst>
              <a:ext uri="{FF2B5EF4-FFF2-40B4-BE49-F238E27FC236}">
                <a16:creationId xmlns:a16="http://schemas.microsoft.com/office/drawing/2014/main" id="{69695B69-BFFD-16B2-6927-7C0414F0416D}"/>
              </a:ext>
            </a:extLst>
          </p:cNvPr>
          <p:cNvPicPr>
            <a:picLocks noChangeAspect="1"/>
          </p:cNvPicPr>
          <p:nvPr/>
        </p:nvPicPr>
        <p:blipFill rotWithShape="1">
          <a:blip r:embed="rId4">
            <a:extLst>
              <a:ext uri="{28A0092B-C50C-407E-A947-70E740481C1C}">
                <a14:useLocalDpi xmlns:a14="http://schemas.microsoft.com/office/drawing/2010/main" val="0"/>
              </a:ext>
            </a:extLst>
          </a:blip>
          <a:srcRect t="9302" r="17366"/>
          <a:stretch/>
        </p:blipFill>
        <p:spPr>
          <a:xfrm>
            <a:off x="3536417" y="563386"/>
            <a:ext cx="3056758" cy="1690545"/>
          </a:xfrm>
          <a:prstGeom prst="rect">
            <a:avLst/>
          </a:prstGeom>
        </p:spPr>
      </p:pic>
      <p:grpSp>
        <p:nvGrpSpPr>
          <p:cNvPr id="8" name="Group 7">
            <a:extLst>
              <a:ext uri="{FF2B5EF4-FFF2-40B4-BE49-F238E27FC236}">
                <a16:creationId xmlns:a16="http://schemas.microsoft.com/office/drawing/2014/main" id="{D34DDD59-60A2-9251-5DB3-653A9DC2A81C}"/>
              </a:ext>
            </a:extLst>
          </p:cNvPr>
          <p:cNvGrpSpPr/>
          <p:nvPr/>
        </p:nvGrpSpPr>
        <p:grpSpPr>
          <a:xfrm>
            <a:off x="6134651" y="3721136"/>
            <a:ext cx="2827866" cy="3054126"/>
            <a:chOff x="8873233" y="3754065"/>
            <a:chExt cx="2827866" cy="3054126"/>
          </a:xfrm>
        </p:grpSpPr>
        <p:grpSp>
          <p:nvGrpSpPr>
            <p:cNvPr id="9" name="Group 8">
              <a:extLst>
                <a:ext uri="{FF2B5EF4-FFF2-40B4-BE49-F238E27FC236}">
                  <a16:creationId xmlns:a16="http://schemas.microsoft.com/office/drawing/2014/main" id="{133FCE35-82C9-40CA-BB62-0CA5D0F42BC2}"/>
                </a:ext>
              </a:extLst>
            </p:cNvPr>
            <p:cNvGrpSpPr/>
            <p:nvPr/>
          </p:nvGrpSpPr>
          <p:grpSpPr>
            <a:xfrm>
              <a:off x="8873233" y="3754065"/>
              <a:ext cx="2827866" cy="3054126"/>
              <a:chOff x="186342" y="-98500"/>
              <a:chExt cx="4290373" cy="4540115"/>
            </a:xfrm>
          </p:grpSpPr>
          <p:pic>
            <p:nvPicPr>
              <p:cNvPr id="11" name="Picture 1046">
                <a:extLst>
                  <a:ext uri="{FF2B5EF4-FFF2-40B4-BE49-F238E27FC236}">
                    <a16:creationId xmlns:a16="http://schemas.microsoft.com/office/drawing/2014/main" id="{7109FC69-F6AF-18FB-D072-B4F7DD2A9705}"/>
                  </a:ext>
                </a:extLst>
              </p:cNvPr>
              <p:cNvPicPr>
                <a:picLocks noChangeAspect="1" noChangeArrowheads="1"/>
              </p:cNvPicPr>
              <p:nvPr/>
            </p:nvPicPr>
            <p:blipFill>
              <a:blip r:embed="rId5"/>
              <a:srcRect r="847"/>
              <a:stretch>
                <a:fillRect/>
              </a:stretch>
            </p:blipFill>
            <p:spPr bwMode="auto">
              <a:xfrm>
                <a:off x="186342" y="1050890"/>
                <a:ext cx="4290373" cy="3390725"/>
              </a:xfrm>
              <a:prstGeom prst="rect">
                <a:avLst/>
              </a:prstGeom>
              <a:noFill/>
              <a:ln w="9525">
                <a:noFill/>
                <a:miter lim="800000"/>
                <a:headEnd/>
                <a:tailEnd/>
              </a:ln>
            </p:spPr>
          </p:pic>
          <p:cxnSp>
            <p:nvCxnSpPr>
              <p:cNvPr id="12" name="Straight Arrow Connector 11">
                <a:extLst>
                  <a:ext uri="{FF2B5EF4-FFF2-40B4-BE49-F238E27FC236}">
                    <a16:creationId xmlns:a16="http://schemas.microsoft.com/office/drawing/2014/main" id="{847140A6-DC1C-9ED5-F771-8B16162DD1C2}"/>
                  </a:ext>
                </a:extLst>
              </p:cNvPr>
              <p:cNvCxnSpPr>
                <a:cxnSpLocks/>
              </p:cNvCxnSpPr>
              <p:nvPr/>
            </p:nvCxnSpPr>
            <p:spPr bwMode="auto">
              <a:xfrm flipH="1" flipV="1">
                <a:off x="2451428" y="216856"/>
                <a:ext cx="331161" cy="1081648"/>
              </a:xfrm>
              <a:prstGeom prst="straightConnector1">
                <a:avLst/>
              </a:prstGeom>
              <a:solidFill>
                <a:schemeClr val="accent1"/>
              </a:solidFill>
              <a:ln w="31750" cap="flat" cmpd="sng" algn="ctr">
                <a:solidFill>
                  <a:srgbClr val="FF0000"/>
                </a:solidFill>
                <a:prstDash val="solid"/>
                <a:round/>
                <a:headEnd type="none" w="med" len="med"/>
                <a:tailEnd type="arrow"/>
              </a:ln>
              <a:effectLst/>
            </p:spPr>
          </p:cxnSp>
          <p:sp>
            <p:nvSpPr>
              <p:cNvPr id="13" name="TextBox 12">
                <a:extLst>
                  <a:ext uri="{FF2B5EF4-FFF2-40B4-BE49-F238E27FC236}">
                    <a16:creationId xmlns:a16="http://schemas.microsoft.com/office/drawing/2014/main" id="{493EE1F6-8387-4020-C47A-BB7523EDD1EB}"/>
                  </a:ext>
                </a:extLst>
              </p:cNvPr>
              <p:cNvSpPr txBox="1"/>
              <p:nvPr/>
            </p:nvSpPr>
            <p:spPr>
              <a:xfrm>
                <a:off x="1681916" y="-98500"/>
                <a:ext cx="713073" cy="1052309"/>
              </a:xfrm>
              <a:prstGeom prst="rect">
                <a:avLst/>
              </a:prstGeom>
              <a:noFill/>
            </p:spPr>
            <p:txBody>
              <a:bodyPr wrap="none" rtlCol="0">
                <a:spAutoFit/>
              </a:bodyPr>
              <a:lstStyle/>
              <a:p>
                <a:r>
                  <a:rPr lang="en-US" sz="4000" dirty="0">
                    <a:solidFill>
                      <a:srgbClr val="0000FF"/>
                    </a:solidFill>
                    <a:latin typeface="Arial" panose="020B0604020202020204" pitchFamily="34" charset="0"/>
                    <a:cs typeface="Arial" panose="020B0604020202020204" pitchFamily="34" charset="0"/>
                  </a:rPr>
                  <a:t>?</a:t>
                </a:r>
              </a:p>
            </p:txBody>
          </p:sp>
          <p:sp>
            <p:nvSpPr>
              <p:cNvPr id="14" name="Freeform 15">
                <a:extLst>
                  <a:ext uri="{FF2B5EF4-FFF2-40B4-BE49-F238E27FC236}">
                    <a16:creationId xmlns:a16="http://schemas.microsoft.com/office/drawing/2014/main" id="{BB251E65-7A4A-0963-7DF3-F677D9EBCB61}"/>
                  </a:ext>
                </a:extLst>
              </p:cNvPr>
              <p:cNvSpPr/>
              <p:nvPr/>
            </p:nvSpPr>
            <p:spPr>
              <a:xfrm>
                <a:off x="771754" y="504744"/>
                <a:ext cx="1947333" cy="677333"/>
              </a:xfrm>
              <a:custGeom>
                <a:avLst/>
                <a:gdLst>
                  <a:gd name="connsiteX0" fmla="*/ 1830916 w 1830916"/>
                  <a:gd name="connsiteY0" fmla="*/ 1143000 h 1143000"/>
                  <a:gd name="connsiteX1" fmla="*/ 0 w 1830916"/>
                  <a:gd name="connsiteY1" fmla="*/ 0 h 1143000"/>
                  <a:gd name="connsiteX2" fmla="*/ 0 w 1830916"/>
                  <a:gd name="connsiteY2" fmla="*/ 0 h 1143000"/>
                </a:gdLst>
                <a:ahLst/>
                <a:cxnLst>
                  <a:cxn ang="0">
                    <a:pos x="connsiteX0" y="connsiteY0"/>
                  </a:cxn>
                  <a:cxn ang="0">
                    <a:pos x="connsiteX1" y="connsiteY1"/>
                  </a:cxn>
                  <a:cxn ang="0">
                    <a:pos x="connsiteX2" y="connsiteY2"/>
                  </a:cxn>
                </a:cxnLst>
                <a:rect l="l" t="t" r="r" b="b"/>
                <a:pathLst>
                  <a:path w="1830916" h="1143000">
                    <a:moveTo>
                      <a:pt x="1830916" y="1143000"/>
                    </a:moveTo>
                    <a:lnTo>
                      <a:pt x="0" y="0"/>
                    </a:lnTo>
                    <a:lnTo>
                      <a:pt x="0" y="0"/>
                    </a:lnTo>
                  </a:path>
                </a:pathLst>
              </a:custGeom>
              <a:ln w="31750">
                <a:solidFill>
                  <a:srgbClr val="FF0000"/>
                </a:solidFill>
                <a:tailEnd type="stealth" w="lg" len="lg"/>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pic>
            <p:nvPicPr>
              <p:cNvPr id="15" name="Picture 14">
                <a:extLst>
                  <a:ext uri="{FF2B5EF4-FFF2-40B4-BE49-F238E27FC236}">
                    <a16:creationId xmlns:a16="http://schemas.microsoft.com/office/drawing/2014/main" id="{2CB15512-FBF2-0727-7457-1361B6687258}"/>
                  </a:ext>
                </a:extLst>
              </p:cNvPr>
              <p:cNvPicPr>
                <a:picLocks noChangeAspect="1"/>
              </p:cNvPicPr>
              <p:nvPr/>
            </p:nvPicPr>
            <p:blipFill>
              <a:blip r:embed="rId6"/>
              <a:stretch>
                <a:fillRect/>
              </a:stretch>
            </p:blipFill>
            <p:spPr>
              <a:xfrm>
                <a:off x="2123008" y="2344041"/>
                <a:ext cx="886796" cy="505572"/>
              </a:xfrm>
              <a:prstGeom prst="rect">
                <a:avLst/>
              </a:prstGeom>
            </p:spPr>
          </p:pic>
        </p:grpSp>
        <p:pic>
          <p:nvPicPr>
            <p:cNvPr id="10" name="Picture 9">
              <a:extLst>
                <a:ext uri="{FF2B5EF4-FFF2-40B4-BE49-F238E27FC236}">
                  <a16:creationId xmlns:a16="http://schemas.microsoft.com/office/drawing/2014/main" id="{B35270D5-AD77-035A-FE2F-D9818A389F81}"/>
                </a:ext>
              </a:extLst>
            </p:cNvPr>
            <p:cNvPicPr>
              <a:picLocks noChangeAspect="1"/>
            </p:cNvPicPr>
            <p:nvPr/>
          </p:nvPicPr>
          <p:blipFill>
            <a:blip r:embed="rId7"/>
            <a:stretch>
              <a:fillRect/>
            </a:stretch>
          </p:blipFill>
          <p:spPr>
            <a:xfrm>
              <a:off x="9404425" y="3829326"/>
              <a:ext cx="644581" cy="357514"/>
            </a:xfrm>
            <a:prstGeom prst="rect">
              <a:avLst/>
            </a:prstGeom>
          </p:spPr>
        </p:pic>
      </p:grpSp>
      <p:pic>
        <p:nvPicPr>
          <p:cNvPr id="26" name="Picture 25">
            <a:extLst>
              <a:ext uri="{FF2B5EF4-FFF2-40B4-BE49-F238E27FC236}">
                <a16:creationId xmlns:a16="http://schemas.microsoft.com/office/drawing/2014/main" id="{048F55AD-4101-B989-B194-0DB3638D93BD}"/>
              </a:ext>
            </a:extLst>
          </p:cNvPr>
          <p:cNvPicPr>
            <a:picLocks noChangeAspect="1"/>
          </p:cNvPicPr>
          <p:nvPr/>
        </p:nvPicPr>
        <p:blipFill>
          <a:blip r:embed="rId8"/>
          <a:stretch>
            <a:fillRect/>
          </a:stretch>
        </p:blipFill>
        <p:spPr>
          <a:xfrm>
            <a:off x="6667844" y="1577077"/>
            <a:ext cx="2318713" cy="2141001"/>
          </a:xfrm>
          <a:prstGeom prst="rect">
            <a:avLst/>
          </a:prstGeom>
        </p:spPr>
      </p:pic>
      <p:pic>
        <p:nvPicPr>
          <p:cNvPr id="27" name="Picture 2" descr="hadronization.eps">
            <a:extLst>
              <a:ext uri="{FF2B5EF4-FFF2-40B4-BE49-F238E27FC236}">
                <a16:creationId xmlns:a16="http://schemas.microsoft.com/office/drawing/2014/main" id="{8A11BBF7-C583-BCF5-DC38-56BB37D08F4B}"/>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b="47583"/>
          <a:stretch/>
        </p:blipFill>
        <p:spPr bwMode="auto">
          <a:xfrm>
            <a:off x="157443" y="4685482"/>
            <a:ext cx="2240992" cy="1304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10" descr="Picture 10">
            <a:extLst>
              <a:ext uri="{FF2B5EF4-FFF2-40B4-BE49-F238E27FC236}">
                <a16:creationId xmlns:a16="http://schemas.microsoft.com/office/drawing/2014/main" id="{97E49E0C-A77F-4240-8862-2B60B87DE683}"/>
              </a:ext>
            </a:extLst>
          </p:cNvPr>
          <p:cNvPicPr>
            <a:picLocks/>
          </p:cNvPicPr>
          <p:nvPr/>
        </p:nvPicPr>
        <p:blipFill>
          <a:blip r:embed="rId10"/>
          <a:srcRect l="1535" t="3665"/>
          <a:stretch>
            <a:fillRect/>
          </a:stretch>
        </p:blipFill>
        <p:spPr>
          <a:xfrm>
            <a:off x="1486010" y="1850280"/>
            <a:ext cx="4544181" cy="4288861"/>
          </a:xfrm>
          <a:prstGeom prst="rect">
            <a:avLst/>
          </a:prstGeom>
          <a:solidFill>
            <a:schemeClr val="bg1"/>
          </a:solidFill>
          <a:ln w="12700">
            <a:miter lim="400000"/>
          </a:ln>
        </p:spPr>
      </p:pic>
    </p:spTree>
    <p:extLst>
      <p:ext uri="{BB962C8B-B14F-4D97-AF65-F5344CB8AC3E}">
        <p14:creationId xmlns:p14="http://schemas.microsoft.com/office/powerpoint/2010/main" val="363199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17B6A46-A781-9FBE-5951-B09BFD91D186}"/>
              </a:ext>
            </a:extLst>
          </p:cNvPr>
          <p:cNvGrpSpPr/>
          <p:nvPr/>
        </p:nvGrpSpPr>
        <p:grpSpPr>
          <a:xfrm>
            <a:off x="84341" y="2073595"/>
            <a:ext cx="3014695" cy="1951011"/>
            <a:chOff x="-17259" y="2053275"/>
            <a:chExt cx="3014695" cy="1951011"/>
          </a:xfrm>
        </p:grpSpPr>
        <p:pic>
          <p:nvPicPr>
            <p:cNvPr id="22" name="Picture 21">
              <a:extLst>
                <a:ext uri="{FF2B5EF4-FFF2-40B4-BE49-F238E27FC236}">
                  <a16:creationId xmlns:a16="http://schemas.microsoft.com/office/drawing/2014/main" id="{9A190446-4D6D-5506-E09D-57D21697D98A}"/>
                </a:ext>
              </a:extLst>
            </p:cNvPr>
            <p:cNvPicPr>
              <a:picLocks noChangeAspect="1"/>
            </p:cNvPicPr>
            <p:nvPr/>
          </p:nvPicPr>
          <p:blipFill>
            <a:blip r:embed="rId2"/>
            <a:stretch>
              <a:fillRect/>
            </a:stretch>
          </p:blipFill>
          <p:spPr>
            <a:xfrm>
              <a:off x="256551" y="2092148"/>
              <a:ext cx="2740885" cy="1912138"/>
            </a:xfrm>
            <a:prstGeom prst="rect">
              <a:avLst/>
            </a:prstGeom>
          </p:spPr>
        </p:pic>
        <p:sp>
          <p:nvSpPr>
            <p:cNvPr id="8" name="TextBox 7">
              <a:extLst>
                <a:ext uri="{FF2B5EF4-FFF2-40B4-BE49-F238E27FC236}">
                  <a16:creationId xmlns:a16="http://schemas.microsoft.com/office/drawing/2014/main" id="{3F56D950-422E-5DEE-13C7-F322E55A6706}"/>
                </a:ext>
              </a:extLst>
            </p:cNvPr>
            <p:cNvSpPr txBox="1"/>
            <p:nvPr/>
          </p:nvSpPr>
          <p:spPr>
            <a:xfrm rot="16200000">
              <a:off x="-801929" y="2837945"/>
              <a:ext cx="1830950" cy="261610"/>
            </a:xfrm>
            <a:prstGeom prst="rect">
              <a:avLst/>
            </a:prstGeom>
            <a:noFill/>
          </p:spPr>
          <p:txBody>
            <a:bodyPr wrap="none" rtlCol="0">
              <a:spAutoFit/>
            </a:bodyPr>
            <a:lstStyle/>
            <a:p>
              <a:pPr algn="l"/>
              <a:r>
                <a:rPr lang="en-US" sz="1100" dirty="0">
                  <a:latin typeface="Arial" panose="020B0604020202020204" pitchFamily="34" charset="0"/>
                  <a:cs typeface="Arial" panose="020B0604020202020204" pitchFamily="34" charset="0"/>
                </a:rPr>
                <a:t>Pion PDF uncertainty ratio</a:t>
              </a:r>
            </a:p>
          </p:txBody>
        </p:sp>
      </p:grpSp>
      <p:pic>
        <p:nvPicPr>
          <p:cNvPr id="16" name="Picture 15">
            <a:extLst>
              <a:ext uri="{FF2B5EF4-FFF2-40B4-BE49-F238E27FC236}">
                <a16:creationId xmlns:a16="http://schemas.microsoft.com/office/drawing/2014/main" id="{26CC8FFF-2294-426C-8A7E-2D30F43F607F}"/>
              </a:ext>
            </a:extLst>
          </p:cNvPr>
          <p:cNvPicPr>
            <a:picLocks/>
          </p:cNvPicPr>
          <p:nvPr/>
        </p:nvPicPr>
        <p:blipFill rotWithShape="1">
          <a:blip r:embed="rId3"/>
          <a:srcRect t="23751"/>
          <a:stretch/>
        </p:blipFill>
        <p:spPr bwMode="auto">
          <a:xfrm>
            <a:off x="-2894" y="4156735"/>
            <a:ext cx="4120588" cy="2067437"/>
          </a:xfrm>
          <a:prstGeom prst="rect">
            <a:avLst/>
          </a:prstGeom>
          <a:ln>
            <a:noFill/>
          </a:ln>
          <a:extLst>
            <a:ext uri="{53640926-AAD7-44D8-BBD7-CCE9431645EC}">
              <a14:shadowObscured xmlns:a14="http://schemas.microsoft.com/office/drawing/2010/main"/>
            </a:ext>
          </a:extLst>
        </p:spPr>
      </p:pic>
      <p:pic>
        <p:nvPicPr>
          <p:cNvPr id="15" name="Picture 14" descr="Chart&#10;&#10;Description automatically generated">
            <a:extLst>
              <a:ext uri="{FF2B5EF4-FFF2-40B4-BE49-F238E27FC236}">
                <a16:creationId xmlns:a16="http://schemas.microsoft.com/office/drawing/2014/main" id="{7E90D7AB-22AB-93F1-BC61-48F812B9981A}"/>
              </a:ext>
            </a:extLst>
          </p:cNvPr>
          <p:cNvPicPr>
            <a:picLocks/>
          </p:cNvPicPr>
          <p:nvPr/>
        </p:nvPicPr>
        <p:blipFill>
          <a:blip r:embed="rId4"/>
          <a:stretch>
            <a:fillRect/>
          </a:stretch>
        </p:blipFill>
        <p:spPr>
          <a:xfrm>
            <a:off x="6502314" y="1189835"/>
            <a:ext cx="2551176" cy="1645920"/>
          </a:xfrm>
          <a:prstGeom prst="rect">
            <a:avLst/>
          </a:prstGeom>
        </p:spPr>
      </p:pic>
      <p:sp>
        <p:nvSpPr>
          <p:cNvPr id="2" name="Title 1">
            <a:extLst>
              <a:ext uri="{FF2B5EF4-FFF2-40B4-BE49-F238E27FC236}">
                <a16:creationId xmlns:a16="http://schemas.microsoft.com/office/drawing/2014/main" id="{4E58C5D3-2975-F74E-9609-DA8E139CC2B1}"/>
              </a:ext>
            </a:extLst>
          </p:cNvPr>
          <p:cNvSpPr>
            <a:spLocks noGrp="1"/>
          </p:cNvSpPr>
          <p:nvPr>
            <p:ph type="title"/>
          </p:nvPr>
        </p:nvSpPr>
        <p:spPr>
          <a:xfrm>
            <a:off x="91440" y="1"/>
            <a:ext cx="9052560" cy="672992"/>
          </a:xfrm>
        </p:spPr>
        <p:txBody>
          <a:bodyPr/>
          <a:lstStyle/>
          <a:p>
            <a:r>
              <a:rPr lang="en-US" dirty="0"/>
              <a:t>The EIC Will Deliver </a:t>
            </a:r>
          </a:p>
        </p:txBody>
      </p:sp>
      <p:sp>
        <p:nvSpPr>
          <p:cNvPr id="4" name="Slide Number Placeholder 3">
            <a:extLst>
              <a:ext uri="{FF2B5EF4-FFF2-40B4-BE49-F238E27FC236}">
                <a16:creationId xmlns:a16="http://schemas.microsoft.com/office/drawing/2014/main" id="{6DFF2D06-AC23-2945-8166-B6CB91DB6452}"/>
              </a:ext>
            </a:extLst>
          </p:cNvPr>
          <p:cNvSpPr>
            <a:spLocks noGrp="1"/>
          </p:cNvSpPr>
          <p:nvPr>
            <p:ph type="sldNum" sz="quarter" idx="12"/>
          </p:nvPr>
        </p:nvSpPr>
        <p:spPr/>
        <p:txBody>
          <a:bodyPr/>
          <a:lstStyle/>
          <a:p>
            <a:fld id="{893C5830-40F3-F04E-B2E3-10E6672BA8FF}" type="slidenum">
              <a:rPr lang="en-US" smtClean="0"/>
              <a:pPr/>
              <a:t>48</a:t>
            </a:fld>
            <a:endParaRPr lang="en-US" dirty="0"/>
          </a:p>
        </p:txBody>
      </p:sp>
      <p:sp>
        <p:nvSpPr>
          <p:cNvPr id="5" name="TextBox 4">
            <a:extLst>
              <a:ext uri="{FF2B5EF4-FFF2-40B4-BE49-F238E27FC236}">
                <a16:creationId xmlns:a16="http://schemas.microsoft.com/office/drawing/2014/main" id="{06695361-8AEE-EAC7-DE8B-D9C08790C341}"/>
              </a:ext>
            </a:extLst>
          </p:cNvPr>
          <p:cNvSpPr txBox="1"/>
          <p:nvPr/>
        </p:nvSpPr>
        <p:spPr>
          <a:xfrm>
            <a:off x="1413634" y="4076114"/>
            <a:ext cx="1826141" cy="646331"/>
          </a:xfrm>
          <a:prstGeom prst="rect">
            <a:avLst/>
          </a:prstGeom>
          <a:noFill/>
        </p:spPr>
        <p:txBody>
          <a:bodyPr wrap="none" rtlCol="0">
            <a:spAutoFit/>
          </a:bodyPr>
          <a:lstStyle/>
          <a:p>
            <a:pPr algn="l"/>
            <a:r>
              <a:rPr lang="en-US" sz="36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Imaging</a:t>
            </a:r>
          </a:p>
        </p:txBody>
      </p:sp>
      <p:pic>
        <p:nvPicPr>
          <p:cNvPr id="9" name="Picture 8">
            <a:extLst>
              <a:ext uri="{FF2B5EF4-FFF2-40B4-BE49-F238E27FC236}">
                <a16:creationId xmlns:a16="http://schemas.microsoft.com/office/drawing/2014/main" id="{0D8267B0-6327-05BB-E226-8E280FA55CBB}"/>
              </a:ext>
            </a:extLst>
          </p:cNvPr>
          <p:cNvPicPr>
            <a:picLocks noChangeAspect="1"/>
          </p:cNvPicPr>
          <p:nvPr/>
        </p:nvPicPr>
        <p:blipFill>
          <a:blip r:embed="rId5"/>
          <a:stretch>
            <a:fillRect/>
          </a:stretch>
        </p:blipFill>
        <p:spPr>
          <a:xfrm>
            <a:off x="4117694" y="5035051"/>
            <a:ext cx="2509391" cy="1657495"/>
          </a:xfrm>
          <a:prstGeom prst="rect">
            <a:avLst/>
          </a:prstGeom>
        </p:spPr>
      </p:pic>
      <p:pic>
        <p:nvPicPr>
          <p:cNvPr id="11" name="Picture 10">
            <a:extLst>
              <a:ext uri="{FF2B5EF4-FFF2-40B4-BE49-F238E27FC236}">
                <a16:creationId xmlns:a16="http://schemas.microsoft.com/office/drawing/2014/main" id="{B5696B85-0B02-7FC6-C85E-1D4AA34AED59}"/>
              </a:ext>
            </a:extLst>
          </p:cNvPr>
          <p:cNvPicPr>
            <a:picLocks noChangeAspect="1"/>
          </p:cNvPicPr>
          <p:nvPr/>
        </p:nvPicPr>
        <p:blipFill>
          <a:blip r:embed="rId6"/>
          <a:stretch>
            <a:fillRect/>
          </a:stretch>
        </p:blipFill>
        <p:spPr>
          <a:xfrm>
            <a:off x="4300766" y="3069156"/>
            <a:ext cx="2157521" cy="1821855"/>
          </a:xfrm>
          <a:prstGeom prst="rect">
            <a:avLst/>
          </a:prstGeom>
        </p:spPr>
      </p:pic>
      <p:pic>
        <p:nvPicPr>
          <p:cNvPr id="13" name="Picture 12">
            <a:extLst>
              <a:ext uri="{FF2B5EF4-FFF2-40B4-BE49-F238E27FC236}">
                <a16:creationId xmlns:a16="http://schemas.microsoft.com/office/drawing/2014/main" id="{07858B1A-91B7-1964-F29D-123D1567E99B}"/>
              </a:ext>
            </a:extLst>
          </p:cNvPr>
          <p:cNvPicPr>
            <a:picLocks noChangeAspect="1"/>
          </p:cNvPicPr>
          <p:nvPr/>
        </p:nvPicPr>
        <p:blipFill>
          <a:blip r:embed="rId7"/>
          <a:stretch>
            <a:fillRect/>
          </a:stretch>
        </p:blipFill>
        <p:spPr>
          <a:xfrm>
            <a:off x="6619026" y="3250893"/>
            <a:ext cx="2479297" cy="3145999"/>
          </a:xfrm>
          <a:prstGeom prst="rect">
            <a:avLst/>
          </a:prstGeom>
        </p:spPr>
      </p:pic>
      <p:sp>
        <p:nvSpPr>
          <p:cNvPr id="7" name="TextBox 6">
            <a:extLst>
              <a:ext uri="{FF2B5EF4-FFF2-40B4-BE49-F238E27FC236}">
                <a16:creationId xmlns:a16="http://schemas.microsoft.com/office/drawing/2014/main" id="{B2BA04F9-38C7-9F2D-F923-9D3250D6B964}"/>
              </a:ext>
            </a:extLst>
          </p:cNvPr>
          <p:cNvSpPr txBox="1"/>
          <p:nvPr/>
        </p:nvSpPr>
        <p:spPr>
          <a:xfrm>
            <a:off x="5660514" y="4076113"/>
            <a:ext cx="1467068" cy="646331"/>
          </a:xfrm>
          <a:prstGeom prst="rect">
            <a:avLst/>
          </a:prstGeom>
          <a:noFill/>
        </p:spPr>
        <p:txBody>
          <a:bodyPr wrap="square" rtlCol="0">
            <a:spAutoFit/>
          </a:bodyPr>
          <a:lstStyle/>
          <a:p>
            <a:pPr algn="l"/>
            <a:r>
              <a:rPr lang="en-US" sz="36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Nuclei</a:t>
            </a:r>
          </a:p>
        </p:txBody>
      </p:sp>
      <p:pic>
        <p:nvPicPr>
          <p:cNvPr id="20" name="Picture 19" descr="Chart, box and whisker chart&#10;&#10;Description automatically generated">
            <a:extLst>
              <a:ext uri="{FF2B5EF4-FFF2-40B4-BE49-F238E27FC236}">
                <a16:creationId xmlns:a16="http://schemas.microsoft.com/office/drawing/2014/main" id="{63B8E4B9-AA40-0C17-0312-2679938E758A}"/>
              </a:ext>
            </a:extLst>
          </p:cNvPr>
          <p:cNvPicPr>
            <a:picLocks noChangeAspect="1"/>
          </p:cNvPicPr>
          <p:nvPr/>
        </p:nvPicPr>
        <p:blipFill rotWithShape="1">
          <a:blip r:embed="rId8"/>
          <a:srcRect t="8716"/>
          <a:stretch/>
        </p:blipFill>
        <p:spPr>
          <a:xfrm>
            <a:off x="774657" y="20320"/>
            <a:ext cx="3553057" cy="2161522"/>
          </a:xfrm>
          <a:prstGeom prst="rect">
            <a:avLst/>
          </a:prstGeom>
        </p:spPr>
      </p:pic>
      <p:sp>
        <p:nvSpPr>
          <p:cNvPr id="3" name="TextBox 2">
            <a:extLst>
              <a:ext uri="{FF2B5EF4-FFF2-40B4-BE49-F238E27FC236}">
                <a16:creationId xmlns:a16="http://schemas.microsoft.com/office/drawing/2014/main" id="{1A7DB5F7-FA4E-087C-DC49-7303D69CCE4F}"/>
              </a:ext>
            </a:extLst>
          </p:cNvPr>
          <p:cNvSpPr txBox="1"/>
          <p:nvPr/>
        </p:nvSpPr>
        <p:spPr>
          <a:xfrm>
            <a:off x="1413634" y="1353234"/>
            <a:ext cx="1287532" cy="646331"/>
          </a:xfrm>
          <a:prstGeom prst="rect">
            <a:avLst/>
          </a:prstGeom>
          <a:noFill/>
        </p:spPr>
        <p:txBody>
          <a:bodyPr wrap="none" rtlCol="0">
            <a:spAutoFit/>
          </a:bodyPr>
          <a:lstStyle/>
          <a:p>
            <a:pPr algn="l"/>
            <a:r>
              <a:rPr lang="en-US" sz="36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Mass</a:t>
            </a:r>
          </a:p>
        </p:txBody>
      </p:sp>
      <p:pic>
        <p:nvPicPr>
          <p:cNvPr id="14" name="Picture 13">
            <a:extLst>
              <a:ext uri="{FF2B5EF4-FFF2-40B4-BE49-F238E27FC236}">
                <a16:creationId xmlns:a16="http://schemas.microsoft.com/office/drawing/2014/main" id="{75ACAA71-BE9F-1E29-8B33-B9C1381AC9B7}"/>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82649" y="1103409"/>
            <a:ext cx="2463093" cy="1845004"/>
          </a:xfrm>
          <a:prstGeom prst="rect">
            <a:avLst/>
          </a:prstGeom>
          <a:noFill/>
          <a:ln>
            <a:noFill/>
          </a:ln>
        </p:spPr>
      </p:pic>
      <p:sp>
        <p:nvSpPr>
          <p:cNvPr id="6" name="TextBox 5">
            <a:extLst>
              <a:ext uri="{FF2B5EF4-FFF2-40B4-BE49-F238E27FC236}">
                <a16:creationId xmlns:a16="http://schemas.microsoft.com/office/drawing/2014/main" id="{FF5871E3-8C1A-4BF6-3AAC-2CFE802E16B5}"/>
              </a:ext>
            </a:extLst>
          </p:cNvPr>
          <p:cNvSpPr txBox="1"/>
          <p:nvPr/>
        </p:nvSpPr>
        <p:spPr>
          <a:xfrm>
            <a:off x="5660514" y="1355188"/>
            <a:ext cx="1107996" cy="646331"/>
          </a:xfrm>
          <a:prstGeom prst="rect">
            <a:avLst/>
          </a:prstGeom>
          <a:noFill/>
        </p:spPr>
        <p:txBody>
          <a:bodyPr wrap="none" rtlCol="0">
            <a:spAutoFit/>
          </a:bodyPr>
          <a:lstStyle/>
          <a:p>
            <a:pPr algn="l"/>
            <a:r>
              <a:rPr lang="en-US" sz="36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Spin</a:t>
            </a:r>
          </a:p>
        </p:txBody>
      </p:sp>
      <p:sp>
        <p:nvSpPr>
          <p:cNvPr id="23" name="TextBox 22">
            <a:extLst>
              <a:ext uri="{FF2B5EF4-FFF2-40B4-BE49-F238E27FC236}">
                <a16:creationId xmlns:a16="http://schemas.microsoft.com/office/drawing/2014/main" id="{62A57D57-7C37-E681-19B7-A4339BE57FDD}"/>
              </a:ext>
            </a:extLst>
          </p:cNvPr>
          <p:cNvSpPr txBox="1"/>
          <p:nvPr/>
        </p:nvSpPr>
        <p:spPr>
          <a:xfrm>
            <a:off x="5230912" y="529849"/>
            <a:ext cx="3553057" cy="646331"/>
          </a:xfrm>
          <a:prstGeom prst="rect">
            <a:avLst/>
          </a:prstGeom>
          <a:noFill/>
        </p:spPr>
        <p:txBody>
          <a:bodyPr wrap="square" rtlCol="0">
            <a:spAutoFit/>
          </a:bodyPr>
          <a:lstStyle/>
          <a:p>
            <a:pPr algn="l"/>
            <a:r>
              <a:rPr lang="en-US" i="1" dirty="0">
                <a:latin typeface="Arial" panose="020B0604020202020204" pitchFamily="34" charset="0"/>
                <a:cs typeface="Arial" panose="020B0604020202020204" pitchFamily="34" charset="0"/>
              </a:rPr>
              <a:t>Some highlight plots from the submitted 2023 EIC White Paper</a:t>
            </a:r>
            <a:endParaRPr lang="en-US" sz="12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36811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mj-lt"/>
              </a:rPr>
              <a:t>Uniqueness of EIC</a:t>
            </a: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49</a:t>
            </a:fld>
            <a:endParaRPr lang="en-US">
              <a:latin typeface="+mj-lt"/>
            </a:endParaRPr>
          </a:p>
        </p:txBody>
      </p:sp>
      <p:sp>
        <p:nvSpPr>
          <p:cNvPr id="3" name="TextBox 2">
            <a:extLst>
              <a:ext uri="{FF2B5EF4-FFF2-40B4-BE49-F238E27FC236}">
                <a16:creationId xmlns:a16="http://schemas.microsoft.com/office/drawing/2014/main" id="{A84AE6B7-C291-456D-9398-EE12D09D9DC3}"/>
              </a:ext>
            </a:extLst>
          </p:cNvPr>
          <p:cNvSpPr txBox="1"/>
          <p:nvPr/>
        </p:nvSpPr>
        <p:spPr>
          <a:xfrm>
            <a:off x="666750" y="586952"/>
            <a:ext cx="7991475" cy="6229911"/>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EIC will be unique</a:t>
            </a:r>
            <a:r>
              <a:rPr lang="en-US" sz="2000" b="1" dirty="0">
                <a:solidFill>
                  <a:srgbClr val="000000"/>
                </a:solidFill>
                <a:latin typeface="Arial" panose="020B0604020202020204" pitchFamily="34" charset="0"/>
                <a:cs typeface="Arial" panose="020B0604020202020204" pitchFamily="34" charset="0"/>
              </a:rPr>
              <a:t> facility worldwide</a:t>
            </a:r>
            <a:r>
              <a:rPr lang="en-US" sz="2000" dirty="0">
                <a:solidFill>
                  <a:srgbClr val="000000"/>
                </a:solidFill>
                <a:latin typeface="Arial" panose="020B0604020202020204" pitchFamily="34" charset="0"/>
                <a:cs typeface="Arial" panose="020B0604020202020204" pitchFamily="34" charset="0"/>
              </a:rPr>
              <a:t>: t</a:t>
            </a:r>
            <a:r>
              <a:rPr kumimoji="0" lang="en-US" sz="20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her</a:t>
            </a:r>
            <a:r>
              <a:rPr lang="en-US" sz="2000" dirty="0">
                <a:solidFill>
                  <a:srgbClr val="000000"/>
                </a:solidFill>
                <a:latin typeface="Arial" panose="020B0604020202020204" pitchFamily="34" charset="0"/>
                <a:cs typeface="Arial" panose="020B0604020202020204" pitchFamily="34" charset="0"/>
              </a:rPr>
              <a:t>e is no </a:t>
            </a:r>
            <a:r>
              <a:rPr kumimoji="0" lang="en-US" sz="20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equivalent of the EIC science capabilities </a:t>
            </a:r>
            <a:r>
              <a:rPr kumimoji="0" lang="en-US" sz="200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due to its versatility in energies, polarization, and ion species</a:t>
            </a:r>
            <a:r>
              <a:rPr kumimoji="0" lang="en-US" sz="20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Global competition can exist in subsets of the EIC science, e.g.: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Ideas for an Electron-Ion Collider in China (</a:t>
            </a:r>
            <a:r>
              <a:rPr kumimoji="0" lang="en-US"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EicC</a:t>
            </a:r>
            <a:r>
              <a:rPr kumimoji="0" lang="en-US"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which would operate at center-of-mass energies similar as COMPASS@CERN.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Annual ongoing workshops related to adding a high-energy electron beam to interact with LHC beams at CERN (</a:t>
            </a:r>
            <a:r>
              <a:rPr kumimoji="0" lang="en-US"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LHeC</a:t>
            </a:r>
            <a:r>
              <a:rPr kumimoji="0" lang="en-US"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 addition, several programs have natural complementarity: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Consideration to add a fixed-target spin program at the LHC – </a:t>
            </a:r>
            <a:r>
              <a:rPr kumimoji="0" lang="en-US"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LHCspin</a:t>
            </a:r>
            <a:r>
              <a:rPr kumimoji="0" lang="en-US"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(@LHCb).</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AMBER experiment at CERN mainly emphasizing the valence and sea quark regions with pion and kaon beams.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Ultraperipheral and heavy-ion reactions at CERN/LHC to constrain low-x behavior.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(within the US) The polarized RHIC pp and </a:t>
            </a:r>
            <a:r>
              <a:rPr kumimoji="0" lang="en-US"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pA</a:t>
            </a:r>
            <a:r>
              <a:rPr kumimoji="0" lang="en-US"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program, addressing universality questions in QCD.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(within the US) The Jefferson Lab fixed-target program at high </a:t>
            </a:r>
            <a:r>
              <a:rPr lang="en-US" dirty="0">
                <a:solidFill>
                  <a:srgbClr val="000000"/>
                </a:solidFill>
                <a:latin typeface="Arial" panose="020B0604020202020204" pitchFamily="34" charset="0"/>
                <a:cs typeface="Arial" panose="020B0604020202020204" pitchFamily="34" charset="0"/>
              </a:rPr>
              <a:t>luminosity </a:t>
            </a:r>
            <a:r>
              <a:rPr kumimoji="0" lang="en-US"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 GeV and energy extension), adding crucial </a:t>
            </a:r>
            <a:r>
              <a:rPr lang="en-US" dirty="0">
                <a:solidFill>
                  <a:srgbClr val="000000"/>
                </a:solidFill>
                <a:latin typeface="Arial" panose="020B0604020202020204" pitchFamily="34" charset="0"/>
                <a:cs typeface="Arial" panose="020B0604020202020204" pitchFamily="34" charset="0"/>
              </a:rPr>
              <a:t>data in the strongly-interacting</a:t>
            </a:r>
            <a:r>
              <a:rPr kumimoji="0" lang="en-US"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valence quark region.</a:t>
            </a:r>
          </a:p>
          <a:p>
            <a:pPr algn="l"/>
            <a:r>
              <a:rPr lang="en-US"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45397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1" y="9526"/>
            <a:ext cx="9144001" cy="664218"/>
          </a:xfrm>
        </p:spPr>
        <p:txBody>
          <a:bodyPr>
            <a:noAutofit/>
          </a:bodyPr>
          <a:lstStyle/>
          <a:p>
            <a:r>
              <a:rPr lang="en-US" sz="3200" dirty="0">
                <a:latin typeface="Arial" panose="020B0604020202020204" pitchFamily="34" charset="0"/>
                <a:cs typeface="Arial" panose="020B0604020202020204" pitchFamily="34" charset="0"/>
              </a:rPr>
              <a:t>EIC Science Landscape</a:t>
            </a:r>
          </a:p>
        </p:txBody>
      </p:sp>
      <p:sp>
        <p:nvSpPr>
          <p:cNvPr id="7" name="Slide Number Placeholder 2">
            <a:extLst>
              <a:ext uri="{FF2B5EF4-FFF2-40B4-BE49-F238E27FC236}">
                <a16:creationId xmlns:a16="http://schemas.microsoft.com/office/drawing/2014/main" id="{5A32A11E-00D6-5048-8BD6-926A9B4FE1F9}"/>
              </a:ext>
            </a:extLst>
          </p:cNvPr>
          <p:cNvSpPr>
            <a:spLocks noGrp="1"/>
          </p:cNvSpPr>
          <p:nvPr>
            <p:ph type="sldNum" sz="quarter" idx="12"/>
          </p:nvPr>
        </p:nvSpPr>
        <p:spPr>
          <a:xfrm>
            <a:off x="-9607" y="6480970"/>
            <a:ext cx="2057400" cy="365125"/>
          </a:xfrm>
        </p:spPr>
        <p:txBody>
          <a:bodyPr/>
          <a:lstStyle/>
          <a:p>
            <a:fld id="{893C5830-40F3-F04E-B2E3-10E6672BA8FF}" type="slidenum">
              <a:rPr lang="en-US" smtClean="0"/>
              <a:t>5</a:t>
            </a:fld>
            <a:endParaRPr lang="en-US" dirty="0"/>
          </a:p>
        </p:txBody>
      </p:sp>
      <p:sp>
        <p:nvSpPr>
          <p:cNvPr id="16" name="TextBox 15">
            <a:extLst>
              <a:ext uri="{FF2B5EF4-FFF2-40B4-BE49-F238E27FC236}">
                <a16:creationId xmlns:a16="http://schemas.microsoft.com/office/drawing/2014/main" id="{CA08B6F8-2B41-2F8D-F63E-096E2A3E5168}"/>
              </a:ext>
            </a:extLst>
          </p:cNvPr>
          <p:cNvSpPr txBox="1"/>
          <p:nvPr/>
        </p:nvSpPr>
        <p:spPr>
          <a:xfrm>
            <a:off x="4208915" y="790550"/>
            <a:ext cx="4784974" cy="1535741"/>
          </a:xfrm>
          <a:prstGeom prst="rect">
            <a:avLst/>
          </a:prstGeom>
          <a:noFill/>
        </p:spPr>
        <p:txBody>
          <a:bodyPr wrap="square" rtlCol="0">
            <a:spAutoFit/>
          </a:bodyPr>
          <a:lstStyle/>
          <a:p>
            <a:pPr algn="ctr">
              <a:lnSpc>
                <a:spcPct val="120000"/>
              </a:lnSpc>
            </a:pPr>
            <a:r>
              <a:rPr lang="en-US" sz="2000" i="1" dirty="0">
                <a:latin typeface="+mj-lt"/>
              </a:rPr>
              <a:t>EIC: Understanding the Glue that Binds Us All - </a:t>
            </a:r>
            <a:r>
              <a:rPr lang="en-US" sz="2000" b="1" i="1" dirty="0">
                <a:solidFill>
                  <a:srgbClr val="0000FF"/>
                </a:solidFill>
                <a:latin typeface="+mj-lt"/>
              </a:rPr>
              <a:t>Without gluons binding the quarks, </a:t>
            </a:r>
            <a:r>
              <a:rPr lang="en-US" sz="2000" b="1" i="1" dirty="0">
                <a:solidFill>
                  <a:prstClr val="black"/>
                </a:solidFill>
                <a:latin typeface="+mj-lt"/>
              </a:rPr>
              <a:t>there would be no nucleons,  no atomic nuclei… </a:t>
            </a:r>
            <a:r>
              <a:rPr lang="en-US" sz="2000" b="1" i="1" dirty="0">
                <a:solidFill>
                  <a:srgbClr val="0000FF"/>
                </a:solidFill>
                <a:latin typeface="+mj-lt"/>
              </a:rPr>
              <a:t>no visible world! </a:t>
            </a:r>
            <a:endParaRPr lang="en-US" sz="1400" dirty="0">
              <a:solidFill>
                <a:prstClr val="black"/>
              </a:solidFill>
              <a:latin typeface="+mj-lt"/>
            </a:endParaRPr>
          </a:p>
        </p:txBody>
      </p:sp>
      <p:pic>
        <p:nvPicPr>
          <p:cNvPr id="17" name="Picture 16">
            <a:extLst>
              <a:ext uri="{FF2B5EF4-FFF2-40B4-BE49-F238E27FC236}">
                <a16:creationId xmlns:a16="http://schemas.microsoft.com/office/drawing/2014/main" id="{4ED00FCA-2831-AAF8-0CD3-48FAE6F2C8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711" y="252898"/>
            <a:ext cx="3875204" cy="2922029"/>
          </a:xfrm>
          <a:prstGeom prst="rect">
            <a:avLst/>
          </a:prstGeom>
          <a:noFill/>
          <a:ln>
            <a:noFill/>
          </a:ln>
        </p:spPr>
      </p:pic>
      <p:pic>
        <p:nvPicPr>
          <p:cNvPr id="18" name="Picture 17">
            <a:extLst>
              <a:ext uri="{FF2B5EF4-FFF2-40B4-BE49-F238E27FC236}">
                <a16:creationId xmlns:a16="http://schemas.microsoft.com/office/drawing/2014/main" id="{CCD4B4CF-8A4F-D328-0191-8673B6E4E4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239770"/>
            <a:ext cx="9104647" cy="3241200"/>
          </a:xfrm>
          <a:prstGeom prst="rect">
            <a:avLst/>
          </a:prstGeom>
          <a:noFill/>
          <a:ln>
            <a:noFill/>
          </a:ln>
        </p:spPr>
      </p:pic>
      <p:sp>
        <p:nvSpPr>
          <p:cNvPr id="3" name="Oval 2">
            <a:extLst>
              <a:ext uri="{FF2B5EF4-FFF2-40B4-BE49-F238E27FC236}">
                <a16:creationId xmlns:a16="http://schemas.microsoft.com/office/drawing/2014/main" id="{A3A0C7A7-1686-E7BB-704A-74D6AA828002}"/>
              </a:ext>
            </a:extLst>
          </p:cNvPr>
          <p:cNvSpPr/>
          <p:nvPr/>
        </p:nvSpPr>
        <p:spPr>
          <a:xfrm>
            <a:off x="914401" y="9526"/>
            <a:ext cx="609600" cy="1229994"/>
          </a:xfrm>
          <a:prstGeom prst="ellipse">
            <a:avLst/>
          </a:prstGeom>
          <a:noFill/>
          <a:ln w="381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12DEE61-BDEB-4B84-F9EA-DEC787625A83}"/>
              </a:ext>
            </a:extLst>
          </p:cNvPr>
          <p:cNvSpPr txBox="1"/>
          <p:nvPr/>
        </p:nvSpPr>
        <p:spPr>
          <a:xfrm>
            <a:off x="5345729" y="2551479"/>
            <a:ext cx="3464560" cy="646331"/>
          </a:xfrm>
          <a:prstGeom prst="rect">
            <a:avLst/>
          </a:prstGeom>
          <a:solidFill>
            <a:srgbClr val="0432FF"/>
          </a:solidFill>
        </p:spPr>
        <p:txBody>
          <a:bodyPr wrap="square" rtlCol="0">
            <a:spAutoFit/>
          </a:bodyPr>
          <a:lstStyle/>
          <a:p>
            <a:pPr algn="l"/>
            <a:r>
              <a:rPr lang="en-US" sz="1200" i="1" dirty="0">
                <a:solidFill>
                  <a:schemeClr val="bg1"/>
                </a:solidFill>
                <a:latin typeface="Arial" panose="020B0604020202020204" pitchFamily="34" charset="0"/>
                <a:cs typeface="Arial" panose="020B0604020202020204" pitchFamily="34" charset="0"/>
              </a:rPr>
              <a:t>A huge leap in accessible kinematics landscape (into the land of gluons and the quark sea) for polarized e-N and unpolarized e-A reactions!</a:t>
            </a:r>
          </a:p>
        </p:txBody>
      </p:sp>
    </p:spTree>
    <p:extLst>
      <p:ext uri="{BB962C8B-B14F-4D97-AF65-F5344CB8AC3E}">
        <p14:creationId xmlns:p14="http://schemas.microsoft.com/office/powerpoint/2010/main" val="10985548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967EAA-45C4-48B5-8BD8-90475BE175C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13576" y="3520439"/>
            <a:ext cx="2024063" cy="2619375"/>
          </a:xfrm>
          <a:prstGeom prst="rect">
            <a:avLst/>
          </a:prstGeom>
          <a:effectLst>
            <a:outerShdw blurRad="292100" dist="139700" dir="2700000" algn="ctr" rotWithShape="0">
              <a:srgbClr val="000000">
                <a:alpha val="65000"/>
              </a:srgbClr>
            </a:outerShdw>
          </a:effectLst>
          <a:scene3d>
            <a:camera prst="orthographicFront"/>
            <a:lightRig rig="threePt" dir="t"/>
          </a:scene3d>
          <a:sp3d>
            <a:bevelT/>
          </a:sp3d>
        </p:spPr>
      </p:pic>
      <p:sp>
        <p:nvSpPr>
          <p:cNvPr id="2" name="Title 1">
            <a:extLst>
              <a:ext uri="{FF2B5EF4-FFF2-40B4-BE49-F238E27FC236}">
                <a16:creationId xmlns:a16="http://schemas.microsoft.com/office/drawing/2014/main" id="{5FB10C3E-FC17-2905-7BC1-B6725BBCE757}"/>
              </a:ext>
            </a:extLst>
          </p:cNvPr>
          <p:cNvSpPr>
            <a:spLocks noGrp="1"/>
          </p:cNvSpPr>
          <p:nvPr>
            <p:ph type="title"/>
          </p:nvPr>
        </p:nvSpPr>
        <p:spPr>
          <a:xfrm>
            <a:off x="0" y="1"/>
            <a:ext cx="9144000" cy="553980"/>
          </a:xfrm>
        </p:spPr>
        <p:txBody>
          <a:bodyPr>
            <a:normAutofit/>
          </a:bodyPr>
          <a:lstStyle/>
          <a:p>
            <a:r>
              <a:rPr lang="en-US" sz="3000" dirty="0">
                <a:latin typeface="Arial" panose="020B0604020202020204" pitchFamily="34" charset="0"/>
                <a:cs typeface="Arial" panose="020B0604020202020204" pitchFamily="34" charset="0"/>
              </a:rPr>
              <a:t>EIC Science is Well Known and Highly Cited</a:t>
            </a:r>
          </a:p>
        </p:txBody>
      </p:sp>
      <p:sp>
        <p:nvSpPr>
          <p:cNvPr id="4" name="Slide Number Placeholder 3">
            <a:extLst>
              <a:ext uri="{FF2B5EF4-FFF2-40B4-BE49-F238E27FC236}">
                <a16:creationId xmlns:a16="http://schemas.microsoft.com/office/drawing/2014/main" id="{7AE502AD-0106-551D-8091-7E2AF308CBAD}"/>
              </a:ext>
            </a:extLst>
          </p:cNvPr>
          <p:cNvSpPr>
            <a:spLocks noGrp="1"/>
          </p:cNvSpPr>
          <p:nvPr>
            <p:ph type="sldNum" sz="quarter" idx="12"/>
          </p:nvPr>
        </p:nvSpPr>
        <p:spPr/>
        <p:txBody>
          <a:bodyPr/>
          <a:lstStyle/>
          <a:p>
            <a:fld id="{07E1C93C-5050-FC42-8F10-D22D4F119D13}" type="slidenum">
              <a:rPr lang="en-US" smtClean="0"/>
              <a:pPr/>
              <a:t>50</a:t>
            </a:fld>
            <a:endParaRPr lang="en-US" dirty="0"/>
          </a:p>
        </p:txBody>
      </p:sp>
      <p:sp>
        <p:nvSpPr>
          <p:cNvPr id="7" name="Content Placeholder 2">
            <a:extLst>
              <a:ext uri="{FF2B5EF4-FFF2-40B4-BE49-F238E27FC236}">
                <a16:creationId xmlns:a16="http://schemas.microsoft.com/office/drawing/2014/main" id="{E00769AD-C469-483B-80D6-B81101D5ED6C}"/>
              </a:ext>
            </a:extLst>
          </p:cNvPr>
          <p:cNvSpPr txBox="1">
            <a:spLocks/>
          </p:cNvSpPr>
          <p:nvPr/>
        </p:nvSpPr>
        <p:spPr>
          <a:xfrm>
            <a:off x="142240" y="3777685"/>
            <a:ext cx="6122852" cy="161837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Year-long EIC User Group driven EIC Yellow Report activity (December 2019 – February 2021)</a:t>
            </a:r>
          </a:p>
          <a:p>
            <a:pPr lvl="1">
              <a:buFont typeface="Courier New" panose="02070309020205020404" pitchFamily="49" charset="0"/>
              <a:buChar char="o"/>
            </a:pPr>
            <a:r>
              <a:rPr lang="en-US" sz="2000" dirty="0"/>
              <a:t>Science Requirements and Detector Concepts for the EIC</a:t>
            </a:r>
          </a:p>
          <a:p>
            <a:pPr lvl="1">
              <a:buFont typeface="Courier New" panose="02070309020205020404" pitchFamily="49" charset="0"/>
              <a:buChar char="o"/>
            </a:pPr>
            <a:r>
              <a:rPr lang="en-US" sz="2000" dirty="0"/>
              <a:t>arXiv:2103.05419 &amp; Nucl. Phys. A 1026 (2022) 122447 – </a:t>
            </a:r>
            <a:r>
              <a:rPr lang="en-US" sz="2000" b="1" dirty="0">
                <a:solidFill>
                  <a:srgbClr val="FF0000"/>
                </a:solidFill>
              </a:rPr>
              <a:t>595 citations (08/20/2023)</a:t>
            </a:r>
          </a:p>
        </p:txBody>
      </p:sp>
      <p:sp>
        <p:nvSpPr>
          <p:cNvPr id="5" name="Content Placeholder 2">
            <a:extLst>
              <a:ext uri="{FF2B5EF4-FFF2-40B4-BE49-F238E27FC236}">
                <a16:creationId xmlns:a16="http://schemas.microsoft.com/office/drawing/2014/main" id="{B18CC96E-20DC-9613-0469-1219D3C39B78}"/>
              </a:ext>
            </a:extLst>
          </p:cNvPr>
          <p:cNvSpPr txBox="1">
            <a:spLocks/>
          </p:cNvSpPr>
          <p:nvPr/>
        </p:nvSpPr>
        <p:spPr>
          <a:xfrm>
            <a:off x="142240" y="858276"/>
            <a:ext cx="6122852" cy="161837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EIC White Paper that guided the EIC science written following a 10-week program at the Institute for Nuclear Theory</a:t>
            </a:r>
          </a:p>
          <a:p>
            <a:pPr lvl="1">
              <a:buFont typeface="Courier New" panose="02070309020205020404" pitchFamily="49" charset="0"/>
              <a:buChar char="o"/>
            </a:pPr>
            <a:r>
              <a:rPr lang="en-US" sz="2000" dirty="0"/>
              <a:t>Electron-Ion Collider: The Next QCD Frontier: understanding the glue that binds us all</a:t>
            </a:r>
          </a:p>
          <a:p>
            <a:pPr lvl="1">
              <a:buFont typeface="Courier New" panose="02070309020205020404" pitchFamily="49" charset="0"/>
              <a:buChar char="o"/>
            </a:pPr>
            <a:r>
              <a:rPr lang="en-US" sz="2000" dirty="0"/>
              <a:t>arXiV:1212.1701 &amp;  Eur. Phys. J. A 52 (2016) 9, 268 – </a:t>
            </a:r>
            <a:r>
              <a:rPr lang="en-US" sz="2000" b="1" dirty="0">
                <a:solidFill>
                  <a:srgbClr val="FF0000"/>
                </a:solidFill>
              </a:rPr>
              <a:t>1459 citations (08/20/2023)</a:t>
            </a:r>
          </a:p>
        </p:txBody>
      </p:sp>
      <p:pic>
        <p:nvPicPr>
          <p:cNvPr id="6" name="Picture 5">
            <a:extLst>
              <a:ext uri="{FF2B5EF4-FFF2-40B4-BE49-F238E27FC236}">
                <a16:creationId xmlns:a16="http://schemas.microsoft.com/office/drawing/2014/main" id="{F7FE5703-FE7A-5061-6101-BDC984C4B0C7}"/>
              </a:ext>
            </a:extLst>
          </p:cNvPr>
          <p:cNvPicPr>
            <a:picLocks noChangeAspect="1"/>
          </p:cNvPicPr>
          <p:nvPr/>
        </p:nvPicPr>
        <p:blipFill>
          <a:blip r:embed="rId4"/>
          <a:stretch>
            <a:fillRect/>
          </a:stretch>
        </p:blipFill>
        <p:spPr>
          <a:xfrm>
            <a:off x="6554180" y="687379"/>
            <a:ext cx="1942857" cy="2515809"/>
          </a:xfrm>
          <a:prstGeom prst="rect">
            <a:avLst/>
          </a:prstGeom>
          <a:effectLst>
            <a:outerShdw blurRad="292100" dist="139700" dir="2700000" algn="ctr" rotWithShape="0">
              <a:srgbClr val="000000">
                <a:alpha val="65000"/>
              </a:srgbClr>
            </a:outerShdw>
          </a:effectLst>
          <a:scene3d>
            <a:camera prst="orthographicFront"/>
            <a:lightRig rig="threePt" dir="t"/>
          </a:scene3d>
          <a:sp3d>
            <a:bevelT/>
            <a:bevelB w="0" h="0"/>
          </a:sp3d>
        </p:spPr>
      </p:pic>
      <p:sp>
        <p:nvSpPr>
          <p:cNvPr id="9" name="TextBox 8">
            <a:extLst>
              <a:ext uri="{FF2B5EF4-FFF2-40B4-BE49-F238E27FC236}">
                <a16:creationId xmlns:a16="http://schemas.microsoft.com/office/drawing/2014/main" id="{2BDCFE34-5558-6C0A-D878-1A07B8F2D3C2}"/>
              </a:ext>
            </a:extLst>
          </p:cNvPr>
          <p:cNvSpPr txBox="1"/>
          <p:nvPr/>
        </p:nvSpPr>
        <p:spPr>
          <a:xfrm>
            <a:off x="1333500" y="5939788"/>
            <a:ext cx="4597734" cy="461665"/>
          </a:xfrm>
          <a:prstGeom prst="rect">
            <a:avLst/>
          </a:prstGeom>
          <a:solidFill>
            <a:srgbClr val="FFFF00"/>
          </a:solidFill>
        </p:spPr>
        <p:txBody>
          <a:bodyPr wrap="none" rtlCol="0">
            <a:spAutoFit/>
          </a:bodyPr>
          <a:lstStyle/>
          <a:p>
            <a:pPr algn="l"/>
            <a:r>
              <a:rPr lang="en-US" sz="2400" dirty="0">
                <a:latin typeface="Arial" panose="020B0604020202020204" pitchFamily="34" charset="0"/>
                <a:cs typeface="Arial" panose="020B0604020202020204" pitchFamily="34" charset="0"/>
              </a:rPr>
              <a:t>The EIC is a facility for the world</a:t>
            </a:r>
          </a:p>
        </p:txBody>
      </p:sp>
    </p:spTree>
    <p:extLst>
      <p:ext uri="{BB962C8B-B14F-4D97-AF65-F5344CB8AC3E}">
        <p14:creationId xmlns:p14="http://schemas.microsoft.com/office/powerpoint/2010/main" val="37278527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51</a:t>
            </a:fld>
            <a:endParaRPr lang="en-US" dirty="0">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91440" y="2283"/>
            <a:ext cx="9235440" cy="730510"/>
          </a:xfrm>
        </p:spPr>
        <p:txBody>
          <a:bodyPr>
            <a:normAutofit fontScale="90000"/>
          </a:bodyPr>
          <a:lstStyle/>
          <a:p>
            <a:r>
              <a:rPr lang="en-US" dirty="0">
                <a:latin typeface="+mj-lt"/>
              </a:rPr>
              <a:t>EIC: 21</a:t>
            </a:r>
            <a:r>
              <a:rPr lang="en-US" baseline="30000" dirty="0">
                <a:latin typeface="+mj-lt"/>
              </a:rPr>
              <a:t>st</a:t>
            </a:r>
            <a:r>
              <a:rPr lang="en-US" dirty="0">
                <a:latin typeface="+mj-lt"/>
              </a:rPr>
              <a:t> Century Laboratory of Emergent Dynamics in QCD</a:t>
            </a:r>
          </a:p>
        </p:txBody>
      </p:sp>
      <p:sp>
        <p:nvSpPr>
          <p:cNvPr id="50" name="Content Placeholder 8">
            <a:extLst>
              <a:ext uri="{FF2B5EF4-FFF2-40B4-BE49-F238E27FC236}">
                <a16:creationId xmlns:a16="http://schemas.microsoft.com/office/drawing/2014/main" id="{C7D6EFDF-E681-494E-9E3A-7DE9B96B9063}"/>
              </a:ext>
            </a:extLst>
          </p:cNvPr>
          <p:cNvSpPr txBox="1">
            <a:spLocks/>
          </p:cNvSpPr>
          <p:nvPr/>
        </p:nvSpPr>
        <p:spPr>
          <a:xfrm>
            <a:off x="189376" y="5383692"/>
            <a:ext cx="8527904" cy="1071792"/>
          </a:xfrm>
          <a:prstGeom prst="rect">
            <a:avLst/>
          </a:prstGeom>
          <a:solidFill>
            <a:srgbClr val="0000FF"/>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1800" dirty="0">
                <a:solidFill>
                  <a:schemeClr val="bg1"/>
                </a:solidFill>
              </a:rPr>
              <a:t>The goal is to provide us with an understanding of the internal structure of the proton and more complex atomic nuclei that is comparable to our knowledge of the electronic structure of atoms, which lies at the heart of modern technologies</a:t>
            </a:r>
          </a:p>
        </p:txBody>
      </p:sp>
      <p:pic>
        <p:nvPicPr>
          <p:cNvPr id="9" name="Picture 8" descr="Screen Shot 2017-06-05 at 10.17.08 AM.png">
            <a:extLst>
              <a:ext uri="{FF2B5EF4-FFF2-40B4-BE49-F238E27FC236}">
                <a16:creationId xmlns:a16="http://schemas.microsoft.com/office/drawing/2014/main" id="{590F6735-2DBA-4B9C-90B0-560BFB5337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5948" y="948783"/>
            <a:ext cx="2286000" cy="2395728"/>
          </a:xfrm>
          <a:prstGeom prst="rect">
            <a:avLst/>
          </a:prstGeom>
          <a:ln>
            <a:solidFill>
              <a:schemeClr val="tx1"/>
            </a:solidFill>
          </a:ln>
        </p:spPr>
      </p:pic>
      <p:pic>
        <p:nvPicPr>
          <p:cNvPr id="10" name="Picture 8" descr="ActionAPE5LQanimXs30small">
            <a:extLst>
              <a:ext uri="{FF2B5EF4-FFF2-40B4-BE49-F238E27FC236}">
                <a16:creationId xmlns:a16="http://schemas.microsoft.com/office/drawing/2014/main" id="{E9192076-B943-4884-9F91-557AEF9559F0}"/>
              </a:ext>
            </a:extLst>
          </p:cNvPr>
          <p:cNvPicPr>
            <a:picLocks noChangeAspect="1" noChangeArrowheads="1" noCrop="1"/>
          </p:cNvPicPr>
          <p:nvPr/>
        </p:nvPicPr>
        <p:blipFill>
          <a:blip r:embed="rId3" cstate="print"/>
          <a:srcRect/>
          <a:stretch>
            <a:fillRect/>
          </a:stretch>
        </p:blipFill>
        <p:spPr bwMode="auto">
          <a:xfrm>
            <a:off x="6661668" y="3614085"/>
            <a:ext cx="2194560" cy="1645920"/>
          </a:xfrm>
          <a:prstGeom prst="rect">
            <a:avLst/>
          </a:prstGeom>
          <a:noFill/>
          <a:ln w="9525">
            <a:noFill/>
            <a:miter lim="800000"/>
            <a:headEnd/>
            <a:tailEnd/>
          </a:ln>
        </p:spPr>
      </p:pic>
      <p:sp>
        <p:nvSpPr>
          <p:cNvPr id="12" name="Content Placeholder 11">
            <a:extLst>
              <a:ext uri="{FF2B5EF4-FFF2-40B4-BE49-F238E27FC236}">
                <a16:creationId xmlns:a16="http://schemas.microsoft.com/office/drawing/2014/main" id="{204A920F-04CE-4DD1-B51B-E8A7D1114F63}"/>
              </a:ext>
            </a:extLst>
          </p:cNvPr>
          <p:cNvSpPr txBox="1">
            <a:spLocks/>
          </p:cNvSpPr>
          <p:nvPr/>
        </p:nvSpPr>
        <p:spPr>
          <a:xfrm>
            <a:off x="189377" y="869876"/>
            <a:ext cx="6249523" cy="52129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1800" dirty="0">
                <a:solidFill>
                  <a:prstClr val="black"/>
                </a:solidFill>
                <a:latin typeface="+mj-lt"/>
              </a:rPr>
              <a:t>Massless gluons &amp; almost massless quarks, </a:t>
            </a:r>
            <a:r>
              <a:rPr lang="en-US" sz="1800" i="1" u="sng" dirty="0">
                <a:solidFill>
                  <a:srgbClr val="E248F7"/>
                </a:solidFill>
                <a:latin typeface="+mj-lt"/>
              </a:rPr>
              <a:t>through their interactions</a:t>
            </a:r>
            <a:r>
              <a:rPr lang="en-US" sz="1800" i="1" dirty="0">
                <a:solidFill>
                  <a:srgbClr val="E248F7"/>
                </a:solidFill>
                <a:latin typeface="+mj-lt"/>
              </a:rPr>
              <a:t>, </a:t>
            </a:r>
            <a:r>
              <a:rPr lang="en-US" sz="1800" dirty="0">
                <a:solidFill>
                  <a:prstClr val="black"/>
                </a:solidFill>
                <a:latin typeface="+mj-lt"/>
              </a:rPr>
              <a:t>generate most of the mass of the nucleons </a:t>
            </a:r>
          </a:p>
          <a:p>
            <a:pPr>
              <a:lnSpc>
                <a:spcPct val="120000"/>
              </a:lnSpc>
            </a:pPr>
            <a:r>
              <a:rPr lang="en-US" sz="1800" dirty="0">
                <a:solidFill>
                  <a:prstClr val="black"/>
                </a:solidFill>
                <a:latin typeface="+mj-lt"/>
              </a:rPr>
              <a:t>Gluons carry ~50% of the proton’s momentum, a significant fraction of the nucleon’s spin, and are essential for the dynamics of confinement</a:t>
            </a:r>
          </a:p>
          <a:p>
            <a:pPr>
              <a:lnSpc>
                <a:spcPct val="120000"/>
              </a:lnSpc>
            </a:pPr>
            <a:r>
              <a:rPr lang="en-US" sz="1800" dirty="0">
                <a:solidFill>
                  <a:prstClr val="black"/>
                </a:solidFill>
                <a:latin typeface="+mj-lt"/>
              </a:rPr>
              <a:t>Properties of hadrons – composite systems of quarks and gluons – are </a:t>
            </a:r>
            <a:r>
              <a:rPr lang="en-US" sz="1800" dirty="0">
                <a:solidFill>
                  <a:srgbClr val="0000FF"/>
                </a:solidFill>
                <a:latin typeface="+mj-lt"/>
              </a:rPr>
              <a:t>emergent phenomena</a:t>
            </a:r>
            <a:r>
              <a:rPr lang="en-US" sz="1800" dirty="0">
                <a:solidFill>
                  <a:prstClr val="black"/>
                </a:solidFill>
                <a:latin typeface="+mj-lt"/>
              </a:rPr>
              <a:t> and inextricably tied to the properties of </a:t>
            </a:r>
            <a:r>
              <a:rPr lang="en-US" sz="1800" u="sng" dirty="0">
                <a:solidFill>
                  <a:srgbClr val="FF40FF"/>
                </a:solidFill>
                <a:latin typeface="+mj-lt"/>
              </a:rPr>
              <a:t>the QCD vacuum</a:t>
            </a:r>
            <a:r>
              <a:rPr lang="en-US" sz="1800" dirty="0">
                <a:solidFill>
                  <a:prstClr val="black"/>
                </a:solidFill>
                <a:latin typeface="+mj-lt"/>
              </a:rPr>
              <a:t>. Striking examples besides confinement are spontaneous symmetry breaking and anomalies</a:t>
            </a:r>
            <a:endParaRPr lang="en-US" sz="1800" dirty="0">
              <a:solidFill>
                <a:srgbClr val="0000FF"/>
              </a:solidFill>
              <a:latin typeface="+mj-lt"/>
            </a:endParaRPr>
          </a:p>
          <a:p>
            <a:pPr>
              <a:lnSpc>
                <a:spcPct val="120000"/>
              </a:lnSpc>
            </a:pPr>
            <a:r>
              <a:rPr lang="en-US" sz="1800" dirty="0">
                <a:solidFill>
                  <a:prstClr val="black"/>
                </a:solidFill>
                <a:latin typeface="+mj-lt"/>
              </a:rPr>
              <a:t>The nucleon-nucleon forces </a:t>
            </a:r>
            <a:r>
              <a:rPr lang="en-US" sz="1800" dirty="0">
                <a:solidFill>
                  <a:srgbClr val="0000FF"/>
                </a:solidFill>
                <a:latin typeface="+mj-lt"/>
              </a:rPr>
              <a:t>emerge</a:t>
            </a:r>
            <a:r>
              <a:rPr lang="en-US" sz="1800" dirty="0">
                <a:solidFill>
                  <a:prstClr val="black"/>
                </a:solidFill>
                <a:latin typeface="+mj-lt"/>
              </a:rPr>
              <a:t> from quark-gluon interactions: how this happens remains a mystery</a:t>
            </a:r>
            <a:endParaRPr lang="en-US" sz="1800" b="1" dirty="0">
              <a:solidFill>
                <a:srgbClr val="0000FF"/>
              </a:solidFill>
              <a:latin typeface="+mj-lt"/>
            </a:endParaRPr>
          </a:p>
        </p:txBody>
      </p:sp>
    </p:spTree>
    <p:extLst>
      <p:ext uri="{BB962C8B-B14F-4D97-AF65-F5344CB8AC3E}">
        <p14:creationId xmlns:p14="http://schemas.microsoft.com/office/powerpoint/2010/main" val="7193214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8382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52</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normAutofit/>
          </a:bodyPr>
          <a:lstStyle/>
          <a:p>
            <a:r>
              <a:rPr lang="en-US" dirty="0">
                <a:latin typeface="+mj-lt"/>
              </a:rPr>
              <a:t>Jefferson Lab and EIC – an exciting future lies ahead</a:t>
            </a:r>
          </a:p>
        </p:txBody>
      </p:sp>
      <p:pic>
        <p:nvPicPr>
          <p:cNvPr id="3" name="Picture 2" descr="Diagram&#10;&#10;Description automatically generated">
            <a:extLst>
              <a:ext uri="{FF2B5EF4-FFF2-40B4-BE49-F238E27FC236}">
                <a16:creationId xmlns:a16="http://schemas.microsoft.com/office/drawing/2014/main" id="{BEB08D44-A82F-510D-0A37-79A351F759E3}"/>
              </a:ext>
            </a:extLst>
          </p:cNvPr>
          <p:cNvPicPr>
            <a:picLocks noChangeAspect="1"/>
          </p:cNvPicPr>
          <p:nvPr/>
        </p:nvPicPr>
        <p:blipFill>
          <a:blip r:embed="rId2"/>
          <a:stretch>
            <a:fillRect/>
          </a:stretch>
        </p:blipFill>
        <p:spPr>
          <a:xfrm>
            <a:off x="5531395" y="686854"/>
            <a:ext cx="3430905" cy="4431030"/>
          </a:xfrm>
          <a:prstGeom prst="rect">
            <a:avLst/>
          </a:prstGeom>
        </p:spPr>
      </p:pic>
      <p:grpSp>
        <p:nvGrpSpPr>
          <p:cNvPr id="7" name="Group 6">
            <a:extLst>
              <a:ext uri="{FF2B5EF4-FFF2-40B4-BE49-F238E27FC236}">
                <a16:creationId xmlns:a16="http://schemas.microsoft.com/office/drawing/2014/main" id="{2AA2B059-7846-4C9B-066E-7A842C4A0D44}"/>
              </a:ext>
            </a:extLst>
          </p:cNvPr>
          <p:cNvGrpSpPr>
            <a:grpSpLocks noChangeAspect="1"/>
          </p:cNvGrpSpPr>
          <p:nvPr/>
        </p:nvGrpSpPr>
        <p:grpSpPr>
          <a:xfrm>
            <a:off x="179943" y="698260"/>
            <a:ext cx="5117088" cy="2799014"/>
            <a:chOff x="52076" y="1616815"/>
            <a:chExt cx="4548522" cy="2488012"/>
          </a:xfrm>
        </p:grpSpPr>
        <p:pic>
          <p:nvPicPr>
            <p:cNvPr id="8" name="Picture 2" descr="C:\Users\stewartm\Desktop\aerial March2015-aerialTweaked.jpg">
              <a:extLst>
                <a:ext uri="{FF2B5EF4-FFF2-40B4-BE49-F238E27FC236}">
                  <a16:creationId xmlns:a16="http://schemas.microsoft.com/office/drawing/2014/main" id="{B703D619-41A6-CB46-2E48-E54F736AD1E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337" r="1314"/>
            <a:stretch/>
          </p:blipFill>
          <p:spPr bwMode="auto">
            <a:xfrm>
              <a:off x="90725" y="1616815"/>
              <a:ext cx="4509873" cy="2488012"/>
            </a:xfrm>
            <a:prstGeom prst="rect">
              <a:avLst/>
            </a:prstGeom>
            <a:ln w="28575">
              <a:solidFill>
                <a:schemeClr val="tx1"/>
              </a:solidFill>
            </a:ln>
            <a:effectLst/>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BD8F064D-09C2-7322-C861-71A70FC76C5F}"/>
                </a:ext>
              </a:extLst>
            </p:cNvPr>
            <p:cNvCxnSpPr>
              <a:cxnSpLocks/>
            </p:cNvCxnSpPr>
            <p:nvPr/>
          </p:nvCxnSpPr>
          <p:spPr>
            <a:xfrm>
              <a:off x="1534886" y="3648216"/>
              <a:ext cx="1970314"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FC49DA5-D394-188A-A1D1-D4529C0EE5D6}"/>
                </a:ext>
              </a:extLst>
            </p:cNvPr>
            <p:cNvSpPr txBox="1"/>
            <p:nvPr/>
          </p:nvSpPr>
          <p:spPr>
            <a:xfrm>
              <a:off x="1954038" y="3716638"/>
              <a:ext cx="1545102" cy="307776"/>
            </a:xfrm>
            <a:prstGeom prst="rect">
              <a:avLst/>
            </a:prstGeom>
            <a:noFill/>
          </p:spPr>
          <p:txBody>
            <a:bodyPr wrap="square" rtlCol="0">
              <a:spAutoFit/>
            </a:bodyPr>
            <a:lstStyle/>
            <a:p>
              <a:r>
                <a:rPr lang="en-US" sz="900" dirty="0">
                  <a:solidFill>
                    <a:schemeClr val="bg1"/>
                  </a:solidFill>
                  <a:latin typeface="Arial" panose="020B0604020202020204" pitchFamily="34" charset="0"/>
                  <a:cs typeface="Arial" panose="020B0604020202020204" pitchFamily="34" charset="0"/>
                </a:rPr>
                <a:t>~0.5 kilometer</a:t>
              </a:r>
            </a:p>
          </p:txBody>
        </p:sp>
        <p:sp>
          <p:nvSpPr>
            <p:cNvPr id="11" name="TextBox 10">
              <a:extLst>
                <a:ext uri="{FF2B5EF4-FFF2-40B4-BE49-F238E27FC236}">
                  <a16:creationId xmlns:a16="http://schemas.microsoft.com/office/drawing/2014/main" id="{1D7CB0CE-2CF5-7B37-AC7E-889C8DF45825}"/>
                </a:ext>
              </a:extLst>
            </p:cNvPr>
            <p:cNvSpPr txBox="1"/>
            <p:nvPr/>
          </p:nvSpPr>
          <p:spPr>
            <a:xfrm>
              <a:off x="3758463" y="2692468"/>
              <a:ext cx="665140" cy="307776"/>
            </a:xfrm>
            <a:prstGeom prst="rect">
              <a:avLst/>
            </a:prstGeom>
            <a:noFill/>
          </p:spPr>
          <p:txBody>
            <a:bodyPr wrap="none" rtlCol="0">
              <a:spAutoFit/>
            </a:bodyPr>
            <a:lstStyle/>
            <a:p>
              <a:r>
                <a:rPr lang="en-US" sz="900" dirty="0">
                  <a:solidFill>
                    <a:schemeClr val="bg1"/>
                  </a:solidFill>
                  <a:latin typeface="Arial" panose="020B0604020202020204" pitchFamily="34" charset="0"/>
                  <a:cs typeface="Arial" panose="020B0604020202020204" pitchFamily="34" charset="0"/>
                </a:rPr>
                <a:t>Hall D</a:t>
              </a:r>
            </a:p>
          </p:txBody>
        </p:sp>
        <p:sp>
          <p:nvSpPr>
            <p:cNvPr id="12" name="TextBox 11">
              <a:extLst>
                <a:ext uri="{FF2B5EF4-FFF2-40B4-BE49-F238E27FC236}">
                  <a16:creationId xmlns:a16="http://schemas.microsoft.com/office/drawing/2014/main" id="{6A5A383B-EDAD-2F32-A119-8749049542E5}"/>
                </a:ext>
              </a:extLst>
            </p:cNvPr>
            <p:cNvSpPr txBox="1"/>
            <p:nvPr/>
          </p:nvSpPr>
          <p:spPr>
            <a:xfrm>
              <a:off x="111752" y="3106127"/>
              <a:ext cx="656591" cy="307776"/>
            </a:xfrm>
            <a:prstGeom prst="rect">
              <a:avLst/>
            </a:prstGeom>
            <a:noFill/>
          </p:spPr>
          <p:txBody>
            <a:bodyPr wrap="none" rtlCol="0">
              <a:spAutoFit/>
            </a:bodyPr>
            <a:lstStyle/>
            <a:p>
              <a:r>
                <a:rPr lang="en-US" sz="900" dirty="0">
                  <a:solidFill>
                    <a:schemeClr val="bg1"/>
                  </a:solidFill>
                  <a:latin typeface="Arial" panose="020B0604020202020204" pitchFamily="34" charset="0"/>
                  <a:cs typeface="Arial" panose="020B0604020202020204" pitchFamily="34" charset="0"/>
                </a:rPr>
                <a:t>Hall A</a:t>
              </a:r>
            </a:p>
          </p:txBody>
        </p:sp>
        <p:sp>
          <p:nvSpPr>
            <p:cNvPr id="13" name="TextBox 12">
              <a:extLst>
                <a:ext uri="{FF2B5EF4-FFF2-40B4-BE49-F238E27FC236}">
                  <a16:creationId xmlns:a16="http://schemas.microsoft.com/office/drawing/2014/main" id="{A083CEA6-4E97-ADF5-EDC4-4955ECB9838C}"/>
                </a:ext>
              </a:extLst>
            </p:cNvPr>
            <p:cNvSpPr txBox="1"/>
            <p:nvPr/>
          </p:nvSpPr>
          <p:spPr>
            <a:xfrm>
              <a:off x="52076" y="3358147"/>
              <a:ext cx="656591" cy="307776"/>
            </a:xfrm>
            <a:prstGeom prst="rect">
              <a:avLst/>
            </a:prstGeom>
            <a:noFill/>
          </p:spPr>
          <p:txBody>
            <a:bodyPr wrap="none" rtlCol="0">
              <a:spAutoFit/>
            </a:bodyPr>
            <a:lstStyle/>
            <a:p>
              <a:r>
                <a:rPr lang="en-US" sz="900" dirty="0">
                  <a:solidFill>
                    <a:schemeClr val="bg1"/>
                  </a:solidFill>
                  <a:latin typeface="Arial" panose="020B0604020202020204" pitchFamily="34" charset="0"/>
                  <a:cs typeface="Arial" panose="020B0604020202020204" pitchFamily="34" charset="0"/>
                </a:rPr>
                <a:t>Hall B</a:t>
              </a:r>
            </a:p>
          </p:txBody>
        </p:sp>
        <p:sp>
          <p:nvSpPr>
            <p:cNvPr id="14" name="TextBox 13">
              <a:extLst>
                <a:ext uri="{FF2B5EF4-FFF2-40B4-BE49-F238E27FC236}">
                  <a16:creationId xmlns:a16="http://schemas.microsoft.com/office/drawing/2014/main" id="{61CCB5FB-CC27-4504-6CBE-D3AA760F43A4}"/>
                </a:ext>
              </a:extLst>
            </p:cNvPr>
            <p:cNvSpPr txBox="1"/>
            <p:nvPr/>
          </p:nvSpPr>
          <p:spPr>
            <a:xfrm>
              <a:off x="110191" y="3630594"/>
              <a:ext cx="665140" cy="307776"/>
            </a:xfrm>
            <a:prstGeom prst="rect">
              <a:avLst/>
            </a:prstGeom>
            <a:noFill/>
          </p:spPr>
          <p:txBody>
            <a:bodyPr wrap="none" rtlCol="0">
              <a:spAutoFit/>
            </a:bodyPr>
            <a:lstStyle/>
            <a:p>
              <a:r>
                <a:rPr lang="en-US" sz="900" dirty="0">
                  <a:solidFill>
                    <a:schemeClr val="bg1"/>
                  </a:solidFill>
                  <a:latin typeface="Arial" panose="020B0604020202020204" pitchFamily="34" charset="0"/>
                  <a:cs typeface="Arial" panose="020B0604020202020204" pitchFamily="34" charset="0"/>
                </a:rPr>
                <a:t>Hall C</a:t>
              </a:r>
            </a:p>
          </p:txBody>
        </p:sp>
      </p:grpSp>
      <p:sp>
        <p:nvSpPr>
          <p:cNvPr id="15" name="TextBox 14">
            <a:extLst>
              <a:ext uri="{FF2B5EF4-FFF2-40B4-BE49-F238E27FC236}">
                <a16:creationId xmlns:a16="http://schemas.microsoft.com/office/drawing/2014/main" id="{7C178F12-7337-32B2-87F2-D514316A363F}"/>
              </a:ext>
            </a:extLst>
          </p:cNvPr>
          <p:cNvSpPr txBox="1"/>
          <p:nvPr/>
        </p:nvSpPr>
        <p:spPr>
          <a:xfrm>
            <a:off x="213334" y="3779366"/>
            <a:ext cx="4560220" cy="2954655"/>
          </a:xfrm>
          <a:prstGeom prst="rect">
            <a:avLst/>
          </a:prstGeom>
          <a:noFill/>
        </p:spPr>
        <p:txBody>
          <a:bodyPr wrap="square" rtlCol="0">
            <a:spAutoFit/>
          </a:bodyPr>
          <a:lstStyle/>
          <a:p>
            <a:pPr algn="l"/>
            <a:r>
              <a:rPr lang="en-US" dirty="0">
                <a:latin typeface="Arial" panose="020B0604020202020204" pitchFamily="34" charset="0"/>
                <a:cs typeface="Arial" panose="020B0604020202020204" pitchFamily="34" charset="0"/>
              </a:rPr>
              <a:t>Electron accelerator on fixed-targets</a:t>
            </a:r>
          </a:p>
          <a:p>
            <a:pPr marL="285750" indent="-285750" algn="l">
              <a:buFontTx/>
              <a:buChar char="-"/>
            </a:pPr>
            <a:r>
              <a:rPr lang="en-US" dirty="0">
                <a:latin typeface="Arial" panose="020B0604020202020204" pitchFamily="34" charset="0"/>
                <a:cs typeface="Arial" panose="020B0604020202020204" pitchFamily="34" charset="0"/>
              </a:rPr>
              <a:t>1995 start of 4 GeV science program</a:t>
            </a:r>
          </a:p>
          <a:p>
            <a:pPr marL="285750" indent="-285750" algn="l">
              <a:buFontTx/>
              <a:buChar char="-"/>
            </a:pPr>
            <a:r>
              <a:rPr lang="en-US" dirty="0">
                <a:latin typeface="Arial" panose="020B0604020202020204" pitchFamily="34" charset="0"/>
                <a:cs typeface="Arial" panose="020B0604020202020204" pitchFamily="34" charset="0"/>
              </a:rPr>
              <a:t>2000s evolutionary upgrade to 6 GeV</a:t>
            </a:r>
          </a:p>
          <a:p>
            <a:pPr marL="285750" indent="-285750" algn="l">
              <a:buFontTx/>
              <a:buChar char="-"/>
            </a:pPr>
            <a:r>
              <a:rPr lang="en-US" dirty="0">
                <a:latin typeface="Arial" panose="020B0604020202020204" pitchFamily="34" charset="0"/>
                <a:cs typeface="Arial" panose="020B0604020202020204" pitchFamily="34" charset="0"/>
              </a:rPr>
              <a:t>2017 formal start of 12-GeV program</a:t>
            </a:r>
          </a:p>
          <a:p>
            <a:pPr marL="285750" indent="-285750" algn="l">
              <a:buFontTx/>
              <a:buChar char="-"/>
            </a:pPr>
            <a:r>
              <a:rPr lang="en-US" dirty="0">
                <a:latin typeface="Arial" panose="020B0604020202020204" pitchFamily="34" charset="0"/>
                <a:cs typeface="Arial" panose="020B0604020202020204" pitchFamily="34" charset="0"/>
              </a:rPr>
              <a:t>2023 continue 12-GeV operations, decade-long science program on books</a:t>
            </a:r>
          </a:p>
          <a:p>
            <a:pPr marL="285750" indent="-285750" algn="l">
              <a:buFontTx/>
              <a:buChar char="-"/>
            </a:pPr>
            <a:r>
              <a:rPr lang="en-US" dirty="0">
                <a:latin typeface="Arial" panose="020B0604020202020204" pitchFamily="34" charset="0"/>
                <a:cs typeface="Arial" panose="020B0604020202020204" pitchFamily="34" charset="0"/>
              </a:rPr>
              <a:t>Studying options to upgrade to 22 GeV</a:t>
            </a:r>
          </a:p>
          <a:p>
            <a:pPr marL="285750" indent="-285750" algn="l">
              <a:buFontTx/>
              <a:buChar char="-"/>
            </a:pPr>
            <a:endParaRPr lang="en-US" dirty="0">
              <a:latin typeface="Arial" panose="020B0604020202020204" pitchFamily="34" charset="0"/>
              <a:cs typeface="Arial" panose="020B0604020202020204" pitchFamily="34" charset="0"/>
            </a:endParaRPr>
          </a:p>
          <a:p>
            <a:pPr algn="ctr"/>
            <a:r>
              <a:rPr lang="en-US" sz="2000" dirty="0">
                <a:solidFill>
                  <a:srgbClr val="0432FF"/>
                </a:solidFill>
                <a:latin typeface="Arial" panose="020B0604020202020204" pitchFamily="34" charset="0"/>
                <a:cs typeface="Arial" panose="020B0604020202020204" pitchFamily="34" charset="0"/>
              </a:rPr>
              <a:t>~1900 scientific users</a:t>
            </a:r>
          </a:p>
          <a:p>
            <a:pPr marL="285750" indent="-285750" algn="l">
              <a:buFontTx/>
              <a:buChar char="-"/>
            </a:pPr>
            <a:endParaRPr lang="en-US"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BFF2A532-862C-DE8C-AD5C-F46512EA8799}"/>
              </a:ext>
            </a:extLst>
          </p:cNvPr>
          <p:cNvSpPr txBox="1"/>
          <p:nvPr/>
        </p:nvSpPr>
        <p:spPr>
          <a:xfrm>
            <a:off x="4865381" y="5125235"/>
            <a:ext cx="4278619" cy="1508105"/>
          </a:xfrm>
          <a:prstGeom prst="rect">
            <a:avLst/>
          </a:prstGeom>
          <a:noFill/>
        </p:spPr>
        <p:txBody>
          <a:bodyPr wrap="square" rtlCol="0">
            <a:spAutoFit/>
          </a:bodyPr>
          <a:lstStyle/>
          <a:p>
            <a:pPr algn="l"/>
            <a:r>
              <a:rPr lang="en-US" dirty="0">
                <a:latin typeface="Arial" panose="020B0604020202020204" pitchFamily="34" charset="0"/>
                <a:cs typeface="Arial" panose="020B0604020202020204" pitchFamily="34" charset="0"/>
              </a:rPr>
              <a:t>Electron-proton/ion collider</a:t>
            </a:r>
          </a:p>
          <a:p>
            <a:pPr marL="285750" indent="-285750" algn="l">
              <a:buFontTx/>
              <a:buChar char="-"/>
            </a:pPr>
            <a:r>
              <a:rPr lang="en-US" dirty="0">
                <a:latin typeface="Arial" panose="020B0604020202020204" pitchFamily="34" charset="0"/>
                <a:cs typeface="Arial" panose="020B0604020202020204" pitchFamily="34" charset="0"/>
              </a:rPr>
              <a:t>Science operations phase in 2030s</a:t>
            </a:r>
          </a:p>
          <a:p>
            <a:pPr algn="l"/>
            <a:endParaRPr lang="en-US" dirty="0">
              <a:latin typeface="Arial" panose="020B0604020202020204" pitchFamily="34" charset="0"/>
              <a:cs typeface="Arial" panose="020B0604020202020204" pitchFamily="34" charset="0"/>
            </a:endParaRPr>
          </a:p>
          <a:p>
            <a:pPr algn="ctr"/>
            <a:r>
              <a:rPr lang="en-US" sz="2000" dirty="0">
                <a:solidFill>
                  <a:srgbClr val="0432FF"/>
                </a:solidFill>
                <a:latin typeface="Arial" panose="020B0604020202020204" pitchFamily="34" charset="0"/>
                <a:cs typeface="Arial" panose="020B0604020202020204" pitchFamily="34" charset="0"/>
              </a:rPr>
              <a:t>~1400 members of EICUG</a:t>
            </a:r>
          </a:p>
          <a:p>
            <a:pPr marL="285750" indent="-285750" algn="l">
              <a:buFontTx/>
              <a:buChar cha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97303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93C5830-40F3-F04E-B2E3-10E6672BA8FF}" type="slidenum">
              <a:rPr lang="en-US" smtClean="0"/>
              <a:pPr/>
              <a:t>53</a:t>
            </a:fld>
            <a:endParaRPr lang="en-US"/>
          </a:p>
        </p:txBody>
      </p:sp>
      <p:pic>
        <p:nvPicPr>
          <p:cNvPr id="6"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308" y="2791630"/>
            <a:ext cx="9052560" cy="26373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5005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54</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Arial" pitchFamily="34" charset="0"/>
              </a:rPr>
              <a:t>EIC Science – Findings of the NAS Committee</a:t>
            </a:r>
            <a:endParaRPr lang="en-US" dirty="0"/>
          </a:p>
        </p:txBody>
      </p:sp>
      <p:pic>
        <p:nvPicPr>
          <p:cNvPr id="12" name="Content Placeholder 6" descr="NAS cover.jpeg">
            <a:extLst>
              <a:ext uri="{FF2B5EF4-FFF2-40B4-BE49-F238E27FC236}">
                <a16:creationId xmlns:a16="http://schemas.microsoft.com/office/drawing/2014/main" id="{DB413BE2-9513-41B8-8C70-1CF16A359858}"/>
              </a:ext>
            </a:extLst>
          </p:cNvPr>
          <p:cNvPicPr>
            <a:picLocks noChangeAspect="1"/>
          </p:cNvPicPr>
          <p:nvPr/>
        </p:nvPicPr>
        <p:blipFill rotWithShape="1">
          <a:blip r:embed="rId2">
            <a:extLst>
              <a:ext uri="{28A0092B-C50C-407E-A947-70E740481C1C}">
                <a14:useLocalDpi xmlns:a14="http://schemas.microsoft.com/office/drawing/2010/main" val="0"/>
              </a:ext>
            </a:extLst>
          </a:blip>
          <a:srcRect l="473" r="-266"/>
          <a:stretch/>
        </p:blipFill>
        <p:spPr>
          <a:xfrm>
            <a:off x="309563" y="925979"/>
            <a:ext cx="3138854" cy="4525963"/>
          </a:xfrm>
          <a:prstGeom prst="rect">
            <a:avLst/>
          </a:prstGeom>
        </p:spPr>
      </p:pic>
      <p:sp>
        <p:nvSpPr>
          <p:cNvPr id="13" name="TextBox 12">
            <a:extLst>
              <a:ext uri="{FF2B5EF4-FFF2-40B4-BE49-F238E27FC236}">
                <a16:creationId xmlns:a16="http://schemas.microsoft.com/office/drawing/2014/main" id="{EEECDE1C-201C-4F3F-9A85-4DE8A5DAA64C}"/>
              </a:ext>
            </a:extLst>
          </p:cNvPr>
          <p:cNvSpPr txBox="1"/>
          <p:nvPr/>
        </p:nvSpPr>
        <p:spPr>
          <a:xfrm>
            <a:off x="309563" y="4604626"/>
            <a:ext cx="3147015" cy="646331"/>
          </a:xfrm>
          <a:prstGeom prst="rect">
            <a:avLst/>
          </a:prstGeom>
          <a:noFill/>
        </p:spPr>
        <p:txBody>
          <a:bodyPr wrap="none" rtlCol="0">
            <a:spAutoFit/>
          </a:bodyPr>
          <a:lstStyle/>
          <a:p>
            <a:pPr defTabSz="914186"/>
            <a:r>
              <a:rPr lang="en-US" b="1" dirty="0">
                <a:solidFill>
                  <a:srgbClr val="FFFFFF"/>
                </a:solidFill>
                <a:latin typeface="Arial" panose="020B0604020202020204"/>
              </a:rPr>
              <a:t>EIC science is compelling, </a:t>
            </a:r>
          </a:p>
          <a:p>
            <a:pPr defTabSz="914186"/>
            <a:r>
              <a:rPr lang="en-US" b="1" dirty="0">
                <a:solidFill>
                  <a:srgbClr val="FFFFFF"/>
                </a:solidFill>
                <a:latin typeface="Arial" panose="020B0604020202020204"/>
              </a:rPr>
              <a:t>timely and fundamental</a:t>
            </a:r>
          </a:p>
        </p:txBody>
      </p:sp>
      <p:sp>
        <p:nvSpPr>
          <p:cNvPr id="14" name="TextBox 13">
            <a:extLst>
              <a:ext uri="{FF2B5EF4-FFF2-40B4-BE49-F238E27FC236}">
                <a16:creationId xmlns:a16="http://schemas.microsoft.com/office/drawing/2014/main" id="{21300544-FA15-447B-91BD-615475F8A9C9}"/>
              </a:ext>
            </a:extLst>
          </p:cNvPr>
          <p:cNvSpPr txBox="1"/>
          <p:nvPr/>
        </p:nvSpPr>
        <p:spPr>
          <a:xfrm>
            <a:off x="208835" y="5607209"/>
            <a:ext cx="3554274" cy="646331"/>
          </a:xfrm>
          <a:prstGeom prst="rect">
            <a:avLst/>
          </a:prstGeom>
          <a:noFill/>
        </p:spPr>
        <p:txBody>
          <a:bodyPr wrap="square" rtlCol="0">
            <a:spAutoFit/>
          </a:bodyPr>
          <a:lstStyle/>
          <a:p>
            <a:pPr defTabSz="914186"/>
            <a:r>
              <a:rPr lang="en-US" dirty="0">
                <a:solidFill>
                  <a:srgbClr val="000000"/>
                </a:solidFill>
                <a:latin typeface="Arial" panose="020B0604020202020204"/>
              </a:rPr>
              <a:t>Developed by NAS committee with broad science perspective</a:t>
            </a:r>
          </a:p>
        </p:txBody>
      </p:sp>
      <p:sp>
        <p:nvSpPr>
          <p:cNvPr id="16" name="Content Placeholder 2">
            <a:extLst>
              <a:ext uri="{FF2B5EF4-FFF2-40B4-BE49-F238E27FC236}">
                <a16:creationId xmlns:a16="http://schemas.microsoft.com/office/drawing/2014/main" id="{C5602322-A35F-4A25-A41C-EF7FE39CC155}"/>
              </a:ext>
            </a:extLst>
          </p:cNvPr>
          <p:cNvSpPr txBox="1">
            <a:spLocks/>
          </p:cNvSpPr>
          <p:nvPr/>
        </p:nvSpPr>
        <p:spPr>
          <a:xfrm>
            <a:off x="3672254" y="1190900"/>
            <a:ext cx="5291137" cy="4578917"/>
          </a:xfrm>
          <a:prstGeom prst="rect">
            <a:avLst/>
          </a:prstGeom>
        </p:spPr>
        <p:txBody>
          <a:bodyPr vert="horz" lIns="91418" tIns="45709" rIns="91418" bIns="45709" rtlCol="0">
            <a:noAutofit/>
          </a:bodyPr>
          <a:lstStyle>
            <a:lvl1pPr marL="228546" indent="-228546" algn="l" defTabSz="914186"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639" indent="-228546" algn="l" defTabSz="914186"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2733" indent="-228546" algn="l" defTabSz="914186"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6962" indent="-285684" algn="l" defTabSz="914186"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6919" indent="-228546" algn="l" defTabSz="914186"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012"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06"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98"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92"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46" marR="0" lvl="0" indent="-228546" algn="l" defTabSz="914186"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Finding 1: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An EIC can uniquely address three profound questions about nucleons — neutrons and protons — and how they are assembled to form the nuclei of atoms: </a:t>
            </a:r>
          </a:p>
          <a:p>
            <a:pPr marL="685639" marR="0" lvl="1" indent="-228546" algn="l" defTabSz="914186" rtl="0" eaLnBrk="1" fontAlgn="auto" latinLnBrk="0" hangingPunct="1">
              <a:lnSpc>
                <a:spcPct val="120000"/>
              </a:lnSpc>
              <a:spcBef>
                <a:spcPts val="0"/>
              </a:spcBef>
              <a:spcAft>
                <a:spcPts val="600"/>
              </a:spcAft>
              <a:buClrTx/>
              <a:buSzTx/>
              <a:buFont typeface="PingFangSC-Regular" charset="-12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 How does the </a:t>
            </a:r>
            <a:r>
              <a:rPr kumimoji="0" lang="en-US" sz="1800" b="1"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mass</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 of the nucleon arise? </a:t>
            </a:r>
          </a:p>
          <a:p>
            <a:pPr marL="685639" marR="0" lvl="1" indent="-228546" algn="l" defTabSz="914186" rtl="0" eaLnBrk="1" fontAlgn="auto" latinLnBrk="0" hangingPunct="1">
              <a:lnSpc>
                <a:spcPct val="120000"/>
              </a:lnSpc>
              <a:spcBef>
                <a:spcPts val="0"/>
              </a:spcBef>
              <a:spcAft>
                <a:spcPts val="600"/>
              </a:spcAft>
              <a:buClrTx/>
              <a:buSzTx/>
              <a:buFont typeface="PingFangSC-Regular" charset="-12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 How does the </a:t>
            </a:r>
            <a:r>
              <a:rPr kumimoji="0" lang="en-US" sz="1800" b="1"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spin</a:t>
            </a:r>
            <a:r>
              <a:rPr kumimoji="0" lang="en-US" sz="1800" b="0"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of the nucleon arise? </a:t>
            </a:r>
          </a:p>
          <a:p>
            <a:pPr marL="685639" marR="0" lvl="1" indent="-228546" algn="l" defTabSz="914186" rtl="0" eaLnBrk="1" fontAlgn="auto" latinLnBrk="0" hangingPunct="1">
              <a:lnSpc>
                <a:spcPct val="120000"/>
              </a:lnSpc>
              <a:spcBef>
                <a:spcPts val="0"/>
              </a:spcBef>
              <a:spcAft>
                <a:spcPts val="600"/>
              </a:spcAft>
              <a:buClrTx/>
              <a:buSzTx/>
              <a:buFont typeface="PingFangSC-Regular" charset="-12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 What are the </a:t>
            </a:r>
            <a:r>
              <a:rPr kumimoji="0" lang="en-US" sz="1800" b="1"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emergent properties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of dense systems of gluons? </a:t>
            </a:r>
          </a:p>
          <a:p>
            <a:pPr marL="228546" marR="0" lvl="0" indent="-228546" algn="l" defTabSz="914186" rtl="0" eaLnBrk="1" fontAlgn="auto" latinLnBrk="0" hangingPunct="1">
              <a:lnSpc>
                <a:spcPct val="120000"/>
              </a:lnSpc>
              <a:spcBef>
                <a:spcPts val="0"/>
              </a:spcBef>
              <a:spcAft>
                <a:spcPts val="60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a:p>
            <a:pPr marL="228546" marR="0" lvl="0" indent="-228546" algn="l" defTabSz="914186"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Finding 2: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These three high-priority science questions can be answered by an EIC with </a:t>
            </a:r>
            <a:r>
              <a:rPr kumimoji="0" lang="en-US" sz="1800" b="1"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highly polarized beams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of electrons and ions, with </a:t>
            </a:r>
            <a:r>
              <a:rPr kumimoji="0" lang="en-US" sz="1800" b="0"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sufficiently </a:t>
            </a:r>
            <a:r>
              <a:rPr kumimoji="0" lang="en-US" sz="1800" b="1"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high</a:t>
            </a:r>
            <a:r>
              <a:rPr kumimoji="0" lang="en-US" sz="1800" b="0"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 </a:t>
            </a:r>
            <a:r>
              <a:rPr kumimoji="0" lang="en-US" sz="1800" b="1"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luminosity</a:t>
            </a:r>
            <a:r>
              <a:rPr kumimoji="0" lang="en-US" sz="1800" b="0"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 and sufficient, and </a:t>
            </a:r>
            <a:r>
              <a:rPr kumimoji="0" lang="en-US" sz="1800" b="1"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variable</a:t>
            </a:r>
            <a:r>
              <a:rPr kumimoji="0" lang="en-US" sz="1800" b="0"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 center-of-mass </a:t>
            </a:r>
            <a:r>
              <a:rPr kumimoji="0" lang="en-US" sz="1800" b="1"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energy</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t>
            </a:r>
          </a:p>
        </p:txBody>
      </p:sp>
      <p:sp>
        <p:nvSpPr>
          <p:cNvPr id="3" name="Rectangle 2">
            <a:extLst>
              <a:ext uri="{FF2B5EF4-FFF2-40B4-BE49-F238E27FC236}">
                <a16:creationId xmlns:a16="http://schemas.microsoft.com/office/drawing/2014/main" id="{42F8E33D-D0F7-455F-BBDB-BF6E426DAE10}"/>
              </a:ext>
            </a:extLst>
          </p:cNvPr>
          <p:cNvSpPr/>
          <p:nvPr/>
        </p:nvSpPr>
        <p:spPr>
          <a:xfrm>
            <a:off x="4178011" y="2579930"/>
            <a:ext cx="4719637" cy="16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ontent Placeholder 6" descr="NAS cover.jpeg">
            <a:extLst>
              <a:ext uri="{FF2B5EF4-FFF2-40B4-BE49-F238E27FC236}">
                <a16:creationId xmlns:a16="http://schemas.microsoft.com/office/drawing/2014/main" id="{CD459414-80F7-45AE-A490-103652A2E4D8}"/>
              </a:ext>
            </a:extLst>
          </p:cNvPr>
          <p:cNvPicPr>
            <a:picLocks noChangeAspect="1"/>
          </p:cNvPicPr>
          <p:nvPr/>
        </p:nvPicPr>
        <p:blipFill rotWithShape="1">
          <a:blip r:embed="rId2">
            <a:extLst>
              <a:ext uri="{28A0092B-C50C-407E-A947-70E740481C1C}">
                <a14:useLocalDpi xmlns:a14="http://schemas.microsoft.com/office/drawing/2010/main" val="0"/>
              </a:ext>
            </a:extLst>
          </a:blip>
          <a:srcRect l="29392" t="947" r="28540" b="92958"/>
          <a:stretch/>
        </p:blipFill>
        <p:spPr>
          <a:xfrm>
            <a:off x="5438775" y="586953"/>
            <a:ext cx="2667000" cy="556048"/>
          </a:xfrm>
          <a:prstGeom prst="rect">
            <a:avLst/>
          </a:prstGeom>
        </p:spPr>
      </p:pic>
      <p:sp>
        <p:nvSpPr>
          <p:cNvPr id="5" name="TextBox 4">
            <a:extLst>
              <a:ext uri="{FF2B5EF4-FFF2-40B4-BE49-F238E27FC236}">
                <a16:creationId xmlns:a16="http://schemas.microsoft.com/office/drawing/2014/main" id="{757F2EC9-8104-69B0-F3D2-6F635041EAE3}"/>
              </a:ext>
            </a:extLst>
          </p:cNvPr>
          <p:cNvSpPr txBox="1"/>
          <p:nvPr/>
        </p:nvSpPr>
        <p:spPr>
          <a:xfrm>
            <a:off x="4533611" y="681016"/>
            <a:ext cx="712054" cy="369332"/>
          </a:xfrm>
          <a:prstGeom prst="rect">
            <a:avLst/>
          </a:prstGeom>
          <a:noFill/>
        </p:spPr>
        <p:txBody>
          <a:bodyPr wrap="none" rtlCol="0">
            <a:spAutoFit/>
          </a:bodyPr>
          <a:lstStyle/>
          <a:p>
            <a:pPr algn="l"/>
            <a:r>
              <a:rPr lang="en-US" b="1" dirty="0">
                <a:latin typeface="Arial" panose="020B0604020202020204" pitchFamily="34" charset="0"/>
                <a:cs typeface="Arial" panose="020B0604020202020204" pitchFamily="34" charset="0"/>
              </a:rPr>
              <a:t>2018</a:t>
            </a:r>
          </a:p>
        </p:txBody>
      </p:sp>
    </p:spTree>
    <p:extLst>
      <p:ext uri="{BB962C8B-B14F-4D97-AF65-F5344CB8AC3E}">
        <p14:creationId xmlns:p14="http://schemas.microsoft.com/office/powerpoint/2010/main" val="39213707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55</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mj-lt"/>
              </a:rPr>
              <a:t>NAS Report on EIC Requirements</a:t>
            </a:r>
          </a:p>
        </p:txBody>
      </p:sp>
      <p:pic>
        <p:nvPicPr>
          <p:cNvPr id="5" name="Picture 2">
            <a:extLst>
              <a:ext uri="{FF2B5EF4-FFF2-40B4-BE49-F238E27FC236}">
                <a16:creationId xmlns:a16="http://schemas.microsoft.com/office/drawing/2014/main" id="{A5A5752D-71FC-467D-AB4A-62F802BDEF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735" y="958343"/>
            <a:ext cx="6898707" cy="47922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28B6DD30-EE52-4D4C-83E0-6666C29E07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5050" y="2789555"/>
            <a:ext cx="1689100" cy="1871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4">
            <a:extLst>
              <a:ext uri="{FF2B5EF4-FFF2-40B4-BE49-F238E27FC236}">
                <a16:creationId xmlns:a16="http://schemas.microsoft.com/office/drawing/2014/main" id="{E6F2AAB7-2EC2-41E9-B48D-C7C5D7A509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7034" y="609456"/>
            <a:ext cx="2031937" cy="24617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5">
            <a:extLst>
              <a:ext uri="{FF2B5EF4-FFF2-40B4-BE49-F238E27FC236}">
                <a16:creationId xmlns:a16="http://schemas.microsoft.com/office/drawing/2014/main" id="{177DE75E-715E-40CE-96B7-2189009B02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8598" y="4626667"/>
            <a:ext cx="1222004" cy="17669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9F680037-1D1F-462E-8E49-403E50DE2FBC}"/>
              </a:ext>
            </a:extLst>
          </p:cNvPr>
          <p:cNvSpPr txBox="1"/>
          <p:nvPr/>
        </p:nvSpPr>
        <p:spPr>
          <a:xfrm>
            <a:off x="962025" y="5881885"/>
            <a:ext cx="5781675" cy="585133"/>
          </a:xfrm>
          <a:prstGeom prst="rect">
            <a:avLst/>
          </a:prstGeom>
          <a:solidFill>
            <a:srgbClr val="0432FF"/>
          </a:solidFill>
        </p:spPr>
        <p:txBody>
          <a:bodyPr wrap="square" rtlCol="0">
            <a:spAutoFit/>
          </a:bodyPr>
          <a:lstStyle/>
          <a:p>
            <a:pPr defTabSz="914186"/>
            <a:r>
              <a:rPr lang="en-US" sz="1600" b="1" dirty="0">
                <a:solidFill>
                  <a:schemeClr val="bg1"/>
                </a:solidFill>
                <a:latin typeface="Arial" panose="020B0604020202020204"/>
              </a:rPr>
              <a:t>The EIC requirements have remained consistent, see e.g., the 2012 white paper and 2015 NSAC Long Range Plan</a:t>
            </a:r>
          </a:p>
        </p:txBody>
      </p:sp>
      <p:cxnSp>
        <p:nvCxnSpPr>
          <p:cNvPr id="12" name="Straight Connector 11">
            <a:extLst>
              <a:ext uri="{FF2B5EF4-FFF2-40B4-BE49-F238E27FC236}">
                <a16:creationId xmlns:a16="http://schemas.microsoft.com/office/drawing/2014/main" id="{EA6C2498-A0D6-4DE0-A97B-130A8BEF681B}"/>
              </a:ext>
            </a:extLst>
          </p:cNvPr>
          <p:cNvCxnSpPr>
            <a:cxnSpLocks/>
          </p:cNvCxnSpPr>
          <p:nvPr/>
        </p:nvCxnSpPr>
        <p:spPr>
          <a:xfrm>
            <a:off x="4114800" y="2657475"/>
            <a:ext cx="26289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7C09FC65-126D-4C44-8061-F3C2FEED476D}"/>
              </a:ext>
            </a:extLst>
          </p:cNvPr>
          <p:cNvCxnSpPr>
            <a:cxnSpLocks/>
          </p:cNvCxnSpPr>
          <p:nvPr/>
        </p:nvCxnSpPr>
        <p:spPr>
          <a:xfrm>
            <a:off x="942975" y="2905125"/>
            <a:ext cx="1114425"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2C594B6E-E624-473E-91B5-E79996746DF2}"/>
              </a:ext>
            </a:extLst>
          </p:cNvPr>
          <p:cNvCxnSpPr>
            <a:cxnSpLocks/>
          </p:cNvCxnSpPr>
          <p:nvPr/>
        </p:nvCxnSpPr>
        <p:spPr>
          <a:xfrm>
            <a:off x="2266950" y="3362325"/>
            <a:ext cx="302895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2EB14A4E-9361-4777-8E05-B81C37E2C900}"/>
              </a:ext>
            </a:extLst>
          </p:cNvPr>
          <p:cNvCxnSpPr>
            <a:cxnSpLocks/>
          </p:cNvCxnSpPr>
          <p:nvPr/>
        </p:nvCxnSpPr>
        <p:spPr>
          <a:xfrm>
            <a:off x="2476500" y="3590925"/>
            <a:ext cx="302895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C3910777-5F6B-46BF-866F-F0FC2B2A9FC8}"/>
              </a:ext>
            </a:extLst>
          </p:cNvPr>
          <p:cNvCxnSpPr>
            <a:cxnSpLocks/>
          </p:cNvCxnSpPr>
          <p:nvPr/>
        </p:nvCxnSpPr>
        <p:spPr>
          <a:xfrm>
            <a:off x="962025" y="4772025"/>
            <a:ext cx="5781675"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760255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56</a:t>
            </a:fld>
            <a:endParaRPr lang="en-US" dirty="0">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normAutofit fontScale="90000"/>
          </a:bodyPr>
          <a:lstStyle/>
          <a:p>
            <a:r>
              <a:rPr lang="en-US" dirty="0">
                <a:latin typeface="Arial" pitchFamily="34" charset="0"/>
              </a:rPr>
              <a:t>Imaging Physical Systems is Key to New Understanding</a:t>
            </a:r>
            <a:endParaRPr lang="en-US" dirty="0"/>
          </a:p>
        </p:txBody>
      </p:sp>
      <p:graphicFrame>
        <p:nvGraphicFramePr>
          <p:cNvPr id="31" name="Table 30">
            <a:extLst>
              <a:ext uri="{FF2B5EF4-FFF2-40B4-BE49-F238E27FC236}">
                <a16:creationId xmlns:a16="http://schemas.microsoft.com/office/drawing/2014/main" id="{FD0BC217-BC83-4D06-B490-0215F2ADD57D}"/>
              </a:ext>
            </a:extLst>
          </p:cNvPr>
          <p:cNvGraphicFramePr>
            <a:graphicFrameLocks noGrp="1"/>
          </p:cNvGraphicFramePr>
          <p:nvPr/>
        </p:nvGraphicFramePr>
        <p:xfrm>
          <a:off x="114531" y="839556"/>
          <a:ext cx="8875559" cy="5554045"/>
        </p:xfrm>
        <a:graphic>
          <a:graphicData uri="http://schemas.openxmlformats.org/drawingml/2006/table">
            <a:tbl>
              <a:tblPr firstRow="1" bandRow="1">
                <a:tableStyleId>{5C22544A-7EE6-4342-B048-85BDC9FD1C3A}</a:tableStyleId>
              </a:tblPr>
              <a:tblGrid>
                <a:gridCol w="1513940">
                  <a:extLst>
                    <a:ext uri="{9D8B030D-6E8A-4147-A177-3AD203B41FA5}">
                      <a16:colId xmlns:a16="http://schemas.microsoft.com/office/drawing/2014/main" val="20000"/>
                    </a:ext>
                  </a:extLst>
                </a:gridCol>
                <a:gridCol w="1840076">
                  <a:extLst>
                    <a:ext uri="{9D8B030D-6E8A-4147-A177-3AD203B41FA5}">
                      <a16:colId xmlns:a16="http://schemas.microsoft.com/office/drawing/2014/main" val="20001"/>
                    </a:ext>
                  </a:extLst>
                </a:gridCol>
                <a:gridCol w="1861444">
                  <a:extLst>
                    <a:ext uri="{9D8B030D-6E8A-4147-A177-3AD203B41FA5}">
                      <a16:colId xmlns:a16="http://schemas.microsoft.com/office/drawing/2014/main" val="20002"/>
                    </a:ext>
                  </a:extLst>
                </a:gridCol>
                <a:gridCol w="1884987">
                  <a:extLst>
                    <a:ext uri="{9D8B030D-6E8A-4147-A177-3AD203B41FA5}">
                      <a16:colId xmlns:a16="http://schemas.microsoft.com/office/drawing/2014/main" val="20003"/>
                    </a:ext>
                  </a:extLst>
                </a:gridCol>
                <a:gridCol w="1775112">
                  <a:extLst>
                    <a:ext uri="{9D8B030D-6E8A-4147-A177-3AD203B41FA5}">
                      <a16:colId xmlns:a16="http://schemas.microsoft.com/office/drawing/2014/main" val="20004"/>
                    </a:ext>
                  </a:extLst>
                </a:gridCol>
              </a:tblGrid>
              <a:tr h="566789">
                <a:tc>
                  <a:txBody>
                    <a:bodyPr/>
                    <a:lstStyle/>
                    <a:p>
                      <a:r>
                        <a:rPr lang="en-US" sz="1500" dirty="0">
                          <a:solidFill>
                            <a:schemeClr val="bg1"/>
                          </a:solidFill>
                          <a:latin typeface="Arial" panose="020B0604020202020204" pitchFamily="34" charset="0"/>
                          <a:cs typeface="Arial" panose="020B0604020202020204" pitchFamily="34" charset="0"/>
                        </a:rPr>
                        <a:t>Dynamical</a:t>
                      </a:r>
                      <a:r>
                        <a:rPr lang="en-US" sz="1500" baseline="0" dirty="0">
                          <a:solidFill>
                            <a:schemeClr val="bg1"/>
                          </a:solidFill>
                          <a:latin typeface="Arial" panose="020B0604020202020204" pitchFamily="34" charset="0"/>
                          <a:cs typeface="Arial" panose="020B0604020202020204" pitchFamily="34" charset="0"/>
                        </a:rPr>
                        <a:t> System</a:t>
                      </a:r>
                      <a:endParaRPr lang="en-US" sz="150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solidFill>
                            <a:schemeClr val="bg1"/>
                          </a:solidFill>
                          <a:latin typeface="Arial" panose="020B0604020202020204" pitchFamily="34" charset="0"/>
                          <a:cs typeface="Arial" panose="020B0604020202020204" pitchFamily="34" charset="0"/>
                        </a:rPr>
                        <a:t>Fundamental</a:t>
                      </a:r>
                    </a:p>
                    <a:p>
                      <a:r>
                        <a:rPr lang="en-US" sz="1500" dirty="0" err="1">
                          <a:solidFill>
                            <a:schemeClr val="bg1"/>
                          </a:solidFill>
                          <a:latin typeface="Arial" panose="020B0604020202020204" pitchFamily="34" charset="0"/>
                          <a:cs typeface="Arial" panose="020B0604020202020204" pitchFamily="34" charset="0"/>
                        </a:rPr>
                        <a:t>Known</a:t>
                      </a:r>
                      <a:r>
                        <a:rPr lang="en-US" sz="1500" baseline="0" dirty="0" err="1">
                          <a:solidFill>
                            <a:schemeClr val="bg1"/>
                          </a:solidFill>
                          <a:latin typeface="Arial" panose="020B0604020202020204" pitchFamily="34" charset="0"/>
                          <a:cs typeface="Arial" panose="020B0604020202020204" pitchFamily="34" charset="0"/>
                        </a:rPr>
                        <a:t>s</a:t>
                      </a:r>
                      <a:endParaRPr lang="en-US" sz="150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solidFill>
                            <a:schemeClr val="bg1"/>
                          </a:solidFill>
                          <a:latin typeface="Arial" panose="020B0604020202020204" pitchFamily="34" charset="0"/>
                          <a:cs typeface="Arial" panose="020B0604020202020204" pitchFamily="34" charset="0"/>
                        </a:rPr>
                        <a:t>Unknowns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solidFill>
                            <a:schemeClr val="bg1"/>
                          </a:solidFill>
                          <a:latin typeface="Arial" panose="020B0604020202020204" pitchFamily="34" charset="0"/>
                          <a:cs typeface="Arial" panose="020B0604020202020204" pitchFamily="34" charset="0"/>
                        </a:rPr>
                        <a:t>Breakthrough Structure</a:t>
                      </a:r>
                      <a:r>
                        <a:rPr lang="en-US" sz="1500" baseline="0" dirty="0">
                          <a:solidFill>
                            <a:schemeClr val="bg1"/>
                          </a:solidFill>
                          <a:latin typeface="Arial" panose="020B0604020202020204" pitchFamily="34" charset="0"/>
                          <a:cs typeface="Arial" panose="020B0604020202020204" pitchFamily="34" charset="0"/>
                        </a:rPr>
                        <a:t> Probes</a:t>
                      </a:r>
                      <a:endParaRPr lang="en-US" sz="150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solidFill>
                            <a:schemeClr val="bg1"/>
                          </a:solidFill>
                          <a:latin typeface="Arial" panose="020B0604020202020204" pitchFamily="34" charset="0"/>
                          <a:cs typeface="Arial" panose="020B0604020202020204" pitchFamily="34" charset="0"/>
                        </a:rPr>
                        <a:t>New</a:t>
                      </a:r>
                      <a:r>
                        <a:rPr lang="en-US" sz="1500" baseline="0" dirty="0">
                          <a:solidFill>
                            <a:schemeClr val="bg1"/>
                          </a:solidFill>
                          <a:latin typeface="Arial" panose="020B0604020202020204" pitchFamily="34" charset="0"/>
                          <a:cs typeface="Arial" panose="020B0604020202020204" pitchFamily="34" charset="0"/>
                        </a:rPr>
                        <a:t> Sciences,</a:t>
                      </a:r>
                    </a:p>
                    <a:p>
                      <a:r>
                        <a:rPr lang="en-US" sz="1500" baseline="0" dirty="0">
                          <a:solidFill>
                            <a:schemeClr val="bg1"/>
                          </a:solidFill>
                          <a:latin typeface="Arial" panose="020B0604020202020204" pitchFamily="34" charset="0"/>
                          <a:cs typeface="Arial" panose="020B0604020202020204" pitchFamily="34" charset="0"/>
                        </a:rPr>
                        <a:t>New Frontiers</a:t>
                      </a:r>
                      <a:endParaRPr lang="en-US" sz="150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33461">
                <a:tc>
                  <a:txBody>
                    <a:bodyPr/>
                    <a:lstStyle/>
                    <a:p>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5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solidFill>
                          <a:srgbClr val="3366FF"/>
                        </a:solidFill>
                        <a:latin typeface="Arial" panose="020B0604020202020204" pitchFamily="34" charset="0"/>
                        <a:cs typeface="Arial" panose="020B0604020202020204" pitchFamily="34" charset="0"/>
                      </a:endParaRPr>
                    </a:p>
                    <a:p>
                      <a:endParaRPr lang="en-US" sz="1600" dirty="0">
                        <a:solidFill>
                          <a:srgbClr val="3366FF"/>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aseline="0" dirty="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556562">
                <a:tc>
                  <a:txBody>
                    <a:bodyPr/>
                    <a:lstStyle/>
                    <a:p>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5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baseline="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997233">
                <a:tc>
                  <a:txBody>
                    <a:bodyPr/>
                    <a:lstStyle/>
                    <a:p>
                      <a:endParaRPr lang="en-US" sz="1600" baseline="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1600" baseline="0" dirty="0">
                        <a:solidFill>
                          <a:srgbClr val="000000"/>
                        </a:solidFill>
                        <a:latin typeface="Arial" panose="020B0604020202020204" pitchFamily="34" charset="0"/>
                        <a:cs typeface="Arial" panose="020B0604020202020204" pitchFamily="34" charset="0"/>
                      </a:endParaRPr>
                    </a:p>
                    <a:p>
                      <a:endParaRPr lang="en-US" sz="1600" dirty="0">
                        <a:solidFill>
                          <a:srgbClr val="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1200" dirty="0">
                        <a:solidFill>
                          <a:srgbClr val="3366FF"/>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12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1500" baseline="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bl>
          </a:graphicData>
        </a:graphic>
      </p:graphicFrame>
      <p:pic>
        <p:nvPicPr>
          <p:cNvPr id="32" name="Picture 31">
            <a:extLst>
              <a:ext uri="{FF2B5EF4-FFF2-40B4-BE49-F238E27FC236}">
                <a16:creationId xmlns:a16="http://schemas.microsoft.com/office/drawing/2014/main" id="{40DC3F12-EE95-428C-B532-50622492294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680388" y="1929425"/>
            <a:ext cx="1492639" cy="835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2">
            <a:extLst>
              <a:ext uri="{FF2B5EF4-FFF2-40B4-BE49-F238E27FC236}">
                <a16:creationId xmlns:a16="http://schemas.microsoft.com/office/drawing/2014/main" id="{B2D2BD44-2969-4F32-97A7-799559BE9C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77367" y="1767690"/>
            <a:ext cx="978459" cy="960539"/>
          </a:xfrm>
          <a:prstGeom prst="rect">
            <a:avLst/>
          </a:prstGeom>
          <a:ln>
            <a:noFill/>
          </a:ln>
        </p:spPr>
      </p:pic>
      <p:pic>
        <p:nvPicPr>
          <p:cNvPr id="34" name="Picture 33">
            <a:extLst>
              <a:ext uri="{FF2B5EF4-FFF2-40B4-BE49-F238E27FC236}">
                <a16:creationId xmlns:a16="http://schemas.microsoft.com/office/drawing/2014/main" id="{CB2596B1-FAC7-4AFB-9647-793EA7BF358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37089" y="1909414"/>
            <a:ext cx="971380" cy="927227"/>
          </a:xfrm>
          <a:prstGeom prst="rect">
            <a:avLst/>
          </a:prstGeom>
        </p:spPr>
      </p:pic>
      <p:pic>
        <p:nvPicPr>
          <p:cNvPr id="35" name="Picture 34">
            <a:extLst>
              <a:ext uri="{FF2B5EF4-FFF2-40B4-BE49-F238E27FC236}">
                <a16:creationId xmlns:a16="http://schemas.microsoft.com/office/drawing/2014/main" id="{057783B9-864D-4062-905D-A13F5F24A16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457160" y="3527263"/>
            <a:ext cx="1286876" cy="836177"/>
          </a:xfrm>
          <a:prstGeom prst="rect">
            <a:avLst/>
          </a:prstGeom>
        </p:spPr>
      </p:pic>
      <p:pic>
        <p:nvPicPr>
          <p:cNvPr id="36" name="Picture 35">
            <a:extLst>
              <a:ext uri="{FF2B5EF4-FFF2-40B4-BE49-F238E27FC236}">
                <a16:creationId xmlns:a16="http://schemas.microsoft.com/office/drawing/2014/main" id="{55880E28-8F38-4D20-8D1C-D69B1BE47E6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70919" y="3575348"/>
            <a:ext cx="1423343" cy="577711"/>
          </a:xfrm>
          <a:prstGeom prst="rect">
            <a:avLst/>
          </a:prstGeom>
        </p:spPr>
      </p:pic>
      <p:pic>
        <p:nvPicPr>
          <p:cNvPr id="37" name="Picture 36">
            <a:extLst>
              <a:ext uri="{FF2B5EF4-FFF2-40B4-BE49-F238E27FC236}">
                <a16:creationId xmlns:a16="http://schemas.microsoft.com/office/drawing/2014/main" id="{6E321E8B-9F2F-42A8-8A96-20843768E8EC}"/>
              </a:ext>
            </a:extLst>
          </p:cNvPr>
          <p:cNvPicPr>
            <a:picLocks noChangeAspect="1"/>
          </p:cNvPicPr>
          <p:nvPr/>
        </p:nvPicPr>
        <p:blipFill>
          <a:blip r:embed="rId7"/>
          <a:stretch>
            <a:fillRect/>
          </a:stretch>
        </p:blipFill>
        <p:spPr>
          <a:xfrm>
            <a:off x="255325" y="2091931"/>
            <a:ext cx="1269303" cy="647344"/>
          </a:xfrm>
          <a:prstGeom prst="rect">
            <a:avLst/>
          </a:prstGeom>
        </p:spPr>
      </p:pic>
      <p:pic>
        <p:nvPicPr>
          <p:cNvPr id="38" name="Picture 37">
            <a:extLst>
              <a:ext uri="{FF2B5EF4-FFF2-40B4-BE49-F238E27FC236}">
                <a16:creationId xmlns:a16="http://schemas.microsoft.com/office/drawing/2014/main" id="{953A831B-F6BD-4E4C-BF1E-5608E05E6C4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892253" y="2059820"/>
            <a:ext cx="1267948" cy="679620"/>
          </a:xfrm>
          <a:prstGeom prst="rect">
            <a:avLst/>
          </a:prstGeom>
        </p:spPr>
      </p:pic>
      <p:pic>
        <p:nvPicPr>
          <p:cNvPr id="39" name="Picture 38">
            <a:extLst>
              <a:ext uri="{FF2B5EF4-FFF2-40B4-BE49-F238E27FC236}">
                <a16:creationId xmlns:a16="http://schemas.microsoft.com/office/drawing/2014/main" id="{70591F2B-2EFB-4F73-AF7E-A75FD1441F7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856584" y="3460086"/>
            <a:ext cx="1229727" cy="924755"/>
          </a:xfrm>
          <a:prstGeom prst="rect">
            <a:avLst/>
          </a:prstGeom>
        </p:spPr>
      </p:pic>
      <p:pic>
        <p:nvPicPr>
          <p:cNvPr id="40" name="Picture 2">
            <a:extLst>
              <a:ext uri="{FF2B5EF4-FFF2-40B4-BE49-F238E27FC236}">
                <a16:creationId xmlns:a16="http://schemas.microsoft.com/office/drawing/2014/main" id="{8A730A8C-B211-4445-82FA-A6FD8896EF88}"/>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753815" y="5170102"/>
            <a:ext cx="1592732" cy="2028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 name="Picture 40">
            <a:extLst>
              <a:ext uri="{FF2B5EF4-FFF2-40B4-BE49-F238E27FC236}">
                <a16:creationId xmlns:a16="http://schemas.microsoft.com/office/drawing/2014/main" id="{9863B39A-E461-4F5A-9338-D4105B17411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60218" y="5192143"/>
            <a:ext cx="1088499" cy="1101457"/>
          </a:xfrm>
          <a:prstGeom prst="rect">
            <a:avLst/>
          </a:prstGeom>
        </p:spPr>
      </p:pic>
      <p:sp>
        <p:nvSpPr>
          <p:cNvPr id="44" name="TextBox 43">
            <a:extLst>
              <a:ext uri="{FF2B5EF4-FFF2-40B4-BE49-F238E27FC236}">
                <a16:creationId xmlns:a16="http://schemas.microsoft.com/office/drawing/2014/main" id="{CCAFE9F3-114A-4005-B526-D972A986F5EB}"/>
              </a:ext>
            </a:extLst>
          </p:cNvPr>
          <p:cNvSpPr txBox="1"/>
          <p:nvPr/>
        </p:nvSpPr>
        <p:spPr>
          <a:xfrm>
            <a:off x="4587982" y="1930817"/>
            <a:ext cx="639919" cy="338554"/>
          </a:xfrm>
          <a:prstGeom prst="rect">
            <a:avLst/>
          </a:prstGeom>
          <a:noFill/>
        </p:spPr>
        <p:txBody>
          <a:bodyPr wrap="none" rtlCol="0">
            <a:spAutoFit/>
          </a:bodyPr>
          <a:lstStyle/>
          <a:p>
            <a:r>
              <a:rPr lang="en-US" sz="1600" dirty="0">
                <a:latin typeface="+mj-lt"/>
              </a:rPr>
              <a:t>1801</a:t>
            </a:r>
          </a:p>
        </p:txBody>
      </p:sp>
      <p:sp>
        <p:nvSpPr>
          <p:cNvPr id="45" name="TextBox 44">
            <a:extLst>
              <a:ext uri="{FF2B5EF4-FFF2-40B4-BE49-F238E27FC236}">
                <a16:creationId xmlns:a16="http://schemas.microsoft.com/office/drawing/2014/main" id="{0F99ECAB-CB47-490D-A9C4-8DEA2C8A8C6E}"/>
              </a:ext>
            </a:extLst>
          </p:cNvPr>
          <p:cNvSpPr txBox="1"/>
          <p:nvPr/>
        </p:nvSpPr>
        <p:spPr>
          <a:xfrm>
            <a:off x="8272054" y="2104374"/>
            <a:ext cx="615874" cy="338554"/>
          </a:xfrm>
          <a:prstGeom prst="rect">
            <a:avLst/>
          </a:prstGeom>
          <a:noFill/>
        </p:spPr>
        <p:txBody>
          <a:bodyPr wrap="none" rtlCol="0">
            <a:spAutoFit/>
          </a:bodyPr>
          <a:lstStyle/>
          <a:p>
            <a:r>
              <a:rPr lang="en-US" sz="1600" dirty="0">
                <a:solidFill>
                  <a:schemeClr val="tx1"/>
                </a:solidFill>
                <a:latin typeface="+mj-lt"/>
              </a:rPr>
              <a:t>DNA</a:t>
            </a:r>
          </a:p>
        </p:txBody>
      </p:sp>
      <p:pic>
        <p:nvPicPr>
          <p:cNvPr id="46" name="Picture 45">
            <a:extLst>
              <a:ext uri="{FF2B5EF4-FFF2-40B4-BE49-F238E27FC236}">
                <a16:creationId xmlns:a16="http://schemas.microsoft.com/office/drawing/2014/main" id="{F77CB818-8EB0-492F-B534-B11201F302D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311996" y="5215088"/>
            <a:ext cx="1542391" cy="1028260"/>
          </a:xfrm>
          <a:prstGeom prst="rect">
            <a:avLst/>
          </a:prstGeom>
        </p:spPr>
      </p:pic>
      <p:pic>
        <p:nvPicPr>
          <p:cNvPr id="47" name="Picture 46" descr="gluon.gif">
            <a:extLst>
              <a:ext uri="{FF2B5EF4-FFF2-40B4-BE49-F238E27FC236}">
                <a16:creationId xmlns:a16="http://schemas.microsoft.com/office/drawing/2014/main" id="{7BACECD7-57B7-463A-BCEA-2AC2F8EEA6FC}"/>
              </a:ext>
            </a:extLst>
          </p:cNvPr>
          <p:cNvPicPr>
            <a:picLocks noChangeAspect="1"/>
          </p:cNvPicPr>
          <p:nvPr/>
        </p:nvPicPr>
        <p:blipFill rotWithShape="1">
          <a:blip r:embed="rId13">
            <a:extLst>
              <a:ext uri="{28A0092B-C50C-407E-A947-70E740481C1C}">
                <a14:useLocalDpi xmlns:a14="http://schemas.microsoft.com/office/drawing/2010/main"/>
              </a:ext>
            </a:extLst>
          </a:blip>
          <a:srcRect b="27148"/>
          <a:stretch/>
        </p:blipFill>
        <p:spPr>
          <a:xfrm>
            <a:off x="1723910" y="5457914"/>
            <a:ext cx="1604633" cy="922344"/>
          </a:xfrm>
          <a:prstGeom prst="rect">
            <a:avLst/>
          </a:prstGeom>
        </p:spPr>
      </p:pic>
      <p:pic>
        <p:nvPicPr>
          <p:cNvPr id="50" name="Picture 49" descr="P&amp;W.png">
            <a:extLst>
              <a:ext uri="{FF2B5EF4-FFF2-40B4-BE49-F238E27FC236}">
                <a16:creationId xmlns:a16="http://schemas.microsoft.com/office/drawing/2014/main" id="{605194EF-FCBE-452B-A857-D359C3A752D2}"/>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3680388" y="3718073"/>
            <a:ext cx="1265260" cy="645367"/>
          </a:xfrm>
          <a:prstGeom prst="rect">
            <a:avLst/>
          </a:prstGeom>
        </p:spPr>
      </p:pic>
      <p:pic>
        <p:nvPicPr>
          <p:cNvPr id="52" name="Picture 51" descr="wmap.png">
            <a:extLst>
              <a:ext uri="{FF2B5EF4-FFF2-40B4-BE49-F238E27FC236}">
                <a16:creationId xmlns:a16="http://schemas.microsoft.com/office/drawing/2014/main" id="{427EAA95-4FB8-4286-9B6E-830FCDA65007}"/>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5343032" y="3715062"/>
            <a:ext cx="1418263" cy="682539"/>
          </a:xfrm>
          <a:prstGeom prst="rect">
            <a:avLst/>
          </a:prstGeom>
        </p:spPr>
      </p:pic>
      <p:sp>
        <p:nvSpPr>
          <p:cNvPr id="53" name="TextBox 52">
            <a:extLst>
              <a:ext uri="{FF2B5EF4-FFF2-40B4-BE49-F238E27FC236}">
                <a16:creationId xmlns:a16="http://schemas.microsoft.com/office/drawing/2014/main" id="{C317BB28-C04D-4760-88AC-B7D771E86F8E}"/>
              </a:ext>
            </a:extLst>
          </p:cNvPr>
          <p:cNvSpPr txBox="1"/>
          <p:nvPr/>
        </p:nvSpPr>
        <p:spPr>
          <a:xfrm>
            <a:off x="4138606" y="3576330"/>
            <a:ext cx="1095172" cy="323165"/>
          </a:xfrm>
          <a:prstGeom prst="rect">
            <a:avLst/>
          </a:prstGeom>
          <a:noFill/>
        </p:spPr>
        <p:txBody>
          <a:bodyPr wrap="none" rtlCol="0">
            <a:spAutoFit/>
          </a:bodyPr>
          <a:lstStyle/>
          <a:p>
            <a:r>
              <a:rPr lang="en-US" sz="1500" dirty="0">
                <a:solidFill>
                  <a:schemeClr val="tx1"/>
                </a:solidFill>
                <a:latin typeface="+mj-lt"/>
              </a:rPr>
              <a:t>CMB 1965</a:t>
            </a:r>
          </a:p>
        </p:txBody>
      </p:sp>
      <p:pic>
        <p:nvPicPr>
          <p:cNvPr id="54" name="Picture 53" descr="WMAP_spacecraft.png">
            <a:extLst>
              <a:ext uri="{FF2B5EF4-FFF2-40B4-BE49-F238E27FC236}">
                <a16:creationId xmlns:a16="http://schemas.microsoft.com/office/drawing/2014/main" id="{D2DA0E35-3ECC-4EBA-A656-5C5B57545C37}"/>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509025" y="3190038"/>
            <a:ext cx="667128" cy="710772"/>
          </a:xfrm>
          <a:prstGeom prst="rect">
            <a:avLst/>
          </a:prstGeom>
        </p:spPr>
      </p:pic>
      <p:pic>
        <p:nvPicPr>
          <p:cNvPr id="55" name="Picture 2" descr="cteq-pdfs-10gev2-liny">
            <a:extLst>
              <a:ext uri="{FF2B5EF4-FFF2-40B4-BE49-F238E27FC236}">
                <a16:creationId xmlns:a16="http://schemas.microsoft.com/office/drawing/2014/main" id="{549FD669-618C-4AB6-9A4B-293A0B273C4A}"/>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3749786" y="5000864"/>
            <a:ext cx="907595" cy="600205"/>
          </a:xfrm>
          <a:prstGeom prst="rect">
            <a:avLst/>
          </a:prstGeom>
          <a:noFill/>
          <a:ln w="9525">
            <a:noFill/>
            <a:miter lim="800000"/>
            <a:headEnd/>
            <a:tailEnd/>
          </a:ln>
        </p:spPr>
      </p:pic>
      <p:pic>
        <p:nvPicPr>
          <p:cNvPr id="56" name="Picture 55">
            <a:extLst>
              <a:ext uri="{FF2B5EF4-FFF2-40B4-BE49-F238E27FC236}">
                <a16:creationId xmlns:a16="http://schemas.microsoft.com/office/drawing/2014/main" id="{539E84F9-E79F-4727-AB36-2E952ADF593B}"/>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5424526" y="2106459"/>
            <a:ext cx="541289" cy="549827"/>
          </a:xfrm>
          <a:prstGeom prst="rect">
            <a:avLst/>
          </a:prstGeom>
        </p:spPr>
      </p:pic>
      <p:sp>
        <p:nvSpPr>
          <p:cNvPr id="57" name="TextBox 56">
            <a:extLst>
              <a:ext uri="{FF2B5EF4-FFF2-40B4-BE49-F238E27FC236}">
                <a16:creationId xmlns:a16="http://schemas.microsoft.com/office/drawing/2014/main" id="{BADD4A28-3368-447E-8B79-E43F7EB59C15}"/>
              </a:ext>
            </a:extLst>
          </p:cNvPr>
          <p:cNvSpPr txBox="1"/>
          <p:nvPr/>
        </p:nvSpPr>
        <p:spPr>
          <a:xfrm>
            <a:off x="4718444" y="4914206"/>
            <a:ext cx="614271" cy="323165"/>
          </a:xfrm>
          <a:prstGeom prst="rect">
            <a:avLst/>
          </a:prstGeom>
          <a:noFill/>
        </p:spPr>
        <p:txBody>
          <a:bodyPr wrap="none" rtlCol="0">
            <a:spAutoFit/>
          </a:bodyPr>
          <a:lstStyle/>
          <a:p>
            <a:r>
              <a:rPr lang="en-US" sz="1500" dirty="0">
                <a:solidFill>
                  <a:schemeClr val="tx1"/>
                </a:solidFill>
                <a:latin typeface="+mj-lt"/>
              </a:rPr>
              <a:t>2017</a:t>
            </a:r>
          </a:p>
        </p:txBody>
      </p:sp>
      <p:sp>
        <p:nvSpPr>
          <p:cNvPr id="58" name="TextBox 57">
            <a:extLst>
              <a:ext uri="{FF2B5EF4-FFF2-40B4-BE49-F238E27FC236}">
                <a16:creationId xmlns:a16="http://schemas.microsoft.com/office/drawing/2014/main" id="{A551E918-CF06-4EFC-92F6-20EAFE12529B}"/>
              </a:ext>
            </a:extLst>
          </p:cNvPr>
          <p:cNvSpPr txBox="1"/>
          <p:nvPr/>
        </p:nvSpPr>
        <p:spPr>
          <a:xfrm>
            <a:off x="101678" y="1425763"/>
            <a:ext cx="710451" cy="323165"/>
          </a:xfrm>
          <a:prstGeom prst="rect">
            <a:avLst/>
          </a:prstGeom>
          <a:noFill/>
        </p:spPr>
        <p:txBody>
          <a:bodyPr wrap="none" rtlCol="0">
            <a:spAutoFit/>
          </a:bodyPr>
          <a:lstStyle/>
          <a:p>
            <a:r>
              <a:rPr lang="en-US" sz="1500" dirty="0">
                <a:solidFill>
                  <a:schemeClr val="tx1"/>
                </a:solidFill>
                <a:latin typeface="+mj-lt"/>
              </a:rPr>
              <a:t>Solids</a:t>
            </a:r>
          </a:p>
        </p:txBody>
      </p:sp>
      <p:sp>
        <p:nvSpPr>
          <p:cNvPr id="59" name="TextBox 58">
            <a:extLst>
              <a:ext uri="{FF2B5EF4-FFF2-40B4-BE49-F238E27FC236}">
                <a16:creationId xmlns:a16="http://schemas.microsoft.com/office/drawing/2014/main" id="{C685EEAB-A80C-4AF0-8430-DD2A15A1A259}"/>
              </a:ext>
            </a:extLst>
          </p:cNvPr>
          <p:cNvSpPr txBox="1"/>
          <p:nvPr/>
        </p:nvSpPr>
        <p:spPr>
          <a:xfrm>
            <a:off x="1628438" y="1392349"/>
            <a:ext cx="1726755" cy="553998"/>
          </a:xfrm>
          <a:prstGeom prst="rect">
            <a:avLst/>
          </a:prstGeom>
          <a:noFill/>
        </p:spPr>
        <p:txBody>
          <a:bodyPr wrap="none" rtlCol="0">
            <a:spAutoFit/>
          </a:bodyPr>
          <a:lstStyle/>
          <a:p>
            <a:r>
              <a:rPr lang="en-US" sz="1500" dirty="0">
                <a:solidFill>
                  <a:schemeClr val="tx1"/>
                </a:solidFill>
                <a:latin typeface="+mj-lt"/>
              </a:rPr>
              <a:t>Electromagnetism</a:t>
            </a:r>
          </a:p>
          <a:p>
            <a:r>
              <a:rPr lang="en-US" sz="1500" dirty="0">
                <a:solidFill>
                  <a:schemeClr val="tx1"/>
                </a:solidFill>
                <a:latin typeface="+mj-lt"/>
              </a:rPr>
              <a:t>Atoms</a:t>
            </a:r>
          </a:p>
        </p:txBody>
      </p:sp>
      <p:sp>
        <p:nvSpPr>
          <p:cNvPr id="60" name="TextBox 59">
            <a:extLst>
              <a:ext uri="{FF2B5EF4-FFF2-40B4-BE49-F238E27FC236}">
                <a16:creationId xmlns:a16="http://schemas.microsoft.com/office/drawing/2014/main" id="{578547F3-C4C9-4B4B-8AB8-9920BC466E2C}"/>
              </a:ext>
            </a:extLst>
          </p:cNvPr>
          <p:cNvSpPr txBox="1"/>
          <p:nvPr/>
        </p:nvSpPr>
        <p:spPr>
          <a:xfrm>
            <a:off x="3469597" y="1388115"/>
            <a:ext cx="965329" cy="323165"/>
          </a:xfrm>
          <a:prstGeom prst="rect">
            <a:avLst/>
          </a:prstGeom>
          <a:noFill/>
        </p:spPr>
        <p:txBody>
          <a:bodyPr wrap="none" rtlCol="0">
            <a:spAutoFit/>
          </a:bodyPr>
          <a:lstStyle/>
          <a:p>
            <a:r>
              <a:rPr lang="en-US" sz="1500" dirty="0">
                <a:solidFill>
                  <a:srgbClr val="3366FF"/>
                </a:solidFill>
                <a:latin typeface="+mj-lt"/>
              </a:rPr>
              <a:t>Structure</a:t>
            </a:r>
          </a:p>
        </p:txBody>
      </p:sp>
      <p:sp>
        <p:nvSpPr>
          <p:cNvPr id="61" name="TextBox 60">
            <a:extLst>
              <a:ext uri="{FF2B5EF4-FFF2-40B4-BE49-F238E27FC236}">
                <a16:creationId xmlns:a16="http://schemas.microsoft.com/office/drawing/2014/main" id="{5BAF4C02-5D6A-4D2C-B13C-9A81B407FA05}"/>
              </a:ext>
            </a:extLst>
          </p:cNvPr>
          <p:cNvSpPr txBox="1"/>
          <p:nvPr/>
        </p:nvSpPr>
        <p:spPr>
          <a:xfrm>
            <a:off x="5348325" y="1392347"/>
            <a:ext cx="1561389" cy="553998"/>
          </a:xfrm>
          <a:prstGeom prst="rect">
            <a:avLst/>
          </a:prstGeom>
          <a:noFill/>
        </p:spPr>
        <p:txBody>
          <a:bodyPr wrap="none" rtlCol="0">
            <a:spAutoFit/>
          </a:bodyPr>
          <a:lstStyle/>
          <a:p>
            <a:r>
              <a:rPr lang="en-US" sz="1500" dirty="0">
                <a:solidFill>
                  <a:schemeClr val="tx1"/>
                </a:solidFill>
                <a:latin typeface="+mj-lt"/>
              </a:rPr>
              <a:t>X-ray Diffraction</a:t>
            </a:r>
          </a:p>
          <a:p>
            <a:r>
              <a:rPr lang="en-US" sz="1500" dirty="0">
                <a:solidFill>
                  <a:schemeClr val="tx1"/>
                </a:solidFill>
                <a:latin typeface="+mj-lt"/>
              </a:rPr>
              <a:t>(~1920)</a:t>
            </a:r>
          </a:p>
        </p:txBody>
      </p:sp>
      <p:sp>
        <p:nvSpPr>
          <p:cNvPr id="62" name="TextBox 61">
            <a:extLst>
              <a:ext uri="{FF2B5EF4-FFF2-40B4-BE49-F238E27FC236}">
                <a16:creationId xmlns:a16="http://schemas.microsoft.com/office/drawing/2014/main" id="{71702E33-A015-490C-9B6B-1134CB138D12}"/>
              </a:ext>
            </a:extLst>
          </p:cNvPr>
          <p:cNvSpPr txBox="1"/>
          <p:nvPr/>
        </p:nvSpPr>
        <p:spPr>
          <a:xfrm>
            <a:off x="7206913" y="1381577"/>
            <a:ext cx="1779654" cy="553998"/>
          </a:xfrm>
          <a:prstGeom prst="rect">
            <a:avLst/>
          </a:prstGeom>
          <a:noFill/>
        </p:spPr>
        <p:txBody>
          <a:bodyPr wrap="none" rtlCol="0">
            <a:spAutoFit/>
          </a:bodyPr>
          <a:lstStyle/>
          <a:p>
            <a:r>
              <a:rPr lang="en-US" sz="1500" dirty="0">
                <a:solidFill>
                  <a:schemeClr val="tx1"/>
                </a:solidFill>
                <a:latin typeface="+mj-lt"/>
              </a:rPr>
              <a:t>Solid state physics</a:t>
            </a:r>
          </a:p>
          <a:p>
            <a:r>
              <a:rPr lang="en-US" sz="1500" dirty="0">
                <a:solidFill>
                  <a:schemeClr val="tx1"/>
                </a:solidFill>
                <a:latin typeface="+mj-lt"/>
              </a:rPr>
              <a:t>Molecular biology</a:t>
            </a:r>
          </a:p>
        </p:txBody>
      </p:sp>
      <p:sp>
        <p:nvSpPr>
          <p:cNvPr id="63" name="TextBox 62">
            <a:extLst>
              <a:ext uri="{FF2B5EF4-FFF2-40B4-BE49-F238E27FC236}">
                <a16:creationId xmlns:a16="http://schemas.microsoft.com/office/drawing/2014/main" id="{28A00B78-EA0D-4B72-B6B6-E390B7E263F8}"/>
              </a:ext>
            </a:extLst>
          </p:cNvPr>
          <p:cNvSpPr txBox="1"/>
          <p:nvPr/>
        </p:nvSpPr>
        <p:spPr>
          <a:xfrm>
            <a:off x="115799" y="2866873"/>
            <a:ext cx="946093" cy="323165"/>
          </a:xfrm>
          <a:prstGeom prst="rect">
            <a:avLst/>
          </a:prstGeom>
          <a:noFill/>
        </p:spPr>
        <p:txBody>
          <a:bodyPr wrap="none" rtlCol="0">
            <a:spAutoFit/>
          </a:bodyPr>
          <a:lstStyle/>
          <a:p>
            <a:r>
              <a:rPr lang="en-US" sz="1500" dirty="0">
                <a:solidFill>
                  <a:schemeClr val="tx1"/>
                </a:solidFill>
                <a:latin typeface="+mj-lt"/>
              </a:rPr>
              <a:t>Universe</a:t>
            </a:r>
          </a:p>
        </p:txBody>
      </p:sp>
      <p:sp>
        <p:nvSpPr>
          <p:cNvPr id="64" name="TextBox 63">
            <a:extLst>
              <a:ext uri="{FF2B5EF4-FFF2-40B4-BE49-F238E27FC236}">
                <a16:creationId xmlns:a16="http://schemas.microsoft.com/office/drawing/2014/main" id="{B5B4A962-9F2E-4939-BD27-4D0E8D3F1DD6}"/>
              </a:ext>
            </a:extLst>
          </p:cNvPr>
          <p:cNvSpPr txBox="1"/>
          <p:nvPr/>
        </p:nvSpPr>
        <p:spPr>
          <a:xfrm>
            <a:off x="1618912" y="2808477"/>
            <a:ext cx="1705916" cy="553998"/>
          </a:xfrm>
          <a:prstGeom prst="rect">
            <a:avLst/>
          </a:prstGeom>
          <a:noFill/>
        </p:spPr>
        <p:txBody>
          <a:bodyPr wrap="none" rtlCol="0">
            <a:spAutoFit/>
          </a:bodyPr>
          <a:lstStyle/>
          <a:p>
            <a:r>
              <a:rPr lang="en-US" sz="1500" dirty="0">
                <a:solidFill>
                  <a:schemeClr val="tx1"/>
                </a:solidFill>
                <a:latin typeface="+mj-lt"/>
              </a:rPr>
              <a:t>General Relativity</a:t>
            </a:r>
          </a:p>
          <a:p>
            <a:r>
              <a:rPr lang="en-US" sz="1500" dirty="0">
                <a:solidFill>
                  <a:schemeClr val="tx1"/>
                </a:solidFill>
                <a:latin typeface="+mj-lt"/>
              </a:rPr>
              <a:t>Standard Model</a:t>
            </a:r>
          </a:p>
        </p:txBody>
      </p:sp>
      <p:sp>
        <p:nvSpPr>
          <p:cNvPr id="65" name="TextBox 64">
            <a:extLst>
              <a:ext uri="{FF2B5EF4-FFF2-40B4-BE49-F238E27FC236}">
                <a16:creationId xmlns:a16="http://schemas.microsoft.com/office/drawing/2014/main" id="{D03F4763-F622-49CB-825B-4F6DAB8BB9BF}"/>
              </a:ext>
            </a:extLst>
          </p:cNvPr>
          <p:cNvSpPr txBox="1"/>
          <p:nvPr/>
        </p:nvSpPr>
        <p:spPr>
          <a:xfrm>
            <a:off x="3466763" y="2809181"/>
            <a:ext cx="1744965" cy="784830"/>
          </a:xfrm>
          <a:prstGeom prst="rect">
            <a:avLst/>
          </a:prstGeom>
          <a:noFill/>
        </p:spPr>
        <p:txBody>
          <a:bodyPr wrap="none" rtlCol="0">
            <a:spAutoFit/>
          </a:bodyPr>
          <a:lstStyle/>
          <a:p>
            <a:r>
              <a:rPr lang="en-US" sz="1500" dirty="0">
                <a:solidFill>
                  <a:schemeClr val="tx1"/>
                </a:solidFill>
                <a:latin typeface="+mj-lt"/>
              </a:rPr>
              <a:t>Quantum Gravity,</a:t>
            </a:r>
          </a:p>
          <a:p>
            <a:r>
              <a:rPr lang="en-US" sz="1500" dirty="0">
                <a:solidFill>
                  <a:schemeClr val="tx1"/>
                </a:solidFill>
                <a:latin typeface="+mj-lt"/>
              </a:rPr>
              <a:t>Dark matter, Dark </a:t>
            </a:r>
          </a:p>
          <a:p>
            <a:r>
              <a:rPr lang="en-US" sz="1500" dirty="0">
                <a:solidFill>
                  <a:schemeClr val="tx1"/>
                </a:solidFill>
                <a:latin typeface="+mj-lt"/>
              </a:rPr>
              <a:t>energy. </a:t>
            </a:r>
            <a:r>
              <a:rPr lang="en-US" sz="1500" dirty="0">
                <a:solidFill>
                  <a:srgbClr val="3366FF"/>
                </a:solidFill>
                <a:latin typeface="+mj-lt"/>
              </a:rPr>
              <a:t>Structure</a:t>
            </a:r>
          </a:p>
        </p:txBody>
      </p:sp>
      <p:sp>
        <p:nvSpPr>
          <p:cNvPr id="66" name="TextBox 65">
            <a:extLst>
              <a:ext uri="{FF2B5EF4-FFF2-40B4-BE49-F238E27FC236}">
                <a16:creationId xmlns:a16="http://schemas.microsoft.com/office/drawing/2014/main" id="{EF14ACE1-810C-4FE9-ABC7-938E40CDB61E}"/>
              </a:ext>
            </a:extLst>
          </p:cNvPr>
          <p:cNvSpPr txBox="1"/>
          <p:nvPr/>
        </p:nvSpPr>
        <p:spPr>
          <a:xfrm>
            <a:off x="5311438" y="2817909"/>
            <a:ext cx="1962397" cy="784830"/>
          </a:xfrm>
          <a:prstGeom prst="rect">
            <a:avLst/>
          </a:prstGeom>
          <a:noFill/>
        </p:spPr>
        <p:txBody>
          <a:bodyPr wrap="none" rtlCol="0">
            <a:spAutoFit/>
          </a:bodyPr>
          <a:lstStyle/>
          <a:p>
            <a:r>
              <a:rPr lang="en-US" sz="1500" dirty="0">
                <a:solidFill>
                  <a:schemeClr val="tx1"/>
                </a:solidFill>
                <a:latin typeface="+mj-lt"/>
              </a:rPr>
              <a:t>Large Scale Surveys</a:t>
            </a:r>
          </a:p>
          <a:p>
            <a:r>
              <a:rPr lang="en-US" sz="1500" dirty="0">
                <a:solidFill>
                  <a:schemeClr val="tx1"/>
                </a:solidFill>
                <a:latin typeface="+mj-lt"/>
              </a:rPr>
              <a:t>CMB Probes</a:t>
            </a:r>
          </a:p>
          <a:p>
            <a:r>
              <a:rPr lang="en-US" sz="1500" dirty="0">
                <a:solidFill>
                  <a:schemeClr val="tx1"/>
                </a:solidFill>
                <a:latin typeface="+mj-lt"/>
              </a:rPr>
              <a:t>(~2000)</a:t>
            </a:r>
          </a:p>
        </p:txBody>
      </p:sp>
      <p:sp>
        <p:nvSpPr>
          <p:cNvPr id="67" name="TextBox 66">
            <a:extLst>
              <a:ext uri="{FF2B5EF4-FFF2-40B4-BE49-F238E27FC236}">
                <a16:creationId xmlns:a16="http://schemas.microsoft.com/office/drawing/2014/main" id="{617F8E2A-5EF9-42F4-B376-9859E8BE2319}"/>
              </a:ext>
            </a:extLst>
          </p:cNvPr>
          <p:cNvSpPr txBox="1"/>
          <p:nvPr/>
        </p:nvSpPr>
        <p:spPr>
          <a:xfrm>
            <a:off x="7281984" y="2808477"/>
            <a:ext cx="1374094" cy="784830"/>
          </a:xfrm>
          <a:prstGeom prst="rect">
            <a:avLst/>
          </a:prstGeom>
          <a:noFill/>
        </p:spPr>
        <p:txBody>
          <a:bodyPr wrap="none" rtlCol="0">
            <a:spAutoFit/>
          </a:bodyPr>
          <a:lstStyle/>
          <a:p>
            <a:r>
              <a:rPr lang="en-US" sz="1500" dirty="0">
                <a:solidFill>
                  <a:schemeClr val="tx1"/>
                </a:solidFill>
                <a:latin typeface="+mj-lt"/>
              </a:rPr>
              <a:t>Precision</a:t>
            </a:r>
          </a:p>
          <a:p>
            <a:r>
              <a:rPr lang="en-US" sz="1500" dirty="0">
                <a:solidFill>
                  <a:schemeClr val="tx1"/>
                </a:solidFill>
                <a:latin typeface="+mj-lt"/>
              </a:rPr>
              <a:t>Observational</a:t>
            </a:r>
          </a:p>
          <a:p>
            <a:r>
              <a:rPr lang="en-US" sz="1500" dirty="0">
                <a:solidFill>
                  <a:schemeClr val="tx1"/>
                </a:solidFill>
                <a:latin typeface="+mj-lt"/>
              </a:rPr>
              <a:t>Cosmology</a:t>
            </a:r>
          </a:p>
        </p:txBody>
      </p:sp>
      <p:sp>
        <p:nvSpPr>
          <p:cNvPr id="68" name="TextBox 67">
            <a:extLst>
              <a:ext uri="{FF2B5EF4-FFF2-40B4-BE49-F238E27FC236}">
                <a16:creationId xmlns:a16="http://schemas.microsoft.com/office/drawing/2014/main" id="{743C4CAB-D11A-4BAC-A89A-BF973B139B52}"/>
              </a:ext>
            </a:extLst>
          </p:cNvPr>
          <p:cNvSpPr txBox="1"/>
          <p:nvPr/>
        </p:nvSpPr>
        <p:spPr>
          <a:xfrm>
            <a:off x="112807" y="4392527"/>
            <a:ext cx="1364476" cy="553998"/>
          </a:xfrm>
          <a:prstGeom prst="rect">
            <a:avLst/>
          </a:prstGeom>
          <a:noFill/>
        </p:spPr>
        <p:txBody>
          <a:bodyPr wrap="none" rtlCol="0">
            <a:spAutoFit/>
          </a:bodyPr>
          <a:lstStyle/>
          <a:p>
            <a:r>
              <a:rPr lang="en-US" sz="1500" dirty="0">
                <a:solidFill>
                  <a:schemeClr val="tx1"/>
                </a:solidFill>
                <a:latin typeface="+mj-lt"/>
              </a:rPr>
              <a:t>Nuclei</a:t>
            </a:r>
          </a:p>
          <a:p>
            <a:r>
              <a:rPr lang="en-US" sz="1500" dirty="0">
                <a:solidFill>
                  <a:schemeClr val="tx1"/>
                </a:solidFill>
                <a:latin typeface="+mj-lt"/>
              </a:rPr>
              <a:t>and Nucleons</a:t>
            </a:r>
          </a:p>
        </p:txBody>
      </p:sp>
      <p:sp>
        <p:nvSpPr>
          <p:cNvPr id="69" name="TextBox 68">
            <a:extLst>
              <a:ext uri="{FF2B5EF4-FFF2-40B4-BE49-F238E27FC236}">
                <a16:creationId xmlns:a16="http://schemas.microsoft.com/office/drawing/2014/main" id="{49D905B8-7663-4EC6-AD51-861AA9739241}"/>
              </a:ext>
            </a:extLst>
          </p:cNvPr>
          <p:cNvSpPr txBox="1"/>
          <p:nvPr/>
        </p:nvSpPr>
        <p:spPr>
          <a:xfrm>
            <a:off x="1584238" y="4400253"/>
            <a:ext cx="1843774" cy="553998"/>
          </a:xfrm>
          <a:prstGeom prst="rect">
            <a:avLst/>
          </a:prstGeom>
          <a:noFill/>
        </p:spPr>
        <p:txBody>
          <a:bodyPr wrap="none" rtlCol="0">
            <a:spAutoFit/>
          </a:bodyPr>
          <a:lstStyle/>
          <a:p>
            <a:r>
              <a:rPr lang="en-US" sz="1500" dirty="0" err="1">
                <a:solidFill>
                  <a:schemeClr val="tx1"/>
                </a:solidFill>
                <a:latin typeface="+mj-lt"/>
              </a:rPr>
              <a:t>Perturbative</a:t>
            </a:r>
            <a:r>
              <a:rPr lang="en-US" sz="1500" dirty="0">
                <a:solidFill>
                  <a:schemeClr val="tx1"/>
                </a:solidFill>
                <a:latin typeface="+mj-lt"/>
              </a:rPr>
              <a:t> QCD</a:t>
            </a:r>
          </a:p>
          <a:p>
            <a:r>
              <a:rPr lang="en-US" sz="1500" dirty="0">
                <a:solidFill>
                  <a:schemeClr val="tx1"/>
                </a:solidFill>
                <a:latin typeface="+mj-lt"/>
              </a:rPr>
              <a:t>Quarks and Gluons</a:t>
            </a:r>
          </a:p>
        </p:txBody>
      </p:sp>
      <p:sp>
        <p:nvSpPr>
          <p:cNvPr id="70" name="TextBox 69">
            <a:extLst>
              <a:ext uri="{FF2B5EF4-FFF2-40B4-BE49-F238E27FC236}">
                <a16:creationId xmlns:a16="http://schemas.microsoft.com/office/drawing/2014/main" id="{D9BDBBCB-DF30-474C-A8D2-88E7410C3471}"/>
              </a:ext>
            </a:extLst>
          </p:cNvPr>
          <p:cNvSpPr txBox="1"/>
          <p:nvPr/>
        </p:nvSpPr>
        <p:spPr>
          <a:xfrm>
            <a:off x="3466761" y="4406206"/>
            <a:ext cx="1888812" cy="564322"/>
          </a:xfrm>
          <a:prstGeom prst="rect">
            <a:avLst/>
          </a:prstGeom>
          <a:noFill/>
        </p:spPr>
        <p:txBody>
          <a:bodyPr wrap="square" rtlCol="0">
            <a:spAutoFit/>
          </a:bodyPr>
          <a:lstStyle/>
          <a:p>
            <a:r>
              <a:rPr lang="en-US" sz="1500" dirty="0">
                <a:solidFill>
                  <a:schemeClr val="tx1"/>
                </a:solidFill>
                <a:latin typeface="+mj-lt"/>
              </a:rPr>
              <a:t>Non-perturbative QCD. </a:t>
            </a:r>
            <a:r>
              <a:rPr lang="en-US" sz="1500" dirty="0">
                <a:solidFill>
                  <a:srgbClr val="3366FF"/>
                </a:solidFill>
                <a:latin typeface="+mj-lt"/>
              </a:rPr>
              <a:t>Structure</a:t>
            </a:r>
          </a:p>
        </p:txBody>
      </p:sp>
      <p:sp>
        <p:nvSpPr>
          <p:cNvPr id="71" name="TextBox 70">
            <a:extLst>
              <a:ext uri="{FF2B5EF4-FFF2-40B4-BE49-F238E27FC236}">
                <a16:creationId xmlns:a16="http://schemas.microsoft.com/office/drawing/2014/main" id="{4E0B616F-439F-4F84-B5AB-DAABA4C95DE2}"/>
              </a:ext>
            </a:extLst>
          </p:cNvPr>
          <p:cNvSpPr txBox="1"/>
          <p:nvPr/>
        </p:nvSpPr>
        <p:spPr>
          <a:xfrm>
            <a:off x="5320962" y="4385195"/>
            <a:ext cx="1931939" cy="553998"/>
          </a:xfrm>
          <a:prstGeom prst="rect">
            <a:avLst/>
          </a:prstGeom>
          <a:noFill/>
        </p:spPr>
        <p:txBody>
          <a:bodyPr wrap="none" rtlCol="0">
            <a:spAutoFit/>
          </a:bodyPr>
          <a:lstStyle/>
          <a:p>
            <a:r>
              <a:rPr lang="en-US" sz="1500" dirty="0">
                <a:solidFill>
                  <a:srgbClr val="FF0000"/>
                </a:solidFill>
                <a:latin typeface="+mj-lt"/>
              </a:rPr>
              <a:t>Electron-Ion Collider</a:t>
            </a:r>
          </a:p>
          <a:p>
            <a:r>
              <a:rPr lang="en-US" sz="1500" dirty="0">
                <a:solidFill>
                  <a:srgbClr val="FF0000"/>
                </a:solidFill>
                <a:latin typeface="+mj-lt"/>
              </a:rPr>
              <a:t>(~2030)</a:t>
            </a:r>
          </a:p>
        </p:txBody>
      </p:sp>
      <p:sp>
        <p:nvSpPr>
          <p:cNvPr id="72" name="TextBox 71">
            <a:extLst>
              <a:ext uri="{FF2B5EF4-FFF2-40B4-BE49-F238E27FC236}">
                <a16:creationId xmlns:a16="http://schemas.microsoft.com/office/drawing/2014/main" id="{F877A501-F6E1-4891-BB61-013410987242}"/>
              </a:ext>
            </a:extLst>
          </p:cNvPr>
          <p:cNvSpPr txBox="1"/>
          <p:nvPr/>
        </p:nvSpPr>
        <p:spPr>
          <a:xfrm>
            <a:off x="7229809" y="4392527"/>
            <a:ext cx="1779655" cy="553998"/>
          </a:xfrm>
          <a:prstGeom prst="rect">
            <a:avLst/>
          </a:prstGeom>
          <a:noFill/>
        </p:spPr>
        <p:txBody>
          <a:bodyPr wrap="square" rtlCol="0">
            <a:spAutoFit/>
          </a:bodyPr>
          <a:lstStyle/>
          <a:p>
            <a:r>
              <a:rPr lang="en-US" sz="1500" dirty="0">
                <a:solidFill>
                  <a:srgbClr val="FF0000"/>
                </a:solidFill>
                <a:latin typeface="+mj-lt"/>
              </a:rPr>
              <a:t>Structure &amp; Dynamics in QCD</a:t>
            </a:r>
          </a:p>
        </p:txBody>
      </p:sp>
      <p:pic>
        <p:nvPicPr>
          <p:cNvPr id="73" name="Picture 2">
            <a:extLst>
              <a:ext uri="{FF2B5EF4-FFF2-40B4-BE49-F238E27FC236}">
                <a16:creationId xmlns:a16="http://schemas.microsoft.com/office/drawing/2014/main" id="{B69F1D5B-36B8-4B21-9D14-3F24E58E43BB}"/>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54381" y="5712062"/>
            <a:ext cx="1099784" cy="6681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4" name="Picture 73">
            <a:extLst>
              <a:ext uri="{FF2B5EF4-FFF2-40B4-BE49-F238E27FC236}">
                <a16:creationId xmlns:a16="http://schemas.microsoft.com/office/drawing/2014/main" id="{53D7ED35-1647-464D-AF42-453A89E2AA2A}"/>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742867" y="5321013"/>
            <a:ext cx="536508" cy="5434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5" name="Picture 74">
            <a:extLst>
              <a:ext uri="{FF2B5EF4-FFF2-40B4-BE49-F238E27FC236}">
                <a16:creationId xmlns:a16="http://schemas.microsoft.com/office/drawing/2014/main" id="{82DED707-2C61-4518-AEC7-9DAD21523CBA}"/>
              </a:ext>
            </a:extLst>
          </p:cNvPr>
          <p:cNvPicPr>
            <a:picLocks/>
          </p:cNvPicPr>
          <p:nvPr/>
        </p:nvPicPr>
        <p:blipFill>
          <a:blip r:embed="rId21"/>
          <a:stretch>
            <a:fillRect/>
          </a:stretch>
        </p:blipFill>
        <p:spPr>
          <a:xfrm>
            <a:off x="5829884" y="5436804"/>
            <a:ext cx="1335881" cy="913924"/>
          </a:xfrm>
          <a:prstGeom prst="rect">
            <a:avLst/>
          </a:prstGeom>
          <a:effectLst>
            <a:outerShdw blurRad="50800" dist="38100" dir="2700000" algn="tl" rotWithShape="0">
              <a:prstClr val="black">
                <a:alpha val="40000"/>
              </a:prstClr>
            </a:outerShdw>
          </a:effectLst>
        </p:spPr>
      </p:pic>
      <p:pic>
        <p:nvPicPr>
          <p:cNvPr id="48" name="Picture 47">
            <a:extLst>
              <a:ext uri="{FF2B5EF4-FFF2-40B4-BE49-F238E27FC236}">
                <a16:creationId xmlns:a16="http://schemas.microsoft.com/office/drawing/2014/main" id="{C4B34F5E-C396-4CDE-8933-B91476C627FE}"/>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5403745" y="4947627"/>
            <a:ext cx="984796" cy="630831"/>
          </a:xfrm>
          <a:prstGeom prst="rect">
            <a:avLst/>
          </a:prstGeom>
        </p:spPr>
      </p:pic>
      <p:pic>
        <p:nvPicPr>
          <p:cNvPr id="49" name="Picture 48">
            <a:extLst>
              <a:ext uri="{FF2B5EF4-FFF2-40B4-BE49-F238E27FC236}">
                <a16:creationId xmlns:a16="http://schemas.microsoft.com/office/drawing/2014/main" id="{B57F6C19-3220-45DA-BAE6-8E5EA6531D10}"/>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776014" y="5342141"/>
            <a:ext cx="157572" cy="157572"/>
          </a:xfrm>
          <a:prstGeom prst="rect">
            <a:avLst/>
          </a:prstGeom>
        </p:spPr>
      </p:pic>
    </p:spTree>
    <p:extLst>
      <p:ext uri="{BB962C8B-B14F-4D97-AF65-F5344CB8AC3E}">
        <p14:creationId xmlns:p14="http://schemas.microsoft.com/office/powerpoint/2010/main" val="330953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4"/>
                                        </p:tgtEl>
                                        <p:attrNameLst>
                                          <p:attrName>style.visibility</p:attrName>
                                        </p:attrNameLst>
                                      </p:cBhvr>
                                      <p:to>
                                        <p:strVal val="visible"/>
                                      </p:to>
                                    </p:set>
                                  </p:childTnLst>
                                </p:cTn>
                              </p:par>
                            </p:childTnLst>
                          </p:cTn>
                        </p:par>
                        <p:par>
                          <p:cTn id="61" fill="hold">
                            <p:stCondLst>
                              <p:cond delay="0"/>
                            </p:stCondLst>
                            <p:childTnLst>
                              <p:par>
                                <p:cTn id="62" presetID="1" presetClass="entr" presetSubtype="0" fill="hold" nodeType="afterEffect">
                                  <p:stCondLst>
                                    <p:cond delay="0"/>
                                  </p:stCondLst>
                                  <p:childTnLst>
                                    <p:set>
                                      <p:cBhvr>
                                        <p:cTn id="63"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7" grpId="0"/>
      <p:bldP spid="63" grpId="0"/>
      <p:bldP spid="64" grpId="0"/>
      <p:bldP spid="65" grpId="0"/>
      <p:bldP spid="66" grpId="0"/>
      <p:bldP spid="67" grpId="0"/>
      <p:bldP spid="68" grpId="0"/>
      <p:bldP spid="69" grpId="0"/>
      <p:bldP spid="70" grpId="0"/>
      <p:bldP spid="71" grpId="0"/>
      <p:bldP spid="7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6</a:t>
            </a:fld>
            <a:endParaRPr lang="en-US" dirty="0">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0" y="2283"/>
            <a:ext cx="9144000" cy="874017"/>
          </a:xfrm>
        </p:spPr>
        <p:txBody>
          <a:bodyPr>
            <a:normAutofit/>
          </a:bodyPr>
          <a:lstStyle/>
          <a:p>
            <a:r>
              <a:rPr lang="en-US" dirty="0">
                <a:latin typeface="+mj-lt"/>
              </a:rPr>
              <a:t>21st Century View of the </a:t>
            </a:r>
            <a:br>
              <a:rPr lang="en-US" dirty="0">
                <a:latin typeface="+mj-lt"/>
              </a:rPr>
            </a:br>
            <a:r>
              <a:rPr lang="en-US" dirty="0">
                <a:latin typeface="+mj-lt"/>
              </a:rPr>
              <a:t>Fundamental Structure of the Proton </a:t>
            </a:r>
          </a:p>
        </p:txBody>
      </p:sp>
      <p:sp>
        <p:nvSpPr>
          <p:cNvPr id="5" name="TextBox 4">
            <a:extLst>
              <a:ext uri="{FF2B5EF4-FFF2-40B4-BE49-F238E27FC236}">
                <a16:creationId xmlns:a16="http://schemas.microsoft.com/office/drawing/2014/main" id="{E8ADAC87-61D0-4418-B5F5-34F144CEA8BB}"/>
              </a:ext>
            </a:extLst>
          </p:cNvPr>
          <p:cNvSpPr txBox="1"/>
          <p:nvPr/>
        </p:nvSpPr>
        <p:spPr>
          <a:xfrm>
            <a:off x="211671" y="889136"/>
            <a:ext cx="8720657" cy="5632311"/>
          </a:xfrm>
          <a:prstGeom prst="rect">
            <a:avLst/>
          </a:prstGeom>
          <a:noFill/>
        </p:spPr>
        <p:txBody>
          <a:bodyPr wrap="none" rtlCol="0">
            <a:spAutoFit/>
          </a:bodyPr>
          <a:lstStyle/>
          <a:p>
            <a:pPr marL="342900" indent="-342900">
              <a:buFont typeface="Arial"/>
              <a:buChar char="•"/>
            </a:pPr>
            <a:r>
              <a:rPr lang="en-US" sz="2000" dirty="0">
                <a:latin typeface="+mj-lt"/>
              </a:rPr>
              <a:t>Elastic electron scattering determines charge and magnetism of nucleon</a:t>
            </a:r>
          </a:p>
          <a:p>
            <a:pPr marL="342900" indent="-342900">
              <a:buFont typeface="Arial"/>
              <a:buChar char="•"/>
            </a:pPr>
            <a:r>
              <a:rPr lang="en-US" sz="2000" dirty="0">
                <a:latin typeface="+mj-lt"/>
              </a:rPr>
              <a:t>Approx. sphere with &lt;r&gt; ≈ 0.85 Fermi</a:t>
            </a:r>
          </a:p>
          <a:p>
            <a:pPr marL="342900" indent="-342900">
              <a:buFont typeface="Arial"/>
              <a:buChar char="•"/>
            </a:pPr>
            <a:r>
              <a:rPr lang="en-US" sz="2000" dirty="0">
                <a:latin typeface="+mj-lt"/>
              </a:rPr>
              <a:t>The proton contains quarks,</a:t>
            </a:r>
          </a:p>
          <a:p>
            <a:r>
              <a:rPr lang="en-US" sz="2000" dirty="0">
                <a:latin typeface="+mj-lt"/>
              </a:rPr>
              <a:t>     as well as dynamically</a:t>
            </a:r>
          </a:p>
          <a:p>
            <a:r>
              <a:rPr lang="en-US" sz="2000" dirty="0">
                <a:latin typeface="+mj-lt"/>
              </a:rPr>
              <a:t>     generated </a:t>
            </a:r>
          </a:p>
          <a:p>
            <a:r>
              <a:rPr lang="en-US" sz="2000" dirty="0">
                <a:latin typeface="+mj-lt"/>
              </a:rPr>
              <a:t>     quark-antiquark pairs </a:t>
            </a:r>
          </a:p>
          <a:p>
            <a:r>
              <a:rPr lang="en-US" sz="2000" dirty="0">
                <a:latin typeface="+mj-lt"/>
              </a:rPr>
              <a:t>     and gluons.</a:t>
            </a:r>
          </a:p>
          <a:p>
            <a:pPr marL="342900" indent="-342900">
              <a:buFont typeface="Arial" panose="020B0604020202020204" pitchFamily="34" charset="0"/>
              <a:buChar char="•"/>
            </a:pPr>
            <a:r>
              <a:rPr lang="en-US" sz="2000" dirty="0">
                <a:latin typeface="+mj-lt"/>
              </a:rPr>
              <a:t>Quark and gluon</a:t>
            </a:r>
          </a:p>
          <a:p>
            <a:r>
              <a:rPr lang="en-US" sz="2000" dirty="0">
                <a:latin typeface="+mj-lt"/>
              </a:rPr>
              <a:t>     momentum fractions</a:t>
            </a:r>
          </a:p>
          <a:p>
            <a:r>
              <a:rPr lang="en-US" sz="2000" dirty="0">
                <a:latin typeface="+mj-lt"/>
              </a:rPr>
              <a:t>     (in specific Infinite</a:t>
            </a:r>
          </a:p>
          <a:p>
            <a:r>
              <a:rPr lang="en-US" sz="2000" dirty="0">
                <a:latin typeface="+mj-lt"/>
              </a:rPr>
              <a:t>     Momentum Frame)</a:t>
            </a:r>
          </a:p>
          <a:p>
            <a:r>
              <a:rPr lang="en-US" sz="2000" dirty="0">
                <a:latin typeface="+mj-lt"/>
              </a:rPr>
              <a:t>     are well mapped out.</a:t>
            </a:r>
          </a:p>
          <a:p>
            <a:pPr marL="342900" indent="-342900">
              <a:buFont typeface="Arial"/>
              <a:buChar char="•"/>
            </a:pPr>
            <a:r>
              <a:rPr lang="en-US" sz="2000" dirty="0">
                <a:latin typeface="+mj-lt"/>
              </a:rPr>
              <a:t>The proton spin</a:t>
            </a:r>
          </a:p>
          <a:p>
            <a:r>
              <a:rPr lang="en-US" sz="2000" dirty="0">
                <a:latin typeface="+mj-lt"/>
              </a:rPr>
              <a:t>     and mass have large</a:t>
            </a:r>
          </a:p>
          <a:p>
            <a:r>
              <a:rPr lang="en-US" sz="2000" dirty="0">
                <a:latin typeface="+mj-lt"/>
              </a:rPr>
              <a:t>     contributions from</a:t>
            </a:r>
          </a:p>
          <a:p>
            <a:r>
              <a:rPr lang="en-US" sz="2000" dirty="0">
                <a:latin typeface="+mj-lt"/>
              </a:rPr>
              <a:t>     the quark-gluon</a:t>
            </a:r>
          </a:p>
          <a:p>
            <a:r>
              <a:rPr lang="en-US" sz="2000" dirty="0">
                <a:latin typeface="+mj-lt"/>
              </a:rPr>
              <a:t>     dynamics. </a:t>
            </a:r>
          </a:p>
          <a:p>
            <a:r>
              <a:rPr lang="en-US" sz="2000" dirty="0">
                <a:latin typeface="+mj-lt"/>
              </a:rPr>
              <a:t>     </a:t>
            </a:r>
          </a:p>
        </p:txBody>
      </p:sp>
      <p:pic>
        <p:nvPicPr>
          <p:cNvPr id="9" name="Content Placeholder 3" descr="Screen Shot 2018-10-10 at 6.42.08 AM.png">
            <a:extLst>
              <a:ext uri="{FF2B5EF4-FFF2-40B4-BE49-F238E27FC236}">
                <a16:creationId xmlns:a16="http://schemas.microsoft.com/office/drawing/2014/main" id="{C2C0FC69-C9E5-4BD6-87B5-6CAAF706452F}"/>
              </a:ext>
            </a:extLst>
          </p:cNvPr>
          <p:cNvPicPr>
            <a:picLocks noChangeAspect="1"/>
          </p:cNvPicPr>
          <p:nvPr/>
        </p:nvPicPr>
        <p:blipFill>
          <a:blip r:embed="rId2">
            <a:extLst>
              <a:ext uri="{28A0092B-C50C-407E-A947-70E740481C1C}">
                <a14:useLocalDpi xmlns:a14="http://schemas.microsoft.com/office/drawing/2010/main" val="0"/>
              </a:ext>
            </a:extLst>
          </a:blip>
          <a:srcRect l="-43080" r="-43080"/>
          <a:stretch>
            <a:fillRect/>
          </a:stretch>
        </p:blipFill>
        <p:spPr>
          <a:xfrm>
            <a:off x="1896208" y="1588721"/>
            <a:ext cx="8229600" cy="4525963"/>
          </a:xfrm>
          <a:prstGeom prst="rect">
            <a:avLst/>
          </a:prstGeom>
        </p:spPr>
      </p:pic>
      <p:pic>
        <p:nvPicPr>
          <p:cNvPr id="10" name="Picture 9" descr="Nobel.jpg">
            <a:extLst>
              <a:ext uri="{FF2B5EF4-FFF2-40B4-BE49-F238E27FC236}">
                <a16:creationId xmlns:a16="http://schemas.microsoft.com/office/drawing/2014/main" id="{33538FB2-1B12-4671-BBF0-837D42928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2707" y="1556637"/>
            <a:ext cx="869708" cy="804278"/>
          </a:xfrm>
          <a:prstGeom prst="rect">
            <a:avLst/>
          </a:prstGeom>
        </p:spPr>
      </p:pic>
      <p:sp>
        <p:nvSpPr>
          <p:cNvPr id="11" name="TextBox 10">
            <a:extLst>
              <a:ext uri="{FF2B5EF4-FFF2-40B4-BE49-F238E27FC236}">
                <a16:creationId xmlns:a16="http://schemas.microsoft.com/office/drawing/2014/main" id="{9563A7D9-99E3-45FD-B851-B178764CE957}"/>
              </a:ext>
            </a:extLst>
          </p:cNvPr>
          <p:cNvSpPr txBox="1"/>
          <p:nvPr/>
        </p:nvSpPr>
        <p:spPr>
          <a:xfrm>
            <a:off x="7959495" y="1765919"/>
            <a:ext cx="697627" cy="369332"/>
          </a:xfrm>
          <a:prstGeom prst="rect">
            <a:avLst/>
          </a:prstGeom>
          <a:noFill/>
        </p:spPr>
        <p:txBody>
          <a:bodyPr wrap="none" rtlCol="0">
            <a:spAutoFit/>
          </a:bodyPr>
          <a:lstStyle/>
          <a:p>
            <a:r>
              <a:rPr lang="en-US" b="1" dirty="0">
                <a:latin typeface="+mj-lt"/>
              </a:rPr>
              <a:t>1961</a:t>
            </a:r>
          </a:p>
        </p:txBody>
      </p:sp>
      <p:sp>
        <p:nvSpPr>
          <p:cNvPr id="3" name="TextBox 2">
            <a:extLst>
              <a:ext uri="{FF2B5EF4-FFF2-40B4-BE49-F238E27FC236}">
                <a16:creationId xmlns:a16="http://schemas.microsoft.com/office/drawing/2014/main" id="{01B61E93-0E39-B376-9560-B7BC0A159832}"/>
              </a:ext>
            </a:extLst>
          </p:cNvPr>
          <p:cNvSpPr txBox="1"/>
          <p:nvPr/>
        </p:nvSpPr>
        <p:spPr>
          <a:xfrm>
            <a:off x="709403" y="6200863"/>
            <a:ext cx="7725192" cy="400110"/>
          </a:xfrm>
          <a:prstGeom prst="rect">
            <a:avLst/>
          </a:prstGeom>
          <a:solidFill>
            <a:schemeClr val="bg1"/>
          </a:solidFill>
        </p:spPr>
        <p:txBody>
          <a:bodyPr wrap="none" rtlCol="0">
            <a:spAutoFit/>
          </a:bodyPr>
          <a:lstStyle/>
          <a:p>
            <a:pPr algn="l"/>
            <a:r>
              <a:rPr lang="en-US" sz="2000" dirty="0">
                <a:latin typeface="Arial" panose="020B0604020202020204" pitchFamily="34" charset="0"/>
                <a:cs typeface="Arial" panose="020B0604020202020204" pitchFamily="34" charset="0"/>
              </a:rPr>
              <a:t>In fact, mass and structure emerge from the quark-gluon dynamics</a:t>
            </a:r>
          </a:p>
        </p:txBody>
      </p:sp>
    </p:spTree>
    <p:extLst>
      <p:ext uri="{BB962C8B-B14F-4D97-AF65-F5344CB8AC3E}">
        <p14:creationId xmlns:p14="http://schemas.microsoft.com/office/powerpoint/2010/main" val="1556594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7</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dirty="0">
                <a:latin typeface="+mj-lt"/>
              </a:rPr>
              <a:t>Proton Structure</a:t>
            </a:r>
          </a:p>
        </p:txBody>
      </p:sp>
      <p:pic>
        <p:nvPicPr>
          <p:cNvPr id="3" name="Picture 2">
            <a:extLst>
              <a:ext uri="{FF2B5EF4-FFF2-40B4-BE49-F238E27FC236}">
                <a16:creationId xmlns:a16="http://schemas.microsoft.com/office/drawing/2014/main" id="{8113A634-D571-57F3-B27B-5CED30CD912B}"/>
              </a:ext>
            </a:extLst>
          </p:cNvPr>
          <p:cNvPicPr>
            <a:picLocks noChangeAspect="1"/>
          </p:cNvPicPr>
          <p:nvPr/>
        </p:nvPicPr>
        <p:blipFill>
          <a:blip r:embed="rId2"/>
          <a:stretch>
            <a:fillRect/>
          </a:stretch>
        </p:blipFill>
        <p:spPr>
          <a:xfrm>
            <a:off x="7223760" y="5657592"/>
            <a:ext cx="1020357" cy="458546"/>
          </a:xfrm>
          <a:prstGeom prst="rect">
            <a:avLst/>
          </a:prstGeom>
        </p:spPr>
      </p:pic>
      <p:pic>
        <p:nvPicPr>
          <p:cNvPr id="6" name="Picture 9" descr="quarkAnimation3.gif">
            <a:extLst>
              <a:ext uri="{FF2B5EF4-FFF2-40B4-BE49-F238E27FC236}">
                <a16:creationId xmlns:a16="http://schemas.microsoft.com/office/drawing/2014/main" id="{5ED1F908-52B0-C5C3-001E-169FC70A7C24}"/>
              </a:ext>
            </a:extLst>
          </p:cNvPr>
          <p:cNvPicPr>
            <a:picLocks noChangeAspect="1"/>
          </p:cNvPicPr>
          <p:nvPr/>
        </p:nvPicPr>
        <p:blipFill>
          <a:blip r:embed="rId3" cstate="print"/>
          <a:srcRect/>
          <a:stretch>
            <a:fillRect/>
          </a:stretch>
        </p:blipFill>
        <p:spPr bwMode="auto">
          <a:xfrm>
            <a:off x="6246705" y="2760951"/>
            <a:ext cx="2776538" cy="1948815"/>
          </a:xfrm>
          <a:prstGeom prst="rect">
            <a:avLst/>
          </a:prstGeom>
          <a:noFill/>
          <a:ln w="9525">
            <a:noFill/>
            <a:miter lim="800000"/>
            <a:headEnd/>
            <a:tailEnd/>
          </a:ln>
        </p:spPr>
      </p:pic>
      <p:sp>
        <p:nvSpPr>
          <p:cNvPr id="7" name="TextBox 3">
            <a:extLst>
              <a:ext uri="{FF2B5EF4-FFF2-40B4-BE49-F238E27FC236}">
                <a16:creationId xmlns:a16="http://schemas.microsoft.com/office/drawing/2014/main" id="{23CB5F63-ECEA-C17D-4B4F-2EAB321C8CA7}"/>
              </a:ext>
            </a:extLst>
          </p:cNvPr>
          <p:cNvSpPr txBox="1">
            <a:spLocks noChangeArrowheads="1"/>
          </p:cNvSpPr>
          <p:nvPr/>
        </p:nvSpPr>
        <p:spPr bwMode="auto">
          <a:xfrm>
            <a:off x="160338" y="659765"/>
            <a:ext cx="6713697" cy="1015663"/>
          </a:xfrm>
          <a:prstGeom prst="rect">
            <a:avLst/>
          </a:prstGeom>
          <a:noFill/>
          <a:ln w="9525">
            <a:noFill/>
            <a:miter lim="800000"/>
            <a:headEnd/>
            <a:tailEnd/>
          </a:ln>
        </p:spPr>
        <p:txBody>
          <a:bodyPr wrap="none">
            <a:spAutoFit/>
          </a:bodyPr>
          <a:lstStyle/>
          <a:p>
            <a:r>
              <a:rPr lang="en-US" sz="2000" dirty="0">
                <a:solidFill>
                  <a:srgbClr val="000000"/>
                </a:solidFill>
                <a:latin typeface="Arial" panose="020B0604020202020204" pitchFamily="34" charset="0"/>
                <a:cs typeface="Arial" panose="020B0604020202020204" pitchFamily="34" charset="0"/>
              </a:rPr>
              <a:t>Naïve Quark Model:	 proton = </a:t>
            </a:r>
            <a:r>
              <a:rPr lang="en-US" sz="2000" dirty="0" err="1">
                <a:solidFill>
                  <a:srgbClr val="000000"/>
                </a:solidFill>
                <a:latin typeface="Arial" panose="020B0604020202020204" pitchFamily="34" charset="0"/>
                <a:cs typeface="Arial" panose="020B0604020202020204" pitchFamily="34" charset="0"/>
              </a:rPr>
              <a:t>uud</a:t>
            </a:r>
            <a:r>
              <a:rPr lang="en-US" sz="2000" dirty="0">
                <a:solidFill>
                  <a:srgbClr val="000000"/>
                </a:solidFill>
                <a:latin typeface="Arial" panose="020B0604020202020204" pitchFamily="34" charset="0"/>
                <a:cs typeface="Arial" panose="020B0604020202020204" pitchFamily="34" charset="0"/>
              </a:rPr>
              <a:t> (valence quarks)</a:t>
            </a:r>
          </a:p>
          <a:p>
            <a:r>
              <a:rPr lang="en-US" sz="2000" dirty="0">
                <a:solidFill>
                  <a:srgbClr val="000000"/>
                </a:solidFill>
                <a:latin typeface="Arial" panose="020B0604020202020204" pitchFamily="34" charset="0"/>
                <a:cs typeface="Arial" panose="020B0604020202020204" pitchFamily="34" charset="0"/>
              </a:rPr>
              <a:t>QCD:			 proton = </a:t>
            </a:r>
            <a:r>
              <a:rPr lang="en-US" sz="2000" dirty="0" err="1">
                <a:solidFill>
                  <a:srgbClr val="000000"/>
                </a:solidFill>
                <a:latin typeface="Arial" panose="020B0604020202020204" pitchFamily="34" charset="0"/>
                <a:cs typeface="Arial" panose="020B0604020202020204" pitchFamily="34" charset="0"/>
              </a:rPr>
              <a:t>uud</a:t>
            </a:r>
            <a:r>
              <a:rPr lang="en-US" sz="2000" dirty="0">
                <a:solidFill>
                  <a:srgbClr val="000000"/>
                </a:solidFill>
                <a:latin typeface="Arial" panose="020B0604020202020204" pitchFamily="34" charset="0"/>
                <a:cs typeface="Arial" panose="020B0604020202020204" pitchFamily="34" charset="0"/>
              </a:rPr>
              <a:t> + </a:t>
            </a:r>
            <a:r>
              <a:rPr lang="en-US" sz="2000" dirty="0" err="1">
                <a:solidFill>
                  <a:srgbClr val="000000"/>
                </a:solidFill>
                <a:latin typeface="Arial" panose="020B0604020202020204" pitchFamily="34" charset="0"/>
                <a:cs typeface="Arial" panose="020B0604020202020204" pitchFamily="34" charset="0"/>
              </a:rPr>
              <a:t>uu</a:t>
            </a:r>
            <a:r>
              <a:rPr lang="en-US" sz="2000" dirty="0">
                <a:solidFill>
                  <a:srgbClr val="000000"/>
                </a:solidFill>
                <a:latin typeface="Arial" panose="020B0604020202020204" pitchFamily="34" charset="0"/>
                <a:cs typeface="Arial" panose="020B0604020202020204" pitchFamily="34" charset="0"/>
              </a:rPr>
              <a:t> + dd + ss + …</a:t>
            </a:r>
          </a:p>
          <a:p>
            <a:r>
              <a:rPr lang="en-US" sz="2000" dirty="0">
                <a:solidFill>
                  <a:srgbClr val="000000"/>
                </a:solidFill>
                <a:latin typeface="Arial" panose="020B0604020202020204" pitchFamily="34" charset="0"/>
                <a:cs typeface="Arial" panose="020B0604020202020204" pitchFamily="34" charset="0"/>
              </a:rPr>
              <a:t>	The proton sea has a non-trivial structure: u ≠ d</a:t>
            </a:r>
          </a:p>
        </p:txBody>
      </p:sp>
      <p:cxnSp>
        <p:nvCxnSpPr>
          <p:cNvPr id="8" name="Straight Connector 7">
            <a:extLst>
              <a:ext uri="{FF2B5EF4-FFF2-40B4-BE49-F238E27FC236}">
                <a16:creationId xmlns:a16="http://schemas.microsoft.com/office/drawing/2014/main" id="{5D0784AA-270D-C931-875F-7E842EE1DC98}"/>
              </a:ext>
            </a:extLst>
          </p:cNvPr>
          <p:cNvCxnSpPr/>
          <p:nvPr/>
        </p:nvCxnSpPr>
        <p:spPr>
          <a:xfrm>
            <a:off x="4912776" y="1049143"/>
            <a:ext cx="1524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2141EAA-ACEB-286E-4A67-0BF4058933D3}"/>
              </a:ext>
            </a:extLst>
          </p:cNvPr>
          <p:cNvCxnSpPr/>
          <p:nvPr/>
        </p:nvCxnSpPr>
        <p:spPr>
          <a:xfrm>
            <a:off x="5502139" y="1044380"/>
            <a:ext cx="1524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08EEF72-C8E5-340A-B232-6B3532E67671}"/>
              </a:ext>
            </a:extLst>
          </p:cNvPr>
          <p:cNvCxnSpPr/>
          <p:nvPr/>
        </p:nvCxnSpPr>
        <p:spPr>
          <a:xfrm>
            <a:off x="6035042" y="1065018"/>
            <a:ext cx="1524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1787CD8-9444-F56F-F37B-C2DBF17327D1}"/>
              </a:ext>
            </a:extLst>
          </p:cNvPr>
          <p:cNvCxnSpPr/>
          <p:nvPr/>
        </p:nvCxnSpPr>
        <p:spPr>
          <a:xfrm>
            <a:off x="5949445" y="1325420"/>
            <a:ext cx="1524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92F8E53-097D-856F-17CA-E192219971BE}"/>
              </a:ext>
            </a:extLst>
          </p:cNvPr>
          <p:cNvCxnSpPr/>
          <p:nvPr/>
        </p:nvCxnSpPr>
        <p:spPr>
          <a:xfrm>
            <a:off x="6370146" y="1320658"/>
            <a:ext cx="1524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9">
            <a:extLst>
              <a:ext uri="{FF2B5EF4-FFF2-40B4-BE49-F238E27FC236}">
                <a16:creationId xmlns:a16="http://schemas.microsoft.com/office/drawing/2014/main" id="{D3A8AC41-EEB0-C0DD-2834-825D36DB3EDD}"/>
              </a:ext>
            </a:extLst>
          </p:cNvPr>
          <p:cNvSpPr txBox="1">
            <a:spLocks noChangeArrowheads="1"/>
          </p:cNvSpPr>
          <p:nvPr/>
        </p:nvSpPr>
        <p:spPr bwMode="auto">
          <a:xfrm>
            <a:off x="-6095" y="5245156"/>
            <a:ext cx="9150096" cy="400110"/>
          </a:xfrm>
          <a:prstGeom prst="rect">
            <a:avLst/>
          </a:prstGeom>
          <a:noFill/>
          <a:ln w="9525">
            <a:noFill/>
            <a:miter lim="800000"/>
            <a:headEnd/>
            <a:tailEnd/>
          </a:ln>
        </p:spPr>
        <p:txBody>
          <a:bodyPr wrap="square">
            <a:spAutoFit/>
          </a:bodyPr>
          <a:lstStyle/>
          <a:p>
            <a:pPr marL="342900" indent="-342900">
              <a:buFont typeface="Wingdings" panose="05000000000000000000" pitchFamily="2" charset="2"/>
              <a:buChar char="q"/>
            </a:pPr>
            <a:r>
              <a:rPr lang="en-US" sz="2000" dirty="0">
                <a:solidFill>
                  <a:srgbClr val="000000"/>
                </a:solidFill>
                <a:latin typeface="Arial" panose="020B0604020202020204" pitchFamily="34" charset="0"/>
                <a:cs typeface="Arial" panose="020B0604020202020204" pitchFamily="34" charset="0"/>
              </a:rPr>
              <a:t>The proton is </a:t>
            </a:r>
            <a:r>
              <a:rPr lang="en-US" sz="2000" b="1" u="sng" dirty="0">
                <a:solidFill>
                  <a:srgbClr val="0000FF"/>
                </a:solidFill>
                <a:latin typeface="Arial" panose="020B0604020202020204" pitchFamily="34" charset="0"/>
                <a:cs typeface="Arial" panose="020B0604020202020204" pitchFamily="34" charset="0"/>
              </a:rPr>
              <a:t>far more</a:t>
            </a:r>
            <a:r>
              <a:rPr lang="en-US" sz="2000" b="1" dirty="0">
                <a:solidFill>
                  <a:srgbClr val="0000FF"/>
                </a:solidFill>
                <a:latin typeface="Arial" panose="020B0604020202020204" pitchFamily="34" charset="0"/>
                <a:cs typeface="Arial" panose="020B0604020202020204" pitchFamily="34" charset="0"/>
              </a:rPr>
              <a:t> </a:t>
            </a:r>
            <a:r>
              <a:rPr lang="en-US" sz="2000" dirty="0">
                <a:solidFill>
                  <a:srgbClr val="000000"/>
                </a:solidFill>
                <a:latin typeface="Arial" panose="020B0604020202020204" pitchFamily="34" charset="0"/>
                <a:cs typeface="Arial" panose="020B0604020202020204" pitchFamily="34" charset="0"/>
              </a:rPr>
              <a:t>than just its up + up + down (valence) structure</a:t>
            </a:r>
          </a:p>
        </p:txBody>
      </p:sp>
      <p:pic>
        <p:nvPicPr>
          <p:cNvPr id="19" name="Picture 2" descr="cteq-pdfs-10gev2-liny">
            <a:extLst>
              <a:ext uri="{FF2B5EF4-FFF2-40B4-BE49-F238E27FC236}">
                <a16:creationId xmlns:a16="http://schemas.microsoft.com/office/drawing/2014/main" id="{B82220FD-BCE7-367C-53CF-82381C5F309F}"/>
              </a:ext>
            </a:extLst>
          </p:cNvPr>
          <p:cNvPicPr>
            <a:picLocks noChangeAspect="1" noChangeArrowheads="1"/>
          </p:cNvPicPr>
          <p:nvPr/>
        </p:nvPicPr>
        <p:blipFill>
          <a:blip r:embed="rId4" cstate="print"/>
          <a:srcRect/>
          <a:stretch>
            <a:fillRect/>
          </a:stretch>
        </p:blipFill>
        <p:spPr bwMode="auto">
          <a:xfrm>
            <a:off x="2365972" y="2653043"/>
            <a:ext cx="3558886" cy="2353541"/>
          </a:xfrm>
          <a:prstGeom prst="rect">
            <a:avLst/>
          </a:prstGeom>
          <a:noFill/>
          <a:ln w="9525">
            <a:noFill/>
            <a:miter lim="800000"/>
            <a:headEnd/>
            <a:tailEnd/>
          </a:ln>
        </p:spPr>
      </p:pic>
      <p:sp>
        <p:nvSpPr>
          <p:cNvPr id="20" name="TextBox 19">
            <a:extLst>
              <a:ext uri="{FF2B5EF4-FFF2-40B4-BE49-F238E27FC236}">
                <a16:creationId xmlns:a16="http://schemas.microsoft.com/office/drawing/2014/main" id="{9DC58E41-4209-28EB-72C1-74A537E3374C}"/>
              </a:ext>
            </a:extLst>
          </p:cNvPr>
          <p:cNvSpPr txBox="1"/>
          <p:nvPr/>
        </p:nvSpPr>
        <p:spPr>
          <a:xfrm>
            <a:off x="2985899" y="1593406"/>
            <a:ext cx="2763898" cy="400110"/>
          </a:xfrm>
          <a:prstGeom prst="rect">
            <a:avLst/>
          </a:prstGeom>
          <a:noFill/>
        </p:spPr>
        <p:txBody>
          <a:bodyPr wrap="none" rtlCol="0">
            <a:spAutoFit/>
          </a:bodyPr>
          <a:lstStyle/>
          <a:p>
            <a:r>
              <a:rPr lang="en-US" sz="2000" dirty="0">
                <a:latin typeface="Arial" panose="020B0604020202020204" pitchFamily="34" charset="0"/>
                <a:cs typeface="Arial" pitchFamily="34" charset="0"/>
              </a:rPr>
              <a:t>&amp; gluons are abundant</a:t>
            </a:r>
          </a:p>
        </p:txBody>
      </p:sp>
      <p:sp>
        <p:nvSpPr>
          <p:cNvPr id="21" name="TextBox 20">
            <a:extLst>
              <a:ext uri="{FF2B5EF4-FFF2-40B4-BE49-F238E27FC236}">
                <a16:creationId xmlns:a16="http://schemas.microsoft.com/office/drawing/2014/main" id="{BD581E13-9212-0E3D-0BBE-C12FB4202BE9}"/>
              </a:ext>
            </a:extLst>
          </p:cNvPr>
          <p:cNvSpPr txBox="1">
            <a:spLocks noChangeArrowheads="1"/>
          </p:cNvSpPr>
          <p:nvPr/>
        </p:nvSpPr>
        <p:spPr bwMode="auto">
          <a:xfrm>
            <a:off x="-18288" y="5681020"/>
            <a:ext cx="2624421" cy="410524"/>
          </a:xfrm>
          <a:prstGeom prst="rect">
            <a:avLst/>
          </a:prstGeom>
          <a:noFill/>
          <a:ln w="9525">
            <a:noFill/>
            <a:miter lim="800000"/>
            <a:headEnd/>
            <a:tailEnd/>
          </a:ln>
        </p:spPr>
        <p:txBody>
          <a:bodyPr wrap="none" lIns="101751" tIns="50877" rIns="101751" bIns="50877">
            <a:prstTxWarp prst="textNoShape">
              <a:avLst/>
            </a:prstTxWarp>
            <a:spAutoFit/>
          </a:bodyPr>
          <a:lstStyle/>
          <a:p>
            <a:pPr marL="342900" indent="-342900">
              <a:buFont typeface="Wingdings" panose="05000000000000000000" pitchFamily="2" charset="2"/>
              <a:buChar char="q"/>
            </a:pPr>
            <a:r>
              <a:rPr lang="en-US" sz="2000" dirty="0">
                <a:solidFill>
                  <a:srgbClr val="006600"/>
                </a:solidFill>
                <a:latin typeface="Arial" panose="020B0604020202020204" pitchFamily="34" charset="0"/>
                <a:cs typeface="Arial" panose="020B0604020202020204" pitchFamily="34" charset="0"/>
              </a:rPr>
              <a:t>Gluon       photon:</a:t>
            </a:r>
          </a:p>
        </p:txBody>
      </p:sp>
      <p:pic>
        <p:nvPicPr>
          <p:cNvPr id="22" name="Picture 21">
            <a:extLst>
              <a:ext uri="{FF2B5EF4-FFF2-40B4-BE49-F238E27FC236}">
                <a16:creationId xmlns:a16="http://schemas.microsoft.com/office/drawing/2014/main" id="{DCC1534D-1594-A015-F044-E87C7159E5A5}"/>
              </a:ext>
            </a:extLst>
          </p:cNvPr>
          <p:cNvPicPr>
            <a:picLocks noChangeAspect="1"/>
          </p:cNvPicPr>
          <p:nvPr/>
        </p:nvPicPr>
        <p:blipFill>
          <a:blip r:embed="rId5"/>
          <a:stretch>
            <a:fillRect/>
          </a:stretch>
        </p:blipFill>
        <p:spPr>
          <a:xfrm>
            <a:off x="3919728" y="5645400"/>
            <a:ext cx="1020357" cy="567216"/>
          </a:xfrm>
          <a:prstGeom prst="rect">
            <a:avLst/>
          </a:prstGeom>
        </p:spPr>
      </p:pic>
      <p:sp>
        <p:nvSpPr>
          <p:cNvPr id="23" name="TextBox 22">
            <a:extLst>
              <a:ext uri="{FF2B5EF4-FFF2-40B4-BE49-F238E27FC236}">
                <a16:creationId xmlns:a16="http://schemas.microsoft.com/office/drawing/2014/main" id="{C0DDF2EB-A7FC-32F6-86AB-99828CCE6017}"/>
              </a:ext>
            </a:extLst>
          </p:cNvPr>
          <p:cNvSpPr txBox="1"/>
          <p:nvPr/>
        </p:nvSpPr>
        <p:spPr>
          <a:xfrm>
            <a:off x="2715768" y="5709408"/>
            <a:ext cx="1218603" cy="400110"/>
          </a:xfrm>
          <a:prstGeom prst="rect">
            <a:avLst/>
          </a:prstGeom>
          <a:noFill/>
        </p:spPr>
        <p:txBody>
          <a:bodyPr wrap="none" rtlCol="0">
            <a:spAutoFit/>
          </a:bodyPr>
          <a:lstStyle/>
          <a:p>
            <a:r>
              <a:rPr lang="en-US" sz="2000" dirty="0">
                <a:solidFill>
                  <a:srgbClr val="0000FF"/>
                </a:solidFill>
                <a:latin typeface="Arial" panose="020B0604020202020204" pitchFamily="34" charset="0"/>
                <a:cs typeface="Arial" panose="020B0604020202020204" pitchFamily="34" charset="0"/>
              </a:rPr>
              <a:t>Radiates</a:t>
            </a:r>
          </a:p>
        </p:txBody>
      </p:sp>
      <p:sp>
        <p:nvSpPr>
          <p:cNvPr id="24" name="TextBox 23">
            <a:extLst>
              <a:ext uri="{FF2B5EF4-FFF2-40B4-BE49-F238E27FC236}">
                <a16:creationId xmlns:a16="http://schemas.microsoft.com/office/drawing/2014/main" id="{20927CBF-D514-43D3-A160-6C78D40A2A0C}"/>
              </a:ext>
            </a:extLst>
          </p:cNvPr>
          <p:cNvSpPr txBox="1"/>
          <p:nvPr/>
        </p:nvSpPr>
        <p:spPr>
          <a:xfrm>
            <a:off x="5020056" y="5694168"/>
            <a:ext cx="2109873" cy="400110"/>
          </a:xfrm>
          <a:prstGeom prst="rect">
            <a:avLst/>
          </a:prstGeom>
          <a:noFill/>
        </p:spPr>
        <p:txBody>
          <a:bodyPr wrap="none" rtlCol="0">
            <a:spAutoFit/>
          </a:bodyPr>
          <a:lstStyle/>
          <a:p>
            <a:r>
              <a:rPr lang="en-US" sz="2000" dirty="0">
                <a:solidFill>
                  <a:srgbClr val="0000FF"/>
                </a:solidFill>
                <a:latin typeface="Arial" panose="020B0604020202020204" pitchFamily="34" charset="0"/>
                <a:cs typeface="Arial" panose="020B0604020202020204" pitchFamily="34" charset="0"/>
              </a:rPr>
              <a:t>and recombines:</a:t>
            </a:r>
          </a:p>
        </p:txBody>
      </p:sp>
      <p:pic>
        <p:nvPicPr>
          <p:cNvPr id="25" name="Picture 24" descr="latex-image-1.pdf">
            <a:extLst>
              <a:ext uri="{FF2B5EF4-FFF2-40B4-BE49-F238E27FC236}">
                <a16:creationId xmlns:a16="http://schemas.microsoft.com/office/drawing/2014/main" id="{7550542A-C4A9-8E02-6AE9-5FC129AE6A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3490" y="5733344"/>
            <a:ext cx="266700" cy="368300"/>
          </a:xfrm>
          <a:prstGeom prst="rect">
            <a:avLst/>
          </a:prstGeom>
        </p:spPr>
      </p:pic>
      <p:sp>
        <p:nvSpPr>
          <p:cNvPr id="26" name="Donut 25">
            <a:extLst>
              <a:ext uri="{FF2B5EF4-FFF2-40B4-BE49-F238E27FC236}">
                <a16:creationId xmlns:a16="http://schemas.microsoft.com/office/drawing/2014/main" id="{BE17A3D0-183D-02F8-5436-E0176C0A5D1F}"/>
              </a:ext>
            </a:extLst>
          </p:cNvPr>
          <p:cNvSpPr/>
          <p:nvPr/>
        </p:nvSpPr>
        <p:spPr>
          <a:xfrm>
            <a:off x="4438157" y="2793577"/>
            <a:ext cx="1050114" cy="821198"/>
          </a:xfrm>
          <a:prstGeom prst="donut">
            <a:avLst>
              <a:gd name="adj" fmla="val 3383"/>
            </a:avLst>
          </a:prstGeom>
          <a:solidFill>
            <a:srgbClr val="09AB37"/>
          </a:solidFill>
          <a:ln w="9525" cap="flat" cmpd="sng" algn="ctr">
            <a:solidFill>
              <a:srgbClr val="09AB37"/>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id="{56ED1DF1-67F7-1B8E-5636-7A2C5297CCAB}"/>
              </a:ext>
            </a:extLst>
          </p:cNvPr>
          <p:cNvPicPr>
            <a:picLocks noChangeAspect="1"/>
          </p:cNvPicPr>
          <p:nvPr/>
        </p:nvPicPr>
        <p:blipFill>
          <a:blip r:embed="rId5"/>
          <a:stretch>
            <a:fillRect/>
          </a:stretch>
        </p:blipFill>
        <p:spPr>
          <a:xfrm>
            <a:off x="5270036" y="3582612"/>
            <a:ext cx="959522" cy="533399"/>
          </a:xfrm>
          <a:prstGeom prst="rect">
            <a:avLst/>
          </a:prstGeom>
        </p:spPr>
      </p:pic>
      <p:pic>
        <p:nvPicPr>
          <p:cNvPr id="28" name="Picture 27">
            <a:extLst>
              <a:ext uri="{FF2B5EF4-FFF2-40B4-BE49-F238E27FC236}">
                <a16:creationId xmlns:a16="http://schemas.microsoft.com/office/drawing/2014/main" id="{C91E4F21-DD9C-1753-9ABC-FF8DA32B1769}"/>
              </a:ext>
            </a:extLst>
          </p:cNvPr>
          <p:cNvPicPr>
            <a:picLocks noChangeAspect="1"/>
          </p:cNvPicPr>
          <p:nvPr/>
        </p:nvPicPr>
        <p:blipFill>
          <a:blip r:embed="rId2"/>
          <a:stretch>
            <a:fillRect/>
          </a:stretch>
        </p:blipFill>
        <p:spPr>
          <a:xfrm>
            <a:off x="2828090" y="2215572"/>
            <a:ext cx="1020357" cy="458546"/>
          </a:xfrm>
          <a:prstGeom prst="rect">
            <a:avLst/>
          </a:prstGeom>
        </p:spPr>
      </p:pic>
      <p:grpSp>
        <p:nvGrpSpPr>
          <p:cNvPr id="29" name="Group 28">
            <a:extLst>
              <a:ext uri="{FF2B5EF4-FFF2-40B4-BE49-F238E27FC236}">
                <a16:creationId xmlns:a16="http://schemas.microsoft.com/office/drawing/2014/main" id="{951D2D56-11EE-A9B0-45EC-15ECC076AB2D}"/>
              </a:ext>
            </a:extLst>
          </p:cNvPr>
          <p:cNvGrpSpPr/>
          <p:nvPr/>
        </p:nvGrpSpPr>
        <p:grpSpPr>
          <a:xfrm>
            <a:off x="2391" y="2440760"/>
            <a:ext cx="2377440" cy="2440228"/>
            <a:chOff x="2391" y="2532925"/>
            <a:chExt cx="2377440" cy="2440228"/>
          </a:xfrm>
        </p:grpSpPr>
        <p:pic>
          <p:nvPicPr>
            <p:cNvPr id="30" name="Picture 2">
              <a:extLst>
                <a:ext uri="{FF2B5EF4-FFF2-40B4-BE49-F238E27FC236}">
                  <a16:creationId xmlns:a16="http://schemas.microsoft.com/office/drawing/2014/main" id="{612DE38E-3CE4-46FA-7166-4A2B799060F0}"/>
                </a:ext>
              </a:extLst>
            </p:cNvPr>
            <p:cNvPicPr>
              <a:picLocks noChangeAspect="1" noChangeArrowheads="1"/>
            </p:cNvPicPr>
            <p:nvPr/>
          </p:nvPicPr>
          <p:blipFill>
            <a:blip r:embed="rId7"/>
            <a:srcRect/>
            <a:stretch>
              <a:fillRect/>
            </a:stretch>
          </p:blipFill>
          <p:spPr bwMode="auto">
            <a:xfrm>
              <a:off x="2391" y="2911467"/>
              <a:ext cx="2377440" cy="2061686"/>
            </a:xfrm>
            <a:prstGeom prst="rect">
              <a:avLst/>
            </a:prstGeom>
            <a:noFill/>
            <a:ln w="9525">
              <a:noFill/>
              <a:miter lim="800000"/>
              <a:headEnd/>
              <a:tailEnd/>
            </a:ln>
          </p:spPr>
        </p:pic>
        <p:sp>
          <p:nvSpPr>
            <p:cNvPr id="31" name="TextBox 30">
              <a:extLst>
                <a:ext uri="{FF2B5EF4-FFF2-40B4-BE49-F238E27FC236}">
                  <a16:creationId xmlns:a16="http://schemas.microsoft.com/office/drawing/2014/main" id="{D1B4A84A-0400-A7E3-29FC-3420AD9241C4}"/>
                </a:ext>
              </a:extLst>
            </p:cNvPr>
            <p:cNvSpPr txBox="1"/>
            <p:nvPr/>
          </p:nvSpPr>
          <p:spPr>
            <a:xfrm>
              <a:off x="502651" y="2532925"/>
              <a:ext cx="1608133"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gluon dynamics</a:t>
              </a:r>
            </a:p>
          </p:txBody>
        </p:sp>
      </p:grpSp>
      <p:sp>
        <p:nvSpPr>
          <p:cNvPr id="32" name="TextBox 31">
            <a:extLst>
              <a:ext uri="{FF2B5EF4-FFF2-40B4-BE49-F238E27FC236}">
                <a16:creationId xmlns:a16="http://schemas.microsoft.com/office/drawing/2014/main" id="{AC2E13A7-5ADE-23AC-204F-A4805F971FAF}"/>
              </a:ext>
            </a:extLst>
          </p:cNvPr>
          <p:cNvSpPr txBox="1"/>
          <p:nvPr/>
        </p:nvSpPr>
        <p:spPr>
          <a:xfrm>
            <a:off x="6450659" y="2440760"/>
            <a:ext cx="2351926"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Non-trivial sea structure</a:t>
            </a:r>
          </a:p>
        </p:txBody>
      </p:sp>
      <p:pic>
        <p:nvPicPr>
          <p:cNvPr id="33" name="Picture 32">
            <a:extLst>
              <a:ext uri="{FF2B5EF4-FFF2-40B4-BE49-F238E27FC236}">
                <a16:creationId xmlns:a16="http://schemas.microsoft.com/office/drawing/2014/main" id="{A4A8BD47-2689-2093-73CC-08C86F027135}"/>
              </a:ext>
            </a:extLst>
          </p:cNvPr>
          <p:cNvPicPr>
            <a:picLocks noChangeAspect="1"/>
          </p:cNvPicPr>
          <p:nvPr/>
        </p:nvPicPr>
        <p:blipFill>
          <a:blip r:embed="rId8"/>
          <a:stretch>
            <a:fillRect/>
          </a:stretch>
        </p:blipFill>
        <p:spPr>
          <a:xfrm>
            <a:off x="7129929" y="520503"/>
            <a:ext cx="1843430" cy="1762963"/>
          </a:xfrm>
          <a:prstGeom prst="rect">
            <a:avLst/>
          </a:prstGeom>
        </p:spPr>
      </p:pic>
      <p:sp>
        <p:nvSpPr>
          <p:cNvPr id="34" name="TextBox 33">
            <a:extLst>
              <a:ext uri="{FF2B5EF4-FFF2-40B4-BE49-F238E27FC236}">
                <a16:creationId xmlns:a16="http://schemas.microsoft.com/office/drawing/2014/main" id="{683C904F-C3E6-9937-739B-0633B093ACAB}"/>
              </a:ext>
            </a:extLst>
          </p:cNvPr>
          <p:cNvSpPr txBox="1"/>
          <p:nvPr/>
        </p:nvSpPr>
        <p:spPr>
          <a:xfrm>
            <a:off x="318249" y="1278071"/>
            <a:ext cx="710451" cy="369332"/>
          </a:xfrm>
          <a:prstGeom prst="rect">
            <a:avLst/>
          </a:prstGeom>
          <a:noFill/>
        </p:spPr>
        <p:txBody>
          <a:bodyPr wrap="none" rtlCol="0">
            <a:spAutoFit/>
          </a:bodyPr>
          <a:lstStyle/>
          <a:p>
            <a:pPr algn="l"/>
            <a:r>
              <a:rPr lang="en-US" i="1" dirty="0">
                <a:solidFill>
                  <a:srgbClr val="FF0000"/>
                </a:solidFill>
                <a:latin typeface="Arial" panose="020B0604020202020204" pitchFamily="34" charset="0"/>
                <a:cs typeface="Arial" panose="020B0604020202020204" pitchFamily="34" charset="0"/>
              </a:rPr>
              <a:t>(90s)</a:t>
            </a:r>
          </a:p>
        </p:txBody>
      </p:sp>
      <p:sp>
        <p:nvSpPr>
          <p:cNvPr id="35" name="TextBox 34">
            <a:extLst>
              <a:ext uri="{FF2B5EF4-FFF2-40B4-BE49-F238E27FC236}">
                <a16:creationId xmlns:a16="http://schemas.microsoft.com/office/drawing/2014/main" id="{1382B208-8471-8C1C-21EE-4E7CB29EC4C2}"/>
              </a:ext>
            </a:extLst>
          </p:cNvPr>
          <p:cNvSpPr txBox="1"/>
          <p:nvPr/>
        </p:nvSpPr>
        <p:spPr>
          <a:xfrm>
            <a:off x="320789" y="1589364"/>
            <a:ext cx="1146468" cy="369332"/>
          </a:xfrm>
          <a:prstGeom prst="rect">
            <a:avLst/>
          </a:prstGeom>
          <a:noFill/>
        </p:spPr>
        <p:txBody>
          <a:bodyPr wrap="none" rtlCol="0">
            <a:spAutoFit/>
          </a:bodyPr>
          <a:lstStyle/>
          <a:p>
            <a:pPr algn="l"/>
            <a:r>
              <a:rPr lang="en-US" i="1" dirty="0">
                <a:solidFill>
                  <a:srgbClr val="FF0000"/>
                </a:solidFill>
                <a:latin typeface="Arial" panose="020B0604020202020204" pitchFamily="34" charset="0"/>
                <a:cs typeface="Arial" panose="020B0604020202020204" pitchFamily="34" charset="0"/>
              </a:rPr>
              <a:t>(late 80s)</a:t>
            </a:r>
          </a:p>
        </p:txBody>
      </p:sp>
      <p:sp>
        <p:nvSpPr>
          <p:cNvPr id="36" name="TextBox 35">
            <a:extLst>
              <a:ext uri="{FF2B5EF4-FFF2-40B4-BE49-F238E27FC236}">
                <a16:creationId xmlns:a16="http://schemas.microsoft.com/office/drawing/2014/main" id="{CA646998-B9DE-C833-F74B-FC3F4A85C274}"/>
              </a:ext>
            </a:extLst>
          </p:cNvPr>
          <p:cNvSpPr txBox="1"/>
          <p:nvPr/>
        </p:nvSpPr>
        <p:spPr>
          <a:xfrm>
            <a:off x="288103" y="2128038"/>
            <a:ext cx="1531188" cy="369332"/>
          </a:xfrm>
          <a:prstGeom prst="rect">
            <a:avLst/>
          </a:prstGeom>
          <a:noFill/>
        </p:spPr>
        <p:txBody>
          <a:bodyPr wrap="none" rtlCol="0">
            <a:spAutoFit/>
          </a:bodyPr>
          <a:lstStyle/>
          <a:p>
            <a:pPr algn="l"/>
            <a:r>
              <a:rPr lang="en-US" i="1" dirty="0">
                <a:solidFill>
                  <a:srgbClr val="FF0000"/>
                </a:solidFill>
                <a:latin typeface="Arial" panose="020B0604020202020204" pitchFamily="34" charset="0"/>
                <a:cs typeface="Arial" panose="020B0604020202020204" pitchFamily="34" charset="0"/>
              </a:rPr>
              <a:t>(early 2000s)</a:t>
            </a:r>
          </a:p>
        </p:txBody>
      </p:sp>
    </p:spTree>
    <p:extLst>
      <p:ext uri="{BB962C8B-B14F-4D97-AF65-F5344CB8AC3E}">
        <p14:creationId xmlns:p14="http://schemas.microsoft.com/office/powerpoint/2010/main" val="145083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4" grpId="0"/>
      <p:bldP spid="26" grpId="0" animBg="1"/>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8</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Nuclear </a:t>
            </a:r>
            <a:r>
              <a:rPr lang="en-US" dirty="0" err="1">
                <a:latin typeface="Arial" panose="020B0604020202020204" pitchFamily="34" charset="0"/>
                <a:cs typeface="Arial" panose="020B0604020202020204" pitchFamily="34" charset="0"/>
              </a:rPr>
              <a:t>Femtography</a:t>
            </a:r>
            <a:r>
              <a:rPr lang="en-US" dirty="0">
                <a:latin typeface="Arial" panose="020B0604020202020204" pitchFamily="34" charset="0"/>
                <a:cs typeface="Arial" panose="020B0604020202020204" pitchFamily="34" charset="0"/>
              </a:rPr>
              <a:t> - Imaging</a:t>
            </a:r>
            <a:endParaRPr lang="en-US" dirty="0"/>
          </a:p>
        </p:txBody>
      </p:sp>
      <p:sp>
        <p:nvSpPr>
          <p:cNvPr id="6" name="Content Placeholder 2">
            <a:extLst>
              <a:ext uri="{FF2B5EF4-FFF2-40B4-BE49-F238E27FC236}">
                <a16:creationId xmlns:a16="http://schemas.microsoft.com/office/drawing/2014/main" id="{5930D570-CD3C-43AA-BE6C-650B2C34C1BA}"/>
              </a:ext>
            </a:extLst>
          </p:cNvPr>
          <p:cNvSpPr txBox="1">
            <a:spLocks/>
          </p:cNvSpPr>
          <p:nvPr/>
        </p:nvSpPr>
        <p:spPr>
          <a:xfrm>
            <a:off x="411892" y="586952"/>
            <a:ext cx="8360633" cy="53816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300"/>
              </a:spcBef>
            </a:pPr>
            <a:r>
              <a:rPr lang="en-US" dirty="0">
                <a:latin typeface="+mj-lt"/>
              </a:rPr>
              <a:t>In other sciences, imaging the physical systems under study</a:t>
            </a:r>
          </a:p>
          <a:p>
            <a:pPr algn="l">
              <a:spcBef>
                <a:spcPts val="300"/>
              </a:spcBef>
            </a:pPr>
            <a:r>
              <a:rPr lang="en-US" dirty="0">
                <a:latin typeface="+mj-lt"/>
              </a:rPr>
              <a:t>has been key</a:t>
            </a:r>
          </a:p>
          <a:p>
            <a:pPr algn="l">
              <a:spcBef>
                <a:spcPts val="300"/>
              </a:spcBef>
            </a:pPr>
            <a:r>
              <a:rPr lang="en-US" dirty="0">
                <a:latin typeface="+mj-lt"/>
              </a:rPr>
              <a:t>to gaining new </a:t>
            </a:r>
          </a:p>
          <a:p>
            <a:pPr algn="l">
              <a:spcBef>
                <a:spcPts val="300"/>
              </a:spcBef>
            </a:pPr>
            <a:r>
              <a:rPr lang="en-US" dirty="0">
                <a:latin typeface="+mj-lt"/>
              </a:rPr>
              <a:t>understanding.  </a:t>
            </a:r>
          </a:p>
        </p:txBody>
      </p:sp>
      <p:pic>
        <p:nvPicPr>
          <p:cNvPr id="7" name="Picture 6">
            <a:extLst>
              <a:ext uri="{FF2B5EF4-FFF2-40B4-BE49-F238E27FC236}">
                <a16:creationId xmlns:a16="http://schemas.microsoft.com/office/drawing/2014/main" id="{C86CB9C6-62A7-474F-8C7E-B44770A8A3E7}"/>
              </a:ext>
            </a:extLst>
          </p:cNvPr>
          <p:cNvPicPr>
            <a:picLocks noChangeAspect="1"/>
          </p:cNvPicPr>
          <p:nvPr/>
        </p:nvPicPr>
        <p:blipFill>
          <a:blip r:embed="rId2"/>
          <a:stretch>
            <a:fillRect/>
          </a:stretch>
        </p:blipFill>
        <p:spPr>
          <a:xfrm>
            <a:off x="3264259" y="1008122"/>
            <a:ext cx="5544631" cy="4605021"/>
          </a:xfrm>
          <a:prstGeom prst="rect">
            <a:avLst/>
          </a:prstGeom>
        </p:spPr>
      </p:pic>
      <p:sp>
        <p:nvSpPr>
          <p:cNvPr id="8" name="Rectangle 7">
            <a:extLst>
              <a:ext uri="{FF2B5EF4-FFF2-40B4-BE49-F238E27FC236}">
                <a16:creationId xmlns:a16="http://schemas.microsoft.com/office/drawing/2014/main" id="{88A3B5ED-3457-47D2-B9CE-B69B09FDC4F4}"/>
              </a:ext>
            </a:extLst>
          </p:cNvPr>
          <p:cNvSpPr/>
          <p:nvPr/>
        </p:nvSpPr>
        <p:spPr>
          <a:xfrm>
            <a:off x="3712911" y="2066878"/>
            <a:ext cx="1411794" cy="564204"/>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9" name="Picture 8">
            <a:extLst>
              <a:ext uri="{FF2B5EF4-FFF2-40B4-BE49-F238E27FC236}">
                <a16:creationId xmlns:a16="http://schemas.microsoft.com/office/drawing/2014/main" id="{8DA80035-A8EB-4AA9-93AF-17DC70A17A20}"/>
              </a:ext>
            </a:extLst>
          </p:cNvPr>
          <p:cNvPicPr>
            <a:picLocks noChangeAspect="1"/>
          </p:cNvPicPr>
          <p:nvPr/>
        </p:nvPicPr>
        <p:blipFill rotWithShape="1">
          <a:blip r:embed="rId3"/>
          <a:srcRect l="67890" t="4405" r="17945" b="61781"/>
          <a:stretch/>
        </p:blipFill>
        <p:spPr>
          <a:xfrm>
            <a:off x="6408828" y="1988359"/>
            <a:ext cx="409024" cy="424460"/>
          </a:xfrm>
          <a:prstGeom prst="rect">
            <a:avLst/>
          </a:prstGeom>
        </p:spPr>
      </p:pic>
      <p:pic>
        <p:nvPicPr>
          <p:cNvPr id="10" name="Picture 9">
            <a:extLst>
              <a:ext uri="{FF2B5EF4-FFF2-40B4-BE49-F238E27FC236}">
                <a16:creationId xmlns:a16="http://schemas.microsoft.com/office/drawing/2014/main" id="{2A89D741-F81E-48FC-BB3F-414C93B986ED}"/>
              </a:ext>
            </a:extLst>
          </p:cNvPr>
          <p:cNvPicPr>
            <a:picLocks noChangeAspect="1"/>
          </p:cNvPicPr>
          <p:nvPr/>
        </p:nvPicPr>
        <p:blipFill rotWithShape="1">
          <a:blip r:embed="rId3"/>
          <a:srcRect r="39992" b="56360"/>
          <a:stretch/>
        </p:blipFill>
        <p:spPr>
          <a:xfrm>
            <a:off x="4263015" y="1344825"/>
            <a:ext cx="1794886" cy="567466"/>
          </a:xfrm>
          <a:prstGeom prst="rect">
            <a:avLst/>
          </a:prstGeom>
        </p:spPr>
      </p:pic>
      <p:cxnSp>
        <p:nvCxnSpPr>
          <p:cNvPr id="11" name="Straight Arrow Connector 10">
            <a:extLst>
              <a:ext uri="{FF2B5EF4-FFF2-40B4-BE49-F238E27FC236}">
                <a16:creationId xmlns:a16="http://schemas.microsoft.com/office/drawing/2014/main" id="{9825DE2E-73BF-4782-B739-D35EE68BD78B}"/>
              </a:ext>
            </a:extLst>
          </p:cNvPr>
          <p:cNvCxnSpPr>
            <a:cxnSpLocks/>
          </p:cNvCxnSpPr>
          <p:nvPr/>
        </p:nvCxnSpPr>
        <p:spPr>
          <a:xfrm flipH="1" flipV="1">
            <a:off x="6938899" y="2472203"/>
            <a:ext cx="330740" cy="882896"/>
          </a:xfrm>
          <a:prstGeom prst="straightConnector1">
            <a:avLst/>
          </a:prstGeom>
          <a:ln w="57150">
            <a:solidFill>
              <a:srgbClr val="008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F818546-DA77-45F3-8A15-D6B885AC83DA}"/>
              </a:ext>
            </a:extLst>
          </p:cNvPr>
          <p:cNvPicPr>
            <a:picLocks noChangeAspect="1"/>
          </p:cNvPicPr>
          <p:nvPr/>
        </p:nvPicPr>
        <p:blipFill>
          <a:blip r:embed="rId4"/>
          <a:stretch>
            <a:fillRect/>
          </a:stretch>
        </p:blipFill>
        <p:spPr>
          <a:xfrm>
            <a:off x="489175" y="2374497"/>
            <a:ext cx="4195031" cy="1852422"/>
          </a:xfrm>
          <a:prstGeom prst="rect">
            <a:avLst/>
          </a:prstGeom>
        </p:spPr>
      </p:pic>
      <p:sp>
        <p:nvSpPr>
          <p:cNvPr id="13" name="TextBox 12">
            <a:extLst>
              <a:ext uri="{FF2B5EF4-FFF2-40B4-BE49-F238E27FC236}">
                <a16:creationId xmlns:a16="http://schemas.microsoft.com/office/drawing/2014/main" id="{BC2BA14C-78D1-44A1-9FBB-F47535FEE6CD}"/>
              </a:ext>
            </a:extLst>
          </p:cNvPr>
          <p:cNvSpPr txBox="1"/>
          <p:nvPr/>
        </p:nvSpPr>
        <p:spPr>
          <a:xfrm>
            <a:off x="335110" y="4833994"/>
            <a:ext cx="3890296" cy="1569660"/>
          </a:xfrm>
          <a:prstGeom prst="rect">
            <a:avLst/>
          </a:prstGeom>
          <a:noFill/>
        </p:spPr>
        <p:txBody>
          <a:bodyPr wrap="none" rtlCol="0">
            <a:spAutoFit/>
          </a:bodyPr>
          <a:lstStyle/>
          <a:p>
            <a:r>
              <a:rPr lang="en-US" sz="2400" dirty="0">
                <a:latin typeface="+mj-lt"/>
              </a:rPr>
              <a:t>Structure mapped</a:t>
            </a:r>
          </a:p>
          <a:p>
            <a:r>
              <a:rPr lang="en-US" sz="2400" dirty="0">
                <a:latin typeface="+mj-lt"/>
              </a:rPr>
              <a:t>in terms of</a:t>
            </a:r>
          </a:p>
          <a:p>
            <a:r>
              <a:rPr lang="en-US" sz="2400" b="1" dirty="0" err="1">
                <a:latin typeface="+mj-lt"/>
              </a:rPr>
              <a:t>b</a:t>
            </a:r>
            <a:r>
              <a:rPr lang="en-US" sz="2400" baseline="-25000" dirty="0" err="1">
                <a:latin typeface="+mj-lt"/>
              </a:rPr>
              <a:t>T</a:t>
            </a:r>
            <a:r>
              <a:rPr lang="en-US" sz="2400" dirty="0">
                <a:latin typeface="+mj-lt"/>
              </a:rPr>
              <a:t> = transverse position</a:t>
            </a:r>
          </a:p>
          <a:p>
            <a:r>
              <a:rPr lang="en-US" sz="2400" b="1" dirty="0" err="1">
                <a:latin typeface="+mj-lt"/>
              </a:rPr>
              <a:t>k</a:t>
            </a:r>
            <a:r>
              <a:rPr lang="en-US" sz="2400" baseline="-25000" dirty="0" err="1">
                <a:latin typeface="+mj-lt"/>
              </a:rPr>
              <a:t>T</a:t>
            </a:r>
            <a:r>
              <a:rPr lang="en-US" sz="2400" dirty="0">
                <a:latin typeface="+mj-lt"/>
              </a:rPr>
              <a:t> = transverse momentum</a:t>
            </a:r>
          </a:p>
        </p:txBody>
      </p:sp>
      <p:sp>
        <p:nvSpPr>
          <p:cNvPr id="3" name="TextBox 2">
            <a:extLst>
              <a:ext uri="{FF2B5EF4-FFF2-40B4-BE49-F238E27FC236}">
                <a16:creationId xmlns:a16="http://schemas.microsoft.com/office/drawing/2014/main" id="{E2E37AFF-E4F2-47CF-9BB9-C01AA74911D9}"/>
              </a:ext>
            </a:extLst>
          </p:cNvPr>
          <p:cNvSpPr txBox="1"/>
          <p:nvPr/>
        </p:nvSpPr>
        <p:spPr>
          <a:xfrm>
            <a:off x="4882230" y="5613143"/>
            <a:ext cx="3890295" cy="830997"/>
          </a:xfrm>
          <a:prstGeom prst="rect">
            <a:avLst/>
          </a:prstGeom>
          <a:solidFill>
            <a:srgbClr val="0000FF"/>
          </a:solidFill>
        </p:spPr>
        <p:txBody>
          <a:bodyPr wrap="square" rtlCol="0">
            <a:spAutoFit/>
          </a:bodyPr>
          <a:lstStyle/>
          <a:p>
            <a:pPr algn="l"/>
            <a:r>
              <a:rPr lang="en-US" sz="2400" dirty="0">
                <a:solidFill>
                  <a:schemeClr val="bg1"/>
                </a:solidFill>
                <a:latin typeface="+mj-lt"/>
              </a:rPr>
              <a:t>Also information on orbital angular momentum: </a:t>
            </a:r>
            <a:r>
              <a:rPr lang="en-US" sz="2400" b="1" dirty="0">
                <a:solidFill>
                  <a:schemeClr val="bg1"/>
                </a:solidFill>
                <a:latin typeface="+mj-lt"/>
              </a:rPr>
              <a:t>r</a:t>
            </a:r>
            <a:r>
              <a:rPr lang="en-US" sz="2400" dirty="0">
                <a:solidFill>
                  <a:schemeClr val="bg1"/>
                </a:solidFill>
                <a:latin typeface="+mj-lt"/>
              </a:rPr>
              <a:t> x </a:t>
            </a:r>
            <a:r>
              <a:rPr lang="en-US" sz="2400" b="1" dirty="0">
                <a:solidFill>
                  <a:schemeClr val="bg1"/>
                </a:solidFill>
                <a:latin typeface="+mj-lt"/>
              </a:rPr>
              <a:t>p</a:t>
            </a:r>
          </a:p>
        </p:txBody>
      </p:sp>
    </p:spTree>
    <p:extLst>
      <p:ext uri="{BB962C8B-B14F-4D97-AF65-F5344CB8AC3E}">
        <p14:creationId xmlns:p14="http://schemas.microsoft.com/office/powerpoint/2010/main" val="1587833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9</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mj-lt"/>
              </a:rPr>
              <a:t>Exploring the 3D Nucleon Structure</a:t>
            </a:r>
          </a:p>
        </p:txBody>
      </p:sp>
      <p:sp>
        <p:nvSpPr>
          <p:cNvPr id="3" name="Rectangle 2">
            <a:extLst>
              <a:ext uri="{FF2B5EF4-FFF2-40B4-BE49-F238E27FC236}">
                <a16:creationId xmlns:a16="http://schemas.microsoft.com/office/drawing/2014/main" id="{0EEE1CB8-0989-4DE0-A3AE-E2AA42CFDF6E}"/>
              </a:ext>
            </a:extLst>
          </p:cNvPr>
          <p:cNvSpPr/>
          <p:nvPr/>
        </p:nvSpPr>
        <p:spPr>
          <a:xfrm>
            <a:off x="371790" y="3738880"/>
            <a:ext cx="7985569" cy="953755"/>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9D7AB9F-A270-438F-BB05-E6A0943A8E61}"/>
              </a:ext>
            </a:extLst>
          </p:cNvPr>
          <p:cNvSpPr/>
          <p:nvPr/>
        </p:nvSpPr>
        <p:spPr>
          <a:xfrm>
            <a:off x="371790" y="4963886"/>
            <a:ext cx="7985569" cy="1256144"/>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E1234A3-1EFC-49FF-B8A3-EC571458971F}"/>
              </a:ext>
            </a:extLst>
          </p:cNvPr>
          <p:cNvSpPr txBox="1"/>
          <p:nvPr/>
        </p:nvSpPr>
        <p:spPr>
          <a:xfrm>
            <a:off x="371790" y="957051"/>
            <a:ext cx="8058778" cy="526297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After decades of study of the partonic structure of the nucleon we finally have the experimental and theoretical tools to systematically move beyond a 1D momentum fraction (</a:t>
            </a:r>
            <a:r>
              <a:rPr lang="en-US" dirty="0" err="1">
                <a:latin typeface="Arial" panose="020B0604020202020204" pitchFamily="34" charset="0"/>
                <a:cs typeface="Arial" panose="020B0604020202020204" pitchFamily="34" charset="0"/>
              </a:rPr>
              <a:t>x</a:t>
            </a:r>
            <a:r>
              <a:rPr lang="en-US" baseline="-25000" dirty="0" err="1">
                <a:latin typeface="Arial" panose="020B0604020202020204" pitchFamily="34" charset="0"/>
                <a:cs typeface="Arial" panose="020B0604020202020204" pitchFamily="34" charset="0"/>
              </a:rPr>
              <a:t>Bj</a:t>
            </a:r>
            <a:r>
              <a:rPr lang="en-US" dirty="0">
                <a:latin typeface="Arial" panose="020B0604020202020204" pitchFamily="34" charset="0"/>
                <a:cs typeface="Arial" panose="020B0604020202020204" pitchFamily="34" charset="0"/>
              </a:rPr>
              <a:t>) picture of the nucleon.</a:t>
            </a:r>
          </a:p>
          <a:p>
            <a:pPr marL="1200150" lvl="2"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High luminosity, large acceptance experiments with polarized beams and targets.</a:t>
            </a:r>
          </a:p>
          <a:p>
            <a:pPr marL="1200150" lvl="2"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Theoretical description of the nucleon in terms of a 5D Wigner distribution that can be used to encode both 3D momentum and transverse spatial distributions.</a:t>
            </a:r>
          </a:p>
          <a:p>
            <a:pPr marL="1200150" lvl="2" indent="-285750">
              <a:spcAft>
                <a:spcPts val="600"/>
              </a:spcAf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b="1" dirty="0">
                <a:solidFill>
                  <a:srgbClr val="0000FF"/>
                </a:solidFill>
                <a:latin typeface="Arial" panose="020B0604020202020204" pitchFamily="34" charset="0"/>
                <a:cs typeface="Arial" panose="020B0604020202020204" pitchFamily="34" charset="0"/>
              </a:rPr>
              <a:t>Deep Exclusive Scattering (DES) </a:t>
            </a:r>
            <a:r>
              <a:rPr lang="en-US" dirty="0">
                <a:latin typeface="Arial" panose="020B0604020202020204" pitchFamily="34" charset="0"/>
                <a:cs typeface="Arial" panose="020B0604020202020204" pitchFamily="34" charset="0"/>
              </a:rPr>
              <a:t>cross sections give sensitivity to electron-quark scattering off quarks with </a:t>
            </a:r>
            <a:r>
              <a:rPr lang="en-US" dirty="0">
                <a:solidFill>
                  <a:srgbClr val="000000"/>
                </a:solidFill>
                <a:latin typeface="Arial"/>
                <a:cs typeface="Arial"/>
              </a:rPr>
              <a:t>longitudinal momentum fraction (</a:t>
            </a:r>
            <a:r>
              <a:rPr lang="en-US" dirty="0" err="1">
                <a:solidFill>
                  <a:srgbClr val="000000"/>
                </a:solidFill>
                <a:latin typeface="Arial"/>
                <a:cs typeface="Arial"/>
              </a:rPr>
              <a:t>Bjorken</a:t>
            </a:r>
            <a:r>
              <a:rPr lang="en-US" dirty="0">
                <a:solidFill>
                  <a:srgbClr val="000000"/>
                </a:solidFill>
                <a:latin typeface="Arial"/>
                <a:cs typeface="Arial"/>
              </a:rPr>
              <a:t>) x at a transverse location </a:t>
            </a:r>
            <a:r>
              <a:rPr lang="en-US" b="1" dirty="0" err="1">
                <a:solidFill>
                  <a:srgbClr val="000000"/>
                </a:solidFill>
                <a:latin typeface="Arial"/>
                <a:cs typeface="Arial"/>
              </a:rPr>
              <a:t>b</a:t>
            </a:r>
            <a:r>
              <a:rPr lang="en-US" b="1" baseline="-25000" dirty="0" err="1">
                <a:solidFill>
                  <a:srgbClr val="000000"/>
                </a:solidFill>
                <a:latin typeface="Arial"/>
                <a:cs typeface="Arial"/>
              </a:rPr>
              <a:t>T</a:t>
            </a:r>
            <a:r>
              <a:rPr lang="en-US" dirty="0" err="1">
                <a:solidFill>
                  <a:srgbClr val="000000"/>
                </a:solidFill>
                <a:latin typeface="Arial"/>
                <a:cs typeface="Arial"/>
              </a:rPr>
              <a:t>.</a:t>
            </a:r>
            <a:endParaRPr lang="en-US"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b="1" dirty="0">
                <a:solidFill>
                  <a:srgbClr val="0000FF"/>
                </a:solidFill>
                <a:latin typeface="Arial" panose="020B0604020202020204" pitchFamily="34" charset="0"/>
                <a:cs typeface="Arial" panose="020B0604020202020204" pitchFamily="34" charset="0"/>
              </a:rPr>
              <a:t>Semi-Inclusive Deep Inelastic Scattering (SIDIS)</a:t>
            </a:r>
            <a:r>
              <a:rPr lang="en-US" dirty="0">
                <a:latin typeface="Arial" panose="020B0604020202020204" pitchFamily="34" charset="0"/>
                <a:cs typeface="Arial" panose="020B0604020202020204" pitchFamily="34" charset="0"/>
              </a:rPr>
              <a:t> cross sections depend on transverse momentum of hadron, P</a:t>
            </a:r>
            <a:r>
              <a:rPr lang="en-US" baseline="-25000" dirty="0">
                <a:latin typeface="Arial" panose="020B0604020202020204" pitchFamily="34" charset="0"/>
                <a:cs typeface="Arial" panose="020B0604020202020204" pitchFamily="34" charset="0"/>
              </a:rPr>
              <a:t>h⊥</a:t>
            </a:r>
            <a:r>
              <a:rPr lang="en-US" dirty="0">
                <a:latin typeface="Arial" panose="020B0604020202020204" pitchFamily="34" charset="0"/>
                <a:cs typeface="Arial" panose="020B0604020202020204" pitchFamily="34" charset="0"/>
              </a:rPr>
              <a:t>, but this arises from both intrinsic transverse momentum (</a:t>
            </a:r>
            <a:r>
              <a:rPr lang="en-US" b="1" dirty="0" err="1">
                <a:latin typeface="Arial" panose="020B0604020202020204" pitchFamily="34" charset="0"/>
                <a:cs typeface="Arial" panose="020B0604020202020204" pitchFamily="34" charset="0"/>
              </a:rPr>
              <a:t>k</a:t>
            </a:r>
            <a:r>
              <a:rPr lang="en-US" b="1" baseline="-25000" dirty="0" err="1">
                <a:latin typeface="Arial" panose="020B0604020202020204" pitchFamily="34" charset="0"/>
                <a:cs typeface="Arial" panose="020B0604020202020204" pitchFamily="34" charset="0"/>
              </a:rPr>
              <a:t>T</a:t>
            </a:r>
            <a:r>
              <a:rPr lang="en-US" dirty="0">
                <a:latin typeface="Arial" panose="020B0604020202020204" pitchFamily="34" charset="0"/>
                <a:cs typeface="Arial" panose="020B0604020202020204" pitchFamily="34" charset="0"/>
              </a:rPr>
              <a:t>) of a </a:t>
            </a:r>
            <a:r>
              <a:rPr lang="en-US" dirty="0" err="1">
                <a:latin typeface="Arial" panose="020B0604020202020204" pitchFamily="34" charset="0"/>
                <a:cs typeface="Arial" panose="020B0604020202020204" pitchFamily="34" charset="0"/>
              </a:rPr>
              <a:t>parton</a:t>
            </a:r>
            <a:r>
              <a:rPr lang="en-US" dirty="0">
                <a:latin typeface="Arial" panose="020B0604020202020204" pitchFamily="34" charset="0"/>
                <a:cs typeface="Arial" panose="020B0604020202020204" pitchFamily="34" charset="0"/>
              </a:rPr>
              <a:t> and transverse momentum (</a:t>
            </a:r>
            <a:r>
              <a:rPr lang="en-US" dirty="0" err="1">
                <a:latin typeface="Arial" panose="020B0604020202020204" pitchFamily="34" charset="0"/>
                <a:cs typeface="Arial" panose="020B0604020202020204" pitchFamily="34" charset="0"/>
              </a:rPr>
              <a:t>p</a:t>
            </a:r>
            <a:r>
              <a:rPr lang="en-US" baseline="-25000" dirty="0" err="1">
                <a:latin typeface="Arial" panose="020B0604020202020204" pitchFamily="34" charset="0"/>
                <a:cs typeface="Arial" panose="020B0604020202020204" pitchFamily="34" charset="0"/>
              </a:rPr>
              <a:t>T</a:t>
            </a:r>
            <a:r>
              <a:rPr lang="en-US" dirty="0">
                <a:latin typeface="Arial" panose="020B0604020202020204" pitchFamily="34" charset="0"/>
                <a:cs typeface="Arial" panose="020B0604020202020204" pitchFamily="34" charset="0"/>
              </a:rPr>
              <a:t>) created during the [</a:t>
            </a:r>
            <a:r>
              <a:rPr lang="en-US" dirty="0" err="1">
                <a:latin typeface="Arial" panose="020B0604020202020204" pitchFamily="34" charset="0"/>
                <a:cs typeface="Arial" panose="020B0604020202020204" pitchFamily="34" charset="0"/>
              </a:rPr>
              <a:t>parton</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sym typeface="Wingdings" panose="05000000000000000000" pitchFamily="2" charset="2"/>
              </a:rPr>
              <a:t> hadron] </a:t>
            </a:r>
            <a:r>
              <a:rPr lang="en-US" dirty="0">
                <a:latin typeface="Arial" panose="020B0604020202020204" pitchFamily="34" charset="0"/>
                <a:cs typeface="Arial" panose="020B0604020202020204" pitchFamily="34" charset="0"/>
              </a:rPr>
              <a:t>fragmentation process.</a:t>
            </a:r>
          </a:p>
        </p:txBody>
      </p:sp>
      <p:sp>
        <p:nvSpPr>
          <p:cNvPr id="12" name="TextBox 11">
            <a:extLst>
              <a:ext uri="{FF2B5EF4-FFF2-40B4-BE49-F238E27FC236}">
                <a16:creationId xmlns:a16="http://schemas.microsoft.com/office/drawing/2014/main" id="{81B2830C-3BC3-4BF3-BE61-3EDEC60B1465}"/>
              </a:ext>
            </a:extLst>
          </p:cNvPr>
          <p:cNvSpPr txBox="1"/>
          <p:nvPr/>
        </p:nvSpPr>
        <p:spPr>
          <a:xfrm rot="5400000">
            <a:off x="7332832" y="4713712"/>
            <a:ext cx="2821606" cy="400110"/>
          </a:xfrm>
          <a:prstGeom prst="rect">
            <a:avLst/>
          </a:prstGeom>
          <a:noFill/>
          <a:ln>
            <a:solidFill>
              <a:schemeClr val="tx1"/>
            </a:solidFill>
          </a:ln>
        </p:spPr>
        <p:txBody>
          <a:bodyPr wrap="none" rtlCol="0">
            <a:spAutoFit/>
          </a:bodyPr>
          <a:lstStyle/>
          <a:p>
            <a:r>
              <a:rPr lang="en-US" sz="2000" b="1" dirty="0">
                <a:solidFill>
                  <a:srgbClr val="0000FF"/>
                </a:solidFill>
                <a:latin typeface="Arial" panose="020B0604020202020204" pitchFamily="34" charset="0"/>
                <a:cs typeface="Arial" panose="020B0604020202020204" pitchFamily="34" charset="0"/>
              </a:rPr>
              <a:t>Nuclear </a:t>
            </a:r>
            <a:r>
              <a:rPr lang="en-US" sz="2000" b="1" dirty="0" err="1">
                <a:solidFill>
                  <a:srgbClr val="0000FF"/>
                </a:solidFill>
                <a:latin typeface="Arial" panose="020B0604020202020204" pitchFamily="34" charset="0"/>
                <a:cs typeface="Arial" panose="020B0604020202020204" pitchFamily="34" charset="0"/>
              </a:rPr>
              <a:t>Femtography</a:t>
            </a:r>
            <a:endParaRPr lang="en-US" sz="2000" b="1" dirty="0">
              <a:solidFill>
                <a:srgbClr val="0000FF"/>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4E8FFF8-2B2A-52F3-EFD9-8883EEFC899F}"/>
              </a:ext>
            </a:extLst>
          </p:cNvPr>
          <p:cNvSpPr txBox="1"/>
          <p:nvPr/>
        </p:nvSpPr>
        <p:spPr>
          <a:xfrm rot="5400000">
            <a:off x="8322683" y="1234462"/>
            <a:ext cx="841897" cy="400110"/>
          </a:xfrm>
          <a:prstGeom prst="rect">
            <a:avLst/>
          </a:prstGeom>
          <a:noFill/>
          <a:ln>
            <a:solidFill>
              <a:schemeClr val="tx1"/>
            </a:solidFill>
          </a:ln>
        </p:spPr>
        <p:txBody>
          <a:bodyPr wrap="none" rtlCol="0">
            <a:spAutoFit/>
          </a:bodyPr>
          <a:lstStyle/>
          <a:p>
            <a:r>
              <a:rPr lang="en-US" sz="2000" b="1" dirty="0">
                <a:solidFill>
                  <a:srgbClr val="0000FF"/>
                </a:solidFill>
                <a:latin typeface="Arial" panose="020B0604020202020204" pitchFamily="34" charset="0"/>
                <a:cs typeface="Arial" panose="020B0604020202020204" pitchFamily="34" charset="0"/>
              </a:rPr>
              <a:t>PDFs</a:t>
            </a:r>
          </a:p>
        </p:txBody>
      </p:sp>
      <p:cxnSp>
        <p:nvCxnSpPr>
          <p:cNvPr id="7" name="Straight Arrow Connector 6">
            <a:extLst>
              <a:ext uri="{FF2B5EF4-FFF2-40B4-BE49-F238E27FC236}">
                <a16:creationId xmlns:a16="http://schemas.microsoft.com/office/drawing/2014/main" id="{CA7A012E-9837-2EC6-E6DF-9C30730B6C1C}"/>
              </a:ext>
            </a:extLst>
          </p:cNvPr>
          <p:cNvCxnSpPr>
            <a:stCxn id="9" idx="3"/>
            <a:endCxn id="12" idx="1"/>
          </p:cNvCxnSpPr>
          <p:nvPr/>
        </p:nvCxnSpPr>
        <p:spPr>
          <a:xfrm>
            <a:off x="8743632" y="1855466"/>
            <a:ext cx="3" cy="1647498"/>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587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err="1" smtClean="0">
            <a:latin typeface="Comic Sans MS" panose="030F0902030302020204" pitchFamily="66" charset="0"/>
          </a:defRPr>
        </a:defPPr>
      </a:lstStyle>
    </a:txDef>
  </a:objectDefaults>
  <a:extraClrSchemeLst/>
  <a:extLst>
    <a:ext uri="{05A4C25C-085E-4340-85A3-A5531E510DB2}">
      <thm15:themeFamily xmlns:thm15="http://schemas.microsoft.com/office/thememl/2012/main" name="EIC_PPT_Template_EditableTextLogos" id="{00FAD509-D349-8A47-998B-D6A9B09DAFE7}" vid="{C82AAD2E-8960-DB40-8700-990D4EEA0A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18853</TotalTime>
  <Words>5189</Words>
  <Application>Microsoft Office PowerPoint</Application>
  <PresentationFormat>On-screen Show (4:3)</PresentationFormat>
  <Paragraphs>753</Paragraphs>
  <Slides>56</Slides>
  <Notes>1</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2</vt:i4>
      </vt:variant>
      <vt:variant>
        <vt:lpstr>Slide Titles</vt:lpstr>
      </vt:variant>
      <vt:variant>
        <vt:i4>56</vt:i4>
      </vt:variant>
    </vt:vector>
  </HeadingPairs>
  <TitlesOfParts>
    <vt:vector size="71" baseType="lpstr">
      <vt:lpstr>Arial</vt:lpstr>
      <vt:lpstr>Bookman Old Style</vt:lpstr>
      <vt:lpstr>Calibri</vt:lpstr>
      <vt:lpstr>Cambria Math</vt:lpstr>
      <vt:lpstr>Comic Sans MS</vt:lpstr>
      <vt:lpstr>Courier New</vt:lpstr>
      <vt:lpstr>Lucida Grande</vt:lpstr>
      <vt:lpstr>PingFangSC-Regular</vt:lpstr>
      <vt:lpstr>Symbol</vt:lpstr>
      <vt:lpstr>Times</vt:lpstr>
      <vt:lpstr>Times New Roman</vt:lpstr>
      <vt:lpstr>Wingdings</vt:lpstr>
      <vt:lpstr>Office Theme</vt:lpstr>
      <vt:lpstr>Equation</vt:lpstr>
      <vt:lpstr>Image</vt:lpstr>
      <vt:lpstr>Towards a New Science Frontier: The Electron Ion Collider – Science, Detector and Status </vt:lpstr>
      <vt:lpstr>Outline</vt:lpstr>
      <vt:lpstr>The Scientific Foundation for an EIC was Built Over Two Decades</vt:lpstr>
      <vt:lpstr>EIC High Level Project Schedule</vt:lpstr>
      <vt:lpstr>EIC Science Landscape</vt:lpstr>
      <vt:lpstr>21st Century View of the  Fundamental Structure of the Proton </vt:lpstr>
      <vt:lpstr>Proton Structure</vt:lpstr>
      <vt:lpstr>Nuclear Femtography - Imaging</vt:lpstr>
      <vt:lpstr>Exploring the 3D Nucleon Structure</vt:lpstr>
      <vt:lpstr>EIC Scope</vt:lpstr>
      <vt:lpstr>3D Structure of Nucleons and Nuclei</vt:lpstr>
      <vt:lpstr>EIC Science Questions</vt:lpstr>
      <vt:lpstr>2+1 Dimensional Imaging of Quarks &amp; Gluons </vt:lpstr>
      <vt:lpstr>2+1 Dimensional Imaging in Coordinate Space </vt:lpstr>
      <vt:lpstr>What Does a Proton (or a Nucleus) Look Like? </vt:lpstr>
      <vt:lpstr>Confined Spatial Correlations: Transverse Spatial Distribution of Gluons</vt:lpstr>
      <vt:lpstr>Confined Motion: Transverse Momentum Distributions of Quarks &amp; Gluons</vt:lpstr>
      <vt:lpstr>The EIC Will Deliver </vt:lpstr>
      <vt:lpstr>EIC Science: Deuterons and neutron targets</vt:lpstr>
      <vt:lpstr>EIC e-d (with ntag) projection with 100/fb luminosity</vt:lpstr>
      <vt:lpstr>Improved d(x) Precision of EIC is Good News</vt:lpstr>
      <vt:lpstr>What Do We Know: Mass of the Proton, Pion, Kaon</vt:lpstr>
      <vt:lpstr>Mass of the Proton, Pion, Kaon – the Chiral Limit</vt:lpstr>
      <vt:lpstr>The Incomplete Proton: Mass Puzzle</vt:lpstr>
      <vt:lpstr>Elastic Y production near threshold at an EIC</vt:lpstr>
      <vt:lpstr>JLab12 and EIC: Constraining the Vacuum Contribution to the Proton Mass</vt:lpstr>
      <vt:lpstr>The Incomplete Hadron: Mass Puzzle</vt:lpstr>
      <vt:lpstr>EIC – Versatility and Luminosity is Key</vt:lpstr>
      <vt:lpstr>Reduction of Pion 1-D Structure Information by EIC</vt:lpstr>
      <vt:lpstr>World Data on F2p        World Data on g1p       World Data on h1p</vt:lpstr>
      <vt:lpstr>The Spin of the Proton</vt:lpstr>
      <vt:lpstr>The Incomplete Hadron – the Spin Puzzle</vt:lpstr>
      <vt:lpstr>Timeline of the Universe</vt:lpstr>
      <vt:lpstr>Towards a QM Description of the Final State</vt:lpstr>
      <vt:lpstr>What Do We Know of Gluons in Nuclei? Not Much!</vt:lpstr>
      <vt:lpstr>EIC: impact on the knowledge of 1D Nuclear PDFs</vt:lpstr>
      <vt:lpstr>The Evolution of a Proton – Deep Into the Sea</vt:lpstr>
      <vt:lpstr>Gluon Saturation: What To Measure?</vt:lpstr>
      <vt:lpstr>The EIC Will Deliver </vt:lpstr>
      <vt:lpstr>Exposing Different Layers of the Nuclear Landscape with Electron Scattering  </vt:lpstr>
      <vt:lpstr>Diffraction for the 21st Century</vt:lpstr>
      <vt:lpstr>Interaction Region Layout</vt:lpstr>
      <vt:lpstr>Far-forward physics at EIC </vt:lpstr>
      <vt:lpstr>New Avenues</vt:lpstr>
      <vt:lpstr>Exotic Glue in Nuclei</vt:lpstr>
      <vt:lpstr>QCD Landscape Explored by EIC </vt:lpstr>
      <vt:lpstr>EIC Physics vs. Luminosity &amp; Energy</vt:lpstr>
      <vt:lpstr>The EIC Will Deliver </vt:lpstr>
      <vt:lpstr>Uniqueness of EIC</vt:lpstr>
      <vt:lpstr>EIC Science is Well Known and Highly Cited</vt:lpstr>
      <vt:lpstr>EIC: 21st Century Laboratory of Emergent Dynamics in QCD</vt:lpstr>
      <vt:lpstr>Jefferson Lab and EIC – an exciting future lies ahead</vt:lpstr>
      <vt:lpstr>PowerPoint Presentation</vt:lpstr>
      <vt:lpstr>EIC Science – Findings of the NAS Committee</vt:lpstr>
      <vt:lpstr>NAS Report on EIC Requirements</vt:lpstr>
      <vt:lpstr>Imaging Physical Systems is Key to New Understanding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EIC: A collider to map initial and final state correlations with high precision</dc:title>
  <dc:creator>Aschenauer, Elke</dc:creator>
  <cp:lastModifiedBy>Rolf Ent</cp:lastModifiedBy>
  <cp:revision>902</cp:revision>
  <cp:lastPrinted>2022-09-17T15:54:30Z</cp:lastPrinted>
  <dcterms:created xsi:type="dcterms:W3CDTF">2019-04-29T20:50:32Z</dcterms:created>
  <dcterms:modified xsi:type="dcterms:W3CDTF">2023-08-29T00:38:57Z</dcterms:modified>
</cp:coreProperties>
</file>