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56" r:id="rId2"/>
    <p:sldId id="3985" r:id="rId3"/>
    <p:sldId id="3778" r:id="rId4"/>
    <p:sldId id="5707" r:id="rId5"/>
    <p:sldId id="5702" r:id="rId6"/>
    <p:sldId id="5701" r:id="rId7"/>
    <p:sldId id="5719" r:id="rId8"/>
    <p:sldId id="5718" r:id="rId9"/>
    <p:sldId id="3794" r:id="rId10"/>
    <p:sldId id="2285" r:id="rId11"/>
    <p:sldId id="3988" r:id="rId12"/>
    <p:sldId id="4728" r:id="rId13"/>
    <p:sldId id="5752" r:id="rId14"/>
    <p:sldId id="3799" r:id="rId15"/>
    <p:sldId id="4744" r:id="rId16"/>
    <p:sldId id="1524" r:id="rId17"/>
    <p:sldId id="5721" r:id="rId18"/>
    <p:sldId id="5687" r:id="rId19"/>
    <p:sldId id="5754" r:id="rId20"/>
    <p:sldId id="5720" r:id="rId21"/>
    <p:sldId id="5753" r:id="rId22"/>
    <p:sldId id="4747" r:id="rId23"/>
    <p:sldId id="5751" r:id="rId24"/>
    <p:sldId id="5750" r:id="rId25"/>
    <p:sldId id="5729" r:id="rId26"/>
    <p:sldId id="4732" r:id="rId27"/>
    <p:sldId id="4742" r:id="rId28"/>
    <p:sldId id="4746" r:id="rId29"/>
    <p:sldId id="5747" r:id="rId30"/>
    <p:sldId id="5755" r:id="rId31"/>
    <p:sldId id="3823" r:id="rId32"/>
    <p:sldId id="3911" r:id="rId33"/>
    <p:sldId id="3909" r:id="rId34"/>
    <p:sldId id="3913" r:id="rId35"/>
    <p:sldId id="5748" r:id="rId36"/>
    <p:sldId id="4730" r:id="rId37"/>
    <p:sldId id="3755" r:id="rId38"/>
    <p:sldId id="5749" r:id="rId39"/>
    <p:sldId id="2296" r:id="rId40"/>
    <p:sldId id="5756" r:id="rId41"/>
    <p:sldId id="5723" r:id="rId42"/>
    <p:sldId id="5757" r:id="rId43"/>
    <p:sldId id="5758" r:id="rId44"/>
    <p:sldId id="3957" r:id="rId45"/>
    <p:sldId id="1367" r:id="rId46"/>
    <p:sldId id="3701" r:id="rId47"/>
    <p:sldId id="3810" r:id="rId48"/>
    <p:sldId id="3807" r:id="rId49"/>
    <p:sldId id="3812" r:id="rId50"/>
    <p:sldId id="5728" r:id="rId51"/>
    <p:sldId id="5691" r:id="rId52"/>
    <p:sldId id="268" r:id="rId53"/>
    <p:sldId id="3965" r:id="rId54"/>
    <p:sldId id="3814" r:id="rId55"/>
    <p:sldId id="3750" r:id="rId56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2600"/>
    <a:srgbClr val="008000"/>
    <a:srgbClr val="66FF33"/>
    <a:srgbClr val="FFD579"/>
    <a:srgbClr val="FF9300"/>
    <a:srgbClr val="0000FF"/>
    <a:srgbClr val="0000DB"/>
    <a:srgbClr val="008F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5332" autoAdjust="0"/>
  </p:normalViewPr>
  <p:slideViewPr>
    <p:cSldViewPr snapToGrid="0" snapToObjects="1">
      <p:cViewPr varScale="1">
        <p:scale>
          <a:sx n="63" d="100"/>
          <a:sy n="63" d="100"/>
        </p:scale>
        <p:origin x="1232" y="56"/>
      </p:cViewPr>
      <p:guideLst>
        <p:guide orient="horz" pos="36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9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26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676960"/>
            <a:ext cx="3086100" cy="178758"/>
          </a:xfrm>
        </p:spPr>
        <p:txBody>
          <a:bodyPr/>
          <a:lstStyle>
            <a:lvl1pPr>
              <a:defRPr sz="800">
                <a:latin typeface="+mj-lt"/>
                <a:cs typeface="Comic Sans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76960"/>
            <a:ext cx="2057400" cy="178758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endPos="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664687"/>
            <a:ext cx="3086100" cy="191030"/>
          </a:xfrm>
        </p:spPr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79747"/>
            <a:ext cx="2057400" cy="191030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endPos="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652413"/>
            <a:ext cx="3086100" cy="194915"/>
          </a:xfrm>
        </p:spPr>
        <p:txBody>
          <a:bodyPr/>
          <a:lstStyle>
            <a:lvl1pPr>
              <a:defRPr sz="8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63085"/>
            <a:ext cx="2057400" cy="194915"/>
          </a:xfrm>
        </p:spPr>
        <p:txBody>
          <a:bodyPr/>
          <a:lstStyle>
            <a:lvl1pPr algn="l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jlab.org/Requirements/index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80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10" Type="http://schemas.openxmlformats.org/officeDocument/2006/relationships/image" Target="../media/image52.emf"/><Relationship Id="rId4" Type="http://schemas.openxmlformats.org/officeDocument/2006/relationships/image" Target="../media/image47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4.png"/><Relationship Id="rId7" Type="http://schemas.openxmlformats.org/officeDocument/2006/relationships/image" Target="../media/image65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NULL"/><Relationship Id="rId9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81.png"/><Relationship Id="rId4" Type="http://schemas.openxmlformats.org/officeDocument/2006/relationships/image" Target="../media/image7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2.png"/><Relationship Id="rId7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67.jpe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indico.cern.ch/event/1063927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iki.bnl.gov/conferences/index.php/ProjectRandDFY23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hyperlink" Target="https://wiki.bnl.gov/EPIC/index.php?title=Background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NULL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5.emf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eic/CFC.php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45E5-B96D-4C8D-947E-45F782E41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760" y="2189480"/>
            <a:ext cx="7878015" cy="1774948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endPos="0" dist="5080" dir="5400000" sy="-100000" algn="bl" rotWithShape="0"/>
                </a:effectLst>
              </a:rPr>
              <a:t>Towards a New Science Frontier: The Electron Ion Collider – Science, Detector and Status</a:t>
            </a:r>
            <a:b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endPos="0" dist="5080" dir="5400000" sy="-100000" algn="bl" rotWithShape="0"/>
                </a:effectLst>
              </a:rPr>
            </a:b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  <a:reflection endPos="0" dist="5080" dir="5400000" sy="-100000" algn="bl" rotWithShape="0"/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1F55E-30EE-4C1A-8892-83A289C0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2405" y="4470400"/>
            <a:ext cx="6673370" cy="15951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ffectLst/>
              </a:rPr>
              <a:t>Rolf Ent (Jefferson Lab)</a:t>
            </a:r>
          </a:p>
          <a:p>
            <a:r>
              <a:rPr lang="en-US" dirty="0">
                <a:effectLst/>
              </a:rPr>
              <a:t>TIDC Autumn School on Electron-Ion Collider</a:t>
            </a:r>
          </a:p>
          <a:p>
            <a:r>
              <a:rPr lang="en-US" sz="1600" dirty="0">
                <a:effectLst/>
              </a:rPr>
              <a:t>August 28-30, 2023</a:t>
            </a:r>
          </a:p>
        </p:txBody>
      </p:sp>
    </p:spTree>
    <p:extLst>
      <p:ext uri="{BB962C8B-B14F-4D97-AF65-F5344CB8AC3E}">
        <p14:creationId xmlns:p14="http://schemas.microsoft.com/office/powerpoint/2010/main" val="1357713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latin typeface="+mj-lt"/>
              </a:rPr>
              <a:pPr/>
              <a:t>10</a:t>
            </a:fld>
            <a:endParaRPr lang="en-US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What is Needed Experimentally?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FC7539-8DA3-4AED-8AED-A999D0E43797}"/>
              </a:ext>
            </a:extLst>
          </p:cNvPr>
          <p:cNvSpPr>
            <a:spLocks/>
          </p:cNvSpPr>
          <p:nvPr/>
        </p:nvSpPr>
        <p:spPr bwMode="auto">
          <a:xfrm>
            <a:off x="1618604" y="588836"/>
            <a:ext cx="6527428" cy="27699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experimental measurements categories to address EIC physics: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5A3FEB1-4C72-4CF4-8021-078255EC19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5503" y="4599862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" imgH="165100" progId="Equation.DSMT4">
                  <p:embed/>
                </p:oleObj>
              </mc:Choice>
              <mc:Fallback>
                <p:oleObj name="Equation" r:id="rId2" imgW="114300" imgH="1651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5A3FEB1-4C72-4CF4-8021-078255EC19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95503" y="4599862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110C3AC8-06DF-4E4E-BE08-0B4D977B510C}"/>
              </a:ext>
            </a:extLst>
          </p:cNvPr>
          <p:cNvSpPr/>
          <p:nvPr/>
        </p:nvSpPr>
        <p:spPr>
          <a:xfrm>
            <a:off x="109455" y="968191"/>
            <a:ext cx="1891467" cy="83503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Parton Distributions in nucleons and nuclei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E1B026-758C-4CAD-9FB8-7D7E20D147C6}"/>
              </a:ext>
            </a:extLst>
          </p:cNvPr>
          <p:cNvSpPr/>
          <p:nvPr/>
        </p:nvSpPr>
        <p:spPr>
          <a:xfrm>
            <a:off x="2347710" y="966483"/>
            <a:ext cx="1912311" cy="856571"/>
          </a:xfrm>
          <a:prstGeom prst="ellipse">
            <a:avLst/>
          </a:prstGeom>
          <a:solidFill>
            <a:srgbClr val="CCFFCC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Spin and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Flavor structure of nucleons and nuclei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57FFC8-FE10-4205-9651-15D939B67999}"/>
              </a:ext>
            </a:extLst>
          </p:cNvPr>
          <p:cNvSpPr/>
          <p:nvPr/>
        </p:nvSpPr>
        <p:spPr>
          <a:xfrm>
            <a:off x="5956816" y="967086"/>
            <a:ext cx="1874744" cy="819666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QCD at Extreme Parton Densities - Saturation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67C3E0-A89F-4C74-883B-F6FB679BCFAE}"/>
              </a:ext>
            </a:extLst>
          </p:cNvPr>
          <p:cNvSpPr/>
          <p:nvPr/>
        </p:nvSpPr>
        <p:spPr>
          <a:xfrm>
            <a:off x="7491073" y="969307"/>
            <a:ext cx="1631412" cy="819666"/>
          </a:xfrm>
          <a:prstGeom prst="ellipse">
            <a:avLst/>
          </a:prstGeom>
          <a:solidFill>
            <a:srgbClr val="FF66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Tomography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Spatial Imaging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A3007C-96C0-4F28-BC27-FEB08FB4A394}"/>
              </a:ext>
            </a:extLst>
          </p:cNvPr>
          <p:cNvSpPr/>
          <p:nvPr/>
        </p:nvSpPr>
        <p:spPr>
          <a:xfrm>
            <a:off x="3902101" y="970843"/>
            <a:ext cx="1788687" cy="841782"/>
          </a:xfrm>
          <a:prstGeom prst="ellipse">
            <a:avLst/>
          </a:prstGeom>
          <a:solidFill>
            <a:srgbClr val="FF66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Tomography Transverse Momentum Dist.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EA6D4E43-5B49-4E80-8F2C-2D7EEE505B92}"/>
              </a:ext>
            </a:extLst>
          </p:cNvPr>
          <p:cNvSpPr>
            <a:spLocks/>
          </p:cNvSpPr>
          <p:nvPr/>
        </p:nvSpPr>
        <p:spPr bwMode="auto">
          <a:xfrm>
            <a:off x="127963" y="3629362"/>
            <a:ext cx="133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inclusive DIS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B58DE3E7-7B63-444C-AC30-05D1CC85F73B}"/>
              </a:ext>
            </a:extLst>
          </p:cNvPr>
          <p:cNvSpPr>
            <a:spLocks/>
          </p:cNvSpPr>
          <p:nvPr/>
        </p:nvSpPr>
        <p:spPr bwMode="auto">
          <a:xfrm>
            <a:off x="113537" y="3896265"/>
            <a:ext cx="281166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scattered lepton 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multi-dimensional binning: x, Q</a:t>
            </a:r>
            <a:r>
              <a:rPr lang="en-US" sz="1400" baseline="30000" dirty="0">
                <a:latin typeface="+mj-lt"/>
                <a:ea typeface="ＭＳ Ｐゴシック" charset="0"/>
                <a:cs typeface="Comic Sans MS"/>
                <a:sym typeface="Corbel" charset="0"/>
              </a:rPr>
              <a:t>2</a:t>
            </a:r>
          </a:p>
          <a:p>
            <a:pPr marL="457200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reach to lowest x, Q</a:t>
            </a:r>
            <a:r>
              <a:rPr lang="en-US" sz="1400" baseline="300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2 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impacts </a:t>
            </a:r>
          </a:p>
          <a:p>
            <a:pPr marL="457200">
              <a:buClr>
                <a:srgbClr val="000000"/>
              </a:buClr>
              <a:buSzPct val="125000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Interaction Region design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578D36-F8AF-4FF1-80CB-FA2C33E88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337" t="5580" r="1112" b="697"/>
          <a:stretch>
            <a:fillRect/>
          </a:stretch>
        </p:blipFill>
        <p:spPr bwMode="auto">
          <a:xfrm>
            <a:off x="178447" y="1989441"/>
            <a:ext cx="1830110" cy="143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2AA0E746-D1DF-45E9-B45F-09C9FD436274}"/>
              </a:ext>
            </a:extLst>
          </p:cNvPr>
          <p:cNvSpPr>
            <a:spLocks/>
          </p:cNvSpPr>
          <p:nvPr/>
        </p:nvSpPr>
        <p:spPr bwMode="auto">
          <a:xfrm>
            <a:off x="3194116" y="3629050"/>
            <a:ext cx="1897654" cy="2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semi-inclusive DIS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70F70847-D3DA-4C8D-A0B5-30D672A535B2}"/>
              </a:ext>
            </a:extLst>
          </p:cNvPr>
          <p:cNvSpPr>
            <a:spLocks/>
          </p:cNvSpPr>
          <p:nvPr/>
        </p:nvSpPr>
        <p:spPr bwMode="auto">
          <a:xfrm>
            <a:off x="3194116" y="3903688"/>
            <a:ext cx="28409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scattered lepton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and hadrons in coincidence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multi-dimensional binning: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x, Q</a:t>
            </a:r>
            <a:r>
              <a:rPr lang="en-US" sz="1400" baseline="30000" dirty="0">
                <a:latin typeface="+mj-lt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z, </a:t>
            </a:r>
            <a:r>
              <a:rPr lang="en-US" sz="1400" dirty="0" err="1">
                <a:latin typeface="+mj-lt"/>
                <a:ea typeface="ＭＳ Ｐゴシック" charset="0"/>
                <a:cs typeface="Comic Sans MS"/>
                <a:sym typeface="Corbel" charset="0"/>
              </a:rPr>
              <a:t>p</a:t>
            </a:r>
            <a:r>
              <a:rPr lang="en-US" sz="1400" baseline="-25000" dirty="0" err="1">
                <a:latin typeface="+mj-lt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</a:t>
            </a:r>
            <a:r>
              <a:rPr lang="en-US" sz="1400" dirty="0">
                <a:latin typeface="Symbol" pitchFamily="2" charset="2"/>
                <a:ea typeface="ＭＳ Ｐゴシック" charset="0"/>
                <a:cs typeface="Symbol" charset="2"/>
                <a:sym typeface="Corbel" charset="0"/>
              </a:rPr>
              <a:t>Q</a:t>
            </a:r>
          </a:p>
          <a:p>
            <a:pPr marL="457200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Symbol" charset="2"/>
                <a:sym typeface="Corbel" charset="0"/>
              </a:rPr>
              <a:t>particle identification over entire region is critical</a:t>
            </a:r>
          </a:p>
        </p:txBody>
      </p:sp>
      <p:pic>
        <p:nvPicPr>
          <p:cNvPr id="18" name="Picture 30" descr="sidis-diagram.eps">
            <a:extLst>
              <a:ext uri="{FF2B5EF4-FFF2-40B4-BE49-F238E27FC236}">
                <a16:creationId xmlns:a16="http://schemas.microsoft.com/office/drawing/2014/main" id="{EEF2BC44-44FB-4C0E-B044-0E59DDBC90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3068" y="1991171"/>
            <a:ext cx="2085030" cy="148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4F55D77A-1378-4D72-B542-CB901767748D}"/>
              </a:ext>
            </a:extLst>
          </p:cNvPr>
          <p:cNvSpPr>
            <a:spLocks/>
          </p:cNvSpPr>
          <p:nvPr/>
        </p:nvSpPr>
        <p:spPr bwMode="auto">
          <a:xfrm>
            <a:off x="6514494" y="3626220"/>
            <a:ext cx="2155828" cy="2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latin typeface="+mj-lt"/>
                <a:ea typeface="ＭＳ Ｐゴシック" charset="0"/>
                <a:cs typeface="Comic Sans MS"/>
                <a:sym typeface="Corbel Bold" charset="0"/>
              </a:rPr>
              <a:t>exclusive processes 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A098A6C-E93B-41E6-9FF4-ECD3D6965514}"/>
              </a:ext>
            </a:extLst>
          </p:cNvPr>
          <p:cNvSpPr>
            <a:spLocks/>
          </p:cNvSpPr>
          <p:nvPr/>
        </p:nvSpPr>
        <p:spPr bwMode="auto">
          <a:xfrm>
            <a:off x="6514495" y="3914869"/>
            <a:ext cx="262950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measure all particles in event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multi-dimensional binning: </a:t>
            </a:r>
          </a:p>
          <a:p>
            <a:pPr>
              <a:buClr>
                <a:srgbClr val="000000"/>
              </a:buClr>
              <a:buSzPct val="125000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  x, Q</a:t>
            </a:r>
            <a:r>
              <a:rPr lang="en-US" sz="1400" baseline="30000" dirty="0">
                <a:latin typeface="+mj-lt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, t, </a:t>
            </a:r>
            <a:r>
              <a:rPr lang="en-US" sz="1400" dirty="0">
                <a:latin typeface="Symbol" pitchFamily="2" charset="2"/>
                <a:ea typeface="ＭＳ Ｐゴシック" charset="0"/>
                <a:cs typeface="Symbol" charset="2"/>
                <a:sym typeface="Corbel" charset="0"/>
              </a:rPr>
              <a:t>Q</a:t>
            </a:r>
          </a:p>
          <a:p>
            <a:pPr>
              <a:buClr>
                <a:srgbClr val="000000"/>
              </a:buClr>
              <a:buSzPct val="125000"/>
              <a:buFont typeface="Corbel" charset="0"/>
              <a:buChar char="•"/>
            </a:pP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proton </a:t>
            </a:r>
            <a:r>
              <a:rPr lang="en-US" sz="1400" dirty="0" err="1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p</a:t>
            </a:r>
            <a:r>
              <a:rPr lang="en-US" sz="1400" baseline="-25000" dirty="0" err="1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:  </a:t>
            </a:r>
            <a:r>
              <a:rPr lang="en-US" sz="1400" dirty="0">
                <a:latin typeface="+mj-lt"/>
                <a:ea typeface="ＭＳ Ｐゴシック" charset="0"/>
                <a:cs typeface="Comic Sans MS"/>
                <a:sym typeface="Corbel" charset="0"/>
              </a:rPr>
              <a:t>0.2 - 1.3 GeV</a:t>
            </a:r>
          </a:p>
          <a:p>
            <a:pPr lvl="1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cannot be detected in main detector</a:t>
            </a:r>
          </a:p>
          <a:p>
            <a:pPr lvl="1" indent="-285750">
              <a:buClr>
                <a:srgbClr val="0432FF"/>
              </a:buClr>
              <a:buSzPct val="100000"/>
              <a:buFont typeface="Wingdings" pitchFamily="2" charset="2"/>
              <a:buChar char="à"/>
            </a:pPr>
            <a:r>
              <a:rPr lang="en-US" sz="1400" dirty="0">
                <a:solidFill>
                  <a:srgbClr val="0432FF"/>
                </a:solidFill>
                <a:latin typeface="+mj-lt"/>
                <a:ea typeface="ＭＳ Ｐゴシック" charset="0"/>
                <a:cs typeface="Comic Sans MS"/>
                <a:sym typeface="Corbel" charset="0"/>
              </a:rPr>
              <a:t>strong impact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Corbel" charset="0"/>
              </a:rPr>
              <a:t>on Interaction Region design</a:t>
            </a:r>
          </a:p>
        </p:txBody>
      </p:sp>
      <p:pic>
        <p:nvPicPr>
          <p:cNvPr id="21" name="Picture 20" descr="GPD.png">
            <a:extLst>
              <a:ext uri="{FF2B5EF4-FFF2-40B4-BE49-F238E27FC236}">
                <a16:creationId xmlns:a16="http://schemas.microsoft.com/office/drawing/2014/main" id="{FB16436A-595C-41F3-8CDD-4A05D3A4F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16" y="1991959"/>
            <a:ext cx="2110740" cy="12573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4E5A766-8EE1-4671-8B43-8D1AFA3F3ACF}"/>
              </a:ext>
            </a:extLst>
          </p:cNvPr>
          <p:cNvGrpSpPr/>
          <p:nvPr/>
        </p:nvGrpSpPr>
        <p:grpSpPr>
          <a:xfrm rot="16200000">
            <a:off x="4003809" y="3978839"/>
            <a:ext cx="1176883" cy="4550773"/>
            <a:chOff x="5538607" y="819097"/>
            <a:chExt cx="1176883" cy="4550773"/>
          </a:xfrm>
        </p:grpSpPr>
        <p:sp>
          <p:nvSpPr>
            <p:cNvPr id="23" name="AutoShape 19">
              <a:extLst>
                <a:ext uri="{FF2B5EF4-FFF2-40B4-BE49-F238E27FC236}">
                  <a16:creationId xmlns:a16="http://schemas.microsoft.com/office/drawing/2014/main" id="{5728DD47-38AC-49C6-8075-541B4FC5C2D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851662" y="2506042"/>
              <a:ext cx="4550773" cy="1176883"/>
            </a:xfrm>
            <a:prstGeom prst="rightArrow">
              <a:avLst>
                <a:gd name="adj1" fmla="val 32000"/>
                <a:gd name="adj2" fmla="val 63778"/>
              </a:avLst>
            </a:prstGeom>
            <a:gradFill flip="none"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lin ang="0" scaled="1"/>
              <a:tileRect/>
            </a:gra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003BF8B9-17A2-4252-AEB8-88826B8410D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98966" y="2758964"/>
              <a:ext cx="3433031" cy="27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600" b="1" dirty="0">
                  <a:solidFill>
                    <a:schemeClr val="bg1"/>
                  </a:solidFill>
                  <a:latin typeface="+mj-lt"/>
                  <a:ea typeface="ＭＳ Ｐゴシック" charset="0"/>
                  <a:cs typeface="Corbel Bold" charset="0"/>
                  <a:sym typeface="Corbel Bold" charset="0"/>
                </a:rPr>
                <a:t>machine &amp; detector </a:t>
              </a:r>
              <a:r>
                <a:rPr lang="en-US" sz="1600" b="1" dirty="0">
                  <a:latin typeface="+mj-lt"/>
                  <a:ea typeface="ＭＳ Ｐゴシック" charset="0"/>
                  <a:cs typeface="Corbel Bold" charset="0"/>
                  <a:sym typeface="Corbel Bold" charset="0"/>
                </a:rPr>
                <a:t>requirements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95732B1A-22DE-4AA4-88CB-62475CE39B65}"/>
              </a:ext>
            </a:extLst>
          </p:cNvPr>
          <p:cNvSpPr/>
          <p:nvPr/>
        </p:nvSpPr>
        <p:spPr>
          <a:xfrm>
            <a:off x="8276837" y="2791429"/>
            <a:ext cx="505047" cy="470441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E3F64-F5DF-49E4-8441-CE1BDC86A721}"/>
              </a:ext>
            </a:extLst>
          </p:cNvPr>
          <p:cNvSpPr txBox="1"/>
          <p:nvPr/>
        </p:nvSpPr>
        <p:spPr>
          <a:xfrm>
            <a:off x="202202" y="5595710"/>
            <a:ext cx="100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∫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Ldt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1121AC-A533-4896-AF6B-AB1F6506DFF2}"/>
              </a:ext>
            </a:extLst>
          </p:cNvPr>
          <p:cNvSpPr txBox="1"/>
          <p:nvPr/>
        </p:nvSpPr>
        <p:spPr>
          <a:xfrm>
            <a:off x="948569" y="5677671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1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8EC441-A748-48C0-A19B-6264245862C2}"/>
              </a:ext>
            </a:extLst>
          </p:cNvPr>
          <p:cNvSpPr txBox="1"/>
          <p:nvPr/>
        </p:nvSpPr>
        <p:spPr>
          <a:xfrm>
            <a:off x="3670516" y="568618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10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E9DA46-6229-4603-BD5D-15F55ADD52C0}"/>
              </a:ext>
            </a:extLst>
          </p:cNvPr>
          <p:cNvSpPr txBox="1"/>
          <p:nvPr/>
        </p:nvSpPr>
        <p:spPr>
          <a:xfrm>
            <a:off x="6907298" y="5683150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j-lt"/>
              </a:rPr>
              <a:t>10 - 100 fb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249109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685D-BAEE-4C2B-97E0-CF6758EF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6"/>
            <a:ext cx="9115572" cy="6259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EIC General Purpose Detector: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B0184-84ED-4467-BDD0-6C7F6F6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7EE360-9827-2E58-EAAB-1C9BF8798582}"/>
              </a:ext>
            </a:extLst>
          </p:cNvPr>
          <p:cNvSpPr txBox="1"/>
          <p:nvPr/>
        </p:nvSpPr>
        <p:spPr>
          <a:xfrm>
            <a:off x="5434402" y="891166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Forward-</a:t>
            </a:r>
            <a:r>
              <a:rPr lang="en-US" sz="1600" dirty="0">
                <a:latin typeface="Symbol" pitchFamily="2" charset="2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5D7F9-D8DB-A3D2-BFDF-A70C36A6F040}"/>
              </a:ext>
            </a:extLst>
          </p:cNvPr>
          <p:cNvSpPr txBox="1"/>
          <p:nvPr/>
        </p:nvSpPr>
        <p:spPr>
          <a:xfrm>
            <a:off x="2664426" y="911796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Backward-</a:t>
            </a:r>
            <a:r>
              <a:rPr lang="en-US" sz="1600" dirty="0">
                <a:latin typeface="Symbol" pitchFamily="2" charset="2"/>
              </a:rPr>
              <a:t>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07A6A-6F27-719C-9AEF-26ACA0943429}"/>
              </a:ext>
            </a:extLst>
          </p:cNvPr>
          <p:cNvSpPr txBox="1"/>
          <p:nvPr/>
        </p:nvSpPr>
        <p:spPr>
          <a:xfrm>
            <a:off x="-83446" y="4425627"/>
            <a:ext cx="158729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very low Q</a:t>
            </a:r>
            <a:r>
              <a:rPr lang="en-US" sz="1100" baseline="30000" dirty="0">
                <a:latin typeface="+mj-lt"/>
              </a:rPr>
              <a:t>2</a:t>
            </a:r>
            <a:r>
              <a:rPr lang="en-US" sz="1100" dirty="0">
                <a:latin typeface="+mj-lt"/>
              </a:rPr>
              <a:t> </a:t>
            </a:r>
          </a:p>
          <a:p>
            <a:pPr algn="ctr"/>
            <a:r>
              <a:rPr lang="en-US" sz="1100" dirty="0">
                <a:latin typeface="+mj-lt"/>
              </a:rPr>
              <a:t>scattered lepton</a:t>
            </a:r>
          </a:p>
          <a:p>
            <a:pPr algn="ctr"/>
            <a:endParaRPr lang="en-US" sz="800" dirty="0">
              <a:latin typeface="+mj-lt"/>
            </a:endParaRPr>
          </a:p>
          <a:p>
            <a:pPr algn="ctr"/>
            <a:r>
              <a:rPr lang="en-US" sz="1100" dirty="0">
                <a:latin typeface="+mj-lt"/>
              </a:rPr>
              <a:t>Bethe-</a:t>
            </a:r>
            <a:r>
              <a:rPr lang="en-US" sz="1100" dirty="0" err="1">
                <a:latin typeface="+mj-lt"/>
              </a:rPr>
              <a:t>Heitler</a:t>
            </a:r>
            <a:r>
              <a:rPr lang="en-US" sz="1100" dirty="0">
                <a:latin typeface="+mj-lt"/>
              </a:rPr>
              <a:t> photons </a:t>
            </a:r>
          </a:p>
          <a:p>
            <a:pPr algn="ctr"/>
            <a:r>
              <a:rPr lang="en-US" sz="1100" dirty="0">
                <a:latin typeface="+mj-lt"/>
              </a:rPr>
              <a:t>for luminosity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E5921-2D0D-8178-D48A-7B2531454F33}"/>
              </a:ext>
            </a:extLst>
          </p:cNvPr>
          <p:cNvSpPr txBox="1"/>
          <p:nvPr/>
        </p:nvSpPr>
        <p:spPr>
          <a:xfrm>
            <a:off x="7514350" y="4608245"/>
            <a:ext cx="17171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particles from nuclear</a:t>
            </a:r>
          </a:p>
          <a:p>
            <a:pPr algn="ctr"/>
            <a:r>
              <a:rPr lang="en-US" sz="1100" dirty="0">
                <a:latin typeface="+mj-lt"/>
              </a:rPr>
              <a:t>breakup and</a:t>
            </a:r>
          </a:p>
          <a:p>
            <a:pPr algn="ctr"/>
            <a:r>
              <a:rPr lang="en-US" sz="1100" dirty="0">
                <a:latin typeface="+mj-lt"/>
              </a:rPr>
              <a:t>from diffractive reactions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2F1B2F-9E57-7361-42AE-4F4703BD2174}"/>
              </a:ext>
            </a:extLst>
          </p:cNvPr>
          <p:cNvCxnSpPr>
            <a:cxnSpLocks/>
          </p:cNvCxnSpPr>
          <p:nvPr/>
        </p:nvCxnSpPr>
        <p:spPr>
          <a:xfrm flipV="1">
            <a:off x="2573646" y="880645"/>
            <a:ext cx="1661036" cy="29294"/>
          </a:xfrm>
          <a:prstGeom prst="straightConnector1">
            <a:avLst/>
          </a:prstGeom>
          <a:ln w="317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2C8005-8789-4638-69A9-BAC74FFA95F3}"/>
              </a:ext>
            </a:extLst>
          </p:cNvPr>
          <p:cNvCxnSpPr>
            <a:cxnSpLocks/>
          </p:cNvCxnSpPr>
          <p:nvPr/>
        </p:nvCxnSpPr>
        <p:spPr>
          <a:xfrm flipH="1">
            <a:off x="4916532" y="864627"/>
            <a:ext cx="1864961" cy="8053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C49BCF-1C4C-68A2-07DD-0D95257C8176}"/>
              </a:ext>
            </a:extLst>
          </p:cNvPr>
          <p:cNvSpPr txBox="1"/>
          <p:nvPr/>
        </p:nvSpPr>
        <p:spPr>
          <a:xfrm>
            <a:off x="5063710" y="55663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electron beam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AAAE97-6F2C-C336-9055-213061EFD551}"/>
              </a:ext>
            </a:extLst>
          </p:cNvPr>
          <p:cNvSpPr txBox="1"/>
          <p:nvPr/>
        </p:nvSpPr>
        <p:spPr>
          <a:xfrm>
            <a:off x="2651767" y="581048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p/A beam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CA2287-9E55-273E-CCFD-B61644A73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2" r="18018" b="10531"/>
          <a:stretch/>
        </p:blipFill>
        <p:spPr>
          <a:xfrm flipH="1">
            <a:off x="4224583" y="602834"/>
            <a:ext cx="703100" cy="5388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9A05CE-8390-2503-0021-5ACC13E8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0349" y="1201124"/>
            <a:ext cx="7112327" cy="3999453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EB3BB49-6F3F-54D7-8190-4E54E9848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337" t="5580" r="1112" b="697"/>
          <a:stretch>
            <a:fillRect/>
          </a:stretch>
        </p:blipFill>
        <p:spPr bwMode="auto">
          <a:xfrm>
            <a:off x="94996" y="1104164"/>
            <a:ext cx="1830110" cy="143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9DBC71-72DF-14AF-933C-4AD64C78C6B8}"/>
              </a:ext>
            </a:extLst>
          </p:cNvPr>
          <p:cNvSpPr txBox="1"/>
          <p:nvPr/>
        </p:nvSpPr>
        <p:spPr>
          <a:xfrm>
            <a:off x="30917" y="758099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inclusive DIS: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CA2F9F-2C19-9AA2-3D3E-DD6C77F60C1D}"/>
              </a:ext>
            </a:extLst>
          </p:cNvPr>
          <p:cNvSpPr txBox="1"/>
          <p:nvPr/>
        </p:nvSpPr>
        <p:spPr>
          <a:xfrm>
            <a:off x="0" y="5856889"/>
            <a:ext cx="15869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40FF"/>
                </a:solidFill>
                <a:latin typeface="+mj-lt"/>
              </a:rPr>
              <a:t>Low Q</a:t>
            </a:r>
            <a:r>
              <a:rPr lang="en-US" sz="1600" baseline="30000" dirty="0">
                <a:solidFill>
                  <a:srgbClr val="FF40FF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FF40FF"/>
                </a:solidFill>
                <a:latin typeface="+mj-lt"/>
              </a:rPr>
              <a:t>-Tagger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CA351-B0C7-6E10-CC38-B6BA7C5EB9DF}"/>
              </a:ext>
            </a:extLst>
          </p:cNvPr>
          <p:cNvSpPr txBox="1"/>
          <p:nvPr/>
        </p:nvSpPr>
        <p:spPr>
          <a:xfrm>
            <a:off x="0" y="5477661"/>
            <a:ext cx="199766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+mj-lt"/>
              </a:rPr>
              <a:t>Luminosity Detector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002ED3-D56B-48DA-4279-524EE25F3042}"/>
              </a:ext>
            </a:extLst>
          </p:cNvPr>
          <p:cNvSpPr/>
          <p:nvPr/>
        </p:nvSpPr>
        <p:spPr>
          <a:xfrm>
            <a:off x="3456633" y="3763947"/>
            <a:ext cx="2240782" cy="1085976"/>
          </a:xfrm>
          <a:prstGeom prst="rect">
            <a:avLst/>
          </a:prstGeom>
          <a:gradFill>
            <a:gsLst>
              <a:gs pos="0">
                <a:srgbClr val="0432FF">
                  <a:alpha val="50000"/>
                </a:srgbClr>
              </a:gs>
              <a:gs pos="70000">
                <a:srgbClr val="0096FF"/>
              </a:gs>
              <a:gs pos="30000">
                <a:srgbClr val="0096FF"/>
              </a:gs>
              <a:gs pos="100000">
                <a:srgbClr val="0432FF">
                  <a:alpha val="80000"/>
                </a:srgbClr>
              </a:gs>
            </a:gsLst>
            <a:lin ang="0" scaled="1"/>
          </a:gra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2D0ED6-5047-B43C-37D9-6FEC4DC9C034}"/>
              </a:ext>
            </a:extLst>
          </p:cNvPr>
          <p:cNvSpPr/>
          <p:nvPr/>
        </p:nvSpPr>
        <p:spPr>
          <a:xfrm>
            <a:off x="3925712" y="4412371"/>
            <a:ext cx="1292576" cy="430301"/>
          </a:xfrm>
          <a:prstGeom prst="rect">
            <a:avLst/>
          </a:prstGeom>
          <a:gradFill>
            <a:gsLst>
              <a:gs pos="0">
                <a:srgbClr val="011893"/>
              </a:gs>
              <a:gs pos="70000">
                <a:srgbClr val="0096FF"/>
              </a:gs>
              <a:gs pos="30000">
                <a:srgbClr val="0096FF"/>
              </a:gs>
              <a:gs pos="100000">
                <a:srgbClr val="011893"/>
              </a:gs>
            </a:gsLst>
            <a:lin ang="0" scaled="1"/>
          </a:gra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087C40-F8F7-F28A-05CF-8371516976E5}"/>
              </a:ext>
            </a:extLst>
          </p:cNvPr>
          <p:cNvSpPr txBox="1"/>
          <p:nvPr/>
        </p:nvSpPr>
        <p:spPr>
          <a:xfrm>
            <a:off x="4063687" y="3001824"/>
            <a:ext cx="1016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Central</a:t>
            </a:r>
          </a:p>
          <a:p>
            <a:pPr algn="ctr"/>
            <a:r>
              <a:rPr lang="en-US" sz="1600" b="1" dirty="0">
                <a:latin typeface="+mj-lt"/>
              </a:rPr>
              <a:t>Detector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0AB0DC-1411-CD5D-76DF-09A55CF8DDF8}"/>
              </a:ext>
            </a:extLst>
          </p:cNvPr>
          <p:cNvSpPr txBox="1"/>
          <p:nvPr/>
        </p:nvSpPr>
        <p:spPr>
          <a:xfrm>
            <a:off x="1989529" y="3879864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Lepton</a:t>
            </a:r>
          </a:p>
          <a:p>
            <a:pPr algn="ctr"/>
            <a:r>
              <a:rPr lang="en-US" sz="1400" b="1" dirty="0">
                <a:latin typeface="+mj-lt"/>
              </a:rPr>
              <a:t>Endcap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DC1432-E8BC-D495-C0FA-78E626279708}"/>
              </a:ext>
            </a:extLst>
          </p:cNvPr>
          <p:cNvGrpSpPr/>
          <p:nvPr/>
        </p:nvGrpSpPr>
        <p:grpSpPr>
          <a:xfrm>
            <a:off x="2938404" y="3583093"/>
            <a:ext cx="338554" cy="1226638"/>
            <a:chOff x="2938404" y="3412965"/>
            <a:chExt cx="338554" cy="122663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BF270DA-42BB-EDBB-C820-B63E4B100DB1}"/>
                </a:ext>
              </a:extLst>
            </p:cNvPr>
            <p:cNvSpPr/>
            <p:nvPr/>
          </p:nvSpPr>
          <p:spPr>
            <a:xfrm>
              <a:off x="2991940" y="3412965"/>
              <a:ext cx="236406" cy="1226638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2AA3E3-10FF-D961-1B3B-39A3CAD2281F}"/>
                </a:ext>
              </a:extLst>
            </p:cNvPr>
            <p:cNvSpPr txBox="1"/>
            <p:nvPr/>
          </p:nvSpPr>
          <p:spPr>
            <a:xfrm rot="16200000">
              <a:off x="2748448" y="3948235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ECAL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C44C7F-1FD3-BAA1-C9E3-D0B085572212}"/>
              </a:ext>
            </a:extLst>
          </p:cNvPr>
          <p:cNvGrpSpPr/>
          <p:nvPr/>
        </p:nvGrpSpPr>
        <p:grpSpPr>
          <a:xfrm>
            <a:off x="2739930" y="3343973"/>
            <a:ext cx="338554" cy="1459839"/>
            <a:chOff x="2739930" y="3173845"/>
            <a:chExt cx="338554" cy="14598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6558258-BB32-432C-FD37-82831A0F41D9}"/>
                </a:ext>
              </a:extLst>
            </p:cNvPr>
            <p:cNvSpPr/>
            <p:nvPr/>
          </p:nvSpPr>
          <p:spPr>
            <a:xfrm>
              <a:off x="2755680" y="3173845"/>
              <a:ext cx="236406" cy="1459839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AA94D9-D88A-EAF7-67F1-EF0759287A29}"/>
                </a:ext>
              </a:extLst>
            </p:cNvPr>
            <p:cNvSpPr txBox="1"/>
            <p:nvPr/>
          </p:nvSpPr>
          <p:spPr>
            <a:xfrm rot="16200000">
              <a:off x="2544363" y="3941147"/>
              <a:ext cx="729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HCAL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A0D3BF-E425-B0BE-60A8-0B3B7FA551FF}"/>
              </a:ext>
            </a:extLst>
          </p:cNvPr>
          <p:cNvGrpSpPr/>
          <p:nvPr/>
        </p:nvGrpSpPr>
        <p:grpSpPr>
          <a:xfrm rot="16200000">
            <a:off x="3093794" y="4147643"/>
            <a:ext cx="976872" cy="370427"/>
            <a:chOff x="5895033" y="6114223"/>
            <a:chExt cx="1292576" cy="48296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37CE662-F75C-A915-4125-CB229290BDF4}"/>
                </a:ext>
              </a:extLst>
            </p:cNvPr>
            <p:cNvSpPr/>
            <p:nvPr/>
          </p:nvSpPr>
          <p:spPr>
            <a:xfrm>
              <a:off x="5895033" y="6166883"/>
              <a:ext cx="1292576" cy="430301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rgbClr val="011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6EBCB7-0F02-96B2-FE0C-CB1EB71B3282}"/>
                </a:ext>
              </a:extLst>
            </p:cNvPr>
            <p:cNvSpPr txBox="1"/>
            <p:nvPr/>
          </p:nvSpPr>
          <p:spPr>
            <a:xfrm>
              <a:off x="5899436" y="6114223"/>
              <a:ext cx="1273574" cy="44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Tracking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EDCFE08-2122-62BA-1318-D8B67340871A}"/>
              </a:ext>
            </a:extLst>
          </p:cNvPr>
          <p:cNvSpPr txBox="1"/>
          <p:nvPr/>
        </p:nvSpPr>
        <p:spPr>
          <a:xfrm>
            <a:off x="4207156" y="3663835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HCAL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EF5AE8-38FB-15FD-A9BC-6F858B953605}"/>
              </a:ext>
            </a:extLst>
          </p:cNvPr>
          <p:cNvSpPr txBox="1"/>
          <p:nvPr/>
        </p:nvSpPr>
        <p:spPr>
          <a:xfrm>
            <a:off x="4221583" y="4002331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ECAL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CCC64B-75E7-1EE1-D467-10B55A211D1A}"/>
              </a:ext>
            </a:extLst>
          </p:cNvPr>
          <p:cNvSpPr txBox="1"/>
          <p:nvPr/>
        </p:nvSpPr>
        <p:spPr>
          <a:xfrm>
            <a:off x="4073405" y="4426547"/>
            <a:ext cx="962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Tracking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7377C3-69FC-5052-1005-9E61DAC09169}"/>
              </a:ext>
            </a:extLst>
          </p:cNvPr>
          <p:cNvSpPr txBox="1"/>
          <p:nvPr/>
        </p:nvSpPr>
        <p:spPr>
          <a:xfrm>
            <a:off x="4123800" y="3814657"/>
            <a:ext cx="89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Magnet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1109AD-C2CA-B57B-12CF-862A323B79A1}"/>
              </a:ext>
            </a:extLst>
          </p:cNvPr>
          <p:cNvSpPr txBox="1"/>
          <p:nvPr/>
        </p:nvSpPr>
        <p:spPr>
          <a:xfrm>
            <a:off x="6389895" y="3869769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+mj-lt"/>
              </a:rPr>
              <a:t>Hadron</a:t>
            </a:r>
          </a:p>
          <a:p>
            <a:pPr algn="ctr"/>
            <a:r>
              <a:rPr lang="en-US" sz="1400" b="1" dirty="0">
                <a:latin typeface="+mj-lt"/>
              </a:rPr>
              <a:t>Endcap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6FD88E3-0790-2ED3-EA7E-F6547D609357}"/>
              </a:ext>
            </a:extLst>
          </p:cNvPr>
          <p:cNvGrpSpPr/>
          <p:nvPr/>
        </p:nvGrpSpPr>
        <p:grpSpPr>
          <a:xfrm>
            <a:off x="5678060" y="3768503"/>
            <a:ext cx="338554" cy="1055405"/>
            <a:chOff x="5678060" y="3258119"/>
            <a:chExt cx="338554" cy="105540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2C716CA-AD15-2ED3-DB60-A85938DCFC12}"/>
                </a:ext>
              </a:extLst>
            </p:cNvPr>
            <p:cNvSpPr/>
            <p:nvPr/>
          </p:nvSpPr>
          <p:spPr>
            <a:xfrm>
              <a:off x="5707317" y="3258119"/>
              <a:ext cx="211013" cy="1055405"/>
            </a:xfrm>
            <a:prstGeom prst="rect">
              <a:avLst/>
            </a:prstGeom>
            <a:gradFill>
              <a:gsLst>
                <a:gs pos="0">
                  <a:srgbClr val="008F00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75D3B8-6D61-779F-B125-5A5C1F05AB2C}"/>
                </a:ext>
              </a:extLst>
            </p:cNvPr>
            <p:cNvSpPr txBox="1"/>
            <p:nvPr/>
          </p:nvSpPr>
          <p:spPr>
            <a:xfrm rot="16200000">
              <a:off x="5584284" y="3636334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PID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F9F281F-C672-83D6-63A4-32BAD39BC992}"/>
              </a:ext>
            </a:extLst>
          </p:cNvPr>
          <p:cNvGrpSpPr/>
          <p:nvPr/>
        </p:nvGrpSpPr>
        <p:grpSpPr>
          <a:xfrm>
            <a:off x="3182951" y="3758044"/>
            <a:ext cx="338554" cy="1055405"/>
            <a:chOff x="3182951" y="3247660"/>
            <a:chExt cx="338554" cy="105540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68919D8-12E6-9380-E79F-3C59B9B63CA6}"/>
                </a:ext>
              </a:extLst>
            </p:cNvPr>
            <p:cNvSpPr/>
            <p:nvPr/>
          </p:nvSpPr>
          <p:spPr>
            <a:xfrm>
              <a:off x="3235569" y="3247660"/>
              <a:ext cx="211013" cy="1055405"/>
            </a:xfrm>
            <a:prstGeom prst="rect">
              <a:avLst/>
            </a:prstGeom>
            <a:gradFill>
              <a:gsLst>
                <a:gs pos="0">
                  <a:srgbClr val="FF40FF"/>
                </a:gs>
                <a:gs pos="70000">
                  <a:srgbClr val="D883FF"/>
                </a:gs>
                <a:gs pos="30000">
                  <a:srgbClr val="D883FF"/>
                </a:gs>
                <a:gs pos="100000">
                  <a:srgbClr val="FF40FF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231C32-8F8D-7E7F-077A-F7B7DBF0AEF3}"/>
                </a:ext>
              </a:extLst>
            </p:cNvPr>
            <p:cNvSpPr txBox="1"/>
            <p:nvPr/>
          </p:nvSpPr>
          <p:spPr>
            <a:xfrm rot="16200000">
              <a:off x="3089175" y="3661143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PID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B3AA7F-9AC7-141D-3E12-2BEF0E51302D}"/>
              </a:ext>
            </a:extLst>
          </p:cNvPr>
          <p:cNvGrpSpPr/>
          <p:nvPr/>
        </p:nvGrpSpPr>
        <p:grpSpPr>
          <a:xfrm>
            <a:off x="5908435" y="3583093"/>
            <a:ext cx="338554" cy="1226638"/>
            <a:chOff x="5908435" y="3072709"/>
            <a:chExt cx="338554" cy="122663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0A41D4B-4FFD-CA2E-B8FC-E2083C5D10BE}"/>
                </a:ext>
              </a:extLst>
            </p:cNvPr>
            <p:cNvSpPr/>
            <p:nvPr/>
          </p:nvSpPr>
          <p:spPr>
            <a:xfrm>
              <a:off x="5941673" y="3072709"/>
              <a:ext cx="236406" cy="1226638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07F532C-C942-3DBB-D702-BC0B4069D09F}"/>
                </a:ext>
              </a:extLst>
            </p:cNvPr>
            <p:cNvSpPr txBox="1"/>
            <p:nvPr/>
          </p:nvSpPr>
          <p:spPr>
            <a:xfrm rot="16200000">
              <a:off x="5718479" y="3611522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ECAL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332148B-AFE8-31CC-1D34-92FCD06AAC99}"/>
              </a:ext>
            </a:extLst>
          </p:cNvPr>
          <p:cNvGrpSpPr/>
          <p:nvPr/>
        </p:nvGrpSpPr>
        <p:grpSpPr>
          <a:xfrm>
            <a:off x="6156527" y="3339844"/>
            <a:ext cx="338554" cy="1459839"/>
            <a:chOff x="6156527" y="2829460"/>
            <a:chExt cx="338554" cy="145983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4DA659C-83C4-1CA7-CA65-F9DEF7F12F5F}"/>
                </a:ext>
              </a:extLst>
            </p:cNvPr>
            <p:cNvSpPr/>
            <p:nvPr/>
          </p:nvSpPr>
          <p:spPr>
            <a:xfrm>
              <a:off x="6196205" y="2829460"/>
              <a:ext cx="236406" cy="1459839"/>
            </a:xfrm>
            <a:prstGeom prst="rect">
              <a:avLst/>
            </a:prstGeom>
            <a:gradFill>
              <a:gsLst>
                <a:gs pos="0">
                  <a:srgbClr val="009051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9051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EBC3B9-C22C-F438-6BA8-9DFE065DCE6F}"/>
                </a:ext>
              </a:extLst>
            </p:cNvPr>
            <p:cNvSpPr txBox="1"/>
            <p:nvPr/>
          </p:nvSpPr>
          <p:spPr>
            <a:xfrm rot="16200000">
              <a:off x="5960960" y="3551272"/>
              <a:ext cx="7296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HCAL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0531CD8-FAE3-0F45-C41B-3EE363CDD71B}"/>
              </a:ext>
            </a:extLst>
          </p:cNvPr>
          <p:cNvSpPr txBox="1"/>
          <p:nvPr/>
        </p:nvSpPr>
        <p:spPr>
          <a:xfrm>
            <a:off x="4296123" y="417370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PID</a:t>
            </a:r>
          </a:p>
        </p:txBody>
      </p:sp>
      <p:pic>
        <p:nvPicPr>
          <p:cNvPr id="55" name="Picture 30" descr="sidis-diagram.eps">
            <a:extLst>
              <a:ext uri="{FF2B5EF4-FFF2-40B4-BE49-F238E27FC236}">
                <a16:creationId xmlns:a16="http://schemas.microsoft.com/office/drawing/2014/main" id="{19BB31DA-ECBC-4484-C136-E1332AD761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6880" y="1128466"/>
            <a:ext cx="2085030" cy="148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2349F55-AA4E-E94E-AF21-D446C6F176DA}"/>
              </a:ext>
            </a:extLst>
          </p:cNvPr>
          <p:cNvSpPr txBox="1"/>
          <p:nvPr/>
        </p:nvSpPr>
        <p:spPr>
          <a:xfrm>
            <a:off x="7025372" y="753328"/>
            <a:ext cx="2039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semi-inclusive DIS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ED98AC-E858-2632-27A2-06D833DB244E}"/>
              </a:ext>
            </a:extLst>
          </p:cNvPr>
          <p:cNvGrpSpPr/>
          <p:nvPr/>
        </p:nvGrpSpPr>
        <p:grpSpPr>
          <a:xfrm rot="16200000">
            <a:off x="5013905" y="4177147"/>
            <a:ext cx="984302" cy="370428"/>
            <a:chOff x="5885202" y="6114222"/>
            <a:chExt cx="1302407" cy="48296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956ACFC-EDD8-1C28-F133-17FE5121A676}"/>
                </a:ext>
              </a:extLst>
            </p:cNvPr>
            <p:cNvSpPr/>
            <p:nvPr/>
          </p:nvSpPr>
          <p:spPr>
            <a:xfrm>
              <a:off x="5895033" y="6166883"/>
              <a:ext cx="1292576" cy="430301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70000">
                  <a:srgbClr val="00FA00"/>
                </a:gs>
                <a:gs pos="30000">
                  <a:srgbClr val="00FA00"/>
                </a:gs>
                <a:gs pos="100000">
                  <a:srgbClr val="00B050"/>
                </a:gs>
              </a:gsLst>
              <a:lin ang="0" scaled="1"/>
            </a:gradFill>
            <a:ln>
              <a:solidFill>
                <a:srgbClr val="011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25A7841-46E0-906C-7621-BDDF3AE826AB}"/>
                </a:ext>
              </a:extLst>
            </p:cNvPr>
            <p:cNvSpPr txBox="1"/>
            <p:nvPr/>
          </p:nvSpPr>
          <p:spPr>
            <a:xfrm>
              <a:off x="5885202" y="6114222"/>
              <a:ext cx="1273573" cy="441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+mj-lt"/>
                </a:rPr>
                <a:t>Tracking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392DF8F8-0FAF-AE5C-78B0-7AB305B44199}"/>
              </a:ext>
            </a:extLst>
          </p:cNvPr>
          <p:cNvSpPr txBox="1"/>
          <p:nvPr/>
        </p:nvSpPr>
        <p:spPr>
          <a:xfrm>
            <a:off x="8330842" y="5260849"/>
            <a:ext cx="60465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7E79"/>
                </a:solidFill>
                <a:latin typeface="+mj-lt"/>
              </a:rPr>
              <a:t>ZDC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834179A-7E2D-418B-CF21-23026316439B}"/>
              </a:ext>
            </a:extLst>
          </p:cNvPr>
          <p:cNvSpPr txBox="1"/>
          <p:nvPr/>
        </p:nvSpPr>
        <p:spPr>
          <a:xfrm>
            <a:off x="7166667" y="5626246"/>
            <a:ext cx="176830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  <a:latin typeface="+mj-lt"/>
              </a:rPr>
              <a:t>Forward Tracking</a:t>
            </a:r>
          </a:p>
        </p:txBody>
      </p:sp>
      <p:pic>
        <p:nvPicPr>
          <p:cNvPr id="62" name="Picture 61" descr="GPD.png">
            <a:extLst>
              <a:ext uri="{FF2B5EF4-FFF2-40B4-BE49-F238E27FC236}">
                <a16:creationId xmlns:a16="http://schemas.microsoft.com/office/drawing/2014/main" id="{DCB4E3AB-8884-364B-DA33-851BCA6E17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9" y="5393543"/>
            <a:ext cx="2110740" cy="12573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103078D-B23B-707F-BBA5-D088A4CAE729}"/>
              </a:ext>
            </a:extLst>
          </p:cNvPr>
          <p:cNvSpPr txBox="1"/>
          <p:nvPr/>
        </p:nvSpPr>
        <p:spPr>
          <a:xfrm>
            <a:off x="5327882" y="5062480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0432FF"/>
                </a:solidFill>
                <a:latin typeface="+mj-lt"/>
              </a:rPr>
              <a:t>exclusive DIS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4C75B-28E5-FE9E-7F5F-B8C3EE462B1A}"/>
              </a:ext>
            </a:extLst>
          </p:cNvPr>
          <p:cNvSpPr txBox="1"/>
          <p:nvPr/>
        </p:nvSpPr>
        <p:spPr>
          <a:xfrm>
            <a:off x="2377199" y="1786213"/>
            <a:ext cx="1803400" cy="276998"/>
          </a:xfrm>
          <a:prstGeom prst="rect">
            <a:avLst/>
          </a:prstGeom>
          <a:solidFill>
            <a:srgbClr val="0432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hadronic</a:t>
            </a: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calorimeters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7DDB51-36DE-E115-2761-30696FB3BBAB}"/>
              </a:ext>
            </a:extLst>
          </p:cNvPr>
          <p:cNvSpPr txBox="1"/>
          <p:nvPr/>
        </p:nvSpPr>
        <p:spPr>
          <a:xfrm>
            <a:off x="2448152" y="2105558"/>
            <a:ext cx="1447800" cy="276998"/>
          </a:xfrm>
          <a:prstGeom prst="rect">
            <a:avLst/>
          </a:prstGeom>
          <a:solidFill>
            <a:srgbClr val="FF0000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e/m calorimeters   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8A10C7-F43F-23BD-DAD6-828B2B7A7CA9}"/>
              </a:ext>
            </a:extLst>
          </p:cNvPr>
          <p:cNvSpPr txBox="1"/>
          <p:nvPr/>
        </p:nvSpPr>
        <p:spPr>
          <a:xfrm>
            <a:off x="5749234" y="1902968"/>
            <a:ext cx="1226193" cy="461665"/>
          </a:xfrm>
          <a:prstGeom prst="rect">
            <a:avLst/>
          </a:prstGeom>
          <a:solidFill>
            <a:srgbClr val="00FA00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DIRC, 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RICH detectors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51AE752-F6C3-13E5-9148-E6407FD69ECC}"/>
              </a:ext>
            </a:extLst>
          </p:cNvPr>
          <p:cNvSpPr txBox="1"/>
          <p:nvPr/>
        </p:nvSpPr>
        <p:spPr>
          <a:xfrm>
            <a:off x="3948817" y="2105558"/>
            <a:ext cx="1750800" cy="276998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MPG &amp; MAPS trackers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CE78B4-29F6-F5C6-EE88-D2D33FBC53A9}"/>
              </a:ext>
            </a:extLst>
          </p:cNvPr>
          <p:cNvSpPr txBox="1"/>
          <p:nvPr/>
        </p:nvSpPr>
        <p:spPr>
          <a:xfrm>
            <a:off x="4230216" y="1785155"/>
            <a:ext cx="1308371" cy="276999"/>
          </a:xfrm>
          <a:prstGeom prst="rect">
            <a:avLst/>
          </a:prstGeom>
          <a:solidFill>
            <a:srgbClr val="FF40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 magnet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6EA03881-3211-4DF9-0EEF-A42CB78C2F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39" t="2634" r="3894" b="2294"/>
          <a:stretch/>
        </p:blipFill>
        <p:spPr>
          <a:xfrm>
            <a:off x="2524196" y="2427188"/>
            <a:ext cx="4486958" cy="261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8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23" grpId="0" animBg="1"/>
      <p:bldP spid="64" grpId="0" animBg="1"/>
      <p:bldP spid="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77;p40">
            <a:extLst>
              <a:ext uri="{FF2B5EF4-FFF2-40B4-BE49-F238E27FC236}">
                <a16:creationId xmlns:a16="http://schemas.microsoft.com/office/drawing/2014/main" id="{611451F0-2FCB-4028-81E4-9B5C19EF7B3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51114" y="2361181"/>
            <a:ext cx="3792886" cy="21879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94A1E5-D4F0-2B4F-A0E1-5EF289C4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General-Purpose Detector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04856B-8CBF-D642-A836-E7D4749B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3016" y="590386"/>
            <a:ext cx="8557343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Vertex detector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Identify primary and secondary vertices, </a:t>
            </a:r>
          </a:p>
          <a:p>
            <a:pPr marL="628650" marR="41275" lvl="1" indent="-171450">
              <a:buClr>
                <a:srgbClr val="0432FF"/>
              </a:buClr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Low material budget: 0.05% X/X</a:t>
            </a:r>
            <a:r>
              <a:rPr lang="en-US" sz="12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0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 per layer; </a:t>
            </a:r>
          </a:p>
          <a:p>
            <a:pPr marL="628650" marR="41275" lvl="1" indent="-171450">
              <a:buClr>
                <a:srgbClr val="0432FF"/>
              </a:buClr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High spatial resolution: 1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cs typeface="Symbol" charset="2"/>
                <a:sym typeface="Arial"/>
              </a:rPr>
              <a:t>0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 pitchFamily="2" charset="2"/>
                <a:cs typeface="Symbol" charset="2"/>
                <a:sym typeface="Arial"/>
              </a:rPr>
              <a:t>m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cs typeface="Symbol" charset="2"/>
                <a:sym typeface="Arial"/>
              </a:rPr>
              <a:t>m pitch </a:t>
            </a:r>
            <a:r>
              <a:rPr lang="en-US" sz="1200" dirty="0">
                <a:latin typeface="+mj-lt"/>
                <a:sym typeface="Arial"/>
              </a:rPr>
              <a:t>CMOS Monolithic Active Pixel Sensor </a:t>
            </a: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600" b="1" dirty="0">
              <a:solidFill>
                <a:srgbClr val="0432FF"/>
              </a:solidFill>
              <a:latin typeface="+mj-lt"/>
            </a:endParaRP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>
                <a:solidFill>
                  <a:srgbClr val="0432FF"/>
                </a:solidFill>
                <a:latin typeface="+mj-lt"/>
              </a:rPr>
              <a:t>Central and Endcap tracker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High precision low mass tracking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MAPS – tracking layers in combination with micro pattern gas detectors</a:t>
            </a:r>
          </a:p>
          <a:p>
            <a:endParaRPr lang="en-US" sz="600" dirty="0">
              <a:latin typeface="+mj-lt"/>
            </a:endParaRP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Particle Identification</a:t>
            </a:r>
            <a:r>
              <a:rPr lang="en-US" sz="1400" dirty="0">
                <a:solidFill>
                  <a:srgbClr val="0432FF"/>
                </a:solidFill>
                <a:latin typeface="+mj-lt"/>
              </a:rPr>
              <a:t>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High performance single track PID for </a:t>
            </a:r>
            <a:r>
              <a:rPr lang="en-US" sz="1200" dirty="0">
                <a:latin typeface="Symbol" panose="05050102010706020507" pitchFamily="18" charset="2"/>
              </a:rPr>
              <a:t>p</a:t>
            </a:r>
            <a:r>
              <a:rPr lang="en-US" sz="1200" dirty="0">
                <a:latin typeface="+mj-lt"/>
              </a:rPr>
              <a:t>, K, p separation</a:t>
            </a:r>
            <a:endParaRPr lang="en-US" sz="1400" dirty="0">
              <a:latin typeface="+mj-lt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RICH detectors (proximity focusing and dual radiator RICH, DIRC)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Time-of-Flight high resolution timing detectors (HRPPDs, LGAD)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Novel photon sensors: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MCP-PMT / HRPPD 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cs typeface="Symbol" charset="2"/>
            </a:endParaRP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Electromagnetic calorimeter</a:t>
            </a:r>
            <a:r>
              <a:rPr lang="en-US" sz="1400" dirty="0">
                <a:solidFill>
                  <a:srgbClr val="0432FF"/>
                </a:solidFill>
                <a:latin typeface="+mj-lt"/>
              </a:rPr>
              <a:t>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Measure photons (E, angle), identify electrons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PbWO</a:t>
            </a:r>
            <a:r>
              <a:rPr lang="en-US" sz="1200" baseline="-25000" dirty="0">
                <a:latin typeface="+mj-lt"/>
              </a:rPr>
              <a:t>4</a:t>
            </a:r>
            <a:r>
              <a:rPr lang="en-US" sz="1200" dirty="0">
                <a:latin typeface="+mj-lt"/>
              </a:rPr>
              <a:t> Crystals (backward), W/</a:t>
            </a:r>
            <a:r>
              <a:rPr lang="en-US" sz="1200" dirty="0" err="1">
                <a:latin typeface="+mj-lt"/>
              </a:rPr>
              <a:t>SciFi</a:t>
            </a:r>
            <a:r>
              <a:rPr lang="en-US" sz="1200" dirty="0">
                <a:latin typeface="+mj-lt"/>
              </a:rPr>
              <a:t> (forward)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Barrel Imaging </a:t>
            </a:r>
            <a:r>
              <a:rPr lang="en-US" sz="1200" dirty="0" err="1">
                <a:latin typeface="+mj-lt"/>
              </a:rPr>
              <a:t>Calormieter</a:t>
            </a:r>
            <a:r>
              <a:rPr lang="en-US" sz="1200" dirty="0">
                <a:latin typeface="+mj-lt"/>
              </a:rPr>
              <a:t>: (Si +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Pb/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lvl="1"/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Hadron calorimeter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Measure charged hadrons, neutrons and K</a:t>
            </a:r>
            <a:r>
              <a:rPr lang="en-US" sz="1200" baseline="-25000" dirty="0">
                <a:latin typeface="+mj-lt"/>
              </a:rPr>
              <a:t>L</a:t>
            </a:r>
            <a:r>
              <a:rPr lang="en-US" sz="1200" baseline="30000" dirty="0">
                <a:latin typeface="+mj-lt"/>
              </a:rPr>
              <a:t>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Stretch goal ~50%/√E + 10% for low E hadrons (~ 20 GeV)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Fe/Sc sandwich with longitudinal segmentation</a:t>
            </a: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DAQ &amp; Readout Electronics: </a:t>
            </a:r>
            <a:r>
              <a:rPr lang="en-US" sz="1200" dirty="0">
                <a:latin typeface="+mj-lt"/>
              </a:rPr>
              <a:t>trigger-less / streaming DAQ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Integrate AI into DAQ </a:t>
            </a:r>
            <a:r>
              <a:rPr lang="en-US" sz="1200" dirty="0">
                <a:latin typeface="+mj-lt"/>
                <a:sym typeface="Wingdings" pitchFamily="2" charset="2"/>
              </a:rPr>
              <a:t> cognizant Detector</a:t>
            </a:r>
          </a:p>
          <a:p>
            <a:endParaRPr lang="en-US" sz="800" b="1" dirty="0">
              <a:solidFill>
                <a:srgbClr val="0432FF"/>
              </a:solidFill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Very forward and backward detectors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  <a:sym typeface="Wingdings" pitchFamily="2" charset="2"/>
              </a:rPr>
              <a:t>Large acceptance for diffraction, tagging, neutrons from nuclear breakup</a:t>
            </a:r>
            <a:endParaRPr lang="en-US" sz="1200" dirty="0">
              <a:latin typeface="+mj-lt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Silicon tracking layers in lepton and hadron beam vacuum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Zero–degree high resolution electromagnetic and hadronic calorimeters</a:t>
            </a:r>
          </a:p>
          <a:p>
            <a:pPr lvl="1"/>
            <a:endParaRPr lang="en-US" sz="8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Polarimetry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2FF"/>
                </a:solidFill>
                <a:latin typeface="+mj-lt"/>
              </a:rPr>
              <a:t>Lepton: </a:t>
            </a:r>
            <a:r>
              <a:rPr lang="en-US" sz="1200" dirty="0">
                <a:latin typeface="+mj-lt"/>
              </a:rPr>
              <a:t>integrated transverse and longitudinal Compton polarimeter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2FF"/>
                </a:solidFill>
                <a:latin typeface="+mj-lt"/>
              </a:rPr>
              <a:t>Hadron:</a:t>
            </a:r>
            <a:r>
              <a:rPr lang="en-US" sz="1200" dirty="0">
                <a:latin typeface="+mj-lt"/>
              </a:rPr>
              <a:t> absolute and relative hadron polarimetry in the CNI region</a:t>
            </a:r>
          </a:p>
        </p:txBody>
      </p:sp>
      <p:sp>
        <p:nvSpPr>
          <p:cNvPr id="37" name="AutoShape 19">
            <a:extLst>
              <a:ext uri="{FF2B5EF4-FFF2-40B4-BE49-F238E27FC236}">
                <a16:creationId xmlns:a16="http://schemas.microsoft.com/office/drawing/2014/main" id="{E879901B-642F-D14C-86C9-B7170D629A76}"/>
              </a:ext>
            </a:extLst>
          </p:cNvPr>
          <p:cNvSpPr>
            <a:spLocks/>
          </p:cNvSpPr>
          <p:nvPr/>
        </p:nvSpPr>
        <p:spPr bwMode="auto">
          <a:xfrm rot="5400000">
            <a:off x="-2382921" y="2973307"/>
            <a:ext cx="5426110" cy="660269"/>
          </a:xfrm>
          <a:prstGeom prst="rightArrow">
            <a:avLst>
              <a:gd name="adj1" fmla="val 32000"/>
              <a:gd name="adj2" fmla="val 63778"/>
            </a:avLst>
          </a:prstGeom>
          <a:gradFill rotWithShape="0">
            <a:gsLst>
              <a:gs pos="0">
                <a:srgbClr val="00FF00"/>
              </a:gs>
              <a:gs pos="100000">
                <a:srgbClr val="FF0000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19DD39-363A-3C42-9C9A-23913376B3B6}"/>
              </a:ext>
            </a:extLst>
          </p:cNvPr>
          <p:cNvSpPr txBox="1"/>
          <p:nvPr/>
        </p:nvSpPr>
        <p:spPr>
          <a:xfrm>
            <a:off x="130079" y="1672169"/>
            <a:ext cx="430887" cy="230447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Radius/Distance from IP</a:t>
            </a:r>
          </a:p>
        </p:txBody>
      </p:sp>
    </p:spTree>
    <p:extLst>
      <p:ext uri="{BB962C8B-B14F-4D97-AF65-F5344CB8AC3E}">
        <p14:creationId xmlns:p14="http://schemas.microsoft.com/office/powerpoint/2010/main" val="1622215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685D-BAEE-4C2B-97E0-CF6758EF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6"/>
            <a:ext cx="9115572" cy="6259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Subdetector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B0184-84ED-4467-BDD0-6C7F6F6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68500-D597-D93E-2F52-5F5FB563A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43" y="1076220"/>
            <a:ext cx="7818713" cy="57019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0FCE57-2A07-1B34-852E-EFDDEFC53DD4}"/>
              </a:ext>
            </a:extLst>
          </p:cNvPr>
          <p:cNvSpPr txBox="1"/>
          <p:nvPr/>
        </p:nvSpPr>
        <p:spPr>
          <a:xfrm>
            <a:off x="276860" y="440049"/>
            <a:ext cx="764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below for EM calorimetry. You can find all requirements online: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https://eic.jlab.org/Requirements/index.html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(sometimes we run behind...)</a:t>
            </a:r>
          </a:p>
        </p:txBody>
      </p:sp>
    </p:spTree>
    <p:extLst>
      <p:ext uri="{BB962C8B-B14F-4D97-AF65-F5344CB8AC3E}">
        <p14:creationId xmlns:p14="http://schemas.microsoft.com/office/powerpoint/2010/main" val="116910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FA533-5335-4038-99A9-F257F5C3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7D1FD-E817-4437-B00C-F4C1DA42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MARCO Magnet Design Details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A295C-83DF-415F-9ADF-F45E1410AC37}"/>
              </a:ext>
            </a:extLst>
          </p:cNvPr>
          <p:cNvSpPr txBox="1"/>
          <p:nvPr/>
        </p:nvSpPr>
        <p:spPr>
          <a:xfrm>
            <a:off x="151914" y="3221392"/>
            <a:ext cx="3027872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Coil is divided in 3 modules with 557 Turns each. This is done mainly to accommodate possible conductor length.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Flux return steel layout fully defined to minimize forces and fringe fields (~10G)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F9BCFBF-B824-4B47-8EBA-C03F3CDB5B5B}"/>
              </a:ext>
            </a:extLst>
          </p:cNvPr>
          <p:cNvGrpSpPr/>
          <p:nvPr/>
        </p:nvGrpSpPr>
        <p:grpSpPr>
          <a:xfrm>
            <a:off x="3897568" y="2437880"/>
            <a:ext cx="2974608" cy="2125229"/>
            <a:chOff x="5114193" y="1428913"/>
            <a:chExt cx="2974608" cy="2125229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B784FF55-080D-493F-8C63-804B5F0CC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9006" y="1428913"/>
              <a:ext cx="2869795" cy="1586214"/>
            </a:xfrm>
            <a:prstGeom prst="rect">
              <a:avLst/>
            </a:prstGeom>
          </p:spPr>
        </p:pic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A5A1DD23-22CF-4DD3-96E7-8082FC330333}"/>
                </a:ext>
              </a:extLst>
            </p:cNvPr>
            <p:cNvCxnSpPr/>
            <p:nvPr/>
          </p:nvCxnSpPr>
          <p:spPr>
            <a:xfrm flipV="1">
              <a:off x="5864500" y="2907957"/>
              <a:ext cx="99695" cy="3954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1E6D142-2A62-4111-A6A1-852C5AC7608D}"/>
                </a:ext>
              </a:extLst>
            </p:cNvPr>
            <p:cNvCxnSpPr/>
            <p:nvPr/>
          </p:nvCxnSpPr>
          <p:spPr>
            <a:xfrm flipV="1">
              <a:off x="5914347" y="2817420"/>
              <a:ext cx="1726248" cy="4786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52A6DDB-AF7B-4FD8-BE8D-2C1906672064}"/>
                </a:ext>
              </a:extLst>
            </p:cNvPr>
            <p:cNvSpPr txBox="1"/>
            <p:nvPr/>
          </p:nvSpPr>
          <p:spPr>
            <a:xfrm>
              <a:off x="5114193" y="3277143"/>
              <a:ext cx="1250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Conductor exits</a:t>
              </a:r>
              <a:endParaRPr lang="en-US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46069B14-7A93-4685-AEFC-9C300849D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67" y="4408673"/>
            <a:ext cx="2502015" cy="2209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AC9C3-AD32-41CD-90B2-068B33F64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015" y="520163"/>
            <a:ext cx="3711160" cy="2145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C154AF-E750-434B-B62C-B387F1399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965" y="4932600"/>
            <a:ext cx="4234878" cy="1347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CF35A-5BEE-414F-A909-A48D804DC795}"/>
              </a:ext>
            </a:extLst>
          </p:cNvPr>
          <p:cNvSpPr txBox="1"/>
          <p:nvPr/>
        </p:nvSpPr>
        <p:spPr>
          <a:xfrm>
            <a:off x="6535347" y="4073055"/>
            <a:ext cx="2381263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The two most important design parameters are conservative: large temperature margin and large critical current margin</a:t>
            </a:r>
            <a:endParaRPr lang="en-US" sz="12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5BF816-4146-4E10-8ADC-2CB005F7BD1F}"/>
              </a:ext>
            </a:extLst>
          </p:cNvPr>
          <p:cNvCxnSpPr>
            <a:cxnSpLocks/>
          </p:cNvCxnSpPr>
          <p:nvPr/>
        </p:nvCxnSpPr>
        <p:spPr>
          <a:xfrm flipH="1">
            <a:off x="7658100" y="4928151"/>
            <a:ext cx="461966" cy="82046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1E2184-7044-4AEC-890A-485F9BC0B825}"/>
              </a:ext>
            </a:extLst>
          </p:cNvPr>
          <p:cNvCxnSpPr>
            <a:cxnSpLocks/>
          </p:cNvCxnSpPr>
          <p:nvPr/>
        </p:nvCxnSpPr>
        <p:spPr>
          <a:xfrm flipH="1">
            <a:off x="7637929" y="4907981"/>
            <a:ext cx="717461" cy="127094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761846-1C06-9E84-5855-72CC33D964C4}"/>
              </a:ext>
            </a:extLst>
          </p:cNvPr>
          <p:cNvSpPr txBox="1"/>
          <p:nvPr/>
        </p:nvSpPr>
        <p:spPr>
          <a:xfrm>
            <a:off x="2386928" y="6142370"/>
            <a:ext cx="1877133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Mechanical analysis undergoing final checks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01067-C81F-E5F1-6594-49CB1EAB2C94}"/>
              </a:ext>
            </a:extLst>
          </p:cNvPr>
          <p:cNvSpPr txBox="1"/>
          <p:nvPr/>
        </p:nvSpPr>
        <p:spPr>
          <a:xfrm>
            <a:off x="3637661" y="911636"/>
            <a:ext cx="1837874" cy="138499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Conductor is based on CEA-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experience as used for previous magnets.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Contract for conductor test samples in place with viable vendor.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3DC1BE-CB2F-0A4A-B290-A76A9419E99A}"/>
              </a:ext>
            </a:extLst>
          </p:cNvPr>
          <p:cNvGrpSpPr/>
          <p:nvPr/>
        </p:nvGrpSpPr>
        <p:grpSpPr>
          <a:xfrm>
            <a:off x="121025" y="1051560"/>
            <a:ext cx="3039034" cy="2115654"/>
            <a:chOff x="0" y="920535"/>
            <a:chExt cx="8325506" cy="56797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D0A58C7-5AEB-ED4A-AE97-4C0B6CC61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20535"/>
              <a:ext cx="7993961" cy="567971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7AAAF7-7E08-2543-BF21-67B730FB6AA7}"/>
                </a:ext>
              </a:extLst>
            </p:cNvPr>
            <p:cNvSpPr txBox="1"/>
            <p:nvPr/>
          </p:nvSpPr>
          <p:spPr>
            <a:xfrm>
              <a:off x="7057331" y="1451866"/>
              <a:ext cx="1268175" cy="66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Steel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2EC277-DB98-F747-AA8F-6523BC33EAC2}"/>
                </a:ext>
              </a:extLst>
            </p:cNvPr>
            <p:cNvSpPr/>
            <p:nvPr/>
          </p:nvSpPr>
          <p:spPr>
            <a:xfrm>
              <a:off x="7695689" y="1177276"/>
              <a:ext cx="247426" cy="236668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1A481E3-438C-304B-BD3F-78F33BA4FFD0}"/>
                </a:ext>
              </a:extLst>
            </p:cNvPr>
            <p:cNvSpPr/>
            <p:nvPr/>
          </p:nvSpPr>
          <p:spPr>
            <a:xfrm>
              <a:off x="7363995" y="1179069"/>
              <a:ext cx="247426" cy="236668"/>
            </a:xfrm>
            <a:prstGeom prst="rect">
              <a:avLst/>
            </a:prstGeom>
            <a:solidFill>
              <a:srgbClr val="943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icture containing printer&#10;&#10;Description automatically generated">
            <a:extLst>
              <a:ext uri="{FF2B5EF4-FFF2-40B4-BE49-F238E27FC236}">
                <a16:creationId xmlns:a16="http://schemas.microsoft.com/office/drawing/2014/main" id="{020DF409-32A6-85DB-2C0A-6A74AD53D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8608" y="12525"/>
            <a:ext cx="182880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26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51DB2-21B6-5248-AA16-1605B1540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8" t="3676" r="4411"/>
          <a:stretch/>
        </p:blipFill>
        <p:spPr>
          <a:xfrm>
            <a:off x="2911288" y="1243854"/>
            <a:ext cx="3403390" cy="20260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7C553-F1C7-D241-ABE4-DE30B4BD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AA0EC9C-4ADD-7C4A-ABC0-29BF6D8A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Tracking Detectors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EEF71-3D07-1142-9DAF-4848EB060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88" t="36771" r="45578" b="13998"/>
          <a:stretch/>
        </p:blipFill>
        <p:spPr>
          <a:xfrm>
            <a:off x="18326" y="3412179"/>
            <a:ext cx="2502471" cy="2481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9484C-5DA5-1141-9EB2-B4586CD06383}"/>
              </a:ext>
            </a:extLst>
          </p:cNvPr>
          <p:cNvSpPr txBox="1"/>
          <p:nvPr/>
        </p:nvSpPr>
        <p:spPr>
          <a:xfrm>
            <a:off x="56402" y="571667"/>
            <a:ext cx="401694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M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onolithic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A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ctive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P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ixel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S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ilicon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Tracker: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effectLst/>
                <a:latin typeface="+mj-lt"/>
              </a:rPr>
              <a:t>1 single technology: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 65-nm MAPS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small pixels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(10 </a:t>
            </a:r>
            <a:r>
              <a:rPr lang="en-US" sz="1400" b="0" dirty="0">
                <a:solidFill>
                  <a:schemeClr val="tx1"/>
                </a:solidFill>
                <a:effectLst/>
                <a:latin typeface="Symbol" pitchFamily="2" charset="2"/>
              </a:rPr>
              <a:t>m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m) and power 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consumption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 (&lt;20 </a:t>
            </a:r>
            <a:r>
              <a:rPr lang="en-US" sz="1400" b="0" dirty="0" err="1">
                <a:solidFill>
                  <a:schemeClr val="tx1"/>
                </a:solidFill>
                <a:effectLst/>
                <a:latin typeface="+mj-lt"/>
              </a:rPr>
              <a:t>mW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/cm</a:t>
            </a:r>
            <a:r>
              <a:rPr lang="en-US" sz="1400" b="0" baseline="30000" dirty="0">
                <a:solidFill>
                  <a:schemeClr val="tx1"/>
                </a:solidFill>
                <a:effectLst/>
                <a:latin typeface="+mj-lt"/>
              </a:rPr>
              <a:t>2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)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low material budget 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(0.05% to 0.55% X/X</a:t>
            </a:r>
            <a:r>
              <a:rPr lang="en-US" sz="1400" baseline="-25000" dirty="0">
                <a:latin typeface="+mj-lt"/>
              </a:rPr>
              <a:t>0</a:t>
            </a:r>
            <a:r>
              <a:rPr lang="en-US" sz="1400" dirty="0">
                <a:latin typeface="+mj-lt"/>
              </a:rPr>
              <a:t> / layer)</a:t>
            </a:r>
            <a:endParaRPr lang="en-US" sz="1400" b="0" dirty="0">
              <a:solidFill>
                <a:schemeClr val="tx1"/>
              </a:solidFill>
              <a:effectLst/>
              <a:latin typeface="+mj-lt"/>
            </a:endParaRP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based on ALICE ITS3 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development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MAPS Vertex layers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MAPS Barrel, forward and 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 backward 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disks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tx1"/>
              </a:solidFill>
              <a:effectLst/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AC9C69-A6F5-5048-BE9C-E74AAFE1053A}"/>
              </a:ext>
            </a:extLst>
          </p:cNvPr>
          <p:cNvCxnSpPr>
            <a:cxnSpLocks/>
          </p:cNvCxnSpPr>
          <p:nvPr/>
        </p:nvCxnSpPr>
        <p:spPr>
          <a:xfrm flipV="1">
            <a:off x="2588559" y="2353236"/>
            <a:ext cx="1492623" cy="1425388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CDDE5C-0BED-224F-85DC-FFB08338CB2E}"/>
              </a:ext>
            </a:extLst>
          </p:cNvPr>
          <p:cNvCxnSpPr>
            <a:cxnSpLocks/>
          </p:cNvCxnSpPr>
          <p:nvPr/>
        </p:nvCxnSpPr>
        <p:spPr>
          <a:xfrm flipH="1" flipV="1">
            <a:off x="4888398" y="2325683"/>
            <a:ext cx="1451890" cy="1446217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9040697-D6C4-BE42-89FD-2BD6D4DB6D4A}"/>
              </a:ext>
            </a:extLst>
          </p:cNvPr>
          <p:cNvSpPr txBox="1"/>
          <p:nvPr/>
        </p:nvSpPr>
        <p:spPr>
          <a:xfrm>
            <a:off x="6221633" y="656701"/>
            <a:ext cx="292918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DB"/>
                </a:solidFill>
              </a:rPr>
              <a:t>M</a:t>
            </a:r>
            <a:r>
              <a:rPr lang="en-US" sz="1000" b="1" dirty="0">
                <a:solidFill>
                  <a:srgbClr val="0000DB"/>
                </a:solidFill>
              </a:rPr>
              <a:t>ulti</a:t>
            </a:r>
            <a:r>
              <a:rPr lang="en-US" sz="1600" b="1" dirty="0">
                <a:solidFill>
                  <a:srgbClr val="0000DB"/>
                </a:solidFill>
              </a:rPr>
              <a:t> P</a:t>
            </a:r>
            <a:r>
              <a:rPr lang="en-US" sz="1000" b="1" dirty="0">
                <a:solidFill>
                  <a:srgbClr val="0000DB"/>
                </a:solidFill>
              </a:rPr>
              <a:t>attern</a:t>
            </a:r>
            <a:r>
              <a:rPr lang="en-US" sz="1600" b="1" dirty="0">
                <a:solidFill>
                  <a:srgbClr val="0000DB"/>
                </a:solidFill>
              </a:rPr>
              <a:t> G</a:t>
            </a:r>
            <a:r>
              <a:rPr lang="en-US" sz="1000" b="1" dirty="0">
                <a:solidFill>
                  <a:srgbClr val="0000DB"/>
                </a:solidFill>
              </a:rPr>
              <a:t>as</a:t>
            </a:r>
            <a:r>
              <a:rPr lang="en-US" sz="1600" b="1" dirty="0">
                <a:solidFill>
                  <a:srgbClr val="0000DB"/>
                </a:solidFill>
              </a:rPr>
              <a:t> D</a:t>
            </a:r>
            <a:r>
              <a:rPr lang="en-US" sz="1000" b="1" dirty="0">
                <a:solidFill>
                  <a:srgbClr val="0000DB"/>
                </a:solidFill>
              </a:rPr>
              <a:t>etector</a:t>
            </a:r>
            <a:r>
              <a:rPr lang="en-US" sz="1600" b="1" dirty="0">
                <a:solidFill>
                  <a:srgbClr val="0000DB"/>
                </a:solidFill>
              </a:rPr>
              <a:t>s:</a:t>
            </a:r>
            <a:endParaRPr lang="en-US" sz="1600" b="0" dirty="0">
              <a:solidFill>
                <a:schemeClr val="tx1"/>
              </a:solidFill>
              <a:effectLst/>
              <a:latin typeface="+mj-lt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additional space points at large radii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Cylindrical </a:t>
            </a:r>
            <a:r>
              <a:rPr lang="en-US" sz="1400" b="0" dirty="0" err="1">
                <a:solidFill>
                  <a:schemeClr val="tx1"/>
                </a:solidFill>
                <a:effectLst/>
                <a:latin typeface="+mj-lt"/>
              </a:rPr>
              <a:t>microMEGAS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</a:rPr>
              <a:t>Additional space point for     </a:t>
            </a:r>
          </a:p>
          <a:p>
            <a:r>
              <a:rPr lang="en-US" sz="1200" dirty="0">
                <a:latin typeface="+mj-lt"/>
              </a:rPr>
              <a:t>         pattern recognition / redundancy</a:t>
            </a:r>
          </a:p>
          <a:p>
            <a:r>
              <a:rPr lang="en-US" sz="1200" dirty="0">
                <a:latin typeface="+mj-lt"/>
              </a:rPr>
              <a:t> 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Ongoing geometry </a:t>
            </a:r>
          </a:p>
          <a:p>
            <a:r>
              <a:rPr lang="en-US" sz="1200" dirty="0">
                <a:latin typeface="+mj-lt"/>
                <a:sym typeface="Wingdings" pitchFamily="2" charset="2"/>
              </a:rPr>
              <a:t>          optimization</a:t>
            </a:r>
            <a:r>
              <a:rPr lang="en-US" sz="1200" dirty="0">
                <a:latin typeface="+mj-lt"/>
              </a:rPr>
              <a:t> </a:t>
            </a:r>
          </a:p>
          <a:p>
            <a:endParaRPr lang="en-US" sz="800" b="0" dirty="0">
              <a:solidFill>
                <a:schemeClr val="tx1"/>
              </a:solidFill>
              <a:effectLst/>
              <a:latin typeface="+mj-lt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l-GR" sz="1400" dirty="0">
                <a:latin typeface="+mj-lt"/>
              </a:rPr>
              <a:t>μ</a:t>
            </a:r>
            <a:r>
              <a:rPr lang="en-US" sz="1400" dirty="0">
                <a:latin typeface="+mj-lt"/>
              </a:rPr>
              <a:t>RWELL planar layer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latin typeface="+mj-lt"/>
              </a:rPr>
              <a:t>      just before </a:t>
            </a:r>
            <a:r>
              <a:rPr lang="en-US" sz="1400" dirty="0" err="1">
                <a:latin typeface="+mj-lt"/>
              </a:rPr>
              <a:t>hpDIRC</a:t>
            </a:r>
            <a:r>
              <a:rPr lang="en-US" sz="1400" dirty="0">
                <a:latin typeface="+mj-lt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</a:rPr>
              <a:t>Impact point and direction for the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   ring seeding of </a:t>
            </a:r>
            <a:r>
              <a:rPr lang="en-US" sz="1200" dirty="0" err="1">
                <a:latin typeface="+mj-lt"/>
              </a:rPr>
              <a:t>hpDIRC</a:t>
            </a:r>
            <a:r>
              <a:rPr lang="en-US" sz="1200" dirty="0">
                <a:latin typeface="+mj-lt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</a:rPr>
              <a:t>Additional space point for pattern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  recognition / redundancy 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+mj-lt"/>
            </a:endParaRPr>
          </a:p>
          <a:p>
            <a:pPr marL="171450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Two MPGD disks each beyond Si disks in forward and backward direction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1200" dirty="0">
                <a:latin typeface="+mj-lt"/>
                <a:sym typeface="Wingdings" panose="05000000000000000000" pitchFamily="2" charset="2"/>
              </a:rPr>
              <a:t> To provide sufficient hits under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  <a:sym typeface="Wingdings" panose="05000000000000000000" pitchFamily="2" charset="2"/>
              </a:rPr>
              <a:t>        large backgrounds to compensate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  <a:sym typeface="Wingdings" panose="05000000000000000000" pitchFamily="2" charset="2"/>
              </a:rPr>
              <a:t>        for large Si time integration frame</a:t>
            </a:r>
            <a:endParaRPr lang="en-US" sz="1200" dirty="0">
              <a:latin typeface="+mj-lt"/>
            </a:endParaRPr>
          </a:p>
          <a:p>
            <a:pPr marL="171450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808BD0CD-68CE-DB4C-90FC-368F3438D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2" r="50000" b="15966"/>
          <a:stretch/>
        </p:blipFill>
        <p:spPr>
          <a:xfrm>
            <a:off x="6898310" y="5254014"/>
            <a:ext cx="1685896" cy="12792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653A1F5-8B12-9443-A4F1-BF46868BA6EB}"/>
              </a:ext>
            </a:extLst>
          </p:cNvPr>
          <p:cNvGrpSpPr/>
          <p:nvPr/>
        </p:nvGrpSpPr>
        <p:grpSpPr>
          <a:xfrm>
            <a:off x="1833250" y="2871040"/>
            <a:ext cx="949747" cy="461665"/>
            <a:chOff x="4215786" y="840980"/>
            <a:chExt cx="949747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6669AB-8BEF-F149-B187-F7E6C26BF445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F97FC7A-6F1A-3943-9D39-53D7A328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E4DD9A-F675-BA46-80A8-4530EC10E35F}"/>
              </a:ext>
            </a:extLst>
          </p:cNvPr>
          <p:cNvGrpSpPr/>
          <p:nvPr/>
        </p:nvGrpSpPr>
        <p:grpSpPr>
          <a:xfrm>
            <a:off x="8086676" y="2029904"/>
            <a:ext cx="949747" cy="461665"/>
            <a:chOff x="4215786" y="840980"/>
            <a:chExt cx="949747" cy="4616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1038F2-534C-4845-BF88-43B938EA792E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24" name="Picture 2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5EE77192-D4A9-3045-A986-8FC1B5D11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8EA762E-B34D-1F44-9791-9A6BED0C37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0" t="5767" r="2604" b="2842"/>
          <a:stretch/>
        </p:blipFill>
        <p:spPr>
          <a:xfrm>
            <a:off x="2528047" y="3798794"/>
            <a:ext cx="3878625" cy="18825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3EAA31C-723D-7749-957F-E8A63B570F1E}"/>
              </a:ext>
            </a:extLst>
          </p:cNvPr>
          <p:cNvSpPr/>
          <p:nvPr/>
        </p:nvSpPr>
        <p:spPr>
          <a:xfrm>
            <a:off x="2803712" y="5842747"/>
            <a:ext cx="107576" cy="10085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90E9E5-508B-3141-AD71-57A293F0BC32}"/>
              </a:ext>
            </a:extLst>
          </p:cNvPr>
          <p:cNvSpPr txBox="1"/>
          <p:nvPr/>
        </p:nvSpPr>
        <p:spPr>
          <a:xfrm>
            <a:off x="2891118" y="5735170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MAPS Barrel + Disks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EA6229-0B3F-6142-BEC2-72295ECEC1C6}"/>
              </a:ext>
            </a:extLst>
          </p:cNvPr>
          <p:cNvSpPr/>
          <p:nvPr/>
        </p:nvSpPr>
        <p:spPr>
          <a:xfrm>
            <a:off x="2794747" y="6102723"/>
            <a:ext cx="107576" cy="1008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CE72C2-1EFB-E241-84A9-73E7C22930E7}"/>
              </a:ext>
            </a:extLst>
          </p:cNvPr>
          <p:cNvSpPr txBox="1"/>
          <p:nvPr/>
        </p:nvSpPr>
        <p:spPr>
          <a:xfrm>
            <a:off x="2882153" y="5995146"/>
            <a:ext cx="1983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MPGD Barrels + Disks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69CB3D-FF6F-E040-B0DA-E909BF33520E}"/>
              </a:ext>
            </a:extLst>
          </p:cNvPr>
          <p:cNvSpPr/>
          <p:nvPr/>
        </p:nvSpPr>
        <p:spPr>
          <a:xfrm>
            <a:off x="2785783" y="6369423"/>
            <a:ext cx="107576" cy="1008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FE9F11-14F7-B345-B570-34BF78510A60}"/>
              </a:ext>
            </a:extLst>
          </p:cNvPr>
          <p:cNvSpPr txBox="1"/>
          <p:nvPr/>
        </p:nvSpPr>
        <p:spPr>
          <a:xfrm>
            <a:off x="2873189" y="6261846"/>
            <a:ext cx="186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AC-LGAD based </a:t>
            </a:r>
            <a:r>
              <a:rPr lang="en-US" sz="1400" dirty="0" err="1">
                <a:latin typeface="+mj-lt"/>
              </a:rPr>
              <a:t>ToF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8577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CB9618-7655-22DE-F7AB-6EC39C571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6" r="1844" b="1878"/>
          <a:stretch/>
        </p:blipFill>
        <p:spPr>
          <a:xfrm>
            <a:off x="4637413" y="2450076"/>
            <a:ext cx="4476515" cy="26344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FA52-4419-5242-9143-0E774671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Particle ID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A87A235-E666-1F40-A7BB-9DEE14752D2A}"/>
              </a:ext>
            </a:extLst>
          </p:cNvPr>
          <p:cNvSpPr txBox="1">
            <a:spLocks noChangeArrowheads="1"/>
          </p:cNvSpPr>
          <p:nvPr/>
        </p:nvSpPr>
        <p:spPr>
          <a:xfrm>
            <a:off x="59076" y="476028"/>
            <a:ext cx="8812877" cy="1682045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L="342900" marR="0" lvl="0" indent="-34290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432FF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In general, need to separate:</a:t>
            </a:r>
          </a:p>
          <a:p>
            <a:pPr marL="613220" marR="0" lvl="0" indent="-34290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432FF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Electrons from photons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 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Symbol" pitchFamily="2" charset="2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 coverage in tracking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613220" indent="-342900" defTabSz="912853">
              <a:spcBef>
                <a:spcPct val="20000"/>
              </a:spcBef>
              <a:buClr>
                <a:srgbClr val="0432FF"/>
              </a:buClr>
              <a:buSzPct val="100000"/>
              <a:buFont typeface="Wingdings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Electrons from charged hadrons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0432FF"/>
                </a:solidFill>
                <a:latin typeface="+mj-lt"/>
              </a:rPr>
              <a:t>mostly provided by calorimetry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613220" marR="0" lvl="0" indent="-34290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432FF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Charged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pions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, kaons and protons from each other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 Cherenkov detectors</a:t>
            </a:r>
          </a:p>
          <a:p>
            <a:pPr marL="1070420" lvl="1" indent="-342900" defTabSz="912853">
              <a:spcBef>
                <a:spcPct val="20000"/>
              </a:spcBef>
              <a:buClr>
                <a:srgbClr val="0432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kern="0" dirty="0">
                <a:latin typeface="+mj-lt"/>
              </a:rPr>
              <a:t>Cherenkov detectors, complemented by other technologies at lower momenta</a:t>
            </a:r>
          </a:p>
          <a:p>
            <a:pPr marL="727520" lvl="1" defTabSz="912853">
              <a:spcBef>
                <a:spcPct val="20000"/>
              </a:spcBef>
              <a:buClr>
                <a:srgbClr val="0432FF"/>
              </a:buClr>
              <a:buSzPct val="100000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       Time-of-flight or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dE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/dx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0" marR="0" lvl="0" indent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C23A8E-885C-094A-8CF2-2B8930E1CAEF}"/>
              </a:ext>
            </a:extLst>
          </p:cNvPr>
          <p:cNvCxnSpPr/>
          <p:nvPr/>
        </p:nvCxnSpPr>
        <p:spPr bwMode="auto">
          <a:xfrm>
            <a:off x="3482220" y="3912961"/>
            <a:ext cx="8030" cy="96386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EA32AD-A445-E34E-97D5-1A10FB026C88}"/>
              </a:ext>
            </a:extLst>
          </p:cNvPr>
          <p:cNvCxnSpPr>
            <a:cxnSpLocks/>
          </p:cNvCxnSpPr>
          <p:nvPr/>
        </p:nvCxnSpPr>
        <p:spPr bwMode="auto">
          <a:xfrm>
            <a:off x="4497254" y="3529820"/>
            <a:ext cx="280318" cy="32525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8894502-08E9-FE4A-8E2E-20545BFBA1B5}"/>
              </a:ext>
            </a:extLst>
          </p:cNvPr>
          <p:cNvSpPr txBox="1"/>
          <p:nvPr/>
        </p:nvSpPr>
        <p:spPr>
          <a:xfrm rot="16200000">
            <a:off x="4037914" y="2942356"/>
            <a:ext cx="98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P [GeV]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3028A0-6EEB-4049-89A1-8E606D3CF0F5}"/>
                  </a:ext>
                </a:extLst>
              </p:cNvPr>
              <p:cNvSpPr txBox="1"/>
              <p:nvPr/>
            </p:nvSpPr>
            <p:spPr>
              <a:xfrm>
                <a:off x="7906358" y="4778685"/>
                <a:ext cx="1083131" cy="434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3028A0-6EEB-4049-89A1-8E606D3CF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358" y="4778685"/>
                <a:ext cx="1083131" cy="4341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13D749D-37DF-95CA-583B-E3FFBD1157C1}"/>
              </a:ext>
            </a:extLst>
          </p:cNvPr>
          <p:cNvGrpSpPr/>
          <p:nvPr/>
        </p:nvGrpSpPr>
        <p:grpSpPr>
          <a:xfrm>
            <a:off x="4567699" y="2468309"/>
            <a:ext cx="4576301" cy="2638304"/>
            <a:chOff x="4567699" y="2468309"/>
            <a:chExt cx="4576301" cy="2638304"/>
          </a:xfrm>
        </p:grpSpPr>
        <p:pic>
          <p:nvPicPr>
            <p:cNvPr id="14" name="Picture 13" descr="Screen Shot 2016-07-03 at 6.17.25 PM.png">
              <a:extLst>
                <a:ext uri="{FF2B5EF4-FFF2-40B4-BE49-F238E27FC236}">
                  <a16:creationId xmlns:a16="http://schemas.microsoft.com/office/drawing/2014/main" id="{22510B74-5A50-3844-B23C-57B24723F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699" y="2468309"/>
              <a:ext cx="4576301" cy="26383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3E2FD4-E4F5-4C4E-A435-F3E8E706ED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68735" y="3767319"/>
              <a:ext cx="739407" cy="0"/>
            </a:xfrm>
            <a:prstGeom prst="line">
              <a:avLst/>
            </a:prstGeom>
            <a:solidFill>
              <a:srgbClr val="00B8FF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8D8342B-4A68-BD49-BFB6-B6066D9008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08142" y="3921775"/>
              <a:ext cx="585892" cy="0"/>
            </a:xfrm>
            <a:prstGeom prst="line">
              <a:avLst/>
            </a:prstGeom>
            <a:solidFill>
              <a:srgbClr val="00B8FF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7AE73A6-67A1-774F-A058-009BB82C2A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04952" y="2842935"/>
              <a:ext cx="797401" cy="0"/>
            </a:xfrm>
            <a:prstGeom prst="line">
              <a:avLst/>
            </a:prstGeom>
            <a:solidFill>
              <a:srgbClr val="00B8FF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275C1BB-D9D3-1D47-B62B-C4880391A9F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432034" y="3767319"/>
              <a:ext cx="25454" cy="1047058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30F9CE-D7CA-D342-BEA1-AC8ADCAFCB7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029456" y="2842935"/>
              <a:ext cx="1" cy="1998721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39AA1F-C087-E74A-8405-CB26026B0FA8}"/>
                </a:ext>
              </a:extLst>
            </p:cNvPr>
            <p:cNvSpPr/>
            <p:nvPr/>
          </p:nvSpPr>
          <p:spPr>
            <a:xfrm>
              <a:off x="7737285" y="2555014"/>
              <a:ext cx="898290" cy="2279085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34C6CC-7BEB-634A-B907-7AEB5F3B7FB3}"/>
                </a:ext>
              </a:extLst>
            </p:cNvPr>
            <p:cNvSpPr txBox="1"/>
            <p:nvPr/>
          </p:nvSpPr>
          <p:spPr>
            <a:xfrm>
              <a:off x="5733421" y="2543527"/>
              <a:ext cx="2902154" cy="39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Pythia MC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AFE8826-B11F-6247-805D-D44FB46BE9AD}"/>
                    </a:ext>
                  </a:extLst>
                </p:cNvPr>
                <p:cNvSpPr txBox="1"/>
                <p:nvPr/>
              </p:nvSpPr>
              <p:spPr>
                <a:xfrm>
                  <a:off x="5305225" y="2842935"/>
                  <a:ext cx="1699727" cy="4581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/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𝐾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±</m:t>
                        </m:r>
                      </m:oMath>
                    </m:oMathPara>
                  </a14:m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AFE8826-B11F-6247-805D-D44FB46BE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5225" y="2842935"/>
                  <a:ext cx="1699727" cy="45815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09A6651-4D85-F248-932B-F3F5A7A09717}"/>
                </a:ext>
              </a:extLst>
            </p:cNvPr>
            <p:cNvSpPr/>
            <p:nvPr/>
          </p:nvSpPr>
          <p:spPr>
            <a:xfrm>
              <a:off x="4776599" y="4237847"/>
              <a:ext cx="200834" cy="59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67C4B69-9A19-644F-BDEF-441C9B3DF163}"/>
                </a:ext>
              </a:extLst>
            </p:cNvPr>
            <p:cNvCxnSpPr>
              <a:cxnSpLocks/>
            </p:cNvCxnSpPr>
            <p:nvPr/>
          </p:nvCxnSpPr>
          <p:spPr>
            <a:xfrm>
              <a:off x="4777572" y="4834099"/>
              <a:ext cx="38580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1AA8C0-4081-914F-A07B-E55E4E78190B}"/>
                </a:ext>
              </a:extLst>
            </p:cNvPr>
            <p:cNvSpPr/>
            <p:nvPr/>
          </p:nvSpPr>
          <p:spPr>
            <a:xfrm>
              <a:off x="4870778" y="2569112"/>
              <a:ext cx="829536" cy="2245266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C4C5BF8-C757-4B40-B066-0556BF23DEDB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>
              <a:off x="4776599" y="4537028"/>
              <a:ext cx="824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295F16E-9FFB-8C41-8755-731A3D2232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572" y="4308546"/>
              <a:ext cx="60229" cy="62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F625748-51EF-2E45-B1D4-06721CFD781B}"/>
              </a:ext>
            </a:extLst>
          </p:cNvPr>
          <p:cNvGraphicFramePr>
            <a:graphicFrameLocks noGrp="1"/>
          </p:cNvGraphicFramePr>
          <p:nvPr/>
        </p:nvGraphicFramePr>
        <p:xfrm>
          <a:off x="4815999" y="5431316"/>
          <a:ext cx="4055954" cy="1291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3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877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π/K/p and π0/γ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 </a:t>
                      </a:r>
                      <a:r>
                        <a:rPr lang="en-US" sz="1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</a:t>
                      </a:r>
                      <a:r>
                        <a:rPr lang="en-US" sz="12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877"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-3.5 − -1.0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MeV/c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-1.0 − 1.0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8-10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MeV/c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1.0 − 3.5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MeV/c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A64DA8D4-E4CD-C344-A550-3E73DFCCB826}"/>
              </a:ext>
            </a:extLst>
          </p:cNvPr>
          <p:cNvSpPr txBox="1"/>
          <p:nvPr/>
        </p:nvSpPr>
        <p:spPr>
          <a:xfrm>
            <a:off x="4773778" y="5061537"/>
            <a:ext cx="270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requirements: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54C3A4-2963-C846-9E8A-DFED9C6B5416}"/>
              </a:ext>
            </a:extLst>
          </p:cNvPr>
          <p:cNvSpPr txBox="1"/>
          <p:nvPr/>
        </p:nvSpPr>
        <p:spPr>
          <a:xfrm>
            <a:off x="4716094" y="2158073"/>
            <a:ext cx="4363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Illustration of  PID detectors achievements: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4951627-846C-5549-AC0D-BCEDBB0BF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52" y="2520363"/>
            <a:ext cx="4155986" cy="2814636"/>
          </a:xfrm>
          <a:prstGeom prst="rect">
            <a:avLst/>
          </a:prstGeom>
        </p:spPr>
      </p:pic>
      <p:sp>
        <p:nvSpPr>
          <p:cNvPr id="37" name="Curved Right Arrow 36">
            <a:extLst>
              <a:ext uri="{FF2B5EF4-FFF2-40B4-BE49-F238E27FC236}">
                <a16:creationId xmlns:a16="http://schemas.microsoft.com/office/drawing/2014/main" id="{2868348F-633D-1A47-8925-AECB4B9D11B3}"/>
              </a:ext>
            </a:extLst>
          </p:cNvPr>
          <p:cNvSpPr/>
          <p:nvPr/>
        </p:nvSpPr>
        <p:spPr bwMode="auto">
          <a:xfrm>
            <a:off x="287907" y="5565949"/>
            <a:ext cx="374941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B9D188-24FB-E045-B757-9EC6DD08389F}"/>
              </a:ext>
            </a:extLst>
          </p:cNvPr>
          <p:cNvSpPr txBox="1"/>
          <p:nvPr/>
        </p:nvSpPr>
        <p:spPr>
          <a:xfrm>
            <a:off x="662848" y="5460986"/>
            <a:ext cx="3449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latin typeface="+mj-lt"/>
              </a:rPr>
              <a:t>Need more than one technology to cover the entire momentum ranges at different </a:t>
            </a:r>
            <a:r>
              <a:rPr lang="en-US" sz="1600" dirty="0" err="1">
                <a:solidFill>
                  <a:srgbClr val="0432FF"/>
                </a:solidFill>
                <a:latin typeface="+mj-lt"/>
              </a:rPr>
              <a:t>rapidities</a:t>
            </a:r>
            <a:r>
              <a:rPr lang="en-US" sz="1600" dirty="0">
                <a:solidFill>
                  <a:srgbClr val="0432FF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337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7C553-F1C7-D241-ABE4-DE30B4BD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AA0EC9C-4ADD-7C4A-ABC0-29BF6D8A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Particle Identification Detectors</a:t>
            </a:r>
          </a:p>
        </p:txBody>
      </p:sp>
      <p:pic>
        <p:nvPicPr>
          <p:cNvPr id="2" name="Picture 1" descr="A green and white machine&#10;&#10;Description automatically generated">
            <a:extLst>
              <a:ext uri="{FF2B5EF4-FFF2-40B4-BE49-F238E27FC236}">
                <a16:creationId xmlns:a16="http://schemas.microsoft.com/office/drawing/2014/main" id="{53CFEA03-28BB-DC31-3054-DED06EDB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2130720"/>
            <a:ext cx="3714750" cy="2105025"/>
          </a:xfrm>
          <a:prstGeom prst="rect">
            <a:avLst/>
          </a:prstGeom>
        </p:spPr>
      </p:pic>
      <p:pic>
        <p:nvPicPr>
          <p:cNvPr id="9" name="Google Shape;553;p50">
            <a:extLst>
              <a:ext uri="{FF2B5EF4-FFF2-40B4-BE49-F238E27FC236}">
                <a16:creationId xmlns:a16="http://schemas.microsoft.com/office/drawing/2014/main" id="{E0007A1C-F44B-F346-F000-8B2E32F5DA5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845" y="722642"/>
            <a:ext cx="2280710" cy="13363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Google Shape;555;p50">
            <a:extLst>
              <a:ext uri="{FF2B5EF4-FFF2-40B4-BE49-F238E27FC236}">
                <a16:creationId xmlns:a16="http://schemas.microsoft.com/office/drawing/2014/main" id="{64B0EFA3-18BB-C410-C92E-B41B1BBF8B3E}"/>
              </a:ext>
            </a:extLst>
          </p:cNvPr>
          <p:cNvSpPr txBox="1"/>
          <p:nvPr/>
        </p:nvSpPr>
        <p:spPr>
          <a:xfrm>
            <a:off x="2613555" y="728601"/>
            <a:ext cx="305102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High-Performance DIRC</a:t>
            </a:r>
            <a:endParaRPr sz="12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Quartz bar radiator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BaBAR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bars) 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light detection with MCP-PMTs (or HRPPDs)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Fully focused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π/K 3</a:t>
            </a:r>
            <a:r>
              <a:rPr 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separation at 6 GeV/c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B162C3-C00E-BF26-0DAD-88FD08D26A8B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1473200" y="2058998"/>
            <a:ext cx="2092906" cy="87002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oogle Shape;546;p50">
            <a:extLst>
              <a:ext uri="{FF2B5EF4-FFF2-40B4-BE49-F238E27FC236}">
                <a16:creationId xmlns:a16="http://schemas.microsoft.com/office/drawing/2014/main" id="{398A496F-0BEC-1E62-7DFA-09BD01FC3B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328" y="4204368"/>
            <a:ext cx="2562400" cy="19535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3" name="Google Shape;554;p50">
            <a:extLst>
              <a:ext uri="{FF2B5EF4-FFF2-40B4-BE49-F238E27FC236}">
                <a16:creationId xmlns:a16="http://schemas.microsoft.com/office/drawing/2014/main" id="{A151DFFB-1004-D5A2-A5DA-139EE58E4D3C}"/>
              </a:ext>
            </a:extLst>
          </p:cNvPr>
          <p:cNvSpPr txBox="1"/>
          <p:nvPr/>
        </p:nvSpPr>
        <p:spPr>
          <a:xfrm>
            <a:off x="42943" y="3167423"/>
            <a:ext cx="287405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Proximity Focused (</a:t>
            </a:r>
            <a:r>
              <a:rPr lang="en-US" sz="1200" b="1" dirty="0" err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pfRICH</a:t>
            </a:r>
            <a:r>
              <a:rPr lang="en-US" sz="1200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)</a:t>
            </a:r>
            <a:endParaRPr sz="1200" b="1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Long proximity gap (~40 cm)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Sensor: HRPPDs/LAPPDs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up to 9 GeV/c 3</a:t>
            </a:r>
            <a:r>
              <a:rPr 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π/K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DC390A-EB8F-68DB-BB3F-1CAD942C5569}"/>
              </a:ext>
            </a:extLst>
          </p:cNvPr>
          <p:cNvGrpSpPr/>
          <p:nvPr/>
        </p:nvGrpSpPr>
        <p:grpSpPr>
          <a:xfrm>
            <a:off x="1913450" y="6199767"/>
            <a:ext cx="949747" cy="461665"/>
            <a:chOff x="4215786" y="840980"/>
            <a:chExt cx="949747" cy="46166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03223E5-D107-FFC5-2F48-8C00D29D4185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36" name="Picture 3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25E0E50-D6EB-7CD7-8DAC-D0887963A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0659" y="1022041"/>
              <a:ext cx="390405" cy="280604"/>
            </a:xfrm>
            <a:prstGeom prst="rect">
              <a:avLst/>
            </a:prstGeom>
          </p:spPr>
        </p:pic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62626-8F18-7600-78E9-B1A70342BFC1}"/>
              </a:ext>
            </a:extLst>
          </p:cNvPr>
          <p:cNvCxnSpPr>
            <a:cxnSpLocks/>
          </p:cNvCxnSpPr>
          <p:nvPr/>
        </p:nvCxnSpPr>
        <p:spPr>
          <a:xfrm flipH="1">
            <a:off x="1473200" y="3239221"/>
            <a:ext cx="2482964" cy="1200699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7696E0-3C4A-BBE1-86DF-97D3C3836402}"/>
              </a:ext>
            </a:extLst>
          </p:cNvPr>
          <p:cNvGrpSpPr/>
          <p:nvPr/>
        </p:nvGrpSpPr>
        <p:grpSpPr>
          <a:xfrm>
            <a:off x="3733707" y="4335060"/>
            <a:ext cx="4036164" cy="2483155"/>
            <a:chOff x="4705209" y="4586771"/>
            <a:chExt cx="4036164" cy="2483155"/>
          </a:xfrm>
          <a:solidFill>
            <a:schemeClr val="bg1"/>
          </a:solidFill>
        </p:grpSpPr>
        <p:grpSp>
          <p:nvGrpSpPr>
            <p:cNvPr id="45" name="Google Shape;547;p50">
              <a:extLst>
                <a:ext uri="{FF2B5EF4-FFF2-40B4-BE49-F238E27FC236}">
                  <a16:creationId xmlns:a16="http://schemas.microsoft.com/office/drawing/2014/main" id="{885FA29D-5AAE-84CC-A664-3E8F9E339A99}"/>
                </a:ext>
              </a:extLst>
            </p:cNvPr>
            <p:cNvGrpSpPr/>
            <p:nvPr/>
          </p:nvGrpSpPr>
          <p:grpSpPr>
            <a:xfrm>
              <a:off x="5818797" y="4646945"/>
              <a:ext cx="2823505" cy="1537879"/>
              <a:chOff x="8972824" y="4847577"/>
              <a:chExt cx="2823506" cy="1537879"/>
            </a:xfrm>
            <a:grpFill/>
          </p:grpSpPr>
          <p:pic>
            <p:nvPicPr>
              <p:cNvPr id="46" name="Google Shape;548;p50">
                <a:extLst>
                  <a:ext uri="{FF2B5EF4-FFF2-40B4-BE49-F238E27FC236}">
                    <a16:creationId xmlns:a16="http://schemas.microsoft.com/office/drawing/2014/main" id="{6100B186-5B46-0AE6-D985-3E0FCD6D9B0B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9071895" y="4847577"/>
                <a:ext cx="2724435" cy="1445952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47" name="Google Shape;549;p50">
                <a:extLst>
                  <a:ext uri="{FF2B5EF4-FFF2-40B4-BE49-F238E27FC236}">
                    <a16:creationId xmlns:a16="http://schemas.microsoft.com/office/drawing/2014/main" id="{09C17C5F-DDBB-4297-CB2C-C128D5569E91}"/>
                  </a:ext>
                </a:extLst>
              </p:cNvPr>
              <p:cNvSpPr/>
              <p:nvPr/>
            </p:nvSpPr>
            <p:spPr>
              <a:xfrm>
                <a:off x="8972824" y="5240956"/>
                <a:ext cx="361800" cy="1144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20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50" name="Google Shape;558;p50">
              <a:extLst>
                <a:ext uri="{FF2B5EF4-FFF2-40B4-BE49-F238E27FC236}">
                  <a16:creationId xmlns:a16="http://schemas.microsoft.com/office/drawing/2014/main" id="{E2FAC86F-95DF-1FA6-0712-6ECD3FFFCF75}"/>
                </a:ext>
              </a:extLst>
            </p:cNvPr>
            <p:cNvSpPr txBox="1"/>
            <p:nvPr/>
          </p:nvSpPr>
          <p:spPr>
            <a:xfrm>
              <a:off x="4705209" y="4586771"/>
              <a:ext cx="1724165" cy="64629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AC-LGAD</a:t>
              </a:r>
              <a:br>
                <a:rPr lang="en-US" sz="12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</a:br>
              <a:r>
                <a:rPr lang="en-US" sz="12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(Low-Gain Avalanche Detector)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566;p50">
              <a:extLst>
                <a:ext uri="{FF2B5EF4-FFF2-40B4-BE49-F238E27FC236}">
                  <a16:creationId xmlns:a16="http://schemas.microsoft.com/office/drawing/2014/main" id="{5E752B2F-EF39-2BFC-D7F4-F93834E800E8}"/>
                </a:ext>
              </a:extLst>
            </p:cNvPr>
            <p:cNvSpPr txBox="1"/>
            <p:nvPr/>
          </p:nvSpPr>
          <p:spPr>
            <a:xfrm>
              <a:off x="5165039" y="6085081"/>
              <a:ext cx="3576334" cy="98484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609585" indent="-372524">
                <a:buClr>
                  <a:schemeClr val="dk1"/>
                </a:buClr>
                <a:buSzPts val="800"/>
                <a:buChar char="●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Main purpose TOF: 25-30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09585" indent="-372524">
                <a:buClr>
                  <a:schemeClr val="dk1"/>
                </a:buClr>
                <a:buSzPts val="800"/>
                <a:buChar char="●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Accurate space point for tracking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609585" indent="-372524">
                <a:buClr>
                  <a:schemeClr val="dk1"/>
                </a:buClr>
                <a:buSzPts val="800"/>
                <a:buChar char="●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forward disk (0.5 mm x 0.5 mm pixels) and central barrel (0.5 x 10 mm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strips)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CD4B4C1-96E6-E35A-96FC-2D01200385BA}"/>
              </a:ext>
            </a:extLst>
          </p:cNvPr>
          <p:cNvGrpSpPr/>
          <p:nvPr/>
        </p:nvGrpSpPr>
        <p:grpSpPr>
          <a:xfrm>
            <a:off x="3815628" y="5399695"/>
            <a:ext cx="949747" cy="461665"/>
            <a:chOff x="4215786" y="840980"/>
            <a:chExt cx="949747" cy="46166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5652DDA-070B-C767-24BD-320E6257A543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      </a:t>
              </a:r>
            </a:p>
          </p:txBody>
        </p:sp>
        <p:pic>
          <p:nvPicPr>
            <p:cNvPr id="54" name="Picture 5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2F16C56A-9202-0713-F9B1-0EA6D97E0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0659" y="1022041"/>
              <a:ext cx="390405" cy="280604"/>
            </a:xfrm>
            <a:prstGeom prst="rect">
              <a:avLst/>
            </a:prstGeom>
          </p:spPr>
        </p:pic>
      </p:grpSp>
      <p:pic>
        <p:nvPicPr>
          <p:cNvPr id="49" name="Google Shape;557;p50">
            <a:extLst>
              <a:ext uri="{FF2B5EF4-FFF2-40B4-BE49-F238E27FC236}">
                <a16:creationId xmlns:a16="http://schemas.microsoft.com/office/drawing/2014/main" id="{16CC6937-B3A4-3C14-6DAE-51959D594EE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69871" y="4511002"/>
            <a:ext cx="1259224" cy="11041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2D96E97-B628-1820-DD4D-5F2BE4AC0135}"/>
              </a:ext>
            </a:extLst>
          </p:cNvPr>
          <p:cNvCxnSpPr>
            <a:cxnSpLocks/>
          </p:cNvCxnSpPr>
          <p:nvPr/>
        </p:nvCxnSpPr>
        <p:spPr>
          <a:xfrm>
            <a:off x="4316402" y="3136861"/>
            <a:ext cx="1654296" cy="1591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427F010-8723-B790-BC57-A1D9D12A84B2}"/>
              </a:ext>
            </a:extLst>
          </p:cNvPr>
          <p:cNvCxnSpPr>
            <a:cxnSpLocks/>
          </p:cNvCxnSpPr>
          <p:nvPr/>
        </p:nvCxnSpPr>
        <p:spPr>
          <a:xfrm>
            <a:off x="5035795" y="3282547"/>
            <a:ext cx="2334312" cy="1371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" name="Google Shape;550;p50" descr="Diagram&#10;&#10;Description automatically generated">
            <a:extLst>
              <a:ext uri="{FF2B5EF4-FFF2-40B4-BE49-F238E27FC236}">
                <a16:creationId xmlns:a16="http://schemas.microsoft.com/office/drawing/2014/main" id="{B662F9CB-AFBF-296A-C4B9-FAE7A2E845D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57300" y="496552"/>
            <a:ext cx="2119000" cy="253676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556;p50">
            <a:extLst>
              <a:ext uri="{FF2B5EF4-FFF2-40B4-BE49-F238E27FC236}">
                <a16:creationId xmlns:a16="http://schemas.microsoft.com/office/drawing/2014/main" id="{3AEB79E2-D291-E2DF-96B1-6F043687FE56}"/>
              </a:ext>
            </a:extLst>
          </p:cNvPr>
          <p:cNvSpPr txBox="1"/>
          <p:nvPr/>
        </p:nvSpPr>
        <p:spPr>
          <a:xfrm>
            <a:off x="6611300" y="457629"/>
            <a:ext cx="2417795" cy="2750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Dual-Radiator RICH(</a:t>
            </a:r>
            <a:r>
              <a:rPr lang="en-US" sz="1200" b="1" dirty="0" err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dRICH</a:t>
            </a:r>
            <a:r>
              <a:rPr lang="en-US" sz="1200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)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Google Shape;567;p50">
            <a:extLst>
              <a:ext uri="{FF2B5EF4-FFF2-40B4-BE49-F238E27FC236}">
                <a16:creationId xmlns:a16="http://schemas.microsoft.com/office/drawing/2014/main" id="{1E9C8A03-43CD-F142-1773-1ABBCEAE2262}"/>
              </a:ext>
            </a:extLst>
          </p:cNvPr>
          <p:cNvSpPr txBox="1"/>
          <p:nvPr/>
        </p:nvSpPr>
        <p:spPr>
          <a:xfrm>
            <a:off x="6031152" y="3019141"/>
            <a:ext cx="40000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Gas Volume and Aerogel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Sensors tiled on spheres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π/K 3</a:t>
            </a:r>
            <a:r>
              <a:rPr 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at 50 GeV/c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5E31B93-E52A-CB8D-95BB-E25990501894}"/>
              </a:ext>
            </a:extLst>
          </p:cNvPr>
          <p:cNvGrpSpPr/>
          <p:nvPr/>
        </p:nvGrpSpPr>
        <p:grpSpPr>
          <a:xfrm>
            <a:off x="8079348" y="2159551"/>
            <a:ext cx="949747" cy="461665"/>
            <a:chOff x="4215786" y="840980"/>
            <a:chExt cx="949747" cy="46166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2FF28D3-7570-63C5-3528-3C2E386888DD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      </a:t>
              </a:r>
            </a:p>
          </p:txBody>
        </p:sp>
        <p:pic>
          <p:nvPicPr>
            <p:cNvPr id="66" name="Picture 6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BDECD67-4767-EE70-875D-A28CD06D7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0659" y="1022041"/>
              <a:ext cx="390405" cy="280604"/>
            </a:xfrm>
            <a:prstGeom prst="rect">
              <a:avLst/>
            </a:prstGeom>
          </p:spPr>
        </p:pic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100739C-969B-4F85-8FB1-F7FE781632F5}"/>
              </a:ext>
            </a:extLst>
          </p:cNvPr>
          <p:cNvCxnSpPr>
            <a:cxnSpLocks/>
          </p:cNvCxnSpPr>
          <p:nvPr/>
        </p:nvCxnSpPr>
        <p:spPr>
          <a:xfrm flipV="1">
            <a:off x="5351648" y="1457587"/>
            <a:ext cx="2107888" cy="1471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233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7B7C3-6568-24DA-D548-7A7B0F4A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5DEDE4-498F-8C83-B599-D37B5C79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46907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err="1"/>
              <a:t>ePIC</a:t>
            </a:r>
            <a:r>
              <a:rPr lang="en-US" dirty="0"/>
              <a:t> Calorimetry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57262B-3AE5-E09E-80FB-376AA8579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9267" y="1470855"/>
            <a:ext cx="3455551" cy="1958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8D147C-C711-BC82-2B2C-4053264C4C51}"/>
              </a:ext>
            </a:extLst>
          </p:cNvPr>
          <p:cNvCxnSpPr>
            <a:cxnSpLocks/>
          </p:cNvCxnSpPr>
          <p:nvPr/>
        </p:nvCxnSpPr>
        <p:spPr>
          <a:xfrm flipV="1">
            <a:off x="1928191" y="2401620"/>
            <a:ext cx="1267616" cy="447597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9F67C2-4F6E-737D-B71A-C88FDB813992}"/>
              </a:ext>
            </a:extLst>
          </p:cNvPr>
          <p:cNvSpPr txBox="1"/>
          <p:nvPr/>
        </p:nvSpPr>
        <p:spPr>
          <a:xfrm>
            <a:off x="0" y="4622407"/>
            <a:ext cx="1915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Backward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High-precision, PbWO4</a:t>
            </a: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photonsensor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CC659E-CFE6-BA70-058F-C9C12587A0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94937" y="506654"/>
            <a:ext cx="2184410" cy="196850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2D96B9-3AC0-98E6-F66E-1ABC5F0110F3}"/>
              </a:ext>
            </a:extLst>
          </p:cNvPr>
          <p:cNvCxnSpPr>
            <a:cxnSpLocks/>
          </p:cNvCxnSpPr>
          <p:nvPr/>
        </p:nvCxnSpPr>
        <p:spPr>
          <a:xfrm flipV="1">
            <a:off x="4863548" y="504265"/>
            <a:ext cx="1732234" cy="1549822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15D955-E6EA-199B-2883-66367DB8478B}"/>
              </a:ext>
            </a:extLst>
          </p:cNvPr>
          <p:cNvCxnSpPr>
            <a:cxnSpLocks/>
          </p:cNvCxnSpPr>
          <p:nvPr/>
        </p:nvCxnSpPr>
        <p:spPr>
          <a:xfrm flipV="1">
            <a:off x="5331759" y="2433918"/>
            <a:ext cx="1183341" cy="542377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A86623-251F-7173-89EE-3C35A196F491}"/>
              </a:ext>
            </a:extLst>
          </p:cNvPr>
          <p:cNvSpPr txBox="1"/>
          <p:nvPr/>
        </p:nvSpPr>
        <p:spPr>
          <a:xfrm>
            <a:off x="6147862" y="2444029"/>
            <a:ext cx="28987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 granularity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Tungsten/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matrix</a:t>
            </a: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photonsensors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ForwardHCAL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Longitudinally separated Steel/Sc &amp; W/Sc sandwich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embedded in Scintillator</a:t>
            </a:r>
          </a:p>
        </p:txBody>
      </p:sp>
      <p:pic>
        <p:nvPicPr>
          <p:cNvPr id="42" name="Picture 41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1CDB34D-41D8-5FFD-A790-6F0546F0F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702" y="3973154"/>
            <a:ext cx="2079263" cy="168777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5B90444-A64F-EF72-39DA-75771CB12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4" y="2434177"/>
            <a:ext cx="1965542" cy="21990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8856513-960E-6BDB-F06A-8D0A3754C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464" y="414539"/>
            <a:ext cx="1139224" cy="1128773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55F7100-BAD3-203A-42C2-805C08319982}"/>
              </a:ext>
            </a:extLst>
          </p:cNvPr>
          <p:cNvCxnSpPr>
            <a:cxnSpLocks/>
          </p:cNvCxnSpPr>
          <p:nvPr/>
        </p:nvCxnSpPr>
        <p:spPr>
          <a:xfrm flipV="1">
            <a:off x="2900363" y="1385047"/>
            <a:ext cx="488296" cy="44860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943E031-436C-84B5-18B8-A3AF00589FAA}"/>
              </a:ext>
            </a:extLst>
          </p:cNvPr>
          <p:cNvCxnSpPr>
            <a:cxnSpLocks/>
          </p:cNvCxnSpPr>
          <p:nvPr/>
        </p:nvCxnSpPr>
        <p:spPr>
          <a:xfrm flipH="1" flipV="1">
            <a:off x="4444253" y="1411942"/>
            <a:ext cx="306651" cy="44998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5DEECEB-EF23-05E1-0B7F-C3EE936B5D7B}"/>
              </a:ext>
            </a:extLst>
          </p:cNvPr>
          <p:cNvSpPr txBox="1"/>
          <p:nvPr/>
        </p:nvSpPr>
        <p:spPr>
          <a:xfrm>
            <a:off x="4471244" y="349618"/>
            <a:ext cx="152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Barrel HCAL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(re-used from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573E0DA-D157-7649-B464-C101E82529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38" t="34141" r="65510" b="2870"/>
          <a:stretch/>
        </p:blipFill>
        <p:spPr>
          <a:xfrm>
            <a:off x="600006" y="362859"/>
            <a:ext cx="840105" cy="184649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8A8076-1A4F-544B-A61C-CC93A344888C}"/>
              </a:ext>
            </a:extLst>
          </p:cNvPr>
          <p:cNvCxnSpPr>
            <a:cxnSpLocks/>
          </p:cNvCxnSpPr>
          <p:nvPr/>
        </p:nvCxnSpPr>
        <p:spPr>
          <a:xfrm>
            <a:off x="1359682" y="497278"/>
            <a:ext cx="1237744" cy="1417661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210FED-CB4C-2340-9F65-4F392F4D351C}"/>
              </a:ext>
            </a:extLst>
          </p:cNvPr>
          <p:cNvCxnSpPr>
            <a:cxnSpLocks/>
          </p:cNvCxnSpPr>
          <p:nvPr/>
        </p:nvCxnSpPr>
        <p:spPr>
          <a:xfrm>
            <a:off x="1468889" y="2168609"/>
            <a:ext cx="1128537" cy="872765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710EBA5-656E-E44F-B75D-3B75E6941374}"/>
              </a:ext>
            </a:extLst>
          </p:cNvPr>
          <p:cNvSpPr txBox="1"/>
          <p:nvPr/>
        </p:nvSpPr>
        <p:spPr>
          <a:xfrm>
            <a:off x="1333674" y="318646"/>
            <a:ext cx="1724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Backwards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Steel/Sc Sandwich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tail catcher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FFBDED-79F2-BA79-95C3-6D292A782248}"/>
              </a:ext>
            </a:extLst>
          </p:cNvPr>
          <p:cNvCxnSpPr>
            <a:cxnSpLocks/>
          </p:cNvCxnSpPr>
          <p:nvPr/>
        </p:nvCxnSpPr>
        <p:spPr>
          <a:xfrm flipV="1">
            <a:off x="2009010" y="2577548"/>
            <a:ext cx="1257651" cy="1834265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C2481A-947D-6E44-B9CE-E36578AC4CAA}"/>
              </a:ext>
            </a:extLst>
          </p:cNvPr>
          <p:cNvGrpSpPr/>
          <p:nvPr/>
        </p:nvGrpSpPr>
        <p:grpSpPr>
          <a:xfrm>
            <a:off x="4143959" y="4094631"/>
            <a:ext cx="1476908" cy="1202093"/>
            <a:chOff x="8376185" y="4021989"/>
            <a:chExt cx="2040792" cy="15874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C7C5826-DD1B-834A-A78A-90A59058A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8433" t="55837" r="18817" b="4847"/>
            <a:stretch/>
          </p:blipFill>
          <p:spPr>
            <a:xfrm>
              <a:off x="8530990" y="4021989"/>
              <a:ext cx="1885987" cy="1367376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FA90C42-2164-2C44-BEF8-F1CF97D44792}"/>
                </a:ext>
              </a:extLst>
            </p:cNvPr>
            <p:cNvSpPr txBox="1"/>
            <p:nvPr/>
          </p:nvSpPr>
          <p:spPr>
            <a:xfrm>
              <a:off x="8376185" y="5224779"/>
              <a:ext cx="1161118" cy="384686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93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Pb/</a:t>
              </a:r>
              <a:r>
                <a:rPr lang="en-US" sz="1293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SciFi</a:t>
              </a:r>
              <a:endParaRPr lang="en-US" sz="1293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6D98793-F2C6-3D4D-953D-A32900CEAF4A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 flipV="1">
              <a:off x="9537306" y="5026859"/>
              <a:ext cx="604694" cy="390264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05815E3-0865-D546-A3DF-DD0DBFC21D57}"/>
              </a:ext>
            </a:extLst>
          </p:cNvPr>
          <p:cNvSpPr txBox="1"/>
          <p:nvPr/>
        </p:nvSpPr>
        <p:spPr>
          <a:xfrm>
            <a:off x="2421049" y="5647434"/>
            <a:ext cx="3135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Pb/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hybrid imaging part (using 6 layers of ASTROPIX)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Recent Technology Choice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Review 03/14/23,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Decision 04/21/23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291211A-C375-C014-00C4-D07D21C27E6D}"/>
              </a:ext>
            </a:extLst>
          </p:cNvPr>
          <p:cNvCxnSpPr>
            <a:cxnSpLocks/>
          </p:cNvCxnSpPr>
          <p:nvPr/>
        </p:nvCxnSpPr>
        <p:spPr>
          <a:xfrm flipH="1" flipV="1">
            <a:off x="3684437" y="2693843"/>
            <a:ext cx="174869" cy="1320104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83DEBF5-A009-7840-A30E-2BB42263C0A5}"/>
              </a:ext>
            </a:extLst>
          </p:cNvPr>
          <p:cNvGrpSpPr/>
          <p:nvPr/>
        </p:nvGrpSpPr>
        <p:grpSpPr>
          <a:xfrm>
            <a:off x="99958" y="5249173"/>
            <a:ext cx="949747" cy="461665"/>
            <a:chOff x="4215786" y="840980"/>
            <a:chExt cx="949747" cy="46166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3282311-4E24-724A-B75F-6342C0340587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34" name="Picture 3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2A0AF83B-63FE-C94B-B157-4CD1C49A5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0A4BE9-0902-DC4F-8A38-F59CF6D86588}"/>
              </a:ext>
            </a:extLst>
          </p:cNvPr>
          <p:cNvGrpSpPr/>
          <p:nvPr/>
        </p:nvGrpSpPr>
        <p:grpSpPr>
          <a:xfrm>
            <a:off x="8078546" y="4110653"/>
            <a:ext cx="949747" cy="461665"/>
            <a:chOff x="4215786" y="840980"/>
            <a:chExt cx="949747" cy="46166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83BCA7A-6136-C943-A36A-C6070ECB0F67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40" name="Picture 3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24DAF731-49FF-3644-B570-A50E95DAE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1743725-FB05-9A41-9892-17885950B8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263"/>
          <a:stretch/>
        </p:blipFill>
        <p:spPr>
          <a:xfrm>
            <a:off x="5410797" y="5123329"/>
            <a:ext cx="3254173" cy="167258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AEE24E4-0D55-6A48-834E-3786EFC6A422}"/>
              </a:ext>
            </a:extLst>
          </p:cNvPr>
          <p:cNvGrpSpPr/>
          <p:nvPr/>
        </p:nvGrpSpPr>
        <p:grpSpPr>
          <a:xfrm>
            <a:off x="4723505" y="3707244"/>
            <a:ext cx="949747" cy="461665"/>
            <a:chOff x="4215786" y="840980"/>
            <a:chExt cx="949747" cy="46166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3D1189D-B108-204F-824E-0AF95A767E9B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48" name="Picture 4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70963072-83C2-AB41-B56B-62DED2F9A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081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3EA0E9-2016-5648-91A4-4768C841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A95F4-4E11-1E4D-A002-1C447DBE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378161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Electronics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FB6748-808E-D965-19AF-00184943752E}"/>
              </a:ext>
            </a:extLst>
          </p:cNvPr>
          <p:cNvGrpSpPr/>
          <p:nvPr/>
        </p:nvGrpSpPr>
        <p:grpSpPr>
          <a:xfrm>
            <a:off x="652538" y="1319507"/>
            <a:ext cx="7772900" cy="3035411"/>
            <a:chOff x="948409" y="681690"/>
            <a:chExt cx="7772900" cy="30354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91D3FF-DFEF-D4CB-F96F-4DEC3A7BC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5726" y="2322908"/>
              <a:ext cx="720941" cy="6733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CC8ED3-A5EC-045C-A9C8-F00F6E39EE8F}"/>
                </a:ext>
              </a:extLst>
            </p:cNvPr>
            <p:cNvSpPr/>
            <p:nvPr/>
          </p:nvSpPr>
          <p:spPr>
            <a:xfrm>
              <a:off x="2315334" y="2162837"/>
              <a:ext cx="922015" cy="861172"/>
            </a:xfrm>
            <a:prstGeom prst="rect">
              <a:avLst/>
            </a:prstGeom>
            <a:solidFill>
              <a:srgbClr val="FFFBD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842AF4-D85E-A896-3A97-9066498F2B4F}"/>
                </a:ext>
              </a:extLst>
            </p:cNvPr>
            <p:cNvSpPr/>
            <p:nvPr/>
          </p:nvSpPr>
          <p:spPr>
            <a:xfrm>
              <a:off x="3649985" y="2162837"/>
              <a:ext cx="922015" cy="8611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8136A3-E402-1BB8-1273-902ACC8FE75A}"/>
                </a:ext>
              </a:extLst>
            </p:cNvPr>
            <p:cNvSpPr/>
            <p:nvPr/>
          </p:nvSpPr>
          <p:spPr>
            <a:xfrm>
              <a:off x="4930538" y="2162837"/>
              <a:ext cx="922015" cy="86117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DE4952-9C99-3EFF-D2E1-1A9F38356DAD}"/>
                </a:ext>
              </a:extLst>
            </p:cNvPr>
            <p:cNvSpPr/>
            <p:nvPr/>
          </p:nvSpPr>
          <p:spPr>
            <a:xfrm>
              <a:off x="6164056" y="2162837"/>
              <a:ext cx="922015" cy="8611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830C5F-645C-0C57-41B4-6E9A6AADF99F}"/>
                </a:ext>
              </a:extLst>
            </p:cNvPr>
            <p:cNvSpPr/>
            <p:nvPr/>
          </p:nvSpPr>
          <p:spPr>
            <a:xfrm>
              <a:off x="7444609" y="2162837"/>
              <a:ext cx="922015" cy="86117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16D366-E886-DCB1-0FCD-AA61D9EE7430}"/>
                </a:ext>
              </a:extLst>
            </p:cNvPr>
            <p:cNvSpPr/>
            <p:nvPr/>
          </p:nvSpPr>
          <p:spPr>
            <a:xfrm>
              <a:off x="6164056" y="996715"/>
              <a:ext cx="922015" cy="8611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F2C961-4160-030A-8E3C-2AFBE5FB0615}"/>
                </a:ext>
              </a:extLst>
            </p:cNvPr>
            <p:cNvSpPr txBox="1"/>
            <p:nvPr/>
          </p:nvSpPr>
          <p:spPr>
            <a:xfrm>
              <a:off x="6070707" y="681690"/>
              <a:ext cx="26506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Timing Unit (GTU)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-Interfaces to    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    Collider 	     Run Control &amp; DAM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-Config &amp; Control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-Clock &amp; Timing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E0D5B10-28C0-41F8-0A9D-2A62FCD7FDF5}"/>
                </a:ext>
              </a:extLst>
            </p:cNvPr>
            <p:cNvSpPr/>
            <p:nvPr/>
          </p:nvSpPr>
          <p:spPr>
            <a:xfrm>
              <a:off x="948409" y="2010426"/>
              <a:ext cx="2468880" cy="1151233"/>
            </a:xfrm>
            <a:prstGeom prst="roundRect">
              <a:avLst/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A38195-3E5C-2CE2-1F97-3C675EACA968}"/>
                </a:ext>
              </a:extLst>
            </p:cNvPr>
            <p:cNvSpPr txBox="1"/>
            <p:nvPr/>
          </p:nvSpPr>
          <p:spPr>
            <a:xfrm>
              <a:off x="1725040" y="1712201"/>
              <a:ext cx="1140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On Detector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766A56-8922-600C-78FC-FE07FCEF040B}"/>
                </a:ext>
              </a:extLst>
            </p:cNvPr>
            <p:cNvSpPr/>
            <p:nvPr/>
          </p:nvSpPr>
          <p:spPr>
            <a:xfrm>
              <a:off x="1845111" y="2406144"/>
              <a:ext cx="870155" cy="238463"/>
            </a:xfrm>
            <a:custGeom>
              <a:avLst/>
              <a:gdLst>
                <a:gd name="connsiteX0" fmla="*/ 0 w 870155"/>
                <a:gd name="connsiteY0" fmla="*/ 135224 h 238463"/>
                <a:gd name="connsiteX1" fmla="*/ 265471 w 870155"/>
                <a:gd name="connsiteY1" fmla="*/ 2489 h 238463"/>
                <a:gd name="connsiteX2" fmla="*/ 870155 w 870155"/>
                <a:gd name="connsiteY2" fmla="*/ 238463 h 2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0155" h="238463">
                  <a:moveTo>
                    <a:pt x="0" y="135224"/>
                  </a:moveTo>
                  <a:cubicBezTo>
                    <a:pt x="60222" y="60253"/>
                    <a:pt x="120445" y="-14717"/>
                    <a:pt x="265471" y="2489"/>
                  </a:cubicBezTo>
                  <a:cubicBezTo>
                    <a:pt x="410497" y="19695"/>
                    <a:pt x="640326" y="129079"/>
                    <a:pt x="870155" y="238463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E38248F-6540-6FE1-A0BD-A339E1552528}"/>
                </a:ext>
              </a:extLst>
            </p:cNvPr>
            <p:cNvCxnSpPr/>
            <p:nvPr/>
          </p:nvCxnSpPr>
          <p:spPr>
            <a:xfrm>
              <a:off x="4572000" y="2406144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FEC0454-4AC0-C1CA-445C-C9D9A0D90828}"/>
                </a:ext>
              </a:extLst>
            </p:cNvPr>
            <p:cNvCxnSpPr/>
            <p:nvPr/>
          </p:nvCxnSpPr>
          <p:spPr>
            <a:xfrm flipH="1">
              <a:off x="4572000" y="2757432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455E835-5262-C529-531F-4904543EE11F}"/>
                </a:ext>
              </a:extLst>
            </p:cNvPr>
            <p:cNvCxnSpPr/>
            <p:nvPr/>
          </p:nvCxnSpPr>
          <p:spPr>
            <a:xfrm>
              <a:off x="5852553" y="2405960"/>
              <a:ext cx="3115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049D455-9C62-9D8A-A917-58000BAD30EA}"/>
                </a:ext>
              </a:extLst>
            </p:cNvPr>
            <p:cNvCxnSpPr/>
            <p:nvPr/>
          </p:nvCxnSpPr>
          <p:spPr>
            <a:xfrm flipH="1">
              <a:off x="5852553" y="2757432"/>
              <a:ext cx="3115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8964457-D9F5-6F06-70FB-C1FC08EF4160}"/>
                </a:ext>
              </a:extLst>
            </p:cNvPr>
            <p:cNvCxnSpPr/>
            <p:nvPr/>
          </p:nvCxnSpPr>
          <p:spPr>
            <a:xfrm>
              <a:off x="7086071" y="2405960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AD3341-C039-A4A5-86E0-318EBF825BF5}"/>
                </a:ext>
              </a:extLst>
            </p:cNvPr>
            <p:cNvCxnSpPr/>
            <p:nvPr/>
          </p:nvCxnSpPr>
          <p:spPr>
            <a:xfrm flipH="1">
              <a:off x="7086071" y="2757432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D035B5F-D0C7-5237-B1BF-8D72AD5F6F3C}"/>
                </a:ext>
              </a:extLst>
            </p:cNvPr>
            <p:cNvCxnSpPr/>
            <p:nvPr/>
          </p:nvCxnSpPr>
          <p:spPr>
            <a:xfrm flipV="1">
              <a:off x="6434809" y="1857887"/>
              <a:ext cx="0" cy="3049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06543E-15EC-B1C6-63D5-5E2A0FA78851}"/>
                </a:ext>
              </a:extLst>
            </p:cNvPr>
            <p:cNvCxnSpPr/>
            <p:nvPr/>
          </p:nvCxnSpPr>
          <p:spPr>
            <a:xfrm>
              <a:off x="6836911" y="1857887"/>
              <a:ext cx="0" cy="3049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54909E-5400-89FE-EBD9-2C35FC6E79C5}"/>
                </a:ext>
              </a:extLst>
            </p:cNvPr>
            <p:cNvSpPr txBox="1"/>
            <p:nvPr/>
          </p:nvSpPr>
          <p:spPr>
            <a:xfrm>
              <a:off x="1898667" y="2184895"/>
              <a:ext cx="718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SMT BGA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7FE5CB2-ACE6-84C2-1572-25F34CA5169B}"/>
                </a:ext>
              </a:extLst>
            </p:cNvPr>
            <p:cNvCxnSpPr/>
            <p:nvPr/>
          </p:nvCxnSpPr>
          <p:spPr>
            <a:xfrm>
              <a:off x="3237349" y="2406144"/>
              <a:ext cx="4126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215870C-0AB0-FEC5-E25A-60747CA9AC5F}"/>
                </a:ext>
              </a:extLst>
            </p:cNvPr>
            <p:cNvCxnSpPr/>
            <p:nvPr/>
          </p:nvCxnSpPr>
          <p:spPr>
            <a:xfrm flipH="1">
              <a:off x="3237349" y="2757432"/>
              <a:ext cx="4126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B3262B-D106-C476-FD0B-E4ABB2818314}"/>
                </a:ext>
              </a:extLst>
            </p:cNvPr>
            <p:cNvSpPr txBox="1"/>
            <p:nvPr/>
          </p:nvSpPr>
          <p:spPr>
            <a:xfrm>
              <a:off x="1655817" y="1076293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j-lt"/>
                </a:rPr>
                <a:t>Electronics Readout Chain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36812A-8885-51A5-141B-BD5750CB7D2D}"/>
                </a:ext>
              </a:extLst>
            </p:cNvPr>
            <p:cNvSpPr txBox="1"/>
            <p:nvPr/>
          </p:nvSpPr>
          <p:spPr>
            <a:xfrm>
              <a:off x="1195726" y="3255437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Sensor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72DA85-B6A3-0804-0CA8-F6295ADEF4C7}"/>
                </a:ext>
              </a:extLst>
            </p:cNvPr>
            <p:cNvSpPr txBox="1"/>
            <p:nvPr/>
          </p:nvSpPr>
          <p:spPr>
            <a:xfrm>
              <a:off x="2380078" y="3269337"/>
              <a:ext cx="72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Adapter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B80DEC-4E47-E139-92EB-A7ADE785FE33}"/>
                </a:ext>
              </a:extLst>
            </p:cNvPr>
            <p:cNvSpPr txBox="1"/>
            <p:nvPr/>
          </p:nvSpPr>
          <p:spPr>
            <a:xfrm>
              <a:off x="3615726" y="3255436"/>
              <a:ext cx="109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Front End Board (FEB)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70F492B-6BBD-BBCE-768C-150FE386C5F1}"/>
                </a:ext>
              </a:extLst>
            </p:cNvPr>
            <p:cNvSpPr txBox="1"/>
            <p:nvPr/>
          </p:nvSpPr>
          <p:spPr>
            <a:xfrm>
              <a:off x="4930111" y="3255436"/>
              <a:ext cx="109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Readout Board (RDO)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FB8C66-110C-97B6-B1BB-C5FB739BFB25}"/>
                </a:ext>
              </a:extLst>
            </p:cNvPr>
            <p:cNvSpPr txBox="1"/>
            <p:nvPr/>
          </p:nvSpPr>
          <p:spPr>
            <a:xfrm>
              <a:off x="6062650" y="3255436"/>
              <a:ext cx="1409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Data Aggregation Module (DAM)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2E256F-38D2-F33E-7BBF-CF323B074430}"/>
                </a:ext>
              </a:extLst>
            </p:cNvPr>
            <p:cNvSpPr txBox="1"/>
            <p:nvPr/>
          </p:nvSpPr>
          <p:spPr>
            <a:xfrm>
              <a:off x="7441371" y="3255437"/>
              <a:ext cx="925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Computing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DF3EDB0-EBE1-F7F6-4799-FF4B77A5FE64}"/>
              </a:ext>
            </a:extLst>
          </p:cNvPr>
          <p:cNvSpPr txBox="1"/>
          <p:nvPr/>
        </p:nvSpPr>
        <p:spPr>
          <a:xfrm>
            <a:off x="0" y="33575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We have 23 different detector technologies in the </a:t>
            </a:r>
            <a:r>
              <a:rPr lang="en-US" dirty="0" err="1">
                <a:latin typeface="+mj-lt"/>
              </a:rPr>
              <a:t>ePIC</a:t>
            </a:r>
            <a:r>
              <a:rPr lang="en-US" dirty="0">
                <a:latin typeface="+mj-lt"/>
              </a:rPr>
              <a:t> detector</a:t>
            </a:r>
          </a:p>
          <a:p>
            <a:pPr marL="285750" indent="-285750" algn="l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It would be intractable if all have different readout electronics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 </a:t>
            </a:r>
          </a:p>
          <a:p>
            <a:pPr algn="l">
              <a:buClr>
                <a:srgbClr val="0000FF"/>
              </a:buClr>
            </a:pPr>
            <a:r>
              <a:rPr lang="en-US" dirty="0">
                <a:latin typeface="+mj-lt"/>
                <a:sym typeface="Wingdings" panose="05000000000000000000" pitchFamily="2" charset="2"/>
              </a:rPr>
              <a:t>    </a:t>
            </a:r>
            <a:r>
              <a:rPr lang="en-US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the goal is to minimize the number of different ASICs and use common readout solutions</a:t>
            </a:r>
            <a:endParaRPr lang="en-US" sz="1600" dirty="0">
              <a:latin typeface="+mj-lt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E33ED98-3099-F138-05CC-386D5B6673F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886978" y="3799476"/>
            <a:ext cx="0" cy="659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AA42128-FBAC-EC49-D295-FE70D921DD1D}"/>
              </a:ext>
            </a:extLst>
          </p:cNvPr>
          <p:cNvSpPr txBox="1"/>
          <p:nvPr/>
        </p:nvSpPr>
        <p:spPr>
          <a:xfrm>
            <a:off x="6935582" y="4519248"/>
            <a:ext cx="214319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We expect to need ITS-3, </a:t>
            </a:r>
            <a:r>
              <a:rPr lang="en-US" sz="1400" dirty="0" err="1">
                <a:latin typeface="+mj-lt"/>
              </a:rPr>
              <a:t>Astropix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Timepix</a:t>
            </a:r>
            <a:r>
              <a:rPr lang="en-US" sz="1400" dirty="0">
                <a:latin typeface="+mj-lt"/>
              </a:rPr>
              <a:t>, and 4 different </a:t>
            </a:r>
            <a:r>
              <a:rPr lang="en-US" sz="1400" b="1" dirty="0">
                <a:latin typeface="+mj-lt"/>
              </a:rPr>
              <a:t>ASICs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Based on existing ASICs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reduce cost &amp; time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Much synergy with international efforts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BB0E75F-1352-8273-86D2-6682B133E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08232"/>
              </p:ext>
            </p:extLst>
          </p:nvPr>
        </p:nvGraphicFramePr>
        <p:xfrm>
          <a:off x="1071921" y="4477118"/>
          <a:ext cx="54864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890">
                  <a:extLst>
                    <a:ext uri="{9D8B030D-6E8A-4147-A177-3AD203B41FA5}">
                      <a16:colId xmlns:a16="http://schemas.microsoft.com/office/drawing/2014/main" val="3108014019"/>
                    </a:ext>
                  </a:extLst>
                </a:gridCol>
                <a:gridCol w="1014413">
                  <a:extLst>
                    <a:ext uri="{9D8B030D-6E8A-4147-A177-3AD203B41FA5}">
                      <a16:colId xmlns:a16="http://schemas.microsoft.com/office/drawing/2014/main" val="2568056412"/>
                    </a:ext>
                  </a:extLst>
                </a:gridCol>
                <a:gridCol w="1304592">
                  <a:extLst>
                    <a:ext uri="{9D8B030D-6E8A-4147-A177-3AD203B41FA5}">
                      <a16:colId xmlns:a16="http://schemas.microsoft.com/office/drawing/2014/main" val="1054917339"/>
                    </a:ext>
                  </a:extLst>
                </a:gridCol>
                <a:gridCol w="1026173">
                  <a:extLst>
                    <a:ext uri="{9D8B030D-6E8A-4147-A177-3AD203B41FA5}">
                      <a16:colId xmlns:a16="http://schemas.microsoft.com/office/drawing/2014/main" val="271365912"/>
                    </a:ext>
                  </a:extLst>
                </a:gridCol>
                <a:gridCol w="988332">
                  <a:extLst>
                    <a:ext uri="{9D8B030D-6E8A-4147-A177-3AD203B41FA5}">
                      <a16:colId xmlns:a16="http://schemas.microsoft.com/office/drawing/2014/main" val="59122336"/>
                    </a:ext>
                  </a:extLst>
                </a:gridCol>
              </a:tblGrid>
              <a:tr h="186386"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</a:p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Channels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AC-LGAD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 err="1"/>
                        <a:t>SiPM</a:t>
                      </a:r>
                      <a:r>
                        <a:rPr lang="en-US" dirty="0"/>
                        <a:t>/PMT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MPGD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277805"/>
                  </a:ext>
                </a:extLst>
              </a:tr>
              <a:tr h="186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AC-LGAD, HRPPD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SiPM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/PMT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MPGD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43537"/>
                  </a:ext>
                </a:extLst>
              </a:tr>
              <a:tr h="186386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1622"/>
                  </a:ext>
                </a:extLst>
              </a:tr>
              <a:tr h="186386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Calorimeters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732534"/>
                  </a:ext>
                </a:extLst>
              </a:tr>
              <a:tr h="186386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 Forward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916656"/>
                  </a:ext>
                </a:extLst>
              </a:tr>
              <a:tr h="186386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 Backward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120926"/>
                  </a:ext>
                </a:extLst>
              </a:tr>
              <a:tr h="186386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 M</a:t>
                      </a:r>
                      <a:r>
                        <a:rPr lang="en-US" sz="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+ 140k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947641"/>
                  </a:ext>
                </a:extLst>
              </a:tr>
              <a:tr h="186386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36.5 B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10.24 M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615 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 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593221"/>
                  </a:ext>
                </a:extLst>
              </a:tr>
              <a:tr h="186386"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039484"/>
                  </a:ext>
                </a:extLst>
              </a:tr>
              <a:tr h="419369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ITS-3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EICROC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FCFD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Discrete/COTS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HGCROC3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ALCOR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SALSA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2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36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latin typeface="+mj-lt"/>
              </a:rPr>
              <a:pPr/>
              <a:t>2</a:t>
            </a:fld>
            <a:endParaRPr lang="en-US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Outline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54032A-299F-476A-A87F-DF3392AA4482}"/>
              </a:ext>
            </a:extLst>
          </p:cNvPr>
          <p:cNvSpPr txBox="1">
            <a:spLocks/>
          </p:cNvSpPr>
          <p:nvPr/>
        </p:nvSpPr>
        <p:spPr>
          <a:xfrm>
            <a:off x="308919" y="966055"/>
            <a:ext cx="8464378" cy="5381694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>
            <a:lvl1pPr marL="228546" indent="-228546" algn="l" defTabSz="9141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63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2733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6962" indent="-285684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691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01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61855" lvl="0" indent="-461855">
              <a:defRPr/>
            </a:pPr>
            <a:r>
              <a:rPr lang="en-US" dirty="0">
                <a:solidFill>
                  <a:srgbClr val="000000"/>
                </a:solidFill>
              </a:rPr>
              <a:t>Lecture 1	Introduction and Electron Scattering Basics</a:t>
            </a:r>
          </a:p>
          <a:p>
            <a:pPr marL="461855" lvl="0" indent="-461855">
              <a:defRPr/>
            </a:pPr>
            <a:r>
              <a:rPr lang="en-US" dirty="0">
                <a:solidFill>
                  <a:srgbClr val="000000"/>
                </a:solidFill>
              </a:rPr>
              <a:t>Lecture 2	EIC Science</a:t>
            </a:r>
          </a:p>
          <a:p>
            <a:pPr marL="461855" lvl="0" indent="-461855">
              <a:defRPr/>
            </a:pPr>
            <a:r>
              <a:rPr lang="en-US" dirty="0">
                <a:solidFill>
                  <a:srgbClr val="0432FF"/>
                </a:solidFill>
              </a:rPr>
              <a:t>Lecture 3	EIC Detector</a:t>
            </a:r>
          </a:p>
          <a:p>
            <a:pPr marL="461855" lvl="0" indent="-461855">
              <a:defRPr/>
            </a:pPr>
            <a:r>
              <a:rPr lang="en-US" dirty="0">
                <a:solidFill>
                  <a:srgbClr val="000000"/>
                </a:solidFill>
              </a:rPr>
              <a:t>Lecture 4	EIC Project Status</a:t>
            </a:r>
          </a:p>
          <a:p>
            <a:pPr marL="461855" marR="0" lvl="0" indent="-461855" algn="l" defTabSz="9141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461855" marR="0" lvl="0" indent="-461855" algn="l" defTabSz="91418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04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Streaming Readout Architecture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latin typeface="+mj-lt"/>
              </a:rPr>
              <a:pPr/>
              <a:t>20</a:t>
            </a:fld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E0710-BC8B-5E02-D252-0313D6ECA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882" y="1830979"/>
            <a:ext cx="8900636" cy="3810402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1DE341F-9622-213F-8907-EB85141D2CE8}"/>
              </a:ext>
            </a:extLst>
          </p:cNvPr>
          <p:cNvSpPr txBox="1">
            <a:spLocks/>
          </p:cNvSpPr>
          <p:nvPr/>
        </p:nvSpPr>
        <p:spPr>
          <a:xfrm>
            <a:off x="114883" y="599774"/>
            <a:ext cx="8900635" cy="12302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err="1"/>
              <a:t>Triggerless</a:t>
            </a:r>
            <a:r>
              <a:rPr lang="en-US" sz="2000" dirty="0"/>
              <a:t> streaming architecture gives much more flexibility to do physics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Rates quoted are at output of each stage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Integrate AI/ML as close as possible to subdetectors </a:t>
            </a:r>
            <a:r>
              <a:rPr lang="en-US" sz="2000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cognizant Detector</a:t>
            </a:r>
            <a:endParaRPr lang="en-US" sz="2000" dirty="0"/>
          </a:p>
          <a:p>
            <a:pPr marL="0" indent="0">
              <a:buClr>
                <a:srgbClr val="0432FF"/>
              </a:buClr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0902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Streaming DAQ/Computing Architecture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latin typeface="+mj-lt"/>
              </a:rPr>
              <a:pPr/>
              <a:t>21</a:t>
            </a:fld>
            <a:endParaRPr lang="en-US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48B5C-AB87-DECA-A076-966949135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31" y="1614845"/>
            <a:ext cx="8376745" cy="407296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B65B23C-DC79-3EFC-79D8-38C67A566CDB}"/>
              </a:ext>
            </a:extLst>
          </p:cNvPr>
          <p:cNvSpPr/>
          <p:nvPr/>
        </p:nvSpPr>
        <p:spPr>
          <a:xfrm>
            <a:off x="136634" y="1968588"/>
            <a:ext cx="504497" cy="3121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0FC52-A3EB-3BF7-0CC9-F429FAB2DE2E}"/>
              </a:ext>
            </a:extLst>
          </p:cNvPr>
          <p:cNvSpPr txBox="1"/>
          <p:nvPr/>
        </p:nvSpPr>
        <p:spPr>
          <a:xfrm rot="16200000">
            <a:off x="-317050" y="3390874"/>
            <a:ext cx="1454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ePIC</a:t>
            </a:r>
            <a:r>
              <a:rPr lang="en-US" sz="1200" b="1" dirty="0"/>
              <a:t> 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64CCC1-1ABA-3F26-8D5B-3194922F8E9D}"/>
              </a:ext>
            </a:extLst>
          </p:cNvPr>
          <p:cNvSpPr txBox="1"/>
          <p:nvPr/>
        </p:nvSpPr>
        <p:spPr>
          <a:xfrm>
            <a:off x="103436" y="1596521"/>
            <a:ext cx="133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BW O(100Tbps)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4BAF45-621F-4C10-4CB3-3846EC8A6FCC}"/>
              </a:ext>
            </a:extLst>
          </p:cNvPr>
          <p:cNvSpPr txBox="1"/>
          <p:nvPr/>
        </p:nvSpPr>
        <p:spPr>
          <a:xfrm>
            <a:off x="1426875" y="3311234"/>
            <a:ext cx="10198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</a:rPr>
              <a:t>BW O(10Tbps)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0EA068-079A-ACD6-6C3F-86B11BEC0757}"/>
              </a:ext>
            </a:extLst>
          </p:cNvPr>
          <p:cNvSpPr txBox="1"/>
          <p:nvPr/>
        </p:nvSpPr>
        <p:spPr>
          <a:xfrm>
            <a:off x="5276469" y="4118221"/>
            <a:ext cx="1279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BW O(100Gbps)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EE212E-DB1F-BA0E-F112-7B09E3E8EE19}"/>
              </a:ext>
            </a:extLst>
          </p:cNvPr>
          <p:cNvGrpSpPr/>
          <p:nvPr/>
        </p:nvGrpSpPr>
        <p:grpSpPr>
          <a:xfrm>
            <a:off x="690330" y="1933271"/>
            <a:ext cx="508473" cy="276999"/>
            <a:chOff x="2557847" y="711148"/>
            <a:chExt cx="508473" cy="2769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F655DD-360B-6504-B389-554BAE9B169F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D9892-1AF3-0847-D4BD-05F5B78DCF07}"/>
                </a:ext>
              </a:extLst>
            </p:cNvPr>
            <p:cNvSpPr txBox="1"/>
            <p:nvPr/>
          </p:nvSpPr>
          <p:spPr>
            <a:xfrm>
              <a:off x="2557847" y="71114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6F9342-C9D5-9D12-624E-FF3781DBD2B0}"/>
              </a:ext>
            </a:extLst>
          </p:cNvPr>
          <p:cNvGrpSpPr/>
          <p:nvPr/>
        </p:nvGrpSpPr>
        <p:grpSpPr>
          <a:xfrm>
            <a:off x="690330" y="2285703"/>
            <a:ext cx="508473" cy="276999"/>
            <a:chOff x="2557847" y="711148"/>
            <a:chExt cx="508473" cy="276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020B0C-5043-DB76-809A-2EDF67AB15B3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A7090B-6AB0-CB69-1BCC-EBCC43340C84}"/>
                </a:ext>
              </a:extLst>
            </p:cNvPr>
            <p:cNvSpPr txBox="1"/>
            <p:nvPr/>
          </p:nvSpPr>
          <p:spPr>
            <a:xfrm>
              <a:off x="2557847" y="71114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53330C-6549-1718-1EF7-92F44D618F85}"/>
              </a:ext>
            </a:extLst>
          </p:cNvPr>
          <p:cNvGrpSpPr/>
          <p:nvPr/>
        </p:nvGrpSpPr>
        <p:grpSpPr>
          <a:xfrm>
            <a:off x="690330" y="2653206"/>
            <a:ext cx="508473" cy="276999"/>
            <a:chOff x="2557847" y="711148"/>
            <a:chExt cx="508473" cy="27699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C6006A-E0F0-84FA-73EB-21CEDAD5F404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19261E-3E56-3992-595D-620DBEF46B89}"/>
                </a:ext>
              </a:extLst>
            </p:cNvPr>
            <p:cNvSpPr txBox="1"/>
            <p:nvPr/>
          </p:nvSpPr>
          <p:spPr>
            <a:xfrm>
              <a:off x="2557847" y="71114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746B8-10C4-0B53-530B-7DF7A7CD8537}"/>
              </a:ext>
            </a:extLst>
          </p:cNvPr>
          <p:cNvGrpSpPr/>
          <p:nvPr/>
        </p:nvGrpSpPr>
        <p:grpSpPr>
          <a:xfrm>
            <a:off x="690330" y="3008143"/>
            <a:ext cx="508473" cy="276999"/>
            <a:chOff x="2557847" y="711148"/>
            <a:chExt cx="508473" cy="27699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22EF25-8633-FC97-F587-F0FEC3E479E5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F5F49D-EE3F-2E9A-CAA6-9CC93CDDF41E}"/>
                </a:ext>
              </a:extLst>
            </p:cNvPr>
            <p:cNvSpPr txBox="1"/>
            <p:nvPr/>
          </p:nvSpPr>
          <p:spPr>
            <a:xfrm>
              <a:off x="2557847" y="71114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2827E2-5C3E-5B48-447E-A545A5D606C9}"/>
              </a:ext>
            </a:extLst>
          </p:cNvPr>
          <p:cNvGrpSpPr/>
          <p:nvPr/>
        </p:nvGrpSpPr>
        <p:grpSpPr>
          <a:xfrm>
            <a:off x="690330" y="3378017"/>
            <a:ext cx="508473" cy="276999"/>
            <a:chOff x="2557847" y="711148"/>
            <a:chExt cx="508473" cy="27699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F816FAD-C28E-99AA-5A6F-5FA5B9AE7F12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20A013-3330-1B5C-E761-B91ADF7E1FD6}"/>
                </a:ext>
              </a:extLst>
            </p:cNvPr>
            <p:cNvSpPr txBox="1"/>
            <p:nvPr/>
          </p:nvSpPr>
          <p:spPr>
            <a:xfrm>
              <a:off x="2557847" y="71114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A1E740-F305-96F2-72FF-233612E0F087}"/>
              </a:ext>
            </a:extLst>
          </p:cNvPr>
          <p:cNvGrpSpPr/>
          <p:nvPr/>
        </p:nvGrpSpPr>
        <p:grpSpPr>
          <a:xfrm>
            <a:off x="690330" y="3735044"/>
            <a:ext cx="508473" cy="276999"/>
            <a:chOff x="2557847" y="711148"/>
            <a:chExt cx="508473" cy="27699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6203B98-A16B-2A65-43BB-3EA0D8ECB8B8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E02D3F-E103-A189-3EC0-422027915145}"/>
                </a:ext>
              </a:extLst>
            </p:cNvPr>
            <p:cNvSpPr txBox="1"/>
            <p:nvPr/>
          </p:nvSpPr>
          <p:spPr>
            <a:xfrm>
              <a:off x="2557847" y="71114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29E25B-99CB-4CFA-37B7-4921E5E8B7F4}"/>
              </a:ext>
            </a:extLst>
          </p:cNvPr>
          <p:cNvGrpSpPr/>
          <p:nvPr/>
        </p:nvGrpSpPr>
        <p:grpSpPr>
          <a:xfrm>
            <a:off x="690330" y="4102547"/>
            <a:ext cx="508473" cy="276999"/>
            <a:chOff x="2557847" y="711148"/>
            <a:chExt cx="508473" cy="27699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374D259-FC73-4524-BAD2-6907886DCEBD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77D48F-4A2C-7AFE-6AFE-FF2350277FCC}"/>
                </a:ext>
              </a:extLst>
            </p:cNvPr>
            <p:cNvSpPr txBox="1"/>
            <p:nvPr/>
          </p:nvSpPr>
          <p:spPr>
            <a:xfrm>
              <a:off x="2557847" y="71114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076FBE-9984-C920-41D7-E5D76E6DB847}"/>
              </a:ext>
            </a:extLst>
          </p:cNvPr>
          <p:cNvGrpSpPr/>
          <p:nvPr/>
        </p:nvGrpSpPr>
        <p:grpSpPr>
          <a:xfrm>
            <a:off x="690330" y="4462517"/>
            <a:ext cx="508473" cy="276999"/>
            <a:chOff x="2557847" y="711148"/>
            <a:chExt cx="508473" cy="27699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0E9C98-6EFB-3630-045E-6FE77F8D0F38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BE07400-9833-6618-7692-2FB9EDB8156C}"/>
                </a:ext>
              </a:extLst>
            </p:cNvPr>
            <p:cNvSpPr txBox="1"/>
            <p:nvPr/>
          </p:nvSpPr>
          <p:spPr>
            <a:xfrm>
              <a:off x="2557847" y="71114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4635D7D-0020-902D-4CAB-93A161C07EB2}"/>
              </a:ext>
            </a:extLst>
          </p:cNvPr>
          <p:cNvGrpSpPr/>
          <p:nvPr/>
        </p:nvGrpSpPr>
        <p:grpSpPr>
          <a:xfrm>
            <a:off x="690330" y="4826882"/>
            <a:ext cx="508473" cy="276999"/>
            <a:chOff x="2557847" y="711148"/>
            <a:chExt cx="508473" cy="27699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6AC173-6171-DB56-D91B-694939238BDA}"/>
                </a:ext>
              </a:extLst>
            </p:cNvPr>
            <p:cNvSpPr/>
            <p:nvPr/>
          </p:nvSpPr>
          <p:spPr>
            <a:xfrm>
              <a:off x="2584377" y="718843"/>
              <a:ext cx="412133" cy="2616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5C59343-C7E7-36F3-B094-D3CE0F80DD8E}"/>
                </a:ext>
              </a:extLst>
            </p:cNvPr>
            <p:cNvSpPr txBox="1"/>
            <p:nvPr/>
          </p:nvSpPr>
          <p:spPr>
            <a:xfrm>
              <a:off x="2557847" y="711148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RDO</a:t>
              </a:r>
            </a:p>
          </p:txBody>
        </p:sp>
      </p:grpSp>
      <p:sp>
        <p:nvSpPr>
          <p:cNvPr id="39" name="TextBox 4">
            <a:extLst>
              <a:ext uri="{FF2B5EF4-FFF2-40B4-BE49-F238E27FC236}">
                <a16:creationId xmlns:a16="http://schemas.microsoft.com/office/drawing/2014/main" id="{AF69706D-48EB-0EC4-7E93-46F460175766}"/>
              </a:ext>
            </a:extLst>
          </p:cNvPr>
          <p:cNvSpPr txBox="1"/>
          <p:nvPr/>
        </p:nvSpPr>
        <p:spPr>
          <a:xfrm>
            <a:off x="103436" y="841546"/>
            <a:ext cx="2646878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Bunch Crossing ~ 10.2 ns/98.5 MHz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Interaction Rate ~ 2 us/500 kHz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Low occupancy.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A11802-82DD-CBBA-439D-DD1929EAD814}"/>
              </a:ext>
            </a:extLst>
          </p:cNvPr>
          <p:cNvSpPr txBox="1"/>
          <p:nvPr/>
        </p:nvSpPr>
        <p:spPr>
          <a:xfrm>
            <a:off x="2798064" y="5673003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Distributed clock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jitter ~5ps</a:t>
            </a:r>
          </a:p>
        </p:txBody>
      </p:sp>
    </p:spTree>
    <p:extLst>
      <p:ext uri="{BB962C8B-B14F-4D97-AF65-F5344CB8AC3E}">
        <p14:creationId xmlns:p14="http://schemas.microsoft.com/office/powerpoint/2010/main" val="2645434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1949A-465D-D04F-81F0-5DE969DA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347FD0-FEF4-9A4B-9868-B20545C2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Model Overview – Inner Detector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41A0B9-6D36-A30C-D61C-48BD654AE482}"/>
              </a:ext>
            </a:extLst>
          </p:cNvPr>
          <p:cNvSpPr txBox="1">
            <a:spLocks/>
          </p:cNvSpPr>
          <p:nvPr/>
        </p:nvSpPr>
        <p:spPr>
          <a:xfrm>
            <a:off x="101600" y="628795"/>
            <a:ext cx="6667153" cy="5210559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/>
              <a:t>EEEMCAL: </a:t>
            </a:r>
            <a:r>
              <a:rPr lang="en-US" sz="1600" dirty="0"/>
              <a:t>Will be slid in on rails at 3 &amp; 9 O’clock positions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 err="1"/>
              <a:t>pfRICH</a:t>
            </a:r>
            <a:r>
              <a:rPr lang="en-US" sz="1600" b="1" dirty="0"/>
              <a:t>: </a:t>
            </a:r>
            <a:r>
              <a:rPr lang="en-US" sz="1600" dirty="0"/>
              <a:t>Will most likely use the same rail structure that the EEEMCAL uses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/>
              <a:t>AC-LGAD: </a:t>
            </a:r>
            <a:r>
              <a:rPr lang="en-US" sz="1600" dirty="0"/>
              <a:t>Cylinder and disk models are placeholders. A support structure is being developed that will house the AC-LGAD, Inner MPGDs &amp; disks and all the Silicon Trackers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/>
              <a:t>MPGDs: </a:t>
            </a:r>
            <a:r>
              <a:rPr lang="en-US" sz="1600" dirty="0"/>
              <a:t>Consists of outer and inner barrel layers along with 4 disks, 2 on each end. Outer layer will be supported with the DIRC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/>
              <a:t>Silicon Vertex &amp; Sagitta Silicon: </a:t>
            </a:r>
            <a:r>
              <a:rPr lang="en-US" sz="1600" dirty="0"/>
              <a:t>Will use same support structure as other inner detectors</a:t>
            </a:r>
            <a:endParaRPr lang="en-US" sz="16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 dirty="0"/>
              <a:t>Si Disks: </a:t>
            </a:r>
            <a:r>
              <a:rPr lang="en-US" sz="1600" dirty="0"/>
              <a:t>10 Disks total, 5 each side, using same support structure as other inner detectors</a:t>
            </a:r>
            <a:endParaRPr lang="en-US" sz="16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E3E698-EB64-3396-E76A-DE8707DE1BB6}"/>
              </a:ext>
            </a:extLst>
          </p:cNvPr>
          <p:cNvGrpSpPr>
            <a:grpSpLocks noChangeAspect="1"/>
          </p:cNvGrpSpPr>
          <p:nvPr/>
        </p:nvGrpSpPr>
        <p:grpSpPr>
          <a:xfrm>
            <a:off x="75241" y="3977312"/>
            <a:ext cx="8993518" cy="2543687"/>
            <a:chOff x="542152" y="3396650"/>
            <a:chExt cx="10835567" cy="306468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C2059F-D28F-DB98-1A97-C1C9A9B1F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152" y="3690699"/>
              <a:ext cx="10835567" cy="277063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061A55-A671-22B7-3A2E-9A1A0DDE0AB5}"/>
                </a:ext>
              </a:extLst>
            </p:cNvPr>
            <p:cNvSpPr/>
            <p:nvPr/>
          </p:nvSpPr>
          <p:spPr>
            <a:xfrm>
              <a:off x="5168185" y="3508136"/>
              <a:ext cx="1134885" cy="3651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MPGDs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312783-B708-EBDC-2166-B3E36F2A5E85}"/>
                </a:ext>
              </a:extLst>
            </p:cNvPr>
            <p:cNvSpPr/>
            <p:nvPr/>
          </p:nvSpPr>
          <p:spPr>
            <a:xfrm>
              <a:off x="2965142" y="3589765"/>
              <a:ext cx="1134885" cy="3651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pfRICH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D1E6EC-60B3-0016-DCE8-36E451288419}"/>
                </a:ext>
              </a:extLst>
            </p:cNvPr>
            <p:cNvSpPr/>
            <p:nvPr/>
          </p:nvSpPr>
          <p:spPr>
            <a:xfrm>
              <a:off x="943874" y="4147541"/>
              <a:ext cx="1134885" cy="3651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EEEMCAL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7DE891-F422-EEC3-C1DB-EC63B737547F}"/>
                </a:ext>
              </a:extLst>
            </p:cNvPr>
            <p:cNvSpPr/>
            <p:nvPr/>
          </p:nvSpPr>
          <p:spPr>
            <a:xfrm>
              <a:off x="5999746" y="6096208"/>
              <a:ext cx="1134885" cy="36512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 Disks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4F8FB2F-94C5-8639-450F-2702B1E98178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4936027" y="5719213"/>
              <a:ext cx="1063719" cy="55955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9E28805-D1EB-1A6E-4EC5-971531507954}"/>
                </a:ext>
              </a:extLst>
            </p:cNvPr>
            <p:cNvSpPr/>
            <p:nvPr/>
          </p:nvSpPr>
          <p:spPr>
            <a:xfrm>
              <a:off x="8361905" y="3423969"/>
              <a:ext cx="1134885" cy="365125"/>
            </a:xfrm>
            <a:prstGeom prst="rect">
              <a:avLst/>
            </a:prstGeom>
            <a:solidFill>
              <a:srgbClr val="FFD3D3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AC-LGAD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369B14-0418-0221-08CE-3430FBBB458B}"/>
                </a:ext>
              </a:extLst>
            </p:cNvPr>
            <p:cNvSpPr/>
            <p:nvPr/>
          </p:nvSpPr>
          <p:spPr>
            <a:xfrm>
              <a:off x="6582902" y="3396650"/>
              <a:ext cx="982485" cy="51752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Silicon Trackers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CD9E73-AA3A-8BE7-A175-C358E10285D9}"/>
                </a:ext>
              </a:extLst>
            </p:cNvPr>
            <p:cNvSpPr/>
            <p:nvPr/>
          </p:nvSpPr>
          <p:spPr>
            <a:xfrm>
              <a:off x="701189" y="5489698"/>
              <a:ext cx="1134885" cy="3651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Beampipe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3ACF39B-287D-79DD-592A-C054871BB789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6482514" y="3914175"/>
              <a:ext cx="591631" cy="49081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2AF01E8-839A-0BE8-F15F-4879C15538F3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5735628" y="3873261"/>
              <a:ext cx="182295" cy="397166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922FBD3-CDEC-7BE6-BD49-E5E872245F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6627" y="3802728"/>
              <a:ext cx="322721" cy="2969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8EB379A-18FF-9D17-D1B5-8362855762C6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4100027" y="3772328"/>
              <a:ext cx="203287" cy="327304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6FA5E75-CE3C-FDAC-F8EA-38EA9C20F2A4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2078759" y="4330104"/>
              <a:ext cx="729446" cy="182562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81442FD-0154-3F34-8319-394CD91D969A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1268632" y="5153217"/>
              <a:ext cx="145063" cy="33648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660B6E5-1038-E10A-CFD0-725E684B8127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8929348" y="3789094"/>
              <a:ext cx="168521" cy="5410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4745AEE-CF8D-ABEA-71C7-B8FC6F70CEBC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5247461" y="5719213"/>
              <a:ext cx="752285" cy="55955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5947A17-B6A7-7B8F-4F3B-F8C143056508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5558038" y="5719213"/>
              <a:ext cx="441708" cy="55955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7BB122B-263D-9518-8E05-DB2B24E35DFA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5891140" y="5726676"/>
              <a:ext cx="676049" cy="369532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1943015-2D89-B8D6-ACAB-344C1965AC93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6141047" y="5422289"/>
              <a:ext cx="426142" cy="67391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7E2EE8D-906F-E722-1DE8-CE25C424D8EA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6567189" y="5422289"/>
              <a:ext cx="292786" cy="67391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535E55F-121F-3726-C0EA-6E3189054A3C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6567189" y="5719213"/>
              <a:ext cx="567442" cy="376995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73CA6BA-3894-FB68-8A7F-753B5CC435BF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7134631" y="5719213"/>
              <a:ext cx="392918" cy="55955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5D5BFEC-5A2D-FC37-81B4-5FE9F8171B26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7134631" y="5726676"/>
              <a:ext cx="830616" cy="552095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EE13BE0-3F6C-337E-11B8-8285F69A186D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7134631" y="5740504"/>
              <a:ext cx="1333320" cy="538267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9524CCB-370B-B058-C239-B588F3524148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6567188" y="3914175"/>
              <a:ext cx="506957" cy="71250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CF3ACE9-2023-11D1-A20C-0C0EE83EC10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6713582" y="3914175"/>
              <a:ext cx="360563" cy="961847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112057C-C051-F0F6-6B86-AAFCFD7F8758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4828867" y="3690699"/>
              <a:ext cx="339318" cy="322386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2BDDD99-FA14-E177-C573-70C739BD12FB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4865267" y="3873261"/>
              <a:ext cx="870361" cy="45200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9E19290A-4969-1F2C-139F-9CCB56353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52" y="549277"/>
            <a:ext cx="2449276" cy="18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54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4D8B77-56F0-4D11-0E5B-0E82E1587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53" b="4784"/>
          <a:stretch/>
        </p:blipFill>
        <p:spPr>
          <a:xfrm>
            <a:off x="81280" y="1731638"/>
            <a:ext cx="3722693" cy="22699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1949A-465D-D04F-81F0-5DE969DA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347FD0-FEF4-9A4B-9868-B20545C2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– Services Layout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6825CB-04C3-797D-704D-C93A8EB6EDAC}"/>
              </a:ext>
            </a:extLst>
          </p:cNvPr>
          <p:cNvSpPr txBox="1">
            <a:spLocks/>
          </p:cNvSpPr>
          <p:nvPr/>
        </p:nvSpPr>
        <p:spPr>
          <a:xfrm>
            <a:off x="81280" y="515705"/>
            <a:ext cx="4490720" cy="121593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Services (Cable and Cooling Line Estimates) were collected from various subgroups.</a:t>
            </a:r>
          </a:p>
          <a:p>
            <a:r>
              <a:rPr lang="en-US" sz="1800" dirty="0"/>
              <a:t>Services Layout is shown in snapshots below: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7DC4C3-80D6-3F28-EE20-CC7654BF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57" y="515709"/>
            <a:ext cx="4813361" cy="2718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BA0791-77EF-AFDA-3D7B-B6DCD90DE1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5" t="8441" r="310" b="8767"/>
          <a:stretch/>
        </p:blipFill>
        <p:spPr>
          <a:xfrm>
            <a:off x="2284092" y="3337064"/>
            <a:ext cx="6859908" cy="34543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163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1949A-465D-D04F-81F0-5DE969DA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347FD0-FEF4-9A4B-9868-B20545C2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IR-Integration and Interfaces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89705-28C7-A343-B145-0C45B91E2A9F}"/>
              </a:ext>
            </a:extLst>
          </p:cNvPr>
          <p:cNvSpPr txBox="1"/>
          <p:nvPr/>
        </p:nvSpPr>
        <p:spPr>
          <a:xfrm>
            <a:off x="-20551" y="845252"/>
            <a:ext cx="458981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Space Constraints: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-4.5 m – IP – +5m not negotiable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50 cm space to 1</a:t>
            </a:r>
            <a:r>
              <a:rPr lang="en-US" baseline="30000" dirty="0">
                <a:latin typeface="+mj-lt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IR-magnet occupied by vacuum pumps, valves, …..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IP moved 81 cm towards ring inside compared to RHIC; y: 432 cm above floor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limited installation possible in Collider Hall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endcap hadron calorimeters need to be split transverse to beam pipe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RCS vacuum needs to be broken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8656EF-6DFE-2F48-934A-C4BF7EB9C23D}"/>
              </a:ext>
            </a:extLst>
          </p:cNvPr>
          <p:cNvSpPr txBox="1"/>
          <p:nvPr/>
        </p:nvSpPr>
        <p:spPr>
          <a:xfrm>
            <a:off x="0" y="4116150"/>
            <a:ext cx="65294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9.5 long detector does not fit through the door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Door-Size: 823 cm x 823 cm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endcap hadron calorimeters need to stay in collider hall, if detector rolls in assembly hall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RCS to IP: radial distance 335.2 cm at a height of 372 cm from floor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Maximum outer radius ~ 3.2 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3F614B-2526-FD4B-9CFF-0A2F27583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89" y="704205"/>
            <a:ext cx="4661039" cy="2585323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0D24D47-1EBB-924A-8775-70F220A76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58" r="8641"/>
          <a:stretch/>
        </p:blipFill>
        <p:spPr>
          <a:xfrm>
            <a:off x="6338119" y="3437865"/>
            <a:ext cx="2687702" cy="189273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77DABAA-1281-4B44-9957-E79B897B5EAB}"/>
              </a:ext>
            </a:extLst>
          </p:cNvPr>
          <p:cNvSpPr/>
          <p:nvPr/>
        </p:nvSpPr>
        <p:spPr>
          <a:xfrm rot="1317306">
            <a:off x="6523756" y="1768568"/>
            <a:ext cx="408700" cy="756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2AA753-BAC3-B949-B4AF-4C11A624850A}"/>
              </a:ext>
            </a:extLst>
          </p:cNvPr>
          <p:cNvCxnSpPr>
            <a:cxnSpLocks/>
          </p:cNvCxnSpPr>
          <p:nvPr/>
        </p:nvCxnSpPr>
        <p:spPr>
          <a:xfrm>
            <a:off x="6624633" y="2517984"/>
            <a:ext cx="434390" cy="1119296"/>
          </a:xfrm>
          <a:prstGeom prst="straightConnector1">
            <a:avLst/>
          </a:prstGeom>
          <a:ln w="1905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7B46C3-9074-B243-81A3-41BF827F6359}"/>
              </a:ext>
            </a:extLst>
          </p:cNvPr>
          <p:cNvCxnSpPr/>
          <p:nvPr/>
        </p:nvCxnSpPr>
        <p:spPr>
          <a:xfrm>
            <a:off x="6807356" y="2542712"/>
            <a:ext cx="291254" cy="358985"/>
          </a:xfrm>
          <a:prstGeom prst="straightConnector1">
            <a:avLst/>
          </a:prstGeom>
          <a:ln w="19050">
            <a:solidFill>
              <a:srgbClr val="0000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9FC7BD-9EF7-924B-A4FC-C94659356167}"/>
              </a:ext>
            </a:extLst>
          </p:cNvPr>
          <p:cNvSpPr txBox="1"/>
          <p:nvPr/>
        </p:nvSpPr>
        <p:spPr>
          <a:xfrm>
            <a:off x="6973396" y="2763504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RCS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3364B1-CFD7-6540-B1C6-7BB2F7EB5AB3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7286468" y="2115573"/>
            <a:ext cx="671998" cy="27158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1C4DF12-7A01-4746-9522-EB59034989B9}"/>
              </a:ext>
            </a:extLst>
          </p:cNvPr>
          <p:cNvSpPr txBox="1"/>
          <p:nvPr/>
        </p:nvSpPr>
        <p:spPr>
          <a:xfrm rot="1270689">
            <a:off x="7929386" y="2388823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+mj-lt"/>
              </a:rPr>
              <a:t>Hadrons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0B4EB5-1205-7449-A807-E37D610F2DD2}"/>
              </a:ext>
            </a:extLst>
          </p:cNvPr>
          <p:cNvSpPr txBox="1"/>
          <p:nvPr/>
        </p:nvSpPr>
        <p:spPr>
          <a:xfrm rot="1270689">
            <a:off x="4349423" y="9479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+mj-lt"/>
              </a:rPr>
              <a:t>Electrons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BF531B-5495-0D47-96AB-0C470EE18EC8}"/>
              </a:ext>
            </a:extLst>
          </p:cNvPr>
          <p:cNvCxnSpPr>
            <a:cxnSpLocks/>
          </p:cNvCxnSpPr>
          <p:nvPr/>
        </p:nvCxnSpPr>
        <p:spPr>
          <a:xfrm>
            <a:off x="5174964" y="1257460"/>
            <a:ext cx="671998" cy="27158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605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7FD314-50F8-4B4E-9481-D80A068E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12F4E5-1490-FB4E-A685-DABCEDBF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Region Layout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4F67262-95BC-BD4B-A27D-30AD89951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5" b="3391"/>
          <a:stretch/>
        </p:blipFill>
        <p:spPr>
          <a:xfrm>
            <a:off x="0" y="1091327"/>
            <a:ext cx="9080056" cy="4001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400B0-48C4-CD4D-A789-E0E1A4D1DF7A}"/>
              </a:ext>
            </a:extLst>
          </p:cNvPr>
          <p:cNvSpPr txBox="1"/>
          <p:nvPr/>
        </p:nvSpPr>
        <p:spPr>
          <a:xfrm>
            <a:off x="186023" y="5983499"/>
            <a:ext cx="4989659" cy="646331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every cm counts… </a:t>
            </a:r>
            <a:r>
              <a:rPr lang="en-US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 integration and communication with accelerator team is crucial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6F0BE-B5FF-5D40-80ED-10739C9AA48A}"/>
              </a:ext>
            </a:extLst>
          </p:cNvPr>
          <p:cNvSpPr txBox="1"/>
          <p:nvPr/>
        </p:nvSpPr>
        <p:spPr>
          <a:xfrm>
            <a:off x="3885644" y="4676708"/>
            <a:ext cx="1150784" cy="55399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RCS</a:t>
            </a:r>
          </a:p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With Detector Bypass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BF6BDF-E658-1C45-8E58-3C172EF6E917}"/>
              </a:ext>
            </a:extLst>
          </p:cNvPr>
          <p:cNvCxnSpPr>
            <a:cxnSpLocks/>
          </p:cNvCxnSpPr>
          <p:nvPr/>
        </p:nvCxnSpPr>
        <p:spPr>
          <a:xfrm flipH="1" flipV="1">
            <a:off x="3393668" y="4031948"/>
            <a:ext cx="532497" cy="6295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AFD7ED-C55C-9E47-A170-C40FA06BF58B}"/>
              </a:ext>
            </a:extLst>
          </p:cNvPr>
          <p:cNvSpPr txBox="1"/>
          <p:nvPr/>
        </p:nvSpPr>
        <p:spPr>
          <a:xfrm>
            <a:off x="7414284" y="1958314"/>
            <a:ext cx="980679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 Injection Line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AE8BB7-1C76-5949-9EA5-4537381F7EB4}"/>
              </a:ext>
            </a:extLst>
          </p:cNvPr>
          <p:cNvCxnSpPr>
            <a:cxnSpLocks/>
          </p:cNvCxnSpPr>
          <p:nvPr/>
        </p:nvCxnSpPr>
        <p:spPr>
          <a:xfrm flipH="1" flipV="1">
            <a:off x="1286395" y="4812443"/>
            <a:ext cx="248262" cy="4693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E9056F-EFA3-E049-ADF5-184F35A6D9A1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152112" y="1141846"/>
            <a:ext cx="242601" cy="3678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4DFAA4-FA23-D84D-A95C-4951145538A1}"/>
              </a:ext>
            </a:extLst>
          </p:cNvPr>
          <p:cNvSpPr txBox="1"/>
          <p:nvPr/>
        </p:nvSpPr>
        <p:spPr>
          <a:xfrm>
            <a:off x="5742533" y="911013"/>
            <a:ext cx="1409579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ESR Forward 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C8EFE-1BF9-234B-957F-C4B2D1146ED4}"/>
              </a:ext>
            </a:extLst>
          </p:cNvPr>
          <p:cNvSpPr txBox="1"/>
          <p:nvPr/>
        </p:nvSpPr>
        <p:spPr>
          <a:xfrm>
            <a:off x="6794895" y="2871496"/>
            <a:ext cx="1551764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 Forward Side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366254-B33F-144E-84BF-D33724D2424D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299381" y="2226880"/>
            <a:ext cx="495514" cy="7831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1156E5-CB8D-8C44-A667-60E9CE0237DB}"/>
              </a:ext>
            </a:extLst>
          </p:cNvPr>
          <p:cNvCxnSpPr>
            <a:cxnSpLocks/>
          </p:cNvCxnSpPr>
          <p:nvPr/>
        </p:nvCxnSpPr>
        <p:spPr>
          <a:xfrm flipV="1">
            <a:off x="8383066" y="1220977"/>
            <a:ext cx="193792" cy="7421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C0AC50-996A-9844-9F9D-7726268CA07C}"/>
              </a:ext>
            </a:extLst>
          </p:cNvPr>
          <p:cNvSpPr txBox="1"/>
          <p:nvPr/>
        </p:nvSpPr>
        <p:spPr>
          <a:xfrm>
            <a:off x="3127700" y="1549349"/>
            <a:ext cx="1506089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Forward Side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 Magnet Cryostat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5354DD-1EDA-9A4C-B654-DA895632911D}"/>
              </a:ext>
            </a:extLst>
          </p:cNvPr>
          <p:cNvCxnSpPr>
            <a:cxnSpLocks/>
          </p:cNvCxnSpPr>
          <p:nvPr/>
        </p:nvCxnSpPr>
        <p:spPr>
          <a:xfrm>
            <a:off x="4642338" y="1969477"/>
            <a:ext cx="334201" cy="7966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5AE691-C347-494E-A311-47025EC11E60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598113" y="2983684"/>
            <a:ext cx="688611" cy="6419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B5B822-03C0-0E49-A571-0FA477A4F35D}"/>
              </a:ext>
            </a:extLst>
          </p:cNvPr>
          <p:cNvSpPr txBox="1"/>
          <p:nvPr/>
        </p:nvSpPr>
        <p:spPr>
          <a:xfrm>
            <a:off x="1023105" y="2750982"/>
            <a:ext cx="1575008" cy="46540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Rear Side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 Magnet Cryostat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F55696-F703-DE4F-A65F-6CEC6CCDB10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3556383" y="2398177"/>
            <a:ext cx="266207" cy="5410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2B2CFE-9983-CA4F-A678-D4D1468A033F}"/>
              </a:ext>
            </a:extLst>
          </p:cNvPr>
          <p:cNvSpPr txBox="1"/>
          <p:nvPr/>
        </p:nvSpPr>
        <p:spPr>
          <a:xfrm>
            <a:off x="2316259" y="2167344"/>
            <a:ext cx="1240124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Detector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E1B89F-55A3-4440-B337-5A6B0CDF04FA}"/>
              </a:ext>
            </a:extLst>
          </p:cNvPr>
          <p:cNvSpPr txBox="1"/>
          <p:nvPr/>
        </p:nvSpPr>
        <p:spPr>
          <a:xfrm>
            <a:off x="1427854" y="5282791"/>
            <a:ext cx="971842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ESR Rear side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ABFC5-6C31-1449-B2EB-598F1F778C5C}"/>
              </a:ext>
            </a:extLst>
          </p:cNvPr>
          <p:cNvSpPr txBox="1"/>
          <p:nvPr/>
        </p:nvSpPr>
        <p:spPr>
          <a:xfrm>
            <a:off x="174678" y="3897350"/>
            <a:ext cx="1010110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Rear Side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A7A334-21B7-7940-933D-09059498F87A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184788" y="4128183"/>
            <a:ext cx="380543" cy="3577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BE16A58-5F3D-C849-923E-310CBFAD0E82}"/>
              </a:ext>
            </a:extLst>
          </p:cNvPr>
          <p:cNvSpPr txBox="1"/>
          <p:nvPr/>
        </p:nvSpPr>
        <p:spPr>
          <a:xfrm>
            <a:off x="6711636" y="3754534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HSR: Hadron Storage Ring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ESR: Electron Storage Ring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RCS: Rapid Cycling Synchrotron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SC: Superconducting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F253F-C704-558B-942F-474AEAD5234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0106" t="6118" r="13773" b="7450"/>
          <a:stretch/>
        </p:blipFill>
        <p:spPr>
          <a:xfrm>
            <a:off x="0" y="-21387"/>
            <a:ext cx="2204160" cy="2093727"/>
          </a:xfrm>
          <a:prstGeom prst="rect">
            <a:avLst/>
          </a:prstGeom>
        </p:spPr>
      </p:pic>
      <p:pic>
        <p:nvPicPr>
          <p:cNvPr id="27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F802AECF-7021-48B5-A81E-6A82321C4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60"/>
          <a:stretch/>
        </p:blipFill>
        <p:spPr>
          <a:xfrm>
            <a:off x="2263179" y="499279"/>
            <a:ext cx="2466980" cy="976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C5A876-2105-4592-A603-98F05F718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336" y="5035872"/>
            <a:ext cx="2675766" cy="1783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39A5B-B7B2-46E7-ACA1-0F8C619F32B6}"/>
              </a:ext>
            </a:extLst>
          </p:cNvPr>
          <p:cNvSpPr txBox="1"/>
          <p:nvPr/>
        </p:nvSpPr>
        <p:spPr>
          <a:xfrm>
            <a:off x="2945830" y="1199069"/>
            <a:ext cx="1789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in B0 magnet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077DEC-8829-4E0D-B318-9D06E69B3C51}"/>
              </a:ext>
            </a:extLst>
          </p:cNvPr>
          <p:cNvSpPr txBox="1"/>
          <p:nvPr/>
        </p:nvSpPr>
        <p:spPr>
          <a:xfrm>
            <a:off x="6743313" y="5043148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Low-Q2 Detectors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079D75-9BD6-4A1E-B525-7B87FB1723A8}"/>
              </a:ext>
            </a:extLst>
          </p:cNvPr>
          <p:cNvSpPr txBox="1"/>
          <p:nvPr/>
        </p:nvSpPr>
        <p:spPr>
          <a:xfrm>
            <a:off x="883677" y="-15500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Detector</a:t>
            </a:r>
          </a:p>
        </p:txBody>
      </p:sp>
      <p:pic>
        <p:nvPicPr>
          <p:cNvPr id="32" name="RP-Front-image004.jpg" descr="RP-Front-image004.jpg">
            <a:extLst>
              <a:ext uri="{FF2B5EF4-FFF2-40B4-BE49-F238E27FC236}">
                <a16:creationId xmlns:a16="http://schemas.microsoft.com/office/drawing/2014/main" id="{19934AA3-4395-4D02-9481-CF75AA381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438" y="1165028"/>
            <a:ext cx="869537" cy="10023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FAD629F-3967-457E-A743-B311AA224B53}"/>
              </a:ext>
            </a:extLst>
          </p:cNvPr>
          <p:cNvSpPr txBox="1"/>
          <p:nvPr/>
        </p:nvSpPr>
        <p:spPr>
          <a:xfrm>
            <a:off x="4730500" y="1112629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 Pots</a:t>
            </a:r>
          </a:p>
        </p:txBody>
      </p:sp>
    </p:spTree>
    <p:extLst>
      <p:ext uri="{BB962C8B-B14F-4D97-AF65-F5344CB8AC3E}">
        <p14:creationId xmlns:p14="http://schemas.microsoft.com/office/powerpoint/2010/main" val="2676463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9E861FAD-F528-E94E-B8D9-C2B6B88E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02" y="4167573"/>
            <a:ext cx="2306251" cy="15325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FA52-4419-5242-9143-0E774671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Far-forward physics at EIC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F91FA-21AF-DF46-A3A8-5E96F6BF3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23" y="1806269"/>
            <a:ext cx="1814316" cy="1289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B7651C5-7AB2-B944-9F8B-40BC8FC10486}"/>
                  </a:ext>
                </a:extLst>
              </p:cNvPr>
              <p:cNvSpPr/>
              <p:nvPr/>
            </p:nvSpPr>
            <p:spPr>
              <a:xfrm>
                <a:off x="3185563" y="3374717"/>
                <a:ext cx="339573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Meson structure: </a:t>
                </a:r>
              </a:p>
              <a:p>
                <a:pPr marL="214313" indent="-214313">
                  <a:buFont typeface="Wingdings" pitchFamily="2" charset="2"/>
                  <a:buChar char="Ø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neutron tagging (ep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e’ n X)</a:t>
                </a:r>
              </a:p>
              <a:p>
                <a:pPr marL="214313" indent="-214313">
                  <a:buFont typeface="Wingdings" pitchFamily="2" charset="2"/>
                  <a:buChar char="Ø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Lambda decays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200" i="1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200" i="1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B7651C5-7AB2-B944-9F8B-40BC8FC10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563" y="3374717"/>
                <a:ext cx="3395734" cy="646331"/>
              </a:xfrm>
              <a:prstGeom prst="rect">
                <a:avLst/>
              </a:prstGeom>
              <a:blipFill>
                <a:blip r:embed="rId4"/>
                <a:stretch>
                  <a:fillRect l="-180" t="-1887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CD0D097-E287-8742-B239-CD67DA040D37}"/>
              </a:ext>
            </a:extLst>
          </p:cNvPr>
          <p:cNvSpPr/>
          <p:nvPr/>
        </p:nvSpPr>
        <p:spPr>
          <a:xfrm>
            <a:off x="259488" y="1389160"/>
            <a:ext cx="22386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e+p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DVCS events with proton tagging.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A6BF55-4CF7-E54E-A55E-7B4F2D230AA3}"/>
                  </a:ext>
                </a:extLst>
              </p:cNvPr>
              <p:cNvSpPr/>
              <p:nvPr/>
            </p:nvSpPr>
            <p:spPr>
              <a:xfrm>
                <a:off x="245806" y="3379998"/>
                <a:ext cx="292117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ea typeface="Comic Sans MS" charset="0"/>
                    <a:cs typeface="Arial" panose="020B0604020202020204" pitchFamily="34" charset="0"/>
                  </a:rPr>
                  <a:t> Saturation (coherent/incoherent J/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 charset="0"/>
                      </a:rPr>
                      <m:t>𝜓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 charset="0"/>
                      </a:rPr>
                      <m:t> 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ea typeface="Comic Sans MS" charset="0"/>
                    <a:cs typeface="Arial" panose="020B0604020202020204" pitchFamily="34" charset="0"/>
                  </a:rPr>
                  <a:t>production) 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A6BF55-4CF7-E54E-A55E-7B4F2D230A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06" y="3379998"/>
                <a:ext cx="2921170" cy="461665"/>
              </a:xfrm>
              <a:prstGeom prst="rect">
                <a:avLst/>
              </a:prstGeom>
              <a:blipFill>
                <a:blip r:embed="rId5"/>
                <a:stretch>
                  <a:fillRect t="-131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2C2942E-A34A-FB4B-8205-FD946A23A798}"/>
              </a:ext>
            </a:extLst>
          </p:cNvPr>
          <p:cNvSpPr/>
          <p:nvPr/>
        </p:nvSpPr>
        <p:spPr>
          <a:xfrm>
            <a:off x="51619" y="1364850"/>
            <a:ext cx="2725258" cy="1930714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305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63A4320-7C44-9149-B7BB-C2953F0D5AA8}"/>
              </a:ext>
            </a:extLst>
          </p:cNvPr>
          <p:cNvSpPr/>
          <p:nvPr/>
        </p:nvSpPr>
        <p:spPr>
          <a:xfrm>
            <a:off x="3077042" y="3367684"/>
            <a:ext cx="3220515" cy="2421629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B08BE00-0C08-E24D-B908-DB51F298E0C3}"/>
              </a:ext>
            </a:extLst>
          </p:cNvPr>
          <p:cNvSpPr/>
          <p:nvPr/>
        </p:nvSpPr>
        <p:spPr>
          <a:xfrm>
            <a:off x="51619" y="3364893"/>
            <a:ext cx="2921170" cy="2424421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5A1AE4-8295-DF47-B400-3C2C369D0ABE}"/>
              </a:ext>
            </a:extLst>
          </p:cNvPr>
          <p:cNvGrpSpPr/>
          <p:nvPr/>
        </p:nvGrpSpPr>
        <p:grpSpPr>
          <a:xfrm>
            <a:off x="2803468" y="1442217"/>
            <a:ext cx="2817664" cy="1855471"/>
            <a:chOff x="5756371" y="3805396"/>
            <a:chExt cx="3406600" cy="24869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9C2B3D4-31E2-B54D-9903-9EB8CCA1D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371" y="3805396"/>
              <a:ext cx="2363758" cy="2486988"/>
            </a:xfrm>
            <a:prstGeom prst="rect">
              <a:avLst/>
            </a:prstGeom>
          </p:spPr>
        </p:pic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E96DC9F9-CA18-F649-8138-F34902A0C422}"/>
                </a:ext>
              </a:extLst>
            </p:cNvPr>
            <p:cNvSpPr/>
            <p:nvPr/>
          </p:nvSpPr>
          <p:spPr>
            <a:xfrm flipV="1">
              <a:off x="8029977" y="5157678"/>
              <a:ext cx="193183" cy="8567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30B1525-B689-994C-8AB9-DD96B73EAF90}"/>
                </a:ext>
              </a:extLst>
            </p:cNvPr>
            <p:cNvSpPr txBox="1"/>
            <p:nvPr/>
          </p:nvSpPr>
          <p:spPr>
            <a:xfrm>
              <a:off x="8271078" y="5370612"/>
              <a:ext cx="891893" cy="61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Rapidity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gap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A5C99E5-C186-4641-A544-7D68C66CED15}"/>
              </a:ext>
            </a:extLst>
          </p:cNvPr>
          <p:cNvSpPr/>
          <p:nvPr/>
        </p:nvSpPr>
        <p:spPr>
          <a:xfrm>
            <a:off x="3558910" y="1332293"/>
            <a:ext cx="9593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Diffraction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CAC1A28-91FB-654D-B48F-420570C69C4B}"/>
              </a:ext>
            </a:extLst>
          </p:cNvPr>
          <p:cNvSpPr/>
          <p:nvPr/>
        </p:nvSpPr>
        <p:spPr>
          <a:xfrm>
            <a:off x="2870057" y="1361917"/>
            <a:ext cx="2598475" cy="1943666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4F1B902-B83D-A641-A64E-B048E52F4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644" y="1587309"/>
            <a:ext cx="2285718" cy="168542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F736A18-E5F8-B44F-B96C-D2AB85C03C89}"/>
              </a:ext>
            </a:extLst>
          </p:cNvPr>
          <p:cNvSpPr/>
          <p:nvPr/>
        </p:nvSpPr>
        <p:spPr>
          <a:xfrm>
            <a:off x="6045200" y="1119877"/>
            <a:ext cx="2834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e+d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incoherent J/Psi events with proton or neutron tagging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CB0E01B-8ACE-F341-A59A-DE7C2C4B630E}"/>
              </a:ext>
            </a:extLst>
          </p:cNvPr>
          <p:cNvSpPr/>
          <p:nvPr/>
        </p:nvSpPr>
        <p:spPr>
          <a:xfrm>
            <a:off x="5695636" y="1105883"/>
            <a:ext cx="3395734" cy="2209983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305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090DF70-43FE-F54E-9A26-91225476F84A}"/>
              </a:ext>
            </a:extLst>
          </p:cNvPr>
          <p:cNvSpPr/>
          <p:nvPr/>
        </p:nvSpPr>
        <p:spPr>
          <a:xfrm>
            <a:off x="6392854" y="3610830"/>
            <a:ext cx="265357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e+He3 with spectator proton tagging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Tagging of coherent light ions (d, He3, He4) from coherent scattering.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e+Au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events with neutron tagging to veto breakup and photon acceptance.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867F3-2E38-4C49-989E-67EF049115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5"/>
          <a:stretch/>
        </p:blipFill>
        <p:spPr>
          <a:xfrm>
            <a:off x="97576" y="4004440"/>
            <a:ext cx="2853501" cy="15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02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2C746-0152-0D47-8F0A-F8465C92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38CA93-3612-CB47-9FFC-F4DD7951C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Far-Forward Ancillary Detector Integration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01D8C6-C03D-6C4B-A0DC-3AF80A7BEB25}"/>
              </a:ext>
            </a:extLst>
          </p:cNvPr>
          <p:cNvGrpSpPr/>
          <p:nvPr/>
        </p:nvGrpSpPr>
        <p:grpSpPr>
          <a:xfrm>
            <a:off x="789707" y="533066"/>
            <a:ext cx="8263332" cy="4138592"/>
            <a:chOff x="0" y="727694"/>
            <a:chExt cx="8263332" cy="4138592"/>
          </a:xfrm>
        </p:grpSpPr>
        <p:pic>
          <p:nvPicPr>
            <p:cNvPr id="5" name="Picture 1" descr="page26image257687664">
              <a:extLst>
                <a:ext uri="{FF2B5EF4-FFF2-40B4-BE49-F238E27FC236}">
                  <a16:creationId xmlns:a16="http://schemas.microsoft.com/office/drawing/2014/main" id="{2515AD9D-A052-AE42-B664-10F66226C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2" y="727694"/>
              <a:ext cx="8178310" cy="413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271FCB-0BE6-054D-94E4-1EDF7371497B}"/>
                </a:ext>
              </a:extLst>
            </p:cNvPr>
            <p:cNvSpPr/>
            <p:nvPr/>
          </p:nvSpPr>
          <p:spPr>
            <a:xfrm>
              <a:off x="1995055" y="4358244"/>
              <a:ext cx="2131620" cy="231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01C5E7-8084-DE4C-A3EB-9082FF5C613C}"/>
                </a:ext>
              </a:extLst>
            </p:cNvPr>
            <p:cNvSpPr/>
            <p:nvPr/>
          </p:nvSpPr>
          <p:spPr>
            <a:xfrm>
              <a:off x="0" y="3675413"/>
              <a:ext cx="1015343" cy="991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4316339-1200-7443-AED3-36AFFE04C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97631"/>
            <a:ext cx="2348307" cy="177390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B1400F0-2B69-E548-A61D-07965B6C07D8}"/>
              </a:ext>
            </a:extLst>
          </p:cNvPr>
          <p:cNvSpPr/>
          <p:nvPr/>
        </p:nvSpPr>
        <p:spPr>
          <a:xfrm rot="1985510">
            <a:off x="1263066" y="1379695"/>
            <a:ext cx="1314665" cy="444479"/>
          </a:xfrm>
          <a:prstGeom prst="ellipse">
            <a:avLst/>
          </a:prstGeom>
          <a:noFill/>
          <a:ln w="127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45E18-F752-A64E-845D-440E921C1829}"/>
              </a:ext>
            </a:extLst>
          </p:cNvPr>
          <p:cNvSpPr txBox="1"/>
          <p:nvPr/>
        </p:nvSpPr>
        <p:spPr>
          <a:xfrm>
            <a:off x="4185155" y="3480785"/>
            <a:ext cx="4896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IP magnets &amp; ancillary detectors fully simulated in GEANT including all beam effects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DD808-8A40-8F44-893E-C10169FDFA7E}"/>
              </a:ext>
            </a:extLst>
          </p:cNvPr>
          <p:cNvSpPr txBox="1"/>
          <p:nvPr/>
        </p:nvSpPr>
        <p:spPr>
          <a:xfrm>
            <a:off x="-45822" y="4331775"/>
            <a:ext cx="323043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 defined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Silicon: AC-LGAD &amp; MAPS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Zero Degree Calorimeter: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ECAL (PbWO4)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HCAL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PbSi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PbScint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2048EB7A-E56F-8B46-A8C5-D70B089969F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700303" y="4262495"/>
              <a:ext cx="4439496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832">
                      <a:extLst>
                        <a:ext uri="{9D8B030D-6E8A-4147-A177-3AD203B41FA5}">
                          <a16:colId xmlns:a16="http://schemas.microsoft.com/office/drawing/2014/main" val="693560367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844769298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101872643"/>
                        </a:ext>
                      </a:extLst>
                    </a:gridCol>
                  </a:tblGrid>
                  <a:tr h="191314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Detector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Angular accept. [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aseline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coverage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864356"/>
                      </a:ext>
                    </a:extLst>
                  </a:tr>
                  <a:tr h="260727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ZDC @ ~30m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/>
                            <a:t>&lt;5.5 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&lt;1.3 GeV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0846356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Roman Pots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0*&lt;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/>
                            <a:t>&lt;5.0 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*Low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 cutoff (beam optics)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7168202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Off-Momentum Detectors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ea typeface="Cambria Math" panose="02040503050406030204" pitchFamily="18" charset="0"/>
                            </a:rPr>
                            <a:t>0.&lt;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 dirty="0"/>
                            <a:t> &lt; 5.0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1200" dirty="0"/>
                            <a:t>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+mj-lt"/>
                            </a:rPr>
                            <a:t>Low-rigidity particles from nuclear breakups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9399168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B0 forward 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5.5&lt;</m:t>
                                </m:r>
                                <m:r>
                                  <a:rPr lang="en-US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&lt;20.0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r>
                            <a:rPr lang="en-US" sz="1200" dirty="0"/>
                            <a:t>(4.6&lt;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&lt;5.9)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High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948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2048EB7A-E56F-8B46-A8C5-D70B089969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8161160"/>
                  </p:ext>
                </p:extLst>
              </p:nvPr>
            </p:nvGraphicFramePr>
            <p:xfrm>
              <a:off x="4700303" y="4262495"/>
              <a:ext cx="4439496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832">
                      <a:extLst>
                        <a:ext uri="{9D8B030D-6E8A-4147-A177-3AD203B41FA5}">
                          <a16:colId xmlns:a16="http://schemas.microsoft.com/office/drawing/2014/main" val="693560367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844769298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10187264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Detector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Angular accept. [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aseline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coverage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86435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ZDC @ ~30m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63636" r="-101724" b="-5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&lt;1.3 GeV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084635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Roman Pots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61111" r="-101724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*Low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 cutoff (beam optics)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716820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Off-Momentum Detectors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84314" r="-101724" b="-7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+mj-lt"/>
                            </a:rPr>
                            <a:t>Low-rigidity particles from nuclear breakups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939916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B0 forward 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402778" r="-101724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High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94871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EF9F7472-7CBA-B047-B5E7-8F41F0623E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5" t="8020" r="17896" b="7290"/>
          <a:stretch/>
        </p:blipFill>
        <p:spPr>
          <a:xfrm rot="1044315">
            <a:off x="2991903" y="4942072"/>
            <a:ext cx="1362771" cy="16616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CDFEE7-2B1F-D844-B266-EF319F1670F0}"/>
              </a:ext>
            </a:extLst>
          </p:cNvPr>
          <p:cNvSpPr txBox="1"/>
          <p:nvPr/>
        </p:nvSpPr>
        <p:spPr>
          <a:xfrm>
            <a:off x="2960318" y="5522648"/>
            <a:ext cx="59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ECAL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PbW0</a:t>
            </a:r>
            <a:r>
              <a:rPr lang="en-US" sz="1000" baseline="-25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7AFE6D-7DAA-D240-8BDD-60747D1BEB74}"/>
              </a:ext>
            </a:extLst>
          </p:cNvPr>
          <p:cNvSpPr txBox="1"/>
          <p:nvPr/>
        </p:nvSpPr>
        <p:spPr>
          <a:xfrm rot="19619599">
            <a:off x="3386890" y="5485688"/>
            <a:ext cx="851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</a:rPr>
              <a:t>PbSi</a:t>
            </a:r>
            <a:r>
              <a:rPr lang="en-US" sz="1000" b="1" dirty="0">
                <a:solidFill>
                  <a:schemeClr val="bg1"/>
                </a:solidFill>
              </a:rPr>
              <a:t>    </a:t>
            </a:r>
            <a:r>
              <a:rPr lang="en-US" sz="1000" b="1" dirty="0" err="1">
                <a:solidFill>
                  <a:schemeClr val="bg1"/>
                </a:solidFill>
              </a:rPr>
              <a:t>PbSc</a:t>
            </a:r>
            <a:r>
              <a:rPr lang="en-US" sz="1000" b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2F95E5-8A4D-3D40-8984-8E6FB25BB1B8}"/>
              </a:ext>
            </a:extLst>
          </p:cNvPr>
          <p:cNvSpPr txBox="1"/>
          <p:nvPr/>
        </p:nvSpPr>
        <p:spPr>
          <a:xfrm>
            <a:off x="5023940" y="1495722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+mj-lt"/>
              </a:rPr>
              <a:t>Roman Pots</a:t>
            </a:r>
          </a:p>
        </p:txBody>
      </p:sp>
      <p:pic>
        <p:nvPicPr>
          <p:cNvPr id="27" name="Screen Shot 2022-08-17 at 10.14.23 AM.png" descr="Screen Shot 2022-08-17 at 10.14.23 AM.png">
            <a:extLst>
              <a:ext uri="{FF2B5EF4-FFF2-40B4-BE49-F238E27FC236}">
                <a16:creationId xmlns:a16="http://schemas.microsoft.com/office/drawing/2014/main" id="{B4E89E4F-9FCA-0845-837C-AE91CA77E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6590" y="1978852"/>
            <a:ext cx="1765900" cy="146175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1E6B9AC-9E6C-6E4B-890C-325CCF5AFB37}"/>
              </a:ext>
            </a:extLst>
          </p:cNvPr>
          <p:cNvSpPr txBox="1"/>
          <p:nvPr/>
        </p:nvSpPr>
        <p:spPr>
          <a:xfrm>
            <a:off x="6312824" y="285833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Off-momentum</a:t>
            </a:r>
          </a:p>
          <a:p>
            <a:pPr algn="ctr"/>
            <a:r>
              <a:rPr lang="en-US" sz="1200" b="1" dirty="0">
                <a:latin typeface="+mj-lt"/>
              </a:rPr>
              <a:t>detectors</a:t>
            </a:r>
          </a:p>
        </p:txBody>
      </p:sp>
      <p:pic>
        <p:nvPicPr>
          <p:cNvPr id="12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C775C710-A955-4FBC-1083-782C7E199E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60"/>
          <a:stretch/>
        </p:blipFill>
        <p:spPr>
          <a:xfrm>
            <a:off x="172658" y="2193135"/>
            <a:ext cx="2819415" cy="1116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up">
            <a:extLst>
              <a:ext uri="{FF2B5EF4-FFF2-40B4-BE49-F238E27FC236}">
                <a16:creationId xmlns:a16="http://schemas.microsoft.com/office/drawing/2014/main" id="{AB4FE2A4-E14D-C3BA-C533-DDDDDE37C60E}"/>
              </a:ext>
            </a:extLst>
          </p:cNvPr>
          <p:cNvGrpSpPr>
            <a:grpSpLocks noChangeAspect="1"/>
          </p:cNvGrpSpPr>
          <p:nvPr/>
        </p:nvGrpSpPr>
        <p:grpSpPr>
          <a:xfrm>
            <a:off x="4354860" y="461788"/>
            <a:ext cx="2601730" cy="1311003"/>
            <a:chOff x="0" y="-498041"/>
            <a:chExt cx="9312627" cy="4692608"/>
          </a:xfrm>
        </p:grpSpPr>
        <p:pic>
          <p:nvPicPr>
            <p:cNvPr id="14" name="Screenshot 2023-02-28 at 10.46.21 AM.png" descr="Screenshot 2023-02-28 at 10.46.21 AM.png">
              <a:extLst>
                <a:ext uri="{FF2B5EF4-FFF2-40B4-BE49-F238E27FC236}">
                  <a16:creationId xmlns:a16="http://schemas.microsoft.com/office/drawing/2014/main" id="{840ECDE9-683D-7D95-1F08-47DDE101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354488"/>
              <a:ext cx="6255826" cy="3825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RP-Front-image004.jpg" descr="RP-Front-image004.jpg">
              <a:extLst>
                <a:ext uri="{FF2B5EF4-FFF2-40B4-BE49-F238E27FC236}">
                  <a16:creationId xmlns:a16="http://schemas.microsoft.com/office/drawing/2014/main" id="{50A572C0-C2D0-FC84-1A3A-C229D778E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73721" y="0"/>
              <a:ext cx="3638906" cy="4194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RomanPots integration">
              <a:extLst>
                <a:ext uri="{FF2B5EF4-FFF2-40B4-BE49-F238E27FC236}">
                  <a16:creationId xmlns:a16="http://schemas.microsoft.com/office/drawing/2014/main" id="{2937AECA-6D23-4B31-720B-D38FDE0B7D3D}"/>
                </a:ext>
              </a:extLst>
            </p:cNvPr>
            <p:cNvSpPr/>
            <p:nvPr/>
          </p:nvSpPr>
          <p:spPr>
            <a:xfrm>
              <a:off x="157225" y="-498041"/>
              <a:ext cx="6098596" cy="121182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E1D1D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l" defTabSz="914400">
                <a:defRPr sz="1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200" dirty="0"/>
                <a:t>Roman</a:t>
              </a:r>
              <a:r>
                <a:rPr lang="en-US" sz="1200" dirty="0"/>
                <a:t> </a:t>
              </a:r>
              <a:r>
                <a:rPr sz="1200" dirty="0"/>
                <a:t>Pots</a:t>
              </a:r>
              <a:r>
                <a:rPr lang="en-US" sz="1200" dirty="0"/>
                <a:t> </a:t>
              </a:r>
              <a:r>
                <a:rPr sz="1200" dirty="0"/>
                <a:t>integration</a:t>
              </a:r>
              <a:r>
                <a:rPr lang="en-US" sz="1200" dirty="0"/>
                <a:t> </a:t>
              </a:r>
              <a:endParaRPr sz="1200" dirty="0"/>
            </a:p>
          </p:txBody>
        </p:sp>
      </p:grpSp>
      <p:pic>
        <p:nvPicPr>
          <p:cNvPr id="17" name="Screenshot 2023-06-21 at 9.00.56 AM.png" descr="Screenshot 2023-06-21 at 9.00.56 AM.png">
            <a:extLst>
              <a:ext uri="{FF2B5EF4-FFF2-40B4-BE49-F238E27FC236}">
                <a16:creationId xmlns:a16="http://schemas.microsoft.com/office/drawing/2014/main" id="{E2634A9D-0883-7F54-EA06-DF27CD6E63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4554" y="598183"/>
            <a:ext cx="1301953" cy="15727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5098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2A57-9A6C-1244-B980-4338CE038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" y="0"/>
            <a:ext cx="9081247" cy="571499"/>
          </a:xfrm>
        </p:spPr>
        <p:txBody>
          <a:bodyPr>
            <a:noAutofit/>
          </a:bodyPr>
          <a:lstStyle/>
          <a:p>
            <a:r>
              <a:rPr lang="en-US" dirty="0"/>
              <a:t>Far-Backward Detectors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7F2816-5746-D949-B2AC-45135A4B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41716F-C391-0B4B-95FB-6B6F093DB94B}"/>
              </a:ext>
            </a:extLst>
          </p:cNvPr>
          <p:cNvSpPr txBox="1"/>
          <p:nvPr/>
        </p:nvSpPr>
        <p:spPr>
          <a:xfrm>
            <a:off x="0" y="472227"/>
            <a:ext cx="502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+mj-lt"/>
              </a:rPr>
              <a:t>Luminosity Detector and Low Q</a:t>
            </a:r>
            <a:r>
              <a:rPr lang="en-US" sz="2000" b="1" baseline="30000" dirty="0">
                <a:solidFill>
                  <a:srgbClr val="0432FF"/>
                </a:solidFill>
                <a:latin typeface="+mj-lt"/>
              </a:rPr>
              <a:t>2 </a:t>
            </a:r>
            <a:r>
              <a:rPr lang="en-US" sz="2000" b="1" dirty="0">
                <a:solidFill>
                  <a:srgbClr val="0432FF"/>
                </a:solidFill>
                <a:latin typeface="+mj-lt"/>
              </a:rPr>
              <a:t>Tagger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E9E528-4757-9A4F-A829-1C60C90B7644}"/>
              </a:ext>
            </a:extLst>
          </p:cNvPr>
          <p:cNvSpPr txBox="1"/>
          <p:nvPr/>
        </p:nvSpPr>
        <p:spPr>
          <a:xfrm>
            <a:off x="6669482" y="2378483"/>
            <a:ext cx="26680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IP magnets, </a:t>
            </a:r>
            <a:r>
              <a:rPr lang="en-US" sz="1100" dirty="0" err="1">
                <a:latin typeface="+mj-lt"/>
              </a:rPr>
              <a:t>Lumi</a:t>
            </a:r>
            <a:r>
              <a:rPr lang="en-US" sz="1100" dirty="0">
                <a:latin typeface="+mj-lt"/>
              </a:rPr>
              <a:t> &amp; low-Q</a:t>
            </a:r>
            <a:r>
              <a:rPr lang="en-US" sz="1100" baseline="30000" dirty="0">
                <a:latin typeface="+mj-lt"/>
              </a:rPr>
              <a:t>2</a:t>
            </a:r>
            <a:r>
              <a:rPr lang="en-US" sz="1100" dirty="0">
                <a:latin typeface="+mj-lt"/>
              </a:rPr>
              <a:t> detectors fully simulated in GEANT including all beam effects and CAD layout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4B23AE-A71E-9B4C-83BB-716A1094AC43}"/>
              </a:ext>
            </a:extLst>
          </p:cNvPr>
          <p:cNvSpPr txBox="1">
            <a:spLocks/>
          </p:cNvSpPr>
          <p:nvPr/>
        </p:nvSpPr>
        <p:spPr>
          <a:xfrm>
            <a:off x="0" y="2212128"/>
            <a:ext cx="4331720" cy="1238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Luminosity Detector Concept: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Use Bremsstrahlung </a:t>
            </a:r>
            <a:r>
              <a:rPr lang="en-US" sz="1200" dirty="0">
                <a:solidFill>
                  <a:srgbClr val="FF00FF"/>
                </a:solidFill>
                <a:latin typeface="+mj-lt"/>
                <a:cs typeface="Comic Sans MS"/>
              </a:rPr>
              <a:t>ep </a:t>
            </a:r>
            <a:r>
              <a:rPr lang="en-US" sz="1200" dirty="0">
                <a:solidFill>
                  <a:srgbClr val="FF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en-US" sz="1200" dirty="0" err="1">
                <a:solidFill>
                  <a:srgbClr val="FF00FF"/>
                </a:solidFill>
                <a:latin typeface="+mj-lt"/>
                <a:cs typeface="Comic Sans MS"/>
                <a:sym typeface="Wingdings"/>
              </a:rPr>
              <a:t>ep</a:t>
            </a:r>
            <a:r>
              <a:rPr lang="en-US" sz="1200" dirty="0" err="1">
                <a:solidFill>
                  <a:srgbClr val="FF00FF"/>
                </a:solidFill>
                <a:latin typeface="Symbol" pitchFamily="2" charset="2"/>
                <a:cs typeface="Symbol" charset="2"/>
                <a:sym typeface="Wingdings"/>
              </a:rPr>
              <a:t>g</a:t>
            </a:r>
            <a:r>
              <a:rPr lang="en-US" sz="1200" dirty="0">
                <a:latin typeface="+mj-lt"/>
                <a:cs typeface="Comic Sans MS"/>
                <a:sym typeface="Wingdings"/>
              </a:rPr>
              <a:t> as reference cross section</a:t>
            </a:r>
            <a:endParaRPr lang="en-US" sz="1200" dirty="0">
              <a:latin typeface="+mj-lt"/>
              <a:cs typeface="Comic Sans M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</a:rPr>
              <a:t>Goals for Luminosity Measurement: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+mj-lt"/>
              </a:rPr>
              <a:t>Integrated luminosity with precision </a:t>
            </a:r>
            <a:r>
              <a:rPr lang="en-US" sz="1200" dirty="0" err="1">
                <a:latin typeface="+mj-lt"/>
              </a:rPr>
              <a:t>δL</a:t>
            </a:r>
            <a:r>
              <a:rPr lang="en-US" sz="1200" dirty="0">
                <a:latin typeface="+mj-lt"/>
              </a:rPr>
              <a:t>/L&lt; 1%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+mj-lt"/>
              </a:rPr>
              <a:t>Measurement of relative luminosity: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</a:rPr>
              <a:t>     physics-asymmetry/10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/>
              </a:rPr>
              <a:t> ~10</a:t>
            </a:r>
            <a:r>
              <a:rPr lang="en-US" sz="1200" baseline="30000" dirty="0">
                <a:solidFill>
                  <a:srgbClr val="0000FF"/>
                </a:solidFill>
                <a:latin typeface="+mj-lt"/>
                <a:sym typeface="Wingdings"/>
              </a:rPr>
              <a:t>-4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/>
              </a:rPr>
              <a:t>– 10</a:t>
            </a:r>
            <a:r>
              <a:rPr lang="en-US" sz="1200" baseline="30000" dirty="0">
                <a:solidFill>
                  <a:srgbClr val="0000FF"/>
                </a:solidFill>
                <a:latin typeface="+mj-lt"/>
                <a:sym typeface="Wingdings"/>
              </a:rPr>
              <a:t>-5</a:t>
            </a:r>
          </a:p>
        </p:txBody>
      </p:sp>
      <p:pic>
        <p:nvPicPr>
          <p:cNvPr id="17" name="Picture 16" descr="bubu.png">
            <a:extLst>
              <a:ext uri="{FF2B5EF4-FFF2-40B4-BE49-F238E27FC236}">
                <a16:creationId xmlns:a16="http://schemas.microsoft.com/office/drawing/2014/main" id="{87FD18F3-A9AE-A94B-A1C8-93249EC0D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0610"/>
            <a:ext cx="4143022" cy="1873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B21B3D-1D28-7142-878C-8B60A2FA80C8}"/>
              </a:ext>
            </a:extLst>
          </p:cNvPr>
          <p:cNvSpPr txBox="1"/>
          <p:nvPr/>
        </p:nvSpPr>
        <p:spPr>
          <a:xfrm>
            <a:off x="28902" y="4807206"/>
            <a:ext cx="32482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Combine</a:t>
            </a:r>
            <a:r>
              <a:rPr lang="en-US" sz="1200" b="1" dirty="0">
                <a:latin typeface="+mj-lt"/>
                <a:cs typeface="Comic Sans MS"/>
                <a:sym typeface="Wingdings"/>
              </a:rPr>
              <a:t> </a:t>
            </a:r>
          </a:p>
          <a:p>
            <a:r>
              <a:rPr lang="en-US" sz="1200" dirty="0">
                <a:latin typeface="+mj-lt"/>
                <a:cs typeface="Comic Sans MS"/>
                <a:sym typeface="Wingdings"/>
              </a:rPr>
              <a:t>pair spectrometer </a:t>
            </a: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cs typeface="Comic Sans MS"/>
                <a:sym typeface="Wingdings" pitchFamily="2" charset="2"/>
              </a:rPr>
              <a:t> high precision</a:t>
            </a:r>
          </a:p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with</a:t>
            </a:r>
          </a:p>
          <a:p>
            <a:r>
              <a:rPr lang="en-US" sz="1200" dirty="0">
                <a:latin typeface="+mj-lt"/>
                <a:cs typeface="Comic Sans MS"/>
              </a:rPr>
              <a:t>zero degree photon calorimeter</a:t>
            </a:r>
          </a:p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cs typeface="Comic Sans MS"/>
                <a:sym typeface="Wingdings" pitchFamily="2" charset="2"/>
              </a:rPr>
              <a:t> fast feedback for collider</a:t>
            </a:r>
          </a:p>
          <a:p>
            <a:endParaRPr lang="en-US" sz="800" dirty="0">
              <a:latin typeface="+mj-lt"/>
              <a:cs typeface="Comic Sans MS"/>
              <a:sym typeface="Wingdings" pitchFamily="2" charset="2"/>
            </a:endParaRPr>
          </a:p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Technology:</a:t>
            </a:r>
          </a:p>
          <a:p>
            <a:r>
              <a:rPr lang="en-US" sz="1200" dirty="0">
                <a:latin typeface="+mj-lt"/>
                <a:cs typeface="Comic Sans MS"/>
                <a:sym typeface="Wingdings" pitchFamily="2" charset="2"/>
              </a:rPr>
              <a:t>Electromagnetic calorimetry with Si-tracking</a:t>
            </a:r>
            <a:endParaRPr lang="en-US" sz="1200" dirty="0">
              <a:latin typeface="+mj-lt"/>
              <a:cs typeface="Comic Sans MS"/>
              <a:sym typeface="Wingding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6FEB56-B8CE-3244-912C-B611AD464F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76139" y="629828"/>
            <a:ext cx="2348307" cy="177390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8724D5A-4FB1-9E40-9EA2-385E7ADED47E}"/>
              </a:ext>
            </a:extLst>
          </p:cNvPr>
          <p:cNvSpPr/>
          <p:nvPr/>
        </p:nvSpPr>
        <p:spPr>
          <a:xfrm rot="9043402">
            <a:off x="6863758" y="1417623"/>
            <a:ext cx="1177860" cy="559657"/>
          </a:xfrm>
          <a:prstGeom prst="ellipse">
            <a:avLst/>
          </a:prstGeom>
          <a:noFill/>
          <a:ln w="127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F00"/>
              </a:solidFill>
            </a:endParaRPr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9B264835-5C65-C747-AAD8-A8C665321E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6" t="27600" r="1022" b="37843"/>
          <a:stretch/>
        </p:blipFill>
        <p:spPr>
          <a:xfrm>
            <a:off x="0" y="981143"/>
            <a:ext cx="6641080" cy="934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0EF32-7C44-7C44-B0E8-F4B622AAAAFE}"/>
              </a:ext>
            </a:extLst>
          </p:cNvPr>
          <p:cNvSpPr txBox="1"/>
          <p:nvPr/>
        </p:nvSpPr>
        <p:spPr>
          <a:xfrm>
            <a:off x="2883363" y="1808777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low Q</a:t>
            </a:r>
            <a:r>
              <a:rPr lang="en-US" sz="1200" baseline="30000" dirty="0">
                <a:latin typeface="+mj-lt"/>
              </a:rPr>
              <a:t>2</a:t>
            </a:r>
            <a:r>
              <a:rPr lang="en-US" sz="1200" dirty="0">
                <a:latin typeface="+mj-lt"/>
              </a:rPr>
              <a:t>-tagger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EEE25B-28E8-014B-84E7-2DF60FF59D01}"/>
              </a:ext>
            </a:extLst>
          </p:cNvPr>
          <p:cNvCxnSpPr/>
          <p:nvPr/>
        </p:nvCxnSpPr>
        <p:spPr>
          <a:xfrm>
            <a:off x="2816619" y="1575171"/>
            <a:ext cx="240281" cy="340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4440DC-B921-CF47-9E50-D384798ACAC8}"/>
              </a:ext>
            </a:extLst>
          </p:cNvPr>
          <p:cNvCxnSpPr>
            <a:cxnSpLocks/>
          </p:cNvCxnSpPr>
          <p:nvPr/>
        </p:nvCxnSpPr>
        <p:spPr>
          <a:xfrm>
            <a:off x="3883418" y="1527338"/>
            <a:ext cx="0" cy="4015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6980CCF-A04A-4C47-9968-2FD39633C7E7}"/>
              </a:ext>
            </a:extLst>
          </p:cNvPr>
          <p:cNvSpPr txBox="1"/>
          <p:nvPr/>
        </p:nvSpPr>
        <p:spPr>
          <a:xfrm>
            <a:off x="2795802" y="819846"/>
            <a:ext cx="1061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local hadron </a:t>
            </a:r>
          </a:p>
          <a:p>
            <a:pPr algn="ctr"/>
            <a:r>
              <a:rPr lang="en-US" sz="1200" dirty="0">
                <a:latin typeface="+mj-lt"/>
              </a:rPr>
              <a:t>polarimeter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837DA5-6EA5-E44B-A736-CA02F044BD7C}"/>
              </a:ext>
            </a:extLst>
          </p:cNvPr>
          <p:cNvSpPr/>
          <p:nvPr/>
        </p:nvSpPr>
        <p:spPr>
          <a:xfrm rot="21540000">
            <a:off x="-46721" y="1381612"/>
            <a:ext cx="4545302" cy="73418"/>
          </a:xfrm>
          <a:prstGeom prst="ellipse">
            <a:avLst/>
          </a:prstGeom>
          <a:noFill/>
          <a:ln w="6350"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17655D-3CF8-F44A-A7A4-CAF6A5EA5FA3}"/>
              </a:ext>
            </a:extLst>
          </p:cNvPr>
          <p:cNvSpPr txBox="1"/>
          <p:nvPr/>
        </p:nvSpPr>
        <p:spPr>
          <a:xfrm>
            <a:off x="579564" y="1734246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luminosity detector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423F66-1CBA-E446-9A80-1BBE7C3E502B}"/>
              </a:ext>
            </a:extLst>
          </p:cNvPr>
          <p:cNvCxnSpPr/>
          <p:nvPr/>
        </p:nvCxnSpPr>
        <p:spPr>
          <a:xfrm>
            <a:off x="726403" y="1467268"/>
            <a:ext cx="240281" cy="340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987F56D-C9F4-2149-B378-6701B412F3DD}"/>
              </a:ext>
            </a:extLst>
          </p:cNvPr>
          <p:cNvSpPr txBox="1">
            <a:spLocks/>
          </p:cNvSpPr>
          <p:nvPr/>
        </p:nvSpPr>
        <p:spPr>
          <a:xfrm>
            <a:off x="4498876" y="2739631"/>
            <a:ext cx="4331720" cy="1238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Low Q</a:t>
            </a:r>
            <a:r>
              <a:rPr lang="en-US" sz="1200" baseline="30000" dirty="0">
                <a:solidFill>
                  <a:srgbClr val="0000FF"/>
                </a:solidFill>
                <a:latin typeface="+mj-lt"/>
                <a:cs typeface="Comic Sans MS"/>
              </a:rPr>
              <a:t>2-</a:t>
            </a: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Tagger: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Purpose: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Detection of scatter electron for Q</a:t>
            </a:r>
            <a:r>
              <a:rPr lang="en-US" sz="1200" baseline="30000" dirty="0">
                <a:latin typeface="+mj-lt"/>
                <a:cs typeface="Comic Sans MS"/>
              </a:rPr>
              <a:t>2</a:t>
            </a:r>
            <a:r>
              <a:rPr lang="en-US" sz="1200" dirty="0">
                <a:latin typeface="+mj-lt"/>
                <a:cs typeface="Comic Sans MS"/>
              </a:rPr>
              <a:t> &lt; 0.1 GeV</a:t>
            </a:r>
            <a:r>
              <a:rPr lang="en-US" sz="1200" baseline="30000" dirty="0">
                <a:latin typeface="+mj-lt"/>
                <a:cs typeface="Comic Sans MS"/>
              </a:rPr>
              <a:t>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Critical for calibration of </a:t>
            </a:r>
            <a:r>
              <a:rPr lang="en-US" sz="1200" dirty="0" err="1">
                <a:latin typeface="+mj-lt"/>
                <a:cs typeface="Comic Sans MS"/>
              </a:rPr>
              <a:t>Lumi</a:t>
            </a:r>
            <a:r>
              <a:rPr lang="en-US" sz="1200" dirty="0">
                <a:latin typeface="+mj-lt"/>
                <a:cs typeface="Comic Sans MS"/>
              </a:rPr>
              <a:t>-detector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Beam divergence and energy spread impact performance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Technology: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cs typeface="Comic Sans MS"/>
                <a:sym typeface="Wingdings" pitchFamily="2" charset="2"/>
              </a:rPr>
              <a:t>Electromagnetic calorimetry with Si-tracking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FF"/>
                </a:solidFill>
                <a:cs typeface="Comic Sans MS"/>
                <a:sym typeface="Wingdings" pitchFamily="2" charset="2"/>
              </a:rPr>
              <a:t></a:t>
            </a:r>
            <a:r>
              <a:rPr lang="en-US" sz="1200" dirty="0">
                <a:cs typeface="Comic Sans MS"/>
                <a:sym typeface="Wingdings" pitchFamily="2" charset="2"/>
              </a:rPr>
              <a:t> strong synergy with luminosity detector</a:t>
            </a:r>
            <a:endParaRPr lang="en-US" sz="1200" dirty="0">
              <a:cs typeface="Comic Sans MS"/>
              <a:sym typeface="Wingding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>
              <a:solidFill>
                <a:srgbClr val="0000FF"/>
              </a:solidFill>
              <a:latin typeface="+mj-lt"/>
              <a:sym typeface="Wingdings"/>
            </a:endParaRPr>
          </a:p>
        </p:txBody>
      </p:sp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BEE7B11B-FD5D-024E-A54A-39281194A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540" y="4736573"/>
            <a:ext cx="2045177" cy="1992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097817-5350-98FE-4B80-BF1D82021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921" y="4322429"/>
            <a:ext cx="3822524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3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4F5C-5933-7443-992E-B8651F29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1353"/>
          </a:xfrm>
        </p:spPr>
        <p:txBody>
          <a:bodyPr>
            <a:normAutofit/>
          </a:bodyPr>
          <a:lstStyle/>
          <a:p>
            <a:r>
              <a:rPr lang="en-US" dirty="0"/>
              <a:t>Far-forward/far-backward integration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5B0B6E-4A45-154C-BD0E-B3385F6B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Integration with accelerator/RF / impedance calculations…"/>
          <p:cNvSpPr txBox="1"/>
          <p:nvPr/>
        </p:nvSpPr>
        <p:spPr>
          <a:xfrm>
            <a:off x="0" y="455996"/>
            <a:ext cx="6452728" cy="166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marL="481263" indent="-481263" algn="l" defTabSz="1828800">
              <a:buSzPct val="100000"/>
              <a:buAutoNum type="arabicPeriod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Integration with accelerator/RF / impedance calculations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8463" lvl="1" indent="-481263" defTabSz="1828800">
              <a:buSzPct val="100000"/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hadron line : Roman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Pot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/Off-Momentum detectors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8463" lvl="1" indent="-481263" defTabSz="1828800">
              <a:buSzPct val="100000"/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electron line: exit window for  low-Q2  taggers</a:t>
            </a:r>
          </a:p>
          <a:p>
            <a:pPr marL="481263" indent="-481263" algn="l" defTabSz="1828800">
              <a:buSzPct val="100000"/>
              <a:buAutoNum type="arabicPeriod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B0-detectors support and installation (only 13cm in front!) </a:t>
            </a:r>
          </a:p>
          <a:p>
            <a:pPr marL="481263" indent="-481263" algn="l" defTabSz="1828800">
              <a:buSzPct val="100000"/>
              <a:buAutoNum type="arabicPeriod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Detector placement (accelerator design is still a bit in flux): ZDC</a:t>
            </a:r>
          </a:p>
          <a:p>
            <a:pPr marL="481263" indent="-481263" algn="l" defTabSz="1828800">
              <a:buSzPct val="100000"/>
              <a:buAutoNum type="arabicPeriod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Off-Momentum detectors (OMD) and the neutron cone  </a:t>
            </a:r>
          </a:p>
        </p:txBody>
      </p:sp>
      <p:pic>
        <p:nvPicPr>
          <p:cNvPr id="6" name="b91b967d9718d69c291dbc1450acd76139b638c4599f50c570e92011ce1d297b copy.jpeg" descr="b91b967d9718d69c291dbc1450acd76139b638c4599f50c570e92011ce1d297b cop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88036"/>
            <a:ext cx="5249627" cy="191311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0 installation"/>
          <p:cNvSpPr/>
          <p:nvPr/>
        </p:nvSpPr>
        <p:spPr>
          <a:xfrm>
            <a:off x="136696" y="2428036"/>
            <a:ext cx="1419911" cy="371617"/>
          </a:xfrm>
          <a:prstGeom prst="rect">
            <a:avLst/>
          </a:prstGeom>
          <a:solidFill>
            <a:srgbClr val="FFFFFF"/>
          </a:solidFill>
          <a:ln w="12700">
            <a:solidFill>
              <a:srgbClr val="BE1D1D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l" defTabSz="9144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B0 installation</a:t>
            </a:r>
          </a:p>
        </p:txBody>
      </p:sp>
      <p:sp>
        <p:nvSpPr>
          <p:cNvPr id="8" name="Only 13 cm  (!)  space  for installation"/>
          <p:cNvSpPr/>
          <p:nvPr/>
        </p:nvSpPr>
        <p:spPr>
          <a:xfrm>
            <a:off x="2390070" y="3556392"/>
            <a:ext cx="2039690" cy="466049"/>
          </a:xfrm>
          <a:prstGeom prst="rect">
            <a:avLst/>
          </a:prstGeom>
          <a:solidFill>
            <a:srgbClr val="FFFFFF"/>
          </a:solidFill>
          <a:ln w="12700">
            <a:solidFill>
              <a:srgbClr val="BE1D1D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l" defTabSz="9144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Only 13 cm  (!)  space  for installation </a:t>
            </a:r>
          </a:p>
        </p:txBody>
      </p:sp>
      <p:pic>
        <p:nvPicPr>
          <p:cNvPr id="9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2771081">
            <a:off x="1526762" y="3597125"/>
            <a:ext cx="970685" cy="176118"/>
          </a:xfrm>
          <a:prstGeom prst="rect">
            <a:avLst/>
          </a:prstGeom>
        </p:spPr>
      </p:pic>
      <p:grpSp>
        <p:nvGrpSpPr>
          <p:cNvPr id="10" name="Group"/>
          <p:cNvGrpSpPr>
            <a:grpSpLocks noChangeAspect="1"/>
          </p:cNvGrpSpPr>
          <p:nvPr/>
        </p:nvGrpSpPr>
        <p:grpSpPr>
          <a:xfrm>
            <a:off x="1772558" y="4640140"/>
            <a:ext cx="3477070" cy="1779243"/>
            <a:chOff x="0" y="-570775"/>
            <a:chExt cx="9312627" cy="4765342"/>
          </a:xfrm>
        </p:grpSpPr>
        <p:pic>
          <p:nvPicPr>
            <p:cNvPr id="11" name="Screenshot 2023-02-28 at 10.46.21 AM.png" descr="Screenshot 2023-02-28 at 10.46.21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4488"/>
              <a:ext cx="6255826" cy="3825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RP-Front-image004.jpg" descr="RP-Front-image004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3721" y="0"/>
              <a:ext cx="3638906" cy="4194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RomanPots integration"/>
            <p:cNvSpPr/>
            <p:nvPr/>
          </p:nvSpPr>
          <p:spPr>
            <a:xfrm>
              <a:off x="157229" y="-570775"/>
              <a:ext cx="3285995" cy="114781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E1D1D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l" defTabSz="914400">
                <a:defRPr sz="1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Roman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Pots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integration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Screenshot 2023-06-21 at 9.00.56 AM.png" descr="Screenshot 2023-06-21 at 9.00.56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3" y="4347588"/>
            <a:ext cx="1739990" cy="2101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278" y="3891672"/>
            <a:ext cx="3822524" cy="2548349"/>
          </a:xfrm>
          <a:prstGeom prst="rect">
            <a:avLst/>
          </a:prstGeom>
        </p:spPr>
      </p:pic>
      <p:grpSp>
        <p:nvGrpSpPr>
          <p:cNvPr id="17" name="Group"/>
          <p:cNvGrpSpPr>
            <a:grpSpLocks noChangeAspect="1"/>
          </p:cNvGrpSpPr>
          <p:nvPr/>
        </p:nvGrpSpPr>
        <p:grpSpPr>
          <a:xfrm>
            <a:off x="5328983" y="2019198"/>
            <a:ext cx="3886136" cy="1725854"/>
            <a:chOff x="0" y="74407"/>
            <a:chExt cx="8023483" cy="3563272"/>
          </a:xfrm>
        </p:grpSpPr>
        <p:pic>
          <p:nvPicPr>
            <p:cNvPr id="18" name="RP_Apr26_image009.jpg" descr="RP_Apr26_image009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74407"/>
              <a:ext cx="7014735" cy="3103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" name="OMD"/>
            <p:cNvSpPr txBox="1"/>
            <p:nvPr/>
          </p:nvSpPr>
          <p:spPr>
            <a:xfrm>
              <a:off x="5204874" y="111831"/>
              <a:ext cx="1107993" cy="50098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E1D1D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OMD</a:t>
              </a:r>
            </a:p>
          </p:txBody>
        </p:sp>
        <p:sp>
          <p:nvSpPr>
            <p:cNvPr id="20" name="Line"/>
            <p:cNvSpPr/>
            <p:nvPr/>
          </p:nvSpPr>
          <p:spPr>
            <a:xfrm flipH="1">
              <a:off x="7018624" y="2196275"/>
              <a:ext cx="807287" cy="1"/>
            </a:xfrm>
            <a:prstGeom prst="line">
              <a:avLst/>
            </a:prstGeom>
            <a:noFill/>
            <a:ln w="12700" cap="flat">
              <a:solidFill>
                <a:srgbClr val="BE1D1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MD"/>
            <p:cNvSpPr txBox="1"/>
            <p:nvPr/>
          </p:nvSpPr>
          <p:spPr>
            <a:xfrm>
              <a:off x="591128" y="186030"/>
              <a:ext cx="1202256" cy="50098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E1D1D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OMD</a:t>
              </a:r>
            </a:p>
          </p:txBody>
        </p:sp>
        <p:sp>
          <p:nvSpPr>
            <p:cNvPr id="22" name="p"/>
            <p:cNvSpPr txBox="1"/>
            <p:nvPr/>
          </p:nvSpPr>
          <p:spPr>
            <a:xfrm flipH="1">
              <a:off x="7403960" y="1484944"/>
              <a:ext cx="279577" cy="670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3" name="Line"/>
            <p:cNvSpPr/>
            <p:nvPr/>
          </p:nvSpPr>
          <p:spPr>
            <a:xfrm flipH="1">
              <a:off x="7018624" y="2378001"/>
              <a:ext cx="807287" cy="1"/>
            </a:xfrm>
            <a:prstGeom prst="line">
              <a:avLst/>
            </a:prstGeom>
            <a:noFill/>
            <a:ln w="50800" cap="flat">
              <a:solidFill>
                <a:srgbClr val="76D6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n"/>
            <p:cNvSpPr txBox="1"/>
            <p:nvPr/>
          </p:nvSpPr>
          <p:spPr>
            <a:xfrm>
              <a:off x="7436712" y="2360686"/>
              <a:ext cx="246826" cy="366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25" name="Negative side of OMD"/>
            <p:cNvSpPr txBox="1"/>
            <p:nvPr/>
          </p:nvSpPr>
          <p:spPr>
            <a:xfrm>
              <a:off x="3777188" y="3271060"/>
              <a:ext cx="4246295" cy="3666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Negative side of OMD</a:t>
              </a:r>
            </a:p>
          </p:txBody>
        </p:sp>
        <p:sp>
          <p:nvSpPr>
            <p:cNvPr id="26" name="Rounded Rectangle"/>
            <p:cNvSpPr/>
            <p:nvPr/>
          </p:nvSpPr>
          <p:spPr>
            <a:xfrm>
              <a:off x="5092577" y="2164932"/>
              <a:ext cx="1107992" cy="758138"/>
            </a:xfrm>
            <a:prstGeom prst="roundRect">
              <a:avLst>
                <a:gd name="adj" fmla="val 23633"/>
              </a:avLst>
            </a:prstGeom>
            <a:noFill/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"/>
            <p:cNvSpPr/>
            <p:nvPr/>
          </p:nvSpPr>
          <p:spPr>
            <a:xfrm flipH="1" flipV="1">
              <a:off x="1143075" y="2362712"/>
              <a:ext cx="153943" cy="807522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143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EIC Scope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809BD1E-2A87-4899-871D-FD8B59AD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7" y="946010"/>
            <a:ext cx="3430905" cy="4431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4E7475-B56A-49A8-8306-63A0E190D93C}"/>
              </a:ext>
            </a:extLst>
          </p:cNvPr>
          <p:cNvSpPr txBox="1"/>
          <p:nvPr/>
        </p:nvSpPr>
        <p:spPr>
          <a:xfrm>
            <a:off x="6439690" y="5982476"/>
            <a:ext cx="155363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e: 5 GeV to 18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AF14E-A7D8-4FE0-9D9A-7FE92F3EDE04}"/>
              </a:ext>
            </a:extLst>
          </p:cNvPr>
          <p:cNvSpPr txBox="1"/>
          <p:nvPr/>
        </p:nvSpPr>
        <p:spPr>
          <a:xfrm>
            <a:off x="997737" y="5977672"/>
            <a:ext cx="206050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p: 41 GeV, 100 to 275 GeV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3F6CC7-20BD-4AC4-A312-205C12BEB1BC}"/>
              </a:ext>
            </a:extLst>
          </p:cNvPr>
          <p:cNvGrpSpPr/>
          <p:nvPr/>
        </p:nvGrpSpPr>
        <p:grpSpPr>
          <a:xfrm>
            <a:off x="3165580" y="5708128"/>
            <a:ext cx="3041295" cy="426426"/>
            <a:chOff x="3028950" y="5592518"/>
            <a:chExt cx="3041295" cy="42642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AC3102C-2982-4573-86AD-4900F3CE7DD3}"/>
                </a:ext>
              </a:extLst>
            </p:cNvPr>
            <p:cNvCxnSpPr/>
            <p:nvPr/>
          </p:nvCxnSpPr>
          <p:spPr>
            <a:xfrm>
              <a:off x="3028950" y="6000108"/>
              <a:ext cx="1234825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2C70734-B947-4A8E-A810-CE332EFB96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2618" y="6005497"/>
              <a:ext cx="1347627" cy="13447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A2C0A-92E2-4B33-BCCC-CA048062EC3D}"/>
                </a:ext>
              </a:extLst>
            </p:cNvPr>
            <p:cNvSpPr txBox="1"/>
            <p:nvPr/>
          </p:nvSpPr>
          <p:spPr>
            <a:xfrm>
              <a:off x="3066684" y="5592518"/>
              <a:ext cx="1159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p/A beam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BF7B87-2F3C-47A0-9655-1C40EA5E407E}"/>
                </a:ext>
              </a:extLst>
            </p:cNvPr>
            <p:cNvSpPr txBox="1"/>
            <p:nvPr/>
          </p:nvSpPr>
          <p:spPr>
            <a:xfrm>
              <a:off x="4960589" y="5592518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 beam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6958C6F-BBC7-4E19-A5EE-27582C3A5926}"/>
              </a:ext>
            </a:extLst>
          </p:cNvPr>
          <p:cNvSpPr/>
          <p:nvPr/>
        </p:nvSpPr>
        <p:spPr>
          <a:xfrm>
            <a:off x="822429" y="5612284"/>
            <a:ext cx="7441059" cy="892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775D41-B9AA-458F-857A-7E6F93C23746}"/>
              </a:ext>
            </a:extLst>
          </p:cNvPr>
          <p:cNvSpPr txBox="1"/>
          <p:nvPr/>
        </p:nvSpPr>
        <p:spPr>
          <a:xfrm>
            <a:off x="4010554" y="1711688"/>
            <a:ext cx="4706553" cy="388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Project Design Goals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 Luminosity: L=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sec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, 10 – 100 fb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/year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Highly Polarized Beams:  70%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Center of Mass Energy Range: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= 29 – 140 GeV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Ion Species Range:  protons – Uranium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Detector Acceptance and Good Background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Accommodate a Second Interaction Region (IR)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21BAEE-3EC5-4B79-A0B4-80B6DF973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627" y="34209"/>
            <a:ext cx="1686878" cy="169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A8A9B8-78EA-4429-A9E6-9E90E2C0475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402" b="5563"/>
          <a:stretch/>
        </p:blipFill>
        <p:spPr>
          <a:xfrm>
            <a:off x="3712187" y="26941"/>
            <a:ext cx="1661541" cy="167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33C25B-EB9E-4B91-B399-92332A68457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18716"/>
          <a:stretch/>
        </p:blipFill>
        <p:spPr>
          <a:xfrm>
            <a:off x="7398337" y="-3054"/>
            <a:ext cx="1634490" cy="172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2EBC74-CE33-4157-BA23-87E830830BFF}"/>
              </a:ext>
            </a:extLst>
          </p:cNvPr>
          <p:cNvSpPr txBox="1"/>
          <p:nvPr/>
        </p:nvSpPr>
        <p:spPr>
          <a:xfrm>
            <a:off x="1152495" y="3638222"/>
            <a:ext cx="120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IR-6,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D4B890-EEF7-4695-BF1D-F46F42066728}"/>
              </a:ext>
            </a:extLst>
          </p:cNvPr>
          <p:cNvSpPr/>
          <p:nvPr/>
        </p:nvSpPr>
        <p:spPr>
          <a:xfrm>
            <a:off x="1355835" y="3142591"/>
            <a:ext cx="557048" cy="55631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2591" y="2605213"/>
            <a:ext cx="915146" cy="814881"/>
            <a:chOff x="82591" y="2605213"/>
            <a:chExt cx="915146" cy="81488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3D4B890-EEF7-4695-BF1D-F46F42066728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2EBC74-CE33-4157-BA23-87E830830BFF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959821" y="4821255"/>
            <a:ext cx="915146" cy="814881"/>
            <a:chOff x="82591" y="2605213"/>
            <a:chExt cx="915146" cy="81488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3D4B890-EEF7-4695-BF1D-F46F42066728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2EBC74-CE33-4157-BA23-87E830830BFF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76960"/>
            <a:ext cx="2057400" cy="178758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18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D928-489C-8B4C-A8B3-B10A2F48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and Hadron Polarimetry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33FE3-0CCF-AD45-852F-4C243A4F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262CD-B38A-1ACF-0E76-3316709718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820" y="688552"/>
            <a:ext cx="6545926" cy="323463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FA01E5F-8A7A-EFDF-C7BD-1ED9D195B907}"/>
              </a:ext>
            </a:extLst>
          </p:cNvPr>
          <p:cNvSpPr/>
          <p:nvPr/>
        </p:nvSpPr>
        <p:spPr>
          <a:xfrm>
            <a:off x="7224165" y="1297706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8CA3A-0B5E-3E16-30D0-9BE594DB37B5}"/>
              </a:ext>
            </a:extLst>
          </p:cNvPr>
          <p:cNvSpPr txBox="1"/>
          <p:nvPr/>
        </p:nvSpPr>
        <p:spPr>
          <a:xfrm>
            <a:off x="5855095" y="2525565"/>
            <a:ext cx="3288905" cy="14619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IR-4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polarimetry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HJET for absolute polarization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 target for time dependence and bunch profile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A17094-8878-4E3D-FE40-65CF0DF67CF2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7499547" y="2212106"/>
            <a:ext cx="181818" cy="313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28D9001-1C69-3ABF-CE6B-EFB95EAC0A30}"/>
              </a:ext>
            </a:extLst>
          </p:cNvPr>
          <p:cNvSpPr/>
          <p:nvPr/>
        </p:nvSpPr>
        <p:spPr>
          <a:xfrm>
            <a:off x="4843644" y="1641645"/>
            <a:ext cx="914400" cy="914400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33AC9-4BCD-5481-B7AA-D099E8838FAB}"/>
              </a:ext>
            </a:extLst>
          </p:cNvPr>
          <p:cNvSpPr txBox="1"/>
          <p:nvPr/>
        </p:nvSpPr>
        <p:spPr>
          <a:xfrm>
            <a:off x="-17639" y="2448621"/>
            <a:ext cx="4317996" cy="153888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IR-6 / </a:t>
            </a:r>
            <a:r>
              <a:rPr lang="en-US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endParaRPr 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polarimetry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spin rotators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 target for hadron polarization orientation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Compton backscattering for electron polarization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037994-BB7B-2BC0-1F87-6324A71B988D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4300357" y="2422134"/>
            <a:ext cx="677198" cy="79592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F28E99-FA95-62C8-AB19-5012F785087E}"/>
              </a:ext>
            </a:extLst>
          </p:cNvPr>
          <p:cNvGrpSpPr/>
          <p:nvPr/>
        </p:nvGrpSpPr>
        <p:grpSpPr>
          <a:xfrm>
            <a:off x="2013420" y="4038690"/>
            <a:ext cx="5991845" cy="813730"/>
            <a:chOff x="3168865" y="4346455"/>
            <a:chExt cx="5991845" cy="81373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EF98AFA-ADCE-20F3-B4DB-5251CBD36510}"/>
                </a:ext>
              </a:extLst>
            </p:cNvPr>
            <p:cNvSpPr/>
            <p:nvPr/>
          </p:nvSpPr>
          <p:spPr>
            <a:xfrm>
              <a:off x="3168865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2252A54-1D64-C7C0-2B80-71D473A9710F}"/>
                </a:ext>
              </a:extLst>
            </p:cNvPr>
            <p:cNvSpPr/>
            <p:nvPr/>
          </p:nvSpPr>
          <p:spPr>
            <a:xfrm>
              <a:off x="3786386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5EE1B39-84B6-509C-E1FC-44E0FC2CCCF4}"/>
                </a:ext>
              </a:extLst>
            </p:cNvPr>
            <p:cNvSpPr/>
            <p:nvPr/>
          </p:nvSpPr>
          <p:spPr>
            <a:xfrm>
              <a:off x="4403907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A78BA04-1B2D-CA0C-3DB9-DC63E593CFBB}"/>
                </a:ext>
              </a:extLst>
            </p:cNvPr>
            <p:cNvSpPr/>
            <p:nvPr/>
          </p:nvSpPr>
          <p:spPr>
            <a:xfrm>
              <a:off x="5021428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2331E79-4E39-403C-982E-69B987F78D72}"/>
                </a:ext>
              </a:extLst>
            </p:cNvPr>
            <p:cNvSpPr/>
            <p:nvPr/>
          </p:nvSpPr>
          <p:spPr>
            <a:xfrm>
              <a:off x="5638949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66C82CB-B7CF-D576-7CC8-0F647506ACDA}"/>
                </a:ext>
              </a:extLst>
            </p:cNvPr>
            <p:cNvSpPr/>
            <p:nvPr/>
          </p:nvSpPr>
          <p:spPr>
            <a:xfrm>
              <a:off x="6256470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AD47AE-71B4-0519-D5AC-41244EEBD426}"/>
                </a:ext>
              </a:extLst>
            </p:cNvPr>
            <p:cNvSpPr/>
            <p:nvPr/>
          </p:nvSpPr>
          <p:spPr>
            <a:xfrm>
              <a:off x="6873991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604BE2B-2013-E6AF-6A2F-9ABC1EB05EA9}"/>
                </a:ext>
              </a:extLst>
            </p:cNvPr>
            <p:cNvSpPr/>
            <p:nvPr/>
          </p:nvSpPr>
          <p:spPr>
            <a:xfrm>
              <a:off x="7491511" y="4885865"/>
              <a:ext cx="457200" cy="13716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484C8E8D-9855-C4E3-0EAE-FC5A8BBDD1F9}"/>
                </a:ext>
              </a:extLst>
            </p:cNvPr>
            <p:cNvSpPr/>
            <p:nvPr/>
          </p:nvSpPr>
          <p:spPr>
            <a:xfrm>
              <a:off x="8182302" y="4762893"/>
              <a:ext cx="978408" cy="36576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Arrow: Up 27">
              <a:extLst>
                <a:ext uri="{FF2B5EF4-FFF2-40B4-BE49-F238E27FC236}">
                  <a16:creationId xmlns:a16="http://schemas.microsoft.com/office/drawing/2014/main" id="{0896DE26-40B7-C679-5C9C-20B2BECCA0E9}"/>
                </a:ext>
              </a:extLst>
            </p:cNvPr>
            <p:cNvSpPr/>
            <p:nvPr/>
          </p:nvSpPr>
          <p:spPr>
            <a:xfrm>
              <a:off x="4541067" y="476289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Arrow: Up 28">
              <a:extLst>
                <a:ext uri="{FF2B5EF4-FFF2-40B4-BE49-F238E27FC236}">
                  <a16:creationId xmlns:a16="http://schemas.microsoft.com/office/drawing/2014/main" id="{863EB42E-7CFD-74BE-133B-BEED071325FD}"/>
                </a:ext>
              </a:extLst>
            </p:cNvPr>
            <p:cNvSpPr/>
            <p:nvPr/>
          </p:nvSpPr>
          <p:spPr>
            <a:xfrm>
              <a:off x="5158588" y="476289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Arrow: Up 29">
              <a:extLst>
                <a:ext uri="{FF2B5EF4-FFF2-40B4-BE49-F238E27FC236}">
                  <a16:creationId xmlns:a16="http://schemas.microsoft.com/office/drawing/2014/main" id="{3E29232A-0916-2B33-CE0D-8331D86E16AA}"/>
                </a:ext>
              </a:extLst>
            </p:cNvPr>
            <p:cNvSpPr/>
            <p:nvPr/>
          </p:nvSpPr>
          <p:spPr>
            <a:xfrm>
              <a:off x="7011151" y="476289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Arrow: Up 30">
              <a:extLst>
                <a:ext uri="{FF2B5EF4-FFF2-40B4-BE49-F238E27FC236}">
                  <a16:creationId xmlns:a16="http://schemas.microsoft.com/office/drawing/2014/main" id="{5476E918-C57B-0A86-29F5-733017F598E1}"/>
                </a:ext>
              </a:extLst>
            </p:cNvPr>
            <p:cNvSpPr/>
            <p:nvPr/>
          </p:nvSpPr>
          <p:spPr>
            <a:xfrm>
              <a:off x="7628671" y="476289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Arrow: Up 31">
              <a:extLst>
                <a:ext uri="{FF2B5EF4-FFF2-40B4-BE49-F238E27FC236}">
                  <a16:creationId xmlns:a16="http://schemas.microsoft.com/office/drawing/2014/main" id="{1453FBC9-FD6F-324C-4480-FF741E5B804F}"/>
                </a:ext>
              </a:extLst>
            </p:cNvPr>
            <p:cNvSpPr/>
            <p:nvPr/>
          </p:nvSpPr>
          <p:spPr>
            <a:xfrm flipV="1">
              <a:off x="3306025" y="4794425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Arrow: Up 32">
              <a:extLst>
                <a:ext uri="{FF2B5EF4-FFF2-40B4-BE49-F238E27FC236}">
                  <a16:creationId xmlns:a16="http://schemas.microsoft.com/office/drawing/2014/main" id="{26212E95-152B-984E-AF3B-D28F72A0AA5F}"/>
                </a:ext>
              </a:extLst>
            </p:cNvPr>
            <p:cNvSpPr/>
            <p:nvPr/>
          </p:nvSpPr>
          <p:spPr>
            <a:xfrm flipV="1">
              <a:off x="3923546" y="4794425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Arrow: Up 33">
              <a:extLst>
                <a:ext uri="{FF2B5EF4-FFF2-40B4-BE49-F238E27FC236}">
                  <a16:creationId xmlns:a16="http://schemas.microsoft.com/office/drawing/2014/main" id="{EB9EE11E-0488-0639-938B-7DB704F82192}"/>
                </a:ext>
              </a:extLst>
            </p:cNvPr>
            <p:cNvSpPr/>
            <p:nvPr/>
          </p:nvSpPr>
          <p:spPr>
            <a:xfrm flipV="1">
              <a:off x="5776109" y="4794425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Arrow: Up 34">
              <a:extLst>
                <a:ext uri="{FF2B5EF4-FFF2-40B4-BE49-F238E27FC236}">
                  <a16:creationId xmlns:a16="http://schemas.microsoft.com/office/drawing/2014/main" id="{69D3F1D5-3424-A1C1-C9DF-90A14E571457}"/>
                </a:ext>
              </a:extLst>
            </p:cNvPr>
            <p:cNvSpPr/>
            <p:nvPr/>
          </p:nvSpPr>
          <p:spPr>
            <a:xfrm flipV="1">
              <a:off x="6393630" y="4794425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ight Brace 35">
              <a:extLst>
                <a:ext uri="{FF2B5EF4-FFF2-40B4-BE49-F238E27FC236}">
                  <a16:creationId xmlns:a16="http://schemas.microsoft.com/office/drawing/2014/main" id="{846EDC39-0C58-B2DB-1323-D8D067BACAF6}"/>
                </a:ext>
              </a:extLst>
            </p:cNvPr>
            <p:cNvSpPr/>
            <p:nvPr/>
          </p:nvSpPr>
          <p:spPr>
            <a:xfrm rot="16200000" flipV="1">
              <a:off x="3643574" y="4338707"/>
              <a:ext cx="128016" cy="615121"/>
            </a:xfrm>
            <a:prstGeom prst="rightBrac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7D1585D-4DD5-284E-FAFB-08D5EDAFB1E5}"/>
                    </a:ext>
                  </a:extLst>
                </p:cNvPr>
                <p:cNvSpPr txBox="1"/>
                <p:nvPr/>
              </p:nvSpPr>
              <p:spPr>
                <a:xfrm>
                  <a:off x="3451034" y="4346455"/>
                  <a:ext cx="546623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rgbClr val="0070C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ns</m:t>
                        </m:r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7D1585D-4DD5-284E-FAFB-08D5EDAFB1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1034" y="4346455"/>
                  <a:ext cx="546623" cy="246221"/>
                </a:xfrm>
                <a:prstGeom prst="rect">
                  <a:avLst/>
                </a:prstGeom>
                <a:blipFill>
                  <a:blip r:embed="rId3"/>
                  <a:stretch>
                    <a:fillRect l="-7865" r="-4494" b="-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A5DDC5-EB83-DD23-6B38-733D3E0FFC80}"/>
              </a:ext>
            </a:extLst>
          </p:cNvPr>
          <p:cNvGrpSpPr/>
          <p:nvPr/>
        </p:nvGrpSpPr>
        <p:grpSpPr>
          <a:xfrm>
            <a:off x="2063491" y="5024815"/>
            <a:ext cx="5946125" cy="365760"/>
            <a:chOff x="3150148" y="6095413"/>
            <a:chExt cx="5946125" cy="365760"/>
          </a:xfrm>
        </p:grpSpPr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E7DAF600-DEE7-722C-3F9F-522AD9CD01B3}"/>
                </a:ext>
              </a:extLst>
            </p:cNvPr>
            <p:cNvSpPr/>
            <p:nvPr/>
          </p:nvSpPr>
          <p:spPr>
            <a:xfrm>
              <a:off x="8117865" y="6095413"/>
              <a:ext cx="978408" cy="36576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rrow: Up 39">
              <a:extLst>
                <a:ext uri="{FF2B5EF4-FFF2-40B4-BE49-F238E27FC236}">
                  <a16:creationId xmlns:a16="http://schemas.microsoft.com/office/drawing/2014/main" id="{10F2D52F-9D46-B9B6-B891-1271E608DF15}"/>
                </a:ext>
              </a:extLst>
            </p:cNvPr>
            <p:cNvSpPr/>
            <p:nvPr/>
          </p:nvSpPr>
          <p:spPr>
            <a:xfrm rot="5400000">
              <a:off x="4476630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rrow: Up 40">
              <a:extLst>
                <a:ext uri="{FF2B5EF4-FFF2-40B4-BE49-F238E27FC236}">
                  <a16:creationId xmlns:a16="http://schemas.microsoft.com/office/drawing/2014/main" id="{83430EF7-4789-885F-1BEF-16E21891B505}"/>
                </a:ext>
              </a:extLst>
            </p:cNvPr>
            <p:cNvSpPr/>
            <p:nvPr/>
          </p:nvSpPr>
          <p:spPr>
            <a:xfrm rot="5400000">
              <a:off x="5094151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rrow: Up 41">
              <a:extLst>
                <a:ext uri="{FF2B5EF4-FFF2-40B4-BE49-F238E27FC236}">
                  <a16:creationId xmlns:a16="http://schemas.microsoft.com/office/drawing/2014/main" id="{A5B42FE2-7D3B-678E-B7B6-A2CDECD9E32F}"/>
                </a:ext>
              </a:extLst>
            </p:cNvPr>
            <p:cNvSpPr/>
            <p:nvPr/>
          </p:nvSpPr>
          <p:spPr>
            <a:xfrm rot="5400000">
              <a:off x="6946714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rrow: Up 42">
              <a:extLst>
                <a:ext uri="{FF2B5EF4-FFF2-40B4-BE49-F238E27FC236}">
                  <a16:creationId xmlns:a16="http://schemas.microsoft.com/office/drawing/2014/main" id="{0E66F4F4-FA94-D692-0CA2-662CC9752803}"/>
                </a:ext>
              </a:extLst>
            </p:cNvPr>
            <p:cNvSpPr/>
            <p:nvPr/>
          </p:nvSpPr>
          <p:spPr>
            <a:xfrm rot="5400000">
              <a:off x="7564234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rrow: Up 43">
              <a:extLst>
                <a:ext uri="{FF2B5EF4-FFF2-40B4-BE49-F238E27FC236}">
                  <a16:creationId xmlns:a16="http://schemas.microsoft.com/office/drawing/2014/main" id="{CE50E997-1061-2888-17D5-87908FE6B31E}"/>
                </a:ext>
              </a:extLst>
            </p:cNvPr>
            <p:cNvSpPr/>
            <p:nvPr/>
          </p:nvSpPr>
          <p:spPr>
            <a:xfrm rot="5400000" flipV="1">
              <a:off x="3241588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Arrow: Up 44">
              <a:extLst>
                <a:ext uri="{FF2B5EF4-FFF2-40B4-BE49-F238E27FC236}">
                  <a16:creationId xmlns:a16="http://schemas.microsoft.com/office/drawing/2014/main" id="{81A111BF-68EF-7920-D65B-261CBBBB0A2A}"/>
                </a:ext>
              </a:extLst>
            </p:cNvPr>
            <p:cNvSpPr/>
            <p:nvPr/>
          </p:nvSpPr>
          <p:spPr>
            <a:xfrm rot="5400000" flipV="1">
              <a:off x="3859109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Arrow: Up 45">
              <a:extLst>
                <a:ext uri="{FF2B5EF4-FFF2-40B4-BE49-F238E27FC236}">
                  <a16:creationId xmlns:a16="http://schemas.microsoft.com/office/drawing/2014/main" id="{ECC5227D-0CB9-9C85-DBC6-BACF57294E1D}"/>
                </a:ext>
              </a:extLst>
            </p:cNvPr>
            <p:cNvSpPr/>
            <p:nvPr/>
          </p:nvSpPr>
          <p:spPr>
            <a:xfrm rot="5400000" flipV="1">
              <a:off x="5711672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Arrow: Up 46">
              <a:extLst>
                <a:ext uri="{FF2B5EF4-FFF2-40B4-BE49-F238E27FC236}">
                  <a16:creationId xmlns:a16="http://schemas.microsoft.com/office/drawing/2014/main" id="{DD3AEE9F-5B8F-2766-0D0F-05D5F8B552C4}"/>
                </a:ext>
              </a:extLst>
            </p:cNvPr>
            <p:cNvSpPr/>
            <p:nvPr/>
          </p:nvSpPr>
          <p:spPr>
            <a:xfrm rot="5400000" flipV="1">
              <a:off x="6329193" y="6095413"/>
              <a:ext cx="182880" cy="365760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CBF9AC0-147A-1127-B129-8AE0A2B3504D}"/>
              </a:ext>
            </a:extLst>
          </p:cNvPr>
          <p:cNvSpPr txBox="1"/>
          <p:nvPr/>
        </p:nvSpPr>
        <p:spPr>
          <a:xfrm>
            <a:off x="471570" y="446262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0EEF9D-5047-8DC8-8C54-AF085E92B061}"/>
              </a:ext>
            </a:extLst>
          </p:cNvPr>
          <p:cNvSpPr txBox="1"/>
          <p:nvPr/>
        </p:nvSpPr>
        <p:spPr>
          <a:xfrm>
            <a:off x="504050" y="498227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longitudinal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4236816-0345-55D7-4A59-6DB726A1B0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106" y="5419776"/>
            <a:ext cx="3457670" cy="142585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1BA89DA-2B26-124B-003A-5B1C5678E791}"/>
              </a:ext>
            </a:extLst>
          </p:cNvPr>
          <p:cNvSpPr txBox="1"/>
          <p:nvPr/>
        </p:nvSpPr>
        <p:spPr>
          <a:xfrm>
            <a:off x="4503975" y="5832621"/>
            <a:ext cx="448231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Electron bunches are replaced every few seconds.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Hadron bunches are stored for many hours.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3E8755-132E-6220-7683-BC4CBA321678}"/>
              </a:ext>
            </a:extLst>
          </p:cNvPr>
          <p:cNvSpPr txBox="1"/>
          <p:nvPr/>
        </p:nvSpPr>
        <p:spPr>
          <a:xfrm>
            <a:off x="627328" y="497599"/>
            <a:ext cx="1936749" cy="523220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Electron Storage Ring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Compton polarimeter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65DA80-C7CF-AD35-02DB-ABEE221D6B59}"/>
              </a:ext>
            </a:extLst>
          </p:cNvPr>
          <p:cNvSpPr txBox="1"/>
          <p:nvPr/>
        </p:nvSpPr>
        <p:spPr>
          <a:xfrm>
            <a:off x="645542" y="1244780"/>
            <a:ext cx="2305439" cy="738664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Rapid Cycling Synchrotron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Compton polarimeter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(for machine setup)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38002A7-9F81-5914-7BE4-CB97AD62C719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2950981" y="1614112"/>
            <a:ext cx="1669683" cy="44925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131C199-8644-5E1D-F015-42EFB77A107A}"/>
              </a:ext>
            </a:extLst>
          </p:cNvPr>
          <p:cNvCxnSpPr>
            <a:cxnSpLocks/>
          </p:cNvCxnSpPr>
          <p:nvPr/>
        </p:nvCxnSpPr>
        <p:spPr>
          <a:xfrm>
            <a:off x="2552137" y="746095"/>
            <a:ext cx="3381303" cy="146193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545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A6F3AE37-0824-6B45-B958-13859274C4CA}"/>
              </a:ext>
            </a:extLst>
          </p:cNvPr>
          <p:cNvSpPr txBox="1">
            <a:spLocks/>
          </p:cNvSpPr>
          <p:nvPr/>
        </p:nvSpPr>
        <p:spPr>
          <a:xfrm>
            <a:off x="0" y="4602699"/>
            <a:ext cx="8904288" cy="2068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FF"/>
                </a:solidFill>
              </a:rPr>
              <a:t>Strong synergies with CERN </a:t>
            </a:r>
            <a:endParaRPr lang="en-US" sz="1600" dirty="0">
              <a:solidFill>
                <a:srgbClr val="0000FF"/>
              </a:solidFill>
              <a:sym typeface="Wingdings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Arial" panose="020B0604020202020204" pitchFamily="34" charset="0"/>
              <a:buNone/>
            </a:pPr>
            <a:r>
              <a:rPr lang="en-US" sz="1600" dirty="0">
                <a:sym typeface="Wingdings" pitchFamily="2" charset="2"/>
              </a:rPr>
              <a:t>CERN – EIC R&amp;D Day November 2021     </a:t>
            </a:r>
            <a:r>
              <a:rPr lang="en-US" sz="1600" dirty="0">
                <a:sym typeface="Wingdings" pitchFamily="2" charset="2"/>
                <a:hlinkClick r:id="rId2"/>
              </a:rPr>
              <a:t>https://indico.cern.ch/event/1063927/</a:t>
            </a:r>
            <a:r>
              <a:rPr lang="en-US" sz="1600" dirty="0">
                <a:sym typeface="Wingdings" pitchFamily="2" charset="2"/>
              </a:rPr>
              <a:t> 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MAPS: </a:t>
            </a:r>
            <a:r>
              <a:rPr lang="en-US" sz="1600" dirty="0"/>
              <a:t>ALICE-3 – ITS-3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PID:</a:t>
            </a:r>
            <a:r>
              <a:rPr lang="en-US" sz="1600" dirty="0"/>
              <a:t> LHC-b and ALICE-3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Photon-sensors: </a:t>
            </a:r>
            <a:r>
              <a:rPr lang="en-US" sz="1600" dirty="0"/>
              <a:t>LAPPDs with LHC-b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MPGD:</a:t>
            </a:r>
            <a:r>
              <a:rPr lang="en-US" sz="1600" dirty="0"/>
              <a:t> long-term CERN R&amp;D program RD51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DAQ: </a:t>
            </a:r>
            <a:r>
              <a:rPr lang="en-US" sz="1600" dirty="0"/>
              <a:t>strong developments on streaming DAQs for all LHC experiments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AI/ML and high-performance distributed computing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1" y="0"/>
            <a:ext cx="9063444" cy="571675"/>
          </a:xfrm>
        </p:spPr>
        <p:txBody>
          <a:bodyPr>
            <a:normAutofit/>
          </a:bodyPr>
          <a:lstStyle/>
          <a:p>
            <a:r>
              <a:rPr lang="en-US" dirty="0"/>
              <a:t>EIC Project Detector R&amp;D Program &amp; In-Kind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7A067-AA1B-674D-A2D9-3B02B2433892}"/>
              </a:ext>
            </a:extLst>
          </p:cNvPr>
          <p:cNvSpPr txBox="1"/>
          <p:nvPr/>
        </p:nvSpPr>
        <p:spPr>
          <a:xfrm>
            <a:off x="2204506" y="3736517"/>
            <a:ext cx="166379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Birmingham, Brunel, RAL, INFN-Bari, INFN-Trieste, IMP, CCNU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2D51E-B06A-2840-875F-CC194853B45E}"/>
              </a:ext>
            </a:extLst>
          </p:cNvPr>
          <p:cNvSpPr txBox="1"/>
          <p:nvPr/>
        </p:nvSpPr>
        <p:spPr>
          <a:xfrm>
            <a:off x="7529124" y="3827444"/>
            <a:ext cx="156569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Birmingham, Brunel, RAL, INFN-Bari, INFN-Trieste, IMP, CCNU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7526A8-FA3F-924E-AB95-FB1BE562ABF6}"/>
              </a:ext>
            </a:extLst>
          </p:cNvPr>
          <p:cNvSpPr txBox="1"/>
          <p:nvPr/>
        </p:nvSpPr>
        <p:spPr>
          <a:xfrm>
            <a:off x="3160008" y="3211926"/>
            <a:ext cx="1064509" cy="5539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IJCLab-Orsay, INFN-Genova, AANL/Armenia 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64FEC5-7874-AA44-AF10-57B7FCB593E3}"/>
              </a:ext>
            </a:extLst>
          </p:cNvPr>
          <p:cNvSpPr txBox="1"/>
          <p:nvPr/>
        </p:nvSpPr>
        <p:spPr>
          <a:xfrm>
            <a:off x="6156378" y="3858257"/>
            <a:ext cx="126658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Nurnberg, GSI, INFN-Bologna, Cosenza, Ferrara, Genova, Trieste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3A48C-B03A-714E-BF10-2BE8D4A0571C}"/>
              </a:ext>
            </a:extLst>
          </p:cNvPr>
          <p:cNvSpPr txBox="1"/>
          <p:nvPr/>
        </p:nvSpPr>
        <p:spPr>
          <a:xfrm>
            <a:off x="7684731" y="3231841"/>
            <a:ext cx="68236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IJCLAB/Omega/</a:t>
            </a:r>
          </a:p>
          <a:p>
            <a:pPr>
              <a:buClr>
                <a:srgbClr val="0000FF"/>
              </a:buClr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/NCKU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EF8AC7-8895-554A-B27C-C026E73E9661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3026395" y="3152858"/>
            <a:ext cx="10009" cy="583659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997B54-BEE4-F049-B1FE-48A8ACBBAF25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6789669" y="3219485"/>
            <a:ext cx="7028" cy="63877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4BEF9CF-1D78-4945-8C95-D1F435C5D259}"/>
              </a:ext>
            </a:extLst>
          </p:cNvPr>
          <p:cNvSpPr txBox="1"/>
          <p:nvPr/>
        </p:nvSpPr>
        <p:spPr>
          <a:xfrm>
            <a:off x="478905" y="3214255"/>
            <a:ext cx="79451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INFN-Ferrara, Glasgow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0A38F7-D40E-7D42-97A3-C1F91EFE600C}"/>
              </a:ext>
            </a:extLst>
          </p:cNvPr>
          <p:cNvSpPr txBox="1"/>
          <p:nvPr/>
        </p:nvSpPr>
        <p:spPr>
          <a:xfrm>
            <a:off x="1247046" y="3228526"/>
            <a:ext cx="1050644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INFN-Roma1, INFN-Ferrara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64A999-B961-F648-A625-8964FAC54981}"/>
              </a:ext>
            </a:extLst>
          </p:cNvPr>
          <p:cNvSpPr txBox="1"/>
          <p:nvPr/>
        </p:nvSpPr>
        <p:spPr>
          <a:xfrm>
            <a:off x="3655404" y="3999672"/>
            <a:ext cx="106450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Chinese EMCal </a:t>
            </a:r>
          </a:p>
          <a:p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98EDF3-6560-0345-9E94-C70601D221C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4187659" y="3202180"/>
            <a:ext cx="0" cy="79749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10E11E5-88F9-034B-9DB7-88267CAEF4CD}"/>
              </a:ext>
            </a:extLst>
          </p:cNvPr>
          <p:cNvSpPr txBox="1"/>
          <p:nvPr/>
        </p:nvSpPr>
        <p:spPr>
          <a:xfrm>
            <a:off x="5012051" y="3908949"/>
            <a:ext cx="60277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CEA Saclay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498F1A-1A56-B645-B1EE-6B9B2996D38D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5313440" y="3211926"/>
            <a:ext cx="0" cy="697023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C0AEA42-E59A-C003-C824-8EE152536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949"/>
            <a:ext cx="9144000" cy="2625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4739B0-4C72-A839-5B3F-CC132A6350D9}"/>
              </a:ext>
            </a:extLst>
          </p:cNvPr>
          <p:cNvSpPr txBox="1"/>
          <p:nvPr/>
        </p:nvSpPr>
        <p:spPr>
          <a:xfrm>
            <a:off x="2287785" y="3227273"/>
            <a:ext cx="47070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GSI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51983-052D-DE4C-A601-EBEDF0944E31}"/>
              </a:ext>
            </a:extLst>
          </p:cNvPr>
          <p:cNvSpPr txBox="1"/>
          <p:nvPr/>
        </p:nvSpPr>
        <p:spPr>
          <a:xfrm>
            <a:off x="5466390" y="560658"/>
            <a:ext cx="3677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https://wiki.bnl.gov/conferences/index.php/ProjectRandDFY23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541840-C904-6637-8121-AEF79C747E9E}"/>
              </a:ext>
            </a:extLst>
          </p:cNvPr>
          <p:cNvSpPr txBox="1"/>
          <p:nvPr/>
        </p:nvSpPr>
        <p:spPr>
          <a:xfrm>
            <a:off x="4344662" y="3177625"/>
            <a:ext cx="10506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Valparaiso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4FACA9-C533-61EB-3735-EA0B068D93FA}"/>
              </a:ext>
            </a:extLst>
          </p:cNvPr>
          <p:cNvSpPr txBox="1"/>
          <p:nvPr/>
        </p:nvSpPr>
        <p:spPr>
          <a:xfrm>
            <a:off x="5517664" y="3138774"/>
            <a:ext cx="105064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IJCLab-Orsay, CEA Saclay, INFN-Torino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02F184B-34D5-B2DC-F01C-02D38C5D6CDB}"/>
              </a:ext>
            </a:extLst>
          </p:cNvPr>
          <p:cNvCxnSpPr>
            <a:cxnSpLocks/>
          </p:cNvCxnSpPr>
          <p:nvPr/>
        </p:nvCxnSpPr>
        <p:spPr>
          <a:xfrm>
            <a:off x="8625497" y="3219485"/>
            <a:ext cx="0" cy="60360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9F0456C5-CFE0-0C63-3378-E7E48ED70E54}"/>
              </a:ext>
            </a:extLst>
          </p:cNvPr>
          <p:cNvCxnSpPr>
            <a:cxnSpLocks/>
            <a:endCxn id="11" idx="1"/>
          </p:cNvCxnSpPr>
          <p:nvPr/>
        </p:nvCxnSpPr>
        <p:spPr>
          <a:xfrm rot="5400000">
            <a:off x="7064604" y="3642145"/>
            <a:ext cx="972985" cy="43944"/>
          </a:xfrm>
          <a:prstGeom prst="bentConnector4">
            <a:avLst>
              <a:gd name="adj1" fmla="val 33393"/>
              <a:gd name="adj2" fmla="val 620208"/>
            </a:avLst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237A4C-10DA-9345-B506-FA5B1B8F6C7D}"/>
              </a:ext>
            </a:extLst>
          </p:cNvPr>
          <p:cNvSpPr txBox="1"/>
          <p:nvPr/>
        </p:nvSpPr>
        <p:spPr>
          <a:xfrm rot="16200000">
            <a:off x="-406403" y="3510761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International 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4101540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9" y="-18442"/>
            <a:ext cx="8308322" cy="58284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EIC Project Detector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DEC70-3BA9-5C0E-BB3C-62AD58982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63" t="32196" r="16435" b="12283"/>
          <a:stretch/>
        </p:blipFill>
        <p:spPr>
          <a:xfrm>
            <a:off x="3358560" y="587689"/>
            <a:ext cx="2426879" cy="5064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1FDDF3-D250-E834-E41F-84808E92887B}"/>
              </a:ext>
            </a:extLst>
          </p:cNvPr>
          <p:cNvSpPr txBox="1"/>
          <p:nvPr/>
        </p:nvSpPr>
        <p:spPr>
          <a:xfrm>
            <a:off x="82505" y="583584"/>
            <a:ext cx="3306965" cy="28623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MAPS-Tracker:</a:t>
            </a:r>
          </a:p>
          <a:p>
            <a:pPr marL="102870" indent="-10287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Development of a full tracking detector  solution composed of 65 nm MAPS sensors Modules from stitched sensors, barrel &amp; discs, mechanics, integration &amp; cooling</a:t>
            </a:r>
          </a:p>
          <a:p>
            <a:pPr marL="102870" indent="-102870" fontAlgn="auto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reduce the services material load</a:t>
            </a:r>
          </a:p>
          <a:p>
            <a:pPr fontAlgn="auto">
              <a:buClr>
                <a:srgbClr val="FF0000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Improved powering and readout system</a:t>
            </a:r>
          </a:p>
          <a:p>
            <a:pPr marL="171450" indent="-171450" fontAlgn="auto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Development of the EIC sensor: design &amp; characterization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buClr>
                <a:srgbClr val="FF0000"/>
              </a:buClr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MPGDs:</a:t>
            </a:r>
          </a:p>
          <a:p>
            <a:pPr marL="171450" indent="-1714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Development of prototypes of cylindrical MPGDs &amp; planar thin gap MPGDs</a:t>
            </a:r>
          </a:p>
          <a:p>
            <a:pPr>
              <a:buClr>
                <a:srgbClr val="FF0000"/>
              </a:buClr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AC-LGAD:</a:t>
            </a:r>
          </a:p>
          <a:p>
            <a:pPr marL="171450" indent="-171450" fontAlgn="auto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 system including sensors, ASIC &amp; services for auxiliary detectors and 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0013A-4FF0-C1FD-B8DB-5536D578CCDC}"/>
              </a:ext>
            </a:extLst>
          </p:cNvPr>
          <p:cNvSpPr txBox="1"/>
          <p:nvPr/>
        </p:nvSpPr>
        <p:spPr>
          <a:xfrm>
            <a:off x="67908" y="3499149"/>
            <a:ext cx="3306965" cy="161582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PID-Detectors: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DIRC: focus on Cosmic ray telescope (CRT), validation of BaBar bars reuse option, and completion of cost optimized hpDIRC design 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mRICH: optimize photonsensors + electronics; testbeam of improved prototype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dRICH: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Characterize mirror &amp; aerogel; Assessment of dRICH prototype performance with the EIC detection plane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C0BBA-848E-05D8-466A-0222DC1418AF}"/>
              </a:ext>
            </a:extLst>
          </p:cNvPr>
          <p:cNvSpPr txBox="1"/>
          <p:nvPr/>
        </p:nvSpPr>
        <p:spPr>
          <a:xfrm>
            <a:off x="111722" y="5175201"/>
            <a:ext cx="3306965" cy="12003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ECals:</a:t>
            </a:r>
          </a:p>
          <a:p>
            <a:pPr marL="102870" indent="-10287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bECAL: Full characterization of full SciGlass block designed for EIC by beam test</a:t>
            </a:r>
          </a:p>
          <a:p>
            <a:pPr marL="102870" indent="-10287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fECAL: construct 64 channel prototype to optimize light uniformity, light guides, verify performance by test beam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26BDC6-710E-0894-CDB0-825F2271008C}"/>
              </a:ext>
            </a:extLst>
          </p:cNvPr>
          <p:cNvSpPr txBox="1"/>
          <p:nvPr/>
        </p:nvSpPr>
        <p:spPr>
          <a:xfrm>
            <a:off x="5762251" y="3886878"/>
            <a:ext cx="3306965" cy="12003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HCals:</a:t>
            </a:r>
          </a:p>
          <a:p>
            <a:pPr marL="171450" indent="-17145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Prototype SC-tile production using machining &amp; injection molding &amp; detailed characterization</a:t>
            </a:r>
          </a:p>
          <a:p>
            <a:pPr marL="171450" indent="-17145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Sensor board development</a:t>
            </a:r>
          </a:p>
          <a:p>
            <a:pPr marL="171450" indent="-17145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first prototype of one full segment</a:t>
            </a:r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4FDAD-B1F0-F114-7236-E9CECD2B0BCE}"/>
              </a:ext>
            </a:extLst>
          </p:cNvPr>
          <p:cNvSpPr txBox="1"/>
          <p:nvPr/>
        </p:nvSpPr>
        <p:spPr>
          <a:xfrm>
            <a:off x="5739062" y="139816"/>
            <a:ext cx="3306965" cy="193899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WBS 6.10.04 &amp; 05 &amp; 06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Assess current state of LAPPD performance. Improve design through iterations to fulfill EIC specifications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Spatial resolution for Cherenkov imaging applications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Timing resolution in a single photon mode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Timing resolution for Time-of-Flight purposes 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Performance in a strong (inhomogeneous) magnetic field 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QE &amp; PDE spectrum optimization 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Geometric form factor optimization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E98366-F290-9797-FCA9-4225177DCE23}"/>
              </a:ext>
            </a:extLst>
          </p:cNvPr>
          <p:cNvSpPr/>
          <p:nvPr/>
        </p:nvSpPr>
        <p:spPr>
          <a:xfrm>
            <a:off x="3404937" y="2952478"/>
            <a:ext cx="1105186" cy="4765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1F5506-9E51-1E54-B908-3DE6D84A580C}"/>
              </a:ext>
            </a:extLst>
          </p:cNvPr>
          <p:cNvSpPr/>
          <p:nvPr/>
        </p:nvSpPr>
        <p:spPr>
          <a:xfrm>
            <a:off x="3404937" y="3463924"/>
            <a:ext cx="1105186" cy="47652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640D79-5344-20A6-0A09-1C60D6E976E2}"/>
              </a:ext>
            </a:extLst>
          </p:cNvPr>
          <p:cNvSpPr/>
          <p:nvPr/>
        </p:nvSpPr>
        <p:spPr>
          <a:xfrm>
            <a:off x="3418687" y="3982038"/>
            <a:ext cx="1105186" cy="47652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BB1D7-B57F-D23B-19BA-52A35FAA7148}"/>
              </a:ext>
            </a:extLst>
          </p:cNvPr>
          <p:cNvSpPr/>
          <p:nvPr/>
        </p:nvSpPr>
        <p:spPr>
          <a:xfrm>
            <a:off x="3418687" y="4500152"/>
            <a:ext cx="1105186" cy="47652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23A847-14CE-F7D9-C767-03F59B59DA55}"/>
              </a:ext>
            </a:extLst>
          </p:cNvPr>
          <p:cNvSpPr/>
          <p:nvPr/>
        </p:nvSpPr>
        <p:spPr>
          <a:xfrm>
            <a:off x="4609240" y="5014462"/>
            <a:ext cx="1105186" cy="476522"/>
          </a:xfrm>
          <a:prstGeom prst="rect">
            <a:avLst/>
          </a:prstGeom>
          <a:noFill/>
          <a:ln w="190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A96B48-9BF5-F679-A9A1-DA7A7B6B3D5E}"/>
              </a:ext>
            </a:extLst>
          </p:cNvPr>
          <p:cNvSpPr/>
          <p:nvPr/>
        </p:nvSpPr>
        <p:spPr>
          <a:xfrm>
            <a:off x="4609240" y="1916044"/>
            <a:ext cx="1105186" cy="102268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E430EF-3BBA-F72E-DF44-B949B517FF47}"/>
              </a:ext>
            </a:extLst>
          </p:cNvPr>
          <p:cNvSpPr txBox="1"/>
          <p:nvPr/>
        </p:nvSpPr>
        <p:spPr>
          <a:xfrm>
            <a:off x="5739062" y="5411023"/>
            <a:ext cx="3306965" cy="830997"/>
          </a:xfrm>
          <a:prstGeom prst="rect">
            <a:avLst/>
          </a:prstGeom>
          <a:noFill/>
          <a:ln w="1905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40FF"/>
              </a:buClr>
            </a:pPr>
            <a:r>
              <a:rPr lang="en-US" sz="120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Polarimetry:</a:t>
            </a:r>
          </a:p>
          <a:p>
            <a:pPr>
              <a:buClr>
                <a:srgbClr val="FF4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R&amp;D through Accelerator</a:t>
            </a:r>
          </a:p>
          <a:p>
            <a:pPr marL="171450" indent="-171450">
              <a:buClr>
                <a:srgbClr val="FF40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validate concepts to veto breakup of He-3</a:t>
            </a:r>
          </a:p>
          <a:p>
            <a:pPr marL="171450" indent="-171450">
              <a:buClr>
                <a:srgbClr val="FF40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new targets for pC-polarimeters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0071BD-896D-52F8-4D97-453E84BD5A17}"/>
              </a:ext>
            </a:extLst>
          </p:cNvPr>
          <p:cNvSpPr/>
          <p:nvPr/>
        </p:nvSpPr>
        <p:spPr>
          <a:xfrm>
            <a:off x="5717546" y="96534"/>
            <a:ext cx="3358561" cy="203907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7DF34E-27ED-E191-1F0A-BBDE513842D6}"/>
              </a:ext>
            </a:extLst>
          </p:cNvPr>
          <p:cNvSpPr txBox="1"/>
          <p:nvPr/>
        </p:nvSpPr>
        <p:spPr>
          <a:xfrm>
            <a:off x="5725312" y="2226411"/>
            <a:ext cx="3306965" cy="1569660"/>
          </a:xfrm>
          <a:prstGeom prst="rect">
            <a:avLst/>
          </a:prstGeom>
          <a:noFill/>
          <a:ln w="1905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12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 &amp; DAQ/Computing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Development of readout solutions for 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calorimeters with SiPMs, ASIC based &amp; ADC based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dRICH with SIPMs based on ALCOR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AC-LGAD readout chain with EICROC &amp; FCFD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MPGD readout based on SALSA-ASIC</a:t>
            </a:r>
          </a:p>
        </p:txBody>
      </p:sp>
    </p:spTree>
    <p:extLst>
      <p:ext uri="{BB962C8B-B14F-4D97-AF65-F5344CB8AC3E}">
        <p14:creationId xmlns:p14="http://schemas.microsoft.com/office/powerpoint/2010/main" val="4075442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1371"/>
            <a:ext cx="8308322" cy="582845"/>
          </a:xfrm>
        </p:spPr>
        <p:txBody>
          <a:bodyPr>
            <a:normAutofit/>
          </a:bodyPr>
          <a:lstStyle/>
          <a:p>
            <a:r>
              <a:rPr lang="en-US" sz="3200" dirty="0"/>
              <a:t>Some EIC Detector R&amp;D Highlights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66C4B-5F43-A2F7-E4B7-62325B55B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322" y="3551050"/>
            <a:ext cx="3122290" cy="2286473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21" y="649282"/>
            <a:ext cx="3148314" cy="4427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87" y="3972494"/>
            <a:ext cx="2389015" cy="2420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332" y="6295388"/>
            <a:ext cx="24296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Two radiators with 180 hadron beam with reference readout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27455" y="5852854"/>
            <a:ext cx="27434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Scale-up of scintillating glass, in synergy with DOE SBIR/STTR (EIC R&amp;D is beam prototype tests)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502072" y="649282"/>
            <a:ext cx="5491580" cy="1881523"/>
            <a:chOff x="3563032" y="1591018"/>
            <a:chExt cx="5491580" cy="18815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622" y="1591018"/>
              <a:ext cx="4027990" cy="170842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032" y="2278033"/>
              <a:ext cx="1472299" cy="1194508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965662" y="2393854"/>
            <a:ext cx="4178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Synergy with CERN/ALICE R&amp;D, submission of Si ITS3/MAPS TowerJazz 65 nm. EIC contribution through RAL group is high-speed data transmission IP blocks (LVDS receiver, CML transmitter). Further EIC R&amp;D is ongoing ITS3 stitched sensor design.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80" y="3542952"/>
            <a:ext cx="1898248" cy="30672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93168" y="6269186"/>
            <a:ext cx="168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cm long SciGlass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0377" y="939131"/>
            <a:ext cx="3025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dRICH (and GEM) test at CERN beam</a:t>
            </a:r>
          </a:p>
        </p:txBody>
      </p:sp>
    </p:spTree>
    <p:extLst>
      <p:ext uri="{BB962C8B-B14F-4D97-AF65-F5344CB8AC3E}">
        <p14:creationId xmlns:p14="http://schemas.microsoft.com/office/powerpoint/2010/main" val="55053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8" y="0"/>
            <a:ext cx="8810772" cy="582845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Detector PED Progress – In-Kind User Contributions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9C80E-B8DD-D665-C941-65B5B081C04B}"/>
              </a:ext>
            </a:extLst>
          </p:cNvPr>
          <p:cNvSpPr txBox="1"/>
          <p:nvPr/>
        </p:nvSpPr>
        <p:spPr>
          <a:xfrm>
            <a:off x="213965" y="494985"/>
            <a:ext cx="70780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Much PED progress was made courtesy in-kind contributions!</a:t>
            </a: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I: Backward EM Calorimeter: France/IJCLab</a:t>
            </a: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II: Barrel EM Calorimeter: Canada &amp; Korea Universities</a:t>
            </a: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III: dRICH: INFN institutions</a:t>
            </a: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IV: Magnet PED contribution: France/CEA-Saclay</a:t>
            </a: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V: Si vertex tracker design: UK/STFC (supported by $3M UKRI grant, as part of the Si-Consortium)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1" y="2617568"/>
            <a:ext cx="4465976" cy="2109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25" y="4835409"/>
            <a:ext cx="1660967" cy="1703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53015" y="5913337"/>
            <a:ext cx="4578920" cy="646331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Pre-CD-2 baseline contributions to the detector PED from in-kind are around $5M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261" y="4788441"/>
            <a:ext cx="148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Backward EM Calorimeter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137BD-F920-74FC-C325-8DA8F3B6B9DE}"/>
              </a:ext>
            </a:extLst>
          </p:cNvPr>
          <p:cNvSpPr txBox="1"/>
          <p:nvPr/>
        </p:nvSpPr>
        <p:spPr>
          <a:xfrm>
            <a:off x="7988260" y="3346245"/>
            <a:ext cx="1489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dRICH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E903B-86F2-4457-720A-DC8F9743B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835156" y="3635986"/>
            <a:ext cx="4267200" cy="2182368"/>
          </a:xfrm>
          <a:prstGeom prst="rect">
            <a:avLst/>
          </a:prstGeom>
          <a:ln w="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1A163A-CCD1-1C66-8711-C735F1A04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483231" y="595587"/>
            <a:ext cx="1642110" cy="2537460"/>
          </a:xfrm>
          <a:prstGeom prst="rect">
            <a:avLst/>
          </a:prstGeom>
          <a:ln w="0"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6E8001-C3D9-75BD-7DF0-4AED36D74AB6}"/>
              </a:ext>
            </a:extLst>
          </p:cNvPr>
          <p:cNvSpPr/>
          <p:nvPr/>
        </p:nvSpPr>
        <p:spPr>
          <a:xfrm>
            <a:off x="5354967" y="2399822"/>
            <a:ext cx="2467303" cy="162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 dirty="0">
                <a:latin typeface="Arial"/>
              </a:rPr>
              <a:t>Photo sensor module with integrated cooling and annealing: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1" strike="noStrike" spc="-1" dirty="0">
                <a:latin typeface="Calibri"/>
              </a:rPr>
              <a:t>256 channels/module (4 ASICs)</a:t>
            </a: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1" strike="noStrike" spc="-1" dirty="0">
                <a:latin typeface="Calibri"/>
              </a:rPr>
              <a:t>832 modules/sector</a:t>
            </a: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1" strike="noStrike" spc="-1" dirty="0">
                <a:latin typeface="Calibri"/>
              </a:rPr>
              <a:t>6 sectors</a:t>
            </a: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1" strike="noStrike" spc="-1" dirty="0">
                <a:latin typeface="Calibri"/>
              </a:rPr>
              <a:t>319488 channels overall</a:t>
            </a:r>
            <a:endParaRPr lang="en-US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312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8" y="0"/>
            <a:ext cx="8810772" cy="582845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Detector PED Progress – In-Kind User Contributions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9C80E-B8DD-D665-C941-65B5B081C04B}"/>
              </a:ext>
            </a:extLst>
          </p:cNvPr>
          <p:cNvSpPr txBox="1"/>
          <p:nvPr/>
        </p:nvSpPr>
        <p:spPr>
          <a:xfrm>
            <a:off x="213965" y="494985"/>
            <a:ext cx="7078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Much PED progress was made courtesy in-kind contributions!</a:t>
            </a: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VI: Detector engineering design evaluation of AC-LGAD TOF stave and support structure (Purdue &amp; NCKU)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261" y="4788441"/>
            <a:ext cx="1489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AC-LGAD stave and support structure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69BDA5-91D0-9466-12B3-7A2A2BF40A9E}"/>
              </a:ext>
            </a:extLst>
          </p:cNvPr>
          <p:cNvSpPr/>
          <p:nvPr/>
        </p:nvSpPr>
        <p:spPr>
          <a:xfrm>
            <a:off x="247261" y="1789122"/>
            <a:ext cx="6780064" cy="162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Detector engineering design evaluation under way:</a:t>
            </a:r>
            <a:endParaRPr lang="en-US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Construction of ¼ barrel full length (carbon fiber composite)</a:t>
            </a:r>
            <a:endParaRPr lang="en-US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Evaluate the integration of cooling into the structure</a:t>
            </a:r>
            <a:endParaRPr lang="en-US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End-cap low mass support structure engineering test</a:t>
            </a:r>
            <a:endParaRPr lang="en-US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FEA of the support structure and tolerances</a:t>
            </a:r>
            <a:endParaRPr lang="en-US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Thermal property studies and analysis of barrel and endcap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034360-4B98-8EFC-EDA1-14DB5749B1C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36427" y="3943214"/>
            <a:ext cx="3153600" cy="235296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EC24B5-9AAC-134B-D310-880ECB40C3B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47587" y="4094054"/>
            <a:ext cx="3032640" cy="2202120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F9753D-E917-7544-E1F5-C702EBBEC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944219" y="1064738"/>
            <a:ext cx="1963103" cy="1480185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DD2E1C-B005-ECFF-6119-3840FFE96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027324" y="2635586"/>
            <a:ext cx="1796891" cy="127349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51401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Requirements: Beam Background at 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391" y="480577"/>
            <a:ext cx="4673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electron beam: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</a:pPr>
            <a:endParaRPr lang="en-US" sz="80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Synchrotron radiation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+mj-lt"/>
                <a:cs typeface="Comic Sans MS"/>
              </a:rPr>
              <a:t>Backscattering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+mj-lt"/>
                <a:cs typeface="Comic Sans MS"/>
              </a:rPr>
              <a:t>Photo desorption</a:t>
            </a:r>
          </a:p>
          <a:p>
            <a:pPr lvl="1">
              <a:buClr>
                <a:srgbClr val="0000FF"/>
              </a:buClr>
            </a:pPr>
            <a:r>
              <a:rPr lang="en-US" b="0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</a:t>
            </a:r>
            <a:r>
              <a:rPr lang="en-US" b="0" dirty="0">
                <a:latin typeface="+mj-lt"/>
                <a:cs typeface="Comic Sans MS"/>
                <a:sym typeface="Wingdings"/>
              </a:rPr>
              <a:t> </a:t>
            </a:r>
            <a:r>
              <a:rPr lang="en-US" b="0" dirty="0">
                <a:latin typeface="+mj-lt"/>
                <a:cs typeface="Comic Sans MS"/>
              </a:rPr>
              <a:t>degradation of vacuum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Beam gas interactions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+mj-lt"/>
                <a:cs typeface="Comic Sans MS"/>
              </a:rPr>
              <a:t>Off momentum electrons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Higher order mode losses</a:t>
            </a:r>
          </a:p>
          <a:p>
            <a:pPr marL="742950" lvl="1" indent="-285750">
              <a:buClr>
                <a:srgbClr val="0432FF"/>
              </a:buClr>
              <a:buFont typeface="Wingdings" charset="2"/>
              <a:buChar char="Ø"/>
            </a:pPr>
            <a:r>
              <a:rPr lang="en-US" sz="1600" b="0" dirty="0">
                <a:latin typeface="+mj-lt"/>
                <a:cs typeface="Comic Sans MS"/>
              </a:rPr>
              <a:t>Local heating at injection and ramp (short bunches)</a:t>
            </a:r>
          </a:p>
          <a:p>
            <a:pPr marL="742950" lvl="1" indent="-285750">
              <a:buClr>
                <a:srgbClr val="0432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Comic Sans MS"/>
              </a:rPr>
              <a:t>degradation of vacuum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background due to de-excitation of beam if bunches are replaced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9454" y="475402"/>
            <a:ext cx="378821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proton beam: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80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Low beam lifetime during </a:t>
            </a:r>
          </a:p>
          <a:p>
            <a:pPr>
              <a:buClr>
                <a:srgbClr val="0000FF"/>
              </a:buClr>
            </a:pPr>
            <a:r>
              <a:rPr lang="en-US" b="0" dirty="0">
                <a:latin typeface="+mj-lt"/>
                <a:cs typeface="Comic Sans MS"/>
              </a:rPr>
              <a:t>    injection and ramping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Beam gas interactions, large</a:t>
            </a:r>
          </a:p>
          <a:p>
            <a:pPr>
              <a:buClr>
                <a:srgbClr val="0000FF"/>
              </a:buClr>
            </a:pPr>
            <a:r>
              <a:rPr lang="en-US" b="0" dirty="0">
                <a:latin typeface="+mj-lt"/>
                <a:cs typeface="Comic Sans MS"/>
              </a:rPr>
              <a:t>    </a:t>
            </a:r>
            <a:r>
              <a:rPr lang="en-US" b="0" dirty="0" err="1">
                <a:latin typeface="+mj-lt"/>
                <a:cs typeface="Comic Sans MS"/>
              </a:rPr>
              <a:t>hadronic</a:t>
            </a:r>
            <a:r>
              <a:rPr lang="en-US" b="0" dirty="0">
                <a:latin typeface="+mj-lt"/>
                <a:cs typeface="Comic Sans MS"/>
              </a:rPr>
              <a:t> cross section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Comic Sans MS"/>
              </a:rPr>
              <a:t>Secondary interactions with</a:t>
            </a:r>
          </a:p>
          <a:p>
            <a:pPr lvl="1">
              <a:buClr>
                <a:srgbClr val="0000FF"/>
              </a:buClr>
            </a:pPr>
            <a:r>
              <a:rPr lang="en-US" b="0" dirty="0">
                <a:latin typeface="+mj-lt"/>
                <a:cs typeface="Comic Sans MS"/>
              </a:rPr>
              <a:t>    aperture limitations, i.e. with</a:t>
            </a:r>
          </a:p>
          <a:p>
            <a:pPr lvl="1">
              <a:buClr>
                <a:srgbClr val="0000FF"/>
              </a:buClr>
            </a:pPr>
            <a:r>
              <a:rPr lang="en-US" b="0" dirty="0">
                <a:latin typeface="+mj-lt"/>
                <a:cs typeface="Comic Sans MS"/>
              </a:rPr>
              <a:t>    magnets, beam pipe, masks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022" y="4075186"/>
            <a:ext cx="85026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Requirement: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+mj-lt"/>
                <a:cs typeface="Comic Sans MS"/>
              </a:rPr>
              <a:t>Keep beam backgrounds as low as possible</a:t>
            </a:r>
          </a:p>
          <a:p>
            <a:pPr>
              <a:buClr>
                <a:srgbClr val="0000FF"/>
              </a:buClr>
            </a:pPr>
            <a:r>
              <a:rPr lang="en-US" b="0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en-US" b="0" dirty="0">
                <a:latin typeface="+mj-lt"/>
                <a:cs typeface="Comic Sans MS"/>
              </a:rPr>
              <a:t>Careful design of interaction region, beam-pipe masks and photon beam dump</a:t>
            </a:r>
          </a:p>
          <a:p>
            <a:pPr>
              <a:buClr>
                <a:srgbClr val="0000FF"/>
              </a:buClr>
            </a:pPr>
            <a:r>
              <a:rPr lang="en-US" b="0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en-US" b="0" dirty="0">
                <a:latin typeface="+mj-lt"/>
                <a:cs typeface="Comic Sans MS"/>
              </a:rPr>
              <a:t>Excellent vacuum system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99140-73F5-584D-BE92-6A6BD2EE5739}"/>
              </a:ext>
            </a:extLst>
          </p:cNvPr>
          <p:cNvSpPr txBox="1"/>
          <p:nvPr/>
        </p:nvSpPr>
        <p:spPr>
          <a:xfrm>
            <a:off x="155022" y="5275271"/>
            <a:ext cx="890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+mj-lt"/>
              </a:rPr>
              <a:t>Important to note: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low multiplicity per event: &lt; 10 tracks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Arial" panose="020B0604020202020204" pitchFamily="34" charset="0"/>
              </a:rPr>
              <a:t>No pileup from collisions 500 kHz @10</a:t>
            </a:r>
            <a:r>
              <a:rPr lang="en-US" baseline="30000" dirty="0">
                <a:latin typeface="+mj-lt"/>
                <a:cs typeface="Arial" panose="020B0604020202020204" pitchFamily="34" charset="0"/>
              </a:rPr>
              <a:t>34</a:t>
            </a:r>
            <a:r>
              <a:rPr lang="en-US" dirty="0">
                <a:latin typeface="+mj-lt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+mj-lt"/>
                <a:cs typeface="Arial" panose="020B0604020202020204" pitchFamily="34" charset="0"/>
              </a:rPr>
              <a:t>-2</a:t>
            </a:r>
            <a:r>
              <a:rPr lang="en-US" dirty="0">
                <a:latin typeface="+mj-lt"/>
                <a:cs typeface="Arial" panose="020B0604020202020204" pitchFamily="34" charset="0"/>
              </a:rPr>
              <a:t>s</a:t>
            </a:r>
            <a:r>
              <a:rPr lang="en-US" baseline="30000" dirty="0">
                <a:latin typeface="+mj-lt"/>
                <a:cs typeface="Arial" panose="020B0604020202020204" pitchFamily="34" charset="0"/>
              </a:rPr>
              <a:t>-1 </a:t>
            </a:r>
            <a:r>
              <a:rPr lang="en-US" dirty="0">
                <a:solidFill>
                  <a:srgbClr val="0432FF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+mj-lt"/>
                <a:cs typeface="Arial" panose="020B0604020202020204" pitchFamily="34" charset="0"/>
                <a:sym typeface="Wingdings" pitchFamily="2" charset="2"/>
              </a:rPr>
              <a:t> DIS event every 200 bunches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Arial" panose="020B0604020202020204" pitchFamily="34" charset="0"/>
                <a:sym typeface="Wingdings" pitchFamily="2" charset="2"/>
              </a:rPr>
              <a:t>radiation environment much less harsh than LHC </a:t>
            </a:r>
            <a:r>
              <a:rPr lang="en-US" dirty="0">
                <a:solidFill>
                  <a:srgbClr val="0432FF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+mj-lt"/>
                <a:cs typeface="Arial" panose="020B0604020202020204" pitchFamily="34" charset="0"/>
                <a:sym typeface="Wingdings" pitchFamily="2" charset="2"/>
              </a:rPr>
              <a:t> factor 100 less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61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77449-73C0-4940-A3AD-8304704D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04ED96-F66A-3940-829C-01B6D28C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669"/>
          </a:xfrm>
        </p:spPr>
        <p:txBody>
          <a:bodyPr/>
          <a:lstStyle/>
          <a:p>
            <a:r>
              <a:rPr lang="en-US" dirty="0"/>
              <a:t>Background/Radiation Simulations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AA24A-1882-FF40-97E3-C06374F9B0AA}"/>
              </a:ext>
            </a:extLst>
          </p:cNvPr>
          <p:cNvSpPr/>
          <p:nvPr/>
        </p:nvSpPr>
        <p:spPr>
          <a:xfrm>
            <a:off x="18134" y="474234"/>
            <a:ext cx="8766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Details: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https://wiki.bnl.gov/EPIC/index.php?title=Background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A025A2-3A75-F144-AA97-20E8796A7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4782"/>
            <a:ext cx="3403600" cy="1549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1E1528-9AB2-7146-9193-554C68A332C0}"/>
              </a:ext>
            </a:extLst>
          </p:cNvPr>
          <p:cNvSpPr txBox="1"/>
          <p:nvPr/>
        </p:nvSpPr>
        <p:spPr>
          <a:xfrm>
            <a:off x="242052" y="813547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Synchrotron Radiation: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2A86E2-E849-2A42-B388-2A50F565F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4" y="2931460"/>
            <a:ext cx="3070678" cy="1677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B23BC7-EBDE-E847-AA7D-21D830AED859}"/>
              </a:ext>
            </a:extLst>
          </p:cNvPr>
          <p:cNvSpPr txBox="1"/>
          <p:nvPr/>
        </p:nvSpPr>
        <p:spPr>
          <a:xfrm>
            <a:off x="233085" y="2613211"/>
            <a:ext cx="2079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Electron Beam Gas: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AFD1A3-1DB4-7F4E-8345-BEE98FA229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015"/>
          <a:stretch/>
        </p:blipFill>
        <p:spPr>
          <a:xfrm>
            <a:off x="213343" y="4947173"/>
            <a:ext cx="2597091" cy="19108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BC524D-8C24-644C-B23E-6A2DCC65AA7F}"/>
              </a:ext>
            </a:extLst>
          </p:cNvPr>
          <p:cNvSpPr txBox="1"/>
          <p:nvPr/>
        </p:nvSpPr>
        <p:spPr>
          <a:xfrm>
            <a:off x="251015" y="4668370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Hadron Beam Gas: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1833E7-532F-AE47-9670-2CD64EF84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513" y="793377"/>
            <a:ext cx="2475454" cy="1962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79F102-E63E-4842-BC96-ECD7581360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7" t="8228" r="1478"/>
          <a:stretch/>
        </p:blipFill>
        <p:spPr>
          <a:xfrm>
            <a:off x="3899647" y="3290778"/>
            <a:ext cx="4363572" cy="1643172"/>
          </a:xfrm>
          <a:prstGeom prst="rect">
            <a:avLst/>
          </a:prstGeom>
        </p:spPr>
      </p:pic>
      <p:sp>
        <p:nvSpPr>
          <p:cNvPr id="22" name="AutoShape 2" descr="{\displaystyle E_{kin.}&gt;20MeV}">
            <a:extLst>
              <a:ext uri="{FF2B5EF4-FFF2-40B4-BE49-F238E27FC236}">
                <a16:creationId xmlns:a16="http://schemas.microsoft.com/office/drawing/2014/main" id="{4B8664E9-F1D2-304A-AD24-CC42C5CAF1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86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64857A-58B3-AC4A-9A41-B176382C1B02}"/>
              </a:ext>
            </a:extLst>
          </p:cNvPr>
          <p:cNvSpPr txBox="1"/>
          <p:nvPr/>
        </p:nvSpPr>
        <p:spPr>
          <a:xfrm>
            <a:off x="4074459" y="2864223"/>
            <a:ext cx="4108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Neutron &amp; proton flux </a:t>
            </a:r>
            <a:r>
              <a:rPr lang="en-US" sz="1000" dirty="0" err="1">
                <a:latin typeface="+mj-lt"/>
              </a:rPr>
              <a:t>E</a:t>
            </a:r>
            <a:r>
              <a:rPr lang="en-US" sz="1000" baseline="-25000" dirty="0" err="1">
                <a:latin typeface="+mj-lt"/>
              </a:rPr>
              <a:t>kin</a:t>
            </a:r>
            <a:r>
              <a:rPr lang="en-US" sz="1000" dirty="0">
                <a:latin typeface="+mj-lt"/>
              </a:rPr>
              <a:t>&gt;250 MeV to determine single event upsets </a:t>
            </a:r>
          </a:p>
          <a:p>
            <a:pPr algn="l"/>
            <a:r>
              <a:rPr lang="en-US" sz="1000" dirty="0">
                <a:latin typeface="+mj-lt"/>
              </a:rPr>
              <a:t>top luminosity &amp; 18 GeV x 275 GeV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85057C7-C74A-A941-BECC-D1E99D733B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56" r="25147"/>
          <a:stretch/>
        </p:blipFill>
        <p:spPr>
          <a:xfrm>
            <a:off x="3866030" y="5295778"/>
            <a:ext cx="5096435" cy="15622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163E25E-8160-A84F-A9FD-1C59A6BDEBFC}"/>
              </a:ext>
            </a:extLst>
          </p:cNvPr>
          <p:cNvSpPr txBox="1"/>
          <p:nvPr/>
        </p:nvSpPr>
        <p:spPr>
          <a:xfrm>
            <a:off x="3998259" y="4966447"/>
            <a:ext cx="3902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Radiation doses at 18 GeV x 275 GeV for top luminosity 500 kHz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305691-6483-B44A-9A17-25BF7C43DD5D}"/>
              </a:ext>
            </a:extLst>
          </p:cNvPr>
          <p:cNvSpPr txBox="1"/>
          <p:nvPr/>
        </p:nvSpPr>
        <p:spPr>
          <a:xfrm>
            <a:off x="6378388" y="1456765"/>
            <a:ext cx="1925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1 MeV Neutron fluence at top luminosity (500 kHz) for  </a:t>
            </a:r>
          </a:p>
          <a:p>
            <a:pPr algn="l"/>
            <a:r>
              <a:rPr lang="en-US" sz="1000" dirty="0">
                <a:latin typeface="+mj-lt"/>
              </a:rPr>
              <a:t>18 GeV x 275 GeV </a:t>
            </a:r>
          </a:p>
        </p:txBody>
      </p:sp>
    </p:spTree>
    <p:extLst>
      <p:ext uri="{BB962C8B-B14F-4D97-AF65-F5344CB8AC3E}">
        <p14:creationId xmlns:p14="http://schemas.microsoft.com/office/powerpoint/2010/main" val="277504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77449-73C0-4940-A3AD-8304704D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04ED96-F66A-3940-829C-01B6D28C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Background/Radiation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E88B4D-38D6-6741-BD72-8F28029BB643}"/>
              </a:ext>
            </a:extLst>
          </p:cNvPr>
          <p:cNvGrpSpPr/>
          <p:nvPr/>
        </p:nvGrpSpPr>
        <p:grpSpPr>
          <a:xfrm>
            <a:off x="10700" y="1170505"/>
            <a:ext cx="9144000" cy="3895126"/>
            <a:chOff x="0" y="1752600"/>
            <a:chExt cx="9144000" cy="3895126"/>
          </a:xfrm>
        </p:grpSpPr>
        <p:pic>
          <p:nvPicPr>
            <p:cNvPr id="6" name="Picture 5" descr="beast-neutron-flux.png">
              <a:extLst>
                <a:ext uri="{FF2B5EF4-FFF2-40B4-BE49-F238E27FC236}">
                  <a16:creationId xmlns:a16="http://schemas.microsoft.com/office/drawing/2014/main" id="{14F275AC-968B-5E4A-A2CE-9F066B2D9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52600"/>
              <a:ext cx="4382146" cy="29718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C46B11-90C0-394A-99F3-8916CC37A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4724400"/>
              <a:ext cx="4081688" cy="923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5" tIns="45718" rIns="91435" bIns="45718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0432FF"/>
                  </a:solidFill>
                  <a:latin typeface="+mj-lt"/>
                  <a:cs typeface="Arial" panose="020B0604020202020204" pitchFamily="34" charset="0"/>
                  <a:sym typeface="Wingdings" pitchFamily="2" charset="2"/>
                </a:rPr>
                <a:t>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forward EmCal: up to ~5*10</a:t>
              </a:r>
              <a:r>
                <a:rPr lang="en-US" baseline="30000" dirty="0">
                  <a:latin typeface="+mj-lt"/>
                  <a:cs typeface="Arial" panose="020B0604020202020204" pitchFamily="34" charset="0"/>
                </a:rPr>
                <a:t>9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n/cm</a:t>
              </a:r>
              <a:r>
                <a:rPr lang="en-US" baseline="30000" dirty="0">
                  <a:latin typeface="+mj-lt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per fb</a:t>
              </a:r>
              <a:r>
                <a:rPr lang="en-US" baseline="30000" dirty="0">
                  <a:latin typeface="+mj-lt"/>
                  <a:cs typeface="Arial" panose="020B0604020202020204" pitchFamily="34" charset="0"/>
                </a:rPr>
                <a:t>-1 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(</a:t>
              </a:r>
              <a:r>
                <a:rPr lang="en-US" i="1" dirty="0">
                  <a:latin typeface="+mj-lt"/>
                  <a:cs typeface="Arial" panose="020B0604020202020204" pitchFamily="34" charset="0"/>
                </a:rPr>
                <a:t>inside the towers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); perhaps ~5 less at the </a:t>
              </a:r>
              <a:r>
                <a:rPr lang="en-US" dirty="0" err="1">
                  <a:latin typeface="+mj-lt"/>
                  <a:cs typeface="Arial" panose="020B0604020202020204" pitchFamily="34" charset="0"/>
                </a:rPr>
                <a:t>SiPM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location </a:t>
              </a:r>
            </a:p>
          </p:txBody>
        </p:sp>
        <p:pic>
          <p:nvPicPr>
            <p:cNvPr id="8" name="Picture 7" descr="beast-radiation-dose.png">
              <a:extLst>
                <a:ext uri="{FF2B5EF4-FFF2-40B4-BE49-F238E27FC236}">
                  <a16:creationId xmlns:a16="http://schemas.microsoft.com/office/drawing/2014/main" id="{4B150148-D61E-CB49-86B4-1C475929A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854" y="1752600"/>
              <a:ext cx="4382146" cy="2971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34DCA4-20A0-2A43-95AC-C57B5EAAD550}"/>
                </a:ext>
              </a:extLst>
            </p:cNvPr>
            <p:cNvSpPr/>
            <p:nvPr/>
          </p:nvSpPr>
          <p:spPr>
            <a:xfrm>
              <a:off x="4905419" y="4724400"/>
              <a:ext cx="42242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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backward EmCal: ~250 rad/year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(at  “nominal” luminosity ~10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cm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s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7DAA24A-1882-FF40-97E3-C06374F9B0AA}"/>
              </a:ext>
            </a:extLst>
          </p:cNvPr>
          <p:cNvSpPr/>
          <p:nvPr/>
        </p:nvSpPr>
        <p:spPr>
          <a:xfrm>
            <a:off x="18134" y="474234"/>
            <a:ext cx="8766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Primary collisions contribute a substantial fraction of the ionizing radiation and low energy neutron fluence in the experimental hall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621FE-2118-1848-A33B-76E84C41DFD5}"/>
              </a:ext>
            </a:extLst>
          </p:cNvPr>
          <p:cNvSpPr txBox="1"/>
          <p:nvPr/>
        </p:nvSpPr>
        <p:spPr>
          <a:xfrm>
            <a:off x="71581" y="5065631"/>
            <a:ext cx="9083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Beam-gas interactions are one of the main sources of neutrons that thermalize within the detector hall and cause the damage.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current FLUKA simulations show that the EIC detector will obtain annual dose of 6*10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n/cm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(1 MeV equivalent) </a:t>
            </a:r>
          </a:p>
          <a:p>
            <a:pPr>
              <a:buClr>
                <a:srgbClr val="0432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Impact 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SiPMs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Silicon Vertex Tracker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suggested tolerance of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n/cm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11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E9-7BC5-0542-9517-FA079497B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High Level Project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C9E350-1C00-3E41-8BAA-A816CA75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39</a:t>
            </a:fld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9F575E1-469A-B149-BF80-609C53B24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0410"/>
            <a:ext cx="9115572" cy="4118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D014F8-A429-6A4F-A208-9FFC60737908}"/>
              </a:ext>
            </a:extLst>
          </p:cNvPr>
          <p:cNvSpPr txBox="1"/>
          <p:nvPr/>
        </p:nvSpPr>
        <p:spPr>
          <a:xfrm>
            <a:off x="231628" y="5044976"/>
            <a:ext cx="8739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Recent change replaced CD-4A with project internal milestones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logic remains the same though, we start accelerator commissioning with an instrumented beam pipe and the detector in the Assembly Hall. The detector only rolls in later.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430B0-1FA3-D410-A087-D5CB87D03B65}"/>
              </a:ext>
            </a:extLst>
          </p:cNvPr>
          <p:cNvSpPr txBox="1"/>
          <p:nvPr/>
        </p:nvSpPr>
        <p:spPr>
          <a:xfrm>
            <a:off x="4241972" y="526831"/>
            <a:ext cx="174759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Phase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34C70-9A8E-863D-1A3B-C6519A7D91CD}"/>
              </a:ext>
            </a:extLst>
          </p:cNvPr>
          <p:cNvSpPr txBox="1"/>
          <p:nvPr/>
        </p:nvSpPr>
        <p:spPr>
          <a:xfrm>
            <a:off x="7734515" y="517029"/>
            <a:ext cx="13810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Phase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36050-C6E5-3B28-ABED-D317B0F8DF87}"/>
              </a:ext>
            </a:extLst>
          </p:cNvPr>
          <p:cNvSpPr txBox="1"/>
          <p:nvPr/>
        </p:nvSpPr>
        <p:spPr>
          <a:xfrm>
            <a:off x="865603" y="3436513"/>
            <a:ext cx="182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LLP construction </a:t>
            </a:r>
          </a:p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 at CD-3A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F354B-1A58-7534-5A82-99CE34F93085}"/>
              </a:ext>
            </a:extLst>
          </p:cNvPr>
          <p:cNvSpPr txBox="1"/>
          <p:nvPr/>
        </p:nvSpPr>
        <p:spPr>
          <a:xfrm>
            <a:off x="4094925" y="2296645"/>
            <a:ext cx="4354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thinner bars indicate that R&amp;D and design </a:t>
            </a:r>
          </a:p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continue at a small level beyond CD-2 and CD-3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12D7CD-4077-7DE7-6057-31FBE25C440C}"/>
              </a:ext>
            </a:extLst>
          </p:cNvPr>
          <p:cNvSpPr txBox="1"/>
          <p:nvPr/>
        </p:nvSpPr>
        <p:spPr>
          <a:xfrm>
            <a:off x="4167259" y="1575100"/>
            <a:ext cx="1639663" cy="52322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Conclusion of RHIC Operations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82FF34-E823-CE95-BC01-0684456E03D6}"/>
              </a:ext>
            </a:extLst>
          </p:cNvPr>
          <p:cNvCxnSpPr>
            <a:cxnSpLocks/>
          </p:cNvCxnSpPr>
          <p:nvPr/>
        </p:nvCxnSpPr>
        <p:spPr>
          <a:xfrm flipH="1" flipV="1">
            <a:off x="3911600" y="1207770"/>
            <a:ext cx="245311" cy="48266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4ABE20-C05C-F14E-B08E-1C6114F9397A}"/>
              </a:ext>
            </a:extLst>
          </p:cNvPr>
          <p:cNvCxnSpPr/>
          <p:nvPr/>
        </p:nvCxnSpPr>
        <p:spPr>
          <a:xfrm>
            <a:off x="3914407" y="1197610"/>
            <a:ext cx="0" cy="340634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61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"/>
            <a:ext cx="9052560" cy="672992"/>
          </a:xfrm>
        </p:spPr>
        <p:txBody>
          <a:bodyPr/>
          <a:lstStyle/>
          <a:p>
            <a:r>
              <a:rPr lang="en-US" dirty="0"/>
              <a:t>EIC Accelerator Design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B5A9E3-9767-2451-2A72-644590413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993"/>
            <a:ext cx="6637020" cy="518584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Hadron storage ring (HSR): 40-275 GeV</a:t>
            </a:r>
            <a:r>
              <a:rPr lang="en-US" sz="1600" dirty="0">
                <a:solidFill>
                  <a:schemeClr val="accent6"/>
                </a:solidFill>
              </a:rPr>
              <a:t> (</a:t>
            </a:r>
            <a:r>
              <a:rPr lang="en-US" sz="1600" b="1" dirty="0">
                <a:solidFill>
                  <a:schemeClr val="accent6"/>
                </a:solidFill>
              </a:rPr>
              <a:t>existing</a:t>
            </a:r>
            <a:r>
              <a:rPr lang="en-US" sz="1600" dirty="0">
                <a:solidFill>
                  <a:schemeClr val="accent6"/>
                </a:solidFill>
              </a:rPr>
              <a:t>)</a:t>
            </a:r>
            <a:r>
              <a:rPr lang="en-US" sz="1600" dirty="0"/>
              <a:t>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up to 1160 bunches, 1A beam current </a:t>
            </a:r>
            <a:r>
              <a:rPr lang="en-US" dirty="0">
                <a:solidFill>
                  <a:srgbClr val="FF0000"/>
                </a:solidFill>
              </a:rPr>
              <a:t>(3x RHIC)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bright vertical beam emittance (1.5 nm)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strong cooling (coherent electron cooling, ERL)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Electron storage ring (ESR): 2.5–18 GeV</a:t>
            </a:r>
            <a:r>
              <a:rPr lang="en-US" sz="1600" dirty="0"/>
              <a:t> (</a:t>
            </a:r>
            <a:r>
              <a:rPr lang="en-US" sz="1600" b="1" dirty="0">
                <a:solidFill>
                  <a:srgbClr val="FF0000"/>
                </a:solidFill>
              </a:rPr>
              <a:t>new</a:t>
            </a:r>
            <a:r>
              <a:rPr lang="en-US" sz="16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up to 1160 polarized bunches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high polarization by continual reinjection from RCS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large beam current (2.5 A) </a:t>
            </a:r>
            <a:r>
              <a:rPr lang="en-US" dirty="0">
                <a:sym typeface="Wingdings" panose="05000000000000000000" pitchFamily="2" charset="2"/>
              </a:rPr>
              <a:t> 9 MW SR power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ym typeface="Wingdings" panose="05000000000000000000" pitchFamily="2" charset="2"/>
              </a:rPr>
              <a:t>superconducting RF cavities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Rapid cycling synchrotron (RCS): 0.4-18 GeV </a:t>
            </a:r>
            <a:r>
              <a:rPr lang="en-US" sz="1600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new</a:t>
            </a:r>
            <a:r>
              <a:rPr lang="en-US" sz="16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2 bunches at 1 Hz; spin transparent due to high periodicity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High luminosity interaction region(s) </a:t>
            </a:r>
            <a:r>
              <a:rPr lang="en-US" sz="1600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new</a:t>
            </a:r>
            <a:r>
              <a:rPr lang="en-US" sz="16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L = 10</a:t>
            </a:r>
            <a:r>
              <a:rPr lang="en-US" baseline="30000" dirty="0"/>
              <a:t>34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superconducting magnets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25 mrad crossing angle with crab cavities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spin rotators (produce longitudinal spin at IP)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7A0CEF-A1FA-E106-2704-D110FCE58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475" y="3802497"/>
            <a:ext cx="3251892" cy="2156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7C0B1-7FF8-6BE8-755B-C66AF81AC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194" y="874626"/>
            <a:ext cx="2977838" cy="2097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166C18-3A0E-7EAC-9DFD-2DF275BCFFAB}"/>
              </a:ext>
            </a:extLst>
          </p:cNvPr>
          <p:cNvSpPr txBox="1"/>
          <p:nvPr/>
        </p:nvSpPr>
        <p:spPr>
          <a:xfrm>
            <a:off x="7065148" y="4255283"/>
            <a:ext cx="765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EIC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B4C1C54-E7B2-9D84-C6A0-3CD1A73F8FB1}"/>
              </a:ext>
            </a:extLst>
          </p:cNvPr>
          <p:cNvSpPr/>
          <p:nvPr/>
        </p:nvSpPr>
        <p:spPr>
          <a:xfrm>
            <a:off x="7065148" y="3083317"/>
            <a:ext cx="520504" cy="735610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63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E9-7BC5-0542-9517-FA079497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3"/>
            <a:ext cx="9052560" cy="584669"/>
          </a:xfrm>
        </p:spPr>
        <p:txBody>
          <a:bodyPr/>
          <a:lstStyle/>
          <a:p>
            <a:r>
              <a:rPr lang="en-US" dirty="0"/>
              <a:t>Installation Sequence (Barrel)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C9E350-1C00-3E41-8BAA-A816CA75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40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70473D6-CA4A-EDB8-66DC-6152E4157A41}"/>
              </a:ext>
            </a:extLst>
          </p:cNvPr>
          <p:cNvSpPr txBox="1">
            <a:spLocks/>
          </p:cNvSpPr>
          <p:nvPr/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D769B5-5577-0AD5-B2BF-05E083555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75" y="578341"/>
            <a:ext cx="2300288" cy="22302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0DE97D-6C8C-FEAC-DE45-3D859CA4B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655" y="582621"/>
            <a:ext cx="2376297" cy="22505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6B5675-48B4-EC8F-9270-4D0397646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48" y="594978"/>
            <a:ext cx="2199323" cy="22444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0D1EA3-BAD6-EA74-300D-D919A01E7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634" y="614150"/>
            <a:ext cx="2028539" cy="224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C937EF-F014-65CB-7F3A-C093B04AF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489" y="2981266"/>
            <a:ext cx="1981295" cy="24005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B61216-D7A2-F599-65C9-C46CC3E935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88"/>
          <a:stretch/>
        </p:blipFill>
        <p:spPr>
          <a:xfrm>
            <a:off x="2009649" y="2985552"/>
            <a:ext cx="2485101" cy="2396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FA3B8C-F0D9-2B1C-12F8-E067BED315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6280" y="2985552"/>
            <a:ext cx="2363724" cy="24265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621FF2-C574-5B36-768F-6EF0FEE06E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6542" y="4374012"/>
            <a:ext cx="2764631" cy="217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0261D1-3520-6C4D-BF84-579B19C8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Installation Schedule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3425D6D-33A5-984D-8619-65421FE6BDEA}"/>
              </a:ext>
            </a:extLst>
          </p:cNvPr>
          <p:cNvSpPr/>
          <p:nvPr/>
        </p:nvSpPr>
        <p:spPr>
          <a:xfrm>
            <a:off x="213359" y="1367536"/>
            <a:ext cx="8936729" cy="481584"/>
          </a:xfrm>
          <a:prstGeom prst="rightArrow">
            <a:avLst/>
          </a:prstGeom>
          <a:gradFill flip="none" rotWithShape="1">
            <a:gsLst>
              <a:gs pos="0">
                <a:srgbClr val="0432FF"/>
              </a:gs>
              <a:gs pos="54000">
                <a:srgbClr val="0096FF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AAAFFB-0F79-0B46-8133-1591B49C1171}"/>
              </a:ext>
            </a:extLst>
          </p:cNvPr>
          <p:cNvCxnSpPr>
            <a:cxnSpLocks/>
          </p:cNvCxnSpPr>
          <p:nvPr/>
        </p:nvCxnSpPr>
        <p:spPr>
          <a:xfrm>
            <a:off x="636445" y="1159183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051594C-A547-AB40-81EF-8B36AEBCD69C}"/>
              </a:ext>
            </a:extLst>
          </p:cNvPr>
          <p:cNvSpPr txBox="1"/>
          <p:nvPr/>
        </p:nvSpPr>
        <p:spPr>
          <a:xfrm>
            <a:off x="274860" y="711077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04/2025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A91625-F067-8A43-A38B-D55602887406}"/>
              </a:ext>
            </a:extLst>
          </p:cNvPr>
          <p:cNvCxnSpPr>
            <a:cxnSpLocks/>
          </p:cNvCxnSpPr>
          <p:nvPr/>
        </p:nvCxnSpPr>
        <p:spPr>
          <a:xfrm>
            <a:off x="6632509" y="1174195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A643BE1-BBBD-F644-B236-048599E96F19}"/>
              </a:ext>
            </a:extLst>
          </p:cNvPr>
          <p:cNvSpPr txBox="1"/>
          <p:nvPr/>
        </p:nvSpPr>
        <p:spPr>
          <a:xfrm>
            <a:off x="6006047" y="633414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Milestone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P0_0305_0900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F0D8B2-DCE6-594B-9CCF-D8A09B547AB7}"/>
              </a:ext>
            </a:extLst>
          </p:cNvPr>
          <p:cNvCxnSpPr>
            <a:cxnSpLocks/>
          </p:cNvCxnSpPr>
          <p:nvPr/>
        </p:nvCxnSpPr>
        <p:spPr>
          <a:xfrm>
            <a:off x="7545958" y="1285363"/>
            <a:ext cx="0" cy="762819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46EF7A-36C7-EE4C-835B-EA706B15908A}"/>
              </a:ext>
            </a:extLst>
          </p:cNvPr>
          <p:cNvSpPr txBox="1"/>
          <p:nvPr/>
        </p:nvSpPr>
        <p:spPr>
          <a:xfrm>
            <a:off x="7087338" y="823697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early CD-4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09/2032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C31412-4391-3948-A62F-8E36A83C4EFD}"/>
              </a:ext>
            </a:extLst>
          </p:cNvPr>
          <p:cNvCxnSpPr>
            <a:cxnSpLocks/>
          </p:cNvCxnSpPr>
          <p:nvPr/>
        </p:nvCxnSpPr>
        <p:spPr>
          <a:xfrm>
            <a:off x="8721535" y="1171375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AD0184-F103-F84B-B925-60CBB8CAC7A9}"/>
              </a:ext>
            </a:extLst>
          </p:cNvPr>
          <p:cNvSpPr txBox="1"/>
          <p:nvPr/>
        </p:nvSpPr>
        <p:spPr>
          <a:xfrm>
            <a:off x="8359952" y="711077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CD-4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09/2034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3FEDD-9DB2-664C-AAE3-78ADAD75CE2A}"/>
              </a:ext>
            </a:extLst>
          </p:cNvPr>
          <p:cNvSpPr txBox="1"/>
          <p:nvPr/>
        </p:nvSpPr>
        <p:spPr>
          <a:xfrm>
            <a:off x="6116101" y="2244881"/>
            <a:ext cx="102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 into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50785-C612-6843-A6B4-90BCEEF1CEAF}"/>
              </a:ext>
            </a:extLst>
          </p:cNvPr>
          <p:cNvSpPr txBox="1"/>
          <p:nvPr/>
        </p:nvSpPr>
        <p:spPr>
          <a:xfrm>
            <a:off x="8324685" y="2214584"/>
            <a:ext cx="808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AAA165-BBF4-D54D-8E49-6397E8B758B0}"/>
              </a:ext>
            </a:extLst>
          </p:cNvPr>
          <p:cNvCxnSpPr>
            <a:cxnSpLocks/>
          </p:cNvCxnSpPr>
          <p:nvPr/>
        </p:nvCxnSpPr>
        <p:spPr>
          <a:xfrm>
            <a:off x="721648" y="1868071"/>
            <a:ext cx="2094704" cy="0"/>
          </a:xfrm>
          <a:prstGeom prst="straightConnector1">
            <a:avLst/>
          </a:prstGeom>
          <a:ln w="19050">
            <a:solidFill>
              <a:srgbClr val="FF40FF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60753D-8BA1-8E4A-97D9-BF92BF2E70B1}"/>
              </a:ext>
            </a:extLst>
          </p:cNvPr>
          <p:cNvSpPr txBox="1"/>
          <p:nvPr/>
        </p:nvSpPr>
        <p:spPr>
          <a:xfrm>
            <a:off x="1206622" y="1914620"/>
            <a:ext cx="976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2CD726-38F8-524B-862D-390468958082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846894" y="748423"/>
            <a:ext cx="7816" cy="1492572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BE8D9D-ECF5-B34C-879F-EEED8EF00DC0}"/>
              </a:ext>
            </a:extLst>
          </p:cNvPr>
          <p:cNvSpPr txBox="1"/>
          <p:nvPr/>
        </p:nvSpPr>
        <p:spPr>
          <a:xfrm>
            <a:off x="2450592" y="471424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2028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9513F7-DA79-3942-A93A-36ACD4FDDA56}"/>
              </a:ext>
            </a:extLst>
          </p:cNvPr>
          <p:cNvSpPr txBox="1"/>
          <p:nvPr/>
        </p:nvSpPr>
        <p:spPr>
          <a:xfrm>
            <a:off x="2206752" y="2156480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IR-6 ready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installation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B036C5-24EE-D14D-867B-D163D742D8A6}"/>
              </a:ext>
            </a:extLst>
          </p:cNvPr>
          <p:cNvCxnSpPr>
            <a:cxnSpLocks/>
            <a:stCxn id="30" idx="1"/>
          </p:cNvCxnSpPr>
          <p:nvPr/>
        </p:nvCxnSpPr>
        <p:spPr>
          <a:xfrm>
            <a:off x="3413760" y="878148"/>
            <a:ext cx="12253" cy="1801552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6929F12-896A-C842-B25C-4F8D9AFC8AC2}"/>
              </a:ext>
            </a:extLst>
          </p:cNvPr>
          <p:cNvSpPr txBox="1"/>
          <p:nvPr/>
        </p:nvSpPr>
        <p:spPr>
          <a:xfrm>
            <a:off x="3054096" y="587248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 2029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1C21D1-6B49-2A41-BE41-D21A562F4849}"/>
              </a:ext>
            </a:extLst>
          </p:cNvPr>
          <p:cNvSpPr txBox="1"/>
          <p:nvPr/>
        </p:nvSpPr>
        <p:spPr>
          <a:xfrm>
            <a:off x="2807760" y="2699024"/>
            <a:ext cx="105028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 half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barrel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Solenoid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delivered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082C10-3DC5-8A43-8B9D-062B685491E8}"/>
              </a:ext>
            </a:extLst>
          </p:cNvPr>
          <p:cNvCxnSpPr>
            <a:cxnSpLocks/>
          </p:cNvCxnSpPr>
          <p:nvPr/>
        </p:nvCxnSpPr>
        <p:spPr>
          <a:xfrm>
            <a:off x="3810061" y="959104"/>
            <a:ext cx="0" cy="356006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2F24C9E-8C9A-584F-A08E-360731FF4DF3}"/>
              </a:ext>
            </a:extLst>
          </p:cNvPr>
          <p:cNvSpPr txBox="1"/>
          <p:nvPr/>
        </p:nvSpPr>
        <p:spPr>
          <a:xfrm>
            <a:off x="3028811" y="4460768"/>
            <a:ext cx="14494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Barrel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 Solenoid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followed by low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 test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A594E2-5C61-2544-BD4C-8942E9705682}"/>
              </a:ext>
            </a:extLst>
          </p:cNvPr>
          <p:cNvSpPr txBox="1"/>
          <p:nvPr/>
        </p:nvSpPr>
        <p:spPr>
          <a:xfrm>
            <a:off x="3413760" y="739648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2029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8E22759-E28A-D648-9FE6-2A3C5438DD7A}"/>
              </a:ext>
            </a:extLst>
          </p:cNvPr>
          <p:cNvCxnSpPr>
            <a:cxnSpLocks/>
          </p:cNvCxnSpPr>
          <p:nvPr/>
        </p:nvCxnSpPr>
        <p:spPr>
          <a:xfrm>
            <a:off x="4498909" y="1111504"/>
            <a:ext cx="0" cy="156819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90D42CC-F4AD-F748-969C-C5F10830B934}"/>
              </a:ext>
            </a:extLst>
          </p:cNvPr>
          <p:cNvSpPr txBox="1"/>
          <p:nvPr/>
        </p:nvSpPr>
        <p:spPr>
          <a:xfrm>
            <a:off x="3837470" y="2679700"/>
            <a:ext cx="1380506" cy="95410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Endcap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HCals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Solenoid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Field mapping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40D0AC-F23C-654C-AC6B-CE2B8EB567A5}"/>
              </a:ext>
            </a:extLst>
          </p:cNvPr>
          <p:cNvSpPr txBox="1"/>
          <p:nvPr/>
        </p:nvSpPr>
        <p:spPr>
          <a:xfrm>
            <a:off x="4102608" y="831088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 2029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1852A47-563E-2F40-9887-D684197C47AD}"/>
              </a:ext>
            </a:extLst>
          </p:cNvPr>
          <p:cNvCxnSpPr>
            <a:cxnSpLocks/>
          </p:cNvCxnSpPr>
          <p:nvPr/>
        </p:nvCxnSpPr>
        <p:spPr>
          <a:xfrm>
            <a:off x="5138989" y="1276096"/>
            <a:ext cx="0" cy="332841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9EF0541-07AC-6D43-856F-531DB2576B52}"/>
              </a:ext>
            </a:extLst>
          </p:cNvPr>
          <p:cNvSpPr txBox="1"/>
          <p:nvPr/>
        </p:nvSpPr>
        <p:spPr>
          <a:xfrm>
            <a:off x="3925829" y="3612388"/>
            <a:ext cx="12891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Barrel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ready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installation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5565D0-7989-C945-96DC-C0FAB310DA6B}"/>
              </a:ext>
            </a:extLst>
          </p:cNvPr>
          <p:cNvSpPr txBox="1"/>
          <p:nvPr/>
        </p:nvSpPr>
        <p:spPr>
          <a:xfrm>
            <a:off x="4632960" y="983488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C90A4A-D0F5-1345-9AE5-685022C200BE}"/>
              </a:ext>
            </a:extLst>
          </p:cNvPr>
          <p:cNvSpPr txBox="1"/>
          <p:nvPr/>
        </p:nvSpPr>
        <p:spPr>
          <a:xfrm>
            <a:off x="4425696" y="4506976"/>
            <a:ext cx="1527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Barrel Detectors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DIRC,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Trackers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6D58754-D7AC-6A40-A785-374FCB5C5255}"/>
              </a:ext>
            </a:extLst>
          </p:cNvPr>
          <p:cNvCxnSpPr>
            <a:cxnSpLocks/>
          </p:cNvCxnSpPr>
          <p:nvPr/>
        </p:nvCxnSpPr>
        <p:spPr>
          <a:xfrm>
            <a:off x="5705917" y="1355344"/>
            <a:ext cx="0" cy="161544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71D2829-9582-B64D-ABC3-A1A8CC1D833C}"/>
              </a:ext>
            </a:extLst>
          </p:cNvPr>
          <p:cNvSpPr txBox="1"/>
          <p:nvPr/>
        </p:nvSpPr>
        <p:spPr>
          <a:xfrm>
            <a:off x="5199888" y="1148080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 2030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69F3C8-4920-A444-A7D7-29AD22C9BE8D}"/>
              </a:ext>
            </a:extLst>
          </p:cNvPr>
          <p:cNvSpPr txBox="1"/>
          <p:nvPr/>
        </p:nvSpPr>
        <p:spPr>
          <a:xfrm>
            <a:off x="5049536" y="2940304"/>
            <a:ext cx="15116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Hadron Endcap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Trackers,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5E134D4-5958-8243-8C86-EC74823C99A3}"/>
              </a:ext>
            </a:extLst>
          </p:cNvPr>
          <p:cNvCxnSpPr>
            <a:cxnSpLocks/>
          </p:cNvCxnSpPr>
          <p:nvPr/>
        </p:nvCxnSpPr>
        <p:spPr>
          <a:xfrm>
            <a:off x="6297229" y="1446784"/>
            <a:ext cx="0" cy="2913888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BBC85EC-D301-D241-ADEA-E7EC1D511209}"/>
              </a:ext>
            </a:extLst>
          </p:cNvPr>
          <p:cNvSpPr txBox="1"/>
          <p:nvPr/>
        </p:nvSpPr>
        <p:spPr>
          <a:xfrm>
            <a:off x="5791200" y="1239520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 2031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113558-CF23-8843-B8FD-1D847091B806}"/>
              </a:ext>
            </a:extLst>
          </p:cNvPr>
          <p:cNvSpPr txBox="1"/>
          <p:nvPr/>
        </p:nvSpPr>
        <p:spPr>
          <a:xfrm>
            <a:off x="5921264" y="4348480"/>
            <a:ext cx="15116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Lepton Endcap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Trackers,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A60EA40-854D-2D48-A445-C99D9F62FBF8}"/>
              </a:ext>
            </a:extLst>
          </p:cNvPr>
          <p:cNvSpPr/>
          <p:nvPr/>
        </p:nvSpPr>
        <p:spPr>
          <a:xfrm>
            <a:off x="25400" y="2899066"/>
            <a:ext cx="414528" cy="21945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291048-C931-4B40-8B2E-ECE2ABA6B84A}"/>
              </a:ext>
            </a:extLst>
          </p:cNvPr>
          <p:cNvSpPr txBox="1"/>
          <p:nvPr/>
        </p:nvSpPr>
        <p:spPr>
          <a:xfrm>
            <a:off x="414528" y="2825914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done in beam position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D2A3610-0135-7B44-A7B2-1CF8923E8F7C}"/>
              </a:ext>
            </a:extLst>
          </p:cNvPr>
          <p:cNvSpPr/>
          <p:nvPr/>
        </p:nvSpPr>
        <p:spPr>
          <a:xfrm>
            <a:off x="12446" y="3288448"/>
            <a:ext cx="414528" cy="219456"/>
          </a:xfrm>
          <a:prstGeom prst="rect">
            <a:avLst/>
          </a:prstGeom>
          <a:solidFill>
            <a:schemeClr val="tx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C978DD-A283-8347-B266-CED169F81915}"/>
              </a:ext>
            </a:extLst>
          </p:cNvPr>
          <p:cNvSpPr txBox="1"/>
          <p:nvPr/>
        </p:nvSpPr>
        <p:spPr>
          <a:xfrm>
            <a:off x="420624" y="3234346"/>
            <a:ext cx="2326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done in IP-6 Assembly Hall</a:t>
            </a:r>
          </a:p>
        </p:txBody>
      </p:sp>
      <p:sp>
        <p:nvSpPr>
          <p:cNvPr id="44" name="Curved Right Arrow 43">
            <a:extLst>
              <a:ext uri="{FF2B5EF4-FFF2-40B4-BE49-F238E27FC236}">
                <a16:creationId xmlns:a16="http://schemas.microsoft.com/office/drawing/2014/main" id="{AE89C0DE-5864-CD46-A0AC-212D39681D76}"/>
              </a:ext>
            </a:extLst>
          </p:cNvPr>
          <p:cNvSpPr/>
          <p:nvPr/>
        </p:nvSpPr>
        <p:spPr bwMode="auto">
          <a:xfrm>
            <a:off x="219710" y="5141831"/>
            <a:ext cx="513333" cy="556986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590BDB-9576-D745-89D6-D604FBDC6F52}"/>
              </a:ext>
            </a:extLst>
          </p:cNvPr>
          <p:cNvSpPr txBox="1"/>
          <p:nvPr/>
        </p:nvSpPr>
        <p:spPr>
          <a:xfrm>
            <a:off x="786562" y="5390122"/>
            <a:ext cx="796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 Away: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Solenoid and Barrel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need to be ready by Jan 2029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other subdetectors need to be ready between 06/29 to 06/30 depending on their location in the detector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D4B94E9-A861-1249-B395-2386EF362B17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7447525" y="5000540"/>
            <a:ext cx="1660576" cy="94099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1A664FD-6C32-B04E-B0E1-8ED441A2BF96}"/>
              </a:ext>
            </a:extLst>
          </p:cNvPr>
          <p:cNvSpPr txBox="1"/>
          <p:nvPr/>
        </p:nvSpPr>
        <p:spPr>
          <a:xfrm>
            <a:off x="7086533" y="2130827"/>
            <a:ext cx="901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Early start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B06F722-1392-BA4F-B440-29B2CA5DB0EA}"/>
              </a:ext>
            </a:extLst>
          </p:cNvPr>
          <p:cNvCxnSpPr/>
          <p:nvPr/>
        </p:nvCxnSpPr>
        <p:spPr>
          <a:xfrm>
            <a:off x="6632509" y="1849120"/>
            <a:ext cx="913449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96FA23-EE4B-AC4A-9A54-88D2DCB1EFEE}"/>
              </a:ext>
            </a:extLst>
          </p:cNvPr>
          <p:cNvCxnSpPr>
            <a:cxnSpLocks/>
          </p:cNvCxnSpPr>
          <p:nvPr/>
        </p:nvCxnSpPr>
        <p:spPr>
          <a:xfrm flipH="1" flipV="1">
            <a:off x="7559492" y="1847523"/>
            <a:ext cx="1162043" cy="1597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FDB8A09-7940-BF4F-9A0C-D04941094D01}"/>
              </a:ext>
            </a:extLst>
          </p:cNvPr>
          <p:cNvSpPr txBox="1"/>
          <p:nvPr/>
        </p:nvSpPr>
        <p:spPr>
          <a:xfrm>
            <a:off x="6712072" y="1839984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Pre-OPS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DC32D17-5F1B-E3EB-B3D1-1CFDC804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172" y="644779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23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0261D1-3520-6C4D-BF84-579B19C8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#2</a:t>
            </a:r>
          </a:p>
        </p:txBody>
      </p:sp>
    </p:spTree>
    <p:extLst>
      <p:ext uri="{BB962C8B-B14F-4D97-AF65-F5344CB8AC3E}">
        <p14:creationId xmlns:p14="http://schemas.microsoft.com/office/powerpoint/2010/main" val="1394384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0261D1-3520-6C4D-BF84-579B19C8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EIC User Group 2nd Detector/IR Brochure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4E79A8-01A0-1626-B32D-92E2BD437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880" y="1116529"/>
            <a:ext cx="2651991" cy="343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FE88EB-5098-D5F4-FB08-719952B2ED9F}"/>
              </a:ext>
            </a:extLst>
          </p:cNvPr>
          <p:cNvSpPr txBox="1"/>
          <p:nvPr/>
        </p:nvSpPr>
        <p:spPr>
          <a:xfrm>
            <a:off x="0" y="394692"/>
            <a:ext cx="858197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i="1" dirty="0">
              <a:solidFill>
                <a:srgbClr val="000000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Electron-Ion Collider User Group Steering Committee</a:t>
            </a:r>
            <a:endParaRPr lang="en-US" sz="18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US" dirty="0"/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 Electron-Ion Collider – The Benefits of Two Detectors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Electron-Ion Collider's Golden Opportunity for Two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Taking Advantage of the RHIC/EIC Collider 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Detector Redundancy and Complementarity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Lessons from History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Sidebar on Science Discovery Relies on Independent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Confirmation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Gateway to Innovation and International Collaboration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 Detectors are More than 1+1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Path to New Ideas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Sidebar on Radiation Therapy – Pushing the Envelope of Nuclear Physics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Long-Term Investment in a Country’s Vitality</a:t>
            </a:r>
            <a:endParaRPr lang="en-US" dirty="0"/>
          </a:p>
          <a:p>
            <a:endParaRPr lang="en-US" sz="800" dirty="0">
              <a:solidFill>
                <a:srgbClr val="0000FF"/>
              </a:solidFill>
              <a:highlight>
                <a:srgbClr val="FFFF00"/>
              </a:highlight>
            </a:endParaRPr>
          </a:p>
          <a:p>
            <a:r>
              <a:rPr lang="en-US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Brochure is eight pages, folds in input from 10 external readers from around the globe, Sent out to various international agency representatives late Spring 2022.</a:t>
            </a:r>
          </a:p>
        </p:txBody>
      </p:sp>
    </p:spTree>
    <p:extLst>
      <p:ext uri="{BB962C8B-B14F-4D97-AF65-F5344CB8AC3E}">
        <p14:creationId xmlns:p14="http://schemas.microsoft.com/office/powerpoint/2010/main" val="2474542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AD1EF-609D-FB5D-C63C-64018EC4E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673744"/>
            <a:ext cx="8305329" cy="602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High Level EIC Reference Schedule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9607" y="6480970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44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EEBED-F591-DF6C-604A-F6FA364A2BB0}"/>
              </a:ext>
            </a:extLst>
          </p:cNvPr>
          <p:cNvSpPr txBox="1"/>
          <p:nvPr/>
        </p:nvSpPr>
        <p:spPr>
          <a:xfrm>
            <a:off x="1416114" y="5543583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Schedule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4FC0B9-1026-269F-7A16-51A9F010743A}"/>
              </a:ext>
            </a:extLst>
          </p:cNvPr>
          <p:cNvSpPr txBox="1"/>
          <p:nvPr/>
        </p:nvSpPr>
        <p:spPr>
          <a:xfrm>
            <a:off x="2810228" y="5395221"/>
            <a:ext cx="660760" cy="46166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Generic Detector R&amp;D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53C039-1EF0-68A1-1A5A-4E549C59F09D}"/>
              </a:ext>
            </a:extLst>
          </p:cNvPr>
          <p:cNvSpPr txBox="1"/>
          <p:nvPr/>
        </p:nvSpPr>
        <p:spPr>
          <a:xfrm>
            <a:off x="4094925" y="3853542"/>
            <a:ext cx="4354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thinner bars indicate that R&amp;D and design </a:t>
            </a:r>
          </a:p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continue at a small level beyond CD-2 and CD-3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71CF21-50F5-0015-7E37-F916434FF80F}"/>
              </a:ext>
            </a:extLst>
          </p:cNvPr>
          <p:cNvSpPr txBox="1"/>
          <p:nvPr/>
        </p:nvSpPr>
        <p:spPr>
          <a:xfrm>
            <a:off x="1414243" y="4620153"/>
            <a:ext cx="182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LLP construction </a:t>
            </a:r>
          </a:p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 at CD-3A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F9C76D-55B7-D4A2-F557-DFA0569EE8CC}"/>
              </a:ext>
            </a:extLst>
          </p:cNvPr>
          <p:cNvSpPr txBox="1"/>
          <p:nvPr/>
        </p:nvSpPr>
        <p:spPr>
          <a:xfrm>
            <a:off x="4333412" y="1175391"/>
            <a:ext cx="174759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Phase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E04C9-C9DB-582E-D283-5DAF5BE55827}"/>
              </a:ext>
            </a:extLst>
          </p:cNvPr>
          <p:cNvSpPr txBox="1"/>
          <p:nvPr/>
        </p:nvSpPr>
        <p:spPr>
          <a:xfrm>
            <a:off x="7693274" y="1175391"/>
            <a:ext cx="13810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Phase</a:t>
            </a:r>
          </a:p>
        </p:txBody>
      </p:sp>
    </p:spTree>
    <p:extLst>
      <p:ext uri="{BB962C8B-B14F-4D97-AF65-F5344CB8AC3E}">
        <p14:creationId xmlns:p14="http://schemas.microsoft.com/office/powerpoint/2010/main" val="15581583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26D520-4C8A-4946-92B1-16C3A545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64172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Detector –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AED5-F919-DD41-AB17-07D7079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CDC5CA-7E02-4EEA-BD36-B67E70720637}"/>
              </a:ext>
            </a:extLst>
          </p:cNvPr>
          <p:cNvSpPr/>
          <p:nvPr/>
        </p:nvSpPr>
        <p:spPr bwMode="auto">
          <a:xfrm>
            <a:off x="533400" y="1190625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944AE-1E30-4D4F-9D42-EAC0B75B9C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2172"/>
            <a:ext cx="5146157" cy="5522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15C51B2-EE67-43ED-8231-2E49B2D6FFE5}"/>
              </a:ext>
            </a:extLst>
          </p:cNvPr>
          <p:cNvGrpSpPr/>
          <p:nvPr/>
        </p:nvGrpSpPr>
        <p:grpSpPr>
          <a:xfrm>
            <a:off x="5270580" y="4722109"/>
            <a:ext cx="3863895" cy="2062103"/>
            <a:chOff x="5160155" y="1164926"/>
            <a:chExt cx="3641513" cy="203132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521B08D-1BD1-4AB7-8FCE-4726207D5B59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76200">
              <a:solidFill>
                <a:srgbClr val="A6A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BF74A3A-5190-46C5-994D-360D9AB3FF2D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3ED5D81-61C7-4353-8275-0F117E2279DA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28422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EF69C0C-306E-4B21-928C-306592AEACA6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19232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DBE4790-39A1-4527-A6E2-C40C01033F9A}"/>
                </a:ext>
              </a:extLst>
            </p:cNvPr>
            <p:cNvCxnSpPr>
              <a:cxnSpLocks/>
            </p:cNvCxnSpPr>
            <p:nvPr/>
          </p:nvCxnSpPr>
          <p:spPr>
            <a:xfrm>
              <a:off x="5173941" y="1925759"/>
              <a:ext cx="528422" cy="0"/>
            </a:xfrm>
            <a:prstGeom prst="line">
              <a:avLst/>
            </a:prstGeom>
            <a:ln w="57150">
              <a:solidFill>
                <a:srgbClr val="A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0E6A942-AAD1-4E7C-922C-3F5A9C027B13}"/>
                </a:ext>
              </a:extLst>
            </p:cNvPr>
            <p:cNvCxnSpPr/>
            <p:nvPr/>
          </p:nvCxnSpPr>
          <p:spPr>
            <a:xfrm>
              <a:off x="5173942" y="1928053"/>
              <a:ext cx="5284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36A37D-D28B-4E22-8C3E-A9255A43009E}"/>
                </a:ext>
              </a:extLst>
            </p:cNvPr>
            <p:cNvCxnSpPr>
              <a:cxnSpLocks/>
            </p:cNvCxnSpPr>
            <p:nvPr/>
          </p:nvCxnSpPr>
          <p:spPr>
            <a:xfrm>
              <a:off x="5177003" y="2202223"/>
              <a:ext cx="528422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035584B-67C1-4475-84EE-07799BB07C37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98" y="2198397"/>
              <a:ext cx="519233" cy="612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0EF2CFC-AB26-48EA-84F2-FA195762F82C}"/>
                </a:ext>
              </a:extLst>
            </p:cNvPr>
            <p:cNvCxnSpPr>
              <a:cxnSpLocks/>
            </p:cNvCxnSpPr>
            <p:nvPr/>
          </p:nvCxnSpPr>
          <p:spPr>
            <a:xfrm>
              <a:off x="5160155" y="2712197"/>
              <a:ext cx="528422" cy="0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5E50C9-B0DA-4314-B643-0C0B3D9847A2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0" y="2708372"/>
              <a:ext cx="523827" cy="38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72D190-9B0B-4970-A3F2-2908F4981EAE}"/>
                </a:ext>
              </a:extLst>
            </p:cNvPr>
            <p:cNvSpPr txBox="1"/>
            <p:nvPr/>
          </p:nvSpPr>
          <p:spPr>
            <a:xfrm>
              <a:off x="5185518" y="1164926"/>
              <a:ext cx="361615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          Hadron Storage Ring</a:t>
              </a:r>
            </a:p>
            <a:p>
              <a:r>
                <a:rPr lang="en-US" dirty="0">
                  <a:latin typeface="+mj-lt"/>
                </a:rPr>
                <a:t>          Electron Storage Ring</a:t>
              </a:r>
            </a:p>
            <a:p>
              <a:r>
                <a:rPr lang="en-US" dirty="0">
                  <a:latin typeface="+mj-lt"/>
                </a:rPr>
                <a:t>          Electron Injector Synchrotron</a:t>
              </a:r>
            </a:p>
            <a:p>
              <a:r>
                <a:rPr lang="en-US" dirty="0">
                  <a:latin typeface="+mj-lt"/>
                </a:rPr>
                <a:t>          Possible on-energy Hadron </a:t>
              </a:r>
            </a:p>
            <a:p>
              <a:r>
                <a:rPr lang="en-US" dirty="0">
                  <a:latin typeface="+mj-lt"/>
                </a:rPr>
                <a:t>          injector ring</a:t>
              </a:r>
            </a:p>
            <a:p>
              <a:r>
                <a:rPr lang="en-US" dirty="0">
                  <a:latin typeface="+mj-lt"/>
                </a:rPr>
                <a:t>          Hadron injector complex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AFCA062-81F1-415D-9B3A-EF1FBDE94CE2}"/>
              </a:ext>
            </a:extLst>
          </p:cNvPr>
          <p:cNvSpPr txBox="1"/>
          <p:nvPr/>
        </p:nvSpPr>
        <p:spPr>
          <a:xfrm>
            <a:off x="5514976" y="652553"/>
            <a:ext cx="3298098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+mj-lt"/>
              </a:rPr>
              <a:t>Two possible locations – IP6 and IP8 – for  detectors and Interaction Regions.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EDB3BE-4A5A-4F88-B3DC-D19D690851F4}"/>
              </a:ext>
            </a:extLst>
          </p:cNvPr>
          <p:cNvSpPr txBox="1"/>
          <p:nvPr/>
        </p:nvSpPr>
        <p:spPr>
          <a:xfrm>
            <a:off x="5338587" y="1667036"/>
            <a:ext cx="3795887" cy="301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IP6 - planned EIC project detector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hadrons “going from inner to outer arc”</a:t>
            </a:r>
          </a:p>
          <a:p>
            <a:r>
              <a:rPr lang="en-US" b="1" dirty="0">
                <a:latin typeface="+mj-lt"/>
              </a:rPr>
              <a:t>IP8 - viable location for complementary detector/IR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hadrons “going from outer to inner arc”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+mj-lt"/>
            </a:endParaRPr>
          </a:p>
          <a:p>
            <a:r>
              <a:rPr lang="en-US" b="1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IR designs are NOT interchangeable with each other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CC0E06D-1FCF-4D23-898F-7B6876DBFB6D}"/>
              </a:ext>
            </a:extLst>
          </p:cNvPr>
          <p:cNvCxnSpPr/>
          <p:nvPr/>
        </p:nvCxnSpPr>
        <p:spPr>
          <a:xfrm>
            <a:off x="247650" y="2781300"/>
            <a:ext cx="514350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C38476-9E77-40ED-84A8-C909B503B489}"/>
              </a:ext>
            </a:extLst>
          </p:cNvPr>
          <p:cNvCxnSpPr>
            <a:cxnSpLocks/>
          </p:cNvCxnSpPr>
          <p:nvPr/>
        </p:nvCxnSpPr>
        <p:spPr>
          <a:xfrm flipH="1" flipV="1">
            <a:off x="3200400" y="4105275"/>
            <a:ext cx="209550" cy="43265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A0A01F4-82A1-4A7E-9618-66F77EDFF4AC}"/>
              </a:ext>
            </a:extLst>
          </p:cNvPr>
          <p:cNvCxnSpPr>
            <a:cxnSpLocks/>
          </p:cNvCxnSpPr>
          <p:nvPr/>
        </p:nvCxnSpPr>
        <p:spPr>
          <a:xfrm flipH="1">
            <a:off x="1700212" y="3560529"/>
            <a:ext cx="257175" cy="37147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B86BF8B-05F8-4600-ACE4-B508FEF803DF}"/>
              </a:ext>
            </a:extLst>
          </p:cNvPr>
          <p:cNvSpPr txBox="1"/>
          <p:nvPr/>
        </p:nvSpPr>
        <p:spPr>
          <a:xfrm rot="16200000">
            <a:off x="2161055" y="441920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IP6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808692-C77C-4B66-A9D9-89F3CB2EBEB0}"/>
              </a:ext>
            </a:extLst>
          </p:cNvPr>
          <p:cNvSpPr txBox="1"/>
          <p:nvPr/>
        </p:nvSpPr>
        <p:spPr>
          <a:xfrm rot="-1800000">
            <a:off x="437116" y="344516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IP8</a:t>
            </a:r>
          </a:p>
        </p:txBody>
      </p:sp>
    </p:spTree>
    <p:extLst>
      <p:ext uri="{BB962C8B-B14F-4D97-AF65-F5344CB8AC3E}">
        <p14:creationId xmlns:p14="http://schemas.microsoft.com/office/powerpoint/2010/main" val="41767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685D-BAEE-4C2B-97E0-CF6758EF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6"/>
            <a:ext cx="9115572" cy="6259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Complementarity for 1</a:t>
            </a:r>
            <a:r>
              <a:rPr lang="en-US" sz="3200" baseline="30000" dirty="0">
                <a:latin typeface="+mj-lt"/>
              </a:rPr>
              <a:t>st </a:t>
            </a:r>
            <a:r>
              <a:rPr lang="en-US" sz="3200" dirty="0">
                <a:latin typeface="+mj-lt"/>
              </a:rPr>
              <a:t>IR and 2</a:t>
            </a:r>
            <a:r>
              <a:rPr lang="en-US" sz="3200" baseline="30000" dirty="0">
                <a:latin typeface="+mj-lt"/>
              </a:rPr>
              <a:t>nd </a:t>
            </a:r>
            <a:r>
              <a:rPr lang="en-US" sz="3200" dirty="0">
                <a:latin typeface="+mj-lt"/>
              </a:rPr>
              <a:t>IR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B0184-84ED-4467-BDD0-6C7F6F6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58E9F-9856-4E1A-985F-214CBD18D78E}"/>
              </a:ext>
            </a:extLst>
          </p:cNvPr>
          <p:cNvSpPr txBox="1"/>
          <p:nvPr/>
        </p:nvSpPr>
        <p:spPr>
          <a:xfrm>
            <a:off x="479012" y="707633"/>
            <a:ext cx="8646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Following CD-1 progress on the design for the 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IR with a focus on complementarity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C20F2-4AAA-42F9-81DF-6950E15C90C7}"/>
              </a:ext>
            </a:extLst>
          </p:cNvPr>
          <p:cNvCxnSpPr/>
          <p:nvPr/>
        </p:nvCxnSpPr>
        <p:spPr>
          <a:xfrm>
            <a:off x="10274" y="1818526"/>
            <a:ext cx="9115572" cy="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628113-FFCD-445F-9F8D-11E5D5FA54F7}"/>
              </a:ext>
            </a:extLst>
          </p:cNvPr>
          <p:cNvCxnSpPr/>
          <p:nvPr/>
        </p:nvCxnSpPr>
        <p:spPr>
          <a:xfrm>
            <a:off x="5763796" y="1388628"/>
            <a:ext cx="0" cy="5356357"/>
          </a:xfrm>
          <a:prstGeom prst="line">
            <a:avLst/>
          </a:prstGeom>
          <a:ln w="190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9A4413-B11F-43BA-9B0F-4A57E918DAC1}"/>
              </a:ext>
            </a:extLst>
          </p:cNvPr>
          <p:cNvCxnSpPr/>
          <p:nvPr/>
        </p:nvCxnSpPr>
        <p:spPr>
          <a:xfrm>
            <a:off x="2289422" y="1388628"/>
            <a:ext cx="0" cy="5356357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72E7CA-30FC-44F3-90AB-B6A61304B68A}"/>
              </a:ext>
            </a:extLst>
          </p:cNvPr>
          <p:cNvSpPr txBox="1"/>
          <p:nvPr/>
        </p:nvSpPr>
        <p:spPr>
          <a:xfrm>
            <a:off x="6811596" y="1343601"/>
            <a:ext cx="1853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IR (IP-8)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832ED-D933-4A5E-8B3B-50F479072C64}"/>
              </a:ext>
            </a:extLst>
          </p:cNvPr>
          <p:cNvSpPr txBox="1"/>
          <p:nvPr/>
        </p:nvSpPr>
        <p:spPr>
          <a:xfrm>
            <a:off x="3414158" y="1343601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IR (IP-6)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51410A-C2E2-46AB-8C27-04BFC4E485E3}"/>
              </a:ext>
            </a:extLst>
          </p:cNvPr>
          <p:cNvSpPr txBox="1"/>
          <p:nvPr/>
        </p:nvSpPr>
        <p:spPr>
          <a:xfrm>
            <a:off x="92466" y="1831654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Geometry: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B1D321-EC95-44D8-8D99-2DF6FA1FB701}"/>
              </a:ext>
            </a:extLst>
          </p:cNvPr>
          <p:cNvSpPr txBox="1"/>
          <p:nvPr/>
        </p:nvSpPr>
        <p:spPr>
          <a:xfrm>
            <a:off x="2289422" y="183165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ring inside to outside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44240E-6158-4F53-87D6-3A1A975835DC}"/>
              </a:ext>
            </a:extLst>
          </p:cNvPr>
          <p:cNvSpPr txBox="1"/>
          <p:nvPr/>
        </p:nvSpPr>
        <p:spPr>
          <a:xfrm>
            <a:off x="6767235" y="182866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ring outside to inside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07E39F-210C-48F7-B7C4-60CFD09302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057"/>
          <a:stretch/>
        </p:blipFill>
        <p:spPr>
          <a:xfrm>
            <a:off x="5003438" y="1858952"/>
            <a:ext cx="1499323" cy="10610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C2A3B0-FB83-4F27-BB03-642087E86571}"/>
              </a:ext>
            </a:extLst>
          </p:cNvPr>
          <p:cNvSpPr txBox="1"/>
          <p:nvPr/>
        </p:nvSpPr>
        <p:spPr>
          <a:xfrm>
            <a:off x="2322629" y="2343988"/>
            <a:ext cx="2770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tunnel and assembly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larger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Tunnel: ⦰ 7m +/- 140m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95CAC-4E1F-4AB9-9183-5AC46B1D1006}"/>
              </a:ext>
            </a:extLst>
          </p:cNvPr>
          <p:cNvSpPr txBox="1"/>
          <p:nvPr/>
        </p:nvSpPr>
        <p:spPr>
          <a:xfrm>
            <a:off x="6493995" y="2335025"/>
            <a:ext cx="263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tunnel and assembly hall are smaller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Tunnel: ⦰ 6.3m to 60m then 5.3m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39E05F-E16D-470C-BA34-2820ABC28EE8}"/>
              </a:ext>
            </a:extLst>
          </p:cNvPr>
          <p:cNvSpPr txBox="1"/>
          <p:nvPr/>
        </p:nvSpPr>
        <p:spPr>
          <a:xfrm>
            <a:off x="101953" y="3509682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Crossing Angle: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45D453-4A1E-4D4F-9EF0-AB05B4798991}"/>
              </a:ext>
            </a:extLst>
          </p:cNvPr>
          <p:cNvSpPr txBox="1"/>
          <p:nvPr/>
        </p:nvSpPr>
        <p:spPr>
          <a:xfrm>
            <a:off x="3534975" y="351183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BD2ABC-6A0E-4BE6-9C84-ABE8A173C3C1}"/>
              </a:ext>
            </a:extLst>
          </p:cNvPr>
          <p:cNvSpPr txBox="1"/>
          <p:nvPr/>
        </p:nvSpPr>
        <p:spPr>
          <a:xfrm>
            <a:off x="6727100" y="3517119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 focus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984715-B11A-463A-9D14-9695A85ECE08}"/>
              </a:ext>
            </a:extLst>
          </p:cNvPr>
          <p:cNvSpPr txBox="1"/>
          <p:nvPr/>
        </p:nvSpPr>
        <p:spPr>
          <a:xfrm>
            <a:off x="5852328" y="4186498"/>
            <a:ext cx="318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 physics emphasis and blind spots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 forward detectors and acceptances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 acceptance of central detector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FA669C-D3AA-4B20-95C5-7163CAB762BC}"/>
              </a:ext>
            </a:extLst>
          </p:cNvPr>
          <p:cNvSpPr txBox="1"/>
          <p:nvPr/>
        </p:nvSpPr>
        <p:spPr>
          <a:xfrm>
            <a:off x="3439573" y="4950554"/>
            <a:ext cx="4660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luminosity at lower E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optimize doublet focusing DF vs. triplet FDF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impact of far forward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acceptance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065085-CE84-4646-86F7-D8972CE6B4E7}"/>
              </a:ext>
            </a:extLst>
          </p:cNvPr>
          <p:cNvSpPr txBox="1"/>
          <p:nvPr/>
        </p:nvSpPr>
        <p:spPr>
          <a:xfrm>
            <a:off x="113680" y="5014707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Luminosity: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E237F2-5E8A-4643-9661-BFD33C52CE9F}"/>
              </a:ext>
            </a:extLst>
          </p:cNvPr>
          <p:cNvSpPr txBox="1"/>
          <p:nvPr/>
        </p:nvSpPr>
        <p:spPr>
          <a:xfrm>
            <a:off x="92466" y="592436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2C178-41DE-4EAA-A5C7-C2299A7E32E8}"/>
              </a:ext>
            </a:extLst>
          </p:cNvPr>
          <p:cNvSpPr txBox="1"/>
          <p:nvPr/>
        </p:nvSpPr>
        <p:spPr>
          <a:xfrm>
            <a:off x="4681074" y="5862722"/>
            <a:ext cx="216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 Tesla or 3 Tesla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75004A-90C1-45D2-BC3F-1D984C3EA275}"/>
              </a:ext>
            </a:extLst>
          </p:cNvPr>
          <p:cNvSpPr txBox="1"/>
          <p:nvPr/>
        </p:nvSpPr>
        <p:spPr>
          <a:xfrm>
            <a:off x="3933052" y="6165785"/>
            <a:ext cx="364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 subdetector technologies</a:t>
            </a:r>
          </a:p>
        </p:txBody>
      </p:sp>
    </p:spTree>
    <p:extLst>
      <p:ext uri="{BB962C8B-B14F-4D97-AF65-F5344CB8AC3E}">
        <p14:creationId xmlns:p14="http://schemas.microsoft.com/office/powerpoint/2010/main" val="2077720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685D-BAEE-4C2B-97E0-CF6758EF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6"/>
            <a:ext cx="9115572" cy="6259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2</a:t>
            </a:r>
            <a:r>
              <a:rPr lang="en-US" sz="3200" baseline="30000" dirty="0">
                <a:latin typeface="+mj-lt"/>
              </a:rPr>
              <a:t>nd</a:t>
            </a:r>
            <a:r>
              <a:rPr lang="en-US" sz="3200" dirty="0">
                <a:latin typeface="+mj-lt"/>
              </a:rPr>
              <a:t> Detector – Complementarity is Key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B0184-84ED-4467-BDD0-6C7F6F6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CA96B-CE96-95A1-3B78-DBB4F164FDE3}"/>
              </a:ext>
            </a:extLst>
          </p:cNvPr>
          <p:cNvSpPr txBox="1"/>
          <p:nvPr/>
        </p:nvSpPr>
        <p:spPr>
          <a:xfrm>
            <a:off x="-1" y="670142"/>
            <a:ext cx="912932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want from “Complementary”</a:t>
            </a:r>
          </a:p>
          <a:p>
            <a:pPr algn="l"/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Cross-checking important results (obvious!)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Many examples of wrong turns in history of nuclear and particle physics.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Independent cross checks (detector, community, analysis tools) are essential for timely verifications and corrections </a:t>
            </a:r>
          </a:p>
          <a:p>
            <a:pPr lvl="1">
              <a:buClr>
                <a:srgbClr val="0432FF"/>
              </a:buClr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Cross Calibration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Combining data gave well beyond the √2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statistical </a:t>
            </a:r>
          </a:p>
          <a:p>
            <a:pPr lvl="1">
              <a:buClr>
                <a:srgbClr val="0432FF"/>
              </a:buClr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       improvement … 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Different dominating H1, ZEUS systematics…</a:t>
            </a: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 </a:t>
            </a:r>
          </a:p>
          <a:p>
            <a:pPr marL="800100" lvl="1" indent="-34290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Effectively use H1 electrons with ZEUS hadrons</a:t>
            </a:r>
          </a:p>
          <a:p>
            <a:pPr lvl="1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-102" charset="2"/>
              </a:rPr>
              <a:t>       … not all optimal solutions have to be in one detector… </a:t>
            </a:r>
          </a:p>
          <a:p>
            <a:pPr lvl="1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Technology Redundancy</a:t>
            </a:r>
          </a:p>
          <a:p>
            <a:pPr>
              <a:buClr>
                <a:srgbClr val="0432FF"/>
              </a:buClr>
            </a:pPr>
            <a:r>
              <a:rPr lang="en-US" sz="1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... by applying different detector technologies and philosophies 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to similar physics aims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mitigates technology risk vs. unforeseen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differently optimizes precision and systematics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Different primary physics focuses</a:t>
            </a:r>
          </a:p>
          <a:p>
            <a:pPr>
              <a:buClr>
                <a:srgbClr val="0432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... EIC has unusually broad physics program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(from exclusive single particle production to high multiplicity 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400" dirty="0" err="1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 complex nuclear fragmentation)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Impossible to optimize for the full program in a single detector. 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Impact on IR design</a:t>
            </a:r>
            <a:endParaRPr lang="en-US" sz="1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AC2E2-960B-35B6-84DB-DDAB95963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441" y="1913272"/>
            <a:ext cx="2004627" cy="19061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CFAD70A-B941-A3ED-D262-42FE6B3C8A90}"/>
              </a:ext>
            </a:extLst>
          </p:cNvPr>
          <p:cNvGrpSpPr/>
          <p:nvPr/>
        </p:nvGrpSpPr>
        <p:grpSpPr>
          <a:xfrm>
            <a:off x="7716238" y="1925981"/>
            <a:ext cx="1375300" cy="717009"/>
            <a:chOff x="5257800" y="1752600"/>
            <a:chExt cx="3733800" cy="2133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90C60F-9463-230F-AFEE-A46FE9EC5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0200" y="1752600"/>
              <a:ext cx="3312010" cy="1769311"/>
            </a:xfrm>
            <a:prstGeom prst="rect">
              <a:avLst/>
            </a:prstGeom>
          </p:spPr>
        </p:pic>
        <p:sp>
          <p:nvSpPr>
            <p:cNvPr id="8" name="Oval 19">
              <a:extLst>
                <a:ext uri="{FF2B5EF4-FFF2-40B4-BE49-F238E27FC236}">
                  <a16:creationId xmlns:a16="http://schemas.microsoft.com/office/drawing/2014/main" id="{E2FAE61C-DC55-1E73-128A-0E0F4EF2C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1752600"/>
              <a:ext cx="3733800" cy="21336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Trebuchet MS"/>
              </a:endParaRPr>
            </a:p>
          </p:txBody>
        </p:sp>
      </p:grpSp>
      <p:sp>
        <p:nvSpPr>
          <p:cNvPr id="9" name="Line 22">
            <a:extLst>
              <a:ext uri="{FF2B5EF4-FFF2-40B4-BE49-F238E27FC236}">
                <a16:creationId xmlns:a16="http://schemas.microsoft.com/office/drawing/2014/main" id="{FD676423-4C88-81C0-B472-857895BC6E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94178" y="2476279"/>
            <a:ext cx="934235" cy="508359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Trebuchet MS"/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7DD4CBD-F953-0BBD-42F2-587DF1B0D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7"/>
          <a:stretch/>
        </p:blipFill>
        <p:spPr>
          <a:xfrm>
            <a:off x="5413575" y="3831932"/>
            <a:ext cx="3578737" cy="22147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D03F30-F147-FE21-C687-16ABB768240C}"/>
              </a:ext>
            </a:extLst>
          </p:cNvPr>
          <p:cNvSpPr txBox="1"/>
          <p:nvPr/>
        </p:nvSpPr>
        <p:spPr>
          <a:xfrm>
            <a:off x="6567910" y="4718632"/>
            <a:ext cx="100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ATLAS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223A65-7464-4F70-0AC2-5DD3C717FB4F}"/>
              </a:ext>
            </a:extLst>
          </p:cNvPr>
          <p:cNvSpPr txBox="1"/>
          <p:nvPr/>
        </p:nvSpPr>
        <p:spPr>
          <a:xfrm>
            <a:off x="8088644" y="495377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470917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685D-BAEE-4C2B-97E0-CF6758EF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6"/>
            <a:ext cx="9115572" cy="6259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Progress – Interaction Region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B0184-84ED-4467-BDD0-6C7F6F6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04048D9-7FC5-C4A8-2C74-EEA69464E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0060" y="1057126"/>
            <a:ext cx="3285951" cy="248219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681021-4C7D-5BFC-C2F7-B79AB8205AD3}"/>
              </a:ext>
            </a:extLst>
          </p:cNvPr>
          <p:cNvCxnSpPr/>
          <p:nvPr/>
        </p:nvCxnSpPr>
        <p:spPr>
          <a:xfrm>
            <a:off x="28428" y="1025343"/>
            <a:ext cx="9115572" cy="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B576895-D7E4-538A-B605-3B26EDA33DFC}"/>
              </a:ext>
            </a:extLst>
          </p:cNvPr>
          <p:cNvSpPr txBox="1"/>
          <p:nvPr/>
        </p:nvSpPr>
        <p:spPr>
          <a:xfrm>
            <a:off x="4564729" y="3483540"/>
            <a:ext cx="44801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same highlights and challenges as IP-6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pre-conceptual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design with 35mr crossing angle and secondary focus for science complementary checks.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Further study needed for the feasibility of the IR magnets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Nb3Sn magnets are being evaluated as an option.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F096873-EC2A-07D3-716A-CFE5591B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778" y="5509691"/>
            <a:ext cx="1903222" cy="1314129"/>
          </a:xfrm>
          <a:prstGeom prst="rect">
            <a:avLst/>
          </a:prstGeom>
        </p:spPr>
      </p:pic>
      <p:pic>
        <p:nvPicPr>
          <p:cNvPr id="33" name="Picture 32" descr="Chart&#10;&#10;Description automatically generated">
            <a:extLst>
              <a:ext uri="{FF2B5EF4-FFF2-40B4-BE49-F238E27FC236}">
                <a16:creationId xmlns:a16="http://schemas.microsoft.com/office/drawing/2014/main" id="{C94FB3D0-CB82-120C-DCAB-042167DA0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717" y="1088830"/>
            <a:ext cx="3118278" cy="2331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0D8664B5-686C-FD99-9E93-5E79BDE96C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21" y="3459415"/>
                <a:ext cx="4480192" cy="329206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1200" dirty="0">
                    <a:solidFill>
                      <a:srgbClr val="0432FF"/>
                    </a:solidFill>
                  </a:rPr>
                  <a:t>IR Highlights and Challenges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200" dirty="0"/>
                  <a:t>High Luminosity </a:t>
                </a:r>
                <a:r>
                  <a:rPr lang="en-US" sz="1200" dirty="0">
                    <a:sym typeface="Wingdings" pitchFamily="2" charset="2"/>
                  </a:rPr>
                  <a:t> </a:t>
                </a:r>
                <a:r>
                  <a:rPr lang="en-US" sz="1200" dirty="0"/>
                  <a:t>High current (~ 2.5 A)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200" dirty="0"/>
                  <a:t>High number of bunches (1160, ~10 ns separation)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100" dirty="0"/>
                  <a:t>Avoid parasitic collisions at IR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100" dirty="0"/>
                  <a:t>Crossing angle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100" dirty="0"/>
                  <a:t>Both focusing elements close to IP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200" dirty="0"/>
                  <a:t>Small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200" dirty="0"/>
                  <a:t>* values (h: 80/7.2 cm, e:45/5.6 cm)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100" dirty="0"/>
                  <a:t>Strong final focus magnets close to IR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100" dirty="0"/>
                  <a:t>Aperture: challenging magnet designs 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200" dirty="0"/>
                  <a:t>Polarization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100" dirty="0"/>
                  <a:t>Lattice constraints to enable polarized beams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100" dirty="0"/>
                  <a:t>Polarized hadrons / </a:t>
                </a:r>
                <a:r>
                  <a:rPr lang="en-US" sz="1100" dirty="0" err="1"/>
                  <a:t>electons</a:t>
                </a:r>
                <a:endParaRPr lang="en-US" sz="1100" dirty="0"/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100" dirty="0"/>
                  <a:t>Polarimetry (local and global)</a:t>
                </a:r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100" dirty="0"/>
                  <a:t>Spin rotators &amp; Snakes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200" dirty="0"/>
                  <a:t>electrons: Frequent on-energy bunch replacements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200" dirty="0"/>
                  <a:t>Experimental detector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200" dirty="0"/>
                  <a:t>Forward detectors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200" dirty="0"/>
                  <a:t>Experimental solenoid &amp; compensation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en-US" sz="1400" dirty="0"/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0D8664B5-686C-FD99-9E93-5E79BDE96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1" y="3459415"/>
                <a:ext cx="4480192" cy="3292064"/>
              </a:xfrm>
              <a:prstGeom prst="rect">
                <a:avLst/>
              </a:prstGeom>
              <a:blipFill>
                <a:blip r:embed="rId5"/>
                <a:stretch>
                  <a:fillRect t="-185" b="-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76C2F95-7F3C-3F54-9887-BA87BAABC528}"/>
              </a:ext>
            </a:extLst>
          </p:cNvPr>
          <p:cNvCxnSpPr>
            <a:cxnSpLocks/>
          </p:cNvCxnSpPr>
          <p:nvPr/>
        </p:nvCxnSpPr>
        <p:spPr>
          <a:xfrm>
            <a:off x="4564729" y="571500"/>
            <a:ext cx="7271" cy="6286499"/>
          </a:xfrm>
          <a:prstGeom prst="line">
            <a:avLst/>
          </a:prstGeom>
          <a:ln w="190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913E888-6D67-B6D4-79E0-5A9E18EB072D}"/>
              </a:ext>
            </a:extLst>
          </p:cNvPr>
          <p:cNvSpPr txBox="1"/>
          <p:nvPr/>
        </p:nvSpPr>
        <p:spPr>
          <a:xfrm>
            <a:off x="4601329" y="5470723"/>
            <a:ext cx="2658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focus enables: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enhanced low P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acceptance, DVCS on nuclei, Light ion tagging, Diffraction, improved Gluon imaging by detection of (A-1) nuclei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C29972-ECC7-85E3-A298-D149AFFDB319}"/>
              </a:ext>
            </a:extLst>
          </p:cNvPr>
          <p:cNvSpPr txBox="1"/>
          <p:nvPr/>
        </p:nvSpPr>
        <p:spPr>
          <a:xfrm>
            <a:off x="1407572" y="560959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+mj-lt"/>
              </a:rPr>
              <a:t>1</a:t>
            </a:r>
            <a:r>
              <a:rPr lang="en-US" sz="2400" b="1" baseline="30000" dirty="0">
                <a:solidFill>
                  <a:srgbClr val="0432FF"/>
                </a:solidFill>
                <a:latin typeface="+mj-lt"/>
              </a:rPr>
              <a:t>st</a:t>
            </a:r>
            <a:r>
              <a:rPr lang="en-US" sz="2400" b="1" dirty="0">
                <a:solidFill>
                  <a:srgbClr val="0432FF"/>
                </a:solidFill>
                <a:latin typeface="+mj-lt"/>
              </a:rPr>
              <a:t> IR (IP-6)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98B887-BD41-04A8-1192-0772CE7E0858}"/>
              </a:ext>
            </a:extLst>
          </p:cNvPr>
          <p:cNvSpPr txBox="1"/>
          <p:nvPr/>
        </p:nvSpPr>
        <p:spPr>
          <a:xfrm>
            <a:off x="5930372" y="555479"/>
            <a:ext cx="1853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+mj-lt"/>
              </a:rPr>
              <a:t>2</a:t>
            </a:r>
            <a:r>
              <a:rPr lang="en-US" sz="2400" b="1" baseline="30000" dirty="0">
                <a:solidFill>
                  <a:srgbClr val="0432FF"/>
                </a:solidFill>
                <a:latin typeface="+mj-lt"/>
              </a:rPr>
              <a:t>nd</a:t>
            </a:r>
            <a:r>
              <a:rPr lang="en-US" sz="2400" b="1" dirty="0">
                <a:solidFill>
                  <a:srgbClr val="0432FF"/>
                </a:solidFill>
                <a:latin typeface="+mj-lt"/>
              </a:rPr>
              <a:t> IR (IP-8)</a:t>
            </a:r>
          </a:p>
        </p:txBody>
      </p:sp>
    </p:spTree>
    <p:extLst>
      <p:ext uri="{BB962C8B-B14F-4D97-AF65-F5344CB8AC3E}">
        <p14:creationId xmlns:p14="http://schemas.microsoft.com/office/powerpoint/2010/main" val="3822934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685D-BAEE-4C2B-97E0-CF6758EF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6"/>
            <a:ext cx="9115572" cy="6259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IR Requirements and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B0184-84ED-4467-BDD0-6C7F6F6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Content Placeholder 4">
                <a:extLst>
                  <a:ext uri="{FF2B5EF4-FFF2-40B4-BE49-F238E27FC236}">
                    <a16:creationId xmlns:a16="http://schemas.microsoft.com/office/drawing/2014/main" id="{6542A701-EACB-7F9F-B9F1-155027F1A9C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85007" y="784089"/>
              <a:ext cx="8510202" cy="559837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015574">
                      <a:extLst>
                        <a:ext uri="{9D8B030D-6E8A-4147-A177-3AD203B41FA5}">
                          <a16:colId xmlns:a16="http://schemas.microsoft.com/office/drawing/2014/main" val="1054086273"/>
                        </a:ext>
                      </a:extLst>
                    </a:gridCol>
                    <a:gridCol w="1921279">
                      <a:extLst>
                        <a:ext uri="{9D8B030D-6E8A-4147-A177-3AD203B41FA5}">
                          <a16:colId xmlns:a16="http://schemas.microsoft.com/office/drawing/2014/main" val="1115665147"/>
                        </a:ext>
                      </a:extLst>
                    </a:gridCol>
                    <a:gridCol w="1355503">
                      <a:extLst>
                        <a:ext uri="{9D8B030D-6E8A-4147-A177-3AD203B41FA5}">
                          <a16:colId xmlns:a16="http://schemas.microsoft.com/office/drawing/2014/main" val="3369966825"/>
                        </a:ext>
                      </a:extLst>
                    </a:gridCol>
                    <a:gridCol w="1608923">
                      <a:extLst>
                        <a:ext uri="{9D8B030D-6E8A-4147-A177-3AD203B41FA5}">
                          <a16:colId xmlns:a16="http://schemas.microsoft.com/office/drawing/2014/main" val="958163174"/>
                        </a:ext>
                      </a:extLst>
                    </a:gridCol>
                    <a:gridCol w="1608923">
                      <a:extLst>
                        <a:ext uri="{9D8B030D-6E8A-4147-A177-3AD203B41FA5}">
                          <a16:colId xmlns:a16="http://schemas.microsoft.com/office/drawing/2014/main" val="213912440"/>
                        </a:ext>
                      </a:extLst>
                    </a:gridCol>
                  </a:tblGrid>
                  <a:tr h="38348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1</a:t>
                          </a:r>
                          <a:r>
                            <a:rPr lang="en-US" sz="1600" baseline="30000" dirty="0">
                              <a:solidFill>
                                <a:srgbClr val="0000FF"/>
                              </a:solidFill>
                            </a:rPr>
                            <a:t>st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 IR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nd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IR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2067620"/>
                      </a:ext>
                    </a:extLst>
                  </a:tr>
                  <a:tr h="3601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proton 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electron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proton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electron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3617755"/>
                      </a:ext>
                    </a:extLst>
                  </a:tr>
                  <a:tr h="80992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Detector occupied region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-4.5 m +5.0 m </a:t>
                          </a: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Beam elements &lt; 1.5</a:t>
                          </a:r>
                          <a:r>
                            <a:rPr lang="en-US" sz="1600" baseline="30000" dirty="0">
                              <a:solidFill>
                                <a:srgbClr val="0000FF"/>
                              </a:solidFill>
                            </a:rPr>
                            <a:t>o </a:t>
                          </a:r>
                          <a:r>
                            <a:rPr lang="en-US" sz="1600" baseline="0" dirty="0">
                              <a:solidFill>
                                <a:srgbClr val="0000FF"/>
                              </a:solidFill>
                            </a:rPr>
                            <a:t>in main detector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-4.5 m +5.0 m </a:t>
                          </a: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Beam elements &lt; 1.5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o 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</a:rPr>
                            <a:t>in main detector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6903113"/>
                      </a:ext>
                    </a:extLst>
                  </a:tr>
                  <a:tr h="32657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Polarimetry 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Yes (IR4)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local</a:t>
                          </a:r>
                          <a:endParaRPr 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Yes (IR4)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local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6773504"/>
                      </a:ext>
                    </a:extLst>
                  </a:tr>
                  <a:tr h="3601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2</a:t>
                          </a:r>
                          <a:r>
                            <a:rPr lang="en-US" sz="1600" baseline="30000" dirty="0"/>
                            <a:t>nd</a:t>
                          </a:r>
                          <a:r>
                            <a:rPr lang="en-US" sz="1600" dirty="0"/>
                            <a:t> focus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No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Yes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0189683"/>
                      </a:ext>
                    </a:extLst>
                  </a:tr>
                  <a:tr h="56994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/>
                            <a:t>* </a:t>
                          </a:r>
                          <a:r>
                            <a:rPr lang="en-US" sz="1600" baseline="0" dirty="0"/>
                            <a:t>@ </a:t>
                          </a:r>
                          <a:r>
                            <a:rPr lang="en-US" sz="1600" dirty="0"/>
                            <a:t>275 GeV (h), 10 GeV (e)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rgbClr val="0000FF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rgbClr val="0000FF"/>
                              </a:solidFill>
                            </a:rPr>
                            <a:t>x 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= 80 cm </a:t>
                          </a:r>
                          <a:endParaRPr lang="en-US" sz="16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rgbClr val="0000FF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rgbClr val="0000FF"/>
                              </a:solidFill>
                            </a:rPr>
                            <a:t>y 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= 7.2 cm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rgbClr val="0000FF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rgbClr val="0000FF"/>
                              </a:solidFill>
                            </a:rPr>
                            <a:t>x 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= 45 cm</a:t>
                          </a:r>
                          <a:endParaRPr lang="en-US" sz="16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rgbClr val="0000FF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rgbClr val="0000FF"/>
                              </a:solidFill>
                            </a:rPr>
                            <a:t>y 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= 5.6 cm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</a:rPr>
                            <a:t>x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= 80 cm </a:t>
                          </a:r>
                          <a:endPara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</a:rPr>
                            <a:t>y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= 7.2 cm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</a:rPr>
                            <a:t>x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= 45 cm</a:t>
                          </a:r>
                          <a:endPara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</a:rPr>
                            <a:t>y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= 5.6 cm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420922"/>
                      </a:ext>
                    </a:extLst>
                  </a:tr>
                  <a:tr h="80992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ZDC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0.6m x 0.6m x 2m @ s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30m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: ±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 4 </a:t>
                          </a:r>
                          <a:r>
                            <a:rPr lang="en-US" sz="1600" dirty="0" err="1">
                              <a:solidFill>
                                <a:srgbClr val="0000FF"/>
                              </a:solidFill>
                            </a:rPr>
                            <a:t>mrad</a:t>
                          </a:r>
                          <a:endParaRPr lang="en-US" sz="16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0.6m x 0.6m x 2m @ s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</m:t>
                              </m:r>
                              <m:r>
                                <a:rPr lang="en-U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0m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: ±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4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mrad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9275363"/>
                      </a:ext>
                    </a:extLst>
                  </a:tr>
                  <a:tr h="3601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Roman Pots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1-5 </a:t>
                          </a:r>
                          <a:r>
                            <a:rPr lang="en-US" sz="1600" dirty="0" err="1">
                              <a:solidFill>
                                <a:srgbClr val="0000FF"/>
                              </a:solidFill>
                            </a:rPr>
                            <a:t>mrad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, @s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30m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0-5 </a:t>
                          </a:r>
                          <a:r>
                            <a:rPr lang="en-US" sz="1600" dirty="0" err="1">
                              <a:solidFill>
                                <a:srgbClr val="FF0000"/>
                              </a:solidFill>
                            </a:rPr>
                            <a:t>mrad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, @s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30-45m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1201328"/>
                      </a:ext>
                    </a:extLst>
                  </a:tr>
                  <a:tr h="63501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Scattered particle acceptance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p: 0.18 GeV/c &lt; </a:t>
                          </a:r>
                          <a:r>
                            <a:rPr lang="en-US" sz="1600" dirty="0" err="1">
                              <a:solidFill>
                                <a:srgbClr val="0000FF"/>
                              </a:solidFill>
                            </a:rPr>
                            <a:t>p</a:t>
                          </a:r>
                          <a:r>
                            <a:rPr lang="en-US" sz="1600" baseline="-25000" dirty="0" err="1">
                              <a:solidFill>
                                <a:srgbClr val="0000FF"/>
                              </a:solidFill>
                            </a:rPr>
                            <a:t>T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 &lt; 1.3 GeV/c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p: 0 GeV/c &lt; </a:t>
                          </a:r>
                          <a:r>
                            <a:rPr lang="en-US" sz="1600" dirty="0" err="1">
                              <a:solidFill>
                                <a:srgbClr val="FF0000"/>
                              </a:solidFill>
                            </a:rPr>
                            <a:t>p</a:t>
                          </a:r>
                          <a:r>
                            <a:rPr lang="en-US" sz="1600" baseline="-25000" dirty="0" err="1">
                              <a:solidFill>
                                <a:srgbClr val="FF0000"/>
                              </a:solidFill>
                            </a:rPr>
                            <a:t>T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 &lt; 1.3 GeV/c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9887425"/>
                      </a:ext>
                    </a:extLst>
                  </a:tr>
                  <a:tr h="3601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Q</a:t>
                          </a:r>
                          <a:r>
                            <a:rPr lang="en-US" sz="1600" baseline="30000" dirty="0"/>
                            <a:t>2</a:t>
                          </a:r>
                          <a:r>
                            <a:rPr lang="en-US" sz="1600" dirty="0"/>
                            <a:t> tagger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Q</a:t>
                          </a:r>
                          <a:r>
                            <a:rPr lang="en-US" sz="1600" baseline="30000" dirty="0">
                              <a:solidFill>
                                <a:srgbClr val="0000FF"/>
                              </a:solidFill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&lt; 0.1 GeV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8523664"/>
                      </a:ext>
                    </a:extLst>
                  </a:tr>
                  <a:tr h="3601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Crossing angle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25 </a:t>
                          </a:r>
                          <a:r>
                            <a:rPr lang="en-US" sz="1600" dirty="0" err="1">
                              <a:solidFill>
                                <a:srgbClr val="0000FF"/>
                              </a:solidFill>
                            </a:rPr>
                            <a:t>mrad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35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mrad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59913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Content Placeholder 4">
                <a:extLst>
                  <a:ext uri="{FF2B5EF4-FFF2-40B4-BE49-F238E27FC236}">
                    <a16:creationId xmlns:a16="http://schemas.microsoft.com/office/drawing/2014/main" id="{6542A701-EACB-7F9F-B9F1-155027F1A9C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81814667"/>
                  </p:ext>
                </p:extLst>
              </p:nvPr>
            </p:nvGraphicFramePr>
            <p:xfrm>
              <a:off x="285007" y="784089"/>
              <a:ext cx="8510202" cy="559837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015574">
                      <a:extLst>
                        <a:ext uri="{9D8B030D-6E8A-4147-A177-3AD203B41FA5}">
                          <a16:colId xmlns:a16="http://schemas.microsoft.com/office/drawing/2014/main" val="1054086273"/>
                        </a:ext>
                      </a:extLst>
                    </a:gridCol>
                    <a:gridCol w="1921279">
                      <a:extLst>
                        <a:ext uri="{9D8B030D-6E8A-4147-A177-3AD203B41FA5}">
                          <a16:colId xmlns:a16="http://schemas.microsoft.com/office/drawing/2014/main" val="1115665147"/>
                        </a:ext>
                      </a:extLst>
                    </a:gridCol>
                    <a:gridCol w="1355503">
                      <a:extLst>
                        <a:ext uri="{9D8B030D-6E8A-4147-A177-3AD203B41FA5}">
                          <a16:colId xmlns:a16="http://schemas.microsoft.com/office/drawing/2014/main" val="3369966825"/>
                        </a:ext>
                      </a:extLst>
                    </a:gridCol>
                    <a:gridCol w="1608923">
                      <a:extLst>
                        <a:ext uri="{9D8B030D-6E8A-4147-A177-3AD203B41FA5}">
                          <a16:colId xmlns:a16="http://schemas.microsoft.com/office/drawing/2014/main" val="958163174"/>
                        </a:ext>
                      </a:extLst>
                    </a:gridCol>
                    <a:gridCol w="1608923">
                      <a:extLst>
                        <a:ext uri="{9D8B030D-6E8A-4147-A177-3AD203B41FA5}">
                          <a16:colId xmlns:a16="http://schemas.microsoft.com/office/drawing/2014/main" val="213912440"/>
                        </a:ext>
                      </a:extLst>
                    </a:gridCol>
                  </a:tblGrid>
                  <a:tr h="38348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1</a:t>
                          </a:r>
                          <a:r>
                            <a:rPr lang="en-US" sz="1600" baseline="30000" dirty="0">
                              <a:solidFill>
                                <a:srgbClr val="0000FF"/>
                              </a:solidFill>
                            </a:rPr>
                            <a:t>st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 IR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nd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IR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2067620"/>
                      </a:ext>
                    </a:extLst>
                  </a:tr>
                  <a:tr h="3601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proton 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electron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proton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electron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3617755"/>
                      </a:ext>
                    </a:extLst>
                  </a:tr>
                  <a:tr h="8229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Detector occupied region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-4.5 m +5.0 m </a:t>
                          </a: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Beam elements &lt; 1.5</a:t>
                          </a:r>
                          <a:r>
                            <a:rPr lang="en-US" sz="1600" baseline="30000" dirty="0">
                              <a:solidFill>
                                <a:srgbClr val="0000FF"/>
                              </a:solidFill>
                            </a:rPr>
                            <a:t>o </a:t>
                          </a:r>
                          <a:r>
                            <a:rPr lang="en-US" sz="1600" baseline="0" dirty="0">
                              <a:solidFill>
                                <a:srgbClr val="0000FF"/>
                              </a:solidFill>
                            </a:rPr>
                            <a:t>in main detector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-4.5 m +5.0 m </a:t>
                          </a: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Beam elements &lt; 1.5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o 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</a:rPr>
                            <a:t>in main detector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6903113"/>
                      </a:ext>
                    </a:extLst>
                  </a:tr>
                  <a:tr h="3352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Polarimetry 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Yes (IR4)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local</a:t>
                          </a:r>
                          <a:endParaRPr 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Yes (IR4)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local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6773504"/>
                      </a:ext>
                    </a:extLst>
                  </a:tr>
                  <a:tr h="3601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2</a:t>
                          </a:r>
                          <a:r>
                            <a:rPr lang="en-US" sz="1600" baseline="30000" dirty="0"/>
                            <a:t>nd</a:t>
                          </a:r>
                          <a:r>
                            <a:rPr lang="en-US" sz="1600" dirty="0"/>
                            <a:t> focus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No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Yes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018968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2" t="-392632" r="-323263" b="-48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5397" t="-392632" r="-239683" b="-48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0135" t="-392632" r="-238565" b="-48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29545" t="-392632" r="-101515" b="-48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29545" t="-392632" r="-1515" b="-486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420922"/>
                      </a:ext>
                    </a:extLst>
                  </a:tr>
                  <a:tr h="8229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ZDC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5397" t="-346667" r="-239683" b="-24222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29545" t="-346667" r="-101515" b="-242222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9275363"/>
                      </a:ext>
                    </a:extLst>
                  </a:tr>
                  <a:tr h="57912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Roman Pots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5397" t="-628125" r="-239683" b="-24062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29545" t="-628125" r="-101515" b="-24062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1201328"/>
                      </a:ext>
                    </a:extLst>
                  </a:tr>
                  <a:tr h="63501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Scattered particle acceptance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p: 0.18 GeV/c &lt; </a:t>
                          </a:r>
                          <a:r>
                            <a:rPr lang="en-US" sz="1600" dirty="0" err="1">
                              <a:solidFill>
                                <a:srgbClr val="0000FF"/>
                              </a:solidFill>
                            </a:rPr>
                            <a:t>p</a:t>
                          </a:r>
                          <a:r>
                            <a:rPr lang="en-US" sz="1600" baseline="-25000" dirty="0" err="1">
                              <a:solidFill>
                                <a:srgbClr val="0000FF"/>
                              </a:solidFill>
                            </a:rPr>
                            <a:t>T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 &lt; 1.3 GeV/c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p: 0 GeV/c &lt; </a:t>
                          </a:r>
                          <a:r>
                            <a:rPr lang="en-US" sz="1600" dirty="0" err="1">
                              <a:solidFill>
                                <a:srgbClr val="FF0000"/>
                              </a:solidFill>
                            </a:rPr>
                            <a:t>p</a:t>
                          </a:r>
                          <a:r>
                            <a:rPr lang="en-US" sz="1600" baseline="-25000" dirty="0" err="1">
                              <a:solidFill>
                                <a:srgbClr val="FF0000"/>
                              </a:solidFill>
                            </a:rPr>
                            <a:t>T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 &lt; 1.3 GeV/c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9887425"/>
                      </a:ext>
                    </a:extLst>
                  </a:tr>
                  <a:tr h="3601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Q</a:t>
                          </a:r>
                          <a:r>
                            <a:rPr lang="en-US" sz="1600" baseline="30000" dirty="0"/>
                            <a:t>2</a:t>
                          </a:r>
                          <a:r>
                            <a:rPr lang="en-US" sz="1600" dirty="0"/>
                            <a:t> tagger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Q</a:t>
                          </a:r>
                          <a:r>
                            <a:rPr lang="en-US" sz="1600" baseline="30000" dirty="0">
                              <a:solidFill>
                                <a:srgbClr val="0000FF"/>
                              </a:solidFill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&lt; 0.1 GeV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8523664"/>
                      </a:ext>
                    </a:extLst>
                  </a:tr>
                  <a:tr h="36011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lang="en-US" sz="1600" dirty="0"/>
                            <a:t>Crossing angle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25 </a:t>
                          </a:r>
                          <a:r>
                            <a:rPr lang="en-US" sz="1600" dirty="0" err="1">
                              <a:solidFill>
                                <a:srgbClr val="0000FF"/>
                              </a:solidFill>
                            </a:rPr>
                            <a:t>mrad</a:t>
                          </a:r>
                          <a:r>
                            <a:rPr lang="en-US" sz="1600" dirty="0">
                              <a:solidFill>
                                <a:srgbClr val="0000FF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35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mrad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599134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9C3CE20F-BD6D-3EEA-21AA-A52BF52BFECC}"/>
              </a:ext>
            </a:extLst>
          </p:cNvPr>
          <p:cNvSpPr txBox="1"/>
          <p:nvPr/>
        </p:nvSpPr>
        <p:spPr>
          <a:xfrm>
            <a:off x="348791" y="475534"/>
            <a:ext cx="847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(from talk of Angelika Drees and Randy Gamage at DPAP meeting December 13-15, 2021)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89936A-57AE-5C0F-0B8F-CD1F300E5F47}"/>
              </a:ext>
            </a:extLst>
          </p:cNvPr>
          <p:cNvSpPr/>
          <p:nvPr/>
        </p:nvSpPr>
        <p:spPr>
          <a:xfrm>
            <a:off x="2316480" y="4450080"/>
            <a:ext cx="1889760" cy="1209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1694B-58A6-B5FD-A4D6-B78EC0A2EE5E}"/>
              </a:ext>
            </a:extLst>
          </p:cNvPr>
          <p:cNvSpPr/>
          <p:nvPr/>
        </p:nvSpPr>
        <p:spPr>
          <a:xfrm>
            <a:off x="5588000" y="4439920"/>
            <a:ext cx="1595120" cy="12090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38C0C4-8503-55B4-7A4A-994FED39FFD5}"/>
              </a:ext>
            </a:extLst>
          </p:cNvPr>
          <p:cNvSpPr/>
          <p:nvPr/>
        </p:nvSpPr>
        <p:spPr>
          <a:xfrm>
            <a:off x="5588000" y="2682240"/>
            <a:ext cx="1595120" cy="3693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13100-D152-7940-8BC6-D83B6C57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D91619-9E4C-7B42-B84B-D77CF864B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 – A Unique Collider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E1EA00-A095-5769-BD23-7BDD0B11B6C2}"/>
              </a:ext>
            </a:extLst>
          </p:cNvPr>
          <p:cNvCxnSpPr>
            <a:cxnSpLocks/>
          </p:cNvCxnSpPr>
          <p:nvPr/>
        </p:nvCxnSpPr>
        <p:spPr>
          <a:xfrm>
            <a:off x="4572000" y="575154"/>
            <a:ext cx="0" cy="5527857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9E427C-C0C9-66E1-1137-885D7B798504}"/>
              </a:ext>
            </a:extLst>
          </p:cNvPr>
          <p:cNvCxnSpPr>
            <a:cxnSpLocks/>
          </p:cNvCxnSpPr>
          <p:nvPr/>
        </p:nvCxnSpPr>
        <p:spPr>
          <a:xfrm>
            <a:off x="192505" y="967974"/>
            <a:ext cx="8726323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265858-D443-5771-9312-899DDF042839}"/>
              </a:ext>
            </a:extLst>
          </p:cNvPr>
          <p:cNvSpPr txBox="1"/>
          <p:nvPr/>
        </p:nvSpPr>
        <p:spPr>
          <a:xfrm>
            <a:off x="1863748" y="552420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F3332-16AC-8E0D-98CC-6732721EC81D}"/>
              </a:ext>
            </a:extLst>
          </p:cNvPr>
          <p:cNvSpPr txBox="1"/>
          <p:nvPr/>
        </p:nvSpPr>
        <p:spPr>
          <a:xfrm>
            <a:off x="5850556" y="56112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/RHIC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27C17D-296F-BB31-E85B-0B908278F5F9}"/>
              </a:ext>
            </a:extLst>
          </p:cNvPr>
          <p:cNvSpPr txBox="1"/>
          <p:nvPr/>
        </p:nvSpPr>
        <p:spPr>
          <a:xfrm>
            <a:off x="225172" y="1067320"/>
            <a:ext cx="3894015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collide different beam species: ep &amp;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consequences for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i.e. beam gas events</a:t>
            </a:r>
          </a:p>
          <a:p>
            <a:pPr lvl="1"/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synchrotron radiation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asymmetric beam energies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boosted kinematics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high activity at high |</a:t>
            </a:r>
            <a:r>
              <a:rPr lang="en-US" sz="1600" dirty="0">
                <a:latin typeface="Symbol" panose="05050102010706020507" pitchFamily="18" charset="2"/>
                <a:cs typeface="Arial" panose="020B0604020202020204" pitchFamily="34" charset="0"/>
                <a:sym typeface="Wingdings" pitchFamily="2" charset="2"/>
              </a:rPr>
              <a:t>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|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Small bunch spacing:  10 ns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crossing angle: 25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mrad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wide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factor 6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both beams are polarized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stat uncertainty: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~ 1/(P</a:t>
            </a:r>
            <a:r>
              <a:rPr lang="en-US" sz="1600" b="1" i="1" baseline="-25000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1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P</a:t>
            </a:r>
            <a:r>
              <a:rPr lang="en-US" sz="1600" b="1" i="1" baseline="-25000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2</a:t>
            </a:r>
            <a:r>
              <a:rPr lang="en-US" sz="1600" b="1" i="1" baseline="38000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(L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dt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 )</a:t>
            </a:r>
            <a:r>
              <a:rPr lang="en-US" sz="1600" b="1" i="1" baseline="38000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1/2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)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62E00-5D83-54CC-31A1-6CC20216BACA}"/>
              </a:ext>
            </a:extLst>
          </p:cNvPr>
          <p:cNvSpPr txBox="1"/>
          <p:nvPr/>
        </p:nvSpPr>
        <p:spPr>
          <a:xfrm>
            <a:off x="4635116" y="1036543"/>
            <a:ext cx="458651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collide the same beam species: pp,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AA</a:t>
            </a:r>
          </a:p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i.e. beam gas events, high pile up</a:t>
            </a:r>
          </a:p>
          <a:p>
            <a:pPr algn="l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symmetric beam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kinematics is not boosted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most activity at midrapidity</a:t>
            </a: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 bunch spacing: 25 ns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significant crossing angle yet (150 </a:t>
            </a:r>
            <a:r>
              <a:rPr lang="en-US" sz="1600" dirty="0" err="1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now)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LHC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limited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factor 2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RHIC wide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range in center of mass energies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factor 26 in AA and 8 in pp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 beam polarization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stat uncertainty: ~1/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(L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dt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 )</a:t>
            </a:r>
            <a:r>
              <a:rPr lang="en-US" sz="1600" b="1" i="1" baseline="38000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1/2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3" name="Curved Right Arrow 32">
            <a:extLst>
              <a:ext uri="{FF2B5EF4-FFF2-40B4-BE49-F238E27FC236}">
                <a16:creationId xmlns:a16="http://schemas.microsoft.com/office/drawing/2014/main" id="{783C54E0-035A-4210-593C-841C19385680}"/>
              </a:ext>
            </a:extLst>
          </p:cNvPr>
          <p:cNvSpPr/>
          <p:nvPr/>
        </p:nvSpPr>
        <p:spPr bwMode="auto">
          <a:xfrm>
            <a:off x="68078" y="5837857"/>
            <a:ext cx="558800" cy="600541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63969C-21DA-B9C1-0113-AC69EF479BB4}"/>
              </a:ext>
            </a:extLst>
          </p:cNvPr>
          <p:cNvSpPr txBox="1"/>
          <p:nvPr/>
        </p:nvSpPr>
        <p:spPr>
          <a:xfrm>
            <a:off x="592990" y="6103242"/>
            <a:ext cx="86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Differences impact detector acceptance and possible detector technologies</a:t>
            </a:r>
          </a:p>
        </p:txBody>
      </p:sp>
    </p:spTree>
    <p:extLst>
      <p:ext uri="{BB962C8B-B14F-4D97-AF65-F5344CB8AC3E}">
        <p14:creationId xmlns:p14="http://schemas.microsoft.com/office/powerpoint/2010/main" val="38956755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685D-BAEE-4C2B-97E0-CF6758EF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6"/>
            <a:ext cx="9115572" cy="6259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Science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B0184-84ED-4467-BDD0-6C7F6F6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97D69B-90CD-4FD3-B690-8A42EDAB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10" y="1158800"/>
            <a:ext cx="8153819" cy="29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835EF1-45A6-C464-350D-1245870496EB}"/>
              </a:ext>
            </a:extLst>
          </p:cNvPr>
          <p:cNvSpPr txBox="1"/>
          <p:nvPr/>
        </p:nvSpPr>
        <p:spPr>
          <a:xfrm>
            <a:off x="480876" y="545068"/>
            <a:ext cx="8153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Interaction Region design that includes a secondary focus provides a distinct advantage for tagging experiments off heavy ion beams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45E8BF-3BE0-2FB0-7BE2-DA8E02040BC7}"/>
              </a:ext>
            </a:extLst>
          </p:cNvPr>
          <p:cNvSpPr txBox="1"/>
          <p:nvPr/>
        </p:nvSpPr>
        <p:spPr>
          <a:xfrm>
            <a:off x="645965" y="4157879"/>
            <a:ext cx="39260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focus enables: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enhanced low P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acceptance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DVCS on nuclei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ion tagging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Diffraction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 Gluon imaging by detection of (A-1) nuclei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A674B3-F9AB-39F6-CB27-E6BE1E293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33" y="4189254"/>
            <a:ext cx="3208502" cy="22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973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D1408-11C1-B44B-9FE4-21FA6E86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480E3B-F596-D743-85B4-083867A5E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4CD421F-61A7-5504-9FB8-74F3E19A7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8173"/>
            <a:ext cx="9144000" cy="4277027"/>
          </a:xfrm>
        </p:spPr>
        <p:txBody>
          <a:bodyPr>
            <a:normAutofit/>
          </a:bodyPr>
          <a:lstStyle/>
          <a:p>
            <a:r>
              <a:rPr lang="en-US" dirty="0"/>
              <a:t>             a modern forward looking general purpose detector</a:t>
            </a:r>
          </a:p>
          <a:p>
            <a:pPr lvl="1"/>
            <a:r>
              <a:rPr lang="en-US" dirty="0"/>
              <a:t>several novel technologies that will advance the state of the art</a:t>
            </a:r>
          </a:p>
          <a:p>
            <a:pPr lvl="1"/>
            <a:r>
              <a:rPr lang="en-US" dirty="0"/>
              <a:t>scope well defined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last two technology choices finalized by 04/21/2023</a:t>
            </a:r>
          </a:p>
          <a:p>
            <a:pPr lvl="2"/>
            <a:r>
              <a:rPr lang="en-US" dirty="0"/>
              <a:t>Long Lead Procurements identified and corresponding design prioritized</a:t>
            </a:r>
          </a:p>
          <a:p>
            <a:pPr lvl="1"/>
            <a:r>
              <a:rPr lang="en-US" dirty="0"/>
              <a:t>construction and installation timelines understood </a:t>
            </a:r>
          </a:p>
          <a:p>
            <a:r>
              <a:rPr lang="en-US" dirty="0"/>
              <a:t>             collaboration will be fully integrated in project structure</a:t>
            </a:r>
            <a:endParaRPr lang="en-US" sz="1600" dirty="0"/>
          </a:p>
          <a:p>
            <a:pPr lvl="1"/>
            <a:r>
              <a:rPr lang="en-US" dirty="0"/>
              <a:t>Detector subsystem technical leads will be technical contact of subsystem on Level-4</a:t>
            </a:r>
          </a:p>
          <a:p>
            <a:pPr lvl="1"/>
            <a:r>
              <a:rPr lang="en-US" sz="1600" dirty="0">
                <a:solidFill>
                  <a:prstClr val="black"/>
                </a:solidFill>
              </a:rPr>
              <a:t>L5 Work Package leaders as defined in the           </a:t>
            </a:r>
            <a:r>
              <a:rPr lang="en-US" dirty="0">
                <a:solidFill>
                  <a:prstClr val="black"/>
                </a:solidFill>
              </a:rPr>
              <a:t>d</a:t>
            </a:r>
            <a:r>
              <a:rPr lang="en-US" sz="1600" dirty="0">
                <a:solidFill>
                  <a:prstClr val="black"/>
                </a:solidFill>
              </a:rPr>
              <a:t>etector subsystem - structures</a:t>
            </a:r>
          </a:p>
          <a:p>
            <a:r>
              <a:rPr lang="en-US" dirty="0"/>
              <a:t> Progress in R&amp;D and PED has already now large intellectual and in-kind contributions  from the international community  -- </a:t>
            </a:r>
            <a:r>
              <a:rPr lang="en-US" dirty="0">
                <a:solidFill>
                  <a:srgbClr val="0000FF"/>
                </a:solidFill>
              </a:rPr>
              <a:t>THANK YOU</a:t>
            </a:r>
          </a:p>
          <a:p>
            <a:r>
              <a:rPr lang="en-US" dirty="0"/>
              <a:t> Collaboration on all subsystems with and without in-kind contribution is extremely welcome</a:t>
            </a:r>
          </a:p>
          <a:p>
            <a:pPr lvl="1"/>
            <a:r>
              <a:rPr lang="en-US" dirty="0"/>
              <a:t>the EIC project is planning on in-kind at a level that corresponds to the expressions of interest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1/3 of total detector cost</a:t>
            </a:r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0FCDDD4F-8D67-6778-1544-9A40AFD0E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39" y="337655"/>
            <a:ext cx="752221" cy="541181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03DBE81-9A05-C7C7-CF8D-56DA8BB0F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4" y="1830123"/>
            <a:ext cx="752221" cy="541181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DA40473-70A6-0FE5-3B8F-21670CB3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279" y="2530366"/>
            <a:ext cx="505707" cy="3638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8FE974-6402-3650-8623-531EA781E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643" y="4485820"/>
            <a:ext cx="4373357" cy="237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"/>
            <a:ext cx="9052560" cy="672992"/>
          </a:xfrm>
        </p:spPr>
        <p:txBody>
          <a:bodyPr>
            <a:normAutofit/>
          </a:bodyPr>
          <a:lstStyle/>
          <a:p>
            <a:r>
              <a:rPr lang="en-US" sz="2400" dirty="0"/>
              <a:t>Accelerator Science and Technology – Ongoing EIC R&amp;D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5A06EBB-1DCB-F26E-C1C5-EA770445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58" y="1746546"/>
            <a:ext cx="8348935" cy="4332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9664FA-1941-FE26-7F5A-19C6B2004A84}"/>
              </a:ext>
            </a:extLst>
          </p:cNvPr>
          <p:cNvSpPr txBox="1"/>
          <p:nvPr/>
        </p:nvSpPr>
        <p:spPr>
          <a:xfrm>
            <a:off x="379276" y="1962910"/>
            <a:ext cx="129049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Cavity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9AF0F0-1915-74FB-9EC7-500290072D8D}"/>
              </a:ext>
            </a:extLst>
          </p:cNvPr>
          <p:cNvSpPr txBox="1"/>
          <p:nvPr/>
        </p:nvSpPr>
        <p:spPr>
          <a:xfrm>
            <a:off x="6172815" y="4219411"/>
            <a:ext cx="159618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Proton Injection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Kicker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760FE-635B-B4AE-87E2-1E560844A9B3}"/>
              </a:ext>
            </a:extLst>
          </p:cNvPr>
          <p:cNvSpPr txBox="1"/>
          <p:nvPr/>
        </p:nvSpPr>
        <p:spPr>
          <a:xfrm>
            <a:off x="3156956" y="4833994"/>
            <a:ext cx="190958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 Design and Magnet Prototyping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2B5CA-CA0F-5F35-D7C0-98447838A095}"/>
              </a:ext>
            </a:extLst>
          </p:cNvPr>
          <p:cNvSpPr txBox="1"/>
          <p:nvPr/>
        </p:nvSpPr>
        <p:spPr>
          <a:xfrm>
            <a:off x="5964523" y="634515"/>
            <a:ext cx="199110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Cooler Electron 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318A55-A7E0-6A05-B118-CA64DC2580ED}"/>
              </a:ext>
            </a:extLst>
          </p:cNvPr>
          <p:cNvSpPr txBox="1"/>
          <p:nvPr/>
        </p:nvSpPr>
        <p:spPr>
          <a:xfrm>
            <a:off x="7999670" y="1347433"/>
            <a:ext cx="112997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Polarized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41DD6-7FF2-87B8-FB88-4D0B6D1F018F}"/>
              </a:ext>
            </a:extLst>
          </p:cNvPr>
          <p:cNvSpPr txBox="1"/>
          <p:nvPr/>
        </p:nvSpPr>
        <p:spPr>
          <a:xfrm>
            <a:off x="1354752" y="989635"/>
            <a:ext cx="141021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Vacuum R&amp;D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B10118-CEC1-9FAB-B1A6-7C616DB9B2E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960075" y="1280846"/>
            <a:ext cx="829173" cy="10980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446D1A-87D0-F098-88A2-986D147A0EA7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8112202" y="1993764"/>
            <a:ext cx="452454" cy="447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466888-3BC7-8FB6-C18A-BBDF6BDCB81B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2918375" y="3856320"/>
            <a:ext cx="1120294" cy="3302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AC6CF0-92DF-6526-0EE8-166C0CB2299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4111747" y="3856320"/>
            <a:ext cx="701288" cy="9776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A1E3AE-E89F-1D38-6C61-FAE8454BFB97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6405248" y="3825425"/>
            <a:ext cx="565661" cy="3939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F31BEE-5FEB-770F-A0E3-C5236CF34FD8}"/>
              </a:ext>
            </a:extLst>
          </p:cNvPr>
          <p:cNvCxnSpPr>
            <a:cxnSpLocks/>
          </p:cNvCxnSpPr>
          <p:nvPr/>
        </p:nvCxnSpPr>
        <p:spPr>
          <a:xfrm>
            <a:off x="1669770" y="2312014"/>
            <a:ext cx="660259" cy="2767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BB8562-2C38-CA77-8C3E-35F70C19A13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059858" y="1635966"/>
            <a:ext cx="1190119" cy="4617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5DC13E-DC26-58DF-86A5-2ED3A54B3DAC}"/>
              </a:ext>
            </a:extLst>
          </p:cNvPr>
          <p:cNvSpPr txBox="1"/>
          <p:nvPr/>
        </p:nvSpPr>
        <p:spPr>
          <a:xfrm>
            <a:off x="0" y="2931847"/>
            <a:ext cx="115873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RF 500kW FPC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EB5CB3-9480-9DE6-765D-FB3C46A3E444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1158734" y="2739348"/>
            <a:ext cx="1238476" cy="6541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DD8679-EFDE-9A36-835F-EA5EE3C7CDDF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671349" y="2709172"/>
            <a:ext cx="1927499" cy="14234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FF1149-097D-A908-F956-B1BDC681C71E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904096" y="3904077"/>
            <a:ext cx="926967" cy="1068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A78ADA-8F35-5FB4-F28D-7B8A54B992B6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270090" y="1896821"/>
            <a:ext cx="477825" cy="325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0CD01F-B50B-657A-1CD3-7CBE6A59314C}"/>
              </a:ext>
            </a:extLst>
          </p:cNvPr>
          <p:cNvSpPr txBox="1"/>
          <p:nvPr/>
        </p:nvSpPr>
        <p:spPr>
          <a:xfrm>
            <a:off x="3204450" y="2730912"/>
            <a:ext cx="320079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HSR Vacuum Upgrade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B35BB3-23A1-9231-00AB-35A41B441D9B}"/>
              </a:ext>
            </a:extLst>
          </p:cNvPr>
          <p:cNvSpPr txBox="1"/>
          <p:nvPr/>
        </p:nvSpPr>
        <p:spPr>
          <a:xfrm>
            <a:off x="7918390" y="3532011"/>
            <a:ext cx="122561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Hadron Polarimetry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89510CB-6906-4FD8-6AA9-0B4C9C256259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7708332" y="3430545"/>
            <a:ext cx="822863" cy="101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56E304-EABE-EF4C-F4D2-881AF291CD8D}"/>
              </a:ext>
            </a:extLst>
          </p:cNvPr>
          <p:cNvSpPr txBox="1"/>
          <p:nvPr/>
        </p:nvSpPr>
        <p:spPr>
          <a:xfrm>
            <a:off x="9529" y="4132591"/>
            <a:ext cx="132363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RF HOM Damper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CA852F-B723-6548-0C76-363096968BDD}"/>
              </a:ext>
            </a:extLst>
          </p:cNvPr>
          <p:cNvSpPr txBox="1"/>
          <p:nvPr/>
        </p:nvSpPr>
        <p:spPr>
          <a:xfrm>
            <a:off x="2130329" y="4186590"/>
            <a:ext cx="157609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Crab Cavity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AE26A4-870F-01AE-059F-2771D790CC3E}"/>
              </a:ext>
            </a:extLst>
          </p:cNvPr>
          <p:cNvSpPr txBox="1"/>
          <p:nvPr/>
        </p:nvSpPr>
        <p:spPr>
          <a:xfrm>
            <a:off x="3506020" y="973491"/>
            <a:ext cx="152813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 Injection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Kicker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8BBFC3-D31F-9785-CCF6-961E75AC1ADB}"/>
              </a:ext>
            </a:extLst>
          </p:cNvPr>
          <p:cNvSpPr txBox="1"/>
          <p:nvPr/>
        </p:nvSpPr>
        <p:spPr>
          <a:xfrm>
            <a:off x="5256878" y="4972493"/>
            <a:ext cx="114837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 Vacuum Chamber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E35C8D-FAB9-E0D1-ED67-109D195BA567}"/>
              </a:ext>
            </a:extLst>
          </p:cNvPr>
          <p:cNvSpPr/>
          <p:nvPr/>
        </p:nvSpPr>
        <p:spPr>
          <a:xfrm>
            <a:off x="4038669" y="3259400"/>
            <a:ext cx="77436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7BE25B-2156-F99F-815F-E29D45BDE948}"/>
              </a:ext>
            </a:extLst>
          </p:cNvPr>
          <p:cNvSpPr/>
          <p:nvPr/>
        </p:nvSpPr>
        <p:spPr>
          <a:xfrm>
            <a:off x="2345404" y="2989148"/>
            <a:ext cx="77436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A08DD6-EE5D-3E56-8F90-C5E36BA5A00C}"/>
              </a:ext>
            </a:extLst>
          </p:cNvPr>
          <p:cNvSpPr txBox="1"/>
          <p:nvPr/>
        </p:nvSpPr>
        <p:spPr>
          <a:xfrm>
            <a:off x="341462" y="5583497"/>
            <a:ext cx="2313455" cy="646331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Existing tunnel and</a:t>
            </a:r>
          </a:p>
          <a:p>
            <a:pPr algn="ctr"/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experiment halls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B43AF1-0E2B-993D-97C5-B001A6884E71}"/>
              </a:ext>
            </a:extLst>
          </p:cNvPr>
          <p:cNvSpPr txBox="1"/>
          <p:nvPr/>
        </p:nvSpPr>
        <p:spPr>
          <a:xfrm>
            <a:off x="5565981" y="1457772"/>
            <a:ext cx="137784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Strong Cooling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7843869-51D7-BEBA-2194-E336D4A036F1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6254901" y="2104103"/>
            <a:ext cx="801452" cy="4517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69B6C5B-324F-32C1-D56B-F2F54076C49E}"/>
              </a:ext>
            </a:extLst>
          </p:cNvPr>
          <p:cNvSpPr txBox="1"/>
          <p:nvPr/>
        </p:nvSpPr>
        <p:spPr>
          <a:xfrm>
            <a:off x="3606800" y="5899442"/>
            <a:ext cx="535111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is the ONLY new collider in the next decade! Allows to remain at frontier of Accelerator S&amp;T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B4B4BC-8F99-131E-9137-1C2687BE6396}"/>
              </a:ext>
            </a:extLst>
          </p:cNvPr>
          <p:cNvSpPr txBox="1"/>
          <p:nvPr/>
        </p:nvSpPr>
        <p:spPr>
          <a:xfrm>
            <a:off x="12885" y="518847"/>
            <a:ext cx="1523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ESR = Electron Storage Ring</a:t>
            </a:r>
          </a:p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HSR = Hadron Storage Ring</a:t>
            </a:r>
          </a:p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IR = Interaction Region</a:t>
            </a:r>
          </a:p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HOM = Higher-Order Modes</a:t>
            </a:r>
          </a:p>
        </p:txBody>
      </p:sp>
    </p:spTree>
    <p:extLst>
      <p:ext uri="{BB962C8B-B14F-4D97-AF65-F5344CB8AC3E}">
        <p14:creationId xmlns:p14="http://schemas.microsoft.com/office/powerpoint/2010/main" val="1110598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685D-BAEE-4C2B-97E0-CF6758EF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6"/>
            <a:ext cx="9115572" cy="62594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Far-Forward Detectors: Roman Pots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B0184-84ED-4467-BDD0-6C7F6F6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410DDC-3983-CDA0-4BF4-BC420C9B18AB}"/>
                  </a:ext>
                </a:extLst>
              </p:cNvPr>
              <p:cNvSpPr txBox="1"/>
              <p:nvPr/>
            </p:nvSpPr>
            <p:spPr>
              <a:xfrm>
                <a:off x="145335" y="4926984"/>
                <a:ext cx="5622428" cy="1588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  <a:latin typeface="+mj-lt"/>
                  </a:rPr>
                  <a:t>Note: </a:t>
                </a:r>
              </a:p>
              <a:p>
                <a:endParaRPr lang="en-US" sz="1600" b="1" dirty="0">
                  <a:solidFill>
                    <a:srgbClr val="0432FF"/>
                  </a:solidFill>
                  <a:latin typeface="+mj-lt"/>
                </a:endParaRPr>
              </a:p>
              <a:p>
                <a:r>
                  <a:rPr lang="en-US" sz="1600" dirty="0">
                    <a:solidFill>
                      <a:srgbClr val="0000FF"/>
                    </a:solidFill>
                    <a:latin typeface="+mj-lt"/>
                    <a:sym typeface="Wingdings" pitchFamily="2" charset="2"/>
                  </a:rPr>
                  <a:t></a:t>
                </a:r>
                <a:r>
                  <a:rPr lang="en-US" sz="1600" dirty="0">
                    <a:latin typeface="+mj-lt"/>
                    <a:sym typeface="Wingdings" pitchFamily="2" charset="2"/>
                  </a:rPr>
                  <a:t> high luminosity and </a:t>
                </a:r>
                <a:r>
                  <a:rPr lang="en-US" sz="1600" dirty="0">
                    <a:latin typeface="+mj-lt"/>
                  </a:rPr>
                  <a:t>low </a:t>
                </a:r>
                <a:r>
                  <a:rPr lang="en-US" sz="1600" dirty="0" err="1">
                    <a:latin typeface="+mj-lt"/>
                  </a:rPr>
                  <a:t>p</a:t>
                </a:r>
                <a:r>
                  <a:rPr lang="en-US" sz="1600" baseline="-25000" dirty="0" err="1">
                    <a:latin typeface="+mj-lt"/>
                  </a:rPr>
                  <a:t>T</a:t>
                </a:r>
                <a:r>
                  <a:rPr lang="en-US" sz="1600" dirty="0">
                    <a:latin typeface="+mj-lt"/>
                  </a:rPr>
                  <a:t> acceptance for forward scattered particles are anticorrelated</a:t>
                </a:r>
              </a:p>
              <a:p>
                <a:r>
                  <a:rPr lang="en-US" sz="1600" dirty="0">
                    <a:latin typeface="+mj-lt"/>
                  </a:rPr>
                  <a:t>Luminosity increases if </a:t>
                </a:r>
                <a:r>
                  <a:rPr lang="en-US" sz="1600" dirty="0">
                    <a:latin typeface="Symbol" pitchFamily="2" charset="2"/>
                  </a:rPr>
                  <a:t>b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* ↓ &amp;divergence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′∗</m:t>
                        </m:r>
                      </m:sup>
                    </m:sSup>
                  </m:oMath>
                </a14:m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↑</a:t>
                </a:r>
              </a:p>
              <a:p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Highest luminosity </a:t>
                </a:r>
                <a:r>
                  <a:rPr lang="en-US" sz="1600" dirty="0">
                    <a:solidFill>
                      <a:srgbClr val="0432FF"/>
                    </a:solidFill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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 smallest low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p</a:t>
                </a:r>
                <a:r>
                  <a:rPr lang="en-US" sz="1600" baseline="-25000" dirty="0" err="1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T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  <a:sym typeface="Wingdings" pitchFamily="2" charset="2"/>
                  </a:rPr>
                  <a:t> acceptance at RPs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410DDC-3983-CDA0-4BF4-BC420C9B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35" y="4926984"/>
                <a:ext cx="5622428" cy="1588961"/>
              </a:xfrm>
              <a:prstGeom prst="rect">
                <a:avLst/>
              </a:prstGeom>
              <a:blipFill>
                <a:blip r:embed="rId2"/>
                <a:stretch>
                  <a:fillRect l="-651" t="-1149" b="-2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6C414C-0DDF-3795-F1A5-EFBC6A1E92A7}"/>
                  </a:ext>
                </a:extLst>
              </p:cNvPr>
              <p:cNvSpPr txBox="1"/>
              <p:nvPr/>
            </p:nvSpPr>
            <p:spPr>
              <a:xfrm>
                <a:off x="819413" y="4820576"/>
                <a:ext cx="1821820" cy="3882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  <m:rad>
                            <m:radPr>
                              <m:degHide m:val="on"/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 dirty="0" err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</m:rad>
                        </m:e>
                      </m:borderBox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6C414C-0DDF-3795-F1A5-EFBC6A1E9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13" y="4820576"/>
                <a:ext cx="1821820" cy="388230"/>
              </a:xfrm>
              <a:prstGeom prst="rect">
                <a:avLst/>
              </a:prstGeom>
              <a:blipFill>
                <a:blip r:embed="rId3"/>
                <a:stretch>
                  <a:fillRect r="-1237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0F95F66-F513-CBC2-C5E5-F564F910B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821" y="4317998"/>
            <a:ext cx="3630502" cy="2445652"/>
          </a:xfrm>
          <a:prstGeom prst="rect">
            <a:avLst/>
          </a:prstGeom>
        </p:spPr>
      </p:pic>
      <p:pic>
        <p:nvPicPr>
          <p:cNvPr id="9" name="Picture 8" descr="fig_dsdt_20x250_dvcs_10fb.eps">
            <a:extLst>
              <a:ext uri="{FF2B5EF4-FFF2-40B4-BE49-F238E27FC236}">
                <a16:creationId xmlns:a16="http://schemas.microsoft.com/office/drawing/2014/main" id="{A85BA473-A5B5-CBC1-5617-F7AA67915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8" y="604147"/>
            <a:ext cx="4305442" cy="40928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DF1FB1-FAE3-2044-6D80-D4FB1B3CAB3C}"/>
              </a:ext>
            </a:extLst>
          </p:cNvPr>
          <p:cNvCxnSpPr>
            <a:cxnSpLocks/>
          </p:cNvCxnSpPr>
          <p:nvPr/>
        </p:nvCxnSpPr>
        <p:spPr>
          <a:xfrm flipV="1">
            <a:off x="1539728" y="1035391"/>
            <a:ext cx="0" cy="321735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315909-5FC4-2869-9B35-704B48D080F5}"/>
              </a:ext>
            </a:extLst>
          </p:cNvPr>
          <p:cNvCxnSpPr/>
          <p:nvPr/>
        </p:nvCxnSpPr>
        <p:spPr>
          <a:xfrm>
            <a:off x="1354330" y="2572469"/>
            <a:ext cx="39542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CF6515B-9532-5FF4-11CA-3FAB46B23AC7}"/>
              </a:ext>
            </a:extLst>
          </p:cNvPr>
          <p:cNvSpPr txBox="1"/>
          <p:nvPr/>
        </p:nvSpPr>
        <p:spPr>
          <a:xfrm>
            <a:off x="1738467" y="256648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+mj-lt"/>
              </a:rPr>
              <a:t>HD</a:t>
            </a:r>
            <a:endParaRPr lang="en-US" sz="1600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B3A1EC-A599-9122-60D7-6259B74D0E63}"/>
              </a:ext>
            </a:extLst>
          </p:cNvPr>
          <p:cNvSpPr txBox="1"/>
          <p:nvPr/>
        </p:nvSpPr>
        <p:spPr>
          <a:xfrm>
            <a:off x="970821" y="257246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+mj-lt"/>
              </a:rPr>
              <a:t>HA</a:t>
            </a:r>
            <a:endParaRPr lang="en-US" sz="1600" b="1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BB58E0-4457-BE29-209A-358CAE0CF3CC}"/>
              </a:ext>
            </a:extLst>
          </p:cNvPr>
          <p:cNvSpPr txBox="1"/>
          <p:nvPr/>
        </p:nvSpPr>
        <p:spPr>
          <a:xfrm>
            <a:off x="4683730" y="865614"/>
            <a:ext cx="4305441" cy="230832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two configurations: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high acceptance: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measure the low-t region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lowest t impacted by beam optics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high divergence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measure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high-t tail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highest t reach driven by IR magnet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design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bore size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8B51CA-A0DE-B6B4-A10A-13F269338E8B}"/>
              </a:ext>
            </a:extLst>
          </p:cNvPr>
          <p:cNvSpPr txBox="1"/>
          <p:nvPr/>
        </p:nvSpPr>
        <p:spPr>
          <a:xfrm>
            <a:off x="3348763" y="1029457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 p</a:t>
            </a:r>
            <a:r>
              <a:rPr lang="en-US" sz="16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186444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BF9D47A-E315-684D-B6A7-163D5C04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4225" y="207578"/>
            <a:ext cx="5289775" cy="2988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1D928-489C-8B4C-A8B3-B10A2F48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and Hadron Polarimetry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33FE3-0CCF-AD45-852F-4C243A4F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F3B5F3-A5AE-3245-A01B-51A9F26E91E3}"/>
              </a:ext>
            </a:extLst>
          </p:cNvPr>
          <p:cNvSpPr txBox="1"/>
          <p:nvPr/>
        </p:nvSpPr>
        <p:spPr>
          <a:xfrm>
            <a:off x="30269" y="547785"/>
            <a:ext cx="5673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Electron Polarimeter: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Method: Compton Backscattering</a:t>
            </a:r>
          </a:p>
          <a:p>
            <a:pPr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longitudinal polarization  Energy Asymmetry</a:t>
            </a:r>
          </a:p>
          <a:p>
            <a:pPr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transverse polarization  Energy dependent position asymmetry</a:t>
            </a:r>
          </a:p>
          <a:p>
            <a:pPr>
              <a:buClr>
                <a:srgbClr val="0432FF"/>
              </a:buClr>
            </a:pP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Requirement: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to measure both polarization components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 is only at IP fully longitudinal polarized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Beamline integration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Backscattered photon cone clearance through quads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Electron detector will need to be ~5 mm from electron beam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Investigating a Si in vacuum ala off-momentum </a:t>
            </a:r>
          </a:p>
          <a:p>
            <a:pPr lvl="1"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detectors can be used?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 close contact with Accelerator group for SR simulations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and beam backgrounds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5EA87-59B1-8949-AE46-DECD5D611F7D}"/>
              </a:ext>
            </a:extLst>
          </p:cNvPr>
          <p:cNvSpPr txBox="1"/>
          <p:nvPr/>
        </p:nvSpPr>
        <p:spPr>
          <a:xfrm>
            <a:off x="3365319" y="4280360"/>
            <a:ext cx="6267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Hadron Polarimeter: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Method: RHIC H-Jet and </a:t>
            </a:r>
            <a:r>
              <a:rPr lang="en-US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pC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Polarimeters</a:t>
            </a:r>
          </a:p>
          <a:p>
            <a:pPr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measure polarization through left-right asymmetries in CNI region</a:t>
            </a:r>
          </a:p>
          <a:p>
            <a:pPr>
              <a:buClr>
                <a:srgbClr val="0432FF"/>
              </a:buClr>
            </a:pP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Requirement: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to measure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absolute polarization  H-jet (slow)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to measure polarization lifetime, profile and fast feedback to collider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Beamline integration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new location at IP-4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H-Jet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fully integrated in lattice, including taggers for He-3 polarimetry</a:t>
            </a:r>
          </a:p>
          <a:p>
            <a:pPr>
              <a:buClr>
                <a:srgbClr val="0432FF"/>
              </a:buClr>
            </a:pP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Challenge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make RHIC polarimeters work for the different EIC beam conditions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622C1E2-B0F1-4549-B14E-F0DE5A0D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9" y="3225441"/>
            <a:ext cx="9144000" cy="11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08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8FEB776-60DF-415C-B45A-3BDA4B0828B2}"/>
              </a:ext>
            </a:extLst>
          </p:cNvPr>
          <p:cNvSpPr txBox="1">
            <a:spLocks/>
          </p:cNvSpPr>
          <p:nvPr/>
        </p:nvSpPr>
        <p:spPr>
          <a:xfrm>
            <a:off x="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98C9F-6645-9576-380F-47C443A99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6357">
            <a:off x="7404787" y="665648"/>
            <a:ext cx="1619250" cy="20955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3AEC19-6E1C-1C0B-3C5A-CDEC4DE0A786}"/>
              </a:ext>
            </a:extLst>
          </p:cNvPr>
          <p:cNvSpPr txBox="1">
            <a:spLocks/>
          </p:cNvSpPr>
          <p:nvPr/>
        </p:nvSpPr>
        <p:spPr>
          <a:xfrm>
            <a:off x="254001" y="515230"/>
            <a:ext cx="6122852" cy="11606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Year-long EIC User Group driven EIC Yellow Report activity (December 2019 – February 2021)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Science Requirements and Detector Concepts for the EIC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arXiv:2103.05419 &amp; Nucl. Phys. A 1026 (2022) 122447 – 595 citations (08/20/2023)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E216FAC-A249-7534-D44D-8ED06DBD60AC}"/>
              </a:ext>
            </a:extLst>
          </p:cNvPr>
          <p:cNvGraphicFramePr>
            <a:graphicFrameLocks noGrp="1"/>
          </p:cNvGraphicFramePr>
          <p:nvPr/>
        </p:nvGraphicFramePr>
        <p:xfrm>
          <a:off x="254001" y="1806422"/>
          <a:ext cx="7185307" cy="4821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44">
                  <a:extLst>
                    <a:ext uri="{9D8B030D-6E8A-4147-A177-3AD203B41FA5}">
                      <a16:colId xmlns:a16="http://schemas.microsoft.com/office/drawing/2014/main" val="3045809689"/>
                    </a:ext>
                  </a:extLst>
                </a:gridCol>
                <a:gridCol w="4841474">
                  <a:extLst>
                    <a:ext uri="{9D8B030D-6E8A-4147-A177-3AD203B41FA5}">
                      <a16:colId xmlns:a16="http://schemas.microsoft.com/office/drawing/2014/main" val="1957203897"/>
                    </a:ext>
                  </a:extLst>
                </a:gridCol>
                <a:gridCol w="1776389">
                  <a:extLst>
                    <a:ext uri="{9D8B030D-6E8A-4147-A177-3AD203B41FA5}">
                      <a16:colId xmlns:a16="http://schemas.microsoft.com/office/drawing/2014/main" val="862339206"/>
                    </a:ext>
                  </a:extLst>
                </a:gridCol>
              </a:tblGrid>
              <a:tr h="25402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Efforts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Towards Experimental Program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Process to Select Project Detector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63211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for Expressions of Interest (EOI)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https://www.bnl.gov/eic/EOI.php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4008569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 Responses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414576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 of EOI Responses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96475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Call for Collaboration Proposals for Detectors</a:t>
                      </a:r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https://www.bnl.gov/eic/CFC.php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4877198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BNL/TJNAF Proposal Evaluation Committee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4466170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 Proposals for Detectors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331757"/>
                  </a:ext>
                </a:extLst>
              </a:tr>
              <a:tr h="254027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Decision on Project Detector – baseline “ECCE”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4943433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to consolidate ECCE &amp; ATHENA to the EIC Project Detector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6286075"/>
                  </a:ext>
                </a:extLst>
              </a:tr>
              <a:tr h="340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Collaboration* Formed – 160 institutions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2420548"/>
                  </a:ext>
                </a:extLst>
              </a:tr>
              <a:tr h="15621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Charter ratified &amp; elected Leadership Team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701210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Resources Review Board Meeting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863059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Detector remaining technology choices made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028460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F37FA5A-096A-1037-0EA0-E94BA356DD3A}"/>
              </a:ext>
            </a:extLst>
          </p:cNvPr>
          <p:cNvSpPr txBox="1"/>
          <p:nvPr/>
        </p:nvSpPr>
        <p:spPr>
          <a:xfrm>
            <a:off x="7439308" y="2983178"/>
            <a:ext cx="170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Remains ongoing until formal agreements are in place – it originally led to confirmation that in-kind level assumed for the EIC detector was in range.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464F0-D8EF-502B-5E93-36E06E734741}"/>
              </a:ext>
            </a:extLst>
          </p:cNvPr>
          <p:cNvSpPr txBox="1"/>
          <p:nvPr/>
        </p:nvSpPr>
        <p:spPr>
          <a:xfrm>
            <a:off x="1198613" y="6591260"/>
            <a:ext cx="3679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*Merger of two large ATHENA and ECCE proposals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15C7F9-BC1D-3795-1D95-E937651F1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398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EIC Experimental program preparation</a:t>
            </a:r>
          </a:p>
        </p:txBody>
      </p:sp>
    </p:spTree>
    <p:extLst>
      <p:ext uri="{BB962C8B-B14F-4D97-AF65-F5344CB8AC3E}">
        <p14:creationId xmlns:p14="http://schemas.microsoft.com/office/powerpoint/2010/main" val="201661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D67160-9BC5-FCC6-0617-8BB8A129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91CAB9-F270-20F1-6305-6C450D59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Collaboration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3CB3C3-7B60-FF4E-B938-5EF53BF8DC7C}"/>
              </a:ext>
            </a:extLst>
          </p:cNvPr>
          <p:cNvGrpSpPr>
            <a:grpSpLocks noChangeAspect="1"/>
          </p:cNvGrpSpPr>
          <p:nvPr/>
        </p:nvGrpSpPr>
        <p:grpSpPr>
          <a:xfrm>
            <a:off x="5109" y="665057"/>
            <a:ext cx="6813449" cy="4362096"/>
            <a:chOff x="256616" y="1028891"/>
            <a:chExt cx="8516811" cy="54526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4E18D4-7B2E-8EE6-2951-B7B5846D0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616" y="1028891"/>
              <a:ext cx="8516811" cy="54526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EF1F79-173C-B484-8798-B446CA2D9064}"/>
                </a:ext>
              </a:extLst>
            </p:cNvPr>
            <p:cNvSpPr txBox="1"/>
            <p:nvPr/>
          </p:nvSpPr>
          <p:spPr>
            <a:xfrm>
              <a:off x="2671792" y="2233221"/>
              <a:ext cx="1294652" cy="7502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ePIC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non-US </a:t>
              </a:r>
              <a:b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Institutions</a:t>
              </a:r>
              <a:b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59%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6BFD24-02F9-84EA-180E-66223B14ED4A}"/>
              </a:ext>
            </a:extLst>
          </p:cNvPr>
          <p:cNvSpPr txBox="1"/>
          <p:nvPr/>
        </p:nvSpPr>
        <p:spPr>
          <a:xfrm>
            <a:off x="6775452" y="1208591"/>
            <a:ext cx="2409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formed a year ago.</a:t>
            </a:r>
          </a:p>
          <a:p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is now 171 institutions including 11 new institutions that joined this July 2023.</a:t>
            </a:r>
          </a:p>
          <a:p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Representing 24 countries</a:t>
            </a:r>
          </a:p>
          <a:p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500+ participants</a:t>
            </a:r>
          </a:p>
          <a:p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 truly global pursuit for a new experiment at the EIC!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6C31B57-B42F-DD4A-99A6-CF50B282C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412" y="3886247"/>
            <a:ext cx="4052650" cy="2619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5DA8A2-F3C8-F08C-FE5D-FB0B3F44ED53}"/>
              </a:ext>
            </a:extLst>
          </p:cNvPr>
          <p:cNvSpPr txBox="1"/>
          <p:nvPr/>
        </p:nvSpPr>
        <p:spPr>
          <a:xfrm>
            <a:off x="891135" y="5143570"/>
            <a:ext cx="34251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Spokesperson: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John Lajoie (Iowa State)</a:t>
            </a:r>
          </a:p>
          <a:p>
            <a:pPr algn="l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Deputy Spokesperson: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Silvia Dalla Torre (INFN Trieste)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0F1854D-C28C-91C3-66FC-D1B46426D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023" y="450033"/>
            <a:ext cx="1102858" cy="79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97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4E6998E-2838-AC5E-A77E-E91F55EE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CB664-7536-241F-50D1-1AD9E705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956" y="3675481"/>
            <a:ext cx="4183587" cy="3160264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BAD7F7-BDB9-FD28-F17D-876A4197BBCD}"/>
              </a:ext>
            </a:extLst>
          </p:cNvPr>
          <p:cNvSpPr/>
          <p:nvPr/>
        </p:nvSpPr>
        <p:spPr>
          <a:xfrm>
            <a:off x="6786155" y="3783538"/>
            <a:ext cx="351470" cy="4928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6AC947-4ED2-1B8B-6B9A-0475632818DD}"/>
              </a:ext>
            </a:extLst>
          </p:cNvPr>
          <p:cNvSpPr/>
          <p:nvPr/>
        </p:nvSpPr>
        <p:spPr>
          <a:xfrm>
            <a:off x="6552122" y="5801722"/>
            <a:ext cx="1319573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573179-2324-AB05-BD4D-4F4232E19CDE}"/>
              </a:ext>
            </a:extLst>
          </p:cNvPr>
          <p:cNvSpPr/>
          <p:nvPr/>
        </p:nvSpPr>
        <p:spPr>
          <a:xfrm rot="19397371">
            <a:off x="5473097" y="5773950"/>
            <a:ext cx="938838" cy="299273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D31888-6EC8-D606-7F15-E8B7E5BACA13}"/>
              </a:ext>
            </a:extLst>
          </p:cNvPr>
          <p:cNvSpPr/>
          <p:nvPr/>
        </p:nvSpPr>
        <p:spPr>
          <a:xfrm rot="16200000">
            <a:off x="7932375" y="5324934"/>
            <a:ext cx="798786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0EC074-4D4B-E509-9520-1D152D048E8A}"/>
              </a:ext>
            </a:extLst>
          </p:cNvPr>
          <p:cNvSpPr/>
          <p:nvPr/>
        </p:nvSpPr>
        <p:spPr>
          <a:xfrm rot="20691698">
            <a:off x="5631096" y="5022588"/>
            <a:ext cx="798786" cy="332378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2DC4C9-D09E-8559-B62E-09B9136C70EF}"/>
              </a:ext>
            </a:extLst>
          </p:cNvPr>
          <p:cNvSpPr/>
          <p:nvPr/>
        </p:nvSpPr>
        <p:spPr>
          <a:xfrm>
            <a:off x="6273070" y="5467134"/>
            <a:ext cx="852700" cy="259049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7E1B0-A870-3059-D4FA-65A08E241B14}"/>
              </a:ext>
            </a:extLst>
          </p:cNvPr>
          <p:cNvSpPr txBox="1"/>
          <p:nvPr/>
        </p:nvSpPr>
        <p:spPr>
          <a:xfrm>
            <a:off x="0" y="661787"/>
            <a:ext cx="420462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Asymmetric beam energies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 an asymmetric detector Barrel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with electron and hadron endcap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 9.5 m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Tracking, particle identification, EM </a:t>
            </a:r>
          </a:p>
          <a:p>
            <a:pPr>
              <a:buClr>
                <a:srgbClr val="0000FF"/>
              </a:buClr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         calorimetry and hadronic calorimetry </a:t>
            </a:r>
          </a:p>
          <a:p>
            <a:pPr>
              <a:buClr>
                <a:srgbClr val="0000FF"/>
              </a:buClr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         functionality in all directions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very compact Detector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Integration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will be key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sz="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Imaging science program with protons and nuclei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requires specialized detectors          </a:t>
            </a:r>
          </a:p>
          <a:p>
            <a:pPr>
              <a:buClr>
                <a:srgbClr val="0000FF"/>
              </a:buClr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integrated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 the Interaction Region </a:t>
            </a:r>
          </a:p>
          <a:p>
            <a:pPr>
              <a:buClr>
                <a:srgbClr val="0000FF"/>
              </a:buClr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         over 80 m 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Science program required momentum resolution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requires a large bore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2T magnet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(1.7 T magnet operation point, stretch goal 2T)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that has same geometry as the BaBAR magnet.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Streaming readout electronics model</a:t>
            </a:r>
          </a:p>
          <a:p>
            <a:pPr>
              <a:spcAft>
                <a:spcPts val="600"/>
              </a:spcAft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highest scientific flexibility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290034-49ED-6515-E822-A9D2214E0CC2}"/>
              </a:ext>
            </a:extLst>
          </p:cNvPr>
          <p:cNvCxnSpPr>
            <a:cxnSpLocks/>
          </p:cNvCxnSpPr>
          <p:nvPr/>
        </p:nvCxnSpPr>
        <p:spPr>
          <a:xfrm flipV="1">
            <a:off x="7137625" y="2914460"/>
            <a:ext cx="1332794" cy="869078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B419C4-999B-B2B1-13FD-DC85D8ADBD84}"/>
              </a:ext>
            </a:extLst>
          </p:cNvPr>
          <p:cNvCxnSpPr>
            <a:cxnSpLocks/>
          </p:cNvCxnSpPr>
          <p:nvPr/>
        </p:nvCxnSpPr>
        <p:spPr>
          <a:xfrm flipH="1" flipV="1">
            <a:off x="5841294" y="2904936"/>
            <a:ext cx="944861" cy="864969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6AA5CE-82A0-8884-0736-3E1482A8E74A}"/>
              </a:ext>
            </a:extLst>
          </p:cNvPr>
          <p:cNvCxnSpPr>
            <a:cxnSpLocks/>
          </p:cNvCxnSpPr>
          <p:nvPr/>
        </p:nvCxnSpPr>
        <p:spPr>
          <a:xfrm flipV="1">
            <a:off x="5841294" y="2843571"/>
            <a:ext cx="2720908" cy="26653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9861C7A-12FB-A026-B512-C135BACF971E}"/>
              </a:ext>
            </a:extLst>
          </p:cNvPr>
          <p:cNvSpPr txBox="1"/>
          <p:nvPr/>
        </p:nvSpPr>
        <p:spPr>
          <a:xfrm>
            <a:off x="6564881" y="297445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9.5 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75CE8-FD10-11DD-5D52-1C016051B418}"/>
              </a:ext>
            </a:extLst>
          </p:cNvPr>
          <p:cNvPicPr/>
          <p:nvPr/>
        </p:nvPicPr>
        <p:blipFill rotWithShape="1">
          <a:blip r:embed="rId4"/>
          <a:srcRect l="3739" t="2634" r="3894" b="2294"/>
          <a:stretch/>
        </p:blipFill>
        <p:spPr>
          <a:xfrm>
            <a:off x="5611026" y="356119"/>
            <a:ext cx="3431203" cy="23091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37DA8D-312E-7CCB-3638-328D6FD77585}"/>
              </a:ext>
            </a:extLst>
          </p:cNvPr>
          <p:cNvSpPr txBox="1"/>
          <p:nvPr/>
        </p:nvSpPr>
        <p:spPr>
          <a:xfrm>
            <a:off x="3865604" y="125287"/>
            <a:ext cx="1803400" cy="461665"/>
          </a:xfrm>
          <a:prstGeom prst="rect">
            <a:avLst/>
          </a:prstGeom>
          <a:solidFill>
            <a:srgbClr val="0432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hadronic calorimeters (HCAL)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0DFC57-8354-2A2B-3CF8-F2EA22EBE7E4}"/>
              </a:ext>
            </a:extLst>
          </p:cNvPr>
          <p:cNvSpPr txBox="1"/>
          <p:nvPr/>
        </p:nvSpPr>
        <p:spPr>
          <a:xfrm>
            <a:off x="4039988" y="982688"/>
            <a:ext cx="1447800" cy="461665"/>
          </a:xfrm>
          <a:prstGeom prst="rect">
            <a:avLst/>
          </a:prstGeom>
          <a:solidFill>
            <a:srgbClr val="FF0000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e/m calorimeters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 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C34734-0D96-5FA8-6212-92DD53D3E805}"/>
              </a:ext>
            </a:extLst>
          </p:cNvPr>
          <p:cNvSpPr txBox="1"/>
          <p:nvPr/>
        </p:nvSpPr>
        <p:spPr>
          <a:xfrm>
            <a:off x="4087493" y="1522190"/>
            <a:ext cx="1367076" cy="646331"/>
          </a:xfrm>
          <a:prstGeom prst="rect">
            <a:avLst/>
          </a:prstGeom>
          <a:solidFill>
            <a:srgbClr val="00FA00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Time.of.Flight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DIRC,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 detectors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83004-7D10-87A3-3077-0DC9F71B627D}"/>
              </a:ext>
            </a:extLst>
          </p:cNvPr>
          <p:cNvSpPr txBox="1"/>
          <p:nvPr/>
        </p:nvSpPr>
        <p:spPr>
          <a:xfrm>
            <a:off x="4197093" y="2600295"/>
            <a:ext cx="1133645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MAPS tracker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A73F61-3AE2-43B4-7578-C5AC19AFD444}"/>
              </a:ext>
            </a:extLst>
          </p:cNvPr>
          <p:cNvSpPr txBox="1"/>
          <p:nvPr/>
        </p:nvSpPr>
        <p:spPr>
          <a:xfrm>
            <a:off x="4158881" y="2248744"/>
            <a:ext cx="1236236" cy="276999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MPGD trackers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2D4376-60A4-85A2-0F71-51314D3185E7}"/>
              </a:ext>
            </a:extLst>
          </p:cNvPr>
          <p:cNvSpPr txBox="1"/>
          <p:nvPr/>
        </p:nvSpPr>
        <p:spPr>
          <a:xfrm>
            <a:off x="4043823" y="626996"/>
            <a:ext cx="1452642" cy="276999"/>
          </a:xfrm>
          <a:prstGeom prst="rect">
            <a:avLst/>
          </a:prstGeom>
          <a:solidFill>
            <a:srgbClr val="FF40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Solenoidal Magnet</a:t>
            </a:r>
          </a:p>
        </p:txBody>
      </p:sp>
      <p:sp>
        <p:nvSpPr>
          <p:cNvPr id="33" name="Down Arrow 4">
            <a:extLst>
              <a:ext uri="{FF2B5EF4-FFF2-40B4-BE49-F238E27FC236}">
                <a16:creationId xmlns:a16="http://schemas.microsoft.com/office/drawing/2014/main" id="{83E63259-6E81-8AE4-2B17-920A2C1C4C29}"/>
              </a:ext>
            </a:extLst>
          </p:cNvPr>
          <p:cNvSpPr/>
          <p:nvPr/>
        </p:nvSpPr>
        <p:spPr>
          <a:xfrm>
            <a:off x="4729532" y="2870225"/>
            <a:ext cx="136834" cy="247322"/>
          </a:xfrm>
          <a:prstGeom prst="downArrow">
            <a:avLst/>
          </a:prstGeom>
          <a:solidFill>
            <a:srgbClr val="0432FF"/>
          </a:soli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F1065F-4D34-C78D-C82B-A3C7A4260E10}"/>
              </a:ext>
            </a:extLst>
          </p:cNvPr>
          <p:cNvSpPr txBox="1"/>
          <p:nvPr/>
        </p:nvSpPr>
        <p:spPr>
          <a:xfrm>
            <a:off x="4059934" y="3105834"/>
            <a:ext cx="1460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 Subdetectors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incl. Polarimeters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+ Data Acquisition </a:t>
            </a:r>
          </a:p>
        </p:txBody>
      </p:sp>
    </p:spTree>
    <p:extLst>
      <p:ext uri="{BB962C8B-B14F-4D97-AF65-F5344CB8AC3E}">
        <p14:creationId xmlns:p14="http://schemas.microsoft.com/office/powerpoint/2010/main" val="964865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8FEB776-60DF-415C-B45A-3BDA4B0828B2}"/>
              </a:ext>
            </a:extLst>
          </p:cNvPr>
          <p:cNvSpPr txBox="1">
            <a:spLocks/>
          </p:cNvSpPr>
          <p:nvPr/>
        </p:nvSpPr>
        <p:spPr>
          <a:xfrm>
            <a:off x="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6727055-457E-4396-AA98-15F232FC0E1F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lvl="0">
              <a:defRPr/>
            </a:pPr>
            <a:r>
              <a:rPr lang="en-US" dirty="0">
                <a:effectLst>
                  <a:reflection endPos="0" dist="5080" dir="5400000" sy="-100000" algn="bl" rotWithShape="0"/>
                </a:effectLst>
                <a:latin typeface="Arial"/>
              </a:rPr>
              <a:t>Detector Integration Challenge of the EIC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629313-EA5B-4059-B97A-2CDFBACFEC11}"/>
              </a:ext>
            </a:extLst>
          </p:cNvPr>
          <p:cNvGrpSpPr/>
          <p:nvPr/>
        </p:nvGrpSpPr>
        <p:grpSpPr>
          <a:xfrm>
            <a:off x="129104" y="2989873"/>
            <a:ext cx="4967287" cy="3026491"/>
            <a:chOff x="92075" y="1605868"/>
            <a:chExt cx="4967287" cy="2971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86061F-7CD1-46EB-8089-94D07449DB7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5" y="1605868"/>
              <a:ext cx="4967287" cy="29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A86855F3-C819-40DE-B244-F31BDF560141}"/>
                </a:ext>
              </a:extLst>
            </p:cNvPr>
            <p:cNvSpPr txBox="1"/>
            <p:nvPr/>
          </p:nvSpPr>
          <p:spPr>
            <a:xfrm>
              <a:off x="4090999" y="2214222"/>
              <a:ext cx="31115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>
                  <a:solidFill>
                    <a:srgbClr val="000000"/>
                  </a:solidFill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04555BD4-EB75-457A-867A-E2C245D36898}"/>
                </a:ext>
              </a:extLst>
            </p:cNvPr>
            <p:cNvSpPr txBox="1"/>
            <p:nvPr/>
          </p:nvSpPr>
          <p:spPr>
            <a:xfrm>
              <a:off x="1072845" y="1862576"/>
              <a:ext cx="42624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e’</a:t>
              </a: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DF5EF613-2412-4D71-A75C-B88DC426F01A}"/>
                </a:ext>
              </a:extLst>
            </p:cNvPr>
            <p:cNvSpPr txBox="1"/>
            <p:nvPr/>
          </p:nvSpPr>
          <p:spPr>
            <a:xfrm>
              <a:off x="356089" y="2798637"/>
              <a:ext cx="71675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p/A</a:t>
              </a:r>
            </a:p>
          </p:txBody>
        </p:sp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606B2B6A-FCA4-4A0F-89B3-3FF5D3CC5ADB}"/>
              </a:ext>
            </a:extLst>
          </p:cNvPr>
          <p:cNvSpPr txBox="1"/>
          <p:nvPr/>
        </p:nvSpPr>
        <p:spPr>
          <a:xfrm>
            <a:off x="69626" y="5191541"/>
            <a:ext cx="3611014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Scattered electron</a:t>
            </a:r>
          </a:p>
          <a:p>
            <a:pPr marL="3429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Particle associated with initial Ion</a:t>
            </a:r>
          </a:p>
          <a:p>
            <a:pPr marL="3429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Particle associated with struck quark (or associated gluon)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843532-8E0A-434F-A4EA-4714764A0E21}"/>
              </a:ext>
            </a:extLst>
          </p:cNvPr>
          <p:cNvGrpSpPr/>
          <p:nvPr/>
        </p:nvGrpSpPr>
        <p:grpSpPr>
          <a:xfrm>
            <a:off x="4592024" y="2217787"/>
            <a:ext cx="4041442" cy="356971"/>
            <a:chOff x="138999" y="4344212"/>
            <a:chExt cx="4041442" cy="356971"/>
          </a:xfrm>
        </p:grpSpPr>
        <p:sp>
          <p:nvSpPr>
            <p:cNvPr id="15" name="Rounded Rectangle 13">
              <a:extLst>
                <a:ext uri="{FF2B5EF4-FFF2-40B4-BE49-F238E27FC236}">
                  <a16:creationId xmlns:a16="http://schemas.microsoft.com/office/drawing/2014/main" id="{28EF04D0-8BD0-47C8-9B7B-6946ABB02F08}"/>
                </a:ext>
              </a:extLst>
            </p:cNvPr>
            <p:cNvSpPr/>
            <p:nvPr/>
          </p:nvSpPr>
          <p:spPr bwMode="auto">
            <a:xfrm>
              <a:off x="138999" y="4351215"/>
              <a:ext cx="4041442" cy="349968"/>
            </a:xfrm>
            <a:prstGeom prst="roundRect">
              <a:avLst/>
            </a:prstGeom>
            <a:gradFill>
              <a:gsLst>
                <a:gs pos="0">
                  <a:srgbClr val="F8A25C"/>
                </a:gs>
                <a:gs pos="100000">
                  <a:srgbClr val="FFFFFF"/>
                </a:gs>
              </a:gsLst>
              <a:lin ang="16200000" scaled="1"/>
            </a:gradFill>
            <a:ln w="9525" cap="flat" cmpd="sng" algn="ctr">
              <a:solidFill>
                <a:srgbClr val="F8A2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78C5AA0-43F9-40D8-95C9-35715E709F44}"/>
                </a:ext>
              </a:extLst>
            </p:cNvPr>
            <p:cNvSpPr/>
            <p:nvPr/>
          </p:nvSpPr>
          <p:spPr>
            <a:xfrm>
              <a:off x="182192" y="4344212"/>
              <a:ext cx="3955057" cy="34996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“Statistics”=Luminosity × Acceptance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921ABA-C11D-4736-9344-83FFA70CA8E6}"/>
              </a:ext>
            </a:extLst>
          </p:cNvPr>
          <p:cNvGrpSpPr/>
          <p:nvPr/>
        </p:nvGrpSpPr>
        <p:grpSpPr>
          <a:xfrm>
            <a:off x="4507362" y="2923969"/>
            <a:ext cx="4567012" cy="2597161"/>
            <a:chOff x="4558371" y="3629895"/>
            <a:chExt cx="4567012" cy="2597161"/>
          </a:xfrm>
          <a:solidFill>
            <a:schemeClr val="bg1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51EAF25-48F5-4086-9545-505665CEEBEC}"/>
                </a:ext>
              </a:extLst>
            </p:cNvPr>
            <p:cNvSpPr/>
            <p:nvPr/>
          </p:nvSpPr>
          <p:spPr>
            <a:xfrm>
              <a:off x="5737609" y="4432942"/>
              <a:ext cx="221064" cy="23954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688DBB-F3E5-4442-857A-C4E5ECA6D31A}"/>
                </a:ext>
              </a:extLst>
            </p:cNvPr>
            <p:cNvSpPr/>
            <p:nvPr/>
          </p:nvSpPr>
          <p:spPr>
            <a:xfrm>
              <a:off x="4606223" y="3629895"/>
              <a:ext cx="4228358" cy="11228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EIC Physics demands 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~100% acceptance for all final state particles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(including particles associated with initial ion)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59A026A-4243-43A8-A5A6-213D041F33CF}"/>
                </a:ext>
              </a:extLst>
            </p:cNvPr>
            <p:cNvSpPr/>
            <p:nvPr/>
          </p:nvSpPr>
          <p:spPr>
            <a:xfrm>
              <a:off x="4558371" y="4846550"/>
              <a:ext cx="4567012" cy="138050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Ion remnant is particularly challenging </a:t>
              </a:r>
            </a:p>
            <a:p>
              <a:pPr marL="285750" indent="-28575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Wingdings" charset="2"/>
                <a:buChar char="Ø"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not a usual concern at colliders</a:t>
              </a:r>
            </a:p>
            <a:p>
              <a:pPr marL="285750" indent="-28575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Wingdings" charset="2"/>
                <a:buChar char="Ø"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at EIC integrated from the start with a highly integrated (and complex) detector and interaction region scheme.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F5939B-5B5A-4F56-A1C3-4023BEBA7271}"/>
              </a:ext>
            </a:extLst>
          </p:cNvPr>
          <p:cNvGrpSpPr/>
          <p:nvPr/>
        </p:nvGrpSpPr>
        <p:grpSpPr>
          <a:xfrm>
            <a:off x="496229" y="895713"/>
            <a:ext cx="2756997" cy="1799841"/>
            <a:chOff x="5229580" y="648969"/>
            <a:chExt cx="2756997" cy="179984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FF9901-ECB9-4CAF-8474-3AC8E8B13D08}"/>
                </a:ext>
              </a:extLst>
            </p:cNvPr>
            <p:cNvCxnSpPr/>
            <p:nvPr/>
          </p:nvCxnSpPr>
          <p:spPr bwMode="auto">
            <a:xfrm>
              <a:off x="5625634" y="926438"/>
              <a:ext cx="927566" cy="39121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A73412F-F2AE-440E-8464-DD15C0EC9874}"/>
                </a:ext>
              </a:extLst>
            </p:cNvPr>
            <p:cNvCxnSpPr/>
            <p:nvPr/>
          </p:nvCxnSpPr>
          <p:spPr bwMode="auto">
            <a:xfrm flipV="1">
              <a:off x="6553200" y="914400"/>
              <a:ext cx="914400" cy="41529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5D292D5-31BA-4A05-AA20-3A0E9288C0C5}"/>
                </a:ext>
              </a:extLst>
            </p:cNvPr>
            <p:cNvGrpSpPr/>
            <p:nvPr/>
          </p:nvGrpSpPr>
          <p:grpSpPr>
            <a:xfrm rot="2251799">
              <a:off x="6419601" y="1366665"/>
              <a:ext cx="267198" cy="312847"/>
              <a:chOff x="7086600" y="1377944"/>
              <a:chExt cx="1828800" cy="1824665"/>
            </a:xfrm>
          </p:grpSpPr>
          <p:cxnSp>
            <p:nvCxnSpPr>
              <p:cNvPr id="40" name="Curved Connector 25">
                <a:extLst>
                  <a:ext uri="{FF2B5EF4-FFF2-40B4-BE49-F238E27FC236}">
                    <a16:creationId xmlns:a16="http://schemas.microsoft.com/office/drawing/2014/main" id="{121E3086-4AE2-4766-8C94-7D8FBE3C6576}"/>
                  </a:ext>
                </a:extLst>
              </p:cNvPr>
              <p:cNvCxnSpPr/>
              <p:nvPr/>
            </p:nvCxnSpPr>
            <p:spPr bwMode="auto">
              <a:xfrm>
                <a:off x="7086600" y="1377944"/>
                <a:ext cx="914400" cy="914400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Curved Connector 28">
                <a:extLst>
                  <a:ext uri="{FF2B5EF4-FFF2-40B4-BE49-F238E27FC236}">
                    <a16:creationId xmlns:a16="http://schemas.microsoft.com/office/drawing/2014/main" id="{0F186881-5199-46DD-8112-8706CEFC9D62}"/>
                  </a:ext>
                </a:extLst>
              </p:cNvPr>
              <p:cNvCxnSpPr/>
              <p:nvPr/>
            </p:nvCxnSpPr>
            <p:spPr bwMode="auto">
              <a:xfrm>
                <a:off x="8001000" y="2288209"/>
                <a:ext cx="914400" cy="914400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C27FD00-28CC-474A-8342-0EB2336F4532}"/>
                </a:ext>
              </a:extLst>
            </p:cNvPr>
            <p:cNvCxnSpPr/>
            <p:nvPr/>
          </p:nvCxnSpPr>
          <p:spPr bwMode="auto">
            <a:xfrm>
              <a:off x="6547762" y="1720801"/>
              <a:ext cx="919838" cy="208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F4FFD13-3C69-4875-B0C9-B16753CCAECE}"/>
                </a:ext>
              </a:extLst>
            </p:cNvPr>
            <p:cNvCxnSpPr/>
            <p:nvPr/>
          </p:nvCxnSpPr>
          <p:spPr bwMode="auto">
            <a:xfrm flipV="1">
              <a:off x="6081018" y="1708870"/>
              <a:ext cx="477619" cy="28481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1D7C4E4-23F4-492C-91E5-A065D7192C17}"/>
                </a:ext>
              </a:extLst>
            </p:cNvPr>
            <p:cNvSpPr/>
            <p:nvPr/>
          </p:nvSpPr>
          <p:spPr bwMode="auto">
            <a:xfrm>
              <a:off x="5832086" y="1804573"/>
              <a:ext cx="248932" cy="49337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D75FB4C-9080-489E-9DB6-279F4C98D562}"/>
                </a:ext>
              </a:extLst>
            </p:cNvPr>
            <p:cNvCxnSpPr>
              <a:stCxn id="30" idx="6"/>
            </p:cNvCxnSpPr>
            <p:nvPr/>
          </p:nvCxnSpPr>
          <p:spPr bwMode="auto">
            <a:xfrm flipV="1">
              <a:off x="6081018" y="2047965"/>
              <a:ext cx="578347" cy="329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B82D8DC-510A-4699-BC56-C9119AA687D4}"/>
                </a:ext>
              </a:extLst>
            </p:cNvPr>
            <p:cNvCxnSpPr/>
            <p:nvPr/>
          </p:nvCxnSpPr>
          <p:spPr bwMode="auto">
            <a:xfrm>
              <a:off x="6067340" y="2146114"/>
              <a:ext cx="592025" cy="11656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D1CB8C-A410-46F3-8FAA-E1F397E29313}"/>
                </a:ext>
              </a:extLst>
            </p:cNvPr>
            <p:cNvCxnSpPr>
              <a:endCxn id="30" idx="2"/>
            </p:cNvCxnSpPr>
            <p:nvPr/>
          </p:nvCxnSpPr>
          <p:spPr bwMode="auto">
            <a:xfrm>
              <a:off x="5625634" y="2047965"/>
              <a:ext cx="206452" cy="329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4" name="TextBox 40">
              <a:extLst>
                <a:ext uri="{FF2B5EF4-FFF2-40B4-BE49-F238E27FC236}">
                  <a16:creationId xmlns:a16="http://schemas.microsoft.com/office/drawing/2014/main" id="{90E9AFFE-2D0E-41C6-A6EE-A9D75AEC7324}"/>
                </a:ext>
              </a:extLst>
            </p:cNvPr>
            <p:cNvSpPr txBox="1"/>
            <p:nvPr/>
          </p:nvSpPr>
          <p:spPr>
            <a:xfrm>
              <a:off x="5229580" y="1741635"/>
              <a:ext cx="71675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8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p/A</a:t>
              </a:r>
            </a:p>
          </p:txBody>
        </p:sp>
        <p:sp>
          <p:nvSpPr>
            <p:cNvPr id="35" name="TextBox 41">
              <a:extLst>
                <a:ext uri="{FF2B5EF4-FFF2-40B4-BE49-F238E27FC236}">
                  <a16:creationId xmlns:a16="http://schemas.microsoft.com/office/drawing/2014/main" id="{C25266CB-81BB-4F9D-B6CB-3432DBAD27DF}"/>
                </a:ext>
              </a:extLst>
            </p:cNvPr>
            <p:cNvSpPr txBox="1"/>
            <p:nvPr/>
          </p:nvSpPr>
          <p:spPr>
            <a:xfrm>
              <a:off x="5635186" y="677566"/>
              <a:ext cx="31115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80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42">
                  <a:extLst>
                    <a:ext uri="{FF2B5EF4-FFF2-40B4-BE49-F238E27FC236}">
                      <a16:creationId xmlns:a16="http://schemas.microsoft.com/office/drawing/2014/main" id="{4FE71B74-1954-4332-AAEA-85A6A3705EAA}"/>
                    </a:ext>
                  </a:extLst>
                </p:cNvPr>
                <p:cNvSpPr txBox="1"/>
                <p:nvPr/>
              </p:nvSpPr>
              <p:spPr>
                <a:xfrm>
                  <a:off x="6872686" y="648969"/>
                  <a:ext cx="701079" cy="378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:r>
                    <a:rPr kumimoji="0" lang="en-US" sz="180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C7EB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omic Sans MS" charset="0"/>
                      <a:cs typeface="Arial" panose="020B0604020202020204" pitchFamily="34" charset="0"/>
                    </a:rPr>
                    <a:t>e’</a:t>
                  </a:r>
                  <a:r>
                    <a:rPr kumimoji="0" lang="en-US" sz="180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omic Sans MS" charset="0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Comic Sans MS" charset="0"/>
                          <a:cs typeface="Comic Sans MS" charset="0"/>
                        </a:rPr>
                        <m:t>ν</m:t>
                      </m:r>
                    </m:oMath>
                  </a14:m>
                  <a:endParaRPr kumimoji="0" lang="en-US" sz="200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omic Sans MS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9" name="TextBox 42">
                  <a:extLst>
                    <a:ext uri="{FF2B5EF4-FFF2-40B4-BE49-F238E27FC236}">
                      <a16:creationId xmlns:a16="http://schemas.microsoft.com/office/drawing/2014/main" id="{4FE71B74-1954-4332-AAEA-85A6A3705E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686" y="648969"/>
                  <a:ext cx="701079" cy="378565"/>
                </a:xfrm>
                <a:prstGeom prst="rect">
                  <a:avLst/>
                </a:prstGeom>
                <a:blipFill>
                  <a:blip r:embed="rId3"/>
                  <a:stretch>
                    <a:fillRect l="-7826" t="-8065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43">
              <a:extLst>
                <a:ext uri="{FF2B5EF4-FFF2-40B4-BE49-F238E27FC236}">
                  <a16:creationId xmlns:a16="http://schemas.microsoft.com/office/drawing/2014/main" id="{D05C37A7-F452-4436-9802-060A04AE3649}"/>
                </a:ext>
              </a:extLst>
            </p:cNvPr>
            <p:cNvSpPr txBox="1"/>
            <p:nvPr/>
          </p:nvSpPr>
          <p:spPr>
            <a:xfrm>
              <a:off x="7205068" y="1729680"/>
              <a:ext cx="31115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8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q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44">
                  <a:extLst>
                    <a:ext uri="{FF2B5EF4-FFF2-40B4-BE49-F238E27FC236}">
                      <a16:creationId xmlns:a16="http://schemas.microsoft.com/office/drawing/2014/main" id="{B959D3DD-79C9-4AE6-876E-E3AAD4934468}"/>
                    </a:ext>
                  </a:extLst>
                </p:cNvPr>
                <p:cNvSpPr txBox="1"/>
                <p:nvPr/>
              </p:nvSpPr>
              <p:spPr>
                <a:xfrm>
                  <a:off x="6531501" y="1266375"/>
                  <a:ext cx="1189235" cy="371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3C7EB9"/>
                          </a:solidFill>
                          <a:effectLst/>
                          <a:uLnTx/>
                          <a:uFillTx/>
                          <a:latin typeface="Cambria Math" charset="0"/>
                          <a:ea typeface="Comic Sans MS" charset="0"/>
                          <a:cs typeface="Comic Sans MS" charset="0"/>
                        </a:rPr>
                        <m:t>γ</m:t>
                      </m:r>
                      <m:r>
                        <a:rPr kumimoji="0" lang="en-US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3C7EB9"/>
                          </a:solidFill>
                          <a:effectLst/>
                          <a:uLnTx/>
                          <a:uFillTx/>
                          <a:latin typeface="Cambria Math" charset="0"/>
                          <a:ea typeface="Comic Sans MS" charset="0"/>
                          <a:cs typeface="Comic Sans MS" charset="0"/>
                        </a:rPr>
                        <m:t>, </m:t>
                      </m:r>
                    </m:oMath>
                  </a14:m>
                  <a:r>
                    <a:rPr kumimoji="0" lang="en-US" sz="180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C7EB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omic Sans MS" charset="0"/>
                      <a:cs typeface="Arial" panose="020B0604020202020204" pitchFamily="34" charset="0"/>
                    </a:rPr>
                    <a:t>Z</a:t>
                  </a:r>
                  <a:r>
                    <a:rPr kumimoji="0" lang="en-US" sz="180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omic Sans MS" charset="0"/>
                      <a:cs typeface="Arial" panose="020B0604020202020204" pitchFamily="34" charset="0"/>
                    </a:rPr>
                    <a:t>,</a:t>
                  </a:r>
                  <a:r>
                    <a:rPr kumimoji="0" lang="en-US" sz="180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omic Sans MS" charset="0"/>
                      <a:cs typeface="Arial" panose="020B0604020202020204" pitchFamily="34" charset="0"/>
                    </a:rPr>
                    <a:t>W</a:t>
                  </a:r>
                </a:p>
              </p:txBody>
            </p:sp>
          </mc:Choice>
          <mc:Fallback xmlns="">
            <p:sp>
              <p:nvSpPr>
                <p:cNvPr id="71" name="TextBox 44">
                  <a:extLst>
                    <a:ext uri="{FF2B5EF4-FFF2-40B4-BE49-F238E27FC236}">
                      <a16:creationId xmlns:a16="http://schemas.microsoft.com/office/drawing/2014/main" id="{B959D3DD-79C9-4AE6-876E-E3AAD49344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1501" y="1266375"/>
                  <a:ext cx="1189235" cy="371961"/>
                </a:xfrm>
                <a:prstGeom prst="rect">
                  <a:avLst/>
                </a:prstGeom>
                <a:blipFill>
                  <a:blip r:embed="rId4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45">
              <a:extLst>
                <a:ext uri="{FF2B5EF4-FFF2-40B4-BE49-F238E27FC236}">
                  <a16:creationId xmlns:a16="http://schemas.microsoft.com/office/drawing/2014/main" id="{625D7FA2-D8E4-4262-A4DC-BFF0820691FC}"/>
                </a:ext>
              </a:extLst>
            </p:cNvPr>
            <p:cNvSpPr txBox="1"/>
            <p:nvPr/>
          </p:nvSpPr>
          <p:spPr>
            <a:xfrm>
              <a:off x="6629663" y="2098842"/>
              <a:ext cx="135691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  <a:defRPr/>
              </a:pPr>
              <a:r>
                <a:rPr kumimoji="0" lang="en-US" sz="180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omic Sans MS" charset="0"/>
                  <a:cs typeface="Arial" panose="020B0604020202020204" pitchFamily="34" charset="0"/>
                </a:rPr>
                <a:t>p remnant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0DC7B59-4CAB-40B4-8EE3-23A844E46407}"/>
              </a:ext>
            </a:extLst>
          </p:cNvPr>
          <p:cNvSpPr/>
          <p:nvPr/>
        </p:nvSpPr>
        <p:spPr>
          <a:xfrm>
            <a:off x="3928975" y="772626"/>
            <a:ext cx="5130210" cy="12373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Aim of EIC is 3D nucleon and nuclear structure beyond the longitudinal description.</a:t>
            </a:r>
          </a:p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800" dirty="0">
              <a:solidFill>
                <a:srgbClr val="000000"/>
              </a:solidFill>
              <a:latin typeface="Arial" panose="020B0604020202020204" pitchFamily="34" charset="0"/>
              <a:ea typeface="Comic Sans MS" charset="0"/>
              <a:cs typeface="Arial" panose="020B0604020202020204" pitchFamily="34" charset="0"/>
            </a:endParaRPr>
          </a:p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This makes the requirements for the machine and detector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different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mic Sans MS" charset="0"/>
                <a:cs typeface="Arial" panose="020B0604020202020204" pitchFamily="34" charset="0"/>
              </a:rPr>
              <a:t> from all previous colliders.</a:t>
            </a:r>
            <a:endParaRPr lang="en-US" dirty="0">
              <a:latin typeface="Arial" panose="020B0604020202020204" pitchFamily="34" charset="0"/>
              <a:ea typeface="Comic Sans MS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62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err="1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18754</TotalTime>
  <Words>6333</Words>
  <Application>Microsoft Office PowerPoint</Application>
  <PresentationFormat>On-screen Show (4:3)</PresentationFormat>
  <Paragraphs>1223</Paragraphs>
  <Slides>55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Arial</vt:lpstr>
      <vt:lpstr>Calibri</vt:lpstr>
      <vt:lpstr>Cambria Math</vt:lpstr>
      <vt:lpstr>Comic Sans MS</vt:lpstr>
      <vt:lpstr>Corbel</vt:lpstr>
      <vt:lpstr>Courier New</vt:lpstr>
      <vt:lpstr>Symbol</vt:lpstr>
      <vt:lpstr>Times New Roman</vt:lpstr>
      <vt:lpstr>Trebuchet MS</vt:lpstr>
      <vt:lpstr>Wingdings</vt:lpstr>
      <vt:lpstr>Office Theme</vt:lpstr>
      <vt:lpstr>Equation</vt:lpstr>
      <vt:lpstr>Towards a New Science Frontier: The Electron Ion Collider – Science, Detector and Status </vt:lpstr>
      <vt:lpstr>Outline</vt:lpstr>
      <vt:lpstr>EIC Scope</vt:lpstr>
      <vt:lpstr>EIC Accelerator Design Overview</vt:lpstr>
      <vt:lpstr>The EIC – A Unique Collider</vt:lpstr>
      <vt:lpstr>EIC Experimental program preparation</vt:lpstr>
      <vt:lpstr>The ePIC Collaboration</vt:lpstr>
      <vt:lpstr>ePIC Detector</vt:lpstr>
      <vt:lpstr>PowerPoint Presentation</vt:lpstr>
      <vt:lpstr>What is Needed Experimentally?</vt:lpstr>
      <vt:lpstr>EIC General Purpose Detector: Concept</vt:lpstr>
      <vt:lpstr>EIC General-Purpose Detector Requirements</vt:lpstr>
      <vt:lpstr>Subdetector Requirements</vt:lpstr>
      <vt:lpstr>MARCO Magnet Design Details </vt:lpstr>
      <vt:lpstr>ePIC Tracking Detectors</vt:lpstr>
      <vt:lpstr>Particle ID </vt:lpstr>
      <vt:lpstr>ePIC Particle Identification Detectors</vt:lpstr>
      <vt:lpstr>ePIC Calorimetry</vt:lpstr>
      <vt:lpstr>Electronics</vt:lpstr>
      <vt:lpstr>Streaming Readout Architecture</vt:lpstr>
      <vt:lpstr>ePIC Streaming DAQ/Computing Architecture</vt:lpstr>
      <vt:lpstr>Integration Model Overview – Inner Detector</vt:lpstr>
      <vt:lpstr>Integration – Services Layout</vt:lpstr>
      <vt:lpstr>IR-Integration and Interfaces</vt:lpstr>
      <vt:lpstr>Interaction Region Layout</vt:lpstr>
      <vt:lpstr>Far-forward physics at EIC </vt:lpstr>
      <vt:lpstr>Far-Forward Ancillary Detector Integration </vt:lpstr>
      <vt:lpstr>Far-Backward Detectors</vt:lpstr>
      <vt:lpstr>Far-forward/far-backward integration </vt:lpstr>
      <vt:lpstr>Electron and Hadron Polarimetry</vt:lpstr>
      <vt:lpstr>EIC Project Detector R&amp;D Program &amp; In-Kind</vt:lpstr>
      <vt:lpstr>EIC Project Detector R&amp;D</vt:lpstr>
      <vt:lpstr>Some EIC Detector R&amp;D Highlights</vt:lpstr>
      <vt:lpstr>Detector PED Progress – In-Kind User Contributions</vt:lpstr>
      <vt:lpstr>Detector PED Progress – In-Kind User Contributions</vt:lpstr>
      <vt:lpstr>Requirements: Beam Background at IR</vt:lpstr>
      <vt:lpstr>Background/Radiation Simulations </vt:lpstr>
      <vt:lpstr>Background/Radiation </vt:lpstr>
      <vt:lpstr>EIC High Level Project Schedule</vt:lpstr>
      <vt:lpstr>Installation Sequence (Barrel)</vt:lpstr>
      <vt:lpstr>High Level Installation Schedule</vt:lpstr>
      <vt:lpstr>Detector #2</vt:lpstr>
      <vt:lpstr>EIC User Group 2nd Detector/IR Brochure</vt:lpstr>
      <vt:lpstr>High Level EIC Reference Schedule</vt:lpstr>
      <vt:lpstr>Detector – Location</vt:lpstr>
      <vt:lpstr>Complementarity for 1st IR and 2nd IR </vt:lpstr>
      <vt:lpstr>2nd Detector – Complementarity is Key</vt:lpstr>
      <vt:lpstr>Progress – Interaction Region</vt:lpstr>
      <vt:lpstr>IR Requirements and Parameters</vt:lpstr>
      <vt:lpstr>Science Slide</vt:lpstr>
      <vt:lpstr>Summary</vt:lpstr>
      <vt:lpstr>PowerPoint Presentation</vt:lpstr>
      <vt:lpstr>Accelerator Science and Technology – Ongoing EIC R&amp;D</vt:lpstr>
      <vt:lpstr>Far-Forward Detectors: Roman Pots</vt:lpstr>
      <vt:lpstr>Electron and Hadron Polarimetry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EIC: A collider to map initial and final state correlations with high precision</dc:title>
  <dc:creator>Aschenauer, Elke</dc:creator>
  <cp:lastModifiedBy>Rolf Ent</cp:lastModifiedBy>
  <cp:revision>904</cp:revision>
  <cp:lastPrinted>2022-09-17T15:54:30Z</cp:lastPrinted>
  <dcterms:created xsi:type="dcterms:W3CDTF">2019-04-29T20:50:32Z</dcterms:created>
  <dcterms:modified xsi:type="dcterms:W3CDTF">2023-08-29T06:00:37Z</dcterms:modified>
</cp:coreProperties>
</file>